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9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1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22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0" r:id="rId1"/>
    <p:sldMasterId id="2147484045" r:id="rId2"/>
    <p:sldMasterId id="2147483757" r:id="rId3"/>
    <p:sldMasterId id="2147483788" r:id="rId4"/>
    <p:sldMasterId id="2147483815" r:id="rId5"/>
    <p:sldMasterId id="2147483893" r:id="rId6"/>
    <p:sldMasterId id="2147483928" r:id="rId7"/>
    <p:sldMasterId id="2147483931" r:id="rId8"/>
    <p:sldMasterId id="2147483934" r:id="rId9"/>
    <p:sldMasterId id="2147483949" r:id="rId10"/>
    <p:sldMasterId id="2147483962" r:id="rId11"/>
    <p:sldMasterId id="2147483966" r:id="rId12"/>
    <p:sldMasterId id="2147483971" r:id="rId13"/>
    <p:sldMasterId id="2147484020" r:id="rId14"/>
    <p:sldMasterId id="2147484035" r:id="rId15"/>
    <p:sldMasterId id="2147484059" r:id="rId16"/>
    <p:sldMasterId id="2147484100" r:id="rId17"/>
    <p:sldMasterId id="2147484112" r:id="rId18"/>
    <p:sldMasterId id="2147484130" r:id="rId19"/>
    <p:sldMasterId id="2147484142" r:id="rId20"/>
    <p:sldMasterId id="2147484145" r:id="rId21"/>
    <p:sldMasterId id="2147484148" r:id="rId22"/>
    <p:sldMasterId id="2147484160" r:id="rId23"/>
    <p:sldMasterId id="2147484167" r:id="rId24"/>
  </p:sldMasterIdLst>
  <p:notesMasterIdLst>
    <p:notesMasterId r:id="rId95"/>
  </p:notesMasterIdLst>
  <p:handoutMasterIdLst>
    <p:handoutMasterId r:id="rId96"/>
  </p:handoutMasterIdLst>
  <p:sldIdLst>
    <p:sldId id="1066" r:id="rId25"/>
    <p:sldId id="1195" r:id="rId26"/>
    <p:sldId id="1196" r:id="rId27"/>
    <p:sldId id="1306" r:id="rId28"/>
    <p:sldId id="1312" r:id="rId29"/>
    <p:sldId id="1305" r:id="rId30"/>
    <p:sldId id="1313" r:id="rId31"/>
    <p:sldId id="1314" r:id="rId32"/>
    <p:sldId id="1315" r:id="rId33"/>
    <p:sldId id="1302" r:id="rId34"/>
    <p:sldId id="1331" r:id="rId35"/>
    <p:sldId id="1303" r:id="rId36"/>
    <p:sldId id="1316" r:id="rId37"/>
    <p:sldId id="1327" r:id="rId38"/>
    <p:sldId id="1328" r:id="rId39"/>
    <p:sldId id="1304" r:id="rId40"/>
    <p:sldId id="1320" r:id="rId41"/>
    <p:sldId id="1332" r:id="rId42"/>
    <p:sldId id="1333" r:id="rId43"/>
    <p:sldId id="1334" r:id="rId44"/>
    <p:sldId id="1335" r:id="rId45"/>
    <p:sldId id="1336" r:id="rId46"/>
    <p:sldId id="1337" r:id="rId47"/>
    <p:sldId id="1338" r:id="rId48"/>
    <p:sldId id="1372" r:id="rId49"/>
    <p:sldId id="1373" r:id="rId50"/>
    <p:sldId id="1339" r:id="rId51"/>
    <p:sldId id="1326" r:id="rId52"/>
    <p:sldId id="1175" r:id="rId53"/>
    <p:sldId id="1325" r:id="rId54"/>
    <p:sldId id="1322" r:id="rId55"/>
    <p:sldId id="1329" r:id="rId56"/>
    <p:sldId id="1330" r:id="rId57"/>
    <p:sldId id="1340" r:id="rId58"/>
    <p:sldId id="1341" r:id="rId59"/>
    <p:sldId id="1097" r:id="rId60"/>
    <p:sldId id="1343" r:id="rId61"/>
    <p:sldId id="1342" r:id="rId62"/>
    <p:sldId id="1150" r:id="rId63"/>
    <p:sldId id="1151" r:id="rId64"/>
    <p:sldId id="1149" r:id="rId65"/>
    <p:sldId id="1370" r:id="rId66"/>
    <p:sldId id="1361" r:id="rId67"/>
    <p:sldId id="1362" r:id="rId68"/>
    <p:sldId id="1363" r:id="rId69"/>
    <p:sldId id="1364" r:id="rId70"/>
    <p:sldId id="1365" r:id="rId71"/>
    <p:sldId id="1366" r:id="rId72"/>
    <p:sldId id="1367" r:id="rId73"/>
    <p:sldId id="1368" r:id="rId74"/>
    <p:sldId id="1369" r:id="rId75"/>
    <p:sldId id="1344" r:id="rId76"/>
    <p:sldId id="1345" r:id="rId77"/>
    <p:sldId id="1346" r:id="rId78"/>
    <p:sldId id="1347" r:id="rId79"/>
    <p:sldId id="1348" r:id="rId80"/>
    <p:sldId id="1349" r:id="rId81"/>
    <p:sldId id="1350" r:id="rId82"/>
    <p:sldId id="1351" r:id="rId83"/>
    <p:sldId id="1352" r:id="rId84"/>
    <p:sldId id="1353" r:id="rId85"/>
    <p:sldId id="1354" r:id="rId86"/>
    <p:sldId id="1355" r:id="rId87"/>
    <p:sldId id="1356" r:id="rId88"/>
    <p:sldId id="1357" r:id="rId89"/>
    <p:sldId id="1358" r:id="rId90"/>
    <p:sldId id="1359" r:id="rId91"/>
    <p:sldId id="1360" r:id="rId92"/>
    <p:sldId id="1371" r:id="rId93"/>
    <p:sldId id="1267" r:id="rId9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3399"/>
    <a:srgbClr val="23388F"/>
    <a:srgbClr val="0C30A5"/>
    <a:srgbClr val="A9FE00"/>
    <a:srgbClr val="ABC5FF"/>
    <a:srgbClr val="E5F3EE"/>
    <a:srgbClr val="333399"/>
    <a:srgbClr val="8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8" autoAdjust="0"/>
    <p:restoredTop sz="92515" autoAdjust="0"/>
  </p:normalViewPr>
  <p:slideViewPr>
    <p:cSldViewPr snapToGrid="0">
      <p:cViewPr>
        <p:scale>
          <a:sx n="60" d="100"/>
          <a:sy n="60" d="100"/>
        </p:scale>
        <p:origin x="-1162" y="-307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462" y="-6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84" Type="http://schemas.openxmlformats.org/officeDocument/2006/relationships/slide" Target="slides/slide60.xml"/><Relationship Id="rId89" Type="http://schemas.openxmlformats.org/officeDocument/2006/relationships/slide" Target="slides/slide65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6.xml"/><Relationship Id="rId95" Type="http://schemas.openxmlformats.org/officeDocument/2006/relationships/notesMaster" Target="notesMasters/notesMaster1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slide" Target="slides/slide64.xml"/><Relationship Id="rId91" Type="http://schemas.openxmlformats.org/officeDocument/2006/relationships/slide" Target="slides/slide67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Relationship Id="rId94" Type="http://schemas.openxmlformats.org/officeDocument/2006/relationships/slide" Target="slides/slide70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slide" Target="slides/slide52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92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5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66" Type="http://schemas.openxmlformats.org/officeDocument/2006/relationships/slide" Target="slides/slide42.xml"/><Relationship Id="rId87" Type="http://schemas.openxmlformats.org/officeDocument/2006/relationships/slide" Target="slides/slide63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56" Type="http://schemas.openxmlformats.org/officeDocument/2006/relationships/slide" Target="slides/slide32.xml"/><Relationship Id="rId77" Type="http://schemas.openxmlformats.org/officeDocument/2006/relationships/slide" Target="slides/slide53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93" Type="http://schemas.openxmlformats.org/officeDocument/2006/relationships/slide" Target="slides/slide69.xml"/><Relationship Id="rId9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49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9709150"/>
            <a:ext cx="304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C6B5E852-0091-43F4-9E06-9FD679488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fld id="{2C2D0228-BB61-40C2-BD8F-6D458FEDA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97159-1D1E-4150-9F14-37D54835E4A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The effective coupling is an essential ingredient for many predictions: </a:t>
            </a:r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≈6% at the Z-peak and ≈2% at the scale of LEP luminosity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A47FF-E4C6-4FA8-922C-5A52E541357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09">
              <a:defRPr sz="1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1108" indent="-296580" defTabSz="947409">
              <a:defRPr sz="1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6320" indent="-237264" defTabSz="947409">
              <a:defRPr sz="1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60848" indent="-237264" defTabSz="947409">
              <a:defRPr sz="1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5375" indent="-237264" defTabSz="947409">
              <a:defRPr sz="1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09903" indent="-237264" defTabSz="94740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4431" indent="-237264" defTabSz="94740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58959" indent="-237264" defTabSz="94740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3487" indent="-237264" defTabSz="947409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77DD23-F3C1-404A-9845-FD55898F89B5}" type="slidenum">
              <a:rPr lang="en-US" altLang="fr-FR" sz="1200" b="0"/>
              <a:pPr/>
              <a:t>46</a:t>
            </a:fld>
            <a:endParaRPr lang="en-US" altLang="fr-FR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D0228-BB61-40C2-BD8F-6D458FEDA81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4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5220-3168-4229-B1B8-5CE1E4AAF5BC}" type="datetime1">
              <a:rPr lang="fr-CH" smtClean="0"/>
              <a:t>09.08.2015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84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A15D-2B71-4210-BF2E-00AC0D2B7A2A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4885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908DF-9BDF-4C11-8673-65EA8D9072AC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1210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CD76-0EE1-4CAB-8F0B-EF68C0A52EC3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967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C6B4-D8BF-4F13-9819-969D3552103D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4464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44D3-C924-4423-BD9A-0C8F828714B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1971" y="6345464"/>
            <a:ext cx="6019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5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5" y="136071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819D-511D-4B1C-9A5D-1987B9823A7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5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1" hangingPunct="1">
              <a:defRPr/>
            </a:pPr>
            <a:endParaRPr lang="en-US" sz="240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17579A-B262-49A8-8AC9-3C91D7A839DC}" type="datetime1">
              <a:rPr lang="fr-CH" smtClean="0">
                <a:solidFill>
                  <a:srgbClr val="EEECE1">
                    <a:lumMod val="75000"/>
                  </a:srgbClr>
                </a:solidFill>
              </a:rPr>
              <a:t>09.08.2015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  <a:prstGeom prst="rect">
            <a:avLst/>
          </a:prstGeo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EEECE1">
                    <a:lumMod val="75000"/>
                  </a:srgbClr>
                </a:solidFill>
              </a:rPr>
              <a:t>Alain Blondel Future Lepton Colliders</a:t>
            </a:r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1800" b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581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56-C649-4BA7-9645-638819797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8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2B13-0430-49C3-97B6-40F4A69B94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FCC Future Circular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5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7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BE4B-C19E-4C9D-9F87-F48AEB538C80}" type="datetime1">
              <a:rPr lang="fr-CH" smtClean="0"/>
              <a:t>09.08.2015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641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912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837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880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861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977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>
                <a:solidFill>
                  <a:prstClr val="black">
                    <a:tint val="75000"/>
                  </a:prstClr>
                </a:solidFill>
              </a:rPr>
              <a:t>Alain Blondel  </a:t>
            </a:r>
            <a:r>
              <a:rPr lang="fr-CH" dirty="0" err="1" smtClean="0">
                <a:solidFill>
                  <a:prstClr val="black">
                    <a:tint val="75000"/>
                  </a:prstClr>
                </a:solidFill>
              </a:rPr>
              <a:t>Precision</a:t>
            </a:r>
            <a:r>
              <a:rPr lang="fr-CH" dirty="0" smtClean="0">
                <a:solidFill>
                  <a:prstClr val="black">
                    <a:tint val="75000"/>
                  </a:prstClr>
                </a:solidFill>
              </a:rPr>
              <a:t> EW </a:t>
            </a:r>
            <a:r>
              <a:rPr lang="fr-CH" dirty="0" err="1" smtClean="0">
                <a:solidFill>
                  <a:prstClr val="black">
                    <a:tint val="75000"/>
                  </a:prstClr>
                </a:solidFill>
              </a:rPr>
              <a:t>measurements</a:t>
            </a:r>
            <a:r>
              <a:rPr lang="fr-CH" dirty="0" smtClean="0">
                <a:solidFill>
                  <a:prstClr val="black">
                    <a:tint val="75000"/>
                  </a:prstClr>
                </a:solidFill>
              </a:rPr>
              <a:t> at future </a:t>
            </a:r>
            <a:r>
              <a:rPr lang="fr-CH" dirty="0" err="1" smtClean="0">
                <a:solidFill>
                  <a:prstClr val="black">
                    <a:tint val="75000"/>
                  </a:prstClr>
                </a:solidFill>
              </a:rPr>
              <a:t>accelerators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453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06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179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6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D7E1-1930-48FB-8896-09994E14439F}" type="datetime1">
              <a:rPr lang="fr-CH" smtClean="0"/>
              <a:t>09.08.2015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197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36C9B-FF9C-480A-8816-5A548A022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8145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5DCC5-B998-4B7D-898B-F3102C867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5007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908BA-E197-404A-B1AE-3BE32941B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7129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8A916-9265-4DDA-A485-BC80083D9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0238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E6B30-84A3-4DD9-B8DF-FEDE9AC00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3223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EF352-3E21-4F14-A8E1-846CED524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331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2F8E0-30B5-48A9-8959-DD0F157FC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0202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D4BB-3962-4F6B-B035-10DEAAE4B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4867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64DC-B25E-46C6-80A4-845D16D80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72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5ECC-6598-4B40-AAB4-5571A6787C14}" type="datetime1">
              <a:rPr lang="fr-CH" smtClean="0"/>
              <a:t>09.08.2015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5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88413-D116-4A3E-9616-F475625B6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3499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9EF89-B418-460F-9C54-69C6A92FE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344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00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0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2588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3314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0807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92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945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46-68DC-4DE1-8E79-12CFBFE81A66}" type="datetime1">
              <a:rPr lang="fr-CH" smtClean="0"/>
              <a:t>09.08.2015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149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366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9063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7224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6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>
                <a:solidFill>
                  <a:prstClr val="black">
                    <a:tint val="75000"/>
                  </a:prstClr>
                </a:solidFill>
              </a:rPr>
              <a:t>06.07.2015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6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>
                <a:solidFill>
                  <a:prstClr val="black">
                    <a:tint val="75000"/>
                  </a:prstClr>
                </a:solidFill>
              </a:rPr>
              <a:t>06.07.2015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6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A9E54-B25D-4F52-B74B-A185A929E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4607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86DA8-C227-493F-8F6D-3D8475A7C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9364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B97CA-A527-4239-AA4E-197738A99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91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C97D-0242-446F-A982-3BFB9FA27D97}" type="datetime1">
              <a:rPr lang="fr-CH" smtClean="0"/>
              <a:t>09.08.2015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322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B7684-9B3F-48A2-9931-196C2BA44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8851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A2557-1B6C-482C-9008-5F9C4CD52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82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9DDA-300F-47B2-A9B9-70A2B0505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2252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F8627-E085-4B30-A1BD-9A0D66FEB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6421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AF48-9B60-4044-8082-21CD461E3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0266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A00B2-605D-4A1A-934F-D8AAA154ED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2296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BF4F5-D1F9-4E39-B390-E50AF990D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7653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8 March 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G.Abbiendi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C8E79-EC4D-41E7-BAE1-DBEE3261E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5870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2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CAD-1B0E-4651-A26F-A76642DC624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19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AC10-9A80-41F3-9F8F-34B6192D24E7}" type="datetime1">
              <a:rPr lang="fr-CH" smtClean="0"/>
              <a:t>09.08.2015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37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DD2-DE48-4387-BE00-65DB7933252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748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89A1-A151-44A6-91C2-AB9A6021B8C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0D81-1D53-48A2-84FB-8B4516E6421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4988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98605B63-A4CC-488F-9671-B29FCD105C60}" type="datetime1">
              <a:rPr lang="fr-CH" altLang="en-US">
                <a:solidFill>
                  <a:srgbClr val="000000"/>
                </a:solidFill>
              </a:rPr>
              <a:pPr>
                <a:defRPr/>
              </a:p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7785" y="6420897"/>
            <a:ext cx="4793063" cy="175166"/>
          </a:xfrm>
          <a:prstGeom prst="rect">
            <a:avLst/>
          </a:prstGeom>
        </p:spPr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182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BA47-9D7D-444B-8FA3-85AD10FFCA20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1971" y="6345464"/>
            <a:ext cx="6019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Right handed Neutrinos at the FCC Clermont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7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5" y="136071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749D-87B3-4CA5-B00D-23092ED67EB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1" hangingPunct="1">
              <a:defRPr/>
            </a:pPr>
            <a:endParaRPr lang="en-US" sz="240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909E80-417F-40C2-B1C4-DFFFE06732B4}" type="datetime1">
              <a:rPr lang="fr-CH">
                <a:solidFill>
                  <a:srgbClr val="EEECE1">
                    <a:lumMod val="75000"/>
                  </a:srgbClr>
                </a:solidFill>
              </a:rPr>
              <a:pPr>
                <a:defRPr/>
              </a:pPr>
              <a:t>06.08.2015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  <a:prstGeom prst="rect">
            <a:avLst/>
          </a:prstGeo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EECE1">
                    <a:lumMod val="75000"/>
                  </a:srgbClr>
                </a:solidFill>
              </a:rPr>
              <a:t>Alain Blondel Right handed Neutrinos at the FCC Clermont 2015</a:t>
            </a:r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1800" b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128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34E67F1A-E30B-44D8-BC66-2AEADE412944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201E-7A1D-4EE0-9C58-AFB459A841FC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CAD-1B0E-4651-A26F-A76642DC624C}" type="datetime1">
              <a:rPr lang="fr-CH" smtClean="0"/>
              <a:t>09.08.2015</a:t>
            </a:fld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824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B679E-364E-47BC-9F61-7618CE7E794A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8F69-A2FC-4A8A-A550-F70091B78F57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0853-8AA8-4283-A04A-112001F0D857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F3F6-944F-4C89-8623-C2E7116D1B16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09467-0974-4C8B-A8A4-37787EB59DCB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F2B5-D280-4B77-8215-FED3B93683FB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9028-0DCF-4819-9178-425FF56416AA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F443-8D12-48DB-B59C-8216BF1B1F7B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96389-7A4F-4CAC-9ED5-4592426E624A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4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4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9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9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4805-EB39-46A7-BE36-D1373706E013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ADD2-DE48-4387-BE00-65DB7933252C}" type="datetime1">
              <a:rPr lang="fr-CH" smtClean="0"/>
              <a:t>09.08.2015</a:t>
            </a:fld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463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4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9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8DFB0-CD99-4A49-A961-535DC41E7BAF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B2273C5F-5450-44EE-8C3D-90ED30FD8F49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018D-C583-4476-BB2C-D09E9D6FDBC8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504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AD5C-5E50-4DA4-BE00-A7343EBC9A3F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051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315C1-8C4C-4865-9B0B-9F13F4E3BA1F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9070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CAB39-BBA6-4D9C-90D1-D912E4829380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029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C75E-9CAC-488F-94F6-5C5ED2E2F8BC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3365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8074-2408-4519-9AF7-50791506DAC7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05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5D1F-EB47-425F-A074-BF93033F5E46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441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89A1-A151-44A6-91C2-AB9A6021B8C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B1547-088E-4E33-BF78-E3387B86F7B0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5306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963AA-FF55-4853-B758-47DB32EFE20A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167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7EF76-37E8-4F1D-8F12-BB4F029D567D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178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4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4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9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9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94BE9-F755-44B6-83F5-6172FB7793A6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7097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4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9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5831-45A7-49AA-91BA-7D054107F9F7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99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6C6582E1-DE80-4CCB-9D99-1200F24D979B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8C676-B971-4D30-97A9-2BA85C0FBB49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771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9DAF-1F45-4B71-A9F4-B294E6E1D975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524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7CDF-FAD5-4483-8767-B7750E3F920A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7656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0D81-1D53-48A2-84FB-8B4516E64218}" type="datetime1">
              <a:rPr lang="fr-CH" smtClean="0"/>
              <a:t>09.08.2015</a:t>
            </a:fld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761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2568-27ED-4EB8-9E61-09461B568C48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734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86AF1-CCC1-4AB9-B728-9AA824938253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801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CD3B-A3C7-42EC-951A-1A7C38B8083C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17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C2FC-9321-4392-B479-BF053269F8BE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416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459D0-AE0F-4334-9927-8F591D22F7A1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040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F12C-E2DE-429C-92EA-331C7565D78D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237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6613D-CF3D-4895-B221-1F868DEB20C0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628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4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4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9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9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BC2D-6E41-48F4-992B-4DFC59421F3A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235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4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9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FF6A2-05CF-4833-B470-74CEA0C3EDE6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185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AB95-8A65-4E38-A0D5-887DD2ADBAC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3933-9B18-42D4-A19F-1C49A7FD5332}" type="datetime1">
              <a:rPr lang="fr-CH" smtClean="0"/>
              <a:t>09.08.2015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5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3AEE-920C-4DB7-848F-28AED1499BF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6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059-51AD-464F-86CA-D1F799CFF1F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0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C71D-DA98-4577-BC1A-397A8650638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04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3837-E790-4942-A752-DD68847CD68D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32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BF38-DE28-4B6E-92C8-0B0AC960276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516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D594-C2F8-4703-9F99-4B19F641CA5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61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F04-A26D-4823-A534-A93820D1D9A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663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7727-0197-4CE2-946C-61CBE7AA33B0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49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87CA-32F0-4947-8F57-1F394DE580A3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918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1ABB-EDF3-4E78-B9AC-A2328075FC2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0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DE63-6FD8-48C6-AAB4-9D5B894A3B00}" type="datetime1">
              <a:rPr lang="fr-CH" smtClean="0"/>
              <a:t>09.08.2015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984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BD91-09FD-4B2D-8036-671F2EB5368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38F5-8E3E-4191-B9E2-B7DE973044F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7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3983-1346-4896-A81D-A466E81F75E2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1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D1CC-9A4B-413B-B81C-43781E6BC67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7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873" y="46304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A6F7-E4A8-46F9-BEBD-1298B7BACFB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8" y="173624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296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DFCE-8D7F-4149-93B4-EA3AA06A7012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9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873" y="46304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AE0-BE85-4F6E-9F1E-C76DEAC45D6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8" y="173624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522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F025-5659-4FC6-8EE6-DF98324D539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BDDF-5C03-4A0B-A1A1-C7616C4F4282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83E9-4CC2-422B-A612-19A0E80313E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50D7-744D-4D81-8FE7-0BA874ABA156}" type="datetime1">
              <a:rPr lang="fr-CH" smtClean="0"/>
              <a:t>09.08.2015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450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D2F3-6936-48B2-86CF-67EB47BEABA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Alain Blondel Future Lepton Colliders</a:t>
            </a:r>
            <a:endParaRPr lang="fr-CH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5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5F29-0582-49B3-BA38-12BCDB53768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4916-4269-485A-872B-0320E80F4B9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1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0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53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E251-B44F-494F-BA52-501B34B5F21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4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2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C7E9-B08B-45D3-88DC-7F9EDAEF94A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34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ADCC-E495-4214-A543-A3D5AFD3B1E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4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A8E7-F5D3-4954-9A7A-A55B65E6B2F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4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43F-CEA1-42F9-9C6A-7BBCB7B1CB2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0FC-0986-47E9-A9BB-F7E0B11724D3}" type="datetime1">
              <a:rPr lang="fr-CH" smtClean="0"/>
              <a:t>09.08.2015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Alain Blondel Future Lepton Colliders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283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8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  <a:gradFill>
            <a:gsLst>
              <a:gs pos="0">
                <a:srgbClr val="EBF5FF"/>
              </a:gs>
              <a:gs pos="100000">
                <a:srgbClr val="7F96F9"/>
              </a:gs>
            </a:gsLst>
          </a:gra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1787341E-63DB-47D5-90AC-9B330A49B958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82B7-5A52-48B0-A2FD-0133C6EE5EC6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816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105E-D472-4481-A2C5-3156A16ABF03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8835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508A-4319-400A-BFEF-ACD0360A054E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1428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48F7-F0AD-41EB-8025-E20F1185BA54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446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AA284-778E-4BEF-B691-A04F0F7B8E2D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6639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B3A4-124C-4D36-947D-44F016CCE71D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6722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1958-07AF-41B8-8368-25B296A05B64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2051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A40A4-0706-4D38-BFE0-CEEF6E5DDB05}" type="datetime1">
              <a:rPr lang="fr-CH" altLang="en-US" smtClean="0">
                <a:solidFill>
                  <a:srgbClr val="000000"/>
                </a:solidFill>
              </a:rPr>
              <a:t>09.08.2015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Alain Blondel Future Lepton Colliders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9844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8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0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1A741-F40B-4F6B-A143-728A5BCF6DE3}" type="datetime1">
              <a:rPr lang="fr-CH" smtClean="0"/>
              <a:t>09.08.2015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733152" y="6481187"/>
            <a:ext cx="314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Alain Blondel</a:t>
            </a:r>
            <a:r>
              <a:rPr lang="fr-CH" baseline="0" dirty="0" smtClean="0"/>
              <a:t> Future Lepton </a:t>
            </a:r>
            <a:r>
              <a:rPr lang="fr-CH" baseline="0" dirty="0" err="1" smtClean="0"/>
              <a:t>Colliders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4039" r:id="rId2"/>
    <p:sldLayoutId id="2147484040" r:id="rId3"/>
    <p:sldLayoutId id="2147483833" r:id="rId4"/>
    <p:sldLayoutId id="2147484043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5665-2832-4947-BB79-29698ADCA2E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2" y="6384929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TLEP design study r-ECFA  2013-07-20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73" y="46304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8" y="173624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326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FEAF-9A3F-4243-8549-C51CBCD4AB2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3" y="6344922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 FCC Future Circular Colliders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9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E79A2-B4C8-4848-A530-42AB48243AC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3" y="6344922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 FCC-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ee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 Epiphany Conference Krakow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2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EFE1B-9EE6-4EF7-A11E-65CC9EB9277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634249" y="6384929"/>
            <a:ext cx="61965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TLEP  Warsaw 2013-10-01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9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2EA26F04-FE2B-4D17-ACAE-D61E2754D82D}" type="datetime1">
              <a:rPr kumimoji="1" lang="fr-CH" altLang="en-US" b="0" smtClean="0">
                <a:solidFill>
                  <a:srgbClr val="000000"/>
                </a:solidFill>
                <a:latin typeface="Arial" charset="0"/>
              </a:rPr>
              <a:t>09.08.2015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Alain Blondel Future Lepton Colliders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17817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6B2A-968E-467A-9F69-F378BF5C2E30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1710" cy="8636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1086" y="6367236"/>
            <a:ext cx="530134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Future Lepton Colliders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4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25B0-F70F-4F51-B036-B4A4BCA4C3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8/9/2015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1" y="6344918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 FCC Future Circular Colliders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15 July 2015</a:t>
            </a: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Alain Blondel  Precision EW measurements at future accelerators</a:t>
            </a: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E90276-BA16-4FEC-A67E-DD18CE5CC56C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76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772400" cy="9906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CC00CC"/>
                </a:solidFill>
                <a:effectLst/>
                <a:latin typeface="Comic Sans M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b="0"/>
              <a:t>SLAC Summer Institute</a:t>
            </a:r>
          </a:p>
          <a:p>
            <a:pPr>
              <a:defRPr/>
            </a:pPr>
            <a:r>
              <a:rPr lang="en-US" b="0"/>
              <a:t>August 13-24, 2001</a:t>
            </a:r>
            <a:r>
              <a:rPr lang="en-US" sz="1400" b="0"/>
              <a:t> </a:t>
            </a:r>
            <a:endParaRPr lang="en-US" sz="1400" b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553200"/>
            <a:ext cx="579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CC00CC"/>
                </a:solidFill>
                <a:effectLst/>
                <a:latin typeface="Comic Sans M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b="0"/>
              <a:t>Probes of Electroweak Symmetry Breaking at LEP and SLC</a:t>
            </a:r>
            <a:endParaRPr lang="en-US" b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00CC"/>
                </a:solidFill>
                <a:effectLst/>
              </a:defRPr>
            </a:lvl1pPr>
          </a:lstStyle>
          <a:p>
            <a:fld id="{42759C52-D240-46DB-9EB7-B9D4D05ECBB7}" type="slidenum">
              <a:rPr lang="en-US" altLang="en-US" b="0">
                <a:latin typeface="Comic Sans MS" pitchFamily="66" charset="0"/>
              </a:rPr>
              <a:pPr/>
              <a:t>‹#›</a:t>
            </a:fld>
            <a:endParaRPr lang="en-US" altLang="en-US" b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266949" y="6384925"/>
            <a:ext cx="42862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Higgs and Beyond June 2013 Sendai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6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BC41-283B-4D1B-8D8E-E376C44D8FAA}" type="datetime1">
              <a:rPr lang="fr-CH" smtClean="0"/>
              <a:t>09.08.2015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dirty="0" smtClean="0"/>
              <a:t>Alain Blondel Future Lepton </a:t>
            </a:r>
            <a:r>
              <a:rPr lang="fr-CH" dirty="0" err="1" smtClean="0"/>
              <a:t>Colliders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2A1A-D100-4AF6-AE62-70823200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0" y="6384925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precision measurements at TLEP HEP-EPS Stockholm 2013-07-18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2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>
                <a:solidFill>
                  <a:prstClr val="black">
                    <a:tint val="75000"/>
                  </a:prstClr>
                </a:solidFill>
              </a:rPr>
              <a:t>06.07.2015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786649" y="6537329"/>
            <a:ext cx="61965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 Higgs Factories  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Saclay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2015-07-06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9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8080"/>
                </a:solidFill>
              </a:defRPr>
            </a:lvl1pPr>
          </a:lstStyle>
          <a:p>
            <a:pPr eaLnBrk="1" hangingPunct="1"/>
            <a:r>
              <a:rPr lang="en-US" altLang="en-US" b="0" smtClean="0">
                <a:latin typeface="Arial" pitchFamily="34" charset="0"/>
              </a:rPr>
              <a:t>8 March  2005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080"/>
                </a:solidFill>
              </a:defRPr>
            </a:lvl1pPr>
          </a:lstStyle>
          <a:p>
            <a:pPr algn="ctr" eaLnBrk="1" hangingPunct="1"/>
            <a:r>
              <a:rPr lang="en-US" altLang="en-US" b="0" smtClean="0">
                <a:latin typeface="Arial" pitchFamily="34" charset="0"/>
              </a:rPr>
              <a:t>G.Abbiendi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080"/>
                </a:solidFill>
              </a:defRPr>
            </a:lvl1pPr>
          </a:lstStyle>
          <a:p>
            <a:pPr eaLnBrk="1" hangingPunct="1"/>
            <a:fld id="{0F44EA2E-E1E3-4FCE-BCD6-22F1F52BFB2D}" type="slidenum">
              <a:rPr lang="en-US" altLang="en-US" b="0" smtClean="0">
                <a:latin typeface="Arial" pitchFamily="34" charset="0"/>
              </a:rPr>
              <a:pPr eaLnBrk="1" hangingPunct="1"/>
              <a:t>‹#›</a:t>
            </a:fld>
            <a:endParaRPr lang="en-US" altLang="en-US" b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1A741-F40B-4F6B-A143-728A5BCF6DE3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733152" y="6481187"/>
            <a:ext cx="314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prstClr val="black"/>
                </a:solidFill>
              </a:rPr>
              <a:t>Alain Blondel Future Lepton </a:t>
            </a:r>
            <a:r>
              <a:rPr lang="fr-CH" dirty="0" err="1" smtClean="0">
                <a:solidFill>
                  <a:prstClr val="black"/>
                </a:solidFill>
              </a:rPr>
              <a:t>Colliders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3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C52E2-18E4-4ABD-86EF-68F2BC3FAF2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06.08.2015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1710" cy="8636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1086" y="6367236"/>
            <a:ext cx="530134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Right handed Neutrinos at the FCC Clermont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7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EB51F020-D567-49AA-80CA-AD44BD781234}" type="datetime1">
              <a:rPr kumimoji="1" lang="fr-CH" altLang="en-US" b="0" smtClean="0">
                <a:solidFill>
                  <a:srgbClr val="000000"/>
                </a:solidFill>
                <a:latin typeface="Arial" charset="0"/>
              </a:rPr>
              <a:t>09.08.2015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Alain Blondel Future Lepton Colliders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4"/>
            <a:ext cx="1072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>
    <p:dissolve/>
  </p:transition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7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C45B6442-7054-414A-BEE6-EE314B555CB6}" type="datetime1">
              <a:rPr kumimoji="1" lang="fr-CH" altLang="en-US" b="0" smtClean="0">
                <a:solidFill>
                  <a:srgbClr val="000000"/>
                </a:solidFill>
                <a:latin typeface="Arial" charset="0"/>
              </a:rPr>
              <a:t>09.08.2015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Alain Blondel Future Lepton Colliders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4"/>
            <a:ext cx="1072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11004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7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189F1A19-3B67-4100-868D-D93F93DAFEC0}" type="datetime1">
              <a:rPr kumimoji="1" lang="fr-CH" altLang="en-US" b="0" smtClean="0">
                <a:solidFill>
                  <a:srgbClr val="000000"/>
                </a:solidFill>
                <a:latin typeface="Arial" charset="0"/>
              </a:rPr>
              <a:t>09.08.2015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Alain Blondel Future Lepton Colliders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4"/>
            <a:ext cx="1072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4816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80A3-212B-4DB8-89DC-818E3198AFB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266951" y="6384929"/>
            <a:ext cx="42862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Higgs and Beyond June 2013 Sendai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EF0E-F7CB-4E96-8713-66B6E3A317D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2" y="6384929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precision measurements at TLEP HEF meeting Seattle 2013-06-30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ECBF-0CD2-4FC1-8DE7-81D43DA7ACB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2" y="6384929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precision measurements at TLEP HEF meeting Seattle 2013-06-30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0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B7A0-37C3-43D6-A2CA-F6FCCA4714D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927" y="6130929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346202" y="6384929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TLEP design study r-ECFA  2013-07-20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73" y="46304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8" y="173624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68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32.wmf"/><Relationship Id="rId3" Type="http://schemas.openxmlformats.org/officeDocument/2006/relationships/image" Target="../media/image34.png"/><Relationship Id="rId7" Type="http://schemas.openxmlformats.org/officeDocument/2006/relationships/image" Target="../media/image27.wmf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6.wmf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5.png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8.wmf"/><Relationship Id="rId1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3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0.e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4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14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64.emf"/><Relationship Id="rId10" Type="http://schemas.openxmlformats.org/officeDocument/2006/relationships/image" Target="../media/image66.e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hep-ph/0503065" TargetMode="External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8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6.png"/><Relationship Id="rId5" Type="http://schemas.openxmlformats.org/officeDocument/2006/relationships/image" Target="../media/image83.png"/><Relationship Id="rId10" Type="http://schemas.openxmlformats.org/officeDocument/2006/relationships/hyperlink" Target="http://http/indico.cern.ch/category/5684/" TargetMode="External"/><Relationship Id="rId4" Type="http://schemas.openxmlformats.org/officeDocument/2006/relationships/image" Target="../media/image82.png"/><Relationship Id="rId9" Type="http://schemas.openxmlformats.org/officeDocument/2006/relationships/hyperlink" Target="http://cern.ch/fcc-ee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5" Type="http://schemas.openxmlformats.org/officeDocument/2006/relationships/image" Target="../media/image221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15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.png"/><Relationship Id="rId5" Type="http://schemas.openxmlformats.org/officeDocument/2006/relationships/image" Target="../media/image220.png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6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6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hyperlink" Target="http://arxiv.org/find/hep-ph/1/au:+Abada_A/0/1/0/all/0/1" TargetMode="External"/><Relationship Id="rId7" Type="http://schemas.openxmlformats.org/officeDocument/2006/relationships/hyperlink" Target="http://arxiv.org/find/hep-ph/1/au:+Teixeira_A/0/1/0/all/0/1" TargetMode="External"/><Relationship Id="rId2" Type="http://schemas.openxmlformats.org/officeDocument/2006/relationships/hyperlink" Target="http://arxiv.org/abs/1412.6322" TargetMode="External"/><Relationship Id="rId1" Type="http://schemas.openxmlformats.org/officeDocument/2006/relationships/slideLayout" Target="../slideLayouts/slideLayout164.xml"/><Relationship Id="rId6" Type="http://schemas.openxmlformats.org/officeDocument/2006/relationships/hyperlink" Target="http://arxiv.org/find/hep-ph/1/au:+Orloff_J/0/1/0/all/0/1" TargetMode="External"/><Relationship Id="rId5" Type="http://schemas.openxmlformats.org/officeDocument/2006/relationships/hyperlink" Target="http://arxiv.org/find/hep-ph/1/au:+Monteil_S/0/1/0/all/0/1" TargetMode="External"/><Relationship Id="rId4" Type="http://schemas.openxmlformats.org/officeDocument/2006/relationships/hyperlink" Target="http://arxiv.org/find/hep-ph/1/au:+Romeri_V/0/1/0/all/0/1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6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6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1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1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164.xml"/><Relationship Id="rId5" Type="http://schemas.openxmlformats.org/officeDocument/2006/relationships/image" Target="../media/image61.png"/><Relationship Id="rId4" Type="http://schemas.openxmlformats.org/officeDocument/2006/relationships/image" Target="../media/image118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63.png"/><Relationship Id="rId5" Type="http://schemas.openxmlformats.org/officeDocument/2006/relationships/image" Target="../media/image119.jpg"/><Relationship Id="rId4" Type="http://schemas.openxmlformats.org/officeDocument/2006/relationships/image" Target="../media/image118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64.png"/><Relationship Id="rId5" Type="http://schemas.openxmlformats.org/officeDocument/2006/relationships/image" Target="../media/image119.jpg"/><Relationship Id="rId4" Type="http://schemas.openxmlformats.org/officeDocument/2006/relationships/image" Target="../media/image118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2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6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6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94" y="780443"/>
            <a:ext cx="8128000" cy="6077561"/>
          </a:xfrm>
          <a:prstGeom prst="rect">
            <a:avLst/>
          </a:prstGeom>
          <a:solidFill>
            <a:srgbClr val="0C30A5"/>
          </a:solidFill>
        </p:spPr>
      </p:pic>
      <p:sp>
        <p:nvSpPr>
          <p:cNvPr id="2" name="TextBox 1"/>
          <p:cNvSpPr txBox="1"/>
          <p:nvPr/>
        </p:nvSpPr>
        <p:spPr>
          <a:xfrm>
            <a:off x="7246962" y="1310416"/>
            <a:ext cx="1207100" cy="2923877"/>
          </a:xfrm>
          <a:prstGeom prst="rect">
            <a:avLst/>
          </a:prstGeom>
          <a:solidFill>
            <a:srgbClr val="23388F"/>
          </a:solidFill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chemeClr val="bg1"/>
                </a:solidFill>
                <a:latin typeface="+mj-lt"/>
              </a:rPr>
              <a:t>LEP</a:t>
            </a:r>
          </a:p>
          <a:p>
            <a:r>
              <a:rPr lang="fr-CH" sz="2400" dirty="0" smtClean="0">
                <a:solidFill>
                  <a:schemeClr val="bg1"/>
                </a:solidFill>
                <a:latin typeface="+mj-lt"/>
              </a:rPr>
              <a:t>CEPC</a:t>
            </a:r>
          </a:p>
          <a:p>
            <a:r>
              <a:rPr lang="fr-CH" sz="2800" dirty="0" smtClean="0">
                <a:solidFill>
                  <a:schemeClr val="bg1"/>
                </a:solidFill>
                <a:latin typeface="+mj-lt"/>
              </a:rPr>
              <a:t>FCC-</a:t>
            </a:r>
            <a:r>
              <a:rPr lang="fr-CH" sz="2800" dirty="0" err="1" smtClean="0">
                <a:solidFill>
                  <a:schemeClr val="bg1"/>
                </a:solidFill>
                <a:latin typeface="+mj-lt"/>
              </a:rPr>
              <a:t>ee</a:t>
            </a:r>
            <a:endParaRPr lang="fr-CH" sz="2800" dirty="0" smtClean="0">
              <a:solidFill>
                <a:schemeClr val="bg1"/>
              </a:solidFill>
              <a:latin typeface="+mj-lt"/>
            </a:endParaRPr>
          </a:p>
          <a:p>
            <a:endParaRPr lang="fr-CH" sz="2800" dirty="0">
              <a:solidFill>
                <a:schemeClr val="bg1"/>
              </a:solidFill>
              <a:latin typeface="+mj-lt"/>
            </a:endParaRPr>
          </a:p>
          <a:p>
            <a:endParaRPr lang="fr-CH" sz="2800" dirty="0" smtClean="0">
              <a:solidFill>
                <a:schemeClr val="bg1"/>
              </a:solidFill>
              <a:latin typeface="+mj-lt"/>
            </a:endParaRPr>
          </a:p>
          <a:p>
            <a:endParaRPr lang="fr-CH" sz="2800" dirty="0">
              <a:solidFill>
                <a:schemeClr val="bg1"/>
              </a:solidFill>
              <a:latin typeface="+mj-lt"/>
            </a:endParaRP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72" y="47767"/>
            <a:ext cx="7506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+mj-lt"/>
              </a:rPr>
              <a:t>Future High </a:t>
            </a:r>
            <a:r>
              <a:rPr lang="fr-CH" sz="3600" dirty="0" err="1" smtClean="0">
                <a:latin typeface="+mj-lt"/>
              </a:rPr>
              <a:t>Energy</a:t>
            </a:r>
            <a:r>
              <a:rPr lang="fr-CH" sz="3600" dirty="0" smtClean="0">
                <a:latin typeface="+mj-lt"/>
              </a:rPr>
              <a:t> lepton </a:t>
            </a:r>
            <a:r>
              <a:rPr lang="fr-CH" sz="3600" dirty="0" err="1" smtClean="0">
                <a:latin typeface="+mj-lt"/>
              </a:rPr>
              <a:t>colliders</a:t>
            </a:r>
            <a:r>
              <a:rPr lang="fr-CH" sz="3600" dirty="0" smtClean="0">
                <a:latin typeface="+mj-lt"/>
              </a:rPr>
              <a:t> --2</a:t>
            </a:r>
            <a:endParaRPr lang="en-US" sz="36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F96F-A533-49A3-807A-CF39E76B6CF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30925"/>
            <a:ext cx="9272603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Due to the non-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abelian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Gauge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theory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fr-CH" sz="2000" u="sng" dirty="0" smtClean="0">
                <a:solidFill>
                  <a:prstClr val="black"/>
                </a:solidFill>
                <a:latin typeface="Calibri"/>
              </a:rPr>
              <a:t>High </a:t>
            </a:r>
            <a:r>
              <a:rPr lang="fr-CH" sz="2000" u="sng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u="sng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Electroweak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observables 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offer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sensitivity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electroweakly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coupled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new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particles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...</a:t>
            </a:r>
            <a:endParaRPr lang="fr-CH" sz="2000" i="1" dirty="0" smtClean="0">
              <a:solidFill>
                <a:srgbClr val="00B05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-- if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they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are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nearby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scale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-- if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they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violate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symmetries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the Standard Model (in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which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case, no «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decoupling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»)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err="1" smtClean="0">
                <a:solidFill>
                  <a:srgbClr val="FF0000"/>
                </a:solidFill>
                <a:latin typeface="Calibri"/>
              </a:rPr>
              <a:t>Higgs</a:t>
            </a:r>
            <a:r>
              <a:rPr lang="fr-CH" sz="2000" dirty="0" smtClean="0">
                <a:solidFill>
                  <a:srgbClr val="FF0000"/>
                </a:solidFill>
                <a:latin typeface="Calibri"/>
              </a:rPr>
              <a:t> boson and top-</a:t>
            </a:r>
            <a:r>
              <a:rPr lang="fr-CH" sz="2000" dirty="0" err="1" smtClean="0">
                <a:solidFill>
                  <a:srgbClr val="FF0000"/>
                </a:solidFill>
                <a:latin typeface="Calibri"/>
              </a:rPr>
              <a:t>bottom</a:t>
            </a:r>
            <a:r>
              <a:rPr lang="fr-CH" sz="2000" dirty="0" smtClean="0">
                <a:solidFill>
                  <a:srgbClr val="FF0000"/>
                </a:solidFill>
                <a:latin typeface="Calibri"/>
              </a:rPr>
              <a:t> mass </a:t>
            </a:r>
            <a:r>
              <a:rPr lang="fr-CH" sz="2000" dirty="0" err="1" smtClean="0">
                <a:solidFill>
                  <a:srgbClr val="FF0000"/>
                </a:solidFill>
                <a:latin typeface="Calibri"/>
              </a:rPr>
              <a:t>splitting</a:t>
            </a:r>
            <a:r>
              <a:rPr lang="fr-CH" sz="2000" dirty="0" smtClean="0">
                <a:solidFill>
                  <a:srgbClr val="FF0000"/>
                </a:solidFill>
                <a:latin typeface="Calibri"/>
              </a:rPr>
              <a:t>  </a:t>
            </a:r>
            <a:r>
              <a:rPr lang="fr-CH" sz="2000" dirty="0" err="1" smtClean="0">
                <a:solidFill>
                  <a:srgbClr val="FF0000"/>
                </a:solidFill>
                <a:latin typeface="Calibri"/>
              </a:rPr>
              <a:t>constitute</a:t>
            </a:r>
            <a:r>
              <a:rPr lang="fr-CH" sz="2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Calibri"/>
              </a:rPr>
              <a:t>such</a:t>
            </a:r>
            <a:r>
              <a:rPr lang="fr-CH" sz="2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Calibri"/>
              </a:rPr>
              <a:t>symmetry</a:t>
            </a:r>
            <a:r>
              <a:rPr lang="fr-CH" sz="2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srgbClr val="FF0000"/>
                </a:solidFill>
                <a:latin typeface="Calibri"/>
              </a:rPr>
              <a:t>violations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Calibri"/>
              </a:rPr>
              <a:t>Now that the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</a:rPr>
              <a:t>top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 are known, all of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this is completely defined!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srgbClr val="FF0000"/>
                </a:solidFill>
                <a:latin typeface="Calibri"/>
              </a:rPr>
              <a:t> </a:t>
            </a:r>
            <a:endParaRPr lang="fr-CH" sz="2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20" y="228960"/>
            <a:ext cx="6274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800" dirty="0" smtClean="0">
                <a:solidFill>
                  <a:prstClr val="black"/>
                </a:solidFill>
                <a:latin typeface="Calibri"/>
              </a:rPr>
              <a:t>ELECTROWEAK </a:t>
            </a:r>
            <a:r>
              <a:rPr lang="fr-CH" sz="2800" dirty="0" smtClean="0">
                <a:solidFill>
                  <a:prstClr val="black"/>
                </a:solidFill>
                <a:latin typeface="Calibri"/>
              </a:rPr>
              <a:t>PRECISION TESTS  (EWPT)</a:t>
            </a:r>
            <a:endParaRPr lang="fr-CH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" y="762000"/>
            <a:ext cx="6874639" cy="224676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fr-CH" dirty="0"/>
              <a:t>The standard model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entirely</a:t>
            </a:r>
            <a:r>
              <a:rPr lang="fr-CH" dirty="0"/>
              <a:t> </a:t>
            </a:r>
            <a:r>
              <a:rPr lang="fr-CH" dirty="0" err="1"/>
              <a:t>defined</a:t>
            </a:r>
            <a:r>
              <a:rPr lang="fr-CH" dirty="0"/>
              <a:t> </a:t>
            </a:r>
            <a:r>
              <a:rPr lang="fr-CH" dirty="0" smtClean="0"/>
              <a:t>by  </a:t>
            </a:r>
          </a:p>
          <a:p>
            <a:r>
              <a:rPr lang="fr-CH" dirty="0" smtClean="0"/>
              <a:t>--1 The 3 </a:t>
            </a:r>
            <a:r>
              <a:rPr lang="fr-CH" dirty="0" err="1" smtClean="0"/>
              <a:t>coupling</a:t>
            </a:r>
            <a:r>
              <a:rPr lang="fr-CH" dirty="0" smtClean="0"/>
              <a:t> constants  </a:t>
            </a:r>
            <a:r>
              <a:rPr lang="fr-CH" dirty="0" smtClean="0">
                <a:sym typeface="Symbol"/>
              </a:rPr>
              <a:t></a:t>
            </a:r>
            <a:r>
              <a:rPr lang="fr-CH" baseline="-25000" dirty="0" smtClean="0">
                <a:sym typeface="Symbol"/>
              </a:rPr>
              <a:t>QED </a:t>
            </a:r>
            <a:r>
              <a:rPr lang="fr-CH" dirty="0" smtClean="0">
                <a:sym typeface="Symbol"/>
              </a:rPr>
              <a:t> ,  </a:t>
            </a:r>
            <a:r>
              <a:rPr lang="fr-CH" baseline="-25000" dirty="0" smtClean="0">
                <a:sym typeface="Symbol"/>
              </a:rPr>
              <a:t>W  </a:t>
            </a:r>
            <a:r>
              <a:rPr lang="fr-CH" dirty="0" smtClean="0">
                <a:sym typeface="Symbol"/>
              </a:rPr>
              <a:t>= </a:t>
            </a:r>
            <a:r>
              <a:rPr lang="fr-CH" dirty="0">
                <a:sym typeface="Symbol"/>
              </a:rPr>
              <a:t></a:t>
            </a:r>
            <a:r>
              <a:rPr lang="fr-CH" baseline="-25000" dirty="0">
                <a:sym typeface="Symbol"/>
              </a:rPr>
              <a:t>QED </a:t>
            </a:r>
            <a:r>
              <a:rPr lang="fr-CH" baseline="-25000" dirty="0" smtClean="0">
                <a:sym typeface="Symbol"/>
              </a:rPr>
              <a:t> </a:t>
            </a:r>
            <a:r>
              <a:rPr lang="fr-CH" dirty="0" smtClean="0">
                <a:sym typeface="Symbol"/>
              </a:rPr>
              <a:t>/sin</a:t>
            </a:r>
            <a:r>
              <a:rPr lang="fr-CH" baseline="30000" dirty="0" smtClean="0">
                <a:sym typeface="Symbol"/>
              </a:rPr>
              <a:t>2</a:t>
            </a:r>
            <a:r>
              <a:rPr lang="fr-CH" dirty="0" smtClean="0">
                <a:sym typeface="Symbol"/>
              </a:rPr>
              <a:t></a:t>
            </a:r>
            <a:r>
              <a:rPr lang="fr-CH" baseline="-25000" dirty="0" smtClean="0">
                <a:sym typeface="Symbol"/>
              </a:rPr>
              <a:t>W</a:t>
            </a:r>
            <a:r>
              <a:rPr lang="fr-CH" dirty="0" smtClean="0">
                <a:sym typeface="Symbol"/>
              </a:rPr>
              <a:t> ,   </a:t>
            </a:r>
            <a:r>
              <a:rPr lang="fr-CH" baseline="-25000" dirty="0" smtClean="0">
                <a:sym typeface="Symbol"/>
              </a:rPr>
              <a:t>s</a:t>
            </a:r>
            <a:r>
              <a:rPr lang="fr-CH" dirty="0" smtClean="0"/>
              <a:t> </a:t>
            </a:r>
          </a:p>
          <a:p>
            <a:r>
              <a:rPr lang="fr-CH" dirty="0" smtClean="0"/>
              <a:t>--2 The </a:t>
            </a:r>
            <a:r>
              <a:rPr lang="fr-CH" dirty="0"/>
              <a:t>structure of the </a:t>
            </a:r>
            <a:r>
              <a:rPr lang="fr-CH" dirty="0" err="1"/>
              <a:t>theory</a:t>
            </a:r>
            <a:r>
              <a:rPr lang="fr-CH" dirty="0"/>
              <a:t> and the </a:t>
            </a:r>
            <a:r>
              <a:rPr lang="fr-CH" dirty="0" err="1"/>
              <a:t>particle</a:t>
            </a:r>
            <a:r>
              <a:rPr lang="fr-CH" dirty="0"/>
              <a:t> </a:t>
            </a:r>
            <a:r>
              <a:rPr lang="fr-CH" dirty="0" smtClean="0"/>
              <a:t>content</a:t>
            </a:r>
          </a:p>
          <a:p>
            <a:r>
              <a:rPr lang="fr-CH" dirty="0" smtClean="0"/>
              <a:t>--3 The </a:t>
            </a:r>
            <a:r>
              <a:rPr lang="fr-CH" dirty="0" err="1" smtClean="0"/>
              <a:t>particle</a:t>
            </a:r>
            <a:r>
              <a:rPr lang="fr-CH" dirty="0" smtClean="0"/>
              <a:t> masses, all </a:t>
            </a:r>
            <a:r>
              <a:rPr lang="fr-CH" dirty="0" err="1" smtClean="0"/>
              <a:t>related</a:t>
            </a:r>
            <a:r>
              <a:rPr lang="fr-CH" dirty="0" smtClean="0"/>
              <a:t> to the </a:t>
            </a:r>
            <a:r>
              <a:rPr lang="fr-CH" dirty="0" err="1" smtClean="0"/>
              <a:t>Higgs</a:t>
            </a:r>
            <a:r>
              <a:rPr lang="fr-CH" dirty="0" smtClean="0"/>
              <a:t> boson </a:t>
            </a:r>
            <a:r>
              <a:rPr lang="fr-CH" dirty="0" err="1" smtClean="0"/>
              <a:t>v.e.v</a:t>
            </a:r>
            <a:r>
              <a:rPr lang="fr-CH" dirty="0" smtClean="0"/>
              <a:t>. &lt;v&gt; </a:t>
            </a:r>
          </a:p>
          <a:p>
            <a:r>
              <a:rPr lang="fr-CH" dirty="0" smtClean="0"/>
              <a:t>--4 The </a:t>
            </a:r>
            <a:r>
              <a:rPr lang="fr-CH" dirty="0" err="1" smtClean="0"/>
              <a:t>mixing</a:t>
            </a:r>
            <a:r>
              <a:rPr lang="fr-CH" dirty="0" smtClean="0"/>
              <a:t> angles (CKM and neutrinos, are all </a:t>
            </a:r>
            <a:r>
              <a:rPr lang="fr-CH" dirty="0" err="1" smtClean="0"/>
              <a:t>known</a:t>
            </a:r>
            <a:r>
              <a:rPr lang="fr-CH" dirty="0" smtClean="0"/>
              <a:t>) </a:t>
            </a:r>
            <a:endParaRPr lang="fr-CH" dirty="0"/>
          </a:p>
          <a:p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Any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deviation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from</a:t>
            </a:r>
            <a:r>
              <a:rPr lang="fr-CH" dirty="0" smtClean="0">
                <a:solidFill>
                  <a:srgbClr val="FF0000"/>
                </a:solidFill>
              </a:rPr>
              <a:t> the SM </a:t>
            </a:r>
            <a:r>
              <a:rPr lang="fr-CH" dirty="0" err="1" smtClean="0">
                <a:solidFill>
                  <a:srgbClr val="FF0000"/>
                </a:solidFill>
              </a:rPr>
              <a:t>is</a:t>
            </a:r>
            <a:r>
              <a:rPr lang="fr-CH" dirty="0" smtClean="0">
                <a:solidFill>
                  <a:srgbClr val="FF0000"/>
                </a:solidFill>
              </a:rPr>
              <a:t> proof of new </a:t>
            </a:r>
            <a:r>
              <a:rPr lang="fr-CH" dirty="0" err="1" smtClean="0">
                <a:solidFill>
                  <a:srgbClr val="FF0000"/>
                </a:solidFill>
              </a:rPr>
              <a:t>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4927" y="2349500"/>
            <a:ext cx="342337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fr-CH" dirty="0" smtClean="0"/>
              <a:t>NB </a:t>
            </a:r>
            <a:r>
              <a:rPr lang="fr-CH" dirty="0" err="1" smtClean="0"/>
              <a:t>Instead</a:t>
            </a:r>
            <a:r>
              <a:rPr lang="fr-CH" dirty="0" smtClean="0"/>
              <a:t> </a:t>
            </a:r>
            <a:r>
              <a:rPr lang="fr-CH" dirty="0"/>
              <a:t>of </a:t>
            </a:r>
            <a:r>
              <a:rPr lang="fr-CH" dirty="0">
                <a:sym typeface="Symbol"/>
              </a:rPr>
              <a:t>sin</a:t>
            </a:r>
            <a:r>
              <a:rPr lang="fr-CH" baseline="30000" dirty="0">
                <a:sym typeface="Symbol"/>
              </a:rPr>
              <a:t>2</a:t>
            </a:r>
            <a:r>
              <a:rPr lang="fr-CH" dirty="0" smtClean="0">
                <a:sym typeface="Symbol"/>
              </a:rPr>
              <a:t></a:t>
            </a:r>
            <a:r>
              <a:rPr lang="fr-CH" baseline="-25000" dirty="0" smtClean="0">
                <a:sym typeface="Symbol"/>
              </a:rPr>
              <a:t>W</a:t>
            </a:r>
            <a:r>
              <a:rPr lang="fr-CH" dirty="0" smtClean="0">
                <a:sym typeface="Symbol"/>
              </a:rPr>
              <a:t>  </a:t>
            </a:r>
            <a:r>
              <a:rPr lang="fr-CH" dirty="0">
                <a:sym typeface="Symbol"/>
              </a:rPr>
              <a:t>and &lt;v</a:t>
            </a:r>
            <a:r>
              <a:rPr lang="fr-CH" dirty="0" smtClean="0">
                <a:sym typeface="Symbol"/>
              </a:rPr>
              <a:t>&gt;, </a:t>
            </a:r>
          </a:p>
          <a:p>
            <a:r>
              <a:rPr lang="fr-CH" dirty="0" smtClean="0">
                <a:sym typeface="Symbol"/>
              </a:rPr>
              <a:t>use </a:t>
            </a:r>
            <a:r>
              <a:rPr lang="fr-CH" dirty="0" err="1">
                <a:sym typeface="Symbol"/>
              </a:rPr>
              <a:t>m</a:t>
            </a:r>
            <a:r>
              <a:rPr lang="fr-CH" baseline="-25000" dirty="0" err="1">
                <a:sym typeface="Symbol"/>
              </a:rPr>
              <a:t>Z</a:t>
            </a:r>
            <a:r>
              <a:rPr lang="fr-CH" dirty="0">
                <a:sym typeface="Symbol"/>
              </a:rPr>
              <a:t> and G</a:t>
            </a:r>
            <a:r>
              <a:rPr lang="fr-CH" baseline="-25000" dirty="0">
                <a:sym typeface="Symbol"/>
              </a:rPr>
              <a:t>F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,</a:t>
            </a:r>
            <a:endParaRPr lang="fr-CH" dirty="0">
              <a:sym typeface="Symbol"/>
            </a:endParaRPr>
          </a:p>
          <a:p>
            <a:r>
              <a:rPr lang="fr-CH" dirty="0" err="1">
                <a:sym typeface="Symbol"/>
              </a:rPr>
              <a:t>which</a:t>
            </a:r>
            <a:r>
              <a:rPr lang="fr-CH" dirty="0">
                <a:sym typeface="Symbol"/>
              </a:rPr>
              <a:t> are </a:t>
            </a:r>
            <a:r>
              <a:rPr lang="fr-CH" dirty="0" err="1">
                <a:sym typeface="Symbol"/>
              </a:rPr>
              <a:t>very</a:t>
            </a:r>
            <a:r>
              <a:rPr lang="fr-CH" dirty="0">
                <a:sym typeface="Symbol"/>
              </a:rPr>
              <a:t> </a:t>
            </a:r>
            <a:r>
              <a:rPr lang="fr-CH" dirty="0" err="1">
                <a:sym typeface="Symbol"/>
              </a:rPr>
              <a:t>well</a:t>
            </a:r>
            <a:r>
              <a:rPr lang="fr-CH" dirty="0">
                <a:sym typeface="Symbol"/>
              </a:rPr>
              <a:t> </a:t>
            </a:r>
            <a:r>
              <a:rPr lang="fr-CH" dirty="0" err="1">
                <a:sym typeface="Symbol"/>
              </a:rPr>
              <a:t>measured</a:t>
            </a:r>
            <a:r>
              <a:rPr lang="fr-CH" dirty="0">
                <a:sym typeface="Symbo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" y="546100"/>
            <a:ext cx="9040024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92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1" name="Picture 3" descr="R:\alain\electroweak\talk-blois\41.jpg"/>
          <p:cNvPicPr>
            <a:picLocks noChangeAspect="1" noChangeArrowheads="1"/>
          </p:cNvPicPr>
          <p:nvPr/>
        </p:nvPicPr>
        <p:blipFill>
          <a:blip r:embed="rId2" cstate="print"/>
          <a:srcRect t="20200" r="2876"/>
          <a:stretch>
            <a:fillRect/>
          </a:stretch>
        </p:blipFill>
        <p:spPr bwMode="auto">
          <a:xfrm>
            <a:off x="3246437" y="0"/>
            <a:ext cx="5897563" cy="6858000"/>
          </a:xfrm>
          <a:prstGeom prst="rect">
            <a:avLst/>
          </a:prstGeom>
          <a:noFill/>
        </p:spPr>
      </p:pic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3457575" y="3802063"/>
            <a:ext cx="5254625" cy="1552575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600">
              <a:solidFill>
                <a:srgbClr val="FFFFCC"/>
              </a:solidFill>
              <a:latin typeface="Calibri"/>
            </a:endParaRP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219914" y="601663"/>
            <a:ext cx="2255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 sz="2400" dirty="0" smtClean="0">
                <a:latin typeface="Calibri"/>
              </a:rPr>
              <a:t>Input G</a:t>
            </a:r>
            <a:r>
              <a:rPr lang="fr-CH" sz="2400" baseline="-25000" dirty="0" smtClean="0">
                <a:latin typeface="Calibri"/>
              </a:rPr>
              <a:t>F</a:t>
            </a:r>
            <a:r>
              <a:rPr lang="fr-CH" sz="2400" dirty="0" smtClean="0">
                <a:latin typeface="Calibri"/>
              </a:rPr>
              <a:t> </a:t>
            </a:r>
            <a:r>
              <a:rPr lang="fr-CH" sz="2400" dirty="0" err="1">
                <a:latin typeface="Calibri"/>
              </a:rPr>
              <a:t>m</a:t>
            </a:r>
            <a:r>
              <a:rPr lang="fr-CH" sz="2400" baseline="-25000" dirty="0" err="1">
                <a:latin typeface="Calibri"/>
              </a:rPr>
              <a:t>Z</a:t>
            </a:r>
            <a:r>
              <a:rPr lang="fr-CH" sz="2400" baseline="-25000" dirty="0">
                <a:latin typeface="Calibri"/>
              </a:rPr>
              <a:t> </a:t>
            </a:r>
            <a:r>
              <a:rPr lang="fr-CH" sz="2400" dirty="0" err="1">
                <a:latin typeface="Symbol" pitchFamily="18" charset="2"/>
              </a:rPr>
              <a:t>a</a:t>
            </a:r>
            <a:r>
              <a:rPr lang="fr-CH" sz="2400" baseline="-25000" dirty="0" err="1">
                <a:latin typeface="Calibri"/>
              </a:rPr>
              <a:t>QED</a:t>
            </a:r>
            <a:endParaRPr lang="en-GB" sz="2400" dirty="0">
              <a:latin typeface="Calibri"/>
            </a:endParaRPr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515938" y="2376488"/>
            <a:ext cx="2146742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>
                <a:latin typeface="Symbol" pitchFamily="18" charset="2"/>
              </a:rPr>
              <a:t>Dr </a:t>
            </a:r>
            <a:r>
              <a:rPr lang="fr-CH" sz="1600" dirty="0">
                <a:latin typeface="Calibri"/>
              </a:rPr>
              <a:t>= </a:t>
            </a:r>
            <a:r>
              <a:rPr lang="fr-CH" sz="1600" dirty="0">
                <a:latin typeface="Symbol" pitchFamily="18" charset="2"/>
              </a:rPr>
              <a:t>a /p  (</a:t>
            </a:r>
            <a:r>
              <a:rPr lang="fr-CH" sz="1600" dirty="0" err="1">
                <a:latin typeface="Calibri"/>
              </a:rPr>
              <a:t>m</a:t>
            </a:r>
            <a:r>
              <a:rPr lang="fr-CH" sz="1600" baseline="-25000" dirty="0" err="1">
                <a:latin typeface="Calibri"/>
              </a:rPr>
              <a:t>top</a:t>
            </a:r>
            <a:r>
              <a:rPr lang="fr-CH" sz="1600" dirty="0">
                <a:latin typeface="Calibri"/>
              </a:rPr>
              <a:t>/</a:t>
            </a:r>
            <a:r>
              <a:rPr lang="fr-CH" sz="1600" dirty="0" err="1">
                <a:latin typeface="Calibri"/>
              </a:rPr>
              <a:t>m</a:t>
            </a:r>
            <a:r>
              <a:rPr lang="fr-CH" sz="1600" baseline="-25000" dirty="0" err="1">
                <a:latin typeface="Calibri"/>
              </a:rPr>
              <a:t>Z</a:t>
            </a:r>
            <a:r>
              <a:rPr lang="fr-CH" sz="1600" dirty="0">
                <a:latin typeface="Calibri"/>
              </a:rPr>
              <a:t>)</a:t>
            </a:r>
            <a:r>
              <a:rPr lang="fr-CH" sz="1600" baseline="30000" dirty="0">
                <a:latin typeface="Calibri"/>
              </a:rPr>
              <a:t>2</a:t>
            </a:r>
          </a:p>
          <a:p>
            <a:r>
              <a:rPr lang="fr-CH" sz="1600" baseline="30000" dirty="0">
                <a:latin typeface="Calibri"/>
              </a:rPr>
              <a:t> </a:t>
            </a:r>
          </a:p>
          <a:p>
            <a:r>
              <a:rPr lang="fr-CH" sz="1600" baseline="30000" dirty="0">
                <a:latin typeface="Calibri"/>
              </a:rPr>
              <a:t>      </a:t>
            </a:r>
            <a:r>
              <a:rPr lang="fr-CH" sz="1600" dirty="0">
                <a:latin typeface="Calibri"/>
              </a:rPr>
              <a:t>- </a:t>
            </a:r>
            <a:r>
              <a:rPr lang="fr-CH" sz="1600" dirty="0">
                <a:latin typeface="Symbol" pitchFamily="18" charset="2"/>
              </a:rPr>
              <a:t>a /4p  </a:t>
            </a:r>
            <a:r>
              <a:rPr lang="fr-CH" sz="1600" dirty="0">
                <a:latin typeface="Calibri"/>
              </a:rPr>
              <a:t>log </a:t>
            </a:r>
            <a:r>
              <a:rPr lang="fr-CH" sz="1600" dirty="0">
                <a:latin typeface="Symbol" pitchFamily="18" charset="2"/>
              </a:rPr>
              <a:t>(</a:t>
            </a:r>
            <a:r>
              <a:rPr lang="fr-CH" sz="1600" dirty="0" err="1">
                <a:latin typeface="Calibri"/>
              </a:rPr>
              <a:t>m</a:t>
            </a:r>
            <a:r>
              <a:rPr lang="fr-CH" sz="1600" baseline="-25000" dirty="0" err="1">
                <a:latin typeface="Calibri"/>
              </a:rPr>
              <a:t>h</a:t>
            </a:r>
            <a:r>
              <a:rPr lang="fr-CH" sz="1600" dirty="0">
                <a:latin typeface="Calibri"/>
              </a:rPr>
              <a:t>/</a:t>
            </a:r>
            <a:r>
              <a:rPr lang="fr-CH" sz="1600" dirty="0" err="1">
                <a:latin typeface="Calibri"/>
              </a:rPr>
              <a:t>m</a:t>
            </a:r>
            <a:r>
              <a:rPr lang="fr-CH" sz="1600" baseline="-25000" dirty="0" err="1">
                <a:latin typeface="Calibri"/>
              </a:rPr>
              <a:t>Z</a:t>
            </a:r>
            <a:r>
              <a:rPr lang="fr-CH" sz="1600" dirty="0">
                <a:latin typeface="Calibri"/>
              </a:rPr>
              <a:t>)</a:t>
            </a:r>
            <a:r>
              <a:rPr lang="fr-CH" sz="1600" baseline="30000" dirty="0">
                <a:latin typeface="Calibri"/>
              </a:rPr>
              <a:t>2</a:t>
            </a:r>
            <a:r>
              <a:rPr lang="fr-CH" sz="1600" dirty="0">
                <a:latin typeface="Calibri"/>
              </a:rPr>
              <a:t> </a:t>
            </a:r>
            <a:endParaRPr lang="en-GB" sz="1600" dirty="0">
              <a:latin typeface="Calibri"/>
            </a:endParaRPr>
          </a:p>
        </p:txBody>
      </p:sp>
      <p:sp>
        <p:nvSpPr>
          <p:cNvPr id="616456" name="Text Box 8"/>
          <p:cNvSpPr txBox="1">
            <a:spLocks noChangeArrowheads="1"/>
          </p:cNvSpPr>
          <p:nvPr/>
        </p:nvSpPr>
        <p:spPr bwMode="auto">
          <a:xfrm>
            <a:off x="123825" y="2098675"/>
            <a:ext cx="13087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>
                <a:latin typeface="Calibri"/>
              </a:rPr>
              <a:t>at first </a:t>
            </a:r>
            <a:r>
              <a:rPr lang="fr-CH" sz="1600" dirty="0" err="1">
                <a:latin typeface="Calibri"/>
              </a:rPr>
              <a:t>order</a:t>
            </a:r>
            <a:r>
              <a:rPr lang="fr-CH" sz="1600" dirty="0">
                <a:latin typeface="Calibri"/>
              </a:rPr>
              <a:t>:</a:t>
            </a:r>
            <a:endParaRPr lang="en-GB" sz="1600" dirty="0">
              <a:latin typeface="Calibri"/>
            </a:endParaRPr>
          </a:p>
        </p:txBody>
      </p:sp>
      <p:sp>
        <p:nvSpPr>
          <p:cNvPr id="616458" name="Text Box 10"/>
          <p:cNvSpPr txBox="1">
            <a:spLocks noChangeArrowheads="1"/>
          </p:cNvSpPr>
          <p:nvPr/>
        </p:nvSpPr>
        <p:spPr bwMode="auto">
          <a:xfrm>
            <a:off x="107950" y="3098800"/>
            <a:ext cx="330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600">
                <a:latin typeface="Symbol" pitchFamily="18" charset="2"/>
              </a:rPr>
              <a:t>e</a:t>
            </a:r>
            <a:r>
              <a:rPr lang="fr-CH" sz="1600" baseline="-25000">
                <a:latin typeface="Symbol" pitchFamily="18" charset="2"/>
              </a:rPr>
              <a:t>3  </a:t>
            </a:r>
            <a:r>
              <a:rPr lang="fr-CH" sz="1600">
                <a:latin typeface="Calibri"/>
              </a:rPr>
              <a:t>= cos</a:t>
            </a:r>
            <a:r>
              <a:rPr lang="fr-CH" sz="1600" baseline="30000">
                <a:latin typeface="Calibri"/>
              </a:rPr>
              <a:t>2</a:t>
            </a:r>
            <a:r>
              <a:rPr lang="fr-CH" sz="1600">
                <a:latin typeface="Symbol" pitchFamily="18" charset="2"/>
              </a:rPr>
              <a:t>q</a:t>
            </a:r>
            <a:r>
              <a:rPr lang="fr-CH" sz="1600" baseline="-25000">
                <a:latin typeface="Calibri"/>
              </a:rPr>
              <a:t>w</a:t>
            </a:r>
            <a:r>
              <a:rPr lang="fr-CH" sz="1600">
                <a:latin typeface="Calibri"/>
              </a:rPr>
              <a:t> </a:t>
            </a:r>
            <a:r>
              <a:rPr lang="fr-CH" sz="1600">
                <a:latin typeface="Symbol" pitchFamily="18" charset="2"/>
              </a:rPr>
              <a:t>a /9p  </a:t>
            </a:r>
            <a:r>
              <a:rPr lang="fr-CH" sz="1600">
                <a:latin typeface="Calibri"/>
              </a:rPr>
              <a:t>log </a:t>
            </a:r>
            <a:r>
              <a:rPr lang="fr-CH" sz="1600">
                <a:latin typeface="Symbol" pitchFamily="18" charset="2"/>
              </a:rPr>
              <a:t>(</a:t>
            </a:r>
            <a:r>
              <a:rPr lang="fr-CH" sz="1600">
                <a:latin typeface="Calibri"/>
              </a:rPr>
              <a:t>m</a:t>
            </a:r>
            <a:r>
              <a:rPr lang="fr-CH" sz="1600" baseline="-25000">
                <a:latin typeface="Calibri"/>
              </a:rPr>
              <a:t>h</a:t>
            </a:r>
            <a:r>
              <a:rPr lang="fr-CH" sz="1600">
                <a:latin typeface="Calibri"/>
              </a:rPr>
              <a:t>/m</a:t>
            </a:r>
            <a:r>
              <a:rPr lang="fr-CH" sz="1600" baseline="-25000">
                <a:latin typeface="Calibri"/>
              </a:rPr>
              <a:t>Z</a:t>
            </a:r>
            <a:r>
              <a:rPr lang="fr-CH" sz="1600">
                <a:latin typeface="Calibri"/>
              </a:rPr>
              <a:t>)</a:t>
            </a:r>
            <a:r>
              <a:rPr lang="fr-CH" sz="1600" baseline="30000">
                <a:latin typeface="Calibri"/>
              </a:rPr>
              <a:t>2</a:t>
            </a:r>
            <a:r>
              <a:rPr lang="fr-CH" sz="1600">
                <a:latin typeface="Calibri"/>
              </a:rPr>
              <a:t>  </a:t>
            </a:r>
            <a:endParaRPr lang="en-GB" sz="1600">
              <a:latin typeface="Calibri"/>
            </a:endParaRPr>
          </a:p>
        </p:txBody>
      </p:sp>
      <p:sp>
        <p:nvSpPr>
          <p:cNvPr id="616459" name="Text Box 11"/>
          <p:cNvSpPr txBox="1">
            <a:spLocks noChangeArrowheads="1"/>
          </p:cNvSpPr>
          <p:nvPr/>
        </p:nvSpPr>
        <p:spPr bwMode="auto">
          <a:xfrm>
            <a:off x="501650" y="3897313"/>
            <a:ext cx="24704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 err="1">
                <a:latin typeface="Symbol" pitchFamily="18" charset="2"/>
              </a:rPr>
              <a:t>d</a:t>
            </a:r>
            <a:r>
              <a:rPr lang="fr-CH" sz="1600" baseline="-25000" dirty="0" err="1">
                <a:latin typeface="Symbol" pitchFamily="18" charset="2"/>
              </a:rPr>
              <a:t>n</a:t>
            </a:r>
            <a:r>
              <a:rPr lang="fr-CH" sz="1600" baseline="-25000" dirty="0" err="1">
                <a:latin typeface="Calibri"/>
              </a:rPr>
              <a:t>b</a:t>
            </a:r>
            <a:r>
              <a:rPr lang="fr-CH" sz="1600" dirty="0">
                <a:latin typeface="Symbol" pitchFamily="18" charset="2"/>
              </a:rPr>
              <a:t> </a:t>
            </a:r>
            <a:r>
              <a:rPr lang="fr-CH" sz="1600" dirty="0">
                <a:latin typeface="Calibri"/>
              </a:rPr>
              <a:t>=20/13 </a:t>
            </a:r>
            <a:r>
              <a:rPr lang="fr-CH" sz="1600" dirty="0">
                <a:latin typeface="Symbol" pitchFamily="18" charset="2"/>
              </a:rPr>
              <a:t>a /p  (</a:t>
            </a:r>
            <a:r>
              <a:rPr lang="fr-CH" sz="1600" dirty="0" err="1">
                <a:latin typeface="Calibri"/>
              </a:rPr>
              <a:t>m</a:t>
            </a:r>
            <a:r>
              <a:rPr lang="fr-CH" sz="1600" baseline="-25000" dirty="0" err="1">
                <a:latin typeface="Calibri"/>
              </a:rPr>
              <a:t>top</a:t>
            </a:r>
            <a:r>
              <a:rPr lang="fr-CH" sz="1600" dirty="0">
                <a:latin typeface="Calibri"/>
              </a:rPr>
              <a:t>/</a:t>
            </a:r>
            <a:r>
              <a:rPr lang="fr-CH" sz="1600" dirty="0" err="1">
                <a:latin typeface="Calibri"/>
              </a:rPr>
              <a:t>m</a:t>
            </a:r>
            <a:r>
              <a:rPr lang="fr-CH" sz="1600" baseline="-25000" dirty="0" err="1">
                <a:latin typeface="Calibri"/>
              </a:rPr>
              <a:t>Z</a:t>
            </a:r>
            <a:r>
              <a:rPr lang="fr-CH" sz="1600" dirty="0">
                <a:latin typeface="Calibri"/>
              </a:rPr>
              <a:t>)</a:t>
            </a:r>
            <a:r>
              <a:rPr lang="fr-CH" sz="1600" baseline="30000" dirty="0">
                <a:latin typeface="Calibri"/>
              </a:rPr>
              <a:t>2</a:t>
            </a:r>
          </a:p>
          <a:p>
            <a:endParaRPr lang="en-GB" sz="1600" dirty="0">
              <a:latin typeface="Calibri"/>
            </a:endParaRPr>
          </a:p>
        </p:txBody>
      </p:sp>
      <p:sp>
        <p:nvSpPr>
          <p:cNvPr id="616460" name="Text Box 12"/>
          <p:cNvSpPr txBox="1">
            <a:spLocks noChangeArrowheads="1"/>
          </p:cNvSpPr>
          <p:nvPr/>
        </p:nvSpPr>
        <p:spPr bwMode="auto">
          <a:xfrm>
            <a:off x="284163" y="4637088"/>
            <a:ext cx="27963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 err="1">
                <a:latin typeface="Calibri"/>
              </a:rPr>
              <a:t>complete</a:t>
            </a:r>
            <a:r>
              <a:rPr lang="fr-CH" sz="1600" dirty="0">
                <a:latin typeface="Calibri"/>
              </a:rPr>
              <a:t> </a:t>
            </a:r>
            <a:r>
              <a:rPr lang="fr-CH" sz="1600" dirty="0" err="1">
                <a:latin typeface="Calibri"/>
              </a:rPr>
              <a:t>formulae</a:t>
            </a:r>
            <a:r>
              <a:rPr lang="fr-CH" sz="1600" dirty="0">
                <a:latin typeface="Calibri"/>
              </a:rPr>
              <a:t> </a:t>
            </a:r>
            <a:r>
              <a:rPr lang="fr-CH" sz="1600" dirty="0" err="1">
                <a:latin typeface="Calibri"/>
              </a:rPr>
              <a:t>at</a:t>
            </a:r>
            <a:r>
              <a:rPr lang="fr-CH" sz="1600" dirty="0">
                <a:latin typeface="Calibri"/>
              </a:rPr>
              <a:t> 2d </a:t>
            </a:r>
            <a:r>
              <a:rPr lang="fr-CH" sz="1600" dirty="0" err="1">
                <a:latin typeface="Calibri"/>
              </a:rPr>
              <a:t>order</a:t>
            </a:r>
            <a:endParaRPr lang="fr-CH" sz="1600" dirty="0">
              <a:latin typeface="Calibri"/>
            </a:endParaRPr>
          </a:p>
          <a:p>
            <a:r>
              <a:rPr lang="fr-CH" sz="1600" dirty="0" err="1">
                <a:latin typeface="Calibri"/>
              </a:rPr>
              <a:t>including</a:t>
            </a:r>
            <a:r>
              <a:rPr lang="fr-CH" sz="1600" dirty="0">
                <a:latin typeface="Calibri"/>
              </a:rPr>
              <a:t> </a:t>
            </a:r>
            <a:r>
              <a:rPr lang="fr-CH" sz="1600" dirty="0" err="1">
                <a:latin typeface="Calibri"/>
              </a:rPr>
              <a:t>strong</a:t>
            </a:r>
            <a:r>
              <a:rPr lang="fr-CH" sz="1600" dirty="0">
                <a:latin typeface="Calibri"/>
              </a:rPr>
              <a:t> corrections </a:t>
            </a:r>
          </a:p>
          <a:p>
            <a:r>
              <a:rPr lang="fr-CH" sz="1600" dirty="0">
                <a:latin typeface="Calibri"/>
              </a:rPr>
              <a:t>are </a:t>
            </a:r>
            <a:r>
              <a:rPr lang="fr-CH" sz="1600" dirty="0" err="1">
                <a:latin typeface="Calibri"/>
              </a:rPr>
              <a:t>available</a:t>
            </a:r>
            <a:r>
              <a:rPr lang="fr-CH" sz="1600" dirty="0">
                <a:latin typeface="Calibri"/>
              </a:rPr>
              <a:t> in </a:t>
            </a:r>
            <a:r>
              <a:rPr lang="fr-CH" sz="1600" dirty="0" err="1">
                <a:latin typeface="Calibri"/>
              </a:rPr>
              <a:t>fitting</a:t>
            </a:r>
            <a:r>
              <a:rPr lang="fr-CH" sz="1600" dirty="0">
                <a:latin typeface="Calibri"/>
              </a:rPr>
              <a:t> codes</a:t>
            </a:r>
          </a:p>
          <a:p>
            <a:endParaRPr lang="fr-CH" sz="1600" dirty="0">
              <a:latin typeface="Calibri"/>
            </a:endParaRPr>
          </a:p>
          <a:p>
            <a:r>
              <a:rPr lang="fr-CH" sz="1600" dirty="0" err="1">
                <a:latin typeface="Calibri"/>
              </a:rPr>
              <a:t>e.g</a:t>
            </a:r>
            <a:r>
              <a:rPr lang="fr-CH" sz="1600" dirty="0">
                <a:latin typeface="Calibri"/>
              </a:rPr>
              <a:t>. ZFITTER </a:t>
            </a:r>
            <a:r>
              <a:rPr lang="fr-CH" sz="1600" dirty="0" smtClean="0">
                <a:latin typeface="Calibri"/>
              </a:rPr>
              <a:t>, GFITTER</a:t>
            </a:r>
            <a:endParaRPr lang="en-GB" sz="1600" dirty="0">
              <a:latin typeface="Calibri"/>
            </a:endParaRPr>
          </a:p>
        </p:txBody>
      </p:sp>
      <p:sp>
        <p:nvSpPr>
          <p:cNvPr id="616461" name="Text Box 13"/>
          <p:cNvSpPr txBox="1">
            <a:spLocks noChangeArrowheads="1"/>
          </p:cNvSpPr>
          <p:nvPr/>
        </p:nvSpPr>
        <p:spPr bwMode="auto">
          <a:xfrm>
            <a:off x="820738" y="101600"/>
            <a:ext cx="1217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2800" dirty="0" err="1">
                <a:latin typeface="Calibri"/>
              </a:rPr>
              <a:t>EWRCs</a:t>
            </a:r>
            <a:endParaRPr lang="en-GB" sz="2800" dirty="0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117600"/>
            <a:ext cx="26244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Radiative corrections affect the </a:t>
            </a:r>
          </a:p>
          <a:p>
            <a:r>
              <a:rPr lang="fr-CH" dirty="0" err="1" smtClean="0"/>
              <a:t>relationship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the </a:t>
            </a:r>
          </a:p>
          <a:p>
            <a:r>
              <a:rPr lang="fr-CH" dirty="0"/>
              <a:t>i</a:t>
            </a:r>
            <a:r>
              <a:rPr lang="fr-CH" dirty="0" smtClean="0"/>
              <a:t>nput </a:t>
            </a:r>
            <a:r>
              <a:rPr lang="fr-CH" dirty="0" err="1"/>
              <a:t>q</a:t>
            </a:r>
            <a:r>
              <a:rPr lang="fr-CH" dirty="0" err="1" smtClean="0"/>
              <a:t>uantities</a:t>
            </a:r>
            <a:r>
              <a:rPr lang="fr-CH" dirty="0" smtClean="0"/>
              <a:t> and the </a:t>
            </a:r>
            <a:r>
              <a:rPr lang="fr-CH" dirty="0" err="1" smtClean="0"/>
              <a:t>others</a:t>
            </a:r>
            <a:r>
              <a:rPr lang="fr-CH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9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45" y="21410"/>
            <a:ext cx="8267520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800" b="0" dirty="0" smtClean="0">
                <a:solidFill>
                  <a:prstClr val="black"/>
                </a:solidFill>
                <a:latin typeface="Calibri"/>
              </a:rPr>
              <a:t>                   </a:t>
            </a:r>
            <a:r>
              <a:rPr lang="fr-CH" sz="2800" b="0" dirty="0" err="1" smtClean="0">
                <a:solidFill>
                  <a:prstClr val="black"/>
                </a:solidFill>
                <a:latin typeface="Calibri"/>
              </a:rPr>
              <a:t>Example</a:t>
            </a:r>
            <a:r>
              <a:rPr lang="fr-CH" sz="2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Langacker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Erler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PDG 2014)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		</a:t>
            </a:r>
            <a:r>
              <a:rPr lang="el-GR" sz="1800" b="0" dirty="0" smtClean="0">
                <a:solidFill>
                  <a:prstClr val="black"/>
                </a:solidFill>
                <a:latin typeface="Calibri"/>
                <a:sym typeface="Symbol"/>
              </a:rPr>
              <a:t></a:t>
            </a:r>
            <a:r>
              <a:rPr lang="el-GR" sz="1800" b="0" dirty="0">
                <a:solidFill>
                  <a:prstClr val="black"/>
                </a:solidFill>
                <a:latin typeface="Calibri"/>
              </a:rPr>
              <a:t>ρ</a:t>
            </a:r>
            <a:r>
              <a:rPr lang="fr-CH" sz="1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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1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=(M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Z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) . 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		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3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=4 sin</a:t>
            </a:r>
            <a:r>
              <a:rPr lang="fr-CH" sz="1800" b="0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l-GR" sz="1800" b="0" dirty="0" smtClean="0">
                <a:solidFill>
                  <a:prstClr val="black"/>
                </a:solidFill>
                <a:latin typeface="Calibri"/>
                <a:sym typeface="Symbol"/>
              </a:rPr>
              <a:t>θ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W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</a:t>
            </a:r>
            <a:r>
              <a:rPr lang="fr-CH" sz="1800" b="0" dirty="0">
                <a:solidFill>
                  <a:prstClr val="black"/>
                </a:solidFill>
                <a:latin typeface="Calibri"/>
                <a:sym typeface="Symbol"/>
              </a:rPr>
              <a:t>(M</a:t>
            </a:r>
            <a:r>
              <a:rPr lang="fr-CH" sz="1800" b="0" baseline="-25000" dirty="0">
                <a:solidFill>
                  <a:prstClr val="black"/>
                </a:solidFill>
                <a:latin typeface="Calibri"/>
                <a:sym typeface="Symbol"/>
              </a:rPr>
              <a:t>Z</a:t>
            </a:r>
            <a:r>
              <a:rPr lang="fr-CH" sz="1800" b="0" dirty="0">
                <a:solidFill>
                  <a:prstClr val="black"/>
                </a:solidFill>
                <a:latin typeface="Calibri"/>
                <a:sym typeface="Symbol"/>
              </a:rPr>
              <a:t>) . 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From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the EW fit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>
                <a:solidFill>
                  <a:srgbClr val="FF0000"/>
                </a:solidFill>
                <a:latin typeface="Calibri"/>
                <a:sym typeface="Symbol"/>
              </a:rPr>
              <a:t>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ρ</a:t>
            </a:r>
            <a:r>
              <a:rPr lang="fr-CH" sz="18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fr-CH" sz="1800" dirty="0" smtClean="0">
                <a:solidFill>
                  <a:srgbClr val="FF0000"/>
                </a:solidFill>
                <a:latin typeface="Calibri"/>
              </a:rPr>
              <a:t>0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.</a:t>
            </a:r>
            <a:r>
              <a:rPr lang="fr-CH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0004</a:t>
            </a:r>
            <a:r>
              <a:rPr lang="fr-CH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+</a:t>
            </a:r>
            <a:r>
              <a:rPr lang="fr-CH" sz="1800" dirty="0" smtClean="0">
                <a:solidFill>
                  <a:srgbClr val="FF0000"/>
                </a:solidFill>
                <a:latin typeface="Calibri"/>
              </a:rPr>
              <a:t>- 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0.00</a:t>
            </a:r>
            <a:r>
              <a:rPr lang="fr-CH" sz="1800" dirty="0" smtClean="0">
                <a:solidFill>
                  <a:srgbClr val="FF0000"/>
                </a:solidFill>
                <a:latin typeface="Calibri"/>
              </a:rPr>
              <a:t>024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--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consistent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0 at 1.7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  (0= SM)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--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is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sensitive to non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conventional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Higgs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bosons (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e.g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. in SU(2) triplet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with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‘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funny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v.e.v.s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--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is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sensitive to Isospin violation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such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as m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 m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b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 b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 b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023955"/>
            <a:ext cx="840253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094185"/>
            <a:ext cx="228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Measurement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implies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35" y="1223755"/>
            <a:ext cx="3305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85" y="4914165"/>
            <a:ext cx="3150350" cy="8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6555" y="5769260"/>
            <a:ext cx="7815445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b="0" dirty="0" smtClean="0">
                <a:solidFill>
                  <a:srgbClr val="0000FF"/>
                </a:solidFill>
                <a:latin typeface="Calibri"/>
              </a:rPr>
              <a:t>The </a:t>
            </a:r>
            <a:r>
              <a:rPr lang="fr-CH" sz="2000" b="0" dirty="0" err="1" smtClean="0">
                <a:solidFill>
                  <a:srgbClr val="0000FF"/>
                </a:solidFill>
                <a:latin typeface="Calibri"/>
              </a:rPr>
              <a:t>larger</a:t>
            </a:r>
            <a:r>
              <a:rPr lang="fr-CH" sz="2000" b="0" dirty="0" smtClean="0">
                <a:solidFill>
                  <a:srgbClr val="0000FF"/>
                </a:solidFill>
                <a:latin typeface="Calibri"/>
              </a:rPr>
              <a:t> possible mass </a:t>
            </a:r>
            <a:r>
              <a:rPr lang="fr-CH" sz="2000" b="0" dirty="0" err="1" smtClean="0">
                <a:solidFill>
                  <a:srgbClr val="0000FF"/>
                </a:solidFill>
                <a:latin typeface="Calibri"/>
              </a:rPr>
              <a:t>splitting</a:t>
            </a:r>
            <a:r>
              <a:rPr lang="fr-CH" sz="2000" b="0" dirty="0" smtClean="0">
                <a:solidFill>
                  <a:srgbClr val="0000FF"/>
                </a:solidFill>
                <a:latin typeface="Calibri"/>
              </a:rPr>
              <a:t> of an SU(2) doublet </a:t>
            </a:r>
            <a:r>
              <a:rPr lang="fr-CH" sz="2000" b="0" dirty="0" err="1" smtClean="0">
                <a:solidFill>
                  <a:srgbClr val="0000FF"/>
                </a:solidFill>
                <a:latin typeface="Calibri"/>
              </a:rPr>
              <a:t>is</a:t>
            </a:r>
            <a:r>
              <a:rPr lang="fr-CH" sz="2000" b="0" dirty="0" smtClean="0">
                <a:solidFill>
                  <a:srgbClr val="0000FF"/>
                </a:solidFill>
                <a:latin typeface="Calibri"/>
              </a:rPr>
              <a:t> 50 </a:t>
            </a:r>
            <a:r>
              <a:rPr lang="fr-CH" sz="2000" b="0" dirty="0" err="1" smtClean="0">
                <a:solidFill>
                  <a:srgbClr val="0000FF"/>
                </a:solidFill>
                <a:latin typeface="Calibri"/>
              </a:rPr>
              <a:t>GeV</a:t>
            </a:r>
            <a:r>
              <a:rPr lang="fr-CH" sz="2000" b="0" dirty="0" smtClean="0">
                <a:solidFill>
                  <a:srgbClr val="0000FF"/>
                </a:solidFill>
                <a:latin typeface="Calibri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i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000" i="1" dirty="0" smtClean="0">
                <a:solidFill>
                  <a:srgbClr val="0000FF"/>
                </a:solidFill>
                <a:latin typeface="Calibri"/>
              </a:rPr>
              <a:t>                                                                             no </a:t>
            </a:r>
            <a:r>
              <a:rPr lang="fr-CH" sz="2000" i="1" dirty="0" err="1" smtClean="0">
                <a:solidFill>
                  <a:srgbClr val="0000FF"/>
                </a:solidFill>
                <a:latin typeface="Calibri"/>
              </a:rPr>
              <a:t>matter</a:t>
            </a:r>
            <a:r>
              <a:rPr lang="fr-CH" sz="2000" i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000" i="1" dirty="0" err="1" smtClean="0">
                <a:solidFill>
                  <a:srgbClr val="0000FF"/>
                </a:solidFill>
                <a:latin typeface="Calibri"/>
              </a:rPr>
              <a:t>what</a:t>
            </a:r>
            <a:r>
              <a:rPr lang="fr-CH" sz="2000" i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000" i="1" dirty="0" err="1" smtClean="0">
                <a:solidFill>
                  <a:srgbClr val="0000FF"/>
                </a:solidFill>
                <a:latin typeface="Calibri"/>
              </a:rPr>
              <a:t>its</a:t>
            </a:r>
            <a:r>
              <a:rPr lang="fr-CH" sz="2000" i="1" dirty="0" smtClean="0">
                <a:solidFill>
                  <a:srgbClr val="0000FF"/>
                </a:solidFill>
                <a:latin typeface="Calibri"/>
              </a:rPr>
              <a:t> mass </a:t>
            </a:r>
            <a:r>
              <a:rPr lang="fr-CH" sz="2000" i="1" dirty="0" err="1" smtClean="0">
                <a:solidFill>
                  <a:srgbClr val="0000FF"/>
                </a:solidFill>
                <a:latin typeface="Calibri"/>
              </a:rPr>
              <a:t>is</a:t>
            </a:r>
            <a:r>
              <a:rPr lang="fr-CH" sz="2000" i="1" dirty="0" smtClean="0">
                <a:solidFill>
                  <a:srgbClr val="0000FF"/>
                </a:solidFill>
                <a:latin typeface="Calibri"/>
              </a:rPr>
              <a:t>.   </a:t>
            </a:r>
            <a:endParaRPr lang="en-US" sz="2000" i="1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0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635" y="122013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Similarly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931510"/>
            <a:ext cx="4438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76545" y="2389553"/>
            <a:ext cx="84609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Would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be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sensitive to a doublet of new fermions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where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Left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and Right have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different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masses  etc…  (neutrinos are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already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included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Note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that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often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EW radiative corrections do not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decouple</a:t>
            </a:r>
            <a:r>
              <a:rPr lang="fr-CH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mass =&gt; a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very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powerful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tool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of investigation  </a:t>
            </a:r>
            <a:endParaRPr lang="fr-CH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76745" y="4411586"/>
            <a:ext cx="5806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000" dirty="0">
                <a:solidFill>
                  <a:srgbClr val="C00000"/>
                </a:solidFill>
                <a:latin typeface="Symbol" pitchFamily="18" charset="2"/>
              </a:rPr>
              <a:t>Dr </a:t>
            </a:r>
            <a:r>
              <a:rPr lang="fr-CH" sz="2000" dirty="0">
                <a:solidFill>
                  <a:srgbClr val="C00000"/>
                </a:solidFill>
                <a:latin typeface="Calibri"/>
              </a:rPr>
              <a:t>= </a:t>
            </a:r>
            <a:r>
              <a:rPr lang="fr-CH" sz="2000" dirty="0">
                <a:solidFill>
                  <a:srgbClr val="C00000"/>
                </a:solidFill>
                <a:latin typeface="Symbol" pitchFamily="18" charset="2"/>
              </a:rPr>
              <a:t>a /p  (</a:t>
            </a:r>
            <a:r>
              <a:rPr lang="fr-CH" sz="2000" dirty="0" err="1" smtClean="0">
                <a:solidFill>
                  <a:srgbClr val="C00000"/>
                </a:solidFill>
                <a:latin typeface="Calibri"/>
              </a:rPr>
              <a:t>m</a:t>
            </a:r>
            <a:r>
              <a:rPr lang="fr-CH" sz="2000" baseline="-25000" dirty="0" err="1" smtClean="0">
                <a:solidFill>
                  <a:srgbClr val="C00000"/>
                </a:solidFill>
                <a:latin typeface="Calibri"/>
              </a:rPr>
              <a:t>top</a:t>
            </a:r>
            <a:r>
              <a:rPr lang="fr-CH" sz="2000" dirty="0" smtClean="0">
                <a:solidFill>
                  <a:srgbClr val="C00000"/>
                </a:solidFill>
                <a:latin typeface="Calibri"/>
              </a:rPr>
              <a:t>/</a:t>
            </a:r>
            <a:r>
              <a:rPr lang="fr-CH" sz="2000" dirty="0" err="1" smtClean="0">
                <a:solidFill>
                  <a:srgbClr val="C00000"/>
                </a:solidFill>
                <a:latin typeface="Calibri"/>
              </a:rPr>
              <a:t>m</a:t>
            </a:r>
            <a:r>
              <a:rPr lang="fr-CH" sz="2000" baseline="-25000" dirty="0" err="1" smtClean="0">
                <a:solidFill>
                  <a:srgbClr val="C00000"/>
                </a:solidFill>
                <a:latin typeface="Calibri"/>
              </a:rPr>
              <a:t>Z</a:t>
            </a:r>
            <a:r>
              <a:rPr lang="fr-CH" sz="2000" dirty="0" smtClean="0">
                <a:solidFill>
                  <a:srgbClr val="C00000"/>
                </a:solidFill>
                <a:latin typeface="Calibri"/>
              </a:rPr>
              <a:t>)</a:t>
            </a:r>
            <a:r>
              <a:rPr lang="fr-CH" sz="2000" baseline="30000" dirty="0" smtClean="0">
                <a:solidFill>
                  <a:srgbClr val="C00000"/>
                </a:solidFill>
                <a:latin typeface="Calibri"/>
              </a:rPr>
              <a:t>2  </a:t>
            </a:r>
            <a:r>
              <a:rPr lang="fr-CH" sz="2000" dirty="0">
                <a:solidFill>
                  <a:srgbClr val="C00000"/>
                </a:solidFill>
                <a:latin typeface="Calibri"/>
              </a:rPr>
              <a:t>- </a:t>
            </a:r>
            <a:r>
              <a:rPr lang="fr-CH" sz="2000" dirty="0">
                <a:solidFill>
                  <a:srgbClr val="C00000"/>
                </a:solidFill>
                <a:latin typeface="Symbol" pitchFamily="18" charset="2"/>
              </a:rPr>
              <a:t>a /4p  </a:t>
            </a:r>
            <a:r>
              <a:rPr lang="fr-CH" sz="2000" dirty="0">
                <a:solidFill>
                  <a:srgbClr val="C00000"/>
                </a:solidFill>
                <a:latin typeface="Calibri"/>
              </a:rPr>
              <a:t>log </a:t>
            </a:r>
            <a:r>
              <a:rPr lang="fr-CH" sz="2000" dirty="0">
                <a:solidFill>
                  <a:srgbClr val="C00000"/>
                </a:solidFill>
                <a:latin typeface="Symbol" pitchFamily="18" charset="2"/>
              </a:rPr>
              <a:t>(</a:t>
            </a:r>
            <a:r>
              <a:rPr lang="fr-CH" sz="2000" dirty="0" err="1">
                <a:solidFill>
                  <a:srgbClr val="C00000"/>
                </a:solidFill>
                <a:latin typeface="Calibri"/>
              </a:rPr>
              <a:t>m</a:t>
            </a:r>
            <a:r>
              <a:rPr lang="fr-CH" sz="2000" baseline="-25000" dirty="0" err="1">
                <a:solidFill>
                  <a:srgbClr val="C00000"/>
                </a:solidFill>
                <a:latin typeface="Calibri"/>
              </a:rPr>
              <a:t>h</a:t>
            </a:r>
            <a:r>
              <a:rPr lang="fr-CH" sz="2000" dirty="0">
                <a:solidFill>
                  <a:srgbClr val="C00000"/>
                </a:solidFill>
                <a:latin typeface="Calibri"/>
              </a:rPr>
              <a:t>/</a:t>
            </a:r>
            <a:r>
              <a:rPr lang="fr-CH" sz="2000" dirty="0" err="1">
                <a:solidFill>
                  <a:srgbClr val="C00000"/>
                </a:solidFill>
                <a:latin typeface="Calibri"/>
              </a:rPr>
              <a:t>m</a:t>
            </a:r>
            <a:r>
              <a:rPr lang="fr-CH" sz="2000" baseline="-25000" dirty="0" err="1">
                <a:solidFill>
                  <a:srgbClr val="C00000"/>
                </a:solidFill>
                <a:latin typeface="Calibri"/>
              </a:rPr>
              <a:t>Z</a:t>
            </a:r>
            <a:r>
              <a:rPr lang="fr-CH" sz="2000" dirty="0">
                <a:solidFill>
                  <a:srgbClr val="C00000"/>
                </a:solidFill>
                <a:latin typeface="Calibri"/>
              </a:rPr>
              <a:t>)</a:t>
            </a:r>
            <a:r>
              <a:rPr lang="fr-CH" sz="2000" baseline="30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fr-CH" sz="2000" dirty="0">
                <a:solidFill>
                  <a:srgbClr val="C00000"/>
                </a:solidFill>
                <a:latin typeface="Calibri"/>
              </a:rPr>
              <a:t> </a:t>
            </a:r>
            <a:endParaRPr lang="en-GB" sz="2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6745" y="4960831"/>
            <a:ext cx="5458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000" dirty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fr-CH" sz="2000" baseline="-25000" dirty="0">
                <a:solidFill>
                  <a:srgbClr val="0000FF"/>
                </a:solidFill>
                <a:latin typeface="Symbol" pitchFamily="18" charset="2"/>
              </a:rPr>
              <a:t>3  </a:t>
            </a:r>
            <a:r>
              <a:rPr lang="fr-CH" sz="2000" dirty="0">
                <a:solidFill>
                  <a:srgbClr val="0000FF"/>
                </a:solidFill>
                <a:latin typeface="Calibri"/>
              </a:rPr>
              <a:t>= cos</a:t>
            </a:r>
            <a:r>
              <a:rPr lang="fr-CH" sz="2000" baseline="300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fr-CH" sz="2000" dirty="0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fr-CH" sz="2000" baseline="-25000" dirty="0">
                <a:solidFill>
                  <a:srgbClr val="0000FF"/>
                </a:solidFill>
                <a:latin typeface="Calibri"/>
              </a:rPr>
              <a:t>w</a:t>
            </a:r>
            <a:r>
              <a:rPr lang="fr-CH" sz="20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000" dirty="0">
                <a:solidFill>
                  <a:srgbClr val="0000FF"/>
                </a:solidFill>
                <a:latin typeface="Symbol" pitchFamily="18" charset="2"/>
              </a:rPr>
              <a:t>a /9p  </a:t>
            </a:r>
            <a:r>
              <a:rPr lang="fr-CH" sz="2000" dirty="0">
                <a:solidFill>
                  <a:srgbClr val="0000FF"/>
                </a:solidFill>
                <a:latin typeface="Calibri"/>
              </a:rPr>
              <a:t>log </a:t>
            </a:r>
            <a:r>
              <a:rPr lang="fr-CH" sz="2000" dirty="0">
                <a:solidFill>
                  <a:srgbClr val="0000FF"/>
                </a:solidFill>
                <a:latin typeface="Symbol" pitchFamily="18" charset="2"/>
              </a:rPr>
              <a:t>(</a:t>
            </a:r>
            <a:r>
              <a:rPr lang="fr-CH" sz="2000" dirty="0" err="1">
                <a:solidFill>
                  <a:srgbClr val="0000FF"/>
                </a:solidFill>
                <a:latin typeface="Calibri"/>
              </a:rPr>
              <a:t>m</a:t>
            </a:r>
            <a:r>
              <a:rPr lang="fr-CH" sz="2000" baseline="-25000" dirty="0" err="1">
                <a:solidFill>
                  <a:srgbClr val="0000FF"/>
                </a:solidFill>
                <a:latin typeface="Calibri"/>
              </a:rPr>
              <a:t>h</a:t>
            </a:r>
            <a:r>
              <a:rPr lang="fr-CH" sz="2000" dirty="0">
                <a:solidFill>
                  <a:srgbClr val="0000FF"/>
                </a:solidFill>
                <a:latin typeface="Calibri"/>
              </a:rPr>
              <a:t>/</a:t>
            </a:r>
            <a:r>
              <a:rPr lang="fr-CH" sz="2000" dirty="0" err="1">
                <a:solidFill>
                  <a:srgbClr val="0000FF"/>
                </a:solidFill>
                <a:latin typeface="Calibri"/>
              </a:rPr>
              <a:t>m</a:t>
            </a:r>
            <a:r>
              <a:rPr lang="fr-CH" sz="2000" baseline="-25000" dirty="0" err="1">
                <a:solidFill>
                  <a:srgbClr val="0000FF"/>
                </a:solidFill>
                <a:latin typeface="Calibri"/>
              </a:rPr>
              <a:t>Z</a:t>
            </a:r>
            <a:r>
              <a:rPr lang="fr-CH" sz="2000" dirty="0">
                <a:solidFill>
                  <a:srgbClr val="0000FF"/>
                </a:solidFill>
                <a:latin typeface="Calibri"/>
              </a:rPr>
              <a:t>)</a:t>
            </a:r>
            <a:r>
              <a:rPr lang="fr-CH" sz="2000" baseline="300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fr-CH" sz="2000" dirty="0">
                <a:solidFill>
                  <a:srgbClr val="0000FF"/>
                </a:solidFill>
                <a:latin typeface="Calibri"/>
              </a:rPr>
              <a:t>  </a:t>
            </a:r>
            <a:endParaRPr lang="en-GB" sz="20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44143" y="5556429"/>
            <a:ext cx="50256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000" dirty="0" err="1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fr-CH" sz="2000" baseline="-25000" dirty="0" err="1">
                <a:solidFill>
                  <a:srgbClr val="00B050"/>
                </a:solidFill>
                <a:latin typeface="Symbol" pitchFamily="18" charset="2"/>
              </a:rPr>
              <a:t>n</a:t>
            </a:r>
            <a:r>
              <a:rPr lang="fr-CH" sz="2000" baseline="-25000" dirty="0" err="1">
                <a:solidFill>
                  <a:srgbClr val="00B050"/>
                </a:solidFill>
                <a:latin typeface="Calibri"/>
              </a:rPr>
              <a:t>b</a:t>
            </a:r>
            <a:r>
              <a:rPr lang="fr-CH" sz="2000" dirty="0">
                <a:solidFill>
                  <a:srgbClr val="00B050"/>
                </a:solidFill>
                <a:latin typeface="Symbol" pitchFamily="18" charset="2"/>
              </a:rPr>
              <a:t> </a:t>
            </a:r>
            <a:r>
              <a:rPr lang="fr-CH" sz="2000" dirty="0">
                <a:solidFill>
                  <a:srgbClr val="00B050"/>
                </a:solidFill>
                <a:latin typeface="Calibri"/>
              </a:rPr>
              <a:t>=20/13 </a:t>
            </a:r>
            <a:r>
              <a:rPr lang="fr-CH" sz="2000" dirty="0">
                <a:solidFill>
                  <a:srgbClr val="00B050"/>
                </a:solidFill>
                <a:latin typeface="Symbol" pitchFamily="18" charset="2"/>
              </a:rPr>
              <a:t>a /p  (</a:t>
            </a:r>
            <a:r>
              <a:rPr lang="fr-CH" sz="2000" dirty="0" err="1">
                <a:solidFill>
                  <a:srgbClr val="00B050"/>
                </a:solidFill>
                <a:latin typeface="Calibri"/>
              </a:rPr>
              <a:t>m</a:t>
            </a:r>
            <a:r>
              <a:rPr lang="fr-CH" sz="2000" baseline="-25000" dirty="0" err="1">
                <a:solidFill>
                  <a:srgbClr val="00B050"/>
                </a:solidFill>
                <a:latin typeface="Calibri"/>
              </a:rPr>
              <a:t>top</a:t>
            </a:r>
            <a:r>
              <a:rPr lang="fr-CH" sz="2000" dirty="0">
                <a:solidFill>
                  <a:srgbClr val="00B050"/>
                </a:solidFill>
                <a:latin typeface="Calibri"/>
              </a:rPr>
              <a:t>/</a:t>
            </a:r>
            <a:r>
              <a:rPr lang="fr-CH" sz="2000" dirty="0" err="1">
                <a:solidFill>
                  <a:srgbClr val="00B050"/>
                </a:solidFill>
                <a:latin typeface="Calibri"/>
              </a:rPr>
              <a:t>m</a:t>
            </a:r>
            <a:r>
              <a:rPr lang="fr-CH" sz="2000" baseline="-25000" dirty="0" err="1">
                <a:solidFill>
                  <a:srgbClr val="00B050"/>
                </a:solidFill>
                <a:latin typeface="Calibri"/>
              </a:rPr>
              <a:t>Z</a:t>
            </a:r>
            <a:r>
              <a:rPr lang="fr-CH" sz="2000" dirty="0">
                <a:solidFill>
                  <a:srgbClr val="00B050"/>
                </a:solidFill>
                <a:latin typeface="Calibri"/>
              </a:rPr>
              <a:t>)</a:t>
            </a:r>
            <a:r>
              <a:rPr lang="fr-CH" sz="2000" baseline="30000" dirty="0">
                <a:solidFill>
                  <a:srgbClr val="00B050"/>
                </a:solidFill>
                <a:latin typeface="Calibri"/>
              </a:rPr>
              <a:t>2</a:t>
            </a:r>
          </a:p>
          <a:p>
            <a:endParaRPr lang="en-GB" sz="2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15 July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>
                <a:solidFill>
                  <a:prstClr val="black">
                    <a:tint val="75000"/>
                  </a:prstClr>
                </a:solidFill>
              </a:rPr>
              <a:t>Alain Blondel  Precision EW measurements at future accelerators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143635"/>
            <a:ext cx="307225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3200" dirty="0" smtClean="0">
                <a:solidFill>
                  <a:prstClr val="black"/>
                </a:solidFill>
                <a:latin typeface="Calibri"/>
              </a:rPr>
              <a:t>The main </a:t>
            </a:r>
            <a:r>
              <a:rPr lang="fr-CH" sz="3200" dirty="0" err="1" smtClean="0">
                <a:solidFill>
                  <a:prstClr val="black"/>
                </a:solidFill>
                <a:latin typeface="Calibri"/>
              </a:rPr>
              <a:t>players</a:t>
            </a:r>
            <a:endParaRPr lang="fr-CH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555" y="953725"/>
            <a:ext cx="7742825" cy="544764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Inputs: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G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</a:rPr>
              <a:t>F </a:t>
            </a:r>
            <a:r>
              <a:rPr lang="da-DK" sz="1800" b="0" dirty="0" smtClean="0">
                <a:solidFill>
                  <a:prstClr val="black"/>
                </a:solidFill>
                <a:latin typeface="Calibri"/>
              </a:rPr>
              <a:t>= </a:t>
            </a:r>
            <a:r>
              <a:rPr lang="da-DK" sz="1800" b="0" dirty="0">
                <a:solidFill>
                  <a:prstClr val="black"/>
                </a:solidFill>
                <a:latin typeface="Calibri"/>
              </a:rPr>
              <a:t>1.1663787(6) × 10</a:t>
            </a:r>
            <a:r>
              <a:rPr lang="da-DK" sz="1800" b="0" baseline="30000" dirty="0">
                <a:solidFill>
                  <a:prstClr val="black"/>
                </a:solidFill>
                <a:latin typeface="Calibri"/>
              </a:rPr>
              <a:t>−5</a:t>
            </a:r>
            <a:r>
              <a:rPr lang="da-DK" sz="1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a-DK" sz="1800" b="0" dirty="0" smtClean="0">
                <a:solidFill>
                  <a:prstClr val="black"/>
                </a:solidFill>
                <a:latin typeface="Calibri"/>
              </a:rPr>
              <a:t>/GeV</a:t>
            </a:r>
            <a:r>
              <a:rPr lang="da-DK" sz="1800" b="0" baseline="30000" dirty="0" smtClean="0">
                <a:solidFill>
                  <a:prstClr val="black"/>
                </a:solidFill>
                <a:latin typeface="Calibri"/>
              </a:rPr>
              <a:t>2     </a:t>
            </a:r>
            <a:r>
              <a:rPr lang="da-DK" sz="1800" b="0" dirty="0" smtClean="0">
                <a:solidFill>
                  <a:prstClr val="black"/>
                </a:solidFill>
                <a:latin typeface="Calibri"/>
              </a:rPr>
              <a:t>             from  muon life time              </a:t>
            </a:r>
            <a:r>
              <a:rPr lang="da-DK" sz="2000" dirty="0" smtClean="0">
                <a:solidFill>
                  <a:prstClr val="black"/>
                </a:solidFill>
                <a:latin typeface="Calibri"/>
              </a:rPr>
              <a:t>6 10</a:t>
            </a:r>
            <a:r>
              <a:rPr lang="da-DK" sz="2000" baseline="30000" dirty="0" smtClean="0">
                <a:solidFill>
                  <a:prstClr val="black"/>
                </a:solidFill>
                <a:latin typeface="Calibri"/>
              </a:rPr>
              <a:t>-7</a:t>
            </a:r>
            <a:endParaRPr lang="da-DK" sz="1800" b="0" baseline="30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800" b="0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da-DK" sz="1800" b="0" baseline="-25000" dirty="0" smtClean="0">
                <a:solidFill>
                  <a:prstClr val="black"/>
                </a:solidFill>
                <a:latin typeface="Calibri"/>
              </a:rPr>
              <a:t>Z</a:t>
            </a:r>
            <a:r>
              <a:rPr lang="da-DK" sz="1800" b="0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fr-CH" sz="1800" b="0" dirty="0">
                <a:solidFill>
                  <a:prstClr val="black"/>
                </a:solidFill>
                <a:latin typeface="Calibri"/>
              </a:rPr>
              <a:t>91.1876 ± 0.0021 </a:t>
            </a:r>
            <a:r>
              <a:rPr lang="fr-CH" sz="1800" b="0" dirty="0" err="1">
                <a:solidFill>
                  <a:prstClr val="black"/>
                </a:solidFill>
                <a:latin typeface="Calibri"/>
              </a:rPr>
              <a:t>GeV</a:t>
            </a:r>
            <a:r>
              <a:rPr lang="da-DK" sz="1800" b="0" dirty="0" smtClean="0">
                <a:solidFill>
                  <a:prstClr val="black"/>
                </a:solidFill>
                <a:latin typeface="Calibri"/>
              </a:rPr>
              <a:t>                       Z line shape                             </a:t>
            </a:r>
            <a:r>
              <a:rPr lang="da-DK" sz="2000" dirty="0" smtClean="0">
                <a:solidFill>
                  <a:prstClr val="black"/>
                </a:solidFill>
                <a:latin typeface="Calibri"/>
              </a:rPr>
              <a:t>2 10</a:t>
            </a:r>
            <a:r>
              <a:rPr lang="da-DK" sz="2000" baseline="30000" dirty="0" smtClean="0">
                <a:solidFill>
                  <a:prstClr val="black"/>
                </a:solidFill>
                <a:latin typeface="Calibri"/>
              </a:rPr>
              <a:t>-5</a:t>
            </a:r>
            <a:endParaRPr lang="da-DK" sz="1800" b="0" baseline="30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 b="0" dirty="0">
                <a:solidFill>
                  <a:prstClr val="black"/>
                </a:solidFill>
                <a:latin typeface="Calibri"/>
              </a:rPr>
              <a:t>α = 1/137.035999074(44</a:t>
            </a:r>
            <a:r>
              <a:rPr lang="el-GR" sz="1800" b="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                        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electron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g-2</a:t>
            </a:r>
            <a:r>
              <a:rPr lang="da-DK" sz="1800" b="0" dirty="0" smtClean="0">
                <a:solidFill>
                  <a:prstClr val="black"/>
                </a:solidFill>
                <a:latin typeface="Calibri"/>
              </a:rPr>
              <a:t>                             </a:t>
            </a:r>
            <a:r>
              <a:rPr lang="da-DK" sz="2000" dirty="0" smtClean="0">
                <a:solidFill>
                  <a:prstClr val="black"/>
                </a:solidFill>
                <a:latin typeface="Calibri"/>
              </a:rPr>
              <a:t>3 10</a:t>
            </a:r>
            <a:r>
              <a:rPr lang="da-DK" sz="2000" baseline="30000" dirty="0" smtClean="0">
                <a:solidFill>
                  <a:prstClr val="black"/>
                </a:solidFill>
                <a:latin typeface="Calibri"/>
              </a:rPr>
              <a:t>-10</a:t>
            </a:r>
            <a:endParaRPr lang="da-DK" sz="18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a-DK" sz="1800" b="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2000" dirty="0" smtClean="0">
                <a:solidFill>
                  <a:prstClr val="black"/>
                </a:solidFill>
                <a:latin typeface="Calibri"/>
                <a:sym typeface="Symbol"/>
              </a:rPr>
              <a:t>EW observables sensitive to new physics: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800" b="0" dirty="0" smtClean="0">
                <a:solidFill>
                  <a:prstClr val="black"/>
                </a:solidFill>
                <a:latin typeface="Calibri"/>
                <a:sym typeface="Symbol"/>
              </a:rPr>
              <a:t>M</a:t>
            </a:r>
            <a:r>
              <a:rPr lang="da-DK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W</a:t>
            </a:r>
            <a:r>
              <a:rPr lang="da-DK" sz="1800" b="0" dirty="0" smtClean="0">
                <a:solidFill>
                  <a:prstClr val="black"/>
                </a:solidFill>
                <a:latin typeface="Calibri"/>
                <a:sym typeface="Symbol"/>
              </a:rPr>
              <a:t> = 80.385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± 0.015                                          LEP,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Tevatron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                    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2 10</a:t>
            </a:r>
            <a:r>
              <a:rPr lang="fr-CH" sz="2000" baseline="30000" dirty="0" smtClean="0">
                <a:solidFill>
                  <a:prstClr val="black"/>
                </a:solidFill>
                <a:latin typeface="Calibri"/>
              </a:rPr>
              <a:t>-4</a:t>
            </a:r>
            <a:endParaRPr lang="da-DK" sz="20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>
                <a:solidFill>
                  <a:prstClr val="black"/>
                </a:solidFill>
                <a:latin typeface="Calibri"/>
              </a:rPr>
              <a:t>sin</a:t>
            </a:r>
            <a:r>
              <a:rPr lang="fr-CH" sz="1800" b="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fr-CH" sz="1800" b="0" dirty="0">
                <a:solidFill>
                  <a:prstClr val="black"/>
                </a:solidFill>
                <a:latin typeface="Calibri"/>
                <a:sym typeface="Symbol"/>
              </a:rPr>
              <a:t></a:t>
            </a:r>
            <a:r>
              <a:rPr lang="fr-CH" sz="1800" b="0" baseline="-25000" dirty="0">
                <a:solidFill>
                  <a:prstClr val="black"/>
                </a:solidFill>
                <a:latin typeface="Calibri"/>
                <a:sym typeface="Symbol"/>
              </a:rPr>
              <a:t>W</a:t>
            </a:r>
            <a:r>
              <a:rPr lang="fr-CH" sz="1800" b="0" baseline="30000" dirty="0">
                <a:solidFill>
                  <a:prstClr val="black"/>
                </a:solidFill>
                <a:latin typeface="Calibri"/>
                <a:sym typeface="Symbol"/>
              </a:rPr>
              <a:t>eff  = </a:t>
            </a:r>
            <a:r>
              <a:rPr lang="fr-CH" sz="1800" b="0" dirty="0">
                <a:solidFill>
                  <a:prstClr val="black"/>
                </a:solidFill>
                <a:latin typeface="Calibri"/>
                <a:sym typeface="Symbol"/>
              </a:rPr>
              <a:t>0.23153 </a:t>
            </a:r>
            <a:r>
              <a:rPr lang="fr-CH" sz="1800" b="0" dirty="0">
                <a:solidFill>
                  <a:prstClr val="black"/>
                </a:solidFill>
                <a:latin typeface="Calibri"/>
              </a:rPr>
              <a:t>±   0.00016                       WA  Z pole </a:t>
            </a:r>
            <a:r>
              <a:rPr lang="fr-CH" sz="1800" b="0" dirty="0" err="1">
                <a:solidFill>
                  <a:prstClr val="black"/>
                </a:solidFill>
                <a:latin typeface="Calibri"/>
              </a:rPr>
              <a:t>asymmetries</a:t>
            </a:r>
            <a:r>
              <a:rPr lang="fr-CH" sz="1800" b="0" dirty="0">
                <a:solidFill>
                  <a:prstClr val="black"/>
                </a:solidFill>
                <a:latin typeface="Calibri"/>
              </a:rPr>
              <a:t>      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7 10</a:t>
            </a:r>
            <a:r>
              <a:rPr lang="fr-CH" sz="2000" baseline="30000" dirty="0">
                <a:solidFill>
                  <a:prstClr val="black"/>
                </a:solidFill>
                <a:latin typeface="Calibri"/>
              </a:rPr>
              <a:t>-4</a:t>
            </a:r>
            <a:endParaRPr lang="fr-CH" sz="1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800" b="0" dirty="0" smtClean="0">
                <a:solidFill>
                  <a:prstClr val="black"/>
                </a:solidFill>
                <a:latin typeface="Calibri"/>
                <a:sym typeface="Symbol"/>
              </a:rPr>
              <a:t>+  Rb etc...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a-DK" sz="1800" b="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2000" dirty="0" smtClean="0">
                <a:solidFill>
                  <a:prstClr val="black"/>
                </a:solidFill>
                <a:latin typeface="Calibri"/>
                <a:sym typeface="Symbol"/>
              </a:rPr>
              <a:t>Nuisance </a:t>
            </a:r>
            <a:r>
              <a:rPr lang="da-DK" sz="2000" dirty="0" smtClean="0">
                <a:solidFill>
                  <a:prstClr val="black"/>
                </a:solidFill>
                <a:latin typeface="Calibri"/>
              </a:rPr>
              <a:t> paramenters: </a:t>
            </a:r>
            <a:endParaRPr lang="da-DK" sz="2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solidFill>
                  <a:srgbClr val="FF0000"/>
                </a:solidFill>
                <a:latin typeface="Calibri"/>
                <a:sym typeface="Symbol"/>
              </a:rPr>
              <a:t> (M</a:t>
            </a:r>
            <a:r>
              <a:rPr lang="da-DK" sz="1800" baseline="-25000" dirty="0">
                <a:solidFill>
                  <a:srgbClr val="FF0000"/>
                </a:solidFill>
                <a:latin typeface="Calibri"/>
                <a:sym typeface="Symbol"/>
              </a:rPr>
              <a:t>Z</a:t>
            </a:r>
            <a:r>
              <a:rPr lang="da-DK" sz="1800" dirty="0">
                <a:solidFill>
                  <a:srgbClr val="FF0000"/>
                </a:solidFill>
                <a:latin typeface="Calibri"/>
                <a:sym typeface="Symbol"/>
              </a:rPr>
              <a:t>) =1/127.944(14)                               hadronic corrections              </a:t>
            </a:r>
            <a:r>
              <a:rPr lang="da-DK" sz="1800" dirty="0" smtClean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lang="da-DK" sz="2000" dirty="0" smtClean="0">
                <a:solidFill>
                  <a:srgbClr val="FF0000"/>
                </a:solidFill>
                <a:latin typeface="Calibri"/>
                <a:sym typeface="Symbol"/>
              </a:rPr>
              <a:t>1.1 </a:t>
            </a:r>
            <a:r>
              <a:rPr lang="da-DK" sz="2000" dirty="0">
                <a:solidFill>
                  <a:srgbClr val="FF0000"/>
                </a:solidFill>
                <a:latin typeface="Calibri"/>
                <a:sym typeface="Symbol"/>
              </a:rPr>
              <a:t>10</a:t>
            </a:r>
            <a:r>
              <a:rPr lang="da-DK" sz="2000" baseline="30000" dirty="0">
                <a:solidFill>
                  <a:srgbClr val="FF0000"/>
                </a:solidFill>
                <a:latin typeface="Calibri"/>
                <a:sym typeface="Symbol"/>
              </a:rPr>
              <a:t>-4</a:t>
            </a:r>
            <a:endParaRPr lang="da-DK" sz="1800" dirty="0">
              <a:solidFill>
                <a:srgbClr val="FF0000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800" b="0" dirty="0">
                <a:solidFill>
                  <a:prstClr val="black"/>
                </a:solidFill>
                <a:latin typeface="Calibri"/>
                <a:sym typeface="Symbol"/>
              </a:rPr>
              <a:t>                                                                        </a:t>
            </a:r>
            <a:r>
              <a:rPr lang="da-DK" sz="1800" b="0" dirty="0">
                <a:solidFill>
                  <a:srgbClr val="FF0000"/>
                </a:solidFill>
                <a:latin typeface="Calibri"/>
                <a:sym typeface="Symbol"/>
              </a:rPr>
              <a:t>to running alpha </a:t>
            </a:r>
            <a:endParaRPr lang="da-DK" sz="1800" b="0" dirty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800" b="0" dirty="0" smtClean="0">
                <a:solidFill>
                  <a:srgbClr val="4F81BD"/>
                </a:solidFill>
                <a:latin typeface="Calibri"/>
                <a:sym typeface="Symbol"/>
              </a:rPr>
              <a:t></a:t>
            </a:r>
            <a:r>
              <a:rPr lang="da-DK" sz="1800" b="0" baseline="-25000" dirty="0" smtClean="0">
                <a:solidFill>
                  <a:srgbClr val="4F81BD"/>
                </a:solidFill>
                <a:latin typeface="Calibri"/>
                <a:sym typeface="Symbol"/>
              </a:rPr>
              <a:t>S</a:t>
            </a:r>
            <a:r>
              <a:rPr lang="da-DK" sz="1800" b="0" dirty="0" smtClean="0">
                <a:solidFill>
                  <a:srgbClr val="4F81BD"/>
                </a:solidFill>
                <a:latin typeface="Calibri"/>
                <a:sym typeface="Symbol"/>
              </a:rPr>
              <a:t> (</a:t>
            </a:r>
            <a:r>
              <a:rPr lang="da-DK" sz="1800" b="0" dirty="0">
                <a:solidFill>
                  <a:srgbClr val="4F81BD"/>
                </a:solidFill>
                <a:latin typeface="Calibri"/>
                <a:sym typeface="Symbol"/>
              </a:rPr>
              <a:t>M</a:t>
            </a:r>
            <a:r>
              <a:rPr lang="da-DK" sz="1800" b="0" baseline="-25000" dirty="0">
                <a:solidFill>
                  <a:srgbClr val="4F81BD"/>
                </a:solidFill>
                <a:latin typeface="Calibri"/>
                <a:sym typeface="Symbol"/>
              </a:rPr>
              <a:t>Z</a:t>
            </a:r>
            <a:r>
              <a:rPr lang="da-DK" sz="1800" b="0" dirty="0">
                <a:solidFill>
                  <a:srgbClr val="4F81BD"/>
                </a:solidFill>
                <a:latin typeface="Calibri"/>
                <a:sym typeface="Symbol"/>
              </a:rPr>
              <a:t>) </a:t>
            </a:r>
            <a:r>
              <a:rPr lang="da-DK" sz="1800" b="0" dirty="0" smtClean="0">
                <a:solidFill>
                  <a:srgbClr val="4F81BD"/>
                </a:solidFill>
                <a:latin typeface="Calibri"/>
                <a:sym typeface="Symbol"/>
              </a:rPr>
              <a:t>=0.1187(17)                                       strong coupling constant         </a:t>
            </a:r>
            <a:r>
              <a:rPr lang="da-DK" sz="2000" dirty="0" smtClean="0">
                <a:solidFill>
                  <a:srgbClr val="4F81BD"/>
                </a:solidFill>
                <a:latin typeface="Calibri"/>
                <a:sym typeface="Symbol"/>
              </a:rPr>
              <a:t>1.7 10</a:t>
            </a:r>
            <a:r>
              <a:rPr lang="da-DK" sz="2000" baseline="30000" dirty="0" smtClean="0">
                <a:solidFill>
                  <a:srgbClr val="4F81BD"/>
                </a:solidFill>
                <a:latin typeface="Calibri"/>
                <a:sym typeface="Symbol"/>
              </a:rPr>
              <a:t>-2 </a:t>
            </a:r>
            <a:endParaRPr lang="da-DK" sz="1800" dirty="0">
              <a:solidFill>
                <a:srgbClr val="FF0000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srgbClr val="4F81BD"/>
                </a:solidFill>
                <a:latin typeface="Calibri"/>
                <a:sym typeface="Symbol"/>
              </a:rPr>
              <a:t>m</a:t>
            </a:r>
            <a:r>
              <a:rPr lang="da-DK" sz="1800" baseline="-25000" dirty="0" smtClean="0">
                <a:solidFill>
                  <a:srgbClr val="4F81BD"/>
                </a:solidFill>
                <a:latin typeface="Calibri"/>
                <a:sym typeface="Symbol"/>
              </a:rPr>
              <a:t>top    </a:t>
            </a:r>
            <a:r>
              <a:rPr lang="da-DK" sz="1800" dirty="0" smtClean="0">
                <a:solidFill>
                  <a:srgbClr val="4F81BD"/>
                </a:solidFill>
                <a:latin typeface="Calibri"/>
                <a:sym typeface="Symbol"/>
              </a:rPr>
              <a:t>= </a:t>
            </a:r>
            <a:r>
              <a:rPr lang="fr-CH" sz="1800" b="0" dirty="0">
                <a:solidFill>
                  <a:srgbClr val="4F81BD"/>
                </a:solidFill>
                <a:latin typeface="Calibri"/>
              </a:rPr>
              <a:t>173.34 ± 0.76 </a:t>
            </a:r>
            <a:r>
              <a:rPr lang="fr-CH" sz="1800" b="0" dirty="0" err="1" smtClean="0">
                <a:solidFill>
                  <a:srgbClr val="4F81BD"/>
                </a:solidFill>
                <a:latin typeface="Calibri"/>
              </a:rPr>
              <a:t>GeV</a:t>
            </a:r>
            <a:r>
              <a:rPr lang="fr-CH" sz="1800" b="0" dirty="0" smtClean="0">
                <a:solidFill>
                  <a:srgbClr val="4F81BD"/>
                </a:solidFill>
                <a:latin typeface="Calibri"/>
              </a:rPr>
              <a:t>                           </a:t>
            </a:r>
            <a:r>
              <a:rPr lang="fr-CH" sz="1800" b="0" dirty="0" err="1" smtClean="0">
                <a:solidFill>
                  <a:srgbClr val="4F81BD"/>
                </a:solidFill>
                <a:latin typeface="Calibri"/>
              </a:rPr>
              <a:t>from</a:t>
            </a:r>
            <a:r>
              <a:rPr lang="fr-CH" sz="1800" b="0" dirty="0" smtClean="0">
                <a:solidFill>
                  <a:srgbClr val="4F81BD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srgbClr val="4F81BD"/>
                </a:solidFill>
                <a:latin typeface="Calibri"/>
              </a:rPr>
              <a:t>LHC+Tevatron</a:t>
            </a:r>
            <a:r>
              <a:rPr lang="fr-CH" sz="1800" b="0" dirty="0" smtClean="0">
                <a:solidFill>
                  <a:srgbClr val="4F81BD"/>
                </a:solidFill>
                <a:latin typeface="Calibri"/>
              </a:rPr>
              <a:t>                   </a:t>
            </a:r>
            <a:r>
              <a:rPr lang="fr-CH" sz="2000" dirty="0" smtClean="0">
                <a:solidFill>
                  <a:srgbClr val="4F81BD"/>
                </a:solidFill>
                <a:latin typeface="Calibri"/>
              </a:rPr>
              <a:t>4 10</a:t>
            </a:r>
            <a:r>
              <a:rPr lang="fr-CH" sz="2000" baseline="30000" dirty="0" smtClean="0">
                <a:solidFill>
                  <a:srgbClr val="4F81BD"/>
                </a:solidFill>
                <a:latin typeface="Calibri"/>
              </a:rPr>
              <a:t>-3</a:t>
            </a:r>
            <a:endParaRPr lang="fr-CH" sz="2000" dirty="0" smtClean="0">
              <a:solidFill>
                <a:srgbClr val="4F81BD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>
                <a:solidFill>
                  <a:srgbClr val="4F81BD"/>
                </a:solidFill>
                <a:latin typeface="Calibri"/>
              </a:rPr>
              <a:t> </a:t>
            </a:r>
            <a:r>
              <a:rPr lang="fr-CH" sz="1800" b="0" dirty="0" smtClean="0">
                <a:solidFill>
                  <a:srgbClr val="4F81BD"/>
                </a:solidFill>
                <a:latin typeface="Calibri"/>
              </a:rPr>
              <a:t>                                                                         </a:t>
            </a:r>
            <a:r>
              <a:rPr lang="fr-CH" sz="1800" b="0" dirty="0" err="1" smtClean="0">
                <a:solidFill>
                  <a:srgbClr val="4F81BD"/>
                </a:solidFill>
                <a:latin typeface="Calibri"/>
              </a:rPr>
              <a:t>combination</a:t>
            </a:r>
            <a:r>
              <a:rPr lang="fr-CH" sz="1800" b="0" dirty="0" smtClean="0">
                <a:solidFill>
                  <a:srgbClr val="4F81BD"/>
                </a:solidFill>
                <a:latin typeface="Calibri"/>
              </a:rPr>
              <a:t>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srgbClr val="4F81BD"/>
                </a:solidFill>
                <a:latin typeface="Calibri"/>
              </a:rPr>
              <a:t>                       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    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fr-CH" sz="1800" baseline="-25000" dirty="0" err="1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fr-CH" sz="1800" baseline="-250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    = </a:t>
            </a:r>
            <a:r>
              <a:rPr lang="sv-SE" sz="1800" dirty="0" smtClean="0">
                <a:solidFill>
                  <a:prstClr val="black"/>
                </a:solidFill>
                <a:latin typeface="Calibri"/>
              </a:rPr>
              <a:t>125.09±0.21 </a:t>
            </a:r>
            <a:r>
              <a:rPr lang="sv-SE" sz="1800" dirty="0">
                <a:solidFill>
                  <a:prstClr val="black"/>
                </a:solidFill>
                <a:latin typeface="Calibri"/>
              </a:rPr>
              <a:t>(stat.)±0.11 (syst.) GeV/c</a:t>
            </a:r>
            <a:r>
              <a:rPr lang="sv-SE" sz="18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sv-SE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1800" b="0" dirty="0">
                <a:solidFill>
                  <a:prstClr val="black"/>
                </a:solidFill>
                <a:latin typeface="Calibri"/>
              </a:rPr>
              <a:t>(</a:t>
            </a:r>
            <a:r>
              <a:rPr lang="sv-SE" sz="1800" b="0" dirty="0" smtClean="0">
                <a:solidFill>
                  <a:prstClr val="black"/>
                </a:solidFill>
                <a:latin typeface="Calibri"/>
              </a:rPr>
              <a:t>CMS+ATLAS)               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2 10</a:t>
            </a:r>
            <a:r>
              <a:rPr lang="fr-CH" sz="2000" baseline="30000" dirty="0" smtClean="0">
                <a:solidFill>
                  <a:prstClr val="black"/>
                </a:solidFill>
                <a:latin typeface="Calibri"/>
              </a:rPr>
              <a:t>-3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</a:t>
            </a:r>
            <a:endParaRPr lang="fr-CH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0627" y="0"/>
            <a:ext cx="342337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fr-CH" dirty="0" smtClean="0"/>
              <a:t>NB </a:t>
            </a:r>
            <a:r>
              <a:rPr lang="fr-CH" dirty="0" err="1" smtClean="0"/>
              <a:t>Instead</a:t>
            </a:r>
            <a:r>
              <a:rPr lang="fr-CH" dirty="0" smtClean="0"/>
              <a:t> </a:t>
            </a:r>
            <a:r>
              <a:rPr lang="fr-CH" dirty="0"/>
              <a:t>of </a:t>
            </a:r>
            <a:r>
              <a:rPr lang="fr-CH" dirty="0">
                <a:sym typeface="Symbol"/>
              </a:rPr>
              <a:t>sin</a:t>
            </a:r>
            <a:r>
              <a:rPr lang="fr-CH" baseline="30000" dirty="0">
                <a:sym typeface="Symbol"/>
              </a:rPr>
              <a:t>2</a:t>
            </a:r>
            <a:r>
              <a:rPr lang="fr-CH" dirty="0" smtClean="0">
                <a:sym typeface="Symbol"/>
              </a:rPr>
              <a:t></a:t>
            </a:r>
            <a:r>
              <a:rPr lang="fr-CH" baseline="-25000" dirty="0" smtClean="0">
                <a:sym typeface="Symbol"/>
              </a:rPr>
              <a:t>W</a:t>
            </a:r>
            <a:r>
              <a:rPr lang="fr-CH" dirty="0" smtClean="0">
                <a:sym typeface="Symbol"/>
              </a:rPr>
              <a:t>  </a:t>
            </a:r>
            <a:r>
              <a:rPr lang="fr-CH" dirty="0">
                <a:sym typeface="Symbol"/>
              </a:rPr>
              <a:t>and &lt;v</a:t>
            </a:r>
            <a:r>
              <a:rPr lang="fr-CH" dirty="0" smtClean="0">
                <a:sym typeface="Symbol"/>
              </a:rPr>
              <a:t>&gt;, </a:t>
            </a:r>
          </a:p>
          <a:p>
            <a:r>
              <a:rPr lang="fr-CH" dirty="0" smtClean="0">
                <a:sym typeface="Symbol"/>
              </a:rPr>
              <a:t>use M</a:t>
            </a:r>
            <a:r>
              <a:rPr lang="fr-CH" baseline="-25000" dirty="0" smtClean="0">
                <a:sym typeface="Symbol"/>
              </a:rPr>
              <a:t>Z</a:t>
            </a:r>
            <a:r>
              <a:rPr lang="fr-CH" dirty="0" smtClean="0">
                <a:sym typeface="Symbol"/>
              </a:rPr>
              <a:t> </a:t>
            </a:r>
            <a:r>
              <a:rPr lang="fr-CH" dirty="0">
                <a:sym typeface="Symbol"/>
              </a:rPr>
              <a:t>and G</a:t>
            </a:r>
            <a:r>
              <a:rPr lang="fr-CH" baseline="-25000" dirty="0">
                <a:sym typeface="Symbol"/>
              </a:rPr>
              <a:t>F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,</a:t>
            </a:r>
            <a:endParaRPr lang="fr-CH" dirty="0">
              <a:sym typeface="Symbol"/>
            </a:endParaRPr>
          </a:p>
          <a:p>
            <a:r>
              <a:rPr lang="fr-CH" dirty="0" err="1">
                <a:sym typeface="Symbol"/>
              </a:rPr>
              <a:t>which</a:t>
            </a:r>
            <a:r>
              <a:rPr lang="fr-CH" dirty="0">
                <a:sym typeface="Symbol"/>
              </a:rPr>
              <a:t> are </a:t>
            </a:r>
            <a:r>
              <a:rPr lang="fr-CH" dirty="0" err="1">
                <a:sym typeface="Symbol"/>
              </a:rPr>
              <a:t>very</a:t>
            </a:r>
            <a:r>
              <a:rPr lang="fr-CH" dirty="0">
                <a:sym typeface="Symbol"/>
              </a:rPr>
              <a:t> </a:t>
            </a:r>
            <a:r>
              <a:rPr lang="fr-CH" dirty="0" err="1">
                <a:sym typeface="Symbol"/>
              </a:rPr>
              <a:t>well</a:t>
            </a:r>
            <a:r>
              <a:rPr lang="fr-CH" dirty="0">
                <a:sym typeface="Symbol"/>
              </a:rPr>
              <a:t> </a:t>
            </a:r>
            <a:r>
              <a:rPr lang="fr-CH" dirty="0" err="1">
                <a:sym typeface="Symbol"/>
              </a:rPr>
              <a:t>measured</a:t>
            </a:r>
            <a:r>
              <a:rPr lang="fr-CH" dirty="0">
                <a:sym typeface="Symbo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DC816A3-AFCD-4659-9717-8FBEF01504B2}" type="slidenum">
              <a:rPr lang="en-US" altLang="en-US" sz="1200">
                <a:solidFill>
                  <a:srgbClr val="CC00CC"/>
                </a:solidFill>
              </a:rPr>
              <a:pPr/>
              <a:t>17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graphicFrame>
        <p:nvGraphicFramePr>
          <p:cNvPr id="12292" name="Object 45"/>
          <p:cNvGraphicFramePr>
            <a:graphicFrameLocks noChangeAspect="1"/>
          </p:cNvGraphicFramePr>
          <p:nvPr/>
        </p:nvGraphicFramePr>
        <p:xfrm>
          <a:off x="7938" y="574675"/>
          <a:ext cx="9066212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0" name="Document" r:id="rId3" imgW="9328404" imgH="6304788" progId="Word.Document.8">
                  <p:embed/>
                </p:oleObj>
              </mc:Choice>
              <mc:Fallback>
                <p:oleObj name="Document" r:id="rId3" imgW="9328404" imgH="63047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574675"/>
                        <a:ext cx="9066212" cy="613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248400" cy="4572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  <a:ea typeface="+mj-ea"/>
              </a:rPr>
              <a:t>Precision</a:t>
            </a:r>
            <a:r>
              <a:rPr lang="en-US" sz="2400" b="1" dirty="0" smtClean="0">
                <a:solidFill>
                  <a:schemeClr val="tx1"/>
                </a:solidFill>
                <a:effectLst/>
                <a:ea typeface="+mj-ea"/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  <a:effectLst/>
                <a:ea typeface="+mj-ea"/>
              </a:rPr>
              <a:t>Electroweak</a:t>
            </a:r>
            <a:r>
              <a:rPr lang="en-US" sz="2400" b="1" dirty="0" smtClean="0">
                <a:solidFill>
                  <a:schemeClr val="tx1"/>
                </a:solidFill>
                <a:effectLst/>
                <a:ea typeface="+mj-ea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/>
                <a:ea typeface="+mj-ea"/>
              </a:rPr>
              <a:t>Observables</a:t>
            </a:r>
            <a:endParaRPr lang="en-GB" sz="2400" b="1" dirty="0" smtClean="0">
              <a:solidFill>
                <a:schemeClr val="tx1"/>
              </a:solidFill>
              <a:effectLst/>
              <a:ea typeface="+mj-ea"/>
            </a:endParaRPr>
          </a:p>
        </p:txBody>
      </p:sp>
      <p:pic>
        <p:nvPicPr>
          <p:cNvPr id="12294" name="Picture 46" descr="C:\WNT\Profiles\kado\Desktop\zline_aleph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2225"/>
            <a:ext cx="19050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5" name="Object 47"/>
          <p:cNvGraphicFramePr>
            <a:graphicFrameLocks noChangeAspect="1"/>
          </p:cNvGraphicFramePr>
          <p:nvPr/>
        </p:nvGraphicFramePr>
        <p:xfrm>
          <a:off x="2154238" y="2206625"/>
          <a:ext cx="13509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1" name="Equation" r:id="rId6" imgW="1612900" imgH="838200" progId="Equation.3">
                  <p:embed/>
                </p:oleObj>
              </mc:Choice>
              <mc:Fallback>
                <p:oleObj name="Equation" r:id="rId6" imgW="16129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2206625"/>
                        <a:ext cx="13509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48"/>
          <p:cNvGraphicFramePr>
            <a:graphicFrameLocks noChangeAspect="1"/>
          </p:cNvGraphicFramePr>
          <p:nvPr/>
        </p:nvGraphicFramePr>
        <p:xfrm>
          <a:off x="2160588" y="4953000"/>
          <a:ext cx="134461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2" name="Equation" r:id="rId8" imgW="1638300" imgH="800100" progId="Equation.3">
                  <p:embed/>
                </p:oleObj>
              </mc:Choice>
              <mc:Fallback>
                <p:oleObj name="Equation" r:id="rId8" imgW="16383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4953000"/>
                        <a:ext cx="1344612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49"/>
          <p:cNvGraphicFramePr>
            <a:graphicFrameLocks noChangeAspect="1"/>
          </p:cNvGraphicFramePr>
          <p:nvPr/>
        </p:nvGraphicFramePr>
        <p:xfrm>
          <a:off x="2181225" y="5668963"/>
          <a:ext cx="13239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3" name="Equation" r:id="rId10" imgW="1612900" imgH="800100" progId="Equation.3">
                  <p:embed/>
                </p:oleObj>
              </mc:Choice>
              <mc:Fallback>
                <p:oleObj name="Equation" r:id="rId10" imgW="16129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5668963"/>
                        <a:ext cx="13239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46" name="Text Box 50"/>
          <p:cNvSpPr txBox="1">
            <a:spLocks noChangeArrowheads="1"/>
          </p:cNvSpPr>
          <p:nvPr/>
        </p:nvSpPr>
        <p:spPr bwMode="auto">
          <a:xfrm>
            <a:off x="22225" y="5029200"/>
            <a:ext cx="1679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Heavy Flavour</a:t>
            </a:r>
          </a:p>
        </p:txBody>
      </p:sp>
      <p:sp>
        <p:nvSpPr>
          <p:cNvPr id="55347" name="Text Box 51"/>
          <p:cNvSpPr txBox="1">
            <a:spLocks noChangeArrowheads="1"/>
          </p:cNvSpPr>
          <p:nvPr/>
        </p:nvSpPr>
        <p:spPr bwMode="auto">
          <a:xfrm>
            <a:off x="22225" y="5334000"/>
            <a:ext cx="788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Rates</a:t>
            </a:r>
          </a:p>
        </p:txBody>
      </p:sp>
      <p:sp>
        <p:nvSpPr>
          <p:cNvPr id="55348" name="Text Box 52"/>
          <p:cNvSpPr txBox="1">
            <a:spLocks noChangeArrowheads="1"/>
          </p:cNvSpPr>
          <p:nvPr/>
        </p:nvSpPr>
        <p:spPr bwMode="auto">
          <a:xfrm>
            <a:off x="860425" y="2362200"/>
            <a:ext cx="66833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9900"/>
                </a:solidFill>
                <a:latin typeface="Comic Sans MS" charset="0"/>
              </a:rPr>
              <a:t>L</a:t>
            </a:r>
            <a:r>
              <a:rPr lang="en-US" sz="1600">
                <a:solidFill>
                  <a:srgbClr val="FF0000"/>
                </a:solidFill>
                <a:latin typeface="Comic Sans MS" charset="0"/>
              </a:rPr>
              <a:t>E</a:t>
            </a:r>
            <a:r>
              <a:rPr lang="en-US" sz="1600">
                <a:solidFill>
                  <a:srgbClr val="FF9900"/>
                </a:solidFill>
                <a:latin typeface="Comic Sans MS" charset="0"/>
              </a:rPr>
              <a:t>P</a:t>
            </a:r>
            <a:r>
              <a:rPr lang="en-US" sz="1600">
                <a:solidFill>
                  <a:srgbClr val="000000"/>
                </a:solidFill>
                <a:latin typeface="Comic Sans MS" charset="0"/>
              </a:rPr>
              <a:t>1</a:t>
            </a:r>
            <a:endParaRPr lang="en-US" sz="1600">
              <a:solidFill>
                <a:srgbClr val="CCCCFF"/>
              </a:solidFill>
              <a:latin typeface="Comic Sans MS" charset="0"/>
            </a:endParaRPr>
          </a:p>
        </p:txBody>
      </p:sp>
      <p:pic>
        <p:nvPicPr>
          <p:cNvPr id="12301" name="Picture 53" descr="J:\Public\PSI\sigmaww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18288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50" name="Rectangle 54"/>
          <p:cNvSpPr>
            <a:spLocks noChangeArrowheads="1"/>
          </p:cNvSpPr>
          <p:nvPr/>
        </p:nvSpPr>
        <p:spPr bwMode="auto">
          <a:xfrm>
            <a:off x="860425" y="41148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5351" name="Text Box 55"/>
          <p:cNvSpPr txBox="1">
            <a:spLocks noChangeArrowheads="1"/>
          </p:cNvSpPr>
          <p:nvPr/>
        </p:nvSpPr>
        <p:spPr bwMode="auto">
          <a:xfrm>
            <a:off x="954088" y="4146550"/>
            <a:ext cx="668337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9900"/>
                </a:solidFill>
                <a:latin typeface="Comic Sans MS" charset="0"/>
              </a:rPr>
              <a:t>L</a:t>
            </a:r>
            <a:r>
              <a:rPr lang="en-US" sz="1600">
                <a:solidFill>
                  <a:srgbClr val="FF0000"/>
                </a:solidFill>
                <a:latin typeface="Comic Sans MS" charset="0"/>
              </a:rPr>
              <a:t>E</a:t>
            </a:r>
            <a:r>
              <a:rPr lang="en-US" sz="1600">
                <a:solidFill>
                  <a:srgbClr val="FF9900"/>
                </a:solidFill>
                <a:latin typeface="Comic Sans MS" charset="0"/>
              </a:rPr>
              <a:t>P</a:t>
            </a:r>
            <a:r>
              <a:rPr lang="en-US" sz="1600">
                <a:solidFill>
                  <a:srgbClr val="000000"/>
                </a:solidFill>
                <a:latin typeface="Comic Sans MS" charset="0"/>
              </a:rPr>
              <a:t>2</a:t>
            </a:r>
            <a:endParaRPr lang="en-US" sz="1600">
              <a:solidFill>
                <a:srgbClr val="CCCCFF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5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D27FAF8-4A88-4EE7-B6D0-144472953B40}" type="slidenum">
              <a:rPr lang="en-US" altLang="en-US" sz="1200">
                <a:solidFill>
                  <a:srgbClr val="CC00CC"/>
                </a:solidFill>
              </a:rPr>
              <a:pPr/>
              <a:t>18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248400" cy="457200"/>
          </a:xfrm>
        </p:spPr>
        <p:txBody>
          <a:bodyPr/>
          <a:lstStyle/>
          <a:p>
            <a:pPr>
              <a:defRPr/>
            </a:pPr>
            <a:r>
              <a:rPr lang="en-US" sz="2400" b="1" smtClean="0">
                <a:effectLst/>
                <a:ea typeface="+mj-ea"/>
              </a:rPr>
              <a:t>Precision</a:t>
            </a:r>
            <a:r>
              <a:rPr lang="en-US" sz="2400" b="1" smtClean="0">
                <a:solidFill>
                  <a:schemeClr val="tx1"/>
                </a:solidFill>
                <a:effectLst/>
                <a:ea typeface="+mj-ea"/>
              </a:rPr>
              <a:t> </a:t>
            </a:r>
            <a:r>
              <a:rPr lang="en-US" sz="2400" b="1" smtClean="0">
                <a:solidFill>
                  <a:srgbClr val="009900"/>
                </a:solidFill>
                <a:effectLst/>
                <a:ea typeface="+mj-ea"/>
              </a:rPr>
              <a:t>Electroweak</a:t>
            </a:r>
            <a:r>
              <a:rPr lang="en-US" sz="2400" b="1" smtClean="0">
                <a:solidFill>
                  <a:schemeClr val="tx1"/>
                </a:solidFill>
                <a:effectLst/>
                <a:ea typeface="+mj-ea"/>
              </a:rPr>
              <a:t> </a:t>
            </a:r>
            <a:r>
              <a:rPr lang="en-US" sz="2400" b="1" smtClean="0">
                <a:solidFill>
                  <a:srgbClr val="0000FF"/>
                </a:solidFill>
                <a:effectLst/>
                <a:ea typeface="+mj-ea"/>
              </a:rPr>
              <a:t>Observables</a:t>
            </a:r>
            <a:r>
              <a:rPr lang="en-US" sz="2400" b="1" smtClean="0">
                <a:solidFill>
                  <a:schemeClr val="tx1"/>
                </a:solidFill>
                <a:effectLst/>
                <a:ea typeface="+mj-ea"/>
              </a:rPr>
              <a:t> (II)</a:t>
            </a:r>
            <a:endParaRPr lang="en-GB" sz="2400" b="1" smtClean="0"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715000" y="3657600"/>
            <a:ext cx="1066800" cy="381000"/>
          </a:xfrm>
          <a:prstGeom prst="rect">
            <a:avLst/>
          </a:prstGeom>
          <a:solidFill>
            <a:srgbClr val="FF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715000" y="2819400"/>
            <a:ext cx="1066800" cy="381000"/>
          </a:xfrm>
          <a:prstGeom prst="rect">
            <a:avLst/>
          </a:prstGeom>
          <a:solidFill>
            <a:srgbClr val="DDFF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715000" y="1524000"/>
            <a:ext cx="1066800" cy="381000"/>
          </a:xfrm>
          <a:prstGeom prst="rect">
            <a:avLst/>
          </a:prstGeom>
          <a:solidFill>
            <a:srgbClr val="FEEC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715000" y="990600"/>
            <a:ext cx="1066800" cy="381000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14345" name="Picture 9" descr="C:\WNT\Profiles\kado\Desktop\asym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2133600" y="990600"/>
          <a:ext cx="12747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2" name="Equation" r:id="rId4" imgW="1777229" imgH="723586" progId="Equation.3">
                  <p:embed/>
                </p:oleObj>
              </mc:Choice>
              <mc:Fallback>
                <p:oleObj name="Equation" r:id="rId4" imgW="1777229" imgH="7235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1274763" cy="517525"/>
                      </a:xfrm>
                      <a:prstGeom prst="rect">
                        <a:avLst/>
                      </a:prstGeom>
                      <a:solidFill>
                        <a:srgbClr val="F4F4F4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2125663" y="1524000"/>
          <a:ext cx="1292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3" name="Equation" r:id="rId6" imgW="1803400" imgH="723900" progId="Equation.3">
                  <p:embed/>
                </p:oleObj>
              </mc:Choice>
              <mc:Fallback>
                <p:oleObj name="Equation" r:id="rId6" imgW="18034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1524000"/>
                        <a:ext cx="1292225" cy="517525"/>
                      </a:xfrm>
                      <a:prstGeom prst="rect">
                        <a:avLst/>
                      </a:prstGeom>
                      <a:solidFill>
                        <a:srgbClr val="FEECF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2157413" y="3698875"/>
          <a:ext cx="11953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4" name="Equation" r:id="rId8" imgW="1562100" imgH="444500" progId="Equation.3">
                  <p:embed/>
                </p:oleObj>
              </mc:Choice>
              <mc:Fallback>
                <p:oleObj name="Equation" r:id="rId8" imgW="1562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3698875"/>
                        <a:ext cx="1195387" cy="339725"/>
                      </a:xfrm>
                      <a:prstGeom prst="rect">
                        <a:avLst/>
                      </a:prstGeom>
                      <a:solidFill>
                        <a:srgbClr val="FFEB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9" name="Picture 13" descr="C:\WNT\Profiles\kado\Desktop\taupolar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9350"/>
            <a:ext cx="19812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2133600" y="2863850"/>
          <a:ext cx="990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5" name="Equation" r:id="rId11" imgW="1193282" imgH="406224" progId="Equation.3">
                  <p:embed/>
                </p:oleObj>
              </mc:Choice>
              <mc:Fallback>
                <p:oleObj name="Equation" r:id="rId11" imgW="119328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63850"/>
                        <a:ext cx="990600" cy="336550"/>
                      </a:xfrm>
                      <a:prstGeom prst="rect">
                        <a:avLst/>
                      </a:prstGeom>
                      <a:solidFill>
                        <a:srgbClr val="DDFFE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2133600" y="2073275"/>
          <a:ext cx="12747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6" name="Equation" r:id="rId13" imgW="1777229" imgH="723586" progId="Equation.3">
                  <p:embed/>
                </p:oleObj>
              </mc:Choice>
              <mc:Fallback>
                <p:oleObj name="Equation" r:id="rId13" imgW="1777229" imgH="7235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73275"/>
                        <a:ext cx="1274763" cy="517525"/>
                      </a:xfrm>
                      <a:prstGeom prst="rect">
                        <a:avLst/>
                      </a:prstGeom>
                      <a:solidFill>
                        <a:srgbClr val="DDF1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2133600" y="4854575"/>
          <a:ext cx="1371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7" name="Equation" r:id="rId15" imgW="863225" imgH="228501" progId="Equation.3">
                  <p:embed/>
                </p:oleObj>
              </mc:Choice>
              <mc:Fallback>
                <p:oleObj name="Equation" r:id="rId15" imgW="8632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54575"/>
                        <a:ext cx="1371600" cy="403225"/>
                      </a:xfrm>
                      <a:prstGeom prst="rect">
                        <a:avLst/>
                      </a:prstGeom>
                      <a:solidFill>
                        <a:srgbClr val="FFF5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533400" y="2286000"/>
            <a:ext cx="914400" cy="381000"/>
          </a:xfrm>
          <a:prstGeom prst="downArrow">
            <a:avLst>
              <a:gd name="adj1" fmla="val 67361"/>
              <a:gd name="adj2" fmla="val 38750"/>
            </a:avLst>
          </a:prstGeom>
          <a:solidFill>
            <a:srgbClr val="FFF4E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FFF4E9"/>
              </a:solidFill>
              <a:latin typeface="Arial" charset="0"/>
            </a:endParaRPr>
          </a:p>
        </p:txBody>
      </p:sp>
      <p:sp>
        <p:nvSpPr>
          <p:cNvPr id="56338" name="AutoShape 18"/>
          <p:cNvSpPr>
            <a:spLocks/>
          </p:cNvSpPr>
          <p:nvPr/>
        </p:nvSpPr>
        <p:spPr bwMode="auto">
          <a:xfrm>
            <a:off x="3581400" y="1023938"/>
            <a:ext cx="304800" cy="2514600"/>
          </a:xfrm>
          <a:prstGeom prst="rightBrace">
            <a:avLst>
              <a:gd name="adj1" fmla="val 68750"/>
              <a:gd name="adj2" fmla="val 50000"/>
            </a:avLst>
          </a:prstGeom>
          <a:noFill/>
          <a:ln w="19050">
            <a:solidFill>
              <a:srgbClr val="CC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4114800" y="1878013"/>
            <a:ext cx="1050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</a:t>
            </a: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</a:t>
            </a:r>
            <a:r>
              <a:rPr lang="en-US" sz="400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</a:t>
            </a:r>
            <a:endParaRPr lang="en-US" sz="4000">
              <a:solidFill>
                <a:srgbClr val="CC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56340" name="Freeform 20"/>
          <p:cNvSpPr>
            <a:spLocks/>
          </p:cNvSpPr>
          <p:nvPr/>
        </p:nvSpPr>
        <p:spPr bwMode="auto">
          <a:xfrm>
            <a:off x="4038600" y="2471738"/>
            <a:ext cx="293688" cy="762000"/>
          </a:xfrm>
          <a:custGeom>
            <a:avLst/>
            <a:gdLst>
              <a:gd name="T0" fmla="*/ 168714 w 94"/>
              <a:gd name="T1" fmla="*/ 0 h 394"/>
              <a:gd name="T2" fmla="*/ 40616 w 94"/>
              <a:gd name="T3" fmla="*/ 189533 h 394"/>
              <a:gd name="T4" fmla="*/ 15622 w 94"/>
              <a:gd name="T5" fmla="*/ 237883 h 394"/>
              <a:gd name="T6" fmla="*/ 40616 w 94"/>
              <a:gd name="T7" fmla="*/ 332650 h 394"/>
              <a:gd name="T8" fmla="*/ 246823 w 94"/>
              <a:gd name="T9" fmla="*/ 301706 h 394"/>
              <a:gd name="T10" fmla="*/ 115601 w 94"/>
              <a:gd name="T11" fmla="*/ 603411 h 394"/>
              <a:gd name="T12" fmla="*/ 65611 w 94"/>
              <a:gd name="T13" fmla="*/ 698178 h 394"/>
              <a:gd name="T14" fmla="*/ 15622 w 94"/>
              <a:gd name="T15" fmla="*/ 762000 h 3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4" h="394">
                <a:moveTo>
                  <a:pt x="54" y="0"/>
                </a:moveTo>
                <a:cubicBezTo>
                  <a:pt x="43" y="35"/>
                  <a:pt x="25" y="61"/>
                  <a:pt x="13" y="98"/>
                </a:cubicBezTo>
                <a:cubicBezTo>
                  <a:pt x="10" y="106"/>
                  <a:pt x="5" y="123"/>
                  <a:pt x="5" y="123"/>
                </a:cubicBezTo>
                <a:cubicBezTo>
                  <a:pt x="8" y="139"/>
                  <a:pt x="0" y="161"/>
                  <a:pt x="13" y="172"/>
                </a:cubicBezTo>
                <a:cubicBezTo>
                  <a:pt x="18" y="176"/>
                  <a:pt x="69" y="159"/>
                  <a:pt x="79" y="156"/>
                </a:cubicBezTo>
                <a:cubicBezTo>
                  <a:pt x="94" y="202"/>
                  <a:pt x="73" y="278"/>
                  <a:pt x="37" y="312"/>
                </a:cubicBezTo>
                <a:cubicBezTo>
                  <a:pt x="32" y="328"/>
                  <a:pt x="33" y="348"/>
                  <a:pt x="21" y="361"/>
                </a:cubicBezTo>
                <a:cubicBezTo>
                  <a:pt x="1" y="382"/>
                  <a:pt x="5" y="370"/>
                  <a:pt x="5" y="394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341" name="Freeform 21"/>
          <p:cNvSpPr>
            <a:spLocks/>
          </p:cNvSpPr>
          <p:nvPr/>
        </p:nvSpPr>
        <p:spPr bwMode="auto">
          <a:xfrm>
            <a:off x="4673600" y="2511425"/>
            <a:ext cx="638175" cy="431800"/>
          </a:xfrm>
          <a:custGeom>
            <a:avLst/>
            <a:gdLst>
              <a:gd name="T0" fmla="*/ 0 w 402"/>
              <a:gd name="T1" fmla="*/ 0 h 272"/>
              <a:gd name="T2" fmla="*/ 130175 w 402"/>
              <a:gd name="T3" fmla="*/ 144463 h 272"/>
              <a:gd name="T4" fmla="*/ 273050 w 402"/>
              <a:gd name="T5" fmla="*/ 287338 h 272"/>
              <a:gd name="T6" fmla="*/ 338138 w 402"/>
              <a:gd name="T7" fmla="*/ 144463 h 272"/>
              <a:gd name="T8" fmla="*/ 442913 w 402"/>
              <a:gd name="T9" fmla="*/ 157163 h 272"/>
              <a:gd name="T10" fmla="*/ 560388 w 402"/>
              <a:gd name="T11" fmla="*/ 314325 h 272"/>
              <a:gd name="T12" fmla="*/ 612775 w 402"/>
              <a:gd name="T13" fmla="*/ 392113 h 272"/>
              <a:gd name="T14" fmla="*/ 638175 w 402"/>
              <a:gd name="T15" fmla="*/ 43180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02" h="272">
                <a:moveTo>
                  <a:pt x="0" y="0"/>
                </a:moveTo>
                <a:cubicBezTo>
                  <a:pt x="28" y="30"/>
                  <a:pt x="53" y="62"/>
                  <a:pt x="82" y="91"/>
                </a:cubicBezTo>
                <a:cubicBezTo>
                  <a:pt x="97" y="135"/>
                  <a:pt x="128" y="166"/>
                  <a:pt x="172" y="181"/>
                </a:cubicBezTo>
                <a:cubicBezTo>
                  <a:pt x="216" y="167"/>
                  <a:pt x="207" y="136"/>
                  <a:pt x="213" y="91"/>
                </a:cubicBezTo>
                <a:cubicBezTo>
                  <a:pt x="235" y="94"/>
                  <a:pt x="258" y="93"/>
                  <a:pt x="279" y="99"/>
                </a:cubicBezTo>
                <a:cubicBezTo>
                  <a:pt x="306" y="107"/>
                  <a:pt x="337" y="176"/>
                  <a:pt x="353" y="198"/>
                </a:cubicBezTo>
                <a:cubicBezTo>
                  <a:pt x="365" y="214"/>
                  <a:pt x="375" y="231"/>
                  <a:pt x="386" y="247"/>
                </a:cubicBezTo>
                <a:cubicBezTo>
                  <a:pt x="391" y="255"/>
                  <a:pt x="402" y="272"/>
                  <a:pt x="402" y="27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4921250" y="1638300"/>
            <a:ext cx="287338" cy="300038"/>
          </a:xfrm>
          <a:custGeom>
            <a:avLst/>
            <a:gdLst>
              <a:gd name="T0" fmla="*/ 0 w 181"/>
              <a:gd name="T1" fmla="*/ 300038 h 189"/>
              <a:gd name="T2" fmla="*/ 130175 w 181"/>
              <a:gd name="T3" fmla="*/ 90488 h 189"/>
              <a:gd name="T4" fmla="*/ 182563 w 181"/>
              <a:gd name="T5" fmla="*/ 195263 h 189"/>
              <a:gd name="T6" fmla="*/ 234950 w 181"/>
              <a:gd name="T7" fmla="*/ 182563 h 189"/>
              <a:gd name="T8" fmla="*/ 287338 w 181"/>
              <a:gd name="T9" fmla="*/ 0 h 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" h="189">
                <a:moveTo>
                  <a:pt x="0" y="189"/>
                </a:moveTo>
                <a:cubicBezTo>
                  <a:pt x="17" y="138"/>
                  <a:pt x="25" y="77"/>
                  <a:pt x="82" y="57"/>
                </a:cubicBezTo>
                <a:cubicBezTo>
                  <a:pt x="101" y="78"/>
                  <a:pt x="106" y="96"/>
                  <a:pt x="115" y="123"/>
                </a:cubicBezTo>
                <a:cubicBezTo>
                  <a:pt x="126" y="120"/>
                  <a:pt x="139" y="121"/>
                  <a:pt x="148" y="115"/>
                </a:cubicBezTo>
                <a:cubicBezTo>
                  <a:pt x="177" y="95"/>
                  <a:pt x="181" y="28"/>
                  <a:pt x="181" y="0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657600" y="3462338"/>
            <a:ext cx="1528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9900"/>
                </a:solidFill>
                <a:latin typeface="Comic Sans MS" charset="0"/>
              </a:rPr>
              <a:t>High Luminosity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4845050" y="2944813"/>
            <a:ext cx="793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Precise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Energy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4572000" y="871538"/>
            <a:ext cx="10398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9900"/>
                </a:solidFill>
                <a:latin typeface="Comic Sans MS" charset="0"/>
              </a:rPr>
              <a:t>Precision</a:t>
            </a:r>
          </a:p>
          <a:p>
            <a:pPr>
              <a:defRPr/>
            </a:pPr>
            <a:r>
              <a:rPr lang="en-US">
                <a:solidFill>
                  <a:srgbClr val="FF9900"/>
                </a:solidFill>
                <a:latin typeface="Comic Sans MS" charset="0"/>
              </a:rPr>
              <a:t>of the</a:t>
            </a:r>
          </a:p>
          <a:p>
            <a:pPr>
              <a:defRPr/>
            </a:pPr>
            <a:r>
              <a:rPr lang="en-US">
                <a:solidFill>
                  <a:srgbClr val="FF9900"/>
                </a:solidFill>
                <a:latin typeface="Comic Sans MS" charset="0"/>
              </a:rPr>
              <a:t>Detectors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4135438" y="3859213"/>
            <a:ext cx="1274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3399"/>
                </a:solidFill>
                <a:latin typeface="Comic Sans MS" charset="0"/>
              </a:rPr>
              <a:t>+ b-Tagging</a:t>
            </a:r>
          </a:p>
          <a:p>
            <a:pPr>
              <a:defRPr/>
            </a:pPr>
            <a:r>
              <a:rPr lang="en-US">
                <a:solidFill>
                  <a:srgbClr val="CC3399"/>
                </a:solidFill>
                <a:latin typeface="Comic Sans MS" charset="0"/>
              </a:rPr>
              <a:t>  </a:t>
            </a:r>
            <a:r>
              <a:rPr lang="en-US">
                <a:solidFill>
                  <a:srgbClr val="CC3399"/>
                </a:solidFill>
                <a:latin typeface="Symbol" charset="0"/>
              </a:rPr>
              <a:t>t</a:t>
            </a:r>
            <a:r>
              <a:rPr lang="en-US">
                <a:solidFill>
                  <a:srgbClr val="CC3399"/>
                </a:solidFill>
                <a:latin typeface="Comic Sans MS" charset="0"/>
              </a:rPr>
              <a:t>-selection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 rot="5370618">
            <a:off x="5049043" y="4428332"/>
            <a:ext cx="41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3399"/>
                </a:solidFill>
                <a:latin typeface="Comic Sans MS" charset="0"/>
              </a:rPr>
              <a:t>...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 rot="5370618">
            <a:off x="2167731" y="4301332"/>
            <a:ext cx="47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0000"/>
                </a:solidFill>
                <a:latin typeface="Comic Sans MS" charset="0"/>
              </a:rPr>
              <a:t>...</a:t>
            </a:r>
          </a:p>
        </p:txBody>
      </p:sp>
      <p:sp>
        <p:nvSpPr>
          <p:cNvPr id="56349" name="AutoShape 29"/>
          <p:cNvSpPr>
            <a:spLocks/>
          </p:cNvSpPr>
          <p:nvPr/>
        </p:nvSpPr>
        <p:spPr bwMode="auto">
          <a:xfrm>
            <a:off x="7010400" y="979488"/>
            <a:ext cx="304800" cy="4202112"/>
          </a:xfrm>
          <a:prstGeom prst="rightBrace">
            <a:avLst>
              <a:gd name="adj1" fmla="val 114887"/>
              <a:gd name="adj2" fmla="val 49602"/>
            </a:avLst>
          </a:prstGeom>
          <a:noFill/>
          <a:ln w="19050">
            <a:solidFill>
              <a:srgbClr val="CC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CC3399"/>
              </a:solidFill>
              <a:latin typeface="Arial" charset="0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7421563" y="2867025"/>
            <a:ext cx="928687" cy="4095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3333CC"/>
                </a:solidFill>
                <a:latin typeface="Comic Sans MS" charset="0"/>
              </a:rPr>
              <a:t>sin</a:t>
            </a:r>
            <a:r>
              <a:rPr lang="en-US" sz="2000" baseline="30000">
                <a:solidFill>
                  <a:srgbClr val="3333CC"/>
                </a:solidFill>
                <a:latin typeface="Comic Sans MS" charset="0"/>
              </a:rPr>
              <a:t>2</a:t>
            </a:r>
            <a:r>
              <a:rPr lang="en-US" sz="2000">
                <a:solidFill>
                  <a:srgbClr val="3333CC"/>
                </a:solidFill>
                <a:latin typeface="Symbol" charset="0"/>
              </a:rPr>
              <a:t>q</a:t>
            </a:r>
            <a:r>
              <a:rPr lang="en-US" sz="2000" baseline="-25000">
                <a:solidFill>
                  <a:srgbClr val="3333CC"/>
                </a:solidFill>
                <a:latin typeface="Comic Sans MS" charset="0"/>
              </a:rPr>
              <a:t>W</a:t>
            </a:r>
            <a:endParaRPr lang="en-US" sz="2000">
              <a:solidFill>
                <a:srgbClr val="CC3399"/>
              </a:solidFill>
              <a:latin typeface="Comic Sans MS" charset="0"/>
            </a:endParaRP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7639050" y="34290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to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7391400" y="3717925"/>
            <a:ext cx="96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latin typeface="Comic Sans MS" charset="0"/>
              </a:rPr>
              <a:t>5.10</a:t>
            </a:r>
            <a:r>
              <a:rPr lang="en-US" sz="2000" baseline="30000">
                <a:solidFill>
                  <a:srgbClr val="FF0000"/>
                </a:solidFill>
                <a:latin typeface="Comic Sans MS" charset="0"/>
              </a:rPr>
              <a:t>-4</a:t>
            </a:r>
            <a:endParaRPr lang="en-US" sz="20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6353" name="AutoShape 33"/>
          <p:cNvSpPr>
            <a:spLocks noChangeArrowheads="1"/>
          </p:cNvSpPr>
          <p:nvPr/>
        </p:nvSpPr>
        <p:spPr bwMode="auto">
          <a:xfrm rot="5400000">
            <a:off x="7130256" y="4604544"/>
            <a:ext cx="1208088" cy="381000"/>
          </a:xfrm>
          <a:custGeom>
            <a:avLst/>
            <a:gdLst>
              <a:gd name="T0" fmla="*/ 906066 w 21600"/>
              <a:gd name="T1" fmla="*/ 0 h 21600"/>
              <a:gd name="T2" fmla="*/ 0 w 21600"/>
              <a:gd name="T3" fmla="*/ 190500 h 21600"/>
              <a:gd name="T4" fmla="*/ 906066 w 21600"/>
              <a:gd name="T5" fmla="*/ 381000 h 21600"/>
              <a:gd name="T6" fmla="*/ 1208088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3E7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6934200" y="5443538"/>
            <a:ext cx="1450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Comic Sans MS" charset="0"/>
              </a:rPr>
              <a:t>Consistency</a:t>
            </a:r>
          </a:p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Comic Sans MS" charset="0"/>
              </a:rPr>
              <a:t>Checks!</a:t>
            </a:r>
          </a:p>
        </p:txBody>
      </p:sp>
      <p:graphicFrame>
        <p:nvGraphicFramePr>
          <p:cNvPr id="14371" name="Object 35"/>
          <p:cNvGraphicFramePr>
            <a:graphicFrameLocks noChangeAspect="1"/>
          </p:cNvGraphicFramePr>
          <p:nvPr/>
        </p:nvGraphicFramePr>
        <p:xfrm>
          <a:off x="7191375" y="949325"/>
          <a:ext cx="16192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8" name="Equation" r:id="rId17" imgW="1079032" imgH="431613" progId="Equation.3">
                  <p:embed/>
                </p:oleObj>
              </mc:Choice>
              <mc:Fallback>
                <p:oleObj name="Equation" r:id="rId17" imgW="10790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949325"/>
                        <a:ext cx="16192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7334250" y="2209800"/>
            <a:ext cx="1355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9900"/>
                </a:solidFill>
                <a:latin typeface="Comic Sans MS" charset="0"/>
              </a:rPr>
              <a:t>1-4|Q</a:t>
            </a:r>
            <a:r>
              <a:rPr lang="en-US" baseline="-25000">
                <a:solidFill>
                  <a:srgbClr val="009900"/>
                </a:solidFill>
                <a:latin typeface="Comic Sans MS" charset="0"/>
              </a:rPr>
              <a:t>i</a:t>
            </a:r>
            <a:r>
              <a:rPr lang="en-US">
                <a:solidFill>
                  <a:srgbClr val="009900"/>
                </a:solidFill>
                <a:latin typeface="Comic Sans MS" charset="0"/>
              </a:rPr>
              <a:t>|sin</a:t>
            </a:r>
            <a:r>
              <a:rPr lang="en-US" baseline="30000">
                <a:solidFill>
                  <a:srgbClr val="009900"/>
                </a:solidFill>
                <a:latin typeface="Comic Sans MS" charset="0"/>
              </a:rPr>
              <a:t>2</a:t>
            </a:r>
            <a:r>
              <a:rPr lang="en-US">
                <a:solidFill>
                  <a:srgbClr val="009900"/>
                </a:solidFill>
                <a:latin typeface="Symbol" charset="0"/>
              </a:rPr>
              <a:t>q</a:t>
            </a:r>
            <a:r>
              <a:rPr lang="en-US" baseline="-25000">
                <a:solidFill>
                  <a:srgbClr val="009900"/>
                </a:solidFill>
                <a:latin typeface="Comic Sans MS" charset="0"/>
              </a:rPr>
              <a:t>W</a:t>
            </a:r>
            <a:endParaRPr lang="en-US">
              <a:solidFill>
                <a:srgbClr val="009900"/>
              </a:solidFill>
              <a:latin typeface="Comic Sans MS" charset="0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3581400" y="4789488"/>
            <a:ext cx="203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20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Polarized Beam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4087813" y="5170488"/>
            <a:ext cx="1182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Comic Sans MS" charset="0"/>
              </a:rPr>
              <a:t>(SLC only)</a:t>
            </a: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685800" y="5822950"/>
            <a:ext cx="838200" cy="349250"/>
          </a:xfrm>
          <a:prstGeom prst="rect">
            <a:avLst/>
          </a:prstGeom>
          <a:solidFill>
            <a:srgbClr val="FFF4E9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Symbol" charset="0"/>
              </a:rPr>
              <a:t>t</a:t>
            </a:r>
            <a:r>
              <a:rPr lang="en-US" sz="1600">
                <a:solidFill>
                  <a:srgbClr val="000000"/>
                </a:solidFill>
                <a:latin typeface="Symbol" charset="0"/>
                <a:sym typeface="Symbol" charset="0"/>
              </a:rPr>
              <a:t>pn</a:t>
            </a:r>
            <a:r>
              <a:rPr lang="en-US" sz="1600" baseline="-25000">
                <a:solidFill>
                  <a:srgbClr val="000000"/>
                </a:solidFill>
                <a:latin typeface="Symbol" charset="0"/>
                <a:sym typeface="Symbol" charset="0"/>
              </a:rPr>
              <a:t>t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762000" y="3084513"/>
            <a:ext cx="914400" cy="333375"/>
          </a:xfrm>
          <a:prstGeom prst="rect">
            <a:avLst/>
          </a:prstGeom>
          <a:solidFill>
            <a:srgbClr val="FFF4E9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000000"/>
                </a:solidFill>
                <a:latin typeface="Comic Sans MS" charset="0"/>
              </a:rPr>
              <a:t>Z</a:t>
            </a:r>
            <a:r>
              <a:rPr lang="en-US" sz="1500">
                <a:solidFill>
                  <a:srgbClr val="000000"/>
                </a:solidFill>
                <a:latin typeface="Symbol" charset="0"/>
                <a:sym typeface="Symbol" charset="0"/>
              </a:rPr>
              <a:t>m</a:t>
            </a:r>
            <a:r>
              <a:rPr lang="en-US" sz="1500" baseline="30000">
                <a:solidFill>
                  <a:srgbClr val="000000"/>
                </a:solidFill>
                <a:latin typeface="Symbol" charset="0"/>
                <a:sym typeface="Symbol" charset="0"/>
              </a:rPr>
              <a:t>+</a:t>
            </a:r>
            <a:r>
              <a:rPr lang="en-US" sz="1500">
                <a:solidFill>
                  <a:srgbClr val="000000"/>
                </a:solidFill>
                <a:latin typeface="Symbol" charset="0"/>
                <a:sym typeface="Symbol" charset="0"/>
              </a:rPr>
              <a:t>m</a:t>
            </a:r>
            <a:r>
              <a:rPr lang="en-US" sz="1500" baseline="30000">
                <a:solidFill>
                  <a:srgbClr val="000000"/>
                </a:solidFill>
                <a:latin typeface="Symbol" charset="0"/>
                <a:sym typeface="Symbol" charset="0"/>
              </a:rPr>
              <a:t>-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152400" y="2940050"/>
            <a:ext cx="58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Comic Sans MS" charset="0"/>
              </a:rPr>
              <a:t>e.g.</a:t>
            </a:r>
          </a:p>
        </p:txBody>
      </p:sp>
      <p:sp>
        <p:nvSpPr>
          <p:cNvPr id="56362" name="Freeform 42"/>
          <p:cNvSpPr>
            <a:spLocks/>
          </p:cNvSpPr>
          <p:nvPr/>
        </p:nvSpPr>
        <p:spPr bwMode="auto">
          <a:xfrm>
            <a:off x="8001000" y="1708150"/>
            <a:ext cx="209550" cy="501650"/>
          </a:xfrm>
          <a:custGeom>
            <a:avLst/>
            <a:gdLst>
              <a:gd name="T0" fmla="*/ 82268 w 135"/>
              <a:gd name="T1" fmla="*/ 0 h 306"/>
              <a:gd name="T2" fmla="*/ 121073 w 135"/>
              <a:gd name="T3" fmla="*/ 255743 h 306"/>
              <a:gd name="T4" fmla="*/ 184714 w 135"/>
              <a:gd name="T5" fmla="*/ 242628 h 306"/>
              <a:gd name="T6" fmla="*/ 209550 w 135"/>
              <a:gd name="T7" fmla="*/ 322958 h 306"/>
              <a:gd name="T8" fmla="*/ 197132 w 135"/>
              <a:gd name="T9" fmla="*/ 444272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" h="306">
                <a:moveTo>
                  <a:pt x="53" y="0"/>
                </a:moveTo>
                <a:cubicBezTo>
                  <a:pt x="46" y="45"/>
                  <a:pt x="0" y="181"/>
                  <a:pt x="78" y="156"/>
                </a:cubicBezTo>
                <a:cubicBezTo>
                  <a:pt x="88" y="145"/>
                  <a:pt x="100" y="122"/>
                  <a:pt x="119" y="148"/>
                </a:cubicBezTo>
                <a:cubicBezTo>
                  <a:pt x="129" y="162"/>
                  <a:pt x="135" y="197"/>
                  <a:pt x="135" y="197"/>
                </a:cubicBezTo>
                <a:cubicBezTo>
                  <a:pt x="127" y="282"/>
                  <a:pt x="127" y="306"/>
                  <a:pt x="127" y="27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363" name="AutoShape 43"/>
          <p:cNvSpPr>
            <a:spLocks noChangeArrowheads="1"/>
          </p:cNvSpPr>
          <p:nvPr/>
        </p:nvSpPr>
        <p:spPr bwMode="auto">
          <a:xfrm>
            <a:off x="8382000" y="3189288"/>
            <a:ext cx="381000" cy="3124200"/>
          </a:xfrm>
          <a:prstGeom prst="curvedLeftArrow">
            <a:avLst>
              <a:gd name="adj1" fmla="val 164000"/>
              <a:gd name="adj2" fmla="val 328000"/>
              <a:gd name="adj3" fmla="val 33333"/>
            </a:avLst>
          </a:prstGeom>
          <a:solidFill>
            <a:srgbClr val="DDFFE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364" name="Oval 44"/>
          <p:cNvSpPr>
            <a:spLocks noChangeArrowheads="1"/>
          </p:cNvSpPr>
          <p:nvPr/>
        </p:nvSpPr>
        <p:spPr bwMode="auto">
          <a:xfrm>
            <a:off x="8382000" y="4179888"/>
            <a:ext cx="533400" cy="381000"/>
          </a:xfrm>
          <a:prstGeom prst="ellipse">
            <a:avLst/>
          </a:prstGeom>
          <a:solidFill>
            <a:srgbClr val="FCFFE9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sz="1800" baseline="-25000">
                <a:solidFill>
                  <a:srgbClr val="FF0000"/>
                </a:solidFill>
                <a:latin typeface="Comic Sans MS" charset="0"/>
              </a:rPr>
              <a:t>W</a:t>
            </a:r>
            <a:endParaRPr lang="en-US" sz="18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715000" y="2057400"/>
            <a:ext cx="1066800" cy="381000"/>
          </a:xfrm>
          <a:prstGeom prst="rect">
            <a:avLst/>
          </a:prstGeom>
          <a:solidFill>
            <a:srgbClr val="C3E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715000" y="4953000"/>
            <a:ext cx="1066800" cy="381000"/>
          </a:xfrm>
          <a:prstGeom prst="rect">
            <a:avLst/>
          </a:prstGeom>
          <a:solidFill>
            <a:srgbClr val="FEE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368" name="Text Box 48"/>
          <p:cNvSpPr txBox="1">
            <a:spLocks noChangeArrowheads="1"/>
          </p:cNvSpPr>
          <p:nvPr/>
        </p:nvSpPr>
        <p:spPr bwMode="auto">
          <a:xfrm>
            <a:off x="8001000" y="2819400"/>
            <a:ext cx="44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3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</a:t>
            </a:r>
          </a:p>
        </p:txBody>
      </p:sp>
      <p:sp>
        <p:nvSpPr>
          <p:cNvPr id="56369" name="Text Box 49"/>
          <p:cNvSpPr txBox="1">
            <a:spLocks noChangeArrowheads="1"/>
          </p:cNvSpPr>
          <p:nvPr/>
        </p:nvSpPr>
        <p:spPr bwMode="auto">
          <a:xfrm>
            <a:off x="8382000" y="2133600"/>
            <a:ext cx="384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0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</a:t>
            </a:r>
          </a:p>
        </p:txBody>
      </p:sp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4281488" y="5881688"/>
            <a:ext cx="44291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3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</a:t>
            </a:r>
          </a:p>
        </p:txBody>
      </p:sp>
      <p:graphicFrame>
        <p:nvGraphicFramePr>
          <p:cNvPr id="14386" name="Object 52"/>
          <p:cNvGraphicFramePr>
            <a:graphicFrameLocks noChangeAspect="1"/>
          </p:cNvGraphicFramePr>
          <p:nvPr/>
        </p:nvGraphicFramePr>
        <p:xfrm>
          <a:off x="0" y="538163"/>
          <a:ext cx="9639300" cy="61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9" name="Document" r:id="rId19" imgW="9643872" imgH="6103620" progId="Word.Document.8">
                  <p:embed/>
                </p:oleObj>
              </mc:Choice>
              <mc:Fallback>
                <p:oleObj name="Document" r:id="rId19" imgW="9643872" imgH="61036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8163"/>
                        <a:ext cx="9639300" cy="610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73" name="Rectangle 53"/>
          <p:cNvSpPr>
            <a:spLocks noChangeArrowheads="1"/>
          </p:cNvSpPr>
          <p:nvPr/>
        </p:nvSpPr>
        <p:spPr bwMode="auto">
          <a:xfrm>
            <a:off x="3733800" y="5943600"/>
            <a:ext cx="3429000" cy="4064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20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sin</a:t>
            </a:r>
            <a:r>
              <a:rPr lang="en-US" altLang="en-US" sz="2000" b="0" baseline="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en-US" altLang="en-US" sz="20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</a:t>
            </a:r>
            <a:r>
              <a:rPr lang="en-US" altLang="en-US" sz="2000" b="0" baseline="-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</a:t>
            </a:r>
            <a:r>
              <a:rPr lang="en-US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  <a:sym typeface="Symbol" pitchFamily="18" charset="2"/>
              </a:rPr>
              <a:t> = 1 – </a:t>
            </a:r>
            <a:r>
              <a:rPr lang="en-US" altLang="en-US" sz="2000" b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m</a:t>
            </a:r>
            <a:r>
              <a:rPr lang="en-US" altLang="en-US" sz="2000" b="0" baseline="-30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W</a:t>
            </a:r>
            <a:r>
              <a:rPr lang="en-US" altLang="en-US" sz="2000" b="0" baseline="30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/m</a:t>
            </a:r>
            <a:r>
              <a:rPr lang="en-US" altLang="en-US" sz="2000" b="0" baseline="-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Z</a:t>
            </a:r>
            <a:r>
              <a:rPr lang="en-US" altLang="en-US" sz="2000" b="0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  <a:sym typeface="Symbol" pitchFamily="18" charset="2"/>
              </a:rPr>
              <a:t>(1+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</a:t>
            </a:r>
            <a:r>
              <a:rPr lang="en-US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)</a:t>
            </a: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endParaRPr lang="en-US" alt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177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5FD7111-8EEE-42A2-95D3-23EA05CFA85E}" type="slidenum">
              <a:rPr lang="en-US" altLang="en-US" sz="1200">
                <a:solidFill>
                  <a:srgbClr val="CC00CC"/>
                </a:solidFill>
              </a:rPr>
              <a:pPr/>
              <a:t>19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029200" cy="609600"/>
          </a:xfrm>
        </p:spPr>
        <p:txBody>
          <a:bodyPr/>
          <a:lstStyle/>
          <a:p>
            <a:r>
              <a:rPr lang="en-GB" altLang="en-US" smtClean="0"/>
              <a:t>The Z Lineshape </a:t>
            </a:r>
            <a:r>
              <a:rPr lang="en-GB" altLang="en-US" smtClean="0">
                <a:solidFill>
                  <a:srgbClr val="009900"/>
                </a:solidFill>
              </a:rPr>
              <a:t> at L</a:t>
            </a:r>
            <a:r>
              <a:rPr lang="en-GB" altLang="en-US" smtClean="0"/>
              <a:t>E</a:t>
            </a:r>
            <a:r>
              <a:rPr lang="en-GB" altLang="en-US" smtClean="0">
                <a:solidFill>
                  <a:srgbClr val="FF9900"/>
                </a:solidFill>
              </a:rPr>
              <a:t>P</a:t>
            </a:r>
          </a:p>
        </p:txBody>
      </p:sp>
      <p:pic>
        <p:nvPicPr>
          <p:cNvPr id="15365" name="Picture 3" descr="\\cern.ch\dfs\Users\j\janot\Public\SSI2001\Sh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900"/>
            <a:ext cx="41338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\\cern.ch\dfs\Users\j\janot\Public\SSI2001\eegZf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54075"/>
            <a:ext cx="18669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\\cern.ch\dfs\Users\j\janot\Public\SSI2001\eegZff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90925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\\cern.ch\dfs\Users\j\janot\Public\SSI2001\eegZqq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2838"/>
            <a:ext cx="18288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71463" y="425450"/>
            <a:ext cx="1481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tree-level: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667000" y="6172200"/>
            <a:ext cx="55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s =</a:t>
            </a:r>
            <a:endParaRPr lang="en-GB" sz="1600" b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676400" y="16764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graphicFrame>
        <p:nvGraphicFramePr>
          <p:cNvPr id="15372" name="Object 10"/>
          <p:cNvGraphicFramePr>
            <a:graphicFrameLocks noChangeAspect="1"/>
          </p:cNvGraphicFramePr>
          <p:nvPr/>
        </p:nvGraphicFramePr>
        <p:xfrm>
          <a:off x="3206750" y="685800"/>
          <a:ext cx="50228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5" name="Equation" r:id="rId7" imgW="3352800" imgH="914400" progId="Equation.3">
                  <p:embed/>
                </p:oleObj>
              </mc:Choice>
              <mc:Fallback>
                <p:oleObj name="Equation" r:id="rId7" imgW="3352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685800"/>
                        <a:ext cx="5022850" cy="1600200"/>
                      </a:xfrm>
                      <a:prstGeom prst="rect">
                        <a:avLst/>
                      </a:prstGeom>
                      <a:solidFill>
                        <a:srgbClr val="E5FFE5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3886200" y="914400"/>
            <a:ext cx="457200" cy="457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5029200" y="1143000"/>
            <a:ext cx="304800" cy="3048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4191000" y="1371600"/>
            <a:ext cx="106680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5181600" y="1447800"/>
            <a:ext cx="304800" cy="1066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419600" y="2514600"/>
            <a:ext cx="3783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FontTx/>
              <a:buAutoNum type="arabicParenR"/>
            </a:pPr>
            <a:r>
              <a:rPr lang="en-GB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 </a:t>
            </a:r>
            <a:r>
              <a:rPr lang="en-GB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r>
              <a:rPr lang="en-GB" altLang="en-US" sz="20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s</a:t>
            </a:r>
          </a:p>
          <a:p>
            <a:pPr>
              <a:buFontTx/>
              <a:buAutoNum type="arabicParenR"/>
            </a:pPr>
            <a:endParaRPr lang="en-GB" altLang="en-US" sz="2000" b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arenR"/>
            </a:pPr>
            <a:r>
              <a:rPr lang="en-GB" altLang="en-US" sz="20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Correct for QED and QCD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352925" y="4713288"/>
            <a:ext cx="1819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b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-30% for </a:t>
            </a:r>
            <a:r>
              <a:rPr lang="en-GB" sz="1600" b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s</a:t>
            </a:r>
            <a:r>
              <a:rPr lang="en-GB" sz="1600" b="0" baseline="3000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0</a:t>
            </a:r>
            <a:endParaRPr lang="en-GB" sz="1600" b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defRPr/>
            </a:pPr>
            <a:r>
              <a:rPr lang="en-GB" sz="1600" b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+200 MeV for m</a:t>
            </a:r>
            <a:r>
              <a:rPr lang="en-GB" sz="1600" b="0" baseline="-2500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Z</a:t>
            </a:r>
            <a:endParaRPr lang="en-GB" sz="1600" b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6781800" y="47244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 sz="1600" b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H="1">
            <a:off x="3048000" y="28194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6807200" y="4845050"/>
            <a:ext cx="127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+4% for </a:t>
            </a:r>
            <a:r>
              <a:rPr lang="en-GB" sz="1600" b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G</a:t>
            </a:r>
            <a:r>
              <a:rPr lang="en-GB" sz="1600" b="0" baseline="-2500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qq</a:t>
            </a:r>
            <a:endParaRPr lang="en-GB" sz="1600" b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4440238" y="5427663"/>
            <a:ext cx="36163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FontTx/>
              <a:buAutoNum type="arabicParenR" startAt="3"/>
            </a:pPr>
            <a:r>
              <a:rPr lang="en-GB" alt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Fit for the Z parameters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(mass, total width, peak cross 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section and partial widths)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7604125" y="23463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 (1+)</a:t>
            </a:r>
            <a:endParaRPr lang="en-GB" sz="2000" b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5558" name="AutoShape 22"/>
          <p:cNvSpPr>
            <a:spLocks/>
          </p:cNvSpPr>
          <p:nvPr/>
        </p:nvSpPr>
        <p:spPr bwMode="auto">
          <a:xfrm rot="-5400000">
            <a:off x="7239000" y="17526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5559" name="Freeform 23"/>
          <p:cNvSpPr>
            <a:spLocks/>
          </p:cNvSpPr>
          <p:nvPr/>
        </p:nvSpPr>
        <p:spPr bwMode="auto">
          <a:xfrm>
            <a:off x="7264400" y="2209800"/>
            <a:ext cx="355600" cy="304800"/>
          </a:xfrm>
          <a:custGeom>
            <a:avLst/>
            <a:gdLst>
              <a:gd name="T0" fmla="*/ 50800 w 224"/>
              <a:gd name="T1" fmla="*/ 0 h 192"/>
              <a:gd name="T2" fmla="*/ 50800 w 224"/>
              <a:gd name="T3" fmla="*/ 152400 h 192"/>
              <a:gd name="T4" fmla="*/ 355600 w 224"/>
              <a:gd name="T5" fmla="*/ 3048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" h="192">
                <a:moveTo>
                  <a:pt x="32" y="0"/>
                </a:moveTo>
                <a:cubicBezTo>
                  <a:pt x="16" y="32"/>
                  <a:pt x="0" y="64"/>
                  <a:pt x="32" y="96"/>
                </a:cubicBezTo>
                <a:cubicBezTo>
                  <a:pt x="64" y="128"/>
                  <a:pt x="144" y="160"/>
                  <a:pt x="224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7772400" y="2743200"/>
            <a:ext cx="1193800" cy="3429000"/>
          </a:xfrm>
          <a:custGeom>
            <a:avLst/>
            <a:gdLst>
              <a:gd name="T0" fmla="*/ 0 w 752"/>
              <a:gd name="T1" fmla="*/ 3429000 h 2160"/>
              <a:gd name="T2" fmla="*/ 609600 w 752"/>
              <a:gd name="T3" fmla="*/ 3276600 h 2160"/>
              <a:gd name="T4" fmla="*/ 1066800 w 752"/>
              <a:gd name="T5" fmla="*/ 2667000 h 2160"/>
              <a:gd name="T6" fmla="*/ 1143000 w 752"/>
              <a:gd name="T7" fmla="*/ 1524000 h 2160"/>
              <a:gd name="T8" fmla="*/ 762000 w 752"/>
              <a:gd name="T9" fmla="*/ 838200 h 2160"/>
              <a:gd name="T10" fmla="*/ 609600 w 752"/>
              <a:gd name="T11" fmla="*/ 381000 h 2160"/>
              <a:gd name="T12" fmla="*/ 609600 w 752"/>
              <a:gd name="T13" fmla="*/ 0 h 2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52" h="2160">
                <a:moveTo>
                  <a:pt x="0" y="2160"/>
                </a:moveTo>
                <a:cubicBezTo>
                  <a:pt x="136" y="2152"/>
                  <a:pt x="272" y="2144"/>
                  <a:pt x="384" y="2064"/>
                </a:cubicBezTo>
                <a:cubicBezTo>
                  <a:pt x="496" y="1984"/>
                  <a:pt x="616" y="1864"/>
                  <a:pt x="672" y="1680"/>
                </a:cubicBezTo>
                <a:cubicBezTo>
                  <a:pt x="728" y="1496"/>
                  <a:pt x="752" y="1152"/>
                  <a:pt x="720" y="960"/>
                </a:cubicBezTo>
                <a:cubicBezTo>
                  <a:pt x="688" y="768"/>
                  <a:pt x="536" y="648"/>
                  <a:pt x="480" y="528"/>
                </a:cubicBezTo>
                <a:cubicBezTo>
                  <a:pt x="424" y="408"/>
                  <a:pt x="400" y="328"/>
                  <a:pt x="384" y="240"/>
                </a:cubicBezTo>
                <a:cubicBezTo>
                  <a:pt x="368" y="152"/>
                  <a:pt x="376" y="7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8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057" y="1095828"/>
            <a:ext cx="623978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WHY DO WE NEED FUTURE </a:t>
            </a:r>
            <a:r>
              <a:rPr lang="fr-CH" sz="2000" dirty="0" err="1" smtClean="0">
                <a:latin typeface="+mn-lt"/>
              </a:rPr>
              <a:t>e+e</a:t>
            </a:r>
            <a:r>
              <a:rPr lang="fr-CH" sz="2000" dirty="0" smtClean="0">
                <a:latin typeface="+mn-lt"/>
              </a:rPr>
              <a:t>- COLLIDERS </a:t>
            </a:r>
            <a:r>
              <a:rPr lang="en-US" sz="2000" dirty="0" smtClean="0">
                <a:latin typeface="+mn-lt"/>
              </a:rPr>
              <a:t>?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WHICH ONE IS BEST SUITED FOR THE NEEDS OF PHYSICS?</a:t>
            </a:r>
            <a:endParaRPr lang="fr-CH" sz="2000" dirty="0">
              <a:latin typeface="+mn-lt"/>
            </a:endParaRPr>
          </a:p>
          <a:p>
            <a:endParaRPr lang="fr-CH" sz="2000" dirty="0" smtClean="0">
              <a:latin typeface="+mn-lt"/>
            </a:endParaRPr>
          </a:p>
          <a:p>
            <a:r>
              <a:rPr lang="fr-CH" sz="2000" dirty="0" err="1" smtClean="0">
                <a:latin typeface="+mn-lt"/>
              </a:rPr>
              <a:t>Lets</a:t>
            </a:r>
            <a:r>
              <a:rPr lang="fr-CH" sz="2000" dirty="0" smtClean="0">
                <a:latin typeface="+mn-lt"/>
              </a:rPr>
              <a:t> have a quick look </a:t>
            </a:r>
            <a:r>
              <a:rPr lang="fr-CH" sz="2000" dirty="0" err="1" smtClean="0">
                <a:latin typeface="+mn-lt"/>
              </a:rPr>
              <a:t>today</a:t>
            </a:r>
            <a:r>
              <a:rPr lang="fr-CH" sz="2000" dirty="0" smtClean="0">
                <a:latin typeface="+mn-lt"/>
              </a:rPr>
              <a:t> at the </a:t>
            </a:r>
            <a:r>
              <a:rPr lang="fr-CH" sz="2000" dirty="0" err="1" smtClean="0">
                <a:latin typeface="+mn-lt"/>
              </a:rPr>
              <a:t>physics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landscape</a:t>
            </a:r>
            <a:endParaRPr lang="fr-CH" sz="2000" dirty="0" smtClean="0">
              <a:latin typeface="+mn-lt"/>
            </a:endParaRPr>
          </a:p>
          <a:p>
            <a:endParaRPr lang="fr-CH" sz="2000" dirty="0">
              <a:latin typeface="+mn-lt"/>
            </a:endParaRPr>
          </a:p>
          <a:p>
            <a:r>
              <a:rPr lang="fr-CH" sz="2000" dirty="0" err="1" smtClean="0">
                <a:latin typeface="+mn-lt"/>
              </a:rPr>
              <a:t>Then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will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discuss</a:t>
            </a:r>
            <a:r>
              <a:rPr lang="fr-CH" sz="2000" dirty="0" smtClean="0">
                <a:latin typeface="+mn-lt"/>
              </a:rPr>
              <a:t> the </a:t>
            </a:r>
            <a:r>
              <a:rPr lang="fr-CH" sz="2000" dirty="0" err="1" smtClean="0">
                <a:latin typeface="+mn-lt"/>
              </a:rPr>
              <a:t>accelerators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themselves</a:t>
            </a:r>
            <a:r>
              <a:rPr lang="fr-CH" sz="2000" dirty="0" smtClean="0">
                <a:latin typeface="+mn-lt"/>
              </a:rPr>
              <a:t> </a:t>
            </a:r>
          </a:p>
          <a:p>
            <a:endParaRPr lang="fr-CH" sz="2000" dirty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and talk about </a:t>
            </a:r>
            <a:r>
              <a:rPr lang="fr-CH" sz="2000" dirty="0" err="1" smtClean="0">
                <a:latin typeface="+mn-lt"/>
              </a:rPr>
              <a:t>Higgs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Factories</a:t>
            </a:r>
            <a:endParaRPr lang="fr-CH" sz="2000" dirty="0" smtClean="0">
              <a:latin typeface="+mn-lt"/>
            </a:endParaRPr>
          </a:p>
          <a:p>
            <a:endParaRPr lang="fr-CH" sz="2000" dirty="0">
              <a:latin typeface="+mn-lt"/>
            </a:endParaRPr>
          </a:p>
          <a:p>
            <a:r>
              <a:rPr lang="fr-CH" sz="2000" dirty="0" err="1" smtClean="0">
                <a:latin typeface="+mn-lt"/>
              </a:rPr>
              <a:t>Tomorrow</a:t>
            </a:r>
            <a:r>
              <a:rPr lang="fr-CH" sz="2000" dirty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will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discuss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>
                <a:latin typeface="+mn-lt"/>
              </a:rPr>
              <a:t> </a:t>
            </a:r>
            <a:r>
              <a:rPr lang="fr-CH" sz="2000" dirty="0" err="1">
                <a:latin typeface="+mn-lt"/>
              </a:rPr>
              <a:t>p</a:t>
            </a:r>
            <a:r>
              <a:rPr lang="fr-CH" sz="2000" dirty="0" err="1" smtClean="0">
                <a:latin typeface="+mn-lt"/>
              </a:rPr>
              <a:t>recision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measurements</a:t>
            </a:r>
            <a:endParaRPr lang="fr-CH" sz="2000" dirty="0" smtClean="0">
              <a:latin typeface="+mn-lt"/>
            </a:endParaRPr>
          </a:p>
          <a:p>
            <a:r>
              <a:rPr lang="fr-CH" sz="2000" dirty="0">
                <a:latin typeface="+mn-lt"/>
              </a:rPr>
              <a:t> </a:t>
            </a:r>
            <a:endParaRPr lang="fr-CH" sz="2000" dirty="0" smtClean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and (</a:t>
            </a:r>
            <a:r>
              <a:rPr lang="fr-CH" sz="2000" dirty="0" err="1" smtClean="0">
                <a:latin typeface="+mn-lt"/>
              </a:rPr>
              <a:t>heavy</a:t>
            </a:r>
            <a:r>
              <a:rPr lang="fr-CH" sz="2000" dirty="0" smtClean="0">
                <a:latin typeface="+mn-lt"/>
              </a:rPr>
              <a:t>) neutrino </a:t>
            </a:r>
            <a:r>
              <a:rPr lang="fr-CH" sz="2000" dirty="0" err="1" smtClean="0">
                <a:latin typeface="+mn-lt"/>
              </a:rPr>
              <a:t>physics</a:t>
            </a:r>
            <a:r>
              <a:rPr lang="fr-CH" sz="2000" dirty="0" smtClean="0">
                <a:latin typeface="+mn-lt"/>
              </a:rPr>
              <a:t>,  and </a:t>
            </a:r>
            <a:r>
              <a:rPr lang="fr-CH" sz="2000" dirty="0" err="1" smtClean="0">
                <a:latin typeface="+mn-lt"/>
              </a:rPr>
              <a:t>conclude</a:t>
            </a:r>
            <a:endParaRPr lang="fr-CH" sz="2000" dirty="0" smtClean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" y="2235200"/>
            <a:ext cx="692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4025900"/>
            <a:ext cx="692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647A680-0B01-46CD-9AA7-707612876CC2}" type="slidenum">
              <a:rPr lang="en-US" altLang="en-US" sz="1200">
                <a:solidFill>
                  <a:srgbClr val="CC00CC"/>
                </a:solidFill>
              </a:rPr>
              <a:pPr/>
              <a:t>20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4648200" y="1327150"/>
            <a:ext cx="4278313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Process </a:t>
            </a:r>
            <a:r>
              <a:rPr lang="en-GB" altLang="en-US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sensitive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imperfections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(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 slow, typically hours, and limited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            to o(10%) polarization)</a:t>
            </a: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Process </a:t>
            </a:r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sensitive 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beam-beam 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interactions (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 one beam, no polarization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  in collisions)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9900"/>
                </a:solidFill>
                <a:ea typeface="+mj-ea"/>
              </a:rPr>
              <a:t>Measurement of the L</a:t>
            </a:r>
            <a:r>
              <a:rPr lang="en-GB" smtClean="0">
                <a:ea typeface="+mj-ea"/>
              </a:rPr>
              <a:t>E</a:t>
            </a:r>
            <a:r>
              <a:rPr lang="en-GB" smtClean="0">
                <a:solidFill>
                  <a:srgbClr val="FF9900"/>
                </a:solidFill>
                <a:ea typeface="+mj-ea"/>
              </a:rPr>
              <a:t>P</a:t>
            </a:r>
            <a:r>
              <a:rPr lang="en-GB" smtClean="0">
                <a:ea typeface="+mj-ea"/>
              </a:rPr>
              <a:t> Beam Energy</a:t>
            </a:r>
            <a:r>
              <a:rPr lang="en-GB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 (I)</a:t>
            </a:r>
            <a:endParaRPr lang="en-GB" smtClean="0">
              <a:solidFill>
                <a:srgbClr val="009900"/>
              </a:solidFill>
              <a:ea typeface="+mj-ea"/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228600" y="2373313"/>
            <a:ext cx="3733800" cy="1143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V="1">
            <a:off x="2057400" y="1611313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533400" y="2220913"/>
            <a:ext cx="914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057400" y="2906713"/>
            <a:ext cx="1371600" cy="4572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457200" y="2601913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16395" name="Picture 8" descr="\\cern.ch\dfs\Users\j\janot\Public\SSI2001\polar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5814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-66675" y="3302000"/>
            <a:ext cx="1381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GB" altLang="en-US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altLang="en-US" b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  <a:p>
            <a:pPr algn="ctr"/>
            <a:r>
              <a:rPr lang="en-GB" altLang="en-US" sz="1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altLang="en-US" sz="12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GB" altLang="en-US" sz="1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2</a:t>
            </a:r>
            <a:r>
              <a:rPr lang="en-GB" altLang="en-US" sz="1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en-GB" altLang="en-US" sz="12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altLang="en-US" sz="1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27km)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727325" y="2874963"/>
            <a:ext cx="31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057400" y="1371600"/>
            <a:ext cx="696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</a:t>
            </a:r>
            <a:r>
              <a:rPr lang="en-GB" sz="1600" b="0" baseline="-250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dipole</a:t>
            </a:r>
            <a:endParaRPr lang="en-GB" sz="1600" b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84188" y="2570163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</a:t>
            </a:r>
            <a:r>
              <a:rPr lang="en-GB" sz="1600" b="0" baseline="30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-</a:t>
            </a:r>
            <a:endParaRPr lang="en-GB" sz="1600" b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1093788" y="1916113"/>
            <a:ext cx="292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1066800" y="1763713"/>
            <a:ext cx="360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</a:t>
            </a:r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239713" y="712788"/>
            <a:ext cx="374967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en-US" b="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Approximation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LEP is a circular ring</a:t>
            </a:r>
          </a:p>
          <a:p>
            <a:pPr algn="ctr">
              <a:lnSpc>
                <a:spcPct val="120000"/>
              </a:lnSpc>
            </a:pP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immersed in a uniform magnetic field: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85800" y="3951288"/>
            <a:ext cx="27098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7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en-GB" altLang="en-US" sz="17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 </a:t>
            </a:r>
            <a:r>
              <a:rPr lang="en-GB" altLang="en-US" sz="17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</a:t>
            </a:r>
            <a:r>
              <a:rPr lang="en-GB" altLang="en-US" sz="17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e </a:t>
            </a:r>
            <a:r>
              <a:rPr lang="en-GB" altLang="en-US" sz="17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</a:t>
            </a:r>
            <a:r>
              <a:rPr lang="en-GB" altLang="en-US" sz="17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altLang="en-US" sz="17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(e/2</a:t>
            </a:r>
            <a:r>
              <a:rPr lang="en-GB" altLang="en-US" sz="17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en-GB" altLang="en-US" sz="17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GB" altLang="en-US" sz="17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</a:t>
            </a:r>
            <a:r>
              <a:rPr lang="en-GB" altLang="en-US" sz="17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365125" y="4522788"/>
            <a:ext cx="31559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en-US" b="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real life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non-uniform, ring not circular</a:t>
            </a:r>
          </a:p>
        </p:txBody>
      </p:sp>
      <p:graphicFrame>
        <p:nvGraphicFramePr>
          <p:cNvPr id="16405" name="Object 18"/>
          <p:cNvGraphicFramePr>
            <a:graphicFrameLocks noChangeAspect="1"/>
          </p:cNvGraphicFramePr>
          <p:nvPr/>
        </p:nvGraphicFramePr>
        <p:xfrm>
          <a:off x="685800" y="5318125"/>
          <a:ext cx="2514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9" name="Equation" r:id="rId4" imgW="888614" imgH="431613" progId="Equation.3">
                  <p:embed/>
                </p:oleObj>
              </mc:Choice>
              <mc:Fallback>
                <p:oleObj name="Equation" r:id="rId4" imgW="88861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18125"/>
                        <a:ext cx="2514600" cy="854075"/>
                      </a:xfrm>
                      <a:prstGeom prst="rect">
                        <a:avLst/>
                      </a:prstGeom>
                      <a:solidFill>
                        <a:srgbClr val="E5FFE5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4343400" y="7620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3260725" y="5972175"/>
            <a:ext cx="1090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be</a:t>
            </a:r>
          </a:p>
          <a:p>
            <a:pPr algn="ctr"/>
            <a:r>
              <a:rPr lang="en-GB" altLang="en-US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measured</a:t>
            </a:r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2743200" y="6019800"/>
            <a:ext cx="609600" cy="355600"/>
          </a:xfrm>
          <a:custGeom>
            <a:avLst/>
            <a:gdLst>
              <a:gd name="T0" fmla="*/ 0 w 384"/>
              <a:gd name="T1" fmla="*/ 0 h 224"/>
              <a:gd name="T2" fmla="*/ 76200 w 384"/>
              <a:gd name="T3" fmla="*/ 304800 h 224"/>
              <a:gd name="T4" fmla="*/ 304800 w 384"/>
              <a:gd name="T5" fmla="*/ 304800 h 224"/>
              <a:gd name="T6" fmla="*/ 533400 w 384"/>
              <a:gd name="T7" fmla="*/ 228600 h 224"/>
              <a:gd name="T8" fmla="*/ 609600 w 384"/>
              <a:gd name="T9" fmla="*/ 22860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224">
                <a:moveTo>
                  <a:pt x="0" y="0"/>
                </a:moveTo>
                <a:cubicBezTo>
                  <a:pt x="8" y="80"/>
                  <a:pt x="16" y="160"/>
                  <a:pt x="48" y="192"/>
                </a:cubicBezTo>
                <a:cubicBezTo>
                  <a:pt x="80" y="224"/>
                  <a:pt x="144" y="200"/>
                  <a:pt x="192" y="192"/>
                </a:cubicBezTo>
                <a:cubicBezTo>
                  <a:pt x="240" y="184"/>
                  <a:pt x="304" y="152"/>
                  <a:pt x="336" y="144"/>
                </a:cubicBezTo>
                <a:cubicBezTo>
                  <a:pt x="368" y="136"/>
                  <a:pt x="376" y="144"/>
                  <a:pt x="384" y="144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4495800" y="661988"/>
            <a:ext cx="4430713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The electrons get </a:t>
            </a:r>
            <a:r>
              <a:rPr lang="en-GB" altLang="en-US" b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transversally </a:t>
            </a:r>
            <a:r>
              <a:rPr lang="en-GB" altLang="en-US" sz="1800" b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polarized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(i.e., their spin tends to align with B), but</a:t>
            </a:r>
          </a:p>
        </p:txBody>
      </p:sp>
    </p:spTree>
    <p:extLst>
      <p:ext uri="{BB962C8B-B14F-4D97-AF65-F5344CB8AC3E}">
        <p14:creationId xmlns:p14="http://schemas.microsoft.com/office/powerpoint/2010/main" val="685455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08F482EC-42B0-4B88-AC64-D4717CBCFD2B}" type="slidenum">
              <a:rPr lang="en-US" altLang="en-US" sz="1200">
                <a:solidFill>
                  <a:srgbClr val="CC00CC"/>
                </a:solidFill>
              </a:rPr>
              <a:pPr/>
              <a:t>21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609600"/>
          </a:xfrm>
        </p:spPr>
        <p:txBody>
          <a:bodyPr/>
          <a:lstStyle/>
          <a:p>
            <a:r>
              <a:rPr lang="en-GB" altLang="en-US" smtClean="0">
                <a:solidFill>
                  <a:srgbClr val="009900"/>
                </a:solidFill>
              </a:rPr>
              <a:t>Measurement of the L</a:t>
            </a:r>
            <a:r>
              <a:rPr lang="en-GB" altLang="en-US" smtClean="0"/>
              <a:t>E</a:t>
            </a:r>
            <a:r>
              <a:rPr lang="en-GB" altLang="en-US" smtClean="0">
                <a:solidFill>
                  <a:srgbClr val="FF9900"/>
                </a:solidFill>
              </a:rPr>
              <a:t>P</a:t>
            </a:r>
            <a:r>
              <a:rPr lang="en-GB" altLang="en-US" smtClean="0"/>
              <a:t> Beam Energy</a:t>
            </a:r>
            <a:r>
              <a:rPr lang="en-GB" alt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(II)</a:t>
            </a: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4343400" y="1905000"/>
            <a:ext cx="42672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V="1">
            <a:off x="7239000" y="1828800"/>
            <a:ext cx="1143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7848600" y="609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 flipV="1">
            <a:off x="7543800" y="1143000"/>
            <a:ext cx="304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7543800" y="1066800"/>
            <a:ext cx="609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 flipV="1">
            <a:off x="7467600" y="1371600"/>
            <a:ext cx="381000" cy="685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7467600" y="1295400"/>
            <a:ext cx="762000" cy="2286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V="1">
            <a:off x="7848600" y="1371600"/>
            <a:ext cx="381000" cy="685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V="1">
            <a:off x="7848600" y="1676400"/>
            <a:ext cx="609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7239000" y="1524000"/>
            <a:ext cx="1143000" cy="30480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V="1">
            <a:off x="6019800" y="1371600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7342188" y="9144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7215188" y="1219200"/>
            <a:ext cx="252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2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8180388" y="12192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2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8434388" y="15240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2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7299325" y="2286000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</a:t>
            </a:r>
            <a:r>
              <a:rPr lang="en-GB" sz="1800" baseline="-25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x</a:t>
            </a:r>
            <a:endParaRPr lang="en-GB" sz="180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8229600" y="1905000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-B</a:t>
            </a:r>
            <a:r>
              <a:rPr lang="en-GB" sz="1800" baseline="-25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x</a:t>
            </a:r>
            <a:endParaRPr lang="en-GB" sz="180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17430" name="Picture 21" descr="\\cern.ch\dfs\Users\j\janot\Public\SSI2001\polvst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7163"/>
            <a:ext cx="501808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2" descr="\\cern.ch\dfs\Users\j\janot\Public\SSI2001\polvsnu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3352800"/>
            <a:ext cx="35194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5546725" y="3341688"/>
            <a:ext cx="4857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152400" y="690563"/>
            <a:ext cx="3890963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2) The spin </a:t>
            </a:r>
            <a:r>
              <a:rPr lang="en-GB" sz="1800" b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precesses around B</a:t>
            </a: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with </a:t>
            </a:r>
          </a:p>
          <a:p>
            <a:pPr>
              <a:defRPr/>
            </a:pP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   a frequency proportional to </a:t>
            </a:r>
            <a:r>
              <a:rPr lang="en-GB" sz="1600" b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</a:t>
            </a: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. </a:t>
            </a:r>
          </a:p>
          <a:p>
            <a:pPr>
              <a:defRPr/>
            </a:pPr>
            <a:endParaRPr lang="en-GB" sz="1600" b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defRPr/>
            </a:pP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               The </a:t>
            </a:r>
            <a:r>
              <a:rPr lang="en-GB" sz="1600" b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number of revolutions</a:t>
            </a:r>
          </a:p>
          <a:p>
            <a:pPr>
              <a:defRPr/>
            </a:pPr>
            <a:r>
              <a:rPr lang="en-GB" sz="1600" b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                </a:t>
            </a: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for each LEP turn is thus</a:t>
            </a:r>
          </a:p>
          <a:p>
            <a:pPr>
              <a:defRPr/>
            </a:pP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                proportional to </a:t>
            </a:r>
            <a:r>
              <a:rPr lang="en-GB" sz="1600" b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</a:t>
            </a: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GB" sz="1600" b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</a:t>
            </a: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(in fact,</a:t>
            </a:r>
          </a:p>
          <a:p>
            <a:pPr>
              <a:defRPr/>
            </a:pP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                to </a:t>
            </a: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 </a:t>
            </a:r>
            <a:r>
              <a:rPr lang="en-GB" sz="1600" b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B</a:t>
            </a: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 d</a:t>
            </a:r>
            <a:r>
              <a:rPr lang="en-GB" sz="1600" b="0" smtClean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l</a:t>
            </a: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, and then to </a:t>
            </a:r>
            <a:r>
              <a:rPr lang="en-GB" sz="16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E</a:t>
            </a:r>
            <a:r>
              <a:rPr lang="en-GB" sz="1600" b="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beam</a:t>
            </a: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)</a:t>
            </a:r>
            <a:endParaRPr lang="en-GB" sz="1600" b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defRPr/>
            </a:pPr>
            <a:r>
              <a:rPr lang="en-GB" sz="16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                   </a:t>
            </a:r>
            <a:endParaRPr lang="en-GB" sz="1600" b="0" smtClean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228600" y="1752600"/>
            <a:ext cx="381000" cy="838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flipV="1">
            <a:off x="609600" y="1752600"/>
            <a:ext cx="381000" cy="838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228600" y="1676400"/>
            <a:ext cx="762000" cy="2286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H="1" flipV="1">
            <a:off x="609600" y="1371600"/>
            <a:ext cx="0" cy="12192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669925" y="1208088"/>
            <a:ext cx="31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graphicFrame>
        <p:nvGraphicFramePr>
          <p:cNvPr id="17439" name="Object 30"/>
          <p:cNvGraphicFramePr>
            <a:graphicFrameLocks noChangeAspect="1"/>
          </p:cNvGraphicFramePr>
          <p:nvPr/>
        </p:nvGraphicFramePr>
        <p:xfrm>
          <a:off x="304800" y="2971800"/>
          <a:ext cx="23622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3" name="Equation" r:id="rId5" imgW="1129810" imgH="431613" progId="Equation.3">
                  <p:embed/>
                </p:oleObj>
              </mc:Choice>
              <mc:Fallback>
                <p:oleObj name="Equation" r:id="rId5" imgW="11298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2362200" cy="903288"/>
                      </a:xfrm>
                      <a:prstGeom prst="rect">
                        <a:avLst/>
                      </a:prstGeom>
                      <a:solidFill>
                        <a:srgbClr val="FFE1F7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2819400" y="3048000"/>
            <a:ext cx="15335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101.5   Peak-2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103.5   Peak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105.5   Peak+2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4487863" y="738188"/>
            <a:ext cx="1735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3) </a:t>
            </a:r>
            <a:r>
              <a:rPr lang="en-GB" sz="18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Measure </a:t>
            </a:r>
            <a:r>
              <a:rPr lang="en-GB" sz="18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n</a:t>
            </a:r>
            <a:r>
              <a:rPr lang="en-GB" sz="1800" b="0" baseline="-250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</a:t>
            </a:r>
            <a:r>
              <a:rPr lang="en-GB" sz="16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:</a:t>
            </a:r>
            <a:endParaRPr lang="en-GB" sz="1600" b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4479925" y="1284288"/>
            <a:ext cx="2552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GB" altLang="en-US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oscillating field with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frequency 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n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in one point.</a:t>
            </a:r>
          </a:p>
        </p:txBody>
      </p:sp>
      <p:sp>
        <p:nvSpPr>
          <p:cNvPr id="67618" name="Text Box 34"/>
          <p:cNvSpPr txBox="1">
            <a:spLocks noChangeArrowheads="1"/>
          </p:cNvSpPr>
          <p:nvPr/>
        </p:nvSpPr>
        <p:spPr bwMode="auto">
          <a:xfrm>
            <a:off x="5135563" y="2863850"/>
            <a:ext cx="2798762" cy="346075"/>
          </a:xfrm>
          <a:prstGeom prst="rect">
            <a:avLst/>
          </a:prstGeom>
          <a:solidFill>
            <a:srgbClr val="E5FFE5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Vary </a:t>
            </a:r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n</a:t>
            </a:r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until Polarization = 0</a:t>
            </a:r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 flipH="1">
            <a:off x="4724400" y="32004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7756525" y="4648200"/>
            <a:ext cx="1030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Precision</a:t>
            </a:r>
          </a:p>
          <a:p>
            <a:pPr>
              <a:defRPr/>
            </a:pPr>
            <a:r>
              <a:rPr lang="en-GB" sz="16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 210</a:t>
            </a:r>
            <a:r>
              <a:rPr lang="en-GB" sz="1600" b="0" baseline="30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-6</a:t>
            </a:r>
            <a:r>
              <a:rPr lang="en-GB" sz="16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 </a:t>
            </a:r>
            <a:endParaRPr lang="en-GB" sz="1600" b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6384925" y="5780088"/>
            <a:ext cx="1846263" cy="336550"/>
          </a:xfrm>
          <a:prstGeom prst="rect">
            <a:avLst/>
          </a:prstGeom>
          <a:solidFill>
            <a:srgbClr val="FFFF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D</a:t>
            </a:r>
            <a:r>
              <a:rPr lang="en-GB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</a:t>
            </a:r>
            <a:r>
              <a:rPr lang="en-GB" sz="16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beam </a:t>
            </a:r>
            <a:r>
              <a:rPr lang="en-GB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sym typeface="Symbol" charset="0"/>
              </a:rPr>
              <a:t></a:t>
            </a:r>
            <a:r>
              <a:rPr lang="en-GB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100 keV !</a:t>
            </a:r>
            <a:endParaRPr lang="en-GB" sz="16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charset="0"/>
            </a:endParaRPr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6324600" y="40005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2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1993</a:t>
            </a:r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>
            <a:off x="7162800" y="32004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5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1CEF6A1-63C6-466D-B49D-60D119FBFC35}" type="slidenum">
              <a:rPr lang="en-US" altLang="en-US" sz="1200">
                <a:solidFill>
                  <a:srgbClr val="CC00CC"/>
                </a:solidFill>
              </a:rPr>
              <a:pPr/>
              <a:t>22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pic>
        <p:nvPicPr>
          <p:cNvPr id="18436" name="Picture 20" descr="\\cern.ch\dfs\Users\j\janot\Public\SSI2001\earth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533400"/>
          </a:xfrm>
        </p:spPr>
        <p:txBody>
          <a:bodyPr/>
          <a:lstStyle/>
          <a:p>
            <a:r>
              <a:rPr lang="en-GB" altLang="en-US" smtClean="0">
                <a:solidFill>
                  <a:srgbClr val="009900"/>
                </a:solidFill>
              </a:rPr>
              <a:t>Measurement of the L</a:t>
            </a:r>
            <a:r>
              <a:rPr lang="en-GB" altLang="en-US" smtClean="0"/>
              <a:t>E</a:t>
            </a:r>
            <a:r>
              <a:rPr lang="en-GB" altLang="en-US" smtClean="0">
                <a:solidFill>
                  <a:srgbClr val="FF9900"/>
                </a:solidFill>
              </a:rPr>
              <a:t>P</a:t>
            </a:r>
            <a:r>
              <a:rPr lang="en-GB" altLang="en-US" smtClean="0"/>
              <a:t> Beam Energy</a:t>
            </a:r>
            <a:r>
              <a:rPr lang="en-GB" alt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(III)</a:t>
            </a:r>
          </a:p>
        </p:txBody>
      </p:sp>
      <p:pic>
        <p:nvPicPr>
          <p:cNvPr id="18438" name="Picture 3" descr="\\cern.ch\dfs\Users\j\janot\Public\SSI2001\tid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82925"/>
            <a:ext cx="41910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Oval 5"/>
          <p:cNvSpPr>
            <a:spLocks noChangeArrowheads="1"/>
          </p:cNvSpPr>
          <p:nvPr/>
        </p:nvSpPr>
        <p:spPr bwMode="auto">
          <a:xfrm rot="-1891680">
            <a:off x="990600" y="2819400"/>
            <a:ext cx="3070225" cy="1987550"/>
          </a:xfrm>
          <a:prstGeom prst="ellipse">
            <a:avLst/>
          </a:prstGeom>
          <a:noFill/>
          <a:ln w="28575">
            <a:solidFill>
              <a:srgbClr val="00D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 rot="-2434431">
            <a:off x="76200" y="4951413"/>
            <a:ext cx="660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FF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 </a:t>
            </a:r>
            <a:r>
              <a:rPr lang="en-GB" alt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  <a:p>
            <a:r>
              <a:rPr lang="en-GB" alt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 </a:t>
            </a:r>
            <a:r>
              <a:rPr lang="en-GB" alt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</a:p>
          <a:p>
            <a:r>
              <a:rPr lang="en-GB" alt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 </a:t>
            </a:r>
            <a:r>
              <a:rPr lang="en-GB" alt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514600" y="1524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8618" name="Freeform 10"/>
          <p:cNvSpPr>
            <a:spLocks/>
          </p:cNvSpPr>
          <p:nvPr/>
        </p:nvSpPr>
        <p:spPr bwMode="auto">
          <a:xfrm>
            <a:off x="2209800" y="1676400"/>
            <a:ext cx="685800" cy="266700"/>
          </a:xfrm>
          <a:custGeom>
            <a:avLst/>
            <a:gdLst>
              <a:gd name="T0" fmla="*/ 0 w 888"/>
              <a:gd name="T1" fmla="*/ 101600 h 168"/>
              <a:gd name="T2" fmla="*/ 74141 w 888"/>
              <a:gd name="T3" fmla="*/ 177800 h 168"/>
              <a:gd name="T4" fmla="*/ 185351 w 888"/>
              <a:gd name="T5" fmla="*/ 254000 h 168"/>
              <a:gd name="T6" fmla="*/ 259492 w 888"/>
              <a:gd name="T7" fmla="*/ 254000 h 168"/>
              <a:gd name="T8" fmla="*/ 370703 w 888"/>
              <a:gd name="T9" fmla="*/ 254000 h 168"/>
              <a:gd name="T10" fmla="*/ 518984 w 888"/>
              <a:gd name="T11" fmla="*/ 177800 h 168"/>
              <a:gd name="T12" fmla="*/ 667265 w 888"/>
              <a:gd name="T13" fmla="*/ 25400 h 168"/>
              <a:gd name="T14" fmla="*/ 630195 w 888"/>
              <a:gd name="T15" fmla="*/ 25400 h 1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88" h="168">
                <a:moveTo>
                  <a:pt x="0" y="64"/>
                </a:moveTo>
                <a:cubicBezTo>
                  <a:pt x="28" y="80"/>
                  <a:pt x="56" y="96"/>
                  <a:pt x="96" y="112"/>
                </a:cubicBezTo>
                <a:cubicBezTo>
                  <a:pt x="136" y="128"/>
                  <a:pt x="200" y="152"/>
                  <a:pt x="240" y="160"/>
                </a:cubicBezTo>
                <a:cubicBezTo>
                  <a:pt x="280" y="168"/>
                  <a:pt x="296" y="160"/>
                  <a:pt x="336" y="160"/>
                </a:cubicBezTo>
                <a:cubicBezTo>
                  <a:pt x="376" y="160"/>
                  <a:pt x="424" y="168"/>
                  <a:pt x="480" y="160"/>
                </a:cubicBezTo>
                <a:cubicBezTo>
                  <a:pt x="536" y="152"/>
                  <a:pt x="608" y="136"/>
                  <a:pt x="672" y="112"/>
                </a:cubicBezTo>
                <a:cubicBezTo>
                  <a:pt x="736" y="88"/>
                  <a:pt x="840" y="32"/>
                  <a:pt x="864" y="16"/>
                </a:cubicBezTo>
                <a:cubicBezTo>
                  <a:pt x="888" y="0"/>
                  <a:pt x="852" y="8"/>
                  <a:pt x="816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990600" y="1143000"/>
            <a:ext cx="4953000" cy="3810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H="1">
            <a:off x="1371600" y="2895600"/>
            <a:ext cx="2286000" cy="609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auto">
          <a:xfrm>
            <a:off x="1371600" y="342900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3657600" y="281940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18447" name="Picture 19" descr="\\cern.ch\dfs\Users\j\janot\Public\SSI2001\mo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457200"/>
            <a:ext cx="76993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136525" y="674688"/>
            <a:ext cx="47672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 </a:t>
            </a:r>
            <a:r>
              <a:rPr lang="en-GB" sz="16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dispersion of 10 MeV</a:t>
            </a:r>
            <a:r>
              <a:rPr lang="en-GB" sz="16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is observed (</a:t>
            </a:r>
            <a:r>
              <a:rPr lang="en-GB" sz="16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 100 keV)</a:t>
            </a:r>
          </a:p>
          <a:p>
            <a:pPr>
              <a:defRPr/>
            </a:pPr>
            <a:r>
              <a:rPr lang="en-GB" sz="16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in the same machine conditions. Correlation with</a:t>
            </a:r>
          </a:p>
          <a:p>
            <a:pPr>
              <a:defRPr/>
            </a:pPr>
            <a:r>
              <a:rPr lang="en-GB" sz="16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the moon found on 1992, Nov 11</a:t>
            </a:r>
            <a:r>
              <a:rPr lang="en-GB" sz="1600" b="0" baseline="30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th</a:t>
            </a:r>
            <a:r>
              <a:rPr lang="en-GB" sz="16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:</a:t>
            </a:r>
            <a:endParaRPr lang="en-GB" sz="1600" b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-20638" y="2362200"/>
            <a:ext cx="1776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 b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LEP at noon</a:t>
            </a:r>
          </a:p>
          <a:p>
            <a:pPr algn="ctr"/>
            <a:r>
              <a:rPr lang="en-GB" altLang="en-US" sz="1400" b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Shorter by 300 </a:t>
            </a:r>
            <a:r>
              <a:rPr lang="en-GB" altLang="en-US" sz="1400" b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GB" altLang="en-US" sz="1400" b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059113" y="1981200"/>
            <a:ext cx="16652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 b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LEP at midnight</a:t>
            </a:r>
          </a:p>
          <a:p>
            <a:pPr algn="ctr"/>
            <a:r>
              <a:rPr lang="en-GB" altLang="en-US" sz="1400" b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Longer by 300 </a:t>
            </a:r>
            <a:r>
              <a:rPr lang="en-GB" altLang="en-US" sz="1400" b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GB" altLang="en-US" sz="1400" b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</a:p>
        </p:txBody>
      </p:sp>
      <p:sp>
        <p:nvSpPr>
          <p:cNvPr id="68632" name="Freeform 24"/>
          <p:cNvSpPr>
            <a:spLocks/>
          </p:cNvSpPr>
          <p:nvPr/>
        </p:nvSpPr>
        <p:spPr bwMode="auto">
          <a:xfrm>
            <a:off x="609600" y="2895600"/>
            <a:ext cx="914400" cy="381000"/>
          </a:xfrm>
          <a:custGeom>
            <a:avLst/>
            <a:gdLst>
              <a:gd name="T0" fmla="*/ 0 w 576"/>
              <a:gd name="T1" fmla="*/ 0 h 240"/>
              <a:gd name="T2" fmla="*/ 228600 w 576"/>
              <a:gd name="T3" fmla="*/ 228600 h 240"/>
              <a:gd name="T4" fmla="*/ 533400 w 576"/>
              <a:gd name="T5" fmla="*/ 228600 h 240"/>
              <a:gd name="T6" fmla="*/ 762000 w 576"/>
              <a:gd name="T7" fmla="*/ 228600 h 240"/>
              <a:gd name="T8" fmla="*/ 914400 w 576"/>
              <a:gd name="T9" fmla="*/ 38100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240">
                <a:moveTo>
                  <a:pt x="0" y="0"/>
                </a:moveTo>
                <a:cubicBezTo>
                  <a:pt x="44" y="60"/>
                  <a:pt x="88" y="120"/>
                  <a:pt x="144" y="144"/>
                </a:cubicBezTo>
                <a:cubicBezTo>
                  <a:pt x="200" y="168"/>
                  <a:pt x="280" y="144"/>
                  <a:pt x="336" y="144"/>
                </a:cubicBezTo>
                <a:cubicBezTo>
                  <a:pt x="392" y="144"/>
                  <a:pt x="440" y="128"/>
                  <a:pt x="480" y="144"/>
                </a:cubicBezTo>
                <a:cubicBezTo>
                  <a:pt x="520" y="160"/>
                  <a:pt x="548" y="200"/>
                  <a:pt x="576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8633" name="Freeform 25"/>
          <p:cNvSpPr>
            <a:spLocks/>
          </p:cNvSpPr>
          <p:nvPr/>
        </p:nvSpPr>
        <p:spPr bwMode="auto">
          <a:xfrm>
            <a:off x="3733800" y="2514600"/>
            <a:ext cx="381000" cy="304800"/>
          </a:xfrm>
          <a:custGeom>
            <a:avLst/>
            <a:gdLst>
              <a:gd name="T0" fmla="*/ 381000 w 240"/>
              <a:gd name="T1" fmla="*/ 0 h 192"/>
              <a:gd name="T2" fmla="*/ 152400 w 240"/>
              <a:gd name="T3" fmla="*/ 76200 h 192"/>
              <a:gd name="T4" fmla="*/ 228600 w 240"/>
              <a:gd name="T5" fmla="*/ 228600 h 192"/>
              <a:gd name="T6" fmla="*/ 0 w 240"/>
              <a:gd name="T7" fmla="*/ 304800 h 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192">
                <a:moveTo>
                  <a:pt x="240" y="0"/>
                </a:moveTo>
                <a:cubicBezTo>
                  <a:pt x="176" y="12"/>
                  <a:pt x="112" y="24"/>
                  <a:pt x="96" y="48"/>
                </a:cubicBezTo>
                <a:cubicBezTo>
                  <a:pt x="80" y="72"/>
                  <a:pt x="160" y="120"/>
                  <a:pt x="144" y="144"/>
                </a:cubicBezTo>
                <a:cubicBezTo>
                  <a:pt x="128" y="168"/>
                  <a:pt x="24" y="184"/>
                  <a:pt x="0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1050925" y="5486400"/>
            <a:ext cx="348615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the electron orbit length</a:t>
            </a:r>
          </a:p>
          <a:p>
            <a:pPr algn="ctr">
              <a:lnSpc>
                <a:spcPct val="120000"/>
              </a:lnSpc>
            </a:pP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fixed by the RF frequency:</a:t>
            </a:r>
          </a:p>
          <a:p>
            <a:pPr algn="ctr">
              <a:lnSpc>
                <a:spcPct val="120000"/>
              </a:lnSpc>
            </a:pPr>
            <a:r>
              <a:rPr lang="en-GB" altLang="en-US" sz="2000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GB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c </a:t>
            </a:r>
            <a:r>
              <a:rPr lang="en-GB" altLang="en-US" sz="20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 </a:t>
            </a:r>
            <a:r>
              <a:rPr lang="en-GB" alt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t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H="1">
            <a:off x="3352800" y="6096000"/>
            <a:ext cx="304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5470525" y="1504950"/>
            <a:ext cx="34194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midnight, the electrons see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 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field, E is </a:t>
            </a:r>
            <a:r>
              <a:rPr lang="en-GB" altLang="en-US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smaller;</a:t>
            </a:r>
          </a:p>
          <a:p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noon, they see </a:t>
            </a:r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magnetic</a:t>
            </a:r>
          </a:p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field, and E is </a:t>
            </a:r>
            <a:r>
              <a:rPr lang="en-GB" altLang="en-US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larger.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6232525" y="5322888"/>
            <a:ext cx="20208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Prediction and data</a:t>
            </a:r>
          </a:p>
          <a:p>
            <a:pPr algn="ctr"/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fit perfectly …</a:t>
            </a:r>
          </a:p>
        </p:txBody>
      </p:sp>
    </p:spTree>
    <p:extLst>
      <p:ext uri="{BB962C8B-B14F-4D97-AF65-F5344CB8AC3E}">
        <p14:creationId xmlns:p14="http://schemas.microsoft.com/office/powerpoint/2010/main" val="97146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7FB17A9E-0F26-47CE-A928-480006B6F69A}" type="slidenum">
              <a:rPr lang="en-US" altLang="en-US" sz="1200">
                <a:solidFill>
                  <a:srgbClr val="CC00CC"/>
                </a:solidFill>
              </a:rPr>
              <a:pPr/>
              <a:t>23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/>
          <a:lstStyle/>
          <a:p>
            <a:r>
              <a:rPr lang="en-GB" altLang="en-US" smtClean="0">
                <a:solidFill>
                  <a:srgbClr val="009900"/>
                </a:solidFill>
              </a:rPr>
              <a:t>Measurement of the L</a:t>
            </a:r>
            <a:r>
              <a:rPr lang="en-GB" altLang="en-US" smtClean="0"/>
              <a:t>E</a:t>
            </a:r>
            <a:r>
              <a:rPr lang="en-GB" altLang="en-US" smtClean="0">
                <a:solidFill>
                  <a:srgbClr val="FF6600"/>
                </a:solidFill>
              </a:rPr>
              <a:t>P</a:t>
            </a:r>
            <a:r>
              <a:rPr lang="en-GB" altLang="en-US" smtClean="0"/>
              <a:t> Beam Energy</a:t>
            </a:r>
            <a:r>
              <a:rPr lang="en-GB" alt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(IV)</a:t>
            </a: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1676400" y="838200"/>
            <a:ext cx="5486400" cy="5410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1200" b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4114800" y="685800"/>
            <a:ext cx="1524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4267200" y="685800"/>
            <a:ext cx="1524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4419600" y="685800"/>
            <a:ext cx="1524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58" name="Oval 26"/>
          <p:cNvSpPr>
            <a:spLocks noChangeArrowheads="1"/>
          </p:cNvSpPr>
          <p:nvPr/>
        </p:nvSpPr>
        <p:spPr bwMode="auto">
          <a:xfrm>
            <a:off x="4572000" y="685800"/>
            <a:ext cx="1524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4114800" y="6096000"/>
            <a:ext cx="1524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60" name="Oval 28"/>
          <p:cNvSpPr>
            <a:spLocks noChangeArrowheads="1"/>
          </p:cNvSpPr>
          <p:nvPr/>
        </p:nvSpPr>
        <p:spPr bwMode="auto">
          <a:xfrm>
            <a:off x="4267200" y="6096000"/>
            <a:ext cx="1524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61" name="Oval 29"/>
          <p:cNvSpPr>
            <a:spLocks noChangeArrowheads="1"/>
          </p:cNvSpPr>
          <p:nvPr/>
        </p:nvSpPr>
        <p:spPr bwMode="auto">
          <a:xfrm>
            <a:off x="4419600" y="6096000"/>
            <a:ext cx="1524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4572000" y="6096000"/>
            <a:ext cx="1524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1524000" y="3200400"/>
            <a:ext cx="3048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66" name="Oval 34"/>
          <p:cNvSpPr>
            <a:spLocks noChangeArrowheads="1"/>
          </p:cNvSpPr>
          <p:nvPr/>
        </p:nvSpPr>
        <p:spPr bwMode="auto">
          <a:xfrm>
            <a:off x="1524000" y="3352800"/>
            <a:ext cx="3048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1524000" y="3505200"/>
            <a:ext cx="3048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1524000" y="3657600"/>
            <a:ext cx="3048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69" name="Oval 37"/>
          <p:cNvSpPr>
            <a:spLocks noChangeArrowheads="1"/>
          </p:cNvSpPr>
          <p:nvPr/>
        </p:nvSpPr>
        <p:spPr bwMode="auto">
          <a:xfrm>
            <a:off x="7010400" y="3200400"/>
            <a:ext cx="3048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70" name="Oval 38"/>
          <p:cNvSpPr>
            <a:spLocks noChangeArrowheads="1"/>
          </p:cNvSpPr>
          <p:nvPr/>
        </p:nvSpPr>
        <p:spPr bwMode="auto">
          <a:xfrm>
            <a:off x="7010400" y="3352800"/>
            <a:ext cx="3048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71" name="Oval 39"/>
          <p:cNvSpPr>
            <a:spLocks noChangeArrowheads="1"/>
          </p:cNvSpPr>
          <p:nvPr/>
        </p:nvSpPr>
        <p:spPr bwMode="auto">
          <a:xfrm>
            <a:off x="7010400" y="3505200"/>
            <a:ext cx="3048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72" name="Oval 40"/>
          <p:cNvSpPr>
            <a:spLocks noChangeArrowheads="1"/>
          </p:cNvSpPr>
          <p:nvPr/>
        </p:nvSpPr>
        <p:spPr bwMode="auto">
          <a:xfrm>
            <a:off x="7010400" y="3657600"/>
            <a:ext cx="304800" cy="152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86" name="Oval 54"/>
          <p:cNvSpPr>
            <a:spLocks noChangeArrowheads="1"/>
          </p:cNvSpPr>
          <p:nvPr/>
        </p:nvSpPr>
        <p:spPr bwMode="auto">
          <a:xfrm>
            <a:off x="4267200" y="3429000"/>
            <a:ext cx="228600" cy="2286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87" name="Oval 55"/>
          <p:cNvSpPr>
            <a:spLocks noChangeArrowheads="1"/>
          </p:cNvSpPr>
          <p:nvPr/>
        </p:nvSpPr>
        <p:spPr bwMode="auto">
          <a:xfrm flipV="1">
            <a:off x="4343400" y="3505200"/>
            <a:ext cx="76200" cy="762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9694" name="Text Box 62"/>
          <p:cNvSpPr txBox="1">
            <a:spLocks noChangeArrowheads="1"/>
          </p:cNvSpPr>
          <p:nvPr/>
        </p:nvSpPr>
        <p:spPr bwMode="auto">
          <a:xfrm>
            <a:off x="4479925" y="3341688"/>
            <a:ext cx="77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</a:t>
            </a:r>
            <a:r>
              <a:rPr lang="en-GB" sz="1800" b="0" baseline="-2500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dipole</a:t>
            </a:r>
            <a:endParaRPr lang="en-GB" sz="1800" b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9695" name="Text Box 63"/>
          <p:cNvSpPr txBox="1">
            <a:spLocks noChangeArrowheads="1"/>
          </p:cNvSpPr>
          <p:nvPr/>
        </p:nvSpPr>
        <p:spPr bwMode="auto">
          <a:xfrm>
            <a:off x="30163" y="3867150"/>
            <a:ext cx="1722437" cy="906463"/>
          </a:xfrm>
          <a:prstGeom prst="rect">
            <a:avLst/>
          </a:prstGeom>
          <a:solidFill>
            <a:srgbClr val="E5FFE5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GB" sz="16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RF frequency:</a:t>
            </a:r>
          </a:p>
          <a:p>
            <a:pPr algn="ctr">
              <a:lnSpc>
                <a:spcPct val="110000"/>
              </a:lnSpc>
              <a:defRPr/>
            </a:pPr>
            <a:r>
              <a:rPr lang="en-GB" sz="16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352 254 170 Hz</a:t>
            </a:r>
          </a:p>
          <a:p>
            <a:pPr algn="ctr">
              <a:lnSpc>
                <a:spcPct val="110000"/>
              </a:lnSpc>
              <a:defRPr/>
            </a:pPr>
            <a:r>
              <a:rPr lang="en-GB" sz="16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(</a:t>
            </a:r>
            <a:r>
              <a:rPr lang="en-GB" sz="16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sym typeface="Symbol" charset="0"/>
              </a:rPr>
              <a:t>1 Hz)</a:t>
            </a:r>
            <a:endParaRPr lang="en-GB" sz="1600" b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69696" name="Freeform 64"/>
          <p:cNvSpPr>
            <a:spLocks/>
          </p:cNvSpPr>
          <p:nvPr/>
        </p:nvSpPr>
        <p:spPr bwMode="auto">
          <a:xfrm>
            <a:off x="5130800" y="6172200"/>
            <a:ext cx="584200" cy="254000"/>
          </a:xfrm>
          <a:custGeom>
            <a:avLst/>
            <a:gdLst>
              <a:gd name="T0" fmla="*/ 50800 w 368"/>
              <a:gd name="T1" fmla="*/ 0 h 160"/>
              <a:gd name="T2" fmla="*/ 50800 w 368"/>
              <a:gd name="T3" fmla="*/ 228600 h 160"/>
              <a:gd name="T4" fmla="*/ 355600 w 368"/>
              <a:gd name="T5" fmla="*/ 152400 h 160"/>
              <a:gd name="T6" fmla="*/ 584200 w 368"/>
              <a:gd name="T7" fmla="*/ 228600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" h="160">
                <a:moveTo>
                  <a:pt x="32" y="0"/>
                </a:moveTo>
                <a:cubicBezTo>
                  <a:pt x="16" y="64"/>
                  <a:pt x="0" y="128"/>
                  <a:pt x="32" y="144"/>
                </a:cubicBezTo>
                <a:cubicBezTo>
                  <a:pt x="64" y="160"/>
                  <a:pt x="168" y="96"/>
                  <a:pt x="224" y="96"/>
                </a:cubicBezTo>
                <a:cubicBezTo>
                  <a:pt x="280" y="96"/>
                  <a:pt x="344" y="136"/>
                  <a:pt x="368" y="14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9697" name="Text Box 65"/>
          <p:cNvSpPr txBox="1">
            <a:spLocks noChangeArrowheads="1"/>
          </p:cNvSpPr>
          <p:nvPr/>
        </p:nvSpPr>
        <p:spPr bwMode="auto">
          <a:xfrm>
            <a:off x="5715000" y="6216650"/>
            <a:ext cx="2706688" cy="346075"/>
          </a:xfrm>
          <a:prstGeom prst="rect">
            <a:avLst/>
          </a:prstGeom>
          <a:solidFill>
            <a:srgbClr val="FFFFD5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 orbit fixed by RF</a:t>
            </a:r>
          </a:p>
        </p:txBody>
      </p:sp>
      <p:sp>
        <p:nvSpPr>
          <p:cNvPr id="69698" name="Freeform 66"/>
          <p:cNvSpPr>
            <a:spLocks/>
          </p:cNvSpPr>
          <p:nvPr/>
        </p:nvSpPr>
        <p:spPr bwMode="auto">
          <a:xfrm>
            <a:off x="685800" y="3556000"/>
            <a:ext cx="685800" cy="330200"/>
          </a:xfrm>
          <a:custGeom>
            <a:avLst/>
            <a:gdLst>
              <a:gd name="T0" fmla="*/ 0 w 432"/>
              <a:gd name="T1" fmla="*/ 330200 h 208"/>
              <a:gd name="T2" fmla="*/ 228600 w 432"/>
              <a:gd name="T3" fmla="*/ 25400 h 208"/>
              <a:gd name="T4" fmla="*/ 381000 w 432"/>
              <a:gd name="T5" fmla="*/ 177800 h 208"/>
              <a:gd name="T6" fmla="*/ 685800 w 432"/>
              <a:gd name="T7" fmla="*/ 25400 h 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208">
                <a:moveTo>
                  <a:pt x="0" y="208"/>
                </a:moveTo>
                <a:cubicBezTo>
                  <a:pt x="52" y="120"/>
                  <a:pt x="104" y="32"/>
                  <a:pt x="144" y="16"/>
                </a:cubicBezTo>
                <a:cubicBezTo>
                  <a:pt x="184" y="0"/>
                  <a:pt x="192" y="112"/>
                  <a:pt x="240" y="112"/>
                </a:cubicBezTo>
                <a:cubicBezTo>
                  <a:pt x="288" y="112"/>
                  <a:pt x="400" y="32"/>
                  <a:pt x="432" y="16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21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6AA3C3B4-C4DD-4AFC-88F0-2145D825BB5A}" type="slidenum">
              <a:rPr lang="en-US" altLang="en-US" sz="1200">
                <a:solidFill>
                  <a:srgbClr val="CC00CC"/>
                </a:solidFill>
              </a:rPr>
              <a:pPr/>
              <a:t>24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sp>
        <p:nvSpPr>
          <p:cNvPr id="70660" name="Freeform 4"/>
          <p:cNvSpPr>
            <a:spLocks/>
          </p:cNvSpPr>
          <p:nvPr/>
        </p:nvSpPr>
        <p:spPr bwMode="auto">
          <a:xfrm rot="2649323">
            <a:off x="5943600" y="863600"/>
            <a:ext cx="228600" cy="1193800"/>
          </a:xfrm>
          <a:custGeom>
            <a:avLst/>
            <a:gdLst>
              <a:gd name="T0" fmla="*/ 228600 w 256"/>
              <a:gd name="T1" fmla="*/ 0 h 1664"/>
              <a:gd name="T2" fmla="*/ 100013 w 256"/>
              <a:gd name="T3" fmla="*/ 206619 h 1664"/>
              <a:gd name="T4" fmla="*/ 14288 w 256"/>
              <a:gd name="T5" fmla="*/ 482112 h 1664"/>
              <a:gd name="T6" fmla="*/ 14288 w 256"/>
              <a:gd name="T7" fmla="*/ 723167 h 1664"/>
              <a:gd name="T8" fmla="*/ 100013 w 256"/>
              <a:gd name="T9" fmla="*/ 998660 h 1664"/>
              <a:gd name="T10" fmla="*/ 185738 w 256"/>
              <a:gd name="T11" fmla="*/ 1170842 h 1664"/>
              <a:gd name="T12" fmla="*/ 185738 w 256"/>
              <a:gd name="T13" fmla="*/ 113640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6" h="1664">
                <a:moveTo>
                  <a:pt x="256" y="0"/>
                </a:moveTo>
                <a:cubicBezTo>
                  <a:pt x="204" y="88"/>
                  <a:pt x="152" y="176"/>
                  <a:pt x="112" y="288"/>
                </a:cubicBezTo>
                <a:cubicBezTo>
                  <a:pt x="72" y="400"/>
                  <a:pt x="32" y="552"/>
                  <a:pt x="16" y="672"/>
                </a:cubicBezTo>
                <a:cubicBezTo>
                  <a:pt x="0" y="792"/>
                  <a:pt x="0" y="888"/>
                  <a:pt x="16" y="1008"/>
                </a:cubicBezTo>
                <a:cubicBezTo>
                  <a:pt x="32" y="1128"/>
                  <a:pt x="80" y="1288"/>
                  <a:pt x="112" y="1392"/>
                </a:cubicBezTo>
                <a:cubicBezTo>
                  <a:pt x="144" y="1496"/>
                  <a:pt x="192" y="1600"/>
                  <a:pt x="208" y="1632"/>
                </a:cubicBezTo>
                <a:cubicBezTo>
                  <a:pt x="224" y="1664"/>
                  <a:pt x="216" y="1624"/>
                  <a:pt x="208" y="158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661" name="Freeform 5"/>
          <p:cNvSpPr>
            <a:spLocks/>
          </p:cNvSpPr>
          <p:nvPr/>
        </p:nvSpPr>
        <p:spPr bwMode="auto">
          <a:xfrm rot="2788983" flipH="1">
            <a:off x="6083300" y="1009650"/>
            <a:ext cx="241300" cy="1200150"/>
          </a:xfrm>
          <a:custGeom>
            <a:avLst/>
            <a:gdLst>
              <a:gd name="T0" fmla="*/ 241300 w 256"/>
              <a:gd name="T1" fmla="*/ 0 h 1664"/>
              <a:gd name="T2" fmla="*/ 105569 w 256"/>
              <a:gd name="T3" fmla="*/ 207718 h 1664"/>
              <a:gd name="T4" fmla="*/ 15081 w 256"/>
              <a:gd name="T5" fmla="*/ 484676 h 1664"/>
              <a:gd name="T6" fmla="*/ 15081 w 256"/>
              <a:gd name="T7" fmla="*/ 727014 h 1664"/>
              <a:gd name="T8" fmla="*/ 105569 w 256"/>
              <a:gd name="T9" fmla="*/ 1003972 h 1664"/>
              <a:gd name="T10" fmla="*/ 196056 w 256"/>
              <a:gd name="T11" fmla="*/ 1177070 h 1664"/>
              <a:gd name="T12" fmla="*/ 196056 w 256"/>
              <a:gd name="T13" fmla="*/ 1142450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6" h="1664">
                <a:moveTo>
                  <a:pt x="256" y="0"/>
                </a:moveTo>
                <a:cubicBezTo>
                  <a:pt x="204" y="88"/>
                  <a:pt x="152" y="176"/>
                  <a:pt x="112" y="288"/>
                </a:cubicBezTo>
                <a:cubicBezTo>
                  <a:pt x="72" y="400"/>
                  <a:pt x="32" y="552"/>
                  <a:pt x="16" y="672"/>
                </a:cubicBezTo>
                <a:cubicBezTo>
                  <a:pt x="0" y="792"/>
                  <a:pt x="0" y="888"/>
                  <a:pt x="16" y="1008"/>
                </a:cubicBezTo>
                <a:cubicBezTo>
                  <a:pt x="32" y="1128"/>
                  <a:pt x="80" y="1288"/>
                  <a:pt x="112" y="1392"/>
                </a:cubicBezTo>
                <a:cubicBezTo>
                  <a:pt x="144" y="1496"/>
                  <a:pt x="192" y="1600"/>
                  <a:pt x="208" y="1632"/>
                </a:cubicBezTo>
                <a:cubicBezTo>
                  <a:pt x="224" y="1664"/>
                  <a:pt x="216" y="1624"/>
                  <a:pt x="208" y="158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 rot="2649323">
            <a:off x="2168525" y="4673600"/>
            <a:ext cx="228600" cy="1193800"/>
          </a:xfrm>
          <a:custGeom>
            <a:avLst/>
            <a:gdLst>
              <a:gd name="T0" fmla="*/ 228600 w 256"/>
              <a:gd name="T1" fmla="*/ 0 h 1664"/>
              <a:gd name="T2" fmla="*/ 100013 w 256"/>
              <a:gd name="T3" fmla="*/ 206619 h 1664"/>
              <a:gd name="T4" fmla="*/ 14288 w 256"/>
              <a:gd name="T5" fmla="*/ 482112 h 1664"/>
              <a:gd name="T6" fmla="*/ 14288 w 256"/>
              <a:gd name="T7" fmla="*/ 723167 h 1664"/>
              <a:gd name="T8" fmla="*/ 100013 w 256"/>
              <a:gd name="T9" fmla="*/ 998660 h 1664"/>
              <a:gd name="T10" fmla="*/ 185738 w 256"/>
              <a:gd name="T11" fmla="*/ 1170842 h 1664"/>
              <a:gd name="T12" fmla="*/ 185738 w 256"/>
              <a:gd name="T13" fmla="*/ 113640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6" h="1664">
                <a:moveTo>
                  <a:pt x="256" y="0"/>
                </a:moveTo>
                <a:cubicBezTo>
                  <a:pt x="204" y="88"/>
                  <a:pt x="152" y="176"/>
                  <a:pt x="112" y="288"/>
                </a:cubicBezTo>
                <a:cubicBezTo>
                  <a:pt x="72" y="400"/>
                  <a:pt x="32" y="552"/>
                  <a:pt x="16" y="672"/>
                </a:cubicBezTo>
                <a:cubicBezTo>
                  <a:pt x="0" y="792"/>
                  <a:pt x="0" y="888"/>
                  <a:pt x="16" y="1008"/>
                </a:cubicBezTo>
                <a:cubicBezTo>
                  <a:pt x="32" y="1128"/>
                  <a:pt x="80" y="1288"/>
                  <a:pt x="112" y="1392"/>
                </a:cubicBezTo>
                <a:cubicBezTo>
                  <a:pt x="144" y="1496"/>
                  <a:pt x="192" y="1600"/>
                  <a:pt x="208" y="1632"/>
                </a:cubicBezTo>
                <a:cubicBezTo>
                  <a:pt x="224" y="1664"/>
                  <a:pt x="216" y="1624"/>
                  <a:pt x="208" y="158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 rot="2788983" flipH="1">
            <a:off x="2308225" y="4819650"/>
            <a:ext cx="241300" cy="1200150"/>
          </a:xfrm>
          <a:custGeom>
            <a:avLst/>
            <a:gdLst>
              <a:gd name="T0" fmla="*/ 241300 w 256"/>
              <a:gd name="T1" fmla="*/ 0 h 1664"/>
              <a:gd name="T2" fmla="*/ 105569 w 256"/>
              <a:gd name="T3" fmla="*/ 207718 h 1664"/>
              <a:gd name="T4" fmla="*/ 15081 w 256"/>
              <a:gd name="T5" fmla="*/ 484676 h 1664"/>
              <a:gd name="T6" fmla="*/ 15081 w 256"/>
              <a:gd name="T7" fmla="*/ 727014 h 1664"/>
              <a:gd name="T8" fmla="*/ 105569 w 256"/>
              <a:gd name="T9" fmla="*/ 1003972 h 1664"/>
              <a:gd name="T10" fmla="*/ 196056 w 256"/>
              <a:gd name="T11" fmla="*/ 1177070 h 1664"/>
              <a:gd name="T12" fmla="*/ 196056 w 256"/>
              <a:gd name="T13" fmla="*/ 1142450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6" h="1664">
                <a:moveTo>
                  <a:pt x="256" y="0"/>
                </a:moveTo>
                <a:cubicBezTo>
                  <a:pt x="204" y="88"/>
                  <a:pt x="152" y="176"/>
                  <a:pt x="112" y="288"/>
                </a:cubicBezTo>
                <a:cubicBezTo>
                  <a:pt x="72" y="400"/>
                  <a:pt x="32" y="552"/>
                  <a:pt x="16" y="672"/>
                </a:cubicBezTo>
                <a:cubicBezTo>
                  <a:pt x="0" y="792"/>
                  <a:pt x="0" y="888"/>
                  <a:pt x="16" y="1008"/>
                </a:cubicBezTo>
                <a:cubicBezTo>
                  <a:pt x="32" y="1128"/>
                  <a:pt x="80" y="1288"/>
                  <a:pt x="112" y="1392"/>
                </a:cubicBezTo>
                <a:cubicBezTo>
                  <a:pt x="144" y="1496"/>
                  <a:pt x="192" y="1600"/>
                  <a:pt x="208" y="1632"/>
                </a:cubicBezTo>
                <a:cubicBezTo>
                  <a:pt x="224" y="1664"/>
                  <a:pt x="216" y="1624"/>
                  <a:pt x="208" y="158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 rot="-2824689">
            <a:off x="2501900" y="990600"/>
            <a:ext cx="228600" cy="1193800"/>
          </a:xfrm>
          <a:custGeom>
            <a:avLst/>
            <a:gdLst>
              <a:gd name="T0" fmla="*/ 228600 w 256"/>
              <a:gd name="T1" fmla="*/ 0 h 1664"/>
              <a:gd name="T2" fmla="*/ 100013 w 256"/>
              <a:gd name="T3" fmla="*/ 206619 h 1664"/>
              <a:gd name="T4" fmla="*/ 14288 w 256"/>
              <a:gd name="T5" fmla="*/ 482112 h 1664"/>
              <a:gd name="T6" fmla="*/ 14288 w 256"/>
              <a:gd name="T7" fmla="*/ 723167 h 1664"/>
              <a:gd name="T8" fmla="*/ 100013 w 256"/>
              <a:gd name="T9" fmla="*/ 998660 h 1664"/>
              <a:gd name="T10" fmla="*/ 185738 w 256"/>
              <a:gd name="T11" fmla="*/ 1170842 h 1664"/>
              <a:gd name="T12" fmla="*/ 185738 w 256"/>
              <a:gd name="T13" fmla="*/ 113640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6" h="1664">
                <a:moveTo>
                  <a:pt x="256" y="0"/>
                </a:moveTo>
                <a:cubicBezTo>
                  <a:pt x="204" y="88"/>
                  <a:pt x="152" y="176"/>
                  <a:pt x="112" y="288"/>
                </a:cubicBezTo>
                <a:cubicBezTo>
                  <a:pt x="72" y="400"/>
                  <a:pt x="32" y="552"/>
                  <a:pt x="16" y="672"/>
                </a:cubicBezTo>
                <a:cubicBezTo>
                  <a:pt x="0" y="792"/>
                  <a:pt x="0" y="888"/>
                  <a:pt x="16" y="1008"/>
                </a:cubicBezTo>
                <a:cubicBezTo>
                  <a:pt x="32" y="1128"/>
                  <a:pt x="80" y="1288"/>
                  <a:pt x="112" y="1392"/>
                </a:cubicBezTo>
                <a:cubicBezTo>
                  <a:pt x="144" y="1496"/>
                  <a:pt x="192" y="1600"/>
                  <a:pt x="208" y="1632"/>
                </a:cubicBezTo>
                <a:cubicBezTo>
                  <a:pt x="224" y="1664"/>
                  <a:pt x="216" y="1624"/>
                  <a:pt x="208" y="158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 rot="18915622" flipH="1">
            <a:off x="2578100" y="838200"/>
            <a:ext cx="241300" cy="1200150"/>
          </a:xfrm>
          <a:custGeom>
            <a:avLst/>
            <a:gdLst>
              <a:gd name="T0" fmla="*/ 241300 w 256"/>
              <a:gd name="T1" fmla="*/ 0 h 1664"/>
              <a:gd name="T2" fmla="*/ 105569 w 256"/>
              <a:gd name="T3" fmla="*/ 207718 h 1664"/>
              <a:gd name="T4" fmla="*/ 15081 w 256"/>
              <a:gd name="T5" fmla="*/ 484676 h 1664"/>
              <a:gd name="T6" fmla="*/ 15081 w 256"/>
              <a:gd name="T7" fmla="*/ 727014 h 1664"/>
              <a:gd name="T8" fmla="*/ 105569 w 256"/>
              <a:gd name="T9" fmla="*/ 1003972 h 1664"/>
              <a:gd name="T10" fmla="*/ 196056 w 256"/>
              <a:gd name="T11" fmla="*/ 1177070 h 1664"/>
              <a:gd name="T12" fmla="*/ 196056 w 256"/>
              <a:gd name="T13" fmla="*/ 1142450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6" h="1664">
                <a:moveTo>
                  <a:pt x="256" y="0"/>
                </a:moveTo>
                <a:cubicBezTo>
                  <a:pt x="204" y="88"/>
                  <a:pt x="152" y="176"/>
                  <a:pt x="112" y="288"/>
                </a:cubicBezTo>
                <a:cubicBezTo>
                  <a:pt x="72" y="400"/>
                  <a:pt x="32" y="552"/>
                  <a:pt x="16" y="672"/>
                </a:cubicBezTo>
                <a:cubicBezTo>
                  <a:pt x="0" y="792"/>
                  <a:pt x="0" y="888"/>
                  <a:pt x="16" y="1008"/>
                </a:cubicBezTo>
                <a:cubicBezTo>
                  <a:pt x="32" y="1128"/>
                  <a:pt x="80" y="1288"/>
                  <a:pt x="112" y="1392"/>
                </a:cubicBezTo>
                <a:cubicBezTo>
                  <a:pt x="144" y="1496"/>
                  <a:pt x="192" y="1600"/>
                  <a:pt x="208" y="1632"/>
                </a:cubicBezTo>
                <a:cubicBezTo>
                  <a:pt x="224" y="1664"/>
                  <a:pt x="216" y="1624"/>
                  <a:pt x="208" y="158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666" name="Freeform 10"/>
          <p:cNvSpPr>
            <a:spLocks/>
          </p:cNvSpPr>
          <p:nvPr/>
        </p:nvSpPr>
        <p:spPr bwMode="auto">
          <a:xfrm rot="-2824689">
            <a:off x="6299200" y="4775200"/>
            <a:ext cx="228600" cy="1193800"/>
          </a:xfrm>
          <a:custGeom>
            <a:avLst/>
            <a:gdLst>
              <a:gd name="T0" fmla="*/ 228600 w 256"/>
              <a:gd name="T1" fmla="*/ 0 h 1664"/>
              <a:gd name="T2" fmla="*/ 100013 w 256"/>
              <a:gd name="T3" fmla="*/ 206619 h 1664"/>
              <a:gd name="T4" fmla="*/ 14288 w 256"/>
              <a:gd name="T5" fmla="*/ 482112 h 1664"/>
              <a:gd name="T6" fmla="*/ 14288 w 256"/>
              <a:gd name="T7" fmla="*/ 723167 h 1664"/>
              <a:gd name="T8" fmla="*/ 100013 w 256"/>
              <a:gd name="T9" fmla="*/ 998660 h 1664"/>
              <a:gd name="T10" fmla="*/ 185738 w 256"/>
              <a:gd name="T11" fmla="*/ 1170842 h 1664"/>
              <a:gd name="T12" fmla="*/ 185738 w 256"/>
              <a:gd name="T13" fmla="*/ 113640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6" h="1664">
                <a:moveTo>
                  <a:pt x="256" y="0"/>
                </a:moveTo>
                <a:cubicBezTo>
                  <a:pt x="204" y="88"/>
                  <a:pt x="152" y="176"/>
                  <a:pt x="112" y="288"/>
                </a:cubicBezTo>
                <a:cubicBezTo>
                  <a:pt x="72" y="400"/>
                  <a:pt x="32" y="552"/>
                  <a:pt x="16" y="672"/>
                </a:cubicBezTo>
                <a:cubicBezTo>
                  <a:pt x="0" y="792"/>
                  <a:pt x="0" y="888"/>
                  <a:pt x="16" y="1008"/>
                </a:cubicBezTo>
                <a:cubicBezTo>
                  <a:pt x="32" y="1128"/>
                  <a:pt x="80" y="1288"/>
                  <a:pt x="112" y="1392"/>
                </a:cubicBezTo>
                <a:cubicBezTo>
                  <a:pt x="144" y="1496"/>
                  <a:pt x="192" y="1600"/>
                  <a:pt x="208" y="1632"/>
                </a:cubicBezTo>
                <a:cubicBezTo>
                  <a:pt x="224" y="1664"/>
                  <a:pt x="216" y="1624"/>
                  <a:pt x="208" y="158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667" name="Freeform 11"/>
          <p:cNvSpPr>
            <a:spLocks/>
          </p:cNvSpPr>
          <p:nvPr/>
        </p:nvSpPr>
        <p:spPr bwMode="auto">
          <a:xfrm rot="18915622" flipH="1">
            <a:off x="6413500" y="4648200"/>
            <a:ext cx="241300" cy="1200150"/>
          </a:xfrm>
          <a:custGeom>
            <a:avLst/>
            <a:gdLst>
              <a:gd name="T0" fmla="*/ 241300 w 256"/>
              <a:gd name="T1" fmla="*/ 0 h 1664"/>
              <a:gd name="T2" fmla="*/ 105569 w 256"/>
              <a:gd name="T3" fmla="*/ 207718 h 1664"/>
              <a:gd name="T4" fmla="*/ 15081 w 256"/>
              <a:gd name="T5" fmla="*/ 484676 h 1664"/>
              <a:gd name="T6" fmla="*/ 15081 w 256"/>
              <a:gd name="T7" fmla="*/ 727014 h 1664"/>
              <a:gd name="T8" fmla="*/ 105569 w 256"/>
              <a:gd name="T9" fmla="*/ 1003972 h 1664"/>
              <a:gd name="T10" fmla="*/ 196056 w 256"/>
              <a:gd name="T11" fmla="*/ 1177070 h 1664"/>
              <a:gd name="T12" fmla="*/ 196056 w 256"/>
              <a:gd name="T13" fmla="*/ 1142450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6" h="1664">
                <a:moveTo>
                  <a:pt x="256" y="0"/>
                </a:moveTo>
                <a:cubicBezTo>
                  <a:pt x="204" y="88"/>
                  <a:pt x="152" y="176"/>
                  <a:pt x="112" y="288"/>
                </a:cubicBezTo>
                <a:cubicBezTo>
                  <a:pt x="72" y="400"/>
                  <a:pt x="32" y="552"/>
                  <a:pt x="16" y="672"/>
                </a:cubicBezTo>
                <a:cubicBezTo>
                  <a:pt x="0" y="792"/>
                  <a:pt x="0" y="888"/>
                  <a:pt x="16" y="1008"/>
                </a:cubicBezTo>
                <a:cubicBezTo>
                  <a:pt x="32" y="1128"/>
                  <a:pt x="80" y="1288"/>
                  <a:pt x="112" y="1392"/>
                </a:cubicBezTo>
                <a:cubicBezTo>
                  <a:pt x="144" y="1496"/>
                  <a:pt x="192" y="1600"/>
                  <a:pt x="208" y="1632"/>
                </a:cubicBezTo>
                <a:cubicBezTo>
                  <a:pt x="224" y="1664"/>
                  <a:pt x="216" y="1624"/>
                  <a:pt x="208" y="158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 rot="-3592094">
            <a:off x="1752600" y="1905000"/>
            <a:ext cx="762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 rot="-3592094">
            <a:off x="6553200" y="4419600"/>
            <a:ext cx="762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 rot="-1785238">
            <a:off x="5486400" y="5638800"/>
            <a:ext cx="762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 rot="-1785238">
            <a:off x="2895600" y="838200"/>
            <a:ext cx="762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 rot="1807769">
            <a:off x="2667000" y="5638800"/>
            <a:ext cx="762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 rot="1470578">
            <a:off x="5105400" y="838200"/>
            <a:ext cx="762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 rot="-18434517">
            <a:off x="6324600" y="1905000"/>
            <a:ext cx="762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 rot="-18035982">
            <a:off x="1524000" y="4419600"/>
            <a:ext cx="762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2590800" y="14239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</a:t>
            </a:r>
            <a:endParaRPr lang="en-GB" sz="2800" b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6019800" y="48148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</a:t>
            </a:r>
            <a:endParaRPr lang="en-GB" sz="280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5715000" y="145573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</a:t>
            </a:r>
            <a:endParaRPr lang="en-GB" sz="2800" b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2362200" y="48402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sym typeface="Symbol" charset="0"/>
              </a:rPr>
              <a:t></a:t>
            </a:r>
            <a:endParaRPr lang="en-GB" sz="2800" b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70696" name="Oval 40"/>
          <p:cNvSpPr>
            <a:spLocks noChangeArrowheads="1"/>
          </p:cNvSpPr>
          <p:nvPr/>
        </p:nvSpPr>
        <p:spPr bwMode="auto">
          <a:xfrm>
            <a:off x="2362200" y="1219200"/>
            <a:ext cx="228600" cy="2286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697" name="Oval 41"/>
          <p:cNvSpPr>
            <a:spLocks noChangeArrowheads="1"/>
          </p:cNvSpPr>
          <p:nvPr/>
        </p:nvSpPr>
        <p:spPr bwMode="auto">
          <a:xfrm flipV="1">
            <a:off x="2438400" y="1295400"/>
            <a:ext cx="76200" cy="762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 flipV="1">
            <a:off x="4343400" y="3505200"/>
            <a:ext cx="76200" cy="762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00" name="Oval 44"/>
          <p:cNvSpPr>
            <a:spLocks noChangeArrowheads="1"/>
          </p:cNvSpPr>
          <p:nvPr/>
        </p:nvSpPr>
        <p:spPr bwMode="auto">
          <a:xfrm>
            <a:off x="2057400" y="5410200"/>
            <a:ext cx="228600" cy="2286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01" name="Oval 45"/>
          <p:cNvSpPr>
            <a:spLocks noChangeArrowheads="1"/>
          </p:cNvSpPr>
          <p:nvPr/>
        </p:nvSpPr>
        <p:spPr bwMode="auto">
          <a:xfrm flipV="1">
            <a:off x="2133600" y="5486400"/>
            <a:ext cx="76200" cy="762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6553200" y="5410200"/>
            <a:ext cx="228600" cy="2286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 flipV="1">
            <a:off x="6629400" y="5486400"/>
            <a:ext cx="76200" cy="762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04" name="Oval 48"/>
          <p:cNvSpPr>
            <a:spLocks noChangeArrowheads="1"/>
          </p:cNvSpPr>
          <p:nvPr/>
        </p:nvSpPr>
        <p:spPr bwMode="auto">
          <a:xfrm>
            <a:off x="6248400" y="1219200"/>
            <a:ext cx="228600" cy="228600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05" name="Oval 49"/>
          <p:cNvSpPr>
            <a:spLocks noChangeArrowheads="1"/>
          </p:cNvSpPr>
          <p:nvPr/>
        </p:nvSpPr>
        <p:spPr bwMode="auto">
          <a:xfrm flipV="1">
            <a:off x="6324600" y="1295400"/>
            <a:ext cx="76200" cy="762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 flipV="1">
            <a:off x="1981200" y="5181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 flipV="1">
            <a:off x="2286000" y="4953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 flipV="1">
            <a:off x="6324600" y="1752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 flipV="1">
            <a:off x="6477000" y="160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12" name="Oval 56"/>
          <p:cNvSpPr>
            <a:spLocks noChangeArrowheads="1"/>
          </p:cNvSpPr>
          <p:nvPr/>
        </p:nvSpPr>
        <p:spPr bwMode="auto">
          <a:xfrm flipV="1">
            <a:off x="2438400" y="5638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13" name="Oval 57"/>
          <p:cNvSpPr>
            <a:spLocks noChangeArrowheads="1"/>
          </p:cNvSpPr>
          <p:nvPr/>
        </p:nvSpPr>
        <p:spPr bwMode="auto">
          <a:xfrm flipV="1">
            <a:off x="266700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14" name="Oval 58"/>
          <p:cNvSpPr>
            <a:spLocks noChangeArrowheads="1"/>
          </p:cNvSpPr>
          <p:nvPr/>
        </p:nvSpPr>
        <p:spPr bwMode="auto">
          <a:xfrm flipV="1">
            <a:off x="5791200" y="1371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15" name="Oval 59"/>
          <p:cNvSpPr>
            <a:spLocks noChangeArrowheads="1"/>
          </p:cNvSpPr>
          <p:nvPr/>
        </p:nvSpPr>
        <p:spPr bwMode="auto">
          <a:xfrm flipV="1">
            <a:off x="5943600" y="1143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 flipV="1">
            <a:off x="6553200" y="4953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17" name="Oval 61"/>
          <p:cNvSpPr>
            <a:spLocks noChangeArrowheads="1"/>
          </p:cNvSpPr>
          <p:nvPr/>
        </p:nvSpPr>
        <p:spPr bwMode="auto">
          <a:xfrm flipV="1">
            <a:off x="6781800" y="510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18" name="Oval 62"/>
          <p:cNvSpPr>
            <a:spLocks noChangeArrowheads="1"/>
          </p:cNvSpPr>
          <p:nvPr/>
        </p:nvSpPr>
        <p:spPr bwMode="auto">
          <a:xfrm flipV="1">
            <a:off x="2286000" y="160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19" name="Oval 63"/>
          <p:cNvSpPr>
            <a:spLocks noChangeArrowheads="1"/>
          </p:cNvSpPr>
          <p:nvPr/>
        </p:nvSpPr>
        <p:spPr bwMode="auto">
          <a:xfrm flipV="1">
            <a:off x="2514600" y="1752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20" name="Oval 64"/>
          <p:cNvSpPr>
            <a:spLocks noChangeArrowheads="1"/>
          </p:cNvSpPr>
          <p:nvPr/>
        </p:nvSpPr>
        <p:spPr bwMode="auto">
          <a:xfrm flipV="1">
            <a:off x="609600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21" name="Oval 65"/>
          <p:cNvSpPr>
            <a:spLocks noChangeArrowheads="1"/>
          </p:cNvSpPr>
          <p:nvPr/>
        </p:nvSpPr>
        <p:spPr bwMode="auto">
          <a:xfrm flipV="1">
            <a:off x="6324600" y="5638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22" name="Oval 66"/>
          <p:cNvSpPr>
            <a:spLocks noChangeArrowheads="1"/>
          </p:cNvSpPr>
          <p:nvPr/>
        </p:nvSpPr>
        <p:spPr bwMode="auto">
          <a:xfrm flipV="1">
            <a:off x="2743200" y="1143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23" name="Oval 67"/>
          <p:cNvSpPr>
            <a:spLocks noChangeArrowheads="1"/>
          </p:cNvSpPr>
          <p:nvPr/>
        </p:nvSpPr>
        <p:spPr bwMode="auto">
          <a:xfrm flipV="1">
            <a:off x="2895600" y="1371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0724" name="Text Box 68"/>
          <p:cNvSpPr txBox="1">
            <a:spLocks noChangeArrowheads="1"/>
          </p:cNvSpPr>
          <p:nvPr/>
        </p:nvSpPr>
        <p:spPr bwMode="auto">
          <a:xfrm rot="-3013804">
            <a:off x="1565275" y="762000"/>
            <a:ext cx="815975" cy="346075"/>
          </a:xfrm>
          <a:prstGeom prst="rect">
            <a:avLst/>
          </a:prstGeom>
          <a:solidFill>
            <a:srgbClr val="EAFAE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</a:t>
            </a:r>
          </a:p>
        </p:txBody>
      </p:sp>
      <p:sp>
        <p:nvSpPr>
          <p:cNvPr id="70725" name="Text Box 69"/>
          <p:cNvSpPr txBox="1">
            <a:spLocks noChangeArrowheads="1"/>
          </p:cNvSpPr>
          <p:nvPr/>
        </p:nvSpPr>
        <p:spPr bwMode="auto">
          <a:xfrm rot="-3013804">
            <a:off x="6734175" y="5721350"/>
            <a:ext cx="815975" cy="346075"/>
          </a:xfrm>
          <a:prstGeom prst="rect">
            <a:avLst/>
          </a:prstGeom>
          <a:solidFill>
            <a:srgbClr val="EAFAE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</a:t>
            </a:r>
          </a:p>
        </p:txBody>
      </p:sp>
      <p:sp>
        <p:nvSpPr>
          <p:cNvPr id="70726" name="Text Box 70"/>
          <p:cNvSpPr txBox="1">
            <a:spLocks noChangeArrowheads="1"/>
          </p:cNvSpPr>
          <p:nvPr/>
        </p:nvSpPr>
        <p:spPr bwMode="auto">
          <a:xfrm rot="-18861443">
            <a:off x="6394450" y="768350"/>
            <a:ext cx="815975" cy="346075"/>
          </a:xfrm>
          <a:prstGeom prst="rect">
            <a:avLst/>
          </a:prstGeom>
          <a:solidFill>
            <a:srgbClr val="EAFAE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</a:t>
            </a:r>
          </a:p>
        </p:txBody>
      </p:sp>
      <p:sp>
        <p:nvSpPr>
          <p:cNvPr id="70727" name="Text Box 71"/>
          <p:cNvSpPr txBox="1">
            <a:spLocks noChangeArrowheads="1"/>
          </p:cNvSpPr>
          <p:nvPr/>
        </p:nvSpPr>
        <p:spPr bwMode="auto">
          <a:xfrm rot="-18861443">
            <a:off x="1365250" y="5819775"/>
            <a:ext cx="815975" cy="346075"/>
          </a:xfrm>
          <a:prstGeom prst="rect">
            <a:avLst/>
          </a:prstGeom>
          <a:solidFill>
            <a:srgbClr val="EAFAEA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QUAD</a:t>
            </a:r>
          </a:p>
        </p:txBody>
      </p:sp>
      <p:sp>
        <p:nvSpPr>
          <p:cNvPr id="70728" name="Text Box 72"/>
          <p:cNvSpPr txBox="1">
            <a:spLocks noChangeArrowheads="1"/>
          </p:cNvSpPr>
          <p:nvPr/>
        </p:nvSpPr>
        <p:spPr bwMode="auto">
          <a:xfrm>
            <a:off x="7446963" y="4586288"/>
            <a:ext cx="1531937" cy="527050"/>
          </a:xfrm>
          <a:prstGeom prst="rect">
            <a:avLst/>
          </a:prstGeom>
          <a:solidFill>
            <a:srgbClr val="FFE1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Beam Orbit</a:t>
            </a:r>
          </a:p>
          <a:p>
            <a:pPr algn="ctr"/>
            <a:r>
              <a:rPr lang="en-GB" altLang="en-US" sz="14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Monitors (BOM)</a:t>
            </a:r>
          </a:p>
        </p:txBody>
      </p:sp>
      <p:sp>
        <p:nvSpPr>
          <p:cNvPr id="70729" name="Freeform 73"/>
          <p:cNvSpPr>
            <a:spLocks/>
          </p:cNvSpPr>
          <p:nvPr/>
        </p:nvSpPr>
        <p:spPr bwMode="auto">
          <a:xfrm>
            <a:off x="6858000" y="4927600"/>
            <a:ext cx="609600" cy="406400"/>
          </a:xfrm>
          <a:custGeom>
            <a:avLst/>
            <a:gdLst>
              <a:gd name="T0" fmla="*/ 609600 w 384"/>
              <a:gd name="T1" fmla="*/ 0 h 256"/>
              <a:gd name="T2" fmla="*/ 381000 w 384"/>
              <a:gd name="T3" fmla="*/ 381000 h 256"/>
              <a:gd name="T4" fmla="*/ 304800 w 384"/>
              <a:gd name="T5" fmla="*/ 152400 h 256"/>
              <a:gd name="T6" fmla="*/ 0 w 384"/>
              <a:gd name="T7" fmla="*/ 228600 h 2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56">
                <a:moveTo>
                  <a:pt x="384" y="0"/>
                </a:moveTo>
                <a:cubicBezTo>
                  <a:pt x="328" y="112"/>
                  <a:pt x="272" y="224"/>
                  <a:pt x="240" y="240"/>
                </a:cubicBezTo>
                <a:cubicBezTo>
                  <a:pt x="208" y="256"/>
                  <a:pt x="232" y="112"/>
                  <a:pt x="192" y="96"/>
                </a:cubicBezTo>
                <a:cubicBezTo>
                  <a:pt x="152" y="80"/>
                  <a:pt x="76" y="112"/>
                  <a:pt x="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0730" name="Text Box 74"/>
          <p:cNvSpPr txBox="1">
            <a:spLocks noChangeArrowheads="1"/>
          </p:cNvSpPr>
          <p:nvPr/>
        </p:nvSpPr>
        <p:spPr bwMode="auto">
          <a:xfrm rot="-1825800">
            <a:off x="2895600" y="882650"/>
            <a:ext cx="768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Dipole</a:t>
            </a:r>
          </a:p>
        </p:txBody>
      </p:sp>
      <p:sp>
        <p:nvSpPr>
          <p:cNvPr id="70731" name="Text Box 75"/>
          <p:cNvSpPr txBox="1">
            <a:spLocks noChangeArrowheads="1"/>
          </p:cNvSpPr>
          <p:nvPr/>
        </p:nvSpPr>
        <p:spPr bwMode="auto">
          <a:xfrm rot="1420166">
            <a:off x="5099050" y="882650"/>
            <a:ext cx="768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Dipole</a:t>
            </a:r>
          </a:p>
        </p:txBody>
      </p:sp>
      <p:sp>
        <p:nvSpPr>
          <p:cNvPr id="58" name="Oval 3"/>
          <p:cNvSpPr>
            <a:spLocks noChangeArrowheads="1"/>
          </p:cNvSpPr>
          <p:nvPr/>
        </p:nvSpPr>
        <p:spPr bwMode="auto">
          <a:xfrm>
            <a:off x="1676400" y="838200"/>
            <a:ext cx="5486400" cy="5410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1200" b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900" y="1981200"/>
            <a:ext cx="17908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IF the </a:t>
            </a:r>
            <a:r>
              <a:rPr lang="fr-CH" dirty="0" err="1" smtClean="0"/>
              <a:t>length</a:t>
            </a:r>
            <a:r>
              <a:rPr lang="fr-CH" dirty="0" smtClean="0"/>
              <a:t> of the </a:t>
            </a:r>
          </a:p>
          <a:p>
            <a:r>
              <a:rPr lang="fr-CH" dirty="0" err="1" smtClean="0"/>
              <a:t>electron</a:t>
            </a:r>
            <a:r>
              <a:rPr lang="fr-CH" dirty="0" smtClean="0"/>
              <a:t> </a:t>
            </a:r>
            <a:r>
              <a:rPr lang="fr-CH" dirty="0" err="1" smtClean="0"/>
              <a:t>trajectory</a:t>
            </a:r>
            <a:r>
              <a:rPr lang="fr-CH" dirty="0" smtClean="0"/>
              <a:t> </a:t>
            </a:r>
          </a:p>
          <a:p>
            <a:r>
              <a:rPr lang="fr-CH" dirty="0" smtClean="0"/>
              <a:t>= </a:t>
            </a:r>
            <a:r>
              <a:rPr lang="fr-CH" dirty="0" err="1" smtClean="0"/>
              <a:t>length</a:t>
            </a:r>
            <a:r>
              <a:rPr lang="fr-CH" dirty="0" smtClean="0"/>
              <a:t> of </a:t>
            </a:r>
            <a:r>
              <a:rPr lang="fr-CH" dirty="0" err="1" smtClean="0"/>
              <a:t>magnetic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channel</a:t>
            </a:r>
            <a:r>
              <a:rPr lang="fr-CH" dirty="0" smtClean="0"/>
              <a:t> </a:t>
            </a:r>
          </a:p>
          <a:p>
            <a:endParaRPr lang="fr-CH" dirty="0" smtClean="0"/>
          </a:p>
          <a:p>
            <a:r>
              <a:rPr lang="fr-CH" dirty="0" smtClean="0"/>
              <a:t>B=B</a:t>
            </a:r>
            <a:r>
              <a:rPr lang="fr-CH" baseline="-25000" dirty="0" smtClean="0"/>
              <a:t>0</a:t>
            </a:r>
            <a:endParaRPr lang="fr-CH" dirty="0"/>
          </a:p>
          <a:p>
            <a:r>
              <a:rPr lang="fr-CH" dirty="0" smtClean="0"/>
              <a:t>E=E</a:t>
            </a:r>
            <a:r>
              <a:rPr lang="fr-CH" baseline="-25000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0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6AA3C3B4-C4DD-4AFC-88F0-2145D825BB5A}" type="slidenum">
              <a:rPr lang="en-US" altLang="en-US" sz="1200">
                <a:solidFill>
                  <a:srgbClr val="CC00CC"/>
                </a:solidFill>
              </a:rPr>
              <a:pPr/>
              <a:t>25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 flipV="1">
            <a:off x="4343400" y="3505200"/>
            <a:ext cx="76200" cy="762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85900" y="4318000"/>
            <a:ext cx="1828800" cy="2133600"/>
            <a:chOff x="1600200" y="4267200"/>
            <a:chExt cx="1828800" cy="2133600"/>
          </a:xfrm>
        </p:grpSpPr>
        <p:sp>
          <p:nvSpPr>
            <p:cNvPr id="70662" name="Freeform 6"/>
            <p:cNvSpPr>
              <a:spLocks/>
            </p:cNvSpPr>
            <p:nvPr/>
          </p:nvSpPr>
          <p:spPr bwMode="auto">
            <a:xfrm rot="2649323">
              <a:off x="2168525" y="4673600"/>
              <a:ext cx="228600" cy="1193800"/>
            </a:xfrm>
            <a:custGeom>
              <a:avLst/>
              <a:gdLst>
                <a:gd name="T0" fmla="*/ 228600 w 256"/>
                <a:gd name="T1" fmla="*/ 0 h 1664"/>
                <a:gd name="T2" fmla="*/ 100013 w 256"/>
                <a:gd name="T3" fmla="*/ 206619 h 1664"/>
                <a:gd name="T4" fmla="*/ 14288 w 256"/>
                <a:gd name="T5" fmla="*/ 482112 h 1664"/>
                <a:gd name="T6" fmla="*/ 14288 w 256"/>
                <a:gd name="T7" fmla="*/ 723167 h 1664"/>
                <a:gd name="T8" fmla="*/ 100013 w 256"/>
                <a:gd name="T9" fmla="*/ 998660 h 1664"/>
                <a:gd name="T10" fmla="*/ 185738 w 256"/>
                <a:gd name="T11" fmla="*/ 1170842 h 1664"/>
                <a:gd name="T12" fmla="*/ 185738 w 256"/>
                <a:gd name="T13" fmla="*/ 1136406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auto">
            <a:xfrm rot="2788983" flipH="1">
              <a:off x="2308225" y="4819650"/>
              <a:ext cx="241300" cy="1200150"/>
            </a:xfrm>
            <a:custGeom>
              <a:avLst/>
              <a:gdLst>
                <a:gd name="T0" fmla="*/ 241300 w 256"/>
                <a:gd name="T1" fmla="*/ 0 h 1664"/>
                <a:gd name="T2" fmla="*/ 105569 w 256"/>
                <a:gd name="T3" fmla="*/ 207718 h 1664"/>
                <a:gd name="T4" fmla="*/ 15081 w 256"/>
                <a:gd name="T5" fmla="*/ 484676 h 1664"/>
                <a:gd name="T6" fmla="*/ 15081 w 256"/>
                <a:gd name="T7" fmla="*/ 727014 h 1664"/>
                <a:gd name="T8" fmla="*/ 105569 w 256"/>
                <a:gd name="T9" fmla="*/ 1003972 h 1664"/>
                <a:gd name="T10" fmla="*/ 196056 w 256"/>
                <a:gd name="T11" fmla="*/ 1177070 h 1664"/>
                <a:gd name="T12" fmla="*/ 196056 w 256"/>
                <a:gd name="T13" fmla="*/ 1142450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72" name="Rectangle 16"/>
            <p:cNvSpPr>
              <a:spLocks noChangeArrowheads="1"/>
            </p:cNvSpPr>
            <p:nvPr/>
          </p:nvSpPr>
          <p:spPr bwMode="auto">
            <a:xfrm rot="1807769">
              <a:off x="2667000" y="56388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75" name="Rectangle 19"/>
            <p:cNvSpPr>
              <a:spLocks noChangeArrowheads="1"/>
            </p:cNvSpPr>
            <p:nvPr/>
          </p:nvSpPr>
          <p:spPr bwMode="auto">
            <a:xfrm rot="-18035982">
              <a:off x="1524000" y="44196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5" name="Text Box 39"/>
            <p:cNvSpPr txBox="1">
              <a:spLocks noChangeArrowheads="1"/>
            </p:cNvSpPr>
            <p:nvPr/>
          </p:nvSpPr>
          <p:spPr bwMode="auto">
            <a:xfrm>
              <a:off x="2362200" y="4840288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sym typeface="Symbol" charset="0"/>
                </a:rPr>
                <a:t></a:t>
              </a:r>
              <a:endParaRPr lang="en-GB" sz="2800" b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0" name="Oval 44"/>
            <p:cNvSpPr>
              <a:spLocks noChangeArrowheads="1"/>
            </p:cNvSpPr>
            <p:nvPr/>
          </p:nvSpPr>
          <p:spPr bwMode="auto">
            <a:xfrm>
              <a:off x="2057400" y="5410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1" name="Oval 45"/>
            <p:cNvSpPr>
              <a:spLocks noChangeArrowheads="1"/>
            </p:cNvSpPr>
            <p:nvPr/>
          </p:nvSpPr>
          <p:spPr bwMode="auto">
            <a:xfrm flipV="1">
              <a:off x="2133600" y="5486400"/>
              <a:ext cx="76200" cy="762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7" name="Oval 51"/>
            <p:cNvSpPr>
              <a:spLocks noChangeArrowheads="1"/>
            </p:cNvSpPr>
            <p:nvPr/>
          </p:nvSpPr>
          <p:spPr bwMode="auto">
            <a:xfrm flipV="1">
              <a:off x="1981200" y="5181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8" name="Oval 52"/>
            <p:cNvSpPr>
              <a:spLocks noChangeArrowheads="1"/>
            </p:cNvSpPr>
            <p:nvPr/>
          </p:nvSpPr>
          <p:spPr bwMode="auto">
            <a:xfrm flipV="1">
              <a:off x="2286000" y="4953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auto">
            <a:xfrm flipV="1">
              <a:off x="2438400" y="56388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auto">
            <a:xfrm flipV="1">
              <a:off x="2667000" y="5410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7" name="Text Box 71"/>
            <p:cNvSpPr txBox="1">
              <a:spLocks noChangeArrowheads="1"/>
            </p:cNvSpPr>
            <p:nvPr/>
          </p:nvSpPr>
          <p:spPr bwMode="auto">
            <a:xfrm rot="-18861443">
              <a:off x="1365250" y="5819775"/>
              <a:ext cx="815975" cy="346075"/>
            </a:xfrm>
            <a:prstGeom prst="rect">
              <a:avLst/>
            </a:prstGeom>
            <a:solidFill>
              <a:srgbClr val="EAFAEA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QUAD</a:t>
              </a:r>
            </a:p>
          </p:txBody>
        </p:sp>
      </p:grpSp>
      <p:sp>
        <p:nvSpPr>
          <p:cNvPr id="70728" name="Text Box 72"/>
          <p:cNvSpPr txBox="1">
            <a:spLocks noChangeArrowheads="1"/>
          </p:cNvSpPr>
          <p:nvPr/>
        </p:nvSpPr>
        <p:spPr bwMode="auto">
          <a:xfrm>
            <a:off x="7446963" y="4586288"/>
            <a:ext cx="1531937" cy="527050"/>
          </a:xfrm>
          <a:prstGeom prst="rect">
            <a:avLst/>
          </a:prstGeom>
          <a:solidFill>
            <a:srgbClr val="FFE1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4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Beam Orbit</a:t>
            </a:r>
          </a:p>
          <a:p>
            <a:pPr algn="ctr"/>
            <a:r>
              <a:rPr lang="en-GB" altLang="en-US" sz="1400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Monitors (BOM)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37200" y="4381500"/>
            <a:ext cx="1981200" cy="2035175"/>
            <a:chOff x="5486400" y="4267200"/>
            <a:chExt cx="1981200" cy="2035175"/>
          </a:xfrm>
        </p:grpSpPr>
        <p:sp>
          <p:nvSpPr>
            <p:cNvPr id="70666" name="Freeform 10"/>
            <p:cNvSpPr>
              <a:spLocks/>
            </p:cNvSpPr>
            <p:nvPr/>
          </p:nvSpPr>
          <p:spPr bwMode="auto">
            <a:xfrm rot="-2824689">
              <a:off x="6299200" y="4775200"/>
              <a:ext cx="228600" cy="1193800"/>
            </a:xfrm>
            <a:custGeom>
              <a:avLst/>
              <a:gdLst>
                <a:gd name="T0" fmla="*/ 228600 w 256"/>
                <a:gd name="T1" fmla="*/ 0 h 1664"/>
                <a:gd name="T2" fmla="*/ 100013 w 256"/>
                <a:gd name="T3" fmla="*/ 206619 h 1664"/>
                <a:gd name="T4" fmla="*/ 14288 w 256"/>
                <a:gd name="T5" fmla="*/ 482112 h 1664"/>
                <a:gd name="T6" fmla="*/ 14288 w 256"/>
                <a:gd name="T7" fmla="*/ 723167 h 1664"/>
                <a:gd name="T8" fmla="*/ 100013 w 256"/>
                <a:gd name="T9" fmla="*/ 998660 h 1664"/>
                <a:gd name="T10" fmla="*/ 185738 w 256"/>
                <a:gd name="T11" fmla="*/ 1170842 h 1664"/>
                <a:gd name="T12" fmla="*/ 185738 w 256"/>
                <a:gd name="T13" fmla="*/ 1136406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7" name="Freeform 11"/>
            <p:cNvSpPr>
              <a:spLocks/>
            </p:cNvSpPr>
            <p:nvPr/>
          </p:nvSpPr>
          <p:spPr bwMode="auto">
            <a:xfrm rot="18915622" flipH="1">
              <a:off x="6413500" y="4648200"/>
              <a:ext cx="241300" cy="1200150"/>
            </a:xfrm>
            <a:custGeom>
              <a:avLst/>
              <a:gdLst>
                <a:gd name="T0" fmla="*/ 241300 w 256"/>
                <a:gd name="T1" fmla="*/ 0 h 1664"/>
                <a:gd name="T2" fmla="*/ 105569 w 256"/>
                <a:gd name="T3" fmla="*/ 207718 h 1664"/>
                <a:gd name="T4" fmla="*/ 15081 w 256"/>
                <a:gd name="T5" fmla="*/ 484676 h 1664"/>
                <a:gd name="T6" fmla="*/ 15081 w 256"/>
                <a:gd name="T7" fmla="*/ 727014 h 1664"/>
                <a:gd name="T8" fmla="*/ 105569 w 256"/>
                <a:gd name="T9" fmla="*/ 1003972 h 1664"/>
                <a:gd name="T10" fmla="*/ 196056 w 256"/>
                <a:gd name="T11" fmla="*/ 1177070 h 1664"/>
                <a:gd name="T12" fmla="*/ 196056 w 256"/>
                <a:gd name="T13" fmla="*/ 1142450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9" name="Rectangle 13"/>
            <p:cNvSpPr>
              <a:spLocks noChangeArrowheads="1"/>
            </p:cNvSpPr>
            <p:nvPr/>
          </p:nvSpPr>
          <p:spPr bwMode="auto">
            <a:xfrm rot="-3592094">
              <a:off x="6553200" y="44196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 rot="-1785238">
              <a:off x="5486400" y="56388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3" name="Text Box 37"/>
            <p:cNvSpPr txBox="1">
              <a:spLocks noChangeArrowheads="1"/>
            </p:cNvSpPr>
            <p:nvPr/>
          </p:nvSpPr>
          <p:spPr bwMode="auto">
            <a:xfrm>
              <a:off x="6019800" y="4814888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sym typeface="Symbol" charset="0"/>
                </a:rPr>
                <a:t></a:t>
              </a:r>
              <a:endParaRPr lang="en-GB" sz="280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2" name="Oval 46"/>
            <p:cNvSpPr>
              <a:spLocks noChangeArrowheads="1"/>
            </p:cNvSpPr>
            <p:nvPr/>
          </p:nvSpPr>
          <p:spPr bwMode="auto">
            <a:xfrm>
              <a:off x="6553200" y="5410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3" name="Oval 47"/>
            <p:cNvSpPr>
              <a:spLocks noChangeArrowheads="1"/>
            </p:cNvSpPr>
            <p:nvPr/>
          </p:nvSpPr>
          <p:spPr bwMode="auto">
            <a:xfrm flipV="1">
              <a:off x="6629400" y="5486400"/>
              <a:ext cx="76200" cy="762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6" name="Oval 60"/>
            <p:cNvSpPr>
              <a:spLocks noChangeArrowheads="1"/>
            </p:cNvSpPr>
            <p:nvPr/>
          </p:nvSpPr>
          <p:spPr bwMode="auto">
            <a:xfrm flipV="1">
              <a:off x="6553200" y="4953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7" name="Oval 61"/>
            <p:cNvSpPr>
              <a:spLocks noChangeArrowheads="1"/>
            </p:cNvSpPr>
            <p:nvPr/>
          </p:nvSpPr>
          <p:spPr bwMode="auto">
            <a:xfrm flipV="1">
              <a:off x="6781800" y="5105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auto">
            <a:xfrm flipV="1">
              <a:off x="6096000" y="5410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auto">
            <a:xfrm flipV="1">
              <a:off x="6324600" y="56388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5" name="Text Box 69"/>
            <p:cNvSpPr txBox="1">
              <a:spLocks noChangeArrowheads="1"/>
            </p:cNvSpPr>
            <p:nvPr/>
          </p:nvSpPr>
          <p:spPr bwMode="auto">
            <a:xfrm rot="-3013804">
              <a:off x="6734175" y="5721350"/>
              <a:ext cx="815975" cy="346075"/>
            </a:xfrm>
            <a:prstGeom prst="rect">
              <a:avLst/>
            </a:prstGeom>
            <a:solidFill>
              <a:srgbClr val="EAFAEA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QUAD</a:t>
              </a:r>
            </a:p>
          </p:txBody>
        </p:sp>
        <p:sp>
          <p:nvSpPr>
            <p:cNvPr id="70729" name="Freeform 73"/>
            <p:cNvSpPr>
              <a:spLocks/>
            </p:cNvSpPr>
            <p:nvPr/>
          </p:nvSpPr>
          <p:spPr bwMode="auto">
            <a:xfrm>
              <a:off x="6858000" y="4927600"/>
              <a:ext cx="609600" cy="406400"/>
            </a:xfrm>
            <a:custGeom>
              <a:avLst/>
              <a:gdLst>
                <a:gd name="T0" fmla="*/ 609600 w 384"/>
                <a:gd name="T1" fmla="*/ 0 h 256"/>
                <a:gd name="T2" fmla="*/ 381000 w 384"/>
                <a:gd name="T3" fmla="*/ 381000 h 256"/>
                <a:gd name="T4" fmla="*/ 304800 w 384"/>
                <a:gd name="T5" fmla="*/ 152400 h 256"/>
                <a:gd name="T6" fmla="*/ 0 w 384"/>
                <a:gd name="T7" fmla="*/ 228600 h 2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256">
                  <a:moveTo>
                    <a:pt x="384" y="0"/>
                  </a:moveTo>
                  <a:cubicBezTo>
                    <a:pt x="328" y="112"/>
                    <a:pt x="272" y="224"/>
                    <a:pt x="240" y="240"/>
                  </a:cubicBezTo>
                  <a:cubicBezTo>
                    <a:pt x="208" y="256"/>
                    <a:pt x="232" y="112"/>
                    <a:pt x="192" y="96"/>
                  </a:cubicBezTo>
                  <a:cubicBezTo>
                    <a:pt x="152" y="80"/>
                    <a:pt x="76" y="11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73225" y="488950"/>
            <a:ext cx="1863725" cy="1987550"/>
            <a:chOff x="1800225" y="527050"/>
            <a:chExt cx="1863725" cy="1987550"/>
          </a:xfrm>
        </p:grpSpPr>
        <p:sp>
          <p:nvSpPr>
            <p:cNvPr id="70664" name="Freeform 8"/>
            <p:cNvSpPr>
              <a:spLocks/>
            </p:cNvSpPr>
            <p:nvPr/>
          </p:nvSpPr>
          <p:spPr bwMode="auto">
            <a:xfrm rot="-2824689">
              <a:off x="2501900" y="990600"/>
              <a:ext cx="228600" cy="1193800"/>
            </a:xfrm>
            <a:custGeom>
              <a:avLst/>
              <a:gdLst>
                <a:gd name="T0" fmla="*/ 228600 w 256"/>
                <a:gd name="T1" fmla="*/ 0 h 1664"/>
                <a:gd name="T2" fmla="*/ 100013 w 256"/>
                <a:gd name="T3" fmla="*/ 206619 h 1664"/>
                <a:gd name="T4" fmla="*/ 14288 w 256"/>
                <a:gd name="T5" fmla="*/ 482112 h 1664"/>
                <a:gd name="T6" fmla="*/ 14288 w 256"/>
                <a:gd name="T7" fmla="*/ 723167 h 1664"/>
                <a:gd name="T8" fmla="*/ 100013 w 256"/>
                <a:gd name="T9" fmla="*/ 998660 h 1664"/>
                <a:gd name="T10" fmla="*/ 185738 w 256"/>
                <a:gd name="T11" fmla="*/ 1170842 h 1664"/>
                <a:gd name="T12" fmla="*/ 185738 w 256"/>
                <a:gd name="T13" fmla="*/ 1136406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auto">
            <a:xfrm rot="18915622" flipH="1">
              <a:off x="2578100" y="838200"/>
              <a:ext cx="241300" cy="1200150"/>
            </a:xfrm>
            <a:custGeom>
              <a:avLst/>
              <a:gdLst>
                <a:gd name="T0" fmla="*/ 241300 w 256"/>
                <a:gd name="T1" fmla="*/ 0 h 1664"/>
                <a:gd name="T2" fmla="*/ 105569 w 256"/>
                <a:gd name="T3" fmla="*/ 207718 h 1664"/>
                <a:gd name="T4" fmla="*/ 15081 w 256"/>
                <a:gd name="T5" fmla="*/ 484676 h 1664"/>
                <a:gd name="T6" fmla="*/ 15081 w 256"/>
                <a:gd name="T7" fmla="*/ 727014 h 1664"/>
                <a:gd name="T8" fmla="*/ 105569 w 256"/>
                <a:gd name="T9" fmla="*/ 1003972 h 1664"/>
                <a:gd name="T10" fmla="*/ 196056 w 256"/>
                <a:gd name="T11" fmla="*/ 1177070 h 1664"/>
                <a:gd name="T12" fmla="*/ 196056 w 256"/>
                <a:gd name="T13" fmla="*/ 1142450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 rot="-3592094">
              <a:off x="1752600" y="19050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 rot="-1785238">
              <a:off x="2895600" y="8382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2" name="Text Box 36"/>
            <p:cNvSpPr txBox="1">
              <a:spLocks noChangeArrowheads="1"/>
            </p:cNvSpPr>
            <p:nvPr/>
          </p:nvSpPr>
          <p:spPr bwMode="auto">
            <a:xfrm>
              <a:off x="2590800" y="1423988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sym typeface="Symbol" charset="0"/>
                </a:rPr>
                <a:t></a:t>
              </a:r>
              <a:endParaRPr lang="en-GB" sz="2800" b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6" name="Oval 40"/>
            <p:cNvSpPr>
              <a:spLocks noChangeArrowheads="1"/>
            </p:cNvSpPr>
            <p:nvPr/>
          </p:nvSpPr>
          <p:spPr bwMode="auto">
            <a:xfrm>
              <a:off x="2362200" y="1219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7" name="Oval 41"/>
            <p:cNvSpPr>
              <a:spLocks noChangeArrowheads="1"/>
            </p:cNvSpPr>
            <p:nvPr/>
          </p:nvSpPr>
          <p:spPr bwMode="auto">
            <a:xfrm flipV="1">
              <a:off x="2438400" y="1295400"/>
              <a:ext cx="76200" cy="762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auto">
            <a:xfrm flipV="1">
              <a:off x="2286000" y="1600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auto">
            <a:xfrm flipV="1">
              <a:off x="2514600" y="1752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auto">
            <a:xfrm flipV="1">
              <a:off x="2743200" y="1143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3" name="Oval 67"/>
            <p:cNvSpPr>
              <a:spLocks noChangeArrowheads="1"/>
            </p:cNvSpPr>
            <p:nvPr/>
          </p:nvSpPr>
          <p:spPr bwMode="auto">
            <a:xfrm flipV="1">
              <a:off x="2895600" y="1371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4" name="Text Box 68"/>
            <p:cNvSpPr txBox="1">
              <a:spLocks noChangeArrowheads="1"/>
            </p:cNvSpPr>
            <p:nvPr/>
          </p:nvSpPr>
          <p:spPr bwMode="auto">
            <a:xfrm rot="-3013804">
              <a:off x="1565275" y="762000"/>
              <a:ext cx="815975" cy="346075"/>
            </a:xfrm>
            <a:prstGeom prst="rect">
              <a:avLst/>
            </a:prstGeom>
            <a:solidFill>
              <a:srgbClr val="EAFAEA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QUAD</a:t>
              </a:r>
            </a:p>
          </p:txBody>
        </p:sp>
        <p:sp>
          <p:nvSpPr>
            <p:cNvPr id="70730" name="Text Box 74"/>
            <p:cNvSpPr txBox="1">
              <a:spLocks noChangeArrowheads="1"/>
            </p:cNvSpPr>
            <p:nvPr/>
          </p:nvSpPr>
          <p:spPr bwMode="auto">
            <a:xfrm rot="-1825800">
              <a:off x="2895600" y="882650"/>
              <a:ext cx="7683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Dipole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87950" y="419100"/>
            <a:ext cx="1876425" cy="1981200"/>
            <a:chOff x="5099050" y="533400"/>
            <a:chExt cx="1876425" cy="1981200"/>
          </a:xfrm>
        </p:grpSpPr>
        <p:sp>
          <p:nvSpPr>
            <p:cNvPr id="70660" name="Freeform 4"/>
            <p:cNvSpPr>
              <a:spLocks/>
            </p:cNvSpPr>
            <p:nvPr/>
          </p:nvSpPr>
          <p:spPr bwMode="auto">
            <a:xfrm rot="2649323">
              <a:off x="5943600" y="863600"/>
              <a:ext cx="228600" cy="1193800"/>
            </a:xfrm>
            <a:custGeom>
              <a:avLst/>
              <a:gdLst>
                <a:gd name="T0" fmla="*/ 228600 w 256"/>
                <a:gd name="T1" fmla="*/ 0 h 1664"/>
                <a:gd name="T2" fmla="*/ 100013 w 256"/>
                <a:gd name="T3" fmla="*/ 206619 h 1664"/>
                <a:gd name="T4" fmla="*/ 14288 w 256"/>
                <a:gd name="T5" fmla="*/ 482112 h 1664"/>
                <a:gd name="T6" fmla="*/ 14288 w 256"/>
                <a:gd name="T7" fmla="*/ 723167 h 1664"/>
                <a:gd name="T8" fmla="*/ 100013 w 256"/>
                <a:gd name="T9" fmla="*/ 998660 h 1664"/>
                <a:gd name="T10" fmla="*/ 185738 w 256"/>
                <a:gd name="T11" fmla="*/ 1170842 h 1664"/>
                <a:gd name="T12" fmla="*/ 185738 w 256"/>
                <a:gd name="T13" fmla="*/ 1136406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auto">
            <a:xfrm rot="2788983" flipH="1">
              <a:off x="6083300" y="1009650"/>
              <a:ext cx="241300" cy="1200150"/>
            </a:xfrm>
            <a:custGeom>
              <a:avLst/>
              <a:gdLst>
                <a:gd name="T0" fmla="*/ 241300 w 256"/>
                <a:gd name="T1" fmla="*/ 0 h 1664"/>
                <a:gd name="T2" fmla="*/ 105569 w 256"/>
                <a:gd name="T3" fmla="*/ 207718 h 1664"/>
                <a:gd name="T4" fmla="*/ 15081 w 256"/>
                <a:gd name="T5" fmla="*/ 484676 h 1664"/>
                <a:gd name="T6" fmla="*/ 15081 w 256"/>
                <a:gd name="T7" fmla="*/ 727014 h 1664"/>
                <a:gd name="T8" fmla="*/ 105569 w 256"/>
                <a:gd name="T9" fmla="*/ 1003972 h 1664"/>
                <a:gd name="T10" fmla="*/ 196056 w 256"/>
                <a:gd name="T11" fmla="*/ 1177070 h 1664"/>
                <a:gd name="T12" fmla="*/ 196056 w 256"/>
                <a:gd name="T13" fmla="*/ 1142450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 rot="1470578">
              <a:off x="5105400" y="8382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74" name="Rectangle 18"/>
            <p:cNvSpPr>
              <a:spLocks noChangeArrowheads="1"/>
            </p:cNvSpPr>
            <p:nvPr/>
          </p:nvSpPr>
          <p:spPr bwMode="auto">
            <a:xfrm rot="-18434517">
              <a:off x="6324600" y="19050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4" name="Text Box 38"/>
            <p:cNvSpPr txBox="1">
              <a:spLocks noChangeArrowheads="1"/>
            </p:cNvSpPr>
            <p:nvPr/>
          </p:nvSpPr>
          <p:spPr bwMode="auto">
            <a:xfrm>
              <a:off x="5715000" y="1455738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sym typeface="Symbol" charset="0"/>
                </a:rPr>
                <a:t></a:t>
              </a:r>
              <a:endParaRPr lang="en-GB" sz="2800" b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4" name="Oval 48"/>
            <p:cNvSpPr>
              <a:spLocks noChangeArrowheads="1"/>
            </p:cNvSpPr>
            <p:nvPr/>
          </p:nvSpPr>
          <p:spPr bwMode="auto">
            <a:xfrm>
              <a:off x="6248400" y="1219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5" name="Oval 49"/>
            <p:cNvSpPr>
              <a:spLocks noChangeArrowheads="1"/>
            </p:cNvSpPr>
            <p:nvPr/>
          </p:nvSpPr>
          <p:spPr bwMode="auto">
            <a:xfrm flipV="1">
              <a:off x="6324600" y="1295400"/>
              <a:ext cx="76200" cy="762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0" name="Oval 54"/>
            <p:cNvSpPr>
              <a:spLocks noChangeArrowheads="1"/>
            </p:cNvSpPr>
            <p:nvPr/>
          </p:nvSpPr>
          <p:spPr bwMode="auto">
            <a:xfrm flipV="1">
              <a:off x="6324600" y="1752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auto">
            <a:xfrm flipV="1">
              <a:off x="6477000" y="1600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auto">
            <a:xfrm flipV="1">
              <a:off x="5791200" y="1371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auto">
            <a:xfrm flipV="1">
              <a:off x="5943600" y="1143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6" name="Text Box 70"/>
            <p:cNvSpPr txBox="1">
              <a:spLocks noChangeArrowheads="1"/>
            </p:cNvSpPr>
            <p:nvPr/>
          </p:nvSpPr>
          <p:spPr bwMode="auto">
            <a:xfrm rot="-18861443">
              <a:off x="6394450" y="768350"/>
              <a:ext cx="815975" cy="346075"/>
            </a:xfrm>
            <a:prstGeom prst="rect">
              <a:avLst/>
            </a:prstGeom>
            <a:solidFill>
              <a:srgbClr val="EAFAEA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QUAD</a:t>
              </a:r>
            </a:p>
          </p:txBody>
        </p:sp>
        <p:sp>
          <p:nvSpPr>
            <p:cNvPr id="70731" name="Text Box 75"/>
            <p:cNvSpPr txBox="1">
              <a:spLocks noChangeArrowheads="1"/>
            </p:cNvSpPr>
            <p:nvPr/>
          </p:nvSpPr>
          <p:spPr bwMode="auto">
            <a:xfrm rot="1420166">
              <a:off x="5099050" y="882650"/>
              <a:ext cx="7683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Dipole</a:t>
              </a:r>
            </a:p>
          </p:txBody>
        </p:sp>
      </p:grpSp>
      <p:sp>
        <p:nvSpPr>
          <p:cNvPr id="58" name="Oval 3"/>
          <p:cNvSpPr>
            <a:spLocks noChangeArrowheads="1"/>
          </p:cNvSpPr>
          <p:nvPr/>
        </p:nvSpPr>
        <p:spPr bwMode="auto">
          <a:xfrm>
            <a:off x="1676400" y="838200"/>
            <a:ext cx="5486400" cy="5410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1200" b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900" y="1981200"/>
            <a:ext cx="17908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If the </a:t>
            </a:r>
            <a:r>
              <a:rPr lang="fr-CH" dirty="0" err="1" smtClean="0"/>
              <a:t>length</a:t>
            </a:r>
            <a:r>
              <a:rPr lang="fr-CH" dirty="0" smtClean="0"/>
              <a:t> of the </a:t>
            </a:r>
          </a:p>
          <a:p>
            <a:r>
              <a:rPr lang="fr-CH" dirty="0" err="1" smtClean="0"/>
              <a:t>electron</a:t>
            </a:r>
            <a:r>
              <a:rPr lang="fr-CH" dirty="0" smtClean="0"/>
              <a:t> </a:t>
            </a:r>
            <a:r>
              <a:rPr lang="fr-CH" dirty="0" err="1" smtClean="0"/>
              <a:t>trajectory</a:t>
            </a:r>
            <a:r>
              <a:rPr lang="fr-CH" dirty="0" smtClean="0"/>
              <a:t> </a:t>
            </a:r>
          </a:p>
          <a:p>
            <a:r>
              <a:rPr lang="fr-CH" dirty="0"/>
              <a:t>&lt;</a:t>
            </a:r>
            <a:r>
              <a:rPr lang="fr-CH" dirty="0" smtClean="0"/>
              <a:t> </a:t>
            </a:r>
            <a:r>
              <a:rPr lang="fr-CH" dirty="0" err="1" smtClean="0"/>
              <a:t>length</a:t>
            </a:r>
            <a:r>
              <a:rPr lang="fr-CH" dirty="0" smtClean="0"/>
              <a:t> of </a:t>
            </a:r>
            <a:r>
              <a:rPr lang="fr-CH" dirty="0" err="1" smtClean="0"/>
              <a:t>magnetic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channel</a:t>
            </a:r>
            <a:r>
              <a:rPr lang="fr-CH" dirty="0" smtClean="0"/>
              <a:t> </a:t>
            </a:r>
          </a:p>
          <a:p>
            <a:endParaRPr lang="fr-CH" dirty="0" smtClean="0"/>
          </a:p>
          <a:p>
            <a:r>
              <a:rPr lang="fr-CH" dirty="0" smtClean="0"/>
              <a:t>B&lt;B</a:t>
            </a:r>
            <a:r>
              <a:rPr lang="fr-CH" baseline="-25000" dirty="0" smtClean="0"/>
              <a:t>0</a:t>
            </a:r>
            <a:endParaRPr lang="fr-CH" dirty="0"/>
          </a:p>
          <a:p>
            <a:r>
              <a:rPr lang="fr-CH" dirty="0" smtClean="0"/>
              <a:t>E&lt;E</a:t>
            </a:r>
            <a:r>
              <a:rPr lang="fr-CH" baseline="-25000" dirty="0" smtClean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200" y="1397000"/>
            <a:ext cx="146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G</a:t>
            </a:r>
            <a:r>
              <a:rPr lang="fr-CH" dirty="0" smtClean="0"/>
              <a:t>round </a:t>
            </a:r>
            <a:r>
              <a:rPr lang="fr-CH" dirty="0" err="1" smtClean="0"/>
              <a:t>expands</a:t>
            </a:r>
            <a:endParaRPr lang="fr-CH" dirty="0" smtClean="0"/>
          </a:p>
          <a:p>
            <a:r>
              <a:rPr lang="fr-CH" dirty="0" smtClean="0"/>
              <a:t>(</a:t>
            </a:r>
            <a:r>
              <a:rPr lang="fr-CH" dirty="0" err="1" smtClean="0"/>
              <a:t>tide</a:t>
            </a:r>
            <a:r>
              <a:rPr lang="fr-CH" dirty="0" smtClean="0"/>
              <a:t> etc..)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38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6AA3C3B4-C4DD-4AFC-88F0-2145D825BB5A}" type="slidenum">
              <a:rPr lang="en-US" altLang="en-US" sz="1200">
                <a:solidFill>
                  <a:srgbClr val="CC00CC"/>
                </a:solidFill>
              </a:rPr>
              <a:pPr/>
              <a:t>26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 flipV="1">
            <a:off x="4343400" y="3505200"/>
            <a:ext cx="76200" cy="762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7500" y="4191000"/>
            <a:ext cx="1828800" cy="2035175"/>
            <a:chOff x="5486400" y="4267200"/>
            <a:chExt cx="1828800" cy="2035175"/>
          </a:xfrm>
        </p:grpSpPr>
        <p:sp>
          <p:nvSpPr>
            <p:cNvPr id="70666" name="Freeform 10"/>
            <p:cNvSpPr>
              <a:spLocks/>
            </p:cNvSpPr>
            <p:nvPr/>
          </p:nvSpPr>
          <p:spPr bwMode="auto">
            <a:xfrm rot="-2824689">
              <a:off x="6299200" y="4775200"/>
              <a:ext cx="228600" cy="1193800"/>
            </a:xfrm>
            <a:custGeom>
              <a:avLst/>
              <a:gdLst>
                <a:gd name="T0" fmla="*/ 228600 w 256"/>
                <a:gd name="T1" fmla="*/ 0 h 1664"/>
                <a:gd name="T2" fmla="*/ 100013 w 256"/>
                <a:gd name="T3" fmla="*/ 206619 h 1664"/>
                <a:gd name="T4" fmla="*/ 14288 w 256"/>
                <a:gd name="T5" fmla="*/ 482112 h 1664"/>
                <a:gd name="T6" fmla="*/ 14288 w 256"/>
                <a:gd name="T7" fmla="*/ 723167 h 1664"/>
                <a:gd name="T8" fmla="*/ 100013 w 256"/>
                <a:gd name="T9" fmla="*/ 998660 h 1664"/>
                <a:gd name="T10" fmla="*/ 185738 w 256"/>
                <a:gd name="T11" fmla="*/ 1170842 h 1664"/>
                <a:gd name="T12" fmla="*/ 185738 w 256"/>
                <a:gd name="T13" fmla="*/ 1136406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7" name="Freeform 11"/>
            <p:cNvSpPr>
              <a:spLocks/>
            </p:cNvSpPr>
            <p:nvPr/>
          </p:nvSpPr>
          <p:spPr bwMode="auto">
            <a:xfrm rot="18915622" flipH="1">
              <a:off x="6413500" y="4648200"/>
              <a:ext cx="241300" cy="1200150"/>
            </a:xfrm>
            <a:custGeom>
              <a:avLst/>
              <a:gdLst>
                <a:gd name="T0" fmla="*/ 241300 w 256"/>
                <a:gd name="T1" fmla="*/ 0 h 1664"/>
                <a:gd name="T2" fmla="*/ 105569 w 256"/>
                <a:gd name="T3" fmla="*/ 207718 h 1664"/>
                <a:gd name="T4" fmla="*/ 15081 w 256"/>
                <a:gd name="T5" fmla="*/ 484676 h 1664"/>
                <a:gd name="T6" fmla="*/ 15081 w 256"/>
                <a:gd name="T7" fmla="*/ 727014 h 1664"/>
                <a:gd name="T8" fmla="*/ 105569 w 256"/>
                <a:gd name="T9" fmla="*/ 1003972 h 1664"/>
                <a:gd name="T10" fmla="*/ 196056 w 256"/>
                <a:gd name="T11" fmla="*/ 1177070 h 1664"/>
                <a:gd name="T12" fmla="*/ 196056 w 256"/>
                <a:gd name="T13" fmla="*/ 1142450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9" name="Rectangle 13"/>
            <p:cNvSpPr>
              <a:spLocks noChangeArrowheads="1"/>
            </p:cNvSpPr>
            <p:nvPr/>
          </p:nvSpPr>
          <p:spPr bwMode="auto">
            <a:xfrm rot="-3592094">
              <a:off x="6553200" y="44196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 rot="-1785238">
              <a:off x="5486400" y="56388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3" name="Text Box 37"/>
            <p:cNvSpPr txBox="1">
              <a:spLocks noChangeArrowheads="1"/>
            </p:cNvSpPr>
            <p:nvPr/>
          </p:nvSpPr>
          <p:spPr bwMode="auto">
            <a:xfrm>
              <a:off x="6019800" y="4814888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sym typeface="Symbol" charset="0"/>
                </a:rPr>
                <a:t></a:t>
              </a:r>
              <a:endParaRPr lang="en-GB" sz="280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2" name="Oval 46"/>
            <p:cNvSpPr>
              <a:spLocks noChangeArrowheads="1"/>
            </p:cNvSpPr>
            <p:nvPr/>
          </p:nvSpPr>
          <p:spPr bwMode="auto">
            <a:xfrm>
              <a:off x="6553200" y="5410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3" name="Oval 47"/>
            <p:cNvSpPr>
              <a:spLocks noChangeArrowheads="1"/>
            </p:cNvSpPr>
            <p:nvPr/>
          </p:nvSpPr>
          <p:spPr bwMode="auto">
            <a:xfrm flipV="1">
              <a:off x="6629400" y="5486400"/>
              <a:ext cx="76200" cy="762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6" name="Oval 60"/>
            <p:cNvSpPr>
              <a:spLocks noChangeArrowheads="1"/>
            </p:cNvSpPr>
            <p:nvPr/>
          </p:nvSpPr>
          <p:spPr bwMode="auto">
            <a:xfrm flipV="1">
              <a:off x="6553200" y="4953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7" name="Oval 61"/>
            <p:cNvSpPr>
              <a:spLocks noChangeArrowheads="1"/>
            </p:cNvSpPr>
            <p:nvPr/>
          </p:nvSpPr>
          <p:spPr bwMode="auto">
            <a:xfrm flipV="1">
              <a:off x="6781800" y="5105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auto">
            <a:xfrm flipV="1">
              <a:off x="6096000" y="5410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auto">
            <a:xfrm flipV="1">
              <a:off x="6324600" y="56388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5" name="Text Box 69"/>
            <p:cNvSpPr txBox="1">
              <a:spLocks noChangeArrowheads="1"/>
            </p:cNvSpPr>
            <p:nvPr/>
          </p:nvSpPr>
          <p:spPr bwMode="auto">
            <a:xfrm rot="-3013804">
              <a:off x="6734175" y="5721350"/>
              <a:ext cx="815975" cy="346075"/>
            </a:xfrm>
            <a:prstGeom prst="rect">
              <a:avLst/>
            </a:prstGeom>
            <a:solidFill>
              <a:srgbClr val="EAFAEA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63700" y="4165600"/>
            <a:ext cx="1828800" cy="2133600"/>
            <a:chOff x="1600200" y="4267200"/>
            <a:chExt cx="1828800" cy="2133600"/>
          </a:xfrm>
        </p:grpSpPr>
        <p:sp>
          <p:nvSpPr>
            <p:cNvPr id="70662" name="Freeform 6"/>
            <p:cNvSpPr>
              <a:spLocks/>
            </p:cNvSpPr>
            <p:nvPr/>
          </p:nvSpPr>
          <p:spPr bwMode="auto">
            <a:xfrm rot="2649323">
              <a:off x="2168525" y="4673600"/>
              <a:ext cx="228600" cy="1193800"/>
            </a:xfrm>
            <a:custGeom>
              <a:avLst/>
              <a:gdLst>
                <a:gd name="T0" fmla="*/ 228600 w 256"/>
                <a:gd name="T1" fmla="*/ 0 h 1664"/>
                <a:gd name="T2" fmla="*/ 100013 w 256"/>
                <a:gd name="T3" fmla="*/ 206619 h 1664"/>
                <a:gd name="T4" fmla="*/ 14288 w 256"/>
                <a:gd name="T5" fmla="*/ 482112 h 1664"/>
                <a:gd name="T6" fmla="*/ 14288 w 256"/>
                <a:gd name="T7" fmla="*/ 723167 h 1664"/>
                <a:gd name="T8" fmla="*/ 100013 w 256"/>
                <a:gd name="T9" fmla="*/ 998660 h 1664"/>
                <a:gd name="T10" fmla="*/ 185738 w 256"/>
                <a:gd name="T11" fmla="*/ 1170842 h 1664"/>
                <a:gd name="T12" fmla="*/ 185738 w 256"/>
                <a:gd name="T13" fmla="*/ 1136406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auto">
            <a:xfrm rot="2788983" flipH="1">
              <a:off x="2308225" y="4819650"/>
              <a:ext cx="241300" cy="1200150"/>
            </a:xfrm>
            <a:custGeom>
              <a:avLst/>
              <a:gdLst>
                <a:gd name="T0" fmla="*/ 241300 w 256"/>
                <a:gd name="T1" fmla="*/ 0 h 1664"/>
                <a:gd name="T2" fmla="*/ 105569 w 256"/>
                <a:gd name="T3" fmla="*/ 207718 h 1664"/>
                <a:gd name="T4" fmla="*/ 15081 w 256"/>
                <a:gd name="T5" fmla="*/ 484676 h 1664"/>
                <a:gd name="T6" fmla="*/ 15081 w 256"/>
                <a:gd name="T7" fmla="*/ 727014 h 1664"/>
                <a:gd name="T8" fmla="*/ 105569 w 256"/>
                <a:gd name="T9" fmla="*/ 1003972 h 1664"/>
                <a:gd name="T10" fmla="*/ 196056 w 256"/>
                <a:gd name="T11" fmla="*/ 1177070 h 1664"/>
                <a:gd name="T12" fmla="*/ 196056 w 256"/>
                <a:gd name="T13" fmla="*/ 1142450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72" name="Rectangle 16"/>
            <p:cNvSpPr>
              <a:spLocks noChangeArrowheads="1"/>
            </p:cNvSpPr>
            <p:nvPr/>
          </p:nvSpPr>
          <p:spPr bwMode="auto">
            <a:xfrm rot="1807769">
              <a:off x="2667000" y="56388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75" name="Rectangle 19"/>
            <p:cNvSpPr>
              <a:spLocks noChangeArrowheads="1"/>
            </p:cNvSpPr>
            <p:nvPr/>
          </p:nvSpPr>
          <p:spPr bwMode="auto">
            <a:xfrm rot="-18035982">
              <a:off x="1524000" y="44196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5" name="Text Box 39"/>
            <p:cNvSpPr txBox="1">
              <a:spLocks noChangeArrowheads="1"/>
            </p:cNvSpPr>
            <p:nvPr/>
          </p:nvSpPr>
          <p:spPr bwMode="auto">
            <a:xfrm>
              <a:off x="2362200" y="4840288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sym typeface="Symbol" charset="0"/>
                </a:rPr>
                <a:t></a:t>
              </a:r>
              <a:endParaRPr lang="en-GB" sz="2800" b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0" name="Oval 44"/>
            <p:cNvSpPr>
              <a:spLocks noChangeArrowheads="1"/>
            </p:cNvSpPr>
            <p:nvPr/>
          </p:nvSpPr>
          <p:spPr bwMode="auto">
            <a:xfrm>
              <a:off x="2057400" y="5410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1" name="Oval 45"/>
            <p:cNvSpPr>
              <a:spLocks noChangeArrowheads="1"/>
            </p:cNvSpPr>
            <p:nvPr/>
          </p:nvSpPr>
          <p:spPr bwMode="auto">
            <a:xfrm flipV="1">
              <a:off x="2133600" y="5486400"/>
              <a:ext cx="76200" cy="762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7" name="Oval 51"/>
            <p:cNvSpPr>
              <a:spLocks noChangeArrowheads="1"/>
            </p:cNvSpPr>
            <p:nvPr/>
          </p:nvSpPr>
          <p:spPr bwMode="auto">
            <a:xfrm flipV="1">
              <a:off x="1981200" y="5181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8" name="Oval 52"/>
            <p:cNvSpPr>
              <a:spLocks noChangeArrowheads="1"/>
            </p:cNvSpPr>
            <p:nvPr/>
          </p:nvSpPr>
          <p:spPr bwMode="auto">
            <a:xfrm flipV="1">
              <a:off x="2286000" y="4953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auto">
            <a:xfrm flipV="1">
              <a:off x="2438400" y="56388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auto">
            <a:xfrm flipV="1">
              <a:off x="2667000" y="5410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7" name="Text Box 71"/>
            <p:cNvSpPr txBox="1">
              <a:spLocks noChangeArrowheads="1"/>
            </p:cNvSpPr>
            <p:nvPr/>
          </p:nvSpPr>
          <p:spPr bwMode="auto">
            <a:xfrm rot="-18861443">
              <a:off x="1365250" y="5819775"/>
              <a:ext cx="815975" cy="346075"/>
            </a:xfrm>
            <a:prstGeom prst="rect">
              <a:avLst/>
            </a:prstGeom>
            <a:solidFill>
              <a:srgbClr val="EAFAEA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51025" y="590550"/>
            <a:ext cx="1863725" cy="1987550"/>
            <a:chOff x="1800225" y="527050"/>
            <a:chExt cx="1863725" cy="1987550"/>
          </a:xfrm>
        </p:grpSpPr>
        <p:sp>
          <p:nvSpPr>
            <p:cNvPr id="70664" name="Freeform 8"/>
            <p:cNvSpPr>
              <a:spLocks/>
            </p:cNvSpPr>
            <p:nvPr/>
          </p:nvSpPr>
          <p:spPr bwMode="auto">
            <a:xfrm rot="-2824689">
              <a:off x="2501900" y="990600"/>
              <a:ext cx="228600" cy="1193800"/>
            </a:xfrm>
            <a:custGeom>
              <a:avLst/>
              <a:gdLst>
                <a:gd name="T0" fmla="*/ 228600 w 256"/>
                <a:gd name="T1" fmla="*/ 0 h 1664"/>
                <a:gd name="T2" fmla="*/ 100013 w 256"/>
                <a:gd name="T3" fmla="*/ 206619 h 1664"/>
                <a:gd name="T4" fmla="*/ 14288 w 256"/>
                <a:gd name="T5" fmla="*/ 482112 h 1664"/>
                <a:gd name="T6" fmla="*/ 14288 w 256"/>
                <a:gd name="T7" fmla="*/ 723167 h 1664"/>
                <a:gd name="T8" fmla="*/ 100013 w 256"/>
                <a:gd name="T9" fmla="*/ 998660 h 1664"/>
                <a:gd name="T10" fmla="*/ 185738 w 256"/>
                <a:gd name="T11" fmla="*/ 1170842 h 1664"/>
                <a:gd name="T12" fmla="*/ 185738 w 256"/>
                <a:gd name="T13" fmla="*/ 1136406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auto">
            <a:xfrm rot="18915622" flipH="1">
              <a:off x="2578100" y="838200"/>
              <a:ext cx="241300" cy="1200150"/>
            </a:xfrm>
            <a:custGeom>
              <a:avLst/>
              <a:gdLst>
                <a:gd name="T0" fmla="*/ 241300 w 256"/>
                <a:gd name="T1" fmla="*/ 0 h 1664"/>
                <a:gd name="T2" fmla="*/ 105569 w 256"/>
                <a:gd name="T3" fmla="*/ 207718 h 1664"/>
                <a:gd name="T4" fmla="*/ 15081 w 256"/>
                <a:gd name="T5" fmla="*/ 484676 h 1664"/>
                <a:gd name="T6" fmla="*/ 15081 w 256"/>
                <a:gd name="T7" fmla="*/ 727014 h 1664"/>
                <a:gd name="T8" fmla="*/ 105569 w 256"/>
                <a:gd name="T9" fmla="*/ 1003972 h 1664"/>
                <a:gd name="T10" fmla="*/ 196056 w 256"/>
                <a:gd name="T11" fmla="*/ 1177070 h 1664"/>
                <a:gd name="T12" fmla="*/ 196056 w 256"/>
                <a:gd name="T13" fmla="*/ 1142450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 rot="-3592094">
              <a:off x="1752600" y="19050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 rot="-1785238">
              <a:off x="2895600" y="8382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2" name="Text Box 36"/>
            <p:cNvSpPr txBox="1">
              <a:spLocks noChangeArrowheads="1"/>
            </p:cNvSpPr>
            <p:nvPr/>
          </p:nvSpPr>
          <p:spPr bwMode="auto">
            <a:xfrm>
              <a:off x="2590800" y="1423988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="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sym typeface="Symbol" charset="0"/>
                </a:rPr>
                <a:t></a:t>
              </a:r>
              <a:endParaRPr lang="en-GB" sz="2800" b="0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6" name="Oval 40"/>
            <p:cNvSpPr>
              <a:spLocks noChangeArrowheads="1"/>
            </p:cNvSpPr>
            <p:nvPr/>
          </p:nvSpPr>
          <p:spPr bwMode="auto">
            <a:xfrm>
              <a:off x="2362200" y="1219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7" name="Oval 41"/>
            <p:cNvSpPr>
              <a:spLocks noChangeArrowheads="1"/>
            </p:cNvSpPr>
            <p:nvPr/>
          </p:nvSpPr>
          <p:spPr bwMode="auto">
            <a:xfrm flipV="1">
              <a:off x="2438400" y="1295400"/>
              <a:ext cx="76200" cy="762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auto">
            <a:xfrm flipV="1">
              <a:off x="2286000" y="1600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auto">
            <a:xfrm flipV="1">
              <a:off x="2514600" y="1752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auto">
            <a:xfrm flipV="1">
              <a:off x="2743200" y="1143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3" name="Oval 67"/>
            <p:cNvSpPr>
              <a:spLocks noChangeArrowheads="1"/>
            </p:cNvSpPr>
            <p:nvPr/>
          </p:nvSpPr>
          <p:spPr bwMode="auto">
            <a:xfrm flipV="1">
              <a:off x="2895600" y="1371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4" name="Text Box 68"/>
            <p:cNvSpPr txBox="1">
              <a:spLocks noChangeArrowheads="1"/>
            </p:cNvSpPr>
            <p:nvPr/>
          </p:nvSpPr>
          <p:spPr bwMode="auto">
            <a:xfrm rot="-3013804">
              <a:off x="1565275" y="762000"/>
              <a:ext cx="815975" cy="346075"/>
            </a:xfrm>
            <a:prstGeom prst="rect">
              <a:avLst/>
            </a:prstGeom>
            <a:solidFill>
              <a:srgbClr val="EAFAEA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QUAD</a:t>
              </a:r>
            </a:p>
          </p:txBody>
        </p:sp>
        <p:sp>
          <p:nvSpPr>
            <p:cNvPr id="70730" name="Text Box 74"/>
            <p:cNvSpPr txBox="1">
              <a:spLocks noChangeArrowheads="1"/>
            </p:cNvSpPr>
            <p:nvPr/>
          </p:nvSpPr>
          <p:spPr bwMode="auto">
            <a:xfrm rot="-1825800">
              <a:off x="2895600" y="882650"/>
              <a:ext cx="7683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Dipole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97450" y="571500"/>
            <a:ext cx="1876425" cy="1981200"/>
            <a:chOff x="5099050" y="533400"/>
            <a:chExt cx="1876425" cy="1981200"/>
          </a:xfrm>
        </p:grpSpPr>
        <p:sp>
          <p:nvSpPr>
            <p:cNvPr id="70660" name="Freeform 4"/>
            <p:cNvSpPr>
              <a:spLocks/>
            </p:cNvSpPr>
            <p:nvPr/>
          </p:nvSpPr>
          <p:spPr bwMode="auto">
            <a:xfrm rot="2649323">
              <a:off x="5943600" y="863600"/>
              <a:ext cx="228600" cy="1193800"/>
            </a:xfrm>
            <a:custGeom>
              <a:avLst/>
              <a:gdLst>
                <a:gd name="T0" fmla="*/ 228600 w 256"/>
                <a:gd name="T1" fmla="*/ 0 h 1664"/>
                <a:gd name="T2" fmla="*/ 100013 w 256"/>
                <a:gd name="T3" fmla="*/ 206619 h 1664"/>
                <a:gd name="T4" fmla="*/ 14288 w 256"/>
                <a:gd name="T5" fmla="*/ 482112 h 1664"/>
                <a:gd name="T6" fmla="*/ 14288 w 256"/>
                <a:gd name="T7" fmla="*/ 723167 h 1664"/>
                <a:gd name="T8" fmla="*/ 100013 w 256"/>
                <a:gd name="T9" fmla="*/ 998660 h 1664"/>
                <a:gd name="T10" fmla="*/ 185738 w 256"/>
                <a:gd name="T11" fmla="*/ 1170842 h 1664"/>
                <a:gd name="T12" fmla="*/ 185738 w 256"/>
                <a:gd name="T13" fmla="*/ 1136406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auto">
            <a:xfrm rot="2788983" flipH="1">
              <a:off x="6083300" y="1009650"/>
              <a:ext cx="241300" cy="1200150"/>
            </a:xfrm>
            <a:custGeom>
              <a:avLst/>
              <a:gdLst>
                <a:gd name="T0" fmla="*/ 241300 w 256"/>
                <a:gd name="T1" fmla="*/ 0 h 1664"/>
                <a:gd name="T2" fmla="*/ 105569 w 256"/>
                <a:gd name="T3" fmla="*/ 207718 h 1664"/>
                <a:gd name="T4" fmla="*/ 15081 w 256"/>
                <a:gd name="T5" fmla="*/ 484676 h 1664"/>
                <a:gd name="T6" fmla="*/ 15081 w 256"/>
                <a:gd name="T7" fmla="*/ 727014 h 1664"/>
                <a:gd name="T8" fmla="*/ 105569 w 256"/>
                <a:gd name="T9" fmla="*/ 1003972 h 1664"/>
                <a:gd name="T10" fmla="*/ 196056 w 256"/>
                <a:gd name="T11" fmla="*/ 1177070 h 1664"/>
                <a:gd name="T12" fmla="*/ 196056 w 256"/>
                <a:gd name="T13" fmla="*/ 1142450 h 1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1664">
                  <a:moveTo>
                    <a:pt x="256" y="0"/>
                  </a:moveTo>
                  <a:cubicBezTo>
                    <a:pt x="204" y="88"/>
                    <a:pt x="152" y="176"/>
                    <a:pt x="112" y="288"/>
                  </a:cubicBezTo>
                  <a:cubicBezTo>
                    <a:pt x="72" y="400"/>
                    <a:pt x="32" y="552"/>
                    <a:pt x="16" y="672"/>
                  </a:cubicBezTo>
                  <a:cubicBezTo>
                    <a:pt x="0" y="792"/>
                    <a:pt x="0" y="888"/>
                    <a:pt x="16" y="1008"/>
                  </a:cubicBezTo>
                  <a:cubicBezTo>
                    <a:pt x="32" y="1128"/>
                    <a:pt x="80" y="1288"/>
                    <a:pt x="112" y="1392"/>
                  </a:cubicBezTo>
                  <a:cubicBezTo>
                    <a:pt x="144" y="1496"/>
                    <a:pt x="192" y="1600"/>
                    <a:pt x="208" y="1632"/>
                  </a:cubicBezTo>
                  <a:cubicBezTo>
                    <a:pt x="224" y="1664"/>
                    <a:pt x="216" y="1624"/>
                    <a:pt x="208" y="1584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 rot="1470578">
              <a:off x="5105400" y="8382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74" name="Rectangle 18"/>
            <p:cNvSpPr>
              <a:spLocks noChangeArrowheads="1"/>
            </p:cNvSpPr>
            <p:nvPr/>
          </p:nvSpPr>
          <p:spPr bwMode="auto">
            <a:xfrm rot="-18434517">
              <a:off x="6324600" y="1905000"/>
              <a:ext cx="7620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694" name="Text Box 38"/>
            <p:cNvSpPr txBox="1">
              <a:spLocks noChangeArrowheads="1"/>
            </p:cNvSpPr>
            <p:nvPr/>
          </p:nvSpPr>
          <p:spPr bwMode="auto">
            <a:xfrm>
              <a:off x="5715000" y="1455738"/>
              <a:ext cx="457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="0">
                  <a:solidFill>
                    <a:srgbClr val="0099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sym typeface="Symbol" charset="0"/>
                </a:rPr>
                <a:t></a:t>
              </a:r>
              <a:endParaRPr lang="en-GB" sz="2800" b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4" name="Oval 48"/>
            <p:cNvSpPr>
              <a:spLocks noChangeArrowheads="1"/>
            </p:cNvSpPr>
            <p:nvPr/>
          </p:nvSpPr>
          <p:spPr bwMode="auto">
            <a:xfrm>
              <a:off x="6248400" y="1219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05" name="Oval 49"/>
            <p:cNvSpPr>
              <a:spLocks noChangeArrowheads="1"/>
            </p:cNvSpPr>
            <p:nvPr/>
          </p:nvSpPr>
          <p:spPr bwMode="auto">
            <a:xfrm flipV="1">
              <a:off x="6324600" y="1295400"/>
              <a:ext cx="76200" cy="762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0" name="Oval 54"/>
            <p:cNvSpPr>
              <a:spLocks noChangeArrowheads="1"/>
            </p:cNvSpPr>
            <p:nvPr/>
          </p:nvSpPr>
          <p:spPr bwMode="auto">
            <a:xfrm flipV="1">
              <a:off x="6324600" y="1752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auto">
            <a:xfrm flipV="1">
              <a:off x="6477000" y="1600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auto">
            <a:xfrm flipV="1">
              <a:off x="5791200" y="1371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auto">
            <a:xfrm flipV="1">
              <a:off x="5943600" y="1143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70726" name="Text Box 70"/>
            <p:cNvSpPr txBox="1">
              <a:spLocks noChangeArrowheads="1"/>
            </p:cNvSpPr>
            <p:nvPr/>
          </p:nvSpPr>
          <p:spPr bwMode="auto">
            <a:xfrm rot="-18861443">
              <a:off x="6394450" y="768350"/>
              <a:ext cx="815975" cy="346075"/>
            </a:xfrm>
            <a:prstGeom prst="rect">
              <a:avLst/>
            </a:prstGeom>
            <a:solidFill>
              <a:srgbClr val="EAFAEA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QUAD</a:t>
              </a:r>
            </a:p>
          </p:txBody>
        </p:sp>
        <p:sp>
          <p:nvSpPr>
            <p:cNvPr id="70731" name="Text Box 75"/>
            <p:cNvSpPr txBox="1">
              <a:spLocks noChangeArrowheads="1"/>
            </p:cNvSpPr>
            <p:nvPr/>
          </p:nvSpPr>
          <p:spPr bwMode="auto">
            <a:xfrm rot="1420166">
              <a:off x="5099050" y="882650"/>
              <a:ext cx="7683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Dipole</a:t>
              </a:r>
            </a:p>
          </p:txBody>
        </p:sp>
      </p:grpSp>
      <p:sp>
        <p:nvSpPr>
          <p:cNvPr id="58" name="Oval 3"/>
          <p:cNvSpPr>
            <a:spLocks noChangeArrowheads="1"/>
          </p:cNvSpPr>
          <p:nvPr/>
        </p:nvSpPr>
        <p:spPr bwMode="auto">
          <a:xfrm>
            <a:off x="1676400" y="838200"/>
            <a:ext cx="5486400" cy="5410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1200" b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900" y="1981200"/>
            <a:ext cx="179087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If the </a:t>
            </a:r>
            <a:r>
              <a:rPr lang="fr-CH" dirty="0" err="1" smtClean="0"/>
              <a:t>length</a:t>
            </a:r>
            <a:r>
              <a:rPr lang="fr-CH" dirty="0" smtClean="0"/>
              <a:t> of the </a:t>
            </a:r>
          </a:p>
          <a:p>
            <a:r>
              <a:rPr lang="fr-CH" dirty="0" err="1" smtClean="0"/>
              <a:t>electron</a:t>
            </a:r>
            <a:r>
              <a:rPr lang="fr-CH" dirty="0" smtClean="0"/>
              <a:t> </a:t>
            </a:r>
            <a:r>
              <a:rPr lang="fr-CH" dirty="0" err="1" smtClean="0"/>
              <a:t>trajectory</a:t>
            </a:r>
            <a:r>
              <a:rPr lang="fr-CH" dirty="0" smtClean="0"/>
              <a:t> </a:t>
            </a:r>
          </a:p>
          <a:p>
            <a:r>
              <a:rPr lang="fr-CH" dirty="0" smtClean="0"/>
              <a:t>&gt; </a:t>
            </a:r>
            <a:r>
              <a:rPr lang="fr-CH" dirty="0" err="1" smtClean="0"/>
              <a:t>length</a:t>
            </a:r>
            <a:r>
              <a:rPr lang="fr-CH" dirty="0" smtClean="0"/>
              <a:t> of </a:t>
            </a:r>
            <a:r>
              <a:rPr lang="fr-CH" dirty="0" err="1" smtClean="0"/>
              <a:t>magnetic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channel</a:t>
            </a:r>
            <a:r>
              <a:rPr lang="fr-CH" dirty="0" smtClean="0"/>
              <a:t> </a:t>
            </a:r>
          </a:p>
          <a:p>
            <a:endParaRPr lang="fr-CH" dirty="0" smtClean="0"/>
          </a:p>
          <a:p>
            <a:r>
              <a:rPr lang="fr-CH" dirty="0" smtClean="0"/>
              <a:t>B &gt; B</a:t>
            </a:r>
            <a:r>
              <a:rPr lang="fr-CH" baseline="-25000" dirty="0" smtClean="0"/>
              <a:t>0</a:t>
            </a:r>
            <a:endParaRPr lang="fr-CH" dirty="0"/>
          </a:p>
          <a:p>
            <a:r>
              <a:rPr lang="fr-CH" dirty="0" smtClean="0"/>
              <a:t>E &gt; E</a:t>
            </a:r>
            <a:r>
              <a:rPr lang="fr-CH" baseline="-25000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03200" y="1397000"/>
            <a:ext cx="140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G</a:t>
            </a:r>
            <a:r>
              <a:rPr lang="fr-CH" dirty="0" smtClean="0"/>
              <a:t>round </a:t>
            </a:r>
            <a:r>
              <a:rPr lang="fr-CH" dirty="0" err="1" smtClean="0"/>
              <a:t>shrinks</a:t>
            </a:r>
            <a:endParaRPr lang="fr-CH" dirty="0" smtClean="0"/>
          </a:p>
          <a:p>
            <a:r>
              <a:rPr lang="fr-CH" dirty="0" smtClean="0"/>
              <a:t>(</a:t>
            </a:r>
            <a:r>
              <a:rPr lang="fr-CH" dirty="0" err="1" smtClean="0"/>
              <a:t>tide</a:t>
            </a:r>
            <a:r>
              <a:rPr lang="fr-CH" dirty="0" smtClean="0"/>
              <a:t> etc..)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38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SLAC Summer Institute</a:t>
            </a:r>
          </a:p>
          <a:p>
            <a:pPr>
              <a:defRPr/>
            </a:pPr>
            <a:r>
              <a:rPr lang="en-US"/>
              <a:t>August 13-24, 2001</a:t>
            </a:r>
            <a:r>
              <a:rPr lang="en-US" sz="1400"/>
              <a:t> 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Probes of Electroweak Symmetry Breaking at LEP and SLC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696D088-E29D-41A9-AFC3-6FF47AA7C195}" type="slidenum">
              <a:rPr lang="en-US" altLang="en-US" sz="1200">
                <a:solidFill>
                  <a:srgbClr val="CC00CC"/>
                </a:solidFill>
              </a:rPr>
              <a:pPr/>
              <a:t>27</a:t>
            </a:fld>
            <a:endParaRPr lang="en-US" altLang="en-US" sz="1200">
              <a:solidFill>
                <a:srgbClr val="CC00CC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76200" y="762000"/>
            <a:ext cx="4872038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</a:t>
            </a:r>
            <a:r>
              <a:rPr lang="en-GB" altLang="en-US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 MeV-ish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effects understood even later:</a:t>
            </a:r>
          </a:p>
          <a:p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GB" altLang="en-US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Effect of the rain: water pressure in the 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r>
              <a:rPr lang="en-GB" altLang="en-US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mountains change LEP circumference;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r>
              <a:rPr lang="en-GB" altLang="en-US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(controlled with the BOM’s)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GB" alt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9900"/>
              </a:buClr>
              <a:buFont typeface="Wingdings" pitchFamily="2" charset="2"/>
              <a:buChar char="q"/>
            </a:pPr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Effect of the TGV: currents induced on the</a:t>
            </a:r>
          </a:p>
          <a:p>
            <a:pPr>
              <a:buClr>
                <a:srgbClr val="009900"/>
              </a:buClr>
              <a:buFont typeface="Wingdings" pitchFamily="2" charset="2"/>
              <a:buNone/>
            </a:pPr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LEP beam pipe change the magnetic field</a:t>
            </a:r>
          </a:p>
          <a:p>
            <a:pPr>
              <a:buClr>
                <a:srgbClr val="009900"/>
              </a:buClr>
              <a:buFont typeface="Wingdings" pitchFamily="2" charset="2"/>
              <a:buNone/>
            </a:pPr>
            <a:r>
              <a:rPr lang="en-GB" altLang="en-US" b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GB" alt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(controlled by 16 NMR probes)</a:t>
            </a:r>
            <a:endParaRPr lang="en-GB" altLang="en-US" b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/>
          <a:lstStyle/>
          <a:p>
            <a:r>
              <a:rPr lang="en-GB" altLang="en-US" smtClean="0">
                <a:solidFill>
                  <a:srgbClr val="009900"/>
                </a:solidFill>
              </a:rPr>
              <a:t>Measurement of the L</a:t>
            </a:r>
            <a:r>
              <a:rPr lang="en-GB" altLang="en-US" smtClean="0"/>
              <a:t>E</a:t>
            </a:r>
            <a:r>
              <a:rPr lang="en-GB" altLang="en-US" smtClean="0">
                <a:solidFill>
                  <a:srgbClr val="FF9900"/>
                </a:solidFill>
              </a:rPr>
              <a:t>P</a:t>
            </a:r>
            <a:r>
              <a:rPr lang="en-GB" altLang="en-US" smtClean="0"/>
              <a:t> Beam Energy</a:t>
            </a:r>
            <a:r>
              <a:rPr lang="en-GB" alt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(V)</a:t>
            </a:r>
          </a:p>
        </p:txBody>
      </p:sp>
      <p:pic>
        <p:nvPicPr>
          <p:cNvPr id="21510" name="Picture 3" descr="\\cern.ch\dfs\Users\j\janot\Public\SSI2001\la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108200"/>
            <a:ext cx="459581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\\cern.ch\dfs\Users\j\janot\Public\SSI2001\tra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6655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 descr="J:\Public\PSI\tg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5163"/>
            <a:ext cx="251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895350" y="4292600"/>
            <a:ext cx="3305175" cy="314325"/>
          </a:xfrm>
          <a:prstGeom prst="rect">
            <a:avLst/>
          </a:prstGeom>
          <a:solidFill>
            <a:srgbClr val="E6E5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400" b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Understood after three rainy months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943600" y="762000"/>
            <a:ext cx="2919413" cy="314325"/>
          </a:xfrm>
          <a:prstGeom prst="rect">
            <a:avLst/>
          </a:prstGeom>
          <a:solidFill>
            <a:srgbClr val="E6E5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1400" b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Understood after one-day strike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791200" y="5989638"/>
            <a:ext cx="3114675" cy="466725"/>
          </a:xfrm>
          <a:prstGeom prst="rect">
            <a:avLst/>
          </a:prstGeom>
          <a:solidFill>
            <a:srgbClr val="FFFFD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GB" altLang="en-US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Now: </a:t>
            </a:r>
            <a:r>
              <a:rPr lang="en-GB" altLang="en-US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GB" altLang="en-US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GB" altLang="en-US" sz="2400" b="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beam</a:t>
            </a:r>
            <a:r>
              <a:rPr lang="en-GB" altLang="en-US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en-US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</a:t>
            </a:r>
            <a:r>
              <a:rPr lang="en-GB" altLang="en-US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MeV</a:t>
            </a:r>
          </a:p>
        </p:txBody>
      </p:sp>
    </p:spTree>
    <p:extLst>
      <p:ext uri="{BB962C8B-B14F-4D97-AF65-F5344CB8AC3E}">
        <p14:creationId xmlns:p14="http://schemas.microsoft.com/office/powerpoint/2010/main" val="816568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74" y="1589318"/>
            <a:ext cx="747775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4400" dirty="0" smtClean="0">
                <a:solidFill>
                  <a:prstClr val="black"/>
                </a:solidFill>
              </a:rPr>
              <a:t>TERA-Z, </a:t>
            </a:r>
            <a:r>
              <a:rPr lang="fr-CH" sz="4400" dirty="0" err="1" smtClean="0">
                <a:solidFill>
                  <a:prstClr val="black"/>
                </a:solidFill>
              </a:rPr>
              <a:t>Oku</a:t>
            </a:r>
            <a:r>
              <a:rPr lang="fr-CH" sz="4400" dirty="0" smtClean="0">
                <a:solidFill>
                  <a:prstClr val="black"/>
                </a:solidFill>
              </a:rPr>
              <a:t>-W, </a:t>
            </a:r>
            <a:r>
              <a:rPr lang="fr-CH" sz="4400" dirty="0" err="1" smtClean="0">
                <a:solidFill>
                  <a:prstClr val="black"/>
                </a:solidFill>
              </a:rPr>
              <a:t>Megatops</a:t>
            </a:r>
            <a:endParaRPr lang="fr-CH" sz="4400" dirty="0" smtClean="0">
              <a:solidFill>
                <a:prstClr val="black"/>
              </a:solidFill>
            </a:endParaRPr>
          </a:p>
          <a:p>
            <a:endParaRPr lang="fr-CH" sz="4400" dirty="0">
              <a:solidFill>
                <a:prstClr val="black"/>
              </a:solidFill>
            </a:endParaRPr>
          </a:p>
          <a:p>
            <a:pPr algn="ctr"/>
            <a:r>
              <a:rPr lang="fr-CH" sz="4400" dirty="0" err="1" smtClean="0">
                <a:solidFill>
                  <a:srgbClr val="00B050"/>
                </a:solidFill>
              </a:rPr>
              <a:t>Precision</a:t>
            </a:r>
            <a:r>
              <a:rPr lang="fr-CH" sz="4400" dirty="0" smtClean="0">
                <a:solidFill>
                  <a:srgbClr val="00B050"/>
                </a:solidFill>
              </a:rPr>
              <a:t> tests of the </a:t>
            </a:r>
          </a:p>
          <a:p>
            <a:pPr algn="ctr"/>
            <a:r>
              <a:rPr lang="fr-CH" sz="4400" dirty="0" err="1" smtClean="0">
                <a:solidFill>
                  <a:srgbClr val="00B050"/>
                </a:solidFill>
              </a:rPr>
              <a:t>closure</a:t>
            </a:r>
            <a:r>
              <a:rPr lang="fr-CH" sz="4400" dirty="0" smtClean="0">
                <a:solidFill>
                  <a:srgbClr val="00B050"/>
                </a:solidFill>
              </a:rPr>
              <a:t> of the Standard Model</a:t>
            </a:r>
            <a:endParaRPr lang="fr-CH" dirty="0">
              <a:solidFill>
                <a:srgbClr val="00B05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D4F4-CF24-4862-810C-777FDCA3EE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F4D5-876C-450A-9D86-B4321223089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38" y="5406240"/>
            <a:ext cx="8281306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Overlap</a:t>
            </a:r>
            <a:r>
              <a:rPr lang="fr-CH" sz="2000" dirty="0" smtClean="0">
                <a:latin typeface="+mj-lt"/>
              </a:rPr>
              <a:t> in </a:t>
            </a:r>
            <a:r>
              <a:rPr lang="fr-CH" sz="2000" dirty="0" err="1" smtClean="0">
                <a:latin typeface="+mj-lt"/>
              </a:rPr>
              <a:t>Higgs</a:t>
            </a:r>
            <a:r>
              <a:rPr lang="fr-CH" sz="2000" dirty="0" smtClean="0">
                <a:latin typeface="+mj-lt"/>
              </a:rPr>
              <a:t>/top </a:t>
            </a:r>
            <a:r>
              <a:rPr lang="fr-CH" sz="2000" dirty="0" err="1" smtClean="0">
                <a:latin typeface="+mj-lt"/>
              </a:rPr>
              <a:t>region</a:t>
            </a:r>
            <a:r>
              <a:rPr lang="fr-CH" sz="2000" dirty="0" smtClean="0">
                <a:latin typeface="+mj-lt"/>
              </a:rPr>
              <a:t>, but </a:t>
            </a:r>
            <a:r>
              <a:rPr lang="fr-CH" sz="2000" dirty="0" err="1" smtClean="0">
                <a:latin typeface="+mj-lt"/>
              </a:rPr>
              <a:t>differences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complementarities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between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linear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circular</a:t>
            </a:r>
            <a:r>
              <a:rPr lang="fr-CH" sz="2000" dirty="0" smtClean="0">
                <a:latin typeface="+mj-lt"/>
              </a:rPr>
              <a:t> machines: </a:t>
            </a:r>
          </a:p>
          <a:p>
            <a:r>
              <a:rPr lang="fr-CH" sz="2000" dirty="0" err="1" smtClean="0">
                <a:latin typeface="+mj-lt"/>
              </a:rPr>
              <a:t>Circ</a:t>
            </a:r>
            <a:r>
              <a:rPr lang="fr-CH" sz="2000" dirty="0" smtClean="0">
                <a:latin typeface="+mj-lt"/>
              </a:rPr>
              <a:t>: High </a:t>
            </a:r>
            <a:r>
              <a:rPr lang="fr-CH" sz="2000" dirty="0" err="1" smtClean="0">
                <a:latin typeface="+mj-lt"/>
              </a:rPr>
              <a:t>luminosity</a:t>
            </a:r>
            <a:r>
              <a:rPr lang="fr-CH" sz="2000" dirty="0" smtClean="0">
                <a:latin typeface="+mj-lt"/>
              </a:rPr>
              <a:t>, </a:t>
            </a:r>
            <a:r>
              <a:rPr lang="fr-CH" sz="2000" dirty="0" err="1" smtClean="0">
                <a:latin typeface="+mj-lt"/>
              </a:rPr>
              <a:t>experimental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environment</a:t>
            </a:r>
            <a:r>
              <a:rPr lang="fr-CH" sz="2000" dirty="0" smtClean="0">
                <a:latin typeface="+mj-lt"/>
              </a:rPr>
              <a:t> (up to 4 IP), E</a:t>
            </a:r>
            <a:r>
              <a:rPr lang="fr-CH" sz="2000" baseline="-25000" dirty="0" smtClean="0">
                <a:latin typeface="+mj-lt"/>
              </a:rPr>
              <a:t>CM</a:t>
            </a:r>
            <a:r>
              <a:rPr lang="fr-CH" sz="2000" dirty="0" smtClean="0">
                <a:latin typeface="+mj-lt"/>
              </a:rPr>
              <a:t> calibration </a:t>
            </a:r>
          </a:p>
          <a:p>
            <a:r>
              <a:rPr lang="fr-CH" sz="2000" dirty="0" err="1" smtClean="0">
                <a:latin typeface="+mj-lt"/>
              </a:rPr>
              <a:t>Linear</a:t>
            </a:r>
            <a:r>
              <a:rPr lang="fr-CH" sz="2000" dirty="0" smtClean="0">
                <a:latin typeface="+mj-lt"/>
              </a:rPr>
              <a:t>:  </a:t>
            </a:r>
            <a:r>
              <a:rPr lang="fr-CH" sz="2000" dirty="0" err="1" smtClean="0">
                <a:latin typeface="+mj-lt"/>
              </a:rPr>
              <a:t>higher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reach</a:t>
            </a:r>
            <a:r>
              <a:rPr lang="fr-CH" sz="2000" dirty="0" smtClean="0">
                <a:latin typeface="+mj-lt"/>
              </a:rPr>
              <a:t>, longitudinal 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polarization</a:t>
            </a:r>
            <a:endParaRPr lang="en-US" sz="2000" dirty="0" smtClean="0">
              <a:latin typeface="+mj-lt"/>
            </a:endParaRPr>
          </a:p>
        </p:txBody>
      </p:sp>
      <p:pic>
        <p:nvPicPr>
          <p:cNvPr id="5" name="Picture 4" descr="Fig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35" y="925418"/>
            <a:ext cx="7865116" cy="45169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28" y="0"/>
            <a:ext cx="7152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Why</a:t>
            </a:r>
            <a:r>
              <a:rPr lang="fr-CH" sz="2000" dirty="0" smtClean="0">
                <a:latin typeface="+mn-lt"/>
              </a:rPr>
              <a:t> do </a:t>
            </a:r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need</a:t>
            </a:r>
            <a:r>
              <a:rPr lang="fr-CH" sz="2000" dirty="0" smtClean="0">
                <a:latin typeface="+mn-lt"/>
              </a:rPr>
              <a:t> a new machine </a:t>
            </a:r>
            <a:r>
              <a:rPr lang="fr-CH" sz="2000" dirty="0" err="1" smtClean="0">
                <a:latin typeface="+mn-lt"/>
              </a:rPr>
              <a:t>after</a:t>
            </a:r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and in addition to  HL-LHC?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457" y="914400"/>
            <a:ext cx="855400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1. the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Higgs</a:t>
            </a:r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 boson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itself</a:t>
            </a:r>
            <a:endParaRPr lang="fr-CH" sz="2000" dirty="0" smtClean="0">
              <a:solidFill>
                <a:srgbClr val="0033CC"/>
              </a:solidFill>
              <a:latin typeface="+mn-lt"/>
            </a:endParaRPr>
          </a:p>
          <a:p>
            <a:endParaRPr lang="fr-CH" sz="2000" dirty="0">
              <a:solidFill>
                <a:srgbClr val="0033CC"/>
              </a:solidFill>
            </a:endParaRPr>
          </a:p>
          <a:p>
            <a:r>
              <a:rPr lang="fr-CH" sz="2000" dirty="0">
                <a:solidFill>
                  <a:srgbClr val="0033CC"/>
                </a:solidFill>
                <a:sym typeface="Symbol"/>
              </a:rPr>
              <a:t></a:t>
            </a:r>
            <a:r>
              <a:rPr lang="fr-CH" sz="2000" baseline="-25000" dirty="0" err="1">
                <a:solidFill>
                  <a:srgbClr val="0033CC"/>
                </a:solidFill>
                <a:sym typeface="Symbol"/>
              </a:rPr>
              <a:t>i</a:t>
            </a:r>
            <a:r>
              <a:rPr lang="fr-CH" sz="2000" baseline="-25000" dirty="0" err="1">
                <a:solidFill>
                  <a:srgbClr val="0033CC"/>
                </a:solidFill>
                <a:sym typeface="Wingdings" pitchFamily="2" charset="2"/>
              </a:rPr>
              <a:t>f</a:t>
            </a:r>
            <a:r>
              <a:rPr lang="fr-CH" sz="2000" baseline="-25000" dirty="0">
                <a:solidFill>
                  <a:srgbClr val="0033CC"/>
                </a:solidFill>
                <a:sym typeface="Wingdings" pitchFamily="2" charset="2"/>
              </a:rPr>
              <a:t> </a:t>
            </a:r>
            <a:r>
              <a:rPr lang="fr-CH" sz="2000" dirty="0">
                <a:solidFill>
                  <a:srgbClr val="0033CC"/>
                </a:solidFill>
                <a:sym typeface="Symbol"/>
              </a:rPr>
              <a:t> </a:t>
            </a:r>
            <a:r>
              <a:rPr lang="fr-CH" sz="2000" baseline="30000" dirty="0" err="1">
                <a:solidFill>
                  <a:srgbClr val="0033CC"/>
                </a:solidFill>
                <a:sym typeface="Symbol"/>
              </a:rPr>
              <a:t>observed</a:t>
            </a:r>
            <a:r>
              <a:rPr lang="fr-CH" sz="2000" baseline="30000" dirty="0">
                <a:solidFill>
                  <a:srgbClr val="0033CC"/>
                </a:solidFill>
                <a:sym typeface="Symbol"/>
              </a:rPr>
              <a:t>   </a:t>
            </a:r>
            <a:r>
              <a:rPr lang="fr-CH" sz="2000" dirty="0">
                <a:solidFill>
                  <a:srgbClr val="0033CC"/>
                </a:solidFill>
                <a:sym typeface="Symbol"/>
              </a:rPr>
              <a:t> </a:t>
            </a:r>
            <a:r>
              <a:rPr lang="fr-CH" sz="2000" baseline="-25000" dirty="0" err="1">
                <a:solidFill>
                  <a:srgbClr val="0033CC"/>
                </a:solidFill>
                <a:sym typeface="Symbol"/>
              </a:rPr>
              <a:t>prod</a:t>
            </a:r>
            <a:r>
              <a:rPr lang="fr-CH" sz="2000" dirty="0">
                <a:solidFill>
                  <a:srgbClr val="0033CC"/>
                </a:solidFill>
                <a:sym typeface="Symbol"/>
              </a:rPr>
              <a:t>  (</a:t>
            </a:r>
            <a:r>
              <a:rPr lang="fr-CH" sz="2000" dirty="0" err="1">
                <a:solidFill>
                  <a:srgbClr val="0033CC"/>
                </a:solidFill>
                <a:sym typeface="Symbol"/>
              </a:rPr>
              <a:t>g</a:t>
            </a:r>
            <a:r>
              <a:rPr lang="fr-CH" sz="2000" baseline="-25000" dirty="0" err="1">
                <a:solidFill>
                  <a:srgbClr val="0033CC"/>
                </a:solidFill>
                <a:sym typeface="Symbol"/>
              </a:rPr>
              <a:t>Hi</a:t>
            </a:r>
            <a:r>
              <a:rPr lang="fr-CH" sz="2000" dirty="0">
                <a:solidFill>
                  <a:srgbClr val="0033CC"/>
                </a:solidFill>
                <a:sym typeface="Symbol"/>
              </a:rPr>
              <a:t> )</a:t>
            </a:r>
            <a:r>
              <a:rPr lang="fr-CH" sz="2000" baseline="30000" dirty="0">
                <a:solidFill>
                  <a:srgbClr val="0033CC"/>
                </a:solidFill>
                <a:sym typeface="Symbol"/>
              </a:rPr>
              <a:t>2</a:t>
            </a:r>
            <a:r>
              <a:rPr lang="fr-CH" sz="2000" dirty="0">
                <a:solidFill>
                  <a:srgbClr val="0033CC"/>
                </a:solidFill>
                <a:sym typeface="Symbol"/>
              </a:rPr>
              <a:t>(</a:t>
            </a:r>
            <a:r>
              <a:rPr lang="fr-CH" sz="2000" dirty="0" err="1">
                <a:solidFill>
                  <a:srgbClr val="0033CC"/>
                </a:solidFill>
                <a:sym typeface="Symbol"/>
              </a:rPr>
              <a:t>g</a:t>
            </a:r>
            <a:r>
              <a:rPr lang="fr-CH" sz="2000" baseline="-25000" dirty="0" err="1">
                <a:solidFill>
                  <a:srgbClr val="0033CC"/>
                </a:solidFill>
                <a:sym typeface="Symbol"/>
              </a:rPr>
              <a:t>Hf</a:t>
            </a:r>
            <a:r>
              <a:rPr lang="fr-CH" sz="2000" dirty="0">
                <a:solidFill>
                  <a:srgbClr val="0033CC"/>
                </a:solidFill>
                <a:sym typeface="Symbol"/>
              </a:rPr>
              <a:t>)</a:t>
            </a:r>
            <a:r>
              <a:rPr lang="fr-CH" sz="2000" baseline="30000" dirty="0">
                <a:solidFill>
                  <a:srgbClr val="0033CC"/>
                </a:solidFill>
                <a:sym typeface="Symbol"/>
              </a:rPr>
              <a:t>2      </a:t>
            </a:r>
            <a:r>
              <a:rPr lang="fr-CH" sz="2000" dirty="0" err="1">
                <a:solidFill>
                  <a:srgbClr val="0033CC"/>
                </a:solidFill>
                <a:latin typeface="+mn-lt"/>
                <a:sym typeface="Symbol"/>
              </a:rPr>
              <a:t>difficult</a:t>
            </a:r>
            <a:r>
              <a:rPr lang="fr-CH" sz="2000" dirty="0">
                <a:solidFill>
                  <a:srgbClr val="0033CC"/>
                </a:solidFill>
                <a:latin typeface="+mn-lt"/>
                <a:sym typeface="Symbol"/>
              </a:rPr>
              <a:t> to </a:t>
            </a:r>
            <a:r>
              <a:rPr lang="fr-CH" sz="2000" dirty="0" err="1">
                <a:solidFill>
                  <a:srgbClr val="0033CC"/>
                </a:solidFill>
                <a:latin typeface="+mn-lt"/>
                <a:sym typeface="Symbol"/>
              </a:rPr>
              <a:t>extract</a:t>
            </a:r>
            <a:r>
              <a:rPr lang="fr-CH" sz="2000" dirty="0">
                <a:solidFill>
                  <a:srgbClr val="0033CC"/>
                </a:solidFill>
                <a:latin typeface="+mn-lt"/>
                <a:sym typeface="Symbol"/>
              </a:rPr>
              <a:t> the </a:t>
            </a:r>
            <a:r>
              <a:rPr lang="fr-CH" sz="2000" dirty="0" err="1">
                <a:solidFill>
                  <a:srgbClr val="0033CC"/>
                </a:solidFill>
                <a:latin typeface="+mn-lt"/>
                <a:sym typeface="Symbol"/>
              </a:rPr>
              <a:t>couplings</a:t>
            </a:r>
            <a:r>
              <a:rPr lang="fr-CH" sz="20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  <a:sym typeface="Symbol"/>
              </a:rPr>
              <a:t>because</a:t>
            </a:r>
            <a:endParaRPr lang="fr-CH" sz="2000" dirty="0">
              <a:solidFill>
                <a:srgbClr val="0033CC"/>
              </a:solidFill>
              <a:latin typeface="+mn-lt"/>
              <a:sym typeface="Symbol"/>
            </a:endParaRPr>
          </a:p>
          <a:p>
            <a:r>
              <a:rPr lang="fr-CH" sz="2000" dirty="0">
                <a:solidFill>
                  <a:srgbClr val="0033CC"/>
                </a:solidFill>
                <a:sym typeface="Symbol"/>
              </a:rPr>
              <a:t>                                        </a:t>
            </a:r>
            <a:r>
              <a:rPr lang="fr-CH" sz="2000" baseline="-25000" dirty="0">
                <a:solidFill>
                  <a:srgbClr val="0033CC"/>
                </a:solidFill>
                <a:sym typeface="Symbol"/>
              </a:rPr>
              <a:t>H</a:t>
            </a:r>
            <a:r>
              <a:rPr lang="fr-CH" sz="2000" dirty="0">
                <a:solidFill>
                  <a:srgbClr val="0033CC"/>
                </a:solidFill>
                <a:sym typeface="Symbol"/>
              </a:rPr>
              <a:t> </a:t>
            </a:r>
            <a:r>
              <a:rPr lang="fr-CH" sz="2000" dirty="0" smtClean="0">
                <a:solidFill>
                  <a:srgbClr val="0033CC"/>
                </a:solidFill>
                <a:sym typeface="Symbol"/>
              </a:rPr>
              <a:t>            </a:t>
            </a:r>
            <a:r>
              <a:rPr lang="fr-CH" sz="2000" dirty="0" smtClean="0">
                <a:solidFill>
                  <a:srgbClr val="0033CC"/>
                </a:solidFill>
                <a:latin typeface="+mn-lt"/>
                <a:sym typeface="Symbol"/>
              </a:rPr>
              <a:t></a:t>
            </a:r>
            <a:r>
              <a:rPr lang="fr-CH" sz="2000" baseline="-25000" dirty="0" err="1">
                <a:solidFill>
                  <a:srgbClr val="0033CC"/>
                </a:solidFill>
                <a:latin typeface="+mn-lt"/>
                <a:sym typeface="Symbol"/>
              </a:rPr>
              <a:t>prod</a:t>
            </a:r>
            <a:r>
              <a:rPr lang="fr-CH" sz="20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2000" dirty="0" err="1">
                <a:solidFill>
                  <a:srgbClr val="0033CC"/>
                </a:solidFill>
                <a:latin typeface="+mn-lt"/>
                <a:sym typeface="Symbol"/>
              </a:rPr>
              <a:t>uncertain</a:t>
            </a:r>
            <a:r>
              <a:rPr lang="fr-CH" sz="2000" dirty="0" smtClean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2000" baseline="30000" dirty="0" smtClean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2000" dirty="0">
                <a:solidFill>
                  <a:srgbClr val="0033CC"/>
                </a:solidFill>
                <a:latin typeface="+mn-lt"/>
                <a:sym typeface="Symbol"/>
              </a:rPr>
              <a:t>and </a:t>
            </a:r>
            <a:r>
              <a:rPr lang="fr-CH" sz="2000" baseline="-25000" dirty="0">
                <a:solidFill>
                  <a:srgbClr val="0033CC"/>
                </a:solidFill>
                <a:latin typeface="+mn-lt"/>
                <a:sym typeface="Symbol"/>
              </a:rPr>
              <a:t>H</a:t>
            </a:r>
            <a:r>
              <a:rPr lang="fr-CH" sz="2000" dirty="0">
                <a:solidFill>
                  <a:srgbClr val="0033CC"/>
                </a:solidFill>
                <a:latin typeface="+mn-lt"/>
                <a:sym typeface="Symbol"/>
              </a:rPr>
              <a:t>  </a:t>
            </a:r>
            <a:r>
              <a:rPr lang="fr-CH" sz="2000" dirty="0" err="1">
                <a:solidFill>
                  <a:srgbClr val="0033CC"/>
                </a:solidFill>
                <a:latin typeface="+mn-lt"/>
                <a:sym typeface="Symbol"/>
              </a:rPr>
              <a:t>is</a:t>
            </a:r>
            <a:r>
              <a:rPr lang="fr-CH" sz="20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  <a:sym typeface="Symbol"/>
              </a:rPr>
              <a:t>unknown</a:t>
            </a:r>
            <a:endParaRPr lang="fr-CH" sz="2000" dirty="0" smtClean="0">
              <a:solidFill>
                <a:srgbClr val="0033CC"/>
              </a:solidFill>
              <a:latin typeface="+mn-lt"/>
              <a:sym typeface="Symbol"/>
            </a:endParaRPr>
          </a:p>
          <a:p>
            <a:endParaRPr lang="fr-CH" sz="2000" dirty="0" smtClean="0">
              <a:solidFill>
                <a:srgbClr val="0000FF"/>
              </a:solidFill>
              <a:latin typeface="+mn-lt"/>
              <a:sym typeface="Symbol"/>
            </a:endParaRPr>
          </a:p>
          <a:p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2. </a:t>
            </a:r>
            <a:r>
              <a:rPr lang="fr-CH" sz="2000" dirty="0">
                <a:solidFill>
                  <a:srgbClr val="0000FF"/>
                </a:solidFill>
                <a:latin typeface="+mn-lt"/>
                <a:sym typeface="Symbol"/>
              </a:rPr>
              <a:t>T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here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might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be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other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Higgs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bosons or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other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generation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of masses</a:t>
            </a:r>
          </a:p>
          <a:p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which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modifiy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the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properties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of the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Higgs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(126) by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small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amounts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</a:t>
            </a:r>
          </a:p>
          <a:p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-&gt;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want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to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measure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H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properties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as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well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as possible (10</a:t>
            </a:r>
            <a:r>
              <a:rPr lang="fr-CH" sz="2000" baseline="30000" dirty="0" smtClean="0">
                <a:solidFill>
                  <a:srgbClr val="0000FF"/>
                </a:solidFill>
                <a:latin typeface="+mn-lt"/>
                <a:sym typeface="Symbol"/>
              </a:rPr>
              <a:t>-3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)</a:t>
            </a:r>
            <a:endParaRPr lang="fr-CH" sz="2000" dirty="0">
              <a:solidFill>
                <a:srgbClr val="0000FF"/>
              </a:solidFill>
              <a:latin typeface="+mn-lt"/>
              <a:sym typeface="Symbol"/>
            </a:endParaRPr>
          </a:p>
          <a:p>
            <a:endParaRPr lang="fr-CH" sz="2000" dirty="0" smtClean="0">
              <a:latin typeface="+mn-lt"/>
            </a:endParaRPr>
          </a:p>
          <a:p>
            <a:endParaRPr lang="fr-CH" sz="2000" dirty="0" smtClean="0">
              <a:latin typeface="+mn-lt"/>
            </a:endParaRPr>
          </a:p>
          <a:p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3. New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physics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with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small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couplings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is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difficult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to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see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at the LHC</a:t>
            </a:r>
          </a:p>
          <a:p>
            <a:endParaRPr lang="fr-CH" sz="2000" dirty="0">
              <a:solidFill>
                <a:srgbClr val="FF0000"/>
              </a:solidFill>
              <a:latin typeface="+mn-lt"/>
            </a:endParaRPr>
          </a:p>
          <a:p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4.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Precision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measurements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are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limited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at LHC, </a:t>
            </a:r>
          </a:p>
          <a:p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yet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precision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measurements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at LEP 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were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used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to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predict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the top quark and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Higgs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boson masses </a:t>
            </a:r>
          </a:p>
          <a:p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Can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we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improve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the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measurements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by large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factors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endParaRPr lang="fr-CH" sz="2000" dirty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5. In the </a:t>
            </a:r>
            <a:r>
              <a:rPr lang="fr-CH" sz="2000" dirty="0" err="1" smtClean="0">
                <a:latin typeface="+mn-lt"/>
              </a:rPr>
              <a:t>following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will</a:t>
            </a:r>
            <a:r>
              <a:rPr lang="fr-CH" sz="2000" dirty="0" smtClean="0">
                <a:latin typeface="+mn-lt"/>
              </a:rPr>
              <a:t> examine </a:t>
            </a:r>
            <a:r>
              <a:rPr lang="fr-CH" sz="2000" dirty="0" err="1" smtClean="0">
                <a:latin typeface="+mn-lt"/>
              </a:rPr>
              <a:t>what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can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learn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from</a:t>
            </a:r>
            <a:r>
              <a:rPr lang="fr-CH" sz="2000" dirty="0" smtClean="0">
                <a:latin typeface="+mn-lt"/>
              </a:rPr>
              <a:t> a </a:t>
            </a:r>
            <a:r>
              <a:rPr lang="fr-CH" sz="2000" dirty="0" err="1" smtClean="0">
                <a:latin typeface="+mn-lt"/>
              </a:rPr>
              <a:t>next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e+e</a:t>
            </a:r>
            <a:r>
              <a:rPr lang="fr-CH" sz="2000" dirty="0" smtClean="0">
                <a:latin typeface="+mn-lt"/>
              </a:rPr>
              <a:t>- </a:t>
            </a:r>
            <a:r>
              <a:rPr lang="fr-CH" sz="2000" dirty="0" err="1" smtClean="0">
                <a:latin typeface="+mn-lt"/>
              </a:rPr>
              <a:t>collider</a:t>
            </a:r>
            <a:endParaRPr lang="en-US" sz="2000" dirty="0" smtClean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12571" y="1937657"/>
            <a:ext cx="1110343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568700"/>
            <a:ext cx="90108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TODAY</a:t>
            </a:r>
            <a:endParaRPr lang="en-US" sz="20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137903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YESTERDAY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7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77173"/>
            <a:ext cx="8610600" cy="537845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Precision tests of EWSB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w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03" y="3991474"/>
            <a:ext cx="1066885" cy="1055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023" y="810877"/>
            <a:ext cx="3109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Z pole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ssymmetries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l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ineshape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888" y="812589"/>
            <a:ext cx="1411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WW threshold scan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4326" y="2931333"/>
            <a:ext cx="124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tt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threshold scan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922" y="5170381"/>
            <a:ext cx="7845944" cy="1569660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TLEP : Repeat the LEP1 physics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</a:rPr>
              <a:t>programme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 every 15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</a:rPr>
              <a:t>mn</a:t>
            </a:r>
            <a:endParaRPr lang="en-US" sz="1600" dirty="0" smtClean="0">
              <a:solidFill>
                <a:srgbClr val="FF0000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Transverse polarization up to the WW threshold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Exquisite beam energy determination (10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keV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</a:t>
            </a:r>
          </a:p>
          <a:p>
            <a:r>
              <a:rPr lang="en-US" sz="1600" dirty="0">
                <a:solidFill>
                  <a:srgbClr val="0000CC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      Longitudinal </a:t>
            </a:r>
            <a:r>
              <a:rPr lang="en-US" sz="1600" dirty="0">
                <a:solidFill>
                  <a:srgbClr val="0000CC"/>
                </a:solidFill>
                <a:latin typeface="Calibri"/>
              </a:rPr>
              <a:t>polarization at the Z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pole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742950" lvl="4" indent="-285750"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Measure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sin</a:t>
            </a:r>
            <a:r>
              <a:rPr lang="en-US" sz="16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θ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W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to 2.10</a:t>
            </a:r>
            <a:r>
              <a:rPr lang="en-US" sz="1600" baseline="30000" dirty="0">
                <a:solidFill>
                  <a:prstClr val="black"/>
                </a:solidFill>
                <a:latin typeface="Calibri"/>
              </a:rPr>
              <a:t>-6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from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LR</a:t>
            </a:r>
          </a:p>
          <a:p>
            <a:pPr marL="742950" lvl="4" indent="-285750"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Statistics, statistics: 10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tau pairs, 10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11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bb pairs, QCD and QED studies etc…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8586" y="4519196"/>
            <a:ext cx="244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84" y="52013"/>
            <a:ext cx="2044722" cy="27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b="3648"/>
          <a:stretch/>
        </p:blipFill>
        <p:spPr bwMode="auto">
          <a:xfrm>
            <a:off x="3406846" y="1160460"/>
            <a:ext cx="2974782" cy="262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1" y="1115226"/>
            <a:ext cx="3348720" cy="311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68" y="3365514"/>
            <a:ext cx="2680532" cy="19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206829"/>
            <a:ext cx="894219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Beam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polarization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 and E-calibration @ 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FCC-</a:t>
            </a:r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ee</a:t>
            </a:r>
            <a:endParaRPr lang="fr-CH" sz="2800" dirty="0" smtClean="0">
              <a:solidFill>
                <a:srgbClr val="0000FF"/>
              </a:solidFill>
              <a:latin typeface="Calibri"/>
            </a:endParaRP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recise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fr-CH" sz="2000" baseline="-25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resonant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~100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keV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each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time the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meast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is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made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                LEP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 </a:t>
            </a:r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transverse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achieved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routinely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Z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.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instrumental in 10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</a:rPr>
              <a:t>-3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measurement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the Z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width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in 1993 </a:t>
            </a:r>
          </a:p>
          <a:p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led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prediction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top quark mass (179+- 20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 in Mar’94</a:t>
            </a:r>
          </a:p>
          <a:p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in collisions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observed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(40%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BBTS = 0.04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</a:t>
            </a:r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spread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destroyed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above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61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GeV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</a:t>
            </a:r>
            <a:r>
              <a:rPr lang="fr-CH" sz="2000" b="0" i="1" baseline="-25000" dirty="0" smtClean="0">
                <a:solidFill>
                  <a:srgbClr val="008080"/>
                </a:solidFill>
                <a:latin typeface="Calibri"/>
                <a:sym typeface="Symbol"/>
              </a:rPr>
              <a:t>E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  E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  <a:sym typeface="Symbol"/>
              </a:rPr>
              <a:t>2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/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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TLEP transverse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polarization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up 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least 81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(WW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threshold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</a:t>
            </a: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to go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higher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energies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requires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spin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rotators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and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siberian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snake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(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see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spares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</a:t>
            </a:r>
          </a:p>
          <a:p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TLEP: use ‘single’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bunches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measure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continuously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fr-CH" sz="20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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no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interpolation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errors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due 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tides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,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ground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motion or trains etc…</a:t>
            </a:r>
          </a:p>
          <a:p>
            <a:endParaRPr lang="fr-CH" sz="2000" dirty="0" smtClean="0">
              <a:solidFill>
                <a:srgbClr val="0000FF"/>
              </a:solidFill>
              <a:latin typeface="Calibri"/>
              <a:sym typeface="Wingdings" pitchFamily="2" charset="2"/>
            </a:endParaRPr>
          </a:p>
          <a:p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&lt;&lt; 100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keV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beam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energy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calibration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around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Z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peak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and W pair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threshold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. 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r>
              <a:rPr lang="fr-CH" sz="2000" dirty="0" smtClean="0">
                <a:solidFill>
                  <a:srgbClr val="FF0000"/>
                </a:solidFill>
                <a:sym typeface="Symbol"/>
              </a:rPr>
              <a:t>     </a:t>
            </a:r>
            <a:r>
              <a:rPr lang="fr-CH" sz="2000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fr-CH" sz="2000" baseline="-25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fr-CH" sz="2000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CH" sz="2000" dirty="0">
                <a:solidFill>
                  <a:srgbClr val="FF0000"/>
                </a:solidFill>
                <a:latin typeface="Calibri"/>
                <a:sym typeface="Symbol"/>
              </a:rPr>
              <a:t>~0.1 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MeV, </a:t>
            </a:r>
            <a:r>
              <a:rPr lang="fr-CH" sz="2000" dirty="0" smtClean="0">
                <a:solidFill>
                  <a:srgbClr val="FF0000"/>
                </a:solidFill>
                <a:sym typeface="Symbol"/>
              </a:rPr>
              <a:t></a:t>
            </a:r>
            <a:r>
              <a:rPr lang="fr-CH" sz="2000" baseline="-25000" dirty="0" smtClean="0">
                <a:solidFill>
                  <a:srgbClr val="FF0000"/>
                </a:solidFill>
                <a:sym typeface="Symbol"/>
              </a:rPr>
              <a:t>Z </a:t>
            </a:r>
            <a:r>
              <a:rPr lang="fr-CH" sz="2000" dirty="0">
                <a:solidFill>
                  <a:srgbClr val="FF0000"/>
                </a:solidFill>
                <a:sym typeface="Symbol"/>
              </a:rPr>
              <a:t>~</a:t>
            </a:r>
            <a:r>
              <a:rPr lang="fr-CH" sz="2000" dirty="0">
                <a:solidFill>
                  <a:srgbClr val="FF0000"/>
                </a:solidFill>
                <a:latin typeface="Calibri"/>
                <a:sym typeface="Symbol"/>
              </a:rPr>
              <a:t>0.1 MeV, 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 m</a:t>
            </a:r>
            <a:r>
              <a:rPr lang="fr-CH" sz="2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W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 ~ 0.5 MeV</a:t>
            </a:r>
            <a:endParaRPr lang="fr-CH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60" t="3874"/>
          <a:stretch>
            <a:fillRect/>
          </a:stretch>
        </p:blipFill>
        <p:spPr bwMode="auto">
          <a:xfrm>
            <a:off x="7019919" y="778240"/>
            <a:ext cx="2124081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57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 March  2005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G.Abbiendi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E3EF-8402-4355-A4F8-6E2AC5ECC71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254000" y="223838"/>
            <a:ext cx="8229600" cy="563562"/>
          </a:xfrm>
          <a:noFill/>
          <a:ln/>
        </p:spPr>
        <p:txBody>
          <a:bodyPr/>
          <a:lstStyle/>
          <a:p>
            <a:r>
              <a:rPr lang="en-US" altLang="en-US" sz="2800" dirty="0" smtClean="0"/>
              <a:t>Improvement in </a:t>
            </a:r>
            <a:r>
              <a:rPr lang="en-US" altLang="en-US" sz="2800" dirty="0" smtClean="0">
                <a:sym typeface="Symbol"/>
              </a:rPr>
              <a:t></a:t>
            </a:r>
            <a:r>
              <a:rPr lang="en-US" altLang="en-US" sz="2800" baseline="-25000" dirty="0" smtClean="0">
                <a:sym typeface="Symbol"/>
              </a:rPr>
              <a:t>QED </a:t>
            </a:r>
            <a:r>
              <a:rPr lang="en-US" altLang="en-US" sz="2800" dirty="0" smtClean="0">
                <a:sym typeface="Symbol"/>
              </a:rPr>
              <a:t>(</a:t>
            </a:r>
            <a:r>
              <a:rPr lang="en-US" altLang="en-US" sz="2800" dirty="0" err="1" smtClean="0">
                <a:sym typeface="Symbol"/>
              </a:rPr>
              <a:t>m</a:t>
            </a:r>
            <a:r>
              <a:rPr lang="en-US" altLang="en-US" sz="2800" baseline="-25000" dirty="0" err="1" smtClean="0">
                <a:sym typeface="Symbol"/>
              </a:rPr>
              <a:t>Z</a:t>
            </a:r>
            <a:r>
              <a:rPr lang="en-US" altLang="en-US" sz="2800" dirty="0" smtClean="0">
                <a:sym typeface="Symbol"/>
              </a:rPr>
              <a:t>)</a:t>
            </a:r>
            <a:endParaRPr lang="en-US" altLang="en-US" sz="2800" dirty="0"/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7620000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</a:rPr>
              <a:t>QED </a:t>
            </a: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 </a:t>
            </a: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</a:rPr>
              <a:t>SM are Quantum Field Theories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</a:rPr>
              <a:t>Renormalization </a:t>
            </a: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 </a:t>
            </a:r>
            <a:r>
              <a:rPr lang="en-US" altLang="en-US" sz="18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Running Coupling Constants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QED: photon propagator  Vacuum polarization  charge screening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Define the </a:t>
            </a:r>
            <a:r>
              <a:rPr lang="en-US" altLang="en-US" sz="18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effective QED coupling</a:t>
            </a: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 as: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where                                         is the fine structure constant, experimentally known to better than 410</a:t>
            </a:r>
            <a:r>
              <a:rPr lang="en-US" altLang="en-US" sz="1800" b="0" baseline="3000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-9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                                  is the contribution of vacuum polarization on the photon propagator, due to fermion loops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In the approximation of light fermions                                                      the leading contribution is:</a:t>
            </a:r>
            <a:endParaRPr lang="en-US" altLang="en-US" sz="1800" b="0" baseline="30000" smtClean="0">
              <a:solidFill>
                <a:srgbClr val="0000FF"/>
              </a:solidFill>
              <a:latin typeface="Arial" pitchFamily="34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 b="0" baseline="30000" smtClean="0">
              <a:solidFill>
                <a:srgbClr val="0000FF"/>
              </a:solidFill>
              <a:latin typeface="Arial" pitchFamily="34" charset="0"/>
              <a:sym typeface="Symbol" pitchFamily="18" charset="2"/>
            </a:endParaRPr>
          </a:p>
        </p:txBody>
      </p:sp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5211763" y="2228850"/>
          <a:ext cx="16462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8" name="Equation" r:id="rId4" imgW="1168200" imgH="419040" progId="Equation.3">
                  <p:embed/>
                </p:oleObj>
              </mc:Choice>
              <mc:Fallback>
                <p:oleObj name="Equation" r:id="rId4" imgW="116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2228850"/>
                        <a:ext cx="164623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8" name="Object 8"/>
          <p:cNvGraphicFramePr>
            <a:graphicFrameLocks noChangeAspect="1"/>
          </p:cNvGraphicFramePr>
          <p:nvPr/>
        </p:nvGraphicFramePr>
        <p:xfrm>
          <a:off x="1828800" y="2743200"/>
          <a:ext cx="23606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9" name="Equation" r:id="rId6" imgW="1676160" imgH="241200" progId="Equation.3">
                  <p:embed/>
                </p:oleObj>
              </mc:Choice>
              <mc:Fallback>
                <p:oleObj name="Equation" r:id="rId6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23606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9" name="Object 9"/>
          <p:cNvGraphicFramePr>
            <a:graphicFrameLocks noChangeAspect="1"/>
          </p:cNvGraphicFramePr>
          <p:nvPr/>
        </p:nvGraphicFramePr>
        <p:xfrm>
          <a:off x="1066800" y="3429000"/>
          <a:ext cx="190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0" name="Equation" r:id="rId8" imgW="1206360" imgH="241200" progId="Equation.3">
                  <p:embed/>
                </p:oleObj>
              </mc:Choice>
              <mc:Fallback>
                <p:oleObj name="Equation" r:id="rId8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29000"/>
                        <a:ext cx="190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5029200" y="4038600"/>
          <a:ext cx="1600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1" name="Equation" r:id="rId10" imgW="952200" imgH="266400" progId="Equation.3">
                  <p:embed/>
                </p:oleObj>
              </mc:Choice>
              <mc:Fallback>
                <p:oleObj name="Equation" r:id="rId10" imgW="952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38600"/>
                        <a:ext cx="16002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2" name="Object 12"/>
          <p:cNvGraphicFramePr>
            <a:graphicFrameLocks noChangeAspect="1"/>
          </p:cNvGraphicFramePr>
          <p:nvPr/>
        </p:nvGraphicFramePr>
        <p:xfrm>
          <a:off x="3835400" y="4391025"/>
          <a:ext cx="34798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2" name="Equation" r:id="rId12" imgW="2234880" imgH="507960" progId="Equation.3">
                  <p:embed/>
                </p:oleObj>
              </mc:Choice>
              <mc:Fallback>
                <p:oleObj name="Equation" r:id="rId12" imgW="2234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391025"/>
                        <a:ext cx="34798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990600" y="5105400"/>
            <a:ext cx="655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The Leptonic contributions are</a:t>
            </a: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 calculable to very high precision</a:t>
            </a:r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914400" y="553085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The Quark contributions involve quark masses and hadronic physics at low momentum scales, not calculable with only perturbative QCD.</a:t>
            </a:r>
          </a:p>
        </p:txBody>
      </p:sp>
      <p:grpSp>
        <p:nvGrpSpPr>
          <p:cNvPr id="225297" name="Group 17"/>
          <p:cNvGrpSpPr>
            <a:grpSpLocks/>
          </p:cNvGrpSpPr>
          <p:nvPr/>
        </p:nvGrpSpPr>
        <p:grpSpPr bwMode="auto">
          <a:xfrm>
            <a:off x="6553200" y="762000"/>
            <a:ext cx="1447800" cy="914400"/>
            <a:chOff x="2448" y="2112"/>
            <a:chExt cx="1776" cy="1104"/>
          </a:xfrm>
        </p:grpSpPr>
        <p:sp>
          <p:nvSpPr>
            <p:cNvPr id="225298" name="Line 18"/>
            <p:cNvSpPr>
              <a:spLocks noChangeShapeType="1"/>
            </p:cNvSpPr>
            <p:nvPr/>
          </p:nvSpPr>
          <p:spPr bwMode="auto">
            <a:xfrm rot="900000">
              <a:off x="2448" y="2112"/>
              <a:ext cx="912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en-US" sz="1800" b="0" smtClean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25299" name="Line 19"/>
            <p:cNvSpPr>
              <a:spLocks noChangeShapeType="1"/>
            </p:cNvSpPr>
            <p:nvPr/>
          </p:nvSpPr>
          <p:spPr bwMode="auto">
            <a:xfrm rot="20700000">
              <a:off x="3312" y="2112"/>
              <a:ext cx="912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en-US" sz="1800" b="0" smtClean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25300" name="Line 20"/>
            <p:cNvSpPr>
              <a:spLocks noChangeShapeType="1"/>
            </p:cNvSpPr>
            <p:nvPr/>
          </p:nvSpPr>
          <p:spPr bwMode="auto">
            <a:xfrm rot="900000">
              <a:off x="3312" y="3216"/>
              <a:ext cx="912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en-US" sz="1800" b="0" smtClean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25301" name="Line 21"/>
            <p:cNvSpPr>
              <a:spLocks noChangeShapeType="1"/>
            </p:cNvSpPr>
            <p:nvPr/>
          </p:nvSpPr>
          <p:spPr bwMode="auto">
            <a:xfrm rot="20700000">
              <a:off x="2448" y="3216"/>
              <a:ext cx="912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en-US" sz="1800" b="0" smtClean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25302" name="Oval 22"/>
            <p:cNvSpPr>
              <a:spLocks noChangeArrowheads="1"/>
            </p:cNvSpPr>
            <p:nvPr/>
          </p:nvSpPr>
          <p:spPr bwMode="auto">
            <a:xfrm>
              <a:off x="3216" y="2496"/>
              <a:ext cx="240" cy="288"/>
            </a:xfrm>
            <a:prstGeom prst="ellipse">
              <a:avLst/>
            </a:prstGeom>
            <a:noFill/>
            <a:ln w="25400" algn="ctr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endParaRPr lang="en-US" sz="1800" b="0" smtClean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25303" name="Freeform 23"/>
            <p:cNvSpPr>
              <a:spLocks/>
            </p:cNvSpPr>
            <p:nvPr/>
          </p:nvSpPr>
          <p:spPr bwMode="auto">
            <a:xfrm>
              <a:off x="3300" y="2233"/>
              <a:ext cx="99" cy="263"/>
            </a:xfrm>
            <a:custGeom>
              <a:avLst/>
              <a:gdLst>
                <a:gd name="T0" fmla="*/ 15 w 99"/>
                <a:gd name="T1" fmla="*/ 0 h 263"/>
                <a:gd name="T2" fmla="*/ 35 w 99"/>
                <a:gd name="T3" fmla="*/ 91 h 263"/>
                <a:gd name="T4" fmla="*/ 25 w 99"/>
                <a:gd name="T5" fmla="*/ 122 h 263"/>
                <a:gd name="T6" fmla="*/ 85 w 99"/>
                <a:gd name="T7" fmla="*/ 152 h 263"/>
                <a:gd name="T8" fmla="*/ 95 w 99"/>
                <a:gd name="T9" fmla="*/ 182 h 263"/>
                <a:gd name="T10" fmla="*/ 35 w 99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63">
                  <a:moveTo>
                    <a:pt x="15" y="0"/>
                  </a:moveTo>
                  <a:cubicBezTo>
                    <a:pt x="84" y="23"/>
                    <a:pt x="70" y="39"/>
                    <a:pt x="35" y="91"/>
                  </a:cubicBezTo>
                  <a:cubicBezTo>
                    <a:pt x="32" y="101"/>
                    <a:pt x="21" y="112"/>
                    <a:pt x="25" y="122"/>
                  </a:cubicBezTo>
                  <a:cubicBezTo>
                    <a:pt x="31" y="137"/>
                    <a:pt x="72" y="148"/>
                    <a:pt x="85" y="152"/>
                  </a:cubicBezTo>
                  <a:cubicBezTo>
                    <a:pt x="88" y="162"/>
                    <a:pt x="99" y="172"/>
                    <a:pt x="95" y="182"/>
                  </a:cubicBezTo>
                  <a:cubicBezTo>
                    <a:pt x="87" y="202"/>
                    <a:pt x="0" y="228"/>
                    <a:pt x="35" y="263"/>
                  </a:cubicBezTo>
                </a:path>
              </a:pathLst>
            </a:custGeom>
            <a:noFill/>
            <a:ln w="2540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en-US" sz="1800" b="0" smtClean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25304" name="Freeform 24"/>
            <p:cNvSpPr>
              <a:spLocks/>
            </p:cNvSpPr>
            <p:nvPr/>
          </p:nvSpPr>
          <p:spPr bwMode="auto">
            <a:xfrm>
              <a:off x="3316" y="2789"/>
              <a:ext cx="69" cy="313"/>
            </a:xfrm>
            <a:custGeom>
              <a:avLst/>
              <a:gdLst>
                <a:gd name="T0" fmla="*/ 19 w 69"/>
                <a:gd name="T1" fmla="*/ 0 h 313"/>
                <a:gd name="T2" fmla="*/ 49 w 69"/>
                <a:gd name="T3" fmla="*/ 10 h 313"/>
                <a:gd name="T4" fmla="*/ 9 w 69"/>
                <a:gd name="T5" fmla="*/ 71 h 313"/>
                <a:gd name="T6" fmla="*/ 49 w 69"/>
                <a:gd name="T7" fmla="*/ 111 h 313"/>
                <a:gd name="T8" fmla="*/ 69 w 69"/>
                <a:gd name="T9" fmla="*/ 142 h 313"/>
                <a:gd name="T10" fmla="*/ 49 w 69"/>
                <a:gd name="T11" fmla="*/ 172 h 313"/>
                <a:gd name="T12" fmla="*/ 19 w 69"/>
                <a:gd name="T13" fmla="*/ 192 h 313"/>
                <a:gd name="T14" fmla="*/ 49 w 69"/>
                <a:gd name="T15" fmla="*/ 243 h 313"/>
                <a:gd name="T16" fmla="*/ 59 w 69"/>
                <a:gd name="T17" fmla="*/ 273 h 313"/>
                <a:gd name="T18" fmla="*/ 39 w 69"/>
                <a:gd name="T19" fmla="*/ 30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3">
                  <a:moveTo>
                    <a:pt x="19" y="0"/>
                  </a:moveTo>
                  <a:cubicBezTo>
                    <a:pt x="29" y="3"/>
                    <a:pt x="45" y="0"/>
                    <a:pt x="49" y="10"/>
                  </a:cubicBezTo>
                  <a:cubicBezTo>
                    <a:pt x="63" y="45"/>
                    <a:pt x="28" y="58"/>
                    <a:pt x="9" y="71"/>
                  </a:cubicBezTo>
                  <a:cubicBezTo>
                    <a:pt x="31" y="138"/>
                    <a:pt x="0" y="71"/>
                    <a:pt x="49" y="111"/>
                  </a:cubicBezTo>
                  <a:cubicBezTo>
                    <a:pt x="59" y="119"/>
                    <a:pt x="62" y="132"/>
                    <a:pt x="69" y="142"/>
                  </a:cubicBezTo>
                  <a:cubicBezTo>
                    <a:pt x="62" y="152"/>
                    <a:pt x="57" y="164"/>
                    <a:pt x="49" y="172"/>
                  </a:cubicBezTo>
                  <a:cubicBezTo>
                    <a:pt x="41" y="180"/>
                    <a:pt x="23" y="181"/>
                    <a:pt x="19" y="192"/>
                  </a:cubicBezTo>
                  <a:cubicBezTo>
                    <a:pt x="12" y="210"/>
                    <a:pt x="40" y="234"/>
                    <a:pt x="49" y="243"/>
                  </a:cubicBezTo>
                  <a:cubicBezTo>
                    <a:pt x="52" y="253"/>
                    <a:pt x="63" y="263"/>
                    <a:pt x="59" y="273"/>
                  </a:cubicBezTo>
                  <a:cubicBezTo>
                    <a:pt x="43" y="313"/>
                    <a:pt x="14" y="278"/>
                    <a:pt x="39" y="303"/>
                  </a:cubicBezTo>
                </a:path>
              </a:pathLst>
            </a:custGeom>
            <a:noFill/>
            <a:ln w="2540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en-US" sz="1800" b="0" smtClean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25305" name="Freeform 25"/>
            <p:cNvSpPr>
              <a:spLocks/>
            </p:cNvSpPr>
            <p:nvPr/>
          </p:nvSpPr>
          <p:spPr bwMode="auto">
            <a:xfrm>
              <a:off x="3174" y="2622"/>
              <a:ext cx="84" cy="42"/>
            </a:xfrm>
            <a:custGeom>
              <a:avLst/>
              <a:gdLst>
                <a:gd name="T0" fmla="*/ 0 w 84"/>
                <a:gd name="T1" fmla="*/ 0 h 42"/>
                <a:gd name="T2" fmla="*/ 18 w 84"/>
                <a:gd name="T3" fmla="*/ 6 h 42"/>
                <a:gd name="T4" fmla="*/ 42 w 84"/>
                <a:gd name="T5" fmla="*/ 42 h 42"/>
                <a:gd name="T6" fmla="*/ 84 w 8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2">
                  <a:moveTo>
                    <a:pt x="0" y="0"/>
                  </a:moveTo>
                  <a:cubicBezTo>
                    <a:pt x="6" y="2"/>
                    <a:pt x="14" y="2"/>
                    <a:pt x="18" y="6"/>
                  </a:cubicBezTo>
                  <a:cubicBezTo>
                    <a:pt x="28" y="16"/>
                    <a:pt x="42" y="42"/>
                    <a:pt x="42" y="42"/>
                  </a:cubicBezTo>
                  <a:cubicBezTo>
                    <a:pt x="61" y="30"/>
                    <a:pt x="69" y="15"/>
                    <a:pt x="84" y="0"/>
                  </a:cubicBezTo>
                </a:path>
              </a:pathLst>
            </a:custGeom>
            <a:noFill/>
            <a:ln w="190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en-US" sz="1800" b="0" smtClean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25306" name="Freeform 26"/>
            <p:cNvSpPr>
              <a:spLocks/>
            </p:cNvSpPr>
            <p:nvPr/>
          </p:nvSpPr>
          <p:spPr bwMode="auto">
            <a:xfrm>
              <a:off x="3408" y="2610"/>
              <a:ext cx="78" cy="48"/>
            </a:xfrm>
            <a:custGeom>
              <a:avLst/>
              <a:gdLst>
                <a:gd name="T0" fmla="*/ 0 w 78"/>
                <a:gd name="T1" fmla="*/ 36 h 48"/>
                <a:gd name="T2" fmla="*/ 42 w 78"/>
                <a:gd name="T3" fmla="*/ 0 h 48"/>
                <a:gd name="T4" fmla="*/ 66 w 78"/>
                <a:gd name="T5" fmla="*/ 30 h 48"/>
                <a:gd name="T6" fmla="*/ 78 w 7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48">
                  <a:moveTo>
                    <a:pt x="0" y="36"/>
                  </a:moveTo>
                  <a:cubicBezTo>
                    <a:pt x="25" y="28"/>
                    <a:pt x="20" y="15"/>
                    <a:pt x="42" y="0"/>
                  </a:cubicBezTo>
                  <a:cubicBezTo>
                    <a:pt x="72" y="20"/>
                    <a:pt x="52" y="1"/>
                    <a:pt x="66" y="30"/>
                  </a:cubicBezTo>
                  <a:cubicBezTo>
                    <a:pt x="69" y="36"/>
                    <a:pt x="78" y="48"/>
                    <a:pt x="78" y="48"/>
                  </a:cubicBezTo>
                </a:path>
              </a:pathLst>
            </a:custGeom>
            <a:noFill/>
            <a:ln w="1905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en-US" sz="1800" b="0" smtClean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2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8 March  2005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217F-2955-4603-83DC-8A522B793AC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533400"/>
          </a:xfrm>
          <a:noFill/>
          <a:ln/>
        </p:spPr>
        <p:txBody>
          <a:bodyPr/>
          <a:lstStyle/>
          <a:p>
            <a:r>
              <a:rPr lang="en-US" altLang="en-US" sz="2400">
                <a:latin typeface="Symbol" pitchFamily="18" charset="2"/>
              </a:rPr>
              <a:t>Da</a:t>
            </a:r>
            <a:r>
              <a:rPr lang="en-US" altLang="en-US" sz="2400" baseline="-25000"/>
              <a:t>had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609600" y="126365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 b="0" smtClean="0">
                <a:solidFill>
                  <a:srgbClr val="0000FF"/>
                </a:solidFill>
                <a:latin typeface="Arial" pitchFamily="34" charset="0"/>
              </a:rPr>
              <a:t>Optical Theorem, Dispersion Relations </a:t>
            </a:r>
            <a:endParaRPr lang="en-US" altLang="en-US" sz="1800" b="0" smtClean="0">
              <a:solidFill>
                <a:srgbClr val="0000FF"/>
              </a:solidFill>
              <a:latin typeface="Arial" pitchFamily="34" charset="0"/>
              <a:sym typeface="Symbol" pitchFamily="18" charset="2"/>
            </a:endParaRPr>
          </a:p>
        </p:txBody>
      </p:sp>
      <p:graphicFrame>
        <p:nvGraphicFramePr>
          <p:cNvPr id="227335" name="Object 7"/>
          <p:cNvGraphicFramePr>
            <a:graphicFrameLocks noChangeAspect="1"/>
          </p:cNvGraphicFramePr>
          <p:nvPr/>
        </p:nvGraphicFramePr>
        <p:xfrm>
          <a:off x="779463" y="2043113"/>
          <a:ext cx="39449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4" name="Equation" r:id="rId4" imgW="2577960" imgH="507960" progId="Equation.3">
                  <p:embed/>
                </p:oleObj>
              </mc:Choice>
              <mc:Fallback>
                <p:oleObj name="Equation" r:id="rId4" imgW="2577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2043113"/>
                        <a:ext cx="394493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/>
        </p:nvGraphicFramePr>
        <p:xfrm>
          <a:off x="3194050" y="838200"/>
          <a:ext cx="236855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5" name="Equation" r:id="rId6" imgW="1688760" imgH="863280" progId="Equation.3">
                  <p:embed/>
                </p:oleObj>
              </mc:Choice>
              <mc:Fallback>
                <p:oleObj name="Equation" r:id="rId6" imgW="16887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838200"/>
                        <a:ext cx="2368550" cy="121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337" name="Picture 9" descr="rh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7200"/>
            <a:ext cx="2962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609600" y="2895600"/>
            <a:ext cx="53340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v"/>
            </a:pPr>
            <a:r>
              <a:rPr lang="en-US" altLang="en-US" sz="1600" b="0" smtClean="0">
                <a:solidFill>
                  <a:srgbClr val="0000FF"/>
                </a:solidFill>
              </a:rPr>
              <a:t>Classic approach: parameterization of measured      </a:t>
            </a:r>
            <a:r>
              <a:rPr lang="en-US" altLang="en-US" sz="1600" b="0" smtClean="0">
                <a:solidFill>
                  <a:srgbClr val="0000FF"/>
                </a:solidFill>
                <a:sym typeface="Symbol" pitchFamily="18" charset="2"/>
              </a:rPr>
              <a:t>(e</a:t>
            </a:r>
            <a:r>
              <a:rPr lang="en-US" altLang="en-US" sz="1600" b="0" baseline="30000" smtClean="0">
                <a:solidFill>
                  <a:srgbClr val="0000FF"/>
                </a:solidFill>
                <a:sym typeface="Symbol" pitchFamily="18" charset="2"/>
              </a:rPr>
              <a:t>+</a:t>
            </a:r>
            <a:r>
              <a:rPr lang="en-US" altLang="en-US" sz="1600" b="0" smtClean="0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n-US" altLang="en-US" sz="1600" b="0" baseline="30000" smtClean="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en-US" altLang="en-US" sz="1600" b="0" smtClean="0">
                <a:solidFill>
                  <a:srgbClr val="0000FF"/>
                </a:solidFill>
                <a:sym typeface="Symbol" pitchFamily="18" charset="2"/>
              </a:rPr>
              <a:t>hadrons) at low energies plus pQCD above resonances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0" smtClean="0">
                <a:solidFill>
                  <a:srgbClr val="0000FF"/>
                </a:solidFill>
                <a:sym typeface="Symbol" pitchFamily="18" charset="2"/>
              </a:rPr>
              <a:t>Alternative theory-driven approaches: </a:t>
            </a:r>
          </a:p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v"/>
            </a:pPr>
            <a:r>
              <a:rPr lang="en-US" altLang="en-US" sz="1600" b="0" smtClean="0">
                <a:solidFill>
                  <a:srgbClr val="0000FF"/>
                </a:solidFill>
                <a:sym typeface="Symbol" pitchFamily="18" charset="2"/>
              </a:rPr>
              <a:t>pQCD applied above </a:t>
            </a:r>
            <a:r>
              <a:rPr lang="en-US" altLang="en-US" sz="1600" b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≈</a:t>
            </a:r>
            <a:r>
              <a:rPr lang="en-US" altLang="en-US" sz="1600" b="0" smtClean="0">
                <a:solidFill>
                  <a:srgbClr val="0000FF"/>
                </a:solidFill>
                <a:sym typeface="Symbol" pitchFamily="18" charset="2"/>
              </a:rPr>
              <a:t>2 GeV</a:t>
            </a:r>
          </a:p>
          <a:p>
            <a:pPr eaLnBrk="1" hangingPunct="1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v"/>
            </a:pPr>
            <a:r>
              <a:rPr lang="en-US" altLang="en-US" sz="1600" b="0" smtClean="0">
                <a:solidFill>
                  <a:srgbClr val="0000FF"/>
                </a:solidFill>
                <a:sym typeface="Symbol" pitchFamily="18" charset="2"/>
              </a:rPr>
              <a:t>pQCD in the space-like domain (via Adler function)     where  is smooth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6096000" y="4191000"/>
            <a:ext cx="2673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0" smtClean="0">
                <a:solidFill>
                  <a:srgbClr val="FF00FF"/>
                </a:solidFill>
                <a:latin typeface="Arial" pitchFamily="34" charset="0"/>
              </a:rPr>
              <a:t>H.Burkhardt, B.Pietrzyk,     Phys. Lett. B 513 (2001) 46</a:t>
            </a:r>
          </a:p>
        </p:txBody>
      </p: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5621338" y="4800600"/>
            <a:ext cx="3065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</a:t>
            </a:r>
            <a:r>
              <a:rPr lang="en-US" altLang="en-US" sz="1600" b="0" baseline="3000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(5)</a:t>
            </a:r>
            <a:r>
              <a:rPr lang="en-US" altLang="en-US" sz="1600" b="0" baseline="-2500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had</a:t>
            </a:r>
            <a:r>
              <a:rPr lang="en-US" altLang="en-US" sz="1600" b="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(m</a:t>
            </a:r>
            <a:r>
              <a:rPr lang="en-US" altLang="en-US" sz="1600" b="0" baseline="-2500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Z</a:t>
            </a:r>
            <a:r>
              <a:rPr lang="en-US" altLang="en-US" sz="1600" b="0" baseline="3000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2</a:t>
            </a:r>
            <a:r>
              <a:rPr lang="en-US" altLang="en-US" sz="1600" b="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) = 0.027610.0036 </a:t>
            </a:r>
          </a:p>
        </p:txBody>
      </p:sp>
      <p:sp>
        <p:nvSpPr>
          <p:cNvPr id="227346" name="Rectangle 18"/>
          <p:cNvSpPr>
            <a:spLocks noChangeArrowheads="1"/>
          </p:cNvSpPr>
          <p:nvPr/>
        </p:nvSpPr>
        <p:spPr bwMode="auto">
          <a:xfrm>
            <a:off x="609600" y="5102225"/>
            <a:ext cx="4572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0" dirty="0" smtClean="0">
                <a:solidFill>
                  <a:srgbClr val="333399"/>
                </a:solidFill>
                <a:latin typeface="Arial" pitchFamily="34" charset="0"/>
                <a:sym typeface="Symbol" pitchFamily="18" charset="2"/>
              </a:rPr>
              <a:t>error on </a:t>
            </a:r>
            <a:r>
              <a:rPr lang="en-US" altLang="en-US" sz="1600" b="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</a:t>
            </a:r>
            <a:r>
              <a:rPr lang="en-US" altLang="en-US" sz="1600" b="0" baseline="3000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(5)</a:t>
            </a:r>
            <a:r>
              <a:rPr lang="en-US" altLang="en-US" sz="1600" b="0" baseline="-2500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had</a:t>
            </a:r>
            <a:r>
              <a:rPr lang="en-US" altLang="en-US" sz="1600" b="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(m</a:t>
            </a:r>
            <a:r>
              <a:rPr lang="en-US" altLang="en-US" sz="1600" b="0" baseline="-2500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Z</a:t>
            </a:r>
            <a:r>
              <a:rPr lang="en-US" altLang="en-US" sz="1600" b="0" baseline="3000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2</a:t>
            </a:r>
            <a:r>
              <a:rPr lang="en-US" altLang="en-US" sz="1600" b="0" dirty="0" smtClean="0">
                <a:solidFill>
                  <a:srgbClr val="FF0066"/>
                </a:solidFill>
                <a:latin typeface="Arial" pitchFamily="34" charset="0"/>
                <a:sym typeface="Symbol" pitchFamily="18" charset="2"/>
              </a:rPr>
              <a:t>)</a:t>
            </a:r>
            <a:r>
              <a:rPr lang="en-US" altLang="en-US" sz="1600" b="0" dirty="0" smtClean="0">
                <a:solidFill>
                  <a:srgbClr val="333399"/>
                </a:solidFill>
                <a:latin typeface="Arial" pitchFamily="34" charset="0"/>
                <a:sym typeface="Symbol" pitchFamily="18" charset="2"/>
              </a:rPr>
              <a:t> dominated by experimental </a:t>
            </a:r>
            <a:r>
              <a:rPr lang="en-US" altLang="en-US" sz="1600" dirty="0" smtClean="0">
                <a:solidFill>
                  <a:srgbClr val="333399"/>
                </a:solidFill>
                <a:latin typeface="Arial" pitchFamily="34" charset="0"/>
                <a:sym typeface="Symbol" pitchFamily="18" charset="2"/>
              </a:rPr>
              <a:t>errors in the energy range 1-5 GeV</a:t>
            </a:r>
            <a:r>
              <a:rPr lang="en-US" altLang="en-US" sz="1600" dirty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                                              </a:t>
            </a:r>
            <a:r>
              <a:rPr lang="en-US" altLang="en-US" sz="1600" b="0" dirty="0" smtClean="0">
                <a:solidFill>
                  <a:srgbClr val="CC00FF"/>
                </a:solidFill>
                <a:latin typeface="Arial" pitchFamily="34" charset="0"/>
                <a:sym typeface="Symbol" pitchFamily="18" charset="2"/>
              </a:rPr>
              <a:t>One of the dominant uncertainties in the EW fits constraining the Higgs mass</a:t>
            </a:r>
          </a:p>
        </p:txBody>
      </p:sp>
      <p:graphicFrame>
        <p:nvGraphicFramePr>
          <p:cNvPr id="227347" name="Object 19"/>
          <p:cNvGraphicFramePr>
            <a:graphicFrameLocks noChangeAspect="1"/>
          </p:cNvGraphicFramePr>
          <p:nvPr/>
        </p:nvGraphicFramePr>
        <p:xfrm>
          <a:off x="5562600" y="5727700"/>
          <a:ext cx="2971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6" name="Equation" r:id="rId9" imgW="1701720" imgH="253800" progId="Equation.3">
                  <p:embed/>
                </p:oleObj>
              </mc:Choice>
              <mc:Fallback>
                <p:oleObj name="Equation" r:id="rId9" imgW="1701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727700"/>
                        <a:ext cx="2971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48" name="Text Box 20"/>
          <p:cNvSpPr txBox="1">
            <a:spLocks noChangeArrowheads="1"/>
          </p:cNvSpPr>
          <p:nvPr/>
        </p:nvSpPr>
        <p:spPr bwMode="auto">
          <a:xfrm>
            <a:off x="5562600" y="5181600"/>
            <a:ext cx="3200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0" smtClean="0">
                <a:solidFill>
                  <a:srgbClr val="006600"/>
                </a:solidFill>
                <a:latin typeface="Arial" pitchFamily="34" charset="0"/>
              </a:rPr>
              <a:t>popular parameterization, for s&gt;10</a:t>
            </a:r>
            <a:r>
              <a:rPr lang="en-US" altLang="en-US" sz="1600" b="0" baseline="30000" smtClean="0">
                <a:solidFill>
                  <a:srgbClr val="006600"/>
                </a:solidFill>
                <a:latin typeface="Arial" pitchFamily="34" charset="0"/>
              </a:rPr>
              <a:t>2 </a:t>
            </a:r>
            <a:r>
              <a:rPr lang="en-US" altLang="en-US" sz="1600" b="0" smtClean="0">
                <a:solidFill>
                  <a:srgbClr val="006600"/>
                </a:solidFill>
                <a:latin typeface="Arial" pitchFamily="34" charset="0"/>
              </a:rPr>
              <a:t>GeV</a:t>
            </a:r>
            <a:r>
              <a:rPr lang="en-US" altLang="en-US" sz="1600" b="0" baseline="30000" smtClean="0">
                <a:solidFill>
                  <a:srgbClr val="006600"/>
                </a:solidFill>
                <a:latin typeface="Arial" pitchFamily="34" charset="0"/>
              </a:rPr>
              <a:t>2</a:t>
            </a:r>
            <a:r>
              <a:rPr lang="en-US" altLang="en-US" sz="1600" b="0" smtClean="0">
                <a:solidFill>
                  <a:srgbClr val="006600"/>
                </a:solidFill>
                <a:latin typeface="Arial" pitchFamily="34" charset="0"/>
              </a:rPr>
              <a:t> or s&lt;0</a:t>
            </a:r>
          </a:p>
        </p:txBody>
      </p:sp>
      <p:sp>
        <p:nvSpPr>
          <p:cNvPr id="227349" name="Line 21"/>
          <p:cNvSpPr>
            <a:spLocks noChangeShapeType="1"/>
          </p:cNvSpPr>
          <p:nvPr/>
        </p:nvSpPr>
        <p:spPr bwMode="auto">
          <a:xfrm flipH="1">
            <a:off x="4267200" y="5029200"/>
            <a:ext cx="1371600" cy="2286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sz="1800" b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6100" y="6350000"/>
            <a:ext cx="436670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further</a:t>
            </a:r>
            <a:r>
              <a:rPr lang="fr-CH" dirty="0" smtClean="0"/>
              <a:t> </a:t>
            </a:r>
            <a:r>
              <a:rPr lang="fr-CH" dirty="0" err="1" smtClean="0"/>
              <a:t>improved</a:t>
            </a:r>
            <a:r>
              <a:rPr lang="fr-CH" dirty="0" smtClean="0"/>
              <a:t> by </a:t>
            </a:r>
            <a:r>
              <a:rPr lang="fr-CH" dirty="0" err="1" smtClean="0"/>
              <a:t>measurements</a:t>
            </a:r>
            <a:r>
              <a:rPr lang="fr-CH" dirty="0" smtClean="0"/>
              <a:t> at BEPC!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 March  2005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DA8-C227-493F-8F6D-3D8475A7C4CF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G.Abbiendi</a:t>
            </a:r>
            <a:endParaRPr lang="en-US" altLang="en-US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5835"/>
            <a:ext cx="8636000" cy="61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02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3890"/>
            <a:ext cx="8547100" cy="642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94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5713"/>
            <a:ext cx="4347280" cy="310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5721" y="4551589"/>
            <a:ext cx="5861899" cy="1754326"/>
          </a:xfrm>
          <a:prstGeom prst="rect">
            <a:avLst/>
          </a:prstGeom>
          <a:solidFill>
            <a:srgbClr val="F79646">
              <a:lumMod val="40000"/>
              <a:lumOff val="60000"/>
              <a:alpha val="5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B0F0"/>
                </a:solidFill>
                <a:latin typeface="Calibri"/>
              </a:rPr>
              <a:t>B</a:t>
            </a:r>
            <a:r>
              <a:rPr lang="en-US" sz="1800" kern="0" dirty="0" err="1" smtClean="0">
                <a:solidFill>
                  <a:srgbClr val="00B0F0"/>
                </a:solidFill>
                <a:latin typeface="Calibri"/>
              </a:rPr>
              <a:t>eamstrahlung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@TLEP is benign: particles are either lost or recycled on a synchrotron oscillation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00B0F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  <a:sym typeface="Wingdings" pitchFamily="2" charset="2"/>
              </a:rPr>
              <a:t> some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increase of energy spread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but no change of average energy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Little EM background in the experiment.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773" y="767146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alibri"/>
              </a:rPr>
              <a:t>L</a:t>
            </a:r>
            <a:r>
              <a:rPr lang="en-US" sz="2000" dirty="0" smtClean="0">
                <a:solidFill>
                  <a:srgbClr val="00B050"/>
                </a:solidFill>
                <a:latin typeface="Calibri"/>
              </a:rPr>
              <a:t>uminosity </a:t>
            </a:r>
            <a:r>
              <a:rPr lang="en-US" sz="2000" i="1" dirty="0" smtClean="0">
                <a:solidFill>
                  <a:srgbClr val="00B050"/>
                </a:solidFill>
                <a:latin typeface="Calibri"/>
              </a:rPr>
              <a:t>E </a:t>
            </a:r>
            <a:r>
              <a:rPr lang="en-US" sz="2000" dirty="0" smtClean="0">
                <a:solidFill>
                  <a:srgbClr val="00B050"/>
                </a:solidFill>
                <a:latin typeface="Calibri"/>
              </a:rPr>
              <a:t>spectrum</a:t>
            </a:r>
            <a:endParaRPr lang="en-GB" sz="2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7" name="AutoShape 2" descr="https://www.authorea.com/users/1331/articles/1831/master/file/figures/ttthreshILC350/ttthreshILC350.png"/>
          <p:cNvSpPr>
            <a:spLocks noChangeAspect="1" noChangeArrowheads="1"/>
          </p:cNvSpPr>
          <p:nvPr/>
        </p:nvSpPr>
        <p:spPr bwMode="auto">
          <a:xfrm>
            <a:off x="155577" y="-3200400"/>
            <a:ext cx="4762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89" y="1317569"/>
            <a:ext cx="4260715" cy="3068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2862" y="834177"/>
            <a:ext cx="2181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solidFill>
                  <a:prstClr val="black"/>
                </a:solidFill>
                <a:latin typeface="Calibri"/>
              </a:rPr>
              <a:t>Effect</a:t>
            </a:r>
            <a:r>
              <a:rPr lang="fr-CH" sz="1600" dirty="0" smtClean="0">
                <a:solidFill>
                  <a:prstClr val="black"/>
                </a:solidFill>
                <a:latin typeface="Calibri"/>
              </a:rPr>
              <a:t> on top </a:t>
            </a:r>
            <a:r>
              <a:rPr lang="fr-CH" sz="1600" dirty="0" err="1" smtClean="0">
                <a:solidFill>
                  <a:prstClr val="black"/>
                </a:solidFill>
                <a:latin typeface="Calibri"/>
              </a:rPr>
              <a:t>threshold</a:t>
            </a:r>
            <a:r>
              <a:rPr lang="fr-CH" sz="1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280" y="265185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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8452" y="146229"/>
            <a:ext cx="213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BEAMSTRAHLUNG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13F2-B946-44C4-9336-0A0103986A3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fr-FR" smtClean="0">
                <a:ea typeface="ＭＳ Ｐゴシック" pitchFamily="-105" charset="-128"/>
              </a:rPr>
              <a:t>350 GeV: the top mass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84119" y="959926"/>
            <a:ext cx="7564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fr-FR" sz="2000" dirty="0">
                <a:solidFill>
                  <a:prstClr val="black"/>
                </a:solidFill>
                <a:latin typeface="Calibri"/>
              </a:rPr>
              <a:t> Advantage of a very low level of </a:t>
            </a:r>
            <a:r>
              <a:rPr lang="en-US" altLang="fr-FR" sz="2000" dirty="0" smtClean="0">
                <a:solidFill>
                  <a:prstClr val="black"/>
                </a:solidFill>
                <a:latin typeface="Calibri"/>
              </a:rPr>
              <a:t>beamstrahlung in circular machines</a:t>
            </a:r>
            <a:endParaRPr lang="en-US" altLang="fr-FR" sz="2000" dirty="0">
              <a:solidFill>
                <a:prstClr val="black"/>
              </a:solidFill>
              <a:latin typeface="Calibri"/>
            </a:endParaRPr>
          </a:p>
          <a:p>
            <a:pPr>
              <a:buFont typeface="Arial" charset="0"/>
              <a:buChar char="•"/>
            </a:pPr>
            <a:r>
              <a:rPr lang="en-US" altLang="fr-F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fr-FR" sz="2000" dirty="0">
                <a:solidFill>
                  <a:srgbClr val="FF0000"/>
                </a:solidFill>
                <a:latin typeface="Calibri"/>
              </a:rPr>
              <a:t>Could potentially reach 10 MeV uncertainty </a:t>
            </a:r>
            <a:r>
              <a:rPr lang="en-US" altLang="fr-FR" sz="2000" dirty="0" smtClean="0">
                <a:solidFill>
                  <a:srgbClr val="FF0000"/>
                </a:solidFill>
                <a:latin typeface="Calibri"/>
              </a:rPr>
              <a:t>(stat) on </a:t>
            </a:r>
            <a:r>
              <a:rPr lang="en-US" altLang="fr-FR" sz="2000" dirty="0" err="1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altLang="fr-FR" sz="2000" baseline="-25000" dirty="0" err="1" smtClean="0">
                <a:solidFill>
                  <a:srgbClr val="FF0000"/>
                </a:solidFill>
                <a:latin typeface="Calibri"/>
              </a:rPr>
              <a:t>top</a:t>
            </a:r>
            <a:r>
              <a:rPr lang="en-US" altLang="fr-FR" sz="2000" dirty="0" smtClean="0">
                <a:solidFill>
                  <a:srgbClr val="FF0000"/>
                </a:solidFill>
                <a:latin typeface="Calibri"/>
              </a:rPr>
              <a:t> </a:t>
            </a:r>
            <a:endParaRPr lang="en-US" altLang="fr-FR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981200"/>
            <a:ext cx="72644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2401" y="6396038"/>
            <a:ext cx="8337539" cy="400110"/>
          </a:xfrm>
          <a:prstGeom prst="rect">
            <a:avLst/>
          </a:prstGeom>
          <a:solidFill>
            <a:schemeClr val="bg2"/>
          </a:solidFill>
          <a:ln w="9525">
            <a:solidFill>
              <a:srgbClr val="00009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ＭＳ Ｐゴシック" pitchFamily="-105" charset="-128"/>
              </a:defRPr>
            </a:lvl9pPr>
          </a:lstStyle>
          <a:p>
            <a:r>
              <a:rPr lang="en-US" altLang="fr-FR" sz="2000" dirty="0">
                <a:solidFill>
                  <a:prstClr val="black"/>
                </a:solidFill>
                <a:latin typeface="Calibri"/>
              </a:rPr>
              <a:t>From Frank Simon, presented at 7</a:t>
            </a:r>
            <a:r>
              <a:rPr lang="en-US" altLang="fr-FR" sz="20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altLang="fr-FR" sz="2000" dirty="0">
                <a:solidFill>
                  <a:prstClr val="black"/>
                </a:solidFill>
                <a:latin typeface="Calibri"/>
              </a:rPr>
              <a:t> TLEP-FCC-</a:t>
            </a:r>
            <a:r>
              <a:rPr lang="en-US" altLang="fr-FR" sz="2000" dirty="0" err="1">
                <a:solidFill>
                  <a:prstClr val="black"/>
                </a:solidFill>
                <a:latin typeface="Calibri"/>
              </a:rPr>
              <a:t>ee</a:t>
            </a:r>
            <a:r>
              <a:rPr lang="en-US" altLang="fr-FR" sz="2000" dirty="0">
                <a:solidFill>
                  <a:prstClr val="black"/>
                </a:solidFill>
                <a:latin typeface="Calibri"/>
              </a:rPr>
              <a:t> workshop, CERN, June 2014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A624-7DB3-419E-8A46-3010C2C12D82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806" y="-12879"/>
            <a:ext cx="44685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400" b="1" dirty="0" smtClean="0">
                <a:solidFill>
                  <a:srgbClr val="1F497D"/>
                </a:solidFill>
              </a:rPr>
              <a:t>A </a:t>
            </a:r>
            <a:r>
              <a:rPr lang="fr-CH" sz="2400" b="1" dirty="0" err="1" smtClean="0">
                <a:solidFill>
                  <a:srgbClr val="1F497D"/>
                </a:solidFill>
              </a:rPr>
              <a:t>Sample</a:t>
            </a:r>
            <a:r>
              <a:rPr lang="fr-CH" sz="2400" b="1" dirty="0" smtClean="0">
                <a:solidFill>
                  <a:srgbClr val="1F497D"/>
                </a:solidFill>
              </a:rPr>
              <a:t> of Essential </a:t>
            </a:r>
            <a:r>
              <a:rPr lang="fr-CH" sz="2400" b="1" dirty="0" err="1">
                <a:solidFill>
                  <a:srgbClr val="1F497D"/>
                </a:solidFill>
              </a:rPr>
              <a:t>Q</a:t>
            </a:r>
            <a:r>
              <a:rPr lang="fr-CH" sz="2400" b="1" dirty="0" err="1" smtClean="0">
                <a:solidFill>
                  <a:srgbClr val="1F497D"/>
                </a:solidFill>
              </a:rPr>
              <a:t>uantities</a:t>
            </a:r>
            <a:r>
              <a:rPr lang="fr-CH" sz="2400" b="1" dirty="0" smtClean="0">
                <a:solidFill>
                  <a:srgbClr val="1F497D"/>
                </a:solidFill>
              </a:rPr>
              <a:t>: </a:t>
            </a:r>
            <a:endParaRPr lang="fr-CH" sz="2400" b="1" dirty="0">
              <a:solidFill>
                <a:srgbClr val="1F497D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78190"/>
              </p:ext>
            </p:extLst>
          </p:nvPr>
        </p:nvGraphicFramePr>
        <p:xfrm>
          <a:off x="51515" y="490384"/>
          <a:ext cx="9040971" cy="644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94"/>
                <a:gridCol w="1268149"/>
                <a:gridCol w="1017429"/>
                <a:gridCol w="1390919"/>
                <a:gridCol w="1596980"/>
                <a:gridCol w="1491543"/>
                <a:gridCol w="1496357"/>
              </a:tblGrid>
              <a:tr h="502680">
                <a:tc>
                  <a:txBody>
                    <a:bodyPr/>
                    <a:lstStyle/>
                    <a:p>
                      <a:r>
                        <a:rPr lang="fr-CH" sz="24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fr-CH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000" dirty="0" err="1" smtClean="0">
                          <a:solidFill>
                            <a:schemeClr val="tx2"/>
                          </a:solidFill>
                        </a:rPr>
                        <a:t>Physics</a:t>
                      </a:r>
                      <a:endParaRPr lang="fr-CH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Present</a:t>
                      </a:r>
                      <a:r>
                        <a:rPr lang="fr-CH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endParaRPr lang="fr-CH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 </a:t>
                      </a:r>
                      <a:r>
                        <a:rPr lang="fr-CH" dirty="0" smtClean="0">
                          <a:solidFill>
                            <a:srgbClr val="0000FF"/>
                          </a:solidFill>
                        </a:rPr>
                        <a:t>stat</a:t>
                      </a:r>
                    </a:p>
                    <a:p>
                      <a:r>
                        <a:rPr lang="fr-CH" dirty="0" err="1" smtClean="0">
                          <a:solidFill>
                            <a:srgbClr val="FF0000"/>
                          </a:solidFill>
                        </a:rPr>
                        <a:t>Syst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</a:t>
                      </a:r>
                      <a:r>
                        <a:rPr lang="fr-CH" baseline="0" dirty="0" smtClean="0">
                          <a:solidFill>
                            <a:schemeClr val="tx2"/>
                          </a:solidFill>
                        </a:rPr>
                        <a:t> key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Challenge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lang="fr-CH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91187.5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0.005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>
                          <a:sym typeface="Symbol"/>
                        </a:rPr>
                        <a:t>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 (T)</a:t>
                      </a:r>
                    </a:p>
                    <a:p>
                      <a:r>
                        <a:rPr lang="fr-CH" sz="1600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(no !)</a:t>
                      </a:r>
                      <a:endParaRPr lang="fr-CH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2495.2 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0.008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400" b="1" dirty="0" err="1" smtClean="0"/>
                        <a:t>R</a:t>
                      </a:r>
                      <a:r>
                        <a:rPr lang="fr-CH" sz="2400" b="1" baseline="-25000" dirty="0" err="1" smtClean="0">
                          <a:latin typeface="French Script MT" pitchFamily="66" charset="0"/>
                        </a:rPr>
                        <a:t>l</a:t>
                      </a:r>
                      <a:endParaRPr lang="fr-CH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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s , </a:t>
                      </a:r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20.767 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  <a:endParaRPr lang="fr-CH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0.0001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   - 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</a:t>
                      </a:r>
                      <a:r>
                        <a:rPr lang="fr-CH" baseline="0" dirty="0" smtClean="0"/>
                        <a:t>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N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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err="1" smtClean="0"/>
                        <a:t>Unitarity</a:t>
                      </a:r>
                      <a:r>
                        <a:rPr lang="fr-CH" sz="1600" b="1" baseline="0" dirty="0" smtClean="0"/>
                        <a:t> of PMNS, </a:t>
                      </a:r>
                      <a:r>
                        <a:rPr lang="fr-CH" sz="1600" b="1" baseline="0" dirty="0" err="1" smtClean="0"/>
                        <a:t>sterile</a:t>
                      </a:r>
                      <a:r>
                        <a:rPr lang="fr-CH" sz="1600" b="1" baseline="0" dirty="0" smtClean="0"/>
                        <a:t> </a:t>
                      </a:r>
                      <a:r>
                        <a:rPr lang="fr-CH" sz="1600" b="1" baseline="0" dirty="0" smtClean="0">
                          <a:sym typeface="Symbol"/>
                        </a:rPr>
                        <a:t>’s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2.984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r>
                        <a:rPr lang="fr-CH" dirty="0" smtClean="0"/>
                        <a:t>Z+</a:t>
                      </a:r>
                      <a:r>
                        <a:rPr lang="fr-CH" dirty="0" smtClean="0">
                          <a:sym typeface="Symbol"/>
                        </a:rPr>
                        <a:t></a:t>
                      </a:r>
                      <a:r>
                        <a:rPr lang="fr-CH" sz="1600" dirty="0" smtClean="0">
                          <a:sym typeface="Symbol"/>
                        </a:rPr>
                        <a:t>(161</a:t>
                      </a:r>
                      <a:r>
                        <a:rPr lang="fr-CH" sz="1600" baseline="0" dirty="0" smtClean="0">
                          <a:sym typeface="Symbol"/>
                        </a:rPr>
                        <a:t> </a:t>
                      </a:r>
                      <a:r>
                        <a:rPr lang="fr-CH" sz="1600" dirty="0" err="1" smtClean="0">
                          <a:sym typeface="Symbol"/>
                        </a:rPr>
                        <a:t>GeV</a:t>
                      </a:r>
                      <a:r>
                        <a:rPr lang="fr-CH" sz="1600" dirty="0" smtClean="0">
                          <a:sym typeface="Symbol"/>
                        </a:rPr>
                        <a:t>)</a:t>
                      </a:r>
                      <a:r>
                        <a:rPr lang="fr-CH" sz="1600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0.00008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0.004 </a:t>
                      </a:r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</a:p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0.0004-0.001 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-&gt;</a:t>
                      </a:r>
                      <a:r>
                        <a:rPr lang="fr-CH" dirty="0" err="1" smtClean="0"/>
                        <a:t>lumi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meast</a:t>
                      </a:r>
                      <a:endParaRPr lang="fr-CH" baseline="0" dirty="0" smtClean="0"/>
                    </a:p>
                    <a:p>
                      <a:endParaRPr lang="fr-CH" baseline="0" dirty="0" smtClean="0"/>
                    </a:p>
                    <a:p>
                      <a:r>
                        <a:rPr lang="fr-CH" baseline="0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QED corrections to </a:t>
                      </a:r>
                      <a:r>
                        <a:rPr lang="fr-CH" b="1" dirty="0" err="1" smtClean="0">
                          <a:solidFill>
                            <a:schemeClr val="tx2"/>
                          </a:solidFill>
                        </a:rPr>
                        <a:t>Bhabha</a:t>
                      </a:r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 scat.</a:t>
                      </a:r>
                      <a:endParaRPr lang="fr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R</a:t>
                      </a:r>
                      <a:r>
                        <a:rPr lang="fr-CH" sz="2000" b="1" baseline="-25000" dirty="0" smtClean="0"/>
                        <a:t>b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0.21629  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0.00066</a:t>
                      </a:r>
                      <a:endParaRPr lang="fr-CH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0.000003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0.000020 - 60</a:t>
                      </a:r>
                      <a:endParaRPr lang="fr-CH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r>
                        <a:rPr lang="fr-CH" dirty="0" smtClean="0"/>
                        <a:t>, </a:t>
                      </a:r>
                      <a:r>
                        <a:rPr lang="fr-CH" dirty="0" err="1" smtClean="0"/>
                        <a:t>small</a:t>
                      </a:r>
                      <a:r>
                        <a:rPr lang="fr-CH" baseline="0" dirty="0" smtClean="0"/>
                        <a:t> IP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Hemisphere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correlations</a:t>
                      </a:r>
                      <a:endParaRPr lang="fr-CH" dirty="0"/>
                    </a:p>
                  </a:txBody>
                  <a:tcPr/>
                </a:tc>
              </a:tr>
              <a:tr h="638483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A</a:t>
                      </a:r>
                      <a:r>
                        <a:rPr lang="fr-CH" sz="2000" b="1" baseline="-25000" dirty="0" smtClean="0"/>
                        <a:t>LR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r>
                        <a:rPr lang="fr-CH" sz="1600" b="1" dirty="0" smtClean="0">
                          <a:sym typeface="Symbol"/>
                        </a:rPr>
                        <a:t>(T, S )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b="0" dirty="0" smtClean="0"/>
                        <a:t>0.1514</a:t>
                      </a:r>
                    </a:p>
                    <a:p>
                      <a:r>
                        <a:rPr lang="fr-CH" sz="1400" b="0" dirty="0" smtClean="0">
                          <a:sym typeface="Symbol"/>
                        </a:rPr>
                        <a:t></a:t>
                      </a:r>
                      <a:r>
                        <a:rPr lang="fr-CH" sz="1400" b="0" dirty="0" smtClean="0">
                          <a:solidFill>
                            <a:srgbClr val="FF0000"/>
                          </a:solidFill>
                          <a:sym typeface="Symbol"/>
                        </a:rPr>
                        <a:t>0.0022</a:t>
                      </a:r>
                      <a:endParaRPr lang="fr-CH" sz="1400" b="0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,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err="1" smtClean="0"/>
                        <a:t>polarized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4 </a:t>
                      </a:r>
                      <a:r>
                        <a:rPr lang="fr-CH" dirty="0" err="1" smtClean="0"/>
                        <a:t>bunch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scheme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Design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experiment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 </a:t>
                      </a:r>
                      <a:r>
                        <a:rPr lang="fr-CH" sz="1600" b="1" dirty="0" smtClean="0">
                          <a:sym typeface="Symbol"/>
                        </a:rPr>
                        <a:t>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2,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(T, S,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U) </a:t>
                      </a:r>
                      <a:endParaRPr lang="fr-CH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80385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(161 </a:t>
                      </a:r>
                      <a:r>
                        <a:rPr lang="fr-CH" dirty="0" err="1" smtClean="0"/>
                        <a:t>GeV</a:t>
                      </a:r>
                      <a:r>
                        <a:rPr lang="fr-CH" dirty="0" smtClean="0"/>
                        <a:t>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0.3 MeV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&lt;1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</a:t>
                      </a:r>
                      <a:r>
                        <a:rPr lang="fr-CH" dirty="0" err="1" smtClean="0"/>
                        <a:t>corections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err="1" smtClean="0"/>
                        <a:t>m</a:t>
                      </a:r>
                      <a:r>
                        <a:rPr lang="fr-CH" sz="2000" b="1" baseline="-25000" dirty="0" err="1" smtClean="0"/>
                        <a:t>top</a:t>
                      </a:r>
                      <a:endParaRPr lang="fr-CH" sz="2000" b="1" baseline="-25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173200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10 MeV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Theory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limit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at</a:t>
                      </a:r>
                      <a:r>
                        <a:rPr lang="fr-CH" baseline="0" dirty="0" smtClean="0"/>
                        <a:t> 100 MeV?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CD95-D3CF-4CAC-8B07-966FF0FDD7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Alain Blondel FCC Future Circular Colliders</a:t>
            </a:r>
            <a:endParaRPr lang="en-US" sz="1400" b="1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114" y="368664"/>
            <a:ext cx="4154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err="1" smtClean="0"/>
              <a:t>Theoretical</a:t>
            </a:r>
            <a:r>
              <a:rPr lang="fr-CH" sz="3200" b="1" dirty="0" smtClean="0"/>
              <a:t> limitations</a:t>
            </a:r>
            <a:endParaRPr lang="fr-CH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2"/>
          <a:stretch/>
        </p:blipFill>
        <p:spPr bwMode="auto">
          <a:xfrm>
            <a:off x="391453" y="2129246"/>
            <a:ext cx="7780949" cy="13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098823"/>
            <a:ext cx="2350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chemeClr val="accent3">
                    <a:lumMod val="75000"/>
                  </a:schemeClr>
                </a:solidFill>
              </a:rPr>
              <a:t>R. </a:t>
            </a:r>
            <a:r>
              <a:rPr lang="fr-CH" b="1" i="1" dirty="0" err="1" smtClean="0">
                <a:solidFill>
                  <a:schemeClr val="accent3">
                    <a:lumMod val="75000"/>
                  </a:schemeClr>
                </a:solidFill>
              </a:rPr>
              <a:t>Kogler</a:t>
            </a:r>
            <a:r>
              <a:rPr lang="fr-CH" b="1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CH" b="1" i="1" dirty="0" err="1" smtClean="0">
                <a:solidFill>
                  <a:schemeClr val="accent3">
                    <a:lumMod val="75000"/>
                  </a:schemeClr>
                </a:solidFill>
              </a:rPr>
              <a:t>Moriond</a:t>
            </a:r>
            <a:r>
              <a:rPr lang="fr-CH" b="1" i="1" dirty="0" smtClean="0">
                <a:solidFill>
                  <a:schemeClr val="accent3">
                    <a:lumMod val="75000"/>
                  </a:schemeClr>
                </a:solidFill>
              </a:rPr>
              <a:t> EW 2013</a:t>
            </a:r>
            <a:endParaRPr lang="fr-CH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5" y="3699030"/>
            <a:ext cx="7765314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6574" y="575600"/>
            <a:ext cx="13995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800" b="1" dirty="0" smtClean="0"/>
              <a:t>FCC-</a:t>
            </a:r>
            <a:r>
              <a:rPr lang="fr-CH" sz="2800" b="1" dirty="0" err="1" smtClean="0"/>
              <a:t>ee</a:t>
            </a:r>
            <a:endParaRPr lang="fr-CH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74173" y="1098820"/>
            <a:ext cx="2312403" cy="116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15718" y="1098820"/>
            <a:ext cx="1305146" cy="116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74174" y="1098820"/>
            <a:ext cx="2483093" cy="179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496" y="2294586"/>
            <a:ext cx="67839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0.0002</a:t>
            </a:r>
            <a:endParaRPr lang="fr-CH" dirty="0"/>
          </a:p>
        </p:txBody>
      </p:sp>
      <p:sp>
        <p:nvSpPr>
          <p:cNvPr id="17" name="TextBox 16"/>
          <p:cNvSpPr txBox="1"/>
          <p:nvPr/>
        </p:nvSpPr>
        <p:spPr>
          <a:xfrm>
            <a:off x="4888249" y="2294586"/>
            <a:ext cx="67839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0.0001</a:t>
            </a:r>
            <a:endParaRPr lang="fr-CH" dirty="0"/>
          </a:p>
        </p:txBody>
      </p:sp>
      <p:sp>
        <p:nvSpPr>
          <p:cNvPr id="18" name="TextBox 17"/>
          <p:cNvSpPr txBox="1"/>
          <p:nvPr/>
        </p:nvSpPr>
        <p:spPr>
          <a:xfrm>
            <a:off x="3412106" y="2704277"/>
            <a:ext cx="857927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0.00025?</a:t>
            </a:r>
            <a:endParaRPr lang="fr-CH" dirty="0"/>
          </a:p>
        </p:txBody>
      </p:sp>
      <p:sp>
        <p:nvSpPr>
          <p:cNvPr id="19" name="TextBox 18"/>
          <p:cNvSpPr txBox="1"/>
          <p:nvPr/>
        </p:nvSpPr>
        <p:spPr>
          <a:xfrm>
            <a:off x="6428797" y="2332686"/>
            <a:ext cx="76815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0.0002?</a:t>
            </a:r>
            <a:endParaRPr lang="fr-CH" dirty="0"/>
          </a:p>
        </p:txBody>
      </p:sp>
      <p:sp>
        <p:nvSpPr>
          <p:cNvPr id="20" name="TextBox 19"/>
          <p:cNvSpPr txBox="1"/>
          <p:nvPr/>
        </p:nvSpPr>
        <p:spPr>
          <a:xfrm>
            <a:off x="791580" y="2663353"/>
            <a:ext cx="67839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0.0003</a:t>
            </a:r>
            <a:endParaRPr lang="fr-CH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91580" y="1808822"/>
            <a:ext cx="2827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SM </a:t>
            </a:r>
            <a:r>
              <a:rPr lang="fr-CH" dirty="0" err="1" smtClean="0"/>
              <a:t>predictions</a:t>
            </a:r>
            <a:r>
              <a:rPr lang="fr-CH" dirty="0" smtClean="0"/>
              <a:t> (</a:t>
            </a:r>
            <a:r>
              <a:rPr lang="fr-CH" dirty="0" err="1" smtClean="0"/>
              <a:t>using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input)</a:t>
            </a:r>
            <a:endParaRPr lang="fr-CH" dirty="0"/>
          </a:p>
        </p:txBody>
      </p:sp>
      <p:sp>
        <p:nvSpPr>
          <p:cNvPr id="22" name="TextBox 21"/>
          <p:cNvSpPr txBox="1"/>
          <p:nvPr/>
        </p:nvSpPr>
        <p:spPr>
          <a:xfrm>
            <a:off x="3454456" y="3789043"/>
            <a:ext cx="94769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0.0000015</a:t>
            </a:r>
            <a:endParaRPr lang="fr-CH" dirty="0"/>
          </a:p>
        </p:txBody>
      </p:sp>
      <p:sp>
        <p:nvSpPr>
          <p:cNvPr id="23" name="TextBox 22"/>
          <p:cNvSpPr txBox="1"/>
          <p:nvPr/>
        </p:nvSpPr>
        <p:spPr>
          <a:xfrm>
            <a:off x="4993597" y="3824755"/>
            <a:ext cx="85792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0.000001</a:t>
            </a:r>
            <a:endParaRPr lang="fr-CH" dirty="0"/>
          </a:p>
        </p:txBody>
      </p:sp>
      <p:sp>
        <p:nvSpPr>
          <p:cNvPr id="24" name="TextBox 23"/>
          <p:cNvSpPr txBox="1"/>
          <p:nvPr/>
        </p:nvSpPr>
        <p:spPr>
          <a:xfrm>
            <a:off x="3441192" y="4230599"/>
            <a:ext cx="103746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0.0000014?</a:t>
            </a:r>
            <a:endParaRPr lang="fr-CH" dirty="0"/>
          </a:p>
        </p:txBody>
      </p:sp>
      <p:sp>
        <p:nvSpPr>
          <p:cNvPr id="25" name="TextBox 24"/>
          <p:cNvSpPr txBox="1"/>
          <p:nvPr/>
        </p:nvSpPr>
        <p:spPr>
          <a:xfrm>
            <a:off x="6588811" y="3808271"/>
            <a:ext cx="94769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0.000007?</a:t>
            </a:r>
            <a:endParaRPr lang="fr-CH" dirty="0"/>
          </a:p>
        </p:txBody>
      </p:sp>
      <p:sp>
        <p:nvSpPr>
          <p:cNvPr id="30" name="TextBox 29"/>
          <p:cNvSpPr txBox="1"/>
          <p:nvPr/>
        </p:nvSpPr>
        <p:spPr>
          <a:xfrm>
            <a:off x="730666" y="4213580"/>
            <a:ext cx="857927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0.000001</a:t>
            </a:r>
            <a:endParaRPr lang="fr-CH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842032" y="2699631"/>
            <a:ext cx="67839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0.0000</a:t>
            </a:r>
            <a:endParaRPr lang="fr-CH" dirty="0"/>
          </a:p>
        </p:txBody>
      </p:sp>
      <p:sp>
        <p:nvSpPr>
          <p:cNvPr id="32" name="TextBox 31"/>
          <p:cNvSpPr txBox="1"/>
          <p:nvPr/>
        </p:nvSpPr>
        <p:spPr>
          <a:xfrm>
            <a:off x="4994432" y="4229801"/>
            <a:ext cx="857927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0.000000</a:t>
            </a:r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Alain Blondel Future Lepton Colliders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1452" y="5178403"/>
            <a:ext cx="8165443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solidFill>
                  <a:srgbClr val="0000FF"/>
                </a:solidFill>
              </a:rPr>
              <a:t>Experimental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errors</a:t>
            </a:r>
            <a:r>
              <a:rPr lang="fr-CH" b="1" dirty="0" smtClean="0">
                <a:solidFill>
                  <a:srgbClr val="0000FF"/>
                </a:solidFill>
              </a:rPr>
              <a:t> at FCC-</a:t>
            </a:r>
            <a:r>
              <a:rPr lang="fr-CH" b="1" dirty="0" err="1" smtClean="0">
                <a:solidFill>
                  <a:srgbClr val="0000FF"/>
                </a:solidFill>
              </a:rPr>
              <a:t>ee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will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be</a:t>
            </a:r>
            <a:r>
              <a:rPr lang="fr-CH" b="1" dirty="0" smtClean="0">
                <a:solidFill>
                  <a:srgbClr val="0000FF"/>
                </a:solidFill>
              </a:rPr>
              <a:t> 20-100 times </a:t>
            </a:r>
            <a:r>
              <a:rPr lang="fr-CH" b="1" dirty="0" err="1" smtClean="0">
                <a:solidFill>
                  <a:srgbClr val="0000FF"/>
                </a:solidFill>
              </a:rPr>
              <a:t>smaller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than</a:t>
            </a:r>
            <a:r>
              <a:rPr lang="fr-CH" b="1" dirty="0" smtClean="0">
                <a:solidFill>
                  <a:srgbClr val="0000FF"/>
                </a:solidFill>
              </a:rPr>
              <a:t> the </a:t>
            </a:r>
            <a:r>
              <a:rPr lang="fr-CH" b="1" dirty="0" err="1" smtClean="0">
                <a:solidFill>
                  <a:srgbClr val="0000FF"/>
                </a:solidFill>
              </a:rPr>
              <a:t>present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errors</a:t>
            </a:r>
            <a:r>
              <a:rPr lang="fr-CH" b="1" dirty="0" smtClean="0">
                <a:solidFill>
                  <a:srgbClr val="0000FF"/>
                </a:solidFill>
              </a:rPr>
              <a:t>. </a:t>
            </a:r>
          </a:p>
          <a:p>
            <a:endParaRPr lang="fr-CH" b="1" dirty="0">
              <a:solidFill>
                <a:srgbClr val="0000FF"/>
              </a:solidFill>
            </a:endParaRPr>
          </a:p>
          <a:p>
            <a:r>
              <a:rPr lang="fr-CH" b="1" dirty="0" smtClean="0">
                <a:solidFill>
                  <a:srgbClr val="0000FF"/>
                </a:solidFill>
              </a:rPr>
              <a:t>BUT </a:t>
            </a:r>
            <a:r>
              <a:rPr lang="fr-CH" b="1" dirty="0" err="1" smtClean="0">
                <a:solidFill>
                  <a:srgbClr val="0000FF"/>
                </a:solidFill>
              </a:rPr>
              <a:t>can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be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typically</a:t>
            </a:r>
            <a:r>
              <a:rPr lang="fr-CH" b="1" dirty="0" smtClean="0">
                <a:solidFill>
                  <a:srgbClr val="0000FF"/>
                </a:solidFill>
              </a:rPr>
              <a:t> 10 -30 times </a:t>
            </a:r>
            <a:r>
              <a:rPr lang="fr-CH" b="1" dirty="0" err="1" smtClean="0">
                <a:solidFill>
                  <a:srgbClr val="0000FF"/>
                </a:solidFill>
              </a:rPr>
              <a:t>smaller</a:t>
            </a:r>
            <a:r>
              <a:rPr lang="fr-CH" b="1" dirty="0" smtClean="0">
                <a:solidFill>
                  <a:srgbClr val="0000FF"/>
                </a:solidFill>
              </a:rPr>
              <a:t>  </a:t>
            </a:r>
            <a:r>
              <a:rPr lang="fr-CH" b="1" dirty="0" err="1" smtClean="0">
                <a:solidFill>
                  <a:srgbClr val="0000FF"/>
                </a:solidFill>
              </a:rPr>
              <a:t>than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present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level</a:t>
            </a:r>
            <a:r>
              <a:rPr lang="fr-CH" b="1" dirty="0" smtClean="0">
                <a:solidFill>
                  <a:srgbClr val="0000FF"/>
                </a:solidFill>
              </a:rPr>
              <a:t> of </a:t>
            </a:r>
            <a:r>
              <a:rPr lang="fr-CH" b="1" u="sng" dirty="0" err="1" smtClean="0">
                <a:solidFill>
                  <a:srgbClr val="0000FF"/>
                </a:solidFill>
              </a:rPr>
              <a:t>theory</a:t>
            </a:r>
            <a:r>
              <a:rPr lang="fr-CH" b="1" u="sng" dirty="0" smtClean="0">
                <a:solidFill>
                  <a:srgbClr val="0000FF"/>
                </a:solidFill>
              </a:rPr>
              <a:t> </a:t>
            </a:r>
            <a:r>
              <a:rPr lang="fr-CH" b="1" u="sng" dirty="0" err="1" smtClean="0">
                <a:solidFill>
                  <a:srgbClr val="0000FF"/>
                </a:solidFill>
              </a:rPr>
              <a:t>errors</a:t>
            </a:r>
            <a:endParaRPr lang="fr-CH" b="1" dirty="0">
              <a:solidFill>
                <a:srgbClr val="0000FF"/>
              </a:solidFill>
            </a:endParaRPr>
          </a:p>
          <a:p>
            <a:r>
              <a:rPr lang="fr-CH" b="1" u="sng" dirty="0" smtClean="0">
                <a:solidFill>
                  <a:srgbClr val="0000FF"/>
                </a:solidFill>
              </a:rPr>
              <a:t>Will </a:t>
            </a:r>
            <a:r>
              <a:rPr lang="fr-CH" b="1" u="sng" dirty="0" err="1" smtClean="0">
                <a:solidFill>
                  <a:srgbClr val="0000FF"/>
                </a:solidFill>
              </a:rPr>
              <a:t>require</a:t>
            </a:r>
            <a:r>
              <a:rPr lang="fr-CH" b="1" u="sng" dirty="0" smtClean="0">
                <a:solidFill>
                  <a:srgbClr val="0000FF"/>
                </a:solidFill>
              </a:rPr>
              <a:t> </a:t>
            </a:r>
            <a:r>
              <a:rPr lang="fr-CH" b="1" u="sng" dirty="0" err="1" smtClean="0">
                <a:solidFill>
                  <a:srgbClr val="0000FF"/>
                </a:solidFill>
              </a:rPr>
              <a:t>significant</a:t>
            </a:r>
            <a:r>
              <a:rPr lang="fr-CH" b="1" u="sng" dirty="0" smtClean="0">
                <a:solidFill>
                  <a:srgbClr val="0000FF"/>
                </a:solidFill>
              </a:rPr>
              <a:t> </a:t>
            </a:r>
            <a:r>
              <a:rPr lang="fr-CH" b="1" u="sng" dirty="0" err="1" smtClean="0">
                <a:solidFill>
                  <a:srgbClr val="0000FF"/>
                </a:solidFill>
              </a:rPr>
              <a:t>theoretical</a:t>
            </a:r>
            <a:r>
              <a:rPr lang="fr-CH" b="1" u="sng" dirty="0">
                <a:solidFill>
                  <a:srgbClr val="0000FF"/>
                </a:solidFill>
              </a:rPr>
              <a:t> </a:t>
            </a:r>
            <a:r>
              <a:rPr lang="fr-CH" b="1" u="sng" dirty="0" smtClean="0">
                <a:solidFill>
                  <a:srgbClr val="0000FF"/>
                </a:solidFill>
              </a:rPr>
              <a:t>effort and </a:t>
            </a:r>
            <a:r>
              <a:rPr lang="fr-CH" b="1" u="sng" dirty="0" err="1" smtClean="0">
                <a:solidFill>
                  <a:srgbClr val="0000FF"/>
                </a:solidFill>
              </a:rPr>
              <a:t>additional</a:t>
            </a:r>
            <a:r>
              <a:rPr lang="fr-CH" b="1" u="sng" dirty="0" smtClean="0">
                <a:solidFill>
                  <a:srgbClr val="0000FF"/>
                </a:solidFill>
              </a:rPr>
              <a:t> </a:t>
            </a:r>
            <a:r>
              <a:rPr lang="fr-CH" b="1" u="sng" dirty="0" err="1" smtClean="0">
                <a:solidFill>
                  <a:srgbClr val="0000FF"/>
                </a:solidFill>
              </a:rPr>
              <a:t>measurements</a:t>
            </a:r>
            <a:r>
              <a:rPr lang="fr-CH" b="1" u="sng" dirty="0" smtClean="0">
                <a:solidFill>
                  <a:srgbClr val="0000FF"/>
                </a:solidFill>
              </a:rPr>
              <a:t>! </a:t>
            </a:r>
          </a:p>
          <a:p>
            <a:r>
              <a:rPr lang="fr-CH" b="1" u="sng" dirty="0" smtClean="0">
                <a:solidFill>
                  <a:srgbClr val="0000FF"/>
                </a:solidFill>
              </a:rPr>
              <a:t>Radiative correction workshop 13-14 July </a:t>
            </a:r>
            <a:r>
              <a:rPr lang="fr-CH" b="1" u="sng" dirty="0" smtClean="0">
                <a:solidFill>
                  <a:srgbClr val="0000FF"/>
                </a:solidFill>
              </a:rPr>
              <a:t>2015 </a:t>
            </a:r>
            <a:r>
              <a:rPr lang="fr-CH" b="1" u="sng" dirty="0" err="1" smtClean="0">
                <a:solidFill>
                  <a:srgbClr val="0000FF"/>
                </a:solidFill>
              </a:rPr>
              <a:t>stressed</a:t>
            </a:r>
            <a:r>
              <a:rPr lang="fr-CH" b="1" u="sng" dirty="0" smtClean="0">
                <a:solidFill>
                  <a:srgbClr val="0000FF"/>
                </a:solidFill>
              </a:rPr>
              <a:t> the </a:t>
            </a:r>
            <a:r>
              <a:rPr lang="fr-CH" b="1" u="sng" dirty="0" err="1" smtClean="0">
                <a:solidFill>
                  <a:srgbClr val="0000FF"/>
                </a:solidFill>
              </a:rPr>
              <a:t>need</a:t>
            </a:r>
            <a:r>
              <a:rPr lang="fr-CH" b="1" u="sng" dirty="0" smtClean="0">
                <a:solidFill>
                  <a:srgbClr val="0000FF"/>
                </a:solidFill>
              </a:rPr>
              <a:t> for 3 </a:t>
            </a:r>
            <a:r>
              <a:rPr lang="fr-CH" b="1" u="sng" dirty="0" err="1" smtClean="0">
                <a:solidFill>
                  <a:srgbClr val="0000FF"/>
                </a:solidFill>
              </a:rPr>
              <a:t>loop</a:t>
            </a:r>
            <a:r>
              <a:rPr lang="fr-CH" b="1" u="sng" dirty="0" smtClean="0">
                <a:solidFill>
                  <a:srgbClr val="0000FF"/>
                </a:solidFill>
              </a:rPr>
              <a:t> </a:t>
            </a:r>
            <a:r>
              <a:rPr lang="fr-CH" b="1" u="sng" dirty="0" err="1" smtClean="0">
                <a:solidFill>
                  <a:srgbClr val="0000FF"/>
                </a:solidFill>
              </a:rPr>
              <a:t>calculations</a:t>
            </a:r>
            <a:r>
              <a:rPr lang="fr-CH" b="1" u="sng" dirty="0" smtClean="0">
                <a:solidFill>
                  <a:srgbClr val="0000FF"/>
                </a:solidFill>
              </a:rPr>
              <a:t> for the future!</a:t>
            </a:r>
            <a:endParaRPr lang="fr-CH" b="1" u="sng" dirty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0878-E822-4FCF-A1EF-1E3917DB96A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59000"/>
            <a:ext cx="7161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Before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start</a:t>
            </a:r>
            <a:r>
              <a:rPr lang="fr-CH" sz="2000" dirty="0" smtClean="0">
                <a:latin typeface="+mn-lt"/>
              </a:rPr>
              <a:t> let us look at </a:t>
            </a:r>
            <a:r>
              <a:rPr lang="fr-CH" sz="2000" dirty="0" err="1" smtClean="0">
                <a:latin typeface="+mn-lt"/>
              </a:rPr>
              <a:t>some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pretty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events</a:t>
            </a:r>
            <a:r>
              <a:rPr lang="fr-CH" sz="2000" dirty="0" smtClean="0">
                <a:latin typeface="+mn-lt"/>
              </a:rPr>
              <a:t> in </a:t>
            </a:r>
            <a:r>
              <a:rPr lang="fr-CH" sz="2000" dirty="0" err="1" smtClean="0">
                <a:latin typeface="+mn-lt"/>
              </a:rPr>
              <a:t>e+e</a:t>
            </a:r>
            <a:r>
              <a:rPr lang="fr-CH" sz="2000" dirty="0" smtClean="0">
                <a:latin typeface="+mn-lt"/>
              </a:rPr>
              <a:t>- collisions</a:t>
            </a:r>
          </a:p>
          <a:p>
            <a:r>
              <a:rPr lang="fr-CH" sz="2000" dirty="0" err="1" smtClean="0">
                <a:latin typeface="+mn-lt"/>
              </a:rPr>
              <a:t>from</a:t>
            </a:r>
            <a:r>
              <a:rPr lang="fr-CH" sz="2000" dirty="0" smtClean="0">
                <a:latin typeface="+mn-lt"/>
              </a:rPr>
              <a:t> a REAL </a:t>
            </a:r>
            <a:r>
              <a:rPr lang="fr-CH" sz="2000" dirty="0" err="1" smtClean="0">
                <a:latin typeface="+mn-lt"/>
              </a:rPr>
              <a:t>experiment</a:t>
            </a:r>
            <a:r>
              <a:rPr lang="fr-CH" sz="2000" dirty="0" smtClean="0">
                <a:latin typeface="+mn-lt"/>
              </a:rPr>
              <a:t> (ALEPH 1989-200)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0640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s://www.authorea.com/users/1331/articles/2469/master/file/figures/GFitter1/GFitt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5" y="-18281"/>
            <a:ext cx="6649567" cy="53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1358" y="5501149"/>
            <a:ext cx="637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FF00FF"/>
                </a:solidFill>
                <a:latin typeface="Calibri"/>
              </a:rPr>
              <a:t>NB </a:t>
            </a:r>
            <a:r>
              <a:rPr lang="fr-CH" sz="2000" dirty="0" err="1" smtClean="0">
                <a:solidFill>
                  <a:srgbClr val="FF00FF"/>
                </a:solidFill>
                <a:latin typeface="Calibri"/>
              </a:rPr>
              <a:t>without</a:t>
            </a:r>
            <a:r>
              <a:rPr lang="fr-CH" sz="2000" dirty="0" smtClean="0">
                <a:solidFill>
                  <a:srgbClr val="FF00FF"/>
                </a:solidFill>
                <a:latin typeface="Calibri"/>
              </a:rPr>
              <a:t> TLEP  the SM line </a:t>
            </a:r>
            <a:r>
              <a:rPr lang="fr-CH" sz="2000" dirty="0" err="1" smtClean="0">
                <a:solidFill>
                  <a:srgbClr val="FF00FF"/>
                </a:solidFill>
                <a:latin typeface="Calibri"/>
              </a:rPr>
              <a:t>would</a:t>
            </a:r>
            <a:r>
              <a:rPr lang="fr-CH" sz="2000" dirty="0" smtClean="0">
                <a:solidFill>
                  <a:srgbClr val="FF00FF"/>
                </a:solidFill>
                <a:latin typeface="Calibri"/>
              </a:rPr>
              <a:t> have a 2.2 MeV </a:t>
            </a:r>
            <a:r>
              <a:rPr lang="fr-CH" sz="2000" dirty="0" err="1" smtClean="0">
                <a:solidFill>
                  <a:srgbClr val="FF00FF"/>
                </a:solidFill>
                <a:latin typeface="Calibri"/>
              </a:rPr>
              <a:t>width</a:t>
            </a:r>
            <a:endParaRPr lang="fr-CH" sz="2000" dirty="0">
              <a:solidFill>
                <a:srgbClr val="FF00FF"/>
              </a:solidFill>
              <a:latin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79525" y="4144297"/>
            <a:ext cx="265471" cy="135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1552" y="5994289"/>
            <a:ext cx="866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in </a:t>
            </a:r>
            <a:r>
              <a:rPr lang="fr-CH" sz="2400" dirty="0" err="1" smtClean="0"/>
              <a:t>other</a:t>
            </a:r>
            <a:r>
              <a:rPr lang="fr-CH" sz="2400" dirty="0" smtClean="0"/>
              <a:t> </a:t>
            </a:r>
            <a:r>
              <a:rPr lang="fr-CH" sz="2400" dirty="0" err="1" smtClean="0"/>
              <a:t>words</a:t>
            </a:r>
            <a:r>
              <a:rPr lang="fr-CH" sz="2400" dirty="0" smtClean="0"/>
              <a:t> .... </a:t>
            </a:r>
            <a:r>
              <a:rPr lang="fr-CH" sz="2400" dirty="0" smtClean="0">
                <a:sym typeface="Symbol"/>
              </a:rPr>
              <a:t>()=  10</a:t>
            </a:r>
            <a:r>
              <a:rPr lang="fr-CH" sz="2400" baseline="30000" dirty="0" smtClean="0">
                <a:sym typeface="Symbol"/>
              </a:rPr>
              <a:t>-5    </a:t>
            </a:r>
            <a:r>
              <a:rPr lang="fr-CH" sz="2400" dirty="0" smtClean="0">
                <a:sym typeface="Symbol"/>
              </a:rPr>
              <a:t>+ </a:t>
            </a:r>
            <a:r>
              <a:rPr lang="fr-CH" sz="2400" dirty="0" err="1" smtClean="0">
                <a:sym typeface="Symbol"/>
              </a:rPr>
              <a:t>several</a:t>
            </a:r>
            <a:r>
              <a:rPr lang="fr-CH" sz="2400" dirty="0" smtClean="0">
                <a:sym typeface="Symbol"/>
              </a:rPr>
              <a:t> tests of </a:t>
            </a:r>
            <a:r>
              <a:rPr lang="fr-CH" sz="2400" dirty="0" err="1" smtClean="0">
                <a:sym typeface="Symbol"/>
              </a:rPr>
              <a:t>same</a:t>
            </a:r>
            <a:r>
              <a:rPr lang="fr-CH" sz="2400" dirty="0" smtClean="0">
                <a:sym typeface="Symbol"/>
              </a:rPr>
              <a:t> </a:t>
            </a:r>
            <a:r>
              <a:rPr lang="fr-CH" sz="2400" dirty="0" err="1" smtClean="0">
                <a:sym typeface="Symbol"/>
              </a:rPr>
              <a:t>precision</a:t>
            </a:r>
            <a:endParaRPr lang="fr-CH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2841-373B-4DC5-B928-F4A3B4F629C3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5B8-A8F5-44F0-8E0C-D3AD80EB7A8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95325"/>
            <a:ext cx="87915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322" y="5530468"/>
            <a:ext cx="1784733" cy="286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8520" y="4869164"/>
            <a:ext cx="2655295" cy="855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4" y="962297"/>
            <a:ext cx="7664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7014" y="324433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i="1" dirty="0" smtClean="0">
                <a:latin typeface="+mn-lt"/>
              </a:rPr>
              <a:t>Nima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1" y="3958045"/>
            <a:ext cx="8682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+mn-lt"/>
              </a:rPr>
              <a:t>At </a:t>
            </a:r>
            <a:r>
              <a:rPr lang="fr-CH" sz="3600" dirty="0" err="1" smtClean="0">
                <a:latin typeface="+mn-lt"/>
              </a:rPr>
              <a:t>higher</a:t>
            </a:r>
            <a:r>
              <a:rPr lang="fr-CH" sz="3600" dirty="0" smtClean="0">
                <a:latin typeface="+mn-lt"/>
              </a:rPr>
              <a:t> masses --  or at </a:t>
            </a:r>
            <a:r>
              <a:rPr lang="fr-CH" sz="3600" dirty="0" err="1" smtClean="0">
                <a:latin typeface="+mn-lt"/>
              </a:rPr>
              <a:t>smaller</a:t>
            </a:r>
            <a:r>
              <a:rPr lang="fr-CH" sz="3600" dirty="0" smtClean="0">
                <a:latin typeface="+mn-lt"/>
              </a:rPr>
              <a:t> </a:t>
            </a:r>
            <a:r>
              <a:rPr lang="fr-CH" sz="3600" dirty="0" err="1" smtClean="0">
                <a:latin typeface="+mn-lt"/>
              </a:rPr>
              <a:t>couplings</a:t>
            </a:r>
            <a:r>
              <a:rPr lang="fr-CH" sz="3600" dirty="0" smtClean="0"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553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075"/>
            <a:ext cx="44815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5855" y="746443"/>
            <a:ext cx="70560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3600" dirty="0" smtClean="0">
                <a:latin typeface="+mn-lt"/>
                <a:cs typeface="Arial" pitchFamily="34" charset="0"/>
              </a:rPr>
              <a:t>But at </a:t>
            </a:r>
            <a:r>
              <a:rPr lang="fr-CH" sz="3600" dirty="0">
                <a:latin typeface="+mn-lt"/>
                <a:cs typeface="Arial" pitchFamily="34" charset="0"/>
              </a:rPr>
              <a:t>least 3 </a:t>
            </a:r>
            <a:r>
              <a:rPr lang="fr-CH" sz="3600" dirty="0" err="1">
                <a:latin typeface="+mn-lt"/>
                <a:cs typeface="Arial" pitchFamily="34" charset="0"/>
              </a:rPr>
              <a:t>pieces</a:t>
            </a:r>
            <a:r>
              <a:rPr lang="fr-CH" sz="3600" dirty="0">
                <a:latin typeface="+mn-lt"/>
                <a:cs typeface="Arial" pitchFamily="34" charset="0"/>
              </a:rPr>
              <a:t> are </a:t>
            </a:r>
            <a:r>
              <a:rPr lang="fr-CH" sz="3600" dirty="0" err="1">
                <a:latin typeface="+mn-lt"/>
                <a:cs typeface="Arial" pitchFamily="34" charset="0"/>
              </a:rPr>
              <a:t>still</a:t>
            </a:r>
            <a:r>
              <a:rPr lang="fr-CH" sz="3600" dirty="0">
                <a:latin typeface="+mn-lt"/>
                <a:cs typeface="Arial" pitchFamily="34" charset="0"/>
              </a:rPr>
              <a:t> </a:t>
            </a:r>
            <a:r>
              <a:rPr lang="fr-CH" sz="3600" dirty="0" err="1">
                <a:latin typeface="+mn-lt"/>
                <a:cs typeface="Arial" pitchFamily="34" charset="0"/>
              </a:rPr>
              <a:t>missing</a:t>
            </a:r>
            <a:endParaRPr lang="fr-CH" sz="3600" dirty="0"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5" y="4676775"/>
            <a:ext cx="889756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400" dirty="0" smtClean="0">
                <a:latin typeface="+mn-lt"/>
                <a:cs typeface="Arial" pitchFamily="34" charset="0"/>
              </a:rPr>
              <a:t>neutrinos </a:t>
            </a:r>
            <a:r>
              <a:rPr lang="fr-CH" sz="2400" dirty="0">
                <a:latin typeface="+mn-lt"/>
                <a:cs typeface="Arial" pitchFamily="34" charset="0"/>
              </a:rPr>
              <a:t>have </a:t>
            </a:r>
            <a:r>
              <a:rPr lang="fr-CH" sz="2400" dirty="0" smtClean="0">
                <a:latin typeface="+mn-lt"/>
                <a:cs typeface="Arial" pitchFamily="34" charset="0"/>
              </a:rPr>
              <a:t>mass... </a:t>
            </a:r>
          </a:p>
          <a:p>
            <a:pPr>
              <a:defRPr/>
            </a:pPr>
            <a:r>
              <a:rPr lang="fr-CH" sz="2400" dirty="0">
                <a:latin typeface="+mn-lt"/>
                <a:cs typeface="Arial" pitchFamily="34" charset="0"/>
              </a:rPr>
              <a:t> </a:t>
            </a:r>
            <a:r>
              <a:rPr lang="fr-CH" sz="2400" dirty="0" smtClean="0">
                <a:latin typeface="+mn-lt"/>
                <a:cs typeface="Arial" pitchFamily="34" charset="0"/>
              </a:rPr>
              <a:t>              and </a:t>
            </a:r>
            <a:r>
              <a:rPr lang="fr-CH" sz="2400" dirty="0" err="1">
                <a:latin typeface="+mn-lt"/>
                <a:cs typeface="Arial" pitchFamily="34" charset="0"/>
              </a:rPr>
              <a:t>this</a:t>
            </a:r>
            <a:r>
              <a:rPr lang="fr-CH" sz="2400" dirty="0">
                <a:latin typeface="+mn-lt"/>
                <a:cs typeface="Arial" pitchFamily="34" charset="0"/>
              </a:rPr>
              <a:t> </a:t>
            </a:r>
            <a:r>
              <a:rPr lang="fr-CH" sz="2400" dirty="0" err="1">
                <a:latin typeface="+mn-lt"/>
                <a:cs typeface="Arial" pitchFamily="34" charset="0"/>
              </a:rPr>
              <a:t>very</a:t>
            </a:r>
            <a:r>
              <a:rPr lang="fr-CH" sz="2400" dirty="0">
                <a:latin typeface="+mn-lt"/>
                <a:cs typeface="Arial" pitchFamily="34" charset="0"/>
              </a:rPr>
              <a:t> </a:t>
            </a:r>
            <a:r>
              <a:rPr lang="fr-CH" sz="2400" dirty="0" err="1">
                <a:latin typeface="+mn-lt"/>
                <a:cs typeface="Arial" pitchFamily="34" charset="0"/>
              </a:rPr>
              <a:t>probably</a:t>
            </a:r>
            <a:r>
              <a:rPr lang="fr-CH" sz="2400" dirty="0">
                <a:latin typeface="+mn-lt"/>
                <a:cs typeface="Arial" pitchFamily="34" charset="0"/>
              </a:rPr>
              <a:t> </a:t>
            </a:r>
            <a:r>
              <a:rPr lang="fr-CH" sz="2400" dirty="0" err="1">
                <a:latin typeface="+mn-lt"/>
                <a:cs typeface="Arial" pitchFamily="34" charset="0"/>
              </a:rPr>
              <a:t>implies</a:t>
            </a:r>
            <a:r>
              <a:rPr lang="fr-CH" sz="2400" dirty="0">
                <a:latin typeface="+mn-lt"/>
                <a:cs typeface="Arial" pitchFamily="34" charset="0"/>
              </a:rPr>
              <a:t> new </a:t>
            </a:r>
            <a:r>
              <a:rPr lang="fr-CH" sz="2400" dirty="0" err="1">
                <a:latin typeface="+mn-lt"/>
                <a:cs typeface="Arial" pitchFamily="34" charset="0"/>
              </a:rPr>
              <a:t>degrees</a:t>
            </a:r>
            <a:r>
              <a:rPr lang="fr-CH" sz="2400" dirty="0">
                <a:latin typeface="+mn-lt"/>
                <a:cs typeface="Arial" pitchFamily="34" charset="0"/>
              </a:rPr>
              <a:t> of </a:t>
            </a:r>
            <a:r>
              <a:rPr lang="fr-CH" sz="2400" dirty="0" err="1">
                <a:latin typeface="+mn-lt"/>
                <a:cs typeface="Arial" pitchFamily="34" charset="0"/>
              </a:rPr>
              <a:t>freedom</a:t>
            </a:r>
            <a:endParaRPr lang="fr-CH" sz="2400" dirty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CH" sz="2400" dirty="0" smtClean="0">
                <a:solidFill>
                  <a:srgbClr val="0000FF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Right-</a:t>
            </a:r>
            <a:r>
              <a:rPr lang="fr-CH" sz="2400" dirty="0" err="1" smtClean="0">
                <a:solidFill>
                  <a:srgbClr val="0000FF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Handed</a:t>
            </a:r>
            <a:r>
              <a:rPr lang="fr-CH" sz="2400" dirty="0" smtClean="0">
                <a:solidFill>
                  <a:srgbClr val="0000FF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, 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A</a:t>
            </a:r>
            <a:r>
              <a:rPr lang="fr-CH" sz="2400" dirty="0" err="1" smtClean="0">
                <a:solidFill>
                  <a:srgbClr val="0000FF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lmost</a:t>
            </a:r>
            <a:r>
              <a:rPr lang="fr-CH" sz="2400" dirty="0" smtClean="0">
                <a:solidFill>
                  <a:srgbClr val="0000FF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 «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S</a:t>
            </a:r>
            <a:r>
              <a:rPr lang="fr-CH" sz="2400" dirty="0" err="1" smtClean="0">
                <a:solidFill>
                  <a:srgbClr val="0000FF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terile</a:t>
            </a:r>
            <a:r>
              <a:rPr lang="fr-CH" sz="2400" dirty="0" smtClean="0">
                <a:solidFill>
                  <a:srgbClr val="0000FF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»</a:t>
            </a:r>
            <a:r>
              <a:rPr lang="fr-CH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(</a:t>
            </a:r>
            <a:r>
              <a:rPr lang="fr-CH" sz="2400" i="1" dirty="0" err="1" smtClean="0">
                <a:solidFill>
                  <a:srgbClr val="0000FF"/>
                </a:solidFill>
                <a:latin typeface="+mn-lt"/>
                <a:cs typeface="Arial" pitchFamily="34" charset="0"/>
              </a:rPr>
              <a:t>very</a:t>
            </a:r>
            <a:r>
              <a:rPr lang="fr-CH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small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fr-CH" sz="2400" dirty="0" err="1" smtClean="0">
                <a:solidFill>
                  <a:srgbClr val="0000FF"/>
                </a:solidFill>
                <a:latin typeface="+mn-lt"/>
                <a:cs typeface="Arial" pitchFamily="34" charset="0"/>
              </a:rPr>
              <a:t>couplings</a:t>
            </a:r>
            <a:r>
              <a:rPr lang="fr-CH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) Neutrinos</a:t>
            </a:r>
            <a:endParaRPr lang="fr-CH" sz="2400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completely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unknown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 masses </a:t>
            </a:r>
            <a:r>
              <a:rPr lang="fr-CH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(</a:t>
            </a:r>
            <a:r>
              <a:rPr lang="fr-CH" sz="2400" dirty="0" err="1" smtClean="0">
                <a:solidFill>
                  <a:srgbClr val="0000FF"/>
                </a:solidFill>
                <a:latin typeface="+mn-lt"/>
                <a:cs typeface="Arial" pitchFamily="34" charset="0"/>
              </a:rPr>
              <a:t>meV</a:t>
            </a:r>
            <a:r>
              <a:rPr lang="fr-CH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to 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ZeV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), 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nearly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impossile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 to 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find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               .... but 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could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perhaps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fr-CH" sz="24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explain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 all: DM, BAU,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  <a:sym typeface="Symbol"/>
              </a:rPr>
              <a:t>-masses</a:t>
            </a:r>
            <a:r>
              <a:rPr lang="fr-CH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9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592263"/>
            <a:ext cx="44592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3360" y="314960"/>
            <a:ext cx="409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THE STANDARD MODEL IS COMPLETE .....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1163-4174-48A8-8529-5F4CCC555D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" y="546100"/>
            <a:ext cx="7658100" cy="3530600"/>
          </a:xfrm>
          <a:prstGeom prst="rect">
            <a:avLst/>
          </a:prstGeom>
          <a:noFill/>
          <a:ln w="76200" cmpd="thinThick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4910" y="-7898"/>
            <a:ext cx="241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err="1" smtClean="0"/>
              <a:t>some</a:t>
            </a:r>
            <a:r>
              <a:rPr lang="fr-CH" sz="1800" dirty="0" smtClean="0"/>
              <a:t> REFERENCES</a:t>
            </a:r>
            <a:endParaRPr lang="fr-CH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0" y="3681730"/>
            <a:ext cx="4419600" cy="1257300"/>
          </a:xfrm>
          <a:prstGeom prst="rect">
            <a:avLst/>
          </a:prstGeom>
          <a:noFill/>
          <a:ln w="7620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3253-6382-4E22-8157-F627A97988ED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10" y="2379999"/>
            <a:ext cx="4250831" cy="1903076"/>
          </a:xfrm>
          <a:prstGeom prst="rect">
            <a:avLst/>
          </a:prstGeom>
          <a:noFill/>
          <a:ln w="66675" cmpd="thinThick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" y="1921191"/>
            <a:ext cx="4977130" cy="1374419"/>
          </a:xfrm>
          <a:prstGeom prst="rect">
            <a:avLst/>
          </a:prstGeom>
          <a:noFill/>
          <a:ln w="76200" cmpd="thinThick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3574" y="2226110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arxiv:1208.3654</a:t>
            </a:r>
            <a:endParaRPr lang="fr-C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57" y="5032952"/>
            <a:ext cx="4103864" cy="1628256"/>
          </a:xfrm>
          <a:prstGeom prst="rect">
            <a:avLst/>
          </a:prstGeom>
          <a:noFill/>
          <a:ln w="76200" cmpd="thinThick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4608830"/>
            <a:ext cx="4333875" cy="1238250"/>
          </a:xfrm>
          <a:prstGeom prst="rect">
            <a:avLst/>
          </a:prstGeom>
          <a:noFill/>
          <a:ln w="76200" cmpd="thinThick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310" y="5323860"/>
            <a:ext cx="241284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Phys.Lett.B631:151-156,2005</a:t>
            </a:r>
          </a:p>
          <a:p>
            <a:r>
              <a:rPr lang="fr-CH" dirty="0" err="1" smtClean="0">
                <a:hlinkClick r:id="rId8"/>
              </a:rPr>
              <a:t>arXiv:hep-ph</a:t>
            </a:r>
            <a:r>
              <a:rPr lang="fr-CH" dirty="0" smtClean="0">
                <a:hlinkClick r:id="rId8"/>
              </a:rPr>
              <a:t>/0503065</a:t>
            </a:r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4135896" y="4168181"/>
            <a:ext cx="4976555" cy="92333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FCC design </a:t>
            </a:r>
            <a:r>
              <a:rPr lang="fr-CH" sz="1800" dirty="0" err="1" smtClean="0">
                <a:latin typeface="+mj-lt"/>
              </a:rPr>
              <a:t>study</a:t>
            </a:r>
            <a:r>
              <a:rPr lang="fr-CH" sz="1800" dirty="0" smtClean="0">
                <a:latin typeface="+mj-lt"/>
              </a:rPr>
              <a:t> and FCC-</a:t>
            </a:r>
            <a:r>
              <a:rPr lang="fr-CH" sz="1800" dirty="0" err="1" smtClean="0">
                <a:latin typeface="+mj-lt"/>
              </a:rPr>
              <a:t>ee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9"/>
              </a:rPr>
              <a:t>http://</a:t>
            </a: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9"/>
              </a:rPr>
              <a:t>cern.ch/fcc-ee</a:t>
            </a:r>
            <a:r>
              <a:rPr lang="fr-CH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fr-CH" sz="1800" dirty="0" smtClean="0">
              <a:latin typeface="+mj-lt"/>
            </a:endParaRPr>
          </a:p>
          <a:p>
            <a:r>
              <a:rPr lang="fr-CH" sz="1800" dirty="0" smtClean="0">
                <a:latin typeface="+mj-lt"/>
              </a:rPr>
              <a:t>and </a:t>
            </a:r>
            <a:r>
              <a:rPr lang="fr-CH" sz="1800" dirty="0" err="1" smtClean="0">
                <a:latin typeface="+mj-lt"/>
              </a:rPr>
              <a:t>presentations</a:t>
            </a:r>
            <a:r>
              <a:rPr lang="fr-CH" sz="1800" dirty="0" smtClean="0">
                <a:latin typeface="+mj-lt"/>
              </a:rPr>
              <a:t> at </a:t>
            </a:r>
            <a:r>
              <a:rPr lang="fr-CH" sz="1800" i="1" dirty="0" smtClean="0">
                <a:latin typeface="+mj-lt"/>
              </a:rPr>
              <a:t>FCC-</a:t>
            </a:r>
            <a:r>
              <a:rPr lang="fr-CH" sz="1800" i="1" dirty="0" err="1" smtClean="0">
                <a:latin typeface="+mj-lt"/>
              </a:rPr>
              <a:t>ee</a:t>
            </a:r>
            <a:r>
              <a:rPr lang="fr-CH" sz="1800" i="1" dirty="0" smtClean="0">
                <a:latin typeface="+mj-lt"/>
              </a:rPr>
              <a:t> </a:t>
            </a:r>
            <a:r>
              <a:rPr lang="fr-CH" sz="1800" i="1" dirty="0" err="1" smtClean="0">
                <a:latin typeface="+mj-lt"/>
              </a:rPr>
              <a:t>physics</a:t>
            </a:r>
            <a:r>
              <a:rPr lang="fr-CH" sz="1800" i="1" dirty="0" smtClean="0">
                <a:latin typeface="+mj-lt"/>
              </a:rPr>
              <a:t> workshops</a:t>
            </a:r>
          </a:p>
          <a:p>
            <a:r>
              <a:rPr lang="fr-CH" sz="1800" dirty="0" smtClean="0">
                <a:latin typeface="+mj-lt"/>
                <a:hlinkClick r:id="rId10"/>
              </a:rPr>
              <a:t>http</a:t>
            </a:r>
            <a:r>
              <a:rPr lang="fr-CH" sz="1800" dirty="0">
                <a:latin typeface="+mj-lt"/>
                <a:hlinkClick r:id="rId10"/>
              </a:rPr>
              <a:t>://indico.cern.ch/category/5684</a:t>
            </a:r>
            <a:r>
              <a:rPr lang="fr-CH" sz="1800" dirty="0" smtClean="0">
                <a:latin typeface="+mj-lt"/>
                <a:hlinkClick r:id="rId10"/>
              </a:rPr>
              <a:t>/</a:t>
            </a:r>
            <a:r>
              <a:rPr lang="fr-CH" sz="1800" dirty="0" smtClean="0">
                <a:latin typeface="+mj-lt"/>
              </a:rPr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1" t="30444" r="18800" b="17176"/>
          <a:stretch/>
        </p:blipFill>
        <p:spPr bwMode="auto">
          <a:xfrm>
            <a:off x="5919311" y="1158240"/>
            <a:ext cx="2737010" cy="1720747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87937" y="2014847"/>
            <a:ext cx="140615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CH" dirty="0" smtClean="0"/>
              <a:t>arxiv:1308.6176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926896"/>
            <a:ext cx="3658961" cy="982692"/>
          </a:xfrm>
          <a:prstGeom prst="rect">
            <a:avLst/>
          </a:prstGeom>
          <a:noFill/>
          <a:ln w="38100" cmpd="thickThin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17601" y="1605280"/>
                <a:ext cx="62991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H" sz="18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CH" sz="1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H" sz="1800" b="1" i="1" smtClean="0">
                                  <a:latin typeface="Cambria Math"/>
                                </a:rPr>
                                <m:t>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CH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CH" sz="1800" b="1" i="1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fr-CH" sz="1800" b="1" i="1" smtClean="0">
                                      <a:latin typeface="Cambria Math"/>
                                    </a:rPr>
                                    <m:t>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CH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1" y="1605280"/>
                <a:ext cx="629919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25600" y="20050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0401" y="1605280"/>
                <a:ext cx="629919" cy="73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H" sz="18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CH" sz="1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H" sz="1800" b="1" i="1" smtClean="0">
                                  <a:latin typeface="Cambria Math"/>
                                  <a:sym typeface="Symbol"/>
                                </a:rPr>
                                <m:t>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CH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CH" sz="1800" b="1" i="1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fr-CH" sz="1800" b="1" i="1" smtClean="0">
                                      <a:latin typeface="Cambria Math"/>
                                      <a:sym typeface="Symbol"/>
                                    </a:rPr>
                                    <m:t>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CH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1" y="1605280"/>
                <a:ext cx="629919" cy="7376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58720" y="20050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53361" y="1615440"/>
                <a:ext cx="629919" cy="73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H" sz="18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CH" sz="1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H" sz="1800" b="1" i="1" smtClean="0">
                                  <a:latin typeface="Cambria Math"/>
                                  <a:sym typeface="Symbol"/>
                                </a:rPr>
                                <m:t>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CH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CH" sz="1800" b="1" i="1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fr-CH" sz="1800" b="1" i="1" smtClean="0">
                                      <a:latin typeface="Cambria Math"/>
                                      <a:sym typeface="Symbol"/>
                                    </a:rPr>
                                    <m:t>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CH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61" y="1615440"/>
                <a:ext cx="629919" cy="7376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61360" y="201516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23359" y="1610360"/>
                <a:ext cx="555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H" sz="1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sz="1800" b="1" i="1" smtClean="0">
                              <a:latin typeface="Cambria Math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lang="fr-CH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59" y="1610360"/>
                <a:ext cx="55579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6144" y="1600111"/>
                <a:ext cx="56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H" sz="1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sz="1800" i="1">
                              <a:latin typeface="Cambria Math"/>
                              <a:sym typeface="Symbol"/>
                            </a:rPr>
                            <m:t></m:t>
                          </m:r>
                        </m:e>
                      </m:d>
                    </m:oMath>
                  </m:oMathPara>
                </a14:m>
                <a:endParaRPr lang="fr-CH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44" y="1600111"/>
                <a:ext cx="56220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7018" y="1596817"/>
                <a:ext cx="530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H" sz="1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sz="1800" i="1" smtClean="0">
                              <a:latin typeface="Cambria Math"/>
                              <a:sym typeface="Symbol"/>
                            </a:rPr>
                            <m:t></m:t>
                          </m:r>
                        </m:e>
                      </m:d>
                    </m:oMath>
                  </m:oMathPara>
                </a14:m>
                <a:endParaRPr lang="fr-CH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018" y="1596817"/>
                <a:ext cx="53014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75300" y="2057589"/>
                <a:ext cx="65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H" sz="1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sz="18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H" sz="18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/>
                                </a:rPr>
                                <m:t></m:t>
                              </m:r>
                            </m:e>
                            <m:sub>
                              <m:r>
                                <a:rPr lang="fr-CH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H" sz="1800" dirty="0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00" y="2057589"/>
                <a:ext cx="6519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96464" y="2041601"/>
                <a:ext cx="650114" cy="39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H" sz="16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sz="16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H" sz="16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/>
                                </a:rPr>
                                <m:t></m:t>
                              </m:r>
                            </m:e>
                            <m:sub>
                              <m:r>
                                <a:rPr lang="fr-CH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/>
                                </a:rPr>
                                <m:t>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H" sz="1800" dirty="0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64" y="2041601"/>
                <a:ext cx="650114" cy="391133"/>
              </a:xfrm>
              <a:prstGeom prst="rect">
                <a:avLst/>
              </a:prstGeom>
              <a:blipFill rotWithShape="1"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72142" y="2033227"/>
                <a:ext cx="659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H" sz="1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sz="18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H" sz="18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/>
                                </a:rPr>
                                <m:t></m:t>
                              </m:r>
                            </m:e>
                            <m:sub>
                              <m:r>
                                <a:rPr lang="fr-CH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/>
                                </a:rPr>
                                <m:t>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H" sz="1800" dirty="0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142" y="2033227"/>
                <a:ext cx="65992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30401" y="2834640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I = 1/2</a:t>
            </a:r>
          </a:p>
          <a:p>
            <a:endParaRPr lang="fr-CH" sz="1800" dirty="0">
              <a:latin typeface="+mj-lt"/>
            </a:endParaRPr>
          </a:p>
          <a:p>
            <a:endParaRPr lang="fr-CH" sz="1800" dirty="0" smtClean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05297" y="1412240"/>
            <a:ext cx="4877026" cy="1239520"/>
            <a:chOff x="1105297" y="1463040"/>
            <a:chExt cx="4877026" cy="1239520"/>
          </a:xfrm>
        </p:grpSpPr>
        <p:sp>
          <p:nvSpPr>
            <p:cNvPr id="18" name="Rectangle 17"/>
            <p:cNvSpPr/>
            <p:nvPr/>
          </p:nvSpPr>
          <p:spPr>
            <a:xfrm>
              <a:off x="1105297" y="1463040"/>
              <a:ext cx="4877026" cy="12395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686050" y="1463040"/>
              <a:ext cx="0" cy="1239520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1115457" y="2001520"/>
            <a:ext cx="6128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39840" y="161544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Q= 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39840" y="20320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Q=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3928" y="2824480"/>
            <a:ext cx="583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I = 0</a:t>
            </a:r>
          </a:p>
          <a:p>
            <a:endParaRPr lang="fr-CH" sz="1800" dirty="0">
              <a:latin typeface="+mj-lt"/>
            </a:endParaRPr>
          </a:p>
          <a:p>
            <a:endParaRPr lang="fr-CH" sz="1800" dirty="0" smtClean="0">
              <a:latin typeface="+mj-lt"/>
            </a:endParaRPr>
          </a:p>
        </p:txBody>
      </p:sp>
      <p:sp>
        <p:nvSpPr>
          <p:cNvPr id="30" name="Notched Right Arrow 29"/>
          <p:cNvSpPr/>
          <p:nvPr/>
        </p:nvSpPr>
        <p:spPr>
          <a:xfrm rot="13736727">
            <a:off x="5832066" y="2834640"/>
            <a:ext cx="690654" cy="461665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TextBox 30"/>
          <p:cNvSpPr txBox="1"/>
          <p:nvPr/>
        </p:nvSpPr>
        <p:spPr>
          <a:xfrm>
            <a:off x="4351044" y="1688257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+mj-lt"/>
              </a:rPr>
              <a:t>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1844" y="2175937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rgbClr val="C00000"/>
                </a:solidFill>
                <a:latin typeface="+mj-lt"/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05856" y="1703477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+mj-lt"/>
              </a:rPr>
              <a:t>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5682" y="1698715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+mj-lt"/>
              </a:rPr>
              <a:t>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86962" y="2155915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rgbClr val="C00000"/>
                </a:solidFill>
                <a:latin typeface="+mj-lt"/>
              </a:rPr>
              <a:t>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7842" y="2166075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rgbClr val="C00000"/>
                </a:solidFill>
                <a:latin typeface="+mj-lt"/>
              </a:rPr>
              <a:t>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30510" y="731520"/>
            <a:ext cx="248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Electroweak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eigenstates</a:t>
            </a:r>
            <a:endParaRPr lang="fr-CH" sz="1800" dirty="0" smtClean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39840" y="3265825"/>
            <a:ext cx="2481257" cy="258532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Right </a:t>
            </a:r>
            <a:r>
              <a:rPr lang="fr-CH" sz="1800" dirty="0" err="1" smtClean="0">
                <a:latin typeface="+mj-lt"/>
              </a:rPr>
              <a:t>handed</a:t>
            </a:r>
            <a:r>
              <a:rPr lang="fr-CH" sz="1800" dirty="0" smtClean="0">
                <a:latin typeface="+mj-lt"/>
              </a:rPr>
              <a:t> neutrinos </a:t>
            </a:r>
          </a:p>
          <a:p>
            <a:r>
              <a:rPr lang="fr-CH" sz="1800" dirty="0">
                <a:latin typeface="+mj-lt"/>
              </a:rPr>
              <a:t> </a:t>
            </a:r>
            <a:r>
              <a:rPr lang="fr-CH" sz="1800" dirty="0" smtClean="0">
                <a:latin typeface="+mj-lt"/>
              </a:rPr>
              <a:t>       are singlets </a:t>
            </a:r>
          </a:p>
          <a:p>
            <a:r>
              <a:rPr lang="fr-CH" sz="1800" dirty="0" smtClean="0">
                <a:latin typeface="+mj-lt"/>
              </a:rPr>
              <a:t>no </a:t>
            </a:r>
            <a:r>
              <a:rPr lang="fr-CH" sz="1800" dirty="0" err="1" smtClean="0">
                <a:latin typeface="+mj-lt"/>
              </a:rPr>
              <a:t>weak</a:t>
            </a:r>
            <a:r>
              <a:rPr lang="fr-CH" sz="1800" dirty="0" smtClean="0">
                <a:latin typeface="+mj-lt"/>
              </a:rPr>
              <a:t> interaction</a:t>
            </a:r>
          </a:p>
          <a:p>
            <a:r>
              <a:rPr lang="fr-CH" sz="1800" dirty="0" smtClean="0">
                <a:latin typeface="+mj-lt"/>
              </a:rPr>
              <a:t>no EM interaction</a:t>
            </a:r>
          </a:p>
          <a:p>
            <a:r>
              <a:rPr lang="fr-CH" sz="1800" dirty="0" smtClean="0">
                <a:latin typeface="+mj-lt"/>
              </a:rPr>
              <a:t>no </a:t>
            </a:r>
            <a:r>
              <a:rPr lang="fr-CH" sz="1800" dirty="0" err="1" smtClean="0">
                <a:latin typeface="+mj-lt"/>
              </a:rPr>
              <a:t>strong</a:t>
            </a:r>
            <a:r>
              <a:rPr lang="fr-CH" sz="1800" dirty="0" smtClean="0">
                <a:latin typeface="+mj-lt"/>
              </a:rPr>
              <a:t> interaction</a:t>
            </a:r>
          </a:p>
          <a:p>
            <a:endParaRPr lang="fr-CH" sz="1800" dirty="0" smtClean="0">
              <a:latin typeface="+mj-lt"/>
            </a:endParaRPr>
          </a:p>
          <a:p>
            <a:r>
              <a:rPr lang="fr-CH" sz="1800" dirty="0" err="1" smtClean="0">
                <a:latin typeface="+mj-lt"/>
              </a:rPr>
              <a:t>can’t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produce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them</a:t>
            </a:r>
            <a:r>
              <a:rPr lang="fr-CH" sz="1800" dirty="0" smtClean="0">
                <a:latin typeface="+mj-lt"/>
              </a:rPr>
              <a:t> </a:t>
            </a:r>
          </a:p>
          <a:p>
            <a:r>
              <a:rPr lang="fr-CH" sz="1800" dirty="0" err="1" smtClean="0">
                <a:latin typeface="+mj-lt"/>
              </a:rPr>
              <a:t>can’t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detect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them</a:t>
            </a:r>
            <a:endParaRPr lang="fr-CH" sz="1800" dirty="0" smtClean="0">
              <a:latin typeface="+mj-lt"/>
            </a:endParaRPr>
          </a:p>
          <a:p>
            <a:r>
              <a:rPr lang="fr-CH" sz="1800" dirty="0" smtClean="0">
                <a:latin typeface="+mj-lt"/>
              </a:rPr>
              <a:t>   -- </a:t>
            </a:r>
            <a:r>
              <a:rPr lang="fr-CH" sz="1800" dirty="0" err="1" smtClean="0">
                <a:latin typeface="+mj-lt"/>
              </a:rPr>
              <a:t>so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why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bother</a:t>
            </a:r>
            <a:r>
              <a:rPr lang="fr-CH" sz="1800" dirty="0" smtClean="0">
                <a:latin typeface="+mj-lt"/>
              </a:rPr>
              <a:t>? --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02C-BCA6-44C3-A4C3-30EEB99933A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0" smtClean="0">
                <a:solidFill>
                  <a:schemeClr val="bg2"/>
                </a:solidFill>
                <a:latin typeface="Arial" pitchFamily="34" charset="0"/>
              </a:rPr>
              <a:t>Neutrino physics -- Alain Blondel 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48506" y="315913"/>
            <a:ext cx="7646988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 sz="1800" dirty="0" err="1"/>
              <a:t>Adding</a:t>
            </a:r>
            <a:r>
              <a:rPr lang="fr-CH" altLang="fr-FR" sz="1800" dirty="0"/>
              <a:t> masses to the </a:t>
            </a:r>
            <a:r>
              <a:rPr lang="fr-CH" altLang="fr-FR" sz="1800" dirty="0" smtClean="0"/>
              <a:t>Standard </a:t>
            </a:r>
            <a:r>
              <a:rPr lang="fr-CH" altLang="fr-FR" sz="1800" dirty="0"/>
              <a:t>model neutrino '</a:t>
            </a:r>
            <a:r>
              <a:rPr lang="fr-CH" altLang="fr-FR" sz="1800" dirty="0" err="1"/>
              <a:t>simply</a:t>
            </a:r>
            <a:r>
              <a:rPr lang="fr-CH" altLang="fr-FR" sz="1800" dirty="0"/>
              <a:t>' by </a:t>
            </a:r>
            <a:r>
              <a:rPr lang="fr-CH" altLang="fr-FR" sz="1800" dirty="0" err="1"/>
              <a:t>adding</a:t>
            </a:r>
            <a:r>
              <a:rPr lang="fr-CH" altLang="fr-FR" sz="1800" dirty="0"/>
              <a:t> a Dirac mass </a:t>
            </a:r>
            <a:r>
              <a:rPr lang="fr-CH" altLang="fr-FR" sz="1800" dirty="0" err="1" smtClean="0"/>
              <a:t>term</a:t>
            </a:r>
            <a:r>
              <a:rPr lang="fr-CH" altLang="fr-FR" sz="1800" dirty="0" smtClean="0"/>
              <a:t> (</a:t>
            </a:r>
            <a:r>
              <a:rPr lang="fr-CH" altLang="fr-FR" sz="1800" dirty="0" err="1" smtClean="0"/>
              <a:t>Yukawa</a:t>
            </a:r>
            <a:r>
              <a:rPr lang="fr-CH" altLang="fr-FR" sz="1800" dirty="0" smtClean="0"/>
              <a:t> </a:t>
            </a:r>
            <a:r>
              <a:rPr lang="fr-CH" altLang="fr-FR" sz="1800" dirty="0" err="1" smtClean="0"/>
              <a:t>coupling</a:t>
            </a:r>
            <a:r>
              <a:rPr lang="fr-CH" altLang="fr-FR" sz="1800" dirty="0" smtClean="0"/>
              <a:t>)</a:t>
            </a:r>
            <a:endParaRPr lang="fr-CH" altLang="fr-FR" sz="1800" dirty="0"/>
          </a:p>
          <a:p>
            <a:endParaRPr lang="fr-FR" altLang="fr-FR" sz="1800" dirty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984250"/>
            <a:ext cx="12287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81025" y="1805900"/>
            <a:ext cx="607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 sz="1800" dirty="0" err="1">
                <a:solidFill>
                  <a:srgbClr val="0000FF"/>
                </a:solidFill>
              </a:rPr>
              <a:t>implies</a:t>
            </a:r>
            <a:r>
              <a:rPr lang="fr-CH" altLang="fr-FR" sz="1800" dirty="0">
                <a:solidFill>
                  <a:srgbClr val="0000FF"/>
                </a:solidFill>
              </a:rPr>
              <a:t> </a:t>
            </a:r>
            <a:r>
              <a:rPr lang="fr-CH" altLang="fr-FR" sz="1800" dirty="0" err="1">
                <a:solidFill>
                  <a:srgbClr val="0000FF"/>
                </a:solidFill>
              </a:rPr>
              <a:t>adding</a:t>
            </a:r>
            <a:r>
              <a:rPr lang="fr-CH" altLang="fr-FR" sz="1800" dirty="0">
                <a:solidFill>
                  <a:srgbClr val="0000FF"/>
                </a:solidFill>
              </a:rPr>
              <a:t> a right-</a:t>
            </a:r>
            <a:r>
              <a:rPr lang="fr-CH" altLang="fr-FR" sz="1800" dirty="0" err="1">
                <a:solidFill>
                  <a:srgbClr val="0000FF"/>
                </a:solidFill>
              </a:rPr>
              <a:t>handed</a:t>
            </a:r>
            <a:r>
              <a:rPr lang="fr-CH" altLang="fr-FR" sz="1800" dirty="0">
                <a:solidFill>
                  <a:srgbClr val="0000FF"/>
                </a:solidFill>
              </a:rPr>
              <a:t> </a:t>
            </a:r>
            <a:r>
              <a:rPr lang="fr-CH" altLang="fr-FR" sz="1800" dirty="0" smtClean="0">
                <a:solidFill>
                  <a:srgbClr val="0000FF"/>
                </a:solidFill>
              </a:rPr>
              <a:t>neutrino (new </a:t>
            </a:r>
            <a:r>
              <a:rPr lang="fr-CH" altLang="fr-FR" sz="1800" dirty="0" err="1" smtClean="0">
                <a:solidFill>
                  <a:srgbClr val="0000FF"/>
                </a:solidFill>
              </a:rPr>
              <a:t>particle</a:t>
            </a:r>
            <a:r>
              <a:rPr lang="fr-CH" altLang="fr-FR" sz="1800" dirty="0" smtClean="0">
                <a:solidFill>
                  <a:srgbClr val="0000FF"/>
                </a:solidFill>
              </a:rPr>
              <a:t>)</a:t>
            </a:r>
          </a:p>
          <a:p>
            <a:endParaRPr lang="fr-CH" altLang="fr-FR" sz="1800" dirty="0" smtClean="0">
              <a:solidFill>
                <a:srgbClr val="0000FF"/>
              </a:solidFill>
            </a:endParaRPr>
          </a:p>
          <a:p>
            <a:r>
              <a:rPr lang="fr-CH" altLang="fr-FR" sz="1800" u="sng" dirty="0" smtClean="0"/>
              <a:t>No </a:t>
            </a:r>
            <a:r>
              <a:rPr lang="fr-CH" altLang="fr-FR" sz="1800" u="sng" dirty="0"/>
              <a:t>SM </a:t>
            </a:r>
            <a:r>
              <a:rPr lang="fr-CH" altLang="fr-FR" sz="1800" u="sng" dirty="0" err="1"/>
              <a:t>symmetry</a:t>
            </a:r>
            <a:r>
              <a:rPr lang="fr-CH" altLang="fr-FR" sz="1800" u="sng" dirty="0"/>
              <a:t> </a:t>
            </a:r>
            <a:r>
              <a:rPr lang="fr-CH" altLang="fr-FR" sz="1800" dirty="0" err="1"/>
              <a:t>prevents</a:t>
            </a:r>
            <a:r>
              <a:rPr lang="fr-CH" altLang="fr-FR" sz="1800" dirty="0"/>
              <a:t> </a:t>
            </a:r>
            <a:r>
              <a:rPr lang="fr-CH" altLang="fr-FR" sz="1800" dirty="0" err="1"/>
              <a:t>adding</a:t>
            </a:r>
            <a:r>
              <a:rPr lang="fr-CH" altLang="fr-FR" sz="1800" dirty="0"/>
              <a:t> </a:t>
            </a:r>
            <a:r>
              <a:rPr lang="fr-CH" altLang="fr-FR" sz="1800" dirty="0" err="1"/>
              <a:t>then</a:t>
            </a:r>
            <a:r>
              <a:rPr lang="fr-CH" altLang="fr-FR" sz="1800" dirty="0"/>
              <a:t> a </a:t>
            </a:r>
            <a:r>
              <a:rPr lang="fr-CH" altLang="fr-FR" sz="1800" dirty="0" err="1"/>
              <a:t>term</a:t>
            </a:r>
            <a:r>
              <a:rPr lang="fr-CH" altLang="fr-FR" sz="1800" dirty="0"/>
              <a:t> </a:t>
            </a:r>
            <a:r>
              <a:rPr lang="fr-CH" altLang="fr-FR" sz="1800" dirty="0" err="1"/>
              <a:t>like</a:t>
            </a:r>
            <a:r>
              <a:rPr lang="fr-CH" altLang="fr-FR" sz="1800" dirty="0"/>
              <a:t> </a:t>
            </a:r>
            <a:r>
              <a:rPr lang="fr-CH" altLang="fr-FR" sz="1000" dirty="0"/>
              <a:t> </a:t>
            </a:r>
            <a:endParaRPr lang="fr-FR" altLang="fr-FR" sz="1000" dirty="0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3089275"/>
            <a:ext cx="1343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01613" y="4040569"/>
            <a:ext cx="849918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 sz="1800" dirty="0"/>
              <a:t>and </a:t>
            </a:r>
            <a:r>
              <a:rPr lang="fr-CH" altLang="fr-FR" sz="1800" dirty="0" err="1"/>
              <a:t>this</a:t>
            </a:r>
            <a:r>
              <a:rPr lang="fr-CH" altLang="fr-FR" sz="1800" dirty="0"/>
              <a:t> </a:t>
            </a:r>
            <a:r>
              <a:rPr lang="fr-CH" altLang="fr-FR" sz="1800" dirty="0" err="1"/>
              <a:t>simply</a:t>
            </a:r>
            <a:r>
              <a:rPr lang="fr-CH" altLang="fr-FR" sz="1800" dirty="0"/>
              <a:t> </a:t>
            </a:r>
            <a:r>
              <a:rPr lang="fr-CH" altLang="fr-FR" sz="1800" dirty="0" err="1"/>
              <a:t>means</a:t>
            </a:r>
            <a:r>
              <a:rPr lang="fr-CH" altLang="fr-FR" sz="1800" dirty="0"/>
              <a:t> </a:t>
            </a:r>
            <a:r>
              <a:rPr lang="fr-CH" altLang="fr-FR" sz="1800" dirty="0" err="1"/>
              <a:t>that</a:t>
            </a:r>
            <a:r>
              <a:rPr lang="fr-CH" altLang="fr-FR" sz="1800" dirty="0"/>
              <a:t> a neutrino </a:t>
            </a:r>
            <a:r>
              <a:rPr lang="fr-CH" altLang="fr-FR" sz="1800" dirty="0" err="1"/>
              <a:t>turns</a:t>
            </a:r>
            <a:r>
              <a:rPr lang="fr-CH" altLang="fr-FR" sz="1800" dirty="0"/>
              <a:t> </a:t>
            </a:r>
            <a:r>
              <a:rPr lang="fr-CH" altLang="fr-FR" sz="1800" dirty="0" err="1"/>
              <a:t>into</a:t>
            </a:r>
            <a:r>
              <a:rPr lang="fr-CH" altLang="fr-FR" sz="1800" dirty="0"/>
              <a:t> a antineutrino </a:t>
            </a:r>
          </a:p>
          <a:p>
            <a:r>
              <a:rPr lang="fr-CH" altLang="fr-FR" sz="1800" dirty="0"/>
              <a:t>(the charge </a:t>
            </a:r>
            <a:r>
              <a:rPr lang="fr-CH" altLang="fr-FR" sz="1800" dirty="0" err="1"/>
              <a:t>conjugate</a:t>
            </a:r>
            <a:r>
              <a:rPr lang="fr-CH" altLang="fr-FR" sz="1800" dirty="0"/>
              <a:t> of a right </a:t>
            </a:r>
            <a:r>
              <a:rPr lang="fr-CH" altLang="fr-FR" sz="1800" dirty="0" err="1"/>
              <a:t>handed</a:t>
            </a:r>
            <a:r>
              <a:rPr lang="fr-CH" altLang="fr-FR" sz="1800" dirty="0"/>
              <a:t> antineutrino </a:t>
            </a:r>
            <a:r>
              <a:rPr lang="fr-CH" altLang="fr-FR" sz="1800" dirty="0" err="1"/>
              <a:t>is</a:t>
            </a:r>
            <a:r>
              <a:rPr lang="fr-CH" altLang="fr-FR" sz="1800" dirty="0"/>
              <a:t> a </a:t>
            </a:r>
            <a:r>
              <a:rPr lang="fr-CH" altLang="fr-FR" sz="1800" dirty="0" err="1"/>
              <a:t>left</a:t>
            </a:r>
            <a:r>
              <a:rPr lang="fr-CH" altLang="fr-FR" sz="1800" dirty="0"/>
              <a:t> </a:t>
            </a:r>
            <a:r>
              <a:rPr lang="fr-CH" altLang="fr-FR" sz="1800" dirty="0" err="1"/>
              <a:t>handed</a:t>
            </a:r>
            <a:r>
              <a:rPr lang="fr-CH" altLang="fr-FR" sz="1800" dirty="0"/>
              <a:t> neutrino</a:t>
            </a:r>
            <a:r>
              <a:rPr lang="fr-CH" altLang="fr-FR" sz="1800" dirty="0" smtClean="0"/>
              <a:t>!)</a:t>
            </a:r>
          </a:p>
          <a:p>
            <a:endParaRPr lang="fr-CH" altLang="fr-FR" sz="1800" dirty="0"/>
          </a:p>
          <a:p>
            <a:r>
              <a:rPr lang="fr-CH" altLang="fr-FR" sz="2000" dirty="0" smtClean="0">
                <a:solidFill>
                  <a:srgbClr val="C00000"/>
                </a:solidFill>
                <a:latin typeface="+mj-lt"/>
              </a:rPr>
              <a:t>It </a:t>
            </a:r>
            <a:r>
              <a:rPr lang="fr-CH" altLang="fr-FR" sz="2000" dirty="0" err="1" smtClean="0">
                <a:solidFill>
                  <a:srgbClr val="C00000"/>
                </a:solidFill>
                <a:latin typeface="+mj-lt"/>
              </a:rPr>
              <a:t>is</a:t>
            </a:r>
            <a:r>
              <a:rPr lang="fr-CH" altLang="fr-FR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altLang="fr-FR" sz="2000" dirty="0" err="1" smtClean="0">
                <a:solidFill>
                  <a:srgbClr val="C00000"/>
                </a:solidFill>
                <a:latin typeface="+mj-lt"/>
              </a:rPr>
              <a:t>perfectly</a:t>
            </a:r>
            <a:r>
              <a:rPr lang="fr-CH" altLang="fr-FR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altLang="fr-FR" sz="2000" dirty="0" err="1" smtClean="0">
                <a:solidFill>
                  <a:srgbClr val="C00000"/>
                </a:solidFill>
                <a:latin typeface="+mj-lt"/>
              </a:rPr>
              <a:t>conceivable</a:t>
            </a:r>
            <a:r>
              <a:rPr lang="fr-CH" altLang="fr-FR" sz="2000" dirty="0" smtClean="0">
                <a:solidFill>
                  <a:srgbClr val="C00000"/>
                </a:solidFill>
                <a:latin typeface="+mj-lt"/>
              </a:rPr>
              <a:t> (‘</a:t>
            </a:r>
            <a:r>
              <a:rPr lang="fr-CH" altLang="fr-FR" sz="2000" dirty="0" err="1" smtClean="0">
                <a:solidFill>
                  <a:srgbClr val="C00000"/>
                </a:solidFill>
                <a:latin typeface="+mj-lt"/>
              </a:rPr>
              <a:t>natural</a:t>
            </a:r>
            <a:r>
              <a:rPr lang="fr-CH" altLang="fr-FR" sz="2000" dirty="0" smtClean="0">
                <a:solidFill>
                  <a:srgbClr val="C00000"/>
                </a:solidFill>
                <a:latin typeface="+mj-lt"/>
              </a:rPr>
              <a:t>’?) </a:t>
            </a:r>
            <a:r>
              <a:rPr lang="fr-CH" altLang="fr-FR" sz="2000" dirty="0" err="1" smtClean="0">
                <a:solidFill>
                  <a:srgbClr val="C00000"/>
                </a:solidFill>
                <a:latin typeface="+mj-lt"/>
              </a:rPr>
              <a:t>that</a:t>
            </a:r>
            <a:r>
              <a:rPr lang="fr-CH" altLang="fr-FR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altLang="fr-FR" sz="2000" dirty="0" err="1" smtClean="0">
                <a:solidFill>
                  <a:srgbClr val="C00000"/>
                </a:solidFill>
                <a:latin typeface="+mj-lt"/>
              </a:rPr>
              <a:t>both</a:t>
            </a:r>
            <a:r>
              <a:rPr lang="fr-CH" altLang="fr-FR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altLang="fr-FR" sz="2000" dirty="0" err="1" smtClean="0">
                <a:solidFill>
                  <a:srgbClr val="C00000"/>
                </a:solidFill>
                <a:latin typeface="+mj-lt"/>
              </a:rPr>
              <a:t>terms</a:t>
            </a:r>
            <a:r>
              <a:rPr lang="fr-CH" altLang="fr-FR" sz="2000" dirty="0" smtClean="0">
                <a:solidFill>
                  <a:srgbClr val="C00000"/>
                </a:solidFill>
                <a:latin typeface="+mj-lt"/>
              </a:rPr>
              <a:t> are </a:t>
            </a:r>
            <a:r>
              <a:rPr lang="fr-CH" altLang="fr-FR" sz="2000" dirty="0" err="1" smtClean="0">
                <a:solidFill>
                  <a:srgbClr val="C00000"/>
                </a:solidFill>
                <a:latin typeface="+mj-lt"/>
              </a:rPr>
              <a:t>present</a:t>
            </a:r>
            <a:r>
              <a:rPr lang="fr-CH" altLang="fr-FR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altLang="fr-FR" sz="20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 ‘</a:t>
            </a:r>
            <a:r>
              <a:rPr lang="fr-CH" altLang="fr-FR" sz="2000" dirty="0" err="1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see-saw</a:t>
            </a:r>
            <a:r>
              <a:rPr lang="fr-CH" altLang="fr-FR" sz="20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’</a:t>
            </a:r>
            <a:endParaRPr lang="fr-FR" altLang="fr-FR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851813"/>
            <a:ext cx="38068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833052"/>
            <a:ext cx="1574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780314"/>
            <a:ext cx="491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B. </a:t>
            </a:r>
            <a:r>
              <a:rPr lang="fr-CH" sz="1800" dirty="0" err="1" smtClean="0">
                <a:latin typeface="+mj-lt"/>
              </a:rPr>
              <a:t>Kayser</a:t>
            </a:r>
            <a:r>
              <a:rPr lang="fr-CH" sz="1800" dirty="0" smtClean="0">
                <a:latin typeface="+mj-lt"/>
              </a:rPr>
              <a:t>, the </a:t>
            </a:r>
            <a:r>
              <a:rPr lang="fr-CH" sz="1800" dirty="0" err="1" smtClean="0">
                <a:latin typeface="+mj-lt"/>
              </a:rPr>
              <a:t>physics</a:t>
            </a:r>
            <a:r>
              <a:rPr lang="fr-CH" sz="1800" dirty="0" smtClean="0">
                <a:latin typeface="+mj-lt"/>
              </a:rPr>
              <a:t> of massive neutrinos (1989)</a:t>
            </a:r>
            <a:endParaRPr lang="en-US" sz="1800" dirty="0" smtClean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88C4-119A-4C9D-B13C-0A32F0DD685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162175"/>
            <a:ext cx="79978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16"/>
          <p:cNvSpPr>
            <a:spLocks noChangeArrowheads="1"/>
          </p:cNvSpPr>
          <p:nvPr/>
        </p:nvSpPr>
        <p:spPr bwMode="auto">
          <a:xfrm>
            <a:off x="62606" y="4503676"/>
            <a:ext cx="2854325" cy="2252662"/>
          </a:xfrm>
          <a:prstGeom prst="rect">
            <a:avLst/>
          </a:prstGeom>
          <a:solidFill>
            <a:srgbClr val="DDF9FF"/>
          </a:solidFill>
          <a:ln w="444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CH" altLang="fr-FR">
              <a:solidFill>
                <a:srgbClr val="00000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6" b="24709"/>
          <a:stretch>
            <a:fillRect/>
          </a:stretch>
        </p:blipFill>
        <p:spPr bwMode="auto">
          <a:xfrm>
            <a:off x="1201738" y="676275"/>
            <a:ext cx="66929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21331" y="676275"/>
            <a:ext cx="297216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 sz="2000" dirty="0" err="1" smtClean="0">
                <a:solidFill>
                  <a:srgbClr val="000000"/>
                </a:solidFill>
                <a:latin typeface="+mn-lt"/>
              </a:rPr>
              <a:t>See</a:t>
            </a:r>
            <a:r>
              <a:rPr lang="fr-CH" altLang="fr-FR" sz="2000" dirty="0" err="1">
                <a:solidFill>
                  <a:srgbClr val="000000"/>
                </a:solidFill>
                <a:latin typeface="+mn-lt"/>
              </a:rPr>
              <a:t>-</a:t>
            </a:r>
            <a:r>
              <a:rPr lang="fr-CH" altLang="fr-FR" sz="2000" dirty="0" err="1" smtClean="0">
                <a:solidFill>
                  <a:srgbClr val="000000"/>
                </a:solidFill>
                <a:latin typeface="+mn-lt"/>
              </a:rPr>
              <a:t>saw</a:t>
            </a:r>
            <a:r>
              <a:rPr lang="fr-CH" altLang="fr-FR" sz="2000" dirty="0" smtClean="0">
                <a:solidFill>
                  <a:srgbClr val="000000"/>
                </a:solidFill>
                <a:latin typeface="+mn-lt"/>
              </a:rPr>
              <a:t> in a </a:t>
            </a:r>
            <a:r>
              <a:rPr lang="fr-CH" altLang="fr-FR" sz="2000" dirty="0" err="1" smtClean="0">
                <a:solidFill>
                  <a:srgbClr val="000000"/>
                </a:solidFill>
                <a:latin typeface="+mn-lt"/>
              </a:rPr>
              <a:t>general</a:t>
            </a:r>
            <a:r>
              <a:rPr lang="fr-CH" alt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CH" altLang="fr-FR" sz="2000" dirty="0" err="1" smtClean="0">
                <a:solidFill>
                  <a:srgbClr val="000000"/>
                </a:solidFill>
                <a:latin typeface="+mn-lt"/>
              </a:rPr>
              <a:t>way</a:t>
            </a:r>
            <a:r>
              <a:rPr lang="fr-CH" altLang="fr-FR" sz="2000" dirty="0" smtClean="0">
                <a:solidFill>
                  <a:srgbClr val="000000"/>
                </a:solidFill>
                <a:latin typeface="+mn-lt"/>
              </a:rPr>
              <a:t> :</a:t>
            </a:r>
            <a:endParaRPr lang="fr-CH" alt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6935216" y="984046"/>
            <a:ext cx="20617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 sz="2000" dirty="0">
                <a:solidFill>
                  <a:srgbClr val="000000"/>
                </a:solidFill>
                <a:latin typeface="+mn-lt"/>
              </a:rPr>
              <a:t>M</a:t>
            </a:r>
            <a:r>
              <a:rPr lang="fr-CH" altLang="fr-FR" sz="2000" baseline="-25000" dirty="0">
                <a:solidFill>
                  <a:srgbClr val="000000"/>
                </a:solidFill>
                <a:latin typeface="+mn-lt"/>
              </a:rPr>
              <a:t>R</a:t>
            </a:r>
            <a:r>
              <a:rPr lang="fr-CH" alt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CH" altLang="fr-FR" sz="2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</a:t>
            </a:r>
            <a:r>
              <a:rPr lang="fr-CH" altLang="fr-FR" sz="2000" dirty="0">
                <a:solidFill>
                  <a:srgbClr val="000000"/>
                </a:solidFill>
                <a:latin typeface="+mn-lt"/>
              </a:rPr>
              <a:t> 0</a:t>
            </a:r>
          </a:p>
          <a:p>
            <a:r>
              <a:rPr lang="fr-CH" altLang="fr-FR" sz="2000" dirty="0" err="1">
                <a:solidFill>
                  <a:srgbClr val="000000"/>
                </a:solidFill>
                <a:latin typeface="+mn-lt"/>
              </a:rPr>
              <a:t>m</a:t>
            </a:r>
            <a:r>
              <a:rPr lang="fr-CH" altLang="fr-FR" sz="2000" baseline="-250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D</a:t>
            </a:r>
            <a:r>
              <a:rPr lang="fr-CH" altLang="fr-FR" sz="20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 0</a:t>
            </a:r>
          </a:p>
          <a:p>
            <a:r>
              <a:rPr lang="fr-CH" altLang="fr-FR" sz="2000" u="sng" dirty="0">
                <a:solidFill>
                  <a:srgbClr val="000000"/>
                </a:solidFill>
                <a:latin typeface="+mn-lt"/>
                <a:sym typeface="Symbol" pitchFamily="18" charset="2"/>
              </a:rPr>
              <a:t>Dirac + </a:t>
            </a:r>
            <a:r>
              <a:rPr lang="fr-CH" altLang="fr-FR" sz="2000" u="sng" dirty="0" err="1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Majorana</a:t>
            </a:r>
            <a:r>
              <a:rPr lang="fr-CH" altLang="fr-FR" sz="2000" u="sng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</a:p>
          <a:p>
            <a:r>
              <a:rPr lang="fr-CH" altLang="fr-FR" sz="2000" u="sng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mass </a:t>
            </a:r>
            <a:r>
              <a:rPr lang="fr-CH" altLang="fr-FR" sz="2000" u="sng" dirty="0" err="1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terms</a:t>
            </a:r>
            <a:r>
              <a:rPr lang="fr-CH" altLang="fr-FR" sz="2000" u="sng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  <a:endParaRPr lang="fr-CH" altLang="fr-FR" sz="2000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368" name="TextBox 2"/>
          <p:cNvSpPr txBox="1">
            <a:spLocks noChangeArrowheads="1"/>
          </p:cNvSpPr>
          <p:nvPr/>
        </p:nvSpPr>
        <p:spPr bwMode="auto">
          <a:xfrm>
            <a:off x="650875" y="4524313"/>
            <a:ext cx="24384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>
                <a:solidFill>
                  <a:srgbClr val="000000"/>
                </a:solidFill>
              </a:rPr>
              <a:t>M</a:t>
            </a:r>
            <a:r>
              <a:rPr lang="fr-CH" altLang="fr-FR" baseline="-25000">
                <a:solidFill>
                  <a:srgbClr val="000000"/>
                </a:solidFill>
              </a:rPr>
              <a:t>R</a:t>
            </a:r>
            <a:r>
              <a:rPr lang="fr-CH" altLang="fr-FR">
                <a:solidFill>
                  <a:srgbClr val="000000"/>
                </a:solidFill>
              </a:rPr>
              <a:t> = 0</a:t>
            </a:r>
          </a:p>
          <a:p>
            <a:r>
              <a:rPr lang="fr-CH" altLang="fr-FR">
                <a:solidFill>
                  <a:srgbClr val="000000"/>
                </a:solidFill>
              </a:rPr>
              <a:t>m</a:t>
            </a:r>
            <a:r>
              <a:rPr lang="fr-CH" altLang="fr-FR" baseline="-2500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fr-CH" altLang="fr-FR">
                <a:solidFill>
                  <a:srgbClr val="000000"/>
                </a:solidFill>
                <a:sym typeface="Symbol" pitchFamily="18" charset="2"/>
              </a:rPr>
              <a:t>  0</a:t>
            </a:r>
          </a:p>
          <a:p>
            <a:r>
              <a:rPr lang="fr-CH" altLang="fr-FR" u="sng">
                <a:solidFill>
                  <a:srgbClr val="000000"/>
                </a:solidFill>
                <a:sym typeface="Symbol" pitchFamily="18" charset="2"/>
              </a:rPr>
              <a:t>Dirac only, (like e- vs e+): </a:t>
            </a:r>
          </a:p>
          <a:p>
            <a:endParaRPr lang="en-US" altLang="fr-FR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altLang="fr-FR" sz="180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en-US" altLang="fr-FR" sz="1800" baseline="-25000">
                <a:solidFill>
                  <a:srgbClr val="FF0000"/>
                </a:solidFill>
                <a:sym typeface="Symbol" pitchFamily="18" charset="2"/>
              </a:rPr>
              <a:t>L     </a:t>
            </a:r>
            <a:r>
              <a:rPr lang="en-US" altLang="fr-FR" sz="180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en-US" altLang="fr-FR" sz="1800" baseline="-25000">
                <a:solidFill>
                  <a:srgbClr val="FF0000"/>
                </a:solidFill>
                <a:sym typeface="Symbol" pitchFamily="18" charset="2"/>
              </a:rPr>
              <a:t>R     </a:t>
            </a:r>
            <a:r>
              <a:rPr lang="en-US" altLang="fr-FR">
                <a:solidFill>
                  <a:srgbClr val="000000"/>
                </a:solidFill>
                <a:sym typeface="Symbol" pitchFamily="18" charset="2"/>
              </a:rPr>
              <a:t></a:t>
            </a:r>
            <a:r>
              <a:rPr lang="en-US" altLang="fr-FR" sz="180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en-US" altLang="fr-FR" sz="1800" baseline="-25000">
                <a:solidFill>
                  <a:srgbClr val="FF0000"/>
                </a:solidFill>
                <a:sym typeface="Symbol" pitchFamily="18" charset="2"/>
              </a:rPr>
              <a:t>R   </a:t>
            </a:r>
            <a:r>
              <a:rPr lang="en-US" altLang="fr-FR">
                <a:solidFill>
                  <a:srgbClr val="000000"/>
                </a:solidFill>
                <a:sym typeface="Symbol" pitchFamily="18" charset="2"/>
              </a:rPr>
              <a:t></a:t>
            </a:r>
            <a:r>
              <a:rPr lang="en-US" altLang="fr-FR" sz="180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en-US" altLang="fr-FR" sz="1800" baseline="-25000">
                <a:solidFill>
                  <a:srgbClr val="FF0000"/>
                </a:solidFill>
                <a:sym typeface="Symbol" pitchFamily="18" charset="2"/>
              </a:rPr>
              <a:t>L</a:t>
            </a:r>
            <a:endParaRPr lang="fr-CH" altLang="fr-FR">
              <a:solidFill>
                <a:srgbClr val="000000"/>
              </a:solidFill>
            </a:endParaRPr>
          </a:p>
          <a:p>
            <a:r>
              <a:rPr lang="fr-CH" altLang="fr-FR">
                <a:solidFill>
                  <a:srgbClr val="000000"/>
                </a:solidFill>
              </a:rPr>
              <a:t> ½      0          ½      0</a:t>
            </a:r>
          </a:p>
          <a:p>
            <a:r>
              <a:rPr lang="fr-CH" altLang="fr-FR">
                <a:solidFill>
                  <a:srgbClr val="000000"/>
                </a:solidFill>
              </a:rPr>
              <a:t>4 states of equal masses</a:t>
            </a:r>
          </a:p>
        </p:txBody>
      </p:sp>
      <p:cxnSp>
        <p:nvCxnSpPr>
          <p:cNvPr id="15369" name="Straight Connector 4"/>
          <p:cNvCxnSpPr>
            <a:cxnSpLocks noChangeShapeType="1"/>
            <a:stCxn id="15368" idx="1"/>
          </p:cNvCxnSpPr>
          <p:nvPr/>
        </p:nvCxnSpPr>
        <p:spPr bwMode="auto">
          <a:xfrm flipV="1">
            <a:off x="650875" y="5356163"/>
            <a:ext cx="334963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70" name="Straight Connector 9"/>
          <p:cNvCxnSpPr>
            <a:cxnSpLocks noChangeShapeType="1"/>
          </p:cNvCxnSpPr>
          <p:nvPr/>
        </p:nvCxnSpPr>
        <p:spPr bwMode="auto">
          <a:xfrm flipV="1">
            <a:off x="1087438" y="5356163"/>
            <a:ext cx="334962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71" name="Straight Connector 10"/>
          <p:cNvCxnSpPr>
            <a:cxnSpLocks noChangeShapeType="1"/>
          </p:cNvCxnSpPr>
          <p:nvPr/>
        </p:nvCxnSpPr>
        <p:spPr bwMode="auto">
          <a:xfrm flipV="1">
            <a:off x="1595438" y="5356163"/>
            <a:ext cx="334962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72" name="Straight Connector 11"/>
          <p:cNvCxnSpPr>
            <a:cxnSpLocks noChangeShapeType="1"/>
          </p:cNvCxnSpPr>
          <p:nvPr/>
        </p:nvCxnSpPr>
        <p:spPr bwMode="auto">
          <a:xfrm flipV="1">
            <a:off x="2082800" y="5356163"/>
            <a:ext cx="334963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73" name="Straight Arrow Connector 8"/>
          <p:cNvCxnSpPr>
            <a:cxnSpLocks noChangeShapeType="1"/>
          </p:cNvCxnSpPr>
          <p:nvPr/>
        </p:nvCxnSpPr>
        <p:spPr bwMode="auto">
          <a:xfrm flipV="1">
            <a:off x="284163" y="5041838"/>
            <a:ext cx="0" cy="4746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74" name="TextBox 12"/>
          <p:cNvSpPr txBox="1">
            <a:spLocks noChangeArrowheads="1"/>
          </p:cNvSpPr>
          <p:nvPr/>
        </p:nvSpPr>
        <p:spPr bwMode="auto">
          <a:xfrm>
            <a:off x="0" y="5210113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95250" y="5629213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>
                <a:solidFill>
                  <a:srgbClr val="000000"/>
                </a:solidFill>
              </a:rPr>
              <a:t>I</a:t>
            </a:r>
            <a:r>
              <a:rPr lang="fr-CH" altLang="fr-FR" baseline="-25000">
                <a:solidFill>
                  <a:srgbClr val="000000"/>
                </a:solidFill>
              </a:rPr>
              <a:t>weak</a:t>
            </a:r>
            <a:r>
              <a:rPr lang="fr-CH" altLang="fr-FR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571842" y="6138862"/>
            <a:ext cx="211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 dirty="0" err="1">
                <a:solidFill>
                  <a:srgbClr val="000000"/>
                </a:solidFill>
              </a:rPr>
              <a:t>Some</a:t>
            </a:r>
            <a:r>
              <a:rPr lang="fr-CH" altLang="fr-FR" dirty="0">
                <a:solidFill>
                  <a:srgbClr val="000000"/>
                </a:solidFill>
              </a:rPr>
              <a:t> have I=1/2  (active)</a:t>
            </a:r>
          </a:p>
          <a:p>
            <a:r>
              <a:rPr lang="fr-CH" altLang="fr-FR" dirty="0" err="1">
                <a:solidFill>
                  <a:srgbClr val="000000"/>
                </a:solidFill>
              </a:rPr>
              <a:t>Some</a:t>
            </a:r>
            <a:r>
              <a:rPr lang="fr-CH" altLang="fr-FR" dirty="0">
                <a:solidFill>
                  <a:srgbClr val="000000"/>
                </a:solidFill>
              </a:rPr>
              <a:t> have I=0    (</a:t>
            </a:r>
            <a:r>
              <a:rPr lang="fr-CH" altLang="fr-FR" dirty="0" err="1">
                <a:solidFill>
                  <a:srgbClr val="000000"/>
                </a:solidFill>
              </a:rPr>
              <a:t>sterile</a:t>
            </a:r>
            <a:r>
              <a:rPr lang="fr-CH" altLang="fr-FR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3068638" y="4493260"/>
            <a:ext cx="2854325" cy="2252663"/>
          </a:xfrm>
          <a:prstGeom prst="rect">
            <a:avLst/>
          </a:prstGeom>
          <a:solidFill>
            <a:srgbClr val="EBFDFF"/>
          </a:solidFill>
          <a:ln w="444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CH" altLang="fr-FR">
              <a:solidFill>
                <a:srgbClr val="000000"/>
              </a:solidFill>
            </a:endParaRPr>
          </a:p>
        </p:txBody>
      </p:sp>
      <p:sp>
        <p:nvSpPr>
          <p:cNvPr id="15378" name="TextBox 22"/>
          <p:cNvSpPr txBox="1">
            <a:spLocks noChangeArrowheads="1"/>
          </p:cNvSpPr>
          <p:nvPr/>
        </p:nvSpPr>
        <p:spPr bwMode="auto">
          <a:xfrm>
            <a:off x="3717925" y="4533900"/>
            <a:ext cx="24384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 dirty="0">
                <a:solidFill>
                  <a:srgbClr val="000000"/>
                </a:solidFill>
              </a:rPr>
              <a:t>M</a:t>
            </a:r>
            <a:r>
              <a:rPr lang="fr-CH" altLang="fr-FR" baseline="-25000" dirty="0">
                <a:solidFill>
                  <a:srgbClr val="000000"/>
                </a:solidFill>
              </a:rPr>
              <a:t>R</a:t>
            </a:r>
            <a:r>
              <a:rPr lang="fr-CH" altLang="fr-FR" dirty="0">
                <a:solidFill>
                  <a:srgbClr val="000000"/>
                </a:solidFill>
              </a:rPr>
              <a:t> </a:t>
            </a:r>
            <a:r>
              <a:rPr lang="fr-CH" altLang="fr-FR" dirty="0">
                <a:solidFill>
                  <a:srgbClr val="000000"/>
                </a:solidFill>
                <a:sym typeface="Symbol" pitchFamily="18" charset="2"/>
              </a:rPr>
              <a:t></a:t>
            </a:r>
            <a:r>
              <a:rPr lang="fr-CH" altLang="fr-FR" dirty="0">
                <a:solidFill>
                  <a:srgbClr val="000000"/>
                </a:solidFill>
              </a:rPr>
              <a:t> 0</a:t>
            </a:r>
          </a:p>
          <a:p>
            <a:r>
              <a:rPr lang="fr-CH" altLang="fr-FR" dirty="0" err="1">
                <a:solidFill>
                  <a:srgbClr val="000000"/>
                </a:solidFill>
              </a:rPr>
              <a:t>m</a:t>
            </a:r>
            <a:r>
              <a:rPr lang="fr-CH" altLang="fr-FR" baseline="-25000" dirty="0" err="1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fr-CH" altLang="fr-FR" dirty="0">
                <a:solidFill>
                  <a:srgbClr val="000000"/>
                </a:solidFill>
                <a:sym typeface="Symbol" pitchFamily="18" charset="2"/>
              </a:rPr>
              <a:t> = 0</a:t>
            </a:r>
          </a:p>
          <a:p>
            <a:r>
              <a:rPr lang="fr-CH" altLang="fr-FR" u="sng" dirty="0" err="1">
                <a:solidFill>
                  <a:srgbClr val="000000"/>
                </a:solidFill>
                <a:sym typeface="Symbol" pitchFamily="18" charset="2"/>
              </a:rPr>
              <a:t>Majorana</a:t>
            </a:r>
            <a:r>
              <a:rPr lang="fr-CH" altLang="fr-FR" u="sng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CH" altLang="fr-FR" u="sng" dirty="0" err="1">
                <a:solidFill>
                  <a:srgbClr val="000000"/>
                </a:solidFill>
                <a:sym typeface="Symbol" pitchFamily="18" charset="2"/>
              </a:rPr>
              <a:t>only</a:t>
            </a:r>
            <a:endParaRPr lang="fr-CH" altLang="fr-FR" u="sng" dirty="0">
              <a:solidFill>
                <a:srgbClr val="000000"/>
              </a:solidFill>
            </a:endParaRPr>
          </a:p>
          <a:p>
            <a:endParaRPr lang="en-US" altLang="fr-FR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altLang="fr-FR" sz="1800" dirty="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en-US" altLang="fr-FR" sz="1800" baseline="-25000" dirty="0">
                <a:solidFill>
                  <a:srgbClr val="FF0000"/>
                </a:solidFill>
                <a:sym typeface="Symbol" pitchFamily="18" charset="2"/>
              </a:rPr>
              <a:t>L               </a:t>
            </a:r>
            <a:r>
              <a:rPr lang="en-US" altLang="fr-FR" dirty="0">
                <a:solidFill>
                  <a:srgbClr val="000000"/>
                </a:solidFill>
                <a:sym typeface="Symbol" pitchFamily="18" charset="2"/>
              </a:rPr>
              <a:t></a:t>
            </a:r>
            <a:r>
              <a:rPr lang="en-US" altLang="fr-FR" sz="1800" dirty="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en-US" altLang="fr-FR" sz="1800" baseline="-25000" dirty="0">
                <a:solidFill>
                  <a:srgbClr val="FF0000"/>
                </a:solidFill>
                <a:sym typeface="Symbol" pitchFamily="18" charset="2"/>
              </a:rPr>
              <a:t>R   </a:t>
            </a:r>
            <a:endParaRPr lang="fr-CH" altLang="fr-FR" dirty="0">
              <a:solidFill>
                <a:srgbClr val="000000"/>
              </a:solidFill>
            </a:endParaRPr>
          </a:p>
          <a:p>
            <a:r>
              <a:rPr lang="fr-CH" altLang="fr-FR" dirty="0">
                <a:solidFill>
                  <a:srgbClr val="000000"/>
                </a:solidFill>
              </a:rPr>
              <a:t> ½                 ½      </a:t>
            </a:r>
          </a:p>
          <a:p>
            <a:r>
              <a:rPr lang="fr-CH" altLang="fr-FR" dirty="0">
                <a:solidFill>
                  <a:srgbClr val="000000"/>
                </a:solidFill>
              </a:rPr>
              <a:t>2 states of </a:t>
            </a:r>
            <a:r>
              <a:rPr lang="fr-CH" altLang="fr-FR" dirty="0" err="1">
                <a:solidFill>
                  <a:srgbClr val="000000"/>
                </a:solidFill>
              </a:rPr>
              <a:t>equal</a:t>
            </a:r>
            <a:r>
              <a:rPr lang="fr-CH" altLang="fr-FR" dirty="0">
                <a:solidFill>
                  <a:srgbClr val="000000"/>
                </a:solidFill>
              </a:rPr>
              <a:t> masses</a:t>
            </a:r>
          </a:p>
        </p:txBody>
      </p:sp>
      <p:cxnSp>
        <p:nvCxnSpPr>
          <p:cNvPr id="15379" name="Straight Connector 23"/>
          <p:cNvCxnSpPr>
            <a:cxnSpLocks noChangeShapeType="1"/>
          </p:cNvCxnSpPr>
          <p:nvPr/>
        </p:nvCxnSpPr>
        <p:spPr bwMode="auto">
          <a:xfrm flipV="1">
            <a:off x="3717925" y="5335270"/>
            <a:ext cx="336550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80" name="Straight Connector 25"/>
          <p:cNvCxnSpPr>
            <a:cxnSpLocks noChangeShapeType="1"/>
          </p:cNvCxnSpPr>
          <p:nvPr/>
        </p:nvCxnSpPr>
        <p:spPr bwMode="auto">
          <a:xfrm flipV="1">
            <a:off x="4664075" y="5335270"/>
            <a:ext cx="334963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81" name="Straight Arrow Connector 27"/>
          <p:cNvCxnSpPr>
            <a:cxnSpLocks noChangeShapeType="1"/>
          </p:cNvCxnSpPr>
          <p:nvPr/>
        </p:nvCxnSpPr>
        <p:spPr bwMode="auto">
          <a:xfrm flipV="1">
            <a:off x="3352800" y="4941508"/>
            <a:ext cx="0" cy="4746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82" name="TextBox 28"/>
          <p:cNvSpPr txBox="1">
            <a:spLocks noChangeArrowheads="1"/>
          </p:cNvSpPr>
          <p:nvPr/>
        </p:nvSpPr>
        <p:spPr bwMode="auto">
          <a:xfrm>
            <a:off x="3068638" y="5108195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5383" name="TextBox 29"/>
          <p:cNvSpPr txBox="1">
            <a:spLocks noChangeArrowheads="1"/>
          </p:cNvSpPr>
          <p:nvPr/>
        </p:nvSpPr>
        <p:spPr bwMode="auto">
          <a:xfrm>
            <a:off x="3153728" y="5669280"/>
            <a:ext cx="62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 dirty="0" err="1">
                <a:solidFill>
                  <a:srgbClr val="000000"/>
                </a:solidFill>
              </a:rPr>
              <a:t>I</a:t>
            </a:r>
            <a:r>
              <a:rPr lang="fr-CH" altLang="fr-FR" baseline="-25000" dirty="0" err="1">
                <a:solidFill>
                  <a:srgbClr val="000000"/>
                </a:solidFill>
              </a:rPr>
              <a:t>weak</a:t>
            </a:r>
            <a:r>
              <a:rPr lang="fr-CH" altLang="fr-FR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5384" name="TextBox 30"/>
          <p:cNvSpPr txBox="1">
            <a:spLocks noChangeArrowheads="1"/>
          </p:cNvSpPr>
          <p:nvPr/>
        </p:nvSpPr>
        <p:spPr bwMode="auto">
          <a:xfrm>
            <a:off x="3617913" y="6165533"/>
            <a:ext cx="210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>
                <a:solidFill>
                  <a:srgbClr val="000000"/>
                </a:solidFill>
              </a:rPr>
              <a:t>All have     I=1/2  (active)</a:t>
            </a:r>
          </a:p>
        </p:txBody>
      </p:sp>
      <p:sp>
        <p:nvSpPr>
          <p:cNvPr id="15385" name="Rectangle 31"/>
          <p:cNvSpPr>
            <a:spLocks noChangeArrowheads="1"/>
          </p:cNvSpPr>
          <p:nvPr/>
        </p:nvSpPr>
        <p:spPr bwMode="auto">
          <a:xfrm>
            <a:off x="6096000" y="4402138"/>
            <a:ext cx="2854325" cy="2435225"/>
          </a:xfrm>
          <a:prstGeom prst="rect">
            <a:avLst/>
          </a:prstGeom>
          <a:solidFill>
            <a:srgbClr val="EBFDFF"/>
          </a:solidFill>
          <a:ln w="444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CH" altLang="fr-FR" dirty="0">
              <a:solidFill>
                <a:srgbClr val="000000"/>
              </a:solidFill>
            </a:endParaRPr>
          </a:p>
        </p:txBody>
      </p:sp>
      <p:sp>
        <p:nvSpPr>
          <p:cNvPr id="15386" name="TextBox 32"/>
          <p:cNvSpPr txBox="1">
            <a:spLocks noChangeArrowheads="1"/>
          </p:cNvSpPr>
          <p:nvPr/>
        </p:nvSpPr>
        <p:spPr bwMode="auto">
          <a:xfrm>
            <a:off x="6746875" y="4432300"/>
            <a:ext cx="24384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 dirty="0">
                <a:solidFill>
                  <a:srgbClr val="000000"/>
                </a:solidFill>
              </a:rPr>
              <a:t>M</a:t>
            </a:r>
            <a:r>
              <a:rPr lang="fr-CH" altLang="fr-FR" baseline="-25000" dirty="0">
                <a:solidFill>
                  <a:srgbClr val="000000"/>
                </a:solidFill>
              </a:rPr>
              <a:t>R</a:t>
            </a:r>
            <a:r>
              <a:rPr lang="fr-CH" altLang="fr-FR" dirty="0">
                <a:solidFill>
                  <a:srgbClr val="000000"/>
                </a:solidFill>
              </a:rPr>
              <a:t> </a:t>
            </a:r>
            <a:r>
              <a:rPr lang="fr-CH" altLang="fr-FR" dirty="0" smtClean="0">
                <a:solidFill>
                  <a:srgbClr val="000000"/>
                </a:solidFill>
              </a:rPr>
              <a:t>&gt;</a:t>
            </a:r>
            <a:r>
              <a:rPr lang="fr-CH" altLang="fr-FR" dirty="0">
                <a:solidFill>
                  <a:srgbClr val="000000"/>
                </a:solidFill>
              </a:rPr>
              <a:t> </a:t>
            </a:r>
            <a:r>
              <a:rPr lang="fr-CH" altLang="fr-FR" dirty="0" err="1" smtClean="0">
                <a:solidFill>
                  <a:srgbClr val="000000"/>
                </a:solidFill>
              </a:rPr>
              <a:t>m</a:t>
            </a:r>
            <a:r>
              <a:rPr lang="fr-CH" altLang="fr-FR" baseline="-25000" dirty="0" err="1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fr-CH" altLang="fr-FR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CH" altLang="fr-FR" dirty="0">
                <a:solidFill>
                  <a:srgbClr val="000000"/>
                </a:solidFill>
                <a:sym typeface="Symbol" pitchFamily="18" charset="2"/>
              </a:rPr>
              <a:t> </a:t>
            </a:r>
            <a:r>
              <a:rPr lang="fr-CH" altLang="fr-FR" dirty="0" smtClean="0">
                <a:solidFill>
                  <a:srgbClr val="000000"/>
                </a:solidFill>
                <a:sym typeface="Symbol" pitchFamily="18" charset="2"/>
              </a:rPr>
              <a:t>0</a:t>
            </a:r>
          </a:p>
          <a:p>
            <a:endParaRPr lang="fr-CH" altLang="fr-FR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fr-CH" altLang="fr-FR" u="sng" dirty="0">
                <a:solidFill>
                  <a:srgbClr val="000000"/>
                </a:solidFill>
                <a:sym typeface="Symbol" pitchFamily="18" charset="2"/>
              </a:rPr>
              <a:t>Dirac + </a:t>
            </a:r>
            <a:r>
              <a:rPr lang="fr-CH" altLang="fr-FR" u="sng" dirty="0" err="1">
                <a:solidFill>
                  <a:srgbClr val="000000"/>
                </a:solidFill>
                <a:sym typeface="Symbol" pitchFamily="18" charset="2"/>
              </a:rPr>
              <a:t>Majorana</a:t>
            </a:r>
            <a:r>
              <a:rPr lang="fr-CH" altLang="fr-FR" u="sng" dirty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fr-CH" altLang="fr-FR" u="sng" dirty="0">
              <a:solidFill>
                <a:srgbClr val="000000"/>
              </a:solidFill>
            </a:endParaRPr>
          </a:p>
          <a:p>
            <a:endParaRPr lang="en-US" altLang="fr-FR" dirty="0">
              <a:solidFill>
                <a:srgbClr val="000000"/>
              </a:solidFill>
              <a:sym typeface="Symbol" pitchFamily="18" charset="2"/>
            </a:endParaRPr>
          </a:p>
          <a:p>
            <a:endParaRPr lang="en-US" altLang="fr-FR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altLang="fr-FR" sz="1800" dirty="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en-US" altLang="fr-FR" sz="1800" baseline="-25000" dirty="0">
                <a:solidFill>
                  <a:srgbClr val="FF0000"/>
                </a:solidFill>
                <a:sym typeface="Symbol" pitchFamily="18" charset="2"/>
              </a:rPr>
              <a:t>L     </a:t>
            </a:r>
            <a:r>
              <a:rPr lang="en-US" altLang="fr-FR" sz="1800" dirty="0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en-US" altLang="fr-FR" sz="1800" baseline="-25000" dirty="0">
                <a:solidFill>
                  <a:srgbClr val="FF0000"/>
                </a:solidFill>
                <a:sym typeface="Symbol" pitchFamily="18" charset="2"/>
              </a:rPr>
              <a:t>R     </a:t>
            </a:r>
            <a:r>
              <a:rPr lang="en-US" altLang="fr-FR" dirty="0">
                <a:solidFill>
                  <a:srgbClr val="000000"/>
                </a:solidFill>
                <a:sym typeface="Symbol" pitchFamily="18" charset="2"/>
              </a:rPr>
              <a:t></a:t>
            </a:r>
            <a:r>
              <a:rPr lang="en-US" altLang="fr-FR" sz="1800" dirty="0">
                <a:solidFill>
                  <a:srgbClr val="000000"/>
                </a:solidFill>
                <a:sym typeface="Symbol" pitchFamily="18" charset="2"/>
              </a:rPr>
              <a:t></a:t>
            </a:r>
            <a:r>
              <a:rPr lang="en-US" altLang="fr-FR" sz="1800" baseline="-25000" dirty="0">
                <a:solidFill>
                  <a:srgbClr val="FF0000"/>
                </a:solidFill>
                <a:sym typeface="Symbol" pitchFamily="18" charset="2"/>
              </a:rPr>
              <a:t>R   </a:t>
            </a:r>
            <a:r>
              <a:rPr lang="en-US" altLang="fr-FR" dirty="0">
                <a:solidFill>
                  <a:srgbClr val="000000"/>
                </a:solidFill>
                <a:sym typeface="Symbol" pitchFamily="18" charset="2"/>
              </a:rPr>
              <a:t></a:t>
            </a:r>
            <a:r>
              <a:rPr lang="en-US" altLang="fr-FR" sz="1800" dirty="0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en-US" altLang="fr-FR" sz="1800" baseline="-25000" dirty="0">
                <a:solidFill>
                  <a:srgbClr val="FF0000"/>
                </a:solidFill>
                <a:sym typeface="Symbol" pitchFamily="18" charset="2"/>
              </a:rPr>
              <a:t>L</a:t>
            </a:r>
            <a:endParaRPr lang="fr-CH" altLang="fr-FR" dirty="0">
              <a:solidFill>
                <a:srgbClr val="000000"/>
              </a:solidFill>
            </a:endParaRPr>
          </a:p>
          <a:p>
            <a:r>
              <a:rPr lang="fr-CH" altLang="fr-FR" dirty="0">
                <a:solidFill>
                  <a:srgbClr val="000000"/>
                </a:solidFill>
              </a:rPr>
              <a:t> ½      0          ½      0</a:t>
            </a:r>
          </a:p>
          <a:p>
            <a:r>
              <a:rPr lang="fr-CH" altLang="fr-FR" dirty="0">
                <a:solidFill>
                  <a:srgbClr val="000000"/>
                </a:solidFill>
              </a:rPr>
              <a:t>4 states , 2  mass </a:t>
            </a:r>
            <a:r>
              <a:rPr lang="fr-CH" altLang="fr-FR" dirty="0" err="1">
                <a:solidFill>
                  <a:srgbClr val="000000"/>
                </a:solidFill>
              </a:rPr>
              <a:t>levels</a:t>
            </a:r>
            <a:endParaRPr lang="fr-CH" altLang="fr-FR" dirty="0">
              <a:solidFill>
                <a:srgbClr val="000000"/>
              </a:solidFill>
            </a:endParaRPr>
          </a:p>
        </p:txBody>
      </p:sp>
      <p:cxnSp>
        <p:nvCxnSpPr>
          <p:cNvPr id="15387" name="Straight Connector 33"/>
          <p:cNvCxnSpPr>
            <a:cxnSpLocks noChangeShapeType="1"/>
          </p:cNvCxnSpPr>
          <p:nvPr/>
        </p:nvCxnSpPr>
        <p:spPr bwMode="auto">
          <a:xfrm flipV="1">
            <a:off x="6746875" y="5426075"/>
            <a:ext cx="334963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88" name="Straight Connector 34"/>
          <p:cNvCxnSpPr>
            <a:cxnSpLocks noChangeShapeType="1"/>
          </p:cNvCxnSpPr>
          <p:nvPr/>
        </p:nvCxnSpPr>
        <p:spPr bwMode="auto">
          <a:xfrm flipV="1">
            <a:off x="7183438" y="5187950"/>
            <a:ext cx="334962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89" name="Straight Connector 35"/>
          <p:cNvCxnSpPr>
            <a:cxnSpLocks noChangeShapeType="1"/>
          </p:cNvCxnSpPr>
          <p:nvPr/>
        </p:nvCxnSpPr>
        <p:spPr bwMode="auto">
          <a:xfrm flipV="1">
            <a:off x="7691438" y="5426075"/>
            <a:ext cx="334962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90" name="Straight Connector 36"/>
          <p:cNvCxnSpPr>
            <a:cxnSpLocks noChangeShapeType="1"/>
          </p:cNvCxnSpPr>
          <p:nvPr/>
        </p:nvCxnSpPr>
        <p:spPr bwMode="auto">
          <a:xfrm flipV="1">
            <a:off x="8178800" y="5187950"/>
            <a:ext cx="334963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91" name="Straight Arrow Connector 37"/>
          <p:cNvCxnSpPr>
            <a:cxnSpLocks noChangeShapeType="1"/>
          </p:cNvCxnSpPr>
          <p:nvPr/>
        </p:nvCxnSpPr>
        <p:spPr bwMode="auto">
          <a:xfrm flipV="1">
            <a:off x="6380163" y="4951413"/>
            <a:ext cx="0" cy="4746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92" name="TextBox 38"/>
          <p:cNvSpPr txBox="1">
            <a:spLocks noChangeArrowheads="1"/>
          </p:cNvSpPr>
          <p:nvPr/>
        </p:nvSpPr>
        <p:spPr bwMode="auto">
          <a:xfrm>
            <a:off x="6096000" y="5118100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5393" name="TextBox 39"/>
          <p:cNvSpPr txBox="1">
            <a:spLocks noChangeArrowheads="1"/>
          </p:cNvSpPr>
          <p:nvPr/>
        </p:nvSpPr>
        <p:spPr bwMode="auto">
          <a:xfrm>
            <a:off x="6191250" y="5760720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>
                <a:solidFill>
                  <a:srgbClr val="000000"/>
                </a:solidFill>
              </a:rPr>
              <a:t>I</a:t>
            </a:r>
            <a:r>
              <a:rPr lang="fr-CH" altLang="fr-FR" baseline="-25000">
                <a:solidFill>
                  <a:srgbClr val="000000"/>
                </a:solidFill>
              </a:rPr>
              <a:t>weak</a:t>
            </a:r>
            <a:r>
              <a:rPr lang="fr-CH" altLang="fr-FR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5394" name="TextBox 40"/>
          <p:cNvSpPr txBox="1">
            <a:spLocks noChangeArrowheads="1"/>
          </p:cNvSpPr>
          <p:nvPr/>
        </p:nvSpPr>
        <p:spPr bwMode="auto">
          <a:xfrm>
            <a:off x="6645275" y="6267450"/>
            <a:ext cx="2132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altLang="fr-FR" dirty="0">
                <a:solidFill>
                  <a:srgbClr val="000000"/>
                </a:solidFill>
              </a:rPr>
              <a:t>m</a:t>
            </a:r>
            <a:r>
              <a:rPr lang="fr-CH" altLang="fr-FR" baseline="-25000" dirty="0">
                <a:solidFill>
                  <a:srgbClr val="000000"/>
                </a:solidFill>
              </a:rPr>
              <a:t>1</a:t>
            </a:r>
            <a:r>
              <a:rPr lang="fr-CH" altLang="fr-FR" dirty="0">
                <a:solidFill>
                  <a:srgbClr val="000000"/>
                </a:solidFill>
              </a:rPr>
              <a:t>  have </a:t>
            </a:r>
            <a:r>
              <a:rPr lang="fr-CH" altLang="fr-FR" dirty="0" smtClean="0">
                <a:solidFill>
                  <a:srgbClr val="000000"/>
                </a:solidFill>
              </a:rPr>
              <a:t>~I=1/2  (~active</a:t>
            </a:r>
            <a:r>
              <a:rPr lang="fr-CH" altLang="fr-FR" dirty="0">
                <a:solidFill>
                  <a:srgbClr val="000000"/>
                </a:solidFill>
              </a:rPr>
              <a:t>)</a:t>
            </a:r>
          </a:p>
          <a:p>
            <a:r>
              <a:rPr lang="fr-CH" altLang="fr-FR" dirty="0">
                <a:solidFill>
                  <a:srgbClr val="000000"/>
                </a:solidFill>
              </a:rPr>
              <a:t>m</a:t>
            </a:r>
            <a:r>
              <a:rPr lang="fr-CH" altLang="fr-FR" baseline="-25000" dirty="0">
                <a:solidFill>
                  <a:srgbClr val="000000"/>
                </a:solidFill>
              </a:rPr>
              <a:t>2</a:t>
            </a:r>
            <a:r>
              <a:rPr lang="fr-CH" altLang="fr-FR" dirty="0">
                <a:solidFill>
                  <a:srgbClr val="000000"/>
                </a:solidFill>
              </a:rPr>
              <a:t>  have </a:t>
            </a:r>
            <a:r>
              <a:rPr lang="fr-CH" altLang="fr-FR" dirty="0" smtClean="0">
                <a:solidFill>
                  <a:srgbClr val="000000"/>
                </a:solidFill>
              </a:rPr>
              <a:t>~I=0    (~</a:t>
            </a:r>
            <a:r>
              <a:rPr lang="fr-CH" altLang="fr-FR" dirty="0" err="1" smtClean="0">
                <a:solidFill>
                  <a:srgbClr val="000000"/>
                </a:solidFill>
              </a:rPr>
              <a:t>sterile</a:t>
            </a:r>
            <a:r>
              <a:rPr lang="fr-CH" altLang="fr-FR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0521" y="4420672"/>
            <a:ext cx="95231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see-saw</a:t>
            </a:r>
            <a:endParaRPr lang="fr-CH" sz="18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9680" y="79494"/>
            <a:ext cx="181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Mass </a:t>
            </a:r>
            <a:r>
              <a:rPr lang="fr-CH" sz="1800" dirty="0" err="1" smtClean="0">
                <a:latin typeface="+mj-lt"/>
              </a:rPr>
              <a:t>eigenstates</a:t>
            </a:r>
            <a:endParaRPr lang="fr-CH" sz="1800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8EFC-0814-4467-87E8-BA76C8CADF3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314" y="5529943"/>
            <a:ext cx="96071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latin typeface="+mj-lt"/>
              </a:rPr>
              <a:t>dominantly</a:t>
            </a:r>
            <a:r>
              <a:rPr lang="fr-CH" sz="1200" dirty="0" smtClean="0">
                <a:latin typeface="+mj-lt"/>
              </a:rPr>
              <a:t>:</a:t>
            </a:r>
            <a:endParaRPr lang="en-US" sz="1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1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554480" y="4451251"/>
            <a:ext cx="975360" cy="11977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TextBox 3"/>
          <p:cNvSpPr txBox="1"/>
          <p:nvPr/>
        </p:nvSpPr>
        <p:spPr>
          <a:xfrm>
            <a:off x="1615235" y="133475"/>
            <a:ext cx="72408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There </a:t>
            </a:r>
            <a:r>
              <a:rPr lang="fr-CH" sz="1800" dirty="0" err="1" smtClean="0">
                <a:latin typeface="+mj-lt"/>
              </a:rPr>
              <a:t>even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exists</a:t>
            </a:r>
            <a:r>
              <a:rPr lang="fr-CH" sz="1800" dirty="0" smtClean="0">
                <a:latin typeface="+mj-lt"/>
              </a:rPr>
              <a:t> a scenario </a:t>
            </a:r>
            <a:r>
              <a:rPr lang="fr-CH" sz="1800" dirty="0" err="1" smtClean="0">
                <a:latin typeface="+mj-lt"/>
              </a:rPr>
              <a:t>that</a:t>
            </a:r>
            <a:r>
              <a:rPr lang="fr-CH" sz="1800" dirty="0" smtClean="0">
                <a:latin typeface="+mj-lt"/>
              </a:rPr>
              <a:t> claims to </a:t>
            </a:r>
            <a:r>
              <a:rPr lang="fr-CH" sz="1800" dirty="0" err="1" smtClean="0">
                <a:latin typeface="+mj-lt"/>
              </a:rPr>
              <a:t>explain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everything</a:t>
            </a:r>
            <a:r>
              <a:rPr lang="fr-CH" sz="1800" dirty="0" smtClean="0">
                <a:latin typeface="+mj-lt"/>
              </a:rPr>
              <a:t>: the </a:t>
            </a:r>
            <a:r>
              <a:rPr lang="fr-CH" sz="1800" dirty="0" smtClean="0">
                <a:latin typeface="+mj-lt"/>
                <a:sym typeface="Symbol"/>
              </a:rPr>
              <a:t>M</a:t>
            </a:r>
            <a:r>
              <a:rPr lang="fr-CH" sz="1800" dirty="0" smtClean="0">
                <a:latin typeface="+mj-lt"/>
              </a:rPr>
              <a:t>SM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17600" y="833120"/>
            <a:ext cx="10160" cy="4998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111" y="475130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meV</a:t>
            </a:r>
            <a:endParaRPr lang="fr-CH" sz="18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606" y="393850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eV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326" y="3257788"/>
            <a:ext cx="54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keV</a:t>
            </a:r>
            <a:endParaRPr lang="fr-CH" sz="1800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006" y="251610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>
                <a:latin typeface="+mj-lt"/>
              </a:rPr>
              <a:t>M</a:t>
            </a:r>
            <a:r>
              <a:rPr lang="fr-CH" sz="1800" dirty="0" smtClean="0">
                <a:latin typeface="+mj-lt"/>
              </a:rPr>
              <a:t>eV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846" y="18557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GeV</a:t>
            </a:r>
            <a:endParaRPr lang="fr-CH" sz="1800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686" y="1154668"/>
            <a:ext cx="53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>
                <a:latin typeface="+mj-lt"/>
              </a:rPr>
              <a:t>T</a:t>
            </a:r>
            <a:r>
              <a:rPr lang="fr-CH" sz="1800" dirty="0" err="1" smtClean="0">
                <a:latin typeface="+mj-lt"/>
              </a:rPr>
              <a:t>eV</a:t>
            </a:r>
            <a:endParaRPr lang="fr-CH" sz="1800" dirty="0" smtClean="0"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54480" y="5120640"/>
            <a:ext cx="985520" cy="0"/>
          </a:xfrm>
          <a:prstGeom prst="line">
            <a:avLst/>
          </a:prstGeom>
          <a:ln w="38100">
            <a:solidFill>
              <a:srgbClr val="EDF6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44320" y="4751308"/>
            <a:ext cx="985520" cy="0"/>
          </a:xfrm>
          <a:prstGeom prst="line">
            <a:avLst/>
          </a:prstGeom>
          <a:ln w="38100">
            <a:solidFill>
              <a:srgbClr val="EDF6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54480" y="4551680"/>
            <a:ext cx="985520" cy="0"/>
          </a:xfrm>
          <a:prstGeom prst="line">
            <a:avLst/>
          </a:prstGeom>
          <a:ln w="38100">
            <a:solidFill>
              <a:srgbClr val="EDF6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09040" y="488696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  <a:sym typeface="Symbol"/>
              </a:rPr>
              <a:t></a:t>
            </a:r>
            <a:r>
              <a:rPr lang="fr-CH" sz="1800" baseline="-25000" dirty="0" smtClean="0">
                <a:latin typeface="+mj-lt"/>
                <a:sym typeface="Symbol"/>
              </a:rPr>
              <a:t>1</a:t>
            </a:r>
            <a:endParaRPr lang="fr-CH" sz="1800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8880" y="455168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  <a:sym typeface="Symbol"/>
              </a:rPr>
              <a:t></a:t>
            </a:r>
            <a:r>
              <a:rPr lang="fr-CH" sz="1800" baseline="-25000" dirty="0">
                <a:latin typeface="+mj-lt"/>
                <a:sym typeface="Symbol"/>
              </a:rPr>
              <a:t>2</a:t>
            </a:r>
            <a:endParaRPr lang="fr-CH" sz="1800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8880" y="433832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  <a:sym typeface="Symbol"/>
              </a:rPr>
              <a:t></a:t>
            </a:r>
            <a:r>
              <a:rPr lang="fr-CH" sz="1800" baseline="-25000" dirty="0" smtClean="0">
                <a:latin typeface="+mj-lt"/>
                <a:sym typeface="Symbol"/>
              </a:rPr>
              <a:t>3</a:t>
            </a:r>
            <a:endParaRPr lang="fr-CH" sz="1800" dirty="0" smtClean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22475" y="3119120"/>
            <a:ext cx="1080565" cy="3962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rgbClr val="E5F3EE"/>
                </a:solidFill>
              </a:rPr>
              <a:t>N</a:t>
            </a:r>
            <a:r>
              <a:rPr lang="fr-CH" sz="2400" baseline="-25000" dirty="0" smtClean="0">
                <a:solidFill>
                  <a:srgbClr val="E5F3EE"/>
                </a:solidFill>
              </a:rPr>
              <a:t>1</a:t>
            </a:r>
            <a:endParaRPr lang="fr-CH" sz="2400" dirty="0">
              <a:solidFill>
                <a:srgbClr val="E5F3E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22475" y="1452880"/>
            <a:ext cx="1080565" cy="772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rgbClr val="E5F3EE"/>
                </a:solidFill>
              </a:rPr>
              <a:t>N</a:t>
            </a:r>
            <a:r>
              <a:rPr lang="fr-CH" sz="2400" baseline="-25000" dirty="0" smtClean="0">
                <a:solidFill>
                  <a:srgbClr val="E5F3EE"/>
                </a:solidFill>
              </a:rPr>
              <a:t>2</a:t>
            </a:r>
            <a:r>
              <a:rPr lang="fr-CH" sz="2400" dirty="0" smtClean="0">
                <a:solidFill>
                  <a:srgbClr val="E5F3EE"/>
                </a:solidFill>
              </a:rPr>
              <a:t>, N</a:t>
            </a:r>
            <a:r>
              <a:rPr lang="fr-CH" sz="2400" baseline="-25000" dirty="0" smtClean="0">
                <a:solidFill>
                  <a:srgbClr val="E5F3EE"/>
                </a:solidFill>
              </a:rPr>
              <a:t>3</a:t>
            </a:r>
            <a:endParaRPr lang="fr-CH" sz="2400" baseline="-25000" dirty="0">
              <a:solidFill>
                <a:srgbClr val="E5F3E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1462" y="539036"/>
            <a:ext cx="197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i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Shaposhnikov</a:t>
            </a:r>
            <a:r>
              <a:rPr lang="fr-CH" sz="18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CH" sz="18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et al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2" b="4921"/>
          <a:stretch/>
        </p:blipFill>
        <p:spPr bwMode="auto">
          <a:xfrm>
            <a:off x="5676162" y="2251948"/>
            <a:ext cx="3434081" cy="228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4003040" y="2278856"/>
            <a:ext cx="690880" cy="84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03040" y="3515360"/>
            <a:ext cx="558800" cy="2316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693920" y="2225040"/>
            <a:ext cx="4416323" cy="53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61840" y="5831840"/>
            <a:ext cx="221488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75760" y="2692400"/>
            <a:ext cx="1605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constrained</a:t>
            </a:r>
            <a:r>
              <a:rPr lang="fr-CH" sz="1800" dirty="0" smtClean="0">
                <a:latin typeface="+mj-lt"/>
              </a:rPr>
              <a:t>: </a:t>
            </a:r>
          </a:p>
          <a:p>
            <a:r>
              <a:rPr lang="fr-CH" sz="1800" dirty="0" smtClean="0">
                <a:latin typeface="+mj-lt"/>
              </a:rPr>
              <a:t>mass: 1-50 </a:t>
            </a:r>
            <a:r>
              <a:rPr lang="fr-CH" sz="1800" dirty="0" err="1">
                <a:latin typeface="+mj-lt"/>
              </a:rPr>
              <a:t>k</a:t>
            </a:r>
            <a:r>
              <a:rPr lang="fr-CH" sz="1800" dirty="0" err="1" smtClean="0">
                <a:latin typeface="+mj-lt"/>
              </a:rPr>
              <a:t>eV</a:t>
            </a:r>
            <a:endParaRPr lang="fr-CH" sz="1800" dirty="0">
              <a:latin typeface="+mj-lt"/>
            </a:endParaRPr>
          </a:p>
          <a:p>
            <a:r>
              <a:rPr lang="fr-CH" sz="1800" dirty="0" err="1" smtClean="0">
                <a:latin typeface="+mj-lt"/>
              </a:rPr>
              <a:t>mixing</a:t>
            </a:r>
            <a:r>
              <a:rPr lang="fr-CH" sz="1800" dirty="0" smtClean="0">
                <a:latin typeface="+mj-lt"/>
              </a:rPr>
              <a:t> :</a:t>
            </a:r>
          </a:p>
          <a:p>
            <a:r>
              <a:rPr lang="fr-CH" sz="1800" dirty="0" smtClean="0">
                <a:latin typeface="+mj-lt"/>
              </a:rPr>
              <a:t>10</a:t>
            </a:r>
            <a:r>
              <a:rPr lang="fr-CH" sz="1800" baseline="30000" dirty="0" smtClean="0">
                <a:latin typeface="+mj-lt"/>
              </a:rPr>
              <a:t>-7</a:t>
            </a:r>
            <a:r>
              <a:rPr lang="fr-CH" sz="1800" dirty="0" smtClean="0">
                <a:latin typeface="+mj-lt"/>
              </a:rPr>
              <a:t> to 10</a:t>
            </a:r>
            <a:r>
              <a:rPr lang="fr-CH" sz="1800" baseline="30000" dirty="0" smtClean="0">
                <a:latin typeface="+mj-lt"/>
              </a:rPr>
              <a:t>-13</a:t>
            </a:r>
            <a:endParaRPr lang="fr-CH" sz="1800" dirty="0" smtClean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8480" y="1394043"/>
            <a:ext cx="448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can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generate</a:t>
            </a:r>
            <a:r>
              <a:rPr lang="fr-CH" sz="1800" dirty="0" smtClean="0">
                <a:latin typeface="+mj-lt"/>
              </a:rPr>
              <a:t> Baryon </a:t>
            </a:r>
            <a:r>
              <a:rPr lang="fr-CH" sz="1800" dirty="0" err="1">
                <a:latin typeface="+mj-lt"/>
              </a:rPr>
              <a:t>A</a:t>
            </a:r>
            <a:r>
              <a:rPr lang="fr-CH" sz="1800" dirty="0" err="1" smtClean="0">
                <a:latin typeface="+mj-lt"/>
              </a:rPr>
              <a:t>symmetry</a:t>
            </a:r>
            <a:r>
              <a:rPr lang="fr-CH" sz="1800" dirty="0" smtClean="0">
                <a:latin typeface="+mj-lt"/>
              </a:rPr>
              <a:t> of </a:t>
            </a:r>
            <a:r>
              <a:rPr lang="fr-CH" sz="1800" dirty="0" err="1" smtClean="0">
                <a:latin typeface="+mj-lt"/>
              </a:rPr>
              <a:t>Universe</a:t>
            </a:r>
            <a:r>
              <a:rPr lang="fr-CH" sz="1800" dirty="0" smtClean="0">
                <a:latin typeface="+mj-lt"/>
              </a:rPr>
              <a:t> </a:t>
            </a:r>
          </a:p>
          <a:p>
            <a:r>
              <a:rPr lang="fr-CH" sz="1800" dirty="0">
                <a:latin typeface="+mj-lt"/>
              </a:rPr>
              <a:t> </a:t>
            </a:r>
            <a:r>
              <a:rPr lang="fr-CH" sz="1800" dirty="0" smtClean="0">
                <a:latin typeface="+mj-lt"/>
              </a:rPr>
              <a:t>         if m</a:t>
            </a:r>
            <a:r>
              <a:rPr lang="fr-CH" sz="1800" baseline="-25000" dirty="0" smtClean="0">
                <a:latin typeface="+mj-lt"/>
              </a:rPr>
              <a:t>N2,N3</a:t>
            </a:r>
            <a:r>
              <a:rPr lang="fr-CH" sz="1800" dirty="0" smtClean="0">
                <a:latin typeface="+mj-lt"/>
              </a:rPr>
              <a:t> &gt; 140 MeV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75760" y="3804920"/>
            <a:ext cx="1507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decay</a:t>
            </a:r>
            <a:r>
              <a:rPr lang="fr-CH" sz="1800" dirty="0" smtClean="0">
                <a:latin typeface="+mj-lt"/>
              </a:rPr>
              <a:t> time: </a:t>
            </a:r>
          </a:p>
          <a:p>
            <a:r>
              <a:rPr lang="fr-CH" sz="1800" dirty="0" smtClean="0">
                <a:latin typeface="+mj-lt"/>
              </a:rPr>
              <a:t> 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</a:t>
            </a:r>
            <a:r>
              <a:rPr lang="fr-CH" sz="180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N1</a:t>
            </a:r>
            <a:r>
              <a:rPr lang="fr-CH" sz="1800" dirty="0" smtClean="0">
                <a:latin typeface="+mj-lt"/>
              </a:rPr>
              <a:t>  &gt; </a:t>
            </a:r>
            <a:r>
              <a:rPr lang="fr-CH" sz="1800" dirty="0" smtClean="0">
                <a:latin typeface="+mj-lt"/>
                <a:sym typeface="Symbol"/>
              </a:rPr>
              <a:t></a:t>
            </a:r>
            <a:r>
              <a:rPr lang="fr-CH" sz="1800" baseline="-25000" dirty="0" err="1" smtClean="0">
                <a:latin typeface="+mj-lt"/>
                <a:sym typeface="Symbol"/>
              </a:rPr>
              <a:t>Universe</a:t>
            </a:r>
            <a:r>
              <a:rPr lang="fr-CH" sz="1800" dirty="0" smtClean="0">
                <a:latin typeface="+mj-lt"/>
                <a:sym typeface="Symbol"/>
              </a:rPr>
              <a:t> </a:t>
            </a:r>
            <a:endParaRPr lang="fr-CH" sz="1800" dirty="0" smtClean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86041" y="455514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  <a:sym typeface="Wingdings" panose="05000000000000000000" pitchFamily="2" charset="2"/>
              </a:rPr>
              <a:t>N</a:t>
            </a:r>
            <a:r>
              <a:rPr lang="fr-CH" sz="1800" baseline="-25000" dirty="0" smtClean="0">
                <a:latin typeface="+mj-lt"/>
                <a:sym typeface="Wingdings" panose="05000000000000000000" pitchFamily="2" charset="2"/>
              </a:rPr>
              <a:t>1</a:t>
            </a:r>
            <a:r>
              <a:rPr lang="fr-CH" sz="1800" dirty="0" smtClean="0">
                <a:latin typeface="+mj-lt"/>
                <a:sym typeface="Wingdings" panose="05000000000000000000" pitchFamily="2" charset="2"/>
              </a:rPr>
              <a:t> v </a:t>
            </a:r>
            <a:r>
              <a:rPr lang="fr-CH" sz="1800" dirty="0" smtClean="0">
                <a:latin typeface="+mj-lt"/>
                <a:sym typeface="Symbol"/>
              </a:rPr>
              <a:t></a:t>
            </a:r>
          </a:p>
          <a:p>
            <a:r>
              <a:rPr lang="fr-CH" sz="1800" dirty="0" smtClean="0">
                <a:latin typeface="+mj-lt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22475" y="934720"/>
            <a:ext cx="1080565" cy="772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95-491C-463B-9475-CA09F82FDB5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0571" y="4876800"/>
            <a:ext cx="165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b="0" i="1" dirty="0" err="1" smtClean="0">
                <a:latin typeface="+mj-lt"/>
              </a:rPr>
              <a:t>soon</a:t>
            </a:r>
            <a:r>
              <a:rPr lang="fr-CH" sz="1800" b="0" i="1" dirty="0" smtClean="0">
                <a:latin typeface="+mj-lt"/>
              </a:rPr>
              <a:t> </a:t>
            </a:r>
            <a:r>
              <a:rPr lang="fr-CH" sz="1800" b="0" i="1" dirty="0" err="1" smtClean="0">
                <a:latin typeface="+mj-lt"/>
              </a:rPr>
              <a:t>excluded</a:t>
            </a:r>
            <a:r>
              <a:rPr lang="fr-CH" sz="1800" b="0" i="1" dirty="0" smtClean="0">
                <a:latin typeface="+mj-lt"/>
              </a:rPr>
              <a:t>?</a:t>
            </a:r>
            <a:endParaRPr lang="en-US" sz="1800" b="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08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5600" y="2546189"/>
                <a:ext cx="8487971" cy="4001095"/>
              </a:xfrm>
              <a:prstGeom prst="rect">
                <a:avLst/>
              </a:prstGeom>
              <a:ln w="76200" cmpd="thinThick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CH" sz="1800" dirty="0" smtClean="0">
                    <a:latin typeface="+mn-lt"/>
                  </a:rPr>
                  <a:t>-- </a:t>
                </a:r>
                <a:r>
                  <a:rPr lang="fr-CH" sz="1800" dirty="0" err="1">
                    <a:latin typeface="+mn-lt"/>
                  </a:rPr>
                  <a:t>mixing</a:t>
                </a:r>
                <a:r>
                  <a:rPr lang="fr-CH" sz="1800" dirty="0">
                    <a:latin typeface="+mn-lt"/>
                  </a:rPr>
                  <a:t> </a:t>
                </a:r>
                <a:r>
                  <a:rPr lang="fr-CH" sz="1800" dirty="0" err="1">
                    <a:latin typeface="+mn-lt"/>
                  </a:rPr>
                  <a:t>with</a:t>
                </a:r>
                <a:r>
                  <a:rPr lang="fr-CH" sz="1800" dirty="0">
                    <a:latin typeface="+mn-lt"/>
                  </a:rPr>
                  <a:t> active neutrinos leads to </a:t>
                </a:r>
                <a:r>
                  <a:rPr lang="fr-CH" sz="1800" dirty="0" err="1">
                    <a:latin typeface="+mn-lt"/>
                  </a:rPr>
                  <a:t>various</a:t>
                </a:r>
                <a:r>
                  <a:rPr lang="fr-CH" sz="1800" dirty="0">
                    <a:latin typeface="+mn-lt"/>
                  </a:rPr>
                  <a:t> observable </a:t>
                </a:r>
                <a:r>
                  <a:rPr lang="fr-CH" sz="1800" dirty="0" err="1" smtClean="0">
                    <a:latin typeface="+mn-lt"/>
                  </a:rPr>
                  <a:t>consequences</a:t>
                </a:r>
                <a:endParaRPr lang="fr-CH" sz="1800" dirty="0" smtClean="0">
                  <a:latin typeface="+mn-lt"/>
                </a:endParaRPr>
              </a:p>
              <a:p>
                <a:r>
                  <a:rPr lang="fr-CH" sz="1800" dirty="0">
                    <a:latin typeface="+mn-lt"/>
                  </a:rPr>
                  <a:t> </a:t>
                </a:r>
                <a:r>
                  <a:rPr lang="fr-CH" sz="1800" dirty="0" smtClean="0">
                    <a:solidFill>
                      <a:schemeClr val="accent3"/>
                    </a:solidFill>
                    <a:latin typeface="+mn-lt"/>
                  </a:rPr>
                  <a:t> </a:t>
                </a:r>
                <a:r>
                  <a:rPr lang="fr-CH" sz="18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 </a:t>
                </a:r>
                <a:r>
                  <a:rPr lang="fr-CH" sz="1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-- if </a:t>
                </a:r>
                <a:r>
                  <a:rPr lang="fr-CH" sz="1800" dirty="0" err="1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very</a:t>
                </a:r>
                <a:r>
                  <a:rPr lang="fr-CH" sz="1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light (eV) , possible </a:t>
                </a:r>
                <a:r>
                  <a:rPr lang="fr-CH" sz="1800" dirty="0" err="1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effect</a:t>
                </a:r>
                <a:r>
                  <a:rPr lang="fr-CH" sz="1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on neutrino </a:t>
                </a:r>
                <a:r>
                  <a:rPr lang="fr-CH" sz="18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oscillations  (short </a:t>
                </a:r>
                <a:r>
                  <a:rPr lang="fr-CH" sz="1800" dirty="0" err="1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baseline</a:t>
                </a:r>
                <a:r>
                  <a:rPr lang="fr-CH" sz="18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)</a:t>
                </a:r>
              </a:p>
              <a:p>
                <a:r>
                  <a:rPr lang="fr-CH" sz="1800" dirty="0" smtClean="0">
                    <a:latin typeface="+mn-lt"/>
                  </a:rPr>
                  <a:t>    -- if in </a:t>
                </a:r>
                <a:r>
                  <a:rPr lang="fr-CH" sz="1800" dirty="0" err="1" smtClean="0">
                    <a:latin typeface="+mn-lt"/>
                  </a:rPr>
                  <a:t>keV</a:t>
                </a:r>
                <a:r>
                  <a:rPr lang="fr-CH" sz="1800" dirty="0" smtClean="0">
                    <a:latin typeface="+mn-lt"/>
                  </a:rPr>
                  <a:t> </a:t>
                </a:r>
                <a:r>
                  <a:rPr lang="fr-CH" sz="1800" dirty="0" err="1" smtClean="0">
                    <a:latin typeface="+mn-lt"/>
                  </a:rPr>
                  <a:t>region</a:t>
                </a:r>
                <a:r>
                  <a:rPr lang="fr-CH" sz="1800" dirty="0" smtClean="0">
                    <a:latin typeface="+mn-lt"/>
                  </a:rPr>
                  <a:t> (</a:t>
                </a:r>
                <a:r>
                  <a:rPr lang="fr-CH" sz="1800" dirty="0" err="1" smtClean="0">
                    <a:latin typeface="+mn-lt"/>
                  </a:rPr>
                  <a:t>dark</a:t>
                </a:r>
                <a:r>
                  <a:rPr lang="fr-CH" sz="1800" dirty="0" smtClean="0">
                    <a:latin typeface="+mn-lt"/>
                  </a:rPr>
                  <a:t> </a:t>
                </a:r>
                <a:r>
                  <a:rPr lang="fr-CH" sz="1800" dirty="0" err="1" smtClean="0">
                    <a:latin typeface="+mn-lt"/>
                  </a:rPr>
                  <a:t>matter</a:t>
                </a:r>
                <a:r>
                  <a:rPr lang="fr-CH" sz="1800" dirty="0" smtClean="0">
                    <a:latin typeface="+mn-lt"/>
                  </a:rPr>
                  <a:t>), </a:t>
                </a:r>
                <a:r>
                  <a:rPr lang="fr-CH" sz="1800" dirty="0" err="1" smtClean="0">
                    <a:latin typeface="+mn-lt"/>
                  </a:rPr>
                  <a:t>monochromatic</a:t>
                </a:r>
                <a:r>
                  <a:rPr lang="fr-CH" sz="1800" dirty="0" smtClean="0">
                    <a:latin typeface="+mn-lt"/>
                  </a:rPr>
                  <a:t>  photons </a:t>
                </a:r>
                <a:r>
                  <a:rPr lang="fr-CH" sz="1800" dirty="0" err="1" smtClean="0">
                    <a:latin typeface="+mn-lt"/>
                  </a:rPr>
                  <a:t>from</a:t>
                </a:r>
                <a:r>
                  <a:rPr lang="fr-CH" sz="1800" dirty="0" smtClean="0">
                    <a:latin typeface="+mn-lt"/>
                  </a:rPr>
                  <a:t> galaxies </a:t>
                </a:r>
                <a:r>
                  <a:rPr lang="fr-CH" sz="1800" dirty="0" err="1" smtClean="0">
                    <a:latin typeface="+mn-lt"/>
                  </a:rPr>
                  <a:t>with</a:t>
                </a:r>
                <a:r>
                  <a:rPr lang="fr-CH" sz="1800" dirty="0" smtClean="0">
                    <a:latin typeface="+mn-lt"/>
                  </a:rPr>
                  <a:t> E=m</a:t>
                </a:r>
                <a:r>
                  <a:rPr lang="fr-CH" sz="1800" baseline="-25000" dirty="0" smtClean="0">
                    <a:latin typeface="+mn-lt"/>
                  </a:rPr>
                  <a:t>N</a:t>
                </a:r>
                <a:r>
                  <a:rPr lang="fr-CH" sz="1800" dirty="0" smtClean="0">
                    <a:latin typeface="+mn-lt"/>
                  </a:rPr>
                  <a:t>/2</a:t>
                </a:r>
                <a:endParaRPr lang="fr-CH" sz="1800" dirty="0">
                  <a:latin typeface="+mn-lt"/>
                </a:endParaRPr>
              </a:p>
              <a:p>
                <a:r>
                  <a:rPr lang="fr-CH" sz="1800" dirty="0">
                    <a:latin typeface="+mn-lt"/>
                  </a:rPr>
                  <a:t>   </a:t>
                </a:r>
                <a:endParaRPr lang="fr-CH" sz="1800" dirty="0" smtClean="0">
                  <a:latin typeface="+mn-lt"/>
                </a:endParaRPr>
              </a:p>
              <a:p>
                <a:r>
                  <a:rPr lang="fr-CH" sz="1800" dirty="0" smtClean="0">
                    <a:latin typeface="+mn-lt"/>
                  </a:rPr>
                  <a:t>-- </a:t>
                </a:r>
                <a:r>
                  <a:rPr lang="fr-CH" sz="1800" dirty="0" err="1" smtClean="0">
                    <a:latin typeface="+mn-lt"/>
                  </a:rPr>
                  <a:t>possibly</a:t>
                </a:r>
                <a:r>
                  <a:rPr lang="fr-CH" sz="1800" dirty="0" smtClean="0">
                    <a:latin typeface="+mn-lt"/>
                  </a:rPr>
                  <a:t> </a:t>
                </a:r>
                <a:r>
                  <a:rPr lang="fr-CH" sz="1800" dirty="0" err="1">
                    <a:latin typeface="+mn-lt"/>
                  </a:rPr>
                  <a:t>measurable</a:t>
                </a:r>
                <a:r>
                  <a:rPr lang="fr-CH" sz="1800" dirty="0">
                    <a:latin typeface="+mn-lt"/>
                  </a:rPr>
                  <a:t> </a:t>
                </a:r>
                <a:r>
                  <a:rPr lang="fr-CH" sz="1800" dirty="0" err="1">
                    <a:latin typeface="+mn-lt"/>
                  </a:rPr>
                  <a:t>effects</a:t>
                </a:r>
                <a:r>
                  <a:rPr lang="fr-CH" sz="1800" dirty="0">
                    <a:latin typeface="+mn-lt"/>
                  </a:rPr>
                  <a:t> </a:t>
                </a:r>
                <a:r>
                  <a:rPr lang="fr-CH" sz="1800" dirty="0" smtClean="0">
                    <a:latin typeface="+mn-lt"/>
                  </a:rPr>
                  <a:t>at High </a:t>
                </a:r>
                <a:r>
                  <a:rPr lang="fr-CH" sz="1800" dirty="0" err="1" smtClean="0">
                    <a:latin typeface="+mn-lt"/>
                  </a:rPr>
                  <a:t>Energy</a:t>
                </a:r>
                <a:endParaRPr lang="fr-CH" sz="1800" dirty="0">
                  <a:latin typeface="+mn-lt"/>
                </a:endParaRPr>
              </a:p>
              <a:p>
                <a:r>
                  <a:rPr lang="fr-CH" sz="1800" dirty="0" smtClean="0">
                    <a:latin typeface="+mn-lt"/>
                  </a:rPr>
                  <a:t>        If N </a:t>
                </a:r>
                <a:r>
                  <a:rPr lang="fr-CH" sz="1800" dirty="0" err="1" smtClean="0">
                    <a:latin typeface="+mn-lt"/>
                  </a:rPr>
                  <a:t>is</a:t>
                </a:r>
                <a:r>
                  <a:rPr lang="fr-CH" sz="1800" dirty="0" smtClean="0">
                    <a:latin typeface="+mn-lt"/>
                  </a:rPr>
                  <a:t> </a:t>
                </a:r>
                <a:r>
                  <a:rPr lang="fr-CH" sz="1800" dirty="0" err="1" smtClean="0">
                    <a:latin typeface="+mn-lt"/>
                  </a:rPr>
                  <a:t>heavy</a:t>
                </a:r>
                <a:r>
                  <a:rPr lang="fr-CH" sz="1800" dirty="0" smtClean="0">
                    <a:latin typeface="+mn-lt"/>
                  </a:rPr>
                  <a:t> </a:t>
                </a:r>
                <a:r>
                  <a:rPr lang="fr-CH" sz="1800" dirty="0" err="1" smtClean="0">
                    <a:latin typeface="+mn-lt"/>
                  </a:rPr>
                  <a:t>it</a:t>
                </a:r>
                <a:r>
                  <a:rPr lang="fr-CH" sz="1800" dirty="0" smtClean="0">
                    <a:latin typeface="+mn-lt"/>
                  </a:rPr>
                  <a:t> </a:t>
                </a:r>
                <a:r>
                  <a:rPr lang="fr-CH" sz="1800" dirty="0" err="1" smtClean="0">
                    <a:latin typeface="+mn-lt"/>
                  </a:rPr>
                  <a:t>will</a:t>
                </a:r>
                <a:r>
                  <a:rPr lang="fr-CH" sz="1800" dirty="0" smtClean="0">
                    <a:latin typeface="+mn-lt"/>
                  </a:rPr>
                  <a:t> </a:t>
                </a:r>
                <a:r>
                  <a:rPr lang="fr-CH" sz="1800" dirty="0" err="1" smtClean="0">
                    <a:latin typeface="+mn-lt"/>
                  </a:rPr>
                  <a:t>decay</a:t>
                </a:r>
                <a:r>
                  <a:rPr lang="fr-CH" sz="1800" dirty="0" smtClean="0">
                    <a:latin typeface="+mn-lt"/>
                  </a:rPr>
                  <a:t> in the detector (not invisible)  </a:t>
                </a:r>
              </a:p>
              <a:p>
                <a:r>
                  <a:rPr lang="fr-CH" sz="1800" dirty="0" smtClean="0">
                    <a:latin typeface="+mn-lt"/>
                  </a:rPr>
                  <a:t>         </a:t>
                </a:r>
                <a:r>
                  <a:rPr lang="fr-CH" sz="1800" dirty="0" smtClean="0">
                    <a:latin typeface="+mn-lt"/>
                    <a:sym typeface="Wingdings" panose="05000000000000000000" pitchFamily="2" charset="2"/>
                  </a:rPr>
                  <a:t></a:t>
                </a:r>
                <a:r>
                  <a:rPr lang="fr-CH" sz="1800" dirty="0" smtClean="0">
                    <a:latin typeface="+mn-lt"/>
                  </a:rPr>
                  <a:t> </a:t>
                </a:r>
                <a:r>
                  <a:rPr lang="fr-CH" sz="1800" dirty="0">
                    <a:latin typeface="+mn-lt"/>
                  </a:rPr>
                  <a:t>PMNS matrix </a:t>
                </a:r>
                <a:r>
                  <a:rPr lang="fr-CH" sz="1800" dirty="0" err="1">
                    <a:latin typeface="+mn-lt"/>
                  </a:rPr>
                  <a:t>unitarity</a:t>
                </a:r>
                <a:r>
                  <a:rPr lang="fr-CH" sz="1800" dirty="0">
                    <a:latin typeface="+mn-lt"/>
                  </a:rPr>
                  <a:t> violation </a:t>
                </a:r>
                <a:r>
                  <a:rPr lang="fr-CH" sz="1800" dirty="0">
                    <a:latin typeface="+mn-lt"/>
                    <a:sym typeface="Symbol"/>
                  </a:rPr>
                  <a:t>and </a:t>
                </a:r>
                <a:r>
                  <a:rPr lang="fr-CH" sz="1800" dirty="0" err="1">
                    <a:solidFill>
                      <a:srgbClr val="C00000"/>
                    </a:solidFill>
                    <a:latin typeface="+mn-lt"/>
                    <a:sym typeface="Symbol"/>
                  </a:rPr>
                  <a:t>deficit</a:t>
                </a:r>
                <a:r>
                  <a:rPr lang="fr-CH" sz="1800" dirty="0">
                    <a:solidFill>
                      <a:srgbClr val="C00000"/>
                    </a:solidFill>
                    <a:latin typeface="+mn-lt"/>
                    <a:sym typeface="Symbol"/>
                  </a:rPr>
                  <a:t> in Z 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«invisible» </a:t>
                </a:r>
                <a:r>
                  <a:rPr lang="fr-CH" sz="1800" dirty="0" err="1" smtClean="0">
                    <a:solidFill>
                      <a:srgbClr val="C00000"/>
                    </a:solidFill>
                    <a:latin typeface="+mn-lt"/>
                    <a:sym typeface="Symbol"/>
                  </a:rPr>
                  <a:t>width</a:t>
                </a:r>
                <a:endParaRPr lang="fr-CH" sz="1800" dirty="0" smtClean="0">
                  <a:latin typeface="+mn-lt"/>
                </a:endParaRPr>
              </a:p>
              <a:p>
                <a:r>
                  <a:rPr lang="fr-CH" sz="1800" dirty="0" smtClean="0">
                    <a:latin typeface="+mn-lt"/>
                  </a:rPr>
                  <a:t>         </a:t>
                </a:r>
                <a:r>
                  <a:rPr lang="fr-CH" sz="1800" dirty="0" smtClean="0">
                    <a:latin typeface="+mn-lt"/>
                    <a:sym typeface="Wingdings" panose="05000000000000000000" pitchFamily="2" charset="2"/>
                  </a:rPr>
                  <a:t></a:t>
                </a:r>
                <a:r>
                  <a:rPr lang="fr-CH" sz="1800" dirty="0" smtClean="0">
                    <a:latin typeface="+mn-lt"/>
                  </a:rPr>
                  <a:t> </a:t>
                </a:r>
                <a:r>
                  <a:rPr lang="fr-CH" sz="1800" dirty="0" err="1" smtClean="0">
                    <a:solidFill>
                      <a:srgbClr val="C00000"/>
                    </a:solidFill>
                    <a:latin typeface="+mn-lt"/>
                  </a:rPr>
                  <a:t>Higgs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</a:rPr>
                  <a:t>, W, Z </a:t>
                </a:r>
                <a:r>
                  <a:rPr lang="fr-CH" sz="1800" dirty="0" err="1" smtClean="0">
                    <a:solidFill>
                      <a:srgbClr val="C00000"/>
                    </a:solidFill>
                    <a:latin typeface="+mn-lt"/>
                  </a:rPr>
                  <a:t>exotic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fr-CH" sz="1800" dirty="0" err="1" smtClean="0">
                    <a:solidFill>
                      <a:srgbClr val="C00000"/>
                    </a:solidFill>
                    <a:latin typeface="+mn-lt"/>
                  </a:rPr>
                  <a:t>decays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fr-CH" sz="1800" dirty="0">
                    <a:solidFill>
                      <a:srgbClr val="C00000"/>
                    </a:solidFill>
                    <a:latin typeface="+mn-lt"/>
                  </a:rPr>
                  <a:t>H</a:t>
                </a:r>
                <a:r>
                  <a:rPr lang="fr-CH" sz="1800" dirty="0">
                    <a:solidFill>
                      <a:srgbClr val="C00000"/>
                    </a:solidFill>
                    <a:latin typeface="+mn-lt"/>
                    <a:sym typeface="Wingdings" pitchFamily="2" charset="2"/>
                  </a:rPr>
                  <a:t> 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</a:t>
                </a:r>
                <a:r>
                  <a:rPr lang="fr-CH" sz="1800" baseline="-2500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i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</a:t>
                </a:r>
                <a:r>
                  <a:rPr lang="fr-CH" sz="1800" baseline="-2500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i 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 and Z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 </a:t>
                </a:r>
                <a:r>
                  <a:rPr lang="fr-CH" sz="1800" dirty="0">
                    <a:solidFill>
                      <a:srgbClr val="C00000"/>
                    </a:solidFill>
                    <a:sym typeface="Symbol"/>
                  </a:rPr>
                  <a:t></a:t>
                </a:r>
                <a:r>
                  <a:rPr lang="fr-CH" sz="1800" baseline="-25000" dirty="0">
                    <a:solidFill>
                      <a:srgbClr val="C00000"/>
                    </a:solidFill>
                    <a:sym typeface="Symbol"/>
                  </a:rPr>
                  <a:t>i</a:t>
                </a:r>
                <a:r>
                  <a:rPr lang="fr-CH" sz="1800" dirty="0">
                    <a:solidFill>
                      <a:srgbClr val="C00000"/>
                    </a:solidFill>
                    <a:sym typeface="Symbol"/>
                  </a:rPr>
                  <a:t></a:t>
                </a:r>
                <a:r>
                  <a:rPr lang="fr-CH" sz="1800" baseline="-25000" dirty="0">
                    <a:solidFill>
                      <a:srgbClr val="C00000"/>
                    </a:solidFill>
                    <a:sym typeface="Symbol"/>
                  </a:rPr>
                  <a:t>i </a:t>
                </a:r>
                <a:r>
                  <a:rPr lang="fr-CH" sz="1800" baseline="-2500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fr-CH" sz="1800" dirty="0" smtClean="0">
                    <a:solidFill>
                      <a:srgbClr val="C00000"/>
                    </a:solidFill>
                    <a:sym typeface="Symbol"/>
                  </a:rPr>
                  <a:t>, 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W-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&gt; l</a:t>
                </a:r>
                <a:r>
                  <a:rPr lang="fr-CH" sz="1800" baseline="-25000" dirty="0">
                    <a:solidFill>
                      <a:srgbClr val="00B050"/>
                    </a:solidFill>
                    <a:latin typeface="Calibri"/>
                    <a:sym typeface="Symbol"/>
                  </a:rPr>
                  <a:t>i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 </a:t>
                </a:r>
                <a:r>
                  <a:rPr lang="fr-CH" sz="1800" dirty="0">
                    <a:solidFill>
                      <a:srgbClr val="00B050"/>
                    </a:solidFill>
                    <a:sym typeface="Symbol"/>
                  </a:rPr>
                  <a:t></a:t>
                </a:r>
                <a:r>
                  <a:rPr lang="fr-CH" sz="1800" baseline="-25000" dirty="0">
                    <a:solidFill>
                      <a:srgbClr val="00B050"/>
                    </a:solidFill>
                    <a:sym typeface="Symbol"/>
                  </a:rPr>
                  <a:t>i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 </a:t>
                </a:r>
                <a:endParaRPr lang="fr-CH" sz="1800" dirty="0" smtClean="0">
                  <a:solidFill>
                    <a:srgbClr val="C00000"/>
                  </a:solidFill>
                  <a:latin typeface="+mn-lt"/>
                  <a:sym typeface="Symbol"/>
                </a:endParaRPr>
              </a:p>
              <a:p>
                <a:r>
                  <a:rPr lang="fr-CH" sz="1800" dirty="0">
                    <a:solidFill>
                      <a:srgbClr val="C00000"/>
                    </a:solidFill>
                    <a:latin typeface="+mn-lt"/>
                    <a:sym typeface="Symbol"/>
                  </a:rPr>
                  <a:t> 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       </a:t>
                </a:r>
                <a:r>
                  <a:rPr lang="fr-CH" sz="1800" dirty="0" smtClean="0">
                    <a:latin typeface="+mn-lt"/>
                    <a:sym typeface="Symbol"/>
                  </a:rPr>
                  <a:t> </a:t>
                </a:r>
                <a:r>
                  <a:rPr lang="fr-CH" sz="1800" dirty="0" smtClean="0">
                    <a:latin typeface="+mn-lt"/>
                    <a:sym typeface="Wingdings" panose="05000000000000000000" pitchFamily="2" charset="2"/>
                  </a:rPr>
                  <a:t>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+mn-lt"/>
                    <a:sym typeface="Symbol"/>
                  </a:rPr>
                  <a:t>also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+mn-lt"/>
                    <a:sym typeface="Symbol"/>
                  </a:rPr>
                  <a:t> in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+mn-lt"/>
                    <a:sym typeface="Symbol"/>
                  </a:rPr>
                  <a:t>charm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+mn-lt"/>
                    <a:sym typeface="Symbol"/>
                  </a:rPr>
                  <a:t> and b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+mn-lt"/>
                    <a:sym typeface="Symbol"/>
                  </a:rPr>
                  <a:t>decays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+mn-lt"/>
                    <a:sym typeface="Symbol"/>
                  </a:rPr>
                  <a:t> via W</a:t>
                </a:r>
                <a:r>
                  <a:rPr lang="fr-CH" sz="1800" baseline="30000" dirty="0" smtClean="0">
                    <a:solidFill>
                      <a:srgbClr val="00B050"/>
                    </a:solidFill>
                    <a:latin typeface="+mn-lt"/>
                    <a:sym typeface="Symbol"/>
                  </a:rPr>
                  <a:t>*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+mn-lt"/>
                    <a:sym typeface="Symbol"/>
                  </a:rPr>
                  <a:t>-&gt; l</a:t>
                </a:r>
                <a:r>
                  <a:rPr lang="fr-CH" sz="1800" baseline="-25000" dirty="0" smtClean="0">
                    <a:solidFill>
                      <a:srgbClr val="00B050"/>
                    </a:solidFill>
                    <a:latin typeface="+mn-lt"/>
                    <a:sym typeface="Symbol"/>
                  </a:rPr>
                  <a:t>i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+mn-lt"/>
                    <a:sym typeface="Symbol"/>
                  </a:rPr>
                  <a:t> </a:t>
                </a:r>
                <a:r>
                  <a:rPr lang="fr-CH" sz="1800" dirty="0">
                    <a:solidFill>
                      <a:srgbClr val="00B050"/>
                    </a:solidFill>
                    <a:sym typeface="Symbol"/>
                  </a:rPr>
                  <a:t></a:t>
                </a:r>
                <a:r>
                  <a:rPr lang="fr-CH" sz="1800" baseline="-25000" dirty="0">
                    <a:solidFill>
                      <a:srgbClr val="00B050"/>
                    </a:solidFill>
                    <a:sym typeface="Symbol"/>
                  </a:rPr>
                  <a:t>i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+mn-lt"/>
                    <a:sym typeface="Symbol"/>
                  </a:rPr>
                  <a:t>                      </a:t>
                </a:r>
              </a:p>
              <a:p>
                <a:r>
                  <a:rPr lang="fr-CH" sz="1800" dirty="0" smtClean="0">
                    <a:latin typeface="+mn-lt"/>
                    <a:sym typeface="Symbol"/>
                  </a:rPr>
                  <a:t>         </a:t>
                </a:r>
                <a:r>
                  <a:rPr lang="fr-CH" sz="1800" dirty="0" smtClean="0">
                    <a:latin typeface="+mn-lt"/>
                    <a:sym typeface="Wingdings" panose="05000000000000000000" pitchFamily="2" charset="2"/>
                  </a:rPr>
                  <a:t></a:t>
                </a:r>
                <a:r>
                  <a:rPr lang="fr-CH" sz="1800" dirty="0" smtClean="0">
                    <a:latin typeface="+mn-lt"/>
                    <a:sym typeface="Symbol"/>
                  </a:rPr>
                  <a:t> </a:t>
                </a:r>
                <a:r>
                  <a:rPr lang="fr-CH" sz="1800" dirty="0">
                    <a:latin typeface="+mn-lt"/>
                    <a:sym typeface="Symbol"/>
                  </a:rPr>
                  <a:t>violation of </a:t>
                </a:r>
                <a:r>
                  <a:rPr lang="fr-CH" sz="1800" dirty="0" err="1">
                    <a:latin typeface="+mn-lt"/>
                    <a:sym typeface="Symbol"/>
                  </a:rPr>
                  <a:t>unitarity</a:t>
                </a:r>
                <a:r>
                  <a:rPr lang="fr-CH" sz="1800" dirty="0">
                    <a:latin typeface="+mn-lt"/>
                    <a:sym typeface="Symbol"/>
                  </a:rPr>
                  <a:t> and lepton </a:t>
                </a:r>
                <a:r>
                  <a:rPr lang="fr-CH" sz="1800" dirty="0" err="1">
                    <a:latin typeface="+mn-lt"/>
                    <a:sym typeface="Symbol"/>
                  </a:rPr>
                  <a:t>universality</a:t>
                </a:r>
                <a:r>
                  <a:rPr lang="fr-CH" sz="1800" dirty="0">
                    <a:latin typeface="+mn-lt"/>
                    <a:sym typeface="Symbol"/>
                  </a:rPr>
                  <a:t> in </a:t>
                </a:r>
                <a:r>
                  <a:rPr lang="fr-CH" sz="1800" dirty="0">
                    <a:solidFill>
                      <a:srgbClr val="C00000"/>
                    </a:solidFill>
                    <a:latin typeface="+mn-lt"/>
                    <a:sym typeface="Symbol"/>
                  </a:rPr>
                  <a:t>Z, 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W </a:t>
                </a:r>
                <a:r>
                  <a:rPr lang="fr-CH" sz="1800" dirty="0">
                    <a:solidFill>
                      <a:srgbClr val="C00000"/>
                    </a:solidFill>
                    <a:latin typeface="+mn-lt"/>
                    <a:sym typeface="Symbol"/>
                  </a:rPr>
                  <a:t>or </a:t>
                </a:r>
                <a:r>
                  <a:rPr lang="fr-CH" sz="2000" dirty="0">
                    <a:solidFill>
                      <a:srgbClr val="C00000"/>
                    </a:solidFill>
                    <a:latin typeface="+mn-lt"/>
                    <a:sym typeface="Symbol"/>
                  </a:rPr>
                  <a:t></a:t>
                </a:r>
                <a:r>
                  <a:rPr lang="fr-CH" sz="1800" dirty="0">
                    <a:solidFill>
                      <a:srgbClr val="C00000"/>
                    </a:solidFill>
                    <a:latin typeface="+mn-lt"/>
                    <a:sym typeface="Symbol"/>
                  </a:rPr>
                  <a:t>  </a:t>
                </a:r>
                <a:r>
                  <a:rPr lang="fr-CH" sz="1800" dirty="0" err="1">
                    <a:solidFill>
                      <a:srgbClr val="C00000"/>
                    </a:solidFill>
                    <a:latin typeface="+mn-lt"/>
                    <a:sym typeface="Symbol"/>
                  </a:rPr>
                  <a:t>decays</a:t>
                </a:r>
                <a:r>
                  <a:rPr lang="fr-CH" sz="1800" dirty="0">
                    <a:solidFill>
                      <a:srgbClr val="C00000"/>
                    </a:solidFill>
                    <a:latin typeface="+mn-lt"/>
                    <a:sym typeface="Symbol"/>
                  </a:rPr>
                  <a:t> </a:t>
                </a:r>
                <a:endParaRPr lang="fr-CH" sz="1800" dirty="0" smtClean="0">
                  <a:latin typeface="+mn-lt"/>
                  <a:sym typeface="Symbol"/>
                </a:endParaRPr>
              </a:p>
              <a:p>
                <a:r>
                  <a:rPr lang="fr-CH" sz="1800" dirty="0" smtClean="0">
                    <a:latin typeface="+mn-lt"/>
                    <a:sym typeface="Symbol"/>
                  </a:rPr>
                  <a:t>         </a:t>
                </a:r>
                <a:r>
                  <a:rPr lang="fr-CH" sz="1800" dirty="0">
                    <a:latin typeface="+mn-lt"/>
                    <a:sym typeface="Symbol"/>
                  </a:rPr>
                  <a:t>-- </a:t>
                </a:r>
                <a:r>
                  <a:rPr lang="fr-CH" sz="1800" dirty="0" smtClean="0">
                    <a:latin typeface="+mn-lt"/>
                    <a:sym typeface="Symbol"/>
                  </a:rPr>
                  <a:t>etc... etc...  </a:t>
                </a:r>
              </a:p>
              <a:p>
                <a:endParaRPr lang="fr-CH" sz="1800" dirty="0">
                  <a:latin typeface="+mn-lt"/>
                </a:endParaRPr>
              </a:p>
              <a:p>
                <a:r>
                  <a:rPr lang="fr-CH" sz="1800" dirty="0" smtClean="0">
                    <a:latin typeface="+mn-lt"/>
                  </a:rPr>
                  <a:t>-- </a:t>
                </a:r>
                <a:r>
                  <a:rPr lang="fr-CH" sz="1800" dirty="0" err="1" smtClean="0">
                    <a:latin typeface="+mn-lt"/>
                  </a:rPr>
                  <a:t>Couplings</a:t>
                </a:r>
                <a:r>
                  <a:rPr lang="fr-CH" sz="1800" dirty="0" smtClean="0">
                    <a:latin typeface="+mn-lt"/>
                  </a:rPr>
                  <a:t> are </a:t>
                </a:r>
                <a:r>
                  <a:rPr lang="fr-CH" sz="1800" dirty="0" err="1" smtClean="0">
                    <a:latin typeface="+mn-lt"/>
                  </a:rPr>
                  <a:t>small</a:t>
                </a:r>
                <a:r>
                  <a:rPr lang="fr-CH" sz="1800" dirty="0" smtClean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r>
                      <a:rPr lang="fr-CH" sz="1800" i="1">
                        <a:latin typeface="Cambria Math"/>
                      </a:rPr>
                      <m:t>𝒎</m:t>
                    </m:r>
                    <m:r>
                      <a:rPr lang="fr-CH" sz="1800" i="1" baseline="-25000">
                        <a:latin typeface="Cambria Math"/>
                      </a:rPr>
                      <m:t>𝒗</m:t>
                    </m:r>
                    <m:r>
                      <a:rPr lang="fr-CH" sz="18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fr-CH" sz="1800" dirty="0"/>
                  <a:t>/</a:t>
                </a:r>
                <a:r>
                  <a:rPr lang="fr-CH" sz="1800" i="1" dirty="0"/>
                  <a:t> </a:t>
                </a:r>
                <a:r>
                  <a:rPr lang="fr-CH" sz="1800" i="1" dirty="0" smtClean="0"/>
                  <a:t>m</a:t>
                </a:r>
                <a:r>
                  <a:rPr lang="fr-CH" sz="1800" baseline="-25000" dirty="0" smtClean="0"/>
                  <a:t>N</a:t>
                </a:r>
                <a:r>
                  <a:rPr lang="fr-CH" sz="1800" dirty="0" smtClean="0">
                    <a:latin typeface="+mn-lt"/>
                  </a:rPr>
                  <a:t>) </a:t>
                </a:r>
                <a:r>
                  <a:rPr lang="fr-CH" sz="1800" b="0" i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(but </a:t>
                </a:r>
                <a:r>
                  <a:rPr lang="fr-CH" sz="1800" b="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who</a:t>
                </a:r>
                <a:r>
                  <a:rPr lang="fr-CH" sz="1800" b="0" i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fr-CH" sz="1800" b="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knows</a:t>
                </a:r>
                <a:r>
                  <a:rPr lang="fr-CH" sz="1800" b="0" i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?) </a:t>
                </a:r>
                <a:r>
                  <a:rPr lang="fr-CH" sz="1800" dirty="0" smtClean="0">
                    <a:latin typeface="+mn-lt"/>
                  </a:rPr>
                  <a:t>and </a:t>
                </a:r>
                <a:r>
                  <a:rPr lang="fr-CH" sz="1800" dirty="0" err="1" smtClean="0">
                    <a:latin typeface="+mn-lt"/>
                  </a:rPr>
                  <a:t>generally</a:t>
                </a:r>
                <a:r>
                  <a:rPr lang="fr-CH" sz="1800" dirty="0" smtClean="0">
                    <a:latin typeface="+mn-lt"/>
                  </a:rPr>
                  <a:t> out of </a:t>
                </a:r>
                <a:r>
                  <a:rPr lang="fr-CH" sz="1800" dirty="0" err="1" smtClean="0">
                    <a:latin typeface="+mn-lt"/>
                  </a:rPr>
                  <a:t>reach</a:t>
                </a:r>
                <a:r>
                  <a:rPr lang="fr-CH" sz="1800" dirty="0" smtClean="0">
                    <a:latin typeface="+mn-lt"/>
                  </a:rPr>
                  <a:t> of hadron </a:t>
                </a:r>
                <a:r>
                  <a:rPr lang="fr-CH" sz="1800" dirty="0" err="1" smtClean="0">
                    <a:latin typeface="+mn-lt"/>
                  </a:rPr>
                  <a:t>colliders</a:t>
                </a:r>
                <a:r>
                  <a:rPr lang="fr-CH" sz="1800" dirty="0" smtClean="0">
                    <a:latin typeface="+mn-lt"/>
                  </a:rPr>
                  <a:t>  </a:t>
                </a:r>
                <a:r>
                  <a:rPr lang="fr-CH" sz="1800" i="1" dirty="0" smtClean="0">
                    <a:solidFill>
                      <a:srgbClr val="FF0000"/>
                    </a:solidFill>
                    <a:latin typeface="+mn-lt"/>
                  </a:rPr>
                  <a:t>(but </a:t>
                </a:r>
                <a:r>
                  <a:rPr lang="fr-CH" sz="1800" i="1" dirty="0" err="1" smtClean="0">
                    <a:solidFill>
                      <a:srgbClr val="FF0000"/>
                    </a:solidFill>
                    <a:latin typeface="+mn-lt"/>
                  </a:rPr>
                  <a:t>this</a:t>
                </a:r>
                <a:r>
                  <a:rPr lang="fr-CH" sz="1800" i="1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fr-CH" sz="1800" i="1" dirty="0" err="1" smtClean="0">
                    <a:solidFill>
                      <a:srgbClr val="FF0000"/>
                    </a:solidFill>
                    <a:latin typeface="+mn-lt"/>
                  </a:rPr>
                  <a:t>deserves</a:t>
                </a:r>
                <a:r>
                  <a:rPr lang="fr-CH" sz="1800" i="1" dirty="0" smtClean="0">
                    <a:solidFill>
                      <a:srgbClr val="FF0000"/>
                    </a:solidFill>
                    <a:latin typeface="+mn-lt"/>
                  </a:rPr>
                  <a:t> to </a:t>
                </a:r>
                <a:r>
                  <a:rPr lang="fr-CH" sz="1800" i="1" dirty="0" err="1" smtClean="0">
                    <a:solidFill>
                      <a:srgbClr val="FF0000"/>
                    </a:solidFill>
                    <a:latin typeface="+mn-lt"/>
                  </a:rPr>
                  <a:t>be</a:t>
                </a:r>
                <a:r>
                  <a:rPr lang="fr-CH" sz="1800" i="1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fr-CH" sz="1800" i="1" dirty="0" err="1" smtClean="0">
                    <a:solidFill>
                      <a:srgbClr val="FF0000"/>
                    </a:solidFill>
                    <a:latin typeface="+mn-lt"/>
                  </a:rPr>
                  <a:t>revisited</a:t>
                </a:r>
                <a:r>
                  <a:rPr lang="fr-CH" sz="1800" i="1" dirty="0" smtClean="0">
                    <a:solidFill>
                      <a:srgbClr val="FF0000"/>
                    </a:solidFill>
                    <a:latin typeface="+mn-lt"/>
                  </a:rPr>
                  <a:t> for </a:t>
                </a:r>
                <a:r>
                  <a:rPr lang="fr-CH" sz="1800" i="1" dirty="0" err="1" smtClean="0">
                    <a:solidFill>
                      <a:srgbClr val="FF0000"/>
                    </a:solidFill>
                    <a:latin typeface="+mn-lt"/>
                  </a:rPr>
                  <a:t>detached</a:t>
                </a:r>
                <a:r>
                  <a:rPr lang="fr-CH" sz="1800" i="1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fr-CH" sz="1800" i="1" dirty="0" err="1" smtClean="0">
                    <a:solidFill>
                      <a:srgbClr val="FF0000"/>
                    </a:solidFill>
                    <a:latin typeface="+mn-lt"/>
                  </a:rPr>
                  <a:t>vertices</a:t>
                </a:r>
                <a:r>
                  <a:rPr lang="fr-CH" sz="1800" i="1" dirty="0" smtClean="0">
                    <a:solidFill>
                      <a:srgbClr val="FF0000"/>
                    </a:solidFill>
                    <a:latin typeface="+mn-lt"/>
                  </a:rPr>
                  <a:t> @LHC, HL-LHC, FCC-</a:t>
                </a:r>
                <a:r>
                  <a:rPr lang="fr-CH" sz="1800" i="1" dirty="0" err="1" smtClean="0">
                    <a:solidFill>
                      <a:srgbClr val="FF0000"/>
                    </a:solidFill>
                    <a:latin typeface="+mn-lt"/>
                  </a:rPr>
                  <a:t>hh</a:t>
                </a:r>
                <a:r>
                  <a:rPr lang="fr-CH" sz="1800" i="1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2546189"/>
                <a:ext cx="8487971" cy="4001095"/>
              </a:xfrm>
              <a:prstGeom prst="rect">
                <a:avLst/>
              </a:prstGeom>
              <a:blipFill rotWithShape="1">
                <a:blip r:embed="rId2"/>
                <a:stretch>
                  <a:fillRect l="-142" b="-448"/>
                </a:stretch>
              </a:blipFill>
              <a:ln w="76200" cmpd="thinThick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05918" y="671299"/>
                <a:ext cx="2817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000" i="1">
                        <a:latin typeface="Cambria Math"/>
                      </a:rPr>
                      <m:t>𝒗</m:t>
                    </m:r>
                    <m:r>
                      <a:rPr lang="fr-CH" sz="2000" i="1">
                        <a:latin typeface="Cambria Math"/>
                      </a:rPr>
                      <m:t>= </m:t>
                    </m:r>
                    <m:r>
                      <a:rPr lang="fr-CH" sz="2000" i="1">
                        <a:latin typeface="Cambria Math"/>
                      </a:rPr>
                      <m:t>𝒗𝑳</m:t>
                    </m:r>
                  </m:oMath>
                </a14:m>
                <a:r>
                  <a:rPr lang="fr-CH" sz="2000" baseline="-25000" dirty="0"/>
                  <a:t> </a:t>
                </a:r>
                <a:r>
                  <a:rPr lang="fr-CH" sz="2000" dirty="0"/>
                  <a:t>cos</a:t>
                </a:r>
                <a:r>
                  <a:rPr lang="fr-CH" sz="2000" dirty="0">
                    <a:sym typeface="Symbol"/>
                  </a:rPr>
                  <a:t> 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CH" sz="2000" i="1">
                            <a:latin typeface="Cambria Math"/>
                          </a:rPr>
                          <m:t>𝑵</m:t>
                        </m:r>
                        <m:r>
                          <a:rPr lang="fr-CH" sz="2000" i="1" baseline="3000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fr-CH" sz="2000" i="1">
                            <a:latin typeface="Cambria Math"/>
                          </a:rPr>
                          <m:t>𝑹</m:t>
                        </m:r>
                        <m:r>
                          <a:rPr lang="fr-CH" sz="2000" i="1">
                            <a:latin typeface="Cambria Math"/>
                          </a:rPr>
                          <m:t> </m:t>
                        </m:r>
                      </m:sub>
                      <m:sup/>
                    </m:sSubSup>
                    <m:r>
                      <a:rPr lang="fr-CH" sz="2000">
                        <a:latin typeface="Cambria Math"/>
                      </a:rPr>
                      <m:t> </m:t>
                    </m:r>
                    <m:r>
                      <a:rPr lang="fr-CH" sz="2000">
                        <a:latin typeface="Cambria Math"/>
                      </a:rPr>
                      <m:t>𝐬𝐢𝐧</m:t>
                    </m:r>
                  </m:oMath>
                </a14:m>
                <a:r>
                  <a:rPr lang="fr-CH" sz="2000" dirty="0">
                    <a:sym typeface="Symbol"/>
                  </a:rPr>
                  <a:t></a:t>
                </a:r>
                <a:endParaRPr lang="fr-CH" sz="2000" baseline="-25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918" y="671299"/>
                <a:ext cx="2817951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9091" r="-86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68800" y="59680"/>
            <a:ext cx="544251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>
                <a:latin typeface="+mj-lt"/>
              </a:rPr>
              <a:t>Manifestations of right </a:t>
            </a:r>
            <a:r>
              <a:rPr lang="fr-CH" sz="2400" dirty="0" err="1" smtClean="0">
                <a:latin typeface="+mj-lt"/>
              </a:rPr>
              <a:t>handed</a:t>
            </a:r>
            <a:r>
              <a:rPr lang="fr-CH" sz="2400" dirty="0" smtClean="0">
                <a:latin typeface="+mj-lt"/>
              </a:rPr>
              <a:t> neutrinos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5918" y="1194102"/>
                <a:ext cx="2881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000" b="1" i="1" smtClean="0">
                        <a:latin typeface="Cambria Math"/>
                      </a:rPr>
                      <m:t>𝑵</m:t>
                    </m:r>
                    <m:r>
                      <a:rPr lang="fr-CH" sz="2000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CH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CH" sz="2000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fr-CH" sz="2000" i="1">
                            <a:latin typeface="Cambria Math"/>
                          </a:rPr>
                          <m:t>𝑹</m:t>
                        </m:r>
                      </m:sub>
                      <m:sup/>
                    </m:sSubSup>
                    <m:r>
                      <m:rPr>
                        <m:nor/>
                      </m:rPr>
                      <a:rPr lang="fr-CH" sz="2000" dirty="0"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fr-CH" sz="2000" dirty="0">
                        <a:sym typeface="Symbol"/>
                      </a:rPr>
                      <m:t>cos</m:t>
                    </m:r>
                    <m:r>
                      <m:rPr>
                        <m:nor/>
                      </m:rPr>
                      <a:rPr lang="fr-CH" sz="2000" dirty="0">
                        <a:sym typeface="Symbol"/>
                      </a:rPr>
                      <m:t></m:t>
                    </m:r>
                    <m:r>
                      <a:rPr lang="fr-CH" sz="2000" b="1" i="1" dirty="0" smtClean="0">
                        <a:latin typeface="Cambria Math"/>
                        <a:sym typeface="Symbol"/>
                      </a:rPr>
                      <m:t>+ </m:t>
                    </m:r>
                    <m:r>
                      <a:rPr lang="fr-CH" sz="2000" b="1" i="1" smtClean="0">
                        <a:latin typeface="Cambria Math"/>
                      </a:rPr>
                      <m:t>𝒗</m:t>
                    </m:r>
                    <m:r>
                      <a:rPr lang="fr-CH" sz="2000" b="1" i="1" baseline="-25000" smtClean="0">
                        <a:latin typeface="Cambria Math"/>
                      </a:rPr>
                      <m:t>𝑳</m:t>
                    </m:r>
                  </m:oMath>
                </a14:m>
                <a:r>
                  <a:rPr lang="fr-CH" sz="2000" baseline="-25000" dirty="0" smtClean="0">
                    <a:latin typeface="+mj-lt"/>
                  </a:rPr>
                  <a:t> </a:t>
                </a:r>
                <a:r>
                  <a:rPr lang="fr-CH" sz="2000" baseline="30000" dirty="0" smtClean="0">
                    <a:latin typeface="+mj-lt"/>
                  </a:rPr>
                  <a:t>c  </a:t>
                </a:r>
                <a:r>
                  <a:rPr lang="fr-CH" sz="2000" dirty="0" smtClean="0">
                    <a:latin typeface="+mj-lt"/>
                  </a:rPr>
                  <a:t>sin</a:t>
                </a:r>
                <a:r>
                  <a:rPr lang="fr-CH" sz="2000" dirty="0" smtClean="0">
                    <a:latin typeface="+mj-lt"/>
                    <a:sym typeface="Symbol"/>
                  </a:rPr>
                  <a:t></a:t>
                </a:r>
                <a:endParaRPr lang="fr-CH" sz="2000" baseline="-25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918" y="1194102"/>
                <a:ext cx="288194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10606" b="-2575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18590" y="532382"/>
                <a:ext cx="326704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000" i="1">
                        <a:latin typeface="Cambria Math"/>
                      </a:rPr>
                      <m:t>𝒗</m:t>
                    </m:r>
                  </m:oMath>
                </a14:m>
                <a:r>
                  <a:rPr lang="fr-CH" sz="2000" dirty="0" smtClean="0">
                    <a:latin typeface="+mj-lt"/>
                  </a:rPr>
                  <a:t> = light mass </a:t>
                </a:r>
                <a:r>
                  <a:rPr lang="fr-CH" sz="2000" dirty="0" err="1" smtClean="0">
                    <a:latin typeface="+mj-lt"/>
                  </a:rPr>
                  <a:t>eigenstate</a:t>
                </a:r>
                <a:endParaRPr lang="fr-CH" sz="2000" dirty="0" smtClean="0">
                  <a:latin typeface="+mj-lt"/>
                </a:endParaRPr>
              </a:p>
              <a:p>
                <a:r>
                  <a:rPr lang="fr-CH" sz="2000" dirty="0" smtClean="0">
                    <a:latin typeface="+mj-lt"/>
                  </a:rPr>
                  <a:t>N = </a:t>
                </a:r>
                <a:r>
                  <a:rPr lang="fr-CH" sz="2000" dirty="0" err="1" smtClean="0">
                    <a:latin typeface="+mj-lt"/>
                  </a:rPr>
                  <a:t>heavy</a:t>
                </a:r>
                <a:r>
                  <a:rPr lang="fr-CH" sz="2000" dirty="0" smtClean="0">
                    <a:latin typeface="+mj-lt"/>
                  </a:rPr>
                  <a:t> mass </a:t>
                </a:r>
                <a:r>
                  <a:rPr lang="fr-CH" sz="2000" dirty="0" err="1">
                    <a:latin typeface="+mj-lt"/>
                  </a:rPr>
                  <a:t>e</a:t>
                </a:r>
                <a:r>
                  <a:rPr lang="fr-CH" sz="2000" dirty="0" err="1" smtClean="0">
                    <a:latin typeface="+mj-lt"/>
                  </a:rPr>
                  <a:t>igenstate</a:t>
                </a:r>
                <a:endParaRPr lang="fr-CH" sz="2000" dirty="0" smtClean="0">
                  <a:latin typeface="+mj-lt"/>
                </a:endParaRPr>
              </a:p>
              <a:p>
                <a:r>
                  <a:rPr lang="fr-CH" sz="2000" dirty="0" smtClean="0">
                    <a:latin typeface="+mj-lt"/>
                    <a:sym typeface="Symbol"/>
                  </a:rPr>
                  <a:t> </a:t>
                </a:r>
                <a14:m>
                  <m:oMath xmlns:m="http://schemas.openxmlformats.org/officeDocument/2006/math">
                    <m:r>
                      <a:rPr lang="fr-CH" sz="2000" i="1">
                        <a:latin typeface="Cambria Math"/>
                      </a:rPr>
                      <m:t>𝒗</m:t>
                    </m:r>
                    <m:r>
                      <a:rPr lang="fr-CH" sz="2000" i="1" baseline="-25000">
                        <a:latin typeface="Cambria Math"/>
                      </a:rPr>
                      <m:t>𝑳</m:t>
                    </m:r>
                  </m:oMath>
                </a14:m>
                <a:r>
                  <a:rPr lang="fr-CH" sz="2000" dirty="0" smtClean="0">
                    <a:latin typeface="+mj-lt"/>
                  </a:rPr>
                  <a:t> , active neutrino </a:t>
                </a:r>
              </a:p>
              <a:p>
                <a:r>
                  <a:rPr lang="fr-CH" sz="2000" dirty="0" err="1" smtClean="0">
                    <a:latin typeface="+mj-lt"/>
                  </a:rPr>
                  <a:t>which</a:t>
                </a:r>
                <a:r>
                  <a:rPr lang="fr-CH" sz="2000" dirty="0" smtClean="0">
                    <a:latin typeface="+mj-lt"/>
                  </a:rPr>
                  <a:t> couples to  </a:t>
                </a:r>
                <a:r>
                  <a:rPr lang="fr-CH" sz="2000" dirty="0" err="1" smtClean="0">
                    <a:latin typeface="+mj-lt"/>
                  </a:rPr>
                  <a:t>weak</a:t>
                </a:r>
                <a:r>
                  <a:rPr lang="fr-CH" sz="2000" dirty="0" smtClean="0">
                    <a:latin typeface="+mj-lt"/>
                  </a:rPr>
                  <a:t> inter.</a:t>
                </a:r>
              </a:p>
              <a:p>
                <a:r>
                  <a:rPr lang="fr-CH" sz="2000" dirty="0" smtClean="0">
                    <a:latin typeface="+mj-lt"/>
                  </a:rPr>
                  <a:t>and </a:t>
                </a:r>
                <a:r>
                  <a:rPr lang="fr-CH" sz="2000" dirty="0">
                    <a:sym typeface="Symbol"/>
                  </a:rPr>
                  <a:t> </a:t>
                </a:r>
                <a:r>
                  <a:rPr lang="fr-CH" sz="2000" dirty="0" smtClean="0">
                    <a:latin typeface="+mj-lt"/>
                  </a:rPr>
                  <a:t>N</a:t>
                </a:r>
                <a:r>
                  <a:rPr lang="fr-CH" sz="2000" baseline="-25000" dirty="0" smtClean="0">
                    <a:latin typeface="+mj-lt"/>
                  </a:rPr>
                  <a:t>R</a:t>
                </a:r>
                <a:r>
                  <a:rPr lang="fr-CH" sz="2000" dirty="0" smtClean="0">
                    <a:latin typeface="+mj-lt"/>
                  </a:rPr>
                  <a:t>, </a:t>
                </a:r>
                <a:r>
                  <a:rPr lang="fr-CH" sz="2000" dirty="0" err="1" smtClean="0">
                    <a:latin typeface="+mj-lt"/>
                  </a:rPr>
                  <a:t>which</a:t>
                </a:r>
                <a:r>
                  <a:rPr lang="fr-CH" sz="2000" dirty="0" smtClean="0">
                    <a:latin typeface="+mj-lt"/>
                  </a:rPr>
                  <a:t> </a:t>
                </a:r>
                <a:r>
                  <a:rPr lang="fr-CH" sz="2000" dirty="0" err="1" smtClean="0">
                    <a:latin typeface="+mj-lt"/>
                  </a:rPr>
                  <a:t>does’nt</a:t>
                </a:r>
                <a:r>
                  <a:rPr lang="fr-CH" sz="2000" dirty="0" smtClean="0"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90" y="532382"/>
                <a:ext cx="3267048" cy="1631216"/>
              </a:xfrm>
              <a:prstGeom prst="rect">
                <a:avLst/>
              </a:prstGeom>
              <a:blipFill rotWithShape="1">
                <a:blip r:embed="rId5"/>
                <a:stretch>
                  <a:fillRect l="-2052" t="-1866" r="-933" b="-559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" y="744865"/>
                <a:ext cx="2133600" cy="184537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CH" sz="1800" i="1" dirty="0" smtClean="0"/>
                  <a:t>one</a:t>
                </a:r>
                <a:r>
                  <a:rPr lang="fr-CH" sz="1800" dirty="0" smtClean="0"/>
                  <a:t> </a:t>
                </a:r>
                <a:r>
                  <a:rPr lang="fr-CH" sz="1800" dirty="0" err="1" smtClean="0"/>
                  <a:t>family</a:t>
                </a:r>
                <a:r>
                  <a:rPr lang="fr-CH" sz="1800" dirty="0" smtClean="0"/>
                  <a:t> </a:t>
                </a:r>
                <a:r>
                  <a:rPr lang="fr-CH" sz="1800" dirty="0" err="1" smtClean="0"/>
                  <a:t>see-saw</a:t>
                </a:r>
                <a:r>
                  <a:rPr lang="fr-CH" sz="1800" dirty="0" smtClean="0">
                    <a:latin typeface="+mj-lt"/>
                    <a:sym typeface="Symbol"/>
                  </a:rPr>
                  <a:t> :</a:t>
                </a:r>
              </a:p>
              <a:p>
                <a:r>
                  <a:rPr lang="fr-CH" sz="1800" dirty="0" smtClean="0">
                    <a:latin typeface="+mj-lt"/>
                    <a:sym typeface="Symbol"/>
                  </a:rPr>
                  <a:t>  </a:t>
                </a:r>
                <a:r>
                  <a:rPr lang="fr-CH" sz="1800" dirty="0" smtClean="0">
                    <a:latin typeface="+mj-lt"/>
                  </a:rPr>
                  <a:t>(</a:t>
                </a:r>
                <a:r>
                  <a:rPr lang="fr-CH" sz="1800" dirty="0" err="1">
                    <a:latin typeface="+mj-lt"/>
                  </a:rPr>
                  <a:t>m</a:t>
                </a:r>
                <a:r>
                  <a:rPr lang="fr-CH" sz="1800" baseline="-25000" dirty="0" err="1">
                    <a:latin typeface="+mj-lt"/>
                  </a:rPr>
                  <a:t>D</a:t>
                </a:r>
                <a:r>
                  <a:rPr lang="fr-CH" sz="1800" dirty="0">
                    <a:latin typeface="+mj-lt"/>
                  </a:rPr>
                  <a:t>/M</a:t>
                </a:r>
                <a:r>
                  <a:rPr lang="fr-CH" sz="1800" dirty="0" smtClean="0">
                    <a:latin typeface="+mj-lt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fr-CH" sz="1800" i="1">
                        <a:latin typeface="Cambria Math"/>
                      </a:rPr>
                      <m:t>𝒎</m:t>
                    </m:r>
                    <m:r>
                      <a:rPr lang="fr-CH" sz="1800" i="1" baseline="-25000">
                        <a:latin typeface="Cambria Math"/>
                      </a:rPr>
                      <m:t>𝒗</m:t>
                    </m:r>
                  </m:oMath>
                </a14:m>
                <a:r>
                  <a:rPr lang="fr-CH" sz="1800" baseline="-25000" dirty="0"/>
                  <a:t> </a:t>
                </a:r>
                <a:r>
                  <a:rPr lang="fr-CH" sz="1800" dirty="0">
                    <a:sym typeface="Symbol"/>
                  </a:rPr>
                  <a:t></a:t>
                </a:r>
                <a:r>
                  <a:rPr lang="fr-CH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fr-CH" sz="1800" i="1">
                            <a:latin typeface="Cambria Math"/>
                          </a:rPr>
                          <m:t>𝒎</m:t>
                        </m:r>
                        <m:r>
                          <a:rPr lang="fr-CH" sz="1800" i="1" baseline="-25000">
                            <a:latin typeface="Cambria Math"/>
                          </a:rPr>
                          <m:t>𝑫</m:t>
                        </m:r>
                        <m:r>
                          <a:rPr lang="fr-CH" sz="1800" i="1" baseline="3000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fr-CH" sz="1800" i="1">
                            <a:latin typeface="Cambria Math"/>
                          </a:rPr>
                          <m:t>𝑴</m:t>
                        </m:r>
                      </m:den>
                    </m:f>
                  </m:oMath>
                </a14:m>
                <a:r>
                  <a:rPr lang="fr-CH" sz="1800" dirty="0"/>
                  <a:t> </a:t>
                </a:r>
                <a:r>
                  <a:rPr lang="fr-CH" sz="1800" baseline="-25000" dirty="0"/>
                  <a:t> </a:t>
                </a:r>
                <a:endParaRPr lang="fr-CH" sz="1800" baseline="-25000" dirty="0" smtClean="0"/>
              </a:p>
              <a:p>
                <a:r>
                  <a:rPr lang="fr-CH" sz="1800" i="1" dirty="0" smtClean="0"/>
                  <a:t>m</a:t>
                </a:r>
                <a:r>
                  <a:rPr lang="fr-CH" sz="1800" baseline="-25000" dirty="0" smtClean="0"/>
                  <a:t>N </a:t>
                </a:r>
                <a:r>
                  <a:rPr lang="fr-CH" sz="1800" dirty="0">
                    <a:sym typeface="Symbol"/>
                  </a:rPr>
                  <a:t></a:t>
                </a:r>
                <a:r>
                  <a:rPr lang="fr-CH" sz="1800" dirty="0" smtClean="0"/>
                  <a:t> M  </a:t>
                </a:r>
              </a:p>
              <a:p>
                <a:r>
                  <a:rPr lang="fr-CH" sz="1800" dirty="0" smtClean="0">
                    <a:sym typeface="Symbol"/>
                  </a:rPr>
                  <a:t>|U|</a:t>
                </a:r>
                <a:r>
                  <a:rPr lang="fr-CH" sz="1800" baseline="30000" dirty="0" smtClean="0">
                    <a:sym typeface="Symbol"/>
                  </a:rPr>
                  <a:t>2</a:t>
                </a:r>
                <a:r>
                  <a:rPr lang="fr-CH" sz="1800" dirty="0" smtClean="0">
                    <a:sym typeface="Symbol"/>
                  </a:rPr>
                  <a:t>  </a:t>
                </a:r>
                <a:r>
                  <a:rPr lang="fr-CH" sz="1800" baseline="30000" dirty="0" smtClean="0">
                    <a:sym typeface="Symbol"/>
                  </a:rPr>
                  <a:t>2</a:t>
                </a:r>
                <a:r>
                  <a:rPr lang="fr-CH" sz="1800" dirty="0" smtClean="0">
                    <a:sym typeface="Symbol"/>
                  </a:rPr>
                  <a:t> </a:t>
                </a:r>
                <a:r>
                  <a:rPr lang="fr-CH" sz="1800" dirty="0">
                    <a:sym typeface="Symbol"/>
                  </a:rPr>
                  <a:t> </a:t>
                </a:r>
                <a14:m>
                  <m:oMath xmlns:m="http://schemas.openxmlformats.org/officeDocument/2006/math">
                    <m:r>
                      <a:rPr lang="fr-CH" sz="1800" i="1">
                        <a:latin typeface="Cambria Math"/>
                      </a:rPr>
                      <m:t>𝒎</m:t>
                    </m:r>
                    <m:r>
                      <a:rPr lang="fr-CH" sz="1800" i="1" baseline="-25000">
                        <a:latin typeface="Cambria Math"/>
                      </a:rPr>
                      <m:t>𝒗</m:t>
                    </m:r>
                    <m:r>
                      <a:rPr lang="fr-CH" sz="18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fr-CH" sz="1800" dirty="0" smtClean="0"/>
                  <a:t>/</a:t>
                </a:r>
                <a:r>
                  <a:rPr lang="fr-CH" sz="1800" i="1" dirty="0" smtClean="0"/>
                  <a:t> m</a:t>
                </a:r>
                <a:r>
                  <a:rPr lang="fr-CH" sz="1800" baseline="-25000" dirty="0" smtClean="0"/>
                  <a:t>N</a:t>
                </a:r>
              </a:p>
              <a:p>
                <a:r>
                  <a:rPr lang="fr-CH" sz="1800" baseline="-25000" dirty="0" err="1" smtClean="0"/>
                  <a:t>can</a:t>
                </a:r>
                <a:r>
                  <a:rPr lang="fr-CH" sz="1800" baseline="-25000" dirty="0" smtClean="0"/>
                  <a:t> </a:t>
                </a:r>
                <a:r>
                  <a:rPr lang="fr-CH" sz="1800" baseline="-25000" dirty="0" err="1" smtClean="0"/>
                  <a:t>be</a:t>
                </a:r>
                <a:r>
                  <a:rPr lang="fr-CH" sz="1800" baseline="-25000" dirty="0" smtClean="0"/>
                  <a:t> </a:t>
                </a:r>
                <a:r>
                  <a:rPr lang="fr-CH" sz="1800" baseline="-25000" dirty="0" err="1" smtClean="0"/>
                  <a:t>larger</a:t>
                </a:r>
                <a:r>
                  <a:rPr lang="fr-CH" sz="1800" baseline="-25000" dirty="0" smtClean="0"/>
                  <a:t> </a:t>
                </a:r>
                <a:r>
                  <a:rPr lang="fr-CH" sz="1800" baseline="-25000" dirty="0" err="1" smtClean="0"/>
                  <a:t>with</a:t>
                </a:r>
                <a:r>
                  <a:rPr lang="fr-CH" sz="1800" baseline="-25000" dirty="0" smtClean="0"/>
                  <a:t> 3</a:t>
                </a:r>
                <a:r>
                  <a:rPr lang="fr-CH" sz="1800" dirty="0" smtClean="0"/>
                  <a:t> </a:t>
                </a:r>
                <a:r>
                  <a:rPr lang="fr-CH" sz="1800" baseline="-25000" dirty="0" err="1" smtClean="0"/>
                  <a:t>families</a:t>
                </a:r>
                <a:r>
                  <a:rPr lang="fr-CH" sz="1800" baseline="-25000" dirty="0" smtClean="0"/>
                  <a:t>  </a:t>
                </a:r>
                <a:endParaRPr lang="fr-CH" sz="1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744865"/>
                <a:ext cx="2133600" cy="1845377"/>
              </a:xfrm>
              <a:prstGeom prst="rect">
                <a:avLst/>
              </a:prstGeom>
              <a:blipFill rotWithShape="1">
                <a:blip r:embed="rId6"/>
                <a:stretch>
                  <a:fillRect l="-1989" t="-1639" r="-1136" b="-295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6582-40EE-4234-9B77-14A78C6224C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6478" y="1995722"/>
                <a:ext cx="2666949" cy="4001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000" i="1">
                        <a:latin typeface="Cambria Math"/>
                      </a:rPr>
                      <m:t>𝒗</m:t>
                    </m:r>
                    <m:r>
                      <a:rPr lang="fr-CH" sz="2000" i="1" baseline="-25000">
                        <a:latin typeface="Cambria Math"/>
                      </a:rPr>
                      <m:t>𝑳</m:t>
                    </m:r>
                    <m:r>
                      <a:rPr lang="fr-CH" sz="2000" i="1">
                        <a:latin typeface="Cambria Math"/>
                      </a:rPr>
                      <m:t>= </m:t>
                    </m:r>
                    <m:r>
                      <a:rPr lang="fr-CH" sz="2000" i="1">
                        <a:latin typeface="Cambria Math"/>
                      </a:rPr>
                      <m:t>𝒗</m:t>
                    </m:r>
                  </m:oMath>
                </a14:m>
                <a:r>
                  <a:rPr lang="fr-CH" sz="2000" baseline="-25000" dirty="0"/>
                  <a:t> </a:t>
                </a:r>
                <a:r>
                  <a:rPr lang="fr-CH" sz="2000" dirty="0"/>
                  <a:t>cos</a:t>
                </a:r>
                <a:r>
                  <a:rPr lang="fr-CH" sz="2000" dirty="0">
                    <a:sym typeface="Symbol"/>
                  </a:rPr>
                  <a:t>  </a:t>
                </a:r>
                <a:r>
                  <a:rPr lang="fr-CH" sz="2000" dirty="0" smtClean="0">
                    <a:sym typeface="Symbol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CH" sz="2000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fr-CH" sz="2000" i="1">
                            <a:latin typeface="Cambria Math"/>
                          </a:rPr>
                          <m:t> </m:t>
                        </m:r>
                      </m:sub>
                      <m:sup/>
                    </m:sSubSup>
                    <m:r>
                      <a:rPr lang="fr-CH" sz="2000">
                        <a:latin typeface="Cambria Math"/>
                      </a:rPr>
                      <m:t>𝐬𝐢𝐧</m:t>
                    </m:r>
                  </m:oMath>
                </a14:m>
                <a:r>
                  <a:rPr lang="fr-CH" sz="2000" dirty="0">
                    <a:sym typeface="Symbol"/>
                  </a:rPr>
                  <a:t></a:t>
                </a:r>
                <a:endParaRPr lang="fr-CH" sz="2000" baseline="-25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78" y="1995722"/>
                <a:ext cx="2666949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368800" y="1723136"/>
            <a:ext cx="354359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what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is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produced</a:t>
            </a:r>
            <a:r>
              <a:rPr lang="fr-CH" sz="1800" dirty="0" smtClean="0">
                <a:latin typeface="+mj-lt"/>
              </a:rPr>
              <a:t> in W, Z </a:t>
            </a:r>
            <a:r>
              <a:rPr lang="fr-CH" sz="1800" dirty="0" err="1" smtClean="0">
                <a:latin typeface="+mj-lt"/>
              </a:rPr>
              <a:t>decays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is</a:t>
            </a:r>
            <a:r>
              <a:rPr lang="fr-CH" sz="1800" dirty="0" smtClean="0">
                <a:latin typeface="+mj-lt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572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12361"/>
            <a:ext cx="5549900" cy="58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" y="762000"/>
            <a:ext cx="1082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Z </a:t>
            </a:r>
            <a:r>
              <a:rPr lang="fr-CH" sz="2000" dirty="0" err="1" smtClean="0">
                <a:latin typeface="+mn-lt"/>
              </a:rPr>
              <a:t>decays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2864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3143" y="2413338"/>
            <a:ext cx="82949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1800" dirty="0">
                <a:solidFill>
                  <a:prstClr val="black"/>
                </a:solidFill>
                <a:latin typeface="Calibri"/>
              </a:rPr>
              <a:t>Indirect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effects</a:t>
            </a:r>
            <a:endParaRPr lang="fr-CH" sz="1800" dirty="0">
              <a:solidFill>
                <a:prstClr val="black"/>
              </a:solidFill>
              <a:latin typeface="Calibri"/>
            </a:endParaRPr>
          </a:p>
          <a:p>
            <a:pPr lvl="0"/>
            <a:endParaRPr lang="fr-CH" sz="18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fr-CH" sz="1800" dirty="0">
                <a:solidFill>
                  <a:prstClr val="black"/>
                </a:solidFill>
                <a:latin typeface="Calibri"/>
              </a:rPr>
              <a:t>-- neutrino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Majorana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mass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term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can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lead to lepton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violating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processes</a:t>
            </a:r>
            <a:endParaRPr lang="fr-CH" sz="18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fr-CH" sz="1800" dirty="0">
                <a:solidFill>
                  <a:prstClr val="black"/>
                </a:solidFill>
                <a:latin typeface="Calibri"/>
              </a:rPr>
              <a:t>    by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virtual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neutrino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exchange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and to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flavour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violation</a:t>
            </a:r>
          </a:p>
          <a:p>
            <a:pPr lvl="0"/>
            <a:endParaRPr lang="fr-CH" sz="18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fr-CH" sz="1800" dirty="0">
                <a:solidFill>
                  <a:prstClr val="black"/>
                </a:solidFill>
                <a:latin typeface="Calibri"/>
              </a:rPr>
              <a:t>     --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neutrinoless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double beta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decay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(the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most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powerful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one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0"/>
            <a:r>
              <a:rPr lang="fr-CH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   -- FCNC (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e) etc... </a:t>
            </a:r>
          </a:p>
          <a:p>
            <a:pPr lvl="0"/>
            <a:endParaRPr lang="fr-CH" sz="18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lvl="0"/>
            <a:r>
              <a:rPr lang="fr-CH" sz="1800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    -- at a Z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  <a:sym typeface="Symbol"/>
              </a:rPr>
              <a:t>factory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 : Z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   Z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e   Z-&gt;  ,  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    </a:t>
            </a:r>
            <a:r>
              <a:rPr lang="fr-CH" sz="18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e etc... </a:t>
            </a:r>
          </a:p>
          <a:p>
            <a:pPr lvl="0"/>
            <a:endParaRPr lang="fr-CH" sz="1800" dirty="0">
              <a:solidFill>
                <a:prstClr val="black"/>
              </a:solidFill>
              <a:latin typeface="Calibri"/>
              <a:sym typeface="Symbol"/>
            </a:endParaRPr>
          </a:p>
          <a:p>
            <a:pPr lvl="0"/>
            <a:endParaRPr lang="fr-CH" sz="18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lvl="0"/>
            <a:endParaRPr lang="fr-CH" sz="1800" dirty="0">
              <a:solidFill>
                <a:prstClr val="black"/>
              </a:solidFill>
              <a:latin typeface="Calibri"/>
              <a:sym typeface="Symbol"/>
            </a:endParaRPr>
          </a:p>
          <a:p>
            <a:pPr lvl="0"/>
            <a:endParaRPr lang="fr-CH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11DA-D194-4C92-A388-0E2DF7365C3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" y="1654963"/>
            <a:ext cx="71183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0" y="20320"/>
            <a:ext cx="5919470" cy="16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0920" y="2238103"/>
            <a:ext cx="1949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LEP2 </a:t>
            </a:r>
            <a:r>
              <a:rPr lang="fr-CH" dirty="0" err="1" smtClean="0"/>
              <a:t>limits</a:t>
            </a:r>
            <a:r>
              <a:rPr lang="fr-CH" dirty="0" smtClean="0"/>
              <a:t> (DELPHI)</a:t>
            </a:r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3850892" y="3136462"/>
            <a:ext cx="1027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(</a:t>
            </a:r>
            <a:r>
              <a:rPr lang="fr-CH" dirty="0" err="1" smtClean="0"/>
              <a:t>projected</a:t>
            </a:r>
            <a:r>
              <a:rPr lang="fr-CH" dirty="0" smtClean="0"/>
              <a:t>)</a:t>
            </a:r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7691120" y="345440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arxiv:1208.3654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1436915" y="97971"/>
            <a:ext cx="580877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Indirect </a:t>
            </a:r>
            <a:r>
              <a:rPr lang="fr-CH" sz="1800" dirty="0" err="1" smtClean="0">
                <a:latin typeface="+mj-lt"/>
              </a:rPr>
              <a:t>constraints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from</a:t>
            </a:r>
            <a:r>
              <a:rPr lang="fr-CH" sz="1800" dirty="0" smtClean="0">
                <a:latin typeface="+mj-lt"/>
              </a:rPr>
              <a:t> lepton </a:t>
            </a:r>
            <a:r>
              <a:rPr lang="fr-CH" sz="1800" dirty="0" err="1" smtClean="0">
                <a:latin typeface="+mj-lt"/>
              </a:rPr>
              <a:t>flavour</a:t>
            </a:r>
            <a:r>
              <a:rPr lang="fr-CH" sz="1800" dirty="0" smtClean="0">
                <a:latin typeface="+mj-lt"/>
              </a:rPr>
              <a:t> violation are </a:t>
            </a:r>
            <a:r>
              <a:rPr lang="fr-CH" sz="1800" dirty="0" err="1" smtClean="0">
                <a:latin typeface="+mj-lt"/>
              </a:rPr>
              <a:t>weak</a:t>
            </a:r>
            <a:r>
              <a:rPr lang="fr-CH" sz="1800" dirty="0" smtClean="0">
                <a:latin typeface="+mj-lt"/>
              </a:rPr>
              <a:t> </a:t>
            </a:r>
            <a:endParaRPr lang="en-US" sz="18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2920" y="2717075"/>
            <a:ext cx="1949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LEP1 </a:t>
            </a:r>
            <a:r>
              <a:rPr lang="fr-CH" dirty="0" err="1" smtClean="0"/>
              <a:t>limits</a:t>
            </a:r>
            <a:r>
              <a:rPr lang="fr-CH" dirty="0" smtClean="0"/>
              <a:t> (DELPHI)</a:t>
            </a:r>
            <a:endParaRPr lang="fr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A194-292D-4888-B81B-F5CC6D86F1E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dorigo.files.wordpress.com/2008/03/3nu.jpg?w=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111250"/>
            <a:ext cx="4087812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1052513" y="1417638"/>
            <a:ext cx="2830512" cy="461962"/>
          </a:xfrm>
          <a:prstGeom prst="rect">
            <a:avLst/>
          </a:prstGeom>
          <a:solidFill>
            <a:srgbClr val="FEFCAC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rgbClr val="CC0000"/>
                </a:solidFill>
                <a:latin typeface="Arial" charset="0"/>
                <a:sym typeface="Symbol" pitchFamily="18" charset="2"/>
              </a:rPr>
              <a:t> N</a:t>
            </a:r>
            <a:r>
              <a:rPr lang="en-US" altLang="fr-FR" sz="2400" baseline="-12000">
                <a:solidFill>
                  <a:srgbClr val="CC0000"/>
                </a:solidFill>
                <a:latin typeface="Arial" charset="0"/>
                <a:sym typeface="Symbol" pitchFamily="18" charset="2"/>
              </a:rPr>
              <a:t></a:t>
            </a:r>
            <a:r>
              <a:rPr lang="en-US" altLang="fr-FR" sz="2400">
                <a:solidFill>
                  <a:srgbClr val="CC0000"/>
                </a:solidFill>
                <a:latin typeface="Arial" charset="0"/>
                <a:sym typeface="Symbol" pitchFamily="18" charset="2"/>
              </a:rPr>
              <a:t> = 2.984 0.008</a:t>
            </a:r>
            <a:endParaRPr lang="en-US" altLang="fr-FR" sz="24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46436" name="TextBox 3"/>
          <p:cNvSpPr txBox="1">
            <a:spLocks noChangeArrowheads="1"/>
          </p:cNvSpPr>
          <p:nvPr/>
        </p:nvSpPr>
        <p:spPr bwMode="auto">
          <a:xfrm>
            <a:off x="231775" y="2778125"/>
            <a:ext cx="77073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dirty="0">
                <a:solidFill>
                  <a:srgbClr val="000000"/>
                </a:solidFill>
              </a:rPr>
              <a:t>This </a:t>
            </a:r>
            <a:r>
              <a:rPr lang="fr-CH" altLang="fr-FR" sz="1800" dirty="0" err="1">
                <a:solidFill>
                  <a:srgbClr val="000000"/>
                </a:solidFill>
              </a:rPr>
              <a:t>is</a:t>
            </a:r>
            <a:r>
              <a:rPr lang="fr-CH" altLang="fr-FR" sz="1800" dirty="0">
                <a:solidFill>
                  <a:srgbClr val="000000"/>
                </a:solidFill>
              </a:rPr>
              <a:t> </a:t>
            </a:r>
            <a:r>
              <a:rPr lang="fr-CH" altLang="fr-FR" sz="1800" dirty="0" err="1">
                <a:solidFill>
                  <a:srgbClr val="000000"/>
                </a:solidFill>
              </a:rPr>
              <a:t>determined</a:t>
            </a:r>
            <a:r>
              <a:rPr lang="fr-CH" altLang="fr-FR" sz="1800" dirty="0">
                <a:solidFill>
                  <a:srgbClr val="000000"/>
                </a:solidFill>
              </a:rPr>
              <a:t> </a:t>
            </a:r>
            <a:r>
              <a:rPr lang="fr-CH" altLang="fr-FR" sz="1800" dirty="0" err="1">
                <a:solidFill>
                  <a:srgbClr val="000000"/>
                </a:solidFill>
              </a:rPr>
              <a:t>from</a:t>
            </a:r>
            <a:r>
              <a:rPr lang="fr-CH" altLang="fr-FR" sz="1800" dirty="0">
                <a:solidFill>
                  <a:srgbClr val="000000"/>
                </a:solidFill>
              </a:rPr>
              <a:t> the Z line </a:t>
            </a:r>
            <a:r>
              <a:rPr lang="fr-CH" altLang="fr-FR" sz="1800" dirty="0" err="1">
                <a:solidFill>
                  <a:srgbClr val="000000"/>
                </a:solidFill>
              </a:rPr>
              <a:t>shape</a:t>
            </a:r>
            <a:r>
              <a:rPr lang="fr-CH" altLang="fr-FR" sz="1800" dirty="0">
                <a:solidFill>
                  <a:srgbClr val="000000"/>
                </a:solidFill>
              </a:rPr>
              <a:t> scan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dirty="0">
                <a:solidFill>
                  <a:srgbClr val="000000"/>
                </a:solidFill>
              </a:rPr>
              <a:t>and </a:t>
            </a:r>
            <a:r>
              <a:rPr lang="fr-CH" altLang="fr-FR" sz="1800" dirty="0" err="1">
                <a:solidFill>
                  <a:srgbClr val="000000"/>
                </a:solidFill>
              </a:rPr>
              <a:t>dominated</a:t>
            </a:r>
            <a:r>
              <a:rPr lang="fr-CH" altLang="fr-FR" sz="1800" dirty="0">
                <a:solidFill>
                  <a:srgbClr val="000000"/>
                </a:solidFill>
              </a:rPr>
              <a:t> by the </a:t>
            </a:r>
            <a:r>
              <a:rPr lang="fr-CH" altLang="fr-FR" sz="1800" dirty="0" err="1">
                <a:solidFill>
                  <a:srgbClr val="000000"/>
                </a:solidFill>
              </a:rPr>
              <a:t>measurement</a:t>
            </a:r>
            <a:r>
              <a:rPr lang="fr-CH" altLang="fr-FR" sz="1800" dirty="0">
                <a:solidFill>
                  <a:srgbClr val="000000"/>
                </a:solidFill>
              </a:rPr>
              <a:t>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dirty="0" err="1">
                <a:solidFill>
                  <a:srgbClr val="000000"/>
                </a:solidFill>
              </a:rPr>
              <a:t>hadronic</a:t>
            </a:r>
            <a:r>
              <a:rPr lang="fr-CH" altLang="fr-FR" sz="1800" dirty="0">
                <a:solidFill>
                  <a:srgbClr val="000000"/>
                </a:solidFill>
              </a:rPr>
              <a:t> cross-section at the Z </a:t>
            </a:r>
            <a:r>
              <a:rPr lang="fr-CH" altLang="fr-FR" sz="1800" dirty="0" err="1">
                <a:solidFill>
                  <a:srgbClr val="000000"/>
                </a:solidFill>
              </a:rPr>
              <a:t>peak</a:t>
            </a:r>
            <a:r>
              <a:rPr lang="fr-CH" altLang="fr-FR" sz="1800" dirty="0">
                <a:solidFill>
                  <a:srgbClr val="000000"/>
                </a:solidFill>
              </a:rPr>
              <a:t> maximum </a:t>
            </a:r>
            <a:r>
              <a:rPr lang="fr-CH" altLang="fr-FR" sz="1800" dirty="0">
                <a:solidFill>
                  <a:srgbClr val="000000"/>
                </a:solidFill>
                <a:sym typeface="Wingdings" pitchFamily="2" charset="2"/>
              </a:rPr>
              <a:t></a:t>
            </a:r>
            <a:endParaRPr lang="fr-CH" altLang="fr-FR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CH" altLang="fr-FR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dirty="0">
                <a:solidFill>
                  <a:srgbClr val="000000"/>
                </a:solidFill>
              </a:rPr>
              <a:t>The dominant </a:t>
            </a:r>
            <a:r>
              <a:rPr lang="fr-CH" altLang="fr-FR" sz="1800" dirty="0" err="1">
                <a:solidFill>
                  <a:srgbClr val="000000"/>
                </a:solidFill>
              </a:rPr>
              <a:t>systematic</a:t>
            </a:r>
            <a:r>
              <a:rPr lang="fr-CH" altLang="fr-FR" sz="1800" dirty="0">
                <a:solidFill>
                  <a:srgbClr val="000000"/>
                </a:solidFill>
              </a:rPr>
              <a:t> </a:t>
            </a:r>
            <a:r>
              <a:rPr lang="fr-CH" altLang="fr-FR" sz="1800" dirty="0" err="1">
                <a:solidFill>
                  <a:srgbClr val="000000"/>
                </a:solidFill>
              </a:rPr>
              <a:t>error</a:t>
            </a:r>
            <a:r>
              <a:rPr lang="fr-CH" altLang="fr-FR" sz="1800" dirty="0">
                <a:solidFill>
                  <a:srgbClr val="000000"/>
                </a:solidFill>
              </a:rPr>
              <a:t> </a:t>
            </a:r>
            <a:r>
              <a:rPr lang="fr-CH" altLang="fr-FR" sz="1800" dirty="0" err="1">
                <a:solidFill>
                  <a:srgbClr val="000000"/>
                </a:solidFill>
              </a:rPr>
              <a:t>is</a:t>
            </a:r>
            <a:r>
              <a:rPr lang="fr-CH" altLang="fr-FR" sz="1800" dirty="0">
                <a:solidFill>
                  <a:srgbClr val="000000"/>
                </a:solidFill>
              </a:rPr>
              <a:t> the </a:t>
            </a:r>
            <a:r>
              <a:rPr lang="fr-CH" altLang="fr-FR" sz="1800" dirty="0" err="1">
                <a:solidFill>
                  <a:srgbClr val="000000"/>
                </a:solidFill>
              </a:rPr>
              <a:t>theoretical</a:t>
            </a:r>
            <a:endParaRPr lang="fr-CH" altLang="fr-FR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dirty="0" err="1">
                <a:solidFill>
                  <a:srgbClr val="000000"/>
                </a:solidFill>
              </a:rPr>
              <a:t>uncertainty</a:t>
            </a:r>
            <a:r>
              <a:rPr lang="fr-CH" altLang="fr-FR" sz="1800" dirty="0">
                <a:solidFill>
                  <a:srgbClr val="000000"/>
                </a:solidFill>
              </a:rPr>
              <a:t> on the </a:t>
            </a:r>
            <a:r>
              <a:rPr lang="fr-CH" altLang="fr-FR" sz="1800" dirty="0" err="1">
                <a:solidFill>
                  <a:srgbClr val="000000"/>
                </a:solidFill>
              </a:rPr>
              <a:t>Bhabha</a:t>
            </a:r>
            <a:r>
              <a:rPr lang="fr-CH" altLang="fr-FR" sz="1800" dirty="0">
                <a:solidFill>
                  <a:srgbClr val="000000"/>
                </a:solidFill>
              </a:rPr>
              <a:t> cross-section (0.06%)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dirty="0" err="1">
                <a:solidFill>
                  <a:srgbClr val="000000"/>
                </a:solidFill>
              </a:rPr>
              <a:t>which</a:t>
            </a:r>
            <a:r>
              <a:rPr lang="fr-CH" altLang="fr-FR" sz="1800" dirty="0">
                <a:solidFill>
                  <a:srgbClr val="000000"/>
                </a:solidFill>
              </a:rPr>
              <a:t> </a:t>
            </a:r>
            <a:r>
              <a:rPr lang="fr-CH" altLang="fr-FR" sz="1800" dirty="0" err="1">
                <a:solidFill>
                  <a:srgbClr val="000000"/>
                </a:solidFill>
              </a:rPr>
              <a:t>represents</a:t>
            </a:r>
            <a:r>
              <a:rPr lang="fr-CH" altLang="fr-FR" sz="1800" dirty="0">
                <a:solidFill>
                  <a:srgbClr val="000000"/>
                </a:solidFill>
              </a:rPr>
              <a:t> an </a:t>
            </a:r>
            <a:r>
              <a:rPr lang="fr-CH" altLang="fr-FR" sz="1800" dirty="0" err="1">
                <a:solidFill>
                  <a:srgbClr val="000000"/>
                </a:solidFill>
              </a:rPr>
              <a:t>error</a:t>
            </a:r>
            <a:r>
              <a:rPr lang="fr-CH" altLang="fr-FR" sz="1800" dirty="0">
                <a:solidFill>
                  <a:srgbClr val="000000"/>
                </a:solidFill>
              </a:rPr>
              <a:t> of </a:t>
            </a:r>
            <a:r>
              <a:rPr lang="en-US" altLang="fr-FR" sz="1800" dirty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0.0046 </a:t>
            </a:r>
            <a:r>
              <a:rPr lang="en-US" altLang="fr-FR" sz="18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on</a:t>
            </a:r>
            <a:r>
              <a:rPr lang="en-US" altLang="fr-FR" sz="1800" dirty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 N</a:t>
            </a:r>
            <a:r>
              <a:rPr lang="en-US" altLang="fr-FR" sz="1800" baseline="-12000" dirty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</a:t>
            </a:r>
            <a:r>
              <a:rPr lang="en-US" altLang="fr-FR" sz="1800" dirty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1800" dirty="0">
              <a:solidFill>
                <a:srgbClr val="CC0000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1800" dirty="0">
              <a:solidFill>
                <a:srgbClr val="CC0000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00B050"/>
                </a:solidFill>
                <a:latin typeface="Arial" charset="0"/>
                <a:sym typeface="Symbol" pitchFamily="18" charset="2"/>
              </a:rPr>
              <a:t>Improving on N</a:t>
            </a:r>
            <a:r>
              <a:rPr lang="en-US" altLang="fr-FR" sz="1800" baseline="-12000" dirty="0">
                <a:solidFill>
                  <a:srgbClr val="00B050"/>
                </a:solidFill>
                <a:latin typeface="Arial" charset="0"/>
                <a:sym typeface="Symbol" pitchFamily="18" charset="2"/>
              </a:rPr>
              <a:t> </a:t>
            </a:r>
            <a:r>
              <a:rPr lang="en-US" altLang="fr-FR" sz="1800" dirty="0">
                <a:solidFill>
                  <a:srgbClr val="00B050"/>
                </a:solidFill>
                <a:latin typeface="Arial" charset="0"/>
                <a:sym typeface="Symbol" pitchFamily="18" charset="2"/>
              </a:rPr>
              <a:t> by more than a factor 2 would require a large effort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00B050"/>
                </a:solidFill>
                <a:latin typeface="Arial" charset="0"/>
                <a:sym typeface="Symbol" pitchFamily="18" charset="2"/>
              </a:rPr>
              <a:t>to improve on the </a:t>
            </a:r>
            <a:r>
              <a:rPr lang="en-US" altLang="fr-FR" sz="1800" dirty="0" err="1">
                <a:solidFill>
                  <a:srgbClr val="00B050"/>
                </a:solidFill>
                <a:latin typeface="Arial" charset="0"/>
                <a:sym typeface="Symbol" pitchFamily="18" charset="2"/>
              </a:rPr>
              <a:t>Bhabha</a:t>
            </a:r>
            <a:r>
              <a:rPr lang="en-US" altLang="fr-FR" sz="1800" dirty="0">
                <a:solidFill>
                  <a:srgbClr val="00B050"/>
                </a:solidFill>
                <a:latin typeface="Arial" charset="0"/>
                <a:sym typeface="Symbol" pitchFamily="18" charset="2"/>
              </a:rPr>
              <a:t> cross-section calculation!</a:t>
            </a:r>
            <a:endParaRPr lang="fr-CH" altLang="fr-FR" sz="180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6437" name="TextBox 4"/>
          <p:cNvSpPr txBox="1">
            <a:spLocks noChangeArrowheads="1"/>
          </p:cNvSpPr>
          <p:nvPr/>
        </p:nvSpPr>
        <p:spPr bwMode="auto">
          <a:xfrm>
            <a:off x="3825875" y="1951038"/>
            <a:ext cx="1230313" cy="368300"/>
          </a:xfrm>
          <a:prstGeom prst="rect">
            <a:avLst/>
          </a:prstGeom>
          <a:solidFill>
            <a:srgbClr val="DD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000000"/>
                </a:solidFill>
              </a:rPr>
              <a:t>- 2 </a:t>
            </a:r>
            <a:r>
              <a:rPr lang="fr-CH" altLang="fr-FR" sz="1800">
                <a:solidFill>
                  <a:srgbClr val="000000"/>
                </a:solidFill>
                <a:sym typeface="Symbol" pitchFamily="18" charset="2"/>
              </a:rPr>
              <a:t>   </a:t>
            </a:r>
            <a:r>
              <a:rPr lang="fr-CH" altLang="fr-FR" sz="1800">
                <a:solidFill>
                  <a:srgbClr val="00B050"/>
                </a:solidFill>
                <a:sym typeface="Symbol" pitchFamily="18" charset="2"/>
              </a:rPr>
              <a:t>:^) !</a:t>
            </a:r>
            <a:r>
              <a:rPr lang="fr-CH" altLang="fr-FR" sz="1800">
                <a:solidFill>
                  <a:srgbClr val="000000"/>
                </a:solidFill>
                <a:sym typeface="Symbol" pitchFamily="18" charset="2"/>
              </a:rPr>
              <a:t>!</a:t>
            </a:r>
            <a:endParaRPr lang="fr-CH" altLang="fr-FR" sz="1800">
              <a:solidFill>
                <a:srgbClr val="000000"/>
              </a:solidFill>
            </a:endParaRPr>
          </a:p>
        </p:txBody>
      </p:sp>
      <p:sp>
        <p:nvSpPr>
          <p:cNvPr id="146438" name="TextBox 5"/>
          <p:cNvSpPr txBox="1">
            <a:spLocks noChangeArrowheads="1"/>
          </p:cNvSpPr>
          <p:nvPr/>
        </p:nvSpPr>
        <p:spPr bwMode="auto">
          <a:xfrm>
            <a:off x="1052513" y="341313"/>
            <a:ext cx="2908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800">
                <a:solidFill>
                  <a:srgbClr val="000000"/>
                </a:solidFill>
              </a:rPr>
              <a:t>At the end of LEP: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000000"/>
                </a:solidFill>
              </a:rPr>
              <a:t>Phys.Rept.427:257-454,2006</a:t>
            </a:r>
          </a:p>
          <a:p>
            <a:pPr>
              <a:spcBef>
                <a:spcPct val="0"/>
              </a:spcBef>
              <a:buFontTx/>
              <a:buNone/>
            </a:pPr>
            <a:endParaRPr lang="fr-CH" altLang="fr-FR" sz="180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DF-84D9-40DD-ADD1-DA9D4445A60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2" y="0"/>
            <a:ext cx="7581417" cy="38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96" y="3893160"/>
            <a:ext cx="5598350" cy="293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4694-DDDC-4571-AECC-137D77748CC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Box 1"/>
          <p:cNvSpPr txBox="1">
            <a:spLocks noChangeArrowheads="1"/>
          </p:cNvSpPr>
          <p:nvPr/>
        </p:nvSpPr>
        <p:spPr bwMode="auto">
          <a:xfrm>
            <a:off x="1065213" y="660400"/>
            <a:ext cx="755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000000"/>
                </a:solidFill>
              </a:rPr>
              <a:t>given the very high luminosity, the following measurement can be performed</a:t>
            </a:r>
          </a:p>
        </p:txBody>
      </p:sp>
      <p:sp>
        <p:nvSpPr>
          <p:cNvPr id="147459" name="TextBox 2"/>
          <p:cNvSpPr txBox="1">
            <a:spLocks noChangeArrowheads="1"/>
          </p:cNvSpPr>
          <p:nvPr/>
        </p:nvSpPr>
        <p:spPr bwMode="auto">
          <a:xfrm>
            <a:off x="1758950" y="93663"/>
            <a:ext cx="294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rgbClr val="558ED5"/>
                </a:solidFill>
              </a:rPr>
              <a:t>Neutrino counting at TLEP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20993" y="1122744"/>
            <a:ext cx="2815320" cy="14589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185" y="2746098"/>
            <a:ext cx="8701356" cy="4779001"/>
          </a:xfrm>
          <a:prstGeom prst="rect">
            <a:avLst/>
          </a:prstGeom>
          <a:blipFill rotWithShape="1">
            <a:blip r:embed="rId3"/>
            <a:stretch>
              <a:fillRect l="-631" t="-89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pic>
        <p:nvPicPr>
          <p:cNvPr id="147462" name="Picture 5" descr="logo-tlep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5875"/>
            <a:ext cx="13081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E48C-B70D-4A1C-80CB-CAC6D46195A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07363" y="44624"/>
            <a:ext cx="3129133" cy="2584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987" y="213714"/>
            <a:ext cx="195623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Higgs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factory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1375"/>
            <a:ext cx="1809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1691516"/>
            <a:ext cx="26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2 10</a:t>
            </a:r>
            <a:r>
              <a:rPr lang="fr-CH" sz="1800" b="0" baseline="30000" dirty="0" smtClean="0">
                <a:solidFill>
                  <a:prstClr val="black"/>
                </a:solidFill>
                <a:latin typeface="Calibri"/>
              </a:rPr>
              <a:t>6 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ZH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events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in 5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years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867" y="2260233"/>
            <a:ext cx="254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«A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tagged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Higgs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».</a:t>
            </a:r>
            <a:endParaRPr lang="fr-CH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1" y="1691398"/>
            <a:ext cx="1853875" cy="42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8" y="1143910"/>
            <a:ext cx="28793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0465" y="3356993"/>
            <a:ext cx="3400744" cy="8775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dirty="0" smtClean="0">
                <a:solidFill>
                  <a:prstClr val="black"/>
                </a:solidFill>
              </a:rPr>
              <a:t> incl. invisible = (</a:t>
            </a:r>
            <a:r>
              <a:rPr lang="fr-CH" sz="1800" dirty="0" err="1">
                <a:solidFill>
                  <a:prstClr val="black"/>
                </a:solidFill>
              </a:rPr>
              <a:t>dark</a:t>
            </a:r>
            <a:r>
              <a:rPr lang="fr-CH" sz="1800" dirty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matter</a:t>
            </a:r>
            <a:r>
              <a:rPr lang="fr-CH" sz="1800" dirty="0" smtClean="0">
                <a:solidFill>
                  <a:prstClr val="black"/>
                </a:solidFill>
              </a:rPr>
              <a:t>?)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600" b="0" i="1" dirty="0" smtClean="0">
                <a:solidFill>
                  <a:prstClr val="black"/>
                </a:solidFill>
              </a:rPr>
              <a:t>NB </a:t>
            </a:r>
            <a:r>
              <a:rPr lang="fr-CH" sz="1600" b="0" i="1" dirty="0" err="1" smtClean="0">
                <a:solidFill>
                  <a:prstClr val="black"/>
                </a:solidFill>
              </a:rPr>
              <a:t>will</a:t>
            </a:r>
            <a:r>
              <a:rPr lang="fr-CH" sz="1600" b="0" i="1" dirty="0" smtClean="0">
                <a:solidFill>
                  <a:prstClr val="black"/>
                </a:solidFill>
              </a:rPr>
              <a:t> </a:t>
            </a:r>
            <a:r>
              <a:rPr lang="fr-CH" sz="1600" b="0" i="1" dirty="0" err="1" smtClean="0">
                <a:solidFill>
                  <a:prstClr val="black"/>
                </a:solidFill>
              </a:rPr>
              <a:t>improve</a:t>
            </a:r>
            <a:r>
              <a:rPr lang="fr-CH" sz="1600" b="0" i="1" dirty="0" smtClean="0">
                <a:solidFill>
                  <a:prstClr val="black"/>
                </a:solidFill>
              </a:rPr>
              <a:t> </a:t>
            </a:r>
            <a:r>
              <a:rPr lang="fr-CH" sz="1600" b="0" i="1" dirty="0" err="1" smtClean="0">
                <a:solidFill>
                  <a:prstClr val="black"/>
                </a:solidFill>
              </a:rPr>
              <a:t>with</a:t>
            </a:r>
            <a:r>
              <a:rPr lang="fr-CH" sz="1600" b="0" i="1" dirty="0" smtClean="0">
                <a:solidFill>
                  <a:prstClr val="black"/>
                </a:solidFill>
              </a:rPr>
              <a:t> inclusion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600" b="0" i="1" dirty="0" smtClean="0">
                <a:solidFill>
                  <a:prstClr val="black"/>
                </a:solidFill>
              </a:rPr>
              <a:t>ZH-&gt; </a:t>
            </a:r>
            <a:r>
              <a:rPr lang="fr-CH" sz="1600" b="0" i="1" dirty="0" err="1" smtClean="0">
                <a:solidFill>
                  <a:prstClr val="black"/>
                </a:solidFill>
              </a:rPr>
              <a:t>qq</a:t>
            </a:r>
            <a:r>
              <a:rPr lang="fr-CH" sz="1600" b="0" i="1" dirty="0" smtClean="0">
                <a:solidFill>
                  <a:prstClr val="black"/>
                </a:solidFill>
              </a:rPr>
              <a:t> H  </a:t>
            </a:r>
            <a:r>
              <a:rPr lang="fr-CH" sz="1600" b="0" i="1" dirty="0" err="1" smtClean="0">
                <a:solidFill>
                  <a:prstClr val="black"/>
                </a:solidFill>
              </a:rPr>
              <a:t>tagging</a:t>
            </a:r>
            <a:endParaRPr lang="fr-CH" sz="1600" b="0" i="1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3534" y="5277605"/>
            <a:ext cx="1054406" cy="5621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8945" y="1215917"/>
            <a:ext cx="75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4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IPs</a:t>
            </a:r>
            <a:endParaRPr lang="fr-CH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1432" y="1247855"/>
            <a:ext cx="90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(2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IPs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CH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87571" y="3726325"/>
            <a:ext cx="2232894" cy="1550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016" y="5896438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i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CH" sz="20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total </a:t>
            </a:r>
            <a:r>
              <a:rPr lang="fr-CH" sz="20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width</a:t>
            </a:r>
            <a:endParaRPr lang="fr-CH" sz="2000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HHH </a:t>
            </a:r>
            <a:r>
              <a:rPr lang="fr-CH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(best at FCC-</a:t>
            </a:r>
            <a:r>
              <a:rPr lang="fr-CH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hh</a:t>
            </a:r>
            <a:r>
              <a:rPr lang="fr-CH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)</a:t>
            </a:r>
            <a:endParaRPr lang="fr-CH" sz="2000" dirty="0" smtClean="0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H</a:t>
            </a:r>
            <a:r>
              <a:rPr lang="fr-CH" sz="20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tt</a:t>
            </a:r>
            <a:r>
              <a:rPr lang="fr-CH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   </a:t>
            </a:r>
            <a:r>
              <a:rPr lang="fr-CH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(best at FCC-</a:t>
            </a:r>
            <a:r>
              <a:rPr lang="fr-CH" dirty="0" err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hh</a:t>
            </a:r>
            <a:r>
              <a:rPr lang="fr-CH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)</a:t>
            </a:r>
            <a:endParaRPr lang="fr-CH" sz="2000" dirty="0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3240" y="5896437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&lt;1%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b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28%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000" b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13%</a:t>
            </a:r>
            <a:endParaRPr lang="fr-CH" sz="2000" b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945119" y="6404268"/>
            <a:ext cx="27338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11484" y="6698586"/>
            <a:ext cx="276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159224" y="3448165"/>
            <a:ext cx="1054406" cy="5621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59224" y="4830256"/>
            <a:ext cx="1054406" cy="5621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endCxn id="29" idx="1"/>
          </p:cNvCxnSpPr>
          <p:nvPr/>
        </p:nvCxnSpPr>
        <p:spPr>
          <a:xfrm flipV="1">
            <a:off x="3213630" y="2965594"/>
            <a:ext cx="2165835" cy="51688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213630" y="3150260"/>
            <a:ext cx="2165835" cy="151681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79465" y="2780928"/>
            <a:ext cx="3277372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sensitive to new </a:t>
            </a:r>
            <a:r>
              <a:rPr lang="fr-CH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physics</a:t>
            </a:r>
            <a:r>
              <a:rPr lang="fr-CH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in </a:t>
            </a:r>
            <a:r>
              <a:rPr lang="fr-CH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loops</a:t>
            </a:r>
            <a:endParaRPr lang="fr-CH" sz="18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124667" y="1756848"/>
            <a:ext cx="162349" cy="4067581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86518" y="6226500"/>
            <a:ext cx="166584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HZ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thresh</a:t>
            </a:r>
            <a:endParaRPr lang="fr-CH" sz="18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tt 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thresh</a:t>
            </a:r>
            <a:endParaRPr lang="fr-CH" sz="18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                          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124744"/>
            <a:ext cx="181466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constrained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fit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including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‘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exotic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’)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B35-6861-48AF-9977-E22E1342DAD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943" y="701266"/>
            <a:ext cx="8752114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Lepton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  <a:sym typeface="Symbol"/>
              </a:rPr>
              <a:t>flavour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  <a:sym typeface="Symbol"/>
              </a:rPr>
              <a:t>violating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 Z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  <a:sym typeface="Symbol"/>
              </a:rPr>
              <a:t>decays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  <a:sym typeface="Symbol"/>
              </a:rPr>
              <a:t>with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 10</a:t>
            </a:r>
            <a:r>
              <a:rPr lang="fr-CH" sz="1800" baseline="30000" dirty="0" smtClean="0">
                <a:solidFill>
                  <a:prstClr val="black"/>
                </a:solidFill>
                <a:latin typeface="Calibri"/>
                <a:sym typeface="Symbol"/>
              </a:rPr>
              <a:t>13 </a:t>
            </a:r>
            <a:r>
              <a:rPr lang="fr-CH" sz="1800" dirty="0">
                <a:solidFill>
                  <a:prstClr val="black"/>
                </a:solidFill>
                <a:latin typeface="Calibri"/>
                <a:sym typeface="Symbol"/>
              </a:rPr>
              <a:t>Z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  <a:sym typeface="Symbol"/>
              </a:rPr>
              <a:t>decays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endParaRPr lang="fr-CH" sz="1800" dirty="0">
              <a:solidFill>
                <a:prstClr val="black"/>
              </a:solidFill>
              <a:latin typeface="Calibri"/>
              <a:sym typeface="Symbol"/>
            </a:endParaRPr>
          </a:p>
          <a:p>
            <a:endParaRPr lang="fr-CH" sz="1800" dirty="0">
              <a:solidFill>
                <a:prstClr val="black"/>
              </a:solidFill>
              <a:latin typeface="Calibri"/>
              <a:sym typeface="Symbol"/>
            </a:endParaRPr>
          </a:p>
          <a:p>
            <a:r>
              <a:rPr lang="fr-CH" sz="1800" dirty="0">
                <a:solidFill>
                  <a:prstClr val="black"/>
                </a:solidFill>
                <a:latin typeface="Calibri"/>
                <a:sym typeface="Symbol"/>
              </a:rPr>
              <a:t>A. Abada et al,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  <a:hlinkClick r:id="rId2" tooltip="Abstract"/>
              </a:rPr>
              <a:t>arXiv:1412.6322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   Indirect searches for sterile neutrinos at a high-luminosity Z-factory  </a:t>
            </a:r>
            <a:r>
              <a:rPr lang="en-US" sz="1800" dirty="0">
                <a:solidFill>
                  <a:prstClr val="black"/>
                </a:solidFill>
                <a:hlinkClick r:id="rId3"/>
              </a:rPr>
              <a:t>A. </a:t>
            </a:r>
            <a:r>
              <a:rPr lang="en-US" sz="1800" dirty="0" err="1">
                <a:solidFill>
                  <a:prstClr val="black"/>
                </a:solidFill>
                <a:hlinkClick r:id="rId3"/>
              </a:rPr>
              <a:t>Abada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>
                <a:solidFill>
                  <a:prstClr val="black"/>
                </a:solidFill>
                <a:hlinkClick r:id="rId4"/>
              </a:rPr>
              <a:t>V. De </a:t>
            </a:r>
            <a:r>
              <a:rPr lang="en-US" sz="1800" dirty="0" err="1">
                <a:solidFill>
                  <a:prstClr val="black"/>
                </a:solidFill>
                <a:hlinkClick r:id="rId4"/>
              </a:rPr>
              <a:t>Romeri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>
                <a:solidFill>
                  <a:prstClr val="black"/>
                </a:solidFill>
                <a:hlinkClick r:id="rId5"/>
              </a:rPr>
              <a:t>S. </a:t>
            </a:r>
            <a:r>
              <a:rPr lang="en-US" sz="1800" dirty="0" err="1">
                <a:solidFill>
                  <a:prstClr val="black"/>
                </a:solidFill>
                <a:hlinkClick r:id="rId5"/>
              </a:rPr>
              <a:t>Monteil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>
                <a:solidFill>
                  <a:prstClr val="black"/>
                </a:solidFill>
                <a:hlinkClick r:id="rId6"/>
              </a:rPr>
              <a:t>J. </a:t>
            </a:r>
            <a:r>
              <a:rPr lang="en-US" sz="1800" dirty="0" err="1">
                <a:solidFill>
                  <a:prstClr val="black"/>
                </a:solidFill>
                <a:hlinkClick r:id="rId6"/>
              </a:rPr>
              <a:t>Orloff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>
                <a:solidFill>
                  <a:prstClr val="black"/>
                </a:solidFill>
                <a:hlinkClick r:id="rId7"/>
              </a:rPr>
              <a:t>A. M. Teixeira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2" y="1827439"/>
            <a:ext cx="79946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70DC-2FFC-4EED-8268-FAD7EEA4CC6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1800" y="2530475"/>
            <a:ext cx="8610600" cy="2601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400" y="585788"/>
            <a:ext cx="8321675" cy="18621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150532" name="TextBox 1"/>
          <p:cNvSpPr txBox="1">
            <a:spLocks noChangeArrowheads="1"/>
          </p:cNvSpPr>
          <p:nvPr/>
        </p:nvSpPr>
        <p:spPr bwMode="auto">
          <a:xfrm>
            <a:off x="2690813" y="125413"/>
            <a:ext cx="4762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 sz="2400">
                <a:solidFill>
                  <a:prstClr val="black"/>
                </a:solidFill>
              </a:rPr>
              <a:t>RHASnu’s production in Z decays </a:t>
            </a:r>
          </a:p>
        </p:txBody>
      </p:sp>
      <p:pic>
        <p:nvPicPr>
          <p:cNvPr id="150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896938"/>
            <a:ext cx="7629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TextBox 2"/>
          <p:cNvSpPr txBox="1">
            <a:spLocks noChangeArrowheads="1"/>
          </p:cNvSpPr>
          <p:nvPr/>
        </p:nvSpPr>
        <p:spPr bwMode="auto">
          <a:xfrm>
            <a:off x="449898" y="1927860"/>
            <a:ext cx="7459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 dirty="0" err="1">
                <a:solidFill>
                  <a:prstClr val="black"/>
                </a:solidFill>
              </a:rPr>
              <a:t>multiply</a:t>
            </a:r>
            <a:r>
              <a:rPr lang="fr-CH" altLang="fr-FR" dirty="0">
                <a:solidFill>
                  <a:prstClr val="black"/>
                </a:solidFill>
              </a:rPr>
              <a:t> by 2 for anti neutrino and </a:t>
            </a:r>
            <a:r>
              <a:rPr lang="fr-CH" altLang="fr-FR" dirty="0" err="1">
                <a:solidFill>
                  <a:prstClr val="black"/>
                </a:solidFill>
              </a:rPr>
              <a:t>add</a:t>
            </a:r>
            <a:r>
              <a:rPr lang="fr-CH" altLang="fr-FR" dirty="0">
                <a:solidFill>
                  <a:prstClr val="black"/>
                </a:solidFill>
              </a:rPr>
              <a:t> contributions of  3 neutrino </a:t>
            </a:r>
            <a:r>
              <a:rPr lang="fr-CH" altLang="fr-FR" dirty="0" err="1">
                <a:solidFill>
                  <a:prstClr val="black"/>
                </a:solidFill>
              </a:rPr>
              <a:t>species</a:t>
            </a:r>
            <a:r>
              <a:rPr lang="fr-CH" altLang="fr-FR" dirty="0">
                <a:solidFill>
                  <a:prstClr val="black"/>
                </a:solidFill>
              </a:rPr>
              <a:t> (</a:t>
            </a:r>
            <a:r>
              <a:rPr lang="fr-CH" altLang="fr-FR" dirty="0" err="1">
                <a:solidFill>
                  <a:prstClr val="black"/>
                </a:solidFill>
              </a:rPr>
              <a:t>with</a:t>
            </a:r>
            <a:r>
              <a:rPr lang="fr-CH" altLang="fr-FR" dirty="0">
                <a:solidFill>
                  <a:prstClr val="black"/>
                </a:solidFill>
              </a:rPr>
              <a:t> </a:t>
            </a:r>
            <a:r>
              <a:rPr lang="fr-CH" altLang="fr-FR" dirty="0" err="1">
                <a:solidFill>
                  <a:prstClr val="black"/>
                </a:solidFill>
              </a:rPr>
              <a:t>different</a:t>
            </a:r>
            <a:r>
              <a:rPr lang="fr-CH" altLang="fr-FR" dirty="0">
                <a:solidFill>
                  <a:prstClr val="black"/>
                </a:solidFill>
              </a:rPr>
              <a:t> |U|</a:t>
            </a:r>
            <a:r>
              <a:rPr lang="fr-CH" altLang="fr-FR" baseline="30000" dirty="0">
                <a:solidFill>
                  <a:prstClr val="black"/>
                </a:solidFill>
              </a:rPr>
              <a:t>2</a:t>
            </a:r>
            <a:r>
              <a:rPr lang="fr-CH" altLang="fr-FR" dirty="0">
                <a:solidFill>
                  <a:prstClr val="black"/>
                </a:solidFill>
              </a:rPr>
              <a:t> ) </a:t>
            </a:r>
          </a:p>
        </p:txBody>
      </p:sp>
      <p:sp>
        <p:nvSpPr>
          <p:cNvPr id="150535" name="TextBox 3"/>
          <p:cNvSpPr txBox="1">
            <a:spLocks noChangeArrowheads="1"/>
          </p:cNvSpPr>
          <p:nvPr/>
        </p:nvSpPr>
        <p:spPr bwMode="auto">
          <a:xfrm>
            <a:off x="630238" y="771525"/>
            <a:ext cx="1141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>
                <a:solidFill>
                  <a:prstClr val="black"/>
                </a:solidFill>
              </a:rPr>
              <a:t>Production: </a:t>
            </a:r>
          </a:p>
        </p:txBody>
      </p:sp>
      <p:sp>
        <p:nvSpPr>
          <p:cNvPr id="150536" name="TextBox 4"/>
          <p:cNvSpPr txBox="1">
            <a:spLocks noChangeArrowheads="1"/>
          </p:cNvSpPr>
          <p:nvPr/>
        </p:nvSpPr>
        <p:spPr bwMode="auto">
          <a:xfrm>
            <a:off x="630238" y="2730500"/>
            <a:ext cx="700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>
                <a:solidFill>
                  <a:prstClr val="black"/>
                </a:solidFill>
              </a:rPr>
              <a:t>Decay </a:t>
            </a:r>
          </a:p>
        </p:txBody>
      </p:sp>
      <p:pic>
        <p:nvPicPr>
          <p:cNvPr id="1505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630488"/>
            <a:ext cx="42640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3311525"/>
            <a:ext cx="3238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9" name="TextBox 11"/>
          <p:cNvSpPr txBox="1">
            <a:spLocks noChangeArrowheads="1"/>
          </p:cNvSpPr>
          <p:nvPr/>
        </p:nvSpPr>
        <p:spPr bwMode="auto">
          <a:xfrm>
            <a:off x="5791200" y="2890838"/>
            <a:ext cx="128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>
                <a:solidFill>
                  <a:prstClr val="black"/>
                </a:solidFill>
              </a:rPr>
              <a:t>Decay length: </a:t>
            </a:r>
          </a:p>
        </p:txBody>
      </p:sp>
      <p:sp>
        <p:nvSpPr>
          <p:cNvPr id="150540" name="TextBox 12"/>
          <p:cNvSpPr txBox="1">
            <a:spLocks noChangeArrowheads="1"/>
          </p:cNvSpPr>
          <p:nvPr/>
        </p:nvSpPr>
        <p:spPr bwMode="auto">
          <a:xfrm>
            <a:off x="7659688" y="3392488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6488" y="5253038"/>
            <a:ext cx="6837362" cy="639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>
              <a:solidFill>
                <a:prstClr val="white"/>
              </a:solidFill>
            </a:endParaRPr>
          </a:p>
        </p:txBody>
      </p:sp>
      <p:sp>
        <p:nvSpPr>
          <p:cNvPr id="150542" name="TextBox 14"/>
          <p:cNvSpPr txBox="1">
            <a:spLocks noChangeArrowheads="1"/>
          </p:cNvSpPr>
          <p:nvPr/>
        </p:nvSpPr>
        <p:spPr bwMode="auto">
          <a:xfrm>
            <a:off x="1349375" y="5454650"/>
            <a:ext cx="5805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 dirty="0">
                <a:solidFill>
                  <a:prstClr val="black"/>
                </a:solidFill>
              </a:rPr>
              <a:t>Backgrounds : four fermion:    </a:t>
            </a:r>
            <a:r>
              <a:rPr lang="fr-CH" altLang="fr-FR" dirty="0" err="1">
                <a:solidFill>
                  <a:prstClr val="black"/>
                </a:solidFill>
              </a:rPr>
              <a:t>e+e</a:t>
            </a:r>
            <a:r>
              <a:rPr lang="fr-CH" altLang="fr-FR" dirty="0">
                <a:solidFill>
                  <a:prstClr val="black"/>
                </a:solidFill>
              </a:rPr>
              <a:t>- 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 W*</a:t>
            </a:r>
            <a:r>
              <a:rPr lang="fr-CH" altLang="fr-FR" baseline="30000" dirty="0">
                <a:solidFill>
                  <a:prstClr val="black"/>
                </a:solidFill>
                <a:sym typeface="Wingdings" pitchFamily="2" charset="2"/>
              </a:rPr>
              <a:t>+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 W*</a:t>
            </a:r>
            <a:r>
              <a:rPr lang="fr-CH" altLang="fr-FR" baseline="30000" dirty="0">
                <a:solidFill>
                  <a:prstClr val="black"/>
                </a:solidFill>
                <a:sym typeface="Wingdings" pitchFamily="2" charset="2"/>
              </a:rPr>
              <a:t>-   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altLang="fr-FR" dirty="0" err="1">
                <a:solidFill>
                  <a:prstClr val="black"/>
                </a:solidFill>
                <a:sym typeface="Wingdings" pitchFamily="2" charset="2"/>
              </a:rPr>
              <a:t>e+e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-  Z*(</a:t>
            </a:r>
            <a:r>
              <a:rPr lang="fr-CH" altLang="fr-FR" dirty="0" err="1">
                <a:solidFill>
                  <a:prstClr val="black"/>
                </a:solidFill>
                <a:sym typeface="Wingdings" pitchFamily="2" charset="2"/>
              </a:rPr>
              <a:t>vv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) + (Z/</a:t>
            </a:r>
            <a:r>
              <a:rPr lang="fr-CH" altLang="fr-FR" dirty="0">
                <a:solidFill>
                  <a:prstClr val="black"/>
                </a:solidFill>
                <a:sym typeface="Symbol" pitchFamily="18" charset="2"/>
              </a:rPr>
              <a:t>)*  </a:t>
            </a:r>
            <a:endParaRPr lang="fr-CH" altLang="fr-FR" dirty="0">
              <a:solidFill>
                <a:prstClr val="black"/>
              </a:solidFill>
            </a:endParaRPr>
          </a:p>
        </p:txBody>
      </p:sp>
      <p:sp>
        <p:nvSpPr>
          <p:cNvPr id="150543" name="TextBox 15"/>
          <p:cNvSpPr txBox="1">
            <a:spLocks noChangeArrowheads="1"/>
          </p:cNvSpPr>
          <p:nvPr/>
        </p:nvSpPr>
        <p:spPr bwMode="auto">
          <a:xfrm>
            <a:off x="5741988" y="4303713"/>
            <a:ext cx="2460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>
                <a:solidFill>
                  <a:prstClr val="black"/>
                </a:solidFill>
              </a:rPr>
              <a:t>NB CC decay always leads to </a:t>
            </a:r>
          </a:p>
          <a:p>
            <a:pPr eaLnBrk="1" hangingPunct="1"/>
            <a:r>
              <a:rPr lang="fr-CH" altLang="fr-FR">
                <a:solidFill>
                  <a:prstClr val="black"/>
                </a:solidFill>
                <a:sym typeface="Symbol" pitchFamily="18" charset="2"/>
              </a:rPr>
              <a:t>            2 charged tracks</a:t>
            </a:r>
            <a:endParaRPr lang="fr-CH" altLang="fr-FR">
              <a:solidFill>
                <a:prstClr val="black"/>
              </a:solidFill>
            </a:endParaRPr>
          </a:p>
        </p:txBody>
      </p:sp>
      <p:sp>
        <p:nvSpPr>
          <p:cNvPr id="150544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7F519C-0B08-4B6B-BD76-94BDA3DD3291}" type="datetime1">
              <a:rPr lang="fr-CH" altLang="fr-FR" smtClean="0">
                <a:solidFill>
                  <a:srgbClr val="898989"/>
                </a:solidFill>
              </a:rPr>
              <a:pPr eaLnBrk="1" hangingPunct="1"/>
              <a:t>09.08.2015</a:t>
            </a:fld>
            <a:endParaRPr lang="en-GB" altLang="fr-FR" smtClean="0">
              <a:solidFill>
                <a:srgbClr val="898989"/>
              </a:solidFill>
            </a:endParaRPr>
          </a:p>
        </p:txBody>
      </p:sp>
      <p:sp>
        <p:nvSpPr>
          <p:cNvPr id="150545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2103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180286-2626-4BA5-8B01-1CA37C90999A}" type="slidenum">
              <a:rPr lang="en-GB" altLang="fr-FR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57</a:t>
            </a:fld>
            <a:endParaRPr lang="en-GB" altLang="fr-FR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87" y="673407"/>
            <a:ext cx="694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 smtClean="0">
                <a:solidFill>
                  <a:prstClr val="black"/>
                </a:solidFill>
              </a:rPr>
              <a:t>Order</a:t>
            </a:r>
            <a:r>
              <a:rPr lang="fr-CH" sz="2400" dirty="0">
                <a:solidFill>
                  <a:prstClr val="black"/>
                </a:solidFill>
              </a:rPr>
              <a:t>-</a:t>
            </a:r>
            <a:r>
              <a:rPr lang="fr-CH" sz="2400" dirty="0" smtClean="0">
                <a:solidFill>
                  <a:prstClr val="black"/>
                </a:solidFill>
              </a:rPr>
              <a:t>of-magnitude extrapolation of </a:t>
            </a:r>
            <a:r>
              <a:rPr lang="fr-CH" sz="2400" dirty="0" err="1">
                <a:solidFill>
                  <a:prstClr val="black"/>
                </a:solidFill>
              </a:rPr>
              <a:t>e</a:t>
            </a:r>
            <a:r>
              <a:rPr lang="fr-CH" sz="2400" dirty="0" err="1" smtClean="0">
                <a:solidFill>
                  <a:prstClr val="black"/>
                </a:solidFill>
              </a:rPr>
              <a:t>xisting</a:t>
            </a:r>
            <a:r>
              <a:rPr lang="fr-CH" sz="2400" dirty="0" smtClean="0">
                <a:solidFill>
                  <a:prstClr val="black"/>
                </a:solidFill>
              </a:rPr>
              <a:t> </a:t>
            </a:r>
            <a:r>
              <a:rPr lang="fr-CH" sz="2400" dirty="0" err="1" smtClean="0">
                <a:solidFill>
                  <a:prstClr val="black"/>
                </a:solidFill>
              </a:rPr>
              <a:t>limits</a:t>
            </a:r>
            <a:endParaRPr lang="fr-CH" sz="24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7" y="1663063"/>
            <a:ext cx="7785261" cy="48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727200" y="4148770"/>
            <a:ext cx="6725920" cy="201835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8800" y="5224241"/>
            <a:ext cx="56457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prstClr val="black"/>
                </a:solidFill>
              </a:rPr>
              <a:t>BAU</a:t>
            </a:r>
            <a:endParaRPr lang="fr-CH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79600" y="5378130"/>
            <a:ext cx="6725920" cy="181515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38612" y="6271862"/>
            <a:ext cx="76495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prstClr val="black"/>
                </a:solidFill>
              </a:rPr>
              <a:t>see-saw</a:t>
            </a:r>
            <a:endParaRPr lang="fr-CH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65378" y="4067490"/>
            <a:ext cx="0" cy="1553967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65378" y="5682417"/>
            <a:ext cx="0" cy="1069777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112000" y="3881120"/>
            <a:ext cx="1928733" cy="2602017"/>
            <a:chOff x="7112000" y="3881120"/>
            <a:chExt cx="1928733" cy="2602017"/>
          </a:xfrm>
        </p:grpSpPr>
        <p:sp>
          <p:nvSpPr>
            <p:cNvPr id="14" name="TextBox 13"/>
            <p:cNvSpPr txBox="1"/>
            <p:nvPr/>
          </p:nvSpPr>
          <p:spPr>
            <a:xfrm>
              <a:off x="7112000" y="3881120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prstClr val="black"/>
                  </a:solidFill>
                </a:rPr>
                <a:t>4 10</a:t>
              </a:r>
              <a:r>
                <a:rPr lang="fr-CH" baseline="30000" dirty="0" smtClean="0">
                  <a:solidFill>
                    <a:prstClr val="black"/>
                  </a:solidFill>
                </a:rPr>
                <a:t>6</a:t>
              </a:r>
              <a:r>
                <a:rPr lang="fr-CH" dirty="0" smtClean="0">
                  <a:solidFill>
                    <a:prstClr val="black"/>
                  </a:solidFill>
                </a:rPr>
                <a:t> Z </a:t>
              </a:r>
              <a:r>
                <a:rPr lang="fr-CH" dirty="0" err="1" smtClean="0">
                  <a:solidFill>
                    <a:prstClr val="black"/>
                  </a:solidFill>
                </a:rPr>
                <a:t>decays</a:t>
              </a:r>
              <a:endParaRPr lang="fr-CH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12000" y="5959917"/>
              <a:ext cx="1928733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 smtClean="0">
                  <a:solidFill>
                    <a:prstClr val="black"/>
                  </a:solidFill>
                </a:rPr>
                <a:t>maybe</a:t>
              </a:r>
              <a:r>
                <a:rPr lang="fr-CH" dirty="0" smtClean="0">
                  <a:solidFill>
                    <a:prstClr val="black"/>
                  </a:solidFill>
                </a:rPr>
                <a:t> </a:t>
              </a:r>
              <a:r>
                <a:rPr lang="fr-CH" dirty="0" err="1" smtClean="0">
                  <a:solidFill>
                    <a:prstClr val="black"/>
                  </a:solidFill>
                </a:rPr>
                <a:t>achievable</a:t>
              </a:r>
              <a:r>
                <a:rPr lang="fr-CH" dirty="0" smtClean="0">
                  <a:solidFill>
                    <a:prstClr val="black"/>
                  </a:solidFill>
                </a:rPr>
                <a:t> </a:t>
              </a:r>
              <a:r>
                <a:rPr lang="fr-CH" dirty="0" err="1" smtClean="0">
                  <a:solidFill>
                    <a:prstClr val="black"/>
                  </a:solidFill>
                </a:rPr>
                <a:t>with</a:t>
              </a:r>
              <a:endParaRPr lang="fr-CH" dirty="0" smtClean="0">
                <a:solidFill>
                  <a:prstClr val="black"/>
                </a:solidFill>
              </a:endParaRPr>
            </a:p>
            <a:p>
              <a:r>
                <a:rPr lang="fr-CH" dirty="0" smtClean="0">
                  <a:solidFill>
                    <a:prstClr val="black"/>
                  </a:solidFill>
                </a:rPr>
                <a:t>10</a:t>
              </a:r>
              <a:r>
                <a:rPr lang="fr-CH" baseline="30000" dirty="0" smtClean="0">
                  <a:solidFill>
                    <a:prstClr val="black"/>
                  </a:solidFill>
                </a:rPr>
                <a:t>10  -</a:t>
              </a:r>
              <a:r>
                <a:rPr lang="fr-CH" dirty="0" smtClean="0">
                  <a:solidFill>
                    <a:prstClr val="black"/>
                  </a:solidFill>
                </a:rPr>
                <a:t> 10</a:t>
              </a:r>
              <a:r>
                <a:rPr lang="fr-CH" baseline="30000" dirty="0" smtClean="0">
                  <a:solidFill>
                    <a:prstClr val="black"/>
                  </a:solidFill>
                </a:rPr>
                <a:t>13</a:t>
              </a:r>
              <a:r>
                <a:rPr lang="fr-CH" dirty="0" smtClean="0">
                  <a:solidFill>
                    <a:prstClr val="black"/>
                  </a:solidFill>
                </a:rPr>
                <a:t>  Z </a:t>
              </a:r>
              <a:r>
                <a:rPr lang="fr-CH" dirty="0" err="1" smtClean="0">
                  <a:solidFill>
                    <a:prstClr val="black"/>
                  </a:solidFill>
                </a:rPr>
                <a:t>decays</a:t>
              </a:r>
              <a:r>
                <a:rPr lang="fr-CH" dirty="0" smtClean="0">
                  <a:solidFill>
                    <a:prstClr val="black"/>
                  </a:solidFill>
                </a:rPr>
                <a:t>?</a:t>
              </a:r>
              <a:endParaRPr lang="fr-CH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15F-F22D-46DA-B3FE-B61E133CAD5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9864"/>
            <a:ext cx="5494972" cy="65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Box 1"/>
          <p:cNvSpPr txBox="1">
            <a:spLocks noChangeArrowheads="1"/>
          </p:cNvSpPr>
          <p:nvPr/>
        </p:nvSpPr>
        <p:spPr bwMode="auto">
          <a:xfrm>
            <a:off x="5888038" y="2516188"/>
            <a:ext cx="3255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3600">
                <a:solidFill>
                  <a:srgbClr val="000000"/>
                </a:solidFill>
              </a:rPr>
              <a:t>Find: one event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3600">
                <a:solidFill>
                  <a:srgbClr val="000000"/>
                </a:solidFill>
              </a:rPr>
              <a:t>in 4x10</a:t>
            </a:r>
            <a:r>
              <a:rPr lang="fr-CH" altLang="fr-FR" sz="3600" baseline="30000">
                <a:solidFill>
                  <a:srgbClr val="000000"/>
                </a:solidFill>
              </a:rPr>
              <a:t>6</a:t>
            </a:r>
            <a:r>
              <a:rPr lang="fr-CH" altLang="fr-FR" sz="3600">
                <a:solidFill>
                  <a:srgbClr val="000000"/>
                </a:solidFill>
              </a:rPr>
              <a:t>Z: </a:t>
            </a:r>
          </a:p>
        </p:txBody>
      </p:sp>
      <p:sp>
        <p:nvSpPr>
          <p:cNvPr id="3" name="Freeform 2"/>
          <p:cNvSpPr/>
          <p:nvPr/>
        </p:nvSpPr>
        <p:spPr>
          <a:xfrm>
            <a:off x="6191250" y="3957638"/>
            <a:ext cx="719138" cy="784225"/>
          </a:xfrm>
          <a:custGeom>
            <a:avLst/>
            <a:gdLst>
              <a:gd name="connsiteX0" fmla="*/ 0 w 718532"/>
              <a:gd name="connsiteY0" fmla="*/ 0 h 783772"/>
              <a:gd name="connsiteX1" fmla="*/ 65315 w 718532"/>
              <a:gd name="connsiteY1" fmla="*/ 65315 h 783772"/>
              <a:gd name="connsiteX2" fmla="*/ 117566 w 718532"/>
              <a:gd name="connsiteY2" fmla="*/ 104503 h 783772"/>
              <a:gd name="connsiteX3" fmla="*/ 195943 w 718532"/>
              <a:gd name="connsiteY3" fmla="*/ 182880 h 783772"/>
              <a:gd name="connsiteX4" fmla="*/ 222069 w 718532"/>
              <a:gd name="connsiteY4" fmla="*/ 222069 h 783772"/>
              <a:gd name="connsiteX5" fmla="*/ 261257 w 718532"/>
              <a:gd name="connsiteY5" fmla="*/ 248195 h 783772"/>
              <a:gd name="connsiteX6" fmla="*/ 300446 w 718532"/>
              <a:gd name="connsiteY6" fmla="*/ 313509 h 783772"/>
              <a:gd name="connsiteX7" fmla="*/ 365760 w 718532"/>
              <a:gd name="connsiteY7" fmla="*/ 404949 h 783772"/>
              <a:gd name="connsiteX8" fmla="*/ 470263 w 718532"/>
              <a:gd name="connsiteY8" fmla="*/ 483326 h 783772"/>
              <a:gd name="connsiteX9" fmla="*/ 587829 w 718532"/>
              <a:gd name="connsiteY9" fmla="*/ 613955 h 783772"/>
              <a:gd name="connsiteX10" fmla="*/ 600892 w 718532"/>
              <a:gd name="connsiteY10" fmla="*/ 653143 h 783772"/>
              <a:gd name="connsiteX11" fmla="*/ 679269 w 718532"/>
              <a:gd name="connsiteY11" fmla="*/ 744583 h 783772"/>
              <a:gd name="connsiteX12" fmla="*/ 718457 w 718532"/>
              <a:gd name="connsiteY1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8532" h="783772">
                <a:moveTo>
                  <a:pt x="0" y="0"/>
                </a:moveTo>
                <a:cubicBezTo>
                  <a:pt x="21772" y="21772"/>
                  <a:pt x="42302" y="44859"/>
                  <a:pt x="65315" y="65315"/>
                </a:cubicBezTo>
                <a:cubicBezTo>
                  <a:pt x="81587" y="79779"/>
                  <a:pt x="101384" y="89939"/>
                  <a:pt x="117566" y="104503"/>
                </a:cubicBezTo>
                <a:cubicBezTo>
                  <a:pt x="145029" y="129219"/>
                  <a:pt x="175448" y="152138"/>
                  <a:pt x="195943" y="182880"/>
                </a:cubicBezTo>
                <a:cubicBezTo>
                  <a:pt x="204652" y="195943"/>
                  <a:pt x="210968" y="210967"/>
                  <a:pt x="222069" y="222069"/>
                </a:cubicBezTo>
                <a:cubicBezTo>
                  <a:pt x="233170" y="233170"/>
                  <a:pt x="248194" y="239486"/>
                  <a:pt x="261257" y="248195"/>
                </a:cubicBezTo>
                <a:cubicBezTo>
                  <a:pt x="274320" y="269966"/>
                  <a:pt x="288116" y="291315"/>
                  <a:pt x="300446" y="313509"/>
                </a:cubicBezTo>
                <a:cubicBezTo>
                  <a:pt x="331500" y="369405"/>
                  <a:pt x="315966" y="364208"/>
                  <a:pt x="365760" y="404949"/>
                </a:cubicBezTo>
                <a:cubicBezTo>
                  <a:pt x="399460" y="432522"/>
                  <a:pt x="444137" y="448492"/>
                  <a:pt x="470263" y="483326"/>
                </a:cubicBezTo>
                <a:cubicBezTo>
                  <a:pt x="558060" y="600389"/>
                  <a:pt x="512410" y="563676"/>
                  <a:pt x="587829" y="613955"/>
                </a:cubicBezTo>
                <a:cubicBezTo>
                  <a:pt x="592183" y="627018"/>
                  <a:pt x="594061" y="641188"/>
                  <a:pt x="600892" y="653143"/>
                </a:cubicBezTo>
                <a:cubicBezTo>
                  <a:pt x="616620" y="680668"/>
                  <a:pt x="653996" y="723522"/>
                  <a:pt x="679269" y="744583"/>
                </a:cubicBezTo>
                <a:cubicBezTo>
                  <a:pt x="722080" y="780259"/>
                  <a:pt x="718457" y="753031"/>
                  <a:pt x="718457" y="7837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230938" y="5408613"/>
            <a:ext cx="679450" cy="273050"/>
          </a:xfrm>
          <a:custGeom>
            <a:avLst/>
            <a:gdLst>
              <a:gd name="connsiteX0" fmla="*/ 0 w 679268"/>
              <a:gd name="connsiteY0" fmla="*/ 274320 h 274320"/>
              <a:gd name="connsiteX1" fmla="*/ 91440 w 679268"/>
              <a:gd name="connsiteY1" fmla="*/ 261257 h 274320"/>
              <a:gd name="connsiteX2" fmla="*/ 169817 w 679268"/>
              <a:gd name="connsiteY2" fmla="*/ 235131 h 274320"/>
              <a:gd name="connsiteX3" fmla="*/ 274320 w 679268"/>
              <a:gd name="connsiteY3" fmla="*/ 195942 h 274320"/>
              <a:gd name="connsiteX4" fmla="*/ 313508 w 679268"/>
              <a:gd name="connsiteY4" fmla="*/ 169817 h 274320"/>
              <a:gd name="connsiteX5" fmla="*/ 352697 w 679268"/>
              <a:gd name="connsiteY5" fmla="*/ 156754 h 274320"/>
              <a:gd name="connsiteX6" fmla="*/ 404948 w 679268"/>
              <a:gd name="connsiteY6" fmla="*/ 130628 h 274320"/>
              <a:gd name="connsiteX7" fmla="*/ 444137 w 679268"/>
              <a:gd name="connsiteY7" fmla="*/ 117565 h 274320"/>
              <a:gd name="connsiteX8" fmla="*/ 483326 w 679268"/>
              <a:gd name="connsiteY8" fmla="*/ 91440 h 274320"/>
              <a:gd name="connsiteX9" fmla="*/ 548640 w 679268"/>
              <a:gd name="connsiteY9" fmla="*/ 78377 h 274320"/>
              <a:gd name="connsiteX10" fmla="*/ 587828 w 679268"/>
              <a:gd name="connsiteY10" fmla="*/ 65314 h 274320"/>
              <a:gd name="connsiteX11" fmla="*/ 627017 w 679268"/>
              <a:gd name="connsiteY11" fmla="*/ 26125 h 274320"/>
              <a:gd name="connsiteX12" fmla="*/ 679268 w 679268"/>
              <a:gd name="connsiteY1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268" h="274320">
                <a:moveTo>
                  <a:pt x="0" y="274320"/>
                </a:moveTo>
                <a:cubicBezTo>
                  <a:pt x="30480" y="269966"/>
                  <a:pt x="61439" y="268180"/>
                  <a:pt x="91440" y="261257"/>
                </a:cubicBezTo>
                <a:cubicBezTo>
                  <a:pt x="118274" y="255065"/>
                  <a:pt x="143691" y="243840"/>
                  <a:pt x="169817" y="235131"/>
                </a:cubicBezTo>
                <a:cubicBezTo>
                  <a:pt x="203736" y="223824"/>
                  <a:pt x="243077" y="211564"/>
                  <a:pt x="274320" y="195942"/>
                </a:cubicBezTo>
                <a:cubicBezTo>
                  <a:pt x="288362" y="188921"/>
                  <a:pt x="299466" y="176838"/>
                  <a:pt x="313508" y="169817"/>
                </a:cubicBezTo>
                <a:cubicBezTo>
                  <a:pt x="325824" y="163659"/>
                  <a:pt x="340041" y="162178"/>
                  <a:pt x="352697" y="156754"/>
                </a:cubicBezTo>
                <a:cubicBezTo>
                  <a:pt x="370595" y="149083"/>
                  <a:pt x="387050" y="138299"/>
                  <a:pt x="404948" y="130628"/>
                </a:cubicBezTo>
                <a:cubicBezTo>
                  <a:pt x="417604" y="125204"/>
                  <a:pt x="431821" y="123723"/>
                  <a:pt x="444137" y="117565"/>
                </a:cubicBezTo>
                <a:cubicBezTo>
                  <a:pt x="458179" y="110544"/>
                  <a:pt x="468626" y="96952"/>
                  <a:pt x="483326" y="91440"/>
                </a:cubicBezTo>
                <a:cubicBezTo>
                  <a:pt x="504115" y="83644"/>
                  <a:pt x="527100" y="83762"/>
                  <a:pt x="548640" y="78377"/>
                </a:cubicBezTo>
                <a:cubicBezTo>
                  <a:pt x="561998" y="75037"/>
                  <a:pt x="574765" y="69668"/>
                  <a:pt x="587828" y="65314"/>
                </a:cubicBezTo>
                <a:cubicBezTo>
                  <a:pt x="600891" y="52251"/>
                  <a:pt x="611646" y="36372"/>
                  <a:pt x="627017" y="26125"/>
                </a:cubicBezTo>
                <a:cubicBezTo>
                  <a:pt x="717078" y="-33916"/>
                  <a:pt x="636333" y="42935"/>
                  <a:pt x="67926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08800" y="4754563"/>
            <a:ext cx="26988" cy="627062"/>
          </a:xfrm>
          <a:custGeom>
            <a:avLst/>
            <a:gdLst>
              <a:gd name="connsiteX0" fmla="*/ 27444 w 27444"/>
              <a:gd name="connsiteY0" fmla="*/ 0 h 627017"/>
              <a:gd name="connsiteX1" fmla="*/ 14381 w 27444"/>
              <a:gd name="connsiteY1" fmla="*/ 339634 h 627017"/>
              <a:gd name="connsiteX2" fmla="*/ 1318 w 27444"/>
              <a:gd name="connsiteY2" fmla="*/ 431074 h 627017"/>
              <a:gd name="connsiteX3" fmla="*/ 1318 w 27444"/>
              <a:gd name="connsiteY3" fmla="*/ 627017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4" h="627017">
                <a:moveTo>
                  <a:pt x="27444" y="0"/>
                </a:moveTo>
                <a:cubicBezTo>
                  <a:pt x="23090" y="113211"/>
                  <a:pt x="21235" y="226546"/>
                  <a:pt x="14381" y="339634"/>
                </a:cubicBezTo>
                <a:cubicBezTo>
                  <a:pt x="12518" y="370367"/>
                  <a:pt x="2716" y="400316"/>
                  <a:pt x="1318" y="431074"/>
                </a:cubicBezTo>
                <a:cubicBezTo>
                  <a:pt x="-1648" y="496321"/>
                  <a:pt x="1318" y="561703"/>
                  <a:pt x="1318" y="6270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988175" y="4189413"/>
            <a:ext cx="758825" cy="527050"/>
          </a:xfrm>
          <a:custGeom>
            <a:avLst/>
            <a:gdLst>
              <a:gd name="connsiteX0" fmla="*/ 0 w 757645"/>
              <a:gd name="connsiteY0" fmla="*/ 526379 h 526379"/>
              <a:gd name="connsiteX1" fmla="*/ 104502 w 757645"/>
              <a:gd name="connsiteY1" fmla="*/ 382688 h 526379"/>
              <a:gd name="connsiteX2" fmla="*/ 143691 w 757645"/>
              <a:gd name="connsiteY2" fmla="*/ 395751 h 526379"/>
              <a:gd name="connsiteX3" fmla="*/ 156754 w 757645"/>
              <a:gd name="connsiteY3" fmla="*/ 434939 h 526379"/>
              <a:gd name="connsiteX4" fmla="*/ 222068 w 757645"/>
              <a:gd name="connsiteY4" fmla="*/ 408813 h 526379"/>
              <a:gd name="connsiteX5" fmla="*/ 235131 w 757645"/>
              <a:gd name="connsiteY5" fmla="*/ 369625 h 526379"/>
              <a:gd name="connsiteX6" fmla="*/ 209005 w 757645"/>
              <a:gd name="connsiteY6" fmla="*/ 330436 h 526379"/>
              <a:gd name="connsiteX7" fmla="*/ 182880 w 757645"/>
              <a:gd name="connsiteY7" fmla="*/ 252059 h 526379"/>
              <a:gd name="connsiteX8" fmla="*/ 195942 w 757645"/>
              <a:gd name="connsiteY8" fmla="*/ 212871 h 526379"/>
              <a:gd name="connsiteX9" fmla="*/ 300445 w 757645"/>
              <a:gd name="connsiteY9" fmla="*/ 252059 h 526379"/>
              <a:gd name="connsiteX10" fmla="*/ 313508 w 757645"/>
              <a:gd name="connsiteY10" fmla="*/ 291248 h 526379"/>
              <a:gd name="connsiteX11" fmla="*/ 391885 w 757645"/>
              <a:gd name="connsiteY11" fmla="*/ 317373 h 526379"/>
              <a:gd name="connsiteX12" fmla="*/ 378822 w 757645"/>
              <a:gd name="connsiteY12" fmla="*/ 186745 h 526379"/>
              <a:gd name="connsiteX13" fmla="*/ 365760 w 757645"/>
              <a:gd name="connsiteY13" fmla="*/ 147556 h 526379"/>
              <a:gd name="connsiteX14" fmla="*/ 404948 w 757645"/>
              <a:gd name="connsiteY14" fmla="*/ 121431 h 526379"/>
              <a:gd name="connsiteX15" fmla="*/ 444137 w 757645"/>
              <a:gd name="connsiteY15" fmla="*/ 134493 h 526379"/>
              <a:gd name="connsiteX16" fmla="*/ 470262 w 757645"/>
              <a:gd name="connsiteY16" fmla="*/ 173682 h 526379"/>
              <a:gd name="connsiteX17" fmla="*/ 496388 w 757645"/>
              <a:gd name="connsiteY17" fmla="*/ 252059 h 526379"/>
              <a:gd name="connsiteX18" fmla="*/ 535577 w 757645"/>
              <a:gd name="connsiteY18" fmla="*/ 265122 h 526379"/>
              <a:gd name="connsiteX19" fmla="*/ 574765 w 757645"/>
              <a:gd name="connsiteY19" fmla="*/ 252059 h 526379"/>
              <a:gd name="connsiteX20" fmla="*/ 548640 w 757645"/>
              <a:gd name="connsiteY20" fmla="*/ 82242 h 526379"/>
              <a:gd name="connsiteX21" fmla="*/ 561702 w 757645"/>
              <a:gd name="connsiteY21" fmla="*/ 3865 h 526379"/>
              <a:gd name="connsiteX22" fmla="*/ 600891 w 757645"/>
              <a:gd name="connsiteY22" fmla="*/ 16928 h 526379"/>
              <a:gd name="connsiteX23" fmla="*/ 653142 w 757645"/>
              <a:gd name="connsiteY23" fmla="*/ 95305 h 526379"/>
              <a:gd name="connsiteX24" fmla="*/ 679268 w 757645"/>
              <a:gd name="connsiteY24" fmla="*/ 147556 h 526379"/>
              <a:gd name="connsiteX25" fmla="*/ 718457 w 757645"/>
              <a:gd name="connsiteY25" fmla="*/ 160619 h 526379"/>
              <a:gd name="connsiteX26" fmla="*/ 757645 w 757645"/>
              <a:gd name="connsiteY26" fmla="*/ 69179 h 5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7645" h="526379">
                <a:moveTo>
                  <a:pt x="0" y="526379"/>
                </a:moveTo>
                <a:cubicBezTo>
                  <a:pt x="14475" y="352662"/>
                  <a:pt x="-38172" y="354153"/>
                  <a:pt x="104502" y="382688"/>
                </a:cubicBezTo>
                <a:cubicBezTo>
                  <a:pt x="118004" y="385388"/>
                  <a:pt x="130628" y="391397"/>
                  <a:pt x="143691" y="395751"/>
                </a:cubicBezTo>
                <a:cubicBezTo>
                  <a:pt x="148045" y="408814"/>
                  <a:pt x="147018" y="425203"/>
                  <a:pt x="156754" y="434939"/>
                </a:cubicBezTo>
                <a:cubicBezTo>
                  <a:pt x="193883" y="472068"/>
                  <a:pt x="207634" y="437680"/>
                  <a:pt x="222068" y="408813"/>
                </a:cubicBezTo>
                <a:cubicBezTo>
                  <a:pt x="228226" y="396497"/>
                  <a:pt x="230777" y="382688"/>
                  <a:pt x="235131" y="369625"/>
                </a:cubicBezTo>
                <a:cubicBezTo>
                  <a:pt x="226422" y="356562"/>
                  <a:pt x="215381" y="344783"/>
                  <a:pt x="209005" y="330436"/>
                </a:cubicBezTo>
                <a:cubicBezTo>
                  <a:pt x="197821" y="305271"/>
                  <a:pt x="182880" y="252059"/>
                  <a:pt x="182880" y="252059"/>
                </a:cubicBezTo>
                <a:cubicBezTo>
                  <a:pt x="187234" y="238996"/>
                  <a:pt x="182879" y="217225"/>
                  <a:pt x="195942" y="212871"/>
                </a:cubicBezTo>
                <a:cubicBezTo>
                  <a:pt x="233608" y="200315"/>
                  <a:pt x="273219" y="233908"/>
                  <a:pt x="300445" y="252059"/>
                </a:cubicBezTo>
                <a:cubicBezTo>
                  <a:pt x="304799" y="265122"/>
                  <a:pt x="302303" y="283245"/>
                  <a:pt x="313508" y="291248"/>
                </a:cubicBezTo>
                <a:cubicBezTo>
                  <a:pt x="335917" y="307255"/>
                  <a:pt x="391885" y="317373"/>
                  <a:pt x="391885" y="317373"/>
                </a:cubicBezTo>
                <a:cubicBezTo>
                  <a:pt x="387531" y="273830"/>
                  <a:pt x="385476" y="229996"/>
                  <a:pt x="378822" y="186745"/>
                </a:cubicBezTo>
                <a:cubicBezTo>
                  <a:pt x="376728" y="173136"/>
                  <a:pt x="360646" y="160341"/>
                  <a:pt x="365760" y="147556"/>
                </a:cubicBezTo>
                <a:cubicBezTo>
                  <a:pt x="371591" y="132980"/>
                  <a:pt x="391885" y="130139"/>
                  <a:pt x="404948" y="121431"/>
                </a:cubicBezTo>
                <a:cubicBezTo>
                  <a:pt x="418011" y="125785"/>
                  <a:pt x="433385" y="125891"/>
                  <a:pt x="444137" y="134493"/>
                </a:cubicBezTo>
                <a:cubicBezTo>
                  <a:pt x="456396" y="144300"/>
                  <a:pt x="463886" y="159336"/>
                  <a:pt x="470262" y="173682"/>
                </a:cubicBezTo>
                <a:cubicBezTo>
                  <a:pt x="481447" y="198847"/>
                  <a:pt x="470262" y="243350"/>
                  <a:pt x="496388" y="252059"/>
                </a:cubicBezTo>
                <a:lnTo>
                  <a:pt x="535577" y="265122"/>
                </a:lnTo>
                <a:cubicBezTo>
                  <a:pt x="548640" y="260768"/>
                  <a:pt x="572302" y="265606"/>
                  <a:pt x="574765" y="252059"/>
                </a:cubicBezTo>
                <a:cubicBezTo>
                  <a:pt x="586650" y="186690"/>
                  <a:pt x="567258" y="138100"/>
                  <a:pt x="548640" y="82242"/>
                </a:cubicBezTo>
                <a:cubicBezTo>
                  <a:pt x="552994" y="56116"/>
                  <a:pt x="545156" y="24547"/>
                  <a:pt x="561702" y="3865"/>
                </a:cubicBezTo>
                <a:cubicBezTo>
                  <a:pt x="570304" y="-6887"/>
                  <a:pt x="591154" y="7191"/>
                  <a:pt x="600891" y="16928"/>
                </a:cubicBezTo>
                <a:cubicBezTo>
                  <a:pt x="623094" y="39131"/>
                  <a:pt x="639100" y="67221"/>
                  <a:pt x="653142" y="95305"/>
                </a:cubicBezTo>
                <a:cubicBezTo>
                  <a:pt x="661851" y="112722"/>
                  <a:pt x="665498" y="133787"/>
                  <a:pt x="679268" y="147556"/>
                </a:cubicBezTo>
                <a:cubicBezTo>
                  <a:pt x="689005" y="157293"/>
                  <a:pt x="705394" y="156265"/>
                  <a:pt x="718457" y="160619"/>
                </a:cubicBezTo>
                <a:cubicBezTo>
                  <a:pt x="746529" y="76400"/>
                  <a:pt x="725109" y="101715"/>
                  <a:pt x="757645" y="691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923088" y="5349875"/>
            <a:ext cx="862012" cy="646113"/>
          </a:xfrm>
          <a:custGeom>
            <a:avLst/>
            <a:gdLst>
              <a:gd name="connsiteX0" fmla="*/ 0 w 862149"/>
              <a:gd name="connsiteY0" fmla="*/ 5163 h 645243"/>
              <a:gd name="connsiteX1" fmla="*/ 130629 w 862149"/>
              <a:gd name="connsiteY1" fmla="*/ 18226 h 645243"/>
              <a:gd name="connsiteX2" fmla="*/ 222069 w 862149"/>
              <a:gd name="connsiteY2" fmla="*/ 161917 h 645243"/>
              <a:gd name="connsiteX3" fmla="*/ 261257 w 862149"/>
              <a:gd name="connsiteY3" fmla="*/ 135792 h 645243"/>
              <a:gd name="connsiteX4" fmla="*/ 326572 w 862149"/>
              <a:gd name="connsiteY4" fmla="*/ 83540 h 645243"/>
              <a:gd name="connsiteX5" fmla="*/ 352697 w 862149"/>
              <a:gd name="connsiteY5" fmla="*/ 122729 h 645243"/>
              <a:gd name="connsiteX6" fmla="*/ 365760 w 862149"/>
              <a:gd name="connsiteY6" fmla="*/ 344797 h 645243"/>
              <a:gd name="connsiteX7" fmla="*/ 404949 w 862149"/>
              <a:gd name="connsiteY7" fmla="*/ 331735 h 645243"/>
              <a:gd name="connsiteX8" fmla="*/ 457200 w 862149"/>
              <a:gd name="connsiteY8" fmla="*/ 266420 h 645243"/>
              <a:gd name="connsiteX9" fmla="*/ 522515 w 862149"/>
              <a:gd name="connsiteY9" fmla="*/ 214169 h 645243"/>
              <a:gd name="connsiteX10" fmla="*/ 561703 w 862149"/>
              <a:gd name="connsiteY10" fmla="*/ 227232 h 645243"/>
              <a:gd name="connsiteX11" fmla="*/ 548640 w 862149"/>
              <a:gd name="connsiteY11" fmla="*/ 410112 h 645243"/>
              <a:gd name="connsiteX12" fmla="*/ 535577 w 862149"/>
              <a:gd name="connsiteY12" fmla="*/ 449300 h 645243"/>
              <a:gd name="connsiteX13" fmla="*/ 574766 w 862149"/>
              <a:gd name="connsiteY13" fmla="*/ 462363 h 645243"/>
              <a:gd name="connsiteX14" fmla="*/ 666206 w 862149"/>
              <a:gd name="connsiteY14" fmla="*/ 357860 h 645243"/>
              <a:gd name="connsiteX15" fmla="*/ 718457 w 862149"/>
              <a:gd name="connsiteY15" fmla="*/ 370923 h 645243"/>
              <a:gd name="connsiteX16" fmla="*/ 705395 w 862149"/>
              <a:gd name="connsiteY16" fmla="*/ 475426 h 645243"/>
              <a:gd name="connsiteX17" fmla="*/ 679269 w 862149"/>
              <a:gd name="connsiteY17" fmla="*/ 579929 h 645243"/>
              <a:gd name="connsiteX18" fmla="*/ 731520 w 862149"/>
              <a:gd name="connsiteY18" fmla="*/ 645243 h 645243"/>
              <a:gd name="connsiteX19" fmla="*/ 770709 w 862149"/>
              <a:gd name="connsiteY19" fmla="*/ 619117 h 645243"/>
              <a:gd name="connsiteX20" fmla="*/ 783772 w 862149"/>
              <a:gd name="connsiteY20" fmla="*/ 579929 h 645243"/>
              <a:gd name="connsiteX21" fmla="*/ 862149 w 862149"/>
              <a:gd name="connsiteY21" fmla="*/ 553803 h 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62149" h="645243">
                <a:moveTo>
                  <a:pt x="0" y="5163"/>
                </a:moveTo>
                <a:cubicBezTo>
                  <a:pt x="43543" y="9517"/>
                  <a:pt x="103593" y="-16183"/>
                  <a:pt x="130629" y="18226"/>
                </a:cubicBezTo>
                <a:cubicBezTo>
                  <a:pt x="231802" y="146991"/>
                  <a:pt x="48118" y="239229"/>
                  <a:pt x="222069" y="161917"/>
                </a:cubicBezTo>
                <a:cubicBezTo>
                  <a:pt x="236415" y="155541"/>
                  <a:pt x="248194" y="144500"/>
                  <a:pt x="261257" y="135792"/>
                </a:cubicBezTo>
                <a:cubicBezTo>
                  <a:pt x="271221" y="120847"/>
                  <a:pt x="293363" y="70256"/>
                  <a:pt x="326572" y="83540"/>
                </a:cubicBezTo>
                <a:cubicBezTo>
                  <a:pt x="341149" y="89371"/>
                  <a:pt x="343989" y="109666"/>
                  <a:pt x="352697" y="122729"/>
                </a:cubicBezTo>
                <a:cubicBezTo>
                  <a:pt x="357051" y="196752"/>
                  <a:pt x="347776" y="272860"/>
                  <a:pt x="365760" y="344797"/>
                </a:cubicBezTo>
                <a:cubicBezTo>
                  <a:pt x="369100" y="358155"/>
                  <a:pt x="395212" y="341471"/>
                  <a:pt x="404949" y="331735"/>
                </a:cubicBezTo>
                <a:cubicBezTo>
                  <a:pt x="531155" y="205531"/>
                  <a:pt x="283215" y="382413"/>
                  <a:pt x="457200" y="266420"/>
                </a:cubicBezTo>
                <a:cubicBezTo>
                  <a:pt x="477261" y="236329"/>
                  <a:pt x="480451" y="214169"/>
                  <a:pt x="522515" y="214169"/>
                </a:cubicBezTo>
                <a:cubicBezTo>
                  <a:pt x="536284" y="214169"/>
                  <a:pt x="548640" y="222878"/>
                  <a:pt x="561703" y="227232"/>
                </a:cubicBezTo>
                <a:cubicBezTo>
                  <a:pt x="557349" y="288192"/>
                  <a:pt x="555781" y="349415"/>
                  <a:pt x="548640" y="410112"/>
                </a:cubicBezTo>
                <a:cubicBezTo>
                  <a:pt x="547031" y="423787"/>
                  <a:pt x="529419" y="436984"/>
                  <a:pt x="535577" y="449300"/>
                </a:cubicBezTo>
                <a:cubicBezTo>
                  <a:pt x="541735" y="461616"/>
                  <a:pt x="561703" y="458009"/>
                  <a:pt x="574766" y="462363"/>
                </a:cubicBezTo>
                <a:cubicBezTo>
                  <a:pt x="635726" y="370923"/>
                  <a:pt x="600891" y="401403"/>
                  <a:pt x="666206" y="357860"/>
                </a:cubicBezTo>
                <a:cubicBezTo>
                  <a:pt x="683623" y="362214"/>
                  <a:pt x="712780" y="353891"/>
                  <a:pt x="718457" y="370923"/>
                </a:cubicBezTo>
                <a:cubicBezTo>
                  <a:pt x="729558" y="404227"/>
                  <a:pt x="710733" y="440729"/>
                  <a:pt x="705395" y="475426"/>
                </a:cubicBezTo>
                <a:cubicBezTo>
                  <a:pt x="696388" y="533973"/>
                  <a:pt x="695163" y="532248"/>
                  <a:pt x="679269" y="579929"/>
                </a:cubicBezTo>
                <a:cubicBezTo>
                  <a:pt x="687426" y="604398"/>
                  <a:pt x="692130" y="645243"/>
                  <a:pt x="731520" y="645243"/>
                </a:cubicBezTo>
                <a:cubicBezTo>
                  <a:pt x="747220" y="645243"/>
                  <a:pt x="757646" y="627826"/>
                  <a:pt x="770709" y="619117"/>
                </a:cubicBezTo>
                <a:cubicBezTo>
                  <a:pt x="775063" y="606054"/>
                  <a:pt x="775170" y="590681"/>
                  <a:pt x="783772" y="579929"/>
                </a:cubicBezTo>
                <a:cubicBezTo>
                  <a:pt x="810470" y="546557"/>
                  <a:pt x="826697" y="553803"/>
                  <a:pt x="862149" y="5538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759700" y="3579813"/>
            <a:ext cx="587375" cy="692150"/>
          </a:xfrm>
          <a:custGeom>
            <a:avLst/>
            <a:gdLst>
              <a:gd name="connsiteX0" fmla="*/ 0 w 587829"/>
              <a:gd name="connsiteY0" fmla="*/ 692331 h 692331"/>
              <a:gd name="connsiteX1" fmla="*/ 52252 w 587829"/>
              <a:gd name="connsiteY1" fmla="*/ 587828 h 692331"/>
              <a:gd name="connsiteX2" fmla="*/ 130629 w 587829"/>
              <a:gd name="connsiteY2" fmla="*/ 509451 h 692331"/>
              <a:gd name="connsiteX3" fmla="*/ 182880 w 587829"/>
              <a:gd name="connsiteY3" fmla="*/ 431074 h 692331"/>
              <a:gd name="connsiteX4" fmla="*/ 248194 w 587829"/>
              <a:gd name="connsiteY4" fmla="*/ 326571 h 692331"/>
              <a:gd name="connsiteX5" fmla="*/ 313509 w 587829"/>
              <a:gd name="connsiteY5" fmla="*/ 274320 h 692331"/>
              <a:gd name="connsiteX6" fmla="*/ 352697 w 587829"/>
              <a:gd name="connsiteY6" fmla="*/ 209005 h 692331"/>
              <a:gd name="connsiteX7" fmla="*/ 457200 w 587829"/>
              <a:gd name="connsiteY7" fmla="*/ 117565 h 692331"/>
              <a:gd name="connsiteX8" fmla="*/ 535577 w 587829"/>
              <a:gd name="connsiteY8" fmla="*/ 39188 h 692331"/>
              <a:gd name="connsiteX9" fmla="*/ 587829 w 587829"/>
              <a:gd name="connsiteY9" fmla="*/ 0 h 6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829" h="692331">
                <a:moveTo>
                  <a:pt x="0" y="692331"/>
                </a:moveTo>
                <a:cubicBezTo>
                  <a:pt x="17417" y="657497"/>
                  <a:pt x="29615" y="619520"/>
                  <a:pt x="52252" y="587828"/>
                </a:cubicBezTo>
                <a:cubicBezTo>
                  <a:pt x="73727" y="557763"/>
                  <a:pt x="110134" y="540193"/>
                  <a:pt x="130629" y="509451"/>
                </a:cubicBezTo>
                <a:cubicBezTo>
                  <a:pt x="148046" y="483325"/>
                  <a:pt x="165901" y="457486"/>
                  <a:pt x="182880" y="431074"/>
                </a:cubicBezTo>
                <a:cubicBezTo>
                  <a:pt x="205093" y="396520"/>
                  <a:pt x="216117" y="352232"/>
                  <a:pt x="248194" y="326571"/>
                </a:cubicBezTo>
                <a:lnTo>
                  <a:pt x="313509" y="274320"/>
                </a:lnTo>
                <a:cubicBezTo>
                  <a:pt x="326572" y="252548"/>
                  <a:pt x="337463" y="229317"/>
                  <a:pt x="352697" y="209005"/>
                </a:cubicBezTo>
                <a:cubicBezTo>
                  <a:pt x="378900" y="174067"/>
                  <a:pt x="426814" y="145189"/>
                  <a:pt x="457200" y="117565"/>
                </a:cubicBezTo>
                <a:cubicBezTo>
                  <a:pt x="484539" y="92711"/>
                  <a:pt x="504835" y="59683"/>
                  <a:pt x="535577" y="39188"/>
                </a:cubicBezTo>
                <a:cubicBezTo>
                  <a:pt x="579890" y="9646"/>
                  <a:pt x="563664" y="24163"/>
                  <a:pt x="58782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797800" y="4219575"/>
            <a:ext cx="706438" cy="287338"/>
          </a:xfrm>
          <a:custGeom>
            <a:avLst/>
            <a:gdLst>
              <a:gd name="connsiteX0" fmla="*/ 0 w 705394"/>
              <a:gd name="connsiteY0" fmla="*/ 0 h 287382"/>
              <a:gd name="connsiteX1" fmla="*/ 65314 w 705394"/>
              <a:gd name="connsiteY1" fmla="*/ 26125 h 287382"/>
              <a:gd name="connsiteX2" fmla="*/ 209005 w 705394"/>
              <a:gd name="connsiteY2" fmla="*/ 91440 h 287382"/>
              <a:gd name="connsiteX3" fmla="*/ 352697 w 705394"/>
              <a:gd name="connsiteY3" fmla="*/ 104502 h 287382"/>
              <a:gd name="connsiteX4" fmla="*/ 483325 w 705394"/>
              <a:gd name="connsiteY4" fmla="*/ 195942 h 287382"/>
              <a:gd name="connsiteX5" fmla="*/ 522514 w 705394"/>
              <a:gd name="connsiteY5" fmla="*/ 222068 h 287382"/>
              <a:gd name="connsiteX6" fmla="*/ 587828 w 705394"/>
              <a:gd name="connsiteY6" fmla="*/ 235131 h 287382"/>
              <a:gd name="connsiteX7" fmla="*/ 666205 w 705394"/>
              <a:gd name="connsiteY7" fmla="*/ 261257 h 287382"/>
              <a:gd name="connsiteX8" fmla="*/ 705394 w 705394"/>
              <a:gd name="connsiteY8" fmla="*/ 287382 h 28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394" h="287382">
                <a:moveTo>
                  <a:pt x="0" y="0"/>
                </a:moveTo>
                <a:cubicBezTo>
                  <a:pt x="21771" y="8708"/>
                  <a:pt x="44024" y="16299"/>
                  <a:pt x="65314" y="26125"/>
                </a:cubicBezTo>
                <a:cubicBezTo>
                  <a:pt x="67513" y="27140"/>
                  <a:pt x="173393" y="86353"/>
                  <a:pt x="209005" y="91440"/>
                </a:cubicBezTo>
                <a:cubicBezTo>
                  <a:pt x="256616" y="98241"/>
                  <a:pt x="304800" y="100148"/>
                  <a:pt x="352697" y="104502"/>
                </a:cubicBezTo>
                <a:cubicBezTo>
                  <a:pt x="430068" y="162532"/>
                  <a:pt x="386831" y="131613"/>
                  <a:pt x="483325" y="195942"/>
                </a:cubicBezTo>
                <a:cubicBezTo>
                  <a:pt x="496388" y="204651"/>
                  <a:pt x="507119" y="218989"/>
                  <a:pt x="522514" y="222068"/>
                </a:cubicBezTo>
                <a:cubicBezTo>
                  <a:pt x="544285" y="226422"/>
                  <a:pt x="566408" y="229289"/>
                  <a:pt x="587828" y="235131"/>
                </a:cubicBezTo>
                <a:cubicBezTo>
                  <a:pt x="614397" y="242377"/>
                  <a:pt x="643291" y="245982"/>
                  <a:pt x="666205" y="261257"/>
                </a:cubicBezTo>
                <a:lnTo>
                  <a:pt x="705394" y="28738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772400" y="5846763"/>
            <a:ext cx="744538" cy="96837"/>
          </a:xfrm>
          <a:custGeom>
            <a:avLst/>
            <a:gdLst>
              <a:gd name="connsiteX0" fmla="*/ 0 w 744583"/>
              <a:gd name="connsiteY0" fmla="*/ 97141 h 97141"/>
              <a:gd name="connsiteX1" fmla="*/ 91440 w 744583"/>
              <a:gd name="connsiteY1" fmla="*/ 71015 h 97141"/>
              <a:gd name="connsiteX2" fmla="*/ 130629 w 744583"/>
              <a:gd name="connsiteY2" fmla="*/ 57952 h 97141"/>
              <a:gd name="connsiteX3" fmla="*/ 235131 w 744583"/>
              <a:gd name="connsiteY3" fmla="*/ 31826 h 97141"/>
              <a:gd name="connsiteX4" fmla="*/ 522514 w 744583"/>
              <a:gd name="connsiteY4" fmla="*/ 18764 h 97141"/>
              <a:gd name="connsiteX5" fmla="*/ 744583 w 744583"/>
              <a:gd name="connsiteY5" fmla="*/ 5701 h 9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583" h="97141">
                <a:moveTo>
                  <a:pt x="0" y="97141"/>
                </a:moveTo>
                <a:lnTo>
                  <a:pt x="91440" y="71015"/>
                </a:lnTo>
                <a:cubicBezTo>
                  <a:pt x="104629" y="67058"/>
                  <a:pt x="117345" y="61575"/>
                  <a:pt x="130629" y="57952"/>
                </a:cubicBezTo>
                <a:cubicBezTo>
                  <a:pt x="165270" y="48504"/>
                  <a:pt x="199262" y="33456"/>
                  <a:pt x="235131" y="31826"/>
                </a:cubicBezTo>
                <a:lnTo>
                  <a:pt x="522514" y="18764"/>
                </a:lnTo>
                <a:cubicBezTo>
                  <a:pt x="619535" y="-13576"/>
                  <a:pt x="547933" y="5701"/>
                  <a:pt x="744583" y="57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732713" y="5983288"/>
            <a:ext cx="419100" cy="822325"/>
          </a:xfrm>
          <a:custGeom>
            <a:avLst/>
            <a:gdLst>
              <a:gd name="connsiteX0" fmla="*/ 0 w 418012"/>
              <a:gd name="connsiteY0" fmla="*/ 0 h 822960"/>
              <a:gd name="connsiteX1" fmla="*/ 39189 w 418012"/>
              <a:gd name="connsiteY1" fmla="*/ 78377 h 822960"/>
              <a:gd name="connsiteX2" fmla="*/ 65315 w 418012"/>
              <a:gd name="connsiteY2" fmla="*/ 143692 h 822960"/>
              <a:gd name="connsiteX3" fmla="*/ 91440 w 418012"/>
              <a:gd name="connsiteY3" fmla="*/ 182880 h 822960"/>
              <a:gd name="connsiteX4" fmla="*/ 143692 w 418012"/>
              <a:gd name="connsiteY4" fmla="*/ 287383 h 822960"/>
              <a:gd name="connsiteX5" fmla="*/ 195943 w 418012"/>
              <a:gd name="connsiteY5" fmla="*/ 404949 h 822960"/>
              <a:gd name="connsiteX6" fmla="*/ 222069 w 418012"/>
              <a:gd name="connsiteY6" fmla="*/ 457200 h 822960"/>
              <a:gd name="connsiteX7" fmla="*/ 274320 w 418012"/>
              <a:gd name="connsiteY7" fmla="*/ 509452 h 822960"/>
              <a:gd name="connsiteX8" fmla="*/ 313509 w 418012"/>
              <a:gd name="connsiteY8" fmla="*/ 600892 h 822960"/>
              <a:gd name="connsiteX9" fmla="*/ 326572 w 418012"/>
              <a:gd name="connsiteY9" fmla="*/ 653143 h 822960"/>
              <a:gd name="connsiteX10" fmla="*/ 365760 w 418012"/>
              <a:gd name="connsiteY10" fmla="*/ 744583 h 822960"/>
              <a:gd name="connsiteX11" fmla="*/ 418012 w 418012"/>
              <a:gd name="connsiteY11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012" h="822960">
                <a:moveTo>
                  <a:pt x="0" y="0"/>
                </a:moveTo>
                <a:cubicBezTo>
                  <a:pt x="13063" y="26126"/>
                  <a:pt x="27102" y="51786"/>
                  <a:pt x="39189" y="78377"/>
                </a:cubicBezTo>
                <a:cubicBezTo>
                  <a:pt x="48892" y="99724"/>
                  <a:pt x="54828" y="122719"/>
                  <a:pt x="65315" y="143692"/>
                </a:cubicBezTo>
                <a:cubicBezTo>
                  <a:pt x="72336" y="157734"/>
                  <a:pt x="83922" y="169098"/>
                  <a:pt x="91440" y="182880"/>
                </a:cubicBezTo>
                <a:cubicBezTo>
                  <a:pt x="110089" y="217071"/>
                  <a:pt x="126275" y="252549"/>
                  <a:pt x="143692" y="287383"/>
                </a:cubicBezTo>
                <a:cubicBezTo>
                  <a:pt x="208008" y="416015"/>
                  <a:pt x="129227" y="254837"/>
                  <a:pt x="195943" y="404949"/>
                </a:cubicBezTo>
                <a:cubicBezTo>
                  <a:pt x="203852" y="422744"/>
                  <a:pt x="210385" y="441622"/>
                  <a:pt x="222069" y="457200"/>
                </a:cubicBezTo>
                <a:cubicBezTo>
                  <a:pt x="236848" y="476905"/>
                  <a:pt x="256903" y="492035"/>
                  <a:pt x="274320" y="509452"/>
                </a:cubicBezTo>
                <a:cubicBezTo>
                  <a:pt x="311823" y="659459"/>
                  <a:pt x="259382" y="474597"/>
                  <a:pt x="313509" y="600892"/>
                </a:cubicBezTo>
                <a:cubicBezTo>
                  <a:pt x="320581" y="617393"/>
                  <a:pt x="321640" y="635881"/>
                  <a:pt x="326572" y="653143"/>
                </a:cubicBezTo>
                <a:cubicBezTo>
                  <a:pt x="335929" y="685891"/>
                  <a:pt x="347427" y="715250"/>
                  <a:pt x="365760" y="744583"/>
                </a:cubicBezTo>
                <a:cubicBezTo>
                  <a:pt x="440819" y="864678"/>
                  <a:pt x="381784" y="750506"/>
                  <a:pt x="418012" y="8229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148493" name="TextBox 11"/>
          <p:cNvSpPr txBox="1">
            <a:spLocks noChangeArrowheads="1"/>
          </p:cNvSpPr>
          <p:nvPr/>
        </p:nvSpPr>
        <p:spPr bwMode="auto">
          <a:xfrm>
            <a:off x="6053138" y="4179888"/>
            <a:ext cx="569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3600">
                <a:solidFill>
                  <a:srgbClr val="000000"/>
                </a:solidFill>
              </a:rPr>
              <a:t>e</a:t>
            </a:r>
            <a:r>
              <a:rPr lang="fr-CH" altLang="fr-FR" sz="3600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48494" name="TextBox 13"/>
          <p:cNvSpPr txBox="1">
            <a:spLocks noChangeArrowheads="1"/>
          </p:cNvSpPr>
          <p:nvPr/>
        </p:nvSpPr>
        <p:spPr bwMode="auto">
          <a:xfrm>
            <a:off x="6337300" y="5408613"/>
            <a:ext cx="512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3600">
                <a:solidFill>
                  <a:srgbClr val="000000"/>
                </a:solidFill>
              </a:rPr>
              <a:t>e</a:t>
            </a:r>
            <a:r>
              <a:rPr lang="fr-CH" altLang="fr-FR" sz="3600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48495" name="TextBox 12"/>
          <p:cNvSpPr txBox="1">
            <a:spLocks noChangeArrowheads="1"/>
          </p:cNvSpPr>
          <p:nvPr/>
        </p:nvSpPr>
        <p:spPr bwMode="auto">
          <a:xfrm>
            <a:off x="7413625" y="4229100"/>
            <a:ext cx="528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360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fr-CH" altLang="fr-FR" sz="3600" baseline="30000">
                <a:solidFill>
                  <a:srgbClr val="000000"/>
                </a:solidFill>
                <a:sym typeface="Symbol" pitchFamily="18" charset="2"/>
              </a:rPr>
              <a:t>*</a:t>
            </a:r>
            <a:endParaRPr lang="fr-CH" altLang="fr-FR" sz="3600">
              <a:solidFill>
                <a:srgbClr val="000000"/>
              </a:solidFill>
            </a:endParaRPr>
          </a:p>
        </p:txBody>
      </p:sp>
      <p:sp>
        <p:nvSpPr>
          <p:cNvPr id="148496" name="TextBox 14"/>
          <p:cNvSpPr txBox="1">
            <a:spLocks noChangeArrowheads="1"/>
          </p:cNvSpPr>
          <p:nvPr/>
        </p:nvSpPr>
        <p:spPr bwMode="auto">
          <a:xfrm>
            <a:off x="8245475" y="3716338"/>
            <a:ext cx="898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3600">
                <a:solidFill>
                  <a:srgbClr val="000000"/>
                </a:solidFill>
              </a:rPr>
              <a:t>e</a:t>
            </a:r>
            <a:r>
              <a:rPr lang="fr-CH" altLang="fr-FR" sz="3600" baseline="30000">
                <a:solidFill>
                  <a:srgbClr val="000000"/>
                </a:solidFill>
              </a:rPr>
              <a:t>+</a:t>
            </a:r>
            <a:r>
              <a:rPr lang="fr-CH" altLang="fr-FR" sz="3600">
                <a:solidFill>
                  <a:srgbClr val="000000"/>
                </a:solidFill>
              </a:rPr>
              <a:t>e</a:t>
            </a:r>
            <a:r>
              <a:rPr lang="fr-CH" altLang="fr-FR" sz="3600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48497" name="TextBox 16"/>
          <p:cNvSpPr txBox="1">
            <a:spLocks noChangeArrowheads="1"/>
          </p:cNvSpPr>
          <p:nvPr/>
        </p:nvSpPr>
        <p:spPr bwMode="auto">
          <a:xfrm>
            <a:off x="7469188" y="5027613"/>
            <a:ext cx="55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3600">
                <a:solidFill>
                  <a:srgbClr val="000000"/>
                </a:solidFill>
                <a:sym typeface="Symbol" pitchFamily="18" charset="2"/>
              </a:rPr>
              <a:t>Z</a:t>
            </a:r>
            <a:r>
              <a:rPr lang="fr-CH" altLang="fr-FR" sz="3600" baseline="30000">
                <a:solidFill>
                  <a:srgbClr val="000000"/>
                </a:solidFill>
                <a:sym typeface="Symbol" pitchFamily="18" charset="2"/>
              </a:rPr>
              <a:t>*</a:t>
            </a:r>
            <a:endParaRPr lang="fr-CH" altLang="fr-FR" sz="3600">
              <a:solidFill>
                <a:srgbClr val="000000"/>
              </a:solidFill>
            </a:endParaRPr>
          </a:p>
        </p:txBody>
      </p:sp>
      <p:sp>
        <p:nvSpPr>
          <p:cNvPr id="148498" name="TextBox 15"/>
          <p:cNvSpPr txBox="1">
            <a:spLocks noChangeArrowheads="1"/>
          </p:cNvSpPr>
          <p:nvPr/>
        </p:nvSpPr>
        <p:spPr bwMode="auto">
          <a:xfrm>
            <a:off x="5213350" y="744538"/>
            <a:ext cx="408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3600">
                <a:solidFill>
                  <a:srgbClr val="000000"/>
                </a:solidFill>
              </a:rPr>
              <a:t>search e</a:t>
            </a:r>
            <a:r>
              <a:rPr lang="fr-CH" altLang="fr-FR" sz="3600" baseline="30000">
                <a:solidFill>
                  <a:srgbClr val="000000"/>
                </a:solidFill>
              </a:rPr>
              <a:t>+</a:t>
            </a:r>
            <a:r>
              <a:rPr lang="fr-CH" altLang="fr-FR" sz="3600">
                <a:solidFill>
                  <a:srgbClr val="000000"/>
                </a:solidFill>
              </a:rPr>
              <a:t> e</a:t>
            </a:r>
            <a:r>
              <a:rPr lang="fr-CH" altLang="fr-FR" sz="3600" baseline="30000">
                <a:solidFill>
                  <a:srgbClr val="000000"/>
                </a:solidFill>
              </a:rPr>
              <a:t>-</a:t>
            </a:r>
            <a:r>
              <a:rPr lang="fr-CH" altLang="fr-FR" sz="3600">
                <a:solidFill>
                  <a:srgbClr val="000000"/>
                </a:solidFill>
                <a:sym typeface="Wingdings" pitchFamily="2" charset="2"/>
              </a:rPr>
              <a:t> v 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3600">
                <a:solidFill>
                  <a:srgbClr val="000000"/>
                </a:solidFill>
                <a:sym typeface="Wingdings" pitchFamily="2" charset="2"/>
              </a:rPr>
              <a:t>   N v(</a:t>
            </a:r>
            <a:r>
              <a:rPr lang="fr-CH" altLang="fr-FR" sz="3600">
                <a:solidFill>
                  <a:srgbClr val="000000"/>
                </a:solidFill>
                <a:sym typeface="Symbol" pitchFamily="18" charset="2"/>
              </a:rPr>
              <a:t>/Z)</a:t>
            </a:r>
            <a:r>
              <a:rPr lang="fr-CH" altLang="fr-FR" sz="3600" baseline="30000">
                <a:solidFill>
                  <a:srgbClr val="000000"/>
                </a:solidFill>
                <a:sym typeface="Symbol" pitchFamily="18" charset="2"/>
              </a:rPr>
              <a:t>*</a:t>
            </a:r>
            <a:r>
              <a:rPr lang="fr-CH" altLang="fr-FR" sz="3600" baseline="-25000">
                <a:solidFill>
                  <a:srgbClr val="000000"/>
                </a:solidFill>
                <a:sym typeface="Wingdings" pitchFamily="2" charset="2"/>
              </a:rPr>
              <a:t> monojet</a:t>
            </a:r>
            <a:endParaRPr lang="fr-CH" altLang="fr-FR" sz="3600" baseline="-25000">
              <a:solidFill>
                <a:srgbClr val="000000"/>
              </a:solidFill>
            </a:endParaRPr>
          </a:p>
        </p:txBody>
      </p:sp>
      <p:sp>
        <p:nvSpPr>
          <p:cNvPr id="148499" name="TextBox 17"/>
          <p:cNvSpPr txBox="1">
            <a:spLocks noChangeArrowheads="1"/>
          </p:cNvSpPr>
          <p:nvPr/>
        </p:nvSpPr>
        <p:spPr bwMode="auto">
          <a:xfrm>
            <a:off x="3846513" y="14288"/>
            <a:ext cx="4983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800">
                <a:solidFill>
                  <a:srgbClr val="000000"/>
                </a:solidFill>
              </a:rPr>
              <a:t>Search for heavy neutral leptons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57D5-FDBA-49CC-9729-94A11895B05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61"/>
            <a:ext cx="9144000" cy="6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746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8000"/>
            <a:ext cx="664527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4129088"/>
            <a:ext cx="25495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TextBox 3"/>
          <p:cNvSpPr txBox="1">
            <a:spLocks noChangeArrowheads="1"/>
          </p:cNvSpPr>
          <p:nvPr/>
        </p:nvSpPr>
        <p:spPr bwMode="auto">
          <a:xfrm>
            <a:off x="6929438" y="4208463"/>
            <a:ext cx="215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>
                <a:solidFill>
                  <a:prstClr val="black"/>
                </a:solidFill>
              </a:rPr>
              <a:t>20                  50            100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70000" y="3119438"/>
            <a:ext cx="7478713" cy="116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79525" y="1616075"/>
            <a:ext cx="7610475" cy="159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31175" y="477838"/>
            <a:ext cx="0" cy="37084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60" name="TextBox 14"/>
          <p:cNvSpPr txBox="1">
            <a:spLocks noChangeArrowheads="1"/>
          </p:cNvSpPr>
          <p:nvPr/>
        </p:nvSpPr>
        <p:spPr bwMode="auto">
          <a:xfrm>
            <a:off x="5960751" y="190409"/>
            <a:ext cx="3111749" cy="646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H" altLang="fr-FR" dirty="0" err="1">
                <a:solidFill>
                  <a:prstClr val="black"/>
                </a:solidFill>
              </a:rPr>
              <a:t>Interesting</a:t>
            </a:r>
            <a:r>
              <a:rPr lang="fr-CH" altLang="fr-FR" dirty="0">
                <a:solidFill>
                  <a:prstClr val="black"/>
                </a:solidFill>
              </a:rPr>
              <a:t> </a:t>
            </a:r>
            <a:r>
              <a:rPr lang="fr-CH" altLang="fr-FR" dirty="0" err="1" smtClean="0">
                <a:solidFill>
                  <a:prstClr val="black"/>
                </a:solidFill>
              </a:rPr>
              <a:t>region</a:t>
            </a:r>
            <a:endParaRPr lang="fr-CH" altLang="fr-FR" dirty="0">
              <a:solidFill>
                <a:prstClr val="black"/>
              </a:solidFill>
            </a:endParaRPr>
          </a:p>
          <a:p>
            <a:pPr algn="ctr" eaLnBrk="1" hangingPunct="1"/>
            <a:r>
              <a:rPr lang="fr-CH" altLang="fr-FR" dirty="0">
                <a:solidFill>
                  <a:prstClr val="black"/>
                </a:solidFill>
              </a:rPr>
              <a:t>|U|</a:t>
            </a:r>
            <a:r>
              <a:rPr lang="fr-CH" altLang="fr-FR" baseline="30000" dirty="0">
                <a:solidFill>
                  <a:prstClr val="black"/>
                </a:solidFill>
              </a:rPr>
              <a:t>2</a:t>
            </a:r>
            <a:r>
              <a:rPr lang="fr-CH" altLang="fr-FR" dirty="0">
                <a:solidFill>
                  <a:prstClr val="black"/>
                </a:solidFill>
              </a:rPr>
              <a:t> ~ 10</a:t>
            </a:r>
            <a:r>
              <a:rPr lang="fr-CH" altLang="fr-FR" baseline="30000" dirty="0">
                <a:solidFill>
                  <a:prstClr val="black"/>
                </a:solidFill>
              </a:rPr>
              <a:t>-9 </a:t>
            </a:r>
            <a:r>
              <a:rPr lang="fr-CH" altLang="fr-FR" dirty="0">
                <a:solidFill>
                  <a:prstClr val="black"/>
                </a:solidFill>
              </a:rPr>
              <a:t>to 10</a:t>
            </a:r>
            <a:r>
              <a:rPr lang="fr-CH" altLang="fr-FR" baseline="30000" dirty="0">
                <a:solidFill>
                  <a:prstClr val="black"/>
                </a:solidFill>
              </a:rPr>
              <a:t>-12 </a:t>
            </a:r>
            <a:r>
              <a:rPr lang="fr-CH" altLang="fr-FR" dirty="0">
                <a:solidFill>
                  <a:prstClr val="black"/>
                </a:solidFill>
              </a:rPr>
              <a:t>@ 50 </a:t>
            </a:r>
            <a:r>
              <a:rPr lang="fr-CH" altLang="fr-FR" dirty="0" err="1">
                <a:solidFill>
                  <a:prstClr val="black"/>
                </a:solidFill>
              </a:rPr>
              <a:t>GeV</a:t>
            </a:r>
            <a:endParaRPr lang="fr-CH" altLang="fr-FR" dirty="0">
              <a:solidFill>
                <a:prstClr val="black"/>
              </a:solidFill>
            </a:endParaRPr>
          </a:p>
        </p:txBody>
      </p:sp>
      <p:sp>
        <p:nvSpPr>
          <p:cNvPr id="151561" name="TextBox 15"/>
          <p:cNvSpPr txBox="1">
            <a:spLocks noChangeArrowheads="1"/>
          </p:cNvSpPr>
          <p:nvPr/>
        </p:nvSpPr>
        <p:spPr bwMode="auto">
          <a:xfrm>
            <a:off x="2997200" y="4833938"/>
            <a:ext cx="2203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 dirty="0" err="1">
                <a:solidFill>
                  <a:prstClr val="black"/>
                </a:solidFill>
              </a:rPr>
              <a:t>heavy</a:t>
            </a:r>
            <a:r>
              <a:rPr lang="fr-CH" altLang="fr-FR" dirty="0">
                <a:solidFill>
                  <a:prstClr val="black"/>
                </a:solidFill>
              </a:rPr>
              <a:t> neutrino mass  ~ M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200650" y="1362075"/>
            <a:ext cx="3241675" cy="29972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51600" y="2332038"/>
            <a:ext cx="6461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>
                <a:solidFill>
                  <a:srgbClr val="C0504D">
                    <a:lumMod val="60000"/>
                    <a:lumOff val="40000"/>
                  </a:srgbClr>
                </a:solidFill>
              </a:rPr>
              <a:t>L=1m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230813" y="1889125"/>
            <a:ext cx="3243262" cy="299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91275" y="3398838"/>
            <a:ext cx="735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>
                <a:solidFill>
                  <a:srgbClr val="4F81BD">
                    <a:lumMod val="75000"/>
                  </a:srgbClr>
                </a:solidFill>
              </a:rPr>
              <a:t>L=10m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055360" y="1016000"/>
            <a:ext cx="2702560" cy="249936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30963" y="1214438"/>
            <a:ext cx="7953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>
                <a:solidFill>
                  <a:srgbClr val="9BBB59">
                    <a:lumMod val="60000"/>
                    <a:lumOff val="40000"/>
                  </a:srgbClr>
                </a:solidFill>
              </a:rPr>
              <a:t>L=1mm</a:t>
            </a:r>
          </a:p>
        </p:txBody>
      </p:sp>
      <p:sp>
        <p:nvSpPr>
          <p:cNvPr id="151568" name="TextBox 26"/>
          <p:cNvSpPr txBox="1">
            <a:spLocks noChangeArrowheads="1"/>
          </p:cNvSpPr>
          <p:nvPr/>
        </p:nvSpPr>
        <p:spPr bwMode="auto">
          <a:xfrm>
            <a:off x="464117" y="5090055"/>
            <a:ext cx="6904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 dirty="0">
                <a:solidFill>
                  <a:srgbClr val="FF0000"/>
                </a:solidFill>
              </a:rPr>
              <a:t>a large part of the </a:t>
            </a:r>
            <a:r>
              <a:rPr lang="fr-CH" altLang="fr-FR" dirty="0" err="1">
                <a:solidFill>
                  <a:srgbClr val="FF0000"/>
                </a:solidFill>
              </a:rPr>
              <a:t>interesting</a:t>
            </a:r>
            <a:r>
              <a:rPr lang="fr-CH" altLang="fr-FR" dirty="0">
                <a:solidFill>
                  <a:srgbClr val="FF0000"/>
                </a:solidFill>
              </a:rPr>
              <a:t> </a:t>
            </a:r>
            <a:r>
              <a:rPr lang="fr-CH" altLang="fr-FR" dirty="0" err="1">
                <a:solidFill>
                  <a:srgbClr val="FF0000"/>
                </a:solidFill>
              </a:rPr>
              <a:t>region</a:t>
            </a:r>
            <a:r>
              <a:rPr lang="fr-CH" altLang="fr-FR" dirty="0">
                <a:solidFill>
                  <a:srgbClr val="FF0000"/>
                </a:solidFill>
              </a:rPr>
              <a:t> </a:t>
            </a:r>
            <a:r>
              <a:rPr lang="fr-CH" altLang="fr-FR" dirty="0" err="1">
                <a:solidFill>
                  <a:srgbClr val="FF0000"/>
                </a:solidFill>
              </a:rPr>
              <a:t>will</a:t>
            </a:r>
            <a:r>
              <a:rPr lang="fr-CH" altLang="fr-FR" dirty="0">
                <a:solidFill>
                  <a:srgbClr val="FF0000"/>
                </a:solidFill>
              </a:rPr>
              <a:t> lead to </a:t>
            </a:r>
            <a:r>
              <a:rPr lang="fr-CH" altLang="fr-FR" dirty="0" err="1">
                <a:solidFill>
                  <a:srgbClr val="FF0000"/>
                </a:solidFill>
              </a:rPr>
              <a:t>detached</a:t>
            </a:r>
            <a:r>
              <a:rPr lang="fr-CH" altLang="fr-FR" dirty="0">
                <a:solidFill>
                  <a:srgbClr val="FF0000"/>
                </a:solidFill>
              </a:rPr>
              <a:t> </a:t>
            </a:r>
            <a:r>
              <a:rPr lang="fr-CH" altLang="fr-FR" dirty="0" err="1">
                <a:solidFill>
                  <a:srgbClr val="FF0000"/>
                </a:solidFill>
              </a:rPr>
              <a:t>vertices</a:t>
            </a:r>
            <a:r>
              <a:rPr lang="fr-CH" altLang="fr-FR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fr-CH" altLang="fr-FR" dirty="0">
                <a:solidFill>
                  <a:prstClr val="black"/>
                </a:solidFill>
              </a:rPr>
              <a:t>                         ...  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</a:t>
            </a:r>
            <a:r>
              <a:rPr lang="fr-CH" altLang="fr-FR" dirty="0" err="1">
                <a:solidFill>
                  <a:prstClr val="black"/>
                </a:solidFill>
                <a:sym typeface="Wingdings" pitchFamily="2" charset="2"/>
              </a:rPr>
              <a:t>very</a:t>
            </a:r>
            <a:r>
              <a:rPr lang="fr-CH" altLang="fr-FR" dirty="0">
                <a:solidFill>
                  <a:prstClr val="black"/>
                </a:solidFill>
              </a:rPr>
              <a:t> </a:t>
            </a:r>
            <a:r>
              <a:rPr lang="fr-CH" altLang="fr-FR" dirty="0" err="1">
                <a:solidFill>
                  <a:prstClr val="black"/>
                </a:solidFill>
              </a:rPr>
              <a:t>strong</a:t>
            </a:r>
            <a:r>
              <a:rPr lang="fr-CH" altLang="fr-FR" dirty="0">
                <a:solidFill>
                  <a:prstClr val="black"/>
                </a:solidFill>
              </a:rPr>
              <a:t> </a:t>
            </a:r>
            <a:r>
              <a:rPr lang="fr-CH" altLang="fr-FR" dirty="0" err="1">
                <a:solidFill>
                  <a:prstClr val="black"/>
                </a:solidFill>
              </a:rPr>
              <a:t>reduction</a:t>
            </a:r>
            <a:r>
              <a:rPr lang="fr-CH" altLang="fr-FR" dirty="0">
                <a:solidFill>
                  <a:prstClr val="black"/>
                </a:solidFill>
              </a:rPr>
              <a:t>  of background! </a:t>
            </a:r>
          </a:p>
        </p:txBody>
      </p:sp>
      <p:sp>
        <p:nvSpPr>
          <p:cNvPr id="15156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016BF5-5CA6-4A7D-8E31-F1B28A66DB7B}" type="datetime1">
              <a:rPr lang="fr-CH" altLang="fr-FR" smtClean="0">
                <a:solidFill>
                  <a:srgbClr val="898989"/>
                </a:solidFill>
              </a:rPr>
              <a:pPr eaLnBrk="1" hangingPunct="1"/>
              <a:t>09.08.2015</a:t>
            </a:fld>
            <a:endParaRPr lang="en-GB" altLang="fr-FR" smtClean="0">
              <a:solidFill>
                <a:srgbClr val="898989"/>
              </a:solidFill>
            </a:endParaRPr>
          </a:p>
        </p:txBody>
      </p:sp>
      <p:sp>
        <p:nvSpPr>
          <p:cNvPr id="15157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36900" y="642635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510685-3A08-44EA-BCA6-A12A0FAA8146}" type="slidenum">
              <a:rPr lang="en-GB" altLang="fr-FR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60</a:t>
            </a:fld>
            <a:endParaRPr lang="en-GB" altLang="fr-FR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0150" y="271463"/>
            <a:ext cx="21113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800" dirty="0" err="1">
                <a:solidFill>
                  <a:prstClr val="black"/>
                </a:solidFill>
                <a:latin typeface="Calibri"/>
              </a:rPr>
              <a:t>Decay</a:t>
            </a:r>
            <a:r>
              <a:rPr lang="fr-CH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800" dirty="0" err="1">
                <a:solidFill>
                  <a:prstClr val="black"/>
                </a:solidFill>
                <a:latin typeface="Calibri"/>
              </a:rPr>
              <a:t>length</a:t>
            </a:r>
            <a:endParaRPr lang="fr-CH" sz="2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83057" y="4877435"/>
            <a:ext cx="2738809" cy="1968023"/>
            <a:chOff x="6383057" y="4877435"/>
            <a:chExt cx="2738809" cy="1968023"/>
          </a:xfrm>
        </p:grpSpPr>
        <p:sp>
          <p:nvSpPr>
            <p:cNvPr id="21" name="Oval 20"/>
            <p:cNvSpPr/>
            <p:nvPr/>
          </p:nvSpPr>
          <p:spPr>
            <a:xfrm>
              <a:off x="6383057" y="4877435"/>
              <a:ext cx="1944216" cy="196802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prstClr val="white"/>
                </a:solidFill>
              </a:endParaRPr>
            </a:p>
          </p:txBody>
        </p:sp>
        <p:sp>
          <p:nvSpPr>
            <p:cNvPr id="22" name="Flowchart: Or 21"/>
            <p:cNvSpPr/>
            <p:nvPr/>
          </p:nvSpPr>
          <p:spPr>
            <a:xfrm>
              <a:off x="7355165" y="5861446"/>
              <a:ext cx="45719" cy="45719"/>
            </a:xfrm>
            <a:prstGeom prst="flowChar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6587999" y="5885547"/>
              <a:ext cx="767166" cy="33842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82157" y="570264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prstClr val="black"/>
                  </a:solidFill>
                  <a:sym typeface="Symbol"/>
                </a:rPr>
                <a:t></a:t>
              </a:r>
              <a:endParaRPr lang="fr-CH" dirty="0">
                <a:solidFill>
                  <a:prstClr val="black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2" idx="7"/>
            </p:cNvCxnSpPr>
            <p:nvPr/>
          </p:nvCxnSpPr>
          <p:spPr>
            <a:xfrm flipV="1">
              <a:off x="7394189" y="5741372"/>
              <a:ext cx="270861" cy="12676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334373" y="5588223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prstClr val="black"/>
                  </a:solidFill>
                  <a:sym typeface="Symbol"/>
                </a:rPr>
                <a:t>N</a:t>
              </a:r>
              <a:endParaRPr lang="fr-CH" dirty="0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7665050" y="5093459"/>
              <a:ext cx="219093" cy="64791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665050" y="5741372"/>
              <a:ext cx="349234" cy="33060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665050" y="5545924"/>
              <a:ext cx="523893" cy="1954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642448" y="5741372"/>
              <a:ext cx="546495" cy="6338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665050" y="5732907"/>
              <a:ext cx="676293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665050" y="5741372"/>
              <a:ext cx="676293" cy="313386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501246" y="5048083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prstClr val="black"/>
                  </a:solidFill>
                  <a:sym typeface="Symbol"/>
                </a:rPr>
                <a:t></a:t>
              </a:r>
              <a:r>
                <a:rPr lang="fr-CH" baseline="30000" dirty="0" smtClean="0">
                  <a:solidFill>
                    <a:prstClr val="black"/>
                  </a:solidFill>
                  <a:sym typeface="Symbol"/>
                </a:rPr>
                <a:t>+</a:t>
              </a:r>
              <a:endParaRPr lang="fr-CH" dirty="0">
                <a:solidFill>
                  <a:prstClr val="black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15849" y="5492114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prstClr val="black"/>
                  </a:solidFill>
                  <a:sym typeface="Symbol"/>
                </a:rPr>
                <a:t>W</a:t>
              </a:r>
              <a:r>
                <a:rPr lang="fr-CH" baseline="30000" dirty="0" smtClean="0">
                  <a:solidFill>
                    <a:prstClr val="black"/>
                  </a:solidFill>
                  <a:sym typeface="Symbol"/>
                </a:rPr>
                <a:t>-</a:t>
              </a:r>
              <a:r>
                <a:rPr lang="fr-CH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</a:t>
              </a:r>
              <a:r>
                <a:rPr lang="fr-CH" dirty="0" err="1" smtClean="0">
                  <a:solidFill>
                    <a:prstClr val="black"/>
                  </a:solidFill>
                  <a:sym typeface="Wingdings" panose="05000000000000000000" pitchFamily="2" charset="2"/>
                </a:rPr>
                <a:t>qq</a:t>
              </a:r>
              <a:endParaRPr lang="fr-CH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279525" y="4200208"/>
            <a:ext cx="7488555" cy="263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2080" y="3706813"/>
            <a:ext cx="1904689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FFC000"/>
                </a:solidFill>
                <a:latin typeface="Calibri"/>
              </a:rPr>
              <a:t>~1 </a:t>
            </a:r>
            <a:r>
              <a:rPr lang="fr-CH" sz="1800" dirty="0" err="1" smtClean="0">
                <a:solidFill>
                  <a:srgbClr val="FFC000"/>
                </a:solidFill>
                <a:latin typeface="Calibri"/>
              </a:rPr>
              <a:t>evt</a:t>
            </a:r>
            <a:r>
              <a:rPr lang="fr-CH" sz="1800" dirty="0" smtClean="0">
                <a:solidFill>
                  <a:srgbClr val="FFC000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srgbClr val="FFC000"/>
                </a:solidFill>
                <a:latin typeface="Calibri"/>
              </a:rPr>
              <a:t>with</a:t>
            </a:r>
            <a:r>
              <a:rPr lang="fr-CH" sz="1800" dirty="0" smtClean="0">
                <a:solidFill>
                  <a:srgbClr val="FFC000"/>
                </a:solidFill>
                <a:latin typeface="Calibri"/>
              </a:rPr>
              <a:t> 10</a:t>
            </a:r>
            <a:r>
              <a:rPr lang="fr-CH" sz="1800" baseline="30000" dirty="0" smtClean="0">
                <a:solidFill>
                  <a:srgbClr val="FFC000"/>
                </a:solidFill>
                <a:latin typeface="Calibri"/>
              </a:rPr>
              <a:t>13</a:t>
            </a:r>
            <a:r>
              <a:rPr lang="fr-CH" sz="1800" dirty="0" smtClean="0">
                <a:solidFill>
                  <a:srgbClr val="FFC000"/>
                </a:solidFill>
                <a:latin typeface="Calibri"/>
              </a:rPr>
              <a:t>Zs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512" y="5689607"/>
            <a:ext cx="573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>
                <a:solidFill>
                  <a:prstClr val="black"/>
                </a:solidFill>
                <a:latin typeface="Calibri"/>
              </a:rPr>
              <a:t>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xact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reach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domain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will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depend</a:t>
            </a:r>
            <a:r>
              <a:rPr lang="fr-CH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on detector size </a:t>
            </a: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and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details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 of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displaced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vertex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efficiency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&amp; background </a:t>
            </a:r>
          </a:p>
        </p:txBody>
      </p:sp>
    </p:spTree>
    <p:extLst>
      <p:ext uri="{BB962C8B-B14F-4D97-AF65-F5344CB8AC3E}">
        <p14:creationId xmlns:p14="http://schemas.microsoft.com/office/powerpoint/2010/main" val="39718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13000"/>
            <a:ext cx="398938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6863"/>
            <a:ext cx="52451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51338"/>
            <a:ext cx="33115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651-54DB-4B7D-A74F-AE7D9D9D4450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4160" y="1922026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N</a:t>
            </a:r>
            <a:r>
              <a:rPr lang="fr-CH" sz="1800" baseline="-250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Z</a:t>
            </a:r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= 10</a:t>
            </a:r>
            <a:r>
              <a:rPr lang="fr-CH" sz="1800" baseline="300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12</a:t>
            </a:r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   1mm&lt;L&lt;1m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2480" y="5882640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b="0" i="1" dirty="0" smtClean="0">
                <a:solidFill>
                  <a:srgbClr val="00B050"/>
                </a:solidFill>
              </a:rPr>
              <a:t>A.B, Elena </a:t>
            </a:r>
            <a:r>
              <a:rPr lang="fr-CH" sz="1800" b="0" i="1" dirty="0" err="1" smtClean="0">
                <a:solidFill>
                  <a:srgbClr val="00B050"/>
                </a:solidFill>
              </a:rPr>
              <a:t>Graverini</a:t>
            </a:r>
            <a:r>
              <a:rPr lang="fr-CH" sz="1800" b="0" i="1" dirty="0" smtClean="0">
                <a:solidFill>
                  <a:srgbClr val="00B050"/>
                </a:solidFill>
              </a:rPr>
              <a:t>, Nicola Serra, Misha </a:t>
            </a:r>
            <a:r>
              <a:rPr lang="fr-CH" sz="1800" b="0" i="1" dirty="0" err="1" smtClean="0">
                <a:solidFill>
                  <a:srgbClr val="00B050"/>
                </a:solidFill>
              </a:rPr>
              <a:t>Shaposhnikov</a:t>
            </a:r>
            <a:endParaRPr lang="fr-CH" sz="1800" b="0" i="1" dirty="0" smtClean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661920" y="1899920"/>
            <a:ext cx="3352800" cy="2367280"/>
          </a:xfrm>
          <a:custGeom>
            <a:avLst/>
            <a:gdLst>
              <a:gd name="connsiteX0" fmla="*/ 50800 w 3352800"/>
              <a:gd name="connsiteY0" fmla="*/ 0 h 2367280"/>
              <a:gd name="connsiteX1" fmla="*/ 2397760 w 3352800"/>
              <a:gd name="connsiteY1" fmla="*/ 0 h 2367280"/>
              <a:gd name="connsiteX2" fmla="*/ 3342640 w 3352800"/>
              <a:gd name="connsiteY2" fmla="*/ 1910080 h 2367280"/>
              <a:gd name="connsiteX3" fmla="*/ 3352800 w 3352800"/>
              <a:gd name="connsiteY3" fmla="*/ 2296160 h 2367280"/>
              <a:gd name="connsiteX4" fmla="*/ 3291840 w 3352800"/>
              <a:gd name="connsiteY4" fmla="*/ 2357120 h 2367280"/>
              <a:gd name="connsiteX5" fmla="*/ 2702560 w 3352800"/>
              <a:gd name="connsiteY5" fmla="*/ 2367280 h 2367280"/>
              <a:gd name="connsiteX6" fmla="*/ 2306320 w 3352800"/>
              <a:gd name="connsiteY6" fmla="*/ 2082800 h 2367280"/>
              <a:gd name="connsiteX7" fmla="*/ 1788160 w 3352800"/>
              <a:gd name="connsiteY7" fmla="*/ 1615440 h 2367280"/>
              <a:gd name="connsiteX8" fmla="*/ 1016000 w 3352800"/>
              <a:gd name="connsiteY8" fmla="*/ 914400 h 2367280"/>
              <a:gd name="connsiteX9" fmla="*/ 589280 w 3352800"/>
              <a:gd name="connsiteY9" fmla="*/ 538480 h 2367280"/>
              <a:gd name="connsiteX10" fmla="*/ 0 w 3352800"/>
              <a:gd name="connsiteY10" fmla="*/ 0 h 2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2800" h="2367280">
                <a:moveTo>
                  <a:pt x="50800" y="0"/>
                </a:moveTo>
                <a:lnTo>
                  <a:pt x="2397760" y="0"/>
                </a:lnTo>
                <a:lnTo>
                  <a:pt x="3342640" y="1910080"/>
                </a:lnTo>
                <a:lnTo>
                  <a:pt x="3352800" y="2296160"/>
                </a:lnTo>
                <a:lnTo>
                  <a:pt x="3291840" y="2357120"/>
                </a:lnTo>
                <a:lnTo>
                  <a:pt x="2702560" y="2367280"/>
                </a:lnTo>
                <a:lnTo>
                  <a:pt x="2306320" y="2082800"/>
                </a:lnTo>
                <a:lnTo>
                  <a:pt x="1788160" y="1615440"/>
                </a:lnTo>
                <a:lnTo>
                  <a:pt x="1016000" y="914400"/>
                </a:lnTo>
                <a:lnTo>
                  <a:pt x="589280" y="53848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5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0640" y="3591560"/>
            <a:ext cx="497840" cy="23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0640" y="3012440"/>
            <a:ext cx="497840" cy="23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2445" y="2898894"/>
            <a:ext cx="18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region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interest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2125" y="3524488"/>
            <a:ext cx="190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sensitivity</a:t>
            </a:r>
            <a:endParaRPr lang="fr-CH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C7A5-98B6-4888-B449-C2B39862FA4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4160" y="1922026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N</a:t>
            </a:r>
            <a:r>
              <a:rPr lang="fr-CH" sz="1800" baseline="-250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Z</a:t>
            </a:r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= 10</a:t>
            </a:r>
            <a:r>
              <a:rPr lang="fr-CH" sz="1800" baseline="300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12</a:t>
            </a:r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   1mm&lt;L&lt;1m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14160" y="2008664"/>
                <a:ext cx="258917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fr-CH" sz="1800" dirty="0">
                  <a:solidFill>
                    <a:srgbClr val="C00000"/>
                  </a:solidFill>
                  <a:latin typeface="Calibri"/>
                </a:endParaRPr>
              </a:p>
              <a:p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N</a:t>
                </a:r>
                <a:r>
                  <a:rPr lang="fr-CH" sz="1800" baseline="-25000" dirty="0" smtClean="0">
                    <a:solidFill>
                      <a:srgbClr val="C00000"/>
                    </a:solidFill>
                    <a:latin typeface="Calibri"/>
                  </a:rPr>
                  <a:t>Z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 = 10</a:t>
                </a:r>
                <a:r>
                  <a:rPr lang="fr-CH" sz="1800" baseline="30000" dirty="0" smtClean="0">
                    <a:solidFill>
                      <a:srgbClr val="C00000"/>
                    </a:solidFill>
                    <a:latin typeface="Calibri"/>
                  </a:rPr>
                  <a:t>13 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  100</a:t>
                </a:r>
                <a14:m>
                  <m:oMath xmlns:m="http://schemas.openxmlformats.org/officeDocument/2006/math">
                    <m:r>
                      <a:rPr lang="fr-CH" sz="180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</m:t>
                    </m:r>
                    <m:r>
                      <a:rPr lang="fr-CH" sz="180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𝒎</m:t>
                    </m:r>
                  </m:oMath>
                </a14:m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 &lt;L&lt;5m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2008664"/>
                <a:ext cx="258917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882" b="-1415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390640" y="3591560"/>
            <a:ext cx="497840" cy="23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0640" y="3012440"/>
            <a:ext cx="497840" cy="23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2445" y="2898894"/>
            <a:ext cx="18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region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interest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2125" y="3524488"/>
            <a:ext cx="190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sensitivity</a:t>
            </a:r>
            <a:endParaRPr lang="fr-CH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184400" y="1889760"/>
            <a:ext cx="3850640" cy="2885440"/>
          </a:xfrm>
          <a:custGeom>
            <a:avLst/>
            <a:gdLst>
              <a:gd name="connsiteX0" fmla="*/ 50800 w 3352800"/>
              <a:gd name="connsiteY0" fmla="*/ 0 h 2367280"/>
              <a:gd name="connsiteX1" fmla="*/ 2397760 w 3352800"/>
              <a:gd name="connsiteY1" fmla="*/ 0 h 2367280"/>
              <a:gd name="connsiteX2" fmla="*/ 3342640 w 3352800"/>
              <a:gd name="connsiteY2" fmla="*/ 1910080 h 2367280"/>
              <a:gd name="connsiteX3" fmla="*/ 3352800 w 3352800"/>
              <a:gd name="connsiteY3" fmla="*/ 2296160 h 2367280"/>
              <a:gd name="connsiteX4" fmla="*/ 3291840 w 3352800"/>
              <a:gd name="connsiteY4" fmla="*/ 2357120 h 2367280"/>
              <a:gd name="connsiteX5" fmla="*/ 2702560 w 3352800"/>
              <a:gd name="connsiteY5" fmla="*/ 2367280 h 2367280"/>
              <a:gd name="connsiteX6" fmla="*/ 2306320 w 3352800"/>
              <a:gd name="connsiteY6" fmla="*/ 2082800 h 2367280"/>
              <a:gd name="connsiteX7" fmla="*/ 1788160 w 3352800"/>
              <a:gd name="connsiteY7" fmla="*/ 1615440 h 2367280"/>
              <a:gd name="connsiteX8" fmla="*/ 1016000 w 3352800"/>
              <a:gd name="connsiteY8" fmla="*/ 914400 h 2367280"/>
              <a:gd name="connsiteX9" fmla="*/ 589280 w 3352800"/>
              <a:gd name="connsiteY9" fmla="*/ 538480 h 2367280"/>
              <a:gd name="connsiteX10" fmla="*/ 0 w 3352800"/>
              <a:gd name="connsiteY10" fmla="*/ 0 h 2367280"/>
              <a:gd name="connsiteX0" fmla="*/ 50800 w 3352800"/>
              <a:gd name="connsiteY0" fmla="*/ 0 h 2367280"/>
              <a:gd name="connsiteX1" fmla="*/ 2692400 w 3352800"/>
              <a:gd name="connsiteY1" fmla="*/ 0 h 2367280"/>
              <a:gd name="connsiteX2" fmla="*/ 3342640 w 3352800"/>
              <a:gd name="connsiteY2" fmla="*/ 1910080 h 2367280"/>
              <a:gd name="connsiteX3" fmla="*/ 3352800 w 3352800"/>
              <a:gd name="connsiteY3" fmla="*/ 2296160 h 2367280"/>
              <a:gd name="connsiteX4" fmla="*/ 3291840 w 3352800"/>
              <a:gd name="connsiteY4" fmla="*/ 2357120 h 2367280"/>
              <a:gd name="connsiteX5" fmla="*/ 2702560 w 3352800"/>
              <a:gd name="connsiteY5" fmla="*/ 2367280 h 2367280"/>
              <a:gd name="connsiteX6" fmla="*/ 2306320 w 3352800"/>
              <a:gd name="connsiteY6" fmla="*/ 2082800 h 2367280"/>
              <a:gd name="connsiteX7" fmla="*/ 1788160 w 3352800"/>
              <a:gd name="connsiteY7" fmla="*/ 1615440 h 2367280"/>
              <a:gd name="connsiteX8" fmla="*/ 1016000 w 3352800"/>
              <a:gd name="connsiteY8" fmla="*/ 914400 h 2367280"/>
              <a:gd name="connsiteX9" fmla="*/ 589280 w 3352800"/>
              <a:gd name="connsiteY9" fmla="*/ 538480 h 2367280"/>
              <a:gd name="connsiteX10" fmla="*/ 0 w 3352800"/>
              <a:gd name="connsiteY10" fmla="*/ 0 h 2367280"/>
              <a:gd name="connsiteX0" fmla="*/ 50800 w 3373120"/>
              <a:gd name="connsiteY0" fmla="*/ 0 h 2367280"/>
              <a:gd name="connsiteX1" fmla="*/ 2692400 w 3373120"/>
              <a:gd name="connsiteY1" fmla="*/ 0 h 2367280"/>
              <a:gd name="connsiteX2" fmla="*/ 3373120 w 3373120"/>
              <a:gd name="connsiteY2" fmla="*/ 1229360 h 2367280"/>
              <a:gd name="connsiteX3" fmla="*/ 3352800 w 3373120"/>
              <a:gd name="connsiteY3" fmla="*/ 2296160 h 2367280"/>
              <a:gd name="connsiteX4" fmla="*/ 3291840 w 3373120"/>
              <a:gd name="connsiteY4" fmla="*/ 2357120 h 2367280"/>
              <a:gd name="connsiteX5" fmla="*/ 2702560 w 3373120"/>
              <a:gd name="connsiteY5" fmla="*/ 2367280 h 2367280"/>
              <a:gd name="connsiteX6" fmla="*/ 2306320 w 3373120"/>
              <a:gd name="connsiteY6" fmla="*/ 2082800 h 2367280"/>
              <a:gd name="connsiteX7" fmla="*/ 1788160 w 3373120"/>
              <a:gd name="connsiteY7" fmla="*/ 1615440 h 2367280"/>
              <a:gd name="connsiteX8" fmla="*/ 1016000 w 3373120"/>
              <a:gd name="connsiteY8" fmla="*/ 914400 h 2367280"/>
              <a:gd name="connsiteX9" fmla="*/ 589280 w 3373120"/>
              <a:gd name="connsiteY9" fmla="*/ 538480 h 2367280"/>
              <a:gd name="connsiteX10" fmla="*/ 0 w 3373120"/>
              <a:gd name="connsiteY10" fmla="*/ 0 h 2367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52800 w 3373120"/>
              <a:gd name="connsiteY3" fmla="*/ 2296160 h 2875280"/>
              <a:gd name="connsiteX4" fmla="*/ 3098800 w 3373120"/>
              <a:gd name="connsiteY4" fmla="*/ 2875280 h 2875280"/>
              <a:gd name="connsiteX5" fmla="*/ 2702560 w 3373120"/>
              <a:gd name="connsiteY5" fmla="*/ 2367280 h 2875280"/>
              <a:gd name="connsiteX6" fmla="*/ 2306320 w 3373120"/>
              <a:gd name="connsiteY6" fmla="*/ 20828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702560 w 3373120"/>
              <a:gd name="connsiteY5" fmla="*/ 2367280 h 2875280"/>
              <a:gd name="connsiteX6" fmla="*/ 2306320 w 3373120"/>
              <a:gd name="connsiteY6" fmla="*/ 20828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2306320 w 3373120"/>
              <a:gd name="connsiteY6" fmla="*/ 20828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229360 w 3373120"/>
              <a:gd name="connsiteY7" fmla="*/ 15138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229360 w 3373120"/>
              <a:gd name="connsiteY7" fmla="*/ 1513840 h 2875280"/>
              <a:gd name="connsiteX8" fmla="*/ 599440 w 3373120"/>
              <a:gd name="connsiteY8" fmla="*/ 95504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229360 w 3373120"/>
              <a:gd name="connsiteY7" fmla="*/ 1513840 h 2875280"/>
              <a:gd name="connsiteX8" fmla="*/ 599440 w 3373120"/>
              <a:gd name="connsiteY8" fmla="*/ 955040 h 2875280"/>
              <a:gd name="connsiteX9" fmla="*/ 335280 w 3373120"/>
              <a:gd name="connsiteY9" fmla="*/ 762000 h 2875280"/>
              <a:gd name="connsiteX10" fmla="*/ 0 w 3373120"/>
              <a:gd name="connsiteY10" fmla="*/ 0 h 287528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82320 w 3820160"/>
              <a:gd name="connsiteY9" fmla="*/ 772160 h 2885440"/>
              <a:gd name="connsiteX10" fmla="*/ 0 w 3820160"/>
              <a:gd name="connsiteY10" fmla="*/ 0 h 288544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82320 w 3820160"/>
              <a:gd name="connsiteY9" fmla="*/ 772160 h 2885440"/>
              <a:gd name="connsiteX10" fmla="*/ 0 w 3820160"/>
              <a:gd name="connsiteY10" fmla="*/ 0 h 288544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31520 w 3820160"/>
              <a:gd name="connsiteY9" fmla="*/ 721360 h 2885440"/>
              <a:gd name="connsiteX10" fmla="*/ 0 w 3820160"/>
              <a:gd name="connsiteY10" fmla="*/ 0 h 288544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31520 w 3820160"/>
              <a:gd name="connsiteY9" fmla="*/ 721360 h 2885440"/>
              <a:gd name="connsiteX10" fmla="*/ 0 w 3820160"/>
              <a:gd name="connsiteY10" fmla="*/ 0 h 2885440"/>
              <a:gd name="connsiteX0" fmla="*/ 528320 w 3850640"/>
              <a:gd name="connsiteY0" fmla="*/ 10160 h 2885440"/>
              <a:gd name="connsiteX1" fmla="*/ 3169920 w 3850640"/>
              <a:gd name="connsiteY1" fmla="*/ 10160 h 2885440"/>
              <a:gd name="connsiteX2" fmla="*/ 3850640 w 3850640"/>
              <a:gd name="connsiteY2" fmla="*/ 1239520 h 2885440"/>
              <a:gd name="connsiteX3" fmla="*/ 3840480 w 3850640"/>
              <a:gd name="connsiteY3" fmla="*/ 2854960 h 2885440"/>
              <a:gd name="connsiteX4" fmla="*/ 3576320 w 3850640"/>
              <a:gd name="connsiteY4" fmla="*/ 2885440 h 2885440"/>
              <a:gd name="connsiteX5" fmla="*/ 3149600 w 3850640"/>
              <a:gd name="connsiteY5" fmla="*/ 2824480 h 2885440"/>
              <a:gd name="connsiteX6" fmla="*/ 2377440 w 3850640"/>
              <a:gd name="connsiteY6" fmla="*/ 2143760 h 2885440"/>
              <a:gd name="connsiteX7" fmla="*/ 1706880 w 3850640"/>
              <a:gd name="connsiteY7" fmla="*/ 1524000 h 2885440"/>
              <a:gd name="connsiteX8" fmla="*/ 1076960 w 3850640"/>
              <a:gd name="connsiteY8" fmla="*/ 965200 h 2885440"/>
              <a:gd name="connsiteX9" fmla="*/ 762000 w 3850640"/>
              <a:gd name="connsiteY9" fmla="*/ 721360 h 2885440"/>
              <a:gd name="connsiteX10" fmla="*/ 0 w 3850640"/>
              <a:gd name="connsiteY10" fmla="*/ 0 h 288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0640" h="2885440">
                <a:moveTo>
                  <a:pt x="528320" y="10160"/>
                </a:moveTo>
                <a:lnTo>
                  <a:pt x="3169920" y="10160"/>
                </a:lnTo>
                <a:lnTo>
                  <a:pt x="3850640" y="1239520"/>
                </a:lnTo>
                <a:cubicBezTo>
                  <a:pt x="3847253" y="1778000"/>
                  <a:pt x="3843867" y="2316480"/>
                  <a:pt x="3840480" y="2854960"/>
                </a:cubicBezTo>
                <a:lnTo>
                  <a:pt x="3576320" y="2885440"/>
                </a:lnTo>
                <a:lnTo>
                  <a:pt x="3149600" y="2824480"/>
                </a:lnTo>
                <a:lnTo>
                  <a:pt x="2377440" y="2143760"/>
                </a:lnTo>
                <a:cubicBezTo>
                  <a:pt x="2208107" y="1981200"/>
                  <a:pt x="1923627" y="1720427"/>
                  <a:pt x="1706880" y="1524000"/>
                </a:cubicBezTo>
                <a:cubicBezTo>
                  <a:pt x="1490133" y="1327573"/>
                  <a:pt x="1334347" y="1198880"/>
                  <a:pt x="1076960" y="965200"/>
                </a:cubicBezTo>
                <a:lnTo>
                  <a:pt x="762000" y="721360"/>
                </a:lnTo>
                <a:cubicBezTo>
                  <a:pt x="558800" y="470747"/>
                  <a:pt x="243840" y="240453"/>
                  <a:pt x="0" y="0"/>
                </a:cubicBezTo>
              </a:path>
            </a:pathLst>
          </a:custGeom>
          <a:solidFill>
            <a:srgbClr val="FF0000">
              <a:alpha val="5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E88D-09E6-43F6-A082-37AA68D1474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4160" y="1922026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N</a:t>
            </a:r>
            <a:r>
              <a:rPr lang="fr-CH" sz="1800" baseline="-250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Z</a:t>
            </a:r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= 10</a:t>
            </a:r>
            <a:r>
              <a:rPr lang="fr-CH" sz="1800" baseline="300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12</a:t>
            </a:r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   1mm&lt;L&lt;1m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14160" y="1988344"/>
                <a:ext cx="251383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fr-CH" sz="1800" dirty="0">
                  <a:solidFill>
                    <a:srgbClr val="C00000"/>
                  </a:solidFill>
                  <a:latin typeface="Calibri"/>
                </a:endParaRPr>
              </a:p>
              <a:p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N</a:t>
                </a:r>
                <a:r>
                  <a:rPr lang="fr-CH" sz="1800" baseline="-25000" dirty="0" smtClean="0">
                    <a:solidFill>
                      <a:srgbClr val="C00000"/>
                    </a:solidFill>
                    <a:latin typeface="Calibri"/>
                  </a:rPr>
                  <a:t>Z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 = 10</a:t>
                </a:r>
                <a:r>
                  <a:rPr lang="fr-CH" sz="1800" baseline="30000" dirty="0" smtClean="0">
                    <a:solidFill>
                      <a:srgbClr val="C00000"/>
                    </a:solidFill>
                    <a:latin typeface="Calibri"/>
                  </a:rPr>
                  <a:t>13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  100</a:t>
                </a:r>
                <a14:m>
                  <m:oMath xmlns:m="http://schemas.openxmlformats.org/officeDocument/2006/math">
                    <m:r>
                      <a:rPr lang="fr-CH" sz="180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</m:t>
                    </m:r>
                    <m:r>
                      <a:rPr lang="fr-CH" sz="180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𝒎</m:t>
                    </m:r>
                  </m:oMath>
                </a14:m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 &lt;L&lt;5m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1988344"/>
                <a:ext cx="251383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942" r="-1456" b="-1415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390640" y="3591560"/>
            <a:ext cx="497840" cy="23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0640" y="3012440"/>
            <a:ext cx="497840" cy="23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2445" y="2898894"/>
            <a:ext cx="18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region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interest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2125" y="3524488"/>
            <a:ext cx="190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sensitivity</a:t>
            </a:r>
            <a:endParaRPr lang="fr-CH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133600" y="1899920"/>
            <a:ext cx="3901440" cy="2895600"/>
          </a:xfrm>
          <a:custGeom>
            <a:avLst/>
            <a:gdLst>
              <a:gd name="connsiteX0" fmla="*/ 50800 w 3352800"/>
              <a:gd name="connsiteY0" fmla="*/ 0 h 2367280"/>
              <a:gd name="connsiteX1" fmla="*/ 2397760 w 3352800"/>
              <a:gd name="connsiteY1" fmla="*/ 0 h 2367280"/>
              <a:gd name="connsiteX2" fmla="*/ 3342640 w 3352800"/>
              <a:gd name="connsiteY2" fmla="*/ 1910080 h 2367280"/>
              <a:gd name="connsiteX3" fmla="*/ 3352800 w 3352800"/>
              <a:gd name="connsiteY3" fmla="*/ 2296160 h 2367280"/>
              <a:gd name="connsiteX4" fmla="*/ 3291840 w 3352800"/>
              <a:gd name="connsiteY4" fmla="*/ 2357120 h 2367280"/>
              <a:gd name="connsiteX5" fmla="*/ 2702560 w 3352800"/>
              <a:gd name="connsiteY5" fmla="*/ 2367280 h 2367280"/>
              <a:gd name="connsiteX6" fmla="*/ 2306320 w 3352800"/>
              <a:gd name="connsiteY6" fmla="*/ 2082800 h 2367280"/>
              <a:gd name="connsiteX7" fmla="*/ 1788160 w 3352800"/>
              <a:gd name="connsiteY7" fmla="*/ 1615440 h 2367280"/>
              <a:gd name="connsiteX8" fmla="*/ 1016000 w 3352800"/>
              <a:gd name="connsiteY8" fmla="*/ 914400 h 2367280"/>
              <a:gd name="connsiteX9" fmla="*/ 589280 w 3352800"/>
              <a:gd name="connsiteY9" fmla="*/ 538480 h 2367280"/>
              <a:gd name="connsiteX10" fmla="*/ 0 w 3352800"/>
              <a:gd name="connsiteY10" fmla="*/ 0 h 2367280"/>
              <a:gd name="connsiteX0" fmla="*/ 50800 w 3352800"/>
              <a:gd name="connsiteY0" fmla="*/ 0 h 2367280"/>
              <a:gd name="connsiteX1" fmla="*/ 2692400 w 3352800"/>
              <a:gd name="connsiteY1" fmla="*/ 0 h 2367280"/>
              <a:gd name="connsiteX2" fmla="*/ 3342640 w 3352800"/>
              <a:gd name="connsiteY2" fmla="*/ 1910080 h 2367280"/>
              <a:gd name="connsiteX3" fmla="*/ 3352800 w 3352800"/>
              <a:gd name="connsiteY3" fmla="*/ 2296160 h 2367280"/>
              <a:gd name="connsiteX4" fmla="*/ 3291840 w 3352800"/>
              <a:gd name="connsiteY4" fmla="*/ 2357120 h 2367280"/>
              <a:gd name="connsiteX5" fmla="*/ 2702560 w 3352800"/>
              <a:gd name="connsiteY5" fmla="*/ 2367280 h 2367280"/>
              <a:gd name="connsiteX6" fmla="*/ 2306320 w 3352800"/>
              <a:gd name="connsiteY6" fmla="*/ 2082800 h 2367280"/>
              <a:gd name="connsiteX7" fmla="*/ 1788160 w 3352800"/>
              <a:gd name="connsiteY7" fmla="*/ 1615440 h 2367280"/>
              <a:gd name="connsiteX8" fmla="*/ 1016000 w 3352800"/>
              <a:gd name="connsiteY8" fmla="*/ 914400 h 2367280"/>
              <a:gd name="connsiteX9" fmla="*/ 589280 w 3352800"/>
              <a:gd name="connsiteY9" fmla="*/ 538480 h 2367280"/>
              <a:gd name="connsiteX10" fmla="*/ 0 w 3352800"/>
              <a:gd name="connsiteY10" fmla="*/ 0 h 2367280"/>
              <a:gd name="connsiteX0" fmla="*/ 50800 w 3373120"/>
              <a:gd name="connsiteY0" fmla="*/ 0 h 2367280"/>
              <a:gd name="connsiteX1" fmla="*/ 2692400 w 3373120"/>
              <a:gd name="connsiteY1" fmla="*/ 0 h 2367280"/>
              <a:gd name="connsiteX2" fmla="*/ 3373120 w 3373120"/>
              <a:gd name="connsiteY2" fmla="*/ 1229360 h 2367280"/>
              <a:gd name="connsiteX3" fmla="*/ 3352800 w 3373120"/>
              <a:gd name="connsiteY3" fmla="*/ 2296160 h 2367280"/>
              <a:gd name="connsiteX4" fmla="*/ 3291840 w 3373120"/>
              <a:gd name="connsiteY4" fmla="*/ 2357120 h 2367280"/>
              <a:gd name="connsiteX5" fmla="*/ 2702560 w 3373120"/>
              <a:gd name="connsiteY5" fmla="*/ 2367280 h 2367280"/>
              <a:gd name="connsiteX6" fmla="*/ 2306320 w 3373120"/>
              <a:gd name="connsiteY6" fmla="*/ 2082800 h 2367280"/>
              <a:gd name="connsiteX7" fmla="*/ 1788160 w 3373120"/>
              <a:gd name="connsiteY7" fmla="*/ 1615440 h 2367280"/>
              <a:gd name="connsiteX8" fmla="*/ 1016000 w 3373120"/>
              <a:gd name="connsiteY8" fmla="*/ 914400 h 2367280"/>
              <a:gd name="connsiteX9" fmla="*/ 589280 w 3373120"/>
              <a:gd name="connsiteY9" fmla="*/ 538480 h 2367280"/>
              <a:gd name="connsiteX10" fmla="*/ 0 w 3373120"/>
              <a:gd name="connsiteY10" fmla="*/ 0 h 2367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52800 w 3373120"/>
              <a:gd name="connsiteY3" fmla="*/ 2296160 h 2875280"/>
              <a:gd name="connsiteX4" fmla="*/ 3098800 w 3373120"/>
              <a:gd name="connsiteY4" fmla="*/ 2875280 h 2875280"/>
              <a:gd name="connsiteX5" fmla="*/ 2702560 w 3373120"/>
              <a:gd name="connsiteY5" fmla="*/ 2367280 h 2875280"/>
              <a:gd name="connsiteX6" fmla="*/ 2306320 w 3373120"/>
              <a:gd name="connsiteY6" fmla="*/ 20828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702560 w 3373120"/>
              <a:gd name="connsiteY5" fmla="*/ 2367280 h 2875280"/>
              <a:gd name="connsiteX6" fmla="*/ 2306320 w 3373120"/>
              <a:gd name="connsiteY6" fmla="*/ 20828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2306320 w 3373120"/>
              <a:gd name="connsiteY6" fmla="*/ 20828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229360 w 3373120"/>
              <a:gd name="connsiteY7" fmla="*/ 15138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229360 w 3373120"/>
              <a:gd name="connsiteY7" fmla="*/ 1513840 h 2875280"/>
              <a:gd name="connsiteX8" fmla="*/ 599440 w 3373120"/>
              <a:gd name="connsiteY8" fmla="*/ 95504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229360 w 3373120"/>
              <a:gd name="connsiteY7" fmla="*/ 1513840 h 2875280"/>
              <a:gd name="connsiteX8" fmla="*/ 599440 w 3373120"/>
              <a:gd name="connsiteY8" fmla="*/ 955040 h 2875280"/>
              <a:gd name="connsiteX9" fmla="*/ 335280 w 3373120"/>
              <a:gd name="connsiteY9" fmla="*/ 762000 h 2875280"/>
              <a:gd name="connsiteX10" fmla="*/ 0 w 3373120"/>
              <a:gd name="connsiteY10" fmla="*/ 0 h 287528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82320 w 3820160"/>
              <a:gd name="connsiteY9" fmla="*/ 772160 h 2885440"/>
              <a:gd name="connsiteX10" fmla="*/ 0 w 3820160"/>
              <a:gd name="connsiteY10" fmla="*/ 0 h 288544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82320 w 3820160"/>
              <a:gd name="connsiteY9" fmla="*/ 772160 h 2885440"/>
              <a:gd name="connsiteX10" fmla="*/ 0 w 3820160"/>
              <a:gd name="connsiteY10" fmla="*/ 0 h 288544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31520 w 3820160"/>
              <a:gd name="connsiteY9" fmla="*/ 721360 h 2885440"/>
              <a:gd name="connsiteX10" fmla="*/ 0 w 3820160"/>
              <a:gd name="connsiteY10" fmla="*/ 0 h 288544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31520 w 3820160"/>
              <a:gd name="connsiteY9" fmla="*/ 721360 h 2885440"/>
              <a:gd name="connsiteX10" fmla="*/ 0 w 3820160"/>
              <a:gd name="connsiteY10" fmla="*/ 0 h 2885440"/>
              <a:gd name="connsiteX0" fmla="*/ 528320 w 3850640"/>
              <a:gd name="connsiteY0" fmla="*/ 10160 h 2885440"/>
              <a:gd name="connsiteX1" fmla="*/ 3169920 w 3850640"/>
              <a:gd name="connsiteY1" fmla="*/ 10160 h 2885440"/>
              <a:gd name="connsiteX2" fmla="*/ 3850640 w 3850640"/>
              <a:gd name="connsiteY2" fmla="*/ 1239520 h 2885440"/>
              <a:gd name="connsiteX3" fmla="*/ 3840480 w 3850640"/>
              <a:gd name="connsiteY3" fmla="*/ 2854960 h 2885440"/>
              <a:gd name="connsiteX4" fmla="*/ 3576320 w 3850640"/>
              <a:gd name="connsiteY4" fmla="*/ 2885440 h 2885440"/>
              <a:gd name="connsiteX5" fmla="*/ 3149600 w 3850640"/>
              <a:gd name="connsiteY5" fmla="*/ 2824480 h 2885440"/>
              <a:gd name="connsiteX6" fmla="*/ 2377440 w 3850640"/>
              <a:gd name="connsiteY6" fmla="*/ 2143760 h 2885440"/>
              <a:gd name="connsiteX7" fmla="*/ 1706880 w 3850640"/>
              <a:gd name="connsiteY7" fmla="*/ 1524000 h 2885440"/>
              <a:gd name="connsiteX8" fmla="*/ 1076960 w 3850640"/>
              <a:gd name="connsiteY8" fmla="*/ 965200 h 2885440"/>
              <a:gd name="connsiteX9" fmla="*/ 762000 w 3850640"/>
              <a:gd name="connsiteY9" fmla="*/ 721360 h 2885440"/>
              <a:gd name="connsiteX10" fmla="*/ 0 w 3850640"/>
              <a:gd name="connsiteY10" fmla="*/ 0 h 2885440"/>
              <a:gd name="connsiteX0" fmla="*/ 579120 w 3901440"/>
              <a:gd name="connsiteY0" fmla="*/ 0 h 2875280"/>
              <a:gd name="connsiteX1" fmla="*/ 3220720 w 3901440"/>
              <a:gd name="connsiteY1" fmla="*/ 0 h 2875280"/>
              <a:gd name="connsiteX2" fmla="*/ 3901440 w 3901440"/>
              <a:gd name="connsiteY2" fmla="*/ 1229360 h 2875280"/>
              <a:gd name="connsiteX3" fmla="*/ 3891280 w 3901440"/>
              <a:gd name="connsiteY3" fmla="*/ 2844800 h 2875280"/>
              <a:gd name="connsiteX4" fmla="*/ 3627120 w 3901440"/>
              <a:gd name="connsiteY4" fmla="*/ 2875280 h 2875280"/>
              <a:gd name="connsiteX5" fmla="*/ 3200400 w 3901440"/>
              <a:gd name="connsiteY5" fmla="*/ 2814320 h 2875280"/>
              <a:gd name="connsiteX6" fmla="*/ 2428240 w 3901440"/>
              <a:gd name="connsiteY6" fmla="*/ 2133600 h 2875280"/>
              <a:gd name="connsiteX7" fmla="*/ 1757680 w 3901440"/>
              <a:gd name="connsiteY7" fmla="*/ 1513840 h 2875280"/>
              <a:gd name="connsiteX8" fmla="*/ 1127760 w 3901440"/>
              <a:gd name="connsiteY8" fmla="*/ 955040 h 2875280"/>
              <a:gd name="connsiteX9" fmla="*/ 812800 w 3901440"/>
              <a:gd name="connsiteY9" fmla="*/ 711200 h 2875280"/>
              <a:gd name="connsiteX10" fmla="*/ 0 w 3901440"/>
              <a:gd name="connsiteY10" fmla="*/ 0 h 2875280"/>
              <a:gd name="connsiteX0" fmla="*/ 579120 w 3901440"/>
              <a:gd name="connsiteY0" fmla="*/ 0 h 2895600"/>
              <a:gd name="connsiteX1" fmla="*/ 3220720 w 3901440"/>
              <a:gd name="connsiteY1" fmla="*/ 0 h 2895600"/>
              <a:gd name="connsiteX2" fmla="*/ 3901440 w 3901440"/>
              <a:gd name="connsiteY2" fmla="*/ 1229360 h 2895600"/>
              <a:gd name="connsiteX3" fmla="*/ 3891280 w 3901440"/>
              <a:gd name="connsiteY3" fmla="*/ 2844800 h 2895600"/>
              <a:gd name="connsiteX4" fmla="*/ 3464560 w 3901440"/>
              <a:gd name="connsiteY4" fmla="*/ 2895600 h 2895600"/>
              <a:gd name="connsiteX5" fmla="*/ 3200400 w 3901440"/>
              <a:gd name="connsiteY5" fmla="*/ 2814320 h 2895600"/>
              <a:gd name="connsiteX6" fmla="*/ 2428240 w 3901440"/>
              <a:gd name="connsiteY6" fmla="*/ 2133600 h 2895600"/>
              <a:gd name="connsiteX7" fmla="*/ 1757680 w 3901440"/>
              <a:gd name="connsiteY7" fmla="*/ 1513840 h 2895600"/>
              <a:gd name="connsiteX8" fmla="*/ 1127760 w 3901440"/>
              <a:gd name="connsiteY8" fmla="*/ 955040 h 2895600"/>
              <a:gd name="connsiteX9" fmla="*/ 812800 w 3901440"/>
              <a:gd name="connsiteY9" fmla="*/ 711200 h 2895600"/>
              <a:gd name="connsiteX10" fmla="*/ 0 w 3901440"/>
              <a:gd name="connsiteY10" fmla="*/ 0 h 2895600"/>
              <a:gd name="connsiteX0" fmla="*/ 579120 w 3901440"/>
              <a:gd name="connsiteY0" fmla="*/ 0 h 2895600"/>
              <a:gd name="connsiteX1" fmla="*/ 3220720 w 3901440"/>
              <a:gd name="connsiteY1" fmla="*/ 0 h 2895600"/>
              <a:gd name="connsiteX2" fmla="*/ 3901440 w 3901440"/>
              <a:gd name="connsiteY2" fmla="*/ 1229360 h 2895600"/>
              <a:gd name="connsiteX3" fmla="*/ 3891280 w 3901440"/>
              <a:gd name="connsiteY3" fmla="*/ 2895600 h 2895600"/>
              <a:gd name="connsiteX4" fmla="*/ 3464560 w 3901440"/>
              <a:gd name="connsiteY4" fmla="*/ 2895600 h 2895600"/>
              <a:gd name="connsiteX5" fmla="*/ 3200400 w 3901440"/>
              <a:gd name="connsiteY5" fmla="*/ 2814320 h 2895600"/>
              <a:gd name="connsiteX6" fmla="*/ 2428240 w 3901440"/>
              <a:gd name="connsiteY6" fmla="*/ 2133600 h 2895600"/>
              <a:gd name="connsiteX7" fmla="*/ 1757680 w 3901440"/>
              <a:gd name="connsiteY7" fmla="*/ 1513840 h 2895600"/>
              <a:gd name="connsiteX8" fmla="*/ 1127760 w 3901440"/>
              <a:gd name="connsiteY8" fmla="*/ 955040 h 2895600"/>
              <a:gd name="connsiteX9" fmla="*/ 812800 w 3901440"/>
              <a:gd name="connsiteY9" fmla="*/ 711200 h 2895600"/>
              <a:gd name="connsiteX10" fmla="*/ 0 w 3901440"/>
              <a:gd name="connsiteY10" fmla="*/ 0 h 2895600"/>
              <a:gd name="connsiteX0" fmla="*/ 579120 w 3901440"/>
              <a:gd name="connsiteY0" fmla="*/ 0 h 2895600"/>
              <a:gd name="connsiteX1" fmla="*/ 3220720 w 3901440"/>
              <a:gd name="connsiteY1" fmla="*/ 0 h 2895600"/>
              <a:gd name="connsiteX2" fmla="*/ 3901440 w 3901440"/>
              <a:gd name="connsiteY2" fmla="*/ 1229360 h 2895600"/>
              <a:gd name="connsiteX3" fmla="*/ 3891280 w 3901440"/>
              <a:gd name="connsiteY3" fmla="*/ 2895600 h 2895600"/>
              <a:gd name="connsiteX4" fmla="*/ 3464560 w 3901440"/>
              <a:gd name="connsiteY4" fmla="*/ 2895600 h 2895600"/>
              <a:gd name="connsiteX5" fmla="*/ 3200400 w 3901440"/>
              <a:gd name="connsiteY5" fmla="*/ 2814320 h 2895600"/>
              <a:gd name="connsiteX6" fmla="*/ 2844800 w 3901440"/>
              <a:gd name="connsiteY6" fmla="*/ 2550160 h 2895600"/>
              <a:gd name="connsiteX7" fmla="*/ 2428240 w 3901440"/>
              <a:gd name="connsiteY7" fmla="*/ 2133600 h 2895600"/>
              <a:gd name="connsiteX8" fmla="*/ 1757680 w 3901440"/>
              <a:gd name="connsiteY8" fmla="*/ 1513840 h 2895600"/>
              <a:gd name="connsiteX9" fmla="*/ 1127760 w 3901440"/>
              <a:gd name="connsiteY9" fmla="*/ 955040 h 2895600"/>
              <a:gd name="connsiteX10" fmla="*/ 812800 w 3901440"/>
              <a:gd name="connsiteY10" fmla="*/ 711200 h 2895600"/>
              <a:gd name="connsiteX11" fmla="*/ 0 w 3901440"/>
              <a:gd name="connsiteY11" fmla="*/ 0 h 2895600"/>
              <a:gd name="connsiteX0" fmla="*/ 579120 w 3901440"/>
              <a:gd name="connsiteY0" fmla="*/ 0 h 2895600"/>
              <a:gd name="connsiteX1" fmla="*/ 3220720 w 3901440"/>
              <a:gd name="connsiteY1" fmla="*/ 0 h 2895600"/>
              <a:gd name="connsiteX2" fmla="*/ 3901440 w 3901440"/>
              <a:gd name="connsiteY2" fmla="*/ 1229360 h 2895600"/>
              <a:gd name="connsiteX3" fmla="*/ 3891280 w 3901440"/>
              <a:gd name="connsiteY3" fmla="*/ 2895600 h 2895600"/>
              <a:gd name="connsiteX4" fmla="*/ 3464560 w 3901440"/>
              <a:gd name="connsiteY4" fmla="*/ 2895600 h 2895600"/>
              <a:gd name="connsiteX5" fmla="*/ 3200400 w 3901440"/>
              <a:gd name="connsiteY5" fmla="*/ 2814320 h 2895600"/>
              <a:gd name="connsiteX6" fmla="*/ 2844800 w 3901440"/>
              <a:gd name="connsiteY6" fmla="*/ 2550160 h 2895600"/>
              <a:gd name="connsiteX7" fmla="*/ 2428240 w 3901440"/>
              <a:gd name="connsiteY7" fmla="*/ 2133600 h 2895600"/>
              <a:gd name="connsiteX8" fmla="*/ 1757680 w 3901440"/>
              <a:gd name="connsiteY8" fmla="*/ 1513840 h 2895600"/>
              <a:gd name="connsiteX9" fmla="*/ 1127760 w 3901440"/>
              <a:gd name="connsiteY9" fmla="*/ 955040 h 2895600"/>
              <a:gd name="connsiteX10" fmla="*/ 934720 w 3901440"/>
              <a:gd name="connsiteY10" fmla="*/ 873760 h 2895600"/>
              <a:gd name="connsiteX11" fmla="*/ 812800 w 3901440"/>
              <a:gd name="connsiteY11" fmla="*/ 711200 h 2895600"/>
              <a:gd name="connsiteX12" fmla="*/ 0 w 3901440"/>
              <a:gd name="connsiteY12" fmla="*/ 0 h 2895600"/>
              <a:gd name="connsiteX0" fmla="*/ 579120 w 3901440"/>
              <a:gd name="connsiteY0" fmla="*/ 0 h 2895600"/>
              <a:gd name="connsiteX1" fmla="*/ 3220720 w 3901440"/>
              <a:gd name="connsiteY1" fmla="*/ 0 h 2895600"/>
              <a:gd name="connsiteX2" fmla="*/ 3901440 w 3901440"/>
              <a:gd name="connsiteY2" fmla="*/ 1229360 h 2895600"/>
              <a:gd name="connsiteX3" fmla="*/ 3891280 w 3901440"/>
              <a:gd name="connsiteY3" fmla="*/ 2895600 h 2895600"/>
              <a:gd name="connsiteX4" fmla="*/ 3464560 w 3901440"/>
              <a:gd name="connsiteY4" fmla="*/ 2895600 h 2895600"/>
              <a:gd name="connsiteX5" fmla="*/ 3200400 w 3901440"/>
              <a:gd name="connsiteY5" fmla="*/ 2814320 h 2895600"/>
              <a:gd name="connsiteX6" fmla="*/ 2844800 w 3901440"/>
              <a:gd name="connsiteY6" fmla="*/ 2550160 h 2895600"/>
              <a:gd name="connsiteX7" fmla="*/ 2428240 w 3901440"/>
              <a:gd name="connsiteY7" fmla="*/ 2133600 h 2895600"/>
              <a:gd name="connsiteX8" fmla="*/ 1757680 w 3901440"/>
              <a:gd name="connsiteY8" fmla="*/ 1513840 h 2895600"/>
              <a:gd name="connsiteX9" fmla="*/ 1127760 w 3901440"/>
              <a:gd name="connsiteY9" fmla="*/ 955040 h 2895600"/>
              <a:gd name="connsiteX10" fmla="*/ 944880 w 3901440"/>
              <a:gd name="connsiteY10" fmla="*/ 843280 h 2895600"/>
              <a:gd name="connsiteX11" fmla="*/ 812800 w 3901440"/>
              <a:gd name="connsiteY11" fmla="*/ 711200 h 2895600"/>
              <a:gd name="connsiteX12" fmla="*/ 0 w 3901440"/>
              <a:gd name="connsiteY12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01440" h="2895600">
                <a:moveTo>
                  <a:pt x="579120" y="0"/>
                </a:moveTo>
                <a:lnTo>
                  <a:pt x="3220720" y="0"/>
                </a:lnTo>
                <a:lnTo>
                  <a:pt x="3901440" y="1229360"/>
                </a:lnTo>
                <a:cubicBezTo>
                  <a:pt x="3898053" y="1767840"/>
                  <a:pt x="3894667" y="2357120"/>
                  <a:pt x="3891280" y="2895600"/>
                </a:cubicBezTo>
                <a:lnTo>
                  <a:pt x="3464560" y="2895600"/>
                </a:lnTo>
                <a:lnTo>
                  <a:pt x="3200400" y="2814320"/>
                </a:lnTo>
                <a:cubicBezTo>
                  <a:pt x="3088640" y="2716107"/>
                  <a:pt x="2956560" y="2648373"/>
                  <a:pt x="2844800" y="2550160"/>
                </a:cubicBezTo>
                <a:lnTo>
                  <a:pt x="2428240" y="2133600"/>
                </a:lnTo>
                <a:cubicBezTo>
                  <a:pt x="2258907" y="1971040"/>
                  <a:pt x="1974427" y="1710267"/>
                  <a:pt x="1757680" y="1513840"/>
                </a:cubicBezTo>
                <a:cubicBezTo>
                  <a:pt x="1540933" y="1317413"/>
                  <a:pt x="1263227" y="1068493"/>
                  <a:pt x="1127760" y="955040"/>
                </a:cubicBezTo>
                <a:cubicBezTo>
                  <a:pt x="1066800" y="914400"/>
                  <a:pt x="1005840" y="883920"/>
                  <a:pt x="944880" y="843280"/>
                </a:cubicBezTo>
                <a:lnTo>
                  <a:pt x="812800" y="711200"/>
                </a:lnTo>
                <a:cubicBezTo>
                  <a:pt x="609600" y="460587"/>
                  <a:pt x="243840" y="240453"/>
                  <a:pt x="0" y="0"/>
                </a:cubicBezTo>
              </a:path>
            </a:pathLst>
          </a:custGeom>
          <a:solidFill>
            <a:srgbClr val="FF0000">
              <a:alpha val="5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CAD2-B1C3-427F-B957-BC95926D630D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516380"/>
            <a:ext cx="5303520" cy="3825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4160" y="1922026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N</a:t>
            </a:r>
            <a:r>
              <a:rPr lang="fr-CH" sz="1800" baseline="-250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Z</a:t>
            </a:r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= 10</a:t>
            </a:r>
            <a:r>
              <a:rPr lang="fr-CH" sz="1800" baseline="300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12</a:t>
            </a:r>
            <a:r>
              <a:rPr lang="fr-CH" sz="1800" dirty="0" smtClean="0">
                <a:solidFill>
                  <a:srgbClr val="4BACC6">
                    <a:lumMod val="75000"/>
                  </a:srgbClr>
                </a:solidFill>
                <a:latin typeface="Calibri"/>
              </a:rPr>
              <a:t>    1mm&lt;L&lt;1m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14160" y="1988344"/>
                <a:ext cx="251383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N</a:t>
                </a:r>
                <a:r>
                  <a:rPr lang="fr-CH" sz="1800" baseline="-25000" dirty="0" smtClean="0">
                    <a:solidFill>
                      <a:srgbClr val="C00000"/>
                    </a:solidFill>
                    <a:latin typeface="Calibri"/>
                  </a:rPr>
                  <a:t>Z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 = 10</a:t>
                </a:r>
                <a:r>
                  <a:rPr lang="fr-CH" sz="1800" baseline="30000" dirty="0" smtClean="0">
                    <a:solidFill>
                      <a:srgbClr val="C00000"/>
                    </a:solidFill>
                    <a:latin typeface="Calibri"/>
                  </a:rPr>
                  <a:t>13</a:t>
                </a:r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  100</a:t>
                </a:r>
                <a14:m>
                  <m:oMath xmlns:m="http://schemas.openxmlformats.org/officeDocument/2006/math">
                    <m:r>
                      <a:rPr lang="fr-CH" sz="180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</m:t>
                    </m:r>
                    <m:r>
                      <a:rPr lang="fr-CH" sz="180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𝒎</m:t>
                    </m:r>
                  </m:oMath>
                </a14:m>
                <a:r>
                  <a:rPr lang="fr-CH" sz="1800" dirty="0" smtClean="0">
                    <a:solidFill>
                      <a:srgbClr val="C00000"/>
                    </a:solidFill>
                    <a:latin typeface="Calibri"/>
                  </a:rPr>
                  <a:t> &lt;L&lt;5m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1988344"/>
                <a:ext cx="251383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942" t="-8197" r="-1456" b="-2459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2265680" y="934506"/>
            <a:ext cx="1259840" cy="2510504"/>
          </a:xfrm>
          <a:custGeom>
            <a:avLst/>
            <a:gdLst>
              <a:gd name="connsiteX0" fmla="*/ 0 w 1259840"/>
              <a:gd name="connsiteY0" fmla="*/ 2275840 h 2510504"/>
              <a:gd name="connsiteX1" fmla="*/ 203200 w 1259840"/>
              <a:gd name="connsiteY1" fmla="*/ 2387600 h 2510504"/>
              <a:gd name="connsiteX2" fmla="*/ 497840 w 1259840"/>
              <a:gd name="connsiteY2" fmla="*/ 2479040 h 2510504"/>
              <a:gd name="connsiteX3" fmla="*/ 731520 w 1259840"/>
              <a:gd name="connsiteY3" fmla="*/ 2509520 h 2510504"/>
              <a:gd name="connsiteX4" fmla="*/ 965200 w 1259840"/>
              <a:gd name="connsiteY4" fmla="*/ 2448560 h 2510504"/>
              <a:gd name="connsiteX5" fmla="*/ 1087120 w 1259840"/>
              <a:gd name="connsiteY5" fmla="*/ 2336800 h 2510504"/>
              <a:gd name="connsiteX6" fmla="*/ 1127760 w 1259840"/>
              <a:gd name="connsiteY6" fmla="*/ 1534160 h 2510504"/>
              <a:gd name="connsiteX7" fmla="*/ 1158240 w 1259840"/>
              <a:gd name="connsiteY7" fmla="*/ 822960 h 2510504"/>
              <a:gd name="connsiteX8" fmla="*/ 1219200 w 1259840"/>
              <a:gd name="connsiteY8" fmla="*/ 264160 h 2510504"/>
              <a:gd name="connsiteX9" fmla="*/ 1259840 w 1259840"/>
              <a:gd name="connsiteY9" fmla="*/ 0 h 25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9840" h="2510504">
                <a:moveTo>
                  <a:pt x="0" y="2275840"/>
                </a:moveTo>
                <a:cubicBezTo>
                  <a:pt x="60113" y="2314786"/>
                  <a:pt x="120227" y="2353733"/>
                  <a:pt x="203200" y="2387600"/>
                </a:cubicBezTo>
                <a:cubicBezTo>
                  <a:pt x="286173" y="2421467"/>
                  <a:pt x="409787" y="2458720"/>
                  <a:pt x="497840" y="2479040"/>
                </a:cubicBezTo>
                <a:cubicBezTo>
                  <a:pt x="585893" y="2499360"/>
                  <a:pt x="653627" y="2514600"/>
                  <a:pt x="731520" y="2509520"/>
                </a:cubicBezTo>
                <a:cubicBezTo>
                  <a:pt x="809413" y="2504440"/>
                  <a:pt x="905933" y="2477347"/>
                  <a:pt x="965200" y="2448560"/>
                </a:cubicBezTo>
                <a:cubicBezTo>
                  <a:pt x="1024467" y="2419773"/>
                  <a:pt x="1060027" y="2489200"/>
                  <a:pt x="1087120" y="2336800"/>
                </a:cubicBezTo>
                <a:cubicBezTo>
                  <a:pt x="1114213" y="2184400"/>
                  <a:pt x="1115907" y="1786467"/>
                  <a:pt x="1127760" y="1534160"/>
                </a:cubicBezTo>
                <a:cubicBezTo>
                  <a:pt x="1139613" y="1281853"/>
                  <a:pt x="1143000" y="1034627"/>
                  <a:pt x="1158240" y="822960"/>
                </a:cubicBezTo>
                <a:cubicBezTo>
                  <a:pt x="1173480" y="611293"/>
                  <a:pt x="1202267" y="401320"/>
                  <a:pt x="1219200" y="264160"/>
                </a:cubicBezTo>
                <a:cubicBezTo>
                  <a:pt x="1236133" y="127000"/>
                  <a:pt x="1247986" y="63500"/>
                  <a:pt x="1259840" y="0"/>
                </a:cubicBezTo>
              </a:path>
            </a:pathLst>
          </a:cu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5520" y="83290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00CC00"/>
                </a:solidFill>
                <a:latin typeface="Calibri"/>
              </a:rPr>
              <a:t>SHIP</a:t>
            </a:r>
            <a:endParaRPr lang="fr-CH" sz="1800" dirty="0" smtClean="0">
              <a:solidFill>
                <a:srgbClr val="00CC00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90640" y="3591560"/>
            <a:ext cx="497840" cy="23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0640" y="3012440"/>
            <a:ext cx="497840" cy="23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2445" y="2898894"/>
            <a:ext cx="18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region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interest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2125" y="3524488"/>
            <a:ext cx="190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sensitivity</a:t>
            </a:r>
            <a:endParaRPr lang="fr-CH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133600" y="1899920"/>
            <a:ext cx="3901440" cy="2895600"/>
          </a:xfrm>
          <a:custGeom>
            <a:avLst/>
            <a:gdLst>
              <a:gd name="connsiteX0" fmla="*/ 50800 w 3352800"/>
              <a:gd name="connsiteY0" fmla="*/ 0 h 2367280"/>
              <a:gd name="connsiteX1" fmla="*/ 2397760 w 3352800"/>
              <a:gd name="connsiteY1" fmla="*/ 0 h 2367280"/>
              <a:gd name="connsiteX2" fmla="*/ 3342640 w 3352800"/>
              <a:gd name="connsiteY2" fmla="*/ 1910080 h 2367280"/>
              <a:gd name="connsiteX3" fmla="*/ 3352800 w 3352800"/>
              <a:gd name="connsiteY3" fmla="*/ 2296160 h 2367280"/>
              <a:gd name="connsiteX4" fmla="*/ 3291840 w 3352800"/>
              <a:gd name="connsiteY4" fmla="*/ 2357120 h 2367280"/>
              <a:gd name="connsiteX5" fmla="*/ 2702560 w 3352800"/>
              <a:gd name="connsiteY5" fmla="*/ 2367280 h 2367280"/>
              <a:gd name="connsiteX6" fmla="*/ 2306320 w 3352800"/>
              <a:gd name="connsiteY6" fmla="*/ 2082800 h 2367280"/>
              <a:gd name="connsiteX7" fmla="*/ 1788160 w 3352800"/>
              <a:gd name="connsiteY7" fmla="*/ 1615440 h 2367280"/>
              <a:gd name="connsiteX8" fmla="*/ 1016000 w 3352800"/>
              <a:gd name="connsiteY8" fmla="*/ 914400 h 2367280"/>
              <a:gd name="connsiteX9" fmla="*/ 589280 w 3352800"/>
              <a:gd name="connsiteY9" fmla="*/ 538480 h 2367280"/>
              <a:gd name="connsiteX10" fmla="*/ 0 w 3352800"/>
              <a:gd name="connsiteY10" fmla="*/ 0 h 2367280"/>
              <a:gd name="connsiteX0" fmla="*/ 50800 w 3352800"/>
              <a:gd name="connsiteY0" fmla="*/ 0 h 2367280"/>
              <a:gd name="connsiteX1" fmla="*/ 2692400 w 3352800"/>
              <a:gd name="connsiteY1" fmla="*/ 0 h 2367280"/>
              <a:gd name="connsiteX2" fmla="*/ 3342640 w 3352800"/>
              <a:gd name="connsiteY2" fmla="*/ 1910080 h 2367280"/>
              <a:gd name="connsiteX3" fmla="*/ 3352800 w 3352800"/>
              <a:gd name="connsiteY3" fmla="*/ 2296160 h 2367280"/>
              <a:gd name="connsiteX4" fmla="*/ 3291840 w 3352800"/>
              <a:gd name="connsiteY4" fmla="*/ 2357120 h 2367280"/>
              <a:gd name="connsiteX5" fmla="*/ 2702560 w 3352800"/>
              <a:gd name="connsiteY5" fmla="*/ 2367280 h 2367280"/>
              <a:gd name="connsiteX6" fmla="*/ 2306320 w 3352800"/>
              <a:gd name="connsiteY6" fmla="*/ 2082800 h 2367280"/>
              <a:gd name="connsiteX7" fmla="*/ 1788160 w 3352800"/>
              <a:gd name="connsiteY7" fmla="*/ 1615440 h 2367280"/>
              <a:gd name="connsiteX8" fmla="*/ 1016000 w 3352800"/>
              <a:gd name="connsiteY8" fmla="*/ 914400 h 2367280"/>
              <a:gd name="connsiteX9" fmla="*/ 589280 w 3352800"/>
              <a:gd name="connsiteY9" fmla="*/ 538480 h 2367280"/>
              <a:gd name="connsiteX10" fmla="*/ 0 w 3352800"/>
              <a:gd name="connsiteY10" fmla="*/ 0 h 2367280"/>
              <a:gd name="connsiteX0" fmla="*/ 50800 w 3373120"/>
              <a:gd name="connsiteY0" fmla="*/ 0 h 2367280"/>
              <a:gd name="connsiteX1" fmla="*/ 2692400 w 3373120"/>
              <a:gd name="connsiteY1" fmla="*/ 0 h 2367280"/>
              <a:gd name="connsiteX2" fmla="*/ 3373120 w 3373120"/>
              <a:gd name="connsiteY2" fmla="*/ 1229360 h 2367280"/>
              <a:gd name="connsiteX3" fmla="*/ 3352800 w 3373120"/>
              <a:gd name="connsiteY3" fmla="*/ 2296160 h 2367280"/>
              <a:gd name="connsiteX4" fmla="*/ 3291840 w 3373120"/>
              <a:gd name="connsiteY4" fmla="*/ 2357120 h 2367280"/>
              <a:gd name="connsiteX5" fmla="*/ 2702560 w 3373120"/>
              <a:gd name="connsiteY5" fmla="*/ 2367280 h 2367280"/>
              <a:gd name="connsiteX6" fmla="*/ 2306320 w 3373120"/>
              <a:gd name="connsiteY6" fmla="*/ 2082800 h 2367280"/>
              <a:gd name="connsiteX7" fmla="*/ 1788160 w 3373120"/>
              <a:gd name="connsiteY7" fmla="*/ 1615440 h 2367280"/>
              <a:gd name="connsiteX8" fmla="*/ 1016000 w 3373120"/>
              <a:gd name="connsiteY8" fmla="*/ 914400 h 2367280"/>
              <a:gd name="connsiteX9" fmla="*/ 589280 w 3373120"/>
              <a:gd name="connsiteY9" fmla="*/ 538480 h 2367280"/>
              <a:gd name="connsiteX10" fmla="*/ 0 w 3373120"/>
              <a:gd name="connsiteY10" fmla="*/ 0 h 2367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52800 w 3373120"/>
              <a:gd name="connsiteY3" fmla="*/ 2296160 h 2875280"/>
              <a:gd name="connsiteX4" fmla="*/ 3098800 w 3373120"/>
              <a:gd name="connsiteY4" fmla="*/ 2875280 h 2875280"/>
              <a:gd name="connsiteX5" fmla="*/ 2702560 w 3373120"/>
              <a:gd name="connsiteY5" fmla="*/ 2367280 h 2875280"/>
              <a:gd name="connsiteX6" fmla="*/ 2306320 w 3373120"/>
              <a:gd name="connsiteY6" fmla="*/ 20828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702560 w 3373120"/>
              <a:gd name="connsiteY5" fmla="*/ 2367280 h 2875280"/>
              <a:gd name="connsiteX6" fmla="*/ 2306320 w 3373120"/>
              <a:gd name="connsiteY6" fmla="*/ 20828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2306320 w 3373120"/>
              <a:gd name="connsiteY6" fmla="*/ 20828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788160 w 3373120"/>
              <a:gd name="connsiteY7" fmla="*/ 16154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229360 w 3373120"/>
              <a:gd name="connsiteY7" fmla="*/ 1513840 h 2875280"/>
              <a:gd name="connsiteX8" fmla="*/ 1016000 w 3373120"/>
              <a:gd name="connsiteY8" fmla="*/ 91440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229360 w 3373120"/>
              <a:gd name="connsiteY7" fmla="*/ 1513840 h 2875280"/>
              <a:gd name="connsiteX8" fmla="*/ 599440 w 3373120"/>
              <a:gd name="connsiteY8" fmla="*/ 955040 h 2875280"/>
              <a:gd name="connsiteX9" fmla="*/ 589280 w 3373120"/>
              <a:gd name="connsiteY9" fmla="*/ 538480 h 2875280"/>
              <a:gd name="connsiteX10" fmla="*/ 0 w 3373120"/>
              <a:gd name="connsiteY10" fmla="*/ 0 h 2875280"/>
              <a:gd name="connsiteX0" fmla="*/ 50800 w 3373120"/>
              <a:gd name="connsiteY0" fmla="*/ 0 h 2875280"/>
              <a:gd name="connsiteX1" fmla="*/ 2692400 w 3373120"/>
              <a:gd name="connsiteY1" fmla="*/ 0 h 2875280"/>
              <a:gd name="connsiteX2" fmla="*/ 3373120 w 3373120"/>
              <a:gd name="connsiteY2" fmla="*/ 1229360 h 2875280"/>
              <a:gd name="connsiteX3" fmla="*/ 3362960 w 3373120"/>
              <a:gd name="connsiteY3" fmla="*/ 2844800 h 2875280"/>
              <a:gd name="connsiteX4" fmla="*/ 3098800 w 3373120"/>
              <a:gd name="connsiteY4" fmla="*/ 2875280 h 2875280"/>
              <a:gd name="connsiteX5" fmla="*/ 2672080 w 3373120"/>
              <a:gd name="connsiteY5" fmla="*/ 2814320 h 2875280"/>
              <a:gd name="connsiteX6" fmla="*/ 1899920 w 3373120"/>
              <a:gd name="connsiteY6" fmla="*/ 2133600 h 2875280"/>
              <a:gd name="connsiteX7" fmla="*/ 1229360 w 3373120"/>
              <a:gd name="connsiteY7" fmla="*/ 1513840 h 2875280"/>
              <a:gd name="connsiteX8" fmla="*/ 599440 w 3373120"/>
              <a:gd name="connsiteY8" fmla="*/ 955040 h 2875280"/>
              <a:gd name="connsiteX9" fmla="*/ 335280 w 3373120"/>
              <a:gd name="connsiteY9" fmla="*/ 762000 h 2875280"/>
              <a:gd name="connsiteX10" fmla="*/ 0 w 3373120"/>
              <a:gd name="connsiteY10" fmla="*/ 0 h 287528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82320 w 3820160"/>
              <a:gd name="connsiteY9" fmla="*/ 772160 h 2885440"/>
              <a:gd name="connsiteX10" fmla="*/ 0 w 3820160"/>
              <a:gd name="connsiteY10" fmla="*/ 0 h 288544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82320 w 3820160"/>
              <a:gd name="connsiteY9" fmla="*/ 772160 h 2885440"/>
              <a:gd name="connsiteX10" fmla="*/ 0 w 3820160"/>
              <a:gd name="connsiteY10" fmla="*/ 0 h 288544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31520 w 3820160"/>
              <a:gd name="connsiteY9" fmla="*/ 721360 h 2885440"/>
              <a:gd name="connsiteX10" fmla="*/ 0 w 3820160"/>
              <a:gd name="connsiteY10" fmla="*/ 0 h 2885440"/>
              <a:gd name="connsiteX0" fmla="*/ 497840 w 3820160"/>
              <a:gd name="connsiteY0" fmla="*/ 10160 h 2885440"/>
              <a:gd name="connsiteX1" fmla="*/ 3139440 w 3820160"/>
              <a:gd name="connsiteY1" fmla="*/ 10160 h 2885440"/>
              <a:gd name="connsiteX2" fmla="*/ 3820160 w 3820160"/>
              <a:gd name="connsiteY2" fmla="*/ 1239520 h 2885440"/>
              <a:gd name="connsiteX3" fmla="*/ 3810000 w 3820160"/>
              <a:gd name="connsiteY3" fmla="*/ 2854960 h 2885440"/>
              <a:gd name="connsiteX4" fmla="*/ 3545840 w 3820160"/>
              <a:gd name="connsiteY4" fmla="*/ 2885440 h 2885440"/>
              <a:gd name="connsiteX5" fmla="*/ 3119120 w 3820160"/>
              <a:gd name="connsiteY5" fmla="*/ 2824480 h 2885440"/>
              <a:gd name="connsiteX6" fmla="*/ 2346960 w 3820160"/>
              <a:gd name="connsiteY6" fmla="*/ 2143760 h 2885440"/>
              <a:gd name="connsiteX7" fmla="*/ 1676400 w 3820160"/>
              <a:gd name="connsiteY7" fmla="*/ 1524000 h 2885440"/>
              <a:gd name="connsiteX8" fmla="*/ 1046480 w 3820160"/>
              <a:gd name="connsiteY8" fmla="*/ 965200 h 2885440"/>
              <a:gd name="connsiteX9" fmla="*/ 731520 w 3820160"/>
              <a:gd name="connsiteY9" fmla="*/ 721360 h 2885440"/>
              <a:gd name="connsiteX10" fmla="*/ 0 w 3820160"/>
              <a:gd name="connsiteY10" fmla="*/ 0 h 2885440"/>
              <a:gd name="connsiteX0" fmla="*/ 528320 w 3850640"/>
              <a:gd name="connsiteY0" fmla="*/ 10160 h 2885440"/>
              <a:gd name="connsiteX1" fmla="*/ 3169920 w 3850640"/>
              <a:gd name="connsiteY1" fmla="*/ 10160 h 2885440"/>
              <a:gd name="connsiteX2" fmla="*/ 3850640 w 3850640"/>
              <a:gd name="connsiteY2" fmla="*/ 1239520 h 2885440"/>
              <a:gd name="connsiteX3" fmla="*/ 3840480 w 3850640"/>
              <a:gd name="connsiteY3" fmla="*/ 2854960 h 2885440"/>
              <a:gd name="connsiteX4" fmla="*/ 3576320 w 3850640"/>
              <a:gd name="connsiteY4" fmla="*/ 2885440 h 2885440"/>
              <a:gd name="connsiteX5" fmla="*/ 3149600 w 3850640"/>
              <a:gd name="connsiteY5" fmla="*/ 2824480 h 2885440"/>
              <a:gd name="connsiteX6" fmla="*/ 2377440 w 3850640"/>
              <a:gd name="connsiteY6" fmla="*/ 2143760 h 2885440"/>
              <a:gd name="connsiteX7" fmla="*/ 1706880 w 3850640"/>
              <a:gd name="connsiteY7" fmla="*/ 1524000 h 2885440"/>
              <a:gd name="connsiteX8" fmla="*/ 1076960 w 3850640"/>
              <a:gd name="connsiteY8" fmla="*/ 965200 h 2885440"/>
              <a:gd name="connsiteX9" fmla="*/ 762000 w 3850640"/>
              <a:gd name="connsiteY9" fmla="*/ 721360 h 2885440"/>
              <a:gd name="connsiteX10" fmla="*/ 0 w 3850640"/>
              <a:gd name="connsiteY10" fmla="*/ 0 h 2885440"/>
              <a:gd name="connsiteX0" fmla="*/ 579120 w 3901440"/>
              <a:gd name="connsiteY0" fmla="*/ 0 h 2875280"/>
              <a:gd name="connsiteX1" fmla="*/ 3220720 w 3901440"/>
              <a:gd name="connsiteY1" fmla="*/ 0 h 2875280"/>
              <a:gd name="connsiteX2" fmla="*/ 3901440 w 3901440"/>
              <a:gd name="connsiteY2" fmla="*/ 1229360 h 2875280"/>
              <a:gd name="connsiteX3" fmla="*/ 3891280 w 3901440"/>
              <a:gd name="connsiteY3" fmla="*/ 2844800 h 2875280"/>
              <a:gd name="connsiteX4" fmla="*/ 3627120 w 3901440"/>
              <a:gd name="connsiteY4" fmla="*/ 2875280 h 2875280"/>
              <a:gd name="connsiteX5" fmla="*/ 3200400 w 3901440"/>
              <a:gd name="connsiteY5" fmla="*/ 2814320 h 2875280"/>
              <a:gd name="connsiteX6" fmla="*/ 2428240 w 3901440"/>
              <a:gd name="connsiteY6" fmla="*/ 2133600 h 2875280"/>
              <a:gd name="connsiteX7" fmla="*/ 1757680 w 3901440"/>
              <a:gd name="connsiteY7" fmla="*/ 1513840 h 2875280"/>
              <a:gd name="connsiteX8" fmla="*/ 1127760 w 3901440"/>
              <a:gd name="connsiteY8" fmla="*/ 955040 h 2875280"/>
              <a:gd name="connsiteX9" fmla="*/ 812800 w 3901440"/>
              <a:gd name="connsiteY9" fmla="*/ 711200 h 2875280"/>
              <a:gd name="connsiteX10" fmla="*/ 0 w 3901440"/>
              <a:gd name="connsiteY10" fmla="*/ 0 h 2875280"/>
              <a:gd name="connsiteX0" fmla="*/ 579120 w 3901440"/>
              <a:gd name="connsiteY0" fmla="*/ 0 h 2895600"/>
              <a:gd name="connsiteX1" fmla="*/ 3220720 w 3901440"/>
              <a:gd name="connsiteY1" fmla="*/ 0 h 2895600"/>
              <a:gd name="connsiteX2" fmla="*/ 3901440 w 3901440"/>
              <a:gd name="connsiteY2" fmla="*/ 1229360 h 2895600"/>
              <a:gd name="connsiteX3" fmla="*/ 3891280 w 3901440"/>
              <a:gd name="connsiteY3" fmla="*/ 2844800 h 2895600"/>
              <a:gd name="connsiteX4" fmla="*/ 3464560 w 3901440"/>
              <a:gd name="connsiteY4" fmla="*/ 2895600 h 2895600"/>
              <a:gd name="connsiteX5" fmla="*/ 3200400 w 3901440"/>
              <a:gd name="connsiteY5" fmla="*/ 2814320 h 2895600"/>
              <a:gd name="connsiteX6" fmla="*/ 2428240 w 3901440"/>
              <a:gd name="connsiteY6" fmla="*/ 2133600 h 2895600"/>
              <a:gd name="connsiteX7" fmla="*/ 1757680 w 3901440"/>
              <a:gd name="connsiteY7" fmla="*/ 1513840 h 2895600"/>
              <a:gd name="connsiteX8" fmla="*/ 1127760 w 3901440"/>
              <a:gd name="connsiteY8" fmla="*/ 955040 h 2895600"/>
              <a:gd name="connsiteX9" fmla="*/ 812800 w 3901440"/>
              <a:gd name="connsiteY9" fmla="*/ 711200 h 2895600"/>
              <a:gd name="connsiteX10" fmla="*/ 0 w 3901440"/>
              <a:gd name="connsiteY10" fmla="*/ 0 h 2895600"/>
              <a:gd name="connsiteX0" fmla="*/ 579120 w 3901440"/>
              <a:gd name="connsiteY0" fmla="*/ 0 h 2895600"/>
              <a:gd name="connsiteX1" fmla="*/ 3220720 w 3901440"/>
              <a:gd name="connsiteY1" fmla="*/ 0 h 2895600"/>
              <a:gd name="connsiteX2" fmla="*/ 3901440 w 3901440"/>
              <a:gd name="connsiteY2" fmla="*/ 1229360 h 2895600"/>
              <a:gd name="connsiteX3" fmla="*/ 3891280 w 3901440"/>
              <a:gd name="connsiteY3" fmla="*/ 2895600 h 2895600"/>
              <a:gd name="connsiteX4" fmla="*/ 3464560 w 3901440"/>
              <a:gd name="connsiteY4" fmla="*/ 2895600 h 2895600"/>
              <a:gd name="connsiteX5" fmla="*/ 3200400 w 3901440"/>
              <a:gd name="connsiteY5" fmla="*/ 2814320 h 2895600"/>
              <a:gd name="connsiteX6" fmla="*/ 2428240 w 3901440"/>
              <a:gd name="connsiteY6" fmla="*/ 2133600 h 2895600"/>
              <a:gd name="connsiteX7" fmla="*/ 1757680 w 3901440"/>
              <a:gd name="connsiteY7" fmla="*/ 1513840 h 2895600"/>
              <a:gd name="connsiteX8" fmla="*/ 1127760 w 3901440"/>
              <a:gd name="connsiteY8" fmla="*/ 955040 h 2895600"/>
              <a:gd name="connsiteX9" fmla="*/ 812800 w 3901440"/>
              <a:gd name="connsiteY9" fmla="*/ 711200 h 2895600"/>
              <a:gd name="connsiteX10" fmla="*/ 0 w 3901440"/>
              <a:gd name="connsiteY10" fmla="*/ 0 h 2895600"/>
              <a:gd name="connsiteX0" fmla="*/ 579120 w 3901440"/>
              <a:gd name="connsiteY0" fmla="*/ 0 h 2895600"/>
              <a:gd name="connsiteX1" fmla="*/ 3220720 w 3901440"/>
              <a:gd name="connsiteY1" fmla="*/ 0 h 2895600"/>
              <a:gd name="connsiteX2" fmla="*/ 3901440 w 3901440"/>
              <a:gd name="connsiteY2" fmla="*/ 1229360 h 2895600"/>
              <a:gd name="connsiteX3" fmla="*/ 3891280 w 3901440"/>
              <a:gd name="connsiteY3" fmla="*/ 2895600 h 2895600"/>
              <a:gd name="connsiteX4" fmla="*/ 3464560 w 3901440"/>
              <a:gd name="connsiteY4" fmla="*/ 2895600 h 2895600"/>
              <a:gd name="connsiteX5" fmla="*/ 3200400 w 3901440"/>
              <a:gd name="connsiteY5" fmla="*/ 2814320 h 2895600"/>
              <a:gd name="connsiteX6" fmla="*/ 2844800 w 3901440"/>
              <a:gd name="connsiteY6" fmla="*/ 2550160 h 2895600"/>
              <a:gd name="connsiteX7" fmla="*/ 2428240 w 3901440"/>
              <a:gd name="connsiteY7" fmla="*/ 2133600 h 2895600"/>
              <a:gd name="connsiteX8" fmla="*/ 1757680 w 3901440"/>
              <a:gd name="connsiteY8" fmla="*/ 1513840 h 2895600"/>
              <a:gd name="connsiteX9" fmla="*/ 1127760 w 3901440"/>
              <a:gd name="connsiteY9" fmla="*/ 955040 h 2895600"/>
              <a:gd name="connsiteX10" fmla="*/ 812800 w 3901440"/>
              <a:gd name="connsiteY10" fmla="*/ 711200 h 2895600"/>
              <a:gd name="connsiteX11" fmla="*/ 0 w 3901440"/>
              <a:gd name="connsiteY11" fmla="*/ 0 h 2895600"/>
              <a:gd name="connsiteX0" fmla="*/ 579120 w 3901440"/>
              <a:gd name="connsiteY0" fmla="*/ 0 h 2895600"/>
              <a:gd name="connsiteX1" fmla="*/ 3220720 w 3901440"/>
              <a:gd name="connsiteY1" fmla="*/ 0 h 2895600"/>
              <a:gd name="connsiteX2" fmla="*/ 3901440 w 3901440"/>
              <a:gd name="connsiteY2" fmla="*/ 1229360 h 2895600"/>
              <a:gd name="connsiteX3" fmla="*/ 3891280 w 3901440"/>
              <a:gd name="connsiteY3" fmla="*/ 2895600 h 2895600"/>
              <a:gd name="connsiteX4" fmla="*/ 3464560 w 3901440"/>
              <a:gd name="connsiteY4" fmla="*/ 2895600 h 2895600"/>
              <a:gd name="connsiteX5" fmla="*/ 3200400 w 3901440"/>
              <a:gd name="connsiteY5" fmla="*/ 2814320 h 2895600"/>
              <a:gd name="connsiteX6" fmla="*/ 2844800 w 3901440"/>
              <a:gd name="connsiteY6" fmla="*/ 2550160 h 2895600"/>
              <a:gd name="connsiteX7" fmla="*/ 2428240 w 3901440"/>
              <a:gd name="connsiteY7" fmla="*/ 2133600 h 2895600"/>
              <a:gd name="connsiteX8" fmla="*/ 1757680 w 3901440"/>
              <a:gd name="connsiteY8" fmla="*/ 1513840 h 2895600"/>
              <a:gd name="connsiteX9" fmla="*/ 1127760 w 3901440"/>
              <a:gd name="connsiteY9" fmla="*/ 955040 h 2895600"/>
              <a:gd name="connsiteX10" fmla="*/ 934720 w 3901440"/>
              <a:gd name="connsiteY10" fmla="*/ 873760 h 2895600"/>
              <a:gd name="connsiteX11" fmla="*/ 812800 w 3901440"/>
              <a:gd name="connsiteY11" fmla="*/ 711200 h 2895600"/>
              <a:gd name="connsiteX12" fmla="*/ 0 w 3901440"/>
              <a:gd name="connsiteY12" fmla="*/ 0 h 2895600"/>
              <a:gd name="connsiteX0" fmla="*/ 579120 w 3901440"/>
              <a:gd name="connsiteY0" fmla="*/ 0 h 2895600"/>
              <a:gd name="connsiteX1" fmla="*/ 3220720 w 3901440"/>
              <a:gd name="connsiteY1" fmla="*/ 0 h 2895600"/>
              <a:gd name="connsiteX2" fmla="*/ 3901440 w 3901440"/>
              <a:gd name="connsiteY2" fmla="*/ 1229360 h 2895600"/>
              <a:gd name="connsiteX3" fmla="*/ 3891280 w 3901440"/>
              <a:gd name="connsiteY3" fmla="*/ 2895600 h 2895600"/>
              <a:gd name="connsiteX4" fmla="*/ 3464560 w 3901440"/>
              <a:gd name="connsiteY4" fmla="*/ 2895600 h 2895600"/>
              <a:gd name="connsiteX5" fmla="*/ 3200400 w 3901440"/>
              <a:gd name="connsiteY5" fmla="*/ 2814320 h 2895600"/>
              <a:gd name="connsiteX6" fmla="*/ 2844800 w 3901440"/>
              <a:gd name="connsiteY6" fmla="*/ 2550160 h 2895600"/>
              <a:gd name="connsiteX7" fmla="*/ 2428240 w 3901440"/>
              <a:gd name="connsiteY7" fmla="*/ 2133600 h 2895600"/>
              <a:gd name="connsiteX8" fmla="*/ 1757680 w 3901440"/>
              <a:gd name="connsiteY8" fmla="*/ 1513840 h 2895600"/>
              <a:gd name="connsiteX9" fmla="*/ 1127760 w 3901440"/>
              <a:gd name="connsiteY9" fmla="*/ 955040 h 2895600"/>
              <a:gd name="connsiteX10" fmla="*/ 944880 w 3901440"/>
              <a:gd name="connsiteY10" fmla="*/ 843280 h 2895600"/>
              <a:gd name="connsiteX11" fmla="*/ 812800 w 3901440"/>
              <a:gd name="connsiteY11" fmla="*/ 711200 h 2895600"/>
              <a:gd name="connsiteX12" fmla="*/ 0 w 3901440"/>
              <a:gd name="connsiteY12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01440" h="2895600">
                <a:moveTo>
                  <a:pt x="579120" y="0"/>
                </a:moveTo>
                <a:lnTo>
                  <a:pt x="3220720" y="0"/>
                </a:lnTo>
                <a:lnTo>
                  <a:pt x="3901440" y="1229360"/>
                </a:lnTo>
                <a:cubicBezTo>
                  <a:pt x="3898053" y="1767840"/>
                  <a:pt x="3894667" y="2357120"/>
                  <a:pt x="3891280" y="2895600"/>
                </a:cubicBezTo>
                <a:lnTo>
                  <a:pt x="3464560" y="2895600"/>
                </a:lnTo>
                <a:lnTo>
                  <a:pt x="3200400" y="2814320"/>
                </a:lnTo>
                <a:cubicBezTo>
                  <a:pt x="3088640" y="2716107"/>
                  <a:pt x="2956560" y="2648373"/>
                  <a:pt x="2844800" y="2550160"/>
                </a:cubicBezTo>
                <a:lnTo>
                  <a:pt x="2428240" y="2133600"/>
                </a:lnTo>
                <a:cubicBezTo>
                  <a:pt x="2258907" y="1971040"/>
                  <a:pt x="1974427" y="1710267"/>
                  <a:pt x="1757680" y="1513840"/>
                </a:cubicBezTo>
                <a:cubicBezTo>
                  <a:pt x="1540933" y="1317413"/>
                  <a:pt x="1263227" y="1068493"/>
                  <a:pt x="1127760" y="955040"/>
                </a:cubicBezTo>
                <a:cubicBezTo>
                  <a:pt x="1066800" y="914400"/>
                  <a:pt x="1005840" y="883920"/>
                  <a:pt x="944880" y="843280"/>
                </a:cubicBezTo>
                <a:lnTo>
                  <a:pt x="812800" y="711200"/>
                </a:lnTo>
                <a:cubicBezTo>
                  <a:pt x="609600" y="460587"/>
                  <a:pt x="243840" y="240453"/>
                  <a:pt x="0" y="0"/>
                </a:cubicBezTo>
              </a:path>
            </a:pathLst>
          </a:custGeom>
          <a:solidFill>
            <a:srgbClr val="FF0000">
              <a:alpha val="5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746" y="5660572"/>
            <a:ext cx="8702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NB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very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large detector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caverns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for FCC-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hh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may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allow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very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large FCC-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detector (R=15m?)</a:t>
            </a:r>
          </a:p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leading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improved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reach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at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lower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masses. 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C9B-3F0E-44EB-ABBF-FF42939E6830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6" y="446315"/>
            <a:ext cx="5738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--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also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search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for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same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sign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muons or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electrons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at the LHC </a:t>
            </a:r>
          </a:p>
          <a:p>
            <a:r>
              <a:rPr lang="fr-CH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              (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e.g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. CMS:  ) </a:t>
            </a:r>
          </a:p>
          <a:p>
            <a:r>
              <a:rPr lang="fr-CH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      </a:t>
            </a:r>
          </a:p>
          <a:p>
            <a:r>
              <a:rPr lang="fr-CH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29" y="1195619"/>
            <a:ext cx="2517058" cy="11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946"/>
            <a:ext cx="6227309" cy="22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11686" y="26276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>
                <a:solidFill>
                  <a:prstClr val="black"/>
                </a:solidFill>
              </a:rPr>
              <a:t>ATLAS arXiv:1203.5420.</a:t>
            </a:r>
          </a:p>
          <a:p>
            <a:r>
              <a:rPr lang="en-US" b="0" dirty="0">
                <a:solidFill>
                  <a:prstClr val="black"/>
                </a:solidFill>
              </a:rPr>
              <a:t>CMS arXiv:1207.6079.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399" y="6139542"/>
            <a:ext cx="278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limits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at |U|</a:t>
            </a:r>
            <a:r>
              <a:rPr lang="fr-CH" sz="180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~ 10</a:t>
            </a:r>
            <a:r>
              <a:rPr lang="fr-CH" sz="1800" baseline="30000" dirty="0" smtClean="0">
                <a:solidFill>
                  <a:prstClr val="black"/>
                </a:solidFill>
                <a:latin typeface="Calibri"/>
              </a:rPr>
              <a:t>-2-5 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level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 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9771" y="5312229"/>
            <a:ext cx="2187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7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GeV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run</a:t>
            </a:r>
            <a:endParaRPr lang="fr-CH" sz="18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papers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on 8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GeV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run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preparation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42" y="3511152"/>
            <a:ext cx="4036558" cy="23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8458" y="3100940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arXiv:1501.05566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04BE-A992-4730-8B0B-288C6E9BCD9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04" y="1405617"/>
            <a:ext cx="6496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1" y="990600"/>
            <a:ext cx="593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u="sng" dirty="0" err="1" smtClean="0">
                <a:solidFill>
                  <a:prstClr val="black"/>
                </a:solidFill>
                <a:latin typeface="Calibri"/>
              </a:rPr>
              <a:t>Preliminary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projection for LHC (P.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Mermod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very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preliminary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10F8-2279-43F3-BE66-906614C7C3E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13" y="803732"/>
            <a:ext cx="3692973" cy="174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7114" y="457199"/>
            <a:ext cx="304038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Comment/Outlook for FCC-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hh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14" y="1001485"/>
            <a:ext cx="911698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We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have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seen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that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the Z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factory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offers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a clean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method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for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detection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of Heavy Right-</a:t>
            </a:r>
            <a:r>
              <a:rPr lang="fr-CH" sz="1800" dirty="0" err="1">
                <a:solidFill>
                  <a:prstClr val="black"/>
                </a:solidFill>
                <a:latin typeface="Calibri"/>
              </a:rPr>
              <a:t>H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anded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neutrinos</a:t>
            </a:r>
          </a:p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Ws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are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less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abundant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at the lepton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colliders</a:t>
            </a:r>
            <a:endParaRPr lang="en-US" sz="1800" dirty="0">
              <a:solidFill>
                <a:prstClr val="black"/>
              </a:solidFill>
            </a:endParaRPr>
          </a:p>
          <a:p>
            <a:endParaRPr lang="fr-CH" sz="1800" dirty="0">
              <a:solidFill>
                <a:prstClr val="black"/>
              </a:solidFill>
              <a:latin typeface="Calibri"/>
            </a:endParaRP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At the 100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TeV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hadron machine the W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the dominant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particle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fr-CH" sz="18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There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a lot of /pile-up/backgrounds/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lifetime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/trigger issues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which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need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be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investigated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r>
              <a:rPr lang="fr-CH" sz="1800" dirty="0">
                <a:solidFill>
                  <a:prstClr val="black"/>
                </a:solidFill>
                <a:latin typeface="Calibri"/>
              </a:rPr>
              <a:t>BUT....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in the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regime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of long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lived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HNLs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 the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simultaneous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presence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of </a:t>
            </a: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-- the initial lepton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W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decays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-- the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detached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vertex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kinematically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constrained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decay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allows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for a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significant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background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reduction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endParaRPr lang="fr-CH" sz="1800" dirty="0">
              <a:solidFill>
                <a:prstClr val="black"/>
              </a:solidFill>
              <a:latin typeface="Calibri"/>
            </a:endParaRP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But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allows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also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characterization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alibri"/>
              </a:rPr>
              <a:t>both</a:t>
            </a:r>
            <a:r>
              <a:rPr lang="fr-CH" sz="1800" dirty="0" smtClean="0">
                <a:solidFill>
                  <a:srgbClr val="C00000"/>
                </a:solidFill>
                <a:latin typeface="Calibri"/>
              </a:rPr>
              <a:t> in </a:t>
            </a:r>
            <a:r>
              <a:rPr lang="fr-CH" sz="1800" dirty="0" err="1" smtClean="0">
                <a:solidFill>
                  <a:srgbClr val="C00000"/>
                </a:solidFill>
                <a:latin typeface="Calibri"/>
              </a:rPr>
              <a:t>flavour</a:t>
            </a:r>
            <a:r>
              <a:rPr lang="fr-CH" sz="1800" dirty="0" smtClean="0">
                <a:solidFill>
                  <a:srgbClr val="C00000"/>
                </a:solidFill>
                <a:latin typeface="Calibri"/>
              </a:rPr>
              <a:t> and charge 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of the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produced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neutrino,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thus</a:t>
            </a:r>
            <a:endParaRPr lang="fr-CH" sz="18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information of the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flavour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sensitive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mixing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angles and a test of the fermion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violating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nature </a:t>
            </a: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of the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intermediate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Majorana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particle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endParaRPr lang="fr-CH" sz="1800" dirty="0">
              <a:solidFill>
                <a:prstClr val="black"/>
              </a:solidFill>
              <a:latin typeface="Calibri"/>
            </a:endParaRPr>
          </a:p>
          <a:p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              VERY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interesting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...  </a:t>
            </a:r>
          </a:p>
          <a:p>
            <a:endParaRPr lang="fr-CH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A155-2C85-4F60-AFF5-BB2FACEF7D0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0"/>
            <a:ext cx="233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latin typeface="+mn-lt"/>
              </a:rPr>
              <a:t>CONCLUSIONS</a:t>
            </a:r>
            <a:endParaRPr lang="en-US" sz="28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6100"/>
            <a:ext cx="932620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The </a:t>
            </a:r>
            <a:r>
              <a:rPr lang="fr-CH" sz="2000" dirty="0" err="1" smtClean="0">
                <a:latin typeface="+mn-lt"/>
              </a:rPr>
              <a:t>discovery</a:t>
            </a:r>
            <a:r>
              <a:rPr lang="fr-CH" sz="2000" dirty="0" smtClean="0">
                <a:latin typeface="+mn-lt"/>
              </a:rPr>
              <a:t> of the </a:t>
            </a:r>
            <a:r>
              <a:rPr lang="fr-CH" sz="2000" dirty="0" err="1" smtClean="0">
                <a:latin typeface="+mn-lt"/>
              </a:rPr>
              <a:t>Higgs</a:t>
            </a:r>
            <a:r>
              <a:rPr lang="fr-CH" sz="2000" dirty="0" smtClean="0">
                <a:latin typeface="+mn-lt"/>
              </a:rPr>
              <a:t> Boson at the LHC has </a:t>
            </a:r>
            <a:r>
              <a:rPr lang="fr-CH" sz="2000" dirty="0" err="1" smtClean="0">
                <a:latin typeface="+mn-lt"/>
              </a:rPr>
              <a:t>opened</a:t>
            </a:r>
            <a:r>
              <a:rPr lang="fr-CH" sz="2000" dirty="0" smtClean="0">
                <a:latin typeface="+mn-lt"/>
              </a:rPr>
              <a:t> a new </a:t>
            </a:r>
            <a:r>
              <a:rPr lang="fr-CH" sz="2000" dirty="0" err="1" smtClean="0">
                <a:latin typeface="+mn-lt"/>
              </a:rPr>
              <a:t>era</a:t>
            </a:r>
            <a:r>
              <a:rPr lang="fr-CH" sz="2000" dirty="0" smtClean="0">
                <a:latin typeface="+mn-lt"/>
              </a:rPr>
              <a:t> for </a:t>
            </a:r>
            <a:r>
              <a:rPr lang="fr-CH" sz="2000" dirty="0" err="1" smtClean="0">
                <a:latin typeface="+mn-lt"/>
              </a:rPr>
              <a:t>Physics</a:t>
            </a:r>
            <a:r>
              <a:rPr lang="fr-CH" sz="2000" dirty="0" smtClean="0">
                <a:latin typeface="+mn-lt"/>
              </a:rPr>
              <a:t>:</a:t>
            </a:r>
          </a:p>
          <a:p>
            <a:endParaRPr lang="fr-CH" sz="2000" dirty="0">
              <a:latin typeface="+mn-lt"/>
            </a:endParaRPr>
          </a:p>
          <a:p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have a </a:t>
            </a:r>
            <a:r>
              <a:rPr lang="fr-CH" sz="2000" dirty="0" err="1" smtClean="0">
                <a:latin typeface="+mn-lt"/>
              </a:rPr>
              <a:t>very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powerful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theory</a:t>
            </a:r>
            <a:r>
              <a:rPr lang="fr-CH" sz="2000" dirty="0" smtClean="0">
                <a:latin typeface="+mn-lt"/>
              </a:rPr>
              <a:t> of </a:t>
            </a:r>
            <a:r>
              <a:rPr lang="fr-CH" sz="2000" dirty="0" err="1" smtClean="0">
                <a:latin typeface="+mn-lt"/>
              </a:rPr>
              <a:t>particles</a:t>
            </a:r>
            <a:r>
              <a:rPr lang="fr-CH" sz="2000" dirty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which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reproduces</a:t>
            </a:r>
            <a:r>
              <a:rPr lang="fr-CH" sz="2000" dirty="0" smtClean="0">
                <a:latin typeface="+mn-lt"/>
              </a:rPr>
              <a:t> /</a:t>
            </a:r>
            <a:r>
              <a:rPr lang="fr-CH" sz="2000" dirty="0" err="1" smtClean="0">
                <a:latin typeface="+mn-lt"/>
              </a:rPr>
              <a:t>predicts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very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well</a:t>
            </a:r>
            <a:r>
              <a:rPr lang="fr-CH" sz="2000" dirty="0" smtClean="0">
                <a:latin typeface="+mn-lt"/>
              </a:rPr>
              <a:t> </a:t>
            </a:r>
          </a:p>
          <a:p>
            <a:r>
              <a:rPr lang="fr-CH" sz="2000" dirty="0" smtClean="0">
                <a:latin typeface="+mn-lt"/>
              </a:rPr>
              <a:t>all </a:t>
            </a:r>
            <a:r>
              <a:rPr lang="fr-CH" sz="2000" dirty="0" err="1" smtClean="0">
                <a:latin typeface="+mn-lt"/>
              </a:rPr>
              <a:t>measurements</a:t>
            </a:r>
            <a:r>
              <a:rPr lang="fr-CH" sz="2000" dirty="0" smtClean="0">
                <a:latin typeface="+mn-lt"/>
              </a:rPr>
              <a:t> and observations </a:t>
            </a:r>
            <a:r>
              <a:rPr lang="fr-CH" sz="2000" dirty="0" err="1" smtClean="0">
                <a:latin typeface="+mn-lt"/>
              </a:rPr>
              <a:t>done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so</a:t>
            </a:r>
            <a:r>
              <a:rPr lang="fr-CH" sz="2000" dirty="0" smtClean="0">
                <a:latin typeface="+mn-lt"/>
              </a:rPr>
              <a:t> far. </a:t>
            </a:r>
          </a:p>
          <a:p>
            <a:endParaRPr lang="fr-CH" sz="2000" dirty="0">
              <a:latin typeface="+mn-lt"/>
            </a:endParaRPr>
          </a:p>
          <a:p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know </a:t>
            </a:r>
            <a:r>
              <a:rPr lang="fr-CH" sz="2000" dirty="0" err="1" smtClean="0">
                <a:latin typeface="+mn-lt"/>
              </a:rPr>
              <a:t>that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it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need</a:t>
            </a:r>
            <a:r>
              <a:rPr lang="fr-CH" sz="2000" dirty="0" smtClean="0">
                <a:latin typeface="+mn-lt"/>
              </a:rPr>
              <a:t> to </a:t>
            </a:r>
            <a:r>
              <a:rPr lang="fr-CH" sz="2000" dirty="0" err="1" smtClean="0">
                <a:latin typeface="+mn-lt"/>
              </a:rPr>
              <a:t>be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modified</a:t>
            </a:r>
            <a:r>
              <a:rPr lang="fr-CH" sz="2000" dirty="0" smtClean="0">
                <a:latin typeface="+mn-lt"/>
              </a:rPr>
              <a:t>/</a:t>
            </a:r>
            <a:r>
              <a:rPr lang="fr-CH" sz="2000" dirty="0" err="1" smtClean="0">
                <a:latin typeface="+mn-lt"/>
              </a:rPr>
              <a:t>augmented</a:t>
            </a:r>
            <a:r>
              <a:rPr lang="fr-CH" sz="2000" dirty="0" smtClean="0">
                <a:latin typeface="+mn-lt"/>
              </a:rPr>
              <a:t> but </a:t>
            </a:r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do not know in </a:t>
            </a:r>
            <a:r>
              <a:rPr lang="fr-CH" sz="2000" dirty="0" err="1" smtClean="0">
                <a:latin typeface="+mn-lt"/>
              </a:rPr>
              <a:t>which</a:t>
            </a:r>
            <a:endParaRPr lang="fr-CH" sz="2000" dirty="0" smtClean="0">
              <a:latin typeface="+mn-lt"/>
            </a:endParaRPr>
          </a:p>
          <a:p>
            <a:r>
              <a:rPr lang="fr-CH" sz="2000" dirty="0" err="1" smtClean="0">
                <a:latin typeface="+mn-lt"/>
              </a:rPr>
              <a:t>way</a:t>
            </a:r>
            <a:r>
              <a:rPr lang="fr-CH" sz="2000" dirty="0" smtClean="0">
                <a:latin typeface="+mn-lt"/>
              </a:rPr>
              <a:t>, at </a:t>
            </a:r>
            <a:r>
              <a:rPr lang="fr-CH" sz="2000" dirty="0" err="1" smtClean="0">
                <a:latin typeface="+mn-lt"/>
              </a:rPr>
              <a:t>which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energy</a:t>
            </a:r>
            <a:r>
              <a:rPr lang="fr-CH" sz="2000" dirty="0" smtClean="0">
                <a:latin typeface="+mn-lt"/>
              </a:rPr>
              <a:t> and </a:t>
            </a:r>
            <a:r>
              <a:rPr lang="fr-CH" sz="2000" dirty="0" err="1" smtClean="0">
                <a:latin typeface="+mn-lt"/>
              </a:rPr>
              <a:t>with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which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coupling</a:t>
            </a:r>
            <a:r>
              <a:rPr lang="fr-CH" sz="2000" dirty="0" smtClean="0">
                <a:latin typeface="+mn-lt"/>
              </a:rPr>
              <a:t> to the </a:t>
            </a:r>
            <a:r>
              <a:rPr lang="fr-CH" sz="2000" dirty="0" err="1" smtClean="0">
                <a:latin typeface="+mn-lt"/>
              </a:rPr>
              <a:t>known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particles</a:t>
            </a:r>
            <a:r>
              <a:rPr lang="fr-CH" sz="2000" dirty="0" smtClean="0">
                <a:latin typeface="+mn-lt"/>
              </a:rPr>
              <a:t>. </a:t>
            </a:r>
          </a:p>
          <a:p>
            <a:endParaRPr lang="fr-CH" sz="2000" dirty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For </a:t>
            </a:r>
            <a:r>
              <a:rPr lang="fr-CH" sz="2000" dirty="0" err="1" smtClean="0">
                <a:latin typeface="+mn-lt"/>
              </a:rPr>
              <a:t>studies</a:t>
            </a:r>
            <a:r>
              <a:rPr lang="fr-CH" sz="2000" dirty="0" smtClean="0">
                <a:latin typeface="+mn-lt"/>
              </a:rPr>
              <a:t> of the </a:t>
            </a:r>
            <a:r>
              <a:rPr lang="fr-CH" sz="2000" dirty="0" err="1" smtClean="0">
                <a:latin typeface="+mn-lt"/>
              </a:rPr>
              <a:t>HIggs</a:t>
            </a:r>
            <a:r>
              <a:rPr lang="fr-CH" sz="2000" dirty="0" smtClean="0">
                <a:latin typeface="+mn-lt"/>
              </a:rPr>
              <a:t> boson, as </a:t>
            </a:r>
            <a:r>
              <a:rPr lang="fr-CH" sz="2000" dirty="0" err="1" smtClean="0">
                <a:latin typeface="+mn-lt"/>
              </a:rPr>
              <a:t>well</a:t>
            </a:r>
            <a:r>
              <a:rPr lang="fr-CH" sz="2000" dirty="0" smtClean="0">
                <a:latin typeface="+mn-lt"/>
              </a:rPr>
              <a:t> as for </a:t>
            </a:r>
            <a:r>
              <a:rPr lang="fr-CH" sz="2000" dirty="0" err="1" smtClean="0">
                <a:latin typeface="+mn-lt"/>
              </a:rPr>
              <a:t>precise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measurements</a:t>
            </a:r>
            <a:r>
              <a:rPr lang="fr-CH" sz="2000" dirty="0" smtClean="0">
                <a:latin typeface="+mn-lt"/>
              </a:rPr>
              <a:t> of the </a:t>
            </a:r>
            <a:r>
              <a:rPr lang="fr-CH" sz="2000" dirty="0" err="1" smtClean="0">
                <a:latin typeface="+mn-lt"/>
              </a:rPr>
              <a:t>other</a:t>
            </a:r>
            <a:r>
              <a:rPr lang="fr-CH" sz="2000" dirty="0" smtClean="0">
                <a:latin typeface="+mn-lt"/>
              </a:rPr>
              <a:t> </a:t>
            </a:r>
          </a:p>
          <a:p>
            <a:r>
              <a:rPr lang="fr-CH" sz="2000" dirty="0" err="1" smtClean="0">
                <a:latin typeface="+mn-lt"/>
              </a:rPr>
              <a:t>known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heavy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particles</a:t>
            </a:r>
            <a:r>
              <a:rPr lang="fr-CH" sz="2000" dirty="0" smtClean="0">
                <a:latin typeface="+mn-lt"/>
              </a:rPr>
              <a:t> in the Standard model, the </a:t>
            </a:r>
            <a:r>
              <a:rPr lang="fr-CH" sz="2000" dirty="0" err="1" smtClean="0">
                <a:latin typeface="+mn-lt"/>
              </a:rPr>
              <a:t>search</a:t>
            </a:r>
            <a:r>
              <a:rPr lang="fr-CH" sz="2000" dirty="0" smtClean="0">
                <a:latin typeface="+mn-lt"/>
              </a:rPr>
              <a:t> for the right-</a:t>
            </a:r>
            <a:r>
              <a:rPr lang="fr-CH" sz="2000" dirty="0" err="1" smtClean="0">
                <a:latin typeface="+mn-lt"/>
              </a:rPr>
              <a:t>handed</a:t>
            </a:r>
            <a:r>
              <a:rPr lang="fr-CH" sz="2000" dirty="0" smtClean="0">
                <a:latin typeface="+mn-lt"/>
              </a:rPr>
              <a:t> </a:t>
            </a:r>
          </a:p>
          <a:p>
            <a:r>
              <a:rPr lang="fr-CH" sz="2000" dirty="0" err="1" smtClean="0">
                <a:latin typeface="+mn-lt"/>
              </a:rPr>
              <a:t>partners</a:t>
            </a:r>
            <a:r>
              <a:rPr lang="fr-CH" sz="2000" dirty="0" smtClean="0">
                <a:latin typeface="+mn-lt"/>
              </a:rPr>
              <a:t> of the neutrinos </a:t>
            </a:r>
            <a:r>
              <a:rPr lang="fr-CH" sz="2000" dirty="0" err="1" smtClean="0">
                <a:latin typeface="+mn-lt"/>
              </a:rPr>
              <a:t>will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be</a:t>
            </a:r>
            <a:r>
              <a:rPr lang="fr-CH" sz="2000" dirty="0" smtClean="0">
                <a:latin typeface="+mn-lt"/>
              </a:rPr>
              <a:t> part of the essential program in the </a:t>
            </a:r>
            <a:r>
              <a:rPr lang="fr-CH" sz="2000" dirty="0" err="1" smtClean="0">
                <a:latin typeface="+mn-lt"/>
              </a:rPr>
              <a:t>next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decades</a:t>
            </a:r>
            <a:r>
              <a:rPr lang="fr-CH" sz="2000" dirty="0" smtClean="0">
                <a:latin typeface="+mn-lt"/>
              </a:rPr>
              <a:t>. </a:t>
            </a:r>
          </a:p>
          <a:p>
            <a:endParaRPr lang="fr-CH" sz="2000" dirty="0" smtClean="0">
              <a:latin typeface="+mn-lt"/>
            </a:endParaRPr>
          </a:p>
          <a:p>
            <a:pPr lvl="0"/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high </a:t>
            </a:r>
            <a:r>
              <a:rPr lang="fr-CH" sz="2000" dirty="0" err="1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>
                <a:solidFill>
                  <a:prstClr val="black"/>
                </a:solidFill>
                <a:latin typeface="Calibri"/>
              </a:rPr>
              <a:t>e+e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fr-CH" sz="2000" dirty="0" err="1">
                <a:solidFill>
                  <a:prstClr val="black"/>
                </a:solidFill>
                <a:latin typeface="Calibri"/>
              </a:rPr>
              <a:t>collider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>
                <a:solidFill>
                  <a:prstClr val="black"/>
                </a:solidFill>
                <a:latin typeface="Calibri"/>
              </a:rPr>
              <a:t>seems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to </a:t>
            </a:r>
            <a:r>
              <a:rPr lang="fr-CH" sz="2000" dirty="0" err="1">
                <a:solidFill>
                  <a:prstClr val="black"/>
                </a:solidFill>
                <a:latin typeface="Calibri"/>
              </a:rPr>
              <a:t>be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2000" dirty="0" err="1">
                <a:solidFill>
                  <a:prstClr val="black"/>
                </a:solidFill>
                <a:latin typeface="Calibri"/>
              </a:rPr>
              <a:t>natural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>
                <a:solidFill>
                  <a:prstClr val="black"/>
                </a:solidFill>
                <a:latin typeface="Calibri"/>
              </a:rPr>
              <a:t>choice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. 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fr-CH" sz="2000" dirty="0" err="1" smtClean="0">
                <a:latin typeface="+mn-lt"/>
              </a:rPr>
              <a:t>Linear</a:t>
            </a:r>
            <a:r>
              <a:rPr lang="fr-CH" sz="2000" dirty="0" smtClean="0">
                <a:latin typeface="+mn-lt"/>
              </a:rPr>
              <a:t> or </a:t>
            </a:r>
            <a:r>
              <a:rPr lang="fr-CH" sz="2000" dirty="0" err="1" smtClean="0">
                <a:latin typeface="+mn-lt"/>
              </a:rPr>
              <a:t>circular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will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depend</a:t>
            </a:r>
            <a:r>
              <a:rPr lang="fr-CH" sz="2000" dirty="0" smtClean="0">
                <a:latin typeface="+mn-lt"/>
              </a:rPr>
              <a:t> on the </a:t>
            </a:r>
            <a:r>
              <a:rPr lang="fr-CH" sz="2000" dirty="0" err="1" smtClean="0">
                <a:latin typeface="+mn-lt"/>
              </a:rPr>
              <a:t>presence</a:t>
            </a:r>
            <a:r>
              <a:rPr lang="fr-CH" sz="2000" dirty="0" smtClean="0">
                <a:latin typeface="+mn-lt"/>
              </a:rPr>
              <a:t> of accessible new </a:t>
            </a:r>
            <a:r>
              <a:rPr lang="fr-CH" sz="2000" dirty="0" err="1" smtClean="0">
                <a:latin typeface="+mn-lt"/>
              </a:rPr>
              <a:t>physics</a:t>
            </a:r>
            <a:r>
              <a:rPr lang="fr-CH" sz="2000" dirty="0" smtClean="0">
                <a:latin typeface="+mn-lt"/>
              </a:rPr>
              <a:t> at the LHC</a:t>
            </a:r>
          </a:p>
          <a:p>
            <a:endParaRPr lang="fr-CH" sz="2000" dirty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In </a:t>
            </a:r>
            <a:r>
              <a:rPr lang="fr-CH" sz="2000" dirty="0" err="1" smtClean="0">
                <a:latin typeface="+mn-lt"/>
              </a:rPr>
              <a:t>any</a:t>
            </a:r>
            <a:r>
              <a:rPr lang="fr-CH" sz="2000" dirty="0" smtClean="0">
                <a:latin typeface="+mn-lt"/>
              </a:rPr>
              <a:t> case the </a:t>
            </a:r>
            <a:r>
              <a:rPr lang="fr-CH" sz="2000" dirty="0" err="1" smtClean="0">
                <a:latin typeface="+mn-lt"/>
              </a:rPr>
              <a:t>circular</a:t>
            </a:r>
            <a:r>
              <a:rPr lang="fr-CH" sz="2000" dirty="0" smtClean="0">
                <a:latin typeface="+mn-lt"/>
              </a:rPr>
              <a:t> option (CEPC/SPPC or FCC-</a:t>
            </a:r>
            <a:r>
              <a:rPr lang="fr-CH" sz="2000" dirty="0" err="1" smtClean="0">
                <a:latin typeface="+mn-lt"/>
              </a:rPr>
              <a:t>ee</a:t>
            </a:r>
            <a:r>
              <a:rPr lang="fr-CH" sz="2000" dirty="0" smtClean="0">
                <a:latin typeface="+mn-lt"/>
              </a:rPr>
              <a:t>/</a:t>
            </a:r>
            <a:r>
              <a:rPr lang="fr-CH" sz="2000" dirty="0" err="1" smtClean="0">
                <a:latin typeface="+mn-lt"/>
              </a:rPr>
              <a:t>hh</a:t>
            </a:r>
            <a:r>
              <a:rPr lang="fr-CH" sz="2000" dirty="0" smtClean="0">
                <a:latin typeface="+mn-lt"/>
              </a:rPr>
              <a:t>) </a:t>
            </a:r>
            <a:r>
              <a:rPr lang="fr-CH" sz="2000" dirty="0" err="1" smtClean="0">
                <a:latin typeface="+mn-lt"/>
              </a:rPr>
              <a:t>offers</a:t>
            </a:r>
            <a:r>
              <a:rPr lang="fr-CH" sz="2000" dirty="0" smtClean="0">
                <a:latin typeface="+mn-lt"/>
              </a:rPr>
              <a:t> the </a:t>
            </a:r>
            <a:r>
              <a:rPr lang="fr-CH" sz="2000" dirty="0" err="1" smtClean="0">
                <a:latin typeface="+mn-lt"/>
              </a:rPr>
              <a:t>deepest</a:t>
            </a:r>
            <a:r>
              <a:rPr lang="fr-CH" sz="2000" dirty="0" smtClean="0">
                <a:latin typeface="+mn-lt"/>
              </a:rPr>
              <a:t> and </a:t>
            </a:r>
            <a:r>
              <a:rPr lang="fr-CH" sz="2000" dirty="0" err="1" smtClean="0">
                <a:latin typeface="+mn-lt"/>
              </a:rPr>
              <a:t>most</a:t>
            </a:r>
            <a:r>
              <a:rPr lang="fr-CH" sz="2000" dirty="0" smtClean="0">
                <a:latin typeface="+mn-lt"/>
              </a:rPr>
              <a:t> </a:t>
            </a:r>
          </a:p>
          <a:p>
            <a:r>
              <a:rPr lang="fr-CH" sz="2000" dirty="0" err="1" smtClean="0">
                <a:latin typeface="+mn-lt"/>
              </a:rPr>
              <a:t>powerful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combination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that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know how to </a:t>
            </a:r>
            <a:r>
              <a:rPr lang="fr-CH" sz="2000" dirty="0" err="1" smtClean="0">
                <a:latin typeface="+mn-lt"/>
              </a:rPr>
              <a:t>make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today</a:t>
            </a:r>
            <a:r>
              <a:rPr lang="fr-CH" sz="2000" dirty="0" smtClean="0">
                <a:latin typeface="+mn-lt"/>
              </a:rPr>
              <a:t>. </a:t>
            </a:r>
            <a:endParaRPr lang="fr-CH" sz="2000" dirty="0">
              <a:latin typeface="+mn-lt"/>
            </a:endParaRPr>
          </a:p>
          <a:p>
            <a:endParaRPr lang="fr-CH" sz="2000" dirty="0" smtClean="0">
              <a:latin typeface="+mn-lt"/>
            </a:endParaRPr>
          </a:p>
          <a:p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may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be</a:t>
            </a:r>
            <a:r>
              <a:rPr lang="fr-CH" sz="2000" dirty="0" smtClean="0">
                <a:latin typeface="+mn-lt"/>
              </a:rPr>
              <a:t> at the </a:t>
            </a:r>
            <a:r>
              <a:rPr lang="fr-CH" sz="2000" dirty="0" err="1" smtClean="0">
                <a:latin typeface="+mn-lt"/>
              </a:rPr>
              <a:t>threshold</a:t>
            </a:r>
            <a:r>
              <a:rPr lang="fr-CH" sz="2000" dirty="0" smtClean="0">
                <a:latin typeface="+mn-lt"/>
              </a:rPr>
              <a:t> of a 60-years long </a:t>
            </a:r>
            <a:r>
              <a:rPr lang="fr-CH" sz="2000" dirty="0" err="1" smtClean="0">
                <a:latin typeface="+mn-lt"/>
              </a:rPr>
              <a:t>adventure</a:t>
            </a:r>
            <a:r>
              <a:rPr lang="fr-CH" sz="2000" dirty="0">
                <a:latin typeface="+mn-lt"/>
              </a:rPr>
              <a:t>!</a:t>
            </a:r>
            <a:r>
              <a:rPr lang="fr-CH" sz="2000" dirty="0" smtClean="0">
                <a:latin typeface="+mn-lt"/>
              </a:rPr>
              <a:t> </a:t>
            </a:r>
            <a:endParaRPr lang="fr-CH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33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61"/>
            <a:ext cx="9144000" cy="6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354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3E08-0F59-411F-A515-53EED31911D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42165"/>
            <a:ext cx="903383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European Strategy: </a:t>
            </a:r>
          </a:p>
          <a:p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There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is a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strong scientific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case for an electron-positron collider, complementary to the LHC,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that can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study the properties of the Higgs boson and other particles with unprecedented precision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and whose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energy can be upgraded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r>
              <a:rPr lang="fr-CH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                                                         (AB up to </a:t>
            </a:r>
            <a:r>
              <a:rPr lang="fr-CH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which</a:t>
            </a:r>
            <a:r>
              <a:rPr lang="fr-CH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CH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energy</a:t>
            </a:r>
            <a:r>
              <a:rPr lang="fr-CH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?)</a:t>
            </a:r>
          </a:p>
          <a:p>
            <a:endParaRPr lang="fr-CH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US P5 Report</a:t>
            </a:r>
            <a:endParaRPr lang="en-US" sz="2000" dirty="0" smtClean="0">
              <a:solidFill>
                <a:srgbClr val="00B050"/>
              </a:solidFill>
              <a:latin typeface="+mj-lt"/>
            </a:endParaRPr>
          </a:p>
          <a:p>
            <a:pPr lvl="0"/>
            <a:endParaRPr lang="en-US" sz="1800" dirty="0" smtClean="0">
              <a:solidFill>
                <a:srgbClr val="00B050"/>
              </a:solidFill>
              <a:latin typeface="Calibri"/>
            </a:endParaRPr>
          </a:p>
          <a:p>
            <a:pPr lvl="0"/>
            <a:r>
              <a:rPr lang="en-US" sz="1800" dirty="0" smtClean="0">
                <a:solidFill>
                  <a:srgbClr val="00B050"/>
                </a:solidFill>
                <a:latin typeface="Calibri"/>
              </a:rPr>
              <a:t>An </a:t>
            </a:r>
            <a:r>
              <a:rPr lang="en-US" sz="1800" dirty="0" err="1">
                <a:solidFill>
                  <a:srgbClr val="00B050"/>
                </a:solidFill>
                <a:latin typeface="Calibri"/>
              </a:rPr>
              <a:t>e+e</a:t>
            </a:r>
            <a:r>
              <a:rPr lang="en-US" sz="1800" dirty="0">
                <a:solidFill>
                  <a:srgbClr val="00B050"/>
                </a:solidFill>
                <a:latin typeface="Calibri"/>
              </a:rPr>
              <a:t>- collider can provide the next outstanding opportunity [after LHC/HL-LHC] </a:t>
            </a:r>
          </a:p>
          <a:p>
            <a:pPr lvl="0"/>
            <a:r>
              <a:rPr lang="en-US" sz="1800" dirty="0">
                <a:solidFill>
                  <a:srgbClr val="00B050"/>
                </a:solidFill>
                <a:latin typeface="Calibri"/>
              </a:rPr>
              <a:t>to investigate the properties of the Higgs in detail. [...] the physics case is extremely strong.</a:t>
            </a:r>
          </a:p>
          <a:p>
            <a:endParaRPr lang="fr-CH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fr-CH" sz="1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fr-CH" sz="1800" dirty="0" smtClean="0">
                <a:latin typeface="+mj-lt"/>
              </a:rPr>
              <a:t>LINEAR or CIRCULAR?</a:t>
            </a:r>
            <a:endParaRPr lang="en-US" sz="1800" dirty="0" smtClean="0">
              <a:latin typeface="+mj-lt"/>
            </a:endParaRPr>
          </a:p>
          <a:p>
            <a:r>
              <a:rPr lang="fr-CH" sz="1800" dirty="0" smtClean="0">
                <a:latin typeface="+mj-lt"/>
              </a:rPr>
              <a:t>At the time of the </a:t>
            </a:r>
            <a:r>
              <a:rPr lang="fr-CH" sz="1800" dirty="0" err="1" smtClean="0">
                <a:latin typeface="+mj-lt"/>
              </a:rPr>
              <a:t>definition</a:t>
            </a:r>
            <a:r>
              <a:rPr lang="fr-CH" sz="1800" dirty="0" smtClean="0">
                <a:latin typeface="+mj-lt"/>
              </a:rPr>
              <a:t> of  </a:t>
            </a:r>
            <a:r>
              <a:rPr lang="fr-CH" sz="1800" dirty="0" err="1" smtClean="0">
                <a:latin typeface="+mj-lt"/>
              </a:rPr>
              <a:t>these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strategies</a:t>
            </a:r>
            <a:r>
              <a:rPr lang="fr-CH" sz="1800" dirty="0" smtClean="0">
                <a:latin typeface="+mj-lt"/>
              </a:rPr>
              <a:t>,  ILC </a:t>
            </a:r>
            <a:r>
              <a:rPr lang="fr-CH" sz="1800" dirty="0" err="1" smtClean="0">
                <a:latin typeface="+mj-lt"/>
              </a:rPr>
              <a:t>was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proposed</a:t>
            </a:r>
            <a:r>
              <a:rPr lang="fr-CH" sz="1800" dirty="0" smtClean="0">
                <a:latin typeface="+mj-lt"/>
              </a:rPr>
              <a:t> by </a:t>
            </a:r>
            <a:r>
              <a:rPr lang="fr-CH" sz="1800" dirty="0" err="1" smtClean="0">
                <a:latin typeface="+mj-lt"/>
              </a:rPr>
              <a:t>Japanese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physicists</a:t>
            </a:r>
            <a:r>
              <a:rPr lang="fr-CH" sz="1800" dirty="0" smtClean="0">
                <a:latin typeface="+mj-lt"/>
              </a:rPr>
              <a:t> to </a:t>
            </a:r>
            <a:r>
              <a:rPr lang="fr-CH" sz="1800" dirty="0" err="1" smtClean="0">
                <a:latin typeface="+mj-lt"/>
              </a:rPr>
              <a:t>their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governments</a:t>
            </a:r>
            <a:r>
              <a:rPr lang="fr-CH" sz="1800" dirty="0" smtClean="0">
                <a:latin typeface="+mj-lt"/>
              </a:rPr>
              <a:t> and </a:t>
            </a:r>
            <a:r>
              <a:rPr lang="fr-CH" sz="1800" dirty="0" err="1" smtClean="0">
                <a:latin typeface="+mj-lt"/>
              </a:rPr>
              <a:t>welcoming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statements</a:t>
            </a:r>
            <a:r>
              <a:rPr lang="fr-CH" sz="1800" dirty="0" smtClean="0">
                <a:latin typeface="+mj-lt"/>
              </a:rPr>
              <a:t>  </a:t>
            </a:r>
            <a:r>
              <a:rPr lang="fr-CH" sz="1800" dirty="0" err="1" smtClean="0">
                <a:latin typeface="+mj-lt"/>
              </a:rPr>
              <a:t>were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added</a:t>
            </a:r>
            <a:r>
              <a:rPr lang="fr-CH" sz="1800" dirty="0" smtClean="0">
                <a:latin typeface="+mj-lt"/>
              </a:rPr>
              <a:t>. Situation has been </a:t>
            </a:r>
            <a:r>
              <a:rPr lang="fr-CH" sz="1800" dirty="0" err="1" smtClean="0">
                <a:latin typeface="+mj-lt"/>
              </a:rPr>
              <a:t>reviewed</a:t>
            </a:r>
            <a:r>
              <a:rPr lang="fr-CH" sz="1800" dirty="0" smtClean="0">
                <a:latin typeface="+mj-lt"/>
              </a:rPr>
              <a:t> in </a:t>
            </a:r>
            <a:r>
              <a:rPr lang="fr-CH" sz="1800" dirty="0" err="1" smtClean="0">
                <a:latin typeface="+mj-lt"/>
              </a:rPr>
              <a:t>Japan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since</a:t>
            </a:r>
            <a:r>
              <a:rPr lang="fr-CH" sz="1800" dirty="0">
                <a:latin typeface="+mj-lt"/>
              </a:rPr>
              <a:t>: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CH" sz="1800" dirty="0" err="1" smtClean="0">
                <a:latin typeface="+mj-lt"/>
              </a:rPr>
              <a:t>wait</a:t>
            </a:r>
            <a:r>
              <a:rPr lang="fr-CH" sz="1800" dirty="0" smtClean="0">
                <a:latin typeface="+mj-lt"/>
              </a:rPr>
              <a:t> for </a:t>
            </a:r>
            <a:r>
              <a:rPr lang="fr-CH" sz="1800" dirty="0" err="1" smtClean="0">
                <a:latin typeface="+mj-lt"/>
              </a:rPr>
              <a:t>results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from</a:t>
            </a:r>
            <a:r>
              <a:rPr lang="fr-CH" sz="1800" dirty="0" smtClean="0">
                <a:latin typeface="+mj-lt"/>
              </a:rPr>
              <a:t> LHC13. Issues of </a:t>
            </a:r>
            <a:r>
              <a:rPr lang="fr-CH" sz="1800" dirty="0" err="1" smtClean="0">
                <a:latin typeface="+mj-lt"/>
              </a:rPr>
              <a:t>physics</a:t>
            </a:r>
            <a:r>
              <a:rPr lang="fr-CH" sz="1800" dirty="0" smtClean="0">
                <a:latin typeface="+mj-lt"/>
              </a:rPr>
              <a:t>, </a:t>
            </a:r>
            <a:r>
              <a:rPr lang="fr-CH" sz="1800" dirty="0" err="1" smtClean="0">
                <a:latin typeface="+mj-lt"/>
              </a:rPr>
              <a:t>manpower</a:t>
            </a:r>
            <a:r>
              <a:rPr lang="fr-CH" sz="1800" dirty="0" smtClean="0">
                <a:latin typeface="+mj-lt"/>
              </a:rPr>
              <a:t>, </a:t>
            </a:r>
            <a:r>
              <a:rPr lang="fr-CH" sz="1800" dirty="0" err="1" smtClean="0">
                <a:latin typeface="+mj-lt"/>
              </a:rPr>
              <a:t>cost</a:t>
            </a:r>
            <a:r>
              <a:rPr lang="fr-CH" sz="1800" dirty="0" smtClean="0">
                <a:latin typeface="+mj-lt"/>
              </a:rPr>
              <a:t>, </a:t>
            </a:r>
            <a:r>
              <a:rPr lang="fr-CH" sz="1800" dirty="0" err="1" smtClean="0">
                <a:latin typeface="+mj-lt"/>
              </a:rPr>
              <a:t>spinoffs</a:t>
            </a:r>
            <a:r>
              <a:rPr lang="fr-CH" sz="1800" dirty="0" smtClean="0">
                <a:latin typeface="+mj-lt"/>
              </a:rPr>
              <a:t>, have been </a:t>
            </a:r>
            <a:r>
              <a:rPr lang="fr-CH" sz="1800" dirty="0" err="1" smtClean="0">
                <a:latin typeface="+mj-lt"/>
              </a:rPr>
              <a:t>raised</a:t>
            </a:r>
            <a:r>
              <a:rPr lang="fr-CH" sz="1800" dirty="0" smtClean="0">
                <a:latin typeface="+mj-lt"/>
              </a:rPr>
              <a:t>.  </a:t>
            </a:r>
            <a:r>
              <a:rPr lang="fr-CH" sz="1800" dirty="0" err="1" smtClean="0">
                <a:latin typeface="+mj-lt"/>
              </a:rPr>
              <a:t>Japanese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community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is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also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pushing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very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strongly</a:t>
            </a:r>
            <a:r>
              <a:rPr lang="fr-CH" sz="1800" dirty="0" smtClean="0">
                <a:latin typeface="+mj-lt"/>
              </a:rPr>
              <a:t> for </a:t>
            </a:r>
            <a:r>
              <a:rPr lang="fr-CH" sz="1800" dirty="0" err="1" smtClean="0">
                <a:latin typeface="+mj-lt"/>
              </a:rPr>
              <a:t>HyperK</a:t>
            </a:r>
            <a:r>
              <a:rPr lang="fr-CH" sz="1800" dirty="0" smtClean="0">
                <a:latin typeface="+mj-lt"/>
              </a:rPr>
              <a:t>.  </a:t>
            </a:r>
            <a:endParaRPr lang="en-US" sz="1800" dirty="0">
              <a:latin typeface="+mj-lt"/>
            </a:endParaRPr>
          </a:p>
          <a:p>
            <a:endParaRPr lang="en-US" sz="1800" dirty="0" err="1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2236" y="126803"/>
            <a:ext cx="6987810" cy="523220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latin typeface="+mj-lt"/>
              </a:rPr>
              <a:t>Recommendations</a:t>
            </a:r>
            <a:r>
              <a:rPr lang="fr-CH" sz="2800" dirty="0" smtClean="0">
                <a:latin typeface="+mj-lt"/>
              </a:rPr>
              <a:t> </a:t>
            </a:r>
            <a:r>
              <a:rPr lang="fr-CH" sz="2800" dirty="0" err="1" smtClean="0">
                <a:latin typeface="+mj-lt"/>
              </a:rPr>
              <a:t>concerning</a:t>
            </a:r>
            <a:r>
              <a:rPr lang="fr-CH" sz="2800" dirty="0" smtClean="0">
                <a:latin typeface="+mj-lt"/>
              </a:rPr>
              <a:t> </a:t>
            </a:r>
            <a:r>
              <a:rPr lang="fr-CH" sz="2800" dirty="0" err="1" smtClean="0">
                <a:latin typeface="+mj-lt"/>
              </a:rPr>
              <a:t>Higgs</a:t>
            </a:r>
            <a:r>
              <a:rPr lang="fr-CH" sz="2800" dirty="0" smtClean="0">
                <a:latin typeface="+mj-lt"/>
              </a:rPr>
              <a:t> </a:t>
            </a:r>
            <a:r>
              <a:rPr lang="fr-CH" sz="2800" dirty="0" err="1" smtClean="0">
                <a:latin typeface="+mj-lt"/>
              </a:rPr>
              <a:t>Factories</a:t>
            </a:r>
            <a:endParaRPr lang="en-US" sz="2800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4F5B-38E7-4E53-9D9B-82394C04F30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09.08.2015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61"/>
            <a:ext cx="9144000" cy="6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4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CAD-1B0E-4651-A26F-A76642DC624C}" type="datetime1">
              <a:rPr lang="fr-CH" smtClean="0"/>
              <a:t>09.08.2015</a:t>
            </a:fld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61"/>
            <a:ext cx="9144000" cy="6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227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dirty="0" smtClean="0"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5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dirty="0" smtClean="0">
            <a:latin typeface="+mj-lt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dirty="0" smtClean="0"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n-lt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physics">
  <a:themeElements>
    <a:clrScheme name="phys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ys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hys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n-lt"/>
          </a:defRPr>
        </a:defPPr>
      </a:lstStyle>
    </a:txDef>
  </a:objectDefaults>
  <a:extraClrSchemeLst/>
</a:theme>
</file>

<file path=ppt/theme/theme2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dirty="0" smtClean="0">
            <a:latin typeface="+mj-lt"/>
          </a:defRPr>
        </a:defPPr>
      </a:lstStyle>
    </a:tx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82031</TotalTime>
  <Words>4728</Words>
  <Application>Microsoft Office PowerPoint</Application>
  <PresentationFormat>On-screen Show (4:3)</PresentationFormat>
  <Paragraphs>1054</Paragraphs>
  <Slides>70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97" baseType="lpstr">
      <vt:lpstr>1_Office Theme</vt:lpstr>
      <vt:lpstr>Custom Design</vt:lpstr>
      <vt:lpstr>1_Theme1</vt:lpstr>
      <vt:lpstr>2_Theme1</vt:lpstr>
      <vt:lpstr>3_Theme1</vt:lpstr>
      <vt:lpstr>5_Office Theme</vt:lpstr>
      <vt:lpstr>3_Office Theme</vt:lpstr>
      <vt:lpstr>6_Office Theme</vt:lpstr>
      <vt:lpstr>7_Office Theme</vt:lpstr>
      <vt:lpstr>9_Office Theme</vt:lpstr>
      <vt:lpstr>2_Office Theme</vt:lpstr>
      <vt:lpstr>19_Office Theme</vt:lpstr>
      <vt:lpstr>11_Office Theme</vt:lpstr>
      <vt:lpstr>5_Theme1</vt:lpstr>
      <vt:lpstr>4_Office Theme</vt:lpstr>
      <vt:lpstr>8_Office Theme</vt:lpstr>
      <vt:lpstr>10_Office Theme</vt:lpstr>
      <vt:lpstr>Default Design</vt:lpstr>
      <vt:lpstr>14_Office Theme</vt:lpstr>
      <vt:lpstr>15_Office Theme</vt:lpstr>
      <vt:lpstr>13_Office Theme</vt:lpstr>
      <vt:lpstr>physics</vt:lpstr>
      <vt:lpstr>16_Office Theme</vt:lpstr>
      <vt:lpstr>17_Office Theme</vt:lpstr>
      <vt:lpstr>Document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Precision Electroweak Observables</vt:lpstr>
      <vt:lpstr>Precision Electroweak Observables (II)</vt:lpstr>
      <vt:lpstr>The Z Lineshape  at LEP</vt:lpstr>
      <vt:lpstr>Measurement of the LEP Beam Energy (I)</vt:lpstr>
      <vt:lpstr>Measurement of the LEP Beam Energy (II)</vt:lpstr>
      <vt:lpstr>Measurement of the LEP Beam Energy (III)</vt:lpstr>
      <vt:lpstr>Measurement of the LEP Beam Energy (IV)</vt:lpstr>
      <vt:lpstr>PowerPoint Presentation</vt:lpstr>
      <vt:lpstr>PowerPoint Presentation</vt:lpstr>
      <vt:lpstr>PowerPoint Presentation</vt:lpstr>
      <vt:lpstr>Measurement of the LEP Beam Energy (V)</vt:lpstr>
      <vt:lpstr>PowerPoint Presentation</vt:lpstr>
      <vt:lpstr>PowerPoint Presentation</vt:lpstr>
      <vt:lpstr>PowerPoint Presentation</vt:lpstr>
      <vt:lpstr>PowerPoint Presentation</vt:lpstr>
      <vt:lpstr>Improvement in QED (mZ)</vt:lpstr>
      <vt:lpstr>Dahad</vt:lpstr>
      <vt:lpstr>PowerPoint Presentation</vt:lpstr>
      <vt:lpstr>PowerPoint Presentation</vt:lpstr>
      <vt:lpstr>PowerPoint Presentation</vt:lpstr>
      <vt:lpstr>350 GeV: the top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Blondel</dc:creator>
  <cp:lastModifiedBy>bdl</cp:lastModifiedBy>
  <cp:revision>350</cp:revision>
  <cp:lastPrinted>2001-11-08T10:22:42Z</cp:lastPrinted>
  <dcterms:created xsi:type="dcterms:W3CDTF">2007-04-25T04:41:04Z</dcterms:created>
  <dcterms:modified xsi:type="dcterms:W3CDTF">2015-08-09T01:54:36Z</dcterms:modified>
</cp:coreProperties>
</file>