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6" r:id="rId1"/>
    <p:sldMasterId id="2147483669" r:id="rId2"/>
    <p:sldMasterId id="2147483681" r:id="rId3"/>
  </p:sldMasterIdLst>
  <p:notesMasterIdLst>
    <p:notesMasterId r:id="rId20"/>
  </p:notesMasterIdLst>
  <p:sldIdLst>
    <p:sldId id="259" r:id="rId4"/>
    <p:sldId id="277" r:id="rId5"/>
    <p:sldId id="295" r:id="rId6"/>
    <p:sldId id="280" r:id="rId7"/>
    <p:sldId id="294" r:id="rId8"/>
    <p:sldId id="296" r:id="rId9"/>
    <p:sldId id="290" r:id="rId10"/>
    <p:sldId id="289" r:id="rId11"/>
    <p:sldId id="297" r:id="rId12"/>
    <p:sldId id="300" r:id="rId13"/>
    <p:sldId id="305" r:id="rId14"/>
    <p:sldId id="299" r:id="rId15"/>
    <p:sldId id="286" r:id="rId16"/>
    <p:sldId id="306" r:id="rId17"/>
    <p:sldId id="285" r:id="rId18"/>
    <p:sldId id="298" r:id="rId19"/>
  </p:sldIdLst>
  <p:sldSz cx="9144000" cy="5715000" type="screen16x10"/>
  <p:notesSz cx="6858000" cy="9144000"/>
  <p:defaultTextStyle>
    <a:defPPr>
      <a:defRPr lang="en-US"/>
    </a:defPPr>
    <a:lvl1pPr algn="l" rtl="0" eaLnBrk="0" fontAlgn="base" hangingPunct="0">
      <a:spcBef>
        <a:spcPct val="0"/>
      </a:spcBef>
      <a:spcAft>
        <a:spcPct val="0"/>
      </a:spcAft>
      <a:defRPr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中度样式 1 - 强调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361" autoAdjust="0"/>
    <p:restoredTop sz="65043" autoAdjust="0"/>
  </p:normalViewPr>
  <p:slideViewPr>
    <p:cSldViewPr>
      <p:cViewPr varScale="1">
        <p:scale>
          <a:sx n="57" d="100"/>
          <a:sy n="57" d="100"/>
        </p:scale>
        <p:origin x="-1728" y="-90"/>
      </p:cViewPr>
      <p:guideLst>
        <p:guide orient="horz" pos="180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image" Target="../media/image2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53C475-2CFD-4B44-9E98-12246C34156B}" type="datetimeFigureOut">
              <a:rPr lang="zh-CN" altLang="en-US" smtClean="0"/>
              <a:t>2015/6/16</a:t>
            </a:fld>
            <a:endParaRPr lang="zh-CN" altLang="en-US"/>
          </a:p>
        </p:txBody>
      </p:sp>
      <p:sp>
        <p:nvSpPr>
          <p:cNvPr id="4" name="幻灯片图像占位符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0E8EA79-9D3B-4240-849A-BFCB50034B3F}" type="slidenum">
              <a:rPr lang="zh-CN" altLang="en-US" smtClean="0"/>
              <a:t>‹#›</a:t>
            </a:fld>
            <a:endParaRPr lang="zh-CN" altLang="en-US"/>
          </a:p>
        </p:txBody>
      </p:sp>
    </p:spTree>
    <p:extLst>
      <p:ext uri="{BB962C8B-B14F-4D97-AF65-F5344CB8AC3E}">
        <p14:creationId xmlns:p14="http://schemas.microsoft.com/office/powerpoint/2010/main" val="17876870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0E8EA79-9D3B-4240-849A-BFCB50034B3F}" type="slidenum">
              <a:rPr lang="zh-CN" altLang="en-US" smtClean="0"/>
              <a:t>1</a:t>
            </a:fld>
            <a:endParaRPr lang="zh-CN" altLang="en-US"/>
          </a:p>
        </p:txBody>
      </p:sp>
    </p:spTree>
    <p:extLst>
      <p:ext uri="{BB962C8B-B14F-4D97-AF65-F5344CB8AC3E}">
        <p14:creationId xmlns:p14="http://schemas.microsoft.com/office/powerpoint/2010/main" val="18502046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During the HTS coil winding process,</a:t>
            </a:r>
            <a:r>
              <a:rPr lang="en-US" altLang="zh-CN" baseline="0" dirty="0" smtClean="0"/>
              <a:t> the winding tension, the impregnation epoxy choice and the insulation treatment should be controlled properly, otherwise these processes may bring in defects, even more seriously the tape would break or the coil burn out, like the left figure shows. </a:t>
            </a:r>
            <a:endParaRPr lang="en-US" altLang="zh-CN"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Especially </a:t>
            </a:r>
            <a:r>
              <a:rPr lang="en-US" altLang="zh-CN" baseline="0" dirty="0" smtClean="0"/>
              <a:t>for the YBCO coil, as the cleavage or peel stress are much smaller than the transverse tensile stress, the impregnation epoxy may cause the YBCO tape delamination which will also reduce the critical current greatly. Reinforcing the YBCO tape or changing the impregnation material which has lower bonding strength can obviously prevent the delamination.</a:t>
            </a:r>
            <a:endParaRPr lang="zh-CN" altLang="en-US" dirty="0"/>
          </a:p>
        </p:txBody>
      </p:sp>
      <p:sp>
        <p:nvSpPr>
          <p:cNvPr id="4" name="灯片编号占位符 3"/>
          <p:cNvSpPr>
            <a:spLocks noGrp="1"/>
          </p:cNvSpPr>
          <p:nvPr>
            <p:ph type="sldNum" sz="quarter" idx="10"/>
          </p:nvPr>
        </p:nvSpPr>
        <p:spPr/>
        <p:txBody>
          <a:bodyPr/>
          <a:lstStyle/>
          <a:p>
            <a:fld id="{00E8EA79-9D3B-4240-849A-BFCB50034B3F}" type="slidenum">
              <a:rPr lang="zh-CN" altLang="en-US" smtClean="0"/>
              <a:t>10</a:t>
            </a:fld>
            <a:endParaRPr lang="zh-CN" altLang="en-US"/>
          </a:p>
        </p:txBody>
      </p:sp>
    </p:spTree>
    <p:extLst>
      <p:ext uri="{BB962C8B-B14F-4D97-AF65-F5344CB8AC3E}">
        <p14:creationId xmlns:p14="http://schemas.microsoft.com/office/powerpoint/2010/main" val="30210205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aseline="0" dirty="0" smtClean="0"/>
              <a:t>Once we disassembled a failed race-track YBCO coil, dissolved the impregnation epoxy and removed the coil framework, then used </a:t>
            </a:r>
            <a:r>
              <a:rPr lang="en-US" altLang="zh-CN" baseline="0" dirty="0" err="1" smtClean="0"/>
              <a:t>Mcorder</a:t>
            </a:r>
            <a:r>
              <a:rPr lang="en-US" altLang="zh-CN" baseline="0" dirty="0" smtClean="0"/>
              <a:t> to check the long tape’s uniformity. From measurement result, we can found two soldering points and some defects in the coil which didn’t exist before the coil winding. </a:t>
            </a:r>
            <a:endParaRPr lang="en-US" altLang="zh-CN" baseline="0" dirty="0" smtClean="0"/>
          </a:p>
          <a:p>
            <a:endParaRPr lang="en-US" altLang="zh-CN" baseline="0" dirty="0" smtClean="0"/>
          </a:p>
          <a:p>
            <a:r>
              <a:rPr lang="en-US" altLang="zh-CN" baseline="0" dirty="0" smtClean="0"/>
              <a:t>These </a:t>
            </a:r>
            <a:r>
              <a:rPr lang="en-US" altLang="zh-CN" baseline="0" dirty="0" smtClean="0"/>
              <a:t>defects may caused by over stress and delamination because this tape was not reinforced. So before winding, the winding techniques and processes should be chosen carefully.</a:t>
            </a:r>
            <a:endParaRPr lang="zh-CN" altLang="en-US" dirty="0"/>
          </a:p>
        </p:txBody>
      </p:sp>
      <p:sp>
        <p:nvSpPr>
          <p:cNvPr id="4" name="灯片编号占位符 3"/>
          <p:cNvSpPr>
            <a:spLocks noGrp="1"/>
          </p:cNvSpPr>
          <p:nvPr>
            <p:ph type="sldNum" sz="quarter" idx="10"/>
          </p:nvPr>
        </p:nvSpPr>
        <p:spPr/>
        <p:txBody>
          <a:bodyPr/>
          <a:lstStyle/>
          <a:p>
            <a:fld id="{00E8EA79-9D3B-4240-849A-BFCB50034B3F}" type="slidenum">
              <a:rPr lang="zh-CN" altLang="en-US" smtClean="0"/>
              <a:t>11</a:t>
            </a:fld>
            <a:endParaRPr lang="zh-CN" altLang="en-US"/>
          </a:p>
        </p:txBody>
      </p:sp>
    </p:spTree>
    <p:extLst>
      <p:ext uri="{BB962C8B-B14F-4D97-AF65-F5344CB8AC3E}">
        <p14:creationId xmlns:p14="http://schemas.microsoft.com/office/powerpoint/2010/main" val="6084749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100" dirty="0" smtClean="0"/>
              <a:t>At the final</a:t>
            </a:r>
            <a:r>
              <a:rPr lang="en-US" altLang="zh-CN" sz="1100" baseline="0" dirty="0" smtClean="0"/>
              <a:t> stage of the HTS coil manufacturing process, we are developing some methods to detect the insulation breaks and defects of the coil. Now the insulation break can be detected accurately by using lock-in device at ac situation. </a:t>
            </a:r>
            <a:endParaRPr lang="en-US" altLang="zh-CN" sz="1100" baseline="0" dirty="0" smtClean="0"/>
          </a:p>
          <a:p>
            <a:endParaRPr lang="en-US" altLang="zh-CN" sz="1100" baseline="0" dirty="0" smtClean="0"/>
          </a:p>
          <a:p>
            <a:r>
              <a:rPr lang="en-US" altLang="zh-CN" sz="1100" baseline="0" dirty="0" smtClean="0"/>
              <a:t>And </a:t>
            </a:r>
            <a:r>
              <a:rPr lang="en-US" altLang="zh-CN" sz="1100" baseline="0" dirty="0" smtClean="0"/>
              <a:t>we are trying to build a temperature measuring method using temperature sensor array to detect the defects in the coil when the coil carries a critical current. Some FEM simulation work and experiments have started. </a:t>
            </a:r>
            <a:endParaRPr lang="zh-CN" altLang="en-US" sz="1100" dirty="0"/>
          </a:p>
        </p:txBody>
      </p:sp>
      <p:sp>
        <p:nvSpPr>
          <p:cNvPr id="4" name="灯片编号占位符 3"/>
          <p:cNvSpPr>
            <a:spLocks noGrp="1"/>
          </p:cNvSpPr>
          <p:nvPr>
            <p:ph type="sldNum" sz="quarter" idx="10"/>
          </p:nvPr>
        </p:nvSpPr>
        <p:spPr/>
        <p:txBody>
          <a:bodyPr/>
          <a:lstStyle/>
          <a:p>
            <a:fld id="{00E8EA79-9D3B-4240-849A-BFCB50034B3F}" type="slidenum">
              <a:rPr lang="zh-CN" altLang="en-US" smtClean="0"/>
              <a:t>12</a:t>
            </a:fld>
            <a:endParaRPr lang="zh-CN" altLang="en-US"/>
          </a:p>
        </p:txBody>
      </p:sp>
    </p:spTree>
    <p:extLst>
      <p:ext uri="{BB962C8B-B14F-4D97-AF65-F5344CB8AC3E}">
        <p14:creationId xmlns:p14="http://schemas.microsoft.com/office/powerpoint/2010/main" val="37224575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0E8EA79-9D3B-4240-849A-BFCB50034B3F}" type="slidenum">
              <a:rPr lang="zh-CN" altLang="en-US" smtClean="0"/>
              <a:t>13</a:t>
            </a:fld>
            <a:endParaRPr lang="zh-CN" altLang="en-US"/>
          </a:p>
        </p:txBody>
      </p:sp>
    </p:spTree>
    <p:extLst>
      <p:ext uri="{BB962C8B-B14F-4D97-AF65-F5344CB8AC3E}">
        <p14:creationId xmlns:p14="http://schemas.microsoft.com/office/powerpoint/2010/main" val="37742696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0E8EA79-9D3B-4240-849A-BFCB50034B3F}" type="slidenum">
              <a:rPr lang="zh-CN" altLang="en-US" smtClean="0"/>
              <a:t>15</a:t>
            </a:fld>
            <a:endParaRPr lang="zh-CN" altLang="en-US"/>
          </a:p>
        </p:txBody>
      </p:sp>
    </p:spTree>
    <p:extLst>
      <p:ext uri="{BB962C8B-B14F-4D97-AF65-F5344CB8AC3E}">
        <p14:creationId xmlns:p14="http://schemas.microsoft.com/office/powerpoint/2010/main" val="42114803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000" baseline="0" dirty="0" smtClean="0"/>
              <a:t>For a running HTS magnet, if the HTS magnet </a:t>
            </a:r>
            <a:r>
              <a:rPr lang="en-US" altLang="zh-CN" sz="1000" dirty="0" smtClean="0"/>
              <a:t>encountered some</a:t>
            </a:r>
            <a:r>
              <a:rPr lang="en-US" altLang="zh-CN" sz="1000" baseline="0" dirty="0" smtClean="0"/>
              <a:t> faults, like thermal disturbance, transient current shock or incorrect running operation that leading to over flow, </a:t>
            </a:r>
            <a:endParaRPr lang="en-US" altLang="zh-CN"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000" baseline="0" dirty="0" smtClean="0"/>
              <a:t>the </a:t>
            </a:r>
            <a:r>
              <a:rPr lang="en-US" altLang="zh-CN" sz="1000" baseline="0" dirty="0" smtClean="0"/>
              <a:t>defects in the magnet might produce much heat, the temperature increased greatly, and then caused the magnet quench, even worse the HTS magnet might burn out, just like the right pictures shows. The HTS tape completely broke at the burning point. </a:t>
            </a:r>
            <a:endParaRPr lang="zh-CN" altLang="en-US" sz="1000" dirty="0"/>
          </a:p>
        </p:txBody>
      </p:sp>
      <p:sp>
        <p:nvSpPr>
          <p:cNvPr id="4" name="灯片编号占位符 3"/>
          <p:cNvSpPr>
            <a:spLocks noGrp="1"/>
          </p:cNvSpPr>
          <p:nvPr>
            <p:ph type="sldNum" sz="quarter" idx="10"/>
          </p:nvPr>
        </p:nvSpPr>
        <p:spPr/>
        <p:txBody>
          <a:bodyPr/>
          <a:lstStyle/>
          <a:p>
            <a:fld id="{00E8EA79-9D3B-4240-849A-BFCB50034B3F}" type="slidenum">
              <a:rPr lang="zh-CN" altLang="en-US" smtClean="0"/>
              <a:t>2</a:t>
            </a:fld>
            <a:endParaRPr lang="zh-CN" altLang="en-US"/>
          </a:p>
        </p:txBody>
      </p:sp>
    </p:spTree>
    <p:extLst>
      <p:ext uri="{BB962C8B-B14F-4D97-AF65-F5344CB8AC3E}">
        <p14:creationId xmlns:p14="http://schemas.microsoft.com/office/powerpoint/2010/main" val="31293832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The HTS quench behavior is different from the LTS. The normal zone propagation velocity of HTS is at least two orders of magnitude slower than LTS. It means that the HTS quench behavior is localized. For the same quench detection system, when the quench signal is detected, the normal zone of LTS is long and the peak temperature is relatively low, but the normal zone of HTS is short and the peak temperature is relatively high, maybe be higher than the safe limit that will lead to unrecoverable degradation, or even burn out.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When </a:t>
            </a:r>
            <a:r>
              <a:rPr lang="en-US" altLang="zh-CN" dirty="0" smtClean="0"/>
              <a:t>quench happens,</a:t>
            </a:r>
            <a:r>
              <a:rPr lang="en-US" altLang="zh-CN" baseline="0" dirty="0" smtClean="0"/>
              <a:t> It is better to take protective action as early as possible. However, restricted by the detection resolution, it is hard to detect HTS quench early enough, thus the time-budget for energy releasing is quite small. So the HTS quench protection has many challenges and need more improvements.</a:t>
            </a:r>
            <a:endParaRPr lang="zh-CN" altLang="en-US" dirty="0" smtClean="0"/>
          </a:p>
        </p:txBody>
      </p:sp>
      <p:sp>
        <p:nvSpPr>
          <p:cNvPr id="4" name="灯片编号占位符 3"/>
          <p:cNvSpPr>
            <a:spLocks noGrp="1"/>
          </p:cNvSpPr>
          <p:nvPr>
            <p:ph type="sldNum" sz="quarter" idx="10"/>
          </p:nvPr>
        </p:nvSpPr>
        <p:spPr/>
        <p:txBody>
          <a:bodyPr/>
          <a:lstStyle/>
          <a:p>
            <a:fld id="{00E8EA79-9D3B-4240-849A-BFCB50034B3F}" type="slidenum">
              <a:rPr lang="zh-CN" altLang="en-US" smtClean="0"/>
              <a:t>3</a:t>
            </a:fld>
            <a:endParaRPr lang="zh-CN" altLang="en-US"/>
          </a:p>
        </p:txBody>
      </p:sp>
    </p:spTree>
    <p:extLst>
      <p:ext uri="{BB962C8B-B14F-4D97-AF65-F5344CB8AC3E}">
        <p14:creationId xmlns:p14="http://schemas.microsoft.com/office/powerpoint/2010/main" val="22391843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In order</a:t>
            </a:r>
            <a:r>
              <a:rPr lang="en-US" altLang="zh-CN" baseline="0" dirty="0" smtClean="0"/>
              <a:t> to protect the HTS magnet, despite of the quench protection, our research group pay lots of attention to through process quality control of the magnet before assembly, from design stage to tape test, coil winding and finally the coil test, to guarantee the magnet safety from source</a:t>
            </a:r>
            <a:r>
              <a:rPr lang="en-US" altLang="zh-CN" baseline="0" dirty="0" smtClean="0"/>
              <a:t>.</a:t>
            </a:r>
          </a:p>
          <a:p>
            <a:endParaRPr lang="en-US" altLang="zh-CN" baseline="0" dirty="0" smtClean="0"/>
          </a:p>
          <a:p>
            <a:r>
              <a:rPr lang="en-US" altLang="zh-CN" baseline="0" dirty="0" smtClean="0"/>
              <a:t>( </a:t>
            </a:r>
            <a:r>
              <a:rPr lang="en-US" altLang="zh-CN" baseline="0" dirty="0" smtClean="0"/>
              <a:t>For example, in design stage, we can set a safety margin of the working current. Considering magnetic and mechanical properties, in different position of the HTS magnet we can apply different types of HTS tapes to optimize the performance. Then at tape and coil level, we will do a series of tests to check the defects and remove them.) </a:t>
            </a:r>
            <a:endParaRPr lang="zh-CN" altLang="en-US" dirty="0"/>
          </a:p>
        </p:txBody>
      </p:sp>
      <p:sp>
        <p:nvSpPr>
          <p:cNvPr id="4" name="灯片编号占位符 3"/>
          <p:cNvSpPr>
            <a:spLocks noGrp="1"/>
          </p:cNvSpPr>
          <p:nvPr>
            <p:ph type="sldNum" sz="quarter" idx="10"/>
          </p:nvPr>
        </p:nvSpPr>
        <p:spPr/>
        <p:txBody>
          <a:bodyPr/>
          <a:lstStyle/>
          <a:p>
            <a:fld id="{00E8EA79-9D3B-4240-849A-BFCB50034B3F}" type="slidenum">
              <a:rPr lang="zh-CN" altLang="en-US" smtClean="0"/>
              <a:t>4</a:t>
            </a:fld>
            <a:endParaRPr lang="zh-CN" altLang="en-US"/>
          </a:p>
        </p:txBody>
      </p:sp>
    </p:spTree>
    <p:extLst>
      <p:ext uri="{BB962C8B-B14F-4D97-AF65-F5344CB8AC3E}">
        <p14:creationId xmlns:p14="http://schemas.microsoft.com/office/powerpoint/2010/main" val="42684207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aseline="0" dirty="0" smtClean="0">
                <a:latin typeface="Times New Roman" panose="02020603050405020304" pitchFamily="18" charset="0"/>
                <a:cs typeface="Times New Roman" panose="02020603050405020304" pitchFamily="18" charset="0"/>
              </a:rPr>
              <a:t>At the HTS tape manufacture process, coil winding process or the HTS magnet running period, t</a:t>
            </a:r>
            <a:r>
              <a:rPr lang="en-US" altLang="zh-CN" dirty="0" smtClean="0">
                <a:latin typeface="Times New Roman" panose="02020603050405020304" pitchFamily="18" charset="0"/>
                <a:cs typeface="Times New Roman" panose="02020603050405020304" pitchFamily="18" charset="0"/>
              </a:rPr>
              <a:t>here are many cases</a:t>
            </a:r>
            <a:r>
              <a:rPr lang="en-US" altLang="zh-CN" baseline="0" dirty="0" smtClean="0">
                <a:latin typeface="Times New Roman" panose="02020603050405020304" pitchFamily="18" charset="0"/>
                <a:cs typeface="Times New Roman" panose="02020603050405020304" pitchFamily="18" charset="0"/>
              </a:rPr>
              <a:t> that will bring in</a:t>
            </a:r>
            <a:r>
              <a:rPr lang="en-US" altLang="zh-CN" dirty="0" smtClean="0">
                <a:latin typeface="Times New Roman" panose="02020603050405020304" pitchFamily="18" charset="0"/>
                <a:cs typeface="Times New Roman" panose="02020603050405020304" pitchFamily="18" charset="0"/>
              </a:rPr>
              <a:t> defects. </a:t>
            </a:r>
            <a:r>
              <a:rPr lang="en-US" altLang="zh-CN" baseline="0" dirty="0" smtClean="0">
                <a:latin typeface="Times New Roman" panose="02020603050405020304" pitchFamily="18" charset="0"/>
                <a:cs typeface="Times New Roman" panose="02020603050405020304" pitchFamily="18" charset="0"/>
              </a:rPr>
              <a:t>For example, at tape manufacturing process, the instability of the manufacture techniques, improper operation may cause defects. At some situations, there are some hidden soldering points in the long tape, but the users don’t know, and the tape supplier also didn’t tell the users. These soldering point may produce heat during the HTS magnet running. </a:t>
            </a:r>
            <a:endParaRPr lang="en-US" altLang="zh-CN" baseline="0" dirty="0" smtClean="0">
              <a:latin typeface="Times New Roman" panose="02020603050405020304" pitchFamily="18" charset="0"/>
              <a:cs typeface="Times New Roman" panose="02020603050405020304" pitchFamily="18" charset="0"/>
            </a:endParaRPr>
          </a:p>
          <a:p>
            <a:endParaRPr lang="en-US" altLang="zh-CN" baseline="0" dirty="0" smtClean="0">
              <a:latin typeface="Times New Roman" panose="02020603050405020304" pitchFamily="18" charset="0"/>
              <a:cs typeface="Times New Roman" panose="02020603050405020304" pitchFamily="18" charset="0"/>
            </a:endParaRPr>
          </a:p>
          <a:p>
            <a:r>
              <a:rPr lang="en-US" altLang="zh-CN" baseline="0" dirty="0" smtClean="0">
                <a:latin typeface="Times New Roman" panose="02020603050405020304" pitchFamily="18" charset="0"/>
                <a:cs typeface="Times New Roman" panose="02020603050405020304" pitchFamily="18" charset="0"/>
              </a:rPr>
              <a:t>At </a:t>
            </a:r>
            <a:r>
              <a:rPr lang="en-US" altLang="zh-CN" baseline="0" dirty="0" smtClean="0">
                <a:latin typeface="Times New Roman" panose="02020603050405020304" pitchFamily="18" charset="0"/>
                <a:cs typeface="Times New Roman" panose="02020603050405020304" pitchFamily="18" charset="0"/>
              </a:rPr>
              <a:t>coil winding process, careless operation may lead to tape bending sharply, or may cause unexpected insulation break. After assemble of the HTS magnet and during the magnet running period, the thermal stress, electromagnetic stress, especially the delamination would lead to unrecoverable defects. In fact, the tape users are probably not able to control the manufacturing process, so it is important to examine the whole tape to check defects before winding the coil.</a:t>
            </a:r>
            <a:endParaRPr lang="zh-CN" altLang="en-US" dirty="0">
              <a:latin typeface="Times New Roman" panose="02020603050405020304" pitchFamily="18" charset="0"/>
              <a:cs typeface="Times New Roman" panose="02020603050405020304" pitchFamily="18" charset="0"/>
            </a:endParaRPr>
          </a:p>
        </p:txBody>
      </p:sp>
      <p:sp>
        <p:nvSpPr>
          <p:cNvPr id="4" name="灯片编号占位符 3"/>
          <p:cNvSpPr>
            <a:spLocks noGrp="1"/>
          </p:cNvSpPr>
          <p:nvPr>
            <p:ph type="sldNum" sz="quarter" idx="10"/>
          </p:nvPr>
        </p:nvSpPr>
        <p:spPr/>
        <p:txBody>
          <a:bodyPr/>
          <a:lstStyle/>
          <a:p>
            <a:fld id="{00E8EA79-9D3B-4240-849A-BFCB50034B3F}" type="slidenum">
              <a:rPr lang="zh-CN" altLang="en-US" smtClean="0"/>
              <a:t>5</a:t>
            </a:fld>
            <a:endParaRPr lang="zh-CN" altLang="en-US"/>
          </a:p>
        </p:txBody>
      </p:sp>
    </p:spTree>
    <p:extLst>
      <p:ext uri="{BB962C8B-B14F-4D97-AF65-F5344CB8AC3E}">
        <p14:creationId xmlns:p14="http://schemas.microsoft.com/office/powerpoint/2010/main" val="33578283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To check the defects, we</a:t>
            </a:r>
            <a:r>
              <a:rPr lang="en-US" altLang="zh-CN" baseline="0" dirty="0" smtClean="0"/>
              <a:t> need to test the uniformity of the whole tape. Despite of the traditional four-probe measurement, we have developed a long tape continuous </a:t>
            </a:r>
            <a:r>
              <a:rPr lang="en-US" altLang="zh-CN" baseline="0" dirty="0" err="1" smtClean="0"/>
              <a:t>Ic</a:t>
            </a:r>
            <a:r>
              <a:rPr lang="en-US" altLang="zh-CN" baseline="0" dirty="0" smtClean="0"/>
              <a:t> measurement system that based on magnetic circuit. In this measurement process, the HTS tape passes through two slits of magnetic circuits. Firstly the tape passes through the excitation magnetic circuit, the magnetic field in the gap would excite a residual current on the HTS tape. Then the HTS tape passes through the detection magnetic circuit. The hall sensor in this magnetic circuit can detect the magnetic flux density of the residual current on the tape. According to the properties of HTS material, that magnetic flux density is related to the critical current density at that point. Therefore from the voltage signal of the hall sensor we can obtain the critical current information about the detected point of the tape. </a:t>
            </a:r>
            <a:endParaRPr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   </a:t>
            </a:r>
            <a:endParaRPr lang="en-US" altLang="zh-CN"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Compared </a:t>
            </a:r>
            <a:r>
              <a:rPr lang="en-US" altLang="zh-CN" baseline="0" dirty="0" smtClean="0"/>
              <a:t>with other magnetic measurement method, this method has some advantages. The tape is in the gap of the magnetic circuit, so the magnetic flux density in the gap is not related to the tape’s position in the gap. Even the tape vibrates slightly during measurement, this method can still detect the magnetic signal accurately. Thus this method solve the problem of measurement accuracy in principle, which makes the high-speed continuous measurement possible.</a:t>
            </a:r>
            <a:endParaRPr lang="zh-CN" altLang="en-US" dirty="0" smtClean="0"/>
          </a:p>
        </p:txBody>
      </p:sp>
      <p:sp>
        <p:nvSpPr>
          <p:cNvPr id="4" name="灯片编号占位符 3"/>
          <p:cNvSpPr>
            <a:spLocks noGrp="1"/>
          </p:cNvSpPr>
          <p:nvPr>
            <p:ph type="sldNum" sz="quarter" idx="10"/>
          </p:nvPr>
        </p:nvSpPr>
        <p:spPr/>
        <p:txBody>
          <a:bodyPr/>
          <a:lstStyle/>
          <a:p>
            <a:fld id="{00E8EA79-9D3B-4240-849A-BFCB50034B3F}" type="slidenum">
              <a:rPr lang="zh-CN" altLang="en-US" smtClean="0"/>
              <a:t>6</a:t>
            </a:fld>
            <a:endParaRPr lang="zh-CN" altLang="en-US"/>
          </a:p>
        </p:txBody>
      </p:sp>
    </p:spTree>
    <p:extLst>
      <p:ext uri="{BB962C8B-B14F-4D97-AF65-F5344CB8AC3E}">
        <p14:creationId xmlns:p14="http://schemas.microsoft.com/office/powerpoint/2010/main" val="14367573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This</a:t>
            </a:r>
            <a:r>
              <a:rPr lang="en-US" altLang="zh-CN" baseline="0" dirty="0" smtClean="0"/>
              <a:t> continuous </a:t>
            </a:r>
            <a:r>
              <a:rPr lang="en-US" altLang="zh-CN" baseline="0" dirty="0" err="1" smtClean="0"/>
              <a:t>Ic</a:t>
            </a:r>
            <a:r>
              <a:rPr lang="en-US" altLang="zh-CN" baseline="0" dirty="0" smtClean="0"/>
              <a:t> measurement system has become a product named </a:t>
            </a:r>
            <a:r>
              <a:rPr lang="en-US" altLang="zh-CN" baseline="0" dirty="0" err="1" smtClean="0"/>
              <a:t>Mcorder</a:t>
            </a:r>
            <a:r>
              <a:rPr lang="en-US" altLang="zh-CN" baseline="0" dirty="0" smtClean="0"/>
              <a:t>, as the left picture shows. The measuring speed can be as high as 500 m/</a:t>
            </a:r>
            <a:r>
              <a:rPr lang="en-US" altLang="zh-CN" baseline="0" dirty="0" err="1" smtClean="0"/>
              <a:t>hr</a:t>
            </a:r>
            <a:r>
              <a:rPr lang="en-US" altLang="zh-CN" baseline="0" dirty="0" smtClean="0"/>
              <a:t>, and the repeatability is larger than 98.5%. These data represents the best performance among the similar kinds of measurement system. </a:t>
            </a:r>
            <a:endParaRPr lang="en-US" altLang="zh-CN"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It </a:t>
            </a:r>
            <a:r>
              <a:rPr lang="en-US" altLang="zh-CN" baseline="0" dirty="0" smtClean="0"/>
              <a:t>can measure nearly all types of BSCCO and </a:t>
            </a:r>
            <a:r>
              <a:rPr lang="en-US" altLang="zh-CN" baseline="0" dirty="0" err="1" smtClean="0"/>
              <a:t>ReBCO</a:t>
            </a:r>
            <a:r>
              <a:rPr lang="en-US" altLang="zh-CN" baseline="0" dirty="0" smtClean="0"/>
              <a:t> tapes in the world. Now it has served in many HTS research organizations, like Shanghai Superconductor Technology Co., </a:t>
            </a:r>
            <a:r>
              <a:rPr lang="en-US" altLang="zh-CN" baseline="0" dirty="0" err="1" smtClean="0"/>
              <a:t>InnoST</a:t>
            </a:r>
            <a:r>
              <a:rPr lang="en-US" altLang="zh-CN" baseline="0" dirty="0" smtClean="0"/>
              <a:t> Co., </a:t>
            </a:r>
            <a:r>
              <a:rPr lang="en-US" altLang="zh-CN" baseline="0" dirty="0" err="1" smtClean="0"/>
              <a:t>Dongfang</a:t>
            </a:r>
            <a:r>
              <a:rPr lang="en-US" altLang="zh-CN" baseline="0" dirty="0" smtClean="0"/>
              <a:t> Electric, and so on, and received a good reputation. </a:t>
            </a:r>
            <a:endParaRPr lang="zh-CN" altLang="en-US" dirty="0"/>
          </a:p>
        </p:txBody>
      </p:sp>
      <p:sp>
        <p:nvSpPr>
          <p:cNvPr id="4" name="灯片编号占位符 3"/>
          <p:cNvSpPr>
            <a:spLocks noGrp="1"/>
          </p:cNvSpPr>
          <p:nvPr>
            <p:ph type="sldNum" sz="quarter" idx="10"/>
          </p:nvPr>
        </p:nvSpPr>
        <p:spPr/>
        <p:txBody>
          <a:bodyPr/>
          <a:lstStyle/>
          <a:p>
            <a:fld id="{00E8EA79-9D3B-4240-849A-BFCB50034B3F}" type="slidenum">
              <a:rPr lang="zh-CN" altLang="en-US" smtClean="0"/>
              <a:t>7</a:t>
            </a:fld>
            <a:endParaRPr lang="zh-CN" altLang="en-US"/>
          </a:p>
        </p:txBody>
      </p:sp>
    </p:spTree>
    <p:extLst>
      <p:ext uri="{BB962C8B-B14F-4D97-AF65-F5344CB8AC3E}">
        <p14:creationId xmlns:p14="http://schemas.microsoft.com/office/powerpoint/2010/main" val="14834796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a:t>
            </a:r>
            <a:r>
              <a:rPr lang="en-US" altLang="zh-CN" baseline="0" dirty="0" smtClean="0"/>
              <a:t>e left figure shows the measurement result of a YBCO tape at different speeds. At two different measuring speeds of 10cm/s and 15cm/s, the two result data are almost the same. The tiny difference of the magnitude is caused by the difference of the excited residual current. </a:t>
            </a:r>
          </a:p>
          <a:p>
            <a:endParaRPr lang="en-US" altLang="zh-CN" baseline="0" dirty="0" smtClean="0"/>
          </a:p>
          <a:p>
            <a:r>
              <a:rPr lang="en-US" altLang="zh-CN" baseline="0" dirty="0" smtClean="0"/>
              <a:t>In </a:t>
            </a:r>
            <a:r>
              <a:rPr lang="en-US" altLang="zh-CN" baseline="0" dirty="0" smtClean="0"/>
              <a:t>order to confirm the reliability of the magnetic circuit method, we specially compared the continuous measurement data with four-probe method data. Like the right figure shows, the four-probe method result are almost coincide with the magnetic circuit method, which prove that magnetic circuit method is reliable. </a:t>
            </a:r>
            <a:endParaRPr lang="zh-CN" altLang="en-US" dirty="0"/>
          </a:p>
        </p:txBody>
      </p:sp>
      <p:sp>
        <p:nvSpPr>
          <p:cNvPr id="4" name="灯片编号占位符 3"/>
          <p:cNvSpPr>
            <a:spLocks noGrp="1"/>
          </p:cNvSpPr>
          <p:nvPr>
            <p:ph type="sldNum" sz="quarter" idx="10"/>
          </p:nvPr>
        </p:nvSpPr>
        <p:spPr/>
        <p:txBody>
          <a:bodyPr/>
          <a:lstStyle/>
          <a:p>
            <a:fld id="{00E8EA79-9D3B-4240-849A-BFCB50034B3F}" type="slidenum">
              <a:rPr lang="zh-CN" altLang="en-US" smtClean="0"/>
              <a:t>8</a:t>
            </a:fld>
            <a:endParaRPr lang="zh-CN" altLang="en-US"/>
          </a:p>
        </p:txBody>
      </p:sp>
    </p:spTree>
    <p:extLst>
      <p:ext uri="{BB962C8B-B14F-4D97-AF65-F5344CB8AC3E}">
        <p14:creationId xmlns:p14="http://schemas.microsoft.com/office/powerpoint/2010/main" val="27680232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aseline="0" dirty="0" smtClean="0"/>
              <a:t>Using the </a:t>
            </a:r>
            <a:r>
              <a:rPr lang="en-US" altLang="zh-CN" baseline="0" dirty="0" err="1" smtClean="0"/>
              <a:t>Mcorder</a:t>
            </a:r>
            <a:r>
              <a:rPr lang="en-US" altLang="zh-CN" baseline="0" dirty="0" smtClean="0"/>
              <a:t> system we can not only get the information about the current performance and uniformity of the long HTS tape, but also can find the hidden defects on the tape. Here is an example. As the left figure shows, there is a significant current reduction at some point. </a:t>
            </a:r>
            <a:endParaRPr lang="en-US" altLang="zh-CN" baseline="0" dirty="0" smtClean="0"/>
          </a:p>
          <a:p>
            <a:endParaRPr lang="en-US" altLang="zh-CN" baseline="0" dirty="0" smtClean="0"/>
          </a:p>
          <a:p>
            <a:r>
              <a:rPr lang="en-US" altLang="zh-CN" baseline="0" dirty="0" smtClean="0"/>
              <a:t>After </a:t>
            </a:r>
            <a:r>
              <a:rPr lang="en-US" altLang="zh-CN" baseline="0" dirty="0" smtClean="0"/>
              <a:t>that we unfold the whole tape, at the certain point an obvious mechanical hurt was found. So before the winding process, the defects in the tape can be checked and removed. </a:t>
            </a:r>
            <a:endParaRPr lang="zh-CN" altLang="en-US" dirty="0"/>
          </a:p>
        </p:txBody>
      </p:sp>
      <p:sp>
        <p:nvSpPr>
          <p:cNvPr id="4" name="灯片编号占位符 3"/>
          <p:cNvSpPr>
            <a:spLocks noGrp="1"/>
          </p:cNvSpPr>
          <p:nvPr>
            <p:ph type="sldNum" sz="quarter" idx="10"/>
          </p:nvPr>
        </p:nvSpPr>
        <p:spPr/>
        <p:txBody>
          <a:bodyPr/>
          <a:lstStyle/>
          <a:p>
            <a:fld id="{00E8EA79-9D3B-4240-849A-BFCB50034B3F}" type="slidenum">
              <a:rPr lang="zh-CN" altLang="en-US" smtClean="0"/>
              <a:t>9</a:t>
            </a:fld>
            <a:endParaRPr lang="zh-CN" altLang="en-US"/>
          </a:p>
        </p:txBody>
      </p:sp>
    </p:spTree>
    <p:extLst>
      <p:ext uri="{BB962C8B-B14F-4D97-AF65-F5344CB8AC3E}">
        <p14:creationId xmlns:p14="http://schemas.microsoft.com/office/powerpoint/2010/main" val="31321604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bwMode="gray">
      <p:bgPr>
        <a:solidFill>
          <a:schemeClr val="bg1"/>
        </a:solidFill>
        <a:effectLst/>
      </p:bgPr>
    </p:bg>
    <p:spTree>
      <p:nvGrpSpPr>
        <p:cNvPr id="1" name=""/>
        <p:cNvGrpSpPr/>
        <p:nvPr/>
      </p:nvGrpSpPr>
      <p:grpSpPr>
        <a:xfrm>
          <a:off x="0" y="0"/>
          <a:ext cx="0" cy="0"/>
          <a:chOff x="0" y="0"/>
          <a:chExt cx="0" cy="0"/>
        </a:xfrm>
      </p:grpSpPr>
      <p:sp>
        <p:nvSpPr>
          <p:cNvPr id="13333" name="Rectangle 21"/>
          <p:cNvSpPr>
            <a:spLocks noGrp="1" noChangeArrowheads="1"/>
          </p:cNvSpPr>
          <p:nvPr>
            <p:ph type="ctrTitle" sz="quarter"/>
          </p:nvPr>
        </p:nvSpPr>
        <p:spPr>
          <a:xfrm>
            <a:off x="457200" y="1968500"/>
            <a:ext cx="8153400" cy="698500"/>
          </a:xfrm>
        </p:spPr>
        <p:txBody>
          <a:bodyPr/>
          <a:lstStyle>
            <a:lvl1pPr algn="ctr">
              <a:defRPr sz="4000" baseline="0">
                <a:solidFill>
                  <a:schemeClr val="tx2"/>
                </a:solidFill>
                <a:ea typeface="微软雅黑" panose="020B0503020204020204" pitchFamily="34" charset="-122"/>
              </a:defRPr>
            </a:lvl1pPr>
          </a:lstStyle>
          <a:p>
            <a:pPr lvl="0"/>
            <a:r>
              <a:rPr lang="zh-CN" altLang="en-US" noProof="0" smtClean="0"/>
              <a:t>单击此处编辑母版标题样式</a:t>
            </a:r>
            <a:endParaRPr lang="en-US" altLang="ko-KR" noProof="0" dirty="0" smtClean="0"/>
          </a:p>
        </p:txBody>
      </p:sp>
      <p:sp>
        <p:nvSpPr>
          <p:cNvPr id="13334" name="Rectangle 22"/>
          <p:cNvSpPr>
            <a:spLocks noGrp="1" noChangeArrowheads="1"/>
          </p:cNvSpPr>
          <p:nvPr>
            <p:ph type="subTitle" sz="quarter" idx="1"/>
          </p:nvPr>
        </p:nvSpPr>
        <p:spPr>
          <a:xfrm>
            <a:off x="762000" y="3048000"/>
            <a:ext cx="7543800" cy="444500"/>
          </a:xfrm>
        </p:spPr>
        <p:txBody>
          <a:bodyPr/>
          <a:lstStyle>
            <a:lvl1pPr marL="0" indent="0" algn="ctr">
              <a:buFont typeface="Wingdings" pitchFamily="2" charset="2"/>
              <a:buNone/>
              <a:defRPr sz="2400" baseline="0">
                <a:latin typeface="Arial" charset="0"/>
                <a:ea typeface="微软雅黑" panose="020B0503020204020204" pitchFamily="34" charset="-122"/>
              </a:defRPr>
            </a:lvl1pPr>
          </a:lstStyle>
          <a:p>
            <a:pPr lvl="0"/>
            <a:r>
              <a:rPr lang="zh-CN" altLang="en-US" noProof="0" smtClean="0"/>
              <a:t>单击此处编辑母版副标题样式</a:t>
            </a:r>
            <a:endParaRPr lang="en-US" altLang="ko-KR" noProof="0" dirty="0" smtClean="0"/>
          </a:p>
        </p:txBody>
      </p:sp>
      <p:sp>
        <p:nvSpPr>
          <p:cNvPr id="13335" name="Rectangle 23"/>
          <p:cNvSpPr>
            <a:spLocks noGrp="1" noChangeArrowheads="1"/>
          </p:cNvSpPr>
          <p:nvPr>
            <p:ph type="dt" sz="quarter" idx="2"/>
          </p:nvPr>
        </p:nvSpPr>
        <p:spPr>
          <a:xfrm>
            <a:off x="1080000" y="5400000"/>
            <a:ext cx="1440000" cy="240000"/>
          </a:xfrm>
        </p:spPr>
        <p:txBody>
          <a:bodyPr/>
          <a:lstStyle>
            <a:lvl1pPr>
              <a:defRPr sz="1200" baseline="0">
                <a:effectLst>
                  <a:outerShdw blurRad="38100" dist="38100" dir="2700000" algn="tl">
                    <a:srgbClr val="C0C0C0"/>
                  </a:outerShdw>
                </a:effectLst>
                <a:latin typeface="Verdana" pitchFamily="34" charset="0"/>
                <a:ea typeface="微软雅黑" panose="020B0503020204020204" pitchFamily="34" charset="-122"/>
                <a:cs typeface="Verdana" pitchFamily="34" charset="0"/>
              </a:defRPr>
            </a:lvl1pPr>
          </a:lstStyle>
          <a:p>
            <a:fld id="{02D0EB21-7D40-4C8F-975B-164621C9B78F}" type="datetime1">
              <a:rPr lang="zh-CN" altLang="en-US" smtClean="0"/>
              <a:t>2015/6/16</a:t>
            </a:fld>
            <a:endParaRPr lang="en-US" altLang="ko-KR" dirty="0"/>
          </a:p>
        </p:txBody>
      </p:sp>
      <p:sp>
        <p:nvSpPr>
          <p:cNvPr id="2" name="梯形 1"/>
          <p:cNvSpPr/>
          <p:nvPr userDrawn="1"/>
        </p:nvSpPr>
        <p:spPr bwMode="auto">
          <a:xfrm>
            <a:off x="2555776" y="5305773"/>
            <a:ext cx="4392488" cy="409228"/>
          </a:xfrm>
          <a:prstGeom prst="trapezoid">
            <a:avLst>
              <a:gd name="adj" fmla="val 94148"/>
            </a:avLst>
          </a:prstGeom>
          <a:gradFill flip="none" rotWithShape="1">
            <a:gsLst>
              <a:gs pos="100000">
                <a:srgbClr val="1DB1E5">
                  <a:lumMod val="89000"/>
                  <a:lumOff val="11000"/>
                </a:srgbClr>
              </a:gs>
              <a:gs pos="0">
                <a:srgbClr val="21D6E0">
                  <a:lumMod val="89000"/>
                  <a:lumOff val="11000"/>
                </a:srgbClr>
              </a:gs>
              <a:gs pos="50000">
                <a:srgbClr val="0087E6"/>
              </a:gs>
            </a:gsLst>
            <a:path path="circle">
              <a:fillToRect l="100000" t="100000"/>
            </a:path>
            <a:tileRect r="-100000" b="-100000"/>
          </a:gra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Times New Roman" pitchFamily="18" charset="0"/>
              <a:ea typeface="微软雅黑" panose="020B0503020204020204" pitchFamily="34" charset="-122"/>
            </a:endParaRPr>
          </a:p>
        </p:txBody>
      </p:sp>
      <p:sp>
        <p:nvSpPr>
          <p:cNvPr id="13337" name="Rectangle 25"/>
          <p:cNvSpPr>
            <a:spLocks noGrp="1" noChangeArrowheads="1"/>
          </p:cNvSpPr>
          <p:nvPr>
            <p:ph type="sldNum" sz="quarter" idx="4"/>
          </p:nvPr>
        </p:nvSpPr>
        <p:spPr>
          <a:xfrm>
            <a:off x="6553200" y="5461000"/>
            <a:ext cx="2133600" cy="127000"/>
          </a:xfrm>
        </p:spPr>
        <p:txBody>
          <a:bodyPr/>
          <a:lstStyle>
            <a:lvl1pPr algn="r">
              <a:defRPr sz="1400" baseline="0">
                <a:effectLst>
                  <a:outerShdw blurRad="38100" dist="38100" dir="2700000" algn="tl">
                    <a:srgbClr val="C0C0C0"/>
                  </a:outerShdw>
                </a:effectLst>
                <a:latin typeface="Times New Roman" pitchFamily="18" charset="0"/>
                <a:ea typeface="微软雅黑" panose="020B0503020204020204" pitchFamily="34" charset="-122"/>
              </a:defRPr>
            </a:lvl1pPr>
          </a:lstStyle>
          <a:p>
            <a:fld id="{D6C316B0-7B26-4BF4-A0B6-EF1672DD5E1A}" type="slidenum">
              <a:rPr lang="ko-KR" altLang="en-US" smtClean="0"/>
              <a:pPr/>
              <a:t>‹#›</a:t>
            </a:fld>
            <a:endParaRPr lang="en-US" altLang="ko-KR"/>
          </a:p>
        </p:txBody>
      </p:sp>
      <p:pic>
        <p:nvPicPr>
          <p:cNvPr id="8" name="图片 7"/>
          <p:cNvPicPr>
            <a:picLocks noChangeAspect="1"/>
          </p:cNvPicPr>
          <p:nvPr userDrawn="1"/>
        </p:nvPicPr>
        <p:blipFill rotWithShape="1">
          <a:blip r:embed="rId2" cstate="print">
            <a:extLst>
              <a:ext uri="{28A0092B-C50C-407E-A947-70E740481C1C}">
                <a14:useLocalDpi xmlns:a14="http://schemas.microsoft.com/office/drawing/2010/main" val="0"/>
              </a:ext>
            </a:extLst>
          </a:blip>
          <a:srcRect l="24914" r="27473" b="57985"/>
          <a:stretch/>
        </p:blipFill>
        <p:spPr>
          <a:xfrm>
            <a:off x="8568898" y="0"/>
            <a:ext cx="575102" cy="553244"/>
          </a:xfrm>
          <a:prstGeom prst="rect">
            <a:avLst/>
          </a:prstGeom>
        </p:spPr>
      </p:pic>
      <p:sp>
        <p:nvSpPr>
          <p:cNvPr id="4" name="矩形 3"/>
          <p:cNvSpPr/>
          <p:nvPr userDrawn="1"/>
        </p:nvSpPr>
        <p:spPr bwMode="auto">
          <a:xfrm>
            <a:off x="107504" y="2737487"/>
            <a:ext cx="8928992" cy="240027"/>
          </a:xfrm>
          <a:prstGeom prst="rect">
            <a:avLst/>
          </a:prstGeom>
          <a:gradFill flip="none" rotWithShape="1">
            <a:gsLst>
              <a:gs pos="0">
                <a:schemeClr val="tx2">
                  <a:lumMod val="60000"/>
                  <a:lumOff val="40000"/>
                </a:schemeClr>
              </a:gs>
              <a:gs pos="71000">
                <a:schemeClr val="tx2">
                  <a:lumMod val="60000"/>
                  <a:lumOff val="40000"/>
                  <a:tint val="44500"/>
                  <a:satMod val="160000"/>
                </a:schemeClr>
              </a:gs>
              <a:gs pos="100000">
                <a:schemeClr val="tx2">
                  <a:lumMod val="60000"/>
                  <a:lumOff val="40000"/>
                  <a:tint val="23500"/>
                  <a:satMod val="160000"/>
                  <a:alpha val="0"/>
                </a:schemeClr>
              </a:gs>
            </a:gsLst>
            <a:path path="circle">
              <a:fillToRect l="50000" t="50000" r="50000" b="50000"/>
            </a:path>
            <a:tileRect/>
          </a:gra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Times New Roman" pitchFamily="18" charset="0"/>
              <a:ea typeface="微软雅黑" panose="020B0503020204020204" pitchFamily="34" charset="-122"/>
            </a:endParaRPr>
          </a:p>
        </p:txBody>
      </p:sp>
      <p:sp>
        <p:nvSpPr>
          <p:cNvPr id="3" name="TextBox 2"/>
          <p:cNvSpPr txBox="1"/>
          <p:nvPr userDrawn="1"/>
        </p:nvSpPr>
        <p:spPr>
          <a:xfrm>
            <a:off x="2987824" y="5276155"/>
            <a:ext cx="3528530" cy="461665"/>
          </a:xfrm>
          <a:prstGeom prst="rect">
            <a:avLst/>
          </a:prstGeom>
          <a:noFill/>
        </p:spPr>
        <p:txBody>
          <a:bodyPr wrap="none" rtlCol="0">
            <a:spAutoFit/>
          </a:bodyPr>
          <a:lstStyle/>
          <a:p>
            <a:pPr algn="ctr"/>
            <a:r>
              <a:rPr lang="en-US" altLang="zh-CN" sz="1200" i="1" dirty="0" smtClean="0">
                <a:solidFill>
                  <a:schemeClr val="bg1"/>
                </a:solidFill>
                <a:effectLst>
                  <a:outerShdw blurRad="38100" dist="38100" dir="2700000" algn="tl">
                    <a:srgbClr val="000000">
                      <a:alpha val="43137"/>
                    </a:srgbClr>
                  </a:outerShdw>
                </a:effectLst>
                <a:latin typeface="+mn-lt"/>
              </a:rPr>
              <a:t>Applied</a:t>
            </a:r>
            <a:r>
              <a:rPr lang="en-US" altLang="zh-CN" sz="1200" i="1" baseline="0" dirty="0" smtClean="0">
                <a:solidFill>
                  <a:schemeClr val="bg1"/>
                </a:solidFill>
                <a:effectLst>
                  <a:outerShdw blurRad="38100" dist="38100" dir="2700000" algn="tl">
                    <a:srgbClr val="000000">
                      <a:alpha val="43137"/>
                    </a:srgbClr>
                  </a:outerShdw>
                </a:effectLst>
                <a:latin typeface="+mn-lt"/>
              </a:rPr>
              <a:t> Superconductivity Research Centre</a:t>
            </a:r>
          </a:p>
          <a:p>
            <a:pPr algn="ctr"/>
            <a:r>
              <a:rPr lang="en-US" altLang="zh-CN" sz="1200" i="1" baseline="0" dirty="0" smtClean="0">
                <a:solidFill>
                  <a:schemeClr val="bg1"/>
                </a:solidFill>
                <a:effectLst>
                  <a:outerShdw blurRad="38100" dist="38100" dir="2700000" algn="tl">
                    <a:srgbClr val="000000">
                      <a:alpha val="43137"/>
                    </a:srgbClr>
                  </a:outerShdw>
                </a:effectLst>
                <a:latin typeface="+mn-lt"/>
              </a:rPr>
              <a:t>Tsinghua University</a:t>
            </a:r>
            <a:endParaRPr lang="zh-CN" altLang="en-US" sz="1200" i="1" dirty="0">
              <a:solidFill>
                <a:schemeClr val="bg1"/>
              </a:solidFill>
              <a:effectLst>
                <a:outerShdw blurRad="38100" dist="38100" dir="2700000" algn="tl">
                  <a:srgbClr val="000000">
                    <a:alpha val="43137"/>
                  </a:srgbClr>
                </a:outerShdw>
              </a:effectLst>
              <a:latin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671888"/>
            <a:ext cx="7772400" cy="1135062"/>
          </a:xfrm>
          <a:prstGeom prst="rect">
            <a:avLst/>
          </a:prstGeom>
        </p:spPr>
        <p:txBody>
          <a:bodyPr anchor="t"/>
          <a:lstStyle>
            <a:lvl1pPr algn="l">
              <a:defRPr sz="4000" b="1" cap="all"/>
            </a:lvl1p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722313" y="2422525"/>
            <a:ext cx="7772400" cy="1249363"/>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a:xfrm>
            <a:off x="1080000" y="5400000"/>
            <a:ext cx="1440000" cy="241200"/>
          </a:xfrm>
          <a:prstGeom prst="rect">
            <a:avLst/>
          </a:prstGeom>
        </p:spPr>
        <p:txBody>
          <a:bodyPr/>
          <a:lstStyle/>
          <a:p>
            <a:fld id="{370E2B4D-7104-4018-BD1E-AB9D640F3F21}" type="datetime1">
              <a:rPr lang="zh-CN" altLang="en-US" smtClean="0"/>
              <a:t>2015/6/16</a:t>
            </a:fld>
            <a:endParaRPr lang="zh-CN" altLang="en-US" dirty="0"/>
          </a:p>
        </p:txBody>
      </p:sp>
      <p:sp>
        <p:nvSpPr>
          <p:cNvPr id="5" name="Rectangle 25"/>
          <p:cNvSpPr>
            <a:spLocks noGrp="1" noChangeArrowheads="1"/>
          </p:cNvSpPr>
          <p:nvPr>
            <p:ph type="sldNum" sz="quarter" idx="4"/>
          </p:nvPr>
        </p:nvSpPr>
        <p:spPr bwMode="auto">
          <a:xfrm>
            <a:off x="3276600" y="5397500"/>
            <a:ext cx="2133600"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200" baseline="0">
                <a:latin typeface="+mn-lt"/>
                <a:ea typeface="微软雅黑" panose="020B0503020204020204" pitchFamily="34" charset="-122"/>
              </a:defRPr>
            </a:lvl1pPr>
          </a:lstStyle>
          <a:p>
            <a:fld id="{648C795E-A970-41F3-8408-0E8CCE74A68E}" type="slidenum">
              <a:rPr lang="ko-KR" altLang="en-US" smtClean="0"/>
              <a:pPr/>
              <a:t>‹#›</a:t>
            </a:fld>
            <a:endParaRPr lang="en-US" altLang="ko-KR"/>
          </a:p>
        </p:txBody>
      </p:sp>
    </p:spTree>
    <p:extLst>
      <p:ext uri="{BB962C8B-B14F-4D97-AF65-F5344CB8AC3E}">
        <p14:creationId xmlns:p14="http://schemas.microsoft.com/office/powerpoint/2010/main" val="25861345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448965"/>
            <a:ext cx="3008313" cy="968375"/>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427385"/>
            <a:ext cx="5111750" cy="4878387"/>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17340"/>
            <a:ext cx="3008313" cy="391001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6" name="日期占位符 3"/>
          <p:cNvSpPr>
            <a:spLocks noGrp="1"/>
          </p:cNvSpPr>
          <p:nvPr>
            <p:ph type="dt" sz="half" idx="10"/>
          </p:nvPr>
        </p:nvSpPr>
        <p:spPr>
          <a:xfrm>
            <a:off x="1080000" y="5400000"/>
            <a:ext cx="1440000" cy="241200"/>
          </a:xfrm>
          <a:prstGeom prst="rect">
            <a:avLst/>
          </a:prstGeom>
        </p:spPr>
        <p:txBody>
          <a:bodyPr/>
          <a:lstStyle/>
          <a:p>
            <a:fld id="{370E2B4D-7104-4018-BD1E-AB9D640F3F21}" type="datetime1">
              <a:rPr lang="zh-CN" altLang="en-US" smtClean="0"/>
              <a:t>2015/6/16</a:t>
            </a:fld>
            <a:endParaRPr lang="zh-CN" altLang="en-US" dirty="0"/>
          </a:p>
        </p:txBody>
      </p:sp>
      <p:sp>
        <p:nvSpPr>
          <p:cNvPr id="8" name="Rectangle 25"/>
          <p:cNvSpPr>
            <a:spLocks noGrp="1" noChangeArrowheads="1"/>
          </p:cNvSpPr>
          <p:nvPr>
            <p:ph type="sldNum" sz="quarter" idx="4"/>
          </p:nvPr>
        </p:nvSpPr>
        <p:spPr bwMode="auto">
          <a:xfrm>
            <a:off x="3276600" y="5397500"/>
            <a:ext cx="2133600"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200" baseline="0">
                <a:latin typeface="+mn-lt"/>
                <a:ea typeface="微软雅黑" panose="020B0503020204020204" pitchFamily="34" charset="-122"/>
              </a:defRPr>
            </a:lvl1pPr>
          </a:lstStyle>
          <a:p>
            <a:fld id="{648C795E-A970-41F3-8408-0E8CCE74A68E}" type="slidenum">
              <a:rPr lang="ko-KR" altLang="en-US" smtClean="0"/>
              <a:pPr/>
              <a:t>‹#›</a:t>
            </a:fld>
            <a:endParaRPr lang="en-US" altLang="ko-KR"/>
          </a:p>
        </p:txBody>
      </p:sp>
    </p:spTree>
    <p:extLst>
      <p:ext uri="{BB962C8B-B14F-4D97-AF65-F5344CB8AC3E}">
        <p14:creationId xmlns:p14="http://schemas.microsoft.com/office/powerpoint/2010/main" val="35406473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740352" y="409228"/>
            <a:ext cx="946448" cy="4624164"/>
          </a:xfrm>
          <a:prstGeom prst="rect">
            <a:avLst/>
          </a:prstGeom>
        </p:spPr>
        <p:txBody>
          <a:bodyPr vert="eaVert"/>
          <a:lstStyle>
            <a:lvl1pPr>
              <a:defRPr sz="2800"/>
            </a:lvl1pPr>
          </a:lstStyle>
          <a:p>
            <a:r>
              <a:rPr lang="zh-CN" altLang="en-US" dirty="0" smtClean="0"/>
              <a:t>单击此处编辑母版标题样式</a:t>
            </a:r>
            <a:endParaRPr lang="zh-CN" altLang="en-US" dirty="0"/>
          </a:p>
        </p:txBody>
      </p:sp>
      <p:sp>
        <p:nvSpPr>
          <p:cNvPr id="3" name="竖排文字占位符 2"/>
          <p:cNvSpPr>
            <a:spLocks noGrp="1"/>
          </p:cNvSpPr>
          <p:nvPr>
            <p:ph type="body" orient="vert" idx="1"/>
          </p:nvPr>
        </p:nvSpPr>
        <p:spPr>
          <a:xfrm>
            <a:off x="457200" y="428972"/>
            <a:ext cx="7067128" cy="4876800"/>
          </a:xfrm>
          <a:prstGeom prst="rect">
            <a:avLst/>
          </a:prstGeom>
        </p:spPr>
        <p:txBody>
          <a:bodyPr vert="eaVert"/>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7" name="Rectangle 25"/>
          <p:cNvSpPr>
            <a:spLocks noGrp="1" noChangeArrowheads="1"/>
          </p:cNvSpPr>
          <p:nvPr>
            <p:ph type="sldNum" sz="quarter" idx="4"/>
          </p:nvPr>
        </p:nvSpPr>
        <p:spPr bwMode="auto">
          <a:xfrm>
            <a:off x="3276600" y="5397500"/>
            <a:ext cx="2133600"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200" baseline="0">
                <a:latin typeface="+mn-lt"/>
                <a:ea typeface="微软雅黑" panose="020B0503020204020204" pitchFamily="34" charset="-122"/>
              </a:defRPr>
            </a:lvl1pPr>
          </a:lstStyle>
          <a:p>
            <a:fld id="{648C795E-A970-41F3-8408-0E8CCE74A68E}" type="slidenum">
              <a:rPr lang="ko-KR" altLang="en-US" smtClean="0"/>
              <a:pPr/>
              <a:t>‹#›</a:t>
            </a:fld>
            <a:endParaRPr lang="en-US" altLang="ko-KR"/>
          </a:p>
        </p:txBody>
      </p:sp>
      <p:sp>
        <p:nvSpPr>
          <p:cNvPr id="8" name="日期占位符 3"/>
          <p:cNvSpPr>
            <a:spLocks noGrp="1"/>
          </p:cNvSpPr>
          <p:nvPr>
            <p:ph type="dt" sz="half" idx="10"/>
          </p:nvPr>
        </p:nvSpPr>
        <p:spPr>
          <a:xfrm>
            <a:off x="1080000" y="5400000"/>
            <a:ext cx="1440000" cy="241200"/>
          </a:xfrm>
          <a:prstGeom prst="rect">
            <a:avLst/>
          </a:prstGeom>
        </p:spPr>
        <p:txBody>
          <a:bodyPr/>
          <a:lstStyle/>
          <a:p>
            <a:fld id="{370E2B4D-7104-4018-BD1E-AB9D640F3F21}" type="datetime1">
              <a:rPr lang="zh-CN" altLang="en-US" smtClean="0"/>
              <a:t>2015/6/16</a:t>
            </a:fld>
            <a:endParaRPr lang="zh-CN" altLang="en-US" dirty="0"/>
          </a:p>
        </p:txBody>
      </p:sp>
    </p:spTree>
    <p:extLst>
      <p:ext uri="{BB962C8B-B14F-4D97-AF65-F5344CB8AC3E}">
        <p14:creationId xmlns:p14="http://schemas.microsoft.com/office/powerpoint/2010/main" val="38952378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dirty="0"/>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dirty="0"/>
          </a:p>
        </p:txBody>
      </p:sp>
      <p:sp>
        <p:nvSpPr>
          <p:cNvPr id="4" name="日期占位符 3"/>
          <p:cNvSpPr>
            <a:spLocks noGrp="1"/>
          </p:cNvSpPr>
          <p:nvPr>
            <p:ph type="dt" sz="half" idx="10"/>
          </p:nvPr>
        </p:nvSpPr>
        <p:spPr>
          <a:xfrm>
            <a:off x="1080000" y="5400000"/>
            <a:ext cx="1440000" cy="240000"/>
          </a:xfrm>
        </p:spPr>
        <p:txBody>
          <a:bodyPr/>
          <a:lstStyle>
            <a:lvl1pPr>
              <a:defRPr>
                <a:effectLst>
                  <a:outerShdw blurRad="38100" dist="38100" dir="2700000" algn="tl">
                    <a:srgbClr val="000000">
                      <a:alpha val="43137"/>
                    </a:srgbClr>
                  </a:outerShdw>
                </a:effectLst>
                <a:latin typeface="Verdana" pitchFamily="34" charset="0"/>
                <a:cs typeface="Verdana" pitchFamily="34" charset="0"/>
              </a:defRPr>
            </a:lvl1pPr>
          </a:lstStyle>
          <a:p>
            <a:fld id="{22CC464A-42EA-450A-8828-5089D65EDF85}" type="datetime1">
              <a:rPr lang="zh-CN" altLang="en-US" smtClean="0"/>
              <a:t>2015/6/16</a:t>
            </a:fld>
            <a:endParaRPr lang="en-US" altLang="ko-KR" dirty="0">
              <a:ea typeface="Verdana" pitchFamily="34" charset="0"/>
            </a:endParaRPr>
          </a:p>
        </p:txBody>
      </p:sp>
      <p:sp>
        <p:nvSpPr>
          <p:cNvPr id="6" name="灯片编号占位符 5"/>
          <p:cNvSpPr>
            <a:spLocks noGrp="1"/>
          </p:cNvSpPr>
          <p:nvPr>
            <p:ph type="sldNum" sz="quarter" idx="12"/>
          </p:nvPr>
        </p:nvSpPr>
        <p:spPr/>
        <p:txBody>
          <a:bodyPr/>
          <a:lstStyle>
            <a:lvl1pPr>
              <a:defRPr/>
            </a:lvl1pPr>
          </a:lstStyle>
          <a:p>
            <a:fld id="{0418726A-FEED-4E7B-820F-F6AD7ADFCEA5}" type="slidenum">
              <a:rPr lang="ko-KR" altLang="en-US"/>
              <a:pPr/>
              <a:t>‹#›</a:t>
            </a:fld>
            <a:endParaRPr lang="en-US" altLang="ko-KR"/>
          </a:p>
        </p:txBody>
      </p:sp>
    </p:spTree>
    <p:extLst>
      <p:ext uri="{BB962C8B-B14F-4D97-AF65-F5344CB8AC3E}">
        <p14:creationId xmlns:p14="http://schemas.microsoft.com/office/powerpoint/2010/main" val="28032239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216000" y="414000"/>
            <a:ext cx="8458200" cy="504056"/>
          </a:xfrm>
        </p:spPr>
        <p:txBody>
          <a:bodyPr/>
          <a:lstStyle>
            <a:lvl1pPr>
              <a:defRPr>
                <a:solidFill>
                  <a:schemeClr val="tx2"/>
                </a:solidFill>
              </a:defRPr>
            </a:lvl1pPr>
          </a:lstStyle>
          <a:p>
            <a:r>
              <a:rPr lang="zh-CN" altLang="en-US" smtClean="0"/>
              <a:t>单击此处编辑母版标题样式</a:t>
            </a:r>
            <a:endParaRPr lang="zh-CN" altLang="en-US" dirty="0"/>
          </a:p>
        </p:txBody>
      </p:sp>
      <p:sp>
        <p:nvSpPr>
          <p:cNvPr id="3" name="内容占位符 2"/>
          <p:cNvSpPr>
            <a:spLocks noGrp="1"/>
          </p:cNvSpPr>
          <p:nvPr>
            <p:ph sz="half" idx="1"/>
          </p:nvPr>
        </p:nvSpPr>
        <p:spPr>
          <a:xfrm>
            <a:off x="457200" y="1057300"/>
            <a:ext cx="4038600" cy="4127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dirty="0"/>
          </a:p>
        </p:txBody>
      </p:sp>
      <p:sp>
        <p:nvSpPr>
          <p:cNvPr id="4" name="内容占位符 3"/>
          <p:cNvSpPr>
            <a:spLocks noGrp="1"/>
          </p:cNvSpPr>
          <p:nvPr>
            <p:ph sz="half" idx="2"/>
          </p:nvPr>
        </p:nvSpPr>
        <p:spPr>
          <a:xfrm>
            <a:off x="4648200" y="1057300"/>
            <a:ext cx="4038600" cy="4127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lvl1pPr>
              <a:defRPr/>
            </a:lvl1pPr>
          </a:lstStyle>
          <a:p>
            <a:fld id="{239AF532-6DFD-4C22-9D13-F9511223F202}" type="datetime1">
              <a:rPr lang="zh-CN" altLang="en-US" smtClean="0"/>
              <a:t>2015/6/16</a:t>
            </a:fld>
            <a:endParaRPr lang="en-US" altLang="ko-KR"/>
          </a:p>
        </p:txBody>
      </p:sp>
      <p:sp>
        <p:nvSpPr>
          <p:cNvPr id="7" name="灯片编号占位符 6"/>
          <p:cNvSpPr>
            <a:spLocks noGrp="1"/>
          </p:cNvSpPr>
          <p:nvPr>
            <p:ph type="sldNum" sz="quarter" idx="12"/>
          </p:nvPr>
        </p:nvSpPr>
        <p:spPr/>
        <p:txBody>
          <a:bodyPr/>
          <a:lstStyle>
            <a:lvl1pPr>
              <a:defRPr/>
            </a:lvl1pPr>
          </a:lstStyle>
          <a:p>
            <a:fld id="{0F3CCE48-210F-46A1-99F7-DDE927CE63BD}" type="slidenum">
              <a:rPr lang="ko-KR" altLang="en-US"/>
              <a:pPr/>
              <a:t>‹#›</a:t>
            </a:fld>
            <a:endParaRPr lang="en-US" altLang="ko-KR"/>
          </a:p>
        </p:txBody>
      </p:sp>
    </p:spTree>
    <p:extLst>
      <p:ext uri="{BB962C8B-B14F-4D97-AF65-F5344CB8AC3E}">
        <p14:creationId xmlns:p14="http://schemas.microsoft.com/office/powerpoint/2010/main" val="20240538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216000" y="414000"/>
            <a:ext cx="8460000" cy="504000"/>
          </a:xfrm>
        </p:spPr>
        <p:txBody>
          <a:bodyPr/>
          <a:lstStyle>
            <a:lvl1pPr>
              <a:defRPr/>
            </a:lvl1pPr>
          </a:lstStyle>
          <a:p>
            <a:r>
              <a:rPr lang="zh-CN" altLang="en-US" smtClean="0"/>
              <a:t>单击此处编辑母版标题样式</a:t>
            </a:r>
            <a:endParaRPr lang="zh-CN" altLang="en-US" dirty="0"/>
          </a:p>
        </p:txBody>
      </p:sp>
      <p:sp>
        <p:nvSpPr>
          <p:cNvPr id="3" name="文本占位符 2"/>
          <p:cNvSpPr>
            <a:spLocks noGrp="1"/>
          </p:cNvSpPr>
          <p:nvPr>
            <p:ph type="body" idx="1"/>
          </p:nvPr>
        </p:nvSpPr>
        <p:spPr>
          <a:xfrm>
            <a:off x="457200" y="1100229"/>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1705372"/>
            <a:ext cx="4040188" cy="352839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6" y="1100229"/>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6" y="1705372"/>
            <a:ext cx="4041775" cy="352839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lvl1pPr>
              <a:defRPr/>
            </a:lvl1pPr>
          </a:lstStyle>
          <a:p>
            <a:fld id="{4C62EE2D-E34D-4A32-BED3-D4C5D8866A07}" type="datetime1">
              <a:rPr lang="zh-CN" altLang="en-US" smtClean="0"/>
              <a:t>2015/6/16</a:t>
            </a:fld>
            <a:endParaRPr lang="en-US" altLang="ko-KR"/>
          </a:p>
        </p:txBody>
      </p:sp>
      <p:sp>
        <p:nvSpPr>
          <p:cNvPr id="9" name="灯片编号占位符 8"/>
          <p:cNvSpPr>
            <a:spLocks noGrp="1"/>
          </p:cNvSpPr>
          <p:nvPr>
            <p:ph type="sldNum" sz="quarter" idx="12"/>
          </p:nvPr>
        </p:nvSpPr>
        <p:spPr/>
        <p:txBody>
          <a:bodyPr/>
          <a:lstStyle>
            <a:lvl1pPr>
              <a:defRPr/>
            </a:lvl1pPr>
          </a:lstStyle>
          <a:p>
            <a:fld id="{9B5B349B-23FE-4921-BC7E-D5839DF93611}" type="slidenum">
              <a:rPr lang="ko-KR" altLang="en-US"/>
              <a:pPr/>
              <a:t>‹#›</a:t>
            </a:fld>
            <a:endParaRPr lang="en-US" altLang="ko-KR"/>
          </a:p>
        </p:txBody>
      </p:sp>
    </p:spTree>
    <p:extLst>
      <p:ext uri="{BB962C8B-B14F-4D97-AF65-F5344CB8AC3E}">
        <p14:creationId xmlns:p14="http://schemas.microsoft.com/office/powerpoint/2010/main" val="22793778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fld id="{F03EEAA1-5839-4612-B046-E30ECCFD6B5C}" type="datetime1">
              <a:rPr lang="zh-CN" altLang="en-US" smtClean="0"/>
              <a:t>2015/6/16</a:t>
            </a:fld>
            <a:endParaRPr lang="en-US" altLang="ko-KR"/>
          </a:p>
        </p:txBody>
      </p:sp>
      <p:sp>
        <p:nvSpPr>
          <p:cNvPr id="5" name="灯片编号占位符 4"/>
          <p:cNvSpPr>
            <a:spLocks noGrp="1"/>
          </p:cNvSpPr>
          <p:nvPr>
            <p:ph type="sldNum" sz="quarter" idx="12"/>
          </p:nvPr>
        </p:nvSpPr>
        <p:spPr/>
        <p:txBody>
          <a:bodyPr/>
          <a:lstStyle>
            <a:lvl1pPr>
              <a:defRPr/>
            </a:lvl1pPr>
          </a:lstStyle>
          <a:p>
            <a:fld id="{C749884A-489C-409B-BE05-79B52846475F}" type="slidenum">
              <a:rPr lang="ko-KR" altLang="en-US"/>
              <a:pPr/>
              <a:t>‹#›</a:t>
            </a:fld>
            <a:endParaRPr lang="en-US" altLang="ko-KR"/>
          </a:p>
        </p:txBody>
      </p:sp>
    </p:spTree>
    <p:extLst>
      <p:ext uri="{BB962C8B-B14F-4D97-AF65-F5344CB8AC3E}">
        <p14:creationId xmlns:p14="http://schemas.microsoft.com/office/powerpoint/2010/main" val="640659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dirty="0"/>
          </a:p>
        </p:txBody>
      </p:sp>
      <p:sp>
        <p:nvSpPr>
          <p:cNvPr id="4" name="日期占位符 3"/>
          <p:cNvSpPr>
            <a:spLocks noGrp="1"/>
          </p:cNvSpPr>
          <p:nvPr>
            <p:ph type="dt" sz="half" idx="10"/>
          </p:nvPr>
        </p:nvSpPr>
        <p:spPr/>
        <p:txBody>
          <a:bodyPr/>
          <a:lstStyle>
            <a:lvl1pPr>
              <a:defRPr/>
            </a:lvl1pPr>
          </a:lstStyle>
          <a:p>
            <a:fld id="{9D5529F7-71E2-4644-AEA5-E526CF259A13}" type="datetime1">
              <a:rPr lang="zh-CN" altLang="en-US" smtClean="0"/>
              <a:t>2015/6/16</a:t>
            </a:fld>
            <a:endParaRPr lang="en-US" altLang="ko-KR" dirty="0"/>
          </a:p>
        </p:txBody>
      </p:sp>
      <p:sp>
        <p:nvSpPr>
          <p:cNvPr id="6" name="灯片编号占位符 5"/>
          <p:cNvSpPr>
            <a:spLocks noGrp="1"/>
          </p:cNvSpPr>
          <p:nvPr>
            <p:ph type="sldNum" sz="quarter" idx="12"/>
          </p:nvPr>
        </p:nvSpPr>
        <p:spPr/>
        <p:txBody>
          <a:bodyPr/>
          <a:lstStyle>
            <a:lvl1pPr>
              <a:defRPr/>
            </a:lvl1pPr>
          </a:lstStyle>
          <a:p>
            <a:fld id="{6D13F324-D47D-44F5-B6F9-D81FCD1D53B1}" type="slidenum">
              <a:rPr lang="ko-KR" altLang="en-US"/>
              <a:pPr/>
              <a:t>‹#›</a:t>
            </a:fld>
            <a:endParaRPr lang="en-US" altLang="ko-KR"/>
          </a:p>
        </p:txBody>
      </p:sp>
    </p:spTree>
    <p:extLst>
      <p:ext uri="{BB962C8B-B14F-4D97-AF65-F5344CB8AC3E}">
        <p14:creationId xmlns:p14="http://schemas.microsoft.com/office/powerpoint/2010/main" val="40354312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chart" preserve="1">
  <p:cSld name="标题和图表">
    <p:spTree>
      <p:nvGrpSpPr>
        <p:cNvPr id="1" name=""/>
        <p:cNvGrpSpPr/>
        <p:nvPr/>
      </p:nvGrpSpPr>
      <p:grpSpPr>
        <a:xfrm>
          <a:off x="0" y="0"/>
          <a:ext cx="0" cy="0"/>
          <a:chOff x="0" y="0"/>
          <a:chExt cx="0" cy="0"/>
        </a:xfrm>
      </p:grpSpPr>
      <p:sp>
        <p:nvSpPr>
          <p:cNvPr id="2" name="标题 1"/>
          <p:cNvSpPr>
            <a:spLocks noGrp="1"/>
          </p:cNvSpPr>
          <p:nvPr>
            <p:ph type="title"/>
          </p:nvPr>
        </p:nvSpPr>
        <p:spPr>
          <a:xfrm>
            <a:off x="216000" y="414000"/>
            <a:ext cx="8458200" cy="504000"/>
          </a:xfrm>
        </p:spPr>
        <p:txBody>
          <a:bodyPr/>
          <a:lstStyle/>
          <a:p>
            <a:r>
              <a:rPr lang="zh-CN" altLang="en-US" smtClean="0"/>
              <a:t>单击此处编辑母版标题样式</a:t>
            </a:r>
            <a:endParaRPr lang="zh-CN" altLang="en-US" dirty="0"/>
          </a:p>
        </p:txBody>
      </p:sp>
      <p:sp>
        <p:nvSpPr>
          <p:cNvPr id="3" name="图表占位符 2"/>
          <p:cNvSpPr>
            <a:spLocks noGrp="1"/>
          </p:cNvSpPr>
          <p:nvPr>
            <p:ph type="chart" idx="1"/>
          </p:nvPr>
        </p:nvSpPr>
        <p:spPr>
          <a:xfrm>
            <a:off x="457200" y="1034256"/>
            <a:ext cx="8229600" cy="4199508"/>
          </a:xfrm>
        </p:spPr>
        <p:txBody>
          <a:bodyPr/>
          <a:lstStyle/>
          <a:p>
            <a:r>
              <a:rPr lang="zh-CN" altLang="en-US" smtClean="0"/>
              <a:t>单击图标添加图表</a:t>
            </a:r>
            <a:endParaRPr lang="zh-CN" altLang="en-US"/>
          </a:p>
        </p:txBody>
      </p:sp>
      <p:sp>
        <p:nvSpPr>
          <p:cNvPr id="4" name="日期占位符 3"/>
          <p:cNvSpPr>
            <a:spLocks noGrp="1"/>
          </p:cNvSpPr>
          <p:nvPr>
            <p:ph type="dt" sz="half" idx="10"/>
          </p:nvPr>
        </p:nvSpPr>
        <p:spPr>
          <a:xfrm>
            <a:off x="1080000" y="5400000"/>
            <a:ext cx="1440000" cy="240000"/>
          </a:xfrm>
        </p:spPr>
        <p:txBody>
          <a:bodyPr/>
          <a:lstStyle>
            <a:lvl1pPr>
              <a:defRPr/>
            </a:lvl1pPr>
          </a:lstStyle>
          <a:p>
            <a:fld id="{4079037E-BAE2-49F7-B1B8-E377D662A150}" type="datetime1">
              <a:rPr lang="zh-CN" altLang="en-US" smtClean="0"/>
              <a:t>2015/6/16</a:t>
            </a:fld>
            <a:endParaRPr lang="en-US" altLang="ko-KR" dirty="0"/>
          </a:p>
        </p:txBody>
      </p:sp>
      <p:sp>
        <p:nvSpPr>
          <p:cNvPr id="6" name="灯片编号占位符 5"/>
          <p:cNvSpPr>
            <a:spLocks noGrp="1"/>
          </p:cNvSpPr>
          <p:nvPr>
            <p:ph type="sldNum" sz="quarter" idx="12"/>
          </p:nvPr>
        </p:nvSpPr>
        <p:spPr>
          <a:xfrm>
            <a:off x="3276600" y="5397500"/>
            <a:ext cx="2133600" cy="254000"/>
          </a:xfrm>
        </p:spPr>
        <p:txBody>
          <a:bodyPr/>
          <a:lstStyle>
            <a:lvl1pPr>
              <a:defRPr/>
            </a:lvl1pPr>
          </a:lstStyle>
          <a:p>
            <a:fld id="{6F4ABBD1-8FEA-4631-8991-ECBA7728966C}" type="slidenum">
              <a:rPr lang="ko-KR" altLang="en-US"/>
              <a:pPr/>
              <a:t>‹#›</a:t>
            </a:fld>
            <a:endParaRPr lang="en-US" altLang="ko-KR"/>
          </a:p>
        </p:txBody>
      </p:sp>
    </p:spTree>
    <p:extLst>
      <p:ext uri="{BB962C8B-B14F-4D97-AF65-F5344CB8AC3E}">
        <p14:creationId xmlns:p14="http://schemas.microsoft.com/office/powerpoint/2010/main" val="11921343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3" name="日期占位符 3"/>
          <p:cNvSpPr>
            <a:spLocks noGrp="1"/>
          </p:cNvSpPr>
          <p:nvPr>
            <p:ph type="dt" sz="half" idx="10"/>
          </p:nvPr>
        </p:nvSpPr>
        <p:spPr>
          <a:xfrm>
            <a:off x="1080000" y="5400000"/>
            <a:ext cx="1440000" cy="241200"/>
          </a:xfrm>
          <a:prstGeom prst="rect">
            <a:avLst/>
          </a:prstGeom>
        </p:spPr>
        <p:txBody>
          <a:bodyPr/>
          <a:lstStyle/>
          <a:p>
            <a:fld id="{370E2B4D-7104-4018-BD1E-AB9D640F3F21}" type="datetime1">
              <a:rPr lang="zh-CN" altLang="en-US" smtClean="0"/>
              <a:t>2015/6/16</a:t>
            </a:fld>
            <a:endParaRPr lang="zh-CN" altLang="en-US" dirty="0"/>
          </a:p>
        </p:txBody>
      </p:sp>
      <p:sp>
        <p:nvSpPr>
          <p:cNvPr id="5" name="Rectangle 25"/>
          <p:cNvSpPr>
            <a:spLocks noGrp="1" noChangeArrowheads="1"/>
          </p:cNvSpPr>
          <p:nvPr>
            <p:ph type="sldNum" sz="quarter" idx="4"/>
          </p:nvPr>
        </p:nvSpPr>
        <p:spPr bwMode="auto">
          <a:xfrm>
            <a:off x="3276600" y="5397500"/>
            <a:ext cx="2133600"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200" baseline="0">
                <a:latin typeface="+mn-lt"/>
                <a:ea typeface="微软雅黑" panose="020B0503020204020204" pitchFamily="34" charset="-122"/>
              </a:defRPr>
            </a:lvl1pPr>
          </a:lstStyle>
          <a:p>
            <a:fld id="{648C795E-A970-41F3-8408-0E8CCE74A68E}" type="slidenum">
              <a:rPr lang="ko-KR" altLang="en-US" smtClean="0"/>
              <a:pPr/>
              <a:t>‹#›</a:t>
            </a:fld>
            <a:endParaRPr lang="en-US" altLang="ko-KR"/>
          </a:p>
        </p:txBody>
      </p:sp>
    </p:spTree>
    <p:extLst>
      <p:ext uri="{BB962C8B-B14F-4D97-AF65-F5344CB8AC3E}">
        <p14:creationId xmlns:p14="http://schemas.microsoft.com/office/powerpoint/2010/main" val="39047637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hf hdr="0" ftr="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000500"/>
            <a:ext cx="5486400" cy="473075"/>
          </a:xfrm>
          <a:prstGeom prst="rect">
            <a:avLst/>
          </a:prstGeom>
        </p:spPr>
        <p:txBody>
          <a:bodyPr anchor="b"/>
          <a:lstStyle>
            <a:lvl1pPr algn="ctr">
              <a:defRPr sz="2000" b="1"/>
            </a:lvl1pPr>
          </a:lstStyle>
          <a:p>
            <a:r>
              <a:rPr lang="zh-CN" altLang="en-US" dirty="0" smtClean="0"/>
              <a:t>单击此处编辑母版标题样式</a:t>
            </a:r>
            <a:endParaRPr lang="zh-CN" altLang="en-US" dirty="0"/>
          </a:p>
        </p:txBody>
      </p:sp>
      <p:sp>
        <p:nvSpPr>
          <p:cNvPr id="3" name="图片占位符 2"/>
          <p:cNvSpPr>
            <a:spLocks noGrp="1"/>
          </p:cNvSpPr>
          <p:nvPr>
            <p:ph type="pic" idx="1"/>
          </p:nvPr>
        </p:nvSpPr>
        <p:spPr>
          <a:xfrm>
            <a:off x="1792288" y="511175"/>
            <a:ext cx="5486400" cy="34290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473575"/>
            <a:ext cx="5486400" cy="669925"/>
          </a:xfrm>
          <a:prstGeom prst="rect">
            <a:avLst/>
          </a:prstGeo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dirty="0" smtClean="0"/>
              <a:t>单击此处编辑母版文本样式</a:t>
            </a:r>
          </a:p>
        </p:txBody>
      </p:sp>
      <p:sp>
        <p:nvSpPr>
          <p:cNvPr id="6" name="日期占位符 3"/>
          <p:cNvSpPr>
            <a:spLocks noGrp="1"/>
          </p:cNvSpPr>
          <p:nvPr>
            <p:ph type="dt" sz="half" idx="10"/>
          </p:nvPr>
        </p:nvSpPr>
        <p:spPr>
          <a:xfrm>
            <a:off x="1080000" y="5400000"/>
            <a:ext cx="1440000" cy="241200"/>
          </a:xfrm>
          <a:prstGeom prst="rect">
            <a:avLst/>
          </a:prstGeom>
        </p:spPr>
        <p:txBody>
          <a:bodyPr/>
          <a:lstStyle/>
          <a:p>
            <a:fld id="{370E2B4D-7104-4018-BD1E-AB9D640F3F21}" type="datetime1">
              <a:rPr lang="zh-CN" altLang="en-US" smtClean="0"/>
              <a:t>2015/6/16</a:t>
            </a:fld>
            <a:endParaRPr lang="zh-CN" altLang="en-US" dirty="0"/>
          </a:p>
        </p:txBody>
      </p:sp>
      <p:sp>
        <p:nvSpPr>
          <p:cNvPr id="8" name="Rectangle 25"/>
          <p:cNvSpPr>
            <a:spLocks noGrp="1" noChangeArrowheads="1"/>
          </p:cNvSpPr>
          <p:nvPr>
            <p:ph type="sldNum" sz="quarter" idx="4"/>
          </p:nvPr>
        </p:nvSpPr>
        <p:spPr bwMode="auto">
          <a:xfrm>
            <a:off x="3276600" y="5397500"/>
            <a:ext cx="2133600"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200" baseline="0">
                <a:latin typeface="+mn-lt"/>
                <a:ea typeface="微软雅黑" panose="020B0503020204020204" pitchFamily="34" charset="-122"/>
              </a:defRPr>
            </a:lvl1pPr>
          </a:lstStyle>
          <a:p>
            <a:fld id="{648C795E-A970-41F3-8408-0E8CCE74A68E}" type="slidenum">
              <a:rPr lang="ko-KR" altLang="en-US" smtClean="0"/>
              <a:pPr/>
              <a:t>‹#›</a:t>
            </a:fld>
            <a:endParaRPr lang="en-US" altLang="ko-KR"/>
          </a:p>
        </p:txBody>
      </p:sp>
    </p:spTree>
    <p:extLst>
      <p:ext uri="{BB962C8B-B14F-4D97-AF65-F5344CB8AC3E}">
        <p14:creationId xmlns:p14="http://schemas.microsoft.com/office/powerpoint/2010/main" val="34670057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gif"/></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image" Target="../media/image1.gif"/><Relationship Id="rId5" Type="http://schemas.openxmlformats.org/officeDocument/2006/relationships/theme" Target="../theme/theme2.xml"/><Relationship Id="rId4"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theme" Target="../theme/theme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309" name="Rectangle 21"/>
          <p:cNvSpPr>
            <a:spLocks noGrp="1" noChangeArrowheads="1"/>
          </p:cNvSpPr>
          <p:nvPr>
            <p:ph type="title"/>
          </p:nvPr>
        </p:nvSpPr>
        <p:spPr bwMode="black">
          <a:xfrm>
            <a:off x="216000" y="414000"/>
            <a:ext cx="8458200"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en-US" dirty="0" smtClean="0"/>
              <a:t>单击此处编辑母版标题样式</a:t>
            </a:r>
            <a:endParaRPr lang="en-US" altLang="ko-KR" dirty="0" smtClean="0"/>
          </a:p>
        </p:txBody>
      </p:sp>
      <p:sp>
        <p:nvSpPr>
          <p:cNvPr id="12310" name="Rectangle 22"/>
          <p:cNvSpPr>
            <a:spLocks noGrp="1" noChangeArrowheads="1"/>
          </p:cNvSpPr>
          <p:nvPr>
            <p:ph type="body" idx="1"/>
          </p:nvPr>
        </p:nvSpPr>
        <p:spPr bwMode="auto">
          <a:xfrm>
            <a:off x="457200" y="1057300"/>
            <a:ext cx="8229600" cy="4260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en-US" altLang="ko-KR" dirty="0" smtClean="0"/>
          </a:p>
        </p:txBody>
      </p:sp>
      <p:sp>
        <p:nvSpPr>
          <p:cNvPr id="12311" name="Rectangle 23"/>
          <p:cNvSpPr>
            <a:spLocks noGrp="1" noChangeArrowheads="1"/>
          </p:cNvSpPr>
          <p:nvPr>
            <p:ph type="dt" sz="half" idx="2"/>
          </p:nvPr>
        </p:nvSpPr>
        <p:spPr bwMode="auto">
          <a:xfrm>
            <a:off x="1080000" y="5400000"/>
            <a:ext cx="1440000" cy="2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i="1" baseline="0">
                <a:effectLst>
                  <a:outerShdw blurRad="38100" dist="38100" dir="2700000" algn="tl">
                    <a:srgbClr val="000000">
                      <a:alpha val="43137"/>
                    </a:srgbClr>
                  </a:outerShdw>
                </a:effectLst>
                <a:latin typeface="+mn-lt"/>
                <a:ea typeface="微软雅黑" panose="020B0503020204020204" pitchFamily="34" charset="-122"/>
              </a:defRPr>
            </a:lvl1pPr>
          </a:lstStyle>
          <a:p>
            <a:fld id="{1AD841E5-871A-47A0-98D4-6FF8EDAB1F5A}" type="datetime1">
              <a:rPr lang="zh-CN" altLang="en-US" smtClean="0"/>
              <a:t>2015/6/16</a:t>
            </a:fld>
            <a:endParaRPr lang="en-US" altLang="ko-KR" dirty="0"/>
          </a:p>
        </p:txBody>
      </p:sp>
      <p:sp>
        <p:nvSpPr>
          <p:cNvPr id="12313" name="Rectangle 25"/>
          <p:cNvSpPr>
            <a:spLocks noGrp="1" noChangeArrowheads="1"/>
          </p:cNvSpPr>
          <p:nvPr>
            <p:ph type="sldNum" sz="quarter" idx="4"/>
          </p:nvPr>
        </p:nvSpPr>
        <p:spPr bwMode="auto">
          <a:xfrm>
            <a:off x="3276600" y="5397500"/>
            <a:ext cx="2133600"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200" baseline="0">
                <a:latin typeface="+mn-lt"/>
                <a:ea typeface="微软雅黑" panose="020B0503020204020204" pitchFamily="34" charset="-122"/>
              </a:defRPr>
            </a:lvl1pPr>
          </a:lstStyle>
          <a:p>
            <a:fld id="{648C795E-A970-41F3-8408-0E8CCE74A68E}" type="slidenum">
              <a:rPr lang="ko-KR" altLang="en-US" smtClean="0"/>
              <a:pPr/>
              <a:t>‹#›</a:t>
            </a:fld>
            <a:endParaRPr lang="en-US" altLang="ko-KR"/>
          </a:p>
        </p:txBody>
      </p:sp>
      <p:sp>
        <p:nvSpPr>
          <p:cNvPr id="5" name="流程图: 手动输入 4"/>
          <p:cNvSpPr/>
          <p:nvPr/>
        </p:nvSpPr>
        <p:spPr bwMode="auto">
          <a:xfrm rot="16200000" flipH="1">
            <a:off x="6742805" y="3313805"/>
            <a:ext cx="374407" cy="4427984"/>
          </a:xfrm>
          <a:prstGeom prst="flowChartManualInput">
            <a:avLst/>
          </a:prstGeom>
          <a:gradFill flip="none" rotWithShape="0">
            <a:gsLst>
              <a:gs pos="9000">
                <a:srgbClr val="21D6E0"/>
              </a:gs>
              <a:gs pos="47000">
                <a:srgbClr val="0087E6"/>
              </a:gs>
            </a:gsLst>
            <a:lin ang="0" scaled="1"/>
            <a:tileRect/>
          </a:gra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Times New Roman" pitchFamily="18" charset="0"/>
              <a:ea typeface="微软雅黑" panose="020B0503020204020204" pitchFamily="34" charset="-122"/>
            </a:endParaRPr>
          </a:p>
        </p:txBody>
      </p:sp>
      <p:sp>
        <p:nvSpPr>
          <p:cNvPr id="10" name="流程图: 过程 9"/>
          <p:cNvSpPr/>
          <p:nvPr/>
        </p:nvSpPr>
        <p:spPr bwMode="auto">
          <a:xfrm>
            <a:off x="0" y="0"/>
            <a:ext cx="9144000" cy="337220"/>
          </a:xfrm>
          <a:prstGeom prst="flowChartProcess">
            <a:avLst/>
          </a:prstGeom>
          <a:gradFill flip="none" rotWithShape="1">
            <a:gsLst>
              <a:gs pos="80000">
                <a:srgbClr val="0F9CE6">
                  <a:alpha val="85000"/>
                </a:srgbClr>
              </a:gs>
              <a:gs pos="93000">
                <a:srgbClr val="21D6E0">
                  <a:lumMod val="89000"/>
                  <a:lumOff val="11000"/>
                  <a:alpha val="0"/>
                </a:srgbClr>
              </a:gs>
              <a:gs pos="52000">
                <a:srgbClr val="0087E6"/>
              </a:gs>
            </a:gsLst>
            <a:lin ang="0" scaled="1"/>
            <a:tileRect/>
          </a:gra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Times New Roman" pitchFamily="18" charset="0"/>
              <a:ea typeface="微软雅黑" panose="020B0503020204020204" pitchFamily="34" charset="-122"/>
            </a:endParaRPr>
          </a:p>
        </p:txBody>
      </p:sp>
      <p:sp>
        <p:nvSpPr>
          <p:cNvPr id="8" name="页脚占位符 4"/>
          <p:cNvSpPr txBox="1">
            <a:spLocks/>
          </p:cNvSpPr>
          <p:nvPr/>
        </p:nvSpPr>
        <p:spPr>
          <a:xfrm>
            <a:off x="5436096" y="5291405"/>
            <a:ext cx="3547120" cy="374407"/>
          </a:xfrm>
          <a:prstGeom prst="rect">
            <a:avLst/>
          </a:prstGeom>
        </p:spPr>
        <p:txBody>
          <a:bodyPr/>
          <a:lstStyle>
            <a:defPPr>
              <a:defRPr lang="en-US"/>
            </a:defPPr>
            <a:lvl1pPr algn="l" rtl="0" eaLnBrk="0" fontAlgn="base" hangingPunct="0">
              <a:spcBef>
                <a:spcPct val="0"/>
              </a:spcBef>
              <a:spcAft>
                <a:spcPct val="0"/>
              </a:spcAft>
              <a:defRPr i="1" kern="1200">
                <a:solidFill>
                  <a:schemeClr val="tx1"/>
                </a:solidFill>
                <a:effectLst>
                  <a:outerShdw blurRad="38100" dist="38100" dir="2700000" algn="tl">
                    <a:srgbClr val="000000">
                      <a:alpha val="43137"/>
                    </a:srgbClr>
                  </a:outerShdw>
                </a:effectLst>
                <a:latin typeface="Verdana" pitchFamily="34" charset="0"/>
                <a:ea typeface="+mn-ea"/>
                <a:cs typeface="Verdana" pitchFamily="34" charset="0"/>
              </a:defRPr>
            </a:lvl1pPr>
            <a:lvl2pPr marL="457200" algn="l" rtl="0" eaLnBrk="0" fontAlgn="base" hangingPunct="0">
              <a:spcBef>
                <a:spcPct val="0"/>
              </a:spcBef>
              <a:spcAft>
                <a:spcPct val="0"/>
              </a:spcAft>
              <a:defRPr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a:lstStyle>
          <a:p>
            <a:pPr algn="r"/>
            <a:r>
              <a:rPr lang="en-US" altLang="ko-KR" sz="1200" baseline="0" dirty="0" smtClean="0">
                <a:solidFill>
                  <a:schemeClr val="bg1"/>
                </a:solidFill>
                <a:ea typeface="微软雅黑" panose="020B0503020204020204" pitchFamily="34" charset="-122"/>
              </a:rPr>
              <a:t>Applied Superconductivity Research Centre</a:t>
            </a:r>
          </a:p>
          <a:p>
            <a:pPr algn="r"/>
            <a:r>
              <a:rPr lang="en-US" altLang="ko-KR" sz="1200" baseline="0" dirty="0" smtClean="0">
                <a:solidFill>
                  <a:schemeClr val="bg1"/>
                </a:solidFill>
                <a:ea typeface="微软雅黑" panose="020B0503020204020204" pitchFamily="34" charset="-122"/>
              </a:rPr>
              <a:t>Tsinghua University</a:t>
            </a:r>
            <a:endParaRPr lang="en-US" altLang="ko-KR" sz="1200" baseline="0" dirty="0">
              <a:solidFill>
                <a:schemeClr val="bg1"/>
              </a:solidFill>
              <a:ea typeface="微软雅黑" panose="020B0503020204020204" pitchFamily="34" charset="-122"/>
            </a:endParaRPr>
          </a:p>
        </p:txBody>
      </p:sp>
      <p:pic>
        <p:nvPicPr>
          <p:cNvPr id="3" name="图片 2"/>
          <p:cNvPicPr>
            <a:picLocks noChangeAspect="1"/>
          </p:cNvPicPr>
          <p:nvPr/>
        </p:nvPicPr>
        <p:blipFill rotWithShape="1">
          <a:blip r:embed="rId9" cstate="print">
            <a:extLst>
              <a:ext uri="{28A0092B-C50C-407E-A947-70E740481C1C}">
                <a14:useLocalDpi xmlns:a14="http://schemas.microsoft.com/office/drawing/2010/main" val="0"/>
              </a:ext>
            </a:extLst>
          </a:blip>
          <a:srcRect l="24914" r="27473" b="57985"/>
          <a:stretch/>
        </p:blipFill>
        <p:spPr>
          <a:xfrm>
            <a:off x="8568000" y="-1"/>
            <a:ext cx="575992" cy="555773"/>
          </a:xfrm>
          <a:prstGeom prst="rect">
            <a:avLst/>
          </a:prstGeom>
        </p:spPr>
      </p:pic>
      <p:sp>
        <p:nvSpPr>
          <p:cNvPr id="9" name="矩形 8"/>
          <p:cNvSpPr/>
          <p:nvPr/>
        </p:nvSpPr>
        <p:spPr bwMode="auto">
          <a:xfrm>
            <a:off x="0" y="925292"/>
            <a:ext cx="7776864" cy="60000"/>
          </a:xfrm>
          <a:prstGeom prst="rect">
            <a:avLst/>
          </a:prstGeom>
          <a:gradFill>
            <a:gsLst>
              <a:gs pos="100000">
                <a:srgbClr val="21D6E0">
                  <a:lumMod val="89000"/>
                  <a:lumOff val="11000"/>
                  <a:alpha val="0"/>
                </a:srgbClr>
              </a:gs>
              <a:gs pos="31000">
                <a:srgbClr val="0087E6"/>
              </a:gs>
            </a:gsLst>
            <a:lin ang="0" scaled="1"/>
          </a:gra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Times New Roman" pitchFamily="18" charset="0"/>
              <a:ea typeface="微软雅黑" panose="020B0503020204020204" pitchFamily="34" charset="-122"/>
            </a:endParaRPr>
          </a:p>
        </p:txBody>
      </p:sp>
    </p:spTree>
  </p:cSld>
  <p:clrMap bg1="lt1" tx1="dk1" bg2="lt2" tx2="dk2" accent1="accent1" accent2="accent2" accent3="accent3" accent4="accent4" accent5="accent5" accent6="accent6" hlink="hlink" folHlink="folHlink"/>
  <p:sldLayoutIdLst>
    <p:sldLayoutId id="2147483657" r:id="rId1"/>
    <p:sldLayoutId id="2147483658" r:id="rId2"/>
    <p:sldLayoutId id="2147483660" r:id="rId3"/>
    <p:sldLayoutId id="2147483661" r:id="rId4"/>
    <p:sldLayoutId id="2147483662" r:id="rId5"/>
    <p:sldLayoutId id="2147483666" r:id="rId6"/>
    <p:sldLayoutId id="2147483668" r:id="rId7"/>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hf hdr="0" ftr="0"/>
  <p:txStyles>
    <p:titleStyle>
      <a:lvl1pPr algn="l" rtl="0" eaLnBrk="1" fontAlgn="base" hangingPunct="1">
        <a:spcBef>
          <a:spcPct val="0"/>
        </a:spcBef>
        <a:spcAft>
          <a:spcPct val="0"/>
        </a:spcAft>
        <a:defRPr sz="2800" b="1" baseline="0">
          <a:solidFill>
            <a:schemeClr val="tx2"/>
          </a:solidFill>
          <a:latin typeface="+mj-lt"/>
          <a:ea typeface="微软雅黑" panose="020B0503020204020204" pitchFamily="34" charset="-122"/>
          <a:cs typeface="+mj-cs"/>
        </a:defRPr>
      </a:lvl1pPr>
      <a:lvl2pPr algn="ctr" rtl="0" eaLnBrk="1" fontAlgn="base" hangingPunct="1">
        <a:spcBef>
          <a:spcPct val="0"/>
        </a:spcBef>
        <a:spcAft>
          <a:spcPct val="0"/>
        </a:spcAft>
        <a:defRPr sz="3200" b="1">
          <a:solidFill>
            <a:schemeClr val="tx2"/>
          </a:solidFill>
          <a:latin typeface="Verdana" pitchFamily="34" charset="0"/>
        </a:defRPr>
      </a:lvl2pPr>
      <a:lvl3pPr algn="ctr" rtl="0" eaLnBrk="1" fontAlgn="base" hangingPunct="1">
        <a:spcBef>
          <a:spcPct val="0"/>
        </a:spcBef>
        <a:spcAft>
          <a:spcPct val="0"/>
        </a:spcAft>
        <a:defRPr sz="3200" b="1">
          <a:solidFill>
            <a:schemeClr val="tx2"/>
          </a:solidFill>
          <a:latin typeface="Verdana" pitchFamily="34" charset="0"/>
        </a:defRPr>
      </a:lvl3pPr>
      <a:lvl4pPr algn="ctr" rtl="0" eaLnBrk="1" fontAlgn="base" hangingPunct="1">
        <a:spcBef>
          <a:spcPct val="0"/>
        </a:spcBef>
        <a:spcAft>
          <a:spcPct val="0"/>
        </a:spcAft>
        <a:defRPr sz="3200" b="1">
          <a:solidFill>
            <a:schemeClr val="tx2"/>
          </a:solidFill>
          <a:latin typeface="Verdana" pitchFamily="34" charset="0"/>
        </a:defRPr>
      </a:lvl4pPr>
      <a:lvl5pPr algn="ctr" rtl="0" eaLnBrk="1" fontAlgn="base" hangingPunct="1">
        <a:spcBef>
          <a:spcPct val="0"/>
        </a:spcBef>
        <a:spcAft>
          <a:spcPct val="0"/>
        </a:spcAft>
        <a:defRPr sz="3200" b="1">
          <a:solidFill>
            <a:schemeClr val="tx2"/>
          </a:solidFill>
          <a:latin typeface="Verdana" pitchFamily="34" charset="0"/>
        </a:defRPr>
      </a:lvl5pPr>
      <a:lvl6pPr marL="457200" algn="ctr" rtl="0" eaLnBrk="1" fontAlgn="base" hangingPunct="1">
        <a:spcBef>
          <a:spcPct val="0"/>
        </a:spcBef>
        <a:spcAft>
          <a:spcPct val="0"/>
        </a:spcAft>
        <a:defRPr sz="3200" b="1">
          <a:solidFill>
            <a:schemeClr val="tx2"/>
          </a:solidFill>
          <a:latin typeface="Verdana" pitchFamily="34" charset="0"/>
        </a:defRPr>
      </a:lvl6pPr>
      <a:lvl7pPr marL="914400" algn="ctr" rtl="0" eaLnBrk="1" fontAlgn="base" hangingPunct="1">
        <a:spcBef>
          <a:spcPct val="0"/>
        </a:spcBef>
        <a:spcAft>
          <a:spcPct val="0"/>
        </a:spcAft>
        <a:defRPr sz="3200" b="1">
          <a:solidFill>
            <a:schemeClr val="tx2"/>
          </a:solidFill>
          <a:latin typeface="Verdana" pitchFamily="34" charset="0"/>
        </a:defRPr>
      </a:lvl7pPr>
      <a:lvl8pPr marL="1371600" algn="ctr" rtl="0" eaLnBrk="1" fontAlgn="base" hangingPunct="1">
        <a:spcBef>
          <a:spcPct val="0"/>
        </a:spcBef>
        <a:spcAft>
          <a:spcPct val="0"/>
        </a:spcAft>
        <a:defRPr sz="3200" b="1">
          <a:solidFill>
            <a:schemeClr val="tx2"/>
          </a:solidFill>
          <a:latin typeface="Verdana" pitchFamily="34" charset="0"/>
        </a:defRPr>
      </a:lvl8pPr>
      <a:lvl9pPr marL="1828800" algn="ctr" rtl="0" eaLnBrk="1" fontAlgn="base" hangingPunct="1">
        <a:spcBef>
          <a:spcPct val="0"/>
        </a:spcBef>
        <a:spcAft>
          <a:spcPct val="0"/>
        </a:spcAft>
        <a:defRPr sz="3200" b="1">
          <a:solidFill>
            <a:schemeClr val="tx2"/>
          </a:solidFill>
          <a:latin typeface="Verdana" pitchFamily="34" charset="0"/>
        </a:defRPr>
      </a:lvl9pPr>
    </p:titleStyle>
    <p:bodyStyle>
      <a:lvl1pPr marL="342900" indent="-342900" algn="l" rtl="0" eaLnBrk="1" fontAlgn="base" hangingPunct="1">
        <a:spcBef>
          <a:spcPct val="20000"/>
        </a:spcBef>
        <a:spcAft>
          <a:spcPct val="0"/>
        </a:spcAft>
        <a:buClr>
          <a:schemeClr val="accent1"/>
        </a:buClr>
        <a:buSzPct val="60000"/>
        <a:buFont typeface="Wingdings" pitchFamily="2" charset="2"/>
        <a:buChar char="n"/>
        <a:defRPr sz="2800" baseline="0">
          <a:solidFill>
            <a:schemeClr val="tx1"/>
          </a:solidFill>
          <a:latin typeface="+mn-lt"/>
          <a:ea typeface="微软雅黑" panose="020B0503020204020204" pitchFamily="34" charset="-122"/>
          <a:cs typeface="+mn-cs"/>
        </a:defRPr>
      </a:lvl1pPr>
      <a:lvl2pPr marL="742950" indent="-285750" algn="l" rtl="0" eaLnBrk="1" fontAlgn="base" hangingPunct="1">
        <a:spcBef>
          <a:spcPct val="20000"/>
        </a:spcBef>
        <a:spcAft>
          <a:spcPct val="0"/>
        </a:spcAft>
        <a:buClr>
          <a:schemeClr val="accent2"/>
        </a:buClr>
        <a:buSzPct val="60000"/>
        <a:buFont typeface="Wingdings" pitchFamily="2" charset="2"/>
        <a:buChar char="q"/>
        <a:defRPr sz="2400" baseline="0">
          <a:solidFill>
            <a:schemeClr val="tx1"/>
          </a:solidFill>
          <a:latin typeface="+mn-lt"/>
          <a:ea typeface="微软雅黑" panose="020B0503020204020204" pitchFamily="34" charset="-122"/>
        </a:defRPr>
      </a:lvl2pPr>
      <a:lvl3pPr marL="1143000" indent="-228600" algn="l" rtl="0" eaLnBrk="1" fontAlgn="base" hangingPunct="1">
        <a:spcBef>
          <a:spcPct val="20000"/>
        </a:spcBef>
        <a:spcAft>
          <a:spcPct val="0"/>
        </a:spcAft>
        <a:buClr>
          <a:schemeClr val="accent1"/>
        </a:buClr>
        <a:buSzPct val="60000"/>
        <a:buFont typeface="Wingdings" pitchFamily="2" charset="2"/>
        <a:buChar char="n"/>
        <a:defRPr sz="2400" baseline="0">
          <a:solidFill>
            <a:schemeClr val="tx1"/>
          </a:solidFill>
          <a:latin typeface="+mn-lt"/>
          <a:ea typeface="微软雅黑" panose="020B0503020204020204" pitchFamily="34" charset="-122"/>
        </a:defRPr>
      </a:lvl3pPr>
      <a:lvl4pPr marL="1600200" indent="-228600" algn="l" rtl="0" eaLnBrk="1" fontAlgn="base" hangingPunct="1">
        <a:spcBef>
          <a:spcPct val="20000"/>
        </a:spcBef>
        <a:spcAft>
          <a:spcPct val="0"/>
        </a:spcAft>
        <a:buClr>
          <a:schemeClr val="accent2"/>
        </a:buClr>
        <a:buSzPct val="60000"/>
        <a:buFont typeface="Wingdings" pitchFamily="2" charset="2"/>
        <a:buChar char="q"/>
        <a:defRPr sz="2000" baseline="0">
          <a:solidFill>
            <a:schemeClr val="tx1"/>
          </a:solidFill>
          <a:latin typeface="+mn-lt"/>
          <a:ea typeface="微软雅黑" panose="020B0503020204020204" pitchFamily="34" charset="-122"/>
        </a:defRPr>
      </a:lvl4pPr>
      <a:lvl5pPr marL="2057400" indent="-228600" algn="l" rtl="0" eaLnBrk="1" fontAlgn="base" hangingPunct="1">
        <a:spcBef>
          <a:spcPct val="20000"/>
        </a:spcBef>
        <a:spcAft>
          <a:spcPct val="0"/>
        </a:spcAft>
        <a:buClr>
          <a:schemeClr val="accent1"/>
        </a:buClr>
        <a:buSzPct val="60000"/>
        <a:buFont typeface="Wingdings" pitchFamily="2" charset="2"/>
        <a:buChar char="n"/>
        <a:defRPr sz="2000" baseline="0">
          <a:solidFill>
            <a:schemeClr val="tx1"/>
          </a:solidFill>
          <a:latin typeface="+mn-lt"/>
          <a:ea typeface="微软雅黑" panose="020B0503020204020204" pitchFamily="34" charset="-122"/>
        </a:defRPr>
      </a:lvl5pPr>
      <a:lvl6pPr marL="2514600" indent="-228600" algn="l" rtl="0" eaLnBrk="1" fontAlgn="base" hangingPunct="1">
        <a:spcBef>
          <a:spcPct val="20000"/>
        </a:spcBef>
        <a:spcAft>
          <a:spcPct val="0"/>
        </a:spcAft>
        <a:buClr>
          <a:schemeClr val="accent1"/>
        </a:buClr>
        <a:buSzPct val="60000"/>
        <a:buFont typeface="Wingdings" pitchFamily="2" charset="2"/>
        <a:buChar char="n"/>
        <a:defRPr sz="2000">
          <a:solidFill>
            <a:schemeClr val="tx1"/>
          </a:solidFill>
          <a:latin typeface="+mn-lt"/>
        </a:defRPr>
      </a:lvl6pPr>
      <a:lvl7pPr marL="2971800" indent="-228600" algn="l" rtl="0" eaLnBrk="1" fontAlgn="base" hangingPunct="1">
        <a:spcBef>
          <a:spcPct val="20000"/>
        </a:spcBef>
        <a:spcAft>
          <a:spcPct val="0"/>
        </a:spcAft>
        <a:buClr>
          <a:schemeClr val="accent1"/>
        </a:buClr>
        <a:buSzPct val="60000"/>
        <a:buFont typeface="Wingdings" pitchFamily="2" charset="2"/>
        <a:buChar char="n"/>
        <a:defRPr sz="2000">
          <a:solidFill>
            <a:schemeClr val="tx1"/>
          </a:solidFill>
          <a:latin typeface="+mn-lt"/>
        </a:defRPr>
      </a:lvl7pPr>
      <a:lvl8pPr marL="3429000" indent="-228600" algn="l" rtl="0" eaLnBrk="1" fontAlgn="base" hangingPunct="1">
        <a:spcBef>
          <a:spcPct val="20000"/>
        </a:spcBef>
        <a:spcAft>
          <a:spcPct val="0"/>
        </a:spcAft>
        <a:buClr>
          <a:schemeClr val="accent1"/>
        </a:buClr>
        <a:buSzPct val="60000"/>
        <a:buFont typeface="Wingdings" pitchFamily="2" charset="2"/>
        <a:buChar char="n"/>
        <a:defRPr sz="2000">
          <a:solidFill>
            <a:schemeClr val="tx1"/>
          </a:solidFill>
          <a:latin typeface="+mn-lt"/>
        </a:defRPr>
      </a:lvl8pPr>
      <a:lvl9pPr marL="3886200" indent="-228600" algn="l" rtl="0" eaLnBrk="1" fontAlgn="base" hangingPunct="1">
        <a:spcBef>
          <a:spcPct val="20000"/>
        </a:spcBef>
        <a:spcAft>
          <a:spcPct val="0"/>
        </a:spcAft>
        <a:buClr>
          <a:schemeClr val="accent1"/>
        </a:buClr>
        <a:buSzPct val="60000"/>
        <a:buFont typeface="Wingdings" pitchFamily="2" charset="2"/>
        <a:buChar char="n"/>
        <a:defRPr sz="20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Rectangle 21"/>
          <p:cNvSpPr>
            <a:spLocks noGrp="1" noChangeArrowheads="1"/>
          </p:cNvSpPr>
          <p:nvPr>
            <p:ph type="title"/>
          </p:nvPr>
        </p:nvSpPr>
        <p:spPr bwMode="black">
          <a:xfrm>
            <a:off x="381000" y="457233"/>
            <a:ext cx="8458200" cy="50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en-US" dirty="0" smtClean="0"/>
              <a:t>单击此处编辑母版标题样式</a:t>
            </a:r>
            <a:endParaRPr lang="en-US" altLang="ko-KR" dirty="0" smtClean="0"/>
          </a:p>
        </p:txBody>
      </p:sp>
      <p:sp>
        <p:nvSpPr>
          <p:cNvPr id="18" name="Rectangle 23"/>
          <p:cNvSpPr>
            <a:spLocks noGrp="1" noChangeArrowheads="1"/>
          </p:cNvSpPr>
          <p:nvPr>
            <p:ph type="dt" sz="half" idx="2"/>
          </p:nvPr>
        </p:nvSpPr>
        <p:spPr bwMode="auto">
          <a:xfrm>
            <a:off x="1080000" y="5400000"/>
            <a:ext cx="1440000" cy="2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i="1" baseline="0">
                <a:effectLst>
                  <a:outerShdw blurRad="38100" dist="38100" dir="2700000" algn="tl">
                    <a:srgbClr val="000000">
                      <a:alpha val="43137"/>
                    </a:srgbClr>
                  </a:outerShdw>
                </a:effectLst>
                <a:latin typeface="+mn-lt"/>
                <a:ea typeface="微软雅黑" panose="020B0503020204020204" pitchFamily="34" charset="-122"/>
              </a:defRPr>
            </a:lvl1pPr>
          </a:lstStyle>
          <a:p>
            <a:fld id="{B83E417D-D5B9-4ED6-BD03-219D6320F478}" type="datetime1">
              <a:rPr lang="zh-CN" altLang="en-US" smtClean="0"/>
              <a:t>2015/6/16</a:t>
            </a:fld>
            <a:endParaRPr lang="en-US" altLang="ko-KR" dirty="0"/>
          </a:p>
        </p:txBody>
      </p:sp>
      <p:sp>
        <p:nvSpPr>
          <p:cNvPr id="19" name="Rectangle 25"/>
          <p:cNvSpPr>
            <a:spLocks noGrp="1" noChangeArrowheads="1"/>
          </p:cNvSpPr>
          <p:nvPr>
            <p:ph type="sldNum" sz="quarter" idx="4"/>
          </p:nvPr>
        </p:nvSpPr>
        <p:spPr bwMode="auto">
          <a:xfrm>
            <a:off x="3276600" y="5397500"/>
            <a:ext cx="2133600"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200" baseline="0">
                <a:latin typeface="+mn-lt"/>
                <a:ea typeface="微软雅黑" panose="020B0503020204020204" pitchFamily="34" charset="-122"/>
              </a:defRPr>
            </a:lvl1pPr>
          </a:lstStyle>
          <a:p>
            <a:fld id="{648C795E-A970-41F3-8408-0E8CCE74A68E}" type="slidenum">
              <a:rPr lang="ko-KR" altLang="en-US" smtClean="0"/>
              <a:pPr/>
              <a:t>‹#›</a:t>
            </a:fld>
            <a:endParaRPr lang="en-US" altLang="ko-KR"/>
          </a:p>
        </p:txBody>
      </p:sp>
      <p:sp>
        <p:nvSpPr>
          <p:cNvPr id="20" name="流程图: 手动输入 19"/>
          <p:cNvSpPr/>
          <p:nvPr/>
        </p:nvSpPr>
        <p:spPr bwMode="auto">
          <a:xfrm rot="16200000" flipH="1">
            <a:off x="6742805" y="3313805"/>
            <a:ext cx="374407" cy="4427984"/>
          </a:xfrm>
          <a:prstGeom prst="flowChartManualInput">
            <a:avLst/>
          </a:prstGeom>
          <a:gradFill flip="none" rotWithShape="0">
            <a:gsLst>
              <a:gs pos="9000">
                <a:srgbClr val="21D6E0"/>
              </a:gs>
              <a:gs pos="47000">
                <a:srgbClr val="0087E6"/>
              </a:gs>
            </a:gsLst>
            <a:lin ang="0" scaled="1"/>
            <a:tileRect/>
          </a:gra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Times New Roman" pitchFamily="18" charset="0"/>
              <a:ea typeface="微软雅黑" panose="020B0503020204020204" pitchFamily="34" charset="-122"/>
            </a:endParaRPr>
          </a:p>
        </p:txBody>
      </p:sp>
      <p:sp>
        <p:nvSpPr>
          <p:cNvPr id="21" name="流程图: 过程 20"/>
          <p:cNvSpPr/>
          <p:nvPr/>
        </p:nvSpPr>
        <p:spPr bwMode="auto">
          <a:xfrm>
            <a:off x="0" y="0"/>
            <a:ext cx="9144000" cy="337220"/>
          </a:xfrm>
          <a:prstGeom prst="flowChartProcess">
            <a:avLst/>
          </a:prstGeom>
          <a:gradFill flip="none" rotWithShape="1">
            <a:gsLst>
              <a:gs pos="80000">
                <a:srgbClr val="0F9CE6">
                  <a:alpha val="85000"/>
                </a:srgbClr>
              </a:gs>
              <a:gs pos="93000">
                <a:srgbClr val="21D6E0">
                  <a:lumMod val="89000"/>
                  <a:lumOff val="11000"/>
                  <a:alpha val="0"/>
                </a:srgbClr>
              </a:gs>
              <a:gs pos="52000">
                <a:srgbClr val="0087E6"/>
              </a:gs>
            </a:gsLst>
            <a:lin ang="0" scaled="1"/>
            <a:tileRect/>
          </a:gra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Times New Roman" pitchFamily="18" charset="0"/>
              <a:ea typeface="微软雅黑" panose="020B0503020204020204" pitchFamily="34" charset="-122"/>
            </a:endParaRPr>
          </a:p>
        </p:txBody>
      </p:sp>
      <p:sp>
        <p:nvSpPr>
          <p:cNvPr id="22" name="页脚占位符 4"/>
          <p:cNvSpPr txBox="1">
            <a:spLocks/>
          </p:cNvSpPr>
          <p:nvPr/>
        </p:nvSpPr>
        <p:spPr>
          <a:xfrm>
            <a:off x="5436096" y="5291405"/>
            <a:ext cx="3547120" cy="374407"/>
          </a:xfrm>
          <a:prstGeom prst="rect">
            <a:avLst/>
          </a:prstGeom>
        </p:spPr>
        <p:txBody>
          <a:bodyPr/>
          <a:lstStyle>
            <a:defPPr>
              <a:defRPr lang="en-US"/>
            </a:defPPr>
            <a:lvl1pPr algn="l" rtl="0" eaLnBrk="0" fontAlgn="base" hangingPunct="0">
              <a:spcBef>
                <a:spcPct val="0"/>
              </a:spcBef>
              <a:spcAft>
                <a:spcPct val="0"/>
              </a:spcAft>
              <a:defRPr i="1" kern="1200">
                <a:solidFill>
                  <a:schemeClr val="tx1"/>
                </a:solidFill>
                <a:effectLst>
                  <a:outerShdw blurRad="38100" dist="38100" dir="2700000" algn="tl">
                    <a:srgbClr val="000000">
                      <a:alpha val="43137"/>
                    </a:srgbClr>
                  </a:outerShdw>
                </a:effectLst>
                <a:latin typeface="Verdana" pitchFamily="34" charset="0"/>
                <a:ea typeface="+mn-ea"/>
                <a:cs typeface="Verdana" pitchFamily="34" charset="0"/>
              </a:defRPr>
            </a:lvl1pPr>
            <a:lvl2pPr marL="457200" algn="l" rtl="0" eaLnBrk="0" fontAlgn="base" hangingPunct="0">
              <a:spcBef>
                <a:spcPct val="0"/>
              </a:spcBef>
              <a:spcAft>
                <a:spcPct val="0"/>
              </a:spcAft>
              <a:defRPr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a:lstStyle>
          <a:p>
            <a:pPr algn="r"/>
            <a:r>
              <a:rPr lang="en-US" altLang="ko-KR" sz="1200" baseline="0" dirty="0" smtClean="0">
                <a:solidFill>
                  <a:schemeClr val="bg1"/>
                </a:solidFill>
                <a:ea typeface="微软雅黑" panose="020B0503020204020204" pitchFamily="34" charset="-122"/>
              </a:rPr>
              <a:t>Applied Superconductivity Research Centre</a:t>
            </a:r>
          </a:p>
          <a:p>
            <a:pPr algn="r"/>
            <a:r>
              <a:rPr lang="en-US" altLang="ko-KR" sz="1200" baseline="0" dirty="0" smtClean="0">
                <a:solidFill>
                  <a:schemeClr val="bg1"/>
                </a:solidFill>
                <a:ea typeface="微软雅黑" panose="020B0503020204020204" pitchFamily="34" charset="-122"/>
              </a:rPr>
              <a:t>Tsinghua University</a:t>
            </a:r>
            <a:endParaRPr lang="en-US" altLang="ko-KR" sz="1200" baseline="0" dirty="0">
              <a:solidFill>
                <a:schemeClr val="bg1"/>
              </a:solidFill>
              <a:ea typeface="微软雅黑" panose="020B0503020204020204" pitchFamily="34" charset="-122"/>
            </a:endParaRPr>
          </a:p>
        </p:txBody>
      </p:sp>
      <p:pic>
        <p:nvPicPr>
          <p:cNvPr id="23" name="图片 22"/>
          <p:cNvPicPr>
            <a:picLocks noChangeAspect="1"/>
          </p:cNvPicPr>
          <p:nvPr/>
        </p:nvPicPr>
        <p:blipFill rotWithShape="1">
          <a:blip r:embed="rId6" cstate="print">
            <a:extLst>
              <a:ext uri="{28A0092B-C50C-407E-A947-70E740481C1C}">
                <a14:useLocalDpi xmlns:a14="http://schemas.microsoft.com/office/drawing/2010/main" val="0"/>
              </a:ext>
            </a:extLst>
          </a:blip>
          <a:srcRect l="24914" r="27473" b="57985"/>
          <a:stretch/>
        </p:blipFill>
        <p:spPr>
          <a:xfrm>
            <a:off x="8568000" y="-1"/>
            <a:ext cx="575992" cy="555773"/>
          </a:xfrm>
          <a:prstGeom prst="rect">
            <a:avLst/>
          </a:prstGeom>
        </p:spPr>
      </p:pic>
      <p:sp>
        <p:nvSpPr>
          <p:cNvPr id="25" name="Rectangle 22"/>
          <p:cNvSpPr>
            <a:spLocks noGrp="1" noChangeArrowheads="1"/>
          </p:cNvSpPr>
          <p:nvPr>
            <p:ph type="body" idx="1"/>
          </p:nvPr>
        </p:nvSpPr>
        <p:spPr bwMode="auto">
          <a:xfrm>
            <a:off x="457200" y="1057300"/>
            <a:ext cx="8229600" cy="4260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4F81BD"/>
              </a:buClr>
              <a:buSzPct val="60000"/>
              <a:buFont typeface="Wingdings" pitchFamily="2" charset="2"/>
              <a:buChar char="n"/>
              <a:tabLst/>
              <a:defRPr/>
            </a:pPr>
            <a:r>
              <a:rPr kumimoji="0" lang="zh-CN" altLang="en-US" sz="2800" b="0" i="0" u="none" strike="noStrike" kern="0" cap="none" spc="0" normalizeH="0" baseline="0" noProof="0" dirty="0" smtClean="0">
                <a:ln>
                  <a:noFill/>
                </a:ln>
                <a:solidFill>
                  <a:prstClr val="black"/>
                </a:solidFill>
                <a:effectLst/>
                <a:uLnTx/>
                <a:uFillTx/>
                <a:latin typeface="+mn-lt"/>
                <a:ea typeface="微软雅黑" panose="020B0503020204020204" pitchFamily="34" charset="-122"/>
              </a:rPr>
              <a:t>单击此处编辑母版文本样式</a:t>
            </a:r>
          </a:p>
          <a:p>
            <a:pPr marL="742950" marR="0" lvl="1" indent="-285750" algn="l" defTabSz="914400" rtl="0" eaLnBrk="1" fontAlgn="base" latinLnBrk="0" hangingPunct="1">
              <a:lnSpc>
                <a:spcPct val="100000"/>
              </a:lnSpc>
              <a:spcBef>
                <a:spcPct val="20000"/>
              </a:spcBef>
              <a:spcAft>
                <a:spcPct val="0"/>
              </a:spcAft>
              <a:buClr>
                <a:srgbClr val="C0504D"/>
              </a:buClr>
              <a:buSzPct val="60000"/>
              <a:buFont typeface="Wingdings" pitchFamily="2" charset="2"/>
              <a:buChar char="q"/>
              <a:tabLst/>
              <a:defRPr/>
            </a:pPr>
            <a:r>
              <a:rPr kumimoji="0" lang="zh-CN" altLang="en-US" sz="2400" b="0" i="0" u="none" strike="noStrike" kern="0" cap="none" spc="0" normalizeH="0" baseline="0" noProof="0" dirty="0" smtClean="0">
                <a:ln>
                  <a:noFill/>
                </a:ln>
                <a:solidFill>
                  <a:prstClr val="black"/>
                </a:solidFill>
                <a:effectLst/>
                <a:uLnTx/>
                <a:uFillTx/>
                <a:latin typeface="+mn-lt"/>
                <a:ea typeface="微软雅黑" panose="020B0503020204020204" pitchFamily="34" charset="-122"/>
              </a:rPr>
              <a:t>第二级</a:t>
            </a:r>
          </a:p>
          <a:p>
            <a:pPr marL="1143000" marR="0" lvl="2" indent="-228600" algn="l" defTabSz="914400" rtl="0" eaLnBrk="1" fontAlgn="base" latinLnBrk="0" hangingPunct="1">
              <a:lnSpc>
                <a:spcPct val="100000"/>
              </a:lnSpc>
              <a:spcBef>
                <a:spcPct val="20000"/>
              </a:spcBef>
              <a:spcAft>
                <a:spcPct val="0"/>
              </a:spcAft>
              <a:buClr>
                <a:srgbClr val="4F81BD"/>
              </a:buClr>
              <a:buSzPct val="60000"/>
              <a:buFont typeface="Wingdings" pitchFamily="2" charset="2"/>
              <a:buChar char="n"/>
              <a:tabLst/>
              <a:defRPr/>
            </a:pPr>
            <a:r>
              <a:rPr kumimoji="0" lang="zh-CN" altLang="en-US" sz="2400" b="0" i="0" u="none" strike="noStrike" kern="0" cap="none" spc="0" normalizeH="0" baseline="0" noProof="0" dirty="0" smtClean="0">
                <a:ln>
                  <a:noFill/>
                </a:ln>
                <a:solidFill>
                  <a:prstClr val="black"/>
                </a:solidFill>
                <a:effectLst/>
                <a:uLnTx/>
                <a:uFillTx/>
                <a:latin typeface="+mn-lt"/>
                <a:ea typeface="微软雅黑" panose="020B0503020204020204" pitchFamily="34" charset="-122"/>
              </a:rPr>
              <a:t>第三级</a:t>
            </a:r>
          </a:p>
          <a:p>
            <a:pPr marL="1600200" marR="0" lvl="3" indent="-228600" algn="l" defTabSz="914400" rtl="0" eaLnBrk="1" fontAlgn="base" latinLnBrk="0" hangingPunct="1">
              <a:lnSpc>
                <a:spcPct val="100000"/>
              </a:lnSpc>
              <a:spcBef>
                <a:spcPct val="20000"/>
              </a:spcBef>
              <a:spcAft>
                <a:spcPct val="0"/>
              </a:spcAft>
              <a:buClr>
                <a:srgbClr val="C0504D"/>
              </a:buClr>
              <a:buSzPct val="60000"/>
              <a:buFont typeface="Wingdings" pitchFamily="2" charset="2"/>
              <a:buChar char="q"/>
              <a:tabLst/>
              <a:defRPr/>
            </a:pPr>
            <a:r>
              <a:rPr kumimoji="0" lang="zh-CN" altLang="en-US" sz="2000" b="0" i="0" u="none" strike="noStrike" kern="0" cap="none" spc="0" normalizeH="0" baseline="0" noProof="0" dirty="0" smtClean="0">
                <a:ln>
                  <a:noFill/>
                </a:ln>
                <a:solidFill>
                  <a:prstClr val="black"/>
                </a:solidFill>
                <a:effectLst/>
                <a:uLnTx/>
                <a:uFillTx/>
                <a:latin typeface="+mn-lt"/>
                <a:ea typeface="微软雅黑" panose="020B0503020204020204" pitchFamily="34" charset="-122"/>
              </a:rPr>
              <a:t>第四级</a:t>
            </a:r>
          </a:p>
          <a:p>
            <a:pPr marL="2057400" marR="0" lvl="4" indent="-228600" algn="l" defTabSz="914400" rtl="0" eaLnBrk="1" fontAlgn="base" latinLnBrk="0" hangingPunct="1">
              <a:lnSpc>
                <a:spcPct val="100000"/>
              </a:lnSpc>
              <a:spcBef>
                <a:spcPct val="20000"/>
              </a:spcBef>
              <a:spcAft>
                <a:spcPct val="0"/>
              </a:spcAft>
              <a:buClr>
                <a:srgbClr val="4F81BD"/>
              </a:buClr>
              <a:buSzPct val="60000"/>
              <a:buFont typeface="Wingdings" pitchFamily="2" charset="2"/>
              <a:buChar char="n"/>
              <a:tabLst/>
              <a:defRPr/>
            </a:pPr>
            <a:r>
              <a:rPr kumimoji="0" lang="zh-CN" altLang="en-US" sz="2000" b="0" i="0" u="none" strike="noStrike" kern="0" cap="none" spc="0" normalizeH="0" baseline="0" noProof="0" dirty="0" smtClean="0">
                <a:ln>
                  <a:noFill/>
                </a:ln>
                <a:solidFill>
                  <a:prstClr val="black"/>
                </a:solidFill>
                <a:effectLst/>
                <a:uLnTx/>
                <a:uFillTx/>
                <a:latin typeface="+mn-lt"/>
                <a:ea typeface="微软雅黑" panose="020B0503020204020204" pitchFamily="34" charset="-122"/>
              </a:rPr>
              <a:t>第五级</a:t>
            </a:r>
            <a:endParaRPr kumimoji="0" lang="zh-CN" altLang="en-US" sz="2000" b="0" i="0" u="none" strike="noStrike" kern="0" cap="none" spc="0" normalizeH="0" baseline="0" noProof="0" dirty="0">
              <a:ln>
                <a:noFill/>
              </a:ln>
              <a:solidFill>
                <a:prstClr val="black"/>
              </a:solidFill>
              <a:effectLst/>
              <a:uLnTx/>
              <a:uFillTx/>
              <a:latin typeface="+mn-lt"/>
              <a:ea typeface="微软雅黑" panose="020B0503020204020204" pitchFamily="34" charset="-122"/>
            </a:endParaRPr>
          </a:p>
        </p:txBody>
      </p:sp>
    </p:spTree>
    <p:extLst>
      <p:ext uri="{BB962C8B-B14F-4D97-AF65-F5344CB8AC3E}">
        <p14:creationId xmlns:p14="http://schemas.microsoft.com/office/powerpoint/2010/main" val="1329912480"/>
      </p:ext>
    </p:extLst>
  </p:cSld>
  <p:clrMap bg1="lt1" tx1="dk1" bg2="lt2" tx2="dk2" accent1="accent1" accent2="accent2" accent3="accent3" accent4="accent4" accent5="accent5" accent6="accent6" hlink="hlink" folHlink="folHlink"/>
  <p:sldLayoutIdLst>
    <p:sldLayoutId id="2147483676" r:id="rId1"/>
    <p:sldLayoutId id="2147483678" r:id="rId2"/>
    <p:sldLayoutId id="2147483672" r:id="rId3"/>
    <p:sldLayoutId id="2147483677" r:id="rId4"/>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hf hdr="0" ftr="0"/>
  <p:txStyles>
    <p:titleStyle>
      <a:lvl1pPr algn="ctr" defTabSz="914400" rtl="0" eaLnBrk="1" latinLnBrk="0" hangingPunct="1">
        <a:spcBef>
          <a:spcPct val="0"/>
        </a:spcBef>
        <a:buNone/>
        <a:defRPr sz="2800" b="1" kern="1200">
          <a:solidFill>
            <a:schemeClr val="tx2"/>
          </a:solidFill>
          <a:latin typeface="微软雅黑" panose="020B0503020204020204" pitchFamily="34" charset="-122"/>
          <a:ea typeface="微软雅黑" panose="020B0503020204020204" pitchFamily="34" charset="-122"/>
          <a:cs typeface="+mj-cs"/>
        </a:defRPr>
      </a:lvl1pPr>
    </p:titleStyle>
    <p:bodyStyle>
      <a:lvl1pPr marL="342900" marR="0" indent="-342900" algn="l" defTabSz="914400" rtl="0" eaLnBrk="1" fontAlgn="base" latinLnBrk="0" hangingPunct="1">
        <a:lnSpc>
          <a:spcPct val="100000"/>
        </a:lnSpc>
        <a:spcBef>
          <a:spcPct val="20000"/>
        </a:spcBef>
        <a:spcAft>
          <a:spcPct val="0"/>
        </a:spcAft>
        <a:buClr>
          <a:srgbClr val="4F81BD"/>
        </a:buClr>
        <a:buSzPct val="60000"/>
        <a:buFont typeface="Wingdings" pitchFamily="2" charset="2"/>
        <a:buChar char="n"/>
        <a:tabLst/>
        <a:defRPr sz="2800" kern="1200">
          <a:solidFill>
            <a:schemeClr val="tx1"/>
          </a:solidFill>
          <a:latin typeface="+mn-lt"/>
          <a:ea typeface="+mn-ea"/>
          <a:cs typeface="+mn-cs"/>
        </a:defRPr>
      </a:lvl1pPr>
      <a:lvl2pPr marL="742950" marR="0" indent="-285750" algn="l" defTabSz="914400" rtl="0" eaLnBrk="1" fontAlgn="base" latinLnBrk="0" hangingPunct="1">
        <a:lnSpc>
          <a:spcPct val="100000"/>
        </a:lnSpc>
        <a:spcBef>
          <a:spcPct val="20000"/>
        </a:spcBef>
        <a:spcAft>
          <a:spcPct val="0"/>
        </a:spcAft>
        <a:buClr>
          <a:srgbClr val="C0504D"/>
        </a:buClr>
        <a:buSzPct val="60000"/>
        <a:buFont typeface="Wingdings" pitchFamily="2" charset="2"/>
        <a:buChar char="q"/>
        <a:tabLst/>
        <a:defRPr sz="2800" kern="1200">
          <a:solidFill>
            <a:schemeClr val="tx1"/>
          </a:solidFill>
          <a:latin typeface="+mn-lt"/>
          <a:ea typeface="+mn-ea"/>
          <a:cs typeface="+mn-cs"/>
        </a:defRPr>
      </a:lvl2pPr>
      <a:lvl3pPr marL="1143000" marR="0" indent="-228600" algn="l" defTabSz="914400" rtl="0" eaLnBrk="1" fontAlgn="base" latinLnBrk="0" hangingPunct="1">
        <a:lnSpc>
          <a:spcPct val="100000"/>
        </a:lnSpc>
        <a:spcBef>
          <a:spcPct val="20000"/>
        </a:spcBef>
        <a:spcAft>
          <a:spcPct val="0"/>
        </a:spcAft>
        <a:buClr>
          <a:srgbClr val="4F81BD"/>
        </a:buClr>
        <a:buSzPct val="60000"/>
        <a:buFont typeface="Wingdings" pitchFamily="2" charset="2"/>
        <a:buChar char="n"/>
        <a:tabLst/>
        <a:defRPr sz="2400" kern="1200">
          <a:solidFill>
            <a:schemeClr val="tx1"/>
          </a:solidFill>
          <a:latin typeface="+mn-lt"/>
          <a:ea typeface="+mn-ea"/>
          <a:cs typeface="+mn-cs"/>
        </a:defRPr>
      </a:lvl3pPr>
      <a:lvl4pPr marL="1600200" marR="0" indent="-228600" algn="l" defTabSz="914400" rtl="0" eaLnBrk="1" fontAlgn="base" latinLnBrk="0" hangingPunct="1">
        <a:lnSpc>
          <a:spcPct val="100000"/>
        </a:lnSpc>
        <a:spcBef>
          <a:spcPct val="20000"/>
        </a:spcBef>
        <a:spcAft>
          <a:spcPct val="0"/>
        </a:spcAft>
        <a:buClr>
          <a:srgbClr val="C0504D"/>
        </a:buClr>
        <a:buSzPct val="60000"/>
        <a:buFont typeface="Wingdings" pitchFamily="2" charset="2"/>
        <a:buChar char="q"/>
        <a:tabLst/>
        <a:defRPr sz="2000" kern="1200">
          <a:solidFill>
            <a:schemeClr val="tx1"/>
          </a:solidFill>
          <a:latin typeface="+mn-lt"/>
          <a:ea typeface="+mn-ea"/>
          <a:cs typeface="+mn-cs"/>
        </a:defRPr>
      </a:lvl4pPr>
      <a:lvl5pPr marL="2057400" marR="0" indent="-228600" algn="l" defTabSz="914400" rtl="0" eaLnBrk="1" fontAlgn="base" latinLnBrk="0" hangingPunct="1">
        <a:lnSpc>
          <a:spcPct val="100000"/>
        </a:lnSpc>
        <a:spcBef>
          <a:spcPct val="20000"/>
        </a:spcBef>
        <a:spcAft>
          <a:spcPct val="0"/>
        </a:spcAft>
        <a:buClr>
          <a:srgbClr val="4F81BD"/>
        </a:buClr>
        <a:buSzPct val="60000"/>
        <a:buFont typeface="Wingdings" pitchFamily="2" charset="2"/>
        <a:buChar char="n"/>
        <a:tabLst/>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21"/>
          <p:cNvSpPr>
            <a:spLocks noGrp="1" noChangeArrowheads="1"/>
          </p:cNvSpPr>
          <p:nvPr>
            <p:ph type="title"/>
          </p:nvPr>
        </p:nvSpPr>
        <p:spPr bwMode="black">
          <a:xfrm>
            <a:off x="381000" y="457233"/>
            <a:ext cx="8458200"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en-US" dirty="0" smtClean="0"/>
              <a:t>单击此处编辑母版标题样式</a:t>
            </a:r>
            <a:endParaRPr lang="en-US" altLang="ko-KR" dirty="0" smtClean="0"/>
          </a:p>
        </p:txBody>
      </p:sp>
      <p:sp>
        <p:nvSpPr>
          <p:cNvPr id="8" name="Rectangle 22"/>
          <p:cNvSpPr>
            <a:spLocks noGrp="1" noChangeArrowheads="1"/>
          </p:cNvSpPr>
          <p:nvPr>
            <p:ph type="body" idx="1"/>
          </p:nvPr>
        </p:nvSpPr>
        <p:spPr bwMode="auto">
          <a:xfrm>
            <a:off x="457200" y="1190273"/>
            <a:ext cx="8229600" cy="412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en-US" altLang="ko-KR" dirty="0" smtClean="0"/>
          </a:p>
        </p:txBody>
      </p:sp>
      <p:sp>
        <p:nvSpPr>
          <p:cNvPr id="9" name="Rectangle 23"/>
          <p:cNvSpPr>
            <a:spLocks noGrp="1" noChangeArrowheads="1"/>
          </p:cNvSpPr>
          <p:nvPr>
            <p:ph type="dt" sz="half" idx="2"/>
          </p:nvPr>
        </p:nvSpPr>
        <p:spPr bwMode="auto">
          <a:xfrm>
            <a:off x="1080000" y="5400000"/>
            <a:ext cx="1440000" cy="2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i="1" baseline="0">
                <a:effectLst>
                  <a:outerShdw blurRad="38100" dist="38100" dir="2700000" algn="tl">
                    <a:srgbClr val="000000">
                      <a:alpha val="43137"/>
                    </a:srgbClr>
                  </a:outerShdw>
                </a:effectLst>
                <a:latin typeface="+mn-lt"/>
                <a:ea typeface="微软雅黑" panose="020B0503020204020204" pitchFamily="34" charset="-122"/>
              </a:defRPr>
            </a:lvl1pPr>
          </a:lstStyle>
          <a:p>
            <a:fld id="{9C8536BD-A908-48C7-B37B-8B8BA7F09B9E}" type="datetime1">
              <a:rPr lang="zh-CN" altLang="en-US" smtClean="0"/>
              <a:t>2015/6/16</a:t>
            </a:fld>
            <a:endParaRPr lang="en-US" altLang="ko-KR" dirty="0"/>
          </a:p>
        </p:txBody>
      </p:sp>
      <p:sp>
        <p:nvSpPr>
          <p:cNvPr id="10" name="Rectangle 25"/>
          <p:cNvSpPr>
            <a:spLocks noGrp="1" noChangeArrowheads="1"/>
          </p:cNvSpPr>
          <p:nvPr>
            <p:ph type="sldNum" sz="quarter" idx="4"/>
          </p:nvPr>
        </p:nvSpPr>
        <p:spPr bwMode="auto">
          <a:xfrm>
            <a:off x="3276600" y="5397500"/>
            <a:ext cx="2133600"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200" baseline="0">
                <a:latin typeface="+mn-lt"/>
                <a:ea typeface="微软雅黑" panose="020B0503020204020204" pitchFamily="34" charset="-122"/>
              </a:defRPr>
            </a:lvl1pPr>
          </a:lstStyle>
          <a:p>
            <a:fld id="{648C795E-A970-41F3-8408-0E8CCE74A68E}" type="slidenum">
              <a:rPr lang="ko-KR" altLang="en-US" smtClean="0"/>
              <a:pPr/>
              <a:t>‹#›</a:t>
            </a:fld>
            <a:endParaRPr lang="en-US" altLang="ko-KR"/>
          </a:p>
        </p:txBody>
      </p:sp>
      <p:sp>
        <p:nvSpPr>
          <p:cNvPr id="11" name="流程图: 手动输入 10"/>
          <p:cNvSpPr/>
          <p:nvPr/>
        </p:nvSpPr>
        <p:spPr bwMode="auto">
          <a:xfrm rot="16200000" flipH="1">
            <a:off x="6742805" y="3313805"/>
            <a:ext cx="374407" cy="4427984"/>
          </a:xfrm>
          <a:prstGeom prst="flowChartManualInput">
            <a:avLst/>
          </a:prstGeom>
          <a:gradFill flip="none" rotWithShape="0">
            <a:gsLst>
              <a:gs pos="9000">
                <a:srgbClr val="21D6E0"/>
              </a:gs>
              <a:gs pos="47000">
                <a:srgbClr val="0087E6"/>
              </a:gs>
            </a:gsLst>
            <a:lin ang="0" scaled="1"/>
            <a:tileRect/>
          </a:gra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Times New Roman" pitchFamily="18" charset="0"/>
              <a:ea typeface="微软雅黑" panose="020B0503020204020204" pitchFamily="34" charset="-122"/>
            </a:endParaRPr>
          </a:p>
        </p:txBody>
      </p:sp>
      <p:sp>
        <p:nvSpPr>
          <p:cNvPr id="12" name="流程图: 过程 11"/>
          <p:cNvSpPr/>
          <p:nvPr/>
        </p:nvSpPr>
        <p:spPr bwMode="auto">
          <a:xfrm>
            <a:off x="0" y="0"/>
            <a:ext cx="9144000" cy="337220"/>
          </a:xfrm>
          <a:prstGeom prst="flowChartProcess">
            <a:avLst/>
          </a:prstGeom>
          <a:gradFill flip="none" rotWithShape="1">
            <a:gsLst>
              <a:gs pos="80000">
                <a:srgbClr val="0F9CE6">
                  <a:alpha val="85000"/>
                </a:srgbClr>
              </a:gs>
              <a:gs pos="93000">
                <a:srgbClr val="21D6E0">
                  <a:lumMod val="89000"/>
                  <a:lumOff val="11000"/>
                  <a:alpha val="0"/>
                </a:srgbClr>
              </a:gs>
              <a:gs pos="52000">
                <a:srgbClr val="0087E6"/>
              </a:gs>
            </a:gsLst>
            <a:lin ang="0" scaled="1"/>
            <a:tileRect/>
          </a:gra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Times New Roman" pitchFamily="18" charset="0"/>
              <a:ea typeface="微软雅黑" panose="020B0503020204020204" pitchFamily="34" charset="-122"/>
            </a:endParaRPr>
          </a:p>
        </p:txBody>
      </p:sp>
      <p:sp>
        <p:nvSpPr>
          <p:cNvPr id="13" name="页脚占位符 4"/>
          <p:cNvSpPr txBox="1">
            <a:spLocks/>
          </p:cNvSpPr>
          <p:nvPr/>
        </p:nvSpPr>
        <p:spPr>
          <a:xfrm>
            <a:off x="5436096" y="5291405"/>
            <a:ext cx="3547120" cy="374407"/>
          </a:xfrm>
          <a:prstGeom prst="rect">
            <a:avLst/>
          </a:prstGeom>
        </p:spPr>
        <p:txBody>
          <a:bodyPr/>
          <a:lstStyle>
            <a:defPPr>
              <a:defRPr lang="en-US"/>
            </a:defPPr>
            <a:lvl1pPr algn="l" rtl="0" eaLnBrk="0" fontAlgn="base" hangingPunct="0">
              <a:spcBef>
                <a:spcPct val="0"/>
              </a:spcBef>
              <a:spcAft>
                <a:spcPct val="0"/>
              </a:spcAft>
              <a:defRPr i="1" kern="1200">
                <a:solidFill>
                  <a:schemeClr val="tx1"/>
                </a:solidFill>
                <a:effectLst>
                  <a:outerShdw blurRad="38100" dist="38100" dir="2700000" algn="tl">
                    <a:srgbClr val="000000">
                      <a:alpha val="43137"/>
                    </a:srgbClr>
                  </a:outerShdw>
                </a:effectLst>
                <a:latin typeface="Verdana" pitchFamily="34" charset="0"/>
                <a:ea typeface="+mn-ea"/>
                <a:cs typeface="Verdana" pitchFamily="34" charset="0"/>
              </a:defRPr>
            </a:lvl1pPr>
            <a:lvl2pPr marL="457200" algn="l" rtl="0" eaLnBrk="0" fontAlgn="base" hangingPunct="0">
              <a:spcBef>
                <a:spcPct val="0"/>
              </a:spcBef>
              <a:spcAft>
                <a:spcPct val="0"/>
              </a:spcAft>
              <a:defRPr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a:lstStyle>
          <a:p>
            <a:pPr algn="r"/>
            <a:r>
              <a:rPr lang="en-US" altLang="ko-KR" sz="1200" baseline="0" dirty="0" smtClean="0">
                <a:solidFill>
                  <a:schemeClr val="bg1"/>
                </a:solidFill>
                <a:ea typeface="微软雅黑" panose="020B0503020204020204" pitchFamily="34" charset="-122"/>
              </a:rPr>
              <a:t>Applied Superconductivity Research Centre</a:t>
            </a:r>
          </a:p>
          <a:p>
            <a:pPr algn="r"/>
            <a:r>
              <a:rPr lang="en-US" altLang="ko-KR" sz="1200" baseline="0" dirty="0" smtClean="0">
                <a:solidFill>
                  <a:schemeClr val="bg1"/>
                </a:solidFill>
                <a:ea typeface="微软雅黑" panose="020B0503020204020204" pitchFamily="34" charset="-122"/>
              </a:rPr>
              <a:t>Tsinghua University</a:t>
            </a:r>
            <a:endParaRPr lang="en-US" altLang="ko-KR" sz="1200" baseline="0" dirty="0">
              <a:solidFill>
                <a:schemeClr val="bg1"/>
              </a:solidFill>
              <a:ea typeface="微软雅黑" panose="020B0503020204020204" pitchFamily="34" charset="-122"/>
            </a:endParaRPr>
          </a:p>
        </p:txBody>
      </p:sp>
      <p:pic>
        <p:nvPicPr>
          <p:cNvPr id="14" name="图片 13"/>
          <p:cNvPicPr>
            <a:picLocks noChangeAspect="1"/>
          </p:cNvPicPr>
          <p:nvPr/>
        </p:nvPicPr>
        <p:blipFill rotWithShape="1">
          <a:blip r:embed="rId3" cstate="print">
            <a:extLst>
              <a:ext uri="{28A0092B-C50C-407E-A947-70E740481C1C}">
                <a14:useLocalDpi xmlns:a14="http://schemas.microsoft.com/office/drawing/2010/main" val="0"/>
              </a:ext>
            </a:extLst>
          </a:blip>
          <a:srcRect l="24914" r="27473" b="57985"/>
          <a:stretch/>
        </p:blipFill>
        <p:spPr>
          <a:xfrm>
            <a:off x="8568000" y="-1"/>
            <a:ext cx="575992" cy="555773"/>
          </a:xfrm>
          <a:prstGeom prst="rect">
            <a:avLst/>
          </a:prstGeom>
        </p:spPr>
      </p:pic>
      <p:sp>
        <p:nvSpPr>
          <p:cNvPr id="15" name="矩形 14"/>
          <p:cNvSpPr/>
          <p:nvPr/>
        </p:nvSpPr>
        <p:spPr bwMode="auto">
          <a:xfrm rot="5400000">
            <a:off x="5250112" y="2827457"/>
            <a:ext cx="4882177" cy="45719"/>
          </a:xfrm>
          <a:prstGeom prst="rect">
            <a:avLst/>
          </a:prstGeom>
          <a:gradFill>
            <a:gsLst>
              <a:gs pos="100000">
                <a:srgbClr val="21D6E0">
                  <a:lumMod val="89000"/>
                  <a:lumOff val="11000"/>
                  <a:alpha val="0"/>
                </a:srgbClr>
              </a:gs>
              <a:gs pos="31000">
                <a:srgbClr val="0087E6"/>
              </a:gs>
            </a:gsLst>
            <a:lin ang="0" scaled="1"/>
          </a:gra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Times New Roman" pitchFamily="18" charset="0"/>
              <a:ea typeface="微软雅黑" panose="020B0503020204020204" pitchFamily="34" charset="-122"/>
            </a:endParaRPr>
          </a:p>
        </p:txBody>
      </p:sp>
    </p:spTree>
    <p:extLst>
      <p:ext uri="{BB962C8B-B14F-4D97-AF65-F5344CB8AC3E}">
        <p14:creationId xmlns:p14="http://schemas.microsoft.com/office/powerpoint/2010/main" val="1324261745"/>
      </p:ext>
    </p:extLst>
  </p:cSld>
  <p:clrMap bg1="lt1" tx1="dk1" bg2="lt2" tx2="dk2" accent1="accent1" accent2="accent2" accent3="accent3" accent4="accent4" accent5="accent5" accent6="accent6" hlink="hlink" folHlink="folHlink"/>
  <p:sldLayoutIdLst>
    <p:sldLayoutId id="2147483692" r:id="rId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jpeg"/></Relationships>
</file>

<file path=ppt/slides/_rels/slide1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image" Target="../media/image33.jpeg"/><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5.xml"/><Relationship Id="rId4" Type="http://schemas.openxmlformats.org/officeDocument/2006/relationships/image" Target="../media/image40.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png"/><Relationship Id="rId7" Type="http://schemas.openxmlformats.org/officeDocument/2006/relationships/image" Target="../media/image19.jp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23.png"/><Relationship Id="rId4" Type="http://schemas.openxmlformats.org/officeDocument/2006/relationships/image" Target="../media/image22.jpeg"/></Relationships>
</file>

<file path=ppt/slides/_rels/slide9.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notesSlide" Target="../notesSlides/notesSlide9.xml"/><Relationship Id="rId7" Type="http://schemas.openxmlformats.org/officeDocument/2006/relationships/image" Target="../media/image25.wmf"/><Relationship Id="rId2" Type="http://schemas.openxmlformats.org/officeDocument/2006/relationships/slideLayout" Target="../slideLayouts/slideLayout5.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24.wmf"/><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sz="quarter"/>
          </p:nvPr>
        </p:nvSpPr>
        <p:spPr>
          <a:xfrm>
            <a:off x="457200" y="1921396"/>
            <a:ext cx="8153400" cy="698500"/>
          </a:xfrm>
        </p:spPr>
        <p:txBody>
          <a:bodyPr/>
          <a:lstStyle/>
          <a:p>
            <a:r>
              <a:rPr lang="en-US" altLang="zh-CN" sz="2000" dirty="0"/>
              <a:t>Through process quality control of HTS </a:t>
            </a:r>
            <a:r>
              <a:rPr lang="en-US" altLang="zh-CN" sz="2000" dirty="0" smtClean="0"/>
              <a:t>magnets</a:t>
            </a:r>
            <a:br>
              <a:rPr lang="en-US" altLang="zh-CN" sz="2000" dirty="0" smtClean="0"/>
            </a:br>
            <a:r>
              <a:rPr lang="en-US" altLang="zh-CN" sz="2000" dirty="0" smtClean="0"/>
              <a:t>- from </a:t>
            </a:r>
            <a:r>
              <a:rPr lang="en-US" altLang="zh-CN" sz="2000" dirty="0"/>
              <a:t>tapes to coils</a:t>
            </a:r>
            <a:endParaRPr lang="zh-CN" altLang="en-US" sz="2000" dirty="0"/>
          </a:p>
        </p:txBody>
      </p:sp>
      <p:sp>
        <p:nvSpPr>
          <p:cNvPr id="3" name="副标题 2"/>
          <p:cNvSpPr>
            <a:spLocks noGrp="1"/>
          </p:cNvSpPr>
          <p:nvPr>
            <p:ph type="subTitle" sz="quarter" idx="1"/>
          </p:nvPr>
        </p:nvSpPr>
        <p:spPr>
          <a:xfrm>
            <a:off x="762000" y="3048000"/>
            <a:ext cx="7543800" cy="1753716"/>
          </a:xfrm>
        </p:spPr>
        <p:txBody>
          <a:bodyPr/>
          <a:lstStyle/>
          <a:p>
            <a:r>
              <a:rPr lang="en-US" altLang="zh-CN" dirty="0" smtClean="0"/>
              <a:t>P. Song</a:t>
            </a:r>
          </a:p>
          <a:p>
            <a:r>
              <a:rPr lang="en-US" altLang="zh-CN" sz="1800" dirty="0" smtClean="0"/>
              <a:t>C. </a:t>
            </a:r>
            <a:r>
              <a:rPr lang="en-US" altLang="zh-CN" sz="1800" dirty="0" err="1" smtClean="0"/>
              <a:t>Gu</a:t>
            </a:r>
            <a:r>
              <a:rPr lang="en-US" altLang="zh-CN" sz="1800" dirty="0" smtClean="0"/>
              <a:t>,  T. Qu,  L. Lai,  Y. Li,  Z. Han</a:t>
            </a:r>
          </a:p>
          <a:p>
            <a:r>
              <a:rPr lang="en-US" altLang="zh-CN" dirty="0" smtClean="0"/>
              <a:t>Tsinghua Univ.</a:t>
            </a:r>
          </a:p>
          <a:p>
            <a:r>
              <a:rPr lang="en-US" altLang="zh-CN" dirty="0" smtClean="0"/>
              <a:t>2015/06/16</a:t>
            </a:r>
            <a:endParaRPr lang="zh-CN" altLang="en-US" dirty="0"/>
          </a:p>
        </p:txBody>
      </p:sp>
      <p:sp>
        <p:nvSpPr>
          <p:cNvPr id="4" name="日期占位符 3"/>
          <p:cNvSpPr>
            <a:spLocks noGrp="1"/>
          </p:cNvSpPr>
          <p:nvPr>
            <p:ph type="dt" sz="quarter" idx="2"/>
          </p:nvPr>
        </p:nvSpPr>
        <p:spPr/>
        <p:txBody>
          <a:bodyPr/>
          <a:lstStyle/>
          <a:p>
            <a:fld id="{8148448B-A210-474C-94C7-B56FB00DB9DA}" type="datetime1">
              <a:rPr lang="zh-CN" altLang="en-US" smtClean="0"/>
              <a:t>2015/6/16</a:t>
            </a:fld>
            <a:endParaRPr lang="en-US" altLang="ko-KR" dirty="0"/>
          </a:p>
        </p:txBody>
      </p:sp>
      <p:sp>
        <p:nvSpPr>
          <p:cNvPr id="6" name="灯片编号占位符 5"/>
          <p:cNvSpPr>
            <a:spLocks noGrp="1"/>
          </p:cNvSpPr>
          <p:nvPr>
            <p:ph type="sldNum" sz="quarter" idx="4"/>
          </p:nvPr>
        </p:nvSpPr>
        <p:spPr/>
        <p:txBody>
          <a:bodyPr/>
          <a:lstStyle/>
          <a:p>
            <a:fld id="{D6C316B0-7B26-4BF4-A0B6-EF1672DD5E1A}" type="slidenum">
              <a:rPr lang="ko-KR" altLang="en-US" smtClean="0"/>
              <a:pPr/>
              <a:t>1</a:t>
            </a:fld>
            <a:endParaRPr lang="en-US" altLang="ko-KR"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1557" y="121196"/>
            <a:ext cx="2406227" cy="11819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783515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Quality control of coil winding process</a:t>
            </a:r>
            <a:endParaRPr lang="zh-CN" altLang="en-US" dirty="0"/>
          </a:p>
        </p:txBody>
      </p:sp>
      <p:sp>
        <p:nvSpPr>
          <p:cNvPr id="3" name="日期占位符 2"/>
          <p:cNvSpPr>
            <a:spLocks noGrp="1"/>
          </p:cNvSpPr>
          <p:nvPr>
            <p:ph type="dt" sz="half" idx="10"/>
          </p:nvPr>
        </p:nvSpPr>
        <p:spPr/>
        <p:txBody>
          <a:bodyPr/>
          <a:lstStyle/>
          <a:p>
            <a:fld id="{F03EEAA1-5839-4612-B046-E30ECCFD6B5C}" type="datetime1">
              <a:rPr lang="zh-CN" altLang="en-US" smtClean="0"/>
              <a:t>2015/6/16</a:t>
            </a:fld>
            <a:endParaRPr lang="en-US" altLang="ko-KR"/>
          </a:p>
        </p:txBody>
      </p:sp>
      <p:sp>
        <p:nvSpPr>
          <p:cNvPr id="4" name="灯片编号占位符 3"/>
          <p:cNvSpPr>
            <a:spLocks noGrp="1"/>
          </p:cNvSpPr>
          <p:nvPr>
            <p:ph type="sldNum" sz="quarter" idx="12"/>
          </p:nvPr>
        </p:nvSpPr>
        <p:spPr/>
        <p:txBody>
          <a:bodyPr/>
          <a:lstStyle/>
          <a:p>
            <a:fld id="{C749884A-489C-409B-BE05-79B52846475F}" type="slidenum">
              <a:rPr lang="ko-KR" altLang="en-US" smtClean="0"/>
              <a:pPr/>
              <a:t>10</a:t>
            </a:fld>
            <a:endParaRPr lang="en-US" altLang="ko-KR"/>
          </a:p>
        </p:txBody>
      </p:sp>
      <p:sp>
        <p:nvSpPr>
          <p:cNvPr id="9" name="矩形 8"/>
          <p:cNvSpPr/>
          <p:nvPr/>
        </p:nvSpPr>
        <p:spPr>
          <a:xfrm>
            <a:off x="251520" y="49188"/>
            <a:ext cx="4572000" cy="253916"/>
          </a:xfrm>
          <a:prstGeom prst="rect">
            <a:avLst/>
          </a:prstGeom>
        </p:spPr>
        <p:txBody>
          <a:bodyPr>
            <a:spAutoFit/>
          </a:bodyPr>
          <a:lstStyle/>
          <a:p>
            <a:r>
              <a:rPr lang="en-US" altLang="zh-CN" sz="1050" i="1" dirty="0">
                <a:solidFill>
                  <a:schemeClr val="bg1"/>
                </a:solidFill>
              </a:rPr>
              <a:t>Through process quality control of HTS magnets: from tapes to coils</a:t>
            </a:r>
            <a:endParaRPr lang="zh-CN" altLang="en-US" sz="1050" i="1" dirty="0">
              <a:solidFill>
                <a:schemeClr val="bg1"/>
              </a:solidFill>
            </a:endParaRPr>
          </a:p>
        </p:txBody>
      </p:sp>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1421236" y="470321"/>
            <a:ext cx="1841055" cy="3076571"/>
          </a:xfrm>
          <a:prstGeom prst="rect">
            <a:avLst/>
          </a:prstGeom>
        </p:spPr>
      </p:pic>
      <p:sp>
        <p:nvSpPr>
          <p:cNvPr id="10" name="椭圆 9"/>
          <p:cNvSpPr/>
          <p:nvPr/>
        </p:nvSpPr>
        <p:spPr bwMode="auto">
          <a:xfrm>
            <a:off x="1955605" y="1717639"/>
            <a:ext cx="581933" cy="581933"/>
          </a:xfrm>
          <a:prstGeom prst="ellipse">
            <a:avLst/>
          </a:prstGeom>
          <a:noFill/>
          <a:ln w="38100" cap="flat" cmpd="sng" algn="ctr">
            <a:solidFill>
              <a:srgbClr val="FFFF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Times New Roman" pitchFamily="18" charset="0"/>
            </a:endParaRPr>
          </a:p>
        </p:txBody>
      </p:sp>
      <p:pic>
        <p:nvPicPr>
          <p:cNvPr id="12" name="图片 11"/>
          <p:cNvPicPr>
            <a:picLocks noChangeAspect="1"/>
          </p:cNvPicPr>
          <p:nvPr/>
        </p:nvPicPr>
        <p:blipFill rotWithShape="1">
          <a:blip r:embed="rId4" cstate="print">
            <a:extLst>
              <a:ext uri="{28A0092B-C50C-407E-A947-70E740481C1C}">
                <a14:useLocalDpi xmlns:a14="http://schemas.microsoft.com/office/drawing/2010/main" val="0"/>
              </a:ext>
            </a:extLst>
          </a:blip>
          <a:srcRect b="24974"/>
          <a:stretch/>
        </p:blipFill>
        <p:spPr>
          <a:xfrm>
            <a:off x="1091509" y="3408457"/>
            <a:ext cx="2604029" cy="1465267"/>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Box 5"/>
          <p:cNvSpPr txBox="1"/>
          <p:nvPr/>
        </p:nvSpPr>
        <p:spPr>
          <a:xfrm>
            <a:off x="587453" y="2950994"/>
            <a:ext cx="3508396" cy="338554"/>
          </a:xfrm>
          <a:prstGeom prst="rect">
            <a:avLst/>
          </a:prstGeom>
          <a:noFill/>
        </p:spPr>
        <p:txBody>
          <a:bodyPr wrap="none" rtlCol="0">
            <a:spAutoFit/>
          </a:bodyPr>
          <a:lstStyle/>
          <a:p>
            <a:r>
              <a:rPr lang="en-US" altLang="zh-CN" sz="1600" dirty="0" smtClean="0"/>
              <a:t>Over-tension caused the HTS tape break</a:t>
            </a:r>
            <a:endParaRPr lang="zh-CN" altLang="en-US" sz="1600" dirty="0"/>
          </a:p>
        </p:txBody>
      </p:sp>
      <p:sp>
        <p:nvSpPr>
          <p:cNvPr id="7" name="TextBox 6"/>
          <p:cNvSpPr txBox="1"/>
          <p:nvPr/>
        </p:nvSpPr>
        <p:spPr>
          <a:xfrm>
            <a:off x="480815" y="4887349"/>
            <a:ext cx="4091185" cy="338554"/>
          </a:xfrm>
          <a:prstGeom prst="rect">
            <a:avLst/>
          </a:prstGeom>
          <a:noFill/>
        </p:spPr>
        <p:txBody>
          <a:bodyPr wrap="none" rtlCol="0">
            <a:spAutoFit/>
          </a:bodyPr>
          <a:lstStyle/>
          <a:p>
            <a:r>
              <a:rPr lang="en-US" altLang="zh-CN" sz="1600" dirty="0" smtClean="0"/>
              <a:t>Unexpected insulation damage caused burn-out</a:t>
            </a:r>
            <a:endParaRPr lang="zh-CN" altLang="en-US" sz="1600" dirty="0"/>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6136" y="1088079"/>
            <a:ext cx="2664296" cy="1835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0112" y="3145532"/>
            <a:ext cx="2618201" cy="17504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4829683" y="1348307"/>
            <a:ext cx="992579" cy="369332"/>
          </a:xfrm>
          <a:prstGeom prst="rect">
            <a:avLst/>
          </a:prstGeom>
          <a:noFill/>
        </p:spPr>
        <p:txBody>
          <a:bodyPr wrap="none" rtlCol="0">
            <a:spAutoFit/>
          </a:bodyPr>
          <a:lstStyle/>
          <a:p>
            <a:r>
              <a:rPr lang="en-US" altLang="zh-CN" dirty="0" smtClean="0"/>
              <a:t>cleavage</a:t>
            </a:r>
            <a:endParaRPr lang="zh-CN" altLang="en-US" dirty="0"/>
          </a:p>
        </p:txBody>
      </p:sp>
      <p:sp>
        <p:nvSpPr>
          <p:cNvPr id="13" name="TextBox 12"/>
          <p:cNvSpPr txBox="1"/>
          <p:nvPr/>
        </p:nvSpPr>
        <p:spPr>
          <a:xfrm>
            <a:off x="5140297" y="2312794"/>
            <a:ext cx="569387" cy="369332"/>
          </a:xfrm>
          <a:prstGeom prst="rect">
            <a:avLst/>
          </a:prstGeom>
          <a:noFill/>
        </p:spPr>
        <p:txBody>
          <a:bodyPr wrap="none" rtlCol="0">
            <a:spAutoFit/>
          </a:bodyPr>
          <a:lstStyle/>
          <a:p>
            <a:r>
              <a:rPr lang="en-US" altLang="zh-CN" dirty="0" smtClean="0"/>
              <a:t>peel</a:t>
            </a:r>
            <a:endParaRPr lang="zh-CN" altLang="en-US" dirty="0"/>
          </a:p>
        </p:txBody>
      </p:sp>
      <p:sp>
        <p:nvSpPr>
          <p:cNvPr id="15" name="TextBox 14"/>
          <p:cNvSpPr txBox="1"/>
          <p:nvPr/>
        </p:nvSpPr>
        <p:spPr>
          <a:xfrm>
            <a:off x="4788024" y="4925987"/>
            <a:ext cx="4225772" cy="307777"/>
          </a:xfrm>
          <a:prstGeom prst="rect">
            <a:avLst/>
          </a:prstGeom>
          <a:noFill/>
        </p:spPr>
        <p:txBody>
          <a:bodyPr wrap="none" rtlCol="0">
            <a:spAutoFit/>
          </a:bodyPr>
          <a:lstStyle/>
          <a:p>
            <a:r>
              <a:rPr lang="en-US" altLang="zh-CN" sz="1400" dirty="0" smtClean="0"/>
              <a:t>Use different impregnation material to reduce peel force</a:t>
            </a:r>
            <a:endParaRPr lang="zh-CN" altLang="en-US" sz="1400" dirty="0"/>
          </a:p>
        </p:txBody>
      </p:sp>
      <p:sp>
        <p:nvSpPr>
          <p:cNvPr id="18" name="椭圆 17"/>
          <p:cNvSpPr/>
          <p:nvPr/>
        </p:nvSpPr>
        <p:spPr bwMode="auto">
          <a:xfrm>
            <a:off x="1619672" y="4020759"/>
            <a:ext cx="1440160" cy="636941"/>
          </a:xfrm>
          <a:prstGeom prst="ellipse">
            <a:avLst/>
          </a:prstGeom>
          <a:noFill/>
          <a:ln w="28575" cap="flat" cmpd="sng" algn="ctr">
            <a:solidFill>
              <a:srgbClr val="C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3655089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An example – disassembly of a YBCO coil</a:t>
            </a:r>
            <a:endParaRPr lang="zh-CN" altLang="en-US" dirty="0"/>
          </a:p>
        </p:txBody>
      </p:sp>
      <p:sp>
        <p:nvSpPr>
          <p:cNvPr id="3" name="日期占位符 2"/>
          <p:cNvSpPr>
            <a:spLocks noGrp="1"/>
          </p:cNvSpPr>
          <p:nvPr>
            <p:ph type="dt" sz="half" idx="10"/>
          </p:nvPr>
        </p:nvSpPr>
        <p:spPr/>
        <p:txBody>
          <a:bodyPr/>
          <a:lstStyle/>
          <a:p>
            <a:fld id="{F03EEAA1-5839-4612-B046-E30ECCFD6B5C}" type="datetime1">
              <a:rPr lang="zh-CN" altLang="en-US" smtClean="0"/>
              <a:t>2015/6/16</a:t>
            </a:fld>
            <a:endParaRPr lang="en-US" altLang="ko-KR"/>
          </a:p>
        </p:txBody>
      </p:sp>
      <p:sp>
        <p:nvSpPr>
          <p:cNvPr id="4" name="灯片编号占位符 3"/>
          <p:cNvSpPr>
            <a:spLocks noGrp="1"/>
          </p:cNvSpPr>
          <p:nvPr>
            <p:ph type="sldNum" sz="quarter" idx="12"/>
          </p:nvPr>
        </p:nvSpPr>
        <p:spPr/>
        <p:txBody>
          <a:bodyPr/>
          <a:lstStyle/>
          <a:p>
            <a:fld id="{C749884A-489C-409B-BE05-79B52846475F}" type="slidenum">
              <a:rPr lang="ko-KR" altLang="en-US" smtClean="0"/>
              <a:pPr/>
              <a:t>11</a:t>
            </a:fld>
            <a:endParaRPr lang="en-US" altLang="ko-KR"/>
          </a:p>
        </p:txBody>
      </p:sp>
      <p:pic>
        <p:nvPicPr>
          <p:cNvPr id="5" name="内容占位符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9870" y="1201316"/>
            <a:ext cx="3027716" cy="1422335"/>
          </a:xfrm>
          <a:prstGeom prst="rect">
            <a:avLst/>
          </a:prstGeom>
        </p:spPr>
      </p:pic>
      <p:pic>
        <p:nvPicPr>
          <p:cNvPr id="6" name="内容占位符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bwMode="auto">
          <a:xfrm>
            <a:off x="4211960" y="1421684"/>
            <a:ext cx="4032448" cy="2802874"/>
          </a:xfrm>
          <a:prstGeom prst="rect">
            <a:avLst/>
          </a:prstGeom>
          <a:noFill/>
          <a:ln w="9525">
            <a:noFill/>
            <a:miter lim="800000"/>
            <a:headEnd/>
            <a:tailEnd/>
          </a:ln>
        </p:spPr>
      </p:pic>
      <p:pic>
        <p:nvPicPr>
          <p:cNvPr id="10" name="图片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9870" y="2777319"/>
            <a:ext cx="3027716" cy="1706801"/>
          </a:xfrm>
          <a:prstGeom prst="rect">
            <a:avLst/>
          </a:prstGeom>
        </p:spPr>
      </p:pic>
      <p:sp>
        <p:nvSpPr>
          <p:cNvPr id="11" name="TextBox 10"/>
          <p:cNvSpPr txBox="1"/>
          <p:nvPr/>
        </p:nvSpPr>
        <p:spPr>
          <a:xfrm>
            <a:off x="467544" y="4585692"/>
            <a:ext cx="3289427" cy="307777"/>
          </a:xfrm>
          <a:prstGeom prst="rect">
            <a:avLst/>
          </a:prstGeom>
          <a:noFill/>
        </p:spPr>
        <p:txBody>
          <a:bodyPr wrap="none" rtlCol="0">
            <a:spAutoFit/>
          </a:bodyPr>
          <a:lstStyle/>
          <a:p>
            <a:r>
              <a:rPr lang="en-US" altLang="zh-CN" sz="1400" dirty="0" smtClean="0"/>
              <a:t>Disassemble a failed race-track YBCO coil</a:t>
            </a:r>
            <a:endParaRPr lang="zh-CN" altLang="en-US" sz="1400" dirty="0"/>
          </a:p>
        </p:txBody>
      </p:sp>
      <p:sp>
        <p:nvSpPr>
          <p:cNvPr id="12" name="椭圆 11"/>
          <p:cNvSpPr/>
          <p:nvPr/>
        </p:nvSpPr>
        <p:spPr bwMode="auto">
          <a:xfrm>
            <a:off x="6084168" y="2497460"/>
            <a:ext cx="576064" cy="1133259"/>
          </a:xfrm>
          <a:prstGeom prst="ellipse">
            <a:avLst/>
          </a:prstGeom>
          <a:noFill/>
          <a:ln w="2857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Times New Roman" pitchFamily="18" charset="0"/>
            </a:endParaRPr>
          </a:p>
        </p:txBody>
      </p:sp>
      <p:sp>
        <p:nvSpPr>
          <p:cNvPr id="13" name="椭圆 12"/>
          <p:cNvSpPr/>
          <p:nvPr/>
        </p:nvSpPr>
        <p:spPr bwMode="auto">
          <a:xfrm>
            <a:off x="6804248" y="1561356"/>
            <a:ext cx="1199884" cy="504056"/>
          </a:xfrm>
          <a:prstGeom prst="ellipse">
            <a:avLst/>
          </a:prstGeom>
          <a:noFill/>
          <a:ln w="19050" cap="flat" cmpd="sng" algn="ctr">
            <a:solidFill>
              <a:srgbClr val="C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Times New Roman" pitchFamily="18" charset="0"/>
            </a:endParaRPr>
          </a:p>
        </p:txBody>
      </p:sp>
      <p:sp>
        <p:nvSpPr>
          <p:cNvPr id="14" name="TextBox 13"/>
          <p:cNvSpPr txBox="1"/>
          <p:nvPr/>
        </p:nvSpPr>
        <p:spPr>
          <a:xfrm>
            <a:off x="6732240" y="1057300"/>
            <a:ext cx="1704313" cy="369332"/>
          </a:xfrm>
          <a:prstGeom prst="rect">
            <a:avLst/>
          </a:prstGeom>
          <a:noFill/>
        </p:spPr>
        <p:txBody>
          <a:bodyPr wrap="none" rtlCol="0">
            <a:spAutoFit/>
          </a:bodyPr>
          <a:lstStyle/>
          <a:p>
            <a:r>
              <a:rPr lang="en-US" altLang="zh-CN" dirty="0" smtClean="0"/>
              <a:t>Soldering points</a:t>
            </a:r>
            <a:endParaRPr lang="zh-CN" altLang="en-US" dirty="0"/>
          </a:p>
        </p:txBody>
      </p:sp>
      <p:sp>
        <p:nvSpPr>
          <p:cNvPr id="15" name="TextBox 14"/>
          <p:cNvSpPr txBox="1"/>
          <p:nvPr/>
        </p:nvSpPr>
        <p:spPr>
          <a:xfrm>
            <a:off x="5893549" y="2137420"/>
            <a:ext cx="838691" cy="369332"/>
          </a:xfrm>
          <a:prstGeom prst="rect">
            <a:avLst/>
          </a:prstGeom>
          <a:noFill/>
        </p:spPr>
        <p:txBody>
          <a:bodyPr wrap="none" rtlCol="0">
            <a:spAutoFit/>
          </a:bodyPr>
          <a:lstStyle/>
          <a:p>
            <a:r>
              <a:rPr lang="en-US" altLang="zh-CN" dirty="0" smtClean="0"/>
              <a:t>defects</a:t>
            </a:r>
            <a:endParaRPr lang="zh-CN" altLang="en-US" dirty="0"/>
          </a:p>
        </p:txBody>
      </p:sp>
      <p:sp>
        <p:nvSpPr>
          <p:cNvPr id="16" name="矩形 15"/>
          <p:cNvSpPr/>
          <p:nvPr/>
        </p:nvSpPr>
        <p:spPr>
          <a:xfrm>
            <a:off x="251520" y="49188"/>
            <a:ext cx="4572000" cy="253916"/>
          </a:xfrm>
          <a:prstGeom prst="rect">
            <a:avLst/>
          </a:prstGeom>
        </p:spPr>
        <p:txBody>
          <a:bodyPr>
            <a:spAutoFit/>
          </a:bodyPr>
          <a:lstStyle/>
          <a:p>
            <a:r>
              <a:rPr lang="en-US" altLang="zh-CN" sz="1050" i="1" dirty="0">
                <a:solidFill>
                  <a:schemeClr val="bg1"/>
                </a:solidFill>
              </a:rPr>
              <a:t>Through process quality control of HTS magnets: from tapes to coils</a:t>
            </a:r>
            <a:endParaRPr lang="zh-CN" altLang="en-US" sz="1050" i="1" dirty="0">
              <a:solidFill>
                <a:schemeClr val="bg1"/>
              </a:solidFill>
            </a:endParaRPr>
          </a:p>
        </p:txBody>
      </p:sp>
      <p:sp>
        <p:nvSpPr>
          <p:cNvPr id="17" name="TextBox 16"/>
          <p:cNvSpPr txBox="1"/>
          <p:nvPr/>
        </p:nvSpPr>
        <p:spPr>
          <a:xfrm>
            <a:off x="4405777" y="4441676"/>
            <a:ext cx="4558711" cy="584775"/>
          </a:xfrm>
          <a:prstGeom prst="rect">
            <a:avLst/>
          </a:prstGeom>
          <a:noFill/>
        </p:spPr>
        <p:txBody>
          <a:bodyPr wrap="square" rtlCol="0">
            <a:spAutoFit/>
          </a:bodyPr>
          <a:lstStyle/>
          <a:p>
            <a:r>
              <a:rPr lang="en-US" altLang="zh-CN" sz="1600" dirty="0" smtClean="0"/>
              <a:t>The continuous measurement result of the tape disassembled from the failed race-track YBCO coil</a:t>
            </a:r>
            <a:endParaRPr lang="zh-CN" altLang="en-US" sz="1600" dirty="0"/>
          </a:p>
        </p:txBody>
      </p:sp>
    </p:spTree>
    <p:extLst>
      <p:ext uri="{BB962C8B-B14F-4D97-AF65-F5344CB8AC3E}">
        <p14:creationId xmlns:p14="http://schemas.microsoft.com/office/powerpoint/2010/main" val="12574085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Insulation and defects test of the coil</a:t>
            </a:r>
            <a:endParaRPr lang="zh-CN" altLang="en-US" dirty="0"/>
          </a:p>
        </p:txBody>
      </p:sp>
      <p:sp>
        <p:nvSpPr>
          <p:cNvPr id="3" name="日期占位符 2"/>
          <p:cNvSpPr>
            <a:spLocks noGrp="1"/>
          </p:cNvSpPr>
          <p:nvPr>
            <p:ph type="dt" sz="half" idx="10"/>
          </p:nvPr>
        </p:nvSpPr>
        <p:spPr/>
        <p:txBody>
          <a:bodyPr/>
          <a:lstStyle/>
          <a:p>
            <a:fld id="{F03EEAA1-5839-4612-B046-E30ECCFD6B5C}" type="datetime1">
              <a:rPr lang="zh-CN" altLang="en-US" smtClean="0"/>
              <a:t>2015/6/16</a:t>
            </a:fld>
            <a:endParaRPr lang="en-US" altLang="ko-KR"/>
          </a:p>
        </p:txBody>
      </p:sp>
      <p:sp>
        <p:nvSpPr>
          <p:cNvPr id="4" name="灯片编号占位符 3"/>
          <p:cNvSpPr>
            <a:spLocks noGrp="1"/>
          </p:cNvSpPr>
          <p:nvPr>
            <p:ph type="sldNum" sz="quarter" idx="12"/>
          </p:nvPr>
        </p:nvSpPr>
        <p:spPr/>
        <p:txBody>
          <a:bodyPr/>
          <a:lstStyle/>
          <a:p>
            <a:fld id="{C749884A-489C-409B-BE05-79B52846475F}" type="slidenum">
              <a:rPr lang="ko-KR" altLang="en-US" smtClean="0"/>
              <a:pPr/>
              <a:t>12</a:t>
            </a:fld>
            <a:endParaRPr lang="en-US" altLang="ko-KR"/>
          </a:p>
        </p:txBody>
      </p:sp>
      <p:sp>
        <p:nvSpPr>
          <p:cNvPr id="8" name="矩形 7"/>
          <p:cNvSpPr/>
          <p:nvPr/>
        </p:nvSpPr>
        <p:spPr>
          <a:xfrm>
            <a:off x="251520" y="49188"/>
            <a:ext cx="4572000" cy="253916"/>
          </a:xfrm>
          <a:prstGeom prst="rect">
            <a:avLst/>
          </a:prstGeom>
        </p:spPr>
        <p:txBody>
          <a:bodyPr>
            <a:spAutoFit/>
          </a:bodyPr>
          <a:lstStyle/>
          <a:p>
            <a:r>
              <a:rPr lang="en-US" altLang="zh-CN" sz="1050" i="1" dirty="0">
                <a:solidFill>
                  <a:schemeClr val="bg1"/>
                </a:solidFill>
              </a:rPr>
              <a:t>Through process quality control of HTS magnets: from tapes to coils</a:t>
            </a:r>
            <a:endParaRPr lang="zh-CN" altLang="en-US" sz="1050" i="1" dirty="0">
              <a:solidFill>
                <a:schemeClr val="bg1"/>
              </a:solidFill>
            </a:endParaRPr>
          </a:p>
        </p:txBody>
      </p:sp>
      <p:grpSp>
        <p:nvGrpSpPr>
          <p:cNvPr id="9" name="Group 100"/>
          <p:cNvGrpSpPr>
            <a:grpSpLocks/>
          </p:cNvGrpSpPr>
          <p:nvPr/>
        </p:nvGrpSpPr>
        <p:grpSpPr bwMode="auto">
          <a:xfrm>
            <a:off x="539552" y="1121955"/>
            <a:ext cx="2232248" cy="1776979"/>
            <a:chOff x="567" y="1071"/>
            <a:chExt cx="2177" cy="1733"/>
          </a:xfrm>
        </p:grpSpPr>
        <p:sp>
          <p:nvSpPr>
            <p:cNvPr id="10" name="Rectangle 97"/>
            <p:cNvSpPr>
              <a:spLocks noChangeArrowheads="1"/>
            </p:cNvSpPr>
            <p:nvPr/>
          </p:nvSpPr>
          <p:spPr bwMode="auto">
            <a:xfrm>
              <a:off x="567" y="1071"/>
              <a:ext cx="2177" cy="1733"/>
            </a:xfrm>
            <a:prstGeom prst="rect">
              <a:avLst/>
            </a:prstGeom>
            <a:solidFill>
              <a:srgbClr val="CBCBCB"/>
            </a:solidFill>
            <a:ln w="9525" algn="ctr">
              <a:solidFill>
                <a:srgbClr val="666699"/>
              </a:solidFill>
              <a:miter lim="800000"/>
              <a:headEnd/>
              <a:tailEnd/>
            </a:ln>
            <a:effectLst>
              <a:outerShdw dist="35921" dir="2700000" algn="ctr" rotWithShape="0">
                <a:schemeClr val="bg2"/>
              </a:outerShdw>
            </a:effectLst>
          </p:spPr>
          <p:txBody>
            <a:bodyPr lIns="0" tIns="0" rIns="0" anchor="ctr">
              <a:spAutoFit/>
            </a:bodyPr>
            <a:lstStyle/>
            <a:p>
              <a:endParaRPr lang="zh-CN" altLang="en-US"/>
            </a:p>
          </p:txBody>
        </p:sp>
        <p:pic>
          <p:nvPicPr>
            <p:cNvPr id="11" name="Picture 9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 y="1126"/>
              <a:ext cx="1996" cy="16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6666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2" name="Group 101"/>
          <p:cNvGrpSpPr>
            <a:grpSpLocks/>
          </p:cNvGrpSpPr>
          <p:nvPr/>
        </p:nvGrpSpPr>
        <p:grpSpPr bwMode="auto">
          <a:xfrm>
            <a:off x="3059832" y="1137842"/>
            <a:ext cx="2160240" cy="1719658"/>
            <a:chOff x="2971" y="1071"/>
            <a:chExt cx="2177" cy="1733"/>
          </a:xfrm>
        </p:grpSpPr>
        <p:sp>
          <p:nvSpPr>
            <p:cNvPr id="13" name="Rectangle 99"/>
            <p:cNvSpPr>
              <a:spLocks noChangeArrowheads="1"/>
            </p:cNvSpPr>
            <p:nvPr/>
          </p:nvSpPr>
          <p:spPr bwMode="auto">
            <a:xfrm>
              <a:off x="2971" y="1071"/>
              <a:ext cx="2177" cy="1733"/>
            </a:xfrm>
            <a:prstGeom prst="rect">
              <a:avLst/>
            </a:prstGeom>
            <a:solidFill>
              <a:srgbClr val="CBCBCB"/>
            </a:solidFill>
            <a:ln w="9525" algn="ctr">
              <a:solidFill>
                <a:srgbClr val="666699"/>
              </a:solidFill>
              <a:miter lim="800000"/>
              <a:headEnd/>
              <a:tailEnd/>
            </a:ln>
            <a:effectLst>
              <a:outerShdw dist="35921" dir="2700000" algn="ctr" rotWithShape="0">
                <a:schemeClr val="bg2"/>
              </a:outerShdw>
            </a:effectLst>
          </p:spPr>
          <p:txBody>
            <a:bodyPr lIns="0" tIns="0" rIns="0" anchor="ctr">
              <a:spAutoFit/>
            </a:bodyPr>
            <a:lstStyle/>
            <a:p>
              <a:endParaRPr lang="zh-CN" altLang="en-US"/>
            </a:p>
          </p:txBody>
        </p:sp>
        <p:pic>
          <p:nvPicPr>
            <p:cNvPr id="14" name="Picture 9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61" y="1144"/>
              <a:ext cx="2003" cy="16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6666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5" name="图片 14"/>
          <p:cNvPicPr>
            <a:picLocks noChangeAspect="1"/>
          </p:cNvPicPr>
          <p:nvPr/>
        </p:nvPicPr>
        <p:blipFill>
          <a:blip r:embed="rId5"/>
          <a:stretch>
            <a:fillRect/>
          </a:stretch>
        </p:blipFill>
        <p:spPr>
          <a:xfrm>
            <a:off x="6732240" y="3361556"/>
            <a:ext cx="2038581" cy="1524555"/>
          </a:xfrm>
          <a:prstGeom prst="rect">
            <a:avLst/>
          </a:prstGeom>
        </p:spPr>
      </p:pic>
      <p:pic>
        <p:nvPicPr>
          <p:cNvPr id="16" name="图片 15"/>
          <p:cNvPicPr>
            <a:picLocks noChangeAspect="1"/>
          </p:cNvPicPr>
          <p:nvPr/>
        </p:nvPicPr>
        <p:blipFill>
          <a:blip r:embed="rId6"/>
          <a:stretch>
            <a:fillRect/>
          </a:stretch>
        </p:blipFill>
        <p:spPr>
          <a:xfrm>
            <a:off x="4306415" y="3354166"/>
            <a:ext cx="2023183" cy="1519558"/>
          </a:xfrm>
          <a:prstGeom prst="rect">
            <a:avLst/>
          </a:prstGeom>
        </p:spPr>
      </p:pic>
      <p:cxnSp>
        <p:nvCxnSpPr>
          <p:cNvPr id="18" name="直接连接符 17"/>
          <p:cNvCxnSpPr/>
          <p:nvPr/>
        </p:nvCxnSpPr>
        <p:spPr bwMode="auto">
          <a:xfrm>
            <a:off x="251520" y="3073524"/>
            <a:ext cx="8312974" cy="0"/>
          </a:xfrm>
          <a:prstGeom prst="line">
            <a:avLst/>
          </a:prstGeom>
          <a:ln>
            <a:headEnd type="none" w="med" len="med"/>
            <a:tailEnd type="none" w="med" len="med"/>
          </a:ln>
          <a:extLst/>
        </p:spPr>
        <p:style>
          <a:lnRef idx="3">
            <a:schemeClr val="accent1"/>
          </a:lnRef>
          <a:fillRef idx="0">
            <a:schemeClr val="accent1"/>
          </a:fillRef>
          <a:effectRef idx="2">
            <a:schemeClr val="accent1"/>
          </a:effectRef>
          <a:fontRef idx="minor">
            <a:schemeClr val="tx1"/>
          </a:fontRef>
        </p:style>
      </p:cxnSp>
      <p:sp>
        <p:nvSpPr>
          <p:cNvPr id="19" name="TextBox 18"/>
          <p:cNvSpPr txBox="1"/>
          <p:nvPr/>
        </p:nvSpPr>
        <p:spPr>
          <a:xfrm>
            <a:off x="5468844" y="1345332"/>
            <a:ext cx="3495644" cy="1323439"/>
          </a:xfrm>
          <a:prstGeom prst="rect">
            <a:avLst/>
          </a:prstGeom>
          <a:noFill/>
        </p:spPr>
        <p:txBody>
          <a:bodyPr wrap="square" rtlCol="0">
            <a:spAutoFit/>
          </a:bodyPr>
          <a:lstStyle/>
          <a:p>
            <a:r>
              <a:rPr lang="en-US" altLang="zh-CN" sz="1600" dirty="0" smtClean="0"/>
              <a:t>Detection of insulation break in the coil, using lock-in at ac situation.</a:t>
            </a:r>
          </a:p>
          <a:p>
            <a:endParaRPr lang="en-US" altLang="zh-CN" sz="1600" dirty="0" smtClean="0"/>
          </a:p>
          <a:p>
            <a:pPr marL="285750" indent="-285750">
              <a:buFont typeface="Arial" panose="020B0604020202020204" pitchFamily="34" charset="0"/>
              <a:buChar char="•"/>
            </a:pPr>
            <a:r>
              <a:rPr lang="en-US" altLang="zh-CN" sz="1600" dirty="0" smtClean="0"/>
              <a:t>High accuracy </a:t>
            </a:r>
          </a:p>
          <a:p>
            <a:pPr marL="285750" indent="-285750">
              <a:buFont typeface="Arial" panose="020B0604020202020204" pitchFamily="34" charset="0"/>
              <a:buChar char="•"/>
            </a:pPr>
            <a:r>
              <a:rPr lang="en-US" altLang="zh-CN" sz="1600" dirty="0"/>
              <a:t>H</a:t>
            </a:r>
            <a:r>
              <a:rPr lang="en-US" altLang="zh-CN" sz="1600" dirty="0" smtClean="0"/>
              <a:t>igh repeatability </a:t>
            </a:r>
            <a:endParaRPr lang="zh-CN" altLang="en-US" sz="1600" dirty="0"/>
          </a:p>
        </p:txBody>
      </p:sp>
      <p:sp>
        <p:nvSpPr>
          <p:cNvPr id="20" name="TextBox 19"/>
          <p:cNvSpPr txBox="1"/>
          <p:nvPr/>
        </p:nvSpPr>
        <p:spPr>
          <a:xfrm>
            <a:off x="467544" y="3508474"/>
            <a:ext cx="3528392" cy="1077218"/>
          </a:xfrm>
          <a:prstGeom prst="rect">
            <a:avLst/>
          </a:prstGeom>
          <a:noFill/>
        </p:spPr>
        <p:txBody>
          <a:bodyPr wrap="square" rtlCol="0">
            <a:spAutoFit/>
          </a:bodyPr>
          <a:lstStyle/>
          <a:p>
            <a:r>
              <a:rPr lang="en-US" altLang="zh-CN" sz="1600" dirty="0" smtClean="0"/>
              <a:t>Developing the temperature measuring method to check the defects in the coil. </a:t>
            </a:r>
          </a:p>
          <a:p>
            <a:endParaRPr lang="en-US" altLang="zh-CN" sz="1600" dirty="0"/>
          </a:p>
          <a:p>
            <a:r>
              <a:rPr lang="en-US" altLang="zh-CN" sz="1600" dirty="0" smtClean="0"/>
              <a:t>FEM simulation and experiment </a:t>
            </a:r>
          </a:p>
        </p:txBody>
      </p:sp>
    </p:spTree>
    <p:extLst>
      <p:ext uri="{BB962C8B-B14F-4D97-AF65-F5344CB8AC3E}">
        <p14:creationId xmlns:p14="http://schemas.microsoft.com/office/powerpoint/2010/main" val="1605703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Conclusion</a:t>
            </a:r>
            <a:endParaRPr lang="zh-CN" altLang="en-US" dirty="0"/>
          </a:p>
        </p:txBody>
      </p:sp>
      <p:sp>
        <p:nvSpPr>
          <p:cNvPr id="3" name="日期占位符 2"/>
          <p:cNvSpPr>
            <a:spLocks noGrp="1"/>
          </p:cNvSpPr>
          <p:nvPr>
            <p:ph type="dt" sz="half" idx="10"/>
          </p:nvPr>
        </p:nvSpPr>
        <p:spPr/>
        <p:txBody>
          <a:bodyPr/>
          <a:lstStyle/>
          <a:p>
            <a:fld id="{F03EEAA1-5839-4612-B046-E30ECCFD6B5C}" type="datetime1">
              <a:rPr lang="zh-CN" altLang="en-US" smtClean="0"/>
              <a:t>2015/6/16</a:t>
            </a:fld>
            <a:endParaRPr lang="en-US" altLang="ko-KR"/>
          </a:p>
        </p:txBody>
      </p:sp>
      <p:sp>
        <p:nvSpPr>
          <p:cNvPr id="4" name="灯片编号占位符 3"/>
          <p:cNvSpPr>
            <a:spLocks noGrp="1"/>
          </p:cNvSpPr>
          <p:nvPr>
            <p:ph type="sldNum" sz="quarter" idx="12"/>
          </p:nvPr>
        </p:nvSpPr>
        <p:spPr/>
        <p:txBody>
          <a:bodyPr/>
          <a:lstStyle/>
          <a:p>
            <a:fld id="{C749884A-489C-409B-BE05-79B52846475F}" type="slidenum">
              <a:rPr lang="ko-KR" altLang="en-US" smtClean="0"/>
              <a:pPr/>
              <a:t>13</a:t>
            </a:fld>
            <a:endParaRPr lang="en-US" altLang="ko-KR"/>
          </a:p>
        </p:txBody>
      </p:sp>
      <p:sp>
        <p:nvSpPr>
          <p:cNvPr id="5" name="矩形 4"/>
          <p:cNvSpPr/>
          <p:nvPr/>
        </p:nvSpPr>
        <p:spPr>
          <a:xfrm>
            <a:off x="251520" y="49188"/>
            <a:ext cx="4572000" cy="253916"/>
          </a:xfrm>
          <a:prstGeom prst="rect">
            <a:avLst/>
          </a:prstGeom>
        </p:spPr>
        <p:txBody>
          <a:bodyPr>
            <a:spAutoFit/>
          </a:bodyPr>
          <a:lstStyle/>
          <a:p>
            <a:r>
              <a:rPr lang="en-US" altLang="zh-CN" sz="1050" i="1" dirty="0">
                <a:solidFill>
                  <a:schemeClr val="bg1"/>
                </a:solidFill>
              </a:rPr>
              <a:t>Through process quality control of HTS magnets: from tapes to coils</a:t>
            </a:r>
            <a:endParaRPr lang="zh-CN" altLang="en-US" sz="1050" i="1" dirty="0">
              <a:solidFill>
                <a:schemeClr val="bg1"/>
              </a:solidFill>
            </a:endParaRPr>
          </a:p>
        </p:txBody>
      </p:sp>
      <p:sp>
        <p:nvSpPr>
          <p:cNvPr id="6" name="TextBox 5"/>
          <p:cNvSpPr txBox="1"/>
          <p:nvPr/>
        </p:nvSpPr>
        <p:spPr>
          <a:xfrm>
            <a:off x="467544" y="1273324"/>
            <a:ext cx="8136904" cy="3046988"/>
          </a:xfrm>
          <a:prstGeom prst="rect">
            <a:avLst/>
          </a:prstGeom>
          <a:noFill/>
        </p:spPr>
        <p:txBody>
          <a:bodyPr wrap="square" rtlCol="0">
            <a:spAutoFit/>
          </a:bodyPr>
          <a:lstStyle/>
          <a:p>
            <a:pPr marL="342900" indent="-342900">
              <a:buFont typeface="+mj-lt"/>
              <a:buAutoNum type="arabicPeriod"/>
            </a:pPr>
            <a:r>
              <a:rPr lang="en-US" altLang="zh-CN" dirty="0" smtClean="0"/>
              <a:t>To guarantee the safely running of the HTS magnet, the through process quality control of HTS magnet should be taken. </a:t>
            </a:r>
          </a:p>
          <a:p>
            <a:pPr marL="342900" indent="-342900">
              <a:spcBef>
                <a:spcPts val="1200"/>
              </a:spcBef>
              <a:buFont typeface="+mj-lt"/>
              <a:buAutoNum type="arabicPeriod"/>
            </a:pPr>
            <a:r>
              <a:rPr lang="en-US" altLang="zh-CN" dirty="0" smtClean="0"/>
              <a:t>We developed a continuous tape measurement system to check the uniformity of the long tape, to get rid of the defects from source.</a:t>
            </a:r>
          </a:p>
          <a:p>
            <a:pPr marL="342900" indent="-342900">
              <a:spcBef>
                <a:spcPts val="1200"/>
              </a:spcBef>
              <a:buFont typeface="+mj-lt"/>
              <a:buAutoNum type="arabicPeriod"/>
            </a:pPr>
            <a:r>
              <a:rPr lang="en-US" altLang="zh-CN" dirty="0" smtClean="0"/>
              <a:t>At coil winding stage, some winding techniques and processes should be considered carefully, like the winding tension, insulation treatment and impregnation material.</a:t>
            </a:r>
          </a:p>
          <a:p>
            <a:pPr marL="342900" indent="-342900">
              <a:spcBef>
                <a:spcPts val="1200"/>
              </a:spcBef>
              <a:buFont typeface="+mj-lt"/>
              <a:buAutoNum type="arabicPeriod"/>
            </a:pPr>
            <a:r>
              <a:rPr lang="en-US" altLang="zh-CN" dirty="0" smtClean="0"/>
              <a:t>The detection methods of insulation break and defects of the coil are developing. </a:t>
            </a:r>
          </a:p>
          <a:p>
            <a:pPr marL="342900" indent="-342900">
              <a:buFont typeface="+mj-lt"/>
              <a:buAutoNum type="arabicPeriod"/>
            </a:pPr>
            <a:endParaRPr lang="en-US" altLang="zh-CN" dirty="0" smtClean="0"/>
          </a:p>
        </p:txBody>
      </p:sp>
    </p:spTree>
    <p:extLst>
      <p:ext uri="{BB962C8B-B14F-4D97-AF65-F5344CB8AC3E}">
        <p14:creationId xmlns:p14="http://schemas.microsoft.com/office/powerpoint/2010/main" val="20303703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Reference</a:t>
            </a:r>
            <a:endParaRPr lang="zh-CN" altLang="en-US" dirty="0"/>
          </a:p>
        </p:txBody>
      </p:sp>
      <p:sp>
        <p:nvSpPr>
          <p:cNvPr id="3" name="日期占位符 2"/>
          <p:cNvSpPr>
            <a:spLocks noGrp="1"/>
          </p:cNvSpPr>
          <p:nvPr>
            <p:ph type="dt" sz="half" idx="10"/>
          </p:nvPr>
        </p:nvSpPr>
        <p:spPr/>
        <p:txBody>
          <a:bodyPr/>
          <a:lstStyle/>
          <a:p>
            <a:fld id="{F03EEAA1-5839-4612-B046-E30ECCFD6B5C}" type="datetime1">
              <a:rPr lang="zh-CN" altLang="en-US" smtClean="0"/>
              <a:t>2015/6/16</a:t>
            </a:fld>
            <a:endParaRPr lang="en-US" altLang="ko-KR"/>
          </a:p>
        </p:txBody>
      </p:sp>
      <p:sp>
        <p:nvSpPr>
          <p:cNvPr id="4" name="灯片编号占位符 3"/>
          <p:cNvSpPr>
            <a:spLocks noGrp="1"/>
          </p:cNvSpPr>
          <p:nvPr>
            <p:ph type="sldNum" sz="quarter" idx="12"/>
          </p:nvPr>
        </p:nvSpPr>
        <p:spPr/>
        <p:txBody>
          <a:bodyPr/>
          <a:lstStyle/>
          <a:p>
            <a:fld id="{C749884A-489C-409B-BE05-79B52846475F}" type="slidenum">
              <a:rPr lang="ko-KR" altLang="en-US" smtClean="0"/>
              <a:pPr/>
              <a:t>14</a:t>
            </a:fld>
            <a:endParaRPr lang="en-US" altLang="ko-KR"/>
          </a:p>
        </p:txBody>
      </p:sp>
      <p:sp>
        <p:nvSpPr>
          <p:cNvPr id="6" name="矩形 5"/>
          <p:cNvSpPr/>
          <p:nvPr/>
        </p:nvSpPr>
        <p:spPr>
          <a:xfrm>
            <a:off x="251520" y="49188"/>
            <a:ext cx="4572000" cy="253916"/>
          </a:xfrm>
          <a:prstGeom prst="rect">
            <a:avLst/>
          </a:prstGeom>
        </p:spPr>
        <p:txBody>
          <a:bodyPr>
            <a:spAutoFit/>
          </a:bodyPr>
          <a:lstStyle/>
          <a:p>
            <a:r>
              <a:rPr lang="en-US" altLang="zh-CN" sz="1050" i="1" dirty="0">
                <a:solidFill>
                  <a:schemeClr val="bg1"/>
                </a:solidFill>
              </a:rPr>
              <a:t>Through process quality control of HTS magnets: from tapes to coils</a:t>
            </a:r>
            <a:endParaRPr lang="zh-CN" altLang="en-US" sz="1050" i="1" dirty="0">
              <a:solidFill>
                <a:schemeClr val="bg1"/>
              </a:solidFill>
            </a:endParaRPr>
          </a:p>
        </p:txBody>
      </p:sp>
      <p:sp>
        <p:nvSpPr>
          <p:cNvPr id="5" name="TextBox 4"/>
          <p:cNvSpPr txBox="1"/>
          <p:nvPr/>
        </p:nvSpPr>
        <p:spPr>
          <a:xfrm>
            <a:off x="395537" y="1201316"/>
            <a:ext cx="8064896" cy="3108543"/>
          </a:xfrm>
          <a:prstGeom prst="rect">
            <a:avLst/>
          </a:prstGeom>
          <a:noFill/>
        </p:spPr>
        <p:txBody>
          <a:bodyPr wrap="square" rtlCol="0">
            <a:spAutoFit/>
          </a:bodyPr>
          <a:lstStyle/>
          <a:p>
            <a:pPr marL="342900" indent="-342900">
              <a:buAutoNum type="arabicPeriod"/>
            </a:pPr>
            <a:r>
              <a:rPr lang="en-US" altLang="zh-CN" sz="1400" dirty="0" smtClean="0"/>
              <a:t>J. Schwartz, Quench in high temperature superconductor magnets.</a:t>
            </a:r>
          </a:p>
          <a:p>
            <a:pPr marL="342900" indent="-342900">
              <a:buAutoNum type="arabicPeriod"/>
            </a:pPr>
            <a:r>
              <a:rPr lang="en-US" altLang="zh-CN" sz="1400" dirty="0" smtClean="0"/>
              <a:t>Chen </a:t>
            </a:r>
            <a:r>
              <a:rPr lang="en-US" altLang="zh-CN" sz="1400" dirty="0" err="1" smtClean="0"/>
              <a:t>Gu</a:t>
            </a:r>
            <a:r>
              <a:rPr lang="en-US" altLang="zh-CN" sz="1400" dirty="0" smtClean="0"/>
              <a:t>, et, al. Contactless </a:t>
            </a:r>
            <a:r>
              <a:rPr lang="en-US" altLang="zh-CN" sz="1400" dirty="0"/>
              <a:t>measurement of critical current of high temperature superconductor tape by magnetic circuit. The Review of scientific </a:t>
            </a:r>
            <a:r>
              <a:rPr lang="en-US" altLang="zh-CN" sz="1400" dirty="0" smtClean="0"/>
              <a:t>instruments: 08/2010</a:t>
            </a:r>
            <a:r>
              <a:rPr lang="en-US" altLang="zh-CN" sz="1400" dirty="0"/>
              <a:t>; 81(8):085105. </a:t>
            </a:r>
            <a:endParaRPr lang="en-US" altLang="zh-CN" sz="1400" dirty="0" smtClean="0"/>
          </a:p>
          <a:p>
            <a:pPr marL="342900" indent="-342900">
              <a:buAutoNum type="arabicPeriod"/>
            </a:pPr>
            <a:r>
              <a:rPr lang="en-US" altLang="zh-CN" sz="1400" dirty="0" smtClean="0"/>
              <a:t>S N Zou, et, al. Continuous </a:t>
            </a:r>
            <a:r>
              <a:rPr lang="en-US" altLang="zh-CN" sz="1400" dirty="0"/>
              <a:t>critical current measurement of high-temperature superconductor tapes with magnetic substrates using magnetic-circuit </a:t>
            </a:r>
            <a:r>
              <a:rPr lang="en-US" altLang="zh-CN" sz="1400" dirty="0" smtClean="0"/>
              <a:t>method</a:t>
            </a:r>
            <a:r>
              <a:rPr lang="en-US" altLang="zh-CN" sz="1400" dirty="0"/>
              <a:t>. The Review of scientific </a:t>
            </a:r>
            <a:r>
              <a:rPr lang="en-US" altLang="zh-CN" sz="1400" dirty="0" smtClean="0"/>
              <a:t>instruments: 10/2013</a:t>
            </a:r>
            <a:r>
              <a:rPr lang="en-US" altLang="zh-CN" sz="1400" dirty="0"/>
              <a:t>; 84(10):105106. </a:t>
            </a:r>
            <a:endParaRPr lang="en-US" altLang="zh-CN" sz="1400" dirty="0" smtClean="0"/>
          </a:p>
          <a:p>
            <a:pPr marL="342900" indent="-342900">
              <a:buAutoNum type="arabicPeriod"/>
            </a:pPr>
            <a:r>
              <a:rPr lang="en-US" altLang="zh-CN" sz="1400" dirty="0"/>
              <a:t>D X Ma, et, al. Degradation analysis of REBCO </a:t>
            </a:r>
            <a:r>
              <a:rPr lang="en-US" altLang="zh-CN" sz="1400" dirty="0" smtClean="0"/>
              <a:t>coils. </a:t>
            </a:r>
            <a:r>
              <a:rPr lang="fr-FR" altLang="zh-CN" sz="1400" dirty="0"/>
              <a:t>Supercond. Sci. Technol. 27 (2014) 085014 (8pp</a:t>
            </a:r>
            <a:r>
              <a:rPr lang="fr-FR" altLang="zh-CN" sz="1400" dirty="0" smtClean="0"/>
              <a:t>)</a:t>
            </a:r>
          </a:p>
          <a:p>
            <a:pPr marL="342900" indent="-342900">
              <a:buAutoNum type="arabicPeriod"/>
            </a:pPr>
            <a:r>
              <a:rPr lang="en-US" altLang="zh-CN" sz="1400" dirty="0"/>
              <a:t>Carmine </a:t>
            </a:r>
            <a:r>
              <a:rPr lang="en-US" altLang="zh-CN" sz="1400" dirty="0" err="1" smtClean="0"/>
              <a:t>Senatore</a:t>
            </a:r>
            <a:r>
              <a:rPr lang="en-US" altLang="zh-CN" sz="1400" dirty="0"/>
              <a:t>, et, al. Progresses and challenges in </a:t>
            </a:r>
            <a:r>
              <a:rPr lang="en-US" altLang="zh-CN" sz="1400" dirty="0" smtClean="0"/>
              <a:t>the development </a:t>
            </a:r>
            <a:r>
              <a:rPr lang="en-US" altLang="zh-CN" sz="1400" dirty="0"/>
              <a:t>of </a:t>
            </a:r>
            <a:r>
              <a:rPr lang="en-US" altLang="zh-CN" sz="1400" dirty="0" smtClean="0"/>
              <a:t>high-field solenoidal magnets </a:t>
            </a:r>
            <a:r>
              <a:rPr lang="en-US" altLang="zh-CN" sz="1400" dirty="0"/>
              <a:t>based on RE123 coated </a:t>
            </a:r>
            <a:r>
              <a:rPr lang="en-US" altLang="zh-CN" sz="1400" dirty="0" smtClean="0"/>
              <a:t>conductors. </a:t>
            </a:r>
            <a:r>
              <a:rPr lang="fr-FR" altLang="zh-CN" sz="1400" dirty="0"/>
              <a:t>Supercond. Sci. Technol. 27 (2014) 103001 (</a:t>
            </a:r>
            <a:r>
              <a:rPr lang="fr-FR" altLang="zh-CN" sz="1400" dirty="0" smtClean="0"/>
              <a:t>26pp)</a:t>
            </a:r>
          </a:p>
          <a:p>
            <a:pPr marL="342900" indent="-342900">
              <a:buAutoNum type="arabicPeriod"/>
            </a:pPr>
            <a:r>
              <a:rPr lang="fr-FR" altLang="zh-CN" sz="1400" dirty="0" smtClean="0"/>
              <a:t>Katsutoshi MIZUNO, et, al. An innovative superconducting coil fabrication method with YBCO coated conductor.</a:t>
            </a:r>
          </a:p>
          <a:p>
            <a:pPr marL="342900" indent="-342900">
              <a:buAutoNum type="arabicPeriod"/>
            </a:pPr>
            <a:r>
              <a:rPr lang="fr-FR" altLang="zh-CN" sz="1400" dirty="0" smtClean="0"/>
              <a:t>J. B. Cui, et, al. </a:t>
            </a:r>
            <a:r>
              <a:rPr lang="en-US" altLang="zh-CN" sz="1400" dirty="0"/>
              <a:t>Safety Considerations in the Design, </a:t>
            </a:r>
            <a:r>
              <a:rPr lang="en-US" altLang="zh-CN" sz="1400" dirty="0" smtClean="0"/>
              <a:t>Fabrication, Testing</a:t>
            </a:r>
            <a:r>
              <a:rPr lang="en-US" altLang="zh-CN" sz="1400" dirty="0"/>
              <a:t>, and Operation of the DC Bias Coil of </a:t>
            </a:r>
            <a:r>
              <a:rPr lang="en-US" altLang="zh-CN" sz="1400" dirty="0" smtClean="0"/>
              <a:t>a Saturated </a:t>
            </a:r>
            <a:r>
              <a:rPr lang="en-US" altLang="zh-CN" sz="1400" dirty="0"/>
              <a:t>Iron-Core </a:t>
            </a:r>
            <a:r>
              <a:rPr lang="en-US" altLang="zh-CN" sz="1400" dirty="0" smtClean="0"/>
              <a:t>Superconducting Fault </a:t>
            </a:r>
            <a:r>
              <a:rPr lang="en-US" altLang="zh-CN" sz="1400" dirty="0"/>
              <a:t>Current Limiter. IEEE </a:t>
            </a:r>
            <a:r>
              <a:rPr lang="en-US" altLang="zh-CN" sz="1400" dirty="0" smtClean="0"/>
              <a:t>TRANS. APPL.  SUPERCOND. , </a:t>
            </a:r>
            <a:r>
              <a:rPr lang="en-US" altLang="zh-CN" sz="1400" dirty="0"/>
              <a:t>VOL. 23, NO. 3, JUNE 2013 5600704</a:t>
            </a:r>
            <a:endParaRPr lang="fr-FR" altLang="zh-CN" sz="1400" dirty="0" smtClean="0"/>
          </a:p>
        </p:txBody>
      </p:sp>
    </p:spTree>
    <p:extLst>
      <p:ext uri="{BB962C8B-B14F-4D97-AF65-F5344CB8AC3E}">
        <p14:creationId xmlns:p14="http://schemas.microsoft.com/office/powerpoint/2010/main" val="8585587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sz="quarter"/>
          </p:nvPr>
        </p:nvSpPr>
        <p:spPr/>
        <p:txBody>
          <a:bodyPr/>
          <a:lstStyle/>
          <a:p>
            <a:r>
              <a:rPr lang="en-US" altLang="zh-CN" dirty="0" smtClean="0"/>
              <a:t>Thank you for attention</a:t>
            </a:r>
            <a:endParaRPr lang="zh-CN" altLang="en-US" dirty="0"/>
          </a:p>
        </p:txBody>
      </p:sp>
      <p:sp>
        <p:nvSpPr>
          <p:cNvPr id="3" name="副标题 2"/>
          <p:cNvSpPr>
            <a:spLocks noGrp="1"/>
          </p:cNvSpPr>
          <p:nvPr>
            <p:ph type="subTitle" sz="quarter" idx="1"/>
          </p:nvPr>
        </p:nvSpPr>
        <p:spPr/>
        <p:txBody>
          <a:bodyPr/>
          <a:lstStyle/>
          <a:p>
            <a:endParaRPr lang="zh-CN" altLang="en-US"/>
          </a:p>
        </p:txBody>
      </p:sp>
      <p:sp>
        <p:nvSpPr>
          <p:cNvPr id="4" name="日期占位符 3"/>
          <p:cNvSpPr>
            <a:spLocks noGrp="1"/>
          </p:cNvSpPr>
          <p:nvPr>
            <p:ph type="dt" sz="quarter" idx="2"/>
          </p:nvPr>
        </p:nvSpPr>
        <p:spPr/>
        <p:txBody>
          <a:bodyPr/>
          <a:lstStyle/>
          <a:p>
            <a:fld id="{02D0EB21-7D40-4C8F-975B-164621C9B78F}" type="datetime1">
              <a:rPr lang="zh-CN" altLang="en-US" smtClean="0"/>
              <a:t>2015/6/16</a:t>
            </a:fld>
            <a:endParaRPr lang="en-US" altLang="ko-KR" dirty="0"/>
          </a:p>
        </p:txBody>
      </p:sp>
      <p:sp>
        <p:nvSpPr>
          <p:cNvPr id="5" name="灯片编号占位符 4"/>
          <p:cNvSpPr>
            <a:spLocks noGrp="1"/>
          </p:cNvSpPr>
          <p:nvPr>
            <p:ph type="sldNum" sz="quarter" idx="4"/>
          </p:nvPr>
        </p:nvSpPr>
        <p:spPr/>
        <p:txBody>
          <a:bodyPr/>
          <a:lstStyle/>
          <a:p>
            <a:fld id="{D6C316B0-7B26-4BF4-A0B6-EF1672DD5E1A}" type="slidenum">
              <a:rPr lang="ko-KR" altLang="en-US" smtClean="0"/>
              <a:pPr/>
              <a:t>15</a:t>
            </a:fld>
            <a:endParaRPr lang="en-US" altLang="ko-K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265212"/>
            <a:ext cx="2406227" cy="11819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646250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Continuous tape measurement</a:t>
            </a:r>
            <a:endParaRPr lang="zh-CN" altLang="en-US" dirty="0"/>
          </a:p>
        </p:txBody>
      </p:sp>
      <p:sp>
        <p:nvSpPr>
          <p:cNvPr id="3" name="日期占位符 2"/>
          <p:cNvSpPr>
            <a:spLocks noGrp="1"/>
          </p:cNvSpPr>
          <p:nvPr>
            <p:ph type="dt" sz="half" idx="10"/>
          </p:nvPr>
        </p:nvSpPr>
        <p:spPr/>
        <p:txBody>
          <a:bodyPr/>
          <a:lstStyle/>
          <a:p>
            <a:fld id="{F03EEAA1-5839-4612-B046-E30ECCFD6B5C}" type="datetime1">
              <a:rPr lang="zh-CN" altLang="en-US" smtClean="0"/>
              <a:t>2015/6/16</a:t>
            </a:fld>
            <a:endParaRPr lang="en-US" altLang="ko-KR"/>
          </a:p>
        </p:txBody>
      </p:sp>
      <p:sp>
        <p:nvSpPr>
          <p:cNvPr id="4" name="灯片编号占位符 3"/>
          <p:cNvSpPr>
            <a:spLocks noGrp="1"/>
          </p:cNvSpPr>
          <p:nvPr>
            <p:ph type="sldNum" sz="quarter" idx="12"/>
          </p:nvPr>
        </p:nvSpPr>
        <p:spPr/>
        <p:txBody>
          <a:bodyPr/>
          <a:lstStyle/>
          <a:p>
            <a:fld id="{C749884A-489C-409B-BE05-79B52846475F}" type="slidenum">
              <a:rPr lang="ko-KR" altLang="en-US" smtClean="0"/>
              <a:pPr/>
              <a:t>16</a:t>
            </a:fld>
            <a:endParaRPr lang="en-US" altLang="ko-KR"/>
          </a:p>
        </p:txBody>
      </p:sp>
      <p:pic>
        <p:nvPicPr>
          <p:cNvPr id="5" name="Picture 7" descr="图片3"/>
          <p:cNvPicPr/>
          <p:nvPr/>
        </p:nvPicPr>
        <p:blipFill>
          <a:blip r:embed="rId2" cstate="screen">
            <a:extLst>
              <a:ext uri="{28A0092B-C50C-407E-A947-70E740481C1C}">
                <a14:useLocalDpi xmlns:a14="http://schemas.microsoft.com/office/drawing/2010/main"/>
              </a:ext>
            </a:extLst>
          </a:blip>
          <a:srcRect/>
          <a:stretch>
            <a:fillRect/>
          </a:stretch>
        </p:blipFill>
        <p:spPr bwMode="auto">
          <a:xfrm>
            <a:off x="827584" y="1462616"/>
            <a:ext cx="2592288" cy="153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图片4"/>
          <p:cNvPicPr/>
          <p:nvPr/>
        </p:nvPicPr>
        <p:blipFill>
          <a:blip r:embed="rId3" cstate="screen">
            <a:extLst>
              <a:ext uri="{28A0092B-C50C-407E-A947-70E740481C1C}">
                <a14:useLocalDpi xmlns:a14="http://schemas.microsoft.com/office/drawing/2010/main"/>
              </a:ext>
            </a:extLst>
          </a:blip>
          <a:srcRect/>
          <a:stretch>
            <a:fillRect/>
          </a:stretch>
        </p:blipFill>
        <p:spPr bwMode="auto">
          <a:xfrm>
            <a:off x="5508104" y="1369305"/>
            <a:ext cx="2317191" cy="1520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图片 28" descr="Graph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968634" y="3145532"/>
            <a:ext cx="2847344" cy="167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 name="表格 7"/>
          <p:cNvGraphicFramePr>
            <a:graphicFrameLocks noGrp="1"/>
          </p:cNvGraphicFramePr>
          <p:nvPr>
            <p:extLst>
              <p:ext uri="{D42A27DB-BD31-4B8C-83A1-F6EECF244321}">
                <p14:modId xmlns:p14="http://schemas.microsoft.com/office/powerpoint/2010/main" val="2977155260"/>
              </p:ext>
            </p:extLst>
          </p:nvPr>
        </p:nvGraphicFramePr>
        <p:xfrm>
          <a:off x="4602438" y="3073524"/>
          <a:ext cx="3483270" cy="1873035"/>
        </p:xfrm>
        <a:graphic>
          <a:graphicData uri="http://schemas.openxmlformats.org/drawingml/2006/table">
            <a:tbl>
              <a:tblPr bandRow="1">
                <a:tableStyleId>{5C22544A-7EE6-4342-B048-85BDC9FD1C3A}</a:tableStyleId>
              </a:tblPr>
              <a:tblGrid>
                <a:gridCol w="829998"/>
                <a:gridCol w="442212"/>
                <a:gridCol w="442212"/>
                <a:gridCol w="442212"/>
                <a:gridCol w="442212"/>
                <a:gridCol w="442212"/>
                <a:gridCol w="442212"/>
              </a:tblGrid>
              <a:tr h="274423">
                <a:tc>
                  <a:txBody>
                    <a:bodyPr/>
                    <a:lstStyle/>
                    <a:p>
                      <a:pPr algn="just">
                        <a:spcAft>
                          <a:spcPts val="0"/>
                        </a:spcAft>
                      </a:pPr>
                      <a:r>
                        <a:rPr lang="en-US" sz="900" b="1" kern="100" dirty="0">
                          <a:solidFill>
                            <a:srgbClr val="0070C0"/>
                          </a:solidFill>
                          <a:effectLst/>
                        </a:rPr>
                        <a:t>Sample</a:t>
                      </a:r>
                      <a:endParaRPr lang="zh-CN" sz="900" b="1" kern="100" dirty="0">
                        <a:solidFill>
                          <a:srgbClr val="0070C0"/>
                        </a:solidFill>
                        <a:effectLst/>
                        <a:latin typeface="Calibri" panose="020F0502020204030204" pitchFamily="34" charset="0"/>
                        <a:ea typeface="宋体" panose="02010600030101010101" pitchFamily="2" charset="-122"/>
                        <a:cs typeface="Times New Roman" panose="02020603050405020304" pitchFamily="18" charset="0"/>
                      </a:endParaRPr>
                    </a:p>
                  </a:txBody>
                  <a:tcPr marL="48983" marR="48983" marT="5670" marB="0" anchor="ctr"/>
                </a:tc>
                <a:tc>
                  <a:txBody>
                    <a:bodyPr/>
                    <a:lstStyle/>
                    <a:p>
                      <a:pPr algn="just">
                        <a:spcAft>
                          <a:spcPts val="0"/>
                        </a:spcAft>
                      </a:pPr>
                      <a:r>
                        <a:rPr lang="en-US" sz="900" b="1" kern="100" dirty="0">
                          <a:solidFill>
                            <a:srgbClr val="0070C0"/>
                          </a:solidFill>
                          <a:effectLst/>
                        </a:rPr>
                        <a:t>1</a:t>
                      </a:r>
                      <a:endParaRPr lang="zh-CN" sz="900" b="1" kern="100" dirty="0">
                        <a:solidFill>
                          <a:srgbClr val="0070C0"/>
                        </a:solidFill>
                        <a:effectLst/>
                        <a:latin typeface="Calibri" panose="020F0502020204030204" pitchFamily="34" charset="0"/>
                        <a:ea typeface="宋体" panose="02010600030101010101" pitchFamily="2" charset="-122"/>
                        <a:cs typeface="Times New Roman" panose="02020603050405020304" pitchFamily="18" charset="0"/>
                      </a:endParaRPr>
                    </a:p>
                  </a:txBody>
                  <a:tcPr marL="48983" marR="48983" marT="5670" marB="0" anchor="ctr"/>
                </a:tc>
                <a:tc>
                  <a:txBody>
                    <a:bodyPr/>
                    <a:lstStyle/>
                    <a:p>
                      <a:pPr algn="just">
                        <a:spcAft>
                          <a:spcPts val="0"/>
                        </a:spcAft>
                      </a:pPr>
                      <a:r>
                        <a:rPr lang="en-US" sz="900" b="1" kern="100" dirty="0">
                          <a:solidFill>
                            <a:srgbClr val="0070C0"/>
                          </a:solidFill>
                          <a:effectLst/>
                        </a:rPr>
                        <a:t>2</a:t>
                      </a:r>
                      <a:endParaRPr lang="zh-CN" sz="900" b="1" kern="100" dirty="0">
                        <a:solidFill>
                          <a:srgbClr val="0070C0"/>
                        </a:solidFill>
                        <a:effectLst/>
                        <a:latin typeface="Calibri" panose="020F0502020204030204" pitchFamily="34" charset="0"/>
                        <a:ea typeface="宋体" panose="02010600030101010101" pitchFamily="2" charset="-122"/>
                        <a:cs typeface="Times New Roman" panose="02020603050405020304" pitchFamily="18" charset="0"/>
                      </a:endParaRPr>
                    </a:p>
                  </a:txBody>
                  <a:tcPr marL="48983" marR="48983" marT="5670" marB="0" anchor="ctr"/>
                </a:tc>
                <a:tc>
                  <a:txBody>
                    <a:bodyPr/>
                    <a:lstStyle/>
                    <a:p>
                      <a:pPr algn="just">
                        <a:spcAft>
                          <a:spcPts val="0"/>
                        </a:spcAft>
                      </a:pPr>
                      <a:r>
                        <a:rPr lang="en-US" sz="900" b="1" kern="100">
                          <a:solidFill>
                            <a:srgbClr val="0070C0"/>
                          </a:solidFill>
                          <a:effectLst/>
                        </a:rPr>
                        <a:t>3</a:t>
                      </a:r>
                      <a:endParaRPr lang="zh-CN" sz="900" b="1" kern="100">
                        <a:solidFill>
                          <a:srgbClr val="0070C0"/>
                        </a:solidFill>
                        <a:effectLst/>
                        <a:latin typeface="Calibri" panose="020F0502020204030204" pitchFamily="34" charset="0"/>
                        <a:ea typeface="宋体" panose="02010600030101010101" pitchFamily="2" charset="-122"/>
                        <a:cs typeface="Times New Roman" panose="02020603050405020304" pitchFamily="18" charset="0"/>
                      </a:endParaRPr>
                    </a:p>
                  </a:txBody>
                  <a:tcPr marL="48983" marR="48983" marT="5670" marB="0" anchor="ctr"/>
                </a:tc>
                <a:tc>
                  <a:txBody>
                    <a:bodyPr/>
                    <a:lstStyle/>
                    <a:p>
                      <a:pPr algn="just">
                        <a:spcAft>
                          <a:spcPts val="0"/>
                        </a:spcAft>
                      </a:pPr>
                      <a:r>
                        <a:rPr lang="en-US" sz="900" b="1" kern="100" dirty="0">
                          <a:solidFill>
                            <a:srgbClr val="0070C0"/>
                          </a:solidFill>
                          <a:effectLst/>
                        </a:rPr>
                        <a:t>4</a:t>
                      </a:r>
                      <a:endParaRPr lang="zh-CN" sz="900" b="1" kern="100" dirty="0">
                        <a:solidFill>
                          <a:srgbClr val="0070C0"/>
                        </a:solidFill>
                        <a:effectLst/>
                        <a:latin typeface="Calibri" panose="020F0502020204030204" pitchFamily="34" charset="0"/>
                        <a:ea typeface="宋体" panose="02010600030101010101" pitchFamily="2" charset="-122"/>
                        <a:cs typeface="Times New Roman" panose="02020603050405020304" pitchFamily="18" charset="0"/>
                      </a:endParaRPr>
                    </a:p>
                  </a:txBody>
                  <a:tcPr marL="48983" marR="48983" marT="5670" marB="0" anchor="ctr"/>
                </a:tc>
                <a:tc>
                  <a:txBody>
                    <a:bodyPr/>
                    <a:lstStyle/>
                    <a:p>
                      <a:pPr algn="just">
                        <a:spcAft>
                          <a:spcPts val="0"/>
                        </a:spcAft>
                      </a:pPr>
                      <a:r>
                        <a:rPr lang="en-US" sz="900" b="1" kern="100" dirty="0">
                          <a:solidFill>
                            <a:srgbClr val="0070C0"/>
                          </a:solidFill>
                          <a:effectLst/>
                        </a:rPr>
                        <a:t>5</a:t>
                      </a:r>
                      <a:endParaRPr lang="zh-CN" sz="900" b="1" kern="100" dirty="0">
                        <a:solidFill>
                          <a:srgbClr val="0070C0"/>
                        </a:solidFill>
                        <a:effectLst/>
                        <a:latin typeface="Calibri" panose="020F0502020204030204" pitchFamily="34" charset="0"/>
                        <a:ea typeface="宋体" panose="02010600030101010101" pitchFamily="2" charset="-122"/>
                        <a:cs typeface="Times New Roman" panose="02020603050405020304" pitchFamily="18" charset="0"/>
                      </a:endParaRPr>
                    </a:p>
                  </a:txBody>
                  <a:tcPr marL="48983" marR="48983" marT="5670" marB="0" anchor="ctr"/>
                </a:tc>
                <a:tc>
                  <a:txBody>
                    <a:bodyPr/>
                    <a:lstStyle/>
                    <a:p>
                      <a:pPr algn="just">
                        <a:spcAft>
                          <a:spcPts val="0"/>
                        </a:spcAft>
                      </a:pPr>
                      <a:r>
                        <a:rPr lang="en-US" sz="900" b="1" kern="100" dirty="0">
                          <a:solidFill>
                            <a:srgbClr val="0070C0"/>
                          </a:solidFill>
                          <a:effectLst/>
                        </a:rPr>
                        <a:t>6</a:t>
                      </a:r>
                      <a:endParaRPr lang="zh-CN" sz="900" b="1" kern="100" dirty="0">
                        <a:solidFill>
                          <a:srgbClr val="0070C0"/>
                        </a:solidFill>
                        <a:effectLst/>
                        <a:latin typeface="Calibri" panose="020F0502020204030204" pitchFamily="34" charset="0"/>
                        <a:ea typeface="宋体" panose="02010600030101010101" pitchFamily="2" charset="-122"/>
                        <a:cs typeface="Times New Roman" panose="02020603050405020304" pitchFamily="18" charset="0"/>
                      </a:endParaRPr>
                    </a:p>
                  </a:txBody>
                  <a:tcPr marL="48983" marR="48983" marT="5670" marB="0" anchor="ctr"/>
                </a:tc>
              </a:tr>
              <a:tr h="259658">
                <a:tc>
                  <a:txBody>
                    <a:bodyPr/>
                    <a:lstStyle/>
                    <a:p>
                      <a:pPr algn="just">
                        <a:spcAft>
                          <a:spcPts val="0"/>
                        </a:spcAft>
                      </a:pPr>
                      <a:r>
                        <a:rPr lang="en-US" sz="900" b="1" kern="100" dirty="0">
                          <a:solidFill>
                            <a:srgbClr val="0070C0"/>
                          </a:solidFill>
                          <a:effectLst/>
                        </a:rPr>
                        <a:t>Length (m)</a:t>
                      </a:r>
                      <a:endParaRPr lang="zh-CN" sz="900" b="1" kern="100" dirty="0">
                        <a:solidFill>
                          <a:srgbClr val="0070C0"/>
                        </a:solidFill>
                        <a:effectLst/>
                        <a:latin typeface="Calibri" panose="020F0502020204030204" pitchFamily="34" charset="0"/>
                        <a:ea typeface="宋体" panose="02010600030101010101" pitchFamily="2" charset="-122"/>
                        <a:cs typeface="Times New Roman" panose="02020603050405020304" pitchFamily="18" charset="0"/>
                      </a:endParaRPr>
                    </a:p>
                  </a:txBody>
                  <a:tcPr marL="48983" marR="48983" marT="5670" marB="0"/>
                </a:tc>
                <a:tc>
                  <a:txBody>
                    <a:bodyPr/>
                    <a:lstStyle/>
                    <a:p>
                      <a:pPr algn="just">
                        <a:spcAft>
                          <a:spcPts val="0"/>
                        </a:spcAft>
                      </a:pPr>
                      <a:r>
                        <a:rPr lang="en-US" sz="900" kern="100">
                          <a:effectLst/>
                        </a:rPr>
                        <a:t>95</a:t>
                      </a:r>
                      <a:endParaRPr lang="zh-CN" sz="900" kern="100">
                        <a:effectLst/>
                        <a:latin typeface="Calibri" panose="020F0502020204030204" pitchFamily="34" charset="0"/>
                        <a:ea typeface="宋体" panose="02010600030101010101" pitchFamily="2" charset="-122"/>
                        <a:cs typeface="Times New Roman" panose="02020603050405020304" pitchFamily="18" charset="0"/>
                      </a:endParaRPr>
                    </a:p>
                  </a:txBody>
                  <a:tcPr marL="48983" marR="48983" marT="5670" marB="0"/>
                </a:tc>
                <a:tc>
                  <a:txBody>
                    <a:bodyPr/>
                    <a:lstStyle/>
                    <a:p>
                      <a:pPr algn="just">
                        <a:spcAft>
                          <a:spcPts val="0"/>
                        </a:spcAft>
                      </a:pPr>
                      <a:r>
                        <a:rPr lang="en-US" sz="900" kern="100">
                          <a:effectLst/>
                        </a:rPr>
                        <a:t>100</a:t>
                      </a:r>
                      <a:endParaRPr lang="zh-CN" sz="900" kern="100">
                        <a:effectLst/>
                        <a:latin typeface="Calibri" panose="020F0502020204030204" pitchFamily="34" charset="0"/>
                        <a:ea typeface="宋体" panose="02010600030101010101" pitchFamily="2" charset="-122"/>
                        <a:cs typeface="Times New Roman" panose="02020603050405020304" pitchFamily="18" charset="0"/>
                      </a:endParaRPr>
                    </a:p>
                  </a:txBody>
                  <a:tcPr marL="48983" marR="48983" marT="5670" marB="0"/>
                </a:tc>
                <a:tc>
                  <a:txBody>
                    <a:bodyPr/>
                    <a:lstStyle/>
                    <a:p>
                      <a:pPr algn="just">
                        <a:spcAft>
                          <a:spcPts val="0"/>
                        </a:spcAft>
                      </a:pPr>
                      <a:r>
                        <a:rPr lang="en-US" sz="900" kern="100">
                          <a:effectLst/>
                        </a:rPr>
                        <a:t>102</a:t>
                      </a:r>
                      <a:endParaRPr lang="zh-CN" sz="900" kern="100">
                        <a:effectLst/>
                        <a:latin typeface="Calibri" panose="020F0502020204030204" pitchFamily="34" charset="0"/>
                        <a:ea typeface="宋体" panose="02010600030101010101" pitchFamily="2" charset="-122"/>
                        <a:cs typeface="Times New Roman" panose="02020603050405020304" pitchFamily="18" charset="0"/>
                      </a:endParaRPr>
                    </a:p>
                  </a:txBody>
                  <a:tcPr marL="48983" marR="48983" marT="5670" marB="0"/>
                </a:tc>
                <a:tc>
                  <a:txBody>
                    <a:bodyPr/>
                    <a:lstStyle/>
                    <a:p>
                      <a:pPr algn="just">
                        <a:spcAft>
                          <a:spcPts val="0"/>
                        </a:spcAft>
                      </a:pPr>
                      <a:r>
                        <a:rPr lang="en-US" sz="900" kern="100">
                          <a:effectLst/>
                        </a:rPr>
                        <a:t>175</a:t>
                      </a:r>
                      <a:endParaRPr lang="zh-CN" sz="900" kern="100">
                        <a:effectLst/>
                        <a:latin typeface="Calibri" panose="020F0502020204030204" pitchFamily="34" charset="0"/>
                        <a:ea typeface="宋体" panose="02010600030101010101" pitchFamily="2" charset="-122"/>
                        <a:cs typeface="Times New Roman" panose="02020603050405020304" pitchFamily="18" charset="0"/>
                      </a:endParaRPr>
                    </a:p>
                  </a:txBody>
                  <a:tcPr marL="48983" marR="48983" marT="5670" marB="0"/>
                </a:tc>
                <a:tc>
                  <a:txBody>
                    <a:bodyPr/>
                    <a:lstStyle/>
                    <a:p>
                      <a:pPr algn="just">
                        <a:spcAft>
                          <a:spcPts val="0"/>
                        </a:spcAft>
                      </a:pPr>
                      <a:r>
                        <a:rPr lang="en-US" sz="900" kern="100">
                          <a:effectLst/>
                        </a:rPr>
                        <a:t>100</a:t>
                      </a:r>
                      <a:endParaRPr lang="zh-CN" sz="900" kern="100">
                        <a:effectLst/>
                        <a:latin typeface="Calibri" panose="020F0502020204030204" pitchFamily="34" charset="0"/>
                        <a:ea typeface="宋体" panose="02010600030101010101" pitchFamily="2" charset="-122"/>
                        <a:cs typeface="Times New Roman" panose="02020603050405020304" pitchFamily="18" charset="0"/>
                      </a:endParaRPr>
                    </a:p>
                  </a:txBody>
                  <a:tcPr marL="48983" marR="48983" marT="5670" marB="0"/>
                </a:tc>
                <a:tc>
                  <a:txBody>
                    <a:bodyPr/>
                    <a:lstStyle/>
                    <a:p>
                      <a:pPr algn="just">
                        <a:spcAft>
                          <a:spcPts val="0"/>
                        </a:spcAft>
                      </a:pPr>
                      <a:r>
                        <a:rPr lang="en-US" sz="900" kern="100">
                          <a:effectLst/>
                        </a:rPr>
                        <a:t>446</a:t>
                      </a:r>
                      <a:endParaRPr lang="zh-CN" sz="900" kern="100">
                        <a:effectLst/>
                        <a:latin typeface="Calibri" panose="020F0502020204030204" pitchFamily="34" charset="0"/>
                        <a:ea typeface="宋体" panose="02010600030101010101" pitchFamily="2" charset="-122"/>
                        <a:cs typeface="Times New Roman" panose="02020603050405020304" pitchFamily="18" charset="0"/>
                      </a:endParaRPr>
                    </a:p>
                  </a:txBody>
                  <a:tcPr marL="48983" marR="48983" marT="5670" marB="0"/>
                </a:tc>
              </a:tr>
              <a:tr h="259658">
                <a:tc>
                  <a:txBody>
                    <a:bodyPr/>
                    <a:lstStyle/>
                    <a:p>
                      <a:pPr algn="just">
                        <a:spcAft>
                          <a:spcPts val="0"/>
                        </a:spcAft>
                      </a:pPr>
                      <a:r>
                        <a:rPr lang="en-US" sz="900" b="1" kern="100">
                          <a:solidFill>
                            <a:srgbClr val="0070C0"/>
                          </a:solidFill>
                          <a:effectLst/>
                        </a:rPr>
                        <a:t>I</a:t>
                      </a:r>
                      <a:r>
                        <a:rPr lang="en-US" sz="900" b="1" kern="100" baseline="-25000">
                          <a:solidFill>
                            <a:srgbClr val="0070C0"/>
                          </a:solidFill>
                          <a:effectLst/>
                        </a:rPr>
                        <a:t>mean</a:t>
                      </a:r>
                      <a:r>
                        <a:rPr lang="en-US" sz="900" b="1" kern="100">
                          <a:solidFill>
                            <a:srgbClr val="0070C0"/>
                          </a:solidFill>
                          <a:effectLst/>
                        </a:rPr>
                        <a:t>(A)</a:t>
                      </a:r>
                      <a:endParaRPr lang="zh-CN" sz="900" b="1" kern="100">
                        <a:solidFill>
                          <a:srgbClr val="0070C0"/>
                        </a:solidFill>
                        <a:effectLst/>
                        <a:latin typeface="Calibri" panose="020F0502020204030204" pitchFamily="34" charset="0"/>
                        <a:ea typeface="宋体" panose="02010600030101010101" pitchFamily="2" charset="-122"/>
                        <a:cs typeface="Times New Roman" panose="02020603050405020304" pitchFamily="18" charset="0"/>
                      </a:endParaRPr>
                    </a:p>
                  </a:txBody>
                  <a:tcPr marL="48983" marR="48983" marT="5670" marB="0"/>
                </a:tc>
                <a:tc>
                  <a:txBody>
                    <a:bodyPr/>
                    <a:lstStyle/>
                    <a:p>
                      <a:pPr algn="just">
                        <a:spcAft>
                          <a:spcPts val="0"/>
                        </a:spcAft>
                      </a:pPr>
                      <a:r>
                        <a:rPr lang="en-US" sz="900" kern="100">
                          <a:effectLst/>
                        </a:rPr>
                        <a:t>112.2</a:t>
                      </a:r>
                      <a:endParaRPr lang="zh-CN" sz="900" kern="100">
                        <a:effectLst/>
                        <a:latin typeface="Calibri" panose="020F0502020204030204" pitchFamily="34" charset="0"/>
                        <a:ea typeface="宋体" panose="02010600030101010101" pitchFamily="2" charset="-122"/>
                        <a:cs typeface="Times New Roman" panose="02020603050405020304" pitchFamily="18" charset="0"/>
                      </a:endParaRPr>
                    </a:p>
                  </a:txBody>
                  <a:tcPr marL="48983" marR="48983" marT="5670" marB="0"/>
                </a:tc>
                <a:tc>
                  <a:txBody>
                    <a:bodyPr/>
                    <a:lstStyle/>
                    <a:p>
                      <a:pPr algn="just">
                        <a:spcAft>
                          <a:spcPts val="0"/>
                        </a:spcAft>
                      </a:pPr>
                      <a:r>
                        <a:rPr lang="en-US" sz="900" kern="100">
                          <a:effectLst/>
                        </a:rPr>
                        <a:t>108.6</a:t>
                      </a:r>
                      <a:endParaRPr lang="zh-CN" sz="900" kern="100">
                        <a:effectLst/>
                        <a:latin typeface="Calibri" panose="020F0502020204030204" pitchFamily="34" charset="0"/>
                        <a:ea typeface="宋体" panose="02010600030101010101" pitchFamily="2" charset="-122"/>
                        <a:cs typeface="Times New Roman" panose="02020603050405020304" pitchFamily="18" charset="0"/>
                      </a:endParaRPr>
                    </a:p>
                  </a:txBody>
                  <a:tcPr marL="48983" marR="48983" marT="5670" marB="0"/>
                </a:tc>
                <a:tc>
                  <a:txBody>
                    <a:bodyPr/>
                    <a:lstStyle/>
                    <a:p>
                      <a:pPr algn="just">
                        <a:spcAft>
                          <a:spcPts val="0"/>
                        </a:spcAft>
                      </a:pPr>
                      <a:r>
                        <a:rPr lang="en-US" sz="900" kern="100">
                          <a:effectLst/>
                        </a:rPr>
                        <a:t>163.3</a:t>
                      </a:r>
                      <a:endParaRPr lang="zh-CN" sz="900" kern="100">
                        <a:effectLst/>
                        <a:latin typeface="Calibri" panose="020F0502020204030204" pitchFamily="34" charset="0"/>
                        <a:ea typeface="宋体" panose="02010600030101010101" pitchFamily="2" charset="-122"/>
                        <a:cs typeface="Times New Roman" panose="02020603050405020304" pitchFamily="18" charset="0"/>
                      </a:endParaRPr>
                    </a:p>
                  </a:txBody>
                  <a:tcPr marL="48983" marR="48983" marT="5670" marB="0"/>
                </a:tc>
                <a:tc>
                  <a:txBody>
                    <a:bodyPr/>
                    <a:lstStyle/>
                    <a:p>
                      <a:pPr algn="just">
                        <a:spcAft>
                          <a:spcPts val="0"/>
                        </a:spcAft>
                      </a:pPr>
                      <a:r>
                        <a:rPr lang="en-US" sz="900" kern="100">
                          <a:effectLst/>
                        </a:rPr>
                        <a:t>90.3</a:t>
                      </a:r>
                      <a:endParaRPr lang="zh-CN" sz="900" kern="100">
                        <a:effectLst/>
                        <a:latin typeface="Calibri" panose="020F0502020204030204" pitchFamily="34" charset="0"/>
                        <a:ea typeface="宋体" panose="02010600030101010101" pitchFamily="2" charset="-122"/>
                        <a:cs typeface="Times New Roman" panose="02020603050405020304" pitchFamily="18" charset="0"/>
                      </a:endParaRPr>
                    </a:p>
                  </a:txBody>
                  <a:tcPr marL="48983" marR="48983" marT="5670" marB="0"/>
                </a:tc>
                <a:tc>
                  <a:txBody>
                    <a:bodyPr/>
                    <a:lstStyle/>
                    <a:p>
                      <a:pPr algn="just">
                        <a:spcAft>
                          <a:spcPts val="0"/>
                        </a:spcAft>
                      </a:pPr>
                      <a:r>
                        <a:rPr lang="en-US" sz="900" kern="100">
                          <a:effectLst/>
                        </a:rPr>
                        <a:t>97.3</a:t>
                      </a:r>
                      <a:endParaRPr lang="zh-CN" sz="900" kern="100">
                        <a:effectLst/>
                        <a:latin typeface="Calibri" panose="020F0502020204030204" pitchFamily="34" charset="0"/>
                        <a:ea typeface="宋体" panose="02010600030101010101" pitchFamily="2" charset="-122"/>
                        <a:cs typeface="Times New Roman" panose="02020603050405020304" pitchFamily="18" charset="0"/>
                      </a:endParaRPr>
                    </a:p>
                  </a:txBody>
                  <a:tcPr marL="48983" marR="48983" marT="5670" marB="0"/>
                </a:tc>
                <a:tc>
                  <a:txBody>
                    <a:bodyPr/>
                    <a:lstStyle/>
                    <a:p>
                      <a:pPr algn="just">
                        <a:spcAft>
                          <a:spcPts val="0"/>
                        </a:spcAft>
                      </a:pPr>
                      <a:r>
                        <a:rPr lang="en-US" sz="900" kern="100">
                          <a:effectLst/>
                        </a:rPr>
                        <a:t>209.4</a:t>
                      </a:r>
                      <a:endParaRPr lang="zh-CN" sz="900" kern="100">
                        <a:effectLst/>
                        <a:latin typeface="Calibri" panose="020F0502020204030204" pitchFamily="34" charset="0"/>
                        <a:ea typeface="宋体" panose="02010600030101010101" pitchFamily="2" charset="-122"/>
                        <a:cs typeface="Times New Roman" panose="02020603050405020304" pitchFamily="18" charset="0"/>
                      </a:endParaRPr>
                    </a:p>
                  </a:txBody>
                  <a:tcPr marL="48983" marR="48983" marT="5670" marB="0"/>
                </a:tc>
              </a:tr>
              <a:tr h="266915">
                <a:tc>
                  <a:txBody>
                    <a:bodyPr/>
                    <a:lstStyle/>
                    <a:p>
                      <a:pPr algn="just">
                        <a:spcAft>
                          <a:spcPts val="0"/>
                        </a:spcAft>
                      </a:pPr>
                      <a:r>
                        <a:rPr lang="en-US" sz="900" b="1" kern="100">
                          <a:solidFill>
                            <a:srgbClr val="0070C0"/>
                          </a:solidFill>
                          <a:effectLst/>
                        </a:rPr>
                        <a:t>σ</a:t>
                      </a:r>
                      <a:r>
                        <a:rPr lang="en-US" sz="900" b="1" kern="100" baseline="-25000">
                          <a:solidFill>
                            <a:srgbClr val="0070C0"/>
                          </a:solidFill>
                          <a:effectLst/>
                        </a:rPr>
                        <a:t>Ic </a:t>
                      </a:r>
                      <a:r>
                        <a:rPr lang="en-US" sz="900" b="1" kern="100">
                          <a:solidFill>
                            <a:srgbClr val="0070C0"/>
                          </a:solidFill>
                          <a:effectLst/>
                        </a:rPr>
                        <a:t>/ I</a:t>
                      </a:r>
                      <a:r>
                        <a:rPr lang="en-US" sz="900" b="1" kern="100" baseline="-25000">
                          <a:solidFill>
                            <a:srgbClr val="0070C0"/>
                          </a:solidFill>
                          <a:effectLst/>
                        </a:rPr>
                        <a:t>mean</a:t>
                      </a:r>
                      <a:r>
                        <a:rPr lang="en-US" sz="900" b="1" kern="100">
                          <a:solidFill>
                            <a:srgbClr val="0070C0"/>
                          </a:solidFill>
                          <a:effectLst/>
                        </a:rPr>
                        <a:t>(%)</a:t>
                      </a:r>
                      <a:endParaRPr lang="zh-CN" sz="900" b="1" kern="100">
                        <a:solidFill>
                          <a:srgbClr val="0070C0"/>
                        </a:solidFill>
                        <a:effectLst/>
                        <a:latin typeface="Calibri" panose="020F0502020204030204" pitchFamily="34" charset="0"/>
                        <a:ea typeface="宋体" panose="02010600030101010101" pitchFamily="2" charset="-122"/>
                        <a:cs typeface="Times New Roman" panose="02020603050405020304" pitchFamily="18" charset="0"/>
                      </a:endParaRPr>
                    </a:p>
                  </a:txBody>
                  <a:tcPr marL="48983" marR="48983" marT="5670" marB="0"/>
                </a:tc>
                <a:tc>
                  <a:txBody>
                    <a:bodyPr/>
                    <a:lstStyle/>
                    <a:p>
                      <a:pPr algn="just">
                        <a:spcAft>
                          <a:spcPts val="0"/>
                        </a:spcAft>
                      </a:pPr>
                      <a:r>
                        <a:rPr lang="en-US" sz="900" kern="100">
                          <a:effectLst/>
                        </a:rPr>
                        <a:t>4.5</a:t>
                      </a:r>
                      <a:endParaRPr lang="zh-CN" sz="900" kern="100">
                        <a:effectLst/>
                        <a:latin typeface="Calibri" panose="020F0502020204030204" pitchFamily="34" charset="0"/>
                        <a:ea typeface="宋体" panose="02010600030101010101" pitchFamily="2" charset="-122"/>
                        <a:cs typeface="Times New Roman" panose="02020603050405020304" pitchFamily="18" charset="0"/>
                      </a:endParaRPr>
                    </a:p>
                  </a:txBody>
                  <a:tcPr marL="48983" marR="48983" marT="5670" marB="0"/>
                </a:tc>
                <a:tc>
                  <a:txBody>
                    <a:bodyPr/>
                    <a:lstStyle/>
                    <a:p>
                      <a:pPr algn="just">
                        <a:spcAft>
                          <a:spcPts val="0"/>
                        </a:spcAft>
                      </a:pPr>
                      <a:r>
                        <a:rPr lang="en-US" sz="900" kern="100" dirty="0">
                          <a:effectLst/>
                        </a:rPr>
                        <a:t>3.1</a:t>
                      </a:r>
                      <a:endParaRPr lang="zh-CN" sz="9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48983" marR="48983" marT="5670" marB="0"/>
                </a:tc>
                <a:tc>
                  <a:txBody>
                    <a:bodyPr/>
                    <a:lstStyle/>
                    <a:p>
                      <a:pPr algn="just">
                        <a:spcAft>
                          <a:spcPts val="0"/>
                        </a:spcAft>
                      </a:pPr>
                      <a:r>
                        <a:rPr lang="en-US" sz="900" kern="100">
                          <a:effectLst/>
                        </a:rPr>
                        <a:t>4.5</a:t>
                      </a:r>
                      <a:endParaRPr lang="zh-CN" sz="900" kern="100">
                        <a:effectLst/>
                        <a:latin typeface="Calibri" panose="020F0502020204030204" pitchFamily="34" charset="0"/>
                        <a:ea typeface="宋体" panose="02010600030101010101" pitchFamily="2" charset="-122"/>
                        <a:cs typeface="Times New Roman" panose="02020603050405020304" pitchFamily="18" charset="0"/>
                      </a:endParaRPr>
                    </a:p>
                  </a:txBody>
                  <a:tcPr marL="48983" marR="48983" marT="5670" marB="0"/>
                </a:tc>
                <a:tc>
                  <a:txBody>
                    <a:bodyPr/>
                    <a:lstStyle/>
                    <a:p>
                      <a:pPr algn="just">
                        <a:spcAft>
                          <a:spcPts val="0"/>
                        </a:spcAft>
                      </a:pPr>
                      <a:r>
                        <a:rPr lang="en-US" sz="900" kern="100">
                          <a:effectLst/>
                        </a:rPr>
                        <a:t>3.5</a:t>
                      </a:r>
                      <a:endParaRPr lang="zh-CN" sz="900" kern="100">
                        <a:effectLst/>
                        <a:latin typeface="Calibri" panose="020F0502020204030204" pitchFamily="34" charset="0"/>
                        <a:ea typeface="宋体" panose="02010600030101010101" pitchFamily="2" charset="-122"/>
                        <a:cs typeface="Times New Roman" panose="02020603050405020304" pitchFamily="18" charset="0"/>
                      </a:endParaRPr>
                    </a:p>
                  </a:txBody>
                  <a:tcPr marL="48983" marR="48983" marT="5670" marB="0"/>
                </a:tc>
                <a:tc>
                  <a:txBody>
                    <a:bodyPr/>
                    <a:lstStyle/>
                    <a:p>
                      <a:pPr algn="just">
                        <a:spcAft>
                          <a:spcPts val="0"/>
                        </a:spcAft>
                      </a:pPr>
                      <a:r>
                        <a:rPr lang="en-US" sz="900" kern="100">
                          <a:effectLst/>
                        </a:rPr>
                        <a:t>3.5</a:t>
                      </a:r>
                      <a:endParaRPr lang="zh-CN" sz="900" kern="100">
                        <a:effectLst/>
                        <a:latin typeface="Calibri" panose="020F0502020204030204" pitchFamily="34" charset="0"/>
                        <a:ea typeface="宋体" panose="02010600030101010101" pitchFamily="2" charset="-122"/>
                        <a:cs typeface="Times New Roman" panose="02020603050405020304" pitchFamily="18" charset="0"/>
                      </a:endParaRPr>
                    </a:p>
                  </a:txBody>
                  <a:tcPr marL="48983" marR="48983" marT="5670" marB="0"/>
                </a:tc>
                <a:tc>
                  <a:txBody>
                    <a:bodyPr/>
                    <a:lstStyle/>
                    <a:p>
                      <a:pPr algn="just">
                        <a:spcAft>
                          <a:spcPts val="0"/>
                        </a:spcAft>
                      </a:pPr>
                      <a:r>
                        <a:rPr lang="en-US" sz="900" kern="100">
                          <a:effectLst/>
                        </a:rPr>
                        <a:t>3.0</a:t>
                      </a:r>
                      <a:endParaRPr lang="zh-CN" sz="900" kern="100">
                        <a:effectLst/>
                        <a:latin typeface="Calibri" panose="020F0502020204030204" pitchFamily="34" charset="0"/>
                        <a:ea typeface="宋体" panose="02010600030101010101" pitchFamily="2" charset="-122"/>
                        <a:cs typeface="Times New Roman" panose="02020603050405020304" pitchFamily="18" charset="0"/>
                      </a:endParaRPr>
                    </a:p>
                  </a:txBody>
                  <a:tcPr marL="48983" marR="48983" marT="5670" marB="0"/>
                </a:tc>
              </a:tr>
              <a:tr h="259658">
                <a:tc>
                  <a:txBody>
                    <a:bodyPr/>
                    <a:lstStyle/>
                    <a:p>
                      <a:pPr algn="just">
                        <a:spcAft>
                          <a:spcPts val="0"/>
                        </a:spcAft>
                      </a:pPr>
                      <a:r>
                        <a:rPr lang="en-US" sz="900" b="1" kern="100">
                          <a:solidFill>
                            <a:srgbClr val="0070C0"/>
                          </a:solidFill>
                          <a:effectLst/>
                        </a:rPr>
                        <a:t>I</a:t>
                      </a:r>
                      <a:r>
                        <a:rPr lang="en-US" sz="900" b="1" kern="100" baseline="-25000">
                          <a:solidFill>
                            <a:srgbClr val="0070C0"/>
                          </a:solidFill>
                          <a:effectLst/>
                        </a:rPr>
                        <a:t>min</a:t>
                      </a:r>
                      <a:endParaRPr lang="zh-CN" sz="900" b="1" kern="100">
                        <a:solidFill>
                          <a:srgbClr val="0070C0"/>
                        </a:solidFill>
                        <a:effectLst/>
                        <a:latin typeface="Calibri" panose="020F0502020204030204" pitchFamily="34" charset="0"/>
                        <a:ea typeface="宋体" panose="02010600030101010101" pitchFamily="2" charset="-122"/>
                        <a:cs typeface="Times New Roman" panose="02020603050405020304" pitchFamily="18" charset="0"/>
                      </a:endParaRPr>
                    </a:p>
                  </a:txBody>
                  <a:tcPr marL="48983" marR="48983" marT="5670" marB="0"/>
                </a:tc>
                <a:tc>
                  <a:txBody>
                    <a:bodyPr/>
                    <a:lstStyle/>
                    <a:p>
                      <a:pPr algn="just">
                        <a:spcAft>
                          <a:spcPts val="0"/>
                        </a:spcAft>
                      </a:pPr>
                      <a:r>
                        <a:rPr lang="en-US" sz="900" kern="100">
                          <a:effectLst/>
                        </a:rPr>
                        <a:t>73.8</a:t>
                      </a:r>
                      <a:endParaRPr lang="zh-CN" sz="900" kern="100">
                        <a:effectLst/>
                        <a:latin typeface="Calibri" panose="020F0502020204030204" pitchFamily="34" charset="0"/>
                        <a:ea typeface="宋体" panose="02010600030101010101" pitchFamily="2" charset="-122"/>
                        <a:cs typeface="Times New Roman" panose="02020603050405020304" pitchFamily="18" charset="0"/>
                      </a:endParaRPr>
                    </a:p>
                  </a:txBody>
                  <a:tcPr marL="48983" marR="48983" marT="5670" marB="0"/>
                </a:tc>
                <a:tc>
                  <a:txBody>
                    <a:bodyPr/>
                    <a:lstStyle/>
                    <a:p>
                      <a:pPr algn="just">
                        <a:spcAft>
                          <a:spcPts val="0"/>
                        </a:spcAft>
                      </a:pPr>
                      <a:r>
                        <a:rPr lang="en-US" sz="900" kern="100">
                          <a:effectLst/>
                        </a:rPr>
                        <a:t>60.8</a:t>
                      </a:r>
                      <a:endParaRPr lang="zh-CN" sz="900" kern="100">
                        <a:effectLst/>
                        <a:latin typeface="Calibri" panose="020F0502020204030204" pitchFamily="34" charset="0"/>
                        <a:ea typeface="宋体" panose="02010600030101010101" pitchFamily="2" charset="-122"/>
                        <a:cs typeface="Times New Roman" panose="02020603050405020304" pitchFamily="18" charset="0"/>
                      </a:endParaRPr>
                    </a:p>
                  </a:txBody>
                  <a:tcPr marL="48983" marR="48983" marT="5670" marB="0"/>
                </a:tc>
                <a:tc>
                  <a:txBody>
                    <a:bodyPr/>
                    <a:lstStyle/>
                    <a:p>
                      <a:pPr algn="just">
                        <a:spcAft>
                          <a:spcPts val="0"/>
                        </a:spcAft>
                      </a:pPr>
                      <a:r>
                        <a:rPr lang="en-US" sz="900" kern="100">
                          <a:effectLst/>
                        </a:rPr>
                        <a:t>49.4</a:t>
                      </a:r>
                      <a:endParaRPr lang="zh-CN" sz="900" kern="100">
                        <a:effectLst/>
                        <a:latin typeface="Calibri" panose="020F0502020204030204" pitchFamily="34" charset="0"/>
                        <a:ea typeface="宋体" panose="02010600030101010101" pitchFamily="2" charset="-122"/>
                        <a:cs typeface="Times New Roman" panose="02020603050405020304" pitchFamily="18" charset="0"/>
                      </a:endParaRPr>
                    </a:p>
                  </a:txBody>
                  <a:tcPr marL="48983" marR="48983" marT="5670" marB="0"/>
                </a:tc>
                <a:tc>
                  <a:txBody>
                    <a:bodyPr/>
                    <a:lstStyle/>
                    <a:p>
                      <a:pPr algn="just">
                        <a:spcAft>
                          <a:spcPts val="0"/>
                        </a:spcAft>
                      </a:pPr>
                      <a:r>
                        <a:rPr lang="en-US" sz="900" kern="100">
                          <a:effectLst/>
                        </a:rPr>
                        <a:t>74.1</a:t>
                      </a:r>
                      <a:endParaRPr lang="zh-CN" sz="900" kern="100">
                        <a:effectLst/>
                        <a:latin typeface="Calibri" panose="020F0502020204030204" pitchFamily="34" charset="0"/>
                        <a:ea typeface="宋体" panose="02010600030101010101" pitchFamily="2" charset="-122"/>
                        <a:cs typeface="Times New Roman" panose="02020603050405020304" pitchFamily="18" charset="0"/>
                      </a:endParaRPr>
                    </a:p>
                  </a:txBody>
                  <a:tcPr marL="48983" marR="48983" marT="5670" marB="0"/>
                </a:tc>
                <a:tc>
                  <a:txBody>
                    <a:bodyPr/>
                    <a:lstStyle/>
                    <a:p>
                      <a:pPr algn="just">
                        <a:spcAft>
                          <a:spcPts val="0"/>
                        </a:spcAft>
                      </a:pPr>
                      <a:r>
                        <a:rPr lang="en-US" sz="900" kern="100">
                          <a:effectLst/>
                        </a:rPr>
                        <a:t>83.4</a:t>
                      </a:r>
                      <a:endParaRPr lang="zh-CN" sz="900" kern="100">
                        <a:effectLst/>
                        <a:latin typeface="Calibri" panose="020F0502020204030204" pitchFamily="34" charset="0"/>
                        <a:ea typeface="宋体" panose="02010600030101010101" pitchFamily="2" charset="-122"/>
                        <a:cs typeface="Times New Roman" panose="02020603050405020304" pitchFamily="18" charset="0"/>
                      </a:endParaRPr>
                    </a:p>
                  </a:txBody>
                  <a:tcPr marL="48983" marR="48983" marT="5670" marB="0"/>
                </a:tc>
                <a:tc>
                  <a:txBody>
                    <a:bodyPr/>
                    <a:lstStyle/>
                    <a:p>
                      <a:pPr algn="just">
                        <a:spcAft>
                          <a:spcPts val="0"/>
                        </a:spcAft>
                      </a:pPr>
                      <a:r>
                        <a:rPr lang="en-US" sz="900" kern="100">
                          <a:effectLst/>
                        </a:rPr>
                        <a:t>180.4</a:t>
                      </a:r>
                      <a:endParaRPr lang="zh-CN" sz="900" kern="100">
                        <a:effectLst/>
                        <a:latin typeface="Calibri" panose="020F0502020204030204" pitchFamily="34" charset="0"/>
                        <a:ea typeface="宋体" panose="02010600030101010101" pitchFamily="2" charset="-122"/>
                        <a:cs typeface="Times New Roman" panose="02020603050405020304" pitchFamily="18" charset="0"/>
                      </a:endParaRPr>
                    </a:p>
                  </a:txBody>
                  <a:tcPr marL="48983" marR="48983" marT="5670" marB="0"/>
                </a:tc>
              </a:tr>
              <a:tr h="259658">
                <a:tc>
                  <a:txBody>
                    <a:bodyPr/>
                    <a:lstStyle/>
                    <a:p>
                      <a:pPr algn="just">
                        <a:spcAft>
                          <a:spcPts val="0"/>
                        </a:spcAft>
                      </a:pPr>
                      <a:r>
                        <a:rPr lang="en-US" sz="900" b="1" kern="100">
                          <a:solidFill>
                            <a:srgbClr val="0070C0"/>
                          </a:solidFill>
                          <a:effectLst/>
                        </a:rPr>
                        <a:t>Δ(0.9) (%)</a:t>
                      </a:r>
                      <a:endParaRPr lang="zh-CN" sz="900" b="1" kern="100">
                        <a:solidFill>
                          <a:srgbClr val="0070C0"/>
                        </a:solidFill>
                        <a:effectLst/>
                        <a:latin typeface="Calibri" panose="020F0502020204030204" pitchFamily="34" charset="0"/>
                        <a:ea typeface="宋体" panose="02010600030101010101" pitchFamily="2" charset="-122"/>
                        <a:cs typeface="Times New Roman" panose="02020603050405020304" pitchFamily="18" charset="0"/>
                      </a:endParaRPr>
                    </a:p>
                  </a:txBody>
                  <a:tcPr marL="48983" marR="48983" marT="5670" marB="0"/>
                </a:tc>
                <a:tc>
                  <a:txBody>
                    <a:bodyPr/>
                    <a:lstStyle/>
                    <a:p>
                      <a:pPr algn="just">
                        <a:spcAft>
                          <a:spcPts val="0"/>
                        </a:spcAft>
                      </a:pPr>
                      <a:r>
                        <a:rPr lang="en-US" sz="900" kern="100">
                          <a:effectLst/>
                        </a:rPr>
                        <a:t>0.74</a:t>
                      </a:r>
                      <a:endParaRPr lang="zh-CN" sz="900" kern="100">
                        <a:effectLst/>
                        <a:latin typeface="Calibri" panose="020F0502020204030204" pitchFamily="34" charset="0"/>
                        <a:ea typeface="宋体" panose="02010600030101010101" pitchFamily="2" charset="-122"/>
                        <a:cs typeface="Times New Roman" panose="02020603050405020304" pitchFamily="18" charset="0"/>
                      </a:endParaRPr>
                    </a:p>
                  </a:txBody>
                  <a:tcPr marL="48983" marR="48983" marT="5670" marB="0"/>
                </a:tc>
                <a:tc>
                  <a:txBody>
                    <a:bodyPr/>
                    <a:lstStyle/>
                    <a:p>
                      <a:pPr algn="just">
                        <a:spcAft>
                          <a:spcPts val="0"/>
                        </a:spcAft>
                      </a:pPr>
                      <a:r>
                        <a:rPr lang="en-US" sz="900" kern="100">
                          <a:effectLst/>
                        </a:rPr>
                        <a:t>0.55</a:t>
                      </a:r>
                      <a:endParaRPr lang="zh-CN" sz="900" kern="100">
                        <a:effectLst/>
                        <a:latin typeface="Calibri" panose="020F0502020204030204" pitchFamily="34" charset="0"/>
                        <a:ea typeface="宋体" panose="02010600030101010101" pitchFamily="2" charset="-122"/>
                        <a:cs typeface="Times New Roman" panose="02020603050405020304" pitchFamily="18" charset="0"/>
                      </a:endParaRPr>
                    </a:p>
                  </a:txBody>
                  <a:tcPr marL="48983" marR="48983" marT="5670" marB="0"/>
                </a:tc>
                <a:tc>
                  <a:txBody>
                    <a:bodyPr/>
                    <a:lstStyle/>
                    <a:p>
                      <a:pPr algn="just">
                        <a:spcAft>
                          <a:spcPts val="0"/>
                        </a:spcAft>
                      </a:pPr>
                      <a:r>
                        <a:rPr lang="en-US" sz="900" kern="100">
                          <a:effectLst/>
                        </a:rPr>
                        <a:t>0.98</a:t>
                      </a:r>
                      <a:endParaRPr lang="zh-CN" sz="900" kern="100">
                        <a:effectLst/>
                        <a:latin typeface="Calibri" panose="020F0502020204030204" pitchFamily="34" charset="0"/>
                        <a:ea typeface="宋体" panose="02010600030101010101" pitchFamily="2" charset="-122"/>
                        <a:cs typeface="Times New Roman" panose="02020603050405020304" pitchFamily="18" charset="0"/>
                      </a:endParaRPr>
                    </a:p>
                  </a:txBody>
                  <a:tcPr marL="48983" marR="48983" marT="5670" marB="0"/>
                </a:tc>
                <a:tc>
                  <a:txBody>
                    <a:bodyPr/>
                    <a:lstStyle/>
                    <a:p>
                      <a:pPr algn="just">
                        <a:spcAft>
                          <a:spcPts val="0"/>
                        </a:spcAft>
                      </a:pPr>
                      <a:r>
                        <a:rPr lang="en-US" sz="900" kern="100">
                          <a:effectLst/>
                        </a:rPr>
                        <a:t>1.10</a:t>
                      </a:r>
                      <a:endParaRPr lang="zh-CN" sz="900" kern="100">
                        <a:effectLst/>
                        <a:latin typeface="Calibri" panose="020F0502020204030204" pitchFamily="34" charset="0"/>
                        <a:ea typeface="宋体" panose="02010600030101010101" pitchFamily="2" charset="-122"/>
                        <a:cs typeface="Times New Roman" panose="02020603050405020304" pitchFamily="18" charset="0"/>
                      </a:endParaRPr>
                    </a:p>
                  </a:txBody>
                  <a:tcPr marL="48983" marR="48983" marT="5670" marB="0"/>
                </a:tc>
                <a:tc>
                  <a:txBody>
                    <a:bodyPr/>
                    <a:lstStyle/>
                    <a:p>
                      <a:pPr algn="just">
                        <a:spcAft>
                          <a:spcPts val="0"/>
                        </a:spcAft>
                      </a:pPr>
                      <a:r>
                        <a:rPr lang="en-US" sz="900" kern="100">
                          <a:effectLst/>
                        </a:rPr>
                        <a:t>1.25</a:t>
                      </a:r>
                      <a:endParaRPr lang="zh-CN" sz="900" kern="100">
                        <a:effectLst/>
                        <a:latin typeface="Calibri" panose="020F0502020204030204" pitchFamily="34" charset="0"/>
                        <a:ea typeface="宋体" panose="02010600030101010101" pitchFamily="2" charset="-122"/>
                        <a:cs typeface="Times New Roman" panose="02020603050405020304" pitchFamily="18" charset="0"/>
                      </a:endParaRPr>
                    </a:p>
                  </a:txBody>
                  <a:tcPr marL="48983" marR="48983" marT="5670" marB="0"/>
                </a:tc>
                <a:tc>
                  <a:txBody>
                    <a:bodyPr/>
                    <a:lstStyle/>
                    <a:p>
                      <a:pPr algn="just">
                        <a:spcAft>
                          <a:spcPts val="0"/>
                        </a:spcAft>
                      </a:pPr>
                      <a:r>
                        <a:rPr lang="en-US" sz="900" kern="100">
                          <a:effectLst/>
                        </a:rPr>
                        <a:t>0.05</a:t>
                      </a:r>
                      <a:endParaRPr lang="zh-CN" sz="900" kern="100">
                        <a:effectLst/>
                        <a:latin typeface="Calibri" panose="020F0502020204030204" pitchFamily="34" charset="0"/>
                        <a:ea typeface="宋体" panose="02010600030101010101" pitchFamily="2" charset="-122"/>
                        <a:cs typeface="Times New Roman" panose="02020603050405020304" pitchFamily="18" charset="0"/>
                      </a:endParaRPr>
                    </a:p>
                  </a:txBody>
                  <a:tcPr marL="48983" marR="48983" marT="5670" marB="0"/>
                </a:tc>
              </a:tr>
              <a:tr h="266915">
                <a:tc>
                  <a:txBody>
                    <a:bodyPr/>
                    <a:lstStyle/>
                    <a:p>
                      <a:pPr algn="just">
                        <a:spcAft>
                          <a:spcPts val="0"/>
                        </a:spcAft>
                      </a:pPr>
                      <a:r>
                        <a:rPr lang="en-US" sz="900" b="1" kern="100" dirty="0">
                          <a:solidFill>
                            <a:srgbClr val="0070C0"/>
                          </a:solidFill>
                          <a:effectLst/>
                        </a:rPr>
                        <a:t>Δ(0.85) (%)</a:t>
                      </a:r>
                      <a:endParaRPr lang="zh-CN" sz="900" b="1" kern="100" dirty="0">
                        <a:solidFill>
                          <a:srgbClr val="0070C0"/>
                        </a:solidFill>
                        <a:effectLst/>
                        <a:latin typeface="Calibri" panose="020F0502020204030204" pitchFamily="34" charset="0"/>
                        <a:ea typeface="宋体" panose="02010600030101010101" pitchFamily="2" charset="-122"/>
                        <a:cs typeface="Times New Roman" panose="02020603050405020304" pitchFamily="18" charset="0"/>
                      </a:endParaRPr>
                    </a:p>
                  </a:txBody>
                  <a:tcPr marL="48983" marR="48983" marT="5670" marB="0"/>
                </a:tc>
                <a:tc>
                  <a:txBody>
                    <a:bodyPr/>
                    <a:lstStyle/>
                    <a:p>
                      <a:pPr algn="just">
                        <a:spcAft>
                          <a:spcPts val="0"/>
                        </a:spcAft>
                      </a:pPr>
                      <a:r>
                        <a:rPr lang="en-US" sz="900" kern="100">
                          <a:effectLst/>
                        </a:rPr>
                        <a:t>0.08</a:t>
                      </a:r>
                      <a:endParaRPr lang="zh-CN" sz="900" kern="100">
                        <a:effectLst/>
                        <a:latin typeface="Calibri" panose="020F0502020204030204" pitchFamily="34" charset="0"/>
                        <a:ea typeface="宋体" panose="02010600030101010101" pitchFamily="2" charset="-122"/>
                        <a:cs typeface="Times New Roman" panose="02020603050405020304" pitchFamily="18" charset="0"/>
                      </a:endParaRPr>
                    </a:p>
                  </a:txBody>
                  <a:tcPr marL="48983" marR="48983" marT="5670" marB="0"/>
                </a:tc>
                <a:tc>
                  <a:txBody>
                    <a:bodyPr/>
                    <a:lstStyle/>
                    <a:p>
                      <a:pPr algn="just">
                        <a:spcAft>
                          <a:spcPts val="0"/>
                        </a:spcAft>
                      </a:pPr>
                      <a:r>
                        <a:rPr lang="en-US" sz="900" kern="100">
                          <a:effectLst/>
                        </a:rPr>
                        <a:t>0.29</a:t>
                      </a:r>
                      <a:endParaRPr lang="zh-CN" sz="900" kern="100">
                        <a:effectLst/>
                        <a:latin typeface="Calibri" panose="020F0502020204030204" pitchFamily="34" charset="0"/>
                        <a:ea typeface="宋体" panose="02010600030101010101" pitchFamily="2" charset="-122"/>
                        <a:cs typeface="Times New Roman" panose="02020603050405020304" pitchFamily="18" charset="0"/>
                      </a:endParaRPr>
                    </a:p>
                  </a:txBody>
                  <a:tcPr marL="48983" marR="48983" marT="5670" marB="0"/>
                </a:tc>
                <a:tc>
                  <a:txBody>
                    <a:bodyPr/>
                    <a:lstStyle/>
                    <a:p>
                      <a:pPr algn="just">
                        <a:spcAft>
                          <a:spcPts val="0"/>
                        </a:spcAft>
                      </a:pPr>
                      <a:r>
                        <a:rPr lang="en-US" sz="900" kern="100">
                          <a:effectLst/>
                        </a:rPr>
                        <a:t>0.05</a:t>
                      </a:r>
                      <a:endParaRPr lang="zh-CN" sz="900" kern="100">
                        <a:effectLst/>
                        <a:latin typeface="Calibri" panose="020F0502020204030204" pitchFamily="34" charset="0"/>
                        <a:ea typeface="宋体" panose="02010600030101010101" pitchFamily="2" charset="-122"/>
                        <a:cs typeface="Times New Roman" panose="02020603050405020304" pitchFamily="18" charset="0"/>
                      </a:endParaRPr>
                    </a:p>
                  </a:txBody>
                  <a:tcPr marL="48983" marR="48983" marT="5670" marB="0"/>
                </a:tc>
                <a:tc>
                  <a:txBody>
                    <a:bodyPr/>
                    <a:lstStyle/>
                    <a:p>
                      <a:pPr algn="just">
                        <a:spcAft>
                          <a:spcPts val="0"/>
                        </a:spcAft>
                      </a:pPr>
                      <a:r>
                        <a:rPr lang="en-US" sz="900" kern="100">
                          <a:effectLst/>
                        </a:rPr>
                        <a:t>0.06</a:t>
                      </a:r>
                      <a:endParaRPr lang="zh-CN" sz="900" kern="100">
                        <a:effectLst/>
                        <a:latin typeface="Calibri" panose="020F0502020204030204" pitchFamily="34" charset="0"/>
                        <a:ea typeface="宋体" panose="02010600030101010101" pitchFamily="2" charset="-122"/>
                        <a:cs typeface="Times New Roman" panose="02020603050405020304" pitchFamily="18" charset="0"/>
                      </a:endParaRPr>
                    </a:p>
                  </a:txBody>
                  <a:tcPr marL="48983" marR="48983" marT="5670" marB="0"/>
                </a:tc>
                <a:tc>
                  <a:txBody>
                    <a:bodyPr/>
                    <a:lstStyle/>
                    <a:p>
                      <a:pPr algn="just">
                        <a:spcAft>
                          <a:spcPts val="0"/>
                        </a:spcAft>
                      </a:pPr>
                      <a:r>
                        <a:rPr lang="en-US" sz="900" kern="100">
                          <a:effectLst/>
                        </a:rPr>
                        <a:t>0</a:t>
                      </a:r>
                      <a:endParaRPr lang="zh-CN" sz="900" kern="100">
                        <a:effectLst/>
                        <a:latin typeface="Calibri" panose="020F0502020204030204" pitchFamily="34" charset="0"/>
                        <a:ea typeface="宋体" panose="02010600030101010101" pitchFamily="2" charset="-122"/>
                        <a:cs typeface="Times New Roman" panose="02020603050405020304" pitchFamily="18" charset="0"/>
                      </a:endParaRPr>
                    </a:p>
                  </a:txBody>
                  <a:tcPr marL="48983" marR="48983" marT="5670" marB="0"/>
                </a:tc>
                <a:tc>
                  <a:txBody>
                    <a:bodyPr/>
                    <a:lstStyle/>
                    <a:p>
                      <a:pPr algn="just">
                        <a:spcAft>
                          <a:spcPts val="0"/>
                        </a:spcAft>
                      </a:pPr>
                      <a:r>
                        <a:rPr lang="en-US" sz="900" kern="100" dirty="0">
                          <a:effectLst/>
                        </a:rPr>
                        <a:t>0</a:t>
                      </a:r>
                      <a:endParaRPr lang="zh-CN" sz="9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48983" marR="48983" marT="5670" marB="0"/>
                </a:tc>
              </a:tr>
            </a:tbl>
          </a:graphicData>
        </a:graphic>
      </p:graphicFrame>
      <p:sp>
        <p:nvSpPr>
          <p:cNvPr id="9" name="右箭头 8"/>
          <p:cNvSpPr/>
          <p:nvPr/>
        </p:nvSpPr>
        <p:spPr bwMode="auto">
          <a:xfrm>
            <a:off x="4602438" y="1764708"/>
            <a:ext cx="489835" cy="136065"/>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pitchFamily="-106" charset="0"/>
            </a:endParaRPr>
          </a:p>
        </p:txBody>
      </p:sp>
      <p:sp>
        <p:nvSpPr>
          <p:cNvPr id="10" name="文本框 14"/>
          <p:cNvSpPr txBox="1"/>
          <p:nvPr/>
        </p:nvSpPr>
        <p:spPr>
          <a:xfrm>
            <a:off x="4447966" y="1508031"/>
            <a:ext cx="956262" cy="646331"/>
          </a:xfrm>
          <a:prstGeom prst="rect">
            <a:avLst/>
          </a:prstGeom>
          <a:noFill/>
        </p:spPr>
        <p:txBody>
          <a:bodyPr wrap="square" rtlCol="0">
            <a:spAutoFit/>
          </a:bodyPr>
          <a:lstStyle/>
          <a:p>
            <a:r>
              <a:rPr lang="zh-CN" altLang="en-US" dirty="0" smtClean="0"/>
              <a:t>傅里叶变换</a:t>
            </a:r>
            <a:endParaRPr lang="zh-CN" altLang="en-US" dirty="0"/>
          </a:p>
        </p:txBody>
      </p:sp>
    </p:spTree>
    <p:extLst>
      <p:ext uri="{BB962C8B-B14F-4D97-AF65-F5344CB8AC3E}">
        <p14:creationId xmlns:p14="http://schemas.microsoft.com/office/powerpoint/2010/main" val="8610013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S</a:t>
            </a:r>
            <a:r>
              <a:rPr lang="en-US" altLang="zh-CN" dirty="0" smtClean="0"/>
              <a:t>afety Problem of HTS magnets</a:t>
            </a:r>
            <a:endParaRPr lang="zh-CN" altLang="en-US" dirty="0"/>
          </a:p>
        </p:txBody>
      </p:sp>
      <p:sp>
        <p:nvSpPr>
          <p:cNvPr id="3" name="日期占位符 2"/>
          <p:cNvSpPr>
            <a:spLocks noGrp="1"/>
          </p:cNvSpPr>
          <p:nvPr>
            <p:ph type="dt" sz="half" idx="10"/>
          </p:nvPr>
        </p:nvSpPr>
        <p:spPr/>
        <p:txBody>
          <a:bodyPr/>
          <a:lstStyle/>
          <a:p>
            <a:fld id="{F03EEAA1-5839-4612-B046-E30ECCFD6B5C}" type="datetime1">
              <a:rPr lang="zh-CN" altLang="en-US" smtClean="0"/>
              <a:t>2015/6/16</a:t>
            </a:fld>
            <a:endParaRPr lang="en-US" altLang="ko-KR"/>
          </a:p>
        </p:txBody>
      </p:sp>
      <p:sp>
        <p:nvSpPr>
          <p:cNvPr id="4" name="灯片编号占位符 3"/>
          <p:cNvSpPr>
            <a:spLocks noGrp="1"/>
          </p:cNvSpPr>
          <p:nvPr>
            <p:ph type="sldNum" sz="quarter" idx="12"/>
          </p:nvPr>
        </p:nvSpPr>
        <p:spPr/>
        <p:txBody>
          <a:bodyPr/>
          <a:lstStyle/>
          <a:p>
            <a:fld id="{C749884A-489C-409B-BE05-79B52846475F}" type="slidenum">
              <a:rPr lang="ko-KR" altLang="en-US" smtClean="0"/>
              <a:pPr/>
              <a:t>2</a:t>
            </a:fld>
            <a:endParaRPr lang="en-US" altLang="ko-KR"/>
          </a:p>
        </p:txBody>
      </p:sp>
      <p:sp>
        <p:nvSpPr>
          <p:cNvPr id="5" name="TextBox 4"/>
          <p:cNvSpPr txBox="1"/>
          <p:nvPr/>
        </p:nvSpPr>
        <p:spPr>
          <a:xfrm>
            <a:off x="179512" y="1048008"/>
            <a:ext cx="5849615" cy="369332"/>
          </a:xfrm>
          <a:prstGeom prst="rect">
            <a:avLst/>
          </a:prstGeom>
          <a:noFill/>
        </p:spPr>
        <p:txBody>
          <a:bodyPr wrap="none" rtlCol="0">
            <a:spAutoFit/>
          </a:bodyPr>
          <a:lstStyle/>
          <a:p>
            <a:r>
              <a:rPr lang="en-US" altLang="zh-CN" dirty="0"/>
              <a:t>T</a:t>
            </a:r>
            <a:r>
              <a:rPr lang="en-US" altLang="zh-CN" dirty="0" smtClean="0"/>
              <a:t>errible accident:  HTS magnet quenched, then burned out !</a:t>
            </a:r>
          </a:p>
        </p:txBody>
      </p:sp>
      <p:pic>
        <p:nvPicPr>
          <p:cNvPr id="7" name="Picture 2" descr="1819"/>
          <p:cNvPicPr>
            <a:picLocks noChangeAspect="1" noChangeArrowheads="1"/>
          </p:cNvPicPr>
          <p:nvPr/>
        </p:nvPicPr>
        <p:blipFill rotWithShape="1">
          <a:blip r:embed="rId3">
            <a:extLst>
              <a:ext uri="{28A0092B-C50C-407E-A947-70E740481C1C}">
                <a14:useLocalDpi xmlns:a14="http://schemas.microsoft.com/office/drawing/2010/main" val="0"/>
              </a:ext>
            </a:extLst>
          </a:blip>
          <a:srcRect l="6925" r="6938" b="31757"/>
          <a:stretch/>
        </p:blipFill>
        <p:spPr bwMode="auto">
          <a:xfrm>
            <a:off x="6127227" y="3512368"/>
            <a:ext cx="2765253" cy="769204"/>
          </a:xfrm>
          <a:prstGeom prst="rect">
            <a:avLst/>
          </a:prstGeom>
          <a:ln w="38100" cap="sq">
            <a:no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5936" y="2713484"/>
            <a:ext cx="1728192" cy="1153808"/>
          </a:xfrm>
          <a:prstGeom prst="rect">
            <a:avLst/>
          </a:prstGeom>
          <a:ln w="38100" cap="sq">
            <a:no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2050"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6080" r="6400"/>
          <a:stretch/>
        </p:blipFill>
        <p:spPr bwMode="auto">
          <a:xfrm>
            <a:off x="467544" y="1568312"/>
            <a:ext cx="2112169" cy="21532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Box 13"/>
          <p:cNvSpPr txBox="1"/>
          <p:nvPr/>
        </p:nvSpPr>
        <p:spPr>
          <a:xfrm>
            <a:off x="837672" y="3712304"/>
            <a:ext cx="1358064" cy="369332"/>
          </a:xfrm>
          <a:prstGeom prst="rect">
            <a:avLst/>
          </a:prstGeom>
          <a:noFill/>
        </p:spPr>
        <p:txBody>
          <a:bodyPr wrap="none" rtlCol="0">
            <a:spAutoFit/>
          </a:bodyPr>
          <a:lstStyle/>
          <a:p>
            <a:r>
              <a:rPr lang="en-US" altLang="zh-CN" dirty="0" smtClean="0"/>
              <a:t>HTS magnet</a:t>
            </a:r>
            <a:endParaRPr lang="zh-CN" altLang="en-US" dirty="0"/>
          </a:p>
        </p:txBody>
      </p:sp>
      <p:pic>
        <p:nvPicPr>
          <p:cNvPr id="2051" name="Picture 3"/>
          <p:cNvPicPr>
            <a:picLocks noChangeAspect="1" noChangeArrowheads="1"/>
          </p:cNvPicPr>
          <p:nvPr/>
        </p:nvPicPr>
        <p:blipFill rotWithShape="1">
          <a:blip r:embed="rId6">
            <a:extLst>
              <a:ext uri="{28A0092B-C50C-407E-A947-70E740481C1C}">
                <a14:useLocalDpi xmlns:a14="http://schemas.microsoft.com/office/drawing/2010/main" val="0"/>
              </a:ext>
            </a:extLst>
          </a:blip>
          <a:srcRect l="4556" r="5652" b="50000"/>
          <a:stretch/>
        </p:blipFill>
        <p:spPr bwMode="auto">
          <a:xfrm>
            <a:off x="3999562" y="1949335"/>
            <a:ext cx="2156614" cy="332101"/>
          </a:xfrm>
          <a:prstGeom prst="rect">
            <a:avLst/>
          </a:prstGeom>
          <a:ln w="38100" cap="sq">
            <a:no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18" name="右箭头 17"/>
          <p:cNvSpPr/>
          <p:nvPr/>
        </p:nvSpPr>
        <p:spPr bwMode="auto">
          <a:xfrm>
            <a:off x="2771800" y="2710006"/>
            <a:ext cx="1080120" cy="291510"/>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Times New Roman" pitchFamily="18" charset="0"/>
            </a:endParaRPr>
          </a:p>
        </p:txBody>
      </p:sp>
      <p:sp>
        <p:nvSpPr>
          <p:cNvPr id="23" name="矩形 22"/>
          <p:cNvSpPr/>
          <p:nvPr/>
        </p:nvSpPr>
        <p:spPr>
          <a:xfrm>
            <a:off x="251520" y="49188"/>
            <a:ext cx="4572000" cy="253916"/>
          </a:xfrm>
          <a:prstGeom prst="rect">
            <a:avLst/>
          </a:prstGeom>
        </p:spPr>
        <p:txBody>
          <a:bodyPr>
            <a:spAutoFit/>
          </a:bodyPr>
          <a:lstStyle/>
          <a:p>
            <a:r>
              <a:rPr lang="en-US" altLang="zh-CN" sz="1050" i="1" dirty="0">
                <a:solidFill>
                  <a:schemeClr val="bg1"/>
                </a:solidFill>
              </a:rPr>
              <a:t>Through process quality control of HTS magnets: from tapes to coils</a:t>
            </a:r>
            <a:endParaRPr lang="zh-CN" altLang="en-US" sz="1050" i="1" dirty="0">
              <a:solidFill>
                <a:schemeClr val="bg1"/>
              </a:solidFill>
            </a:endParaRPr>
          </a:p>
        </p:txBody>
      </p:sp>
      <p:sp>
        <p:nvSpPr>
          <p:cNvPr id="11" name="TextBox 10"/>
          <p:cNvSpPr txBox="1"/>
          <p:nvPr/>
        </p:nvSpPr>
        <p:spPr>
          <a:xfrm>
            <a:off x="431425" y="4153644"/>
            <a:ext cx="2220608" cy="1169551"/>
          </a:xfrm>
          <a:prstGeom prst="rect">
            <a:avLst/>
          </a:prstGeom>
          <a:noFill/>
        </p:spPr>
        <p:txBody>
          <a:bodyPr wrap="none" rtlCol="0">
            <a:spAutoFit/>
          </a:bodyPr>
          <a:lstStyle/>
          <a:p>
            <a:r>
              <a:rPr lang="en-US" altLang="zh-CN" sz="1400" dirty="0" smtClean="0"/>
              <a:t>What may cause quench: </a:t>
            </a:r>
          </a:p>
          <a:p>
            <a:pPr marL="342900" indent="-342900">
              <a:buFont typeface="+mj-lt"/>
              <a:buAutoNum type="arabicPeriod"/>
            </a:pPr>
            <a:r>
              <a:rPr lang="en-US" altLang="zh-CN" sz="1400" dirty="0" smtClean="0"/>
              <a:t>Thermal disturbance</a:t>
            </a:r>
          </a:p>
          <a:p>
            <a:pPr marL="342900" indent="-342900">
              <a:buFont typeface="+mj-lt"/>
              <a:buAutoNum type="arabicPeriod"/>
            </a:pPr>
            <a:r>
              <a:rPr lang="en-US" altLang="zh-CN" sz="1400" dirty="0" smtClean="0"/>
              <a:t>Transient current shock</a:t>
            </a:r>
          </a:p>
          <a:p>
            <a:pPr marL="342900" indent="-342900">
              <a:buFont typeface="+mj-lt"/>
              <a:buAutoNum type="arabicPeriod"/>
            </a:pPr>
            <a:r>
              <a:rPr lang="en-US" altLang="zh-CN" sz="1400" dirty="0" smtClean="0"/>
              <a:t>Incorrect operation </a:t>
            </a:r>
          </a:p>
          <a:p>
            <a:r>
              <a:rPr lang="en-US" altLang="zh-CN" sz="1400" dirty="0" smtClean="0"/>
              <a:t>……</a:t>
            </a:r>
            <a:endParaRPr lang="zh-CN" altLang="en-US" sz="1400" dirty="0"/>
          </a:p>
        </p:txBody>
      </p:sp>
      <p:sp>
        <p:nvSpPr>
          <p:cNvPr id="13" name="TextBox 12"/>
          <p:cNvSpPr txBox="1"/>
          <p:nvPr/>
        </p:nvSpPr>
        <p:spPr>
          <a:xfrm>
            <a:off x="4211960" y="4607178"/>
            <a:ext cx="4596130" cy="338554"/>
          </a:xfrm>
          <a:prstGeom prst="rect">
            <a:avLst/>
          </a:prstGeom>
          <a:noFill/>
        </p:spPr>
        <p:txBody>
          <a:bodyPr wrap="none" rtlCol="0">
            <a:spAutoFit/>
          </a:bodyPr>
          <a:lstStyle/>
          <a:p>
            <a:r>
              <a:rPr lang="en-US" altLang="zh-CN" sz="1600" dirty="0" smtClean="0"/>
              <a:t>The </a:t>
            </a:r>
            <a:r>
              <a:rPr lang="en-US" altLang="zh-CN" sz="1600" b="1" dirty="0" smtClean="0"/>
              <a:t>defects</a:t>
            </a:r>
            <a:r>
              <a:rPr lang="en-US" altLang="zh-CN" sz="1600" dirty="0" smtClean="0"/>
              <a:t> in the coil are the main origin of quench. </a:t>
            </a:r>
            <a:endParaRPr lang="zh-CN" altLang="en-US" sz="1600" dirty="0"/>
          </a:p>
        </p:txBody>
      </p:sp>
      <p:pic>
        <p:nvPicPr>
          <p:cNvPr id="1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16216" y="1489348"/>
            <a:ext cx="2160240" cy="1592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2843808" y="2353444"/>
            <a:ext cx="902811" cy="369332"/>
          </a:xfrm>
          <a:prstGeom prst="rect">
            <a:avLst/>
          </a:prstGeom>
          <a:noFill/>
        </p:spPr>
        <p:txBody>
          <a:bodyPr wrap="none" rtlCol="0">
            <a:spAutoFit/>
          </a:bodyPr>
          <a:lstStyle/>
          <a:p>
            <a:r>
              <a:rPr lang="en-US" altLang="zh-CN" dirty="0"/>
              <a:t>Q</a:t>
            </a:r>
            <a:r>
              <a:rPr lang="en-US" altLang="zh-CN" dirty="0" smtClean="0"/>
              <a:t>uench</a:t>
            </a:r>
            <a:endParaRPr lang="zh-CN" altLang="en-US" dirty="0"/>
          </a:p>
        </p:txBody>
      </p:sp>
      <p:sp>
        <p:nvSpPr>
          <p:cNvPr id="8" name="TextBox 7"/>
          <p:cNvSpPr txBox="1"/>
          <p:nvPr/>
        </p:nvSpPr>
        <p:spPr>
          <a:xfrm>
            <a:off x="2771800" y="3001516"/>
            <a:ext cx="998991" cy="369332"/>
          </a:xfrm>
          <a:prstGeom prst="rect">
            <a:avLst/>
          </a:prstGeom>
          <a:noFill/>
        </p:spPr>
        <p:txBody>
          <a:bodyPr wrap="none" rtlCol="0">
            <a:spAutoFit/>
          </a:bodyPr>
          <a:lstStyle/>
          <a:p>
            <a:r>
              <a:rPr lang="en-US" altLang="zh-CN" dirty="0" smtClean="0"/>
              <a:t>Burn out</a:t>
            </a:r>
            <a:endParaRPr lang="zh-CN" altLang="en-US" dirty="0"/>
          </a:p>
        </p:txBody>
      </p:sp>
    </p:spTree>
    <p:extLst>
      <p:ext uri="{BB962C8B-B14F-4D97-AF65-F5344CB8AC3E}">
        <p14:creationId xmlns:p14="http://schemas.microsoft.com/office/powerpoint/2010/main" val="18232773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Quench behavior and protection of HTS</a:t>
            </a:r>
            <a:endParaRPr lang="zh-CN" altLang="en-US" dirty="0"/>
          </a:p>
        </p:txBody>
      </p:sp>
      <p:sp>
        <p:nvSpPr>
          <p:cNvPr id="3" name="日期占位符 2"/>
          <p:cNvSpPr>
            <a:spLocks noGrp="1"/>
          </p:cNvSpPr>
          <p:nvPr>
            <p:ph type="dt" sz="half" idx="10"/>
          </p:nvPr>
        </p:nvSpPr>
        <p:spPr/>
        <p:txBody>
          <a:bodyPr/>
          <a:lstStyle/>
          <a:p>
            <a:fld id="{F03EEAA1-5839-4612-B046-E30ECCFD6B5C}" type="datetime1">
              <a:rPr lang="zh-CN" altLang="en-US" smtClean="0"/>
              <a:t>2015/6/16</a:t>
            </a:fld>
            <a:endParaRPr lang="en-US" altLang="ko-KR"/>
          </a:p>
        </p:txBody>
      </p:sp>
      <p:sp>
        <p:nvSpPr>
          <p:cNvPr id="4" name="灯片编号占位符 3"/>
          <p:cNvSpPr>
            <a:spLocks noGrp="1"/>
          </p:cNvSpPr>
          <p:nvPr>
            <p:ph type="sldNum" sz="quarter" idx="12"/>
          </p:nvPr>
        </p:nvSpPr>
        <p:spPr/>
        <p:txBody>
          <a:bodyPr/>
          <a:lstStyle/>
          <a:p>
            <a:fld id="{C749884A-489C-409B-BE05-79B52846475F}" type="slidenum">
              <a:rPr lang="ko-KR" altLang="en-US" smtClean="0"/>
              <a:pPr/>
              <a:t>3</a:t>
            </a:fld>
            <a:endParaRPr lang="en-US" altLang="ko-KR"/>
          </a:p>
        </p:txBody>
      </p:sp>
      <p:sp>
        <p:nvSpPr>
          <p:cNvPr id="5" name="矩形 4"/>
          <p:cNvSpPr/>
          <p:nvPr/>
        </p:nvSpPr>
        <p:spPr>
          <a:xfrm>
            <a:off x="251520" y="49188"/>
            <a:ext cx="4572000" cy="253916"/>
          </a:xfrm>
          <a:prstGeom prst="rect">
            <a:avLst/>
          </a:prstGeom>
        </p:spPr>
        <p:txBody>
          <a:bodyPr>
            <a:spAutoFit/>
          </a:bodyPr>
          <a:lstStyle/>
          <a:p>
            <a:r>
              <a:rPr lang="en-US" altLang="zh-CN" sz="1050" i="1" dirty="0">
                <a:solidFill>
                  <a:schemeClr val="bg1"/>
                </a:solidFill>
              </a:rPr>
              <a:t>Through process quality control of HTS magnets: from tapes to coils</a:t>
            </a:r>
            <a:endParaRPr lang="zh-CN" altLang="en-US" sz="1050" i="1" dirty="0">
              <a:solidFill>
                <a:schemeClr val="bg1"/>
              </a:solidFill>
            </a:endParaRPr>
          </a:p>
        </p:txBody>
      </p:sp>
      <p:grpSp>
        <p:nvGrpSpPr>
          <p:cNvPr id="6" name="组合 5"/>
          <p:cNvGrpSpPr/>
          <p:nvPr/>
        </p:nvGrpSpPr>
        <p:grpSpPr>
          <a:xfrm>
            <a:off x="110827" y="3001516"/>
            <a:ext cx="4965229" cy="1850396"/>
            <a:chOff x="1360731" y="2895600"/>
            <a:chExt cx="4965229" cy="1850396"/>
          </a:xfrm>
        </p:grpSpPr>
        <p:cxnSp>
          <p:nvCxnSpPr>
            <p:cNvPr id="7" name="直接连接符 6"/>
            <p:cNvCxnSpPr/>
            <p:nvPr/>
          </p:nvCxnSpPr>
          <p:spPr bwMode="auto">
            <a:xfrm flipV="1">
              <a:off x="1977710" y="4038600"/>
              <a:ext cx="228600" cy="22860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直接连接符 7"/>
            <p:cNvCxnSpPr/>
            <p:nvPr/>
          </p:nvCxnSpPr>
          <p:spPr bwMode="auto">
            <a:xfrm>
              <a:off x="2206310" y="4038600"/>
              <a:ext cx="914400"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直接连接符 8"/>
            <p:cNvCxnSpPr/>
            <p:nvPr/>
          </p:nvCxnSpPr>
          <p:spPr bwMode="auto">
            <a:xfrm>
              <a:off x="3120710" y="4038600"/>
              <a:ext cx="228600" cy="22860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直接箭头连接符 9"/>
            <p:cNvCxnSpPr/>
            <p:nvPr/>
          </p:nvCxnSpPr>
          <p:spPr bwMode="auto">
            <a:xfrm>
              <a:off x="1977710" y="4267200"/>
              <a:ext cx="1676400" cy="0"/>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直接箭头连接符 10"/>
            <p:cNvCxnSpPr/>
            <p:nvPr/>
          </p:nvCxnSpPr>
          <p:spPr bwMode="auto">
            <a:xfrm flipV="1">
              <a:off x="1977710" y="2895600"/>
              <a:ext cx="0" cy="1371600"/>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文本框 8"/>
            <p:cNvSpPr txBox="1"/>
            <p:nvPr/>
          </p:nvSpPr>
          <p:spPr>
            <a:xfrm>
              <a:off x="1573432" y="3319790"/>
              <a:ext cx="404278" cy="523220"/>
            </a:xfrm>
            <a:prstGeom prst="rect">
              <a:avLst/>
            </a:prstGeom>
            <a:noFill/>
          </p:spPr>
          <p:txBody>
            <a:bodyPr wrap="none" rtlCol="0">
              <a:spAutoFit/>
            </a:bodyPr>
            <a:lstStyle/>
            <a:p>
              <a:r>
                <a:rPr lang="en-US" altLang="zh-CN" dirty="0" smtClean="0"/>
                <a:t>T</a:t>
              </a:r>
              <a:endParaRPr lang="zh-CN" altLang="en-US" dirty="0"/>
            </a:p>
          </p:txBody>
        </p:sp>
        <p:cxnSp>
          <p:nvCxnSpPr>
            <p:cNvPr id="13" name="直接箭头连接符 12"/>
            <p:cNvCxnSpPr/>
            <p:nvPr/>
          </p:nvCxnSpPr>
          <p:spPr bwMode="auto">
            <a:xfrm>
              <a:off x="4006536" y="4267200"/>
              <a:ext cx="1676400" cy="0"/>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直接箭头连接符 13"/>
            <p:cNvCxnSpPr/>
            <p:nvPr/>
          </p:nvCxnSpPr>
          <p:spPr bwMode="auto">
            <a:xfrm flipV="1">
              <a:off x="4006536" y="2895600"/>
              <a:ext cx="0" cy="1371600"/>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 name="文本框 19"/>
            <p:cNvSpPr txBox="1"/>
            <p:nvPr/>
          </p:nvSpPr>
          <p:spPr>
            <a:xfrm>
              <a:off x="3602258" y="3319790"/>
              <a:ext cx="325730" cy="369332"/>
            </a:xfrm>
            <a:prstGeom prst="rect">
              <a:avLst/>
            </a:prstGeom>
            <a:noFill/>
          </p:spPr>
          <p:txBody>
            <a:bodyPr wrap="none" rtlCol="0">
              <a:spAutoFit/>
            </a:bodyPr>
            <a:lstStyle>
              <a:defPPr>
                <a:defRPr lang="zh-TW"/>
              </a:defPPr>
              <a:lvl1pPr algn="l" rtl="0" eaLnBrk="0" fontAlgn="base" hangingPunct="0">
                <a:spcBef>
                  <a:spcPct val="0"/>
                </a:spcBef>
                <a:spcAft>
                  <a:spcPct val="0"/>
                </a:spcAft>
                <a:defRPr sz="2800" kern="1200">
                  <a:solidFill>
                    <a:schemeClr val="tx1"/>
                  </a:solidFill>
                  <a:latin typeface="Times New Roman" panose="02020603050405020304" pitchFamily="18" charset="0"/>
                  <a:ea typeface="PMingLiU" panose="02020500000000000000" pitchFamily="18" charset="-120"/>
                  <a:cs typeface="+mn-cs"/>
                </a:defRPr>
              </a:lvl1pPr>
              <a:lvl2pPr marL="457200" algn="l" rtl="0" eaLnBrk="0" fontAlgn="base" hangingPunct="0">
                <a:spcBef>
                  <a:spcPct val="0"/>
                </a:spcBef>
                <a:spcAft>
                  <a:spcPct val="0"/>
                </a:spcAft>
                <a:defRPr sz="2800" kern="1200">
                  <a:solidFill>
                    <a:schemeClr val="tx1"/>
                  </a:solidFill>
                  <a:latin typeface="Times New Roman" panose="02020603050405020304" pitchFamily="18" charset="0"/>
                  <a:ea typeface="PMingLiU" panose="02020500000000000000" pitchFamily="18" charset="-120"/>
                  <a:cs typeface="+mn-cs"/>
                </a:defRPr>
              </a:lvl2pPr>
              <a:lvl3pPr marL="914400" algn="l" rtl="0" eaLnBrk="0" fontAlgn="base" hangingPunct="0">
                <a:spcBef>
                  <a:spcPct val="0"/>
                </a:spcBef>
                <a:spcAft>
                  <a:spcPct val="0"/>
                </a:spcAft>
                <a:defRPr sz="2800" kern="1200">
                  <a:solidFill>
                    <a:schemeClr val="tx1"/>
                  </a:solidFill>
                  <a:latin typeface="Times New Roman" panose="02020603050405020304" pitchFamily="18" charset="0"/>
                  <a:ea typeface="PMingLiU" panose="02020500000000000000" pitchFamily="18" charset="-120"/>
                  <a:cs typeface="+mn-cs"/>
                </a:defRPr>
              </a:lvl3pPr>
              <a:lvl4pPr marL="1371600" algn="l" rtl="0" eaLnBrk="0" fontAlgn="base" hangingPunct="0">
                <a:spcBef>
                  <a:spcPct val="0"/>
                </a:spcBef>
                <a:spcAft>
                  <a:spcPct val="0"/>
                </a:spcAft>
                <a:defRPr sz="2800" kern="1200">
                  <a:solidFill>
                    <a:schemeClr val="tx1"/>
                  </a:solidFill>
                  <a:latin typeface="Times New Roman" panose="02020603050405020304" pitchFamily="18" charset="0"/>
                  <a:ea typeface="PMingLiU" panose="02020500000000000000" pitchFamily="18" charset="-120"/>
                  <a:cs typeface="+mn-cs"/>
                </a:defRPr>
              </a:lvl4pPr>
              <a:lvl5pPr marL="1828800" algn="l" rtl="0" eaLnBrk="0" fontAlgn="base" hangingPunct="0">
                <a:spcBef>
                  <a:spcPct val="0"/>
                </a:spcBef>
                <a:spcAft>
                  <a:spcPct val="0"/>
                </a:spcAft>
                <a:defRPr sz="2800" kern="1200">
                  <a:solidFill>
                    <a:schemeClr val="tx1"/>
                  </a:solidFill>
                  <a:latin typeface="Times New Roman" panose="02020603050405020304" pitchFamily="18" charset="0"/>
                  <a:ea typeface="PMingLiU" panose="02020500000000000000" pitchFamily="18" charset="-120"/>
                  <a:cs typeface="+mn-cs"/>
                </a:defRPr>
              </a:lvl5pPr>
              <a:lvl6pPr marL="2286000" algn="l" defTabSz="914400" rtl="0" eaLnBrk="1" latinLnBrk="0" hangingPunct="1">
                <a:defRPr sz="2800" kern="1200">
                  <a:solidFill>
                    <a:schemeClr val="tx1"/>
                  </a:solidFill>
                  <a:latin typeface="Times New Roman" panose="02020603050405020304" pitchFamily="18" charset="0"/>
                  <a:ea typeface="PMingLiU" panose="02020500000000000000" pitchFamily="18" charset="-120"/>
                  <a:cs typeface="+mn-cs"/>
                </a:defRPr>
              </a:lvl6pPr>
              <a:lvl7pPr marL="2743200" algn="l" defTabSz="914400" rtl="0" eaLnBrk="1" latinLnBrk="0" hangingPunct="1">
                <a:defRPr sz="2800" kern="1200">
                  <a:solidFill>
                    <a:schemeClr val="tx1"/>
                  </a:solidFill>
                  <a:latin typeface="Times New Roman" panose="02020603050405020304" pitchFamily="18" charset="0"/>
                  <a:ea typeface="PMingLiU" panose="02020500000000000000" pitchFamily="18" charset="-120"/>
                  <a:cs typeface="+mn-cs"/>
                </a:defRPr>
              </a:lvl7pPr>
              <a:lvl8pPr marL="3200400" algn="l" defTabSz="914400" rtl="0" eaLnBrk="1" latinLnBrk="0" hangingPunct="1">
                <a:defRPr sz="2800" kern="1200">
                  <a:solidFill>
                    <a:schemeClr val="tx1"/>
                  </a:solidFill>
                  <a:latin typeface="Times New Roman" panose="02020603050405020304" pitchFamily="18" charset="0"/>
                  <a:ea typeface="PMingLiU" panose="02020500000000000000" pitchFamily="18" charset="-120"/>
                  <a:cs typeface="+mn-cs"/>
                </a:defRPr>
              </a:lvl8pPr>
              <a:lvl9pPr marL="3657600" algn="l" defTabSz="914400" rtl="0" eaLnBrk="1" latinLnBrk="0" hangingPunct="1">
                <a:defRPr sz="2800" kern="1200">
                  <a:solidFill>
                    <a:schemeClr val="tx1"/>
                  </a:solidFill>
                  <a:latin typeface="Times New Roman" panose="02020603050405020304" pitchFamily="18" charset="0"/>
                  <a:ea typeface="PMingLiU" panose="02020500000000000000" pitchFamily="18" charset="-120"/>
                  <a:cs typeface="+mn-cs"/>
                </a:defRPr>
              </a:lvl9pPr>
            </a:lstStyle>
            <a:p>
              <a:r>
                <a:rPr lang="en-US" altLang="zh-CN" sz="1800" dirty="0" smtClean="0">
                  <a:cs typeface="Times New Roman" panose="02020603050405020304" pitchFamily="18" charset="0"/>
                </a:rPr>
                <a:t>T</a:t>
              </a:r>
              <a:endParaRPr lang="zh-CN" altLang="en-US" sz="1800" dirty="0">
                <a:cs typeface="Times New Roman" panose="02020603050405020304" pitchFamily="18" charset="0"/>
              </a:endParaRPr>
            </a:p>
          </p:txBody>
        </p:sp>
        <p:cxnSp>
          <p:nvCxnSpPr>
            <p:cNvPr id="16" name="直接连接符 15"/>
            <p:cNvCxnSpPr/>
            <p:nvPr/>
          </p:nvCxnSpPr>
          <p:spPr bwMode="auto">
            <a:xfrm flipV="1">
              <a:off x="4741784" y="3505200"/>
              <a:ext cx="0" cy="76200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直接连接符 16"/>
            <p:cNvCxnSpPr/>
            <p:nvPr/>
          </p:nvCxnSpPr>
          <p:spPr bwMode="auto">
            <a:xfrm>
              <a:off x="4741784" y="3503383"/>
              <a:ext cx="124147" cy="1817"/>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直接连接符 17"/>
            <p:cNvCxnSpPr/>
            <p:nvPr/>
          </p:nvCxnSpPr>
          <p:spPr bwMode="auto">
            <a:xfrm flipH="1">
              <a:off x="4859048" y="3503383"/>
              <a:ext cx="6884" cy="760332"/>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直接连接符 18"/>
            <p:cNvCxnSpPr/>
            <p:nvPr/>
          </p:nvCxnSpPr>
          <p:spPr bwMode="auto">
            <a:xfrm>
              <a:off x="1360731" y="3733800"/>
              <a:ext cx="4322205" cy="0"/>
            </a:xfrm>
            <a:prstGeom prst="line">
              <a:avLst/>
            </a:prstGeom>
            <a:solidFill>
              <a:schemeClr val="accent1"/>
            </a:solidFill>
            <a:ln w="9525" cap="flat" cmpd="sng" algn="ctr">
              <a:solidFill>
                <a:srgbClr val="FF0000"/>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 name="文本框 16"/>
            <p:cNvSpPr txBox="1"/>
            <p:nvPr/>
          </p:nvSpPr>
          <p:spPr>
            <a:xfrm>
              <a:off x="5241119" y="3318717"/>
              <a:ext cx="1084841" cy="369332"/>
            </a:xfrm>
            <a:prstGeom prst="rect">
              <a:avLst/>
            </a:prstGeom>
            <a:noFill/>
          </p:spPr>
          <p:txBody>
            <a:bodyPr wrap="square" rtlCol="0">
              <a:spAutoFit/>
            </a:bodyPr>
            <a:lstStyle/>
            <a:p>
              <a:r>
                <a:rPr lang="en-US" altLang="zh-CN" dirty="0" smtClean="0"/>
                <a:t>Safe limit</a:t>
              </a:r>
              <a:endParaRPr lang="zh-CN" altLang="en-US" dirty="0"/>
            </a:p>
          </p:txBody>
        </p:sp>
        <p:sp>
          <p:nvSpPr>
            <p:cNvPr id="21" name="文本框 17"/>
            <p:cNvSpPr txBox="1"/>
            <p:nvPr/>
          </p:nvSpPr>
          <p:spPr>
            <a:xfrm>
              <a:off x="4283033" y="4222776"/>
              <a:ext cx="1080745" cy="523220"/>
            </a:xfrm>
            <a:prstGeom prst="rect">
              <a:avLst/>
            </a:prstGeom>
            <a:noFill/>
          </p:spPr>
          <p:txBody>
            <a:bodyPr wrap="none" rtlCol="0">
              <a:spAutoFit/>
            </a:bodyPr>
            <a:lstStyle/>
            <a:p>
              <a:r>
                <a:rPr lang="en-US" altLang="zh-CN" dirty="0" smtClean="0"/>
                <a:t>length</a:t>
              </a:r>
              <a:endParaRPr lang="zh-CN" altLang="en-US" dirty="0"/>
            </a:p>
          </p:txBody>
        </p:sp>
        <p:sp>
          <p:nvSpPr>
            <p:cNvPr id="22" name="文本框 18"/>
            <p:cNvSpPr txBox="1"/>
            <p:nvPr/>
          </p:nvSpPr>
          <p:spPr>
            <a:xfrm>
              <a:off x="2212895" y="4222776"/>
              <a:ext cx="1080745" cy="523220"/>
            </a:xfrm>
            <a:prstGeom prst="rect">
              <a:avLst/>
            </a:prstGeom>
            <a:noFill/>
          </p:spPr>
          <p:txBody>
            <a:bodyPr wrap="none" rtlCol="0">
              <a:spAutoFit/>
            </a:bodyPr>
            <a:lstStyle/>
            <a:p>
              <a:r>
                <a:rPr lang="en-US" altLang="zh-CN" dirty="0" smtClean="0"/>
                <a:t>length</a:t>
              </a:r>
              <a:endParaRPr lang="zh-CN" altLang="en-US" dirty="0"/>
            </a:p>
          </p:txBody>
        </p:sp>
      </p:grpSp>
      <mc:AlternateContent xmlns:mc="http://schemas.openxmlformats.org/markup-compatibility/2006" xmlns:a14="http://schemas.microsoft.com/office/drawing/2010/main">
        <mc:Choice Requires="a14">
          <p:sp>
            <p:nvSpPr>
              <p:cNvPr id="27" name="矩形 26"/>
              <p:cNvSpPr/>
              <p:nvPr/>
            </p:nvSpPr>
            <p:spPr>
              <a:xfrm>
                <a:off x="75331" y="1099250"/>
                <a:ext cx="9033173" cy="1818575"/>
              </a:xfrm>
              <a:prstGeom prst="rect">
                <a:avLst/>
              </a:prstGeom>
            </p:spPr>
            <p:txBody>
              <a:bodyPr wrap="square">
                <a:spAutoFit/>
              </a:bodyPr>
              <a:lstStyle/>
              <a:p>
                <a:pPr marL="285750" indent="-285750">
                  <a:lnSpc>
                    <a:spcPct val="150000"/>
                  </a:lnSpc>
                  <a:buFont typeface="Arial" panose="020B0604020202020204" pitchFamily="34" charset="0"/>
                  <a:buChar char="•"/>
                </a:pPr>
                <a:r>
                  <a:rPr lang="en-US" altLang="zh-CN" dirty="0" smtClean="0"/>
                  <a:t>NZPV  </a:t>
                </a:r>
                <a:r>
                  <a:rPr lang="en-US" altLang="zh-CN" dirty="0"/>
                  <a:t>slow (10</a:t>
                </a:r>
                <a:r>
                  <a:rPr lang="en-US" altLang="zh-CN" baseline="30000" dirty="0"/>
                  <a:t>-2</a:t>
                </a:r>
                <a:r>
                  <a:rPr lang="en-US" altLang="zh-CN" dirty="0"/>
                  <a:t>-10</a:t>
                </a:r>
                <a:r>
                  <a:rPr lang="en-US" altLang="zh-CN" baseline="30000" dirty="0"/>
                  <a:t>-3</a:t>
                </a:r>
                <a:r>
                  <a:rPr lang="en-US" altLang="zh-CN" dirty="0"/>
                  <a:t> m/s along the tape), two to three orders of magnitude slower than </a:t>
                </a:r>
                <a:r>
                  <a:rPr lang="en-US" altLang="zh-CN" dirty="0" smtClean="0"/>
                  <a:t>LTS</a:t>
                </a:r>
              </a:p>
              <a:p>
                <a:pPr marL="285750" indent="-285750">
                  <a:lnSpc>
                    <a:spcPct val="150000"/>
                  </a:lnSpc>
                  <a:buFont typeface="Arial" panose="020B0604020202020204" pitchFamily="34" charset="0"/>
                  <a:buChar char="•"/>
                </a:pPr>
                <a:r>
                  <a:rPr lang="en-US" altLang="zh-CN" dirty="0" smtClean="0"/>
                  <a:t>High temperature locally,</a:t>
                </a:r>
                <a:r>
                  <a:rPr lang="en-US" altLang="zh-CN" dirty="0"/>
                  <a:t> </a:t>
                </a:r>
                <a:r>
                  <a:rPr lang="en-US" altLang="zh-CN" dirty="0" smtClean="0"/>
                  <a:t>higher </a:t>
                </a:r>
                <a:r>
                  <a:rPr lang="en-US" altLang="zh-CN" dirty="0" err="1"/>
                  <a:t>T</a:t>
                </a:r>
                <a:r>
                  <a:rPr lang="en-US" altLang="zh-CN" baseline="-25000" dirty="0" err="1"/>
                  <a:t>max</a:t>
                </a:r>
                <a:r>
                  <a:rPr lang="en-US" altLang="zh-CN" dirty="0"/>
                  <a:t> for the same voltage detected (</a:t>
                </a:r>
                <a14:m>
                  <m:oMath xmlns:m="http://schemas.openxmlformats.org/officeDocument/2006/math">
                    <m:r>
                      <a:rPr lang="en-US" altLang="zh-CN" i="1">
                        <a:latin typeface="Cambria Math" panose="02040503050406030204" pitchFamily="18" charset="0"/>
                      </a:rPr>
                      <m:t>𝑉</m:t>
                    </m:r>
                    <m:r>
                      <a:rPr lang="en-US" altLang="zh-CN" i="1">
                        <a:latin typeface="Cambria Math" panose="02040503050406030204" pitchFamily="18" charset="0"/>
                        <a:ea typeface="Cambria Math" panose="02040503050406030204" pitchFamily="18" charset="0"/>
                      </a:rPr>
                      <m:t>∼</m:t>
                    </m:r>
                    <m:nary>
                      <m:naryPr>
                        <m:limLoc m:val="undOvr"/>
                        <m:subHide m:val="on"/>
                        <m:supHide m:val="on"/>
                        <m:ctrlPr>
                          <a:rPr lang="en-US" altLang="zh-CN" i="1">
                            <a:latin typeface="Cambria Math"/>
                            <a:ea typeface="Cambria Math" panose="02040503050406030204" pitchFamily="18" charset="0"/>
                          </a:rPr>
                        </m:ctrlPr>
                      </m:naryPr>
                      <m:sub/>
                      <m:sup/>
                      <m:e>
                        <m:r>
                          <a:rPr lang="en-US" altLang="zh-CN" i="1">
                            <a:latin typeface="Cambria Math" panose="02040503050406030204" pitchFamily="18" charset="0"/>
                            <a:ea typeface="Cambria Math" panose="02040503050406030204" pitchFamily="18" charset="0"/>
                          </a:rPr>
                          <m:t>𝑇𝑑𝑥</m:t>
                        </m:r>
                      </m:e>
                    </m:nary>
                  </m:oMath>
                </a14:m>
                <a:r>
                  <a:rPr lang="en-US" altLang="zh-CN" dirty="0"/>
                  <a:t>)</a:t>
                </a:r>
                <a:endParaRPr lang="zh-CN" altLang="en-US" dirty="0"/>
              </a:p>
              <a:p>
                <a:pPr marL="285750" indent="-285750">
                  <a:lnSpc>
                    <a:spcPct val="150000"/>
                  </a:lnSpc>
                  <a:buFont typeface="Arial" panose="020B0604020202020204" pitchFamily="34" charset="0"/>
                  <a:buChar char="•"/>
                </a:pPr>
                <a:r>
                  <a:rPr lang="en-US" altLang="zh-CN" dirty="0" smtClean="0"/>
                  <a:t>Less </a:t>
                </a:r>
                <a:r>
                  <a:rPr lang="en-US" altLang="zh-CN" dirty="0"/>
                  <a:t>operation time, tougher detection </a:t>
                </a:r>
                <a:r>
                  <a:rPr lang="en-US" altLang="zh-CN" dirty="0" smtClean="0"/>
                  <a:t>challenge</a:t>
                </a:r>
              </a:p>
              <a:p>
                <a:pPr marL="285750" indent="-285750">
                  <a:lnSpc>
                    <a:spcPct val="150000"/>
                  </a:lnSpc>
                  <a:buFont typeface="Arial" panose="020B0604020202020204" pitchFamily="34" charset="0"/>
                  <a:buChar char="•"/>
                </a:pPr>
                <a:r>
                  <a:rPr lang="en-US" altLang="zh-CN" dirty="0" smtClean="0"/>
                  <a:t>Need more improvements </a:t>
                </a:r>
                <a:endParaRPr lang="zh-CN" altLang="en-US" dirty="0"/>
              </a:p>
            </p:txBody>
          </p:sp>
        </mc:Choice>
        <mc:Fallback xmlns="">
          <p:sp>
            <p:nvSpPr>
              <p:cNvPr id="27" name="矩形 26"/>
              <p:cNvSpPr>
                <a:spLocks noRot="1" noChangeAspect="1" noMove="1" noResize="1" noEditPoints="1" noAdjustHandles="1" noChangeArrowheads="1" noChangeShapeType="1" noTextEdit="1"/>
              </p:cNvSpPr>
              <p:nvPr/>
            </p:nvSpPr>
            <p:spPr>
              <a:xfrm>
                <a:off x="75331" y="1099250"/>
                <a:ext cx="9033173" cy="1818575"/>
              </a:xfrm>
              <a:prstGeom prst="rect">
                <a:avLst/>
              </a:prstGeom>
              <a:blipFill rotWithShape="1">
                <a:blip r:embed="rId3"/>
                <a:stretch>
                  <a:fillRect l="-405" t="-1003" r="-202" b="-1672"/>
                </a:stretch>
              </a:blipFill>
            </p:spPr>
            <p:txBody>
              <a:bodyPr/>
              <a:lstStyle/>
              <a:p>
                <a:r>
                  <a:rPr lang="zh-CN" altLang="en-US">
                    <a:noFill/>
                  </a:rPr>
                  <a:t> </a:t>
                </a:r>
              </a:p>
            </p:txBody>
          </p:sp>
        </mc:Fallback>
      </mc:AlternateContent>
      <p:pic>
        <p:nvPicPr>
          <p:cNvPr id="32" name="图片 31"/>
          <p:cNvPicPr>
            <a:picLocks noChangeAspect="1"/>
          </p:cNvPicPr>
          <p:nvPr/>
        </p:nvPicPr>
        <p:blipFill>
          <a:blip r:embed="rId4"/>
          <a:stretch>
            <a:fillRect/>
          </a:stretch>
        </p:blipFill>
        <p:spPr>
          <a:xfrm>
            <a:off x="5525562" y="2563696"/>
            <a:ext cx="2790854" cy="2238020"/>
          </a:xfrm>
          <a:prstGeom prst="rect">
            <a:avLst/>
          </a:prstGeom>
        </p:spPr>
      </p:pic>
      <p:sp>
        <p:nvSpPr>
          <p:cNvPr id="23" name="TextBox 22"/>
          <p:cNvSpPr txBox="1"/>
          <p:nvPr/>
        </p:nvSpPr>
        <p:spPr>
          <a:xfrm>
            <a:off x="144016" y="4729708"/>
            <a:ext cx="4860032" cy="30777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altLang="zh-CN" sz="1400" dirty="0" smtClean="0">
                <a:latin typeface="Times New Roman" panose="02020603050405020304" pitchFamily="18" charset="0"/>
                <a:cs typeface="Times New Roman" panose="02020603050405020304" pitchFamily="18" charset="0"/>
              </a:rPr>
              <a:t>Temperature distribution of HTS and LTS when quench detected</a:t>
            </a:r>
            <a:endParaRPr lang="zh-CN" altLang="en-US" sz="1400" dirty="0">
              <a:latin typeface="Times New Roman" panose="02020603050405020304" pitchFamily="18" charset="0"/>
              <a:cs typeface="Times New Roman" panose="02020603050405020304" pitchFamily="18" charset="0"/>
            </a:endParaRPr>
          </a:p>
        </p:txBody>
      </p:sp>
      <p:sp>
        <p:nvSpPr>
          <p:cNvPr id="52" name="TextBox 51"/>
          <p:cNvSpPr txBox="1"/>
          <p:nvPr/>
        </p:nvSpPr>
        <p:spPr>
          <a:xfrm>
            <a:off x="1115616" y="3123720"/>
            <a:ext cx="573875" cy="369332"/>
          </a:xfrm>
          <a:prstGeom prst="rect">
            <a:avLst/>
          </a:prstGeom>
          <a:noFill/>
        </p:spPr>
        <p:txBody>
          <a:bodyPr wrap="none" rtlCol="0">
            <a:spAutoFit/>
          </a:bodyPr>
          <a:lstStyle/>
          <a:p>
            <a:r>
              <a:rPr lang="en-US" altLang="zh-CN" dirty="0" smtClean="0"/>
              <a:t>LTS</a:t>
            </a:r>
            <a:endParaRPr lang="zh-CN" altLang="en-US" dirty="0"/>
          </a:p>
        </p:txBody>
      </p:sp>
      <p:sp>
        <p:nvSpPr>
          <p:cNvPr id="53" name="TextBox 52"/>
          <p:cNvSpPr txBox="1"/>
          <p:nvPr/>
        </p:nvSpPr>
        <p:spPr>
          <a:xfrm>
            <a:off x="3275856" y="3001516"/>
            <a:ext cx="620683" cy="369332"/>
          </a:xfrm>
          <a:prstGeom prst="rect">
            <a:avLst/>
          </a:prstGeom>
          <a:noFill/>
        </p:spPr>
        <p:txBody>
          <a:bodyPr wrap="none" rtlCol="0">
            <a:spAutoFit/>
          </a:bodyPr>
          <a:lstStyle/>
          <a:p>
            <a:r>
              <a:rPr lang="en-US" altLang="zh-CN" dirty="0" smtClean="0"/>
              <a:t>HTS</a:t>
            </a:r>
            <a:endParaRPr lang="zh-CN" altLang="en-US" dirty="0"/>
          </a:p>
        </p:txBody>
      </p:sp>
      <p:sp>
        <p:nvSpPr>
          <p:cNvPr id="54" name="TextBox 53"/>
          <p:cNvSpPr txBox="1"/>
          <p:nvPr/>
        </p:nvSpPr>
        <p:spPr>
          <a:xfrm>
            <a:off x="7092280" y="3931848"/>
            <a:ext cx="1574470" cy="338554"/>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altLang="zh-CN" sz="1600" dirty="0" smtClean="0">
                <a:latin typeface="Times New Roman" panose="02020603050405020304" pitchFamily="18" charset="0"/>
                <a:cs typeface="Times New Roman" panose="02020603050405020304" pitchFamily="18" charset="0"/>
              </a:rPr>
              <a:t>Protective action</a:t>
            </a:r>
            <a:endParaRPr lang="zh-CN" altLang="en-US" sz="1600" dirty="0">
              <a:latin typeface="Times New Roman" panose="02020603050405020304" pitchFamily="18" charset="0"/>
              <a:cs typeface="Times New Roman" panose="02020603050405020304" pitchFamily="18" charset="0"/>
            </a:endParaRPr>
          </a:p>
        </p:txBody>
      </p:sp>
      <p:cxnSp>
        <p:nvCxnSpPr>
          <p:cNvPr id="60" name="直接箭头连接符 59"/>
          <p:cNvCxnSpPr/>
          <p:nvPr/>
        </p:nvCxnSpPr>
        <p:spPr bwMode="auto">
          <a:xfrm flipH="1" flipV="1">
            <a:off x="6920989" y="3563950"/>
            <a:ext cx="459323" cy="367898"/>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1" name="TextBox 60"/>
          <p:cNvSpPr txBox="1"/>
          <p:nvPr/>
        </p:nvSpPr>
        <p:spPr>
          <a:xfrm>
            <a:off x="5436096" y="2194364"/>
            <a:ext cx="2934073" cy="338554"/>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altLang="zh-CN" sz="1600" dirty="0" smtClean="0">
                <a:latin typeface="Times New Roman" panose="02020603050405020304" pitchFamily="18" charset="0"/>
                <a:cs typeface="Times New Roman" panose="02020603050405020304" pitchFamily="18" charset="0"/>
              </a:rPr>
              <a:t>Time-budget for energy releasing</a:t>
            </a:r>
            <a:endParaRPr lang="zh-CN" altLang="en-US" sz="1600" dirty="0">
              <a:latin typeface="Times New Roman" panose="02020603050405020304" pitchFamily="18" charset="0"/>
              <a:cs typeface="Times New Roman" panose="02020603050405020304" pitchFamily="18" charset="0"/>
            </a:endParaRPr>
          </a:p>
        </p:txBody>
      </p:sp>
      <p:cxnSp>
        <p:nvCxnSpPr>
          <p:cNvPr id="63" name="直接箭头连接符 62"/>
          <p:cNvCxnSpPr>
            <a:stCxn id="61" idx="2"/>
          </p:cNvCxnSpPr>
          <p:nvPr/>
        </p:nvCxnSpPr>
        <p:spPr bwMode="auto">
          <a:xfrm>
            <a:off x="6903133" y="2532918"/>
            <a:ext cx="247517" cy="729046"/>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6559995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Two alternatives of magnet protection</a:t>
            </a:r>
            <a:endParaRPr lang="zh-CN" altLang="en-US" dirty="0"/>
          </a:p>
        </p:txBody>
      </p:sp>
      <p:sp>
        <p:nvSpPr>
          <p:cNvPr id="3" name="日期占位符 2"/>
          <p:cNvSpPr>
            <a:spLocks noGrp="1"/>
          </p:cNvSpPr>
          <p:nvPr>
            <p:ph type="dt" sz="half" idx="10"/>
          </p:nvPr>
        </p:nvSpPr>
        <p:spPr/>
        <p:txBody>
          <a:bodyPr/>
          <a:lstStyle/>
          <a:p>
            <a:fld id="{F03EEAA1-5839-4612-B046-E30ECCFD6B5C}" type="datetime1">
              <a:rPr lang="zh-CN" altLang="en-US" smtClean="0"/>
              <a:t>2015/6/16</a:t>
            </a:fld>
            <a:endParaRPr lang="en-US" altLang="ko-KR"/>
          </a:p>
        </p:txBody>
      </p:sp>
      <p:sp>
        <p:nvSpPr>
          <p:cNvPr id="4" name="灯片编号占位符 3"/>
          <p:cNvSpPr>
            <a:spLocks noGrp="1"/>
          </p:cNvSpPr>
          <p:nvPr>
            <p:ph type="sldNum" sz="quarter" idx="12"/>
          </p:nvPr>
        </p:nvSpPr>
        <p:spPr/>
        <p:txBody>
          <a:bodyPr/>
          <a:lstStyle/>
          <a:p>
            <a:fld id="{C749884A-489C-409B-BE05-79B52846475F}" type="slidenum">
              <a:rPr lang="ko-KR" altLang="en-US" smtClean="0"/>
              <a:pPr/>
              <a:t>4</a:t>
            </a:fld>
            <a:endParaRPr lang="en-US" altLang="ko-KR"/>
          </a:p>
        </p:txBody>
      </p:sp>
      <p:sp>
        <p:nvSpPr>
          <p:cNvPr id="12" name="TextBox 11"/>
          <p:cNvSpPr txBox="1"/>
          <p:nvPr/>
        </p:nvSpPr>
        <p:spPr>
          <a:xfrm>
            <a:off x="3526599" y="3865612"/>
            <a:ext cx="2125521" cy="40011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altLang="zh-CN" sz="2000" dirty="0" smtClean="0">
                <a:latin typeface="Times New Roman" panose="02020603050405020304" pitchFamily="18" charset="0"/>
                <a:cs typeface="Times New Roman" panose="02020603050405020304" pitchFamily="18" charset="0"/>
              </a:rPr>
              <a:t>Quench Protection</a:t>
            </a:r>
            <a:endParaRPr lang="zh-CN" altLang="en-US" sz="2000" dirty="0">
              <a:latin typeface="Times New Roman" panose="02020603050405020304" pitchFamily="18" charset="0"/>
              <a:cs typeface="Times New Roman" panose="02020603050405020304" pitchFamily="18" charset="0"/>
            </a:endParaRPr>
          </a:p>
        </p:txBody>
      </p:sp>
      <p:sp>
        <p:nvSpPr>
          <p:cNvPr id="13" name="TextBox 12"/>
          <p:cNvSpPr txBox="1"/>
          <p:nvPr/>
        </p:nvSpPr>
        <p:spPr>
          <a:xfrm>
            <a:off x="3563888" y="2137420"/>
            <a:ext cx="1800200" cy="4001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altLang="zh-CN" sz="2000" dirty="0" smtClean="0">
                <a:latin typeface="Times New Roman" panose="02020603050405020304" pitchFamily="18" charset="0"/>
                <a:cs typeface="Times New Roman" panose="02020603050405020304" pitchFamily="18" charset="0"/>
              </a:rPr>
              <a:t>Quality Control</a:t>
            </a:r>
            <a:endParaRPr lang="zh-CN" altLang="en-US" sz="2000" dirty="0">
              <a:latin typeface="Times New Roman" panose="02020603050405020304" pitchFamily="18" charset="0"/>
              <a:cs typeface="Times New Roman" panose="02020603050405020304" pitchFamily="18" charset="0"/>
            </a:endParaRPr>
          </a:p>
        </p:txBody>
      </p:sp>
      <p:sp>
        <p:nvSpPr>
          <p:cNvPr id="22" name="TextBox 21"/>
          <p:cNvSpPr txBox="1"/>
          <p:nvPr/>
        </p:nvSpPr>
        <p:spPr>
          <a:xfrm>
            <a:off x="467544" y="4576981"/>
            <a:ext cx="2160240" cy="584775"/>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en-US" altLang="zh-CN" sz="1600" dirty="0" smtClean="0">
                <a:latin typeface="Times New Roman" panose="02020603050405020304" pitchFamily="18" charset="0"/>
                <a:cs typeface="Times New Roman" panose="02020603050405020304" pitchFamily="18" charset="0"/>
              </a:rPr>
              <a:t>Detect a disturbance of voltage measurement</a:t>
            </a:r>
            <a:endParaRPr lang="zh-CN" altLang="en-US" sz="1600" dirty="0">
              <a:latin typeface="Times New Roman" panose="02020603050405020304" pitchFamily="18" charset="0"/>
              <a:cs typeface="Times New Roman" panose="02020603050405020304" pitchFamily="18" charset="0"/>
            </a:endParaRPr>
          </a:p>
        </p:txBody>
      </p:sp>
      <p:sp>
        <p:nvSpPr>
          <p:cNvPr id="25" name="TextBox 24"/>
          <p:cNvSpPr txBox="1"/>
          <p:nvPr/>
        </p:nvSpPr>
        <p:spPr>
          <a:xfrm>
            <a:off x="3447880" y="4402767"/>
            <a:ext cx="2290252" cy="830997"/>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en-US" altLang="zh-CN" sz="1600" dirty="0" smtClean="0">
                <a:latin typeface="Times New Roman" panose="02020603050405020304" pitchFamily="18" charset="0"/>
                <a:cs typeface="Times New Roman" panose="02020603050405020304" pitchFamily="18" charset="0"/>
              </a:rPr>
              <a:t>Assessment of the disturbance to determine whether quench </a:t>
            </a:r>
            <a:endParaRPr lang="zh-CN" altLang="en-US" sz="1600" dirty="0">
              <a:latin typeface="Times New Roman" panose="02020603050405020304" pitchFamily="18" charset="0"/>
              <a:cs typeface="Times New Roman" panose="02020603050405020304" pitchFamily="18" charset="0"/>
            </a:endParaRPr>
          </a:p>
        </p:txBody>
      </p:sp>
      <p:sp>
        <p:nvSpPr>
          <p:cNvPr id="28" name="TextBox 27"/>
          <p:cNvSpPr txBox="1"/>
          <p:nvPr/>
        </p:nvSpPr>
        <p:spPr>
          <a:xfrm>
            <a:off x="6588224" y="4585692"/>
            <a:ext cx="2016224" cy="584775"/>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en-US" altLang="zh-CN" sz="1600" dirty="0" smtClean="0">
                <a:latin typeface="Times New Roman" panose="02020603050405020304" pitchFamily="18" charset="0"/>
                <a:cs typeface="Times New Roman" panose="02020603050405020304" pitchFamily="18" charset="0"/>
              </a:rPr>
              <a:t>Take protective action and release energy</a:t>
            </a:r>
            <a:endParaRPr lang="zh-CN" altLang="en-US" sz="1600" dirty="0">
              <a:latin typeface="Times New Roman" panose="02020603050405020304" pitchFamily="18" charset="0"/>
              <a:cs typeface="Times New Roman" panose="02020603050405020304" pitchFamily="18" charset="0"/>
            </a:endParaRPr>
          </a:p>
        </p:txBody>
      </p:sp>
      <p:sp>
        <p:nvSpPr>
          <p:cNvPr id="36" name="TextBox 35"/>
          <p:cNvSpPr txBox="1"/>
          <p:nvPr/>
        </p:nvSpPr>
        <p:spPr>
          <a:xfrm>
            <a:off x="2411760" y="1167830"/>
            <a:ext cx="1944216" cy="830997"/>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n-US" altLang="zh-CN" sz="1600" dirty="0" smtClean="0">
                <a:latin typeface="Times New Roman" panose="02020603050405020304" pitchFamily="18" charset="0"/>
                <a:cs typeface="Times New Roman" panose="02020603050405020304" pitchFamily="18" charset="0"/>
              </a:rPr>
              <a:t>Tape test:</a:t>
            </a:r>
          </a:p>
          <a:p>
            <a:r>
              <a:rPr lang="en-US" altLang="zh-CN" sz="1600" dirty="0" smtClean="0">
                <a:latin typeface="Times New Roman" panose="02020603050405020304" pitchFamily="18" charset="0"/>
                <a:cs typeface="Times New Roman" panose="02020603050405020304" pitchFamily="18" charset="0"/>
              </a:rPr>
              <a:t>Defects examine</a:t>
            </a:r>
          </a:p>
          <a:p>
            <a:r>
              <a:rPr lang="en-US" altLang="zh-CN" sz="1600" dirty="0" smtClean="0">
                <a:latin typeface="Times New Roman" panose="02020603050405020304" pitchFamily="18" charset="0"/>
                <a:cs typeface="Times New Roman" panose="02020603050405020304" pitchFamily="18" charset="0"/>
              </a:rPr>
              <a:t>properties test</a:t>
            </a:r>
          </a:p>
        </p:txBody>
      </p:sp>
      <p:sp>
        <p:nvSpPr>
          <p:cNvPr id="37" name="TextBox 36"/>
          <p:cNvSpPr txBox="1"/>
          <p:nvPr/>
        </p:nvSpPr>
        <p:spPr>
          <a:xfrm>
            <a:off x="251519" y="1182732"/>
            <a:ext cx="1639207" cy="830997"/>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n-US" altLang="zh-CN" sz="1600" dirty="0" smtClean="0">
                <a:latin typeface="Times New Roman" panose="02020603050405020304" pitchFamily="18" charset="0"/>
                <a:cs typeface="Times New Roman" panose="02020603050405020304" pitchFamily="18" charset="0"/>
              </a:rPr>
              <a:t>Design:</a:t>
            </a:r>
          </a:p>
          <a:p>
            <a:r>
              <a:rPr lang="en-US" altLang="zh-CN" sz="1600" dirty="0" smtClean="0">
                <a:latin typeface="Times New Roman" panose="02020603050405020304" pitchFamily="18" charset="0"/>
                <a:cs typeface="Times New Roman" panose="02020603050405020304" pitchFamily="18" charset="0"/>
              </a:rPr>
              <a:t>safety margin</a:t>
            </a:r>
            <a:endParaRPr lang="en-US" altLang="zh-CN" sz="1600" dirty="0">
              <a:latin typeface="Times New Roman" panose="02020603050405020304" pitchFamily="18" charset="0"/>
              <a:cs typeface="Times New Roman" panose="02020603050405020304" pitchFamily="18" charset="0"/>
            </a:endParaRPr>
          </a:p>
          <a:p>
            <a:r>
              <a:rPr lang="en-US" altLang="zh-CN" sz="1600" dirty="0" smtClean="0">
                <a:latin typeface="Times New Roman" panose="02020603050405020304" pitchFamily="18" charset="0"/>
                <a:cs typeface="Times New Roman" panose="02020603050405020304" pitchFamily="18" charset="0"/>
              </a:rPr>
              <a:t>Tape type choice</a:t>
            </a:r>
          </a:p>
        </p:txBody>
      </p:sp>
      <p:sp>
        <p:nvSpPr>
          <p:cNvPr id="43" name="TextBox 42"/>
          <p:cNvSpPr txBox="1"/>
          <p:nvPr/>
        </p:nvSpPr>
        <p:spPr>
          <a:xfrm>
            <a:off x="7164288" y="1201316"/>
            <a:ext cx="1596940" cy="830997"/>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n-US" altLang="zh-CN" sz="1600" dirty="0" smtClean="0">
                <a:latin typeface="Times New Roman" panose="02020603050405020304" pitchFamily="18" charset="0"/>
                <a:cs typeface="Times New Roman" panose="02020603050405020304" pitchFamily="18" charset="0"/>
              </a:rPr>
              <a:t>Coil test:</a:t>
            </a:r>
          </a:p>
          <a:p>
            <a:r>
              <a:rPr lang="en-US" altLang="zh-CN" sz="1600" dirty="0" smtClean="0">
                <a:latin typeface="Times New Roman" panose="02020603050405020304" pitchFamily="18" charset="0"/>
                <a:cs typeface="Times New Roman" panose="02020603050405020304" pitchFamily="18" charset="0"/>
              </a:rPr>
              <a:t>Defects examine</a:t>
            </a:r>
          </a:p>
          <a:p>
            <a:r>
              <a:rPr lang="en-US" altLang="zh-CN" sz="1600" dirty="0" smtClean="0">
                <a:latin typeface="Times New Roman" panose="02020603050405020304" pitchFamily="18" charset="0"/>
                <a:cs typeface="Times New Roman" panose="02020603050405020304" pitchFamily="18" charset="0"/>
              </a:rPr>
              <a:t>properties test</a:t>
            </a:r>
          </a:p>
        </p:txBody>
      </p:sp>
      <p:sp>
        <p:nvSpPr>
          <p:cNvPr id="47" name="TextBox 46"/>
          <p:cNvSpPr txBox="1"/>
          <p:nvPr/>
        </p:nvSpPr>
        <p:spPr>
          <a:xfrm>
            <a:off x="3347864" y="2976116"/>
            <a:ext cx="2268120" cy="461665"/>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en-US" altLang="zh-CN" sz="2400" dirty="0">
                <a:latin typeface="Times New Roman" panose="02020603050405020304" pitchFamily="18" charset="0"/>
                <a:cs typeface="Times New Roman" panose="02020603050405020304" pitchFamily="18" charset="0"/>
              </a:rPr>
              <a:t>M</a:t>
            </a:r>
            <a:r>
              <a:rPr lang="en-US" altLang="zh-CN" sz="2400" dirty="0" smtClean="0">
                <a:latin typeface="Times New Roman" panose="02020603050405020304" pitchFamily="18" charset="0"/>
                <a:cs typeface="Times New Roman" panose="02020603050405020304" pitchFamily="18" charset="0"/>
              </a:rPr>
              <a:t>agnet running</a:t>
            </a:r>
            <a:endParaRPr lang="zh-CN" altLang="en-US" sz="24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856232" y="2209428"/>
            <a:ext cx="2131592" cy="369332"/>
          </a:xfrm>
          <a:prstGeom prst="rect">
            <a:avLst/>
          </a:prstGeom>
          <a:noFill/>
        </p:spPr>
        <p:txBody>
          <a:bodyPr wrap="square" rtlCol="0">
            <a:spAutoFit/>
          </a:bodyPr>
          <a:lstStyle/>
          <a:p>
            <a:r>
              <a:rPr lang="en-US" altLang="zh-CN" dirty="0" smtClean="0"/>
              <a:t>Before the assemble</a:t>
            </a:r>
            <a:endParaRPr lang="zh-CN" altLang="en-US" dirty="0"/>
          </a:p>
        </p:txBody>
      </p:sp>
      <p:sp>
        <p:nvSpPr>
          <p:cNvPr id="6" name="TextBox 5"/>
          <p:cNvSpPr txBox="1"/>
          <p:nvPr/>
        </p:nvSpPr>
        <p:spPr>
          <a:xfrm>
            <a:off x="899592" y="3856320"/>
            <a:ext cx="2016224" cy="369332"/>
          </a:xfrm>
          <a:prstGeom prst="rect">
            <a:avLst/>
          </a:prstGeom>
          <a:noFill/>
        </p:spPr>
        <p:txBody>
          <a:bodyPr wrap="square" rtlCol="0">
            <a:spAutoFit/>
          </a:bodyPr>
          <a:lstStyle/>
          <a:p>
            <a:r>
              <a:rPr lang="en-US" altLang="zh-CN" dirty="0" smtClean="0"/>
              <a:t>After the assemble</a:t>
            </a:r>
            <a:endParaRPr lang="zh-CN" altLang="en-US" dirty="0"/>
          </a:p>
        </p:txBody>
      </p:sp>
      <p:sp>
        <p:nvSpPr>
          <p:cNvPr id="17" name="矩形 16"/>
          <p:cNvSpPr/>
          <p:nvPr/>
        </p:nvSpPr>
        <p:spPr>
          <a:xfrm>
            <a:off x="251520" y="49188"/>
            <a:ext cx="4572000" cy="253916"/>
          </a:xfrm>
          <a:prstGeom prst="rect">
            <a:avLst/>
          </a:prstGeom>
        </p:spPr>
        <p:txBody>
          <a:bodyPr>
            <a:spAutoFit/>
          </a:bodyPr>
          <a:lstStyle/>
          <a:p>
            <a:r>
              <a:rPr lang="en-US" altLang="zh-CN" sz="1050" i="1" dirty="0">
                <a:solidFill>
                  <a:schemeClr val="bg1"/>
                </a:solidFill>
              </a:rPr>
              <a:t>Through process quality control of HTS magnets: from tapes to coils</a:t>
            </a:r>
            <a:endParaRPr lang="zh-CN" altLang="en-US" sz="1050" i="1" dirty="0">
              <a:solidFill>
                <a:schemeClr val="bg1"/>
              </a:solidFill>
            </a:endParaRPr>
          </a:p>
        </p:txBody>
      </p:sp>
      <p:sp>
        <p:nvSpPr>
          <p:cNvPr id="7" name="右箭头 6"/>
          <p:cNvSpPr/>
          <p:nvPr/>
        </p:nvSpPr>
        <p:spPr bwMode="auto">
          <a:xfrm>
            <a:off x="1907705" y="1417340"/>
            <a:ext cx="504055" cy="216024"/>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Times New Roman" pitchFamily="18" charset="0"/>
            </a:endParaRPr>
          </a:p>
        </p:txBody>
      </p:sp>
      <p:sp>
        <p:nvSpPr>
          <p:cNvPr id="8" name="右箭头 7"/>
          <p:cNvSpPr/>
          <p:nvPr/>
        </p:nvSpPr>
        <p:spPr bwMode="auto">
          <a:xfrm>
            <a:off x="6660232" y="1498640"/>
            <a:ext cx="504056" cy="206732"/>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Times New Roman" pitchFamily="18" charset="0"/>
            </a:endParaRPr>
          </a:p>
        </p:txBody>
      </p:sp>
      <p:sp>
        <p:nvSpPr>
          <p:cNvPr id="14" name="右箭头 13"/>
          <p:cNvSpPr/>
          <p:nvPr/>
        </p:nvSpPr>
        <p:spPr bwMode="auto">
          <a:xfrm>
            <a:off x="5868144" y="4802492"/>
            <a:ext cx="504056" cy="215248"/>
          </a:xfrm>
          <a:prstGeom prst="rightArrow">
            <a:avLst/>
          </a:prstGeom>
          <a:ln>
            <a:headEnd type="none" w="med" len="med"/>
            <a:tailEnd type="none" w="med" len="med"/>
          </a:ln>
          <a:ex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Times New Roman" pitchFamily="18" charset="0"/>
            </a:endParaRPr>
          </a:p>
        </p:txBody>
      </p:sp>
      <p:sp>
        <p:nvSpPr>
          <p:cNvPr id="29" name="矩形 28"/>
          <p:cNvSpPr/>
          <p:nvPr/>
        </p:nvSpPr>
        <p:spPr bwMode="auto">
          <a:xfrm>
            <a:off x="107504" y="1057300"/>
            <a:ext cx="8856984" cy="1692339"/>
          </a:xfrm>
          <a:prstGeom prst="rect">
            <a:avLst/>
          </a:prstGeom>
          <a:noFill/>
          <a:ln w="38100" cap="flat" cmpd="sng" algn="ctr">
            <a:solidFill>
              <a:schemeClr val="accent1"/>
            </a:solidFill>
            <a:prstDash val="lgDash"/>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Times New Roman" pitchFamily="18" charset="0"/>
            </a:endParaRPr>
          </a:p>
        </p:txBody>
      </p:sp>
      <p:sp>
        <p:nvSpPr>
          <p:cNvPr id="30" name="矩形 29"/>
          <p:cNvSpPr/>
          <p:nvPr/>
        </p:nvSpPr>
        <p:spPr bwMode="auto">
          <a:xfrm>
            <a:off x="251520" y="3649588"/>
            <a:ext cx="8509708" cy="1656184"/>
          </a:xfrm>
          <a:prstGeom prst="rect">
            <a:avLst/>
          </a:prstGeom>
          <a:noFill/>
          <a:ln w="38100" cap="flat" cmpd="sng" algn="ctr">
            <a:solidFill>
              <a:srgbClr val="FF0000"/>
            </a:solidFill>
            <a:prstDash val="lgDash"/>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Times New Roman" pitchFamily="18" charset="0"/>
            </a:endParaRPr>
          </a:p>
        </p:txBody>
      </p:sp>
      <p:sp>
        <p:nvSpPr>
          <p:cNvPr id="31" name="下箭头 30"/>
          <p:cNvSpPr/>
          <p:nvPr/>
        </p:nvSpPr>
        <p:spPr bwMode="auto">
          <a:xfrm>
            <a:off x="1801742" y="2578760"/>
            <a:ext cx="177970" cy="1277559"/>
          </a:xfrm>
          <a:prstGeom prst="downArrow">
            <a:avLst/>
          </a:prstGeom>
          <a:ln>
            <a:headEnd type="none" w="med" len="med"/>
            <a:tailEnd type="none" w="med" len="med"/>
          </a:ln>
          <a:extLst/>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Times New Roman" pitchFamily="18" charset="0"/>
            </a:endParaRPr>
          </a:p>
        </p:txBody>
      </p:sp>
      <p:sp>
        <p:nvSpPr>
          <p:cNvPr id="26" name="TextBox 25"/>
          <p:cNvSpPr txBox="1"/>
          <p:nvPr/>
        </p:nvSpPr>
        <p:spPr>
          <a:xfrm>
            <a:off x="4860032" y="1201316"/>
            <a:ext cx="1844200" cy="830997"/>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n-US" altLang="zh-CN" sz="1600" dirty="0" smtClean="0">
                <a:latin typeface="Times New Roman" panose="02020603050405020304" pitchFamily="18" charset="0"/>
                <a:cs typeface="Times New Roman" panose="02020603050405020304" pitchFamily="18" charset="0"/>
              </a:rPr>
              <a:t>Coil winding:</a:t>
            </a:r>
          </a:p>
          <a:p>
            <a:r>
              <a:rPr lang="en-US" altLang="zh-CN" sz="1600" dirty="0" smtClean="0">
                <a:latin typeface="Times New Roman" panose="02020603050405020304" pitchFamily="18" charset="0"/>
                <a:cs typeface="Times New Roman" panose="02020603050405020304" pitchFamily="18" charset="0"/>
              </a:rPr>
              <a:t>Tension, insulation, impregnation resin</a:t>
            </a:r>
          </a:p>
        </p:txBody>
      </p:sp>
      <p:sp>
        <p:nvSpPr>
          <p:cNvPr id="27" name="右箭头 26"/>
          <p:cNvSpPr/>
          <p:nvPr/>
        </p:nvSpPr>
        <p:spPr bwMode="auto">
          <a:xfrm>
            <a:off x="4388033" y="1489348"/>
            <a:ext cx="440146" cy="216024"/>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Times New Roman" pitchFamily="18" charset="0"/>
            </a:endParaRPr>
          </a:p>
        </p:txBody>
      </p:sp>
      <p:sp>
        <p:nvSpPr>
          <p:cNvPr id="9" name="TextBox 8"/>
          <p:cNvSpPr txBox="1"/>
          <p:nvPr/>
        </p:nvSpPr>
        <p:spPr>
          <a:xfrm>
            <a:off x="6300192" y="2251819"/>
            <a:ext cx="1747594" cy="461665"/>
          </a:xfrm>
          <a:prstGeom prst="rect">
            <a:avLst/>
          </a:prstGeom>
          <a:noFill/>
        </p:spPr>
        <p:txBody>
          <a:bodyPr wrap="none" rtlCol="0">
            <a:spAutoFit/>
          </a:bodyPr>
          <a:lstStyle/>
          <a:p>
            <a:r>
              <a:rPr lang="en-US" altLang="zh-CN" sz="2400" dirty="0" smtClean="0"/>
              <a:t>Our interest!</a:t>
            </a:r>
            <a:endParaRPr lang="zh-CN" altLang="en-US" sz="2400" dirty="0"/>
          </a:p>
        </p:txBody>
      </p:sp>
      <p:sp>
        <p:nvSpPr>
          <p:cNvPr id="32" name="右箭头 31"/>
          <p:cNvSpPr/>
          <p:nvPr/>
        </p:nvSpPr>
        <p:spPr bwMode="auto">
          <a:xfrm>
            <a:off x="2771800" y="4801716"/>
            <a:ext cx="504056" cy="215248"/>
          </a:xfrm>
          <a:prstGeom prst="rightArrow">
            <a:avLst/>
          </a:prstGeom>
          <a:ln>
            <a:headEnd type="none" w="med" len="med"/>
            <a:tailEnd type="none" w="med" len="med"/>
          </a:ln>
          <a:ex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Times New Roman" pitchFamily="18" charset="0"/>
            </a:endParaRPr>
          </a:p>
        </p:txBody>
      </p:sp>
      <p:sp>
        <p:nvSpPr>
          <p:cNvPr id="10" name="下箭头 9"/>
          <p:cNvSpPr/>
          <p:nvPr/>
        </p:nvSpPr>
        <p:spPr bwMode="auto">
          <a:xfrm>
            <a:off x="4339556" y="2580223"/>
            <a:ext cx="269481" cy="395893"/>
          </a:xfrm>
          <a:prstGeom prst="down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Times New Roman" pitchFamily="18" charset="0"/>
            </a:endParaRPr>
          </a:p>
        </p:txBody>
      </p:sp>
      <p:sp>
        <p:nvSpPr>
          <p:cNvPr id="11" name="下箭头 10"/>
          <p:cNvSpPr/>
          <p:nvPr/>
        </p:nvSpPr>
        <p:spPr bwMode="auto">
          <a:xfrm>
            <a:off x="4338618" y="3489022"/>
            <a:ext cx="233382" cy="321131"/>
          </a:xfrm>
          <a:prstGeom prst="downArrow">
            <a:avLst/>
          </a:prstGeom>
          <a:ln>
            <a:headEnd type="none" w="med" len="med"/>
            <a:tailEnd type="none" w="med" len="med"/>
          </a:ln>
          <a:ex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1183899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The sources of defects</a:t>
            </a:r>
            <a:endParaRPr lang="zh-CN" altLang="en-US" dirty="0"/>
          </a:p>
        </p:txBody>
      </p:sp>
      <p:sp>
        <p:nvSpPr>
          <p:cNvPr id="3" name="日期占位符 2"/>
          <p:cNvSpPr>
            <a:spLocks noGrp="1"/>
          </p:cNvSpPr>
          <p:nvPr>
            <p:ph type="dt" sz="half" idx="10"/>
          </p:nvPr>
        </p:nvSpPr>
        <p:spPr/>
        <p:txBody>
          <a:bodyPr/>
          <a:lstStyle/>
          <a:p>
            <a:fld id="{F03EEAA1-5839-4612-B046-E30ECCFD6B5C}" type="datetime1">
              <a:rPr lang="zh-CN" altLang="en-US" smtClean="0"/>
              <a:t>2015/6/16</a:t>
            </a:fld>
            <a:endParaRPr lang="en-US" altLang="ko-KR"/>
          </a:p>
        </p:txBody>
      </p:sp>
      <p:sp>
        <p:nvSpPr>
          <p:cNvPr id="4" name="灯片编号占位符 3"/>
          <p:cNvSpPr>
            <a:spLocks noGrp="1"/>
          </p:cNvSpPr>
          <p:nvPr>
            <p:ph type="sldNum" sz="quarter" idx="12"/>
          </p:nvPr>
        </p:nvSpPr>
        <p:spPr/>
        <p:txBody>
          <a:bodyPr/>
          <a:lstStyle/>
          <a:p>
            <a:fld id="{C749884A-489C-409B-BE05-79B52846475F}" type="slidenum">
              <a:rPr lang="ko-KR" altLang="en-US" smtClean="0"/>
              <a:pPr/>
              <a:t>5</a:t>
            </a:fld>
            <a:endParaRPr lang="en-US" altLang="ko-KR"/>
          </a:p>
        </p:txBody>
      </p:sp>
      <p:sp>
        <p:nvSpPr>
          <p:cNvPr id="9" name="TextBox 8"/>
          <p:cNvSpPr txBox="1"/>
          <p:nvPr/>
        </p:nvSpPr>
        <p:spPr>
          <a:xfrm>
            <a:off x="414330" y="1057300"/>
            <a:ext cx="4589718" cy="369332"/>
          </a:xfrm>
          <a:prstGeom prst="rect">
            <a:avLst/>
          </a:prstGeom>
          <a:noFill/>
        </p:spPr>
        <p:txBody>
          <a:bodyPr wrap="none" rtlCol="0">
            <a:spAutoFit/>
          </a:bodyPr>
          <a:lstStyle/>
          <a:p>
            <a:r>
              <a:rPr lang="en-US" altLang="zh-CN" dirty="0" smtClean="0"/>
              <a:t>What process or situation may bring in defects?</a:t>
            </a:r>
            <a:endParaRPr lang="zh-CN" altLang="en-US" dirty="0"/>
          </a:p>
        </p:txBody>
      </p:sp>
      <p:pic>
        <p:nvPicPr>
          <p:cNvPr id="12" name="Picture 1"/>
          <p:cNvPicPr>
            <a:picLocks noChangeAspect="1" noChangeArrowheads="1"/>
          </p:cNvPicPr>
          <p:nvPr/>
        </p:nvPicPr>
        <p:blipFill rotWithShape="1">
          <a:blip r:embed="rId3">
            <a:extLst>
              <a:ext uri="{28A0092B-C50C-407E-A947-70E740481C1C}">
                <a14:useLocalDpi xmlns:a14="http://schemas.microsoft.com/office/drawing/2010/main" val="0"/>
              </a:ext>
            </a:extLst>
          </a:blip>
          <a:srcRect t="52697"/>
          <a:stretch/>
        </p:blipFill>
        <p:spPr bwMode="auto">
          <a:xfrm>
            <a:off x="6732240" y="1057300"/>
            <a:ext cx="1753001" cy="1262970"/>
          </a:xfrm>
          <a:prstGeom prst="rect">
            <a:avLst/>
          </a:prstGeom>
          <a:noFill/>
          <a:extLst>
            <a:ext uri="{909E8E84-426E-40DD-AFC4-6F175D3DCCD1}">
              <a14:hiddenFill xmlns:a14="http://schemas.microsoft.com/office/drawing/2010/main">
                <a:solidFill>
                  <a:srgbClr val="FFFFFF"/>
                </a:solidFill>
              </a14:hiddenFill>
            </a:ext>
          </a:extLst>
        </p:spPr>
      </p:pic>
      <p:sp>
        <p:nvSpPr>
          <p:cNvPr id="15" name="矩形 14"/>
          <p:cNvSpPr/>
          <p:nvPr/>
        </p:nvSpPr>
        <p:spPr>
          <a:xfrm>
            <a:off x="251520" y="49188"/>
            <a:ext cx="4572000" cy="253916"/>
          </a:xfrm>
          <a:prstGeom prst="rect">
            <a:avLst/>
          </a:prstGeom>
        </p:spPr>
        <p:txBody>
          <a:bodyPr>
            <a:spAutoFit/>
          </a:bodyPr>
          <a:lstStyle/>
          <a:p>
            <a:r>
              <a:rPr lang="en-US" altLang="zh-CN" sz="1050" i="1" dirty="0">
                <a:solidFill>
                  <a:schemeClr val="bg1"/>
                </a:solidFill>
              </a:rPr>
              <a:t>Through process quality control of HTS magnets: from tapes to coils</a:t>
            </a:r>
            <a:endParaRPr lang="zh-CN" altLang="en-US" sz="1050" i="1" dirty="0">
              <a:solidFill>
                <a:schemeClr val="bg1"/>
              </a:solidFill>
            </a:endParaRPr>
          </a:p>
        </p:txBody>
      </p:sp>
      <p:sp>
        <p:nvSpPr>
          <p:cNvPr id="17" name="TextBox 16"/>
          <p:cNvSpPr txBox="1"/>
          <p:nvPr/>
        </p:nvSpPr>
        <p:spPr>
          <a:xfrm>
            <a:off x="467544" y="1527091"/>
            <a:ext cx="5112568" cy="295465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285750" indent="-285750">
              <a:buFont typeface="Wingdings" panose="05000000000000000000" pitchFamily="2" charset="2"/>
              <a:buChar char="Ø"/>
            </a:pPr>
            <a:r>
              <a:rPr lang="en-US" altLang="zh-CN" dirty="0" smtClean="0">
                <a:latin typeface="Times New Roman" panose="02020603050405020304" pitchFamily="18" charset="0"/>
                <a:cs typeface="Times New Roman" panose="02020603050405020304" pitchFamily="18" charset="0"/>
              </a:rPr>
              <a:t>Tape manufacture</a:t>
            </a:r>
          </a:p>
          <a:p>
            <a:pPr marL="742950" lvl="1" indent="-285750">
              <a:buFont typeface="Arial" panose="020B0604020202020204" pitchFamily="34" charset="0"/>
              <a:buChar char="•"/>
            </a:pPr>
            <a:r>
              <a:rPr lang="en-US" altLang="zh-CN" sz="1400" dirty="0" smtClean="0">
                <a:latin typeface="Times New Roman" panose="02020603050405020304" pitchFamily="18" charset="0"/>
                <a:cs typeface="Times New Roman" panose="02020603050405020304" pitchFamily="18" charset="0"/>
              </a:rPr>
              <a:t>Instability of the manufacture techniques</a:t>
            </a:r>
          </a:p>
          <a:p>
            <a:pPr marL="742950" lvl="1" indent="-285750">
              <a:buFont typeface="Arial" panose="020B0604020202020204" pitchFamily="34" charset="0"/>
              <a:buChar char="•"/>
            </a:pPr>
            <a:r>
              <a:rPr lang="en-US" altLang="zh-CN" sz="1400" dirty="0" smtClean="0">
                <a:latin typeface="Times New Roman" panose="02020603050405020304" pitchFamily="18" charset="0"/>
                <a:cs typeface="Times New Roman" panose="02020603050405020304" pitchFamily="18" charset="0"/>
              </a:rPr>
              <a:t>improper operation</a:t>
            </a:r>
          </a:p>
          <a:p>
            <a:pPr marL="742950" lvl="1" indent="-285750">
              <a:buFont typeface="Arial" panose="020B0604020202020204" pitchFamily="34" charset="0"/>
              <a:buChar char="•"/>
            </a:pPr>
            <a:r>
              <a:rPr lang="en-US" altLang="zh-CN" sz="1400" dirty="0" smtClean="0">
                <a:latin typeface="Times New Roman" panose="02020603050405020304" pitchFamily="18" charset="0"/>
                <a:cs typeface="Times New Roman" panose="02020603050405020304" pitchFamily="18" charset="0"/>
              </a:rPr>
              <a:t>hidden soldering point </a:t>
            </a:r>
            <a:endParaRPr lang="en-US" altLang="zh-CN" dirty="0" smtClean="0">
              <a:latin typeface="Times New Roman" panose="02020603050405020304" pitchFamily="18" charset="0"/>
              <a:cs typeface="Times New Roman" panose="02020603050405020304" pitchFamily="18" charset="0"/>
            </a:endParaRPr>
          </a:p>
          <a:p>
            <a:pPr marL="285750" indent="-285750">
              <a:spcBef>
                <a:spcPts val="1200"/>
              </a:spcBef>
              <a:buFont typeface="Wingdings" panose="05000000000000000000" pitchFamily="2" charset="2"/>
              <a:buChar char="Ø"/>
            </a:pPr>
            <a:r>
              <a:rPr lang="en-US" altLang="zh-CN" dirty="0" smtClean="0">
                <a:latin typeface="Times New Roman" panose="02020603050405020304" pitchFamily="18" charset="0"/>
                <a:cs typeface="Times New Roman" panose="02020603050405020304" pitchFamily="18" charset="0"/>
              </a:rPr>
              <a:t>Coil Winding</a:t>
            </a:r>
          </a:p>
          <a:p>
            <a:pPr marL="742950" lvl="1" indent="-285750">
              <a:buFont typeface="Arial" panose="020B0604020202020204" pitchFamily="34" charset="0"/>
              <a:buChar char="•"/>
            </a:pPr>
            <a:r>
              <a:rPr lang="en-US" altLang="zh-CN" sz="1400" dirty="0" smtClean="0">
                <a:latin typeface="Times New Roman" panose="02020603050405020304" pitchFamily="18" charset="0"/>
                <a:cs typeface="Times New Roman" panose="02020603050405020304" pitchFamily="18" charset="0"/>
              </a:rPr>
              <a:t>Careless operation leading to tape bending</a:t>
            </a:r>
          </a:p>
          <a:p>
            <a:pPr marL="742950" lvl="1" indent="-285750">
              <a:buFont typeface="Arial" panose="020B0604020202020204" pitchFamily="34" charset="0"/>
              <a:buChar char="•"/>
            </a:pPr>
            <a:r>
              <a:rPr lang="en-US" altLang="zh-CN" sz="1400" dirty="0" smtClean="0">
                <a:latin typeface="Times New Roman" panose="02020603050405020304" pitchFamily="18" charset="0"/>
                <a:cs typeface="Times New Roman" panose="02020603050405020304" pitchFamily="18" charset="0"/>
              </a:rPr>
              <a:t>unexpected insulation break</a:t>
            </a:r>
            <a:endParaRPr lang="en-US" altLang="zh-CN" dirty="0" smtClean="0">
              <a:latin typeface="Times New Roman" panose="02020603050405020304" pitchFamily="18" charset="0"/>
              <a:cs typeface="Times New Roman" panose="02020603050405020304" pitchFamily="18" charset="0"/>
            </a:endParaRPr>
          </a:p>
          <a:p>
            <a:pPr marL="285750" indent="-285750">
              <a:spcBef>
                <a:spcPts val="1200"/>
              </a:spcBef>
              <a:buFont typeface="Wingdings" panose="05000000000000000000" pitchFamily="2" charset="2"/>
              <a:buChar char="Ø"/>
            </a:pPr>
            <a:r>
              <a:rPr lang="en-US" altLang="zh-CN" dirty="0" smtClean="0">
                <a:latin typeface="Times New Roman" panose="02020603050405020304" pitchFamily="18" charset="0"/>
                <a:cs typeface="Times New Roman" panose="02020603050405020304" pitchFamily="18" charset="0"/>
              </a:rPr>
              <a:t>Various stress during the magnet running</a:t>
            </a:r>
          </a:p>
          <a:p>
            <a:pPr marL="742950" lvl="1" indent="-285750">
              <a:buFont typeface="Arial" panose="020B0604020202020204" pitchFamily="34" charset="0"/>
              <a:buChar char="•"/>
            </a:pPr>
            <a:r>
              <a:rPr lang="en-US" altLang="zh-CN" sz="1400" dirty="0" smtClean="0">
                <a:latin typeface="Times New Roman" panose="02020603050405020304" pitchFamily="18" charset="0"/>
                <a:cs typeface="Times New Roman" panose="02020603050405020304" pitchFamily="18" charset="0"/>
              </a:rPr>
              <a:t>Thermal stress</a:t>
            </a:r>
          </a:p>
          <a:p>
            <a:pPr marL="742950" lvl="1" indent="-285750">
              <a:buFont typeface="Arial" panose="020B0604020202020204" pitchFamily="34" charset="0"/>
              <a:buChar char="•"/>
            </a:pPr>
            <a:r>
              <a:rPr lang="en-US" altLang="zh-CN" sz="1400" dirty="0" smtClean="0">
                <a:latin typeface="Times New Roman" panose="02020603050405020304" pitchFamily="18" charset="0"/>
                <a:cs typeface="Times New Roman" panose="02020603050405020304" pitchFamily="18" charset="0"/>
              </a:rPr>
              <a:t>electromagnetic stress</a:t>
            </a:r>
          </a:p>
          <a:p>
            <a:pPr marL="742950" lvl="1" indent="-285750">
              <a:buFont typeface="Arial" panose="020B0604020202020204" pitchFamily="34" charset="0"/>
              <a:buChar char="•"/>
            </a:pPr>
            <a:r>
              <a:rPr lang="en-US" altLang="zh-CN" sz="1400" dirty="0" smtClean="0">
                <a:latin typeface="Times New Roman" panose="02020603050405020304" pitchFamily="18" charset="0"/>
                <a:cs typeface="Times New Roman" panose="02020603050405020304" pitchFamily="18" charset="0"/>
              </a:rPr>
              <a:t>delamination</a:t>
            </a:r>
            <a:endParaRPr lang="zh-CN" altLang="en-US" dirty="0">
              <a:latin typeface="Times New Roman" panose="02020603050405020304" pitchFamily="18" charset="0"/>
              <a:cs typeface="Times New Roman" panose="02020603050405020304" pitchFamily="18" charset="0"/>
            </a:endParaRPr>
          </a:p>
        </p:txBody>
      </p:sp>
      <p:sp>
        <p:nvSpPr>
          <p:cNvPr id="18" name="TextBox 17"/>
          <p:cNvSpPr txBox="1"/>
          <p:nvPr/>
        </p:nvSpPr>
        <p:spPr>
          <a:xfrm>
            <a:off x="190009" y="4567350"/>
            <a:ext cx="5750143" cy="584775"/>
          </a:xfrm>
          <a:prstGeom prst="rect">
            <a:avLst/>
          </a:prstGeom>
          <a:noFill/>
        </p:spPr>
        <p:txBody>
          <a:bodyPr wrap="square" rtlCol="0">
            <a:spAutoFit/>
          </a:bodyPr>
          <a:lstStyle/>
          <a:p>
            <a:r>
              <a:rPr lang="en-US" altLang="zh-CN" sz="1600" dirty="0"/>
              <a:t>T</a:t>
            </a:r>
            <a:r>
              <a:rPr lang="en-US" altLang="zh-CN" sz="1600" dirty="0" smtClean="0"/>
              <a:t>ape users are not able to control the tape manufacturing process, so the tape examination is important for checking defects.</a:t>
            </a:r>
            <a:endParaRPr lang="zh-CN" altLang="en-US" sz="1600" dirty="0"/>
          </a:p>
        </p:txBody>
      </p:sp>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99860" y="3988253"/>
            <a:ext cx="1653300" cy="1239975"/>
          </a:xfrm>
          <a:prstGeom prst="rect">
            <a:avLst/>
          </a:prstGeom>
        </p:spPr>
      </p:pic>
      <p:pic>
        <p:nvPicPr>
          <p:cNvPr id="7" name="图片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26313" y="2547020"/>
            <a:ext cx="1662111" cy="1246584"/>
          </a:xfrm>
          <a:prstGeom prst="rect">
            <a:avLst/>
          </a:prstGeom>
        </p:spPr>
      </p:pic>
    </p:spTree>
    <p:extLst>
      <p:ext uri="{BB962C8B-B14F-4D97-AF65-F5344CB8AC3E}">
        <p14:creationId xmlns:p14="http://schemas.microsoft.com/office/powerpoint/2010/main" val="35705813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2000" dirty="0" smtClean="0"/>
              <a:t>HTS tapes Continuous </a:t>
            </a:r>
            <a:r>
              <a:rPr lang="en-US" altLang="zh-CN" sz="2000" dirty="0" err="1" smtClean="0"/>
              <a:t>I</a:t>
            </a:r>
            <a:r>
              <a:rPr lang="en-US" altLang="zh-CN" sz="2000" baseline="-25000" dirty="0" err="1" smtClean="0"/>
              <a:t>c</a:t>
            </a:r>
            <a:r>
              <a:rPr lang="en-US" altLang="zh-CN" sz="2000" dirty="0" smtClean="0"/>
              <a:t> measurement</a:t>
            </a:r>
            <a:endParaRPr lang="zh-CN" altLang="en-US" sz="2000" dirty="0"/>
          </a:p>
        </p:txBody>
      </p:sp>
      <p:sp>
        <p:nvSpPr>
          <p:cNvPr id="3" name="日期占位符 2"/>
          <p:cNvSpPr>
            <a:spLocks noGrp="1"/>
          </p:cNvSpPr>
          <p:nvPr>
            <p:ph type="dt" sz="half" idx="10"/>
          </p:nvPr>
        </p:nvSpPr>
        <p:spPr/>
        <p:txBody>
          <a:bodyPr/>
          <a:lstStyle/>
          <a:p>
            <a:fld id="{F03EEAA1-5839-4612-B046-E30ECCFD6B5C}" type="datetime1">
              <a:rPr lang="zh-CN" altLang="en-US" smtClean="0"/>
              <a:t>2015/6/16</a:t>
            </a:fld>
            <a:endParaRPr lang="en-US" altLang="ko-KR"/>
          </a:p>
        </p:txBody>
      </p:sp>
      <p:sp>
        <p:nvSpPr>
          <p:cNvPr id="4" name="灯片编号占位符 3"/>
          <p:cNvSpPr>
            <a:spLocks noGrp="1"/>
          </p:cNvSpPr>
          <p:nvPr>
            <p:ph type="sldNum" sz="quarter" idx="12"/>
          </p:nvPr>
        </p:nvSpPr>
        <p:spPr/>
        <p:txBody>
          <a:bodyPr/>
          <a:lstStyle/>
          <a:p>
            <a:fld id="{C749884A-489C-409B-BE05-79B52846475F}" type="slidenum">
              <a:rPr lang="ko-KR" altLang="en-US" smtClean="0"/>
              <a:pPr/>
              <a:t>6</a:t>
            </a:fld>
            <a:endParaRPr lang="en-US" altLang="ko-KR"/>
          </a:p>
        </p:txBody>
      </p:sp>
      <p:sp>
        <p:nvSpPr>
          <p:cNvPr id="123" name="矩形 122"/>
          <p:cNvSpPr/>
          <p:nvPr/>
        </p:nvSpPr>
        <p:spPr>
          <a:xfrm>
            <a:off x="251520" y="49188"/>
            <a:ext cx="4572000" cy="253916"/>
          </a:xfrm>
          <a:prstGeom prst="rect">
            <a:avLst/>
          </a:prstGeom>
        </p:spPr>
        <p:txBody>
          <a:bodyPr>
            <a:spAutoFit/>
          </a:bodyPr>
          <a:lstStyle/>
          <a:p>
            <a:r>
              <a:rPr lang="en-US" altLang="zh-CN" sz="1050" i="1" dirty="0">
                <a:solidFill>
                  <a:schemeClr val="bg1"/>
                </a:solidFill>
              </a:rPr>
              <a:t>Through process quality control of HTS magnets: from tapes to coils</a:t>
            </a:r>
            <a:endParaRPr lang="zh-CN" altLang="en-US" sz="1050" i="1" dirty="0">
              <a:solidFill>
                <a:schemeClr val="bg1"/>
              </a:solidFill>
            </a:endParaRPr>
          </a:p>
        </p:txBody>
      </p:sp>
      <p:pic>
        <p:nvPicPr>
          <p:cNvPr id="203"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7994" r="2096"/>
          <a:stretch/>
        </p:blipFill>
        <p:spPr bwMode="auto">
          <a:xfrm>
            <a:off x="323528" y="1779584"/>
            <a:ext cx="3334030" cy="2621818"/>
          </a:xfrm>
          <a:prstGeom prst="rect">
            <a:avLst/>
          </a:prstGeom>
          <a:noFill/>
          <a:ln w="9525">
            <a:noFill/>
            <a:miter lim="800000"/>
            <a:headEnd/>
            <a:tailEnd/>
          </a:ln>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43031" y="1066991"/>
            <a:ext cx="3329369" cy="22945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1197595" y="1176907"/>
            <a:ext cx="2664295" cy="461665"/>
          </a:xfrm>
          <a:prstGeom prst="rect">
            <a:avLst/>
          </a:prstGeom>
          <a:noFill/>
        </p:spPr>
        <p:txBody>
          <a:bodyPr wrap="square" rtlCol="0">
            <a:spAutoFit/>
          </a:bodyPr>
          <a:lstStyle/>
          <a:p>
            <a:r>
              <a:rPr lang="en-US" altLang="zh-CN" sz="1200" dirty="0" smtClean="0"/>
              <a:t>The tape residual current is excited through the magnet circuit gap</a:t>
            </a:r>
            <a:endParaRPr lang="zh-CN" altLang="en-US" sz="1200" dirty="0"/>
          </a:p>
        </p:txBody>
      </p:sp>
      <p:cxnSp>
        <p:nvCxnSpPr>
          <p:cNvPr id="9" name="直接箭头连接符 8"/>
          <p:cNvCxnSpPr>
            <a:stCxn id="7" idx="2"/>
          </p:cNvCxnSpPr>
          <p:nvPr/>
        </p:nvCxnSpPr>
        <p:spPr bwMode="auto">
          <a:xfrm>
            <a:off x="2529743" y="1638572"/>
            <a:ext cx="526582" cy="786880"/>
          </a:xfrm>
          <a:prstGeom prst="straightConnector1">
            <a:avLst/>
          </a:prstGeom>
          <a:ln>
            <a:headEnd type="none" w="med" len="med"/>
            <a:tailEnd type="arrow"/>
          </a:ln>
          <a:extLst/>
        </p:spPr>
        <p:style>
          <a:lnRef idx="2">
            <a:schemeClr val="dk1"/>
          </a:lnRef>
          <a:fillRef idx="0">
            <a:schemeClr val="dk1"/>
          </a:fillRef>
          <a:effectRef idx="1">
            <a:schemeClr val="dk1"/>
          </a:effectRef>
          <a:fontRef idx="minor">
            <a:schemeClr val="tx1"/>
          </a:fontRef>
        </p:style>
      </p:cxnSp>
      <p:sp>
        <p:nvSpPr>
          <p:cNvPr id="11" name="TextBox 10"/>
          <p:cNvSpPr txBox="1"/>
          <p:nvPr/>
        </p:nvSpPr>
        <p:spPr>
          <a:xfrm>
            <a:off x="2912309" y="2929508"/>
            <a:ext cx="1296144" cy="461665"/>
          </a:xfrm>
          <a:prstGeom prst="rect">
            <a:avLst/>
          </a:prstGeom>
          <a:noFill/>
        </p:spPr>
        <p:txBody>
          <a:bodyPr wrap="square" rtlCol="0">
            <a:spAutoFit/>
          </a:bodyPr>
          <a:lstStyle/>
          <a:p>
            <a:r>
              <a:rPr lang="en-US" altLang="zh-CN" sz="1200" dirty="0" smtClean="0"/>
              <a:t>Tape movement direction</a:t>
            </a:r>
            <a:endParaRPr lang="zh-CN" altLang="en-US" sz="1200" dirty="0"/>
          </a:p>
        </p:txBody>
      </p:sp>
      <p:sp>
        <p:nvSpPr>
          <p:cNvPr id="12" name="TextBox 11"/>
          <p:cNvSpPr txBox="1"/>
          <p:nvPr/>
        </p:nvSpPr>
        <p:spPr>
          <a:xfrm>
            <a:off x="1532894" y="4401402"/>
            <a:ext cx="2520279" cy="461665"/>
          </a:xfrm>
          <a:prstGeom prst="rect">
            <a:avLst/>
          </a:prstGeom>
          <a:noFill/>
        </p:spPr>
        <p:txBody>
          <a:bodyPr wrap="square" rtlCol="0">
            <a:spAutoFit/>
          </a:bodyPr>
          <a:lstStyle/>
          <a:p>
            <a:r>
              <a:rPr lang="en-US" altLang="zh-CN" sz="1200" dirty="0" smtClean="0"/>
              <a:t>The magnetic moment of residual current is detected in this gap</a:t>
            </a:r>
            <a:endParaRPr lang="zh-CN" altLang="en-US" sz="1200" dirty="0"/>
          </a:p>
        </p:txBody>
      </p:sp>
      <p:cxnSp>
        <p:nvCxnSpPr>
          <p:cNvPr id="14" name="直接箭头连接符 13"/>
          <p:cNvCxnSpPr/>
          <p:nvPr/>
        </p:nvCxnSpPr>
        <p:spPr bwMode="auto">
          <a:xfrm flipH="1" flipV="1">
            <a:off x="2120221" y="3505572"/>
            <a:ext cx="409521" cy="880596"/>
          </a:xfrm>
          <a:prstGeom prst="straightConnector1">
            <a:avLst/>
          </a:prstGeom>
          <a:ln>
            <a:headEnd type="none" w="med" len="med"/>
            <a:tailEnd type="arrow"/>
          </a:ln>
          <a:extLst/>
        </p:spPr>
        <p:style>
          <a:lnRef idx="2">
            <a:schemeClr val="dk1"/>
          </a:lnRef>
          <a:fillRef idx="0">
            <a:schemeClr val="dk1"/>
          </a:fillRef>
          <a:effectRef idx="1">
            <a:schemeClr val="dk1"/>
          </a:effectRef>
          <a:fontRef idx="minor">
            <a:schemeClr val="tx1"/>
          </a:fontRef>
        </p:style>
      </p:cxnSp>
      <p:sp>
        <p:nvSpPr>
          <p:cNvPr id="16" name="矩形 15"/>
          <p:cNvSpPr/>
          <p:nvPr/>
        </p:nvSpPr>
        <p:spPr>
          <a:xfrm>
            <a:off x="4502940" y="3361556"/>
            <a:ext cx="4414992" cy="1877437"/>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r>
              <a:rPr lang="en-US" altLang="zh-CN" sz="1600" dirty="0" smtClean="0"/>
              <a:t>Compared with other magnetic measurement methods:</a:t>
            </a:r>
          </a:p>
          <a:p>
            <a:r>
              <a:rPr lang="en-US" altLang="zh-CN" sz="1200" dirty="0" smtClean="0"/>
              <a:t> </a:t>
            </a:r>
          </a:p>
          <a:p>
            <a:pPr marL="228600" indent="-228600">
              <a:buFont typeface="+mj-lt"/>
              <a:buAutoNum type="arabicPeriod"/>
            </a:pPr>
            <a:r>
              <a:rPr lang="en-US" altLang="zh-CN" sz="1200" dirty="0" smtClean="0"/>
              <a:t>The </a:t>
            </a:r>
            <a:r>
              <a:rPr lang="en-US" altLang="zh-CN" sz="1200" dirty="0"/>
              <a:t>tape is in </a:t>
            </a:r>
            <a:r>
              <a:rPr lang="en-US" altLang="zh-CN" sz="1200" dirty="0" smtClean="0"/>
              <a:t>gap of </a:t>
            </a:r>
            <a:r>
              <a:rPr lang="en-US" altLang="zh-CN" sz="1200" dirty="0"/>
              <a:t>the magnetic circuit, the magnetic flux density is not related to the location</a:t>
            </a:r>
            <a:r>
              <a:rPr lang="en-US" altLang="zh-CN" sz="1200" dirty="0" smtClean="0"/>
              <a:t>.</a:t>
            </a:r>
          </a:p>
          <a:p>
            <a:pPr marL="228600" indent="-228600">
              <a:buFont typeface="+mj-lt"/>
              <a:buAutoNum type="arabicPeriod"/>
            </a:pPr>
            <a:endParaRPr lang="en-US" altLang="zh-CN" sz="1200" dirty="0" smtClean="0"/>
          </a:p>
          <a:p>
            <a:pPr marL="228600" indent="-228600">
              <a:buFont typeface="+mj-lt"/>
              <a:buAutoNum type="arabicPeriod"/>
            </a:pPr>
            <a:r>
              <a:rPr lang="en-US" altLang="zh-CN" sz="1200" dirty="0"/>
              <a:t>Solve the problem </a:t>
            </a:r>
            <a:r>
              <a:rPr lang="en-US" altLang="zh-CN" sz="1200" dirty="0" smtClean="0"/>
              <a:t>of measurement </a:t>
            </a:r>
            <a:r>
              <a:rPr lang="en-US" altLang="zh-CN" sz="1200" dirty="0"/>
              <a:t>accuracy in principle, which </a:t>
            </a:r>
            <a:r>
              <a:rPr lang="en-US" altLang="zh-CN" sz="1200" dirty="0" smtClean="0"/>
              <a:t>makes </a:t>
            </a:r>
            <a:r>
              <a:rPr lang="en-US" altLang="zh-CN" sz="1200" dirty="0"/>
              <a:t>the high-speed continuous </a:t>
            </a:r>
            <a:r>
              <a:rPr lang="en-US" altLang="zh-CN" sz="1200" dirty="0" smtClean="0"/>
              <a:t>measurement possible</a:t>
            </a:r>
            <a:r>
              <a:rPr lang="en-US" altLang="zh-CN" sz="1200" dirty="0"/>
              <a:t>. </a:t>
            </a:r>
          </a:p>
        </p:txBody>
      </p:sp>
    </p:spTree>
    <p:extLst>
      <p:ext uri="{BB962C8B-B14F-4D97-AF65-F5344CB8AC3E}">
        <p14:creationId xmlns:p14="http://schemas.microsoft.com/office/powerpoint/2010/main" val="24028682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2000" dirty="0"/>
              <a:t>HTS tapes Continuous </a:t>
            </a:r>
            <a:r>
              <a:rPr lang="en-US" altLang="zh-CN" sz="2000" dirty="0" err="1"/>
              <a:t>I</a:t>
            </a:r>
            <a:r>
              <a:rPr lang="en-US" altLang="zh-CN" sz="2000" baseline="-25000" dirty="0" err="1"/>
              <a:t>c</a:t>
            </a:r>
            <a:r>
              <a:rPr lang="en-US" altLang="zh-CN" sz="2000" dirty="0"/>
              <a:t> measurement - </a:t>
            </a:r>
            <a:r>
              <a:rPr lang="en-US" altLang="zh-CN" sz="2000" dirty="0" err="1"/>
              <a:t>MCorder</a:t>
            </a:r>
            <a:endParaRPr lang="zh-CN" altLang="en-US" sz="2000" dirty="0"/>
          </a:p>
        </p:txBody>
      </p:sp>
      <p:sp>
        <p:nvSpPr>
          <p:cNvPr id="3" name="日期占位符 2"/>
          <p:cNvSpPr>
            <a:spLocks noGrp="1"/>
          </p:cNvSpPr>
          <p:nvPr>
            <p:ph type="dt" sz="half" idx="10"/>
          </p:nvPr>
        </p:nvSpPr>
        <p:spPr/>
        <p:txBody>
          <a:bodyPr/>
          <a:lstStyle/>
          <a:p>
            <a:fld id="{F03EEAA1-5839-4612-B046-E30ECCFD6B5C}" type="datetime1">
              <a:rPr lang="zh-CN" altLang="en-US" smtClean="0"/>
              <a:t>2015/6/16</a:t>
            </a:fld>
            <a:endParaRPr lang="en-US" altLang="ko-KR"/>
          </a:p>
        </p:txBody>
      </p:sp>
      <p:sp>
        <p:nvSpPr>
          <p:cNvPr id="4" name="灯片编号占位符 3"/>
          <p:cNvSpPr>
            <a:spLocks noGrp="1"/>
          </p:cNvSpPr>
          <p:nvPr>
            <p:ph type="sldNum" sz="quarter" idx="12"/>
          </p:nvPr>
        </p:nvSpPr>
        <p:spPr/>
        <p:txBody>
          <a:bodyPr/>
          <a:lstStyle/>
          <a:p>
            <a:fld id="{C749884A-489C-409B-BE05-79B52846475F}" type="slidenum">
              <a:rPr lang="ko-KR" altLang="en-US" smtClean="0"/>
              <a:pPr/>
              <a:t>7</a:t>
            </a:fld>
            <a:endParaRPr lang="en-US" altLang="ko-KR"/>
          </a:p>
        </p:txBody>
      </p:sp>
      <p:sp>
        <p:nvSpPr>
          <p:cNvPr id="7" name="矩形 6"/>
          <p:cNvSpPr/>
          <p:nvPr/>
        </p:nvSpPr>
        <p:spPr bwMode="auto">
          <a:xfrm>
            <a:off x="3431809" y="1129308"/>
            <a:ext cx="927750" cy="562307"/>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pitchFamily="-106" charset="0"/>
            </a:endParaRPr>
          </a:p>
        </p:txBody>
      </p:sp>
      <p:graphicFrame>
        <p:nvGraphicFramePr>
          <p:cNvPr id="8" name="表格 7"/>
          <p:cNvGraphicFramePr>
            <a:graphicFrameLocks noGrp="1"/>
          </p:cNvGraphicFramePr>
          <p:nvPr>
            <p:extLst>
              <p:ext uri="{D42A27DB-BD31-4B8C-83A1-F6EECF244321}">
                <p14:modId xmlns:p14="http://schemas.microsoft.com/office/powerpoint/2010/main" val="3356064498"/>
              </p:ext>
            </p:extLst>
          </p:nvPr>
        </p:nvGraphicFramePr>
        <p:xfrm>
          <a:off x="4572000" y="1129308"/>
          <a:ext cx="4032448" cy="3384372"/>
        </p:xfrm>
        <a:graphic>
          <a:graphicData uri="http://schemas.openxmlformats.org/drawingml/2006/table">
            <a:tbl>
              <a:tblPr firstRow="1" bandRow="1">
                <a:tableStyleId>{9DCAF9ED-07DC-4A11-8D7F-57B35C25682E}</a:tableStyleId>
              </a:tblPr>
              <a:tblGrid>
                <a:gridCol w="2016224"/>
                <a:gridCol w="2016224"/>
              </a:tblGrid>
              <a:tr h="282031">
                <a:tc>
                  <a:txBody>
                    <a:bodyPr/>
                    <a:lstStyle/>
                    <a:p>
                      <a:r>
                        <a:rPr lang="en-US" altLang="zh-CN" sz="1100" dirty="0" smtClean="0"/>
                        <a:t>Item</a:t>
                      </a:r>
                      <a:endParaRPr lang="zh-CN" altLang="en-US" sz="1100" dirty="0"/>
                    </a:p>
                  </a:txBody>
                  <a:tcPr/>
                </a:tc>
                <a:tc>
                  <a:txBody>
                    <a:bodyPr/>
                    <a:lstStyle/>
                    <a:p>
                      <a:r>
                        <a:rPr lang="en-US" altLang="zh-CN" sz="1100" dirty="0" smtClean="0"/>
                        <a:t>data</a:t>
                      </a:r>
                      <a:endParaRPr lang="zh-CN" altLang="en-US" sz="1100" dirty="0"/>
                    </a:p>
                  </a:txBody>
                  <a:tcPr/>
                </a:tc>
              </a:tr>
              <a:tr h="282031">
                <a:tc>
                  <a:txBody>
                    <a:bodyPr/>
                    <a:lstStyle/>
                    <a:p>
                      <a:r>
                        <a:rPr lang="en-US" altLang="zh-CN" sz="1100" dirty="0" smtClean="0"/>
                        <a:t>Temperature</a:t>
                      </a:r>
                      <a:endParaRPr lang="zh-CN" altLang="en-US" sz="1100" dirty="0"/>
                    </a:p>
                  </a:txBody>
                  <a:tcPr/>
                </a:tc>
                <a:tc>
                  <a:txBody>
                    <a:bodyPr/>
                    <a:lstStyle/>
                    <a:p>
                      <a:r>
                        <a:rPr lang="en-US" altLang="zh-CN" sz="1100" dirty="0" smtClean="0"/>
                        <a:t>77 K</a:t>
                      </a:r>
                      <a:r>
                        <a:rPr lang="en-US" altLang="zh-CN" sz="1100" baseline="0" dirty="0" smtClean="0"/>
                        <a:t> (1atm)</a:t>
                      </a:r>
                      <a:endParaRPr lang="zh-CN" altLang="en-US" sz="1100" dirty="0"/>
                    </a:p>
                  </a:txBody>
                  <a:tcPr/>
                </a:tc>
              </a:tr>
              <a:tr h="282031">
                <a:tc>
                  <a:txBody>
                    <a:bodyPr/>
                    <a:lstStyle/>
                    <a:p>
                      <a:r>
                        <a:rPr lang="en-US" altLang="zh-CN" sz="1100" dirty="0" smtClean="0"/>
                        <a:t>Measuring speed(m/</a:t>
                      </a:r>
                      <a:r>
                        <a:rPr lang="en-US" altLang="zh-CN" sz="1100" dirty="0" err="1" smtClean="0"/>
                        <a:t>hr</a:t>
                      </a:r>
                      <a:r>
                        <a:rPr lang="en-US" altLang="zh-CN" sz="1100" dirty="0" smtClean="0"/>
                        <a:t>)</a:t>
                      </a:r>
                      <a:endParaRPr lang="zh-CN" altLang="en-US" sz="1100" dirty="0"/>
                    </a:p>
                  </a:txBody>
                  <a:tcPr/>
                </a:tc>
                <a:tc>
                  <a:txBody>
                    <a:bodyPr/>
                    <a:lstStyle/>
                    <a:p>
                      <a:r>
                        <a:rPr lang="en-US" altLang="zh-CN" sz="1100" dirty="0" smtClean="0"/>
                        <a:t>10</a:t>
                      </a:r>
                      <a:r>
                        <a:rPr lang="en-US" altLang="zh-CN" sz="1100" baseline="0" dirty="0" smtClean="0"/>
                        <a:t> - 500</a:t>
                      </a:r>
                      <a:endParaRPr lang="zh-CN" altLang="en-US" sz="1100" dirty="0"/>
                    </a:p>
                  </a:txBody>
                  <a:tcPr/>
                </a:tc>
              </a:tr>
              <a:tr h="282031">
                <a:tc>
                  <a:txBody>
                    <a:bodyPr/>
                    <a:lstStyle/>
                    <a:p>
                      <a:pPr algn="l"/>
                      <a:r>
                        <a:rPr lang="en-US" altLang="zh-CN" sz="1100" dirty="0" smtClean="0"/>
                        <a:t>Tension</a:t>
                      </a:r>
                      <a:r>
                        <a:rPr lang="en-US" altLang="zh-CN" sz="1100" baseline="0" dirty="0" smtClean="0"/>
                        <a:t> on tape (N)</a:t>
                      </a:r>
                      <a:endParaRPr lang="zh-CN" altLang="en-US" sz="1100" dirty="0"/>
                    </a:p>
                  </a:txBody>
                  <a:tcPr/>
                </a:tc>
                <a:tc>
                  <a:txBody>
                    <a:bodyPr/>
                    <a:lstStyle/>
                    <a:p>
                      <a:r>
                        <a:rPr lang="en-US" altLang="zh-CN" sz="1100" dirty="0" smtClean="0"/>
                        <a:t>5 – 10</a:t>
                      </a:r>
                      <a:endParaRPr lang="zh-CN" altLang="en-US" sz="1100" dirty="0"/>
                    </a:p>
                  </a:txBody>
                  <a:tcPr/>
                </a:tc>
              </a:tr>
              <a:tr h="282031">
                <a:tc>
                  <a:txBody>
                    <a:bodyPr/>
                    <a:lstStyle/>
                    <a:p>
                      <a:r>
                        <a:rPr lang="en-US" altLang="zh-CN" sz="1100" dirty="0" smtClean="0"/>
                        <a:t>Tape type</a:t>
                      </a:r>
                      <a:endParaRPr lang="zh-CN" altLang="en-US" sz="1100" dirty="0"/>
                    </a:p>
                  </a:txBody>
                  <a:tcPr/>
                </a:tc>
                <a:tc>
                  <a:txBody>
                    <a:bodyPr/>
                    <a:lstStyle/>
                    <a:p>
                      <a:r>
                        <a:rPr lang="en-US" altLang="zh-CN" sz="1100" dirty="0" smtClean="0"/>
                        <a:t>BSCCO,</a:t>
                      </a:r>
                      <a:r>
                        <a:rPr lang="en-US" altLang="zh-CN" sz="1100" baseline="0" dirty="0" smtClean="0"/>
                        <a:t> YBCO</a:t>
                      </a:r>
                      <a:endParaRPr lang="zh-CN" altLang="en-US" sz="1100" dirty="0"/>
                    </a:p>
                  </a:txBody>
                  <a:tcPr/>
                </a:tc>
              </a:tr>
              <a:tr h="282031">
                <a:tc>
                  <a:txBody>
                    <a:bodyPr/>
                    <a:lstStyle/>
                    <a:p>
                      <a:r>
                        <a:rPr lang="en-US" altLang="zh-CN" sz="1100" dirty="0" smtClean="0"/>
                        <a:t>Tape length(m)</a:t>
                      </a:r>
                      <a:endParaRPr lang="zh-CN" altLang="en-US" sz="1100" dirty="0"/>
                    </a:p>
                  </a:txBody>
                  <a:tcPr/>
                </a:tc>
                <a:tc>
                  <a:txBody>
                    <a:bodyPr/>
                    <a:lstStyle/>
                    <a:p>
                      <a:r>
                        <a:rPr lang="en-US" altLang="zh-CN" sz="1100" dirty="0" smtClean="0"/>
                        <a:t>1000</a:t>
                      </a:r>
                      <a:endParaRPr lang="zh-CN" altLang="en-US" sz="1100" dirty="0"/>
                    </a:p>
                  </a:txBody>
                  <a:tcPr/>
                </a:tc>
              </a:tr>
              <a:tr h="282031">
                <a:tc>
                  <a:txBody>
                    <a:bodyPr/>
                    <a:lstStyle/>
                    <a:p>
                      <a:r>
                        <a:rPr lang="en-US" altLang="zh-CN" sz="1100" dirty="0" smtClean="0"/>
                        <a:t>Tape width</a:t>
                      </a:r>
                      <a:endParaRPr lang="zh-CN" altLang="en-US" sz="1100" dirty="0"/>
                    </a:p>
                  </a:txBody>
                  <a:tcPr/>
                </a:tc>
                <a:tc>
                  <a:txBody>
                    <a:bodyPr/>
                    <a:lstStyle/>
                    <a:p>
                      <a:r>
                        <a:rPr lang="en-US" altLang="zh-CN" sz="1100" dirty="0" smtClean="0"/>
                        <a:t>2 - 15</a:t>
                      </a:r>
                      <a:endParaRPr lang="zh-CN" altLang="en-US" sz="1100" dirty="0"/>
                    </a:p>
                  </a:txBody>
                  <a:tcPr/>
                </a:tc>
              </a:tr>
              <a:tr h="282031">
                <a:tc>
                  <a:txBody>
                    <a:bodyPr/>
                    <a:lstStyle/>
                    <a:p>
                      <a:r>
                        <a:rPr lang="en-US" altLang="zh-CN" sz="1100" dirty="0" smtClean="0"/>
                        <a:t>Current range(A)</a:t>
                      </a:r>
                      <a:endParaRPr lang="zh-CN" altLang="en-US" sz="1100" dirty="0"/>
                    </a:p>
                  </a:txBody>
                  <a:tcPr/>
                </a:tc>
                <a:tc>
                  <a:txBody>
                    <a:bodyPr/>
                    <a:lstStyle/>
                    <a:p>
                      <a:r>
                        <a:rPr lang="en-US" altLang="zh-CN" sz="1100" dirty="0" smtClean="0"/>
                        <a:t>1- 800</a:t>
                      </a:r>
                      <a:endParaRPr lang="zh-CN" altLang="en-US" sz="1100" dirty="0"/>
                    </a:p>
                  </a:txBody>
                  <a:tcPr/>
                </a:tc>
              </a:tr>
              <a:tr h="282031">
                <a:tc>
                  <a:txBody>
                    <a:bodyPr/>
                    <a:lstStyle/>
                    <a:p>
                      <a:r>
                        <a:rPr lang="en-US" altLang="zh-CN" sz="1100" dirty="0" smtClean="0"/>
                        <a:t>Current resolution</a:t>
                      </a:r>
                      <a:endParaRPr lang="zh-CN" altLang="en-US" sz="1100" dirty="0"/>
                    </a:p>
                  </a:txBody>
                  <a:tcPr/>
                </a:tc>
                <a:tc>
                  <a:txBody>
                    <a:bodyPr/>
                    <a:lstStyle/>
                    <a:p>
                      <a:r>
                        <a:rPr lang="en-US" altLang="zh-CN" sz="1100" dirty="0" smtClean="0"/>
                        <a:t>&lt; 0.6 A</a:t>
                      </a:r>
                    </a:p>
                  </a:txBody>
                  <a:tcPr/>
                </a:tc>
              </a:tr>
              <a:tr h="282031">
                <a:tc>
                  <a:txBody>
                    <a:bodyPr/>
                    <a:lstStyle/>
                    <a:p>
                      <a:r>
                        <a:rPr lang="en-US" altLang="zh-CN" sz="1100" dirty="0" smtClean="0"/>
                        <a:t>Signal to noise ratio</a:t>
                      </a:r>
                      <a:endParaRPr lang="zh-CN" altLang="en-US" sz="1100" dirty="0"/>
                    </a:p>
                  </a:txBody>
                  <a:tcPr/>
                </a:tc>
                <a:tc>
                  <a:txBody>
                    <a:bodyPr/>
                    <a:lstStyle/>
                    <a:p>
                      <a:r>
                        <a:rPr lang="en-US" altLang="zh-CN" sz="1100" dirty="0" smtClean="0"/>
                        <a:t>&gt; 54 dB</a:t>
                      </a:r>
                      <a:endParaRPr lang="zh-CN" altLang="en-US" sz="1100" dirty="0"/>
                    </a:p>
                  </a:txBody>
                  <a:tcPr/>
                </a:tc>
              </a:tr>
              <a:tr h="282031">
                <a:tc>
                  <a:txBody>
                    <a:bodyPr/>
                    <a:lstStyle/>
                    <a:p>
                      <a:r>
                        <a:rPr lang="en-US" altLang="zh-CN" sz="1100" dirty="0" smtClean="0"/>
                        <a:t>Repeatability</a:t>
                      </a:r>
                      <a:endParaRPr lang="zh-CN" altLang="en-US" sz="1100" dirty="0"/>
                    </a:p>
                  </a:txBody>
                  <a:tcPr/>
                </a:tc>
                <a:tc>
                  <a:txBody>
                    <a:bodyPr/>
                    <a:lstStyle/>
                    <a:p>
                      <a:r>
                        <a:rPr lang="en-US" altLang="zh-CN" sz="1100" baseline="0" dirty="0" smtClean="0"/>
                        <a:t>&gt; 98.5%</a:t>
                      </a:r>
                      <a:endParaRPr lang="zh-CN" altLang="en-US" sz="1100" dirty="0"/>
                    </a:p>
                  </a:txBody>
                  <a:tcPr/>
                </a:tc>
              </a:tr>
              <a:tr h="282031">
                <a:tc>
                  <a:txBody>
                    <a:bodyPr/>
                    <a:lstStyle/>
                    <a:p>
                      <a:r>
                        <a:rPr lang="en-US" altLang="zh-CN" sz="1100" dirty="0" smtClean="0"/>
                        <a:t>Spatial resolution(mm)</a:t>
                      </a:r>
                      <a:endParaRPr lang="zh-CN" altLang="en-US" sz="1100" dirty="0"/>
                    </a:p>
                  </a:txBody>
                  <a:tcPr/>
                </a:tc>
                <a:tc>
                  <a:txBody>
                    <a:bodyPr/>
                    <a:lstStyle/>
                    <a:p>
                      <a:r>
                        <a:rPr lang="en-US" altLang="zh-CN" sz="1100" dirty="0" smtClean="0"/>
                        <a:t>1 - 2</a:t>
                      </a:r>
                      <a:endParaRPr lang="zh-CN" altLang="en-US" sz="1100" dirty="0"/>
                    </a:p>
                  </a:txBody>
                  <a:tcPr/>
                </a:tc>
              </a:tr>
            </a:tbl>
          </a:graphicData>
        </a:graphic>
      </p:graphicFrame>
      <p:grpSp>
        <p:nvGrpSpPr>
          <p:cNvPr id="18" name="组合 17"/>
          <p:cNvGrpSpPr/>
          <p:nvPr/>
        </p:nvGrpSpPr>
        <p:grpSpPr>
          <a:xfrm>
            <a:off x="406747" y="1129308"/>
            <a:ext cx="3517181" cy="3396416"/>
            <a:chOff x="406747" y="1691615"/>
            <a:chExt cx="3517181" cy="3396416"/>
          </a:xfrm>
        </p:grpSpPr>
        <p:pic>
          <p:nvPicPr>
            <p:cNvPr id="16" name="图片 1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6747" y="1691615"/>
              <a:ext cx="3508110" cy="3396416"/>
            </a:xfrm>
            <a:prstGeom prst="rect">
              <a:avLst/>
            </a:prstGeom>
          </p:spPr>
        </p:pic>
        <p:sp>
          <p:nvSpPr>
            <p:cNvPr id="15" name="矩形 14"/>
            <p:cNvSpPr/>
            <p:nvPr/>
          </p:nvSpPr>
          <p:spPr bwMode="auto">
            <a:xfrm>
              <a:off x="3520125" y="1691615"/>
              <a:ext cx="403803" cy="319815"/>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pitchFamily="-106" charset="0"/>
              </a:endParaRPr>
            </a:p>
          </p:txBody>
        </p:sp>
      </p:grpSp>
      <p:pic>
        <p:nvPicPr>
          <p:cNvPr id="20" name="图片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14614" y="4585692"/>
            <a:ext cx="772294" cy="772294"/>
          </a:xfrm>
          <a:prstGeom prst="rect">
            <a:avLst/>
          </a:prstGeom>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94734" y="4585692"/>
            <a:ext cx="647700" cy="752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18104" y="4585692"/>
            <a:ext cx="1333500" cy="714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图片 2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05855" y="4618688"/>
            <a:ext cx="772294" cy="648381"/>
          </a:xfrm>
          <a:prstGeom prst="rect">
            <a:avLst/>
          </a:prstGeom>
        </p:spPr>
      </p:pic>
      <p:pic>
        <p:nvPicPr>
          <p:cNvPr id="22" name="图片 2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523126" y="4744848"/>
            <a:ext cx="649274" cy="396057"/>
          </a:xfrm>
          <a:prstGeom prst="rect">
            <a:avLst/>
          </a:prstGeom>
        </p:spPr>
      </p:pic>
      <p:sp>
        <p:nvSpPr>
          <p:cNvPr id="17" name="矩形 16"/>
          <p:cNvSpPr/>
          <p:nvPr/>
        </p:nvSpPr>
        <p:spPr>
          <a:xfrm>
            <a:off x="251520" y="49188"/>
            <a:ext cx="4572000" cy="253916"/>
          </a:xfrm>
          <a:prstGeom prst="rect">
            <a:avLst/>
          </a:prstGeom>
        </p:spPr>
        <p:txBody>
          <a:bodyPr>
            <a:spAutoFit/>
          </a:bodyPr>
          <a:lstStyle/>
          <a:p>
            <a:r>
              <a:rPr lang="en-US" altLang="zh-CN" sz="1050" i="1" dirty="0">
                <a:solidFill>
                  <a:schemeClr val="bg1"/>
                </a:solidFill>
              </a:rPr>
              <a:t>Through process quality control of HTS magnets: from tapes to coils</a:t>
            </a:r>
            <a:endParaRPr lang="zh-CN" altLang="en-US" sz="1050" i="1" dirty="0">
              <a:solidFill>
                <a:schemeClr val="bg1"/>
              </a:solidFill>
            </a:endParaRPr>
          </a:p>
        </p:txBody>
      </p:sp>
      <p:sp>
        <p:nvSpPr>
          <p:cNvPr id="5" name="圆角矩形 4"/>
          <p:cNvSpPr/>
          <p:nvPr/>
        </p:nvSpPr>
        <p:spPr bwMode="auto">
          <a:xfrm>
            <a:off x="4488948" y="3937620"/>
            <a:ext cx="4187508" cy="288032"/>
          </a:xfrm>
          <a:prstGeom prst="roundRect">
            <a:avLst/>
          </a:prstGeom>
          <a:noFill/>
          <a:ln w="9525" cap="flat" cmpd="sng" algn="ctr">
            <a:solidFill>
              <a:schemeClr val="tx1"/>
            </a:solidFill>
            <a:prstDash val="solid"/>
            <a:round/>
            <a:headEnd type="none" w="med" len="med"/>
            <a:tailEnd type="none" w="med" len="med"/>
          </a:ln>
          <a:effectLst>
            <a:glow rad="101600">
              <a:schemeClr val="accent5">
                <a:satMod val="175000"/>
                <a:alpha val="40000"/>
              </a:schemeClr>
            </a:glow>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Times New Roman" pitchFamily="18" charset="0"/>
            </a:endParaRPr>
          </a:p>
        </p:txBody>
      </p:sp>
      <p:sp>
        <p:nvSpPr>
          <p:cNvPr id="19" name="圆角矩形 18"/>
          <p:cNvSpPr/>
          <p:nvPr/>
        </p:nvSpPr>
        <p:spPr bwMode="auto">
          <a:xfrm>
            <a:off x="4488948" y="1691615"/>
            <a:ext cx="4187508" cy="288032"/>
          </a:xfrm>
          <a:prstGeom prst="roundRect">
            <a:avLst/>
          </a:prstGeom>
          <a:noFill/>
          <a:ln w="9525" cap="flat" cmpd="sng" algn="ctr">
            <a:solidFill>
              <a:schemeClr val="tx1"/>
            </a:solidFill>
            <a:prstDash val="solid"/>
            <a:round/>
            <a:headEnd type="none" w="med" len="med"/>
            <a:tailEnd type="none" w="med" len="med"/>
          </a:ln>
          <a:effectLst>
            <a:glow rad="101600">
              <a:schemeClr val="accent5">
                <a:satMod val="175000"/>
                <a:alpha val="40000"/>
              </a:schemeClr>
            </a:glow>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Times New Roman" pitchFamily="18" charset="0"/>
            </a:endParaRPr>
          </a:p>
        </p:txBody>
      </p:sp>
      <p:sp>
        <p:nvSpPr>
          <p:cNvPr id="6" name="TextBox 5"/>
          <p:cNvSpPr txBox="1"/>
          <p:nvPr/>
        </p:nvSpPr>
        <p:spPr>
          <a:xfrm>
            <a:off x="539552" y="4729708"/>
            <a:ext cx="2217274" cy="461665"/>
          </a:xfrm>
          <a:prstGeom prst="rect">
            <a:avLst/>
          </a:prstGeom>
          <a:noFill/>
        </p:spPr>
        <p:txBody>
          <a:bodyPr wrap="none" rtlCol="0">
            <a:spAutoFit/>
          </a:bodyPr>
          <a:lstStyle/>
          <a:p>
            <a:r>
              <a:rPr lang="en-US" altLang="zh-CN" sz="2400" dirty="0" smtClean="0"/>
              <a:t>It has served in: </a:t>
            </a:r>
            <a:endParaRPr lang="zh-CN" altLang="en-US" sz="2400" dirty="0"/>
          </a:p>
        </p:txBody>
      </p:sp>
    </p:spTree>
    <p:extLst>
      <p:ext uri="{BB962C8B-B14F-4D97-AF65-F5344CB8AC3E}">
        <p14:creationId xmlns:p14="http://schemas.microsoft.com/office/powerpoint/2010/main" val="3001307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2000" dirty="0"/>
              <a:t>HTS tapes Continuous </a:t>
            </a:r>
            <a:r>
              <a:rPr lang="en-US" altLang="zh-CN" sz="2000" dirty="0" err="1"/>
              <a:t>I</a:t>
            </a:r>
            <a:r>
              <a:rPr lang="en-US" altLang="zh-CN" sz="2000" baseline="-25000" dirty="0" err="1"/>
              <a:t>c</a:t>
            </a:r>
            <a:r>
              <a:rPr lang="en-US" altLang="zh-CN" sz="2000" dirty="0"/>
              <a:t> measurement - </a:t>
            </a:r>
            <a:r>
              <a:rPr lang="en-US" altLang="zh-CN" sz="2000" dirty="0" err="1"/>
              <a:t>MCorder</a:t>
            </a:r>
            <a:endParaRPr lang="zh-CN" altLang="en-US" sz="2000" dirty="0"/>
          </a:p>
        </p:txBody>
      </p:sp>
      <p:sp>
        <p:nvSpPr>
          <p:cNvPr id="3" name="日期占位符 2"/>
          <p:cNvSpPr>
            <a:spLocks noGrp="1"/>
          </p:cNvSpPr>
          <p:nvPr>
            <p:ph type="dt" sz="half" idx="10"/>
          </p:nvPr>
        </p:nvSpPr>
        <p:spPr/>
        <p:txBody>
          <a:bodyPr/>
          <a:lstStyle/>
          <a:p>
            <a:fld id="{F03EEAA1-5839-4612-B046-E30ECCFD6B5C}" type="datetime1">
              <a:rPr lang="zh-CN" altLang="en-US" smtClean="0"/>
              <a:t>2015/6/16</a:t>
            </a:fld>
            <a:endParaRPr lang="en-US" altLang="ko-KR"/>
          </a:p>
        </p:txBody>
      </p:sp>
      <p:sp>
        <p:nvSpPr>
          <p:cNvPr id="4" name="灯片编号占位符 3"/>
          <p:cNvSpPr>
            <a:spLocks noGrp="1"/>
          </p:cNvSpPr>
          <p:nvPr>
            <p:ph type="sldNum" sz="quarter" idx="12"/>
          </p:nvPr>
        </p:nvSpPr>
        <p:spPr/>
        <p:txBody>
          <a:bodyPr/>
          <a:lstStyle/>
          <a:p>
            <a:fld id="{C749884A-489C-409B-BE05-79B52846475F}" type="slidenum">
              <a:rPr lang="ko-KR" altLang="en-US" smtClean="0"/>
              <a:pPr/>
              <a:t>8</a:t>
            </a:fld>
            <a:endParaRPr lang="en-US" altLang="ko-KR"/>
          </a:p>
        </p:txBody>
      </p:sp>
      <p:pic>
        <p:nvPicPr>
          <p:cNvPr id="5" name="Picture 2" descr="F:\csw\Working Log\连续测量\impress\image\highspeed.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79512" y="1760076"/>
            <a:ext cx="4055568" cy="260398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zsn\Desktop\IcCL1103.jp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4644008" y="1678879"/>
            <a:ext cx="4232864" cy="2748713"/>
          </a:xfrm>
          <a:prstGeom prst="rect">
            <a:avLst/>
          </a:prstGeom>
          <a:noFill/>
          <a:ln w="28575">
            <a:noFill/>
          </a:ln>
          <a:extLst>
            <a:ext uri="{909E8E84-426E-40DD-AFC4-6F175D3DCCD1}">
              <a14:hiddenFill xmlns:a14="http://schemas.microsoft.com/office/drawing/2010/main">
                <a:solidFill>
                  <a:srgbClr val="FFFFFF"/>
                </a:solidFill>
              </a14:hiddenFill>
            </a:ext>
          </a:extLst>
        </p:spPr>
      </p:pic>
      <p:sp>
        <p:nvSpPr>
          <p:cNvPr id="7" name="文本占位符 4"/>
          <p:cNvSpPr txBox="1">
            <a:spLocks/>
          </p:cNvSpPr>
          <p:nvPr/>
        </p:nvSpPr>
        <p:spPr bwMode="auto">
          <a:xfrm>
            <a:off x="459804" y="1201316"/>
            <a:ext cx="4040188" cy="53313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93000"/>
              </a:lnSpc>
              <a:spcBef>
                <a:spcPct val="31000"/>
              </a:spcBef>
              <a:spcAft>
                <a:spcPct val="31000"/>
              </a:spcAft>
              <a:buChar char="•"/>
              <a:defRPr sz="3200" b="1">
                <a:solidFill>
                  <a:srgbClr val="000000"/>
                </a:solidFill>
                <a:latin typeface="+mn-lt"/>
                <a:ea typeface="MS PGothic" pitchFamily="34" charset="-128"/>
                <a:cs typeface="ＭＳ Ｐゴシック" pitchFamily="-106" charset="-128"/>
              </a:defRPr>
            </a:lvl1pPr>
            <a:lvl2pPr marL="228600" indent="-227013" algn="l" rtl="0" eaLnBrk="0" fontAlgn="base" hangingPunct="0">
              <a:lnSpc>
                <a:spcPct val="93000"/>
              </a:lnSpc>
              <a:spcBef>
                <a:spcPct val="31000"/>
              </a:spcBef>
              <a:spcAft>
                <a:spcPct val="31000"/>
              </a:spcAft>
              <a:buClr>
                <a:srgbClr val="003366"/>
              </a:buClr>
              <a:buSzPct val="81000"/>
              <a:buFont typeface="Times New Roman" pitchFamily="18" charset="0"/>
              <a:buBlip>
                <a:blip r:embed="rId5"/>
              </a:buBlip>
              <a:defRPr sz="2800">
                <a:solidFill>
                  <a:srgbClr val="000000"/>
                </a:solidFill>
                <a:latin typeface="+mn-lt"/>
                <a:ea typeface="MS PGothic" pitchFamily="34" charset="-128"/>
              </a:defRPr>
            </a:lvl2pPr>
            <a:lvl3pPr marL="457200" indent="-227013" algn="l" rtl="0" eaLnBrk="0" fontAlgn="base" hangingPunct="0">
              <a:lnSpc>
                <a:spcPct val="93000"/>
              </a:lnSpc>
              <a:spcBef>
                <a:spcPct val="31000"/>
              </a:spcBef>
              <a:spcAft>
                <a:spcPct val="31000"/>
              </a:spcAft>
              <a:buClr>
                <a:srgbClr val="263C6B"/>
              </a:buClr>
              <a:buFont typeface="Times New Roman" pitchFamily="18" charset="0"/>
              <a:buChar char="–"/>
              <a:defRPr sz="2400">
                <a:solidFill>
                  <a:srgbClr val="000000"/>
                </a:solidFill>
                <a:latin typeface="+mn-lt"/>
                <a:ea typeface="MS PGothic" pitchFamily="34" charset="-128"/>
              </a:defRPr>
            </a:lvl3pPr>
            <a:lvl4pPr marL="685800" indent="-227013" algn="l" rtl="0" eaLnBrk="0" fontAlgn="base" hangingPunct="0">
              <a:lnSpc>
                <a:spcPct val="93000"/>
              </a:lnSpc>
              <a:spcBef>
                <a:spcPct val="31000"/>
              </a:spcBef>
              <a:spcAft>
                <a:spcPct val="31000"/>
              </a:spcAft>
              <a:buClr>
                <a:srgbClr val="808080"/>
              </a:buClr>
              <a:buSzPct val="95000"/>
              <a:buFont typeface="Arial" pitchFamily="34" charset="0"/>
              <a:buChar char="&gt;"/>
              <a:defRPr sz="2000">
                <a:solidFill>
                  <a:srgbClr val="000000"/>
                </a:solidFill>
                <a:latin typeface="+mn-lt"/>
                <a:ea typeface="MS PGothic" pitchFamily="34" charset="-128"/>
              </a:defRPr>
            </a:lvl4pPr>
            <a:lvl5pPr marL="911225" indent="-223838" algn="l" rtl="0" eaLnBrk="0" fontAlgn="base" hangingPunct="0">
              <a:lnSpc>
                <a:spcPct val="93000"/>
              </a:lnSpc>
              <a:spcBef>
                <a:spcPct val="31000"/>
              </a:spcBef>
              <a:spcAft>
                <a:spcPct val="31000"/>
              </a:spcAft>
              <a:buClr>
                <a:srgbClr val="263C6B"/>
              </a:buClr>
              <a:buFont typeface="Times New Roman" pitchFamily="18" charset="0"/>
              <a:buChar char="–"/>
              <a:defRPr sz="2000">
                <a:solidFill>
                  <a:srgbClr val="000000"/>
                </a:solidFill>
                <a:latin typeface="+mn-lt"/>
                <a:ea typeface="MS PGothic" pitchFamily="34" charset="-128"/>
              </a:defRPr>
            </a:lvl5pPr>
            <a:lvl6pPr marL="1368425" indent="-223838" algn="l" rtl="0" fontAlgn="base">
              <a:lnSpc>
                <a:spcPct val="93000"/>
              </a:lnSpc>
              <a:spcBef>
                <a:spcPct val="31000"/>
              </a:spcBef>
              <a:spcAft>
                <a:spcPct val="31000"/>
              </a:spcAft>
              <a:buClr>
                <a:srgbClr val="263C6B"/>
              </a:buClr>
              <a:buFont typeface="Times New Roman" pitchFamily="-106" charset="0"/>
              <a:buChar char="–"/>
              <a:defRPr>
                <a:solidFill>
                  <a:srgbClr val="000000"/>
                </a:solidFill>
                <a:latin typeface="+mn-lt"/>
                <a:ea typeface="ＭＳ Ｐゴシック" pitchFamily="-106" charset="-128"/>
              </a:defRPr>
            </a:lvl6pPr>
            <a:lvl7pPr marL="1825625" indent="-223838" algn="l" rtl="0" fontAlgn="base">
              <a:lnSpc>
                <a:spcPct val="93000"/>
              </a:lnSpc>
              <a:spcBef>
                <a:spcPct val="31000"/>
              </a:spcBef>
              <a:spcAft>
                <a:spcPct val="31000"/>
              </a:spcAft>
              <a:buClr>
                <a:srgbClr val="263C6B"/>
              </a:buClr>
              <a:buFont typeface="Times New Roman" pitchFamily="-106" charset="0"/>
              <a:buChar char="–"/>
              <a:defRPr>
                <a:solidFill>
                  <a:srgbClr val="000000"/>
                </a:solidFill>
                <a:latin typeface="+mn-lt"/>
                <a:ea typeface="ＭＳ Ｐゴシック" pitchFamily="-106" charset="-128"/>
              </a:defRPr>
            </a:lvl7pPr>
            <a:lvl8pPr marL="2282825" indent="-223838" algn="l" rtl="0" fontAlgn="base">
              <a:lnSpc>
                <a:spcPct val="93000"/>
              </a:lnSpc>
              <a:spcBef>
                <a:spcPct val="31000"/>
              </a:spcBef>
              <a:spcAft>
                <a:spcPct val="31000"/>
              </a:spcAft>
              <a:buClr>
                <a:srgbClr val="263C6B"/>
              </a:buClr>
              <a:buFont typeface="Times New Roman" pitchFamily="-106" charset="0"/>
              <a:buChar char="–"/>
              <a:defRPr>
                <a:solidFill>
                  <a:srgbClr val="000000"/>
                </a:solidFill>
                <a:latin typeface="+mn-lt"/>
                <a:ea typeface="ＭＳ Ｐゴシック" pitchFamily="-106" charset="-128"/>
              </a:defRPr>
            </a:lvl8pPr>
            <a:lvl9pPr marL="2740025" indent="-223838" algn="l" rtl="0" fontAlgn="base">
              <a:lnSpc>
                <a:spcPct val="93000"/>
              </a:lnSpc>
              <a:spcBef>
                <a:spcPct val="31000"/>
              </a:spcBef>
              <a:spcAft>
                <a:spcPct val="31000"/>
              </a:spcAft>
              <a:buClr>
                <a:srgbClr val="263C6B"/>
              </a:buClr>
              <a:buFont typeface="Times New Roman" pitchFamily="-106" charset="0"/>
              <a:buChar char="–"/>
              <a:defRPr>
                <a:solidFill>
                  <a:srgbClr val="000000"/>
                </a:solidFill>
                <a:latin typeface="+mn-lt"/>
                <a:ea typeface="ＭＳ Ｐゴシック" pitchFamily="-106" charset="-128"/>
              </a:defRPr>
            </a:lvl9pPr>
          </a:lstStyle>
          <a:p>
            <a:r>
              <a:rPr lang="en-US" altLang="zh-CN" sz="2400" dirty="0" smtClean="0">
                <a:latin typeface="华文楷体" pitchFamily="2" charset="-122"/>
                <a:ea typeface="华文楷体" pitchFamily="2" charset="-122"/>
              </a:rPr>
              <a:t>High speed, high repeatability</a:t>
            </a:r>
            <a:endParaRPr lang="zh-CN" altLang="en-US" sz="2400" dirty="0">
              <a:latin typeface="华文楷体" pitchFamily="2" charset="-122"/>
              <a:ea typeface="华文楷体" pitchFamily="2" charset="-122"/>
            </a:endParaRPr>
          </a:p>
        </p:txBody>
      </p:sp>
      <p:sp>
        <p:nvSpPr>
          <p:cNvPr id="8" name="文本占位符 6"/>
          <p:cNvSpPr txBox="1">
            <a:spLocks/>
          </p:cNvSpPr>
          <p:nvPr/>
        </p:nvSpPr>
        <p:spPr>
          <a:xfrm>
            <a:off x="5749564" y="1240994"/>
            <a:ext cx="2638860" cy="533135"/>
          </a:xfrm>
          <a:prstGeom prst="rect">
            <a:avLst/>
          </a:prstGeom>
        </p:spPr>
        <p:txBody>
          <a:bodyPr/>
          <a:lstStyle>
            <a:lvl1pPr marL="342900" indent="-342900" algn="l" rtl="0" eaLnBrk="0" fontAlgn="base" hangingPunct="0">
              <a:lnSpc>
                <a:spcPct val="93000"/>
              </a:lnSpc>
              <a:spcBef>
                <a:spcPct val="31000"/>
              </a:spcBef>
              <a:spcAft>
                <a:spcPct val="31000"/>
              </a:spcAft>
              <a:buChar char="•"/>
              <a:defRPr sz="3200" b="1">
                <a:solidFill>
                  <a:srgbClr val="000000"/>
                </a:solidFill>
                <a:latin typeface="+mn-lt"/>
                <a:ea typeface="MS PGothic" pitchFamily="34" charset="-128"/>
                <a:cs typeface="ＭＳ Ｐゴシック" pitchFamily="-106" charset="-128"/>
              </a:defRPr>
            </a:lvl1pPr>
            <a:lvl2pPr marL="228600" indent="-227013" algn="l" rtl="0" eaLnBrk="0" fontAlgn="base" hangingPunct="0">
              <a:lnSpc>
                <a:spcPct val="93000"/>
              </a:lnSpc>
              <a:spcBef>
                <a:spcPct val="31000"/>
              </a:spcBef>
              <a:spcAft>
                <a:spcPct val="31000"/>
              </a:spcAft>
              <a:buClr>
                <a:srgbClr val="003366"/>
              </a:buClr>
              <a:buSzPct val="81000"/>
              <a:buFont typeface="Times New Roman" pitchFamily="18" charset="0"/>
              <a:buBlip>
                <a:blip r:embed="rId5"/>
              </a:buBlip>
              <a:defRPr sz="2800">
                <a:solidFill>
                  <a:srgbClr val="000000"/>
                </a:solidFill>
                <a:latin typeface="+mn-lt"/>
                <a:ea typeface="MS PGothic" pitchFamily="34" charset="-128"/>
              </a:defRPr>
            </a:lvl2pPr>
            <a:lvl3pPr marL="457200" indent="-227013" algn="l" rtl="0" eaLnBrk="0" fontAlgn="base" hangingPunct="0">
              <a:lnSpc>
                <a:spcPct val="93000"/>
              </a:lnSpc>
              <a:spcBef>
                <a:spcPct val="31000"/>
              </a:spcBef>
              <a:spcAft>
                <a:spcPct val="31000"/>
              </a:spcAft>
              <a:buClr>
                <a:srgbClr val="263C6B"/>
              </a:buClr>
              <a:buFont typeface="Times New Roman" pitchFamily="18" charset="0"/>
              <a:buChar char="–"/>
              <a:defRPr sz="2400">
                <a:solidFill>
                  <a:srgbClr val="000000"/>
                </a:solidFill>
                <a:latin typeface="+mn-lt"/>
                <a:ea typeface="MS PGothic" pitchFamily="34" charset="-128"/>
              </a:defRPr>
            </a:lvl3pPr>
            <a:lvl4pPr marL="685800" indent="-227013" algn="l" rtl="0" eaLnBrk="0" fontAlgn="base" hangingPunct="0">
              <a:lnSpc>
                <a:spcPct val="93000"/>
              </a:lnSpc>
              <a:spcBef>
                <a:spcPct val="31000"/>
              </a:spcBef>
              <a:spcAft>
                <a:spcPct val="31000"/>
              </a:spcAft>
              <a:buClr>
                <a:srgbClr val="808080"/>
              </a:buClr>
              <a:buSzPct val="95000"/>
              <a:buFont typeface="Arial" pitchFamily="34" charset="0"/>
              <a:buChar char="&gt;"/>
              <a:defRPr sz="2000">
                <a:solidFill>
                  <a:srgbClr val="000000"/>
                </a:solidFill>
                <a:latin typeface="+mn-lt"/>
                <a:ea typeface="MS PGothic" pitchFamily="34" charset="-128"/>
              </a:defRPr>
            </a:lvl4pPr>
            <a:lvl5pPr marL="911225" indent="-223838" algn="l" rtl="0" eaLnBrk="0" fontAlgn="base" hangingPunct="0">
              <a:lnSpc>
                <a:spcPct val="93000"/>
              </a:lnSpc>
              <a:spcBef>
                <a:spcPct val="31000"/>
              </a:spcBef>
              <a:spcAft>
                <a:spcPct val="31000"/>
              </a:spcAft>
              <a:buClr>
                <a:srgbClr val="263C6B"/>
              </a:buClr>
              <a:buFont typeface="Times New Roman" pitchFamily="18" charset="0"/>
              <a:buChar char="–"/>
              <a:defRPr sz="2000">
                <a:solidFill>
                  <a:srgbClr val="000000"/>
                </a:solidFill>
                <a:latin typeface="+mn-lt"/>
                <a:ea typeface="MS PGothic" pitchFamily="34" charset="-128"/>
              </a:defRPr>
            </a:lvl5pPr>
            <a:lvl6pPr marL="1368425" indent="-223838" algn="l" rtl="0" fontAlgn="base">
              <a:lnSpc>
                <a:spcPct val="93000"/>
              </a:lnSpc>
              <a:spcBef>
                <a:spcPct val="31000"/>
              </a:spcBef>
              <a:spcAft>
                <a:spcPct val="31000"/>
              </a:spcAft>
              <a:buClr>
                <a:srgbClr val="263C6B"/>
              </a:buClr>
              <a:buFont typeface="Times New Roman" pitchFamily="-106" charset="0"/>
              <a:buChar char="–"/>
              <a:defRPr>
                <a:solidFill>
                  <a:srgbClr val="000000"/>
                </a:solidFill>
                <a:latin typeface="+mn-lt"/>
                <a:ea typeface="ＭＳ Ｐゴシック" pitchFamily="-106" charset="-128"/>
              </a:defRPr>
            </a:lvl6pPr>
            <a:lvl7pPr marL="1825625" indent="-223838" algn="l" rtl="0" fontAlgn="base">
              <a:lnSpc>
                <a:spcPct val="93000"/>
              </a:lnSpc>
              <a:spcBef>
                <a:spcPct val="31000"/>
              </a:spcBef>
              <a:spcAft>
                <a:spcPct val="31000"/>
              </a:spcAft>
              <a:buClr>
                <a:srgbClr val="263C6B"/>
              </a:buClr>
              <a:buFont typeface="Times New Roman" pitchFamily="-106" charset="0"/>
              <a:buChar char="–"/>
              <a:defRPr>
                <a:solidFill>
                  <a:srgbClr val="000000"/>
                </a:solidFill>
                <a:latin typeface="+mn-lt"/>
                <a:ea typeface="ＭＳ Ｐゴシック" pitchFamily="-106" charset="-128"/>
              </a:defRPr>
            </a:lvl7pPr>
            <a:lvl8pPr marL="2282825" indent="-223838" algn="l" rtl="0" fontAlgn="base">
              <a:lnSpc>
                <a:spcPct val="93000"/>
              </a:lnSpc>
              <a:spcBef>
                <a:spcPct val="31000"/>
              </a:spcBef>
              <a:spcAft>
                <a:spcPct val="31000"/>
              </a:spcAft>
              <a:buClr>
                <a:srgbClr val="263C6B"/>
              </a:buClr>
              <a:buFont typeface="Times New Roman" pitchFamily="-106" charset="0"/>
              <a:buChar char="–"/>
              <a:defRPr>
                <a:solidFill>
                  <a:srgbClr val="000000"/>
                </a:solidFill>
                <a:latin typeface="+mn-lt"/>
                <a:ea typeface="ＭＳ Ｐゴシック" pitchFamily="-106" charset="-128"/>
              </a:defRPr>
            </a:lvl8pPr>
            <a:lvl9pPr marL="2740025" indent="-223838" algn="l" rtl="0" fontAlgn="base">
              <a:lnSpc>
                <a:spcPct val="93000"/>
              </a:lnSpc>
              <a:spcBef>
                <a:spcPct val="31000"/>
              </a:spcBef>
              <a:spcAft>
                <a:spcPct val="31000"/>
              </a:spcAft>
              <a:buClr>
                <a:srgbClr val="263C6B"/>
              </a:buClr>
              <a:buFont typeface="Times New Roman" pitchFamily="-106" charset="0"/>
              <a:buChar char="–"/>
              <a:defRPr>
                <a:solidFill>
                  <a:srgbClr val="000000"/>
                </a:solidFill>
                <a:latin typeface="+mn-lt"/>
                <a:ea typeface="ＭＳ Ｐゴシック" pitchFamily="-106" charset="-128"/>
              </a:defRPr>
            </a:lvl9pPr>
          </a:lstStyle>
          <a:p>
            <a:r>
              <a:rPr lang="en-US" altLang="zh-CN" sz="2400" dirty="0" smtClean="0">
                <a:latin typeface="华文楷体" pitchFamily="2" charset="-122"/>
                <a:ea typeface="华文楷体" pitchFamily="2" charset="-122"/>
              </a:rPr>
              <a:t>High accuracy</a:t>
            </a:r>
            <a:endParaRPr lang="zh-CN" altLang="en-US" sz="2400" dirty="0">
              <a:latin typeface="华文楷体" pitchFamily="2" charset="-122"/>
              <a:ea typeface="华文楷体" pitchFamily="2" charset="-122"/>
            </a:endParaRPr>
          </a:p>
        </p:txBody>
      </p:sp>
      <p:sp>
        <p:nvSpPr>
          <p:cNvPr id="9" name="矩形 8"/>
          <p:cNvSpPr/>
          <p:nvPr/>
        </p:nvSpPr>
        <p:spPr>
          <a:xfrm>
            <a:off x="4555726" y="4513684"/>
            <a:ext cx="4608512"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altLang="zh-CN" dirty="0" smtClean="0">
                <a:latin typeface="Times New Roman" panose="02020603050405020304" pitchFamily="18" charset="0"/>
                <a:ea typeface="华文楷体" pitchFamily="2" charset="-122"/>
                <a:cs typeface="Times New Roman" panose="02020603050405020304" pitchFamily="18" charset="0"/>
              </a:rPr>
              <a:t>The continuous measurement result of Bi-2223 tape vs. four-probe </a:t>
            </a:r>
            <a:r>
              <a:rPr lang="en-US" altLang="zh-CN" dirty="0" err="1" smtClean="0">
                <a:latin typeface="Times New Roman" panose="02020603050405020304" pitchFamily="18" charset="0"/>
                <a:ea typeface="华文楷体" pitchFamily="2" charset="-122"/>
                <a:cs typeface="Times New Roman" panose="02020603050405020304" pitchFamily="18" charset="0"/>
              </a:rPr>
              <a:t>I</a:t>
            </a:r>
            <a:r>
              <a:rPr lang="en-US" altLang="zh-CN" baseline="-25000" dirty="0" err="1" smtClean="0">
                <a:latin typeface="Times New Roman" panose="02020603050405020304" pitchFamily="18" charset="0"/>
                <a:ea typeface="华文楷体" pitchFamily="2" charset="-122"/>
                <a:cs typeface="Times New Roman" panose="02020603050405020304" pitchFamily="18" charset="0"/>
              </a:rPr>
              <a:t>c</a:t>
            </a:r>
            <a:r>
              <a:rPr lang="en-US" altLang="zh-CN" dirty="0" smtClean="0">
                <a:latin typeface="Times New Roman" panose="02020603050405020304" pitchFamily="18" charset="0"/>
                <a:ea typeface="华文楷体" pitchFamily="2" charset="-122"/>
                <a:cs typeface="Times New Roman" panose="02020603050405020304" pitchFamily="18" charset="0"/>
              </a:rPr>
              <a:t> measurement result</a:t>
            </a:r>
            <a:endParaRPr lang="zh-CN" altLang="en-US" dirty="0">
              <a:latin typeface="Times New Roman" panose="02020603050405020304" pitchFamily="18" charset="0"/>
              <a:ea typeface="华文楷体" pitchFamily="2" charset="-122"/>
              <a:cs typeface="Times New Roman" panose="02020603050405020304" pitchFamily="18" charset="0"/>
            </a:endParaRPr>
          </a:p>
        </p:txBody>
      </p:sp>
      <p:sp>
        <p:nvSpPr>
          <p:cNvPr id="10" name="矩形 9"/>
          <p:cNvSpPr/>
          <p:nvPr/>
        </p:nvSpPr>
        <p:spPr>
          <a:xfrm>
            <a:off x="580628" y="4513684"/>
            <a:ext cx="3775348" cy="67710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r>
              <a:rPr lang="en-US" altLang="zh-CN" dirty="0" smtClean="0">
                <a:latin typeface="Times New Roman" panose="02020603050405020304" pitchFamily="18" charset="0"/>
                <a:ea typeface="华文楷体" pitchFamily="2" charset="-122"/>
                <a:cs typeface="Times New Roman" panose="02020603050405020304" pitchFamily="18" charset="0"/>
              </a:rPr>
              <a:t>The measurement result of YBCO(IBAD) tape at different speeds. </a:t>
            </a:r>
            <a:endParaRPr lang="zh-CN" altLang="en-US" sz="2000" dirty="0">
              <a:latin typeface="Times New Roman" panose="02020603050405020304" pitchFamily="18" charset="0"/>
              <a:ea typeface="华文楷体" pitchFamily="2" charset="-122"/>
              <a:cs typeface="Times New Roman" panose="02020603050405020304" pitchFamily="18" charset="0"/>
            </a:endParaRPr>
          </a:p>
        </p:txBody>
      </p:sp>
      <p:sp>
        <p:nvSpPr>
          <p:cNvPr id="11" name="矩形 10"/>
          <p:cNvSpPr/>
          <p:nvPr/>
        </p:nvSpPr>
        <p:spPr>
          <a:xfrm>
            <a:off x="251520" y="49188"/>
            <a:ext cx="4572000" cy="253916"/>
          </a:xfrm>
          <a:prstGeom prst="rect">
            <a:avLst/>
          </a:prstGeom>
        </p:spPr>
        <p:txBody>
          <a:bodyPr>
            <a:spAutoFit/>
          </a:bodyPr>
          <a:lstStyle/>
          <a:p>
            <a:r>
              <a:rPr lang="en-US" altLang="zh-CN" sz="1050" i="1" dirty="0">
                <a:solidFill>
                  <a:schemeClr val="bg1"/>
                </a:solidFill>
              </a:rPr>
              <a:t>Through process quality control of HTS magnets: from tapes to coils</a:t>
            </a:r>
            <a:endParaRPr lang="zh-CN" altLang="en-US" sz="1050" i="1" dirty="0">
              <a:solidFill>
                <a:schemeClr val="bg1"/>
              </a:solidFill>
            </a:endParaRPr>
          </a:p>
        </p:txBody>
      </p:sp>
    </p:spTree>
    <p:extLst>
      <p:ext uri="{BB962C8B-B14F-4D97-AF65-F5344CB8AC3E}">
        <p14:creationId xmlns:p14="http://schemas.microsoft.com/office/powerpoint/2010/main" val="8368638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2000" dirty="0"/>
              <a:t>HTS tapes Continuous </a:t>
            </a:r>
            <a:r>
              <a:rPr lang="en-US" altLang="zh-CN" sz="2000" dirty="0" err="1"/>
              <a:t>I</a:t>
            </a:r>
            <a:r>
              <a:rPr lang="en-US" altLang="zh-CN" sz="2000" baseline="-25000" dirty="0" err="1"/>
              <a:t>c</a:t>
            </a:r>
            <a:r>
              <a:rPr lang="en-US" altLang="zh-CN" sz="2000" dirty="0"/>
              <a:t> measurement - </a:t>
            </a:r>
            <a:r>
              <a:rPr lang="en-US" altLang="zh-CN" sz="2000" dirty="0" err="1"/>
              <a:t>MCorder</a:t>
            </a:r>
            <a:endParaRPr lang="zh-CN" altLang="en-US" sz="2000" dirty="0"/>
          </a:p>
        </p:txBody>
      </p:sp>
      <p:sp>
        <p:nvSpPr>
          <p:cNvPr id="3" name="日期占位符 2"/>
          <p:cNvSpPr>
            <a:spLocks noGrp="1"/>
          </p:cNvSpPr>
          <p:nvPr>
            <p:ph type="dt" sz="half" idx="10"/>
          </p:nvPr>
        </p:nvSpPr>
        <p:spPr/>
        <p:txBody>
          <a:bodyPr/>
          <a:lstStyle/>
          <a:p>
            <a:fld id="{F03EEAA1-5839-4612-B046-E30ECCFD6B5C}" type="datetime1">
              <a:rPr lang="zh-CN" altLang="en-US" smtClean="0"/>
              <a:t>2015/6/16</a:t>
            </a:fld>
            <a:endParaRPr lang="en-US" altLang="ko-KR"/>
          </a:p>
        </p:txBody>
      </p:sp>
      <p:sp>
        <p:nvSpPr>
          <p:cNvPr id="4" name="灯片编号占位符 3"/>
          <p:cNvSpPr>
            <a:spLocks noGrp="1"/>
          </p:cNvSpPr>
          <p:nvPr>
            <p:ph type="sldNum" sz="quarter" idx="12"/>
          </p:nvPr>
        </p:nvSpPr>
        <p:spPr/>
        <p:txBody>
          <a:bodyPr/>
          <a:lstStyle/>
          <a:p>
            <a:fld id="{C749884A-489C-409B-BE05-79B52846475F}" type="slidenum">
              <a:rPr lang="ko-KR" altLang="en-US" smtClean="0"/>
              <a:pPr/>
              <a:t>9</a:t>
            </a:fld>
            <a:endParaRPr lang="en-US" altLang="ko-KR"/>
          </a:p>
        </p:txBody>
      </p:sp>
      <p:graphicFrame>
        <p:nvGraphicFramePr>
          <p:cNvPr id="5" name="Object 7"/>
          <p:cNvGraphicFramePr>
            <a:graphicFrameLocks noChangeAspect="1"/>
          </p:cNvGraphicFramePr>
          <p:nvPr>
            <p:extLst>
              <p:ext uri="{D42A27DB-BD31-4B8C-83A1-F6EECF244321}">
                <p14:modId xmlns:p14="http://schemas.microsoft.com/office/powerpoint/2010/main" val="502612740"/>
              </p:ext>
            </p:extLst>
          </p:nvPr>
        </p:nvGraphicFramePr>
        <p:xfrm>
          <a:off x="4840163" y="2065412"/>
          <a:ext cx="4124325" cy="3284538"/>
        </p:xfrm>
        <a:graphic>
          <a:graphicData uri="http://schemas.openxmlformats.org/presentationml/2006/ole">
            <mc:AlternateContent xmlns:mc="http://schemas.openxmlformats.org/markup-compatibility/2006">
              <mc:Choice xmlns:v="urn:schemas-microsoft-com:vml" Requires="v">
                <p:oleObj spid="_x0000_s1520" name="Graph" r:id="rId4" imgW="4106880" imgH="3278880" progId="Origin50.Graph">
                  <p:embed/>
                </p:oleObj>
              </mc:Choice>
              <mc:Fallback>
                <p:oleObj name="Graph" r:id="rId4" imgW="4106880" imgH="3278880" progId="Origin50.Graph">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40163" y="2065412"/>
                        <a:ext cx="4124325" cy="3284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 name="Object 8"/>
          <p:cNvGraphicFramePr>
            <a:graphicFrameLocks noChangeAspect="1"/>
          </p:cNvGraphicFramePr>
          <p:nvPr>
            <p:extLst>
              <p:ext uri="{D42A27DB-BD31-4B8C-83A1-F6EECF244321}">
                <p14:modId xmlns:p14="http://schemas.microsoft.com/office/powerpoint/2010/main" val="3419171544"/>
              </p:ext>
            </p:extLst>
          </p:nvPr>
        </p:nvGraphicFramePr>
        <p:xfrm>
          <a:off x="304800" y="769268"/>
          <a:ext cx="4106863" cy="3278188"/>
        </p:xfrm>
        <a:graphic>
          <a:graphicData uri="http://schemas.openxmlformats.org/presentationml/2006/ole">
            <mc:AlternateContent xmlns:mc="http://schemas.openxmlformats.org/markup-compatibility/2006">
              <mc:Choice xmlns:v="urn:schemas-microsoft-com:vml" Requires="v">
                <p:oleObj spid="_x0000_s1521" name="Graph" r:id="rId6" imgW="4106880" imgH="3278880" progId="Origin50.Graph">
                  <p:embed/>
                </p:oleObj>
              </mc:Choice>
              <mc:Fallback>
                <p:oleObj name="Graph" r:id="rId6" imgW="4106880" imgH="3278880" progId="Origin50.Graph">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4800" y="769268"/>
                        <a:ext cx="4106863" cy="3278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Oval 10"/>
          <p:cNvSpPr>
            <a:spLocks noChangeArrowheads="1"/>
          </p:cNvSpPr>
          <p:nvPr/>
        </p:nvSpPr>
        <p:spPr bwMode="auto">
          <a:xfrm>
            <a:off x="2895600" y="1455068"/>
            <a:ext cx="685800" cy="6858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 name="Line 11"/>
          <p:cNvSpPr>
            <a:spLocks noChangeShapeType="1"/>
          </p:cNvSpPr>
          <p:nvPr/>
        </p:nvSpPr>
        <p:spPr bwMode="auto">
          <a:xfrm>
            <a:off x="3657600" y="1836068"/>
            <a:ext cx="11430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pic>
        <p:nvPicPr>
          <p:cNvPr id="9" name="Picture 12" descr="DSC0023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53000" y="1074068"/>
            <a:ext cx="3840163" cy="1219200"/>
          </a:xfrm>
          <a:prstGeom prst="rect">
            <a:avLst/>
          </a:prstGeom>
          <a:noFill/>
          <a:extLst>
            <a:ext uri="{909E8E84-426E-40DD-AFC4-6F175D3DCCD1}">
              <a14:hiddenFill xmlns:a14="http://schemas.microsoft.com/office/drawing/2010/main">
                <a:solidFill>
                  <a:srgbClr val="FFFFFF"/>
                </a:solidFill>
              </a14:hiddenFill>
            </a:ext>
          </a:extLst>
        </p:spPr>
      </p:pic>
      <p:sp>
        <p:nvSpPr>
          <p:cNvPr id="10" name="Oval 13"/>
          <p:cNvSpPr>
            <a:spLocks noChangeArrowheads="1"/>
          </p:cNvSpPr>
          <p:nvPr/>
        </p:nvSpPr>
        <p:spPr bwMode="auto">
          <a:xfrm>
            <a:off x="6477000" y="1302668"/>
            <a:ext cx="838200" cy="838200"/>
          </a:xfrm>
          <a:prstGeom prst="ellipse">
            <a:avLst/>
          </a:pr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 name="Text Box 14"/>
          <p:cNvSpPr txBox="1">
            <a:spLocks noChangeArrowheads="1"/>
          </p:cNvSpPr>
          <p:nvPr/>
        </p:nvSpPr>
        <p:spPr bwMode="auto">
          <a:xfrm>
            <a:off x="548313" y="4002077"/>
            <a:ext cx="3879671"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zh-CN" sz="2000" b="1" dirty="0">
                <a:solidFill>
                  <a:srgbClr val="CC6600"/>
                </a:solidFill>
                <a:effectLst>
                  <a:outerShdw blurRad="38100" dist="38100" dir="2700000" algn="tl">
                    <a:srgbClr val="C0C0C0"/>
                  </a:outerShdw>
                </a:effectLst>
              </a:rPr>
              <a:t>Possible to find all local defects via </a:t>
            </a:r>
            <a:r>
              <a:rPr lang="en-US" altLang="zh-CN" sz="2000" b="1" dirty="0" smtClean="0">
                <a:solidFill>
                  <a:srgbClr val="CC6600"/>
                </a:solidFill>
                <a:effectLst>
                  <a:outerShdw blurRad="38100" dist="38100" dir="2700000" algn="tl">
                    <a:srgbClr val="C0C0C0"/>
                  </a:outerShdw>
                </a:effectLst>
              </a:rPr>
              <a:t>Continuous </a:t>
            </a:r>
            <a:r>
              <a:rPr lang="en-US" altLang="zh-CN" sz="2000" b="1" dirty="0" err="1" smtClean="0">
                <a:solidFill>
                  <a:srgbClr val="CC6600"/>
                </a:solidFill>
                <a:effectLst>
                  <a:outerShdw blurRad="38100" dist="38100" dir="2700000" algn="tl">
                    <a:srgbClr val="C0C0C0"/>
                  </a:outerShdw>
                </a:effectLst>
              </a:rPr>
              <a:t>I</a:t>
            </a:r>
            <a:r>
              <a:rPr lang="en-US" altLang="zh-CN" sz="2000" b="1" baseline="-25000" dirty="0" err="1" smtClean="0">
                <a:solidFill>
                  <a:srgbClr val="CC6600"/>
                </a:solidFill>
                <a:effectLst>
                  <a:outerShdw blurRad="38100" dist="38100" dir="2700000" algn="tl">
                    <a:srgbClr val="C0C0C0"/>
                  </a:outerShdw>
                </a:effectLst>
              </a:rPr>
              <a:t>c</a:t>
            </a:r>
            <a:r>
              <a:rPr lang="en-US" altLang="zh-CN" sz="2000" b="1" dirty="0" smtClean="0">
                <a:solidFill>
                  <a:srgbClr val="CC6600"/>
                </a:solidFill>
                <a:effectLst>
                  <a:outerShdw blurRad="38100" dist="38100" dir="2700000" algn="tl">
                    <a:srgbClr val="C0C0C0"/>
                  </a:outerShdw>
                </a:effectLst>
              </a:rPr>
              <a:t> </a:t>
            </a:r>
            <a:r>
              <a:rPr lang="en-US" altLang="zh-CN" sz="2000" b="1" dirty="0">
                <a:solidFill>
                  <a:srgbClr val="CC6600"/>
                </a:solidFill>
                <a:effectLst>
                  <a:outerShdw blurRad="38100" dist="38100" dir="2700000" algn="tl">
                    <a:srgbClr val="C0C0C0"/>
                  </a:outerShdw>
                </a:effectLst>
              </a:rPr>
              <a:t>measurements, and remove them</a:t>
            </a:r>
          </a:p>
        </p:txBody>
      </p:sp>
      <p:sp>
        <p:nvSpPr>
          <p:cNvPr id="12" name="矩形 11"/>
          <p:cNvSpPr/>
          <p:nvPr/>
        </p:nvSpPr>
        <p:spPr>
          <a:xfrm>
            <a:off x="251520" y="49188"/>
            <a:ext cx="4572000" cy="253916"/>
          </a:xfrm>
          <a:prstGeom prst="rect">
            <a:avLst/>
          </a:prstGeom>
        </p:spPr>
        <p:txBody>
          <a:bodyPr>
            <a:spAutoFit/>
          </a:bodyPr>
          <a:lstStyle/>
          <a:p>
            <a:r>
              <a:rPr lang="en-US" altLang="zh-CN" sz="1050" i="1" dirty="0">
                <a:solidFill>
                  <a:schemeClr val="bg1"/>
                </a:solidFill>
              </a:rPr>
              <a:t>Through process quality control of HTS magnets: from tapes to coils</a:t>
            </a:r>
            <a:endParaRPr lang="zh-CN" altLang="en-US" sz="1050" i="1" dirty="0">
              <a:solidFill>
                <a:schemeClr val="bg1"/>
              </a:solidFill>
            </a:endParaRPr>
          </a:p>
        </p:txBody>
      </p:sp>
    </p:spTree>
    <p:extLst>
      <p:ext uri="{BB962C8B-B14F-4D97-AF65-F5344CB8AC3E}">
        <p14:creationId xmlns:p14="http://schemas.microsoft.com/office/powerpoint/2010/main" val="39132760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报告模板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aple">
      <a:majorFont>
        <a:latin typeface="Verdana"/>
        <a:ea typeface=""/>
        <a:cs typeface=""/>
      </a:majorFont>
      <a:minorFont>
        <a:latin typeface="Verdana"/>
        <a:ea typeface=""/>
        <a:cs typeface=""/>
      </a:minorFont>
    </a:fontScheme>
    <a:fmtScheme name="Mountain">
      <a:fillStyleLst>
        <a:solidFill>
          <a:schemeClr val="phClr"/>
        </a:solidFill>
        <a:gradFill rotWithShape="1">
          <a:gsLst>
            <a:gs pos="0">
              <a:schemeClr val="phClr">
                <a:tint val="100000"/>
                <a:shade val="100000"/>
                <a:hueMod val="100000"/>
                <a:satMod val="100000"/>
              </a:schemeClr>
            </a:gs>
            <a:gs pos="50000">
              <a:schemeClr val="phClr">
                <a:tint val="25000"/>
                <a:shade val="100000"/>
                <a:hueMod val="100000"/>
                <a:satMod val="100000"/>
              </a:schemeClr>
            </a:gs>
            <a:gs pos="100000">
              <a:schemeClr val="phClr">
                <a:tint val="100000"/>
                <a:shade val="100000"/>
                <a:hueMod val="100000"/>
                <a:satMod val="100000"/>
              </a:schemeClr>
            </a:gs>
          </a:gsLst>
          <a:lin ang="5400000" scaled="1"/>
        </a:gradFill>
        <a:gradFill rotWithShape="1">
          <a:gsLst>
            <a:gs pos="0">
              <a:schemeClr val="phClr">
                <a:tint val="40000"/>
                <a:shade val="100000"/>
                <a:hueMod val="100000"/>
                <a:satMod val="100000"/>
              </a:schemeClr>
            </a:gs>
            <a:gs pos="30000">
              <a:schemeClr val="phClr">
                <a:tint val="100000"/>
                <a:shade val="100000"/>
                <a:hueMod val="100000"/>
                <a:satMod val="100000"/>
              </a:schemeClr>
            </a:gs>
            <a:gs pos="68000">
              <a:schemeClr val="phClr">
                <a:tint val="100000"/>
                <a:shade val="100000"/>
                <a:hueMod val="100000"/>
                <a:satMod val="100000"/>
              </a:schemeClr>
            </a:gs>
            <a:gs pos="100000">
              <a:schemeClr val="phClr">
                <a:tint val="40000"/>
                <a:shade val="100000"/>
                <a:hueMod val="100000"/>
                <a:satMod val="100000"/>
              </a:schemeClr>
            </a:gs>
          </a:gsLst>
          <a:lin ang="5400000" scaled="1"/>
        </a:gradFill>
      </a:fillStyleLst>
      <a:lnStyleLst>
        <a:ln w="127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br" rotWithShape="0">
              <a:srgbClr val="000000">
                <a:alpha val="0"/>
              </a:srgbClr>
            </a:outerShdw>
          </a:effectLst>
        </a:effectStyle>
        <a:effectStyle>
          <a:effectLst>
            <a:outerShdw blurRad="38100" dist="25400" dir="5400000" algn="ctr" rotWithShape="0">
              <a:srgbClr val="EBE9ED">
                <a:alpha val="0"/>
              </a:srgbClr>
            </a:outerShdw>
          </a:effectLst>
          <a:scene3d>
            <a:camera prst="orthographicFront">
              <a:rot lat="0" lon="0" rev="0"/>
            </a:camera>
            <a:lightRig rig="glow" dir="b"/>
          </a:scene3d>
          <a:sp3d contourW="6350" prstMaterial="softEdge">
            <a:bevelT w="25400" h="25400"/>
            <a:contourClr>
              <a:schemeClr val="phClr">
                <a:tint val="90000"/>
                <a:shade val="100000"/>
                <a:hueMod val="100000"/>
                <a:satMod val="100000"/>
              </a:schemeClr>
            </a:contourClr>
          </a:sp3d>
        </a:effectStyle>
        <a:effectStyle>
          <a:effectLst>
            <a:reflection blurRad="12700" stA="40000" endPos="40000" dist="25400" dir="5400000" sy="-100000" rotWithShape="0"/>
          </a:effectLst>
          <a:scene3d>
            <a:camera prst="perspectiveFront"/>
            <a:lightRig rig="glow" dir="b"/>
          </a:scene3d>
          <a:sp3d contourW="6350" prstMaterial="softEdge">
            <a:bevelT w="50800" h="25400"/>
            <a:contourClr>
              <a:schemeClr val="phClr">
                <a:tint val="100000"/>
                <a:shade val="80000"/>
                <a:hueMod val="100000"/>
                <a:satMod val="1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Maple 1">
        <a:dk1>
          <a:srgbClr val="000000"/>
        </a:dk1>
        <a:lt1>
          <a:srgbClr val="FFFFFF"/>
        </a:lt1>
        <a:dk2>
          <a:srgbClr val="00356A"/>
        </a:dk2>
        <a:lt2>
          <a:srgbClr val="969696"/>
        </a:lt2>
        <a:accent1>
          <a:srgbClr val="336699"/>
        </a:accent1>
        <a:accent2>
          <a:srgbClr val="3399FF"/>
        </a:accent2>
        <a:accent3>
          <a:srgbClr val="FFFFFF"/>
        </a:accent3>
        <a:accent4>
          <a:srgbClr val="000000"/>
        </a:accent4>
        <a:accent5>
          <a:srgbClr val="ADB8CA"/>
        </a:accent5>
        <a:accent6>
          <a:srgbClr val="2D8AE7"/>
        </a:accent6>
        <a:hlink>
          <a:srgbClr val="99CCFF"/>
        </a:hlink>
        <a:folHlink>
          <a:srgbClr val="5F5F5F"/>
        </a:folHlink>
      </a:clrScheme>
      <a:clrMap bg1="lt1" tx1="dk1" bg2="lt2" tx2="dk2" accent1="accent1" accent2="accent2" accent3="accent3" accent4="accent4" accent5="accent5" accent6="accent6" hlink="hlink" folHlink="folHlink"/>
    </a:extraClrScheme>
    <a:extraClrScheme>
      <a:clrScheme name="Maple 2">
        <a:dk1>
          <a:srgbClr val="000000"/>
        </a:dk1>
        <a:lt1>
          <a:srgbClr val="FFFFFF"/>
        </a:lt1>
        <a:dk2>
          <a:srgbClr val="666699"/>
        </a:dk2>
        <a:lt2>
          <a:srgbClr val="373737"/>
        </a:lt2>
        <a:accent1>
          <a:srgbClr val="DBD600"/>
        </a:accent1>
        <a:accent2>
          <a:srgbClr val="99CC00"/>
        </a:accent2>
        <a:accent3>
          <a:srgbClr val="FFFFFF"/>
        </a:accent3>
        <a:accent4>
          <a:srgbClr val="000000"/>
        </a:accent4>
        <a:accent5>
          <a:srgbClr val="EAE8AA"/>
        </a:accent5>
        <a:accent6>
          <a:srgbClr val="8AB900"/>
        </a:accent6>
        <a:hlink>
          <a:srgbClr val="0099CC"/>
        </a:hlink>
        <a:folHlink>
          <a:srgbClr val="808080"/>
        </a:folHlink>
      </a:clrScheme>
      <a:clrMap bg1="lt1" tx1="dk1" bg2="lt2" tx2="dk2" accent1="accent1" accent2="accent2" accent3="accent3" accent4="accent4" accent5="accent5" accent6="accent6" hlink="hlink" folHlink="folHlink"/>
    </a:extraClrScheme>
    <a:extraClrScheme>
      <a:clrScheme name="Maple 3">
        <a:dk1>
          <a:srgbClr val="000000"/>
        </a:dk1>
        <a:lt1>
          <a:srgbClr val="FFFFFF"/>
        </a:lt1>
        <a:dk2>
          <a:srgbClr val="000000"/>
        </a:dk2>
        <a:lt2>
          <a:srgbClr val="333333"/>
        </a:lt2>
        <a:accent1>
          <a:srgbClr val="3366CC"/>
        </a:accent1>
        <a:accent2>
          <a:srgbClr val="6699FF"/>
        </a:accent2>
        <a:accent3>
          <a:srgbClr val="FFFFFF"/>
        </a:accent3>
        <a:accent4>
          <a:srgbClr val="000000"/>
        </a:accent4>
        <a:accent5>
          <a:srgbClr val="ADB8E2"/>
        </a:accent5>
        <a:accent6>
          <a:srgbClr val="5C8AE7"/>
        </a:accent6>
        <a:hlink>
          <a:srgbClr val="00CC99"/>
        </a:hlink>
        <a:folHlink>
          <a:srgbClr val="BCBA7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无横条版式">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视点">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有竖条">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视点">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报告模板2</Template>
  <TotalTime>14279</TotalTime>
  <Words>2521</Words>
  <Application>Microsoft Office PowerPoint</Application>
  <PresentationFormat>全屏显示(16:10)</PresentationFormat>
  <Paragraphs>284</Paragraphs>
  <Slides>16</Slides>
  <Notes>14</Notes>
  <HiddenSlides>1</HiddenSlides>
  <MMClips>0</MMClips>
  <ScaleCrop>false</ScaleCrop>
  <HeadingPairs>
    <vt:vector size="6" baseType="variant">
      <vt:variant>
        <vt:lpstr>主题</vt:lpstr>
      </vt:variant>
      <vt:variant>
        <vt:i4>3</vt:i4>
      </vt:variant>
      <vt:variant>
        <vt:lpstr>嵌入 OLE 服务器</vt:lpstr>
      </vt:variant>
      <vt:variant>
        <vt:i4>1</vt:i4>
      </vt:variant>
      <vt:variant>
        <vt:lpstr>幻灯片标题</vt:lpstr>
      </vt:variant>
      <vt:variant>
        <vt:i4>16</vt:i4>
      </vt:variant>
    </vt:vector>
  </HeadingPairs>
  <TitlesOfParts>
    <vt:vector size="20" baseType="lpstr">
      <vt:lpstr>报告模板2</vt:lpstr>
      <vt:lpstr>无横条版式</vt:lpstr>
      <vt:lpstr>有竖条</vt:lpstr>
      <vt:lpstr>Graph</vt:lpstr>
      <vt:lpstr>Through process quality control of HTS magnets - from tapes to coils</vt:lpstr>
      <vt:lpstr>Safety Problem of HTS magnets</vt:lpstr>
      <vt:lpstr>Quench behavior and protection of HTS</vt:lpstr>
      <vt:lpstr>Two alternatives of magnet protection</vt:lpstr>
      <vt:lpstr>The sources of defects</vt:lpstr>
      <vt:lpstr>HTS tapes Continuous Ic measurement</vt:lpstr>
      <vt:lpstr>HTS tapes Continuous Ic measurement - MCorder</vt:lpstr>
      <vt:lpstr>HTS tapes Continuous Ic measurement - MCorder</vt:lpstr>
      <vt:lpstr>HTS tapes Continuous Ic measurement - MCorder</vt:lpstr>
      <vt:lpstr>Quality control of coil winding process</vt:lpstr>
      <vt:lpstr>An example – disassembly of a YBCO coil</vt:lpstr>
      <vt:lpstr>Insulation and defects test of the coil</vt:lpstr>
      <vt:lpstr>Conclusion</vt:lpstr>
      <vt:lpstr>Reference</vt:lpstr>
      <vt:lpstr>Thank you for attention</vt:lpstr>
      <vt:lpstr>Continuous tape measurement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Through process quality control of HTS magnets: from tapes to coils</dc:title>
  <dc:creator>SP</dc:creator>
  <cp:lastModifiedBy>Adam</cp:lastModifiedBy>
  <cp:revision>396</cp:revision>
  <dcterms:created xsi:type="dcterms:W3CDTF">2015-05-21T00:50:33Z</dcterms:created>
  <dcterms:modified xsi:type="dcterms:W3CDTF">2015-06-16T02:13:52Z</dcterms:modified>
</cp:coreProperties>
</file>