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84" r:id="rId2"/>
    <p:sldId id="385" r:id="rId3"/>
    <p:sldId id="386" r:id="rId4"/>
    <p:sldId id="387" r:id="rId5"/>
    <p:sldId id="388" r:id="rId6"/>
    <p:sldId id="390" r:id="rId7"/>
    <p:sldId id="389" r:id="rId8"/>
    <p:sldId id="394" r:id="rId9"/>
    <p:sldId id="391" r:id="rId10"/>
    <p:sldId id="392" r:id="rId11"/>
    <p:sldId id="395" r:id="rId12"/>
    <p:sldId id="393" r:id="rId13"/>
    <p:sldId id="396" r:id="rId14"/>
    <p:sldId id="380" r:id="rId15"/>
    <p:sldId id="381" r:id="rId16"/>
    <p:sldId id="382" r:id="rId17"/>
    <p:sldId id="383" r:id="rId18"/>
    <p:sldId id="398" r:id="rId19"/>
  </p:sldIdLst>
  <p:sldSz cx="9144000" cy="5143500" type="screen16x9"/>
  <p:notesSz cx="6858000" cy="9144000"/>
  <p:defaultTextStyle>
    <a:defPPr>
      <a:defRPr lang="zh-CN"/>
    </a:defPPr>
    <a:lvl1pPr marL="0" algn="l" defTabSz="914321" rtl="0" eaLnBrk="1" latinLnBrk="0" hangingPunct="1">
      <a:defRPr sz="1800" kern="1200">
        <a:solidFill>
          <a:schemeClr val="tx1"/>
        </a:solidFill>
        <a:latin typeface="+mn-lt"/>
        <a:ea typeface="+mn-ea"/>
        <a:cs typeface="+mn-cs"/>
      </a:defRPr>
    </a:lvl1pPr>
    <a:lvl2pPr marL="457161" algn="l" defTabSz="914321" rtl="0" eaLnBrk="1" latinLnBrk="0" hangingPunct="1">
      <a:defRPr sz="1800" kern="1200">
        <a:solidFill>
          <a:schemeClr val="tx1"/>
        </a:solidFill>
        <a:latin typeface="+mn-lt"/>
        <a:ea typeface="+mn-ea"/>
        <a:cs typeface="+mn-cs"/>
      </a:defRPr>
    </a:lvl2pPr>
    <a:lvl3pPr marL="914321" algn="l" defTabSz="914321" rtl="0" eaLnBrk="1" latinLnBrk="0" hangingPunct="1">
      <a:defRPr sz="1800" kern="1200">
        <a:solidFill>
          <a:schemeClr val="tx1"/>
        </a:solidFill>
        <a:latin typeface="+mn-lt"/>
        <a:ea typeface="+mn-ea"/>
        <a:cs typeface="+mn-cs"/>
      </a:defRPr>
    </a:lvl3pPr>
    <a:lvl4pPr marL="1371482" algn="l" defTabSz="914321" rtl="0" eaLnBrk="1" latinLnBrk="0" hangingPunct="1">
      <a:defRPr sz="1800" kern="1200">
        <a:solidFill>
          <a:schemeClr val="tx1"/>
        </a:solidFill>
        <a:latin typeface="+mn-lt"/>
        <a:ea typeface="+mn-ea"/>
        <a:cs typeface="+mn-cs"/>
      </a:defRPr>
    </a:lvl4pPr>
    <a:lvl5pPr marL="1828642" algn="l" defTabSz="914321" rtl="0" eaLnBrk="1" latinLnBrk="0" hangingPunct="1">
      <a:defRPr sz="1800" kern="1200">
        <a:solidFill>
          <a:schemeClr val="tx1"/>
        </a:solidFill>
        <a:latin typeface="+mn-lt"/>
        <a:ea typeface="+mn-ea"/>
        <a:cs typeface="+mn-cs"/>
      </a:defRPr>
    </a:lvl5pPr>
    <a:lvl6pPr marL="2285802" algn="l" defTabSz="914321" rtl="0" eaLnBrk="1" latinLnBrk="0" hangingPunct="1">
      <a:defRPr sz="1800" kern="1200">
        <a:solidFill>
          <a:schemeClr val="tx1"/>
        </a:solidFill>
        <a:latin typeface="+mn-lt"/>
        <a:ea typeface="+mn-ea"/>
        <a:cs typeface="+mn-cs"/>
      </a:defRPr>
    </a:lvl6pPr>
    <a:lvl7pPr marL="2742963" algn="l" defTabSz="914321" rtl="0" eaLnBrk="1" latinLnBrk="0" hangingPunct="1">
      <a:defRPr sz="1800" kern="1200">
        <a:solidFill>
          <a:schemeClr val="tx1"/>
        </a:solidFill>
        <a:latin typeface="+mn-lt"/>
        <a:ea typeface="+mn-ea"/>
        <a:cs typeface="+mn-cs"/>
      </a:defRPr>
    </a:lvl7pPr>
    <a:lvl8pPr marL="3200123" algn="l" defTabSz="914321" rtl="0" eaLnBrk="1" latinLnBrk="0" hangingPunct="1">
      <a:defRPr sz="1800" kern="1200">
        <a:solidFill>
          <a:schemeClr val="tx1"/>
        </a:solidFill>
        <a:latin typeface="+mn-lt"/>
        <a:ea typeface="+mn-ea"/>
        <a:cs typeface="+mn-cs"/>
      </a:defRPr>
    </a:lvl8pPr>
    <a:lvl9pPr marL="3657284" algn="l" defTabSz="91432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203E"/>
    <a:srgbClr val="BCB9CB"/>
    <a:srgbClr val="88D895"/>
    <a:srgbClr val="C63D22"/>
    <a:srgbClr val="F2AF4C"/>
    <a:srgbClr val="93CDDD"/>
    <a:srgbClr val="ECE7AA"/>
    <a:srgbClr val="E5DF8B"/>
    <a:srgbClr val="67B9CF"/>
    <a:srgbClr val="EC46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03447BB-5D67-496B-8E87-E561075AD55C}" styleName="深色样式 1 - 强调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13" autoAdjust="0"/>
    <p:restoredTop sz="93620" autoAdjust="0"/>
  </p:normalViewPr>
  <p:slideViewPr>
    <p:cSldViewPr>
      <p:cViewPr varScale="1">
        <p:scale>
          <a:sx n="101" d="100"/>
          <a:sy n="101" d="100"/>
        </p:scale>
        <p:origin x="662" y="67"/>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8" d="100"/>
        <a:sy n="178" d="100"/>
      </p:scale>
      <p:origin x="0" y="-87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E24A29-24A8-4A46-B455-98C5AFC569DE}" type="datetimeFigureOut">
              <a:rPr lang="zh-CN" altLang="en-US" smtClean="0"/>
              <a:pPr/>
              <a:t>2015/6/16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3CE92-5289-46A3-80C0-7FCBA8AD4865}" type="slidenum">
              <a:rPr lang="zh-CN" altLang="en-US" smtClean="0"/>
              <a:pPr/>
              <a:t>‹#›</a:t>
            </a:fld>
            <a:endParaRPr lang="zh-CN" altLang="en-US"/>
          </a:p>
        </p:txBody>
      </p:sp>
    </p:spTree>
    <p:extLst>
      <p:ext uri="{BB962C8B-B14F-4D97-AF65-F5344CB8AC3E}">
        <p14:creationId xmlns:p14="http://schemas.microsoft.com/office/powerpoint/2010/main" val="1988584766"/>
      </p:ext>
    </p:extLst>
  </p:cSld>
  <p:clrMap bg1="lt1" tx1="dk1" bg2="lt2" tx2="dk2" accent1="accent1" accent2="accent2" accent3="accent3" accent4="accent4" accent5="accent5" accent6="accent6" hlink="hlink" folHlink="folHlink"/>
  <p:notesStyle>
    <a:lvl1pPr marL="0" algn="l" defTabSz="914321" rtl="0" eaLnBrk="1" latinLnBrk="0" hangingPunct="1">
      <a:defRPr sz="1200" kern="1200">
        <a:solidFill>
          <a:schemeClr val="tx1"/>
        </a:solidFill>
        <a:latin typeface="+mn-lt"/>
        <a:ea typeface="+mn-ea"/>
        <a:cs typeface="+mn-cs"/>
      </a:defRPr>
    </a:lvl1pPr>
    <a:lvl2pPr marL="457161" algn="l" defTabSz="914321" rtl="0" eaLnBrk="1" latinLnBrk="0" hangingPunct="1">
      <a:defRPr sz="1200" kern="1200">
        <a:solidFill>
          <a:schemeClr val="tx1"/>
        </a:solidFill>
        <a:latin typeface="+mn-lt"/>
        <a:ea typeface="+mn-ea"/>
        <a:cs typeface="+mn-cs"/>
      </a:defRPr>
    </a:lvl2pPr>
    <a:lvl3pPr marL="914321" algn="l" defTabSz="914321" rtl="0" eaLnBrk="1" latinLnBrk="0" hangingPunct="1">
      <a:defRPr sz="1200" kern="1200">
        <a:solidFill>
          <a:schemeClr val="tx1"/>
        </a:solidFill>
        <a:latin typeface="+mn-lt"/>
        <a:ea typeface="+mn-ea"/>
        <a:cs typeface="+mn-cs"/>
      </a:defRPr>
    </a:lvl3pPr>
    <a:lvl4pPr marL="1371482" algn="l" defTabSz="914321" rtl="0" eaLnBrk="1" latinLnBrk="0" hangingPunct="1">
      <a:defRPr sz="1200" kern="1200">
        <a:solidFill>
          <a:schemeClr val="tx1"/>
        </a:solidFill>
        <a:latin typeface="+mn-lt"/>
        <a:ea typeface="+mn-ea"/>
        <a:cs typeface="+mn-cs"/>
      </a:defRPr>
    </a:lvl4pPr>
    <a:lvl5pPr marL="1828642" algn="l" defTabSz="914321" rtl="0" eaLnBrk="1" latinLnBrk="0" hangingPunct="1">
      <a:defRPr sz="1200" kern="1200">
        <a:solidFill>
          <a:schemeClr val="tx1"/>
        </a:solidFill>
        <a:latin typeface="+mn-lt"/>
        <a:ea typeface="+mn-ea"/>
        <a:cs typeface="+mn-cs"/>
      </a:defRPr>
    </a:lvl5pPr>
    <a:lvl6pPr marL="2285802" algn="l" defTabSz="914321" rtl="0" eaLnBrk="1" latinLnBrk="0" hangingPunct="1">
      <a:defRPr sz="1200" kern="1200">
        <a:solidFill>
          <a:schemeClr val="tx1"/>
        </a:solidFill>
        <a:latin typeface="+mn-lt"/>
        <a:ea typeface="+mn-ea"/>
        <a:cs typeface="+mn-cs"/>
      </a:defRPr>
    </a:lvl6pPr>
    <a:lvl7pPr marL="2742963" algn="l" defTabSz="914321" rtl="0" eaLnBrk="1" latinLnBrk="0" hangingPunct="1">
      <a:defRPr sz="1200" kern="1200">
        <a:solidFill>
          <a:schemeClr val="tx1"/>
        </a:solidFill>
        <a:latin typeface="+mn-lt"/>
        <a:ea typeface="+mn-ea"/>
        <a:cs typeface="+mn-cs"/>
      </a:defRPr>
    </a:lvl7pPr>
    <a:lvl8pPr marL="3200123" algn="l" defTabSz="914321" rtl="0" eaLnBrk="1" latinLnBrk="0" hangingPunct="1">
      <a:defRPr sz="1200" kern="1200">
        <a:solidFill>
          <a:schemeClr val="tx1"/>
        </a:solidFill>
        <a:latin typeface="+mn-lt"/>
        <a:ea typeface="+mn-ea"/>
        <a:cs typeface="+mn-cs"/>
      </a:defRPr>
    </a:lvl8pPr>
    <a:lvl9pPr marL="3657284" algn="l" defTabSz="91432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1</a:t>
            </a:fld>
            <a:endParaRPr lang="zh-CN" altLang="en-US"/>
          </a:p>
        </p:txBody>
      </p:sp>
    </p:spTree>
    <p:extLst>
      <p:ext uri="{BB962C8B-B14F-4D97-AF65-F5344CB8AC3E}">
        <p14:creationId xmlns:p14="http://schemas.microsoft.com/office/powerpoint/2010/main" val="833813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33CE92-5289-46A3-80C0-7FCBA8AD4865}" type="slidenum">
              <a:rPr lang="zh-CN" altLang="en-US" smtClean="0"/>
              <a:pPr/>
              <a:t>10</a:t>
            </a:fld>
            <a:endParaRPr lang="zh-CN" altLang="en-US"/>
          </a:p>
        </p:txBody>
      </p:sp>
    </p:spTree>
    <p:extLst>
      <p:ext uri="{BB962C8B-B14F-4D97-AF65-F5344CB8AC3E}">
        <p14:creationId xmlns:p14="http://schemas.microsoft.com/office/powerpoint/2010/main" val="1402994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33CE92-5289-46A3-80C0-7FCBA8AD4865}" type="slidenum">
              <a:rPr lang="zh-CN" altLang="en-US" smtClean="0"/>
              <a:pPr/>
              <a:t>11</a:t>
            </a:fld>
            <a:endParaRPr lang="zh-CN" altLang="en-US"/>
          </a:p>
        </p:txBody>
      </p:sp>
    </p:spTree>
    <p:extLst>
      <p:ext uri="{BB962C8B-B14F-4D97-AF65-F5344CB8AC3E}">
        <p14:creationId xmlns:p14="http://schemas.microsoft.com/office/powerpoint/2010/main" val="276674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smtClean="0"/>
          </a:p>
        </p:txBody>
      </p:sp>
      <p:sp>
        <p:nvSpPr>
          <p:cNvPr id="4" name="灯片编号占位符 3"/>
          <p:cNvSpPr>
            <a:spLocks noGrp="1"/>
          </p:cNvSpPr>
          <p:nvPr>
            <p:ph type="sldNum" sz="quarter" idx="10"/>
          </p:nvPr>
        </p:nvSpPr>
        <p:spPr/>
        <p:txBody>
          <a:bodyPr/>
          <a:lstStyle/>
          <a:p>
            <a:fld id="{A733CE92-5289-46A3-80C0-7FCBA8AD4865}" type="slidenum">
              <a:rPr lang="zh-CN" altLang="en-US" smtClean="0"/>
              <a:pPr/>
              <a:t>12</a:t>
            </a:fld>
            <a:endParaRPr lang="zh-CN" altLang="en-US"/>
          </a:p>
        </p:txBody>
      </p:sp>
    </p:spTree>
    <p:extLst>
      <p:ext uri="{BB962C8B-B14F-4D97-AF65-F5344CB8AC3E}">
        <p14:creationId xmlns:p14="http://schemas.microsoft.com/office/powerpoint/2010/main" val="1402994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33CE92-5289-46A3-80C0-7FCBA8AD4865}" type="slidenum">
              <a:rPr lang="zh-CN" altLang="en-US" smtClean="0"/>
              <a:pPr/>
              <a:t>13</a:t>
            </a:fld>
            <a:endParaRPr lang="zh-CN" altLang="en-US"/>
          </a:p>
        </p:txBody>
      </p:sp>
    </p:spTree>
    <p:extLst>
      <p:ext uri="{BB962C8B-B14F-4D97-AF65-F5344CB8AC3E}">
        <p14:creationId xmlns:p14="http://schemas.microsoft.com/office/powerpoint/2010/main" val="276674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33CE92-5289-46A3-80C0-7FCBA8AD4865}" type="slidenum">
              <a:rPr lang="zh-CN" altLang="en-US" smtClean="0"/>
              <a:pPr/>
              <a:t>14</a:t>
            </a:fld>
            <a:endParaRPr lang="zh-CN" altLang="en-US"/>
          </a:p>
        </p:txBody>
      </p:sp>
    </p:spTree>
    <p:extLst>
      <p:ext uri="{BB962C8B-B14F-4D97-AF65-F5344CB8AC3E}">
        <p14:creationId xmlns:p14="http://schemas.microsoft.com/office/powerpoint/2010/main" val="1402994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33CE92-5289-46A3-80C0-7FCBA8AD4865}" type="slidenum">
              <a:rPr lang="zh-CN" altLang="en-US" smtClean="0"/>
              <a:pPr/>
              <a:t>15</a:t>
            </a:fld>
            <a:endParaRPr lang="zh-CN" altLang="en-US"/>
          </a:p>
        </p:txBody>
      </p:sp>
    </p:spTree>
    <p:extLst>
      <p:ext uri="{BB962C8B-B14F-4D97-AF65-F5344CB8AC3E}">
        <p14:creationId xmlns:p14="http://schemas.microsoft.com/office/powerpoint/2010/main" val="1402994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33CE92-5289-46A3-80C0-7FCBA8AD4865}" type="slidenum">
              <a:rPr lang="zh-CN" altLang="en-US" smtClean="0"/>
              <a:pPr/>
              <a:t>16</a:t>
            </a:fld>
            <a:endParaRPr lang="zh-CN" altLang="en-US"/>
          </a:p>
        </p:txBody>
      </p:sp>
    </p:spTree>
    <p:extLst>
      <p:ext uri="{BB962C8B-B14F-4D97-AF65-F5344CB8AC3E}">
        <p14:creationId xmlns:p14="http://schemas.microsoft.com/office/powerpoint/2010/main" val="1402994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33CE92-5289-46A3-80C0-7FCBA8AD4865}" type="slidenum">
              <a:rPr lang="zh-CN" altLang="en-US" smtClean="0"/>
              <a:pPr/>
              <a:t>17</a:t>
            </a:fld>
            <a:endParaRPr lang="zh-CN" altLang="en-US"/>
          </a:p>
        </p:txBody>
      </p:sp>
    </p:spTree>
    <p:extLst>
      <p:ext uri="{BB962C8B-B14F-4D97-AF65-F5344CB8AC3E}">
        <p14:creationId xmlns:p14="http://schemas.microsoft.com/office/powerpoint/2010/main" val="1402994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33CE92-5289-46A3-80C0-7FCBA8AD4865}" type="slidenum">
              <a:rPr lang="zh-CN" altLang="en-US" smtClean="0"/>
              <a:pPr/>
              <a:t>18</a:t>
            </a:fld>
            <a:endParaRPr lang="zh-CN" altLang="en-US"/>
          </a:p>
        </p:txBody>
      </p:sp>
    </p:spTree>
    <p:extLst>
      <p:ext uri="{BB962C8B-B14F-4D97-AF65-F5344CB8AC3E}">
        <p14:creationId xmlns:p14="http://schemas.microsoft.com/office/powerpoint/2010/main" val="1402994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33CE92-5289-46A3-80C0-7FCBA8AD4865}" type="slidenum">
              <a:rPr lang="zh-CN" altLang="en-US" smtClean="0"/>
              <a:pPr/>
              <a:t>2</a:t>
            </a:fld>
            <a:endParaRPr lang="zh-CN" altLang="en-US"/>
          </a:p>
        </p:txBody>
      </p:sp>
    </p:spTree>
    <p:extLst>
      <p:ext uri="{BB962C8B-B14F-4D97-AF65-F5344CB8AC3E}">
        <p14:creationId xmlns:p14="http://schemas.microsoft.com/office/powerpoint/2010/main" val="276674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33CE92-5289-46A3-80C0-7FCBA8AD4865}" type="slidenum">
              <a:rPr lang="zh-CN" altLang="en-US" smtClean="0"/>
              <a:pPr/>
              <a:t>3</a:t>
            </a:fld>
            <a:endParaRPr lang="zh-CN" altLang="en-US"/>
          </a:p>
        </p:txBody>
      </p:sp>
    </p:spTree>
    <p:extLst>
      <p:ext uri="{BB962C8B-B14F-4D97-AF65-F5344CB8AC3E}">
        <p14:creationId xmlns:p14="http://schemas.microsoft.com/office/powerpoint/2010/main" val="1402994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smtClean="0"/>
              <a:t>There is also a parallel</a:t>
            </a:r>
            <a:r>
              <a:rPr lang="en-US" altLang="zh-CN" sz="1200" baseline="0" dirty="0" smtClean="0"/>
              <a:t> timeline for our micro- and nanotechnology </a:t>
            </a:r>
            <a:endParaRPr lang="en-US" altLang="zh-CN" sz="1200" dirty="0" smtClean="0"/>
          </a:p>
          <a:p>
            <a:r>
              <a:rPr lang="en-US" altLang="zh-CN" sz="1200" dirty="0" smtClean="0"/>
              <a:t>2001-2011</a:t>
            </a:r>
            <a:r>
              <a:rPr lang="zh-CN" altLang="en-US" sz="1200" dirty="0" smtClean="0"/>
              <a:t>年，基础研究阶段，解决从实验室研究成果向产业化转移所必需克服的镀膜工艺的稳定性、重复性和可靠性等技术难点，其中于</a:t>
            </a:r>
            <a:r>
              <a:rPr lang="en-US" altLang="zh-CN" sz="1200" dirty="0" smtClean="0"/>
              <a:t>2010</a:t>
            </a:r>
            <a:r>
              <a:rPr lang="zh-CN" altLang="en-US" sz="1200" dirty="0" smtClean="0"/>
              <a:t>年依托上海交大李贻杰教授团队在国内首次突破百米级（</a:t>
            </a:r>
            <a:r>
              <a:rPr lang="en-US" altLang="zh-CN" sz="1200" dirty="0" smtClean="0"/>
              <a:t>193A</a:t>
            </a:r>
            <a:r>
              <a:rPr lang="zh-CN" altLang="en-US" sz="1200" dirty="0" smtClean="0"/>
              <a:t>）二代超导带材</a:t>
            </a:r>
          </a:p>
          <a:p>
            <a:endParaRPr lang="en-US" altLang="zh-CN" sz="1200" dirty="0" smtClean="0"/>
          </a:p>
          <a:p>
            <a:r>
              <a:rPr lang="en-US" altLang="zh-CN" sz="1200" dirty="0" smtClean="0"/>
              <a:t>2012-2015</a:t>
            </a:r>
            <a:r>
              <a:rPr lang="zh-CN" altLang="en-US" sz="1200" dirty="0" smtClean="0"/>
              <a:t>年，产业化开发阶段，研制成功公里级第二代高温超导带材各层制备工艺，并建成公里级生产线并运行投产</a:t>
            </a:r>
            <a:endParaRPr lang="en-US" altLang="zh-CN" sz="1200" dirty="0" smtClean="0"/>
          </a:p>
          <a:p>
            <a:endParaRPr lang="zh-CN" altLang="en-US" dirty="0"/>
          </a:p>
        </p:txBody>
      </p:sp>
      <p:sp>
        <p:nvSpPr>
          <p:cNvPr id="4" name="灯片编号占位符 3"/>
          <p:cNvSpPr>
            <a:spLocks noGrp="1"/>
          </p:cNvSpPr>
          <p:nvPr>
            <p:ph type="sldNum" sz="quarter" idx="10"/>
          </p:nvPr>
        </p:nvSpPr>
        <p:spPr/>
        <p:txBody>
          <a:bodyPr/>
          <a:lstStyle/>
          <a:p>
            <a:fld id="{A733CE92-5289-46A3-80C0-7FCBA8AD4865}" type="slidenum">
              <a:rPr lang="zh-CN" altLang="en-US" smtClean="0"/>
              <a:pPr/>
              <a:t>4</a:t>
            </a:fld>
            <a:endParaRPr lang="zh-CN" altLang="en-US"/>
          </a:p>
        </p:txBody>
      </p:sp>
    </p:spTree>
    <p:extLst>
      <p:ext uri="{BB962C8B-B14F-4D97-AF65-F5344CB8AC3E}">
        <p14:creationId xmlns:p14="http://schemas.microsoft.com/office/powerpoint/2010/main" val="1402994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33CE92-5289-46A3-80C0-7FCBA8AD4865}" type="slidenum">
              <a:rPr lang="zh-CN" altLang="en-US" smtClean="0"/>
              <a:pPr/>
              <a:t>5</a:t>
            </a:fld>
            <a:endParaRPr lang="zh-CN" altLang="en-US"/>
          </a:p>
        </p:txBody>
      </p:sp>
    </p:spTree>
    <p:extLst>
      <p:ext uri="{BB962C8B-B14F-4D97-AF65-F5344CB8AC3E}">
        <p14:creationId xmlns:p14="http://schemas.microsoft.com/office/powerpoint/2010/main" val="1402994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33CE92-5289-46A3-80C0-7FCBA8AD4865}" type="slidenum">
              <a:rPr lang="zh-CN" altLang="en-US" smtClean="0"/>
              <a:pPr/>
              <a:t>6</a:t>
            </a:fld>
            <a:endParaRPr lang="zh-CN" altLang="en-US"/>
          </a:p>
        </p:txBody>
      </p:sp>
    </p:spTree>
    <p:extLst>
      <p:ext uri="{BB962C8B-B14F-4D97-AF65-F5344CB8AC3E}">
        <p14:creationId xmlns:p14="http://schemas.microsoft.com/office/powerpoint/2010/main" val="1402994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33CE92-5289-46A3-80C0-7FCBA8AD4865}" type="slidenum">
              <a:rPr lang="zh-CN" altLang="en-US" smtClean="0"/>
              <a:pPr/>
              <a:t>7</a:t>
            </a:fld>
            <a:endParaRPr lang="zh-CN" altLang="en-US"/>
          </a:p>
        </p:txBody>
      </p:sp>
    </p:spTree>
    <p:extLst>
      <p:ext uri="{BB962C8B-B14F-4D97-AF65-F5344CB8AC3E}">
        <p14:creationId xmlns:p14="http://schemas.microsoft.com/office/powerpoint/2010/main" val="1402994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33CE92-5289-46A3-80C0-7FCBA8AD4865}" type="slidenum">
              <a:rPr lang="zh-CN" altLang="en-US" smtClean="0"/>
              <a:pPr/>
              <a:t>8</a:t>
            </a:fld>
            <a:endParaRPr lang="zh-CN" altLang="en-US"/>
          </a:p>
        </p:txBody>
      </p:sp>
    </p:spTree>
    <p:extLst>
      <p:ext uri="{BB962C8B-B14F-4D97-AF65-F5344CB8AC3E}">
        <p14:creationId xmlns:p14="http://schemas.microsoft.com/office/powerpoint/2010/main" val="276674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33CE92-5289-46A3-80C0-7FCBA8AD4865}" type="slidenum">
              <a:rPr lang="zh-CN" altLang="en-US" smtClean="0"/>
              <a:pPr/>
              <a:t>9</a:t>
            </a:fld>
            <a:endParaRPr lang="zh-CN" altLang="en-US"/>
          </a:p>
        </p:txBody>
      </p:sp>
    </p:spTree>
    <p:extLst>
      <p:ext uri="{BB962C8B-B14F-4D97-AF65-F5344CB8AC3E}">
        <p14:creationId xmlns:p14="http://schemas.microsoft.com/office/powerpoint/2010/main" val="1402994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stretch>
            <a:fillRect/>
          </a:stretch>
        </p:blipFill>
        <p:spPr>
          <a:xfrm>
            <a:off x="-397" y="-985"/>
            <a:ext cx="9144793" cy="5145470"/>
          </a:xfrm>
          <a:prstGeom prst="rect">
            <a:avLst/>
          </a:prstGeom>
        </p:spPr>
      </p:pic>
    </p:spTree>
    <p:extLst>
      <p:ext uri="{BB962C8B-B14F-4D97-AF65-F5344CB8AC3E}">
        <p14:creationId xmlns:p14="http://schemas.microsoft.com/office/powerpoint/2010/main" val="310435198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1072532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534980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3" name="Hi-Tech Logo Reveal 02_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9144000" cy="5142310"/>
          </a:xfrm>
          <a:prstGeom prst="rect">
            <a:avLst/>
          </a:prstGeom>
        </p:spPr>
      </p:pic>
    </p:spTree>
    <p:extLst>
      <p:ext uri="{BB962C8B-B14F-4D97-AF65-F5344CB8AC3E}">
        <p14:creationId xmlns:p14="http://schemas.microsoft.com/office/powerpoint/2010/main" val="69333520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493164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stretch>
            <a:fillRect/>
          </a:stretch>
        </p:blipFill>
        <p:spPr>
          <a:xfrm>
            <a:off x="-397" y="-985"/>
            <a:ext cx="9144793" cy="5145470"/>
          </a:xfrm>
          <a:prstGeom prst="rect">
            <a:avLst/>
          </a:prstGeom>
        </p:spPr>
      </p:pic>
      <p:sp>
        <p:nvSpPr>
          <p:cNvPr id="7" name="矩形 6"/>
          <p:cNvSpPr/>
          <p:nvPr userDrawn="1"/>
        </p:nvSpPr>
        <p:spPr>
          <a:xfrm>
            <a:off x="0" y="-985"/>
            <a:ext cx="9144000" cy="514547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spTree>
    <p:extLst>
      <p:ext uri="{BB962C8B-B14F-4D97-AF65-F5344CB8AC3E}">
        <p14:creationId xmlns:p14="http://schemas.microsoft.com/office/powerpoint/2010/main" val="28277053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787737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41508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09472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stretch>
            <a:fillRect/>
          </a:stretch>
        </p:blipFill>
        <p:spPr>
          <a:xfrm>
            <a:off x="-397" y="-985"/>
            <a:ext cx="9144793" cy="5145470"/>
          </a:xfrm>
          <a:prstGeom prst="rect">
            <a:avLst/>
          </a:prstGeom>
        </p:spPr>
      </p:pic>
    </p:spTree>
    <p:extLst>
      <p:ext uri="{BB962C8B-B14F-4D97-AF65-F5344CB8AC3E}">
        <p14:creationId xmlns:p14="http://schemas.microsoft.com/office/powerpoint/2010/main" val="22572933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251555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1599674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32" tIns="45716" rIns="91432" bIns="45716"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32" tIns="45716" rIns="91432" bIns="45716"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91432" tIns="45716" rIns="91432" bIns="45716" rtlCol="0" anchor="ctr"/>
          <a:lstStyle>
            <a:lvl1pPr algn="l">
              <a:defRPr sz="1200">
                <a:solidFill>
                  <a:schemeClr val="tx1">
                    <a:tint val="75000"/>
                  </a:schemeClr>
                </a:solidFill>
              </a:defRPr>
            </a:lvl1pPr>
          </a:lstStyle>
          <a:p>
            <a:fld id="{530820CF-B880-4189-942D-D702A7CBA730}" type="datetimeFigureOut">
              <a:rPr lang="zh-CN" altLang="en-US" smtClean="0"/>
              <a:pPr/>
              <a:t>2015/6/16</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32" tIns="45716" rIns="91432" bIns="45716"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32" tIns="45716" rIns="91432" bIns="45716"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6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3" r:id="rId13"/>
  </p:sldLayoutIdLst>
  <p:txStyles>
    <p:titleStyle>
      <a:lvl1pPr algn="ctr" defTabSz="914321" rtl="0" eaLnBrk="1" latinLnBrk="0" hangingPunct="1">
        <a:spcBef>
          <a:spcPct val="0"/>
        </a:spcBef>
        <a:buNone/>
        <a:defRPr sz="4400" kern="1200">
          <a:solidFill>
            <a:schemeClr val="tx1"/>
          </a:solidFill>
          <a:latin typeface="+mj-lt"/>
          <a:ea typeface="+mj-ea"/>
          <a:cs typeface="+mj-cs"/>
        </a:defRPr>
      </a:lvl1pPr>
    </p:titleStyle>
    <p:bodyStyle>
      <a:lvl1pPr marL="342870" indent="-342870" algn="l" defTabSz="91432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86" indent="-285725" algn="l" defTabSz="91432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01" indent="-228580" algn="l" defTabSz="91432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62" indent="-228580"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22" indent="-228580"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83" indent="-228580"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43" indent="-228580"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04" indent="-228580"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64" indent="-228580"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21" rtl="0" eaLnBrk="1" latinLnBrk="0" hangingPunct="1">
        <a:defRPr sz="1800" kern="1200">
          <a:solidFill>
            <a:schemeClr val="tx1"/>
          </a:solidFill>
          <a:latin typeface="+mn-lt"/>
          <a:ea typeface="+mn-ea"/>
          <a:cs typeface="+mn-cs"/>
        </a:defRPr>
      </a:lvl1pPr>
      <a:lvl2pPr marL="457161" algn="l" defTabSz="914321" rtl="0" eaLnBrk="1" latinLnBrk="0" hangingPunct="1">
        <a:defRPr sz="1800" kern="1200">
          <a:solidFill>
            <a:schemeClr val="tx1"/>
          </a:solidFill>
          <a:latin typeface="+mn-lt"/>
          <a:ea typeface="+mn-ea"/>
          <a:cs typeface="+mn-cs"/>
        </a:defRPr>
      </a:lvl2pPr>
      <a:lvl3pPr marL="914321" algn="l" defTabSz="914321" rtl="0" eaLnBrk="1" latinLnBrk="0" hangingPunct="1">
        <a:defRPr sz="1800" kern="1200">
          <a:solidFill>
            <a:schemeClr val="tx1"/>
          </a:solidFill>
          <a:latin typeface="+mn-lt"/>
          <a:ea typeface="+mn-ea"/>
          <a:cs typeface="+mn-cs"/>
        </a:defRPr>
      </a:lvl3pPr>
      <a:lvl4pPr marL="1371482" algn="l" defTabSz="914321" rtl="0" eaLnBrk="1" latinLnBrk="0" hangingPunct="1">
        <a:defRPr sz="1800" kern="1200">
          <a:solidFill>
            <a:schemeClr val="tx1"/>
          </a:solidFill>
          <a:latin typeface="+mn-lt"/>
          <a:ea typeface="+mn-ea"/>
          <a:cs typeface="+mn-cs"/>
        </a:defRPr>
      </a:lvl4pPr>
      <a:lvl5pPr marL="1828642" algn="l" defTabSz="914321" rtl="0" eaLnBrk="1" latinLnBrk="0" hangingPunct="1">
        <a:defRPr sz="1800" kern="1200">
          <a:solidFill>
            <a:schemeClr val="tx1"/>
          </a:solidFill>
          <a:latin typeface="+mn-lt"/>
          <a:ea typeface="+mn-ea"/>
          <a:cs typeface="+mn-cs"/>
        </a:defRPr>
      </a:lvl5pPr>
      <a:lvl6pPr marL="2285802" algn="l" defTabSz="914321" rtl="0" eaLnBrk="1" latinLnBrk="0" hangingPunct="1">
        <a:defRPr sz="1800" kern="1200">
          <a:solidFill>
            <a:schemeClr val="tx1"/>
          </a:solidFill>
          <a:latin typeface="+mn-lt"/>
          <a:ea typeface="+mn-ea"/>
          <a:cs typeface="+mn-cs"/>
        </a:defRPr>
      </a:lvl6pPr>
      <a:lvl7pPr marL="2742963" algn="l" defTabSz="914321" rtl="0" eaLnBrk="1" latinLnBrk="0" hangingPunct="1">
        <a:defRPr sz="1800" kern="1200">
          <a:solidFill>
            <a:schemeClr val="tx1"/>
          </a:solidFill>
          <a:latin typeface="+mn-lt"/>
          <a:ea typeface="+mn-ea"/>
          <a:cs typeface="+mn-cs"/>
        </a:defRPr>
      </a:lvl7pPr>
      <a:lvl8pPr marL="3200123" algn="l" defTabSz="914321" rtl="0" eaLnBrk="1" latinLnBrk="0" hangingPunct="1">
        <a:defRPr sz="1800" kern="1200">
          <a:solidFill>
            <a:schemeClr val="tx1"/>
          </a:solidFill>
          <a:latin typeface="+mn-lt"/>
          <a:ea typeface="+mn-ea"/>
          <a:cs typeface="+mn-cs"/>
        </a:defRPr>
      </a:lvl8pPr>
      <a:lvl9pPr marL="3657284" algn="l" defTabSz="91432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notesSlide" Target="../notesSlides/notesSlide1.xml"/><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3" Type="http://schemas.openxmlformats.org/officeDocument/2006/relationships/image" Target="../media/image42.pn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notesSlide" Target="../notesSlides/notesSlide10.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5" Type="http://schemas.openxmlformats.org/officeDocument/2006/relationships/image" Target="../media/image18.pn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58.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57.png"/><Relationship Id="rId17" Type="http://schemas.openxmlformats.org/officeDocument/2006/relationships/image" Target="../media/image19.png"/><Relationship Id="rId2" Type="http://schemas.openxmlformats.org/officeDocument/2006/relationships/notesSlide" Target="../notesSlides/notesSlide12.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39.jpeg"/><Relationship Id="rId11" Type="http://schemas.openxmlformats.org/officeDocument/2006/relationships/image" Target="../media/image56.png"/><Relationship Id="rId5" Type="http://schemas.openxmlformats.org/officeDocument/2006/relationships/image" Target="../media/image38.jpe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37.jpeg"/><Relationship Id="rId9" Type="http://schemas.openxmlformats.org/officeDocument/2006/relationships/image" Target="../media/image54.jpeg"/><Relationship Id="rId14"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8.pn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19.png"/><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8.pn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17.png"/><Relationship Id="rId10"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8.pn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image" Target="../media/image31.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19.png"/><Relationship Id="rId9"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LOGO"/>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8000" contrast="3000"/>
                    </a14:imgEffect>
                  </a14:imgLayer>
                </a14:imgProps>
              </a:ext>
              <a:ext uri="{28A0092B-C50C-407E-A947-70E740481C1C}">
                <a14:useLocalDpi xmlns:a14="http://schemas.microsoft.com/office/drawing/2010/main" val="0"/>
              </a:ext>
            </a:extLst>
          </a:blip>
          <a:stretch>
            <a:fillRect/>
          </a:stretch>
        </p:blipFill>
        <p:spPr bwMode="auto">
          <a:xfrm>
            <a:off x="4169156" y="2093566"/>
            <a:ext cx="804498" cy="956369"/>
          </a:xfrm>
          <a:prstGeom prst="rect">
            <a:avLst/>
          </a:prstGeom>
          <a:noFill/>
          <a:effectLst>
            <a:outerShdw blurRad="190500" algn="tl" rotWithShape="0">
              <a:srgbClr val="63BBD7">
                <a:alpha val="52941"/>
              </a:srgbClr>
            </a:outerShdw>
          </a:effectLst>
          <a:extLst>
            <a:ext uri="{909E8E84-426E-40DD-AFC4-6F175D3DCCD1}">
              <a14:hiddenFill xmlns:a14="http://schemas.microsoft.com/office/drawing/2010/main">
                <a:solidFill>
                  <a:srgbClr val="FFFFFF"/>
                </a:solidFill>
              </a14:hiddenFill>
            </a:ext>
          </a:extLst>
        </p:spPr>
      </p:pic>
      <p:pic>
        <p:nvPicPr>
          <p:cNvPr id="3" name="LOGO SOUN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342775" y="-506592"/>
            <a:ext cx="457260" cy="457200"/>
          </a:xfrm>
          <a:prstGeom prst="rect">
            <a:avLst/>
          </a:prstGeom>
        </p:spPr>
      </p:pic>
      <p:pic>
        <p:nvPicPr>
          <p:cNvPr id="1028" name="full"/>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8000"/>
                    </a14:imgEffect>
                  </a14:imgLayer>
                </a14:imgProps>
              </a:ext>
              <a:ext uri="{28A0092B-C50C-407E-A947-70E740481C1C}">
                <a14:useLocalDpi xmlns:a14="http://schemas.microsoft.com/office/drawing/2010/main" val="0"/>
              </a:ext>
            </a:extLst>
          </a:blip>
          <a:srcRect t="55671" r="27661" b="22165"/>
          <a:stretch/>
        </p:blipFill>
        <p:spPr bwMode="auto">
          <a:xfrm>
            <a:off x="1187624" y="2349857"/>
            <a:ext cx="6769942" cy="29390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758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82" fill="hold"/>
                                        <p:tgtEl>
                                          <p:spTgt spid="3"/>
                                        </p:tgtEl>
                                      </p:cBhvr>
                                    </p:cmd>
                                  </p:childTnLst>
                                </p:cTn>
                              </p:par>
                              <p:par>
                                <p:cTn id="7" presetID="53" presetClass="entr" presetSubtype="16" fill="hold" nodeType="withEffect">
                                  <p:stCondLst>
                                    <p:cond delay="700"/>
                                  </p:stCondLst>
                                  <p:childTnLst>
                                    <p:set>
                                      <p:cBhvr>
                                        <p:cTn id="8" dur="1" fill="hold">
                                          <p:stCondLst>
                                            <p:cond delay="0"/>
                                          </p:stCondLst>
                                        </p:cTn>
                                        <p:tgtEl>
                                          <p:spTgt spid="1026"/>
                                        </p:tgtEl>
                                        <p:attrNameLst>
                                          <p:attrName>style.visibility</p:attrName>
                                        </p:attrNameLst>
                                      </p:cBhvr>
                                      <p:to>
                                        <p:strVal val="visible"/>
                                      </p:to>
                                    </p:set>
                                    <p:anim calcmode="lin" valueType="num">
                                      <p:cBhvr>
                                        <p:cTn id="9" dur="300" fill="hold"/>
                                        <p:tgtEl>
                                          <p:spTgt spid="1026"/>
                                        </p:tgtEl>
                                        <p:attrNameLst>
                                          <p:attrName>ppt_w</p:attrName>
                                        </p:attrNameLst>
                                      </p:cBhvr>
                                      <p:tavLst>
                                        <p:tav tm="0">
                                          <p:val>
                                            <p:fltVal val="0"/>
                                          </p:val>
                                        </p:tav>
                                        <p:tav tm="100000">
                                          <p:val>
                                            <p:strVal val="#ppt_w"/>
                                          </p:val>
                                        </p:tav>
                                      </p:tavLst>
                                    </p:anim>
                                    <p:anim calcmode="lin" valueType="num">
                                      <p:cBhvr>
                                        <p:cTn id="10" dur="300" fill="hold"/>
                                        <p:tgtEl>
                                          <p:spTgt spid="1026"/>
                                        </p:tgtEl>
                                        <p:attrNameLst>
                                          <p:attrName>ppt_h</p:attrName>
                                        </p:attrNameLst>
                                      </p:cBhvr>
                                      <p:tavLst>
                                        <p:tav tm="0">
                                          <p:val>
                                            <p:fltVal val="0"/>
                                          </p:val>
                                        </p:tav>
                                        <p:tav tm="100000">
                                          <p:val>
                                            <p:strVal val="#ppt_h"/>
                                          </p:val>
                                        </p:tav>
                                      </p:tavLst>
                                    </p:anim>
                                    <p:animEffect transition="in" filter="fade">
                                      <p:cBhvr>
                                        <p:cTn id="11" dur="300"/>
                                        <p:tgtEl>
                                          <p:spTgt spid="1026"/>
                                        </p:tgtEl>
                                      </p:cBhvr>
                                    </p:animEffect>
                                  </p:childTnLst>
                                </p:cTn>
                              </p:par>
                              <p:par>
                                <p:cTn id="12" presetID="6" presetClass="emph" presetSubtype="0" autoRev="1" fill="hold" nodeType="withEffect">
                                  <p:stCondLst>
                                    <p:cond delay="1000"/>
                                  </p:stCondLst>
                                  <p:childTnLst>
                                    <p:animScale>
                                      <p:cBhvr>
                                        <p:cTn id="13" dur="100" fill="hold"/>
                                        <p:tgtEl>
                                          <p:spTgt spid="1026"/>
                                        </p:tgtEl>
                                      </p:cBhvr>
                                      <p:by x="150000" y="150000"/>
                                    </p:animScale>
                                  </p:childTnLst>
                                </p:cTn>
                              </p:par>
                              <p:par>
                                <p:cTn id="14" presetID="6" presetClass="emph" presetSubtype="0" accel="100000" fill="hold" nodeType="withEffect">
                                  <p:stCondLst>
                                    <p:cond delay="3700"/>
                                  </p:stCondLst>
                                  <p:childTnLst>
                                    <p:animScale>
                                      <p:cBhvr>
                                        <p:cTn id="15" dur="500" fill="hold"/>
                                        <p:tgtEl>
                                          <p:spTgt spid="1026"/>
                                        </p:tgtEl>
                                      </p:cBhvr>
                                      <p:by x="10000" y="10000"/>
                                    </p:animScale>
                                  </p:childTnLst>
                                </p:cTn>
                              </p:par>
                              <p:par>
                                <p:cTn id="16" presetID="53" presetClass="exit" presetSubtype="32" fill="hold" nodeType="withEffect">
                                  <p:stCondLst>
                                    <p:cond delay="3900"/>
                                  </p:stCondLst>
                                  <p:childTnLst>
                                    <p:anim calcmode="lin" valueType="num">
                                      <p:cBhvr>
                                        <p:cTn id="17" dur="500"/>
                                        <p:tgtEl>
                                          <p:spTgt spid="1026"/>
                                        </p:tgtEl>
                                        <p:attrNameLst>
                                          <p:attrName>ppt_w</p:attrName>
                                        </p:attrNameLst>
                                      </p:cBhvr>
                                      <p:tavLst>
                                        <p:tav tm="0">
                                          <p:val>
                                            <p:strVal val="ppt_w"/>
                                          </p:val>
                                        </p:tav>
                                        <p:tav tm="100000">
                                          <p:val>
                                            <p:fltVal val="0"/>
                                          </p:val>
                                        </p:tav>
                                      </p:tavLst>
                                    </p:anim>
                                    <p:anim calcmode="lin" valueType="num">
                                      <p:cBhvr>
                                        <p:cTn id="18" dur="500"/>
                                        <p:tgtEl>
                                          <p:spTgt spid="1026"/>
                                        </p:tgtEl>
                                        <p:attrNameLst>
                                          <p:attrName>ppt_h</p:attrName>
                                        </p:attrNameLst>
                                      </p:cBhvr>
                                      <p:tavLst>
                                        <p:tav tm="0">
                                          <p:val>
                                            <p:strVal val="ppt_h"/>
                                          </p:val>
                                        </p:tav>
                                        <p:tav tm="100000">
                                          <p:val>
                                            <p:fltVal val="0"/>
                                          </p:val>
                                        </p:tav>
                                      </p:tavLst>
                                    </p:anim>
                                    <p:animEffect transition="out" filter="fad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par>
                                <p:cTn id="21" presetID="10" presetClass="entr" presetSubtype="0" fill="hold" nodeType="withEffect">
                                  <p:stCondLst>
                                    <p:cond delay="760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100"/>
                                        <p:tgtEl>
                                          <p:spTgt spid="1028"/>
                                        </p:tgtEl>
                                      </p:cBhvr>
                                    </p:animEffect>
                                  </p:childTnLst>
                                </p:cTn>
                              </p:par>
                              <p:par>
                                <p:cTn id="24" presetID="53" presetClass="entr" presetSubtype="16" fill="hold" nodeType="withEffect">
                                  <p:stCondLst>
                                    <p:cond delay="7600"/>
                                  </p:stCondLst>
                                  <p:childTnLst>
                                    <p:set>
                                      <p:cBhvr>
                                        <p:cTn id="25" dur="1" fill="hold">
                                          <p:stCondLst>
                                            <p:cond delay="0"/>
                                          </p:stCondLst>
                                        </p:cTn>
                                        <p:tgtEl>
                                          <p:spTgt spid="1028"/>
                                        </p:tgtEl>
                                        <p:attrNameLst>
                                          <p:attrName>style.visibility</p:attrName>
                                        </p:attrNameLst>
                                      </p:cBhvr>
                                      <p:to>
                                        <p:strVal val="visible"/>
                                      </p:to>
                                    </p:set>
                                    <p:anim calcmode="lin" valueType="num">
                                      <p:cBhvr>
                                        <p:cTn id="26" dur="200" fill="hold"/>
                                        <p:tgtEl>
                                          <p:spTgt spid="1028"/>
                                        </p:tgtEl>
                                        <p:attrNameLst>
                                          <p:attrName>ppt_w</p:attrName>
                                        </p:attrNameLst>
                                      </p:cBhvr>
                                      <p:tavLst>
                                        <p:tav tm="0">
                                          <p:val>
                                            <p:fltVal val="0"/>
                                          </p:val>
                                        </p:tav>
                                        <p:tav tm="100000">
                                          <p:val>
                                            <p:strVal val="#ppt_w"/>
                                          </p:val>
                                        </p:tav>
                                      </p:tavLst>
                                    </p:anim>
                                    <p:anim calcmode="lin" valueType="num">
                                      <p:cBhvr>
                                        <p:cTn id="27" dur="200" fill="hold"/>
                                        <p:tgtEl>
                                          <p:spTgt spid="1028"/>
                                        </p:tgtEl>
                                        <p:attrNameLst>
                                          <p:attrName>ppt_h</p:attrName>
                                        </p:attrNameLst>
                                      </p:cBhvr>
                                      <p:tavLst>
                                        <p:tav tm="0">
                                          <p:val>
                                            <p:fltVal val="0"/>
                                          </p:val>
                                        </p:tav>
                                        <p:tav tm="100000">
                                          <p:val>
                                            <p:strVal val="#ppt_h"/>
                                          </p:val>
                                        </p:tav>
                                      </p:tavLst>
                                    </p:anim>
                                    <p:animEffect transition="in" filter="fade">
                                      <p:cBhvr>
                                        <p:cTn id="28" dur="200"/>
                                        <p:tgtEl>
                                          <p:spTgt spid="1028"/>
                                        </p:tgtEl>
                                      </p:cBhvr>
                                    </p:animEffect>
                                  </p:childTnLst>
                                </p:cTn>
                              </p:par>
                              <p:par>
                                <p:cTn id="29" presetID="6" presetClass="emph" presetSubtype="0" fill="hold" nodeType="withEffect">
                                  <p:stCondLst>
                                    <p:cond delay="7800"/>
                                  </p:stCondLst>
                                  <p:childTnLst>
                                    <p:animScale>
                                      <p:cBhvr>
                                        <p:cTn id="30" dur="4000" fill="hold"/>
                                        <p:tgtEl>
                                          <p:spTgt spid="102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ontent Placeholder 2"/>
          <p:cNvSpPr txBox="1">
            <a:spLocks/>
          </p:cNvSpPr>
          <p:nvPr/>
        </p:nvSpPr>
        <p:spPr>
          <a:xfrm>
            <a:off x="4589487" y="2050346"/>
            <a:ext cx="3121168" cy="440294"/>
          </a:xfrm>
          <a:prstGeom prst="rect">
            <a:avLst/>
          </a:prstGeom>
        </p:spPr>
        <p:txBody>
          <a:bodyPr vert="horz" lIns="91440" tIns="45720" rIns="91440" bIns="45720" rtlCol="0">
            <a:noAutofit/>
          </a:bodyPr>
          <a:lstStyle>
            <a:defPPr>
              <a:defRPr lang="zh-CN"/>
            </a:defPPr>
            <a:lvl1pPr indent="0" algn="ctr" defTabSz="914400">
              <a:spcBef>
                <a:spcPct val="20000"/>
              </a:spcBef>
              <a:buFont typeface="Arial" pitchFamily="34" charset="0"/>
              <a:buNone/>
              <a:defRPr sz="140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defRPr>
            </a:lvl1pPr>
            <a:lvl2pPr marL="742950" indent="-285750" defTabSz="914400">
              <a:spcBef>
                <a:spcPct val="20000"/>
              </a:spcBef>
              <a:buFont typeface="Arial" pitchFamily="34" charset="0"/>
              <a:buChar char="–"/>
              <a:defRPr sz="1400"/>
            </a:lvl2pPr>
            <a:lvl3pPr marL="1143000" indent="-228600" defTabSz="914400">
              <a:spcBef>
                <a:spcPct val="20000"/>
              </a:spcBef>
              <a:buFont typeface="Arial" pitchFamily="34" charset="0"/>
              <a:buChar char="•"/>
              <a:defRPr sz="1200"/>
            </a:lvl3pPr>
            <a:lvl4pPr marL="1600200" indent="-228600" defTabSz="914400">
              <a:spcBef>
                <a:spcPct val="20000"/>
              </a:spcBef>
              <a:buFont typeface="Arial" pitchFamily="34" charset="0"/>
              <a:buChar char="–"/>
              <a:defRPr sz="1100"/>
            </a:lvl4pPr>
            <a:lvl5pPr marL="2057400" indent="-228600" defTabSz="914400">
              <a:spcBef>
                <a:spcPct val="20000"/>
              </a:spcBef>
              <a:buFont typeface="Arial" pitchFamily="34" charset="0"/>
              <a:buChar char="»"/>
              <a:defRPr sz="11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endParaRPr lang="en-US" dirty="0"/>
          </a:p>
        </p:txBody>
      </p:sp>
      <p:grpSp>
        <p:nvGrpSpPr>
          <p:cNvPr id="62" name="组合 61"/>
          <p:cNvGrpSpPr/>
          <p:nvPr/>
        </p:nvGrpSpPr>
        <p:grpSpPr>
          <a:xfrm>
            <a:off x="1475656" y="1195657"/>
            <a:ext cx="2196189" cy="3075305"/>
            <a:chOff x="619332" y="1344319"/>
            <a:chExt cx="2196189" cy="3075305"/>
          </a:xfrm>
        </p:grpSpPr>
        <p:grpSp>
          <p:nvGrpSpPr>
            <p:cNvPr id="69" name="组合 68"/>
            <p:cNvGrpSpPr>
              <a:grpSpLocks noChangeAspect="1"/>
            </p:cNvGrpSpPr>
            <p:nvPr/>
          </p:nvGrpSpPr>
          <p:grpSpPr>
            <a:xfrm>
              <a:off x="619332" y="1344319"/>
              <a:ext cx="2196189" cy="3075305"/>
              <a:chOff x="755575" y="915566"/>
              <a:chExt cx="2370044" cy="3318752"/>
            </a:xfrm>
            <a:solidFill>
              <a:schemeClr val="tx2">
                <a:lumMod val="20000"/>
                <a:lumOff val="80000"/>
                <a:alpha val="37000"/>
              </a:schemeClr>
            </a:solidFill>
          </p:grpSpPr>
          <p:sp>
            <p:nvSpPr>
              <p:cNvPr id="121" name="Freeform 66"/>
              <p:cNvSpPr>
                <a:spLocks/>
              </p:cNvSpPr>
              <p:nvPr/>
            </p:nvSpPr>
            <p:spPr bwMode="auto">
              <a:xfrm>
                <a:off x="1916270" y="3052773"/>
                <a:ext cx="455243" cy="371840"/>
              </a:xfrm>
              <a:custGeom>
                <a:avLst/>
                <a:gdLst/>
                <a:ahLst/>
                <a:cxnLst>
                  <a:cxn ang="0">
                    <a:pos x="2" y="19"/>
                  </a:cxn>
                  <a:cxn ang="0">
                    <a:pos x="2" y="31"/>
                  </a:cxn>
                  <a:cxn ang="0">
                    <a:pos x="3" y="36"/>
                  </a:cxn>
                  <a:cxn ang="0">
                    <a:pos x="5" y="41"/>
                  </a:cxn>
                  <a:cxn ang="0">
                    <a:pos x="7" y="47"/>
                  </a:cxn>
                  <a:cxn ang="0">
                    <a:pos x="10" y="56"/>
                  </a:cxn>
                  <a:cxn ang="0">
                    <a:pos x="10" y="61"/>
                  </a:cxn>
                  <a:cxn ang="0">
                    <a:pos x="16" y="65"/>
                  </a:cxn>
                  <a:cxn ang="0">
                    <a:pos x="24" y="70"/>
                  </a:cxn>
                  <a:cxn ang="0">
                    <a:pos x="30" y="73"/>
                  </a:cxn>
                  <a:cxn ang="0">
                    <a:pos x="36" y="72"/>
                  </a:cxn>
                  <a:cxn ang="0">
                    <a:pos x="39" y="76"/>
                  </a:cxn>
                  <a:cxn ang="0">
                    <a:pos x="47" y="78"/>
                  </a:cxn>
                  <a:cxn ang="0">
                    <a:pos x="52" y="84"/>
                  </a:cxn>
                  <a:cxn ang="0">
                    <a:pos x="59" y="83"/>
                  </a:cxn>
                  <a:cxn ang="0">
                    <a:pos x="68" y="85"/>
                  </a:cxn>
                  <a:cxn ang="0">
                    <a:pos x="77" y="85"/>
                  </a:cxn>
                  <a:cxn ang="0">
                    <a:pos x="86" y="88"/>
                  </a:cxn>
                  <a:cxn ang="0">
                    <a:pos x="93" y="89"/>
                  </a:cxn>
                  <a:cxn ang="0">
                    <a:pos x="93" y="82"/>
                  </a:cxn>
                  <a:cxn ang="0">
                    <a:pos x="103" y="71"/>
                  </a:cxn>
                  <a:cxn ang="0">
                    <a:pos x="108" y="67"/>
                  </a:cxn>
                  <a:cxn ang="0">
                    <a:pos x="104" y="56"/>
                  </a:cxn>
                  <a:cxn ang="0">
                    <a:pos x="103" y="46"/>
                  </a:cxn>
                  <a:cxn ang="0">
                    <a:pos x="99" y="40"/>
                  </a:cxn>
                  <a:cxn ang="0">
                    <a:pos x="106" y="35"/>
                  </a:cxn>
                  <a:cxn ang="0">
                    <a:pos x="105" y="25"/>
                  </a:cxn>
                  <a:cxn ang="0">
                    <a:pos x="103" y="16"/>
                  </a:cxn>
                  <a:cxn ang="0">
                    <a:pos x="95" y="10"/>
                  </a:cxn>
                  <a:cxn ang="0">
                    <a:pos x="94" y="9"/>
                  </a:cxn>
                  <a:cxn ang="0">
                    <a:pos x="65" y="8"/>
                  </a:cxn>
                  <a:cxn ang="0">
                    <a:pos x="59" y="6"/>
                  </a:cxn>
                  <a:cxn ang="0">
                    <a:pos x="53" y="9"/>
                  </a:cxn>
                  <a:cxn ang="0">
                    <a:pos x="48" y="2"/>
                  </a:cxn>
                  <a:cxn ang="0">
                    <a:pos x="23" y="9"/>
                  </a:cxn>
                  <a:cxn ang="0">
                    <a:pos x="6" y="15"/>
                  </a:cxn>
                  <a:cxn ang="0">
                    <a:pos x="2" y="18"/>
                  </a:cxn>
                  <a:cxn ang="0">
                    <a:pos x="2" y="19"/>
                  </a:cxn>
                </a:cxnLst>
                <a:rect l="0" t="0" r="r" b="b"/>
                <a:pathLst>
                  <a:path w="109" h="89">
                    <a:moveTo>
                      <a:pt x="2" y="19"/>
                    </a:moveTo>
                    <a:cubicBezTo>
                      <a:pt x="3" y="21"/>
                      <a:pt x="4" y="28"/>
                      <a:pt x="2" y="31"/>
                    </a:cubicBezTo>
                    <a:cubicBezTo>
                      <a:pt x="0" y="34"/>
                      <a:pt x="1" y="35"/>
                      <a:pt x="3" y="36"/>
                    </a:cubicBezTo>
                    <a:cubicBezTo>
                      <a:pt x="5" y="37"/>
                      <a:pt x="5" y="39"/>
                      <a:pt x="5" y="41"/>
                    </a:cubicBezTo>
                    <a:cubicBezTo>
                      <a:pt x="5" y="43"/>
                      <a:pt x="7" y="43"/>
                      <a:pt x="7" y="47"/>
                    </a:cubicBezTo>
                    <a:cubicBezTo>
                      <a:pt x="7" y="51"/>
                      <a:pt x="8" y="54"/>
                      <a:pt x="10" y="56"/>
                    </a:cubicBezTo>
                    <a:cubicBezTo>
                      <a:pt x="11" y="57"/>
                      <a:pt x="11" y="59"/>
                      <a:pt x="10" y="61"/>
                    </a:cubicBezTo>
                    <a:cubicBezTo>
                      <a:pt x="12" y="63"/>
                      <a:pt x="14" y="64"/>
                      <a:pt x="16" y="65"/>
                    </a:cubicBezTo>
                    <a:cubicBezTo>
                      <a:pt x="22" y="67"/>
                      <a:pt x="24" y="68"/>
                      <a:pt x="24" y="70"/>
                    </a:cubicBezTo>
                    <a:cubicBezTo>
                      <a:pt x="24" y="72"/>
                      <a:pt x="29" y="75"/>
                      <a:pt x="30" y="73"/>
                    </a:cubicBezTo>
                    <a:cubicBezTo>
                      <a:pt x="31" y="70"/>
                      <a:pt x="34" y="72"/>
                      <a:pt x="36" y="72"/>
                    </a:cubicBezTo>
                    <a:cubicBezTo>
                      <a:pt x="38" y="72"/>
                      <a:pt x="39" y="74"/>
                      <a:pt x="39" y="76"/>
                    </a:cubicBezTo>
                    <a:cubicBezTo>
                      <a:pt x="40" y="77"/>
                      <a:pt x="45" y="76"/>
                      <a:pt x="47" y="78"/>
                    </a:cubicBezTo>
                    <a:cubicBezTo>
                      <a:pt x="48" y="79"/>
                      <a:pt x="49" y="83"/>
                      <a:pt x="52" y="84"/>
                    </a:cubicBezTo>
                    <a:cubicBezTo>
                      <a:pt x="54" y="86"/>
                      <a:pt x="57" y="82"/>
                      <a:pt x="59" y="83"/>
                    </a:cubicBezTo>
                    <a:cubicBezTo>
                      <a:pt x="60" y="85"/>
                      <a:pt x="65" y="86"/>
                      <a:pt x="68" y="85"/>
                    </a:cubicBezTo>
                    <a:cubicBezTo>
                      <a:pt x="71" y="83"/>
                      <a:pt x="73" y="86"/>
                      <a:pt x="77" y="85"/>
                    </a:cubicBezTo>
                    <a:cubicBezTo>
                      <a:pt x="81" y="85"/>
                      <a:pt x="85" y="86"/>
                      <a:pt x="86" y="88"/>
                    </a:cubicBezTo>
                    <a:cubicBezTo>
                      <a:pt x="87" y="88"/>
                      <a:pt x="90" y="89"/>
                      <a:pt x="93" y="89"/>
                    </a:cubicBezTo>
                    <a:cubicBezTo>
                      <a:pt x="94" y="88"/>
                      <a:pt x="92" y="83"/>
                      <a:pt x="93" y="82"/>
                    </a:cubicBezTo>
                    <a:cubicBezTo>
                      <a:pt x="93" y="81"/>
                      <a:pt x="102" y="73"/>
                      <a:pt x="103" y="71"/>
                    </a:cubicBezTo>
                    <a:cubicBezTo>
                      <a:pt x="105" y="69"/>
                      <a:pt x="107" y="69"/>
                      <a:pt x="108" y="67"/>
                    </a:cubicBezTo>
                    <a:cubicBezTo>
                      <a:pt x="109" y="65"/>
                      <a:pt x="105" y="58"/>
                      <a:pt x="104" y="56"/>
                    </a:cubicBezTo>
                    <a:cubicBezTo>
                      <a:pt x="103" y="55"/>
                      <a:pt x="102" y="49"/>
                      <a:pt x="103" y="46"/>
                    </a:cubicBezTo>
                    <a:cubicBezTo>
                      <a:pt x="104" y="44"/>
                      <a:pt x="99" y="42"/>
                      <a:pt x="99" y="40"/>
                    </a:cubicBezTo>
                    <a:cubicBezTo>
                      <a:pt x="99" y="39"/>
                      <a:pt x="103" y="36"/>
                      <a:pt x="106" y="35"/>
                    </a:cubicBezTo>
                    <a:cubicBezTo>
                      <a:pt x="108" y="34"/>
                      <a:pt x="107" y="27"/>
                      <a:pt x="105" y="25"/>
                    </a:cubicBezTo>
                    <a:cubicBezTo>
                      <a:pt x="103" y="23"/>
                      <a:pt x="102" y="20"/>
                      <a:pt x="103" y="16"/>
                    </a:cubicBezTo>
                    <a:cubicBezTo>
                      <a:pt x="105" y="13"/>
                      <a:pt x="96" y="10"/>
                      <a:pt x="95" y="10"/>
                    </a:cubicBezTo>
                    <a:cubicBezTo>
                      <a:pt x="94" y="10"/>
                      <a:pt x="94" y="10"/>
                      <a:pt x="94" y="9"/>
                    </a:cubicBezTo>
                    <a:cubicBezTo>
                      <a:pt x="86" y="11"/>
                      <a:pt x="66" y="9"/>
                      <a:pt x="65" y="8"/>
                    </a:cubicBezTo>
                    <a:cubicBezTo>
                      <a:pt x="64" y="8"/>
                      <a:pt x="61" y="7"/>
                      <a:pt x="59" y="6"/>
                    </a:cubicBezTo>
                    <a:cubicBezTo>
                      <a:pt x="58" y="8"/>
                      <a:pt x="56" y="9"/>
                      <a:pt x="53" y="9"/>
                    </a:cubicBezTo>
                    <a:cubicBezTo>
                      <a:pt x="48" y="9"/>
                      <a:pt x="48" y="5"/>
                      <a:pt x="48" y="2"/>
                    </a:cubicBezTo>
                    <a:cubicBezTo>
                      <a:pt x="48" y="0"/>
                      <a:pt x="28" y="4"/>
                      <a:pt x="23" y="9"/>
                    </a:cubicBezTo>
                    <a:cubicBezTo>
                      <a:pt x="18" y="15"/>
                      <a:pt x="6" y="13"/>
                      <a:pt x="6" y="15"/>
                    </a:cubicBezTo>
                    <a:cubicBezTo>
                      <a:pt x="5" y="17"/>
                      <a:pt x="3" y="18"/>
                      <a:pt x="2" y="18"/>
                    </a:cubicBezTo>
                    <a:cubicBezTo>
                      <a:pt x="2" y="18"/>
                      <a:pt x="2" y="19"/>
                      <a:pt x="2" y="19"/>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22" name="Freeform 67"/>
              <p:cNvSpPr>
                <a:spLocks/>
              </p:cNvSpPr>
              <p:nvPr/>
            </p:nvSpPr>
            <p:spPr bwMode="auto">
              <a:xfrm>
                <a:off x="1982297" y="3657447"/>
                <a:ext cx="173757" cy="163332"/>
              </a:xfrm>
              <a:custGeom>
                <a:avLst/>
                <a:gdLst/>
                <a:ahLst/>
                <a:cxnLst>
                  <a:cxn ang="0">
                    <a:pos x="31" y="35"/>
                  </a:cxn>
                  <a:cxn ang="0">
                    <a:pos x="39" y="23"/>
                  </a:cxn>
                  <a:cxn ang="0">
                    <a:pos x="40" y="8"/>
                  </a:cxn>
                  <a:cxn ang="0">
                    <a:pos x="30" y="2"/>
                  </a:cxn>
                  <a:cxn ang="0">
                    <a:pos x="13" y="1"/>
                  </a:cxn>
                  <a:cxn ang="0">
                    <a:pos x="6" y="2"/>
                  </a:cxn>
                  <a:cxn ang="0">
                    <a:pos x="1" y="5"/>
                  </a:cxn>
                  <a:cxn ang="0">
                    <a:pos x="6" y="13"/>
                  </a:cxn>
                  <a:cxn ang="0">
                    <a:pos x="15" y="24"/>
                  </a:cxn>
                  <a:cxn ang="0">
                    <a:pos x="24" y="34"/>
                  </a:cxn>
                  <a:cxn ang="0">
                    <a:pos x="30" y="39"/>
                  </a:cxn>
                  <a:cxn ang="0">
                    <a:pos x="31" y="35"/>
                  </a:cxn>
                </a:cxnLst>
                <a:rect l="0" t="0" r="r" b="b"/>
                <a:pathLst>
                  <a:path w="41" h="39">
                    <a:moveTo>
                      <a:pt x="31" y="35"/>
                    </a:moveTo>
                    <a:cubicBezTo>
                      <a:pt x="30" y="33"/>
                      <a:pt x="37" y="23"/>
                      <a:pt x="39" y="23"/>
                    </a:cubicBezTo>
                    <a:cubicBezTo>
                      <a:pt x="41" y="23"/>
                      <a:pt x="41" y="13"/>
                      <a:pt x="40" y="8"/>
                    </a:cubicBezTo>
                    <a:cubicBezTo>
                      <a:pt x="35" y="4"/>
                      <a:pt x="30" y="2"/>
                      <a:pt x="30" y="2"/>
                    </a:cubicBezTo>
                    <a:cubicBezTo>
                      <a:pt x="30" y="2"/>
                      <a:pt x="15" y="2"/>
                      <a:pt x="13" y="1"/>
                    </a:cubicBezTo>
                    <a:cubicBezTo>
                      <a:pt x="10" y="0"/>
                      <a:pt x="8" y="4"/>
                      <a:pt x="6" y="2"/>
                    </a:cubicBezTo>
                    <a:cubicBezTo>
                      <a:pt x="3" y="0"/>
                      <a:pt x="0" y="3"/>
                      <a:pt x="1" y="5"/>
                    </a:cubicBezTo>
                    <a:cubicBezTo>
                      <a:pt x="1" y="8"/>
                      <a:pt x="6" y="9"/>
                      <a:pt x="6" y="13"/>
                    </a:cubicBezTo>
                    <a:cubicBezTo>
                      <a:pt x="6" y="17"/>
                      <a:pt x="15" y="22"/>
                      <a:pt x="15" y="24"/>
                    </a:cubicBezTo>
                    <a:cubicBezTo>
                      <a:pt x="15" y="25"/>
                      <a:pt x="21" y="29"/>
                      <a:pt x="24" y="34"/>
                    </a:cubicBezTo>
                    <a:cubicBezTo>
                      <a:pt x="26" y="35"/>
                      <a:pt x="28" y="37"/>
                      <a:pt x="30" y="39"/>
                    </a:cubicBezTo>
                    <a:cubicBezTo>
                      <a:pt x="30" y="37"/>
                      <a:pt x="31" y="36"/>
                      <a:pt x="31" y="35"/>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23" name="Freeform 68"/>
              <p:cNvSpPr>
                <a:spLocks/>
              </p:cNvSpPr>
              <p:nvPr/>
            </p:nvSpPr>
            <p:spPr bwMode="auto">
              <a:xfrm>
                <a:off x="1898894" y="3584468"/>
                <a:ext cx="250208" cy="215460"/>
              </a:xfrm>
              <a:custGeom>
                <a:avLst/>
                <a:gdLst/>
                <a:ahLst/>
                <a:cxnLst>
                  <a:cxn ang="0">
                    <a:pos x="35" y="42"/>
                  </a:cxn>
                  <a:cxn ang="0">
                    <a:pos x="26" y="31"/>
                  </a:cxn>
                  <a:cxn ang="0">
                    <a:pos x="21" y="23"/>
                  </a:cxn>
                  <a:cxn ang="0">
                    <a:pos x="26" y="20"/>
                  </a:cxn>
                  <a:cxn ang="0">
                    <a:pos x="33" y="19"/>
                  </a:cxn>
                  <a:cxn ang="0">
                    <a:pos x="50" y="20"/>
                  </a:cxn>
                  <a:cxn ang="0">
                    <a:pos x="60" y="26"/>
                  </a:cxn>
                  <a:cxn ang="0">
                    <a:pos x="60" y="23"/>
                  </a:cxn>
                  <a:cxn ang="0">
                    <a:pos x="56" y="15"/>
                  </a:cxn>
                  <a:cxn ang="0">
                    <a:pos x="53" y="8"/>
                  </a:cxn>
                  <a:cxn ang="0">
                    <a:pos x="50" y="9"/>
                  </a:cxn>
                  <a:cxn ang="0">
                    <a:pos x="38" y="7"/>
                  </a:cxn>
                  <a:cxn ang="0">
                    <a:pos x="29" y="0"/>
                  </a:cxn>
                  <a:cxn ang="0">
                    <a:pos x="22" y="4"/>
                  </a:cxn>
                  <a:cxn ang="0">
                    <a:pos x="19" y="10"/>
                  </a:cxn>
                  <a:cxn ang="0">
                    <a:pos x="15" y="15"/>
                  </a:cxn>
                  <a:cxn ang="0">
                    <a:pos x="8" y="15"/>
                  </a:cxn>
                  <a:cxn ang="0">
                    <a:pos x="0" y="16"/>
                  </a:cxn>
                  <a:cxn ang="0">
                    <a:pos x="2" y="21"/>
                  </a:cxn>
                  <a:cxn ang="0">
                    <a:pos x="11" y="25"/>
                  </a:cxn>
                  <a:cxn ang="0">
                    <a:pos x="21" y="40"/>
                  </a:cxn>
                  <a:cxn ang="0">
                    <a:pos x="30" y="45"/>
                  </a:cxn>
                  <a:cxn ang="0">
                    <a:pos x="40" y="50"/>
                  </a:cxn>
                  <a:cxn ang="0">
                    <a:pos x="44" y="52"/>
                  </a:cxn>
                  <a:cxn ang="0">
                    <a:pos x="35" y="42"/>
                  </a:cxn>
                </a:cxnLst>
                <a:rect l="0" t="0" r="r" b="b"/>
                <a:pathLst>
                  <a:path w="60" h="52">
                    <a:moveTo>
                      <a:pt x="35" y="42"/>
                    </a:moveTo>
                    <a:cubicBezTo>
                      <a:pt x="35" y="40"/>
                      <a:pt x="26" y="35"/>
                      <a:pt x="26" y="31"/>
                    </a:cubicBezTo>
                    <a:cubicBezTo>
                      <a:pt x="26" y="27"/>
                      <a:pt x="21" y="26"/>
                      <a:pt x="21" y="23"/>
                    </a:cubicBezTo>
                    <a:cubicBezTo>
                      <a:pt x="20" y="21"/>
                      <a:pt x="23" y="18"/>
                      <a:pt x="26" y="20"/>
                    </a:cubicBezTo>
                    <a:cubicBezTo>
                      <a:pt x="28" y="22"/>
                      <a:pt x="30" y="18"/>
                      <a:pt x="33" y="19"/>
                    </a:cubicBezTo>
                    <a:cubicBezTo>
                      <a:pt x="35" y="20"/>
                      <a:pt x="50" y="20"/>
                      <a:pt x="50" y="20"/>
                    </a:cubicBezTo>
                    <a:cubicBezTo>
                      <a:pt x="50" y="20"/>
                      <a:pt x="55" y="22"/>
                      <a:pt x="60" y="26"/>
                    </a:cubicBezTo>
                    <a:cubicBezTo>
                      <a:pt x="60" y="24"/>
                      <a:pt x="60" y="24"/>
                      <a:pt x="60" y="23"/>
                    </a:cubicBezTo>
                    <a:cubicBezTo>
                      <a:pt x="59" y="20"/>
                      <a:pt x="60" y="16"/>
                      <a:pt x="56" y="15"/>
                    </a:cubicBezTo>
                    <a:cubicBezTo>
                      <a:pt x="55" y="14"/>
                      <a:pt x="54" y="11"/>
                      <a:pt x="53" y="8"/>
                    </a:cubicBezTo>
                    <a:cubicBezTo>
                      <a:pt x="52" y="9"/>
                      <a:pt x="50" y="9"/>
                      <a:pt x="50" y="9"/>
                    </a:cubicBezTo>
                    <a:cubicBezTo>
                      <a:pt x="47" y="10"/>
                      <a:pt x="40" y="10"/>
                      <a:pt x="38" y="7"/>
                    </a:cubicBezTo>
                    <a:cubicBezTo>
                      <a:pt x="36" y="5"/>
                      <a:pt x="31" y="1"/>
                      <a:pt x="29" y="0"/>
                    </a:cubicBezTo>
                    <a:cubicBezTo>
                      <a:pt x="28" y="1"/>
                      <a:pt x="24" y="4"/>
                      <a:pt x="22" y="4"/>
                    </a:cubicBezTo>
                    <a:cubicBezTo>
                      <a:pt x="20" y="5"/>
                      <a:pt x="21" y="10"/>
                      <a:pt x="19" y="10"/>
                    </a:cubicBezTo>
                    <a:cubicBezTo>
                      <a:pt x="17" y="10"/>
                      <a:pt x="16" y="13"/>
                      <a:pt x="15" y="15"/>
                    </a:cubicBezTo>
                    <a:cubicBezTo>
                      <a:pt x="15" y="16"/>
                      <a:pt x="10" y="14"/>
                      <a:pt x="8" y="15"/>
                    </a:cubicBezTo>
                    <a:cubicBezTo>
                      <a:pt x="7" y="15"/>
                      <a:pt x="2" y="16"/>
                      <a:pt x="0" y="16"/>
                    </a:cubicBezTo>
                    <a:cubicBezTo>
                      <a:pt x="1" y="18"/>
                      <a:pt x="0" y="21"/>
                      <a:pt x="2" y="21"/>
                    </a:cubicBezTo>
                    <a:cubicBezTo>
                      <a:pt x="5" y="21"/>
                      <a:pt x="11" y="21"/>
                      <a:pt x="11" y="25"/>
                    </a:cubicBezTo>
                    <a:cubicBezTo>
                      <a:pt x="11" y="29"/>
                      <a:pt x="18" y="37"/>
                      <a:pt x="21" y="40"/>
                    </a:cubicBezTo>
                    <a:cubicBezTo>
                      <a:pt x="24" y="43"/>
                      <a:pt x="30" y="43"/>
                      <a:pt x="30" y="45"/>
                    </a:cubicBezTo>
                    <a:cubicBezTo>
                      <a:pt x="30" y="48"/>
                      <a:pt x="35" y="50"/>
                      <a:pt x="40" y="50"/>
                    </a:cubicBezTo>
                    <a:cubicBezTo>
                      <a:pt x="41" y="50"/>
                      <a:pt x="43" y="51"/>
                      <a:pt x="44" y="52"/>
                    </a:cubicBezTo>
                    <a:cubicBezTo>
                      <a:pt x="41" y="47"/>
                      <a:pt x="35" y="43"/>
                      <a:pt x="35" y="42"/>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24" name="Freeform 69"/>
              <p:cNvSpPr>
                <a:spLocks/>
              </p:cNvSpPr>
              <p:nvPr/>
            </p:nvSpPr>
            <p:spPr bwMode="auto">
              <a:xfrm>
                <a:off x="2142154" y="3813827"/>
                <a:ext cx="86880" cy="170282"/>
              </a:xfrm>
              <a:custGeom>
                <a:avLst/>
                <a:gdLst/>
                <a:ahLst/>
                <a:cxnLst>
                  <a:cxn ang="0">
                    <a:pos x="14" y="35"/>
                  </a:cxn>
                  <a:cxn ang="0">
                    <a:pos x="17" y="31"/>
                  </a:cxn>
                  <a:cxn ang="0">
                    <a:pos x="21" y="24"/>
                  </a:cxn>
                  <a:cxn ang="0">
                    <a:pos x="21" y="24"/>
                  </a:cxn>
                  <a:cxn ang="0">
                    <a:pos x="15" y="17"/>
                  </a:cxn>
                  <a:cxn ang="0">
                    <a:pos x="16" y="5"/>
                  </a:cxn>
                  <a:cxn ang="0">
                    <a:pos x="6" y="0"/>
                  </a:cxn>
                  <a:cxn ang="0">
                    <a:pos x="1" y="8"/>
                  </a:cxn>
                  <a:cxn ang="0">
                    <a:pos x="4" y="15"/>
                  </a:cxn>
                  <a:cxn ang="0">
                    <a:pos x="3" y="32"/>
                  </a:cxn>
                  <a:cxn ang="0">
                    <a:pos x="11" y="41"/>
                  </a:cxn>
                  <a:cxn ang="0">
                    <a:pos x="14" y="35"/>
                  </a:cxn>
                </a:cxnLst>
                <a:rect l="0" t="0" r="r" b="b"/>
                <a:pathLst>
                  <a:path w="21" h="41">
                    <a:moveTo>
                      <a:pt x="14" y="35"/>
                    </a:moveTo>
                    <a:cubicBezTo>
                      <a:pt x="17" y="35"/>
                      <a:pt x="15" y="33"/>
                      <a:pt x="17" y="31"/>
                    </a:cubicBezTo>
                    <a:cubicBezTo>
                      <a:pt x="19" y="29"/>
                      <a:pt x="21" y="26"/>
                      <a:pt x="21" y="24"/>
                    </a:cubicBezTo>
                    <a:cubicBezTo>
                      <a:pt x="21" y="24"/>
                      <a:pt x="21" y="24"/>
                      <a:pt x="21" y="24"/>
                    </a:cubicBezTo>
                    <a:cubicBezTo>
                      <a:pt x="18" y="21"/>
                      <a:pt x="15" y="20"/>
                      <a:pt x="15" y="17"/>
                    </a:cubicBezTo>
                    <a:cubicBezTo>
                      <a:pt x="14" y="14"/>
                      <a:pt x="15" y="9"/>
                      <a:pt x="16" y="5"/>
                    </a:cubicBezTo>
                    <a:cubicBezTo>
                      <a:pt x="14" y="4"/>
                      <a:pt x="8" y="0"/>
                      <a:pt x="6" y="0"/>
                    </a:cubicBezTo>
                    <a:cubicBezTo>
                      <a:pt x="4" y="0"/>
                      <a:pt x="1" y="4"/>
                      <a:pt x="1" y="8"/>
                    </a:cubicBezTo>
                    <a:cubicBezTo>
                      <a:pt x="5" y="10"/>
                      <a:pt x="7" y="12"/>
                      <a:pt x="4" y="15"/>
                    </a:cubicBezTo>
                    <a:cubicBezTo>
                      <a:pt x="1" y="18"/>
                      <a:pt x="0" y="29"/>
                      <a:pt x="3" y="32"/>
                    </a:cubicBezTo>
                    <a:cubicBezTo>
                      <a:pt x="7" y="34"/>
                      <a:pt x="8" y="40"/>
                      <a:pt x="11" y="41"/>
                    </a:cubicBezTo>
                    <a:cubicBezTo>
                      <a:pt x="12" y="38"/>
                      <a:pt x="12" y="35"/>
                      <a:pt x="14" y="35"/>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25" name="Freeform 70"/>
              <p:cNvSpPr>
                <a:spLocks/>
              </p:cNvSpPr>
              <p:nvPr/>
            </p:nvSpPr>
            <p:spPr bwMode="auto">
              <a:xfrm>
                <a:off x="1707764" y="3431562"/>
                <a:ext cx="350990" cy="156381"/>
              </a:xfrm>
              <a:custGeom>
                <a:avLst/>
                <a:gdLst/>
                <a:ahLst/>
                <a:cxnLst>
                  <a:cxn ang="0">
                    <a:pos x="71" y="3"/>
                  </a:cxn>
                  <a:cxn ang="0">
                    <a:pos x="60" y="0"/>
                  </a:cxn>
                  <a:cxn ang="0">
                    <a:pos x="58" y="5"/>
                  </a:cxn>
                  <a:cxn ang="0">
                    <a:pos x="48" y="5"/>
                  </a:cxn>
                  <a:cxn ang="0">
                    <a:pos x="42" y="10"/>
                  </a:cxn>
                  <a:cxn ang="0">
                    <a:pos x="38" y="17"/>
                  </a:cxn>
                  <a:cxn ang="0">
                    <a:pos x="33" y="20"/>
                  </a:cxn>
                  <a:cxn ang="0">
                    <a:pos x="22" y="22"/>
                  </a:cxn>
                  <a:cxn ang="0">
                    <a:pos x="15" y="23"/>
                  </a:cxn>
                  <a:cxn ang="0">
                    <a:pos x="9" y="24"/>
                  </a:cxn>
                  <a:cxn ang="0">
                    <a:pos x="2" y="22"/>
                  </a:cxn>
                  <a:cxn ang="0">
                    <a:pos x="1" y="28"/>
                  </a:cxn>
                  <a:cxn ang="0">
                    <a:pos x="7" y="31"/>
                  </a:cxn>
                  <a:cxn ang="0">
                    <a:pos x="14" y="32"/>
                  </a:cxn>
                  <a:cxn ang="0">
                    <a:pos x="21" y="30"/>
                  </a:cxn>
                  <a:cxn ang="0">
                    <a:pos x="30" y="29"/>
                  </a:cxn>
                  <a:cxn ang="0">
                    <a:pos x="32" y="34"/>
                  </a:cxn>
                  <a:cxn ang="0">
                    <a:pos x="42" y="35"/>
                  </a:cxn>
                  <a:cxn ang="0">
                    <a:pos x="55" y="37"/>
                  </a:cxn>
                  <a:cxn ang="0">
                    <a:pos x="64" y="34"/>
                  </a:cxn>
                  <a:cxn ang="0">
                    <a:pos x="72" y="31"/>
                  </a:cxn>
                  <a:cxn ang="0">
                    <a:pos x="72" y="31"/>
                  </a:cxn>
                  <a:cxn ang="0">
                    <a:pos x="74" y="29"/>
                  </a:cxn>
                  <a:cxn ang="0">
                    <a:pos x="76" y="24"/>
                  </a:cxn>
                  <a:cxn ang="0">
                    <a:pos x="77" y="19"/>
                  </a:cxn>
                  <a:cxn ang="0">
                    <a:pos x="82" y="16"/>
                  </a:cxn>
                  <a:cxn ang="0">
                    <a:pos x="84" y="13"/>
                  </a:cxn>
                  <a:cxn ang="0">
                    <a:pos x="79" y="4"/>
                  </a:cxn>
                  <a:cxn ang="0">
                    <a:pos x="71" y="3"/>
                  </a:cxn>
                </a:cxnLst>
                <a:rect l="0" t="0" r="r" b="b"/>
                <a:pathLst>
                  <a:path w="84" h="37">
                    <a:moveTo>
                      <a:pt x="71" y="3"/>
                    </a:moveTo>
                    <a:cubicBezTo>
                      <a:pt x="68" y="0"/>
                      <a:pt x="60" y="0"/>
                      <a:pt x="60" y="0"/>
                    </a:cubicBezTo>
                    <a:cubicBezTo>
                      <a:pt x="60" y="0"/>
                      <a:pt x="59" y="3"/>
                      <a:pt x="58" y="5"/>
                    </a:cubicBezTo>
                    <a:cubicBezTo>
                      <a:pt x="57" y="6"/>
                      <a:pt x="52" y="6"/>
                      <a:pt x="48" y="5"/>
                    </a:cubicBezTo>
                    <a:cubicBezTo>
                      <a:pt x="47" y="7"/>
                      <a:pt x="43" y="8"/>
                      <a:pt x="42" y="10"/>
                    </a:cubicBezTo>
                    <a:cubicBezTo>
                      <a:pt x="42" y="12"/>
                      <a:pt x="36" y="11"/>
                      <a:pt x="38" y="17"/>
                    </a:cubicBezTo>
                    <a:cubicBezTo>
                      <a:pt x="40" y="23"/>
                      <a:pt x="35" y="21"/>
                      <a:pt x="33" y="20"/>
                    </a:cubicBezTo>
                    <a:cubicBezTo>
                      <a:pt x="32" y="19"/>
                      <a:pt x="24" y="20"/>
                      <a:pt x="22" y="22"/>
                    </a:cubicBezTo>
                    <a:cubicBezTo>
                      <a:pt x="20" y="24"/>
                      <a:pt x="17" y="24"/>
                      <a:pt x="15" y="23"/>
                    </a:cubicBezTo>
                    <a:cubicBezTo>
                      <a:pt x="14" y="22"/>
                      <a:pt x="10" y="21"/>
                      <a:pt x="9" y="24"/>
                    </a:cubicBezTo>
                    <a:cubicBezTo>
                      <a:pt x="7" y="26"/>
                      <a:pt x="4" y="22"/>
                      <a:pt x="2" y="22"/>
                    </a:cubicBezTo>
                    <a:cubicBezTo>
                      <a:pt x="0" y="22"/>
                      <a:pt x="1" y="27"/>
                      <a:pt x="1" y="28"/>
                    </a:cubicBezTo>
                    <a:cubicBezTo>
                      <a:pt x="1" y="29"/>
                      <a:pt x="4" y="32"/>
                      <a:pt x="7" y="31"/>
                    </a:cubicBezTo>
                    <a:cubicBezTo>
                      <a:pt x="9" y="30"/>
                      <a:pt x="12" y="31"/>
                      <a:pt x="14" y="32"/>
                    </a:cubicBezTo>
                    <a:cubicBezTo>
                      <a:pt x="16" y="34"/>
                      <a:pt x="19" y="31"/>
                      <a:pt x="21" y="30"/>
                    </a:cubicBezTo>
                    <a:cubicBezTo>
                      <a:pt x="22" y="29"/>
                      <a:pt x="29" y="29"/>
                      <a:pt x="30" y="29"/>
                    </a:cubicBezTo>
                    <a:cubicBezTo>
                      <a:pt x="30" y="29"/>
                      <a:pt x="31" y="33"/>
                      <a:pt x="32" y="34"/>
                    </a:cubicBezTo>
                    <a:cubicBezTo>
                      <a:pt x="33" y="34"/>
                      <a:pt x="38" y="35"/>
                      <a:pt x="42" y="35"/>
                    </a:cubicBezTo>
                    <a:cubicBezTo>
                      <a:pt x="46" y="35"/>
                      <a:pt x="53" y="37"/>
                      <a:pt x="55" y="37"/>
                    </a:cubicBezTo>
                    <a:cubicBezTo>
                      <a:pt x="57" y="37"/>
                      <a:pt x="60" y="34"/>
                      <a:pt x="64" y="34"/>
                    </a:cubicBezTo>
                    <a:cubicBezTo>
                      <a:pt x="69" y="34"/>
                      <a:pt x="71" y="31"/>
                      <a:pt x="72" y="31"/>
                    </a:cubicBezTo>
                    <a:cubicBezTo>
                      <a:pt x="72" y="31"/>
                      <a:pt x="72" y="31"/>
                      <a:pt x="72" y="31"/>
                    </a:cubicBezTo>
                    <a:cubicBezTo>
                      <a:pt x="72" y="30"/>
                      <a:pt x="73" y="29"/>
                      <a:pt x="74" y="29"/>
                    </a:cubicBezTo>
                    <a:cubicBezTo>
                      <a:pt x="76" y="28"/>
                      <a:pt x="74" y="25"/>
                      <a:pt x="76" y="24"/>
                    </a:cubicBezTo>
                    <a:cubicBezTo>
                      <a:pt x="77" y="22"/>
                      <a:pt x="75" y="19"/>
                      <a:pt x="77" y="19"/>
                    </a:cubicBezTo>
                    <a:cubicBezTo>
                      <a:pt x="79" y="20"/>
                      <a:pt x="82" y="20"/>
                      <a:pt x="82" y="16"/>
                    </a:cubicBezTo>
                    <a:cubicBezTo>
                      <a:pt x="82" y="15"/>
                      <a:pt x="83" y="14"/>
                      <a:pt x="84" y="13"/>
                    </a:cubicBezTo>
                    <a:cubicBezTo>
                      <a:pt x="81" y="10"/>
                      <a:pt x="79" y="4"/>
                      <a:pt x="79" y="4"/>
                    </a:cubicBezTo>
                    <a:cubicBezTo>
                      <a:pt x="79" y="4"/>
                      <a:pt x="74" y="6"/>
                      <a:pt x="71" y="3"/>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26" name="Freeform 71"/>
              <p:cNvSpPr>
                <a:spLocks/>
              </p:cNvSpPr>
              <p:nvPr/>
            </p:nvSpPr>
            <p:spPr bwMode="auto">
              <a:xfrm>
                <a:off x="2006624" y="3448941"/>
                <a:ext cx="312761" cy="177234"/>
              </a:xfrm>
              <a:custGeom>
                <a:avLst/>
                <a:gdLst/>
                <a:ahLst/>
                <a:cxnLst>
                  <a:cxn ang="0">
                    <a:pos x="71" y="8"/>
                  </a:cxn>
                  <a:cxn ang="0">
                    <a:pos x="68" y="7"/>
                  </a:cxn>
                  <a:cxn ang="0">
                    <a:pos x="61" y="4"/>
                  </a:cxn>
                  <a:cxn ang="0">
                    <a:pos x="51" y="1"/>
                  </a:cxn>
                  <a:cxn ang="0">
                    <a:pos x="40" y="7"/>
                  </a:cxn>
                  <a:cxn ang="0">
                    <a:pos x="28" y="11"/>
                  </a:cxn>
                  <a:cxn ang="0">
                    <a:pos x="13" y="11"/>
                  </a:cxn>
                  <a:cxn ang="0">
                    <a:pos x="12" y="9"/>
                  </a:cxn>
                  <a:cxn ang="0">
                    <a:pos x="10" y="12"/>
                  </a:cxn>
                  <a:cxn ang="0">
                    <a:pos x="5" y="15"/>
                  </a:cxn>
                  <a:cxn ang="0">
                    <a:pos x="4" y="20"/>
                  </a:cxn>
                  <a:cxn ang="0">
                    <a:pos x="2" y="25"/>
                  </a:cxn>
                  <a:cxn ang="0">
                    <a:pos x="0" y="27"/>
                  </a:cxn>
                  <a:cxn ang="0">
                    <a:pos x="3" y="32"/>
                  </a:cxn>
                  <a:cxn ang="0">
                    <a:pos x="3" y="32"/>
                  </a:cxn>
                  <a:cxn ang="0">
                    <a:pos x="12" y="39"/>
                  </a:cxn>
                  <a:cxn ang="0">
                    <a:pos x="24" y="41"/>
                  </a:cxn>
                  <a:cxn ang="0">
                    <a:pos x="39" y="37"/>
                  </a:cxn>
                  <a:cxn ang="0">
                    <a:pos x="44" y="38"/>
                  </a:cxn>
                  <a:cxn ang="0">
                    <a:pos x="47" y="39"/>
                  </a:cxn>
                  <a:cxn ang="0">
                    <a:pos x="54" y="34"/>
                  </a:cxn>
                  <a:cxn ang="0">
                    <a:pos x="64" y="17"/>
                  </a:cxn>
                  <a:cxn ang="0">
                    <a:pos x="72" y="12"/>
                  </a:cxn>
                  <a:cxn ang="0">
                    <a:pos x="71" y="8"/>
                  </a:cxn>
                </a:cxnLst>
                <a:rect l="0" t="0" r="r" b="b"/>
                <a:pathLst>
                  <a:path w="74" h="42">
                    <a:moveTo>
                      <a:pt x="71" y="8"/>
                    </a:moveTo>
                    <a:cubicBezTo>
                      <a:pt x="70" y="8"/>
                      <a:pt x="69" y="7"/>
                      <a:pt x="68" y="7"/>
                    </a:cubicBezTo>
                    <a:cubicBezTo>
                      <a:pt x="65" y="6"/>
                      <a:pt x="62" y="5"/>
                      <a:pt x="61" y="4"/>
                    </a:cubicBezTo>
                    <a:cubicBezTo>
                      <a:pt x="59" y="2"/>
                      <a:pt x="52" y="1"/>
                      <a:pt x="51" y="1"/>
                    </a:cubicBezTo>
                    <a:cubicBezTo>
                      <a:pt x="50" y="0"/>
                      <a:pt x="43" y="7"/>
                      <a:pt x="40" y="7"/>
                    </a:cubicBezTo>
                    <a:cubicBezTo>
                      <a:pt x="38" y="7"/>
                      <a:pt x="28" y="9"/>
                      <a:pt x="28" y="11"/>
                    </a:cubicBezTo>
                    <a:cubicBezTo>
                      <a:pt x="28" y="14"/>
                      <a:pt x="16" y="14"/>
                      <a:pt x="13" y="11"/>
                    </a:cubicBezTo>
                    <a:cubicBezTo>
                      <a:pt x="13" y="11"/>
                      <a:pt x="12" y="10"/>
                      <a:pt x="12" y="9"/>
                    </a:cubicBezTo>
                    <a:cubicBezTo>
                      <a:pt x="11" y="10"/>
                      <a:pt x="10" y="11"/>
                      <a:pt x="10" y="12"/>
                    </a:cubicBezTo>
                    <a:cubicBezTo>
                      <a:pt x="10" y="16"/>
                      <a:pt x="7" y="16"/>
                      <a:pt x="5" y="15"/>
                    </a:cubicBezTo>
                    <a:cubicBezTo>
                      <a:pt x="3" y="15"/>
                      <a:pt x="5" y="18"/>
                      <a:pt x="4" y="20"/>
                    </a:cubicBezTo>
                    <a:cubicBezTo>
                      <a:pt x="2" y="21"/>
                      <a:pt x="4" y="24"/>
                      <a:pt x="2" y="25"/>
                    </a:cubicBezTo>
                    <a:cubicBezTo>
                      <a:pt x="1" y="25"/>
                      <a:pt x="0" y="26"/>
                      <a:pt x="0" y="27"/>
                    </a:cubicBezTo>
                    <a:cubicBezTo>
                      <a:pt x="1" y="28"/>
                      <a:pt x="3" y="32"/>
                      <a:pt x="3" y="32"/>
                    </a:cubicBezTo>
                    <a:cubicBezTo>
                      <a:pt x="3" y="32"/>
                      <a:pt x="3" y="32"/>
                      <a:pt x="3" y="32"/>
                    </a:cubicBezTo>
                    <a:cubicBezTo>
                      <a:pt x="5" y="33"/>
                      <a:pt x="10" y="37"/>
                      <a:pt x="12" y="39"/>
                    </a:cubicBezTo>
                    <a:cubicBezTo>
                      <a:pt x="14" y="42"/>
                      <a:pt x="21" y="42"/>
                      <a:pt x="24" y="41"/>
                    </a:cubicBezTo>
                    <a:cubicBezTo>
                      <a:pt x="26" y="41"/>
                      <a:pt x="39" y="37"/>
                      <a:pt x="39" y="37"/>
                    </a:cubicBezTo>
                    <a:cubicBezTo>
                      <a:pt x="39" y="37"/>
                      <a:pt x="42" y="38"/>
                      <a:pt x="44" y="38"/>
                    </a:cubicBezTo>
                    <a:cubicBezTo>
                      <a:pt x="44" y="38"/>
                      <a:pt x="46" y="38"/>
                      <a:pt x="47" y="39"/>
                    </a:cubicBezTo>
                    <a:cubicBezTo>
                      <a:pt x="48" y="38"/>
                      <a:pt x="51" y="37"/>
                      <a:pt x="54" y="34"/>
                    </a:cubicBezTo>
                    <a:cubicBezTo>
                      <a:pt x="57" y="30"/>
                      <a:pt x="63" y="18"/>
                      <a:pt x="64" y="17"/>
                    </a:cubicBezTo>
                    <a:cubicBezTo>
                      <a:pt x="66" y="16"/>
                      <a:pt x="70" y="14"/>
                      <a:pt x="72" y="12"/>
                    </a:cubicBezTo>
                    <a:cubicBezTo>
                      <a:pt x="74" y="11"/>
                      <a:pt x="73" y="9"/>
                      <a:pt x="71" y="8"/>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27" name="Freeform 72"/>
              <p:cNvSpPr>
                <a:spLocks/>
              </p:cNvSpPr>
              <p:nvPr/>
            </p:nvSpPr>
            <p:spPr bwMode="auto">
              <a:xfrm>
                <a:off x="1829390" y="3306459"/>
                <a:ext cx="295389" cy="152907"/>
              </a:xfrm>
              <a:custGeom>
                <a:avLst/>
                <a:gdLst/>
                <a:ahLst/>
                <a:cxnLst>
                  <a:cxn ang="0">
                    <a:pos x="68" y="17"/>
                  </a:cxn>
                  <a:cxn ang="0">
                    <a:pos x="60" y="15"/>
                  </a:cxn>
                  <a:cxn ang="0">
                    <a:pos x="57" y="11"/>
                  </a:cxn>
                  <a:cxn ang="0">
                    <a:pos x="51" y="12"/>
                  </a:cxn>
                  <a:cxn ang="0">
                    <a:pos x="45" y="9"/>
                  </a:cxn>
                  <a:cxn ang="0">
                    <a:pos x="37" y="4"/>
                  </a:cxn>
                  <a:cxn ang="0">
                    <a:pos x="31" y="0"/>
                  </a:cxn>
                  <a:cxn ang="0">
                    <a:pos x="30" y="1"/>
                  </a:cxn>
                  <a:cxn ang="0">
                    <a:pos x="24" y="2"/>
                  </a:cxn>
                  <a:cxn ang="0">
                    <a:pos x="15" y="6"/>
                  </a:cxn>
                  <a:cxn ang="0">
                    <a:pos x="3" y="10"/>
                  </a:cxn>
                  <a:cxn ang="0">
                    <a:pos x="4" y="16"/>
                  </a:cxn>
                  <a:cxn ang="0">
                    <a:pos x="8" y="26"/>
                  </a:cxn>
                  <a:cxn ang="0">
                    <a:pos x="20" y="35"/>
                  </a:cxn>
                  <a:cxn ang="0">
                    <a:pos x="19" y="35"/>
                  </a:cxn>
                  <a:cxn ang="0">
                    <a:pos x="29" y="35"/>
                  </a:cxn>
                  <a:cxn ang="0">
                    <a:pos x="31" y="30"/>
                  </a:cxn>
                  <a:cxn ang="0">
                    <a:pos x="42" y="33"/>
                  </a:cxn>
                  <a:cxn ang="0">
                    <a:pos x="50" y="34"/>
                  </a:cxn>
                  <a:cxn ang="0">
                    <a:pos x="51" y="36"/>
                  </a:cxn>
                  <a:cxn ang="0">
                    <a:pos x="54" y="33"/>
                  </a:cxn>
                  <a:cxn ang="0">
                    <a:pos x="65" y="27"/>
                  </a:cxn>
                  <a:cxn ang="0">
                    <a:pos x="71" y="22"/>
                  </a:cxn>
                  <a:cxn ang="0">
                    <a:pos x="68" y="17"/>
                  </a:cxn>
                </a:cxnLst>
                <a:rect l="0" t="0" r="r" b="b"/>
                <a:pathLst>
                  <a:path w="71" h="36">
                    <a:moveTo>
                      <a:pt x="68" y="17"/>
                    </a:moveTo>
                    <a:cubicBezTo>
                      <a:pt x="66" y="15"/>
                      <a:pt x="61" y="16"/>
                      <a:pt x="60" y="15"/>
                    </a:cubicBezTo>
                    <a:cubicBezTo>
                      <a:pt x="60" y="13"/>
                      <a:pt x="59" y="11"/>
                      <a:pt x="57" y="11"/>
                    </a:cubicBezTo>
                    <a:cubicBezTo>
                      <a:pt x="55" y="11"/>
                      <a:pt x="52" y="9"/>
                      <a:pt x="51" y="12"/>
                    </a:cubicBezTo>
                    <a:cubicBezTo>
                      <a:pt x="50" y="14"/>
                      <a:pt x="45" y="11"/>
                      <a:pt x="45" y="9"/>
                    </a:cubicBezTo>
                    <a:cubicBezTo>
                      <a:pt x="45" y="7"/>
                      <a:pt x="43" y="6"/>
                      <a:pt x="37" y="4"/>
                    </a:cubicBezTo>
                    <a:cubicBezTo>
                      <a:pt x="35" y="3"/>
                      <a:pt x="33" y="2"/>
                      <a:pt x="31" y="0"/>
                    </a:cubicBezTo>
                    <a:cubicBezTo>
                      <a:pt x="31" y="1"/>
                      <a:pt x="31" y="1"/>
                      <a:pt x="30" y="1"/>
                    </a:cubicBezTo>
                    <a:cubicBezTo>
                      <a:pt x="29" y="3"/>
                      <a:pt x="26" y="0"/>
                      <a:pt x="24" y="2"/>
                    </a:cubicBezTo>
                    <a:cubicBezTo>
                      <a:pt x="23" y="3"/>
                      <a:pt x="18" y="3"/>
                      <a:pt x="15" y="6"/>
                    </a:cubicBezTo>
                    <a:cubicBezTo>
                      <a:pt x="12" y="8"/>
                      <a:pt x="7" y="10"/>
                      <a:pt x="3" y="10"/>
                    </a:cubicBezTo>
                    <a:cubicBezTo>
                      <a:pt x="0" y="11"/>
                      <a:pt x="3" y="14"/>
                      <a:pt x="4" y="16"/>
                    </a:cubicBezTo>
                    <a:cubicBezTo>
                      <a:pt x="5" y="19"/>
                      <a:pt x="5" y="24"/>
                      <a:pt x="8" y="26"/>
                    </a:cubicBezTo>
                    <a:cubicBezTo>
                      <a:pt x="10" y="28"/>
                      <a:pt x="19" y="33"/>
                      <a:pt x="20" y="35"/>
                    </a:cubicBezTo>
                    <a:cubicBezTo>
                      <a:pt x="20" y="35"/>
                      <a:pt x="20" y="35"/>
                      <a:pt x="19" y="35"/>
                    </a:cubicBezTo>
                    <a:cubicBezTo>
                      <a:pt x="23" y="36"/>
                      <a:pt x="28" y="36"/>
                      <a:pt x="29" y="35"/>
                    </a:cubicBezTo>
                    <a:cubicBezTo>
                      <a:pt x="30" y="33"/>
                      <a:pt x="31" y="30"/>
                      <a:pt x="31" y="30"/>
                    </a:cubicBezTo>
                    <a:cubicBezTo>
                      <a:pt x="31" y="30"/>
                      <a:pt x="39" y="30"/>
                      <a:pt x="42" y="33"/>
                    </a:cubicBezTo>
                    <a:cubicBezTo>
                      <a:pt x="45" y="36"/>
                      <a:pt x="50" y="34"/>
                      <a:pt x="50" y="34"/>
                    </a:cubicBezTo>
                    <a:cubicBezTo>
                      <a:pt x="50" y="34"/>
                      <a:pt x="50" y="35"/>
                      <a:pt x="51" y="36"/>
                    </a:cubicBezTo>
                    <a:cubicBezTo>
                      <a:pt x="52" y="34"/>
                      <a:pt x="53" y="33"/>
                      <a:pt x="54" y="33"/>
                    </a:cubicBezTo>
                    <a:cubicBezTo>
                      <a:pt x="57" y="32"/>
                      <a:pt x="62" y="32"/>
                      <a:pt x="65" y="27"/>
                    </a:cubicBezTo>
                    <a:cubicBezTo>
                      <a:pt x="66" y="25"/>
                      <a:pt x="69" y="23"/>
                      <a:pt x="71" y="22"/>
                    </a:cubicBezTo>
                    <a:cubicBezTo>
                      <a:pt x="70" y="20"/>
                      <a:pt x="69" y="17"/>
                      <a:pt x="68" y="17"/>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28" name="Freeform 73"/>
              <p:cNvSpPr>
                <a:spLocks/>
              </p:cNvSpPr>
              <p:nvPr/>
            </p:nvSpPr>
            <p:spPr bwMode="auto">
              <a:xfrm>
                <a:off x="2041376" y="3396810"/>
                <a:ext cx="264111" cy="111204"/>
              </a:xfrm>
              <a:custGeom>
                <a:avLst/>
                <a:gdLst/>
                <a:ahLst/>
                <a:cxnLst>
                  <a:cxn ang="0">
                    <a:pos x="47" y="3"/>
                  </a:cxn>
                  <a:cxn ang="0">
                    <a:pos x="38" y="3"/>
                  </a:cxn>
                  <a:cxn ang="0">
                    <a:pos x="29" y="1"/>
                  </a:cxn>
                  <a:cxn ang="0">
                    <a:pos x="22" y="2"/>
                  </a:cxn>
                  <a:cxn ang="0">
                    <a:pos x="20" y="1"/>
                  </a:cxn>
                  <a:cxn ang="0">
                    <a:pos x="14" y="6"/>
                  </a:cxn>
                  <a:cxn ang="0">
                    <a:pos x="3" y="12"/>
                  </a:cxn>
                  <a:cxn ang="0">
                    <a:pos x="0" y="15"/>
                  </a:cxn>
                  <a:cxn ang="0">
                    <a:pos x="5" y="24"/>
                  </a:cxn>
                  <a:cxn ang="0">
                    <a:pos x="20" y="24"/>
                  </a:cxn>
                  <a:cxn ang="0">
                    <a:pos x="32" y="20"/>
                  </a:cxn>
                  <a:cxn ang="0">
                    <a:pos x="43" y="14"/>
                  </a:cxn>
                  <a:cxn ang="0">
                    <a:pos x="53" y="17"/>
                  </a:cxn>
                  <a:cxn ang="0">
                    <a:pos x="60" y="20"/>
                  </a:cxn>
                  <a:cxn ang="0">
                    <a:pos x="58" y="16"/>
                  </a:cxn>
                  <a:cxn ang="0">
                    <a:pos x="63" y="8"/>
                  </a:cxn>
                  <a:cxn ang="0">
                    <a:pos x="63" y="7"/>
                  </a:cxn>
                  <a:cxn ang="0">
                    <a:pos x="56" y="6"/>
                  </a:cxn>
                  <a:cxn ang="0">
                    <a:pos x="47" y="3"/>
                  </a:cxn>
                </a:cxnLst>
                <a:rect l="0" t="0" r="r" b="b"/>
                <a:pathLst>
                  <a:path w="63" h="27">
                    <a:moveTo>
                      <a:pt x="47" y="3"/>
                    </a:moveTo>
                    <a:cubicBezTo>
                      <a:pt x="43" y="4"/>
                      <a:pt x="41" y="1"/>
                      <a:pt x="38" y="3"/>
                    </a:cubicBezTo>
                    <a:cubicBezTo>
                      <a:pt x="35" y="4"/>
                      <a:pt x="30" y="3"/>
                      <a:pt x="29" y="1"/>
                    </a:cubicBezTo>
                    <a:cubicBezTo>
                      <a:pt x="27" y="0"/>
                      <a:pt x="24" y="4"/>
                      <a:pt x="22" y="2"/>
                    </a:cubicBezTo>
                    <a:cubicBezTo>
                      <a:pt x="21" y="2"/>
                      <a:pt x="21" y="1"/>
                      <a:pt x="20" y="1"/>
                    </a:cubicBezTo>
                    <a:cubicBezTo>
                      <a:pt x="18" y="2"/>
                      <a:pt x="15" y="4"/>
                      <a:pt x="14" y="6"/>
                    </a:cubicBezTo>
                    <a:cubicBezTo>
                      <a:pt x="11" y="11"/>
                      <a:pt x="6" y="11"/>
                      <a:pt x="3" y="12"/>
                    </a:cubicBezTo>
                    <a:cubicBezTo>
                      <a:pt x="2" y="12"/>
                      <a:pt x="1" y="13"/>
                      <a:pt x="0" y="15"/>
                    </a:cubicBezTo>
                    <a:cubicBezTo>
                      <a:pt x="1" y="18"/>
                      <a:pt x="3" y="22"/>
                      <a:pt x="5" y="24"/>
                    </a:cubicBezTo>
                    <a:cubicBezTo>
                      <a:pt x="8" y="27"/>
                      <a:pt x="20" y="27"/>
                      <a:pt x="20" y="24"/>
                    </a:cubicBezTo>
                    <a:cubicBezTo>
                      <a:pt x="20" y="22"/>
                      <a:pt x="30" y="20"/>
                      <a:pt x="32" y="20"/>
                    </a:cubicBezTo>
                    <a:cubicBezTo>
                      <a:pt x="35" y="20"/>
                      <a:pt x="42" y="13"/>
                      <a:pt x="43" y="14"/>
                    </a:cubicBezTo>
                    <a:cubicBezTo>
                      <a:pt x="44" y="14"/>
                      <a:pt x="51" y="15"/>
                      <a:pt x="53" y="17"/>
                    </a:cubicBezTo>
                    <a:cubicBezTo>
                      <a:pt x="54" y="18"/>
                      <a:pt x="57" y="19"/>
                      <a:pt x="60" y="20"/>
                    </a:cubicBezTo>
                    <a:cubicBezTo>
                      <a:pt x="59" y="18"/>
                      <a:pt x="58" y="17"/>
                      <a:pt x="58" y="16"/>
                    </a:cubicBezTo>
                    <a:cubicBezTo>
                      <a:pt x="58" y="14"/>
                      <a:pt x="62" y="9"/>
                      <a:pt x="63" y="8"/>
                    </a:cubicBezTo>
                    <a:cubicBezTo>
                      <a:pt x="63" y="7"/>
                      <a:pt x="63" y="7"/>
                      <a:pt x="63" y="7"/>
                    </a:cubicBezTo>
                    <a:cubicBezTo>
                      <a:pt x="60" y="7"/>
                      <a:pt x="57" y="6"/>
                      <a:pt x="56" y="6"/>
                    </a:cubicBezTo>
                    <a:cubicBezTo>
                      <a:pt x="55" y="4"/>
                      <a:pt x="51" y="3"/>
                      <a:pt x="47" y="3"/>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29" name="Freeform 74"/>
              <p:cNvSpPr>
                <a:spLocks/>
              </p:cNvSpPr>
              <p:nvPr/>
            </p:nvSpPr>
            <p:spPr bwMode="auto">
              <a:xfrm>
                <a:off x="790327" y="3838154"/>
                <a:ext cx="177234" cy="291911"/>
              </a:xfrm>
              <a:custGeom>
                <a:avLst/>
                <a:gdLst/>
                <a:ahLst/>
                <a:cxnLst>
                  <a:cxn ang="0">
                    <a:pos x="30" y="57"/>
                  </a:cxn>
                  <a:cxn ang="0">
                    <a:pos x="28" y="52"/>
                  </a:cxn>
                  <a:cxn ang="0">
                    <a:pos x="31" y="45"/>
                  </a:cxn>
                  <a:cxn ang="0">
                    <a:pos x="27" y="39"/>
                  </a:cxn>
                  <a:cxn ang="0">
                    <a:pos x="30" y="35"/>
                  </a:cxn>
                  <a:cxn ang="0">
                    <a:pos x="32" y="27"/>
                  </a:cxn>
                  <a:cxn ang="0">
                    <a:pos x="31" y="17"/>
                  </a:cxn>
                  <a:cxn ang="0">
                    <a:pos x="39" y="10"/>
                  </a:cxn>
                  <a:cxn ang="0">
                    <a:pos x="36" y="6"/>
                  </a:cxn>
                  <a:cxn ang="0">
                    <a:pos x="29" y="4"/>
                  </a:cxn>
                  <a:cxn ang="0">
                    <a:pos x="25" y="4"/>
                  </a:cxn>
                  <a:cxn ang="0">
                    <a:pos x="18" y="3"/>
                  </a:cxn>
                  <a:cxn ang="0">
                    <a:pos x="14" y="2"/>
                  </a:cxn>
                  <a:cxn ang="0">
                    <a:pos x="11" y="4"/>
                  </a:cxn>
                  <a:cxn ang="0">
                    <a:pos x="11" y="11"/>
                  </a:cxn>
                  <a:cxn ang="0">
                    <a:pos x="4" y="38"/>
                  </a:cxn>
                  <a:cxn ang="0">
                    <a:pos x="8" y="48"/>
                  </a:cxn>
                  <a:cxn ang="0">
                    <a:pos x="10" y="67"/>
                  </a:cxn>
                  <a:cxn ang="0">
                    <a:pos x="18" y="70"/>
                  </a:cxn>
                  <a:cxn ang="0">
                    <a:pos x="27" y="68"/>
                  </a:cxn>
                  <a:cxn ang="0">
                    <a:pos x="26" y="64"/>
                  </a:cxn>
                  <a:cxn ang="0">
                    <a:pos x="30" y="57"/>
                  </a:cxn>
                </a:cxnLst>
                <a:rect l="0" t="0" r="r" b="b"/>
                <a:pathLst>
                  <a:path w="42" h="70">
                    <a:moveTo>
                      <a:pt x="30" y="57"/>
                    </a:moveTo>
                    <a:cubicBezTo>
                      <a:pt x="35" y="56"/>
                      <a:pt x="29" y="53"/>
                      <a:pt x="28" y="52"/>
                    </a:cubicBezTo>
                    <a:cubicBezTo>
                      <a:pt x="27" y="50"/>
                      <a:pt x="28" y="45"/>
                      <a:pt x="31" y="45"/>
                    </a:cubicBezTo>
                    <a:cubicBezTo>
                      <a:pt x="33" y="45"/>
                      <a:pt x="31" y="43"/>
                      <a:pt x="27" y="39"/>
                    </a:cubicBezTo>
                    <a:cubicBezTo>
                      <a:pt x="24" y="36"/>
                      <a:pt x="27" y="35"/>
                      <a:pt x="30" y="35"/>
                    </a:cubicBezTo>
                    <a:cubicBezTo>
                      <a:pt x="33" y="35"/>
                      <a:pt x="29" y="30"/>
                      <a:pt x="32" y="27"/>
                    </a:cubicBezTo>
                    <a:cubicBezTo>
                      <a:pt x="35" y="24"/>
                      <a:pt x="31" y="19"/>
                      <a:pt x="31" y="17"/>
                    </a:cubicBezTo>
                    <a:cubicBezTo>
                      <a:pt x="31" y="14"/>
                      <a:pt x="35" y="13"/>
                      <a:pt x="39" y="10"/>
                    </a:cubicBezTo>
                    <a:cubicBezTo>
                      <a:pt x="42" y="7"/>
                      <a:pt x="36" y="8"/>
                      <a:pt x="36" y="6"/>
                    </a:cubicBezTo>
                    <a:cubicBezTo>
                      <a:pt x="36" y="3"/>
                      <a:pt x="32" y="2"/>
                      <a:pt x="29" y="4"/>
                    </a:cubicBezTo>
                    <a:cubicBezTo>
                      <a:pt x="26" y="6"/>
                      <a:pt x="27" y="4"/>
                      <a:pt x="25" y="4"/>
                    </a:cubicBezTo>
                    <a:cubicBezTo>
                      <a:pt x="22" y="4"/>
                      <a:pt x="18" y="5"/>
                      <a:pt x="18" y="3"/>
                    </a:cubicBezTo>
                    <a:cubicBezTo>
                      <a:pt x="18" y="0"/>
                      <a:pt x="16" y="0"/>
                      <a:pt x="14" y="2"/>
                    </a:cubicBezTo>
                    <a:cubicBezTo>
                      <a:pt x="13" y="3"/>
                      <a:pt x="12" y="4"/>
                      <a:pt x="11" y="4"/>
                    </a:cubicBezTo>
                    <a:cubicBezTo>
                      <a:pt x="10" y="7"/>
                      <a:pt x="10" y="10"/>
                      <a:pt x="11" y="11"/>
                    </a:cubicBezTo>
                    <a:cubicBezTo>
                      <a:pt x="13" y="15"/>
                      <a:pt x="8" y="33"/>
                      <a:pt x="4" y="38"/>
                    </a:cubicBezTo>
                    <a:cubicBezTo>
                      <a:pt x="0" y="43"/>
                      <a:pt x="4" y="45"/>
                      <a:pt x="8" y="48"/>
                    </a:cubicBezTo>
                    <a:cubicBezTo>
                      <a:pt x="13" y="52"/>
                      <a:pt x="10" y="64"/>
                      <a:pt x="10" y="67"/>
                    </a:cubicBezTo>
                    <a:cubicBezTo>
                      <a:pt x="10" y="70"/>
                      <a:pt x="14" y="70"/>
                      <a:pt x="18" y="70"/>
                    </a:cubicBezTo>
                    <a:cubicBezTo>
                      <a:pt x="21" y="70"/>
                      <a:pt x="24" y="68"/>
                      <a:pt x="27" y="68"/>
                    </a:cubicBezTo>
                    <a:cubicBezTo>
                      <a:pt x="26" y="66"/>
                      <a:pt x="26" y="65"/>
                      <a:pt x="26" y="64"/>
                    </a:cubicBezTo>
                    <a:cubicBezTo>
                      <a:pt x="26" y="62"/>
                      <a:pt x="26" y="58"/>
                      <a:pt x="30" y="57"/>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30" name="Freeform 75"/>
              <p:cNvSpPr>
                <a:spLocks/>
              </p:cNvSpPr>
              <p:nvPr/>
            </p:nvSpPr>
            <p:spPr bwMode="auto">
              <a:xfrm>
                <a:off x="1401951" y="3153553"/>
                <a:ext cx="194607" cy="166806"/>
              </a:xfrm>
              <a:custGeom>
                <a:avLst/>
                <a:gdLst/>
                <a:ahLst/>
                <a:cxnLst>
                  <a:cxn ang="0">
                    <a:pos x="15" y="31"/>
                  </a:cxn>
                  <a:cxn ang="0">
                    <a:pos x="23" y="32"/>
                  </a:cxn>
                  <a:cxn ang="0">
                    <a:pos x="31" y="38"/>
                  </a:cxn>
                  <a:cxn ang="0">
                    <a:pos x="33" y="40"/>
                  </a:cxn>
                  <a:cxn ang="0">
                    <a:pos x="35" y="32"/>
                  </a:cxn>
                  <a:cxn ang="0">
                    <a:pos x="35" y="26"/>
                  </a:cxn>
                  <a:cxn ang="0">
                    <a:pos x="42" y="23"/>
                  </a:cxn>
                  <a:cxn ang="0">
                    <a:pos x="44" y="20"/>
                  </a:cxn>
                  <a:cxn ang="0">
                    <a:pos x="40" y="14"/>
                  </a:cxn>
                  <a:cxn ang="0">
                    <a:pos x="46" y="8"/>
                  </a:cxn>
                  <a:cxn ang="0">
                    <a:pos x="46" y="1"/>
                  </a:cxn>
                  <a:cxn ang="0">
                    <a:pos x="43" y="2"/>
                  </a:cxn>
                  <a:cxn ang="0">
                    <a:pos x="32" y="2"/>
                  </a:cxn>
                  <a:cxn ang="0">
                    <a:pos x="27" y="10"/>
                  </a:cxn>
                  <a:cxn ang="0">
                    <a:pos x="22" y="10"/>
                  </a:cxn>
                  <a:cxn ang="0">
                    <a:pos x="16" y="13"/>
                  </a:cxn>
                  <a:cxn ang="0">
                    <a:pos x="11" y="22"/>
                  </a:cxn>
                  <a:cxn ang="0">
                    <a:pos x="2" y="33"/>
                  </a:cxn>
                  <a:cxn ang="0">
                    <a:pos x="0" y="34"/>
                  </a:cxn>
                  <a:cxn ang="0">
                    <a:pos x="4" y="35"/>
                  </a:cxn>
                  <a:cxn ang="0">
                    <a:pos x="15" y="31"/>
                  </a:cxn>
                </a:cxnLst>
                <a:rect l="0" t="0" r="r" b="b"/>
                <a:pathLst>
                  <a:path w="47" h="40">
                    <a:moveTo>
                      <a:pt x="15" y="31"/>
                    </a:moveTo>
                    <a:cubicBezTo>
                      <a:pt x="17" y="29"/>
                      <a:pt x="21" y="30"/>
                      <a:pt x="23" y="32"/>
                    </a:cubicBezTo>
                    <a:cubicBezTo>
                      <a:pt x="25" y="34"/>
                      <a:pt x="28" y="35"/>
                      <a:pt x="31" y="38"/>
                    </a:cubicBezTo>
                    <a:cubicBezTo>
                      <a:pt x="32" y="39"/>
                      <a:pt x="33" y="40"/>
                      <a:pt x="33" y="40"/>
                    </a:cubicBezTo>
                    <a:cubicBezTo>
                      <a:pt x="34" y="38"/>
                      <a:pt x="34" y="34"/>
                      <a:pt x="35" y="32"/>
                    </a:cubicBezTo>
                    <a:cubicBezTo>
                      <a:pt x="36" y="29"/>
                      <a:pt x="34" y="26"/>
                      <a:pt x="35" y="26"/>
                    </a:cubicBezTo>
                    <a:cubicBezTo>
                      <a:pt x="37" y="26"/>
                      <a:pt x="42" y="26"/>
                      <a:pt x="42" y="23"/>
                    </a:cubicBezTo>
                    <a:cubicBezTo>
                      <a:pt x="42" y="20"/>
                      <a:pt x="43" y="21"/>
                      <a:pt x="44" y="20"/>
                    </a:cubicBezTo>
                    <a:cubicBezTo>
                      <a:pt x="45" y="18"/>
                      <a:pt x="41" y="15"/>
                      <a:pt x="40" y="14"/>
                    </a:cubicBezTo>
                    <a:cubicBezTo>
                      <a:pt x="40" y="13"/>
                      <a:pt x="43" y="12"/>
                      <a:pt x="46" y="8"/>
                    </a:cubicBezTo>
                    <a:cubicBezTo>
                      <a:pt x="47" y="7"/>
                      <a:pt x="47" y="4"/>
                      <a:pt x="46" y="1"/>
                    </a:cubicBezTo>
                    <a:cubicBezTo>
                      <a:pt x="45" y="2"/>
                      <a:pt x="44" y="3"/>
                      <a:pt x="43" y="2"/>
                    </a:cubicBezTo>
                    <a:cubicBezTo>
                      <a:pt x="40" y="0"/>
                      <a:pt x="37" y="1"/>
                      <a:pt x="32" y="2"/>
                    </a:cubicBezTo>
                    <a:cubicBezTo>
                      <a:pt x="27" y="3"/>
                      <a:pt x="25" y="8"/>
                      <a:pt x="27" y="10"/>
                    </a:cubicBezTo>
                    <a:cubicBezTo>
                      <a:pt x="29" y="12"/>
                      <a:pt x="22" y="13"/>
                      <a:pt x="22" y="10"/>
                    </a:cubicBezTo>
                    <a:cubicBezTo>
                      <a:pt x="21" y="8"/>
                      <a:pt x="16" y="9"/>
                      <a:pt x="16" y="13"/>
                    </a:cubicBezTo>
                    <a:cubicBezTo>
                      <a:pt x="17" y="16"/>
                      <a:pt x="11" y="18"/>
                      <a:pt x="11" y="22"/>
                    </a:cubicBezTo>
                    <a:cubicBezTo>
                      <a:pt x="12" y="26"/>
                      <a:pt x="6" y="30"/>
                      <a:pt x="2" y="33"/>
                    </a:cubicBezTo>
                    <a:cubicBezTo>
                      <a:pt x="2" y="33"/>
                      <a:pt x="1" y="33"/>
                      <a:pt x="0" y="34"/>
                    </a:cubicBezTo>
                    <a:cubicBezTo>
                      <a:pt x="2" y="34"/>
                      <a:pt x="4" y="35"/>
                      <a:pt x="4" y="35"/>
                    </a:cubicBezTo>
                    <a:cubicBezTo>
                      <a:pt x="8" y="35"/>
                      <a:pt x="13" y="33"/>
                      <a:pt x="15" y="31"/>
                    </a:cubicBezTo>
                    <a:close/>
                  </a:path>
                </a:pathLst>
              </a:custGeom>
              <a:solidFill>
                <a:srgbClr val="5B93A5"/>
              </a:solid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31" name="Freeform 76"/>
              <p:cNvSpPr>
                <a:spLocks/>
              </p:cNvSpPr>
              <p:nvPr/>
            </p:nvSpPr>
            <p:spPr bwMode="auto">
              <a:xfrm>
                <a:off x="1527057" y="3365535"/>
                <a:ext cx="34752" cy="41703"/>
              </a:xfrm>
              <a:custGeom>
                <a:avLst/>
                <a:gdLst/>
                <a:ahLst/>
                <a:cxnLst>
                  <a:cxn ang="0">
                    <a:pos x="4" y="0"/>
                  </a:cxn>
                  <a:cxn ang="0">
                    <a:pos x="0" y="9"/>
                  </a:cxn>
                  <a:cxn ang="0">
                    <a:pos x="8" y="10"/>
                  </a:cxn>
                  <a:cxn ang="0">
                    <a:pos x="4" y="1"/>
                  </a:cxn>
                  <a:cxn ang="0">
                    <a:pos x="4" y="0"/>
                  </a:cxn>
                </a:cxnLst>
                <a:rect l="0" t="0" r="r" b="b"/>
                <a:pathLst>
                  <a:path w="8" h="10">
                    <a:moveTo>
                      <a:pt x="4" y="0"/>
                    </a:moveTo>
                    <a:cubicBezTo>
                      <a:pt x="2" y="1"/>
                      <a:pt x="0" y="4"/>
                      <a:pt x="0" y="9"/>
                    </a:cubicBezTo>
                    <a:cubicBezTo>
                      <a:pt x="2" y="9"/>
                      <a:pt x="5" y="10"/>
                      <a:pt x="8" y="10"/>
                    </a:cubicBezTo>
                    <a:cubicBezTo>
                      <a:pt x="7" y="4"/>
                      <a:pt x="5" y="2"/>
                      <a:pt x="4" y="1"/>
                    </a:cubicBezTo>
                    <a:cubicBezTo>
                      <a:pt x="4" y="0"/>
                      <a:pt x="4" y="0"/>
                      <a:pt x="4" y="0"/>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32" name="Freeform 77"/>
              <p:cNvSpPr>
                <a:spLocks/>
              </p:cNvSpPr>
              <p:nvPr/>
            </p:nvSpPr>
            <p:spPr bwMode="auto">
              <a:xfrm>
                <a:off x="1370673" y="3275184"/>
                <a:ext cx="184185" cy="132054"/>
              </a:xfrm>
              <a:custGeom>
                <a:avLst/>
                <a:gdLst/>
                <a:ahLst/>
                <a:cxnLst>
                  <a:cxn ang="0">
                    <a:pos x="1" y="9"/>
                  </a:cxn>
                  <a:cxn ang="0">
                    <a:pos x="5" y="14"/>
                  </a:cxn>
                  <a:cxn ang="0">
                    <a:pos x="11" y="17"/>
                  </a:cxn>
                  <a:cxn ang="0">
                    <a:pos x="18" y="21"/>
                  </a:cxn>
                  <a:cxn ang="0">
                    <a:pos x="21" y="25"/>
                  </a:cxn>
                  <a:cxn ang="0">
                    <a:pos x="26" y="23"/>
                  </a:cxn>
                  <a:cxn ang="0">
                    <a:pos x="30" y="28"/>
                  </a:cxn>
                  <a:cxn ang="0">
                    <a:pos x="35" y="32"/>
                  </a:cxn>
                  <a:cxn ang="0">
                    <a:pos x="37" y="31"/>
                  </a:cxn>
                  <a:cxn ang="0">
                    <a:pos x="41" y="22"/>
                  </a:cxn>
                  <a:cxn ang="0">
                    <a:pos x="43" y="19"/>
                  </a:cxn>
                  <a:cxn ang="0">
                    <a:pos x="40" y="12"/>
                  </a:cxn>
                  <a:cxn ang="0">
                    <a:pos x="40" y="11"/>
                  </a:cxn>
                  <a:cxn ang="0">
                    <a:pos x="38" y="9"/>
                  </a:cxn>
                  <a:cxn ang="0">
                    <a:pos x="30" y="3"/>
                  </a:cxn>
                  <a:cxn ang="0">
                    <a:pos x="22" y="2"/>
                  </a:cxn>
                  <a:cxn ang="0">
                    <a:pos x="11" y="6"/>
                  </a:cxn>
                  <a:cxn ang="0">
                    <a:pos x="7" y="5"/>
                  </a:cxn>
                  <a:cxn ang="0">
                    <a:pos x="0" y="8"/>
                  </a:cxn>
                  <a:cxn ang="0">
                    <a:pos x="1" y="9"/>
                  </a:cxn>
                </a:cxnLst>
                <a:rect l="0" t="0" r="r" b="b"/>
                <a:pathLst>
                  <a:path w="44" h="32">
                    <a:moveTo>
                      <a:pt x="1" y="9"/>
                    </a:moveTo>
                    <a:cubicBezTo>
                      <a:pt x="2" y="11"/>
                      <a:pt x="4" y="15"/>
                      <a:pt x="5" y="14"/>
                    </a:cubicBezTo>
                    <a:cubicBezTo>
                      <a:pt x="6" y="12"/>
                      <a:pt x="9" y="16"/>
                      <a:pt x="11" y="17"/>
                    </a:cubicBezTo>
                    <a:cubicBezTo>
                      <a:pt x="13" y="18"/>
                      <a:pt x="18" y="20"/>
                      <a:pt x="18" y="21"/>
                    </a:cubicBezTo>
                    <a:cubicBezTo>
                      <a:pt x="18" y="23"/>
                      <a:pt x="19" y="26"/>
                      <a:pt x="21" y="25"/>
                    </a:cubicBezTo>
                    <a:cubicBezTo>
                      <a:pt x="24" y="24"/>
                      <a:pt x="26" y="21"/>
                      <a:pt x="26" y="23"/>
                    </a:cubicBezTo>
                    <a:cubicBezTo>
                      <a:pt x="26" y="25"/>
                      <a:pt x="27" y="28"/>
                      <a:pt x="30" y="28"/>
                    </a:cubicBezTo>
                    <a:cubicBezTo>
                      <a:pt x="32" y="27"/>
                      <a:pt x="33" y="32"/>
                      <a:pt x="35" y="32"/>
                    </a:cubicBezTo>
                    <a:cubicBezTo>
                      <a:pt x="36" y="31"/>
                      <a:pt x="36" y="31"/>
                      <a:pt x="37" y="31"/>
                    </a:cubicBezTo>
                    <a:cubicBezTo>
                      <a:pt x="37" y="26"/>
                      <a:pt x="39" y="23"/>
                      <a:pt x="41" y="22"/>
                    </a:cubicBezTo>
                    <a:cubicBezTo>
                      <a:pt x="42" y="21"/>
                      <a:pt x="43" y="20"/>
                      <a:pt x="43" y="19"/>
                    </a:cubicBezTo>
                    <a:cubicBezTo>
                      <a:pt x="44" y="17"/>
                      <a:pt x="40" y="14"/>
                      <a:pt x="40" y="12"/>
                    </a:cubicBezTo>
                    <a:cubicBezTo>
                      <a:pt x="40" y="11"/>
                      <a:pt x="40" y="11"/>
                      <a:pt x="40" y="11"/>
                    </a:cubicBezTo>
                    <a:cubicBezTo>
                      <a:pt x="40" y="11"/>
                      <a:pt x="39" y="10"/>
                      <a:pt x="38" y="9"/>
                    </a:cubicBezTo>
                    <a:cubicBezTo>
                      <a:pt x="35" y="6"/>
                      <a:pt x="32" y="5"/>
                      <a:pt x="30" y="3"/>
                    </a:cubicBezTo>
                    <a:cubicBezTo>
                      <a:pt x="28" y="1"/>
                      <a:pt x="24" y="0"/>
                      <a:pt x="22" y="2"/>
                    </a:cubicBezTo>
                    <a:cubicBezTo>
                      <a:pt x="20" y="4"/>
                      <a:pt x="15" y="6"/>
                      <a:pt x="11" y="6"/>
                    </a:cubicBezTo>
                    <a:cubicBezTo>
                      <a:pt x="11" y="6"/>
                      <a:pt x="9" y="5"/>
                      <a:pt x="7" y="5"/>
                    </a:cubicBezTo>
                    <a:cubicBezTo>
                      <a:pt x="5" y="6"/>
                      <a:pt x="2" y="7"/>
                      <a:pt x="0" y="8"/>
                    </a:cubicBezTo>
                    <a:cubicBezTo>
                      <a:pt x="0" y="8"/>
                      <a:pt x="1" y="8"/>
                      <a:pt x="1" y="9"/>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33" name="Freeform 78"/>
              <p:cNvSpPr>
                <a:spLocks/>
              </p:cNvSpPr>
              <p:nvPr/>
            </p:nvSpPr>
            <p:spPr bwMode="auto">
              <a:xfrm>
                <a:off x="2204707" y="3469791"/>
                <a:ext cx="427443" cy="281487"/>
              </a:xfrm>
              <a:custGeom>
                <a:avLst/>
                <a:gdLst/>
                <a:ahLst/>
                <a:cxnLst>
                  <a:cxn ang="0">
                    <a:pos x="91" y="45"/>
                  </a:cxn>
                  <a:cxn ang="0">
                    <a:pos x="87" y="42"/>
                  </a:cxn>
                  <a:cxn ang="0">
                    <a:pos x="87" y="41"/>
                  </a:cxn>
                  <a:cxn ang="0">
                    <a:pos x="85" y="29"/>
                  </a:cxn>
                  <a:cxn ang="0">
                    <a:pos x="78" y="13"/>
                  </a:cxn>
                  <a:cxn ang="0">
                    <a:pos x="70" y="0"/>
                  </a:cxn>
                  <a:cxn ang="0">
                    <a:pos x="65" y="3"/>
                  </a:cxn>
                  <a:cxn ang="0">
                    <a:pos x="59" y="6"/>
                  </a:cxn>
                  <a:cxn ang="0">
                    <a:pos x="53" y="7"/>
                  </a:cxn>
                  <a:cxn ang="0">
                    <a:pos x="48" y="8"/>
                  </a:cxn>
                  <a:cxn ang="0">
                    <a:pos x="41" y="6"/>
                  </a:cxn>
                  <a:cxn ang="0">
                    <a:pos x="30" y="4"/>
                  </a:cxn>
                  <a:cxn ang="0">
                    <a:pos x="26" y="5"/>
                  </a:cxn>
                  <a:cxn ang="0">
                    <a:pos x="25" y="7"/>
                  </a:cxn>
                  <a:cxn ang="0">
                    <a:pos x="17" y="12"/>
                  </a:cxn>
                  <a:cxn ang="0">
                    <a:pos x="7" y="29"/>
                  </a:cxn>
                  <a:cxn ang="0">
                    <a:pos x="0" y="34"/>
                  </a:cxn>
                  <a:cxn ang="0">
                    <a:pos x="4" y="41"/>
                  </a:cxn>
                  <a:cxn ang="0">
                    <a:pos x="8" y="45"/>
                  </a:cxn>
                  <a:cxn ang="0">
                    <a:pos x="9" y="52"/>
                  </a:cxn>
                  <a:cxn ang="0">
                    <a:pos x="22" y="55"/>
                  </a:cxn>
                  <a:cxn ang="0">
                    <a:pos x="22" y="60"/>
                  </a:cxn>
                  <a:cxn ang="0">
                    <a:pos x="29" y="65"/>
                  </a:cxn>
                  <a:cxn ang="0">
                    <a:pos x="41" y="66"/>
                  </a:cxn>
                  <a:cxn ang="0">
                    <a:pos x="53" y="66"/>
                  </a:cxn>
                  <a:cxn ang="0">
                    <a:pos x="61" y="63"/>
                  </a:cxn>
                  <a:cxn ang="0">
                    <a:pos x="74" y="61"/>
                  </a:cxn>
                  <a:cxn ang="0">
                    <a:pos x="83" y="63"/>
                  </a:cxn>
                  <a:cxn ang="0">
                    <a:pos x="90" y="66"/>
                  </a:cxn>
                  <a:cxn ang="0">
                    <a:pos x="90" y="61"/>
                  </a:cxn>
                  <a:cxn ang="0">
                    <a:pos x="96" y="51"/>
                  </a:cxn>
                  <a:cxn ang="0">
                    <a:pos x="101" y="45"/>
                  </a:cxn>
                  <a:cxn ang="0">
                    <a:pos x="101" y="45"/>
                  </a:cxn>
                  <a:cxn ang="0">
                    <a:pos x="97" y="42"/>
                  </a:cxn>
                  <a:cxn ang="0">
                    <a:pos x="91" y="45"/>
                  </a:cxn>
                </a:cxnLst>
                <a:rect l="0" t="0" r="r" b="b"/>
                <a:pathLst>
                  <a:path w="102" h="67">
                    <a:moveTo>
                      <a:pt x="91" y="45"/>
                    </a:moveTo>
                    <a:cubicBezTo>
                      <a:pt x="89" y="44"/>
                      <a:pt x="86" y="43"/>
                      <a:pt x="87" y="42"/>
                    </a:cubicBezTo>
                    <a:cubicBezTo>
                      <a:pt x="87" y="42"/>
                      <a:pt x="87" y="42"/>
                      <a:pt x="87" y="41"/>
                    </a:cubicBezTo>
                    <a:cubicBezTo>
                      <a:pt x="84" y="39"/>
                      <a:pt x="83" y="31"/>
                      <a:pt x="85" y="29"/>
                    </a:cubicBezTo>
                    <a:cubicBezTo>
                      <a:pt x="88" y="26"/>
                      <a:pt x="81" y="17"/>
                      <a:pt x="78" y="13"/>
                    </a:cubicBezTo>
                    <a:cubicBezTo>
                      <a:pt x="76" y="11"/>
                      <a:pt x="73" y="6"/>
                      <a:pt x="70" y="0"/>
                    </a:cubicBezTo>
                    <a:cubicBezTo>
                      <a:pt x="68" y="1"/>
                      <a:pt x="65" y="2"/>
                      <a:pt x="65" y="3"/>
                    </a:cubicBezTo>
                    <a:cubicBezTo>
                      <a:pt x="64" y="5"/>
                      <a:pt x="61" y="6"/>
                      <a:pt x="59" y="6"/>
                    </a:cubicBezTo>
                    <a:cubicBezTo>
                      <a:pt x="57" y="6"/>
                      <a:pt x="55" y="5"/>
                      <a:pt x="53" y="7"/>
                    </a:cubicBezTo>
                    <a:cubicBezTo>
                      <a:pt x="51" y="9"/>
                      <a:pt x="49" y="9"/>
                      <a:pt x="48" y="8"/>
                    </a:cubicBezTo>
                    <a:cubicBezTo>
                      <a:pt x="47" y="7"/>
                      <a:pt x="44" y="6"/>
                      <a:pt x="41" y="6"/>
                    </a:cubicBezTo>
                    <a:cubicBezTo>
                      <a:pt x="39" y="6"/>
                      <a:pt x="32" y="4"/>
                      <a:pt x="30" y="4"/>
                    </a:cubicBezTo>
                    <a:cubicBezTo>
                      <a:pt x="29" y="4"/>
                      <a:pt x="27" y="4"/>
                      <a:pt x="26" y="5"/>
                    </a:cubicBezTo>
                    <a:cubicBezTo>
                      <a:pt x="26" y="5"/>
                      <a:pt x="26" y="6"/>
                      <a:pt x="25" y="7"/>
                    </a:cubicBezTo>
                    <a:cubicBezTo>
                      <a:pt x="23" y="9"/>
                      <a:pt x="19" y="11"/>
                      <a:pt x="17" y="12"/>
                    </a:cubicBezTo>
                    <a:cubicBezTo>
                      <a:pt x="16" y="13"/>
                      <a:pt x="10" y="25"/>
                      <a:pt x="7" y="29"/>
                    </a:cubicBezTo>
                    <a:cubicBezTo>
                      <a:pt x="3" y="32"/>
                      <a:pt x="0" y="33"/>
                      <a:pt x="0" y="34"/>
                    </a:cubicBezTo>
                    <a:cubicBezTo>
                      <a:pt x="0" y="35"/>
                      <a:pt x="4" y="39"/>
                      <a:pt x="4" y="41"/>
                    </a:cubicBezTo>
                    <a:cubicBezTo>
                      <a:pt x="4" y="43"/>
                      <a:pt x="5" y="45"/>
                      <a:pt x="8" y="45"/>
                    </a:cubicBezTo>
                    <a:cubicBezTo>
                      <a:pt x="10" y="45"/>
                      <a:pt x="7" y="51"/>
                      <a:pt x="9" y="52"/>
                    </a:cubicBezTo>
                    <a:cubicBezTo>
                      <a:pt x="11" y="52"/>
                      <a:pt x="22" y="53"/>
                      <a:pt x="22" y="55"/>
                    </a:cubicBezTo>
                    <a:cubicBezTo>
                      <a:pt x="22" y="57"/>
                      <a:pt x="23" y="59"/>
                      <a:pt x="22" y="60"/>
                    </a:cubicBezTo>
                    <a:cubicBezTo>
                      <a:pt x="25" y="61"/>
                      <a:pt x="28" y="65"/>
                      <a:pt x="29" y="65"/>
                    </a:cubicBezTo>
                    <a:cubicBezTo>
                      <a:pt x="30" y="64"/>
                      <a:pt x="39" y="66"/>
                      <a:pt x="41" y="66"/>
                    </a:cubicBezTo>
                    <a:cubicBezTo>
                      <a:pt x="42" y="66"/>
                      <a:pt x="50" y="66"/>
                      <a:pt x="53" y="66"/>
                    </a:cubicBezTo>
                    <a:cubicBezTo>
                      <a:pt x="55" y="67"/>
                      <a:pt x="58" y="65"/>
                      <a:pt x="61" y="63"/>
                    </a:cubicBezTo>
                    <a:cubicBezTo>
                      <a:pt x="63" y="61"/>
                      <a:pt x="71" y="60"/>
                      <a:pt x="74" y="61"/>
                    </a:cubicBezTo>
                    <a:cubicBezTo>
                      <a:pt x="77" y="61"/>
                      <a:pt x="82" y="62"/>
                      <a:pt x="83" y="63"/>
                    </a:cubicBezTo>
                    <a:cubicBezTo>
                      <a:pt x="84" y="64"/>
                      <a:pt x="87" y="65"/>
                      <a:pt x="90" y="66"/>
                    </a:cubicBezTo>
                    <a:cubicBezTo>
                      <a:pt x="90" y="65"/>
                      <a:pt x="90" y="63"/>
                      <a:pt x="90" y="61"/>
                    </a:cubicBezTo>
                    <a:cubicBezTo>
                      <a:pt x="90" y="57"/>
                      <a:pt x="92" y="52"/>
                      <a:pt x="96" y="51"/>
                    </a:cubicBezTo>
                    <a:cubicBezTo>
                      <a:pt x="99" y="51"/>
                      <a:pt x="102" y="51"/>
                      <a:pt x="101" y="45"/>
                    </a:cubicBezTo>
                    <a:cubicBezTo>
                      <a:pt x="101" y="45"/>
                      <a:pt x="101" y="45"/>
                      <a:pt x="101" y="45"/>
                    </a:cubicBezTo>
                    <a:cubicBezTo>
                      <a:pt x="100" y="43"/>
                      <a:pt x="98" y="42"/>
                      <a:pt x="97" y="42"/>
                    </a:cubicBezTo>
                    <a:cubicBezTo>
                      <a:pt x="96" y="42"/>
                      <a:pt x="92" y="45"/>
                      <a:pt x="91" y="45"/>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34" name="Freeform 79"/>
              <p:cNvSpPr>
                <a:spLocks/>
              </p:cNvSpPr>
              <p:nvPr/>
            </p:nvSpPr>
            <p:spPr bwMode="auto">
              <a:xfrm>
                <a:off x="2496619" y="3462840"/>
                <a:ext cx="145956" cy="180708"/>
              </a:xfrm>
              <a:custGeom>
                <a:avLst/>
                <a:gdLst/>
                <a:ahLst/>
                <a:cxnLst>
                  <a:cxn ang="0">
                    <a:pos x="26" y="11"/>
                  </a:cxn>
                  <a:cxn ang="0">
                    <a:pos x="18" y="5"/>
                  </a:cxn>
                  <a:cxn ang="0">
                    <a:pos x="9" y="0"/>
                  </a:cxn>
                  <a:cxn ang="0">
                    <a:pos x="0" y="2"/>
                  </a:cxn>
                  <a:cxn ang="0">
                    <a:pos x="8" y="15"/>
                  </a:cxn>
                  <a:cxn ang="0">
                    <a:pos x="15" y="31"/>
                  </a:cxn>
                  <a:cxn ang="0">
                    <a:pos x="17" y="43"/>
                  </a:cxn>
                  <a:cxn ang="0">
                    <a:pos x="23" y="34"/>
                  </a:cxn>
                  <a:cxn ang="0">
                    <a:pos x="28" y="29"/>
                  </a:cxn>
                  <a:cxn ang="0">
                    <a:pos x="35" y="30"/>
                  </a:cxn>
                  <a:cxn ang="0">
                    <a:pos x="33" y="23"/>
                  </a:cxn>
                  <a:cxn ang="0">
                    <a:pos x="26" y="11"/>
                  </a:cxn>
                </a:cxnLst>
                <a:rect l="0" t="0" r="r" b="b"/>
                <a:pathLst>
                  <a:path w="35" h="43">
                    <a:moveTo>
                      <a:pt x="26" y="11"/>
                    </a:moveTo>
                    <a:cubicBezTo>
                      <a:pt x="24" y="7"/>
                      <a:pt x="20" y="5"/>
                      <a:pt x="18" y="5"/>
                    </a:cubicBezTo>
                    <a:cubicBezTo>
                      <a:pt x="15" y="5"/>
                      <a:pt x="11" y="0"/>
                      <a:pt x="9" y="0"/>
                    </a:cubicBezTo>
                    <a:cubicBezTo>
                      <a:pt x="7" y="0"/>
                      <a:pt x="4" y="1"/>
                      <a:pt x="0" y="2"/>
                    </a:cubicBezTo>
                    <a:cubicBezTo>
                      <a:pt x="3" y="8"/>
                      <a:pt x="6" y="13"/>
                      <a:pt x="8" y="15"/>
                    </a:cubicBezTo>
                    <a:cubicBezTo>
                      <a:pt x="11" y="19"/>
                      <a:pt x="18" y="28"/>
                      <a:pt x="15" y="31"/>
                    </a:cubicBezTo>
                    <a:cubicBezTo>
                      <a:pt x="13" y="33"/>
                      <a:pt x="14" y="41"/>
                      <a:pt x="17" y="43"/>
                    </a:cubicBezTo>
                    <a:cubicBezTo>
                      <a:pt x="18" y="42"/>
                      <a:pt x="23" y="35"/>
                      <a:pt x="23" y="34"/>
                    </a:cubicBezTo>
                    <a:cubicBezTo>
                      <a:pt x="23" y="32"/>
                      <a:pt x="24" y="28"/>
                      <a:pt x="28" y="29"/>
                    </a:cubicBezTo>
                    <a:cubicBezTo>
                      <a:pt x="32" y="30"/>
                      <a:pt x="35" y="31"/>
                      <a:pt x="35" y="30"/>
                    </a:cubicBezTo>
                    <a:cubicBezTo>
                      <a:pt x="35" y="29"/>
                      <a:pt x="34" y="24"/>
                      <a:pt x="33" y="23"/>
                    </a:cubicBezTo>
                    <a:cubicBezTo>
                      <a:pt x="31" y="21"/>
                      <a:pt x="27" y="16"/>
                      <a:pt x="26" y="11"/>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35" name="Freeform 80"/>
              <p:cNvSpPr>
                <a:spLocks/>
              </p:cNvSpPr>
              <p:nvPr/>
            </p:nvSpPr>
            <p:spPr bwMode="auto">
              <a:xfrm>
                <a:off x="2284637" y="3720000"/>
                <a:ext cx="295389" cy="163332"/>
              </a:xfrm>
              <a:custGeom>
                <a:avLst/>
                <a:gdLst/>
                <a:ahLst/>
                <a:cxnLst>
                  <a:cxn ang="0">
                    <a:pos x="55" y="1"/>
                  </a:cxn>
                  <a:cxn ang="0">
                    <a:pos x="42" y="3"/>
                  </a:cxn>
                  <a:cxn ang="0">
                    <a:pos x="34" y="6"/>
                  </a:cxn>
                  <a:cxn ang="0">
                    <a:pos x="22" y="6"/>
                  </a:cxn>
                  <a:cxn ang="0">
                    <a:pos x="10" y="5"/>
                  </a:cxn>
                  <a:cxn ang="0">
                    <a:pos x="3" y="0"/>
                  </a:cxn>
                  <a:cxn ang="0">
                    <a:pos x="2" y="1"/>
                  </a:cxn>
                  <a:cxn ang="0">
                    <a:pos x="2" y="9"/>
                  </a:cxn>
                  <a:cxn ang="0">
                    <a:pos x="6" y="16"/>
                  </a:cxn>
                  <a:cxn ang="0">
                    <a:pos x="2" y="21"/>
                  </a:cxn>
                  <a:cxn ang="0">
                    <a:pos x="2" y="26"/>
                  </a:cxn>
                  <a:cxn ang="0">
                    <a:pos x="8" y="34"/>
                  </a:cxn>
                  <a:cxn ang="0">
                    <a:pos x="11" y="37"/>
                  </a:cxn>
                  <a:cxn ang="0">
                    <a:pos x="26" y="37"/>
                  </a:cxn>
                  <a:cxn ang="0">
                    <a:pos x="38" y="39"/>
                  </a:cxn>
                  <a:cxn ang="0">
                    <a:pos x="42" y="36"/>
                  </a:cxn>
                  <a:cxn ang="0">
                    <a:pos x="47" y="34"/>
                  </a:cxn>
                  <a:cxn ang="0">
                    <a:pos x="47" y="31"/>
                  </a:cxn>
                  <a:cxn ang="0">
                    <a:pos x="59" y="31"/>
                  </a:cxn>
                  <a:cxn ang="0">
                    <a:pos x="63" y="30"/>
                  </a:cxn>
                  <a:cxn ang="0">
                    <a:pos x="62" y="27"/>
                  </a:cxn>
                  <a:cxn ang="0">
                    <a:pos x="60" y="19"/>
                  </a:cxn>
                  <a:cxn ang="0">
                    <a:pos x="69" y="9"/>
                  </a:cxn>
                  <a:cxn ang="0">
                    <a:pos x="71" y="6"/>
                  </a:cxn>
                  <a:cxn ang="0">
                    <a:pos x="64" y="3"/>
                  </a:cxn>
                  <a:cxn ang="0">
                    <a:pos x="55" y="1"/>
                  </a:cxn>
                </a:cxnLst>
                <a:rect l="0" t="0" r="r" b="b"/>
                <a:pathLst>
                  <a:path w="71" h="39">
                    <a:moveTo>
                      <a:pt x="55" y="1"/>
                    </a:moveTo>
                    <a:cubicBezTo>
                      <a:pt x="52" y="0"/>
                      <a:pt x="44" y="1"/>
                      <a:pt x="42" y="3"/>
                    </a:cubicBezTo>
                    <a:cubicBezTo>
                      <a:pt x="39" y="5"/>
                      <a:pt x="36" y="7"/>
                      <a:pt x="34" y="6"/>
                    </a:cubicBezTo>
                    <a:cubicBezTo>
                      <a:pt x="31" y="6"/>
                      <a:pt x="23" y="6"/>
                      <a:pt x="22" y="6"/>
                    </a:cubicBezTo>
                    <a:cubicBezTo>
                      <a:pt x="20" y="6"/>
                      <a:pt x="11" y="4"/>
                      <a:pt x="10" y="5"/>
                    </a:cubicBezTo>
                    <a:cubicBezTo>
                      <a:pt x="9" y="5"/>
                      <a:pt x="6" y="1"/>
                      <a:pt x="3" y="0"/>
                    </a:cubicBezTo>
                    <a:cubicBezTo>
                      <a:pt x="3" y="1"/>
                      <a:pt x="3" y="1"/>
                      <a:pt x="2" y="1"/>
                    </a:cubicBezTo>
                    <a:cubicBezTo>
                      <a:pt x="0" y="3"/>
                      <a:pt x="0" y="7"/>
                      <a:pt x="2" y="9"/>
                    </a:cubicBezTo>
                    <a:cubicBezTo>
                      <a:pt x="5" y="11"/>
                      <a:pt x="8" y="16"/>
                      <a:pt x="6" y="16"/>
                    </a:cubicBezTo>
                    <a:cubicBezTo>
                      <a:pt x="4" y="16"/>
                      <a:pt x="2" y="19"/>
                      <a:pt x="2" y="21"/>
                    </a:cubicBezTo>
                    <a:cubicBezTo>
                      <a:pt x="2" y="22"/>
                      <a:pt x="1" y="26"/>
                      <a:pt x="2" y="26"/>
                    </a:cubicBezTo>
                    <a:cubicBezTo>
                      <a:pt x="3" y="27"/>
                      <a:pt x="8" y="32"/>
                      <a:pt x="8" y="34"/>
                    </a:cubicBezTo>
                    <a:cubicBezTo>
                      <a:pt x="9" y="35"/>
                      <a:pt x="11" y="36"/>
                      <a:pt x="11" y="37"/>
                    </a:cubicBezTo>
                    <a:cubicBezTo>
                      <a:pt x="15" y="36"/>
                      <a:pt x="24" y="36"/>
                      <a:pt x="26" y="37"/>
                    </a:cubicBezTo>
                    <a:cubicBezTo>
                      <a:pt x="28" y="38"/>
                      <a:pt x="38" y="39"/>
                      <a:pt x="38" y="39"/>
                    </a:cubicBezTo>
                    <a:cubicBezTo>
                      <a:pt x="40" y="39"/>
                      <a:pt x="43" y="38"/>
                      <a:pt x="42" y="36"/>
                    </a:cubicBezTo>
                    <a:cubicBezTo>
                      <a:pt x="41" y="35"/>
                      <a:pt x="45" y="34"/>
                      <a:pt x="47" y="34"/>
                    </a:cubicBezTo>
                    <a:cubicBezTo>
                      <a:pt x="47" y="32"/>
                      <a:pt x="47" y="31"/>
                      <a:pt x="47" y="31"/>
                    </a:cubicBezTo>
                    <a:cubicBezTo>
                      <a:pt x="49" y="30"/>
                      <a:pt x="56" y="29"/>
                      <a:pt x="59" y="31"/>
                    </a:cubicBezTo>
                    <a:cubicBezTo>
                      <a:pt x="60" y="31"/>
                      <a:pt x="62" y="31"/>
                      <a:pt x="63" y="30"/>
                    </a:cubicBezTo>
                    <a:cubicBezTo>
                      <a:pt x="63" y="28"/>
                      <a:pt x="63" y="27"/>
                      <a:pt x="62" y="27"/>
                    </a:cubicBezTo>
                    <a:cubicBezTo>
                      <a:pt x="60" y="27"/>
                      <a:pt x="57" y="19"/>
                      <a:pt x="60" y="19"/>
                    </a:cubicBezTo>
                    <a:cubicBezTo>
                      <a:pt x="62" y="18"/>
                      <a:pt x="65" y="10"/>
                      <a:pt x="69" y="9"/>
                    </a:cubicBezTo>
                    <a:cubicBezTo>
                      <a:pt x="70" y="8"/>
                      <a:pt x="71" y="8"/>
                      <a:pt x="71" y="6"/>
                    </a:cubicBezTo>
                    <a:cubicBezTo>
                      <a:pt x="68" y="5"/>
                      <a:pt x="65" y="4"/>
                      <a:pt x="64" y="3"/>
                    </a:cubicBezTo>
                    <a:cubicBezTo>
                      <a:pt x="63" y="2"/>
                      <a:pt x="58" y="1"/>
                      <a:pt x="55" y="1"/>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36" name="Freeform 81"/>
              <p:cNvSpPr>
                <a:spLocks/>
              </p:cNvSpPr>
              <p:nvPr/>
            </p:nvSpPr>
            <p:spPr bwMode="auto">
              <a:xfrm>
                <a:off x="2201233" y="3820778"/>
                <a:ext cx="128580" cy="93831"/>
              </a:xfrm>
              <a:custGeom>
                <a:avLst/>
                <a:gdLst/>
                <a:ahLst/>
                <a:cxnLst>
                  <a:cxn ang="0">
                    <a:pos x="7" y="22"/>
                  </a:cxn>
                  <a:cxn ang="0">
                    <a:pos x="7" y="22"/>
                  </a:cxn>
                  <a:cxn ang="0">
                    <a:pos x="8" y="22"/>
                  </a:cxn>
                  <a:cxn ang="0">
                    <a:pos x="8" y="22"/>
                  </a:cxn>
                  <a:cxn ang="0">
                    <a:pos x="8" y="22"/>
                  </a:cxn>
                  <a:cxn ang="0">
                    <a:pos x="8" y="22"/>
                  </a:cxn>
                  <a:cxn ang="0">
                    <a:pos x="12" y="22"/>
                  </a:cxn>
                  <a:cxn ang="0">
                    <a:pos x="12" y="22"/>
                  </a:cxn>
                  <a:cxn ang="0">
                    <a:pos x="13" y="21"/>
                  </a:cxn>
                  <a:cxn ang="0">
                    <a:pos x="13" y="21"/>
                  </a:cxn>
                  <a:cxn ang="0">
                    <a:pos x="15" y="21"/>
                  </a:cxn>
                  <a:cxn ang="0">
                    <a:pos x="20" y="18"/>
                  </a:cxn>
                  <a:cxn ang="0">
                    <a:pos x="30" y="13"/>
                  </a:cxn>
                  <a:cxn ang="0">
                    <a:pos x="31" y="13"/>
                  </a:cxn>
                  <a:cxn ang="0">
                    <a:pos x="28" y="10"/>
                  </a:cxn>
                  <a:cxn ang="0">
                    <a:pos x="22" y="2"/>
                  </a:cxn>
                  <a:cxn ang="0">
                    <a:pos x="22" y="1"/>
                  </a:cxn>
                  <a:cxn ang="0">
                    <a:pos x="22" y="1"/>
                  </a:cxn>
                  <a:cxn ang="0">
                    <a:pos x="22" y="0"/>
                  </a:cxn>
                  <a:cxn ang="0">
                    <a:pos x="2" y="4"/>
                  </a:cxn>
                  <a:cxn ang="0">
                    <a:pos x="2" y="3"/>
                  </a:cxn>
                  <a:cxn ang="0">
                    <a:pos x="1" y="15"/>
                  </a:cxn>
                  <a:cxn ang="0">
                    <a:pos x="7" y="22"/>
                  </a:cxn>
                </a:cxnLst>
                <a:rect l="0" t="0" r="r" b="b"/>
                <a:pathLst>
                  <a:path w="31" h="22">
                    <a:moveTo>
                      <a:pt x="7" y="22"/>
                    </a:moveTo>
                    <a:cubicBezTo>
                      <a:pt x="7" y="22"/>
                      <a:pt x="7" y="22"/>
                      <a:pt x="7" y="22"/>
                    </a:cubicBezTo>
                    <a:cubicBezTo>
                      <a:pt x="7" y="22"/>
                      <a:pt x="7" y="22"/>
                      <a:pt x="8" y="22"/>
                    </a:cubicBezTo>
                    <a:cubicBezTo>
                      <a:pt x="8" y="22"/>
                      <a:pt x="8" y="22"/>
                      <a:pt x="8" y="22"/>
                    </a:cubicBezTo>
                    <a:cubicBezTo>
                      <a:pt x="8" y="22"/>
                      <a:pt x="8" y="22"/>
                      <a:pt x="8" y="22"/>
                    </a:cubicBezTo>
                    <a:cubicBezTo>
                      <a:pt x="8" y="22"/>
                      <a:pt x="8" y="22"/>
                      <a:pt x="8" y="22"/>
                    </a:cubicBezTo>
                    <a:cubicBezTo>
                      <a:pt x="9" y="22"/>
                      <a:pt x="11" y="22"/>
                      <a:pt x="12" y="22"/>
                    </a:cubicBezTo>
                    <a:cubicBezTo>
                      <a:pt x="12" y="22"/>
                      <a:pt x="12" y="22"/>
                      <a:pt x="12" y="22"/>
                    </a:cubicBezTo>
                    <a:cubicBezTo>
                      <a:pt x="13" y="22"/>
                      <a:pt x="13" y="22"/>
                      <a:pt x="13" y="21"/>
                    </a:cubicBezTo>
                    <a:cubicBezTo>
                      <a:pt x="13" y="21"/>
                      <a:pt x="13" y="21"/>
                      <a:pt x="13" y="21"/>
                    </a:cubicBezTo>
                    <a:cubicBezTo>
                      <a:pt x="14" y="21"/>
                      <a:pt x="14" y="21"/>
                      <a:pt x="15" y="21"/>
                    </a:cubicBezTo>
                    <a:cubicBezTo>
                      <a:pt x="18" y="21"/>
                      <a:pt x="18" y="17"/>
                      <a:pt x="20" y="18"/>
                    </a:cubicBezTo>
                    <a:cubicBezTo>
                      <a:pt x="21" y="19"/>
                      <a:pt x="29" y="15"/>
                      <a:pt x="30" y="13"/>
                    </a:cubicBezTo>
                    <a:cubicBezTo>
                      <a:pt x="30" y="13"/>
                      <a:pt x="31" y="13"/>
                      <a:pt x="31" y="13"/>
                    </a:cubicBezTo>
                    <a:cubicBezTo>
                      <a:pt x="31" y="12"/>
                      <a:pt x="29" y="11"/>
                      <a:pt x="28" y="10"/>
                    </a:cubicBezTo>
                    <a:cubicBezTo>
                      <a:pt x="28" y="8"/>
                      <a:pt x="23" y="3"/>
                      <a:pt x="22" y="2"/>
                    </a:cubicBezTo>
                    <a:cubicBezTo>
                      <a:pt x="22" y="2"/>
                      <a:pt x="22" y="2"/>
                      <a:pt x="22" y="1"/>
                    </a:cubicBezTo>
                    <a:cubicBezTo>
                      <a:pt x="22" y="1"/>
                      <a:pt x="22" y="1"/>
                      <a:pt x="22" y="1"/>
                    </a:cubicBezTo>
                    <a:cubicBezTo>
                      <a:pt x="22" y="1"/>
                      <a:pt x="22" y="1"/>
                      <a:pt x="22" y="0"/>
                    </a:cubicBezTo>
                    <a:cubicBezTo>
                      <a:pt x="14" y="1"/>
                      <a:pt x="2" y="4"/>
                      <a:pt x="2" y="4"/>
                    </a:cubicBezTo>
                    <a:cubicBezTo>
                      <a:pt x="2" y="4"/>
                      <a:pt x="2" y="4"/>
                      <a:pt x="2" y="3"/>
                    </a:cubicBezTo>
                    <a:cubicBezTo>
                      <a:pt x="1" y="7"/>
                      <a:pt x="0" y="12"/>
                      <a:pt x="1" y="15"/>
                    </a:cubicBezTo>
                    <a:cubicBezTo>
                      <a:pt x="1" y="18"/>
                      <a:pt x="4" y="19"/>
                      <a:pt x="7" y="22"/>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37" name="Freeform 82"/>
              <p:cNvSpPr>
                <a:spLocks/>
              </p:cNvSpPr>
              <p:nvPr/>
            </p:nvSpPr>
            <p:spPr bwMode="auto">
              <a:xfrm>
                <a:off x="2284637" y="3219579"/>
                <a:ext cx="840982" cy="489995"/>
              </a:xfrm>
              <a:custGeom>
                <a:avLst/>
                <a:gdLst/>
                <a:ahLst/>
                <a:cxnLst>
                  <a:cxn ang="0">
                    <a:pos x="187" y="67"/>
                  </a:cxn>
                  <a:cxn ang="0">
                    <a:pos x="199" y="60"/>
                  </a:cxn>
                  <a:cxn ang="0">
                    <a:pos x="200" y="53"/>
                  </a:cxn>
                  <a:cxn ang="0">
                    <a:pos x="201" y="45"/>
                  </a:cxn>
                  <a:cxn ang="0">
                    <a:pos x="185" y="39"/>
                  </a:cxn>
                  <a:cxn ang="0">
                    <a:pos x="170" y="31"/>
                  </a:cxn>
                  <a:cxn ang="0">
                    <a:pos x="158" y="32"/>
                  </a:cxn>
                  <a:cxn ang="0">
                    <a:pos x="149" y="28"/>
                  </a:cxn>
                  <a:cxn ang="0">
                    <a:pos x="135" y="17"/>
                  </a:cxn>
                  <a:cxn ang="0">
                    <a:pos x="131" y="2"/>
                  </a:cxn>
                  <a:cxn ang="0">
                    <a:pos x="115" y="1"/>
                  </a:cxn>
                  <a:cxn ang="0">
                    <a:pos x="106" y="3"/>
                  </a:cxn>
                  <a:cxn ang="0">
                    <a:pos x="92" y="12"/>
                  </a:cxn>
                  <a:cxn ang="0">
                    <a:pos x="80" y="15"/>
                  </a:cxn>
                  <a:cxn ang="0">
                    <a:pos x="65" y="12"/>
                  </a:cxn>
                  <a:cxn ang="0">
                    <a:pos x="47" y="9"/>
                  </a:cxn>
                  <a:cxn ang="0">
                    <a:pos x="21" y="11"/>
                  </a:cxn>
                  <a:cxn ang="0">
                    <a:pos x="16" y="16"/>
                  </a:cxn>
                  <a:cxn ang="0">
                    <a:pos x="15" y="31"/>
                  </a:cxn>
                  <a:cxn ang="0">
                    <a:pos x="5" y="50"/>
                  </a:cxn>
                  <a:cxn ang="0">
                    <a:pos x="5" y="63"/>
                  </a:cxn>
                  <a:cxn ang="0">
                    <a:pos x="11" y="64"/>
                  </a:cxn>
                  <a:cxn ang="0">
                    <a:pos x="29" y="68"/>
                  </a:cxn>
                  <a:cxn ang="0">
                    <a:pos x="40" y="66"/>
                  </a:cxn>
                  <a:cxn ang="0">
                    <a:pos x="60" y="58"/>
                  </a:cxn>
                  <a:cxn ang="0">
                    <a:pos x="77" y="69"/>
                  </a:cxn>
                  <a:cxn ang="0">
                    <a:pos x="86" y="88"/>
                  </a:cxn>
                  <a:cxn ang="0">
                    <a:pos x="74" y="92"/>
                  </a:cxn>
                  <a:cxn ang="0">
                    <a:pos x="72" y="105"/>
                  </a:cxn>
                  <a:cxn ang="0">
                    <a:pos x="82" y="105"/>
                  </a:cxn>
                  <a:cxn ang="0">
                    <a:pos x="97" y="85"/>
                  </a:cxn>
                  <a:cxn ang="0">
                    <a:pos x="111" y="90"/>
                  </a:cxn>
                  <a:cxn ang="0">
                    <a:pos x="114" y="101"/>
                  </a:cxn>
                  <a:cxn ang="0">
                    <a:pos x="126" y="115"/>
                  </a:cxn>
                  <a:cxn ang="0">
                    <a:pos x="146" y="108"/>
                  </a:cxn>
                  <a:cxn ang="0">
                    <a:pos x="150" y="103"/>
                  </a:cxn>
                  <a:cxn ang="0">
                    <a:pos x="155" y="85"/>
                  </a:cxn>
                  <a:cxn ang="0">
                    <a:pos x="178" y="78"/>
                  </a:cxn>
                </a:cxnLst>
                <a:rect l="0" t="0" r="r" b="b"/>
                <a:pathLst>
                  <a:path w="201" h="117">
                    <a:moveTo>
                      <a:pt x="179" y="73"/>
                    </a:moveTo>
                    <a:cubicBezTo>
                      <a:pt x="180" y="73"/>
                      <a:pt x="186" y="67"/>
                      <a:pt x="187" y="67"/>
                    </a:cubicBezTo>
                    <a:cubicBezTo>
                      <a:pt x="189" y="67"/>
                      <a:pt x="197" y="68"/>
                      <a:pt x="197" y="67"/>
                    </a:cubicBezTo>
                    <a:cubicBezTo>
                      <a:pt x="197" y="66"/>
                      <a:pt x="199" y="62"/>
                      <a:pt x="199" y="60"/>
                    </a:cubicBezTo>
                    <a:cubicBezTo>
                      <a:pt x="198" y="59"/>
                      <a:pt x="196" y="57"/>
                      <a:pt x="196" y="56"/>
                    </a:cubicBezTo>
                    <a:cubicBezTo>
                      <a:pt x="197" y="55"/>
                      <a:pt x="200" y="55"/>
                      <a:pt x="200" y="53"/>
                    </a:cubicBezTo>
                    <a:cubicBezTo>
                      <a:pt x="200" y="52"/>
                      <a:pt x="197" y="51"/>
                      <a:pt x="197" y="50"/>
                    </a:cubicBezTo>
                    <a:cubicBezTo>
                      <a:pt x="197" y="49"/>
                      <a:pt x="201" y="47"/>
                      <a:pt x="201" y="45"/>
                    </a:cubicBezTo>
                    <a:cubicBezTo>
                      <a:pt x="200" y="43"/>
                      <a:pt x="197" y="43"/>
                      <a:pt x="194" y="41"/>
                    </a:cubicBezTo>
                    <a:cubicBezTo>
                      <a:pt x="191" y="40"/>
                      <a:pt x="188" y="40"/>
                      <a:pt x="185" y="39"/>
                    </a:cubicBezTo>
                    <a:cubicBezTo>
                      <a:pt x="182" y="37"/>
                      <a:pt x="175" y="38"/>
                      <a:pt x="175" y="37"/>
                    </a:cubicBezTo>
                    <a:cubicBezTo>
                      <a:pt x="175" y="36"/>
                      <a:pt x="171" y="33"/>
                      <a:pt x="170" y="31"/>
                    </a:cubicBezTo>
                    <a:cubicBezTo>
                      <a:pt x="169" y="30"/>
                      <a:pt x="166" y="31"/>
                      <a:pt x="164" y="32"/>
                    </a:cubicBezTo>
                    <a:cubicBezTo>
                      <a:pt x="162" y="33"/>
                      <a:pt x="160" y="34"/>
                      <a:pt x="158" y="32"/>
                    </a:cubicBezTo>
                    <a:cubicBezTo>
                      <a:pt x="156" y="31"/>
                      <a:pt x="155" y="29"/>
                      <a:pt x="153" y="30"/>
                    </a:cubicBezTo>
                    <a:cubicBezTo>
                      <a:pt x="151" y="31"/>
                      <a:pt x="148" y="30"/>
                      <a:pt x="149" y="28"/>
                    </a:cubicBezTo>
                    <a:cubicBezTo>
                      <a:pt x="149" y="25"/>
                      <a:pt x="145" y="20"/>
                      <a:pt x="144" y="19"/>
                    </a:cubicBezTo>
                    <a:cubicBezTo>
                      <a:pt x="142" y="18"/>
                      <a:pt x="137" y="19"/>
                      <a:pt x="135" y="17"/>
                    </a:cubicBezTo>
                    <a:cubicBezTo>
                      <a:pt x="134" y="14"/>
                      <a:pt x="132" y="12"/>
                      <a:pt x="133" y="11"/>
                    </a:cubicBezTo>
                    <a:cubicBezTo>
                      <a:pt x="134" y="9"/>
                      <a:pt x="133" y="4"/>
                      <a:pt x="131" y="2"/>
                    </a:cubicBezTo>
                    <a:cubicBezTo>
                      <a:pt x="130" y="0"/>
                      <a:pt x="124" y="0"/>
                      <a:pt x="122" y="1"/>
                    </a:cubicBezTo>
                    <a:cubicBezTo>
                      <a:pt x="120" y="2"/>
                      <a:pt x="116" y="0"/>
                      <a:pt x="115" y="1"/>
                    </a:cubicBezTo>
                    <a:cubicBezTo>
                      <a:pt x="113" y="2"/>
                      <a:pt x="112" y="4"/>
                      <a:pt x="109" y="4"/>
                    </a:cubicBezTo>
                    <a:cubicBezTo>
                      <a:pt x="108" y="4"/>
                      <a:pt x="107" y="4"/>
                      <a:pt x="106" y="3"/>
                    </a:cubicBezTo>
                    <a:cubicBezTo>
                      <a:pt x="104" y="4"/>
                      <a:pt x="99" y="4"/>
                      <a:pt x="99" y="4"/>
                    </a:cubicBezTo>
                    <a:cubicBezTo>
                      <a:pt x="99" y="4"/>
                      <a:pt x="92" y="10"/>
                      <a:pt x="92" y="12"/>
                    </a:cubicBezTo>
                    <a:cubicBezTo>
                      <a:pt x="92" y="14"/>
                      <a:pt x="92" y="17"/>
                      <a:pt x="90" y="15"/>
                    </a:cubicBezTo>
                    <a:cubicBezTo>
                      <a:pt x="89" y="14"/>
                      <a:pt x="82" y="14"/>
                      <a:pt x="80" y="15"/>
                    </a:cubicBezTo>
                    <a:cubicBezTo>
                      <a:pt x="78" y="16"/>
                      <a:pt x="76" y="11"/>
                      <a:pt x="73" y="12"/>
                    </a:cubicBezTo>
                    <a:cubicBezTo>
                      <a:pt x="70" y="14"/>
                      <a:pt x="66" y="10"/>
                      <a:pt x="65" y="12"/>
                    </a:cubicBezTo>
                    <a:cubicBezTo>
                      <a:pt x="65" y="13"/>
                      <a:pt x="61" y="12"/>
                      <a:pt x="58" y="11"/>
                    </a:cubicBezTo>
                    <a:cubicBezTo>
                      <a:pt x="55" y="9"/>
                      <a:pt x="49" y="11"/>
                      <a:pt x="47" y="9"/>
                    </a:cubicBezTo>
                    <a:cubicBezTo>
                      <a:pt x="45" y="7"/>
                      <a:pt x="32" y="7"/>
                      <a:pt x="28" y="7"/>
                    </a:cubicBezTo>
                    <a:cubicBezTo>
                      <a:pt x="24" y="7"/>
                      <a:pt x="23" y="9"/>
                      <a:pt x="21" y="11"/>
                    </a:cubicBezTo>
                    <a:cubicBezTo>
                      <a:pt x="19" y="13"/>
                      <a:pt x="17" y="12"/>
                      <a:pt x="15" y="12"/>
                    </a:cubicBezTo>
                    <a:cubicBezTo>
                      <a:pt x="15" y="14"/>
                      <a:pt x="15" y="15"/>
                      <a:pt x="16" y="16"/>
                    </a:cubicBezTo>
                    <a:cubicBezTo>
                      <a:pt x="17" y="18"/>
                      <a:pt x="21" y="25"/>
                      <a:pt x="20" y="27"/>
                    </a:cubicBezTo>
                    <a:cubicBezTo>
                      <a:pt x="19" y="29"/>
                      <a:pt x="17" y="29"/>
                      <a:pt x="15" y="31"/>
                    </a:cubicBezTo>
                    <a:cubicBezTo>
                      <a:pt x="14" y="33"/>
                      <a:pt x="5" y="41"/>
                      <a:pt x="5" y="42"/>
                    </a:cubicBezTo>
                    <a:cubicBezTo>
                      <a:pt x="4" y="43"/>
                      <a:pt x="6" y="49"/>
                      <a:pt x="5" y="50"/>
                    </a:cubicBezTo>
                    <a:cubicBezTo>
                      <a:pt x="4" y="51"/>
                      <a:pt x="0" y="56"/>
                      <a:pt x="0" y="58"/>
                    </a:cubicBezTo>
                    <a:cubicBezTo>
                      <a:pt x="0" y="60"/>
                      <a:pt x="3" y="63"/>
                      <a:pt x="5" y="63"/>
                    </a:cubicBezTo>
                    <a:cubicBezTo>
                      <a:pt x="6" y="64"/>
                      <a:pt x="6" y="64"/>
                      <a:pt x="7" y="65"/>
                    </a:cubicBezTo>
                    <a:cubicBezTo>
                      <a:pt x="8" y="64"/>
                      <a:pt x="10" y="64"/>
                      <a:pt x="11" y="64"/>
                    </a:cubicBezTo>
                    <a:cubicBezTo>
                      <a:pt x="13" y="64"/>
                      <a:pt x="20" y="66"/>
                      <a:pt x="22" y="66"/>
                    </a:cubicBezTo>
                    <a:cubicBezTo>
                      <a:pt x="25" y="66"/>
                      <a:pt x="28" y="67"/>
                      <a:pt x="29" y="68"/>
                    </a:cubicBezTo>
                    <a:cubicBezTo>
                      <a:pt x="30" y="69"/>
                      <a:pt x="32" y="69"/>
                      <a:pt x="34" y="67"/>
                    </a:cubicBezTo>
                    <a:cubicBezTo>
                      <a:pt x="36" y="65"/>
                      <a:pt x="38" y="66"/>
                      <a:pt x="40" y="66"/>
                    </a:cubicBezTo>
                    <a:cubicBezTo>
                      <a:pt x="42" y="66"/>
                      <a:pt x="45" y="65"/>
                      <a:pt x="46" y="63"/>
                    </a:cubicBezTo>
                    <a:cubicBezTo>
                      <a:pt x="47" y="61"/>
                      <a:pt x="57" y="59"/>
                      <a:pt x="60" y="58"/>
                    </a:cubicBezTo>
                    <a:cubicBezTo>
                      <a:pt x="62" y="58"/>
                      <a:pt x="66" y="63"/>
                      <a:pt x="69" y="63"/>
                    </a:cubicBezTo>
                    <a:cubicBezTo>
                      <a:pt x="71" y="63"/>
                      <a:pt x="75" y="65"/>
                      <a:pt x="77" y="69"/>
                    </a:cubicBezTo>
                    <a:cubicBezTo>
                      <a:pt x="78" y="74"/>
                      <a:pt x="82" y="79"/>
                      <a:pt x="84" y="81"/>
                    </a:cubicBezTo>
                    <a:cubicBezTo>
                      <a:pt x="85" y="82"/>
                      <a:pt x="86" y="87"/>
                      <a:pt x="86" y="88"/>
                    </a:cubicBezTo>
                    <a:cubicBezTo>
                      <a:pt x="86" y="89"/>
                      <a:pt x="83" y="88"/>
                      <a:pt x="79" y="87"/>
                    </a:cubicBezTo>
                    <a:cubicBezTo>
                      <a:pt x="75" y="86"/>
                      <a:pt x="74" y="90"/>
                      <a:pt x="74" y="92"/>
                    </a:cubicBezTo>
                    <a:cubicBezTo>
                      <a:pt x="74" y="94"/>
                      <a:pt x="69" y="101"/>
                      <a:pt x="68" y="102"/>
                    </a:cubicBezTo>
                    <a:cubicBezTo>
                      <a:pt x="67" y="103"/>
                      <a:pt x="70" y="104"/>
                      <a:pt x="72" y="105"/>
                    </a:cubicBezTo>
                    <a:cubicBezTo>
                      <a:pt x="73" y="105"/>
                      <a:pt x="77" y="102"/>
                      <a:pt x="78" y="102"/>
                    </a:cubicBezTo>
                    <a:cubicBezTo>
                      <a:pt x="79" y="102"/>
                      <a:pt x="81" y="103"/>
                      <a:pt x="82" y="105"/>
                    </a:cubicBezTo>
                    <a:cubicBezTo>
                      <a:pt x="82" y="99"/>
                      <a:pt x="83" y="100"/>
                      <a:pt x="88" y="96"/>
                    </a:cubicBezTo>
                    <a:cubicBezTo>
                      <a:pt x="93" y="93"/>
                      <a:pt x="93" y="86"/>
                      <a:pt x="97" y="85"/>
                    </a:cubicBezTo>
                    <a:cubicBezTo>
                      <a:pt x="102" y="84"/>
                      <a:pt x="104" y="82"/>
                      <a:pt x="110" y="83"/>
                    </a:cubicBezTo>
                    <a:cubicBezTo>
                      <a:pt x="116" y="84"/>
                      <a:pt x="107" y="88"/>
                      <a:pt x="111" y="90"/>
                    </a:cubicBezTo>
                    <a:cubicBezTo>
                      <a:pt x="115" y="93"/>
                      <a:pt x="129" y="90"/>
                      <a:pt x="129" y="93"/>
                    </a:cubicBezTo>
                    <a:cubicBezTo>
                      <a:pt x="130" y="96"/>
                      <a:pt x="114" y="100"/>
                      <a:pt x="114" y="101"/>
                    </a:cubicBezTo>
                    <a:cubicBezTo>
                      <a:pt x="115" y="103"/>
                      <a:pt x="123" y="105"/>
                      <a:pt x="126" y="107"/>
                    </a:cubicBezTo>
                    <a:cubicBezTo>
                      <a:pt x="129" y="108"/>
                      <a:pt x="125" y="114"/>
                      <a:pt x="126" y="115"/>
                    </a:cubicBezTo>
                    <a:cubicBezTo>
                      <a:pt x="128" y="117"/>
                      <a:pt x="132" y="116"/>
                      <a:pt x="135" y="113"/>
                    </a:cubicBezTo>
                    <a:cubicBezTo>
                      <a:pt x="139" y="111"/>
                      <a:pt x="142" y="111"/>
                      <a:pt x="146" y="108"/>
                    </a:cubicBezTo>
                    <a:cubicBezTo>
                      <a:pt x="151" y="105"/>
                      <a:pt x="160" y="108"/>
                      <a:pt x="161" y="106"/>
                    </a:cubicBezTo>
                    <a:cubicBezTo>
                      <a:pt x="162" y="104"/>
                      <a:pt x="159" y="103"/>
                      <a:pt x="150" y="103"/>
                    </a:cubicBezTo>
                    <a:cubicBezTo>
                      <a:pt x="141" y="104"/>
                      <a:pt x="141" y="96"/>
                      <a:pt x="141" y="94"/>
                    </a:cubicBezTo>
                    <a:cubicBezTo>
                      <a:pt x="141" y="92"/>
                      <a:pt x="150" y="86"/>
                      <a:pt x="155" y="85"/>
                    </a:cubicBezTo>
                    <a:cubicBezTo>
                      <a:pt x="160" y="85"/>
                      <a:pt x="164" y="83"/>
                      <a:pt x="169" y="81"/>
                    </a:cubicBezTo>
                    <a:cubicBezTo>
                      <a:pt x="171" y="80"/>
                      <a:pt x="175" y="79"/>
                      <a:pt x="178" y="78"/>
                    </a:cubicBezTo>
                    <a:cubicBezTo>
                      <a:pt x="178" y="76"/>
                      <a:pt x="177" y="73"/>
                      <a:pt x="179" y="73"/>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38" name="Freeform 83"/>
              <p:cNvSpPr>
                <a:spLocks/>
              </p:cNvSpPr>
              <p:nvPr/>
            </p:nvSpPr>
            <p:spPr bwMode="auto">
              <a:xfrm>
                <a:off x="2329810" y="2969371"/>
                <a:ext cx="444819" cy="319712"/>
              </a:xfrm>
              <a:custGeom>
                <a:avLst/>
                <a:gdLst/>
                <a:ahLst/>
                <a:cxnLst>
                  <a:cxn ang="0">
                    <a:pos x="99" y="38"/>
                  </a:cxn>
                  <a:cxn ang="0">
                    <a:pos x="93" y="32"/>
                  </a:cxn>
                  <a:cxn ang="0">
                    <a:pos x="88" y="25"/>
                  </a:cxn>
                  <a:cxn ang="0">
                    <a:pos x="86" y="17"/>
                  </a:cxn>
                  <a:cxn ang="0">
                    <a:pos x="85" y="9"/>
                  </a:cxn>
                  <a:cxn ang="0">
                    <a:pos x="75" y="6"/>
                  </a:cxn>
                  <a:cxn ang="0">
                    <a:pos x="69" y="6"/>
                  </a:cxn>
                  <a:cxn ang="0">
                    <a:pos x="63" y="3"/>
                  </a:cxn>
                  <a:cxn ang="0">
                    <a:pos x="57" y="1"/>
                  </a:cxn>
                  <a:cxn ang="0">
                    <a:pos x="57" y="0"/>
                  </a:cxn>
                  <a:cxn ang="0">
                    <a:pos x="53" y="2"/>
                  </a:cxn>
                  <a:cxn ang="0">
                    <a:pos x="49" y="6"/>
                  </a:cxn>
                  <a:cxn ang="0">
                    <a:pos x="41" y="7"/>
                  </a:cxn>
                  <a:cxn ang="0">
                    <a:pos x="38" y="13"/>
                  </a:cxn>
                  <a:cxn ang="0">
                    <a:pos x="37" y="17"/>
                  </a:cxn>
                  <a:cxn ang="0">
                    <a:pos x="33" y="20"/>
                  </a:cxn>
                  <a:cxn ang="0">
                    <a:pos x="27" y="26"/>
                  </a:cxn>
                  <a:cxn ang="0">
                    <a:pos x="26" y="31"/>
                  </a:cxn>
                  <a:cxn ang="0">
                    <a:pos x="18" y="33"/>
                  </a:cxn>
                  <a:cxn ang="0">
                    <a:pos x="13" y="36"/>
                  </a:cxn>
                  <a:cxn ang="0">
                    <a:pos x="4" y="35"/>
                  </a:cxn>
                  <a:cxn ang="0">
                    <a:pos x="4" y="36"/>
                  </a:cxn>
                  <a:cxn ang="0">
                    <a:pos x="6" y="45"/>
                  </a:cxn>
                  <a:cxn ang="0">
                    <a:pos x="7" y="55"/>
                  </a:cxn>
                  <a:cxn ang="0">
                    <a:pos x="0" y="60"/>
                  </a:cxn>
                  <a:cxn ang="0">
                    <a:pos x="4" y="66"/>
                  </a:cxn>
                  <a:cxn ang="0">
                    <a:pos x="4" y="72"/>
                  </a:cxn>
                  <a:cxn ang="0">
                    <a:pos x="10" y="71"/>
                  </a:cxn>
                  <a:cxn ang="0">
                    <a:pos x="17" y="67"/>
                  </a:cxn>
                  <a:cxn ang="0">
                    <a:pos x="36" y="69"/>
                  </a:cxn>
                  <a:cxn ang="0">
                    <a:pos x="47" y="71"/>
                  </a:cxn>
                  <a:cxn ang="0">
                    <a:pos x="54" y="72"/>
                  </a:cxn>
                  <a:cxn ang="0">
                    <a:pos x="62" y="72"/>
                  </a:cxn>
                  <a:cxn ang="0">
                    <a:pos x="69" y="75"/>
                  </a:cxn>
                  <a:cxn ang="0">
                    <a:pos x="79" y="75"/>
                  </a:cxn>
                  <a:cxn ang="0">
                    <a:pos x="81" y="72"/>
                  </a:cxn>
                  <a:cxn ang="0">
                    <a:pos x="88" y="64"/>
                  </a:cxn>
                  <a:cxn ang="0">
                    <a:pos x="95" y="63"/>
                  </a:cxn>
                  <a:cxn ang="0">
                    <a:pos x="94" y="58"/>
                  </a:cxn>
                  <a:cxn ang="0">
                    <a:pos x="92" y="48"/>
                  </a:cxn>
                  <a:cxn ang="0">
                    <a:pos x="100" y="49"/>
                  </a:cxn>
                  <a:cxn ang="0">
                    <a:pos x="106" y="44"/>
                  </a:cxn>
                  <a:cxn ang="0">
                    <a:pos x="99" y="38"/>
                  </a:cxn>
                </a:cxnLst>
                <a:rect l="0" t="0" r="r" b="b"/>
                <a:pathLst>
                  <a:path w="106" h="77">
                    <a:moveTo>
                      <a:pt x="99" y="38"/>
                    </a:moveTo>
                    <a:cubicBezTo>
                      <a:pt x="97" y="37"/>
                      <a:pt x="96" y="33"/>
                      <a:pt x="93" y="32"/>
                    </a:cubicBezTo>
                    <a:cubicBezTo>
                      <a:pt x="90" y="30"/>
                      <a:pt x="90" y="26"/>
                      <a:pt x="88" y="25"/>
                    </a:cubicBezTo>
                    <a:cubicBezTo>
                      <a:pt x="85" y="23"/>
                      <a:pt x="87" y="19"/>
                      <a:pt x="86" y="17"/>
                    </a:cubicBezTo>
                    <a:cubicBezTo>
                      <a:pt x="86" y="14"/>
                      <a:pt x="87" y="10"/>
                      <a:pt x="85" y="9"/>
                    </a:cubicBezTo>
                    <a:cubicBezTo>
                      <a:pt x="84" y="8"/>
                      <a:pt x="78" y="5"/>
                      <a:pt x="75" y="6"/>
                    </a:cubicBezTo>
                    <a:cubicBezTo>
                      <a:pt x="72" y="7"/>
                      <a:pt x="70" y="8"/>
                      <a:pt x="69" y="6"/>
                    </a:cubicBezTo>
                    <a:cubicBezTo>
                      <a:pt x="68" y="4"/>
                      <a:pt x="66" y="2"/>
                      <a:pt x="63" y="3"/>
                    </a:cubicBezTo>
                    <a:cubicBezTo>
                      <a:pt x="60" y="4"/>
                      <a:pt x="59" y="3"/>
                      <a:pt x="57" y="1"/>
                    </a:cubicBezTo>
                    <a:cubicBezTo>
                      <a:pt x="57" y="1"/>
                      <a:pt x="57" y="1"/>
                      <a:pt x="57" y="0"/>
                    </a:cubicBezTo>
                    <a:cubicBezTo>
                      <a:pt x="55" y="1"/>
                      <a:pt x="54" y="1"/>
                      <a:pt x="53" y="2"/>
                    </a:cubicBezTo>
                    <a:cubicBezTo>
                      <a:pt x="51" y="3"/>
                      <a:pt x="51" y="6"/>
                      <a:pt x="49" y="6"/>
                    </a:cubicBezTo>
                    <a:cubicBezTo>
                      <a:pt x="46" y="6"/>
                      <a:pt x="44" y="5"/>
                      <a:pt x="41" y="7"/>
                    </a:cubicBezTo>
                    <a:cubicBezTo>
                      <a:pt x="38" y="9"/>
                      <a:pt x="38" y="11"/>
                      <a:pt x="38" y="13"/>
                    </a:cubicBezTo>
                    <a:cubicBezTo>
                      <a:pt x="38" y="15"/>
                      <a:pt x="39" y="17"/>
                      <a:pt x="37" y="17"/>
                    </a:cubicBezTo>
                    <a:cubicBezTo>
                      <a:pt x="35" y="17"/>
                      <a:pt x="35" y="20"/>
                      <a:pt x="33" y="20"/>
                    </a:cubicBezTo>
                    <a:cubicBezTo>
                      <a:pt x="31" y="21"/>
                      <a:pt x="28" y="24"/>
                      <a:pt x="27" y="26"/>
                    </a:cubicBezTo>
                    <a:cubicBezTo>
                      <a:pt x="27" y="27"/>
                      <a:pt x="27" y="31"/>
                      <a:pt x="26" y="31"/>
                    </a:cubicBezTo>
                    <a:cubicBezTo>
                      <a:pt x="24" y="31"/>
                      <a:pt x="20" y="32"/>
                      <a:pt x="18" y="33"/>
                    </a:cubicBezTo>
                    <a:cubicBezTo>
                      <a:pt x="17" y="35"/>
                      <a:pt x="15" y="37"/>
                      <a:pt x="13" y="36"/>
                    </a:cubicBezTo>
                    <a:cubicBezTo>
                      <a:pt x="11" y="36"/>
                      <a:pt x="8" y="35"/>
                      <a:pt x="4" y="35"/>
                    </a:cubicBezTo>
                    <a:cubicBezTo>
                      <a:pt x="4" y="36"/>
                      <a:pt x="4" y="36"/>
                      <a:pt x="4" y="36"/>
                    </a:cubicBezTo>
                    <a:cubicBezTo>
                      <a:pt x="3" y="40"/>
                      <a:pt x="4" y="43"/>
                      <a:pt x="6" y="45"/>
                    </a:cubicBezTo>
                    <a:cubicBezTo>
                      <a:pt x="8" y="47"/>
                      <a:pt x="9" y="54"/>
                      <a:pt x="7" y="55"/>
                    </a:cubicBezTo>
                    <a:cubicBezTo>
                      <a:pt x="4" y="56"/>
                      <a:pt x="0" y="59"/>
                      <a:pt x="0" y="60"/>
                    </a:cubicBezTo>
                    <a:cubicBezTo>
                      <a:pt x="0" y="62"/>
                      <a:pt x="5" y="64"/>
                      <a:pt x="4" y="66"/>
                    </a:cubicBezTo>
                    <a:cubicBezTo>
                      <a:pt x="3" y="67"/>
                      <a:pt x="3" y="70"/>
                      <a:pt x="4" y="72"/>
                    </a:cubicBezTo>
                    <a:cubicBezTo>
                      <a:pt x="6" y="72"/>
                      <a:pt x="8" y="73"/>
                      <a:pt x="10" y="71"/>
                    </a:cubicBezTo>
                    <a:cubicBezTo>
                      <a:pt x="12" y="69"/>
                      <a:pt x="13" y="67"/>
                      <a:pt x="17" y="67"/>
                    </a:cubicBezTo>
                    <a:cubicBezTo>
                      <a:pt x="21" y="67"/>
                      <a:pt x="34" y="67"/>
                      <a:pt x="36" y="69"/>
                    </a:cubicBezTo>
                    <a:cubicBezTo>
                      <a:pt x="38" y="71"/>
                      <a:pt x="44" y="69"/>
                      <a:pt x="47" y="71"/>
                    </a:cubicBezTo>
                    <a:cubicBezTo>
                      <a:pt x="50" y="72"/>
                      <a:pt x="54" y="73"/>
                      <a:pt x="54" y="72"/>
                    </a:cubicBezTo>
                    <a:cubicBezTo>
                      <a:pt x="55" y="70"/>
                      <a:pt x="59" y="74"/>
                      <a:pt x="62" y="72"/>
                    </a:cubicBezTo>
                    <a:cubicBezTo>
                      <a:pt x="65" y="71"/>
                      <a:pt x="67" y="76"/>
                      <a:pt x="69" y="75"/>
                    </a:cubicBezTo>
                    <a:cubicBezTo>
                      <a:pt x="71" y="74"/>
                      <a:pt x="78" y="74"/>
                      <a:pt x="79" y="75"/>
                    </a:cubicBezTo>
                    <a:cubicBezTo>
                      <a:pt x="81" y="77"/>
                      <a:pt x="81" y="74"/>
                      <a:pt x="81" y="72"/>
                    </a:cubicBezTo>
                    <a:cubicBezTo>
                      <a:pt x="81" y="70"/>
                      <a:pt x="88" y="64"/>
                      <a:pt x="88" y="64"/>
                    </a:cubicBezTo>
                    <a:cubicBezTo>
                      <a:pt x="88" y="64"/>
                      <a:pt x="93" y="64"/>
                      <a:pt x="95" y="63"/>
                    </a:cubicBezTo>
                    <a:cubicBezTo>
                      <a:pt x="95" y="62"/>
                      <a:pt x="94" y="60"/>
                      <a:pt x="94" y="58"/>
                    </a:cubicBezTo>
                    <a:cubicBezTo>
                      <a:pt x="92" y="53"/>
                      <a:pt x="90" y="49"/>
                      <a:pt x="92" y="48"/>
                    </a:cubicBezTo>
                    <a:cubicBezTo>
                      <a:pt x="93" y="46"/>
                      <a:pt x="98" y="50"/>
                      <a:pt x="100" y="49"/>
                    </a:cubicBezTo>
                    <a:cubicBezTo>
                      <a:pt x="102" y="48"/>
                      <a:pt x="106" y="46"/>
                      <a:pt x="106" y="44"/>
                    </a:cubicBezTo>
                    <a:cubicBezTo>
                      <a:pt x="105" y="41"/>
                      <a:pt x="101" y="38"/>
                      <a:pt x="99" y="38"/>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39" name="Freeform 84"/>
              <p:cNvSpPr>
                <a:spLocks/>
              </p:cNvSpPr>
              <p:nvPr/>
            </p:nvSpPr>
            <p:spPr bwMode="auto">
              <a:xfrm>
                <a:off x="2218607" y="2844265"/>
                <a:ext cx="350990" cy="163332"/>
              </a:xfrm>
              <a:custGeom>
                <a:avLst/>
                <a:gdLst/>
                <a:ahLst/>
                <a:cxnLst>
                  <a:cxn ang="0">
                    <a:pos x="29" y="27"/>
                  </a:cxn>
                  <a:cxn ang="0">
                    <a:pos x="43" y="27"/>
                  </a:cxn>
                  <a:cxn ang="0">
                    <a:pos x="49" y="30"/>
                  </a:cxn>
                  <a:cxn ang="0">
                    <a:pos x="60" y="36"/>
                  </a:cxn>
                  <a:cxn ang="0">
                    <a:pos x="66" y="39"/>
                  </a:cxn>
                  <a:cxn ang="0">
                    <a:pos x="68" y="37"/>
                  </a:cxn>
                  <a:cxn ang="0">
                    <a:pos x="76" y="36"/>
                  </a:cxn>
                  <a:cxn ang="0">
                    <a:pos x="80" y="32"/>
                  </a:cxn>
                  <a:cxn ang="0">
                    <a:pos x="84" y="30"/>
                  </a:cxn>
                  <a:cxn ang="0">
                    <a:pos x="81" y="24"/>
                  </a:cxn>
                  <a:cxn ang="0">
                    <a:pos x="78" y="17"/>
                  </a:cxn>
                  <a:cxn ang="0">
                    <a:pos x="76" y="11"/>
                  </a:cxn>
                  <a:cxn ang="0">
                    <a:pos x="74" y="8"/>
                  </a:cxn>
                  <a:cxn ang="0">
                    <a:pos x="64" y="7"/>
                  </a:cxn>
                  <a:cxn ang="0">
                    <a:pos x="52" y="1"/>
                  </a:cxn>
                  <a:cxn ang="0">
                    <a:pos x="40" y="1"/>
                  </a:cxn>
                  <a:cxn ang="0">
                    <a:pos x="39" y="12"/>
                  </a:cxn>
                  <a:cxn ang="0">
                    <a:pos x="30" y="16"/>
                  </a:cxn>
                  <a:cxn ang="0">
                    <a:pos x="20" y="5"/>
                  </a:cxn>
                  <a:cxn ang="0">
                    <a:pos x="9" y="10"/>
                  </a:cxn>
                  <a:cxn ang="0">
                    <a:pos x="5" y="19"/>
                  </a:cxn>
                  <a:cxn ang="0">
                    <a:pos x="3" y="29"/>
                  </a:cxn>
                  <a:cxn ang="0">
                    <a:pos x="3" y="30"/>
                  </a:cxn>
                  <a:cxn ang="0">
                    <a:pos x="12" y="27"/>
                  </a:cxn>
                  <a:cxn ang="0">
                    <a:pos x="29" y="27"/>
                  </a:cxn>
                </a:cxnLst>
                <a:rect l="0" t="0" r="r" b="b"/>
                <a:pathLst>
                  <a:path w="84" h="39">
                    <a:moveTo>
                      <a:pt x="29" y="27"/>
                    </a:moveTo>
                    <a:cubicBezTo>
                      <a:pt x="32" y="27"/>
                      <a:pt x="39" y="29"/>
                      <a:pt x="43" y="27"/>
                    </a:cubicBezTo>
                    <a:cubicBezTo>
                      <a:pt x="47" y="26"/>
                      <a:pt x="47" y="31"/>
                      <a:pt x="49" y="30"/>
                    </a:cubicBezTo>
                    <a:cubicBezTo>
                      <a:pt x="52" y="29"/>
                      <a:pt x="57" y="33"/>
                      <a:pt x="60" y="36"/>
                    </a:cubicBezTo>
                    <a:cubicBezTo>
                      <a:pt x="62" y="37"/>
                      <a:pt x="64" y="38"/>
                      <a:pt x="66" y="39"/>
                    </a:cubicBezTo>
                    <a:cubicBezTo>
                      <a:pt x="66" y="38"/>
                      <a:pt x="67" y="38"/>
                      <a:pt x="68" y="37"/>
                    </a:cubicBezTo>
                    <a:cubicBezTo>
                      <a:pt x="71" y="35"/>
                      <a:pt x="73" y="36"/>
                      <a:pt x="76" y="36"/>
                    </a:cubicBezTo>
                    <a:cubicBezTo>
                      <a:pt x="78" y="36"/>
                      <a:pt x="78" y="33"/>
                      <a:pt x="80" y="32"/>
                    </a:cubicBezTo>
                    <a:cubicBezTo>
                      <a:pt x="81" y="31"/>
                      <a:pt x="82" y="31"/>
                      <a:pt x="84" y="30"/>
                    </a:cubicBezTo>
                    <a:cubicBezTo>
                      <a:pt x="83" y="29"/>
                      <a:pt x="83" y="25"/>
                      <a:pt x="81" y="24"/>
                    </a:cubicBezTo>
                    <a:cubicBezTo>
                      <a:pt x="79" y="22"/>
                      <a:pt x="77" y="19"/>
                      <a:pt x="78" y="17"/>
                    </a:cubicBezTo>
                    <a:cubicBezTo>
                      <a:pt x="78" y="15"/>
                      <a:pt x="78" y="13"/>
                      <a:pt x="76" y="11"/>
                    </a:cubicBezTo>
                    <a:cubicBezTo>
                      <a:pt x="75" y="10"/>
                      <a:pt x="75" y="9"/>
                      <a:pt x="74" y="8"/>
                    </a:cubicBezTo>
                    <a:cubicBezTo>
                      <a:pt x="70" y="7"/>
                      <a:pt x="65" y="7"/>
                      <a:pt x="64" y="7"/>
                    </a:cubicBezTo>
                    <a:cubicBezTo>
                      <a:pt x="62" y="8"/>
                      <a:pt x="54" y="2"/>
                      <a:pt x="52" y="1"/>
                    </a:cubicBezTo>
                    <a:cubicBezTo>
                      <a:pt x="51" y="0"/>
                      <a:pt x="46" y="0"/>
                      <a:pt x="40" y="1"/>
                    </a:cubicBezTo>
                    <a:cubicBezTo>
                      <a:pt x="37" y="4"/>
                      <a:pt x="39" y="7"/>
                      <a:pt x="39" y="12"/>
                    </a:cubicBezTo>
                    <a:cubicBezTo>
                      <a:pt x="39" y="17"/>
                      <a:pt x="33" y="16"/>
                      <a:pt x="30" y="16"/>
                    </a:cubicBezTo>
                    <a:cubicBezTo>
                      <a:pt x="27" y="16"/>
                      <a:pt x="22" y="7"/>
                      <a:pt x="20" y="5"/>
                    </a:cubicBezTo>
                    <a:cubicBezTo>
                      <a:pt x="18" y="2"/>
                      <a:pt x="13" y="7"/>
                      <a:pt x="9" y="10"/>
                    </a:cubicBezTo>
                    <a:cubicBezTo>
                      <a:pt x="5" y="12"/>
                      <a:pt x="7" y="16"/>
                      <a:pt x="5" y="19"/>
                    </a:cubicBezTo>
                    <a:cubicBezTo>
                      <a:pt x="2" y="21"/>
                      <a:pt x="0" y="24"/>
                      <a:pt x="3" y="29"/>
                    </a:cubicBezTo>
                    <a:cubicBezTo>
                      <a:pt x="3" y="29"/>
                      <a:pt x="3" y="30"/>
                      <a:pt x="3" y="30"/>
                    </a:cubicBezTo>
                    <a:cubicBezTo>
                      <a:pt x="7" y="30"/>
                      <a:pt x="10" y="29"/>
                      <a:pt x="12" y="27"/>
                    </a:cubicBezTo>
                    <a:cubicBezTo>
                      <a:pt x="16" y="25"/>
                      <a:pt x="25" y="27"/>
                      <a:pt x="29" y="27"/>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40" name="Freeform 85"/>
              <p:cNvSpPr>
                <a:spLocks/>
              </p:cNvSpPr>
              <p:nvPr/>
            </p:nvSpPr>
            <p:spPr bwMode="auto">
              <a:xfrm>
                <a:off x="2218607" y="2948521"/>
                <a:ext cx="274535" cy="173757"/>
              </a:xfrm>
              <a:custGeom>
                <a:avLst/>
                <a:gdLst/>
                <a:ahLst/>
                <a:cxnLst>
                  <a:cxn ang="0">
                    <a:pos x="10" y="21"/>
                  </a:cxn>
                  <a:cxn ang="0">
                    <a:pos x="16" y="23"/>
                  </a:cxn>
                  <a:cxn ang="0">
                    <a:pos x="23" y="27"/>
                  </a:cxn>
                  <a:cxn ang="0">
                    <a:pos x="23" y="35"/>
                  </a:cxn>
                  <a:cxn ang="0">
                    <a:pos x="31" y="40"/>
                  </a:cxn>
                  <a:cxn ang="0">
                    <a:pos x="40" y="41"/>
                  </a:cxn>
                  <a:cxn ang="0">
                    <a:pos x="45" y="38"/>
                  </a:cxn>
                  <a:cxn ang="0">
                    <a:pos x="53" y="36"/>
                  </a:cxn>
                  <a:cxn ang="0">
                    <a:pos x="54" y="31"/>
                  </a:cxn>
                  <a:cxn ang="0">
                    <a:pos x="60" y="25"/>
                  </a:cxn>
                  <a:cxn ang="0">
                    <a:pos x="64" y="22"/>
                  </a:cxn>
                  <a:cxn ang="0">
                    <a:pos x="65" y="18"/>
                  </a:cxn>
                  <a:cxn ang="0">
                    <a:pos x="66" y="14"/>
                  </a:cxn>
                  <a:cxn ang="0">
                    <a:pos x="60" y="11"/>
                  </a:cxn>
                  <a:cxn ang="0">
                    <a:pos x="49" y="5"/>
                  </a:cxn>
                  <a:cxn ang="0">
                    <a:pos x="43" y="2"/>
                  </a:cxn>
                  <a:cxn ang="0">
                    <a:pos x="29" y="2"/>
                  </a:cxn>
                  <a:cxn ang="0">
                    <a:pos x="12" y="2"/>
                  </a:cxn>
                  <a:cxn ang="0">
                    <a:pos x="3" y="5"/>
                  </a:cxn>
                  <a:cxn ang="0">
                    <a:pos x="2" y="17"/>
                  </a:cxn>
                  <a:cxn ang="0">
                    <a:pos x="3" y="20"/>
                  </a:cxn>
                  <a:cxn ang="0">
                    <a:pos x="10" y="21"/>
                  </a:cxn>
                </a:cxnLst>
                <a:rect l="0" t="0" r="r" b="b"/>
                <a:pathLst>
                  <a:path w="66" h="42">
                    <a:moveTo>
                      <a:pt x="10" y="21"/>
                    </a:moveTo>
                    <a:cubicBezTo>
                      <a:pt x="11" y="23"/>
                      <a:pt x="15" y="24"/>
                      <a:pt x="16" y="23"/>
                    </a:cubicBezTo>
                    <a:cubicBezTo>
                      <a:pt x="18" y="23"/>
                      <a:pt x="23" y="25"/>
                      <a:pt x="23" y="27"/>
                    </a:cubicBezTo>
                    <a:cubicBezTo>
                      <a:pt x="23" y="29"/>
                      <a:pt x="21" y="35"/>
                      <a:pt x="23" y="35"/>
                    </a:cubicBezTo>
                    <a:cubicBezTo>
                      <a:pt x="24" y="35"/>
                      <a:pt x="31" y="37"/>
                      <a:pt x="31" y="40"/>
                    </a:cubicBezTo>
                    <a:cubicBezTo>
                      <a:pt x="35" y="40"/>
                      <a:pt x="38" y="41"/>
                      <a:pt x="40" y="41"/>
                    </a:cubicBezTo>
                    <a:cubicBezTo>
                      <a:pt x="42" y="42"/>
                      <a:pt x="44" y="40"/>
                      <a:pt x="45" y="38"/>
                    </a:cubicBezTo>
                    <a:cubicBezTo>
                      <a:pt x="47" y="37"/>
                      <a:pt x="51" y="36"/>
                      <a:pt x="53" y="36"/>
                    </a:cubicBezTo>
                    <a:cubicBezTo>
                      <a:pt x="54" y="36"/>
                      <a:pt x="54" y="32"/>
                      <a:pt x="54" y="31"/>
                    </a:cubicBezTo>
                    <a:cubicBezTo>
                      <a:pt x="55" y="29"/>
                      <a:pt x="58" y="26"/>
                      <a:pt x="60" y="25"/>
                    </a:cubicBezTo>
                    <a:cubicBezTo>
                      <a:pt x="62" y="25"/>
                      <a:pt x="62" y="22"/>
                      <a:pt x="64" y="22"/>
                    </a:cubicBezTo>
                    <a:cubicBezTo>
                      <a:pt x="66" y="22"/>
                      <a:pt x="65" y="20"/>
                      <a:pt x="65" y="18"/>
                    </a:cubicBezTo>
                    <a:cubicBezTo>
                      <a:pt x="65" y="17"/>
                      <a:pt x="65" y="16"/>
                      <a:pt x="66" y="14"/>
                    </a:cubicBezTo>
                    <a:cubicBezTo>
                      <a:pt x="64" y="13"/>
                      <a:pt x="62" y="12"/>
                      <a:pt x="60" y="11"/>
                    </a:cubicBezTo>
                    <a:cubicBezTo>
                      <a:pt x="57" y="8"/>
                      <a:pt x="52" y="4"/>
                      <a:pt x="49" y="5"/>
                    </a:cubicBezTo>
                    <a:cubicBezTo>
                      <a:pt x="47" y="6"/>
                      <a:pt x="47" y="1"/>
                      <a:pt x="43" y="2"/>
                    </a:cubicBezTo>
                    <a:cubicBezTo>
                      <a:pt x="39" y="4"/>
                      <a:pt x="32" y="2"/>
                      <a:pt x="29" y="2"/>
                    </a:cubicBezTo>
                    <a:cubicBezTo>
                      <a:pt x="25" y="2"/>
                      <a:pt x="16" y="0"/>
                      <a:pt x="12" y="2"/>
                    </a:cubicBezTo>
                    <a:cubicBezTo>
                      <a:pt x="10" y="4"/>
                      <a:pt x="7" y="5"/>
                      <a:pt x="3" y="5"/>
                    </a:cubicBezTo>
                    <a:cubicBezTo>
                      <a:pt x="6" y="9"/>
                      <a:pt x="5" y="14"/>
                      <a:pt x="2" y="17"/>
                    </a:cubicBezTo>
                    <a:cubicBezTo>
                      <a:pt x="0" y="19"/>
                      <a:pt x="1" y="19"/>
                      <a:pt x="3" y="20"/>
                    </a:cubicBezTo>
                    <a:cubicBezTo>
                      <a:pt x="5" y="20"/>
                      <a:pt x="9" y="19"/>
                      <a:pt x="10" y="21"/>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41" name="Freeform 86"/>
              <p:cNvSpPr>
                <a:spLocks/>
              </p:cNvSpPr>
              <p:nvPr/>
            </p:nvSpPr>
            <p:spPr bwMode="auto">
              <a:xfrm>
                <a:off x="1544429" y="3511491"/>
                <a:ext cx="211985" cy="121632"/>
              </a:xfrm>
              <a:custGeom>
                <a:avLst/>
                <a:gdLst/>
                <a:ahLst/>
                <a:cxnLst>
                  <a:cxn ang="0">
                    <a:pos x="46" y="12"/>
                  </a:cxn>
                  <a:cxn ang="0">
                    <a:pos x="40" y="9"/>
                  </a:cxn>
                  <a:cxn ang="0">
                    <a:pos x="40" y="4"/>
                  </a:cxn>
                  <a:cxn ang="0">
                    <a:pos x="33" y="1"/>
                  </a:cxn>
                  <a:cxn ang="0">
                    <a:pos x="26" y="2"/>
                  </a:cxn>
                  <a:cxn ang="0">
                    <a:pos x="16" y="2"/>
                  </a:cxn>
                  <a:cxn ang="0">
                    <a:pos x="15" y="4"/>
                  </a:cxn>
                  <a:cxn ang="0">
                    <a:pos x="9" y="8"/>
                  </a:cxn>
                  <a:cxn ang="0">
                    <a:pos x="2" y="17"/>
                  </a:cxn>
                  <a:cxn ang="0">
                    <a:pos x="3" y="21"/>
                  </a:cxn>
                  <a:cxn ang="0">
                    <a:pos x="8" y="22"/>
                  </a:cxn>
                  <a:cxn ang="0">
                    <a:pos x="10" y="27"/>
                  </a:cxn>
                  <a:cxn ang="0">
                    <a:pos x="10" y="27"/>
                  </a:cxn>
                  <a:cxn ang="0">
                    <a:pos x="20" y="27"/>
                  </a:cxn>
                  <a:cxn ang="0">
                    <a:pos x="25" y="19"/>
                  </a:cxn>
                  <a:cxn ang="0">
                    <a:pos x="32" y="26"/>
                  </a:cxn>
                  <a:cxn ang="0">
                    <a:pos x="35" y="22"/>
                  </a:cxn>
                  <a:cxn ang="0">
                    <a:pos x="39" y="20"/>
                  </a:cxn>
                  <a:cxn ang="0">
                    <a:pos x="44" y="19"/>
                  </a:cxn>
                  <a:cxn ang="0">
                    <a:pos x="47" y="17"/>
                  </a:cxn>
                  <a:cxn ang="0">
                    <a:pos x="49" y="15"/>
                  </a:cxn>
                  <a:cxn ang="0">
                    <a:pos x="51" y="12"/>
                  </a:cxn>
                  <a:cxn ang="0">
                    <a:pos x="46" y="12"/>
                  </a:cxn>
                </a:cxnLst>
                <a:rect l="0" t="0" r="r" b="b"/>
                <a:pathLst>
                  <a:path w="51" h="29">
                    <a:moveTo>
                      <a:pt x="46" y="12"/>
                    </a:moveTo>
                    <a:cubicBezTo>
                      <a:pt x="43" y="13"/>
                      <a:pt x="40" y="10"/>
                      <a:pt x="40" y="9"/>
                    </a:cubicBezTo>
                    <a:cubicBezTo>
                      <a:pt x="40" y="8"/>
                      <a:pt x="39" y="6"/>
                      <a:pt x="40" y="4"/>
                    </a:cubicBezTo>
                    <a:cubicBezTo>
                      <a:pt x="38" y="3"/>
                      <a:pt x="35" y="2"/>
                      <a:pt x="33" y="1"/>
                    </a:cubicBezTo>
                    <a:cubicBezTo>
                      <a:pt x="30" y="0"/>
                      <a:pt x="28" y="0"/>
                      <a:pt x="26" y="2"/>
                    </a:cubicBezTo>
                    <a:cubicBezTo>
                      <a:pt x="24" y="2"/>
                      <a:pt x="19" y="2"/>
                      <a:pt x="16" y="2"/>
                    </a:cubicBezTo>
                    <a:cubicBezTo>
                      <a:pt x="16" y="3"/>
                      <a:pt x="15" y="4"/>
                      <a:pt x="15" y="4"/>
                    </a:cubicBezTo>
                    <a:cubicBezTo>
                      <a:pt x="12" y="4"/>
                      <a:pt x="9" y="6"/>
                      <a:pt x="9" y="8"/>
                    </a:cubicBezTo>
                    <a:cubicBezTo>
                      <a:pt x="8" y="11"/>
                      <a:pt x="3" y="13"/>
                      <a:pt x="2" y="17"/>
                    </a:cubicBezTo>
                    <a:cubicBezTo>
                      <a:pt x="0" y="22"/>
                      <a:pt x="1" y="24"/>
                      <a:pt x="3" y="21"/>
                    </a:cubicBezTo>
                    <a:cubicBezTo>
                      <a:pt x="5" y="18"/>
                      <a:pt x="8" y="19"/>
                      <a:pt x="8" y="22"/>
                    </a:cubicBezTo>
                    <a:cubicBezTo>
                      <a:pt x="8" y="24"/>
                      <a:pt x="11" y="24"/>
                      <a:pt x="10" y="27"/>
                    </a:cubicBezTo>
                    <a:cubicBezTo>
                      <a:pt x="10" y="27"/>
                      <a:pt x="10" y="27"/>
                      <a:pt x="10" y="27"/>
                    </a:cubicBezTo>
                    <a:cubicBezTo>
                      <a:pt x="13" y="27"/>
                      <a:pt x="18" y="27"/>
                      <a:pt x="20" y="27"/>
                    </a:cubicBezTo>
                    <a:cubicBezTo>
                      <a:pt x="22" y="27"/>
                      <a:pt x="24" y="19"/>
                      <a:pt x="25" y="19"/>
                    </a:cubicBezTo>
                    <a:cubicBezTo>
                      <a:pt x="26" y="18"/>
                      <a:pt x="29" y="24"/>
                      <a:pt x="32" y="26"/>
                    </a:cubicBezTo>
                    <a:cubicBezTo>
                      <a:pt x="34" y="29"/>
                      <a:pt x="35" y="24"/>
                      <a:pt x="35" y="22"/>
                    </a:cubicBezTo>
                    <a:cubicBezTo>
                      <a:pt x="35" y="20"/>
                      <a:pt x="37" y="20"/>
                      <a:pt x="39" y="20"/>
                    </a:cubicBezTo>
                    <a:cubicBezTo>
                      <a:pt x="40" y="20"/>
                      <a:pt x="44" y="21"/>
                      <a:pt x="44" y="19"/>
                    </a:cubicBezTo>
                    <a:cubicBezTo>
                      <a:pt x="44" y="16"/>
                      <a:pt x="46" y="17"/>
                      <a:pt x="47" y="17"/>
                    </a:cubicBezTo>
                    <a:cubicBezTo>
                      <a:pt x="49" y="17"/>
                      <a:pt x="49" y="15"/>
                      <a:pt x="49" y="15"/>
                    </a:cubicBezTo>
                    <a:cubicBezTo>
                      <a:pt x="51" y="12"/>
                      <a:pt x="51" y="12"/>
                      <a:pt x="51" y="12"/>
                    </a:cubicBezTo>
                    <a:cubicBezTo>
                      <a:pt x="49" y="12"/>
                      <a:pt x="47" y="11"/>
                      <a:pt x="46" y="12"/>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42" name="Freeform 87"/>
              <p:cNvSpPr>
                <a:spLocks/>
              </p:cNvSpPr>
              <p:nvPr/>
            </p:nvSpPr>
            <p:spPr bwMode="auto">
              <a:xfrm>
                <a:off x="1540956" y="3063198"/>
                <a:ext cx="420491" cy="479567"/>
              </a:xfrm>
              <a:custGeom>
                <a:avLst/>
                <a:gdLst/>
                <a:ahLst/>
                <a:cxnLst>
                  <a:cxn ang="0">
                    <a:pos x="13" y="29"/>
                  </a:cxn>
                  <a:cxn ang="0">
                    <a:pos x="7" y="35"/>
                  </a:cxn>
                  <a:cxn ang="0">
                    <a:pos x="11" y="41"/>
                  </a:cxn>
                  <a:cxn ang="0">
                    <a:pos x="9" y="44"/>
                  </a:cxn>
                  <a:cxn ang="0">
                    <a:pos x="2" y="47"/>
                  </a:cxn>
                  <a:cxn ang="0">
                    <a:pos x="2" y="53"/>
                  </a:cxn>
                  <a:cxn ang="0">
                    <a:pos x="0" y="62"/>
                  </a:cxn>
                  <a:cxn ang="0">
                    <a:pos x="3" y="69"/>
                  </a:cxn>
                  <a:cxn ang="0">
                    <a:pos x="1" y="73"/>
                  </a:cxn>
                  <a:cxn ang="0">
                    <a:pos x="5" y="82"/>
                  </a:cxn>
                  <a:cxn ang="0">
                    <a:pos x="7" y="84"/>
                  </a:cxn>
                  <a:cxn ang="0">
                    <a:pos x="14" y="87"/>
                  </a:cxn>
                  <a:cxn ang="0">
                    <a:pos x="20" y="89"/>
                  </a:cxn>
                  <a:cxn ang="0">
                    <a:pos x="23" y="93"/>
                  </a:cxn>
                  <a:cxn ang="0">
                    <a:pos x="18" y="102"/>
                  </a:cxn>
                  <a:cxn ang="0">
                    <a:pos x="17" y="109"/>
                  </a:cxn>
                  <a:cxn ang="0">
                    <a:pos x="27" y="109"/>
                  </a:cxn>
                  <a:cxn ang="0">
                    <a:pos x="34" y="108"/>
                  </a:cxn>
                  <a:cxn ang="0">
                    <a:pos x="41" y="111"/>
                  </a:cxn>
                  <a:cxn ang="0">
                    <a:pos x="42" y="110"/>
                  </a:cxn>
                  <a:cxn ang="0">
                    <a:pos x="49" y="112"/>
                  </a:cxn>
                  <a:cxn ang="0">
                    <a:pos x="55" y="111"/>
                  </a:cxn>
                  <a:cxn ang="0">
                    <a:pos x="62" y="110"/>
                  </a:cxn>
                  <a:cxn ang="0">
                    <a:pos x="73" y="108"/>
                  </a:cxn>
                  <a:cxn ang="0">
                    <a:pos x="78" y="105"/>
                  </a:cxn>
                  <a:cxn ang="0">
                    <a:pos x="82" y="98"/>
                  </a:cxn>
                  <a:cxn ang="0">
                    <a:pos x="89" y="93"/>
                  </a:cxn>
                  <a:cxn ang="0">
                    <a:pos x="77" y="84"/>
                  </a:cxn>
                  <a:cxn ang="0">
                    <a:pos x="73" y="74"/>
                  </a:cxn>
                  <a:cxn ang="0">
                    <a:pos x="72" y="68"/>
                  </a:cxn>
                  <a:cxn ang="0">
                    <a:pos x="84" y="64"/>
                  </a:cxn>
                  <a:cxn ang="0">
                    <a:pos x="93" y="60"/>
                  </a:cxn>
                  <a:cxn ang="0">
                    <a:pos x="99" y="59"/>
                  </a:cxn>
                  <a:cxn ang="0">
                    <a:pos x="100" y="53"/>
                  </a:cxn>
                  <a:cxn ang="0">
                    <a:pos x="97" y="44"/>
                  </a:cxn>
                  <a:cxn ang="0">
                    <a:pos x="95" y="38"/>
                  </a:cxn>
                  <a:cxn ang="0">
                    <a:pos x="93" y="33"/>
                  </a:cxn>
                  <a:cxn ang="0">
                    <a:pos x="92" y="28"/>
                  </a:cxn>
                  <a:cxn ang="0">
                    <a:pos x="92" y="16"/>
                  </a:cxn>
                  <a:cxn ang="0">
                    <a:pos x="92" y="15"/>
                  </a:cxn>
                  <a:cxn ang="0">
                    <a:pos x="91" y="14"/>
                  </a:cxn>
                  <a:cxn ang="0">
                    <a:pos x="85" y="10"/>
                  </a:cxn>
                  <a:cxn ang="0">
                    <a:pos x="86" y="3"/>
                  </a:cxn>
                  <a:cxn ang="0">
                    <a:pos x="76" y="6"/>
                  </a:cxn>
                  <a:cxn ang="0">
                    <a:pos x="63" y="13"/>
                  </a:cxn>
                  <a:cxn ang="0">
                    <a:pos x="57" y="9"/>
                  </a:cxn>
                  <a:cxn ang="0">
                    <a:pos x="53" y="7"/>
                  </a:cxn>
                  <a:cxn ang="0">
                    <a:pos x="45" y="3"/>
                  </a:cxn>
                  <a:cxn ang="0">
                    <a:pos x="44" y="0"/>
                  </a:cxn>
                  <a:cxn ang="0">
                    <a:pos x="40" y="1"/>
                  </a:cxn>
                  <a:cxn ang="0">
                    <a:pos x="30" y="0"/>
                  </a:cxn>
                  <a:cxn ang="0">
                    <a:pos x="32" y="5"/>
                  </a:cxn>
                  <a:cxn ang="0">
                    <a:pos x="35" y="15"/>
                  </a:cxn>
                  <a:cxn ang="0">
                    <a:pos x="30" y="19"/>
                  </a:cxn>
                  <a:cxn ang="0">
                    <a:pos x="22" y="18"/>
                  </a:cxn>
                  <a:cxn ang="0">
                    <a:pos x="13" y="19"/>
                  </a:cxn>
                  <a:cxn ang="0">
                    <a:pos x="13" y="22"/>
                  </a:cxn>
                  <a:cxn ang="0">
                    <a:pos x="13" y="29"/>
                  </a:cxn>
                </a:cxnLst>
                <a:rect l="0" t="0" r="r" b="b"/>
                <a:pathLst>
                  <a:path w="101" h="114">
                    <a:moveTo>
                      <a:pt x="13" y="29"/>
                    </a:moveTo>
                    <a:cubicBezTo>
                      <a:pt x="10" y="33"/>
                      <a:pt x="7" y="34"/>
                      <a:pt x="7" y="35"/>
                    </a:cubicBezTo>
                    <a:cubicBezTo>
                      <a:pt x="8" y="36"/>
                      <a:pt x="12" y="39"/>
                      <a:pt x="11" y="41"/>
                    </a:cubicBezTo>
                    <a:cubicBezTo>
                      <a:pt x="10" y="42"/>
                      <a:pt x="9" y="41"/>
                      <a:pt x="9" y="44"/>
                    </a:cubicBezTo>
                    <a:cubicBezTo>
                      <a:pt x="9" y="47"/>
                      <a:pt x="4" y="47"/>
                      <a:pt x="2" y="47"/>
                    </a:cubicBezTo>
                    <a:cubicBezTo>
                      <a:pt x="1" y="47"/>
                      <a:pt x="3" y="50"/>
                      <a:pt x="2" y="53"/>
                    </a:cubicBezTo>
                    <a:cubicBezTo>
                      <a:pt x="1" y="55"/>
                      <a:pt x="1" y="60"/>
                      <a:pt x="0" y="62"/>
                    </a:cubicBezTo>
                    <a:cubicBezTo>
                      <a:pt x="0" y="64"/>
                      <a:pt x="4" y="67"/>
                      <a:pt x="3" y="69"/>
                    </a:cubicBezTo>
                    <a:cubicBezTo>
                      <a:pt x="3" y="70"/>
                      <a:pt x="0" y="72"/>
                      <a:pt x="1" y="73"/>
                    </a:cubicBezTo>
                    <a:cubicBezTo>
                      <a:pt x="2" y="74"/>
                      <a:pt x="4" y="76"/>
                      <a:pt x="5" y="82"/>
                    </a:cubicBezTo>
                    <a:cubicBezTo>
                      <a:pt x="6" y="83"/>
                      <a:pt x="7" y="83"/>
                      <a:pt x="7" y="84"/>
                    </a:cubicBezTo>
                    <a:cubicBezTo>
                      <a:pt x="9" y="86"/>
                      <a:pt x="11" y="87"/>
                      <a:pt x="14" y="87"/>
                    </a:cubicBezTo>
                    <a:cubicBezTo>
                      <a:pt x="18" y="87"/>
                      <a:pt x="19" y="89"/>
                      <a:pt x="20" y="89"/>
                    </a:cubicBezTo>
                    <a:cubicBezTo>
                      <a:pt x="22" y="89"/>
                      <a:pt x="26" y="90"/>
                      <a:pt x="23" y="93"/>
                    </a:cubicBezTo>
                    <a:cubicBezTo>
                      <a:pt x="19" y="96"/>
                      <a:pt x="19" y="99"/>
                      <a:pt x="18" y="102"/>
                    </a:cubicBezTo>
                    <a:cubicBezTo>
                      <a:pt x="18" y="104"/>
                      <a:pt x="18" y="107"/>
                      <a:pt x="17" y="109"/>
                    </a:cubicBezTo>
                    <a:cubicBezTo>
                      <a:pt x="20" y="109"/>
                      <a:pt x="25" y="109"/>
                      <a:pt x="27" y="109"/>
                    </a:cubicBezTo>
                    <a:cubicBezTo>
                      <a:pt x="29" y="107"/>
                      <a:pt x="31" y="107"/>
                      <a:pt x="34" y="108"/>
                    </a:cubicBezTo>
                    <a:cubicBezTo>
                      <a:pt x="36" y="109"/>
                      <a:pt x="39" y="110"/>
                      <a:pt x="41" y="111"/>
                    </a:cubicBezTo>
                    <a:cubicBezTo>
                      <a:pt x="41" y="110"/>
                      <a:pt x="41" y="110"/>
                      <a:pt x="42" y="110"/>
                    </a:cubicBezTo>
                    <a:cubicBezTo>
                      <a:pt x="44" y="110"/>
                      <a:pt x="47" y="114"/>
                      <a:pt x="49" y="112"/>
                    </a:cubicBezTo>
                    <a:cubicBezTo>
                      <a:pt x="50" y="109"/>
                      <a:pt x="54" y="110"/>
                      <a:pt x="55" y="111"/>
                    </a:cubicBezTo>
                    <a:cubicBezTo>
                      <a:pt x="57" y="112"/>
                      <a:pt x="60" y="112"/>
                      <a:pt x="62" y="110"/>
                    </a:cubicBezTo>
                    <a:cubicBezTo>
                      <a:pt x="64" y="108"/>
                      <a:pt x="72" y="107"/>
                      <a:pt x="73" y="108"/>
                    </a:cubicBezTo>
                    <a:cubicBezTo>
                      <a:pt x="75" y="109"/>
                      <a:pt x="80" y="111"/>
                      <a:pt x="78" y="105"/>
                    </a:cubicBezTo>
                    <a:cubicBezTo>
                      <a:pt x="76" y="99"/>
                      <a:pt x="82" y="100"/>
                      <a:pt x="82" y="98"/>
                    </a:cubicBezTo>
                    <a:cubicBezTo>
                      <a:pt x="83" y="95"/>
                      <a:pt x="90" y="94"/>
                      <a:pt x="89" y="93"/>
                    </a:cubicBezTo>
                    <a:cubicBezTo>
                      <a:pt x="88" y="91"/>
                      <a:pt x="79" y="86"/>
                      <a:pt x="77" y="84"/>
                    </a:cubicBezTo>
                    <a:cubicBezTo>
                      <a:pt x="74" y="82"/>
                      <a:pt x="74" y="77"/>
                      <a:pt x="73" y="74"/>
                    </a:cubicBezTo>
                    <a:cubicBezTo>
                      <a:pt x="72" y="72"/>
                      <a:pt x="69" y="69"/>
                      <a:pt x="72" y="68"/>
                    </a:cubicBezTo>
                    <a:cubicBezTo>
                      <a:pt x="76" y="68"/>
                      <a:pt x="81" y="66"/>
                      <a:pt x="84" y="64"/>
                    </a:cubicBezTo>
                    <a:cubicBezTo>
                      <a:pt x="87" y="61"/>
                      <a:pt x="92" y="61"/>
                      <a:pt x="93" y="60"/>
                    </a:cubicBezTo>
                    <a:cubicBezTo>
                      <a:pt x="95" y="58"/>
                      <a:pt x="98" y="61"/>
                      <a:pt x="99" y="59"/>
                    </a:cubicBezTo>
                    <a:cubicBezTo>
                      <a:pt x="100" y="58"/>
                      <a:pt x="101" y="55"/>
                      <a:pt x="100" y="53"/>
                    </a:cubicBezTo>
                    <a:cubicBezTo>
                      <a:pt x="98" y="51"/>
                      <a:pt x="97" y="48"/>
                      <a:pt x="97" y="44"/>
                    </a:cubicBezTo>
                    <a:cubicBezTo>
                      <a:pt x="97" y="40"/>
                      <a:pt x="95" y="40"/>
                      <a:pt x="95" y="38"/>
                    </a:cubicBezTo>
                    <a:cubicBezTo>
                      <a:pt x="95" y="36"/>
                      <a:pt x="95" y="34"/>
                      <a:pt x="93" y="33"/>
                    </a:cubicBezTo>
                    <a:cubicBezTo>
                      <a:pt x="91" y="32"/>
                      <a:pt x="90" y="31"/>
                      <a:pt x="92" y="28"/>
                    </a:cubicBezTo>
                    <a:cubicBezTo>
                      <a:pt x="94" y="25"/>
                      <a:pt x="93" y="18"/>
                      <a:pt x="92" y="16"/>
                    </a:cubicBezTo>
                    <a:cubicBezTo>
                      <a:pt x="92" y="16"/>
                      <a:pt x="92" y="15"/>
                      <a:pt x="92" y="15"/>
                    </a:cubicBezTo>
                    <a:cubicBezTo>
                      <a:pt x="92" y="15"/>
                      <a:pt x="91" y="14"/>
                      <a:pt x="91" y="14"/>
                    </a:cubicBezTo>
                    <a:cubicBezTo>
                      <a:pt x="91" y="11"/>
                      <a:pt x="89" y="10"/>
                      <a:pt x="85" y="10"/>
                    </a:cubicBezTo>
                    <a:cubicBezTo>
                      <a:pt x="80" y="10"/>
                      <a:pt x="87" y="6"/>
                      <a:pt x="86" y="3"/>
                    </a:cubicBezTo>
                    <a:cubicBezTo>
                      <a:pt x="84" y="1"/>
                      <a:pt x="80" y="7"/>
                      <a:pt x="76" y="6"/>
                    </a:cubicBezTo>
                    <a:cubicBezTo>
                      <a:pt x="72" y="5"/>
                      <a:pt x="67" y="11"/>
                      <a:pt x="63" y="13"/>
                    </a:cubicBezTo>
                    <a:cubicBezTo>
                      <a:pt x="60" y="16"/>
                      <a:pt x="55" y="13"/>
                      <a:pt x="57" y="9"/>
                    </a:cubicBezTo>
                    <a:cubicBezTo>
                      <a:pt x="60" y="5"/>
                      <a:pt x="57" y="6"/>
                      <a:pt x="53" y="7"/>
                    </a:cubicBezTo>
                    <a:cubicBezTo>
                      <a:pt x="49" y="9"/>
                      <a:pt x="44" y="7"/>
                      <a:pt x="45" y="3"/>
                    </a:cubicBezTo>
                    <a:cubicBezTo>
                      <a:pt x="45" y="2"/>
                      <a:pt x="45" y="1"/>
                      <a:pt x="44" y="0"/>
                    </a:cubicBezTo>
                    <a:cubicBezTo>
                      <a:pt x="42" y="1"/>
                      <a:pt x="41" y="1"/>
                      <a:pt x="40" y="1"/>
                    </a:cubicBezTo>
                    <a:cubicBezTo>
                      <a:pt x="38" y="0"/>
                      <a:pt x="34" y="0"/>
                      <a:pt x="30" y="0"/>
                    </a:cubicBezTo>
                    <a:cubicBezTo>
                      <a:pt x="31" y="1"/>
                      <a:pt x="32" y="3"/>
                      <a:pt x="32" y="5"/>
                    </a:cubicBezTo>
                    <a:cubicBezTo>
                      <a:pt x="30" y="8"/>
                      <a:pt x="33" y="10"/>
                      <a:pt x="35" y="15"/>
                    </a:cubicBezTo>
                    <a:cubicBezTo>
                      <a:pt x="37" y="19"/>
                      <a:pt x="30" y="16"/>
                      <a:pt x="30" y="19"/>
                    </a:cubicBezTo>
                    <a:cubicBezTo>
                      <a:pt x="30" y="22"/>
                      <a:pt x="24" y="19"/>
                      <a:pt x="22" y="18"/>
                    </a:cubicBezTo>
                    <a:cubicBezTo>
                      <a:pt x="20" y="17"/>
                      <a:pt x="13" y="18"/>
                      <a:pt x="13" y="19"/>
                    </a:cubicBezTo>
                    <a:cubicBezTo>
                      <a:pt x="13" y="20"/>
                      <a:pt x="13" y="21"/>
                      <a:pt x="13" y="22"/>
                    </a:cubicBezTo>
                    <a:cubicBezTo>
                      <a:pt x="14" y="25"/>
                      <a:pt x="14" y="28"/>
                      <a:pt x="13" y="29"/>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43" name="Freeform 88"/>
              <p:cNvSpPr>
                <a:spLocks/>
              </p:cNvSpPr>
              <p:nvPr/>
            </p:nvSpPr>
            <p:spPr bwMode="auto">
              <a:xfrm>
                <a:off x="2229034" y="1919879"/>
                <a:ext cx="493469" cy="788858"/>
              </a:xfrm>
              <a:custGeom>
                <a:avLst/>
                <a:gdLst/>
                <a:ahLst/>
                <a:cxnLst>
                  <a:cxn ang="0">
                    <a:pos x="100" y="158"/>
                  </a:cxn>
                  <a:cxn ang="0">
                    <a:pos x="117" y="142"/>
                  </a:cxn>
                  <a:cxn ang="0">
                    <a:pos x="114" y="133"/>
                  </a:cxn>
                  <a:cxn ang="0">
                    <a:pos x="100" y="122"/>
                  </a:cxn>
                  <a:cxn ang="0">
                    <a:pos x="107" y="116"/>
                  </a:cxn>
                  <a:cxn ang="0">
                    <a:pos x="101" y="110"/>
                  </a:cxn>
                  <a:cxn ang="0">
                    <a:pos x="102" y="104"/>
                  </a:cxn>
                  <a:cxn ang="0">
                    <a:pos x="97" y="101"/>
                  </a:cxn>
                  <a:cxn ang="0">
                    <a:pos x="99" y="97"/>
                  </a:cxn>
                  <a:cxn ang="0">
                    <a:pos x="98" y="89"/>
                  </a:cxn>
                  <a:cxn ang="0">
                    <a:pos x="101" y="82"/>
                  </a:cxn>
                  <a:cxn ang="0">
                    <a:pos x="91" y="65"/>
                  </a:cxn>
                  <a:cxn ang="0">
                    <a:pos x="94" y="58"/>
                  </a:cxn>
                  <a:cxn ang="0">
                    <a:pos x="101" y="50"/>
                  </a:cxn>
                  <a:cxn ang="0">
                    <a:pos x="93" y="42"/>
                  </a:cxn>
                  <a:cxn ang="0">
                    <a:pos x="86" y="38"/>
                  </a:cxn>
                  <a:cxn ang="0">
                    <a:pos x="84" y="31"/>
                  </a:cxn>
                  <a:cxn ang="0">
                    <a:pos x="86" y="25"/>
                  </a:cxn>
                  <a:cxn ang="0">
                    <a:pos x="90" y="22"/>
                  </a:cxn>
                  <a:cxn ang="0">
                    <a:pos x="93" y="18"/>
                  </a:cxn>
                  <a:cxn ang="0">
                    <a:pos x="93" y="11"/>
                  </a:cxn>
                  <a:cxn ang="0">
                    <a:pos x="81" y="3"/>
                  </a:cxn>
                  <a:cxn ang="0">
                    <a:pos x="72" y="3"/>
                  </a:cxn>
                  <a:cxn ang="0">
                    <a:pos x="61" y="6"/>
                  </a:cxn>
                  <a:cxn ang="0">
                    <a:pos x="54" y="14"/>
                  </a:cxn>
                  <a:cxn ang="0">
                    <a:pos x="52" y="23"/>
                  </a:cxn>
                  <a:cxn ang="0">
                    <a:pos x="47" y="30"/>
                  </a:cxn>
                  <a:cxn ang="0">
                    <a:pos x="40" y="28"/>
                  </a:cxn>
                  <a:cxn ang="0">
                    <a:pos x="32" y="28"/>
                  </a:cxn>
                  <a:cxn ang="0">
                    <a:pos x="19" y="27"/>
                  </a:cxn>
                  <a:cxn ang="0">
                    <a:pos x="7" y="18"/>
                  </a:cxn>
                  <a:cxn ang="0">
                    <a:pos x="0" y="23"/>
                  </a:cxn>
                  <a:cxn ang="0">
                    <a:pos x="12" y="32"/>
                  </a:cxn>
                  <a:cxn ang="0">
                    <a:pos x="28" y="42"/>
                  </a:cxn>
                  <a:cxn ang="0">
                    <a:pos x="29" y="53"/>
                  </a:cxn>
                  <a:cxn ang="0">
                    <a:pos x="31" y="63"/>
                  </a:cxn>
                  <a:cxn ang="0">
                    <a:pos x="31" y="73"/>
                  </a:cxn>
                  <a:cxn ang="0">
                    <a:pos x="33" y="78"/>
                  </a:cxn>
                  <a:cxn ang="0">
                    <a:pos x="34" y="84"/>
                  </a:cxn>
                  <a:cxn ang="0">
                    <a:pos x="44" y="88"/>
                  </a:cxn>
                  <a:cxn ang="0">
                    <a:pos x="48" y="96"/>
                  </a:cxn>
                  <a:cxn ang="0">
                    <a:pos x="46" y="100"/>
                  </a:cxn>
                  <a:cxn ang="0">
                    <a:pos x="39" y="105"/>
                  </a:cxn>
                  <a:cxn ang="0">
                    <a:pos x="28" y="117"/>
                  </a:cxn>
                  <a:cxn ang="0">
                    <a:pos x="21" y="122"/>
                  </a:cxn>
                  <a:cxn ang="0">
                    <a:pos x="15" y="128"/>
                  </a:cxn>
                  <a:cxn ang="0">
                    <a:pos x="7" y="132"/>
                  </a:cxn>
                  <a:cxn ang="0">
                    <a:pos x="2" y="139"/>
                  </a:cxn>
                  <a:cxn ang="0">
                    <a:pos x="3" y="146"/>
                  </a:cxn>
                  <a:cxn ang="0">
                    <a:pos x="4" y="153"/>
                  </a:cxn>
                  <a:cxn ang="0">
                    <a:pos x="6" y="166"/>
                  </a:cxn>
                  <a:cxn ang="0">
                    <a:pos x="3" y="178"/>
                  </a:cxn>
                  <a:cxn ang="0">
                    <a:pos x="13" y="182"/>
                  </a:cxn>
                  <a:cxn ang="0">
                    <a:pos x="20" y="186"/>
                  </a:cxn>
                  <a:cxn ang="0">
                    <a:pos x="33" y="188"/>
                  </a:cxn>
                  <a:cxn ang="0">
                    <a:pos x="68" y="180"/>
                  </a:cxn>
                  <a:cxn ang="0">
                    <a:pos x="78" y="179"/>
                  </a:cxn>
                  <a:cxn ang="0">
                    <a:pos x="83" y="172"/>
                  </a:cxn>
                  <a:cxn ang="0">
                    <a:pos x="100" y="158"/>
                  </a:cxn>
                </a:cxnLst>
                <a:rect l="0" t="0" r="r" b="b"/>
                <a:pathLst>
                  <a:path w="118" h="189">
                    <a:moveTo>
                      <a:pt x="100" y="158"/>
                    </a:moveTo>
                    <a:cubicBezTo>
                      <a:pt x="103" y="152"/>
                      <a:pt x="115" y="148"/>
                      <a:pt x="117" y="142"/>
                    </a:cubicBezTo>
                    <a:cubicBezTo>
                      <a:pt x="118" y="140"/>
                      <a:pt x="118" y="138"/>
                      <a:pt x="114" y="133"/>
                    </a:cubicBezTo>
                    <a:cubicBezTo>
                      <a:pt x="110" y="128"/>
                      <a:pt x="100" y="125"/>
                      <a:pt x="100" y="122"/>
                    </a:cubicBezTo>
                    <a:cubicBezTo>
                      <a:pt x="99" y="120"/>
                      <a:pt x="107" y="119"/>
                      <a:pt x="107" y="116"/>
                    </a:cubicBezTo>
                    <a:cubicBezTo>
                      <a:pt x="106" y="113"/>
                      <a:pt x="102" y="113"/>
                      <a:pt x="101" y="110"/>
                    </a:cubicBezTo>
                    <a:cubicBezTo>
                      <a:pt x="99" y="107"/>
                      <a:pt x="103" y="106"/>
                      <a:pt x="102" y="104"/>
                    </a:cubicBezTo>
                    <a:cubicBezTo>
                      <a:pt x="102" y="103"/>
                      <a:pt x="97" y="102"/>
                      <a:pt x="97" y="101"/>
                    </a:cubicBezTo>
                    <a:cubicBezTo>
                      <a:pt x="96" y="99"/>
                      <a:pt x="100" y="99"/>
                      <a:pt x="99" y="97"/>
                    </a:cubicBezTo>
                    <a:cubicBezTo>
                      <a:pt x="99" y="95"/>
                      <a:pt x="95" y="92"/>
                      <a:pt x="98" y="89"/>
                    </a:cubicBezTo>
                    <a:cubicBezTo>
                      <a:pt x="100" y="86"/>
                      <a:pt x="105" y="89"/>
                      <a:pt x="101" y="82"/>
                    </a:cubicBezTo>
                    <a:cubicBezTo>
                      <a:pt x="98" y="75"/>
                      <a:pt x="92" y="67"/>
                      <a:pt x="91" y="65"/>
                    </a:cubicBezTo>
                    <a:cubicBezTo>
                      <a:pt x="89" y="63"/>
                      <a:pt x="92" y="60"/>
                      <a:pt x="94" y="58"/>
                    </a:cubicBezTo>
                    <a:cubicBezTo>
                      <a:pt x="96" y="57"/>
                      <a:pt x="101" y="52"/>
                      <a:pt x="101" y="50"/>
                    </a:cubicBezTo>
                    <a:cubicBezTo>
                      <a:pt x="101" y="48"/>
                      <a:pt x="95" y="43"/>
                      <a:pt x="93" y="42"/>
                    </a:cubicBezTo>
                    <a:cubicBezTo>
                      <a:pt x="91" y="41"/>
                      <a:pt x="88" y="41"/>
                      <a:pt x="86" y="38"/>
                    </a:cubicBezTo>
                    <a:cubicBezTo>
                      <a:pt x="84" y="34"/>
                      <a:pt x="83" y="33"/>
                      <a:pt x="84" y="31"/>
                    </a:cubicBezTo>
                    <a:cubicBezTo>
                      <a:pt x="86" y="29"/>
                      <a:pt x="86" y="27"/>
                      <a:pt x="86" y="25"/>
                    </a:cubicBezTo>
                    <a:cubicBezTo>
                      <a:pt x="86" y="23"/>
                      <a:pt x="90" y="25"/>
                      <a:pt x="90" y="22"/>
                    </a:cubicBezTo>
                    <a:cubicBezTo>
                      <a:pt x="91" y="20"/>
                      <a:pt x="92" y="19"/>
                      <a:pt x="93" y="18"/>
                    </a:cubicBezTo>
                    <a:cubicBezTo>
                      <a:pt x="93" y="15"/>
                      <a:pt x="93" y="13"/>
                      <a:pt x="93" y="11"/>
                    </a:cubicBezTo>
                    <a:cubicBezTo>
                      <a:pt x="92" y="8"/>
                      <a:pt x="83" y="7"/>
                      <a:pt x="81" y="3"/>
                    </a:cubicBezTo>
                    <a:cubicBezTo>
                      <a:pt x="79" y="0"/>
                      <a:pt x="74" y="1"/>
                      <a:pt x="72" y="3"/>
                    </a:cubicBezTo>
                    <a:cubicBezTo>
                      <a:pt x="70" y="6"/>
                      <a:pt x="61" y="3"/>
                      <a:pt x="61" y="6"/>
                    </a:cubicBezTo>
                    <a:cubicBezTo>
                      <a:pt x="61" y="9"/>
                      <a:pt x="54" y="10"/>
                      <a:pt x="54" y="14"/>
                    </a:cubicBezTo>
                    <a:cubicBezTo>
                      <a:pt x="54" y="17"/>
                      <a:pt x="57" y="24"/>
                      <a:pt x="52" y="23"/>
                    </a:cubicBezTo>
                    <a:cubicBezTo>
                      <a:pt x="46" y="23"/>
                      <a:pt x="50" y="25"/>
                      <a:pt x="47" y="30"/>
                    </a:cubicBezTo>
                    <a:cubicBezTo>
                      <a:pt x="44" y="34"/>
                      <a:pt x="44" y="27"/>
                      <a:pt x="40" y="28"/>
                    </a:cubicBezTo>
                    <a:cubicBezTo>
                      <a:pt x="37" y="29"/>
                      <a:pt x="33" y="25"/>
                      <a:pt x="32" y="28"/>
                    </a:cubicBezTo>
                    <a:cubicBezTo>
                      <a:pt x="30" y="30"/>
                      <a:pt x="25" y="28"/>
                      <a:pt x="19" y="27"/>
                    </a:cubicBezTo>
                    <a:cubicBezTo>
                      <a:pt x="14" y="26"/>
                      <a:pt x="11" y="18"/>
                      <a:pt x="7" y="18"/>
                    </a:cubicBezTo>
                    <a:cubicBezTo>
                      <a:pt x="4" y="18"/>
                      <a:pt x="1" y="20"/>
                      <a:pt x="0" y="23"/>
                    </a:cubicBezTo>
                    <a:cubicBezTo>
                      <a:pt x="4" y="26"/>
                      <a:pt x="7" y="30"/>
                      <a:pt x="12" y="32"/>
                    </a:cubicBezTo>
                    <a:cubicBezTo>
                      <a:pt x="18" y="35"/>
                      <a:pt x="29" y="38"/>
                      <a:pt x="28" y="42"/>
                    </a:cubicBezTo>
                    <a:cubicBezTo>
                      <a:pt x="28" y="46"/>
                      <a:pt x="26" y="51"/>
                      <a:pt x="29" y="53"/>
                    </a:cubicBezTo>
                    <a:cubicBezTo>
                      <a:pt x="31" y="54"/>
                      <a:pt x="28" y="61"/>
                      <a:pt x="31" y="63"/>
                    </a:cubicBezTo>
                    <a:cubicBezTo>
                      <a:pt x="34" y="64"/>
                      <a:pt x="33" y="73"/>
                      <a:pt x="31" y="73"/>
                    </a:cubicBezTo>
                    <a:cubicBezTo>
                      <a:pt x="28" y="73"/>
                      <a:pt x="31" y="77"/>
                      <a:pt x="33" y="78"/>
                    </a:cubicBezTo>
                    <a:cubicBezTo>
                      <a:pt x="34" y="79"/>
                      <a:pt x="34" y="81"/>
                      <a:pt x="34" y="84"/>
                    </a:cubicBezTo>
                    <a:cubicBezTo>
                      <a:pt x="38" y="85"/>
                      <a:pt x="41" y="86"/>
                      <a:pt x="44" y="88"/>
                    </a:cubicBezTo>
                    <a:cubicBezTo>
                      <a:pt x="48" y="90"/>
                      <a:pt x="47" y="93"/>
                      <a:pt x="48" y="96"/>
                    </a:cubicBezTo>
                    <a:cubicBezTo>
                      <a:pt x="48" y="100"/>
                      <a:pt x="48" y="102"/>
                      <a:pt x="46" y="100"/>
                    </a:cubicBezTo>
                    <a:cubicBezTo>
                      <a:pt x="43" y="99"/>
                      <a:pt x="41" y="100"/>
                      <a:pt x="39" y="105"/>
                    </a:cubicBezTo>
                    <a:cubicBezTo>
                      <a:pt x="38" y="110"/>
                      <a:pt x="32" y="116"/>
                      <a:pt x="28" y="117"/>
                    </a:cubicBezTo>
                    <a:cubicBezTo>
                      <a:pt x="24" y="117"/>
                      <a:pt x="24" y="121"/>
                      <a:pt x="21" y="122"/>
                    </a:cubicBezTo>
                    <a:cubicBezTo>
                      <a:pt x="18" y="123"/>
                      <a:pt x="15" y="125"/>
                      <a:pt x="15" y="128"/>
                    </a:cubicBezTo>
                    <a:cubicBezTo>
                      <a:pt x="15" y="132"/>
                      <a:pt x="11" y="132"/>
                      <a:pt x="7" y="132"/>
                    </a:cubicBezTo>
                    <a:cubicBezTo>
                      <a:pt x="4" y="132"/>
                      <a:pt x="5" y="138"/>
                      <a:pt x="2" y="139"/>
                    </a:cubicBezTo>
                    <a:cubicBezTo>
                      <a:pt x="0" y="141"/>
                      <a:pt x="0" y="143"/>
                      <a:pt x="3" y="146"/>
                    </a:cubicBezTo>
                    <a:cubicBezTo>
                      <a:pt x="5" y="149"/>
                      <a:pt x="3" y="151"/>
                      <a:pt x="4" y="153"/>
                    </a:cubicBezTo>
                    <a:cubicBezTo>
                      <a:pt x="5" y="156"/>
                      <a:pt x="8" y="161"/>
                      <a:pt x="6" y="166"/>
                    </a:cubicBezTo>
                    <a:cubicBezTo>
                      <a:pt x="3" y="172"/>
                      <a:pt x="1" y="178"/>
                      <a:pt x="3" y="178"/>
                    </a:cubicBezTo>
                    <a:cubicBezTo>
                      <a:pt x="5" y="177"/>
                      <a:pt x="10" y="182"/>
                      <a:pt x="13" y="182"/>
                    </a:cubicBezTo>
                    <a:cubicBezTo>
                      <a:pt x="17" y="182"/>
                      <a:pt x="17" y="187"/>
                      <a:pt x="20" y="186"/>
                    </a:cubicBezTo>
                    <a:cubicBezTo>
                      <a:pt x="23" y="185"/>
                      <a:pt x="23" y="189"/>
                      <a:pt x="33" y="188"/>
                    </a:cubicBezTo>
                    <a:cubicBezTo>
                      <a:pt x="42" y="188"/>
                      <a:pt x="60" y="180"/>
                      <a:pt x="68" y="180"/>
                    </a:cubicBezTo>
                    <a:cubicBezTo>
                      <a:pt x="72" y="180"/>
                      <a:pt x="75" y="180"/>
                      <a:pt x="78" y="179"/>
                    </a:cubicBezTo>
                    <a:cubicBezTo>
                      <a:pt x="79" y="177"/>
                      <a:pt x="81" y="174"/>
                      <a:pt x="83" y="172"/>
                    </a:cubicBezTo>
                    <a:cubicBezTo>
                      <a:pt x="88" y="168"/>
                      <a:pt x="98" y="164"/>
                      <a:pt x="100" y="158"/>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44" name="Freeform 97"/>
              <p:cNvSpPr>
                <a:spLocks noEditPoints="1"/>
              </p:cNvSpPr>
              <p:nvPr/>
            </p:nvSpPr>
            <p:spPr bwMode="auto">
              <a:xfrm>
                <a:off x="1019686" y="3306459"/>
                <a:ext cx="691553" cy="573398"/>
              </a:xfrm>
              <a:custGeom>
                <a:avLst/>
                <a:gdLst/>
                <a:ahLst/>
                <a:cxnLst>
                  <a:cxn ang="0">
                    <a:pos x="144" y="31"/>
                  </a:cxn>
                  <a:cxn ang="0">
                    <a:pos x="138" y="29"/>
                  </a:cxn>
                  <a:cxn ang="0">
                    <a:pos x="131" y="26"/>
                  </a:cxn>
                  <a:cxn ang="0">
                    <a:pos x="119" y="24"/>
                  </a:cxn>
                  <a:cxn ang="0">
                    <a:pos x="114" y="20"/>
                  </a:cxn>
                  <a:cxn ang="0">
                    <a:pos x="110" y="15"/>
                  </a:cxn>
                  <a:cxn ang="0">
                    <a:pos x="105" y="17"/>
                  </a:cxn>
                  <a:cxn ang="0">
                    <a:pos x="102" y="13"/>
                  </a:cxn>
                  <a:cxn ang="0">
                    <a:pos x="95" y="9"/>
                  </a:cxn>
                  <a:cxn ang="0">
                    <a:pos x="89" y="6"/>
                  </a:cxn>
                  <a:cxn ang="0">
                    <a:pos x="85" y="1"/>
                  </a:cxn>
                  <a:cxn ang="0">
                    <a:pos x="84" y="0"/>
                  </a:cxn>
                  <a:cxn ang="0">
                    <a:pos x="81" y="0"/>
                  </a:cxn>
                  <a:cxn ang="0">
                    <a:pos x="75" y="10"/>
                  </a:cxn>
                  <a:cxn ang="0">
                    <a:pos x="63" y="18"/>
                  </a:cxn>
                  <a:cxn ang="0">
                    <a:pos x="56" y="26"/>
                  </a:cxn>
                  <a:cxn ang="0">
                    <a:pos x="41" y="21"/>
                  </a:cxn>
                  <a:cxn ang="0">
                    <a:pos x="35" y="25"/>
                  </a:cxn>
                  <a:cxn ang="0">
                    <a:pos x="36" y="37"/>
                  </a:cxn>
                  <a:cxn ang="0">
                    <a:pos x="27" y="37"/>
                  </a:cxn>
                  <a:cxn ang="0">
                    <a:pos x="20" y="33"/>
                  </a:cxn>
                  <a:cxn ang="0">
                    <a:pos x="9" y="34"/>
                  </a:cxn>
                  <a:cxn ang="0">
                    <a:pos x="2" y="40"/>
                  </a:cxn>
                  <a:cxn ang="0">
                    <a:pos x="3" y="47"/>
                  </a:cxn>
                  <a:cxn ang="0">
                    <a:pos x="18" y="52"/>
                  </a:cxn>
                  <a:cxn ang="0">
                    <a:pos x="28" y="54"/>
                  </a:cxn>
                  <a:cxn ang="0">
                    <a:pos x="32" y="59"/>
                  </a:cxn>
                  <a:cxn ang="0">
                    <a:pos x="40" y="69"/>
                  </a:cxn>
                  <a:cxn ang="0">
                    <a:pos x="43" y="78"/>
                  </a:cxn>
                  <a:cxn ang="0">
                    <a:pos x="42" y="91"/>
                  </a:cxn>
                  <a:cxn ang="0">
                    <a:pos x="36" y="112"/>
                  </a:cxn>
                  <a:cxn ang="0">
                    <a:pos x="36" y="112"/>
                  </a:cxn>
                  <a:cxn ang="0">
                    <a:pos x="42" y="115"/>
                  </a:cxn>
                  <a:cxn ang="0">
                    <a:pos x="53" y="120"/>
                  </a:cxn>
                  <a:cxn ang="0">
                    <a:pos x="62" y="119"/>
                  </a:cxn>
                  <a:cxn ang="0">
                    <a:pos x="67" y="121"/>
                  </a:cxn>
                  <a:cxn ang="0">
                    <a:pos x="81" y="124"/>
                  </a:cxn>
                  <a:cxn ang="0">
                    <a:pos x="92" y="124"/>
                  </a:cxn>
                  <a:cxn ang="0">
                    <a:pos x="92" y="121"/>
                  </a:cxn>
                  <a:cxn ang="0">
                    <a:pos x="101" y="110"/>
                  </a:cxn>
                  <a:cxn ang="0">
                    <a:pos x="122" y="115"/>
                  </a:cxn>
                  <a:cxn ang="0">
                    <a:pos x="135" y="110"/>
                  </a:cxn>
                  <a:cxn ang="0">
                    <a:pos x="142" y="106"/>
                  </a:cxn>
                  <a:cxn ang="0">
                    <a:pos x="143" y="102"/>
                  </a:cxn>
                  <a:cxn ang="0">
                    <a:pos x="138" y="100"/>
                  </a:cxn>
                  <a:cxn ang="0">
                    <a:pos x="135" y="95"/>
                  </a:cxn>
                  <a:cxn ang="0">
                    <a:pos x="132" y="89"/>
                  </a:cxn>
                  <a:cxn ang="0">
                    <a:pos x="134" y="86"/>
                  </a:cxn>
                  <a:cxn ang="0">
                    <a:pos x="136" y="82"/>
                  </a:cxn>
                  <a:cxn ang="0">
                    <a:pos x="135" y="76"/>
                  </a:cxn>
                  <a:cxn ang="0">
                    <a:pos x="133" y="71"/>
                  </a:cxn>
                  <a:cxn ang="0">
                    <a:pos x="128" y="70"/>
                  </a:cxn>
                  <a:cxn ang="0">
                    <a:pos x="127" y="66"/>
                  </a:cxn>
                  <a:cxn ang="0">
                    <a:pos x="134" y="57"/>
                  </a:cxn>
                  <a:cxn ang="0">
                    <a:pos x="140" y="53"/>
                  </a:cxn>
                  <a:cxn ang="0">
                    <a:pos x="142" y="44"/>
                  </a:cxn>
                  <a:cxn ang="0">
                    <a:pos x="147" y="35"/>
                  </a:cxn>
                  <a:cxn ang="0">
                    <a:pos x="144" y="31"/>
                  </a:cxn>
                  <a:cxn ang="0">
                    <a:pos x="162" y="116"/>
                  </a:cxn>
                  <a:cxn ang="0">
                    <a:pos x="155" y="122"/>
                  </a:cxn>
                  <a:cxn ang="0">
                    <a:pos x="160" y="137"/>
                  </a:cxn>
                  <a:cxn ang="0">
                    <a:pos x="162" y="116"/>
                  </a:cxn>
                </a:cxnLst>
                <a:rect l="0" t="0" r="r" b="b"/>
                <a:pathLst>
                  <a:path w="165" h="137">
                    <a:moveTo>
                      <a:pt x="144" y="31"/>
                    </a:moveTo>
                    <a:cubicBezTo>
                      <a:pt x="143" y="31"/>
                      <a:pt x="142" y="29"/>
                      <a:pt x="138" y="29"/>
                    </a:cubicBezTo>
                    <a:cubicBezTo>
                      <a:pt x="135" y="29"/>
                      <a:pt x="133" y="28"/>
                      <a:pt x="131" y="26"/>
                    </a:cubicBezTo>
                    <a:cubicBezTo>
                      <a:pt x="130" y="24"/>
                      <a:pt x="122" y="23"/>
                      <a:pt x="119" y="24"/>
                    </a:cubicBezTo>
                    <a:cubicBezTo>
                      <a:pt x="117" y="24"/>
                      <a:pt x="116" y="19"/>
                      <a:pt x="114" y="20"/>
                    </a:cubicBezTo>
                    <a:cubicBezTo>
                      <a:pt x="111" y="20"/>
                      <a:pt x="110" y="17"/>
                      <a:pt x="110" y="15"/>
                    </a:cubicBezTo>
                    <a:cubicBezTo>
                      <a:pt x="110" y="13"/>
                      <a:pt x="108" y="16"/>
                      <a:pt x="105" y="17"/>
                    </a:cubicBezTo>
                    <a:cubicBezTo>
                      <a:pt x="103" y="18"/>
                      <a:pt x="102" y="15"/>
                      <a:pt x="102" y="13"/>
                    </a:cubicBezTo>
                    <a:cubicBezTo>
                      <a:pt x="102" y="12"/>
                      <a:pt x="97" y="10"/>
                      <a:pt x="95" y="9"/>
                    </a:cubicBezTo>
                    <a:cubicBezTo>
                      <a:pt x="93" y="8"/>
                      <a:pt x="90" y="4"/>
                      <a:pt x="89" y="6"/>
                    </a:cubicBezTo>
                    <a:cubicBezTo>
                      <a:pt x="88" y="7"/>
                      <a:pt x="86" y="3"/>
                      <a:pt x="85" y="1"/>
                    </a:cubicBezTo>
                    <a:cubicBezTo>
                      <a:pt x="85" y="0"/>
                      <a:pt x="84" y="0"/>
                      <a:pt x="84" y="0"/>
                    </a:cubicBezTo>
                    <a:cubicBezTo>
                      <a:pt x="83" y="0"/>
                      <a:pt x="82" y="0"/>
                      <a:pt x="81" y="0"/>
                    </a:cubicBezTo>
                    <a:cubicBezTo>
                      <a:pt x="77" y="0"/>
                      <a:pt x="74" y="3"/>
                      <a:pt x="75" y="10"/>
                    </a:cubicBezTo>
                    <a:cubicBezTo>
                      <a:pt x="75" y="16"/>
                      <a:pt x="70" y="17"/>
                      <a:pt x="63" y="18"/>
                    </a:cubicBezTo>
                    <a:cubicBezTo>
                      <a:pt x="56" y="18"/>
                      <a:pt x="58" y="23"/>
                      <a:pt x="56" y="26"/>
                    </a:cubicBezTo>
                    <a:cubicBezTo>
                      <a:pt x="53" y="28"/>
                      <a:pt x="43" y="24"/>
                      <a:pt x="41" y="21"/>
                    </a:cubicBezTo>
                    <a:cubicBezTo>
                      <a:pt x="40" y="17"/>
                      <a:pt x="31" y="21"/>
                      <a:pt x="35" y="25"/>
                    </a:cubicBezTo>
                    <a:cubicBezTo>
                      <a:pt x="39" y="29"/>
                      <a:pt x="39" y="35"/>
                      <a:pt x="36" y="37"/>
                    </a:cubicBezTo>
                    <a:cubicBezTo>
                      <a:pt x="34" y="39"/>
                      <a:pt x="30" y="34"/>
                      <a:pt x="27" y="37"/>
                    </a:cubicBezTo>
                    <a:cubicBezTo>
                      <a:pt x="24" y="39"/>
                      <a:pt x="23" y="35"/>
                      <a:pt x="20" y="33"/>
                    </a:cubicBezTo>
                    <a:cubicBezTo>
                      <a:pt x="16" y="32"/>
                      <a:pt x="15" y="35"/>
                      <a:pt x="9" y="34"/>
                    </a:cubicBezTo>
                    <a:cubicBezTo>
                      <a:pt x="3" y="34"/>
                      <a:pt x="0" y="37"/>
                      <a:pt x="2" y="40"/>
                    </a:cubicBezTo>
                    <a:cubicBezTo>
                      <a:pt x="4" y="42"/>
                      <a:pt x="1" y="45"/>
                      <a:pt x="3" y="47"/>
                    </a:cubicBezTo>
                    <a:cubicBezTo>
                      <a:pt x="5" y="49"/>
                      <a:pt x="12" y="49"/>
                      <a:pt x="18" y="52"/>
                    </a:cubicBezTo>
                    <a:cubicBezTo>
                      <a:pt x="24" y="55"/>
                      <a:pt x="25" y="52"/>
                      <a:pt x="28" y="54"/>
                    </a:cubicBezTo>
                    <a:cubicBezTo>
                      <a:pt x="31" y="56"/>
                      <a:pt x="31" y="55"/>
                      <a:pt x="32" y="59"/>
                    </a:cubicBezTo>
                    <a:cubicBezTo>
                      <a:pt x="32" y="63"/>
                      <a:pt x="35" y="67"/>
                      <a:pt x="40" y="69"/>
                    </a:cubicBezTo>
                    <a:cubicBezTo>
                      <a:pt x="46" y="70"/>
                      <a:pt x="42" y="74"/>
                      <a:pt x="43" y="78"/>
                    </a:cubicBezTo>
                    <a:cubicBezTo>
                      <a:pt x="45" y="81"/>
                      <a:pt x="41" y="87"/>
                      <a:pt x="42" y="91"/>
                    </a:cubicBezTo>
                    <a:cubicBezTo>
                      <a:pt x="43" y="96"/>
                      <a:pt x="39" y="110"/>
                      <a:pt x="36" y="112"/>
                    </a:cubicBezTo>
                    <a:cubicBezTo>
                      <a:pt x="36" y="112"/>
                      <a:pt x="36" y="112"/>
                      <a:pt x="36" y="112"/>
                    </a:cubicBezTo>
                    <a:cubicBezTo>
                      <a:pt x="38" y="113"/>
                      <a:pt x="41" y="114"/>
                      <a:pt x="42" y="115"/>
                    </a:cubicBezTo>
                    <a:cubicBezTo>
                      <a:pt x="45" y="116"/>
                      <a:pt x="50" y="118"/>
                      <a:pt x="53" y="120"/>
                    </a:cubicBezTo>
                    <a:cubicBezTo>
                      <a:pt x="56" y="122"/>
                      <a:pt x="62" y="122"/>
                      <a:pt x="62" y="119"/>
                    </a:cubicBezTo>
                    <a:cubicBezTo>
                      <a:pt x="62" y="117"/>
                      <a:pt x="65" y="118"/>
                      <a:pt x="67" y="121"/>
                    </a:cubicBezTo>
                    <a:cubicBezTo>
                      <a:pt x="69" y="123"/>
                      <a:pt x="77" y="123"/>
                      <a:pt x="81" y="124"/>
                    </a:cubicBezTo>
                    <a:cubicBezTo>
                      <a:pt x="84" y="124"/>
                      <a:pt x="88" y="124"/>
                      <a:pt x="92" y="124"/>
                    </a:cubicBezTo>
                    <a:cubicBezTo>
                      <a:pt x="92" y="123"/>
                      <a:pt x="92" y="122"/>
                      <a:pt x="92" y="121"/>
                    </a:cubicBezTo>
                    <a:cubicBezTo>
                      <a:pt x="90" y="115"/>
                      <a:pt x="95" y="111"/>
                      <a:pt x="101" y="110"/>
                    </a:cubicBezTo>
                    <a:cubicBezTo>
                      <a:pt x="106" y="109"/>
                      <a:pt x="118" y="113"/>
                      <a:pt x="122" y="115"/>
                    </a:cubicBezTo>
                    <a:cubicBezTo>
                      <a:pt x="125" y="117"/>
                      <a:pt x="129" y="116"/>
                      <a:pt x="135" y="110"/>
                    </a:cubicBezTo>
                    <a:cubicBezTo>
                      <a:pt x="137" y="107"/>
                      <a:pt x="140" y="106"/>
                      <a:pt x="142" y="106"/>
                    </a:cubicBezTo>
                    <a:cubicBezTo>
                      <a:pt x="142" y="104"/>
                      <a:pt x="142" y="103"/>
                      <a:pt x="143" y="102"/>
                    </a:cubicBezTo>
                    <a:cubicBezTo>
                      <a:pt x="144" y="100"/>
                      <a:pt x="140" y="100"/>
                      <a:pt x="138" y="100"/>
                    </a:cubicBezTo>
                    <a:cubicBezTo>
                      <a:pt x="135" y="100"/>
                      <a:pt x="133" y="97"/>
                      <a:pt x="135" y="95"/>
                    </a:cubicBezTo>
                    <a:cubicBezTo>
                      <a:pt x="137" y="92"/>
                      <a:pt x="134" y="92"/>
                      <a:pt x="132" y="89"/>
                    </a:cubicBezTo>
                    <a:cubicBezTo>
                      <a:pt x="130" y="86"/>
                      <a:pt x="133" y="87"/>
                      <a:pt x="134" y="86"/>
                    </a:cubicBezTo>
                    <a:cubicBezTo>
                      <a:pt x="136" y="85"/>
                      <a:pt x="138" y="82"/>
                      <a:pt x="136" y="82"/>
                    </a:cubicBezTo>
                    <a:cubicBezTo>
                      <a:pt x="135" y="81"/>
                      <a:pt x="134" y="79"/>
                      <a:pt x="135" y="76"/>
                    </a:cubicBezTo>
                    <a:cubicBezTo>
                      <a:pt x="136" y="73"/>
                      <a:pt x="133" y="73"/>
                      <a:pt x="133" y="71"/>
                    </a:cubicBezTo>
                    <a:cubicBezTo>
                      <a:pt x="133" y="68"/>
                      <a:pt x="130" y="67"/>
                      <a:pt x="128" y="70"/>
                    </a:cubicBezTo>
                    <a:cubicBezTo>
                      <a:pt x="126" y="73"/>
                      <a:pt x="125" y="71"/>
                      <a:pt x="127" y="66"/>
                    </a:cubicBezTo>
                    <a:cubicBezTo>
                      <a:pt x="128" y="62"/>
                      <a:pt x="133" y="60"/>
                      <a:pt x="134" y="57"/>
                    </a:cubicBezTo>
                    <a:cubicBezTo>
                      <a:pt x="134" y="55"/>
                      <a:pt x="137" y="53"/>
                      <a:pt x="140" y="53"/>
                    </a:cubicBezTo>
                    <a:cubicBezTo>
                      <a:pt x="142" y="53"/>
                      <a:pt x="141" y="47"/>
                      <a:pt x="142" y="44"/>
                    </a:cubicBezTo>
                    <a:cubicBezTo>
                      <a:pt x="143" y="41"/>
                      <a:pt x="143" y="38"/>
                      <a:pt x="147" y="35"/>
                    </a:cubicBezTo>
                    <a:cubicBezTo>
                      <a:pt x="150" y="32"/>
                      <a:pt x="146" y="31"/>
                      <a:pt x="144" y="31"/>
                    </a:cubicBezTo>
                    <a:close/>
                    <a:moveTo>
                      <a:pt x="162" y="116"/>
                    </a:moveTo>
                    <a:cubicBezTo>
                      <a:pt x="160" y="116"/>
                      <a:pt x="160" y="119"/>
                      <a:pt x="155" y="122"/>
                    </a:cubicBezTo>
                    <a:cubicBezTo>
                      <a:pt x="151" y="125"/>
                      <a:pt x="155" y="137"/>
                      <a:pt x="160" y="137"/>
                    </a:cubicBezTo>
                    <a:cubicBezTo>
                      <a:pt x="165" y="136"/>
                      <a:pt x="164" y="116"/>
                      <a:pt x="162" y="116"/>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45" name="Freeform 126"/>
              <p:cNvSpPr>
                <a:spLocks noEditPoints="1"/>
              </p:cNvSpPr>
              <p:nvPr/>
            </p:nvSpPr>
            <p:spPr bwMode="auto">
              <a:xfrm>
                <a:off x="807703" y="3751274"/>
                <a:ext cx="604673" cy="430916"/>
              </a:xfrm>
              <a:custGeom>
                <a:avLst/>
                <a:gdLst/>
                <a:ahLst/>
                <a:cxnLst>
                  <a:cxn ang="0">
                    <a:pos x="143" y="18"/>
                  </a:cxn>
                  <a:cxn ang="0">
                    <a:pos x="132" y="18"/>
                  </a:cxn>
                  <a:cxn ang="0">
                    <a:pos x="118" y="15"/>
                  </a:cxn>
                  <a:cxn ang="0">
                    <a:pos x="113" y="13"/>
                  </a:cxn>
                  <a:cxn ang="0">
                    <a:pos x="104" y="14"/>
                  </a:cxn>
                  <a:cxn ang="0">
                    <a:pos x="93" y="9"/>
                  </a:cxn>
                  <a:cxn ang="0">
                    <a:pos x="87" y="6"/>
                  </a:cxn>
                  <a:cxn ang="0">
                    <a:pos x="67" y="4"/>
                  </a:cxn>
                  <a:cxn ang="0">
                    <a:pos x="30" y="3"/>
                  </a:cxn>
                  <a:cxn ang="0">
                    <a:pos x="16" y="0"/>
                  </a:cxn>
                  <a:cxn ang="0">
                    <a:pos x="7" y="6"/>
                  </a:cxn>
                  <a:cxn ang="0">
                    <a:pos x="5" y="14"/>
                  </a:cxn>
                  <a:cxn ang="0">
                    <a:pos x="7" y="25"/>
                  </a:cxn>
                  <a:cxn ang="0">
                    <a:pos x="10" y="23"/>
                  </a:cxn>
                  <a:cxn ang="0">
                    <a:pos x="14" y="24"/>
                  </a:cxn>
                  <a:cxn ang="0">
                    <a:pos x="21" y="25"/>
                  </a:cxn>
                  <a:cxn ang="0">
                    <a:pos x="25" y="25"/>
                  </a:cxn>
                  <a:cxn ang="0">
                    <a:pos x="32" y="27"/>
                  </a:cxn>
                  <a:cxn ang="0">
                    <a:pos x="35" y="31"/>
                  </a:cxn>
                  <a:cxn ang="0">
                    <a:pos x="27" y="38"/>
                  </a:cxn>
                  <a:cxn ang="0">
                    <a:pos x="28" y="48"/>
                  </a:cxn>
                  <a:cxn ang="0">
                    <a:pos x="26" y="56"/>
                  </a:cxn>
                  <a:cxn ang="0">
                    <a:pos x="23" y="60"/>
                  </a:cxn>
                  <a:cxn ang="0">
                    <a:pos x="27" y="66"/>
                  </a:cxn>
                  <a:cxn ang="0">
                    <a:pos x="24" y="73"/>
                  </a:cxn>
                  <a:cxn ang="0">
                    <a:pos x="26" y="78"/>
                  </a:cxn>
                  <a:cxn ang="0">
                    <a:pos x="22" y="85"/>
                  </a:cxn>
                  <a:cxn ang="0">
                    <a:pos x="23" y="89"/>
                  </a:cxn>
                  <a:cxn ang="0">
                    <a:pos x="29" y="89"/>
                  </a:cxn>
                  <a:cxn ang="0">
                    <a:pos x="43" y="102"/>
                  </a:cxn>
                  <a:cxn ang="0">
                    <a:pos x="46" y="99"/>
                  </a:cxn>
                  <a:cxn ang="0">
                    <a:pos x="52" y="98"/>
                  </a:cxn>
                  <a:cxn ang="0">
                    <a:pos x="63" y="94"/>
                  </a:cxn>
                  <a:cxn ang="0">
                    <a:pos x="77" y="94"/>
                  </a:cxn>
                  <a:cxn ang="0">
                    <a:pos x="85" y="90"/>
                  </a:cxn>
                  <a:cxn ang="0">
                    <a:pos x="94" y="84"/>
                  </a:cxn>
                  <a:cxn ang="0">
                    <a:pos x="98" y="76"/>
                  </a:cxn>
                  <a:cxn ang="0">
                    <a:pos x="106" y="67"/>
                  </a:cxn>
                  <a:cxn ang="0">
                    <a:pos x="107" y="51"/>
                  </a:cxn>
                  <a:cxn ang="0">
                    <a:pos x="116" y="40"/>
                  </a:cxn>
                  <a:cxn ang="0">
                    <a:pos x="126" y="34"/>
                  </a:cxn>
                  <a:cxn ang="0">
                    <a:pos x="139" y="28"/>
                  </a:cxn>
                  <a:cxn ang="0">
                    <a:pos x="143" y="18"/>
                  </a:cxn>
                  <a:cxn ang="0">
                    <a:pos x="144" y="55"/>
                  </a:cxn>
                  <a:cxn ang="0">
                    <a:pos x="134" y="58"/>
                  </a:cxn>
                  <a:cxn ang="0">
                    <a:pos x="144" y="55"/>
                  </a:cxn>
                </a:cxnLst>
                <a:rect l="0" t="0" r="r" b="b"/>
                <a:pathLst>
                  <a:path w="145" h="103">
                    <a:moveTo>
                      <a:pt x="143" y="18"/>
                    </a:moveTo>
                    <a:cubicBezTo>
                      <a:pt x="139" y="18"/>
                      <a:pt x="135" y="18"/>
                      <a:pt x="132" y="18"/>
                    </a:cubicBezTo>
                    <a:cubicBezTo>
                      <a:pt x="128" y="17"/>
                      <a:pt x="120" y="17"/>
                      <a:pt x="118" y="15"/>
                    </a:cubicBezTo>
                    <a:cubicBezTo>
                      <a:pt x="116" y="12"/>
                      <a:pt x="113" y="11"/>
                      <a:pt x="113" y="13"/>
                    </a:cubicBezTo>
                    <a:cubicBezTo>
                      <a:pt x="113" y="16"/>
                      <a:pt x="107" y="16"/>
                      <a:pt x="104" y="14"/>
                    </a:cubicBezTo>
                    <a:cubicBezTo>
                      <a:pt x="101" y="12"/>
                      <a:pt x="96" y="10"/>
                      <a:pt x="93" y="9"/>
                    </a:cubicBezTo>
                    <a:cubicBezTo>
                      <a:pt x="92" y="8"/>
                      <a:pt x="89" y="7"/>
                      <a:pt x="87" y="6"/>
                    </a:cubicBezTo>
                    <a:cubicBezTo>
                      <a:pt x="83" y="6"/>
                      <a:pt x="74" y="3"/>
                      <a:pt x="67" y="4"/>
                    </a:cubicBezTo>
                    <a:cubicBezTo>
                      <a:pt x="60" y="4"/>
                      <a:pt x="39" y="3"/>
                      <a:pt x="30" y="3"/>
                    </a:cubicBezTo>
                    <a:cubicBezTo>
                      <a:pt x="22" y="4"/>
                      <a:pt x="21" y="0"/>
                      <a:pt x="16" y="0"/>
                    </a:cubicBezTo>
                    <a:cubicBezTo>
                      <a:pt x="12" y="0"/>
                      <a:pt x="14" y="5"/>
                      <a:pt x="7" y="6"/>
                    </a:cubicBezTo>
                    <a:cubicBezTo>
                      <a:pt x="0" y="6"/>
                      <a:pt x="0" y="10"/>
                      <a:pt x="5" y="14"/>
                    </a:cubicBezTo>
                    <a:cubicBezTo>
                      <a:pt x="7" y="16"/>
                      <a:pt x="7" y="20"/>
                      <a:pt x="7" y="25"/>
                    </a:cubicBezTo>
                    <a:cubicBezTo>
                      <a:pt x="8" y="25"/>
                      <a:pt x="9" y="24"/>
                      <a:pt x="10" y="23"/>
                    </a:cubicBezTo>
                    <a:cubicBezTo>
                      <a:pt x="12" y="21"/>
                      <a:pt x="14" y="21"/>
                      <a:pt x="14" y="24"/>
                    </a:cubicBezTo>
                    <a:cubicBezTo>
                      <a:pt x="14" y="26"/>
                      <a:pt x="18" y="25"/>
                      <a:pt x="21" y="25"/>
                    </a:cubicBezTo>
                    <a:cubicBezTo>
                      <a:pt x="23" y="25"/>
                      <a:pt x="22" y="27"/>
                      <a:pt x="25" y="25"/>
                    </a:cubicBezTo>
                    <a:cubicBezTo>
                      <a:pt x="28" y="23"/>
                      <a:pt x="32" y="24"/>
                      <a:pt x="32" y="27"/>
                    </a:cubicBezTo>
                    <a:cubicBezTo>
                      <a:pt x="32" y="29"/>
                      <a:pt x="38" y="28"/>
                      <a:pt x="35" y="31"/>
                    </a:cubicBezTo>
                    <a:cubicBezTo>
                      <a:pt x="31" y="34"/>
                      <a:pt x="27" y="35"/>
                      <a:pt x="27" y="38"/>
                    </a:cubicBezTo>
                    <a:cubicBezTo>
                      <a:pt x="27" y="40"/>
                      <a:pt x="31" y="45"/>
                      <a:pt x="28" y="48"/>
                    </a:cubicBezTo>
                    <a:cubicBezTo>
                      <a:pt x="25" y="51"/>
                      <a:pt x="29" y="56"/>
                      <a:pt x="26" y="56"/>
                    </a:cubicBezTo>
                    <a:cubicBezTo>
                      <a:pt x="23" y="56"/>
                      <a:pt x="20" y="57"/>
                      <a:pt x="23" y="60"/>
                    </a:cubicBezTo>
                    <a:cubicBezTo>
                      <a:pt x="27" y="64"/>
                      <a:pt x="29" y="66"/>
                      <a:pt x="27" y="66"/>
                    </a:cubicBezTo>
                    <a:cubicBezTo>
                      <a:pt x="24" y="66"/>
                      <a:pt x="23" y="71"/>
                      <a:pt x="24" y="73"/>
                    </a:cubicBezTo>
                    <a:cubicBezTo>
                      <a:pt x="25" y="74"/>
                      <a:pt x="31" y="77"/>
                      <a:pt x="26" y="78"/>
                    </a:cubicBezTo>
                    <a:cubicBezTo>
                      <a:pt x="22" y="79"/>
                      <a:pt x="22" y="83"/>
                      <a:pt x="22" y="85"/>
                    </a:cubicBezTo>
                    <a:cubicBezTo>
                      <a:pt x="22" y="86"/>
                      <a:pt x="22" y="87"/>
                      <a:pt x="23" y="89"/>
                    </a:cubicBezTo>
                    <a:cubicBezTo>
                      <a:pt x="25" y="88"/>
                      <a:pt x="27" y="88"/>
                      <a:pt x="29" y="89"/>
                    </a:cubicBezTo>
                    <a:cubicBezTo>
                      <a:pt x="34" y="91"/>
                      <a:pt x="37" y="103"/>
                      <a:pt x="43" y="102"/>
                    </a:cubicBezTo>
                    <a:cubicBezTo>
                      <a:pt x="46" y="102"/>
                      <a:pt x="44" y="100"/>
                      <a:pt x="46" y="99"/>
                    </a:cubicBezTo>
                    <a:cubicBezTo>
                      <a:pt x="47" y="97"/>
                      <a:pt x="50" y="98"/>
                      <a:pt x="52" y="98"/>
                    </a:cubicBezTo>
                    <a:cubicBezTo>
                      <a:pt x="55" y="98"/>
                      <a:pt x="56" y="94"/>
                      <a:pt x="63" y="94"/>
                    </a:cubicBezTo>
                    <a:cubicBezTo>
                      <a:pt x="69" y="94"/>
                      <a:pt x="73" y="94"/>
                      <a:pt x="77" y="94"/>
                    </a:cubicBezTo>
                    <a:cubicBezTo>
                      <a:pt x="81" y="94"/>
                      <a:pt x="84" y="93"/>
                      <a:pt x="85" y="90"/>
                    </a:cubicBezTo>
                    <a:cubicBezTo>
                      <a:pt x="86" y="87"/>
                      <a:pt x="89" y="84"/>
                      <a:pt x="94" y="84"/>
                    </a:cubicBezTo>
                    <a:cubicBezTo>
                      <a:pt x="98" y="83"/>
                      <a:pt x="98" y="78"/>
                      <a:pt x="98" y="76"/>
                    </a:cubicBezTo>
                    <a:cubicBezTo>
                      <a:pt x="98" y="73"/>
                      <a:pt x="106" y="69"/>
                      <a:pt x="106" y="67"/>
                    </a:cubicBezTo>
                    <a:cubicBezTo>
                      <a:pt x="107" y="65"/>
                      <a:pt x="102" y="57"/>
                      <a:pt x="107" y="51"/>
                    </a:cubicBezTo>
                    <a:cubicBezTo>
                      <a:pt x="111" y="44"/>
                      <a:pt x="116" y="43"/>
                      <a:pt x="116" y="40"/>
                    </a:cubicBezTo>
                    <a:cubicBezTo>
                      <a:pt x="116" y="36"/>
                      <a:pt x="121" y="35"/>
                      <a:pt x="126" y="34"/>
                    </a:cubicBezTo>
                    <a:cubicBezTo>
                      <a:pt x="132" y="33"/>
                      <a:pt x="134" y="30"/>
                      <a:pt x="139" y="28"/>
                    </a:cubicBezTo>
                    <a:cubicBezTo>
                      <a:pt x="143" y="26"/>
                      <a:pt x="144" y="23"/>
                      <a:pt x="143" y="18"/>
                    </a:cubicBezTo>
                    <a:close/>
                    <a:moveTo>
                      <a:pt x="144" y="55"/>
                    </a:moveTo>
                    <a:cubicBezTo>
                      <a:pt x="143" y="49"/>
                      <a:pt x="132" y="56"/>
                      <a:pt x="134" y="58"/>
                    </a:cubicBezTo>
                    <a:cubicBezTo>
                      <a:pt x="139" y="61"/>
                      <a:pt x="145" y="60"/>
                      <a:pt x="144" y="55"/>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46" name="Freeform 127"/>
              <p:cNvSpPr>
                <a:spLocks noEditPoints="1"/>
              </p:cNvSpPr>
              <p:nvPr/>
            </p:nvSpPr>
            <p:spPr bwMode="auto">
              <a:xfrm>
                <a:off x="2187331" y="3862478"/>
                <a:ext cx="298863" cy="371840"/>
              </a:xfrm>
              <a:custGeom>
                <a:avLst/>
                <a:gdLst/>
                <a:ahLst/>
                <a:cxnLst>
                  <a:cxn ang="0">
                    <a:pos x="70" y="0"/>
                  </a:cxn>
                  <a:cxn ang="0">
                    <a:pos x="65" y="2"/>
                  </a:cxn>
                  <a:cxn ang="0">
                    <a:pos x="61" y="5"/>
                  </a:cxn>
                  <a:cxn ang="0">
                    <a:pos x="49" y="3"/>
                  </a:cxn>
                  <a:cxn ang="0">
                    <a:pos x="34" y="3"/>
                  </a:cxn>
                  <a:cxn ang="0">
                    <a:pos x="33" y="3"/>
                  </a:cxn>
                  <a:cxn ang="0">
                    <a:pos x="23" y="8"/>
                  </a:cxn>
                  <a:cxn ang="0">
                    <a:pos x="18" y="11"/>
                  </a:cxn>
                  <a:cxn ang="0">
                    <a:pos x="10" y="12"/>
                  </a:cxn>
                  <a:cxn ang="0">
                    <a:pos x="6" y="19"/>
                  </a:cxn>
                  <a:cxn ang="0">
                    <a:pos x="3" y="23"/>
                  </a:cxn>
                  <a:cxn ang="0">
                    <a:pos x="0" y="29"/>
                  </a:cxn>
                  <a:cxn ang="0">
                    <a:pos x="0" y="29"/>
                  </a:cxn>
                  <a:cxn ang="0">
                    <a:pos x="6" y="39"/>
                  </a:cxn>
                  <a:cxn ang="0">
                    <a:pos x="14" y="42"/>
                  </a:cxn>
                  <a:cxn ang="0">
                    <a:pos x="25" y="45"/>
                  </a:cxn>
                  <a:cxn ang="0">
                    <a:pos x="13" y="46"/>
                  </a:cxn>
                  <a:cxn ang="0">
                    <a:pos x="15" y="56"/>
                  </a:cxn>
                  <a:cxn ang="0">
                    <a:pos x="21" y="64"/>
                  </a:cxn>
                  <a:cxn ang="0">
                    <a:pos x="31" y="69"/>
                  </a:cxn>
                  <a:cxn ang="0">
                    <a:pos x="29" y="57"/>
                  </a:cxn>
                  <a:cxn ang="0">
                    <a:pos x="37" y="57"/>
                  </a:cxn>
                  <a:cxn ang="0">
                    <a:pos x="32" y="53"/>
                  </a:cxn>
                  <a:cxn ang="0">
                    <a:pos x="36" y="50"/>
                  </a:cxn>
                  <a:cxn ang="0">
                    <a:pos x="44" y="49"/>
                  </a:cxn>
                  <a:cxn ang="0">
                    <a:pos x="40" y="40"/>
                  </a:cxn>
                  <a:cxn ang="0">
                    <a:pos x="31" y="41"/>
                  </a:cxn>
                  <a:cxn ang="0">
                    <a:pos x="35" y="35"/>
                  </a:cxn>
                  <a:cxn ang="0">
                    <a:pos x="26" y="22"/>
                  </a:cxn>
                  <a:cxn ang="0">
                    <a:pos x="31" y="19"/>
                  </a:cxn>
                  <a:cxn ang="0">
                    <a:pos x="40" y="20"/>
                  </a:cxn>
                  <a:cxn ang="0">
                    <a:pos x="43" y="12"/>
                  </a:cxn>
                  <a:cxn ang="0">
                    <a:pos x="49" y="14"/>
                  </a:cxn>
                  <a:cxn ang="0">
                    <a:pos x="58" y="10"/>
                  </a:cxn>
                  <a:cxn ang="0">
                    <a:pos x="65" y="13"/>
                  </a:cxn>
                  <a:cxn ang="0">
                    <a:pos x="68" y="9"/>
                  </a:cxn>
                  <a:cxn ang="0">
                    <a:pos x="71" y="4"/>
                  </a:cxn>
                  <a:cxn ang="0">
                    <a:pos x="70" y="0"/>
                  </a:cxn>
                  <a:cxn ang="0">
                    <a:pos x="61" y="84"/>
                  </a:cxn>
                  <a:cxn ang="0">
                    <a:pos x="43" y="82"/>
                  </a:cxn>
                  <a:cxn ang="0">
                    <a:pos x="36" y="85"/>
                  </a:cxn>
                  <a:cxn ang="0">
                    <a:pos x="53" y="89"/>
                  </a:cxn>
                  <a:cxn ang="0">
                    <a:pos x="68" y="84"/>
                  </a:cxn>
                  <a:cxn ang="0">
                    <a:pos x="61" y="84"/>
                  </a:cxn>
                </a:cxnLst>
                <a:rect l="0" t="0" r="r" b="b"/>
                <a:pathLst>
                  <a:path w="71" h="89">
                    <a:moveTo>
                      <a:pt x="70" y="0"/>
                    </a:moveTo>
                    <a:cubicBezTo>
                      <a:pt x="68" y="0"/>
                      <a:pt x="64" y="1"/>
                      <a:pt x="65" y="2"/>
                    </a:cubicBezTo>
                    <a:cubicBezTo>
                      <a:pt x="66" y="4"/>
                      <a:pt x="63" y="5"/>
                      <a:pt x="61" y="5"/>
                    </a:cubicBezTo>
                    <a:cubicBezTo>
                      <a:pt x="61" y="5"/>
                      <a:pt x="51" y="4"/>
                      <a:pt x="49" y="3"/>
                    </a:cubicBezTo>
                    <a:cubicBezTo>
                      <a:pt x="47" y="2"/>
                      <a:pt x="38" y="2"/>
                      <a:pt x="34" y="3"/>
                    </a:cubicBezTo>
                    <a:cubicBezTo>
                      <a:pt x="34" y="3"/>
                      <a:pt x="33" y="3"/>
                      <a:pt x="33" y="3"/>
                    </a:cubicBezTo>
                    <a:cubicBezTo>
                      <a:pt x="32" y="5"/>
                      <a:pt x="24" y="9"/>
                      <a:pt x="23" y="8"/>
                    </a:cubicBezTo>
                    <a:cubicBezTo>
                      <a:pt x="21" y="7"/>
                      <a:pt x="21" y="11"/>
                      <a:pt x="18" y="11"/>
                    </a:cubicBezTo>
                    <a:cubicBezTo>
                      <a:pt x="15" y="12"/>
                      <a:pt x="10" y="11"/>
                      <a:pt x="10" y="12"/>
                    </a:cubicBezTo>
                    <a:cubicBezTo>
                      <a:pt x="10" y="14"/>
                      <a:pt x="8" y="17"/>
                      <a:pt x="6" y="19"/>
                    </a:cubicBezTo>
                    <a:cubicBezTo>
                      <a:pt x="4" y="21"/>
                      <a:pt x="6" y="23"/>
                      <a:pt x="3" y="23"/>
                    </a:cubicBezTo>
                    <a:cubicBezTo>
                      <a:pt x="1" y="23"/>
                      <a:pt x="1" y="26"/>
                      <a:pt x="0" y="29"/>
                    </a:cubicBezTo>
                    <a:cubicBezTo>
                      <a:pt x="0" y="29"/>
                      <a:pt x="0" y="29"/>
                      <a:pt x="0" y="29"/>
                    </a:cubicBezTo>
                    <a:cubicBezTo>
                      <a:pt x="4" y="31"/>
                      <a:pt x="7" y="35"/>
                      <a:pt x="6" y="39"/>
                    </a:cubicBezTo>
                    <a:cubicBezTo>
                      <a:pt x="6" y="43"/>
                      <a:pt x="12" y="45"/>
                      <a:pt x="14" y="42"/>
                    </a:cubicBezTo>
                    <a:cubicBezTo>
                      <a:pt x="17" y="39"/>
                      <a:pt x="25" y="43"/>
                      <a:pt x="25" y="45"/>
                    </a:cubicBezTo>
                    <a:cubicBezTo>
                      <a:pt x="25" y="47"/>
                      <a:pt x="17" y="43"/>
                      <a:pt x="13" y="46"/>
                    </a:cubicBezTo>
                    <a:cubicBezTo>
                      <a:pt x="8" y="50"/>
                      <a:pt x="16" y="53"/>
                      <a:pt x="15" y="56"/>
                    </a:cubicBezTo>
                    <a:cubicBezTo>
                      <a:pt x="14" y="59"/>
                      <a:pt x="17" y="64"/>
                      <a:pt x="21" y="64"/>
                    </a:cubicBezTo>
                    <a:cubicBezTo>
                      <a:pt x="25" y="64"/>
                      <a:pt x="29" y="70"/>
                      <a:pt x="31" y="69"/>
                    </a:cubicBezTo>
                    <a:cubicBezTo>
                      <a:pt x="34" y="68"/>
                      <a:pt x="28" y="59"/>
                      <a:pt x="29" y="57"/>
                    </a:cubicBezTo>
                    <a:cubicBezTo>
                      <a:pt x="30" y="56"/>
                      <a:pt x="35" y="60"/>
                      <a:pt x="37" y="57"/>
                    </a:cubicBezTo>
                    <a:cubicBezTo>
                      <a:pt x="39" y="54"/>
                      <a:pt x="35" y="52"/>
                      <a:pt x="32" y="53"/>
                    </a:cubicBezTo>
                    <a:cubicBezTo>
                      <a:pt x="28" y="53"/>
                      <a:pt x="32" y="48"/>
                      <a:pt x="36" y="50"/>
                    </a:cubicBezTo>
                    <a:cubicBezTo>
                      <a:pt x="40" y="53"/>
                      <a:pt x="42" y="50"/>
                      <a:pt x="44" y="49"/>
                    </a:cubicBezTo>
                    <a:cubicBezTo>
                      <a:pt x="46" y="49"/>
                      <a:pt x="47" y="42"/>
                      <a:pt x="40" y="40"/>
                    </a:cubicBezTo>
                    <a:cubicBezTo>
                      <a:pt x="34" y="39"/>
                      <a:pt x="35" y="45"/>
                      <a:pt x="31" y="41"/>
                    </a:cubicBezTo>
                    <a:cubicBezTo>
                      <a:pt x="27" y="36"/>
                      <a:pt x="35" y="38"/>
                      <a:pt x="35" y="35"/>
                    </a:cubicBezTo>
                    <a:cubicBezTo>
                      <a:pt x="35" y="31"/>
                      <a:pt x="29" y="26"/>
                      <a:pt x="26" y="22"/>
                    </a:cubicBezTo>
                    <a:cubicBezTo>
                      <a:pt x="23" y="18"/>
                      <a:pt x="30" y="16"/>
                      <a:pt x="31" y="19"/>
                    </a:cubicBezTo>
                    <a:cubicBezTo>
                      <a:pt x="33" y="22"/>
                      <a:pt x="38" y="21"/>
                      <a:pt x="40" y="20"/>
                    </a:cubicBezTo>
                    <a:cubicBezTo>
                      <a:pt x="43" y="19"/>
                      <a:pt x="37" y="14"/>
                      <a:pt x="43" y="12"/>
                    </a:cubicBezTo>
                    <a:cubicBezTo>
                      <a:pt x="48" y="10"/>
                      <a:pt x="48" y="13"/>
                      <a:pt x="49" y="14"/>
                    </a:cubicBezTo>
                    <a:cubicBezTo>
                      <a:pt x="51" y="14"/>
                      <a:pt x="53" y="10"/>
                      <a:pt x="58" y="10"/>
                    </a:cubicBezTo>
                    <a:cubicBezTo>
                      <a:pt x="61" y="10"/>
                      <a:pt x="63" y="11"/>
                      <a:pt x="65" y="13"/>
                    </a:cubicBezTo>
                    <a:cubicBezTo>
                      <a:pt x="67" y="12"/>
                      <a:pt x="68" y="11"/>
                      <a:pt x="68" y="9"/>
                    </a:cubicBezTo>
                    <a:cubicBezTo>
                      <a:pt x="68" y="8"/>
                      <a:pt x="71" y="7"/>
                      <a:pt x="71" y="4"/>
                    </a:cubicBezTo>
                    <a:cubicBezTo>
                      <a:pt x="71" y="3"/>
                      <a:pt x="71" y="1"/>
                      <a:pt x="70" y="0"/>
                    </a:cubicBezTo>
                    <a:close/>
                    <a:moveTo>
                      <a:pt x="61" y="84"/>
                    </a:moveTo>
                    <a:cubicBezTo>
                      <a:pt x="58" y="82"/>
                      <a:pt x="46" y="85"/>
                      <a:pt x="43" y="82"/>
                    </a:cubicBezTo>
                    <a:cubicBezTo>
                      <a:pt x="40" y="79"/>
                      <a:pt x="34" y="84"/>
                      <a:pt x="36" y="85"/>
                    </a:cubicBezTo>
                    <a:cubicBezTo>
                      <a:pt x="40" y="85"/>
                      <a:pt x="46" y="89"/>
                      <a:pt x="53" y="89"/>
                    </a:cubicBezTo>
                    <a:cubicBezTo>
                      <a:pt x="59" y="89"/>
                      <a:pt x="68" y="86"/>
                      <a:pt x="68" y="84"/>
                    </a:cubicBezTo>
                    <a:cubicBezTo>
                      <a:pt x="68" y="83"/>
                      <a:pt x="64" y="85"/>
                      <a:pt x="61" y="84"/>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47" name="Freeform 130"/>
              <p:cNvSpPr>
                <a:spLocks/>
              </p:cNvSpPr>
              <p:nvPr/>
            </p:nvSpPr>
            <p:spPr bwMode="auto">
              <a:xfrm>
                <a:off x="755575" y="3042348"/>
                <a:ext cx="215460" cy="236310"/>
              </a:xfrm>
              <a:custGeom>
                <a:avLst/>
                <a:gdLst/>
                <a:ahLst/>
                <a:cxnLst>
                  <a:cxn ang="0">
                    <a:pos x="45" y="17"/>
                  </a:cxn>
                  <a:cxn ang="0">
                    <a:pos x="42" y="14"/>
                  </a:cxn>
                  <a:cxn ang="0">
                    <a:pos x="35" y="16"/>
                  </a:cxn>
                  <a:cxn ang="0">
                    <a:pos x="28" y="15"/>
                  </a:cxn>
                  <a:cxn ang="0">
                    <a:pos x="31" y="8"/>
                  </a:cxn>
                  <a:cxn ang="0">
                    <a:pos x="34" y="2"/>
                  </a:cxn>
                  <a:cxn ang="0">
                    <a:pos x="32" y="1"/>
                  </a:cxn>
                  <a:cxn ang="0">
                    <a:pos x="21" y="4"/>
                  </a:cxn>
                  <a:cxn ang="0">
                    <a:pos x="26" y="9"/>
                  </a:cxn>
                  <a:cxn ang="0">
                    <a:pos x="17" y="14"/>
                  </a:cxn>
                  <a:cxn ang="0">
                    <a:pos x="5" y="14"/>
                  </a:cxn>
                  <a:cxn ang="0">
                    <a:pos x="6" y="22"/>
                  </a:cxn>
                  <a:cxn ang="0">
                    <a:pos x="12" y="30"/>
                  </a:cxn>
                  <a:cxn ang="0">
                    <a:pos x="9" y="40"/>
                  </a:cxn>
                  <a:cxn ang="0">
                    <a:pos x="1" y="47"/>
                  </a:cxn>
                  <a:cxn ang="0">
                    <a:pos x="12" y="56"/>
                  </a:cxn>
                  <a:cxn ang="0">
                    <a:pos x="32" y="48"/>
                  </a:cxn>
                  <a:cxn ang="0">
                    <a:pos x="46" y="45"/>
                  </a:cxn>
                  <a:cxn ang="0">
                    <a:pos x="46" y="19"/>
                  </a:cxn>
                  <a:cxn ang="0">
                    <a:pos x="45" y="17"/>
                  </a:cxn>
                </a:cxnLst>
                <a:rect l="0" t="0" r="r" b="b"/>
                <a:pathLst>
                  <a:path w="51" h="56">
                    <a:moveTo>
                      <a:pt x="45" y="17"/>
                    </a:moveTo>
                    <a:cubicBezTo>
                      <a:pt x="44" y="16"/>
                      <a:pt x="43" y="15"/>
                      <a:pt x="42" y="14"/>
                    </a:cubicBezTo>
                    <a:cubicBezTo>
                      <a:pt x="37" y="9"/>
                      <a:pt x="36" y="13"/>
                      <a:pt x="35" y="16"/>
                    </a:cubicBezTo>
                    <a:cubicBezTo>
                      <a:pt x="35" y="19"/>
                      <a:pt x="31" y="15"/>
                      <a:pt x="28" y="15"/>
                    </a:cubicBezTo>
                    <a:cubicBezTo>
                      <a:pt x="25" y="14"/>
                      <a:pt x="29" y="9"/>
                      <a:pt x="31" y="8"/>
                    </a:cubicBezTo>
                    <a:cubicBezTo>
                      <a:pt x="32" y="7"/>
                      <a:pt x="33" y="5"/>
                      <a:pt x="34" y="2"/>
                    </a:cubicBezTo>
                    <a:cubicBezTo>
                      <a:pt x="33" y="2"/>
                      <a:pt x="33" y="2"/>
                      <a:pt x="32" y="1"/>
                    </a:cubicBezTo>
                    <a:cubicBezTo>
                      <a:pt x="28" y="0"/>
                      <a:pt x="21" y="0"/>
                      <a:pt x="21" y="4"/>
                    </a:cubicBezTo>
                    <a:cubicBezTo>
                      <a:pt x="21" y="8"/>
                      <a:pt x="26" y="6"/>
                      <a:pt x="26" y="9"/>
                    </a:cubicBezTo>
                    <a:cubicBezTo>
                      <a:pt x="26" y="12"/>
                      <a:pt x="21" y="11"/>
                      <a:pt x="17" y="14"/>
                    </a:cubicBezTo>
                    <a:cubicBezTo>
                      <a:pt x="13" y="16"/>
                      <a:pt x="9" y="12"/>
                      <a:pt x="5" y="14"/>
                    </a:cubicBezTo>
                    <a:cubicBezTo>
                      <a:pt x="1" y="16"/>
                      <a:pt x="9" y="18"/>
                      <a:pt x="6" y="22"/>
                    </a:cubicBezTo>
                    <a:cubicBezTo>
                      <a:pt x="3" y="27"/>
                      <a:pt x="7" y="26"/>
                      <a:pt x="12" y="30"/>
                    </a:cubicBezTo>
                    <a:cubicBezTo>
                      <a:pt x="17" y="34"/>
                      <a:pt x="9" y="35"/>
                      <a:pt x="9" y="40"/>
                    </a:cubicBezTo>
                    <a:cubicBezTo>
                      <a:pt x="9" y="44"/>
                      <a:pt x="2" y="44"/>
                      <a:pt x="1" y="47"/>
                    </a:cubicBezTo>
                    <a:cubicBezTo>
                      <a:pt x="0" y="50"/>
                      <a:pt x="6" y="56"/>
                      <a:pt x="12" y="56"/>
                    </a:cubicBezTo>
                    <a:cubicBezTo>
                      <a:pt x="16" y="56"/>
                      <a:pt x="26" y="54"/>
                      <a:pt x="32" y="48"/>
                    </a:cubicBezTo>
                    <a:cubicBezTo>
                      <a:pt x="37" y="43"/>
                      <a:pt x="40" y="48"/>
                      <a:pt x="46" y="45"/>
                    </a:cubicBezTo>
                    <a:cubicBezTo>
                      <a:pt x="51" y="43"/>
                      <a:pt x="48" y="23"/>
                      <a:pt x="46" y="19"/>
                    </a:cubicBezTo>
                    <a:cubicBezTo>
                      <a:pt x="45" y="18"/>
                      <a:pt x="45" y="18"/>
                      <a:pt x="45" y="17"/>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48" name="Freeform 131"/>
              <p:cNvSpPr>
                <a:spLocks noEditPoints="1"/>
              </p:cNvSpPr>
              <p:nvPr/>
            </p:nvSpPr>
            <p:spPr bwMode="auto">
              <a:xfrm>
                <a:off x="859831" y="2653132"/>
                <a:ext cx="479570" cy="729779"/>
              </a:xfrm>
              <a:custGeom>
                <a:avLst/>
                <a:gdLst/>
                <a:ahLst/>
                <a:cxnLst>
                  <a:cxn ang="0">
                    <a:pos x="9" y="95"/>
                  </a:cxn>
                  <a:cxn ang="0">
                    <a:pos x="3" y="108"/>
                  </a:cxn>
                  <a:cxn ang="0">
                    <a:pos x="17" y="107"/>
                  </a:cxn>
                  <a:cxn ang="0">
                    <a:pos x="29" y="105"/>
                  </a:cxn>
                  <a:cxn ang="0">
                    <a:pos x="114" y="134"/>
                  </a:cxn>
                  <a:cxn ang="0">
                    <a:pos x="97" y="127"/>
                  </a:cxn>
                  <a:cxn ang="0">
                    <a:pos x="93" y="115"/>
                  </a:cxn>
                  <a:cxn ang="0">
                    <a:pos x="77" y="88"/>
                  </a:cxn>
                  <a:cxn ang="0">
                    <a:pos x="59" y="80"/>
                  </a:cxn>
                  <a:cxn ang="0">
                    <a:pos x="72" y="53"/>
                  </a:cxn>
                  <a:cxn ang="0">
                    <a:pos x="47" y="49"/>
                  </a:cxn>
                  <a:cxn ang="0">
                    <a:pos x="57" y="33"/>
                  </a:cxn>
                  <a:cxn ang="0">
                    <a:pos x="40" y="37"/>
                  </a:cxn>
                  <a:cxn ang="0">
                    <a:pos x="28" y="54"/>
                  </a:cxn>
                  <a:cxn ang="0">
                    <a:pos x="18" y="55"/>
                  </a:cxn>
                  <a:cxn ang="0">
                    <a:pos x="22" y="70"/>
                  </a:cxn>
                  <a:cxn ang="0">
                    <a:pos x="19" y="83"/>
                  </a:cxn>
                  <a:cxn ang="0">
                    <a:pos x="32" y="87"/>
                  </a:cxn>
                  <a:cxn ang="0">
                    <a:pos x="39" y="86"/>
                  </a:cxn>
                  <a:cxn ang="0">
                    <a:pos x="51" y="96"/>
                  </a:cxn>
                  <a:cxn ang="0">
                    <a:pos x="56" y="106"/>
                  </a:cxn>
                  <a:cxn ang="0">
                    <a:pos x="58" y="121"/>
                  </a:cxn>
                  <a:cxn ang="0">
                    <a:pos x="43" y="123"/>
                  </a:cxn>
                  <a:cxn ang="0">
                    <a:pos x="46" y="134"/>
                  </a:cxn>
                  <a:cxn ang="0">
                    <a:pos x="40" y="147"/>
                  </a:cxn>
                  <a:cxn ang="0">
                    <a:pos x="58" y="150"/>
                  </a:cxn>
                  <a:cxn ang="0">
                    <a:pos x="47" y="154"/>
                  </a:cxn>
                  <a:cxn ang="0">
                    <a:pos x="41" y="167"/>
                  </a:cxn>
                  <a:cxn ang="0">
                    <a:pos x="54" y="164"/>
                  </a:cxn>
                  <a:cxn ang="0">
                    <a:pos x="71" y="160"/>
                  </a:cxn>
                  <a:cxn ang="0">
                    <a:pos x="93" y="160"/>
                  </a:cxn>
                  <a:cxn ang="0">
                    <a:pos x="104" y="151"/>
                  </a:cxn>
                  <a:cxn ang="0">
                    <a:pos x="114" y="134"/>
                  </a:cxn>
                  <a:cxn ang="0">
                    <a:pos x="21" y="40"/>
                  </a:cxn>
                  <a:cxn ang="0">
                    <a:pos x="78" y="14"/>
                  </a:cxn>
                  <a:cxn ang="0">
                    <a:pos x="78" y="14"/>
                  </a:cxn>
                </a:cxnLst>
                <a:rect l="0" t="0" r="r" b="b"/>
                <a:pathLst>
                  <a:path w="114" h="174">
                    <a:moveTo>
                      <a:pt x="23" y="92"/>
                    </a:moveTo>
                    <a:cubicBezTo>
                      <a:pt x="18" y="88"/>
                      <a:pt x="13" y="95"/>
                      <a:pt x="9" y="95"/>
                    </a:cubicBezTo>
                    <a:cubicBezTo>
                      <a:pt x="8" y="98"/>
                      <a:pt x="7" y="100"/>
                      <a:pt x="6" y="101"/>
                    </a:cubicBezTo>
                    <a:cubicBezTo>
                      <a:pt x="4" y="102"/>
                      <a:pt x="0" y="107"/>
                      <a:pt x="3" y="108"/>
                    </a:cubicBezTo>
                    <a:cubicBezTo>
                      <a:pt x="6" y="108"/>
                      <a:pt x="10" y="112"/>
                      <a:pt x="10" y="109"/>
                    </a:cubicBezTo>
                    <a:cubicBezTo>
                      <a:pt x="11" y="106"/>
                      <a:pt x="12" y="102"/>
                      <a:pt x="17" y="107"/>
                    </a:cubicBezTo>
                    <a:cubicBezTo>
                      <a:pt x="18" y="108"/>
                      <a:pt x="19" y="109"/>
                      <a:pt x="20" y="110"/>
                    </a:cubicBezTo>
                    <a:cubicBezTo>
                      <a:pt x="21" y="108"/>
                      <a:pt x="26" y="108"/>
                      <a:pt x="29" y="105"/>
                    </a:cubicBezTo>
                    <a:cubicBezTo>
                      <a:pt x="32" y="102"/>
                      <a:pt x="27" y="97"/>
                      <a:pt x="23" y="92"/>
                    </a:cubicBezTo>
                    <a:close/>
                    <a:moveTo>
                      <a:pt x="114" y="134"/>
                    </a:moveTo>
                    <a:cubicBezTo>
                      <a:pt x="114" y="129"/>
                      <a:pt x="103" y="125"/>
                      <a:pt x="102" y="128"/>
                    </a:cubicBezTo>
                    <a:cubicBezTo>
                      <a:pt x="101" y="131"/>
                      <a:pt x="98" y="130"/>
                      <a:pt x="97" y="127"/>
                    </a:cubicBezTo>
                    <a:cubicBezTo>
                      <a:pt x="95" y="124"/>
                      <a:pt x="98" y="121"/>
                      <a:pt x="96" y="121"/>
                    </a:cubicBezTo>
                    <a:cubicBezTo>
                      <a:pt x="95" y="121"/>
                      <a:pt x="92" y="117"/>
                      <a:pt x="93" y="115"/>
                    </a:cubicBezTo>
                    <a:cubicBezTo>
                      <a:pt x="93" y="113"/>
                      <a:pt x="90" y="103"/>
                      <a:pt x="84" y="101"/>
                    </a:cubicBezTo>
                    <a:cubicBezTo>
                      <a:pt x="79" y="100"/>
                      <a:pt x="78" y="92"/>
                      <a:pt x="77" y="88"/>
                    </a:cubicBezTo>
                    <a:cubicBezTo>
                      <a:pt x="76" y="83"/>
                      <a:pt x="72" y="86"/>
                      <a:pt x="69" y="82"/>
                    </a:cubicBezTo>
                    <a:cubicBezTo>
                      <a:pt x="66" y="78"/>
                      <a:pt x="62" y="80"/>
                      <a:pt x="59" y="80"/>
                    </a:cubicBezTo>
                    <a:cubicBezTo>
                      <a:pt x="57" y="80"/>
                      <a:pt x="59" y="76"/>
                      <a:pt x="63" y="73"/>
                    </a:cubicBezTo>
                    <a:cubicBezTo>
                      <a:pt x="67" y="70"/>
                      <a:pt x="72" y="56"/>
                      <a:pt x="72" y="53"/>
                    </a:cubicBezTo>
                    <a:cubicBezTo>
                      <a:pt x="72" y="50"/>
                      <a:pt x="54" y="51"/>
                      <a:pt x="51" y="52"/>
                    </a:cubicBezTo>
                    <a:cubicBezTo>
                      <a:pt x="48" y="54"/>
                      <a:pt x="44" y="50"/>
                      <a:pt x="47" y="49"/>
                    </a:cubicBezTo>
                    <a:cubicBezTo>
                      <a:pt x="50" y="47"/>
                      <a:pt x="56" y="42"/>
                      <a:pt x="56" y="39"/>
                    </a:cubicBezTo>
                    <a:cubicBezTo>
                      <a:pt x="55" y="37"/>
                      <a:pt x="60" y="35"/>
                      <a:pt x="57" y="33"/>
                    </a:cubicBezTo>
                    <a:cubicBezTo>
                      <a:pt x="55" y="30"/>
                      <a:pt x="54" y="35"/>
                      <a:pt x="52" y="37"/>
                    </a:cubicBezTo>
                    <a:cubicBezTo>
                      <a:pt x="50" y="39"/>
                      <a:pt x="45" y="38"/>
                      <a:pt x="40" y="37"/>
                    </a:cubicBezTo>
                    <a:cubicBezTo>
                      <a:pt x="35" y="36"/>
                      <a:pt x="33" y="44"/>
                      <a:pt x="33" y="47"/>
                    </a:cubicBezTo>
                    <a:cubicBezTo>
                      <a:pt x="33" y="50"/>
                      <a:pt x="27" y="52"/>
                      <a:pt x="28" y="54"/>
                    </a:cubicBezTo>
                    <a:cubicBezTo>
                      <a:pt x="29" y="57"/>
                      <a:pt x="27" y="59"/>
                      <a:pt x="25" y="58"/>
                    </a:cubicBezTo>
                    <a:cubicBezTo>
                      <a:pt x="24" y="56"/>
                      <a:pt x="22" y="52"/>
                      <a:pt x="18" y="55"/>
                    </a:cubicBezTo>
                    <a:cubicBezTo>
                      <a:pt x="15" y="58"/>
                      <a:pt x="22" y="61"/>
                      <a:pt x="27" y="62"/>
                    </a:cubicBezTo>
                    <a:cubicBezTo>
                      <a:pt x="31" y="62"/>
                      <a:pt x="23" y="65"/>
                      <a:pt x="22" y="70"/>
                    </a:cubicBezTo>
                    <a:cubicBezTo>
                      <a:pt x="22" y="75"/>
                      <a:pt x="28" y="73"/>
                      <a:pt x="28" y="76"/>
                    </a:cubicBezTo>
                    <a:cubicBezTo>
                      <a:pt x="29" y="79"/>
                      <a:pt x="19" y="80"/>
                      <a:pt x="19" y="83"/>
                    </a:cubicBezTo>
                    <a:cubicBezTo>
                      <a:pt x="19" y="86"/>
                      <a:pt x="25" y="82"/>
                      <a:pt x="27" y="80"/>
                    </a:cubicBezTo>
                    <a:cubicBezTo>
                      <a:pt x="30" y="79"/>
                      <a:pt x="26" y="88"/>
                      <a:pt x="32" y="87"/>
                    </a:cubicBezTo>
                    <a:cubicBezTo>
                      <a:pt x="38" y="86"/>
                      <a:pt x="36" y="78"/>
                      <a:pt x="38" y="78"/>
                    </a:cubicBezTo>
                    <a:cubicBezTo>
                      <a:pt x="40" y="79"/>
                      <a:pt x="37" y="83"/>
                      <a:pt x="39" y="86"/>
                    </a:cubicBezTo>
                    <a:cubicBezTo>
                      <a:pt x="41" y="90"/>
                      <a:pt x="35" y="95"/>
                      <a:pt x="35" y="97"/>
                    </a:cubicBezTo>
                    <a:cubicBezTo>
                      <a:pt x="35" y="100"/>
                      <a:pt x="47" y="100"/>
                      <a:pt x="51" y="96"/>
                    </a:cubicBezTo>
                    <a:cubicBezTo>
                      <a:pt x="55" y="92"/>
                      <a:pt x="57" y="96"/>
                      <a:pt x="54" y="99"/>
                    </a:cubicBezTo>
                    <a:cubicBezTo>
                      <a:pt x="52" y="102"/>
                      <a:pt x="53" y="105"/>
                      <a:pt x="56" y="106"/>
                    </a:cubicBezTo>
                    <a:cubicBezTo>
                      <a:pt x="59" y="107"/>
                      <a:pt x="61" y="108"/>
                      <a:pt x="59" y="110"/>
                    </a:cubicBezTo>
                    <a:cubicBezTo>
                      <a:pt x="58" y="113"/>
                      <a:pt x="59" y="118"/>
                      <a:pt x="58" y="121"/>
                    </a:cubicBezTo>
                    <a:cubicBezTo>
                      <a:pt x="57" y="123"/>
                      <a:pt x="47" y="123"/>
                      <a:pt x="47" y="121"/>
                    </a:cubicBezTo>
                    <a:cubicBezTo>
                      <a:pt x="46" y="119"/>
                      <a:pt x="42" y="121"/>
                      <a:pt x="43" y="123"/>
                    </a:cubicBezTo>
                    <a:cubicBezTo>
                      <a:pt x="44" y="125"/>
                      <a:pt x="39" y="128"/>
                      <a:pt x="40" y="130"/>
                    </a:cubicBezTo>
                    <a:cubicBezTo>
                      <a:pt x="40" y="132"/>
                      <a:pt x="46" y="132"/>
                      <a:pt x="46" y="134"/>
                    </a:cubicBezTo>
                    <a:cubicBezTo>
                      <a:pt x="47" y="137"/>
                      <a:pt x="42" y="140"/>
                      <a:pt x="36" y="142"/>
                    </a:cubicBezTo>
                    <a:cubicBezTo>
                      <a:pt x="29" y="144"/>
                      <a:pt x="37" y="149"/>
                      <a:pt x="40" y="147"/>
                    </a:cubicBezTo>
                    <a:cubicBezTo>
                      <a:pt x="43" y="144"/>
                      <a:pt x="42" y="148"/>
                      <a:pt x="47" y="148"/>
                    </a:cubicBezTo>
                    <a:cubicBezTo>
                      <a:pt x="51" y="148"/>
                      <a:pt x="54" y="152"/>
                      <a:pt x="58" y="150"/>
                    </a:cubicBezTo>
                    <a:cubicBezTo>
                      <a:pt x="63" y="148"/>
                      <a:pt x="63" y="150"/>
                      <a:pt x="59" y="153"/>
                    </a:cubicBezTo>
                    <a:cubicBezTo>
                      <a:pt x="56" y="155"/>
                      <a:pt x="50" y="152"/>
                      <a:pt x="47" y="154"/>
                    </a:cubicBezTo>
                    <a:cubicBezTo>
                      <a:pt x="44" y="156"/>
                      <a:pt x="30" y="169"/>
                      <a:pt x="33" y="172"/>
                    </a:cubicBezTo>
                    <a:cubicBezTo>
                      <a:pt x="34" y="174"/>
                      <a:pt x="36" y="169"/>
                      <a:pt x="41" y="167"/>
                    </a:cubicBezTo>
                    <a:cubicBezTo>
                      <a:pt x="46" y="165"/>
                      <a:pt x="47" y="169"/>
                      <a:pt x="49" y="169"/>
                    </a:cubicBezTo>
                    <a:cubicBezTo>
                      <a:pt x="52" y="169"/>
                      <a:pt x="52" y="163"/>
                      <a:pt x="54" y="164"/>
                    </a:cubicBezTo>
                    <a:cubicBezTo>
                      <a:pt x="56" y="164"/>
                      <a:pt x="58" y="162"/>
                      <a:pt x="62" y="163"/>
                    </a:cubicBezTo>
                    <a:cubicBezTo>
                      <a:pt x="66" y="163"/>
                      <a:pt x="69" y="162"/>
                      <a:pt x="71" y="160"/>
                    </a:cubicBezTo>
                    <a:cubicBezTo>
                      <a:pt x="73" y="159"/>
                      <a:pt x="79" y="164"/>
                      <a:pt x="80" y="162"/>
                    </a:cubicBezTo>
                    <a:cubicBezTo>
                      <a:pt x="82" y="161"/>
                      <a:pt x="89" y="160"/>
                      <a:pt x="93" y="160"/>
                    </a:cubicBezTo>
                    <a:cubicBezTo>
                      <a:pt x="97" y="160"/>
                      <a:pt x="106" y="156"/>
                      <a:pt x="109" y="154"/>
                    </a:cubicBezTo>
                    <a:cubicBezTo>
                      <a:pt x="111" y="151"/>
                      <a:pt x="107" y="151"/>
                      <a:pt x="104" y="151"/>
                    </a:cubicBezTo>
                    <a:cubicBezTo>
                      <a:pt x="100" y="152"/>
                      <a:pt x="101" y="148"/>
                      <a:pt x="105" y="145"/>
                    </a:cubicBezTo>
                    <a:cubicBezTo>
                      <a:pt x="108" y="141"/>
                      <a:pt x="114" y="139"/>
                      <a:pt x="114" y="134"/>
                    </a:cubicBezTo>
                    <a:close/>
                    <a:moveTo>
                      <a:pt x="14" y="50"/>
                    </a:moveTo>
                    <a:cubicBezTo>
                      <a:pt x="18" y="50"/>
                      <a:pt x="23" y="42"/>
                      <a:pt x="21" y="40"/>
                    </a:cubicBezTo>
                    <a:cubicBezTo>
                      <a:pt x="19" y="38"/>
                      <a:pt x="10" y="50"/>
                      <a:pt x="14" y="50"/>
                    </a:cubicBezTo>
                    <a:close/>
                    <a:moveTo>
                      <a:pt x="78" y="14"/>
                    </a:moveTo>
                    <a:cubicBezTo>
                      <a:pt x="81" y="11"/>
                      <a:pt x="84" y="0"/>
                      <a:pt x="80" y="1"/>
                    </a:cubicBezTo>
                    <a:cubicBezTo>
                      <a:pt x="76" y="3"/>
                      <a:pt x="77" y="15"/>
                      <a:pt x="78"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49" name="Freeform 132"/>
              <p:cNvSpPr>
                <a:spLocks noEditPoints="1"/>
              </p:cNvSpPr>
              <p:nvPr/>
            </p:nvSpPr>
            <p:spPr bwMode="auto">
              <a:xfrm>
                <a:off x="859831" y="2653132"/>
                <a:ext cx="479570" cy="729779"/>
              </a:xfrm>
              <a:custGeom>
                <a:avLst/>
                <a:gdLst/>
                <a:ahLst/>
                <a:cxnLst>
                  <a:cxn ang="0">
                    <a:pos x="9" y="95"/>
                  </a:cxn>
                  <a:cxn ang="0">
                    <a:pos x="3" y="108"/>
                  </a:cxn>
                  <a:cxn ang="0">
                    <a:pos x="17" y="107"/>
                  </a:cxn>
                  <a:cxn ang="0">
                    <a:pos x="29" y="105"/>
                  </a:cxn>
                  <a:cxn ang="0">
                    <a:pos x="114" y="134"/>
                  </a:cxn>
                  <a:cxn ang="0">
                    <a:pos x="97" y="127"/>
                  </a:cxn>
                  <a:cxn ang="0">
                    <a:pos x="93" y="115"/>
                  </a:cxn>
                  <a:cxn ang="0">
                    <a:pos x="77" y="88"/>
                  </a:cxn>
                  <a:cxn ang="0">
                    <a:pos x="59" y="80"/>
                  </a:cxn>
                  <a:cxn ang="0">
                    <a:pos x="72" y="53"/>
                  </a:cxn>
                  <a:cxn ang="0">
                    <a:pos x="47" y="49"/>
                  </a:cxn>
                  <a:cxn ang="0">
                    <a:pos x="57" y="33"/>
                  </a:cxn>
                  <a:cxn ang="0">
                    <a:pos x="40" y="37"/>
                  </a:cxn>
                  <a:cxn ang="0">
                    <a:pos x="28" y="54"/>
                  </a:cxn>
                  <a:cxn ang="0">
                    <a:pos x="18" y="55"/>
                  </a:cxn>
                  <a:cxn ang="0">
                    <a:pos x="22" y="70"/>
                  </a:cxn>
                  <a:cxn ang="0">
                    <a:pos x="19" y="83"/>
                  </a:cxn>
                  <a:cxn ang="0">
                    <a:pos x="32" y="87"/>
                  </a:cxn>
                  <a:cxn ang="0">
                    <a:pos x="39" y="86"/>
                  </a:cxn>
                  <a:cxn ang="0">
                    <a:pos x="51" y="96"/>
                  </a:cxn>
                  <a:cxn ang="0">
                    <a:pos x="56" y="106"/>
                  </a:cxn>
                  <a:cxn ang="0">
                    <a:pos x="58" y="121"/>
                  </a:cxn>
                  <a:cxn ang="0">
                    <a:pos x="43" y="123"/>
                  </a:cxn>
                  <a:cxn ang="0">
                    <a:pos x="46" y="134"/>
                  </a:cxn>
                  <a:cxn ang="0">
                    <a:pos x="40" y="147"/>
                  </a:cxn>
                  <a:cxn ang="0">
                    <a:pos x="58" y="150"/>
                  </a:cxn>
                  <a:cxn ang="0">
                    <a:pos x="47" y="154"/>
                  </a:cxn>
                  <a:cxn ang="0">
                    <a:pos x="41" y="167"/>
                  </a:cxn>
                  <a:cxn ang="0">
                    <a:pos x="54" y="164"/>
                  </a:cxn>
                  <a:cxn ang="0">
                    <a:pos x="71" y="160"/>
                  </a:cxn>
                  <a:cxn ang="0">
                    <a:pos x="93" y="160"/>
                  </a:cxn>
                  <a:cxn ang="0">
                    <a:pos x="104" y="151"/>
                  </a:cxn>
                  <a:cxn ang="0">
                    <a:pos x="114" y="134"/>
                  </a:cxn>
                  <a:cxn ang="0">
                    <a:pos x="21" y="40"/>
                  </a:cxn>
                  <a:cxn ang="0">
                    <a:pos x="78" y="14"/>
                  </a:cxn>
                  <a:cxn ang="0">
                    <a:pos x="78" y="14"/>
                  </a:cxn>
                </a:cxnLst>
                <a:rect l="0" t="0" r="r" b="b"/>
                <a:pathLst>
                  <a:path w="114" h="174">
                    <a:moveTo>
                      <a:pt x="23" y="92"/>
                    </a:moveTo>
                    <a:cubicBezTo>
                      <a:pt x="18" y="88"/>
                      <a:pt x="13" y="95"/>
                      <a:pt x="9" y="95"/>
                    </a:cubicBezTo>
                    <a:cubicBezTo>
                      <a:pt x="8" y="98"/>
                      <a:pt x="7" y="100"/>
                      <a:pt x="6" y="101"/>
                    </a:cubicBezTo>
                    <a:cubicBezTo>
                      <a:pt x="4" y="102"/>
                      <a:pt x="0" y="107"/>
                      <a:pt x="3" y="108"/>
                    </a:cubicBezTo>
                    <a:cubicBezTo>
                      <a:pt x="6" y="108"/>
                      <a:pt x="10" y="112"/>
                      <a:pt x="10" y="109"/>
                    </a:cubicBezTo>
                    <a:cubicBezTo>
                      <a:pt x="11" y="106"/>
                      <a:pt x="12" y="102"/>
                      <a:pt x="17" y="107"/>
                    </a:cubicBezTo>
                    <a:cubicBezTo>
                      <a:pt x="18" y="108"/>
                      <a:pt x="19" y="109"/>
                      <a:pt x="20" y="110"/>
                    </a:cubicBezTo>
                    <a:cubicBezTo>
                      <a:pt x="21" y="108"/>
                      <a:pt x="26" y="108"/>
                      <a:pt x="29" y="105"/>
                    </a:cubicBezTo>
                    <a:cubicBezTo>
                      <a:pt x="32" y="102"/>
                      <a:pt x="27" y="97"/>
                      <a:pt x="23" y="92"/>
                    </a:cubicBezTo>
                    <a:close/>
                    <a:moveTo>
                      <a:pt x="114" y="134"/>
                    </a:moveTo>
                    <a:cubicBezTo>
                      <a:pt x="114" y="129"/>
                      <a:pt x="103" y="125"/>
                      <a:pt x="102" y="128"/>
                    </a:cubicBezTo>
                    <a:cubicBezTo>
                      <a:pt x="101" y="131"/>
                      <a:pt x="98" y="130"/>
                      <a:pt x="97" y="127"/>
                    </a:cubicBezTo>
                    <a:cubicBezTo>
                      <a:pt x="95" y="124"/>
                      <a:pt x="98" y="121"/>
                      <a:pt x="96" y="121"/>
                    </a:cubicBezTo>
                    <a:cubicBezTo>
                      <a:pt x="95" y="121"/>
                      <a:pt x="92" y="117"/>
                      <a:pt x="93" y="115"/>
                    </a:cubicBezTo>
                    <a:cubicBezTo>
                      <a:pt x="93" y="113"/>
                      <a:pt x="90" y="103"/>
                      <a:pt x="84" y="101"/>
                    </a:cubicBezTo>
                    <a:cubicBezTo>
                      <a:pt x="79" y="100"/>
                      <a:pt x="78" y="92"/>
                      <a:pt x="77" y="88"/>
                    </a:cubicBezTo>
                    <a:cubicBezTo>
                      <a:pt x="76" y="83"/>
                      <a:pt x="72" y="86"/>
                      <a:pt x="69" y="82"/>
                    </a:cubicBezTo>
                    <a:cubicBezTo>
                      <a:pt x="66" y="78"/>
                      <a:pt x="62" y="80"/>
                      <a:pt x="59" y="80"/>
                    </a:cubicBezTo>
                    <a:cubicBezTo>
                      <a:pt x="57" y="80"/>
                      <a:pt x="59" y="76"/>
                      <a:pt x="63" y="73"/>
                    </a:cubicBezTo>
                    <a:cubicBezTo>
                      <a:pt x="67" y="70"/>
                      <a:pt x="72" y="56"/>
                      <a:pt x="72" y="53"/>
                    </a:cubicBezTo>
                    <a:cubicBezTo>
                      <a:pt x="72" y="50"/>
                      <a:pt x="54" y="51"/>
                      <a:pt x="51" y="52"/>
                    </a:cubicBezTo>
                    <a:cubicBezTo>
                      <a:pt x="48" y="54"/>
                      <a:pt x="44" y="50"/>
                      <a:pt x="47" y="49"/>
                    </a:cubicBezTo>
                    <a:cubicBezTo>
                      <a:pt x="50" y="47"/>
                      <a:pt x="56" y="42"/>
                      <a:pt x="56" y="39"/>
                    </a:cubicBezTo>
                    <a:cubicBezTo>
                      <a:pt x="55" y="37"/>
                      <a:pt x="60" y="35"/>
                      <a:pt x="57" y="33"/>
                    </a:cubicBezTo>
                    <a:cubicBezTo>
                      <a:pt x="55" y="30"/>
                      <a:pt x="54" y="35"/>
                      <a:pt x="52" y="37"/>
                    </a:cubicBezTo>
                    <a:cubicBezTo>
                      <a:pt x="50" y="39"/>
                      <a:pt x="45" y="38"/>
                      <a:pt x="40" y="37"/>
                    </a:cubicBezTo>
                    <a:cubicBezTo>
                      <a:pt x="35" y="36"/>
                      <a:pt x="33" y="44"/>
                      <a:pt x="33" y="47"/>
                    </a:cubicBezTo>
                    <a:cubicBezTo>
                      <a:pt x="33" y="50"/>
                      <a:pt x="27" y="52"/>
                      <a:pt x="28" y="54"/>
                    </a:cubicBezTo>
                    <a:cubicBezTo>
                      <a:pt x="29" y="57"/>
                      <a:pt x="27" y="59"/>
                      <a:pt x="25" y="58"/>
                    </a:cubicBezTo>
                    <a:cubicBezTo>
                      <a:pt x="24" y="56"/>
                      <a:pt x="22" y="52"/>
                      <a:pt x="18" y="55"/>
                    </a:cubicBezTo>
                    <a:cubicBezTo>
                      <a:pt x="15" y="58"/>
                      <a:pt x="22" y="61"/>
                      <a:pt x="27" y="62"/>
                    </a:cubicBezTo>
                    <a:cubicBezTo>
                      <a:pt x="31" y="62"/>
                      <a:pt x="23" y="65"/>
                      <a:pt x="22" y="70"/>
                    </a:cubicBezTo>
                    <a:cubicBezTo>
                      <a:pt x="22" y="75"/>
                      <a:pt x="28" y="73"/>
                      <a:pt x="28" y="76"/>
                    </a:cubicBezTo>
                    <a:cubicBezTo>
                      <a:pt x="29" y="79"/>
                      <a:pt x="19" y="80"/>
                      <a:pt x="19" y="83"/>
                    </a:cubicBezTo>
                    <a:cubicBezTo>
                      <a:pt x="19" y="86"/>
                      <a:pt x="25" y="82"/>
                      <a:pt x="27" y="80"/>
                    </a:cubicBezTo>
                    <a:cubicBezTo>
                      <a:pt x="30" y="79"/>
                      <a:pt x="26" y="88"/>
                      <a:pt x="32" y="87"/>
                    </a:cubicBezTo>
                    <a:cubicBezTo>
                      <a:pt x="38" y="86"/>
                      <a:pt x="36" y="78"/>
                      <a:pt x="38" y="78"/>
                    </a:cubicBezTo>
                    <a:cubicBezTo>
                      <a:pt x="40" y="79"/>
                      <a:pt x="37" y="83"/>
                      <a:pt x="39" y="86"/>
                    </a:cubicBezTo>
                    <a:cubicBezTo>
                      <a:pt x="41" y="90"/>
                      <a:pt x="35" y="95"/>
                      <a:pt x="35" y="97"/>
                    </a:cubicBezTo>
                    <a:cubicBezTo>
                      <a:pt x="35" y="100"/>
                      <a:pt x="47" y="100"/>
                      <a:pt x="51" y="96"/>
                    </a:cubicBezTo>
                    <a:cubicBezTo>
                      <a:pt x="55" y="92"/>
                      <a:pt x="57" y="96"/>
                      <a:pt x="54" y="99"/>
                    </a:cubicBezTo>
                    <a:cubicBezTo>
                      <a:pt x="52" y="102"/>
                      <a:pt x="53" y="105"/>
                      <a:pt x="56" y="106"/>
                    </a:cubicBezTo>
                    <a:cubicBezTo>
                      <a:pt x="59" y="107"/>
                      <a:pt x="61" y="108"/>
                      <a:pt x="59" y="110"/>
                    </a:cubicBezTo>
                    <a:cubicBezTo>
                      <a:pt x="58" y="113"/>
                      <a:pt x="59" y="118"/>
                      <a:pt x="58" y="121"/>
                    </a:cubicBezTo>
                    <a:cubicBezTo>
                      <a:pt x="57" y="123"/>
                      <a:pt x="47" y="123"/>
                      <a:pt x="47" y="121"/>
                    </a:cubicBezTo>
                    <a:cubicBezTo>
                      <a:pt x="46" y="119"/>
                      <a:pt x="42" y="121"/>
                      <a:pt x="43" y="123"/>
                    </a:cubicBezTo>
                    <a:cubicBezTo>
                      <a:pt x="44" y="125"/>
                      <a:pt x="39" y="128"/>
                      <a:pt x="40" y="130"/>
                    </a:cubicBezTo>
                    <a:cubicBezTo>
                      <a:pt x="40" y="132"/>
                      <a:pt x="46" y="132"/>
                      <a:pt x="46" y="134"/>
                    </a:cubicBezTo>
                    <a:cubicBezTo>
                      <a:pt x="47" y="137"/>
                      <a:pt x="42" y="140"/>
                      <a:pt x="36" y="142"/>
                    </a:cubicBezTo>
                    <a:cubicBezTo>
                      <a:pt x="29" y="144"/>
                      <a:pt x="37" y="149"/>
                      <a:pt x="40" y="147"/>
                    </a:cubicBezTo>
                    <a:cubicBezTo>
                      <a:pt x="43" y="144"/>
                      <a:pt x="42" y="148"/>
                      <a:pt x="47" y="148"/>
                    </a:cubicBezTo>
                    <a:cubicBezTo>
                      <a:pt x="51" y="148"/>
                      <a:pt x="54" y="152"/>
                      <a:pt x="58" y="150"/>
                    </a:cubicBezTo>
                    <a:cubicBezTo>
                      <a:pt x="63" y="148"/>
                      <a:pt x="63" y="150"/>
                      <a:pt x="59" y="153"/>
                    </a:cubicBezTo>
                    <a:cubicBezTo>
                      <a:pt x="56" y="155"/>
                      <a:pt x="50" y="152"/>
                      <a:pt x="47" y="154"/>
                    </a:cubicBezTo>
                    <a:cubicBezTo>
                      <a:pt x="44" y="156"/>
                      <a:pt x="30" y="169"/>
                      <a:pt x="33" y="172"/>
                    </a:cubicBezTo>
                    <a:cubicBezTo>
                      <a:pt x="34" y="174"/>
                      <a:pt x="36" y="169"/>
                      <a:pt x="41" y="167"/>
                    </a:cubicBezTo>
                    <a:cubicBezTo>
                      <a:pt x="46" y="165"/>
                      <a:pt x="47" y="169"/>
                      <a:pt x="49" y="169"/>
                    </a:cubicBezTo>
                    <a:cubicBezTo>
                      <a:pt x="52" y="169"/>
                      <a:pt x="52" y="163"/>
                      <a:pt x="54" y="164"/>
                    </a:cubicBezTo>
                    <a:cubicBezTo>
                      <a:pt x="56" y="164"/>
                      <a:pt x="58" y="162"/>
                      <a:pt x="62" y="163"/>
                    </a:cubicBezTo>
                    <a:cubicBezTo>
                      <a:pt x="66" y="163"/>
                      <a:pt x="69" y="162"/>
                      <a:pt x="71" y="160"/>
                    </a:cubicBezTo>
                    <a:cubicBezTo>
                      <a:pt x="73" y="159"/>
                      <a:pt x="79" y="164"/>
                      <a:pt x="80" y="162"/>
                    </a:cubicBezTo>
                    <a:cubicBezTo>
                      <a:pt x="82" y="161"/>
                      <a:pt x="89" y="160"/>
                      <a:pt x="93" y="160"/>
                    </a:cubicBezTo>
                    <a:cubicBezTo>
                      <a:pt x="97" y="160"/>
                      <a:pt x="106" y="156"/>
                      <a:pt x="109" y="154"/>
                    </a:cubicBezTo>
                    <a:cubicBezTo>
                      <a:pt x="111" y="151"/>
                      <a:pt x="107" y="151"/>
                      <a:pt x="104" y="151"/>
                    </a:cubicBezTo>
                    <a:cubicBezTo>
                      <a:pt x="100" y="152"/>
                      <a:pt x="101" y="148"/>
                      <a:pt x="105" y="145"/>
                    </a:cubicBezTo>
                    <a:cubicBezTo>
                      <a:pt x="108" y="141"/>
                      <a:pt x="114" y="139"/>
                      <a:pt x="114" y="134"/>
                    </a:cubicBezTo>
                    <a:close/>
                    <a:moveTo>
                      <a:pt x="14" y="50"/>
                    </a:moveTo>
                    <a:cubicBezTo>
                      <a:pt x="18" y="50"/>
                      <a:pt x="23" y="42"/>
                      <a:pt x="21" y="40"/>
                    </a:cubicBezTo>
                    <a:cubicBezTo>
                      <a:pt x="19" y="38"/>
                      <a:pt x="10" y="50"/>
                      <a:pt x="14" y="50"/>
                    </a:cubicBezTo>
                    <a:close/>
                    <a:moveTo>
                      <a:pt x="78" y="14"/>
                    </a:moveTo>
                    <a:cubicBezTo>
                      <a:pt x="81" y="11"/>
                      <a:pt x="84" y="0"/>
                      <a:pt x="80" y="1"/>
                    </a:cubicBezTo>
                    <a:cubicBezTo>
                      <a:pt x="76" y="3"/>
                      <a:pt x="77" y="15"/>
                      <a:pt x="78" y="14"/>
                    </a:cubicBezTo>
                    <a:close/>
                  </a:path>
                </a:pathLst>
              </a:custGeom>
              <a:solidFill>
                <a:srgbClr val="5B93A5"/>
              </a:solid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50" name="Freeform 133"/>
              <p:cNvSpPr>
                <a:spLocks noEditPoints="1"/>
              </p:cNvSpPr>
              <p:nvPr/>
            </p:nvSpPr>
            <p:spPr bwMode="auto">
              <a:xfrm>
                <a:off x="1631309" y="2865118"/>
                <a:ext cx="225885" cy="215460"/>
              </a:xfrm>
              <a:custGeom>
                <a:avLst/>
                <a:gdLst/>
                <a:ahLst/>
                <a:cxnLst>
                  <a:cxn ang="0">
                    <a:pos x="27" y="20"/>
                  </a:cxn>
                  <a:cxn ang="0">
                    <a:pos x="27" y="12"/>
                  </a:cxn>
                  <a:cxn ang="0">
                    <a:pos x="28" y="2"/>
                  </a:cxn>
                  <a:cxn ang="0">
                    <a:pos x="20" y="7"/>
                  </a:cxn>
                  <a:cxn ang="0">
                    <a:pos x="13" y="10"/>
                  </a:cxn>
                  <a:cxn ang="0">
                    <a:pos x="14" y="15"/>
                  </a:cxn>
                  <a:cxn ang="0">
                    <a:pos x="7" y="12"/>
                  </a:cxn>
                  <a:cxn ang="0">
                    <a:pos x="2" y="20"/>
                  </a:cxn>
                  <a:cxn ang="0">
                    <a:pos x="2" y="33"/>
                  </a:cxn>
                  <a:cxn ang="0">
                    <a:pos x="6" y="43"/>
                  </a:cxn>
                  <a:cxn ang="0">
                    <a:pos x="8" y="48"/>
                  </a:cxn>
                  <a:cxn ang="0">
                    <a:pos x="18" y="49"/>
                  </a:cxn>
                  <a:cxn ang="0">
                    <a:pos x="22" y="48"/>
                  </a:cxn>
                  <a:cxn ang="0">
                    <a:pos x="18" y="42"/>
                  </a:cxn>
                  <a:cxn ang="0">
                    <a:pos x="24" y="44"/>
                  </a:cxn>
                  <a:cxn ang="0">
                    <a:pos x="32" y="43"/>
                  </a:cxn>
                  <a:cxn ang="0">
                    <a:pos x="28" y="36"/>
                  </a:cxn>
                  <a:cxn ang="0">
                    <a:pos x="22" y="36"/>
                  </a:cxn>
                  <a:cxn ang="0">
                    <a:pos x="26" y="29"/>
                  </a:cxn>
                  <a:cxn ang="0">
                    <a:pos x="33" y="25"/>
                  </a:cxn>
                  <a:cxn ang="0">
                    <a:pos x="27" y="20"/>
                  </a:cxn>
                  <a:cxn ang="0">
                    <a:pos x="53" y="30"/>
                  </a:cxn>
                  <a:cxn ang="0">
                    <a:pos x="49" y="32"/>
                  </a:cxn>
                  <a:cxn ang="0">
                    <a:pos x="45" y="30"/>
                  </a:cxn>
                  <a:cxn ang="0">
                    <a:pos x="38" y="33"/>
                  </a:cxn>
                  <a:cxn ang="0">
                    <a:pos x="42" y="43"/>
                  </a:cxn>
                  <a:cxn ang="0">
                    <a:pos x="39" y="46"/>
                  </a:cxn>
                  <a:cxn ang="0">
                    <a:pos x="42" y="51"/>
                  </a:cxn>
                  <a:cxn ang="0">
                    <a:pos x="50" y="42"/>
                  </a:cxn>
                  <a:cxn ang="0">
                    <a:pos x="53" y="30"/>
                  </a:cxn>
                </a:cxnLst>
                <a:rect l="0" t="0" r="r" b="b"/>
                <a:pathLst>
                  <a:path w="54" h="52">
                    <a:moveTo>
                      <a:pt x="27" y="20"/>
                    </a:moveTo>
                    <a:cubicBezTo>
                      <a:pt x="26" y="19"/>
                      <a:pt x="25" y="13"/>
                      <a:pt x="27" y="12"/>
                    </a:cubicBezTo>
                    <a:cubicBezTo>
                      <a:pt x="29" y="10"/>
                      <a:pt x="30" y="4"/>
                      <a:pt x="28" y="2"/>
                    </a:cubicBezTo>
                    <a:cubicBezTo>
                      <a:pt x="27" y="0"/>
                      <a:pt x="21" y="2"/>
                      <a:pt x="20" y="7"/>
                    </a:cubicBezTo>
                    <a:cubicBezTo>
                      <a:pt x="20" y="11"/>
                      <a:pt x="15" y="9"/>
                      <a:pt x="13" y="10"/>
                    </a:cubicBezTo>
                    <a:cubicBezTo>
                      <a:pt x="12" y="11"/>
                      <a:pt x="16" y="13"/>
                      <a:pt x="14" y="15"/>
                    </a:cubicBezTo>
                    <a:cubicBezTo>
                      <a:pt x="12" y="17"/>
                      <a:pt x="11" y="12"/>
                      <a:pt x="7" y="12"/>
                    </a:cubicBezTo>
                    <a:cubicBezTo>
                      <a:pt x="4" y="11"/>
                      <a:pt x="4" y="17"/>
                      <a:pt x="2" y="20"/>
                    </a:cubicBezTo>
                    <a:cubicBezTo>
                      <a:pt x="0" y="23"/>
                      <a:pt x="1" y="29"/>
                      <a:pt x="2" y="33"/>
                    </a:cubicBezTo>
                    <a:cubicBezTo>
                      <a:pt x="2" y="37"/>
                      <a:pt x="7" y="39"/>
                      <a:pt x="6" y="43"/>
                    </a:cubicBezTo>
                    <a:cubicBezTo>
                      <a:pt x="5" y="44"/>
                      <a:pt x="7" y="46"/>
                      <a:pt x="8" y="48"/>
                    </a:cubicBezTo>
                    <a:cubicBezTo>
                      <a:pt x="12" y="48"/>
                      <a:pt x="16" y="48"/>
                      <a:pt x="18" y="49"/>
                    </a:cubicBezTo>
                    <a:cubicBezTo>
                      <a:pt x="19" y="49"/>
                      <a:pt x="20" y="49"/>
                      <a:pt x="22" y="48"/>
                    </a:cubicBezTo>
                    <a:cubicBezTo>
                      <a:pt x="21" y="46"/>
                      <a:pt x="17" y="44"/>
                      <a:pt x="18" y="42"/>
                    </a:cubicBezTo>
                    <a:cubicBezTo>
                      <a:pt x="18" y="40"/>
                      <a:pt x="21" y="42"/>
                      <a:pt x="24" y="44"/>
                    </a:cubicBezTo>
                    <a:cubicBezTo>
                      <a:pt x="26" y="46"/>
                      <a:pt x="31" y="46"/>
                      <a:pt x="32" y="43"/>
                    </a:cubicBezTo>
                    <a:cubicBezTo>
                      <a:pt x="32" y="42"/>
                      <a:pt x="31" y="35"/>
                      <a:pt x="28" y="36"/>
                    </a:cubicBezTo>
                    <a:cubicBezTo>
                      <a:pt x="24" y="38"/>
                      <a:pt x="24" y="37"/>
                      <a:pt x="22" y="36"/>
                    </a:cubicBezTo>
                    <a:cubicBezTo>
                      <a:pt x="21" y="34"/>
                      <a:pt x="25" y="31"/>
                      <a:pt x="26" y="29"/>
                    </a:cubicBezTo>
                    <a:cubicBezTo>
                      <a:pt x="26" y="26"/>
                      <a:pt x="32" y="27"/>
                      <a:pt x="33" y="25"/>
                    </a:cubicBezTo>
                    <a:cubicBezTo>
                      <a:pt x="34" y="23"/>
                      <a:pt x="29" y="20"/>
                      <a:pt x="27" y="20"/>
                    </a:cubicBezTo>
                    <a:close/>
                    <a:moveTo>
                      <a:pt x="53" y="30"/>
                    </a:moveTo>
                    <a:cubicBezTo>
                      <a:pt x="51" y="29"/>
                      <a:pt x="50" y="32"/>
                      <a:pt x="49" y="32"/>
                    </a:cubicBezTo>
                    <a:cubicBezTo>
                      <a:pt x="47" y="33"/>
                      <a:pt x="46" y="26"/>
                      <a:pt x="45" y="30"/>
                    </a:cubicBezTo>
                    <a:cubicBezTo>
                      <a:pt x="44" y="33"/>
                      <a:pt x="41" y="28"/>
                      <a:pt x="38" y="33"/>
                    </a:cubicBezTo>
                    <a:cubicBezTo>
                      <a:pt x="34" y="38"/>
                      <a:pt x="40" y="42"/>
                      <a:pt x="42" y="43"/>
                    </a:cubicBezTo>
                    <a:cubicBezTo>
                      <a:pt x="44" y="45"/>
                      <a:pt x="42" y="47"/>
                      <a:pt x="39" y="46"/>
                    </a:cubicBezTo>
                    <a:cubicBezTo>
                      <a:pt x="36" y="46"/>
                      <a:pt x="38" y="51"/>
                      <a:pt x="42" y="51"/>
                    </a:cubicBezTo>
                    <a:cubicBezTo>
                      <a:pt x="46" y="52"/>
                      <a:pt x="50" y="44"/>
                      <a:pt x="50" y="42"/>
                    </a:cubicBezTo>
                    <a:cubicBezTo>
                      <a:pt x="49" y="40"/>
                      <a:pt x="54" y="31"/>
                      <a:pt x="53" y="30"/>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51" name="Freeform 134"/>
              <p:cNvSpPr>
                <a:spLocks noEditPoints="1"/>
              </p:cNvSpPr>
              <p:nvPr/>
            </p:nvSpPr>
            <p:spPr bwMode="auto">
              <a:xfrm>
                <a:off x="1787690" y="2003282"/>
                <a:ext cx="583823" cy="1032115"/>
              </a:xfrm>
              <a:custGeom>
                <a:avLst/>
                <a:gdLst/>
                <a:ahLst/>
                <a:cxnLst>
                  <a:cxn ang="0">
                    <a:pos x="137" y="53"/>
                  </a:cxn>
                  <a:cxn ang="0">
                    <a:pos x="135" y="33"/>
                  </a:cxn>
                  <a:cxn ang="0">
                    <a:pos x="118" y="12"/>
                  </a:cxn>
                  <a:cxn ang="0">
                    <a:pos x="98" y="11"/>
                  </a:cxn>
                  <a:cxn ang="0">
                    <a:pos x="79" y="11"/>
                  </a:cxn>
                  <a:cxn ang="0">
                    <a:pos x="68" y="23"/>
                  </a:cxn>
                  <a:cxn ang="0">
                    <a:pos x="56" y="37"/>
                  </a:cxn>
                  <a:cxn ang="0">
                    <a:pos x="47" y="51"/>
                  </a:cxn>
                  <a:cxn ang="0">
                    <a:pos x="37" y="60"/>
                  </a:cxn>
                  <a:cxn ang="0">
                    <a:pos x="29" y="85"/>
                  </a:cxn>
                  <a:cxn ang="0">
                    <a:pos x="31" y="97"/>
                  </a:cxn>
                  <a:cxn ang="0">
                    <a:pos x="12" y="105"/>
                  </a:cxn>
                  <a:cxn ang="0">
                    <a:pos x="11" y="127"/>
                  </a:cxn>
                  <a:cxn ang="0">
                    <a:pos x="18" y="146"/>
                  </a:cxn>
                  <a:cxn ang="0">
                    <a:pos x="15" y="157"/>
                  </a:cxn>
                  <a:cxn ang="0">
                    <a:pos x="8" y="171"/>
                  </a:cxn>
                  <a:cxn ang="0">
                    <a:pos x="3" y="187"/>
                  </a:cxn>
                  <a:cxn ang="0">
                    <a:pos x="0" y="188"/>
                  </a:cxn>
                  <a:cxn ang="0">
                    <a:pos x="9" y="211"/>
                  </a:cxn>
                  <a:cxn ang="0">
                    <a:pos x="17" y="230"/>
                  </a:cxn>
                  <a:cxn ang="0">
                    <a:pos x="20" y="244"/>
                  </a:cxn>
                  <a:cxn ang="0">
                    <a:pos x="33" y="238"/>
                  </a:cxn>
                  <a:cxn ang="0">
                    <a:pos x="46" y="233"/>
                  </a:cxn>
                  <a:cxn ang="0">
                    <a:pos x="57" y="230"/>
                  </a:cxn>
                  <a:cxn ang="0">
                    <a:pos x="59" y="220"/>
                  </a:cxn>
                  <a:cxn ang="0">
                    <a:pos x="61" y="196"/>
                  </a:cxn>
                  <a:cxn ang="0">
                    <a:pos x="77" y="179"/>
                  </a:cxn>
                  <a:cxn ang="0">
                    <a:pos x="73" y="158"/>
                  </a:cxn>
                  <a:cxn ang="0">
                    <a:pos x="64" y="144"/>
                  </a:cxn>
                  <a:cxn ang="0">
                    <a:pos x="71" y="124"/>
                  </a:cxn>
                  <a:cxn ang="0">
                    <a:pos x="84" y="110"/>
                  </a:cxn>
                  <a:cxn ang="0">
                    <a:pos x="112" y="91"/>
                  </a:cxn>
                  <a:cxn ang="0">
                    <a:pos x="115" y="71"/>
                  </a:cxn>
                  <a:cxn ang="0">
                    <a:pos x="134" y="64"/>
                  </a:cxn>
                  <a:cxn ang="0">
                    <a:pos x="139" y="58"/>
                  </a:cxn>
                  <a:cxn ang="0">
                    <a:pos x="75" y="220"/>
                  </a:cxn>
                </a:cxnLst>
                <a:rect l="0" t="0" r="r" b="b"/>
                <a:pathLst>
                  <a:path w="140" h="247">
                    <a:moveTo>
                      <a:pt x="139" y="58"/>
                    </a:moveTo>
                    <a:cubicBezTo>
                      <a:pt x="137" y="57"/>
                      <a:pt x="134" y="53"/>
                      <a:pt x="137" y="53"/>
                    </a:cubicBezTo>
                    <a:cubicBezTo>
                      <a:pt x="139" y="53"/>
                      <a:pt x="140" y="44"/>
                      <a:pt x="137" y="43"/>
                    </a:cubicBezTo>
                    <a:cubicBezTo>
                      <a:pt x="134" y="41"/>
                      <a:pt x="137" y="34"/>
                      <a:pt x="135" y="33"/>
                    </a:cubicBezTo>
                    <a:cubicBezTo>
                      <a:pt x="132" y="31"/>
                      <a:pt x="134" y="26"/>
                      <a:pt x="134" y="22"/>
                    </a:cubicBezTo>
                    <a:cubicBezTo>
                      <a:pt x="135" y="18"/>
                      <a:pt x="124" y="15"/>
                      <a:pt x="118" y="12"/>
                    </a:cubicBezTo>
                    <a:cubicBezTo>
                      <a:pt x="112" y="10"/>
                      <a:pt x="109" y="5"/>
                      <a:pt x="105" y="3"/>
                    </a:cubicBezTo>
                    <a:cubicBezTo>
                      <a:pt x="100" y="0"/>
                      <a:pt x="98" y="7"/>
                      <a:pt x="98" y="11"/>
                    </a:cubicBezTo>
                    <a:cubicBezTo>
                      <a:pt x="98" y="16"/>
                      <a:pt x="94" y="16"/>
                      <a:pt x="91" y="13"/>
                    </a:cubicBezTo>
                    <a:cubicBezTo>
                      <a:pt x="87" y="11"/>
                      <a:pt x="84" y="13"/>
                      <a:pt x="79" y="11"/>
                    </a:cubicBezTo>
                    <a:cubicBezTo>
                      <a:pt x="74" y="9"/>
                      <a:pt x="76" y="16"/>
                      <a:pt x="76" y="19"/>
                    </a:cubicBezTo>
                    <a:cubicBezTo>
                      <a:pt x="76" y="23"/>
                      <a:pt x="71" y="23"/>
                      <a:pt x="68" y="23"/>
                    </a:cubicBezTo>
                    <a:cubicBezTo>
                      <a:pt x="64" y="23"/>
                      <a:pt x="59" y="25"/>
                      <a:pt x="59" y="29"/>
                    </a:cubicBezTo>
                    <a:cubicBezTo>
                      <a:pt x="59" y="33"/>
                      <a:pt x="54" y="35"/>
                      <a:pt x="56" y="37"/>
                    </a:cubicBezTo>
                    <a:cubicBezTo>
                      <a:pt x="57" y="39"/>
                      <a:pt x="55" y="41"/>
                      <a:pt x="53" y="43"/>
                    </a:cubicBezTo>
                    <a:cubicBezTo>
                      <a:pt x="51" y="44"/>
                      <a:pt x="49" y="50"/>
                      <a:pt x="47" y="51"/>
                    </a:cubicBezTo>
                    <a:cubicBezTo>
                      <a:pt x="46" y="53"/>
                      <a:pt x="48" y="56"/>
                      <a:pt x="45" y="58"/>
                    </a:cubicBezTo>
                    <a:cubicBezTo>
                      <a:pt x="42" y="60"/>
                      <a:pt x="38" y="58"/>
                      <a:pt x="37" y="60"/>
                    </a:cubicBezTo>
                    <a:cubicBezTo>
                      <a:pt x="35" y="62"/>
                      <a:pt x="37" y="65"/>
                      <a:pt x="36" y="70"/>
                    </a:cubicBezTo>
                    <a:cubicBezTo>
                      <a:pt x="36" y="75"/>
                      <a:pt x="32" y="80"/>
                      <a:pt x="29" y="85"/>
                    </a:cubicBezTo>
                    <a:cubicBezTo>
                      <a:pt x="25" y="89"/>
                      <a:pt x="30" y="90"/>
                      <a:pt x="31" y="91"/>
                    </a:cubicBezTo>
                    <a:cubicBezTo>
                      <a:pt x="33" y="91"/>
                      <a:pt x="33" y="94"/>
                      <a:pt x="31" y="97"/>
                    </a:cubicBezTo>
                    <a:cubicBezTo>
                      <a:pt x="30" y="100"/>
                      <a:pt x="26" y="98"/>
                      <a:pt x="24" y="97"/>
                    </a:cubicBezTo>
                    <a:cubicBezTo>
                      <a:pt x="22" y="97"/>
                      <a:pt x="16" y="100"/>
                      <a:pt x="12" y="105"/>
                    </a:cubicBezTo>
                    <a:cubicBezTo>
                      <a:pt x="9" y="110"/>
                      <a:pt x="10" y="114"/>
                      <a:pt x="11" y="116"/>
                    </a:cubicBezTo>
                    <a:cubicBezTo>
                      <a:pt x="12" y="119"/>
                      <a:pt x="9" y="122"/>
                      <a:pt x="11" y="127"/>
                    </a:cubicBezTo>
                    <a:cubicBezTo>
                      <a:pt x="14" y="133"/>
                      <a:pt x="10" y="134"/>
                      <a:pt x="11" y="138"/>
                    </a:cubicBezTo>
                    <a:cubicBezTo>
                      <a:pt x="11" y="142"/>
                      <a:pt x="18" y="142"/>
                      <a:pt x="18" y="146"/>
                    </a:cubicBezTo>
                    <a:cubicBezTo>
                      <a:pt x="19" y="151"/>
                      <a:pt x="16" y="152"/>
                      <a:pt x="14" y="152"/>
                    </a:cubicBezTo>
                    <a:cubicBezTo>
                      <a:pt x="12" y="152"/>
                      <a:pt x="12" y="156"/>
                      <a:pt x="15" y="157"/>
                    </a:cubicBezTo>
                    <a:cubicBezTo>
                      <a:pt x="17" y="159"/>
                      <a:pt x="16" y="166"/>
                      <a:pt x="15" y="168"/>
                    </a:cubicBezTo>
                    <a:cubicBezTo>
                      <a:pt x="14" y="170"/>
                      <a:pt x="7" y="168"/>
                      <a:pt x="8" y="171"/>
                    </a:cubicBezTo>
                    <a:cubicBezTo>
                      <a:pt x="8" y="174"/>
                      <a:pt x="6" y="178"/>
                      <a:pt x="6" y="180"/>
                    </a:cubicBezTo>
                    <a:cubicBezTo>
                      <a:pt x="6" y="182"/>
                      <a:pt x="6" y="189"/>
                      <a:pt x="3" y="187"/>
                    </a:cubicBezTo>
                    <a:cubicBezTo>
                      <a:pt x="3" y="187"/>
                      <a:pt x="1" y="187"/>
                      <a:pt x="0" y="187"/>
                    </a:cubicBezTo>
                    <a:cubicBezTo>
                      <a:pt x="0" y="187"/>
                      <a:pt x="0" y="188"/>
                      <a:pt x="0" y="188"/>
                    </a:cubicBezTo>
                    <a:cubicBezTo>
                      <a:pt x="0" y="192"/>
                      <a:pt x="1" y="196"/>
                      <a:pt x="5" y="199"/>
                    </a:cubicBezTo>
                    <a:cubicBezTo>
                      <a:pt x="9" y="202"/>
                      <a:pt x="6" y="207"/>
                      <a:pt x="9" y="211"/>
                    </a:cubicBezTo>
                    <a:cubicBezTo>
                      <a:pt x="12" y="215"/>
                      <a:pt x="11" y="218"/>
                      <a:pt x="15" y="221"/>
                    </a:cubicBezTo>
                    <a:cubicBezTo>
                      <a:pt x="18" y="224"/>
                      <a:pt x="18" y="226"/>
                      <a:pt x="17" y="230"/>
                    </a:cubicBezTo>
                    <a:cubicBezTo>
                      <a:pt x="15" y="234"/>
                      <a:pt x="20" y="233"/>
                      <a:pt x="20" y="235"/>
                    </a:cubicBezTo>
                    <a:cubicBezTo>
                      <a:pt x="20" y="237"/>
                      <a:pt x="19" y="242"/>
                      <a:pt x="20" y="244"/>
                    </a:cubicBezTo>
                    <a:cubicBezTo>
                      <a:pt x="21" y="247"/>
                      <a:pt x="24" y="244"/>
                      <a:pt x="29" y="244"/>
                    </a:cubicBezTo>
                    <a:cubicBezTo>
                      <a:pt x="34" y="244"/>
                      <a:pt x="33" y="241"/>
                      <a:pt x="33" y="238"/>
                    </a:cubicBezTo>
                    <a:cubicBezTo>
                      <a:pt x="33" y="234"/>
                      <a:pt x="36" y="236"/>
                      <a:pt x="37" y="234"/>
                    </a:cubicBezTo>
                    <a:cubicBezTo>
                      <a:pt x="37" y="232"/>
                      <a:pt x="42" y="231"/>
                      <a:pt x="46" y="233"/>
                    </a:cubicBezTo>
                    <a:cubicBezTo>
                      <a:pt x="50" y="235"/>
                      <a:pt x="52" y="232"/>
                      <a:pt x="53" y="228"/>
                    </a:cubicBezTo>
                    <a:cubicBezTo>
                      <a:pt x="53" y="224"/>
                      <a:pt x="55" y="229"/>
                      <a:pt x="57" y="230"/>
                    </a:cubicBezTo>
                    <a:cubicBezTo>
                      <a:pt x="58" y="230"/>
                      <a:pt x="61" y="223"/>
                      <a:pt x="63" y="219"/>
                    </a:cubicBezTo>
                    <a:cubicBezTo>
                      <a:pt x="65" y="214"/>
                      <a:pt x="63" y="215"/>
                      <a:pt x="59" y="220"/>
                    </a:cubicBezTo>
                    <a:cubicBezTo>
                      <a:pt x="55" y="224"/>
                      <a:pt x="57" y="215"/>
                      <a:pt x="59" y="212"/>
                    </a:cubicBezTo>
                    <a:cubicBezTo>
                      <a:pt x="60" y="208"/>
                      <a:pt x="60" y="198"/>
                      <a:pt x="61" y="196"/>
                    </a:cubicBezTo>
                    <a:cubicBezTo>
                      <a:pt x="61" y="193"/>
                      <a:pt x="62" y="190"/>
                      <a:pt x="67" y="189"/>
                    </a:cubicBezTo>
                    <a:cubicBezTo>
                      <a:pt x="72" y="188"/>
                      <a:pt x="78" y="182"/>
                      <a:pt x="77" y="179"/>
                    </a:cubicBezTo>
                    <a:cubicBezTo>
                      <a:pt x="76" y="177"/>
                      <a:pt x="84" y="173"/>
                      <a:pt x="84" y="170"/>
                    </a:cubicBezTo>
                    <a:cubicBezTo>
                      <a:pt x="84" y="168"/>
                      <a:pt x="76" y="160"/>
                      <a:pt x="73" y="158"/>
                    </a:cubicBezTo>
                    <a:cubicBezTo>
                      <a:pt x="70" y="157"/>
                      <a:pt x="65" y="158"/>
                      <a:pt x="65" y="156"/>
                    </a:cubicBezTo>
                    <a:cubicBezTo>
                      <a:pt x="66" y="154"/>
                      <a:pt x="64" y="147"/>
                      <a:pt x="64" y="144"/>
                    </a:cubicBezTo>
                    <a:cubicBezTo>
                      <a:pt x="63" y="140"/>
                      <a:pt x="68" y="136"/>
                      <a:pt x="68" y="133"/>
                    </a:cubicBezTo>
                    <a:cubicBezTo>
                      <a:pt x="68" y="129"/>
                      <a:pt x="68" y="125"/>
                      <a:pt x="71" y="124"/>
                    </a:cubicBezTo>
                    <a:cubicBezTo>
                      <a:pt x="74" y="123"/>
                      <a:pt x="72" y="120"/>
                      <a:pt x="76" y="119"/>
                    </a:cubicBezTo>
                    <a:cubicBezTo>
                      <a:pt x="80" y="118"/>
                      <a:pt x="80" y="112"/>
                      <a:pt x="84" y="110"/>
                    </a:cubicBezTo>
                    <a:cubicBezTo>
                      <a:pt x="89" y="108"/>
                      <a:pt x="89" y="107"/>
                      <a:pt x="95" y="104"/>
                    </a:cubicBezTo>
                    <a:cubicBezTo>
                      <a:pt x="101" y="101"/>
                      <a:pt x="110" y="94"/>
                      <a:pt x="112" y="91"/>
                    </a:cubicBezTo>
                    <a:cubicBezTo>
                      <a:pt x="114" y="87"/>
                      <a:pt x="106" y="84"/>
                      <a:pt x="111" y="80"/>
                    </a:cubicBezTo>
                    <a:cubicBezTo>
                      <a:pt x="116" y="76"/>
                      <a:pt x="112" y="72"/>
                      <a:pt x="115" y="71"/>
                    </a:cubicBezTo>
                    <a:cubicBezTo>
                      <a:pt x="119" y="69"/>
                      <a:pt x="120" y="68"/>
                      <a:pt x="123" y="65"/>
                    </a:cubicBezTo>
                    <a:cubicBezTo>
                      <a:pt x="125" y="62"/>
                      <a:pt x="128" y="65"/>
                      <a:pt x="134" y="64"/>
                    </a:cubicBezTo>
                    <a:cubicBezTo>
                      <a:pt x="137" y="63"/>
                      <a:pt x="139" y="63"/>
                      <a:pt x="140" y="64"/>
                    </a:cubicBezTo>
                    <a:cubicBezTo>
                      <a:pt x="140" y="61"/>
                      <a:pt x="140" y="59"/>
                      <a:pt x="139" y="58"/>
                    </a:cubicBezTo>
                    <a:close/>
                    <a:moveTo>
                      <a:pt x="83" y="205"/>
                    </a:moveTo>
                    <a:cubicBezTo>
                      <a:pt x="76" y="205"/>
                      <a:pt x="73" y="218"/>
                      <a:pt x="75" y="220"/>
                    </a:cubicBezTo>
                    <a:cubicBezTo>
                      <a:pt x="76" y="221"/>
                      <a:pt x="89" y="205"/>
                      <a:pt x="83" y="205"/>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52" name="Freeform 135"/>
              <p:cNvSpPr>
                <a:spLocks noEditPoints="1"/>
              </p:cNvSpPr>
              <p:nvPr/>
            </p:nvSpPr>
            <p:spPr bwMode="auto">
              <a:xfrm>
                <a:off x="2267257" y="2729584"/>
                <a:ext cx="298862" cy="145956"/>
              </a:xfrm>
              <a:custGeom>
                <a:avLst/>
                <a:gdLst/>
                <a:ahLst/>
                <a:cxnLst>
                  <a:cxn ang="0">
                    <a:pos x="66" y="10"/>
                  </a:cxn>
                  <a:cxn ang="0">
                    <a:pos x="69" y="2"/>
                  </a:cxn>
                  <a:cxn ang="0">
                    <a:pos x="66" y="4"/>
                  </a:cxn>
                  <a:cxn ang="0">
                    <a:pos x="45" y="1"/>
                  </a:cxn>
                  <a:cxn ang="0">
                    <a:pos x="24" y="6"/>
                  </a:cxn>
                  <a:cxn ang="0">
                    <a:pos x="17" y="12"/>
                  </a:cxn>
                  <a:cxn ang="0">
                    <a:pos x="19" y="19"/>
                  </a:cxn>
                  <a:cxn ang="0">
                    <a:pos x="26" y="23"/>
                  </a:cxn>
                  <a:cxn ang="0">
                    <a:pos x="28" y="28"/>
                  </a:cxn>
                  <a:cxn ang="0">
                    <a:pos x="28" y="28"/>
                  </a:cxn>
                  <a:cxn ang="0">
                    <a:pos x="40" y="28"/>
                  </a:cxn>
                  <a:cxn ang="0">
                    <a:pos x="52" y="34"/>
                  </a:cxn>
                  <a:cxn ang="0">
                    <a:pos x="62" y="35"/>
                  </a:cxn>
                  <a:cxn ang="0">
                    <a:pos x="63" y="32"/>
                  </a:cxn>
                  <a:cxn ang="0">
                    <a:pos x="66" y="28"/>
                  </a:cxn>
                  <a:cxn ang="0">
                    <a:pos x="63" y="22"/>
                  </a:cxn>
                  <a:cxn ang="0">
                    <a:pos x="63" y="16"/>
                  </a:cxn>
                  <a:cxn ang="0">
                    <a:pos x="66" y="10"/>
                  </a:cxn>
                  <a:cxn ang="0">
                    <a:pos x="7" y="18"/>
                  </a:cxn>
                  <a:cxn ang="0">
                    <a:pos x="3" y="28"/>
                  </a:cxn>
                  <a:cxn ang="0">
                    <a:pos x="15" y="20"/>
                  </a:cxn>
                  <a:cxn ang="0">
                    <a:pos x="7" y="18"/>
                  </a:cxn>
                  <a:cxn ang="0">
                    <a:pos x="12" y="13"/>
                  </a:cxn>
                  <a:cxn ang="0">
                    <a:pos x="5" y="14"/>
                  </a:cxn>
                  <a:cxn ang="0">
                    <a:pos x="12" y="13"/>
                  </a:cxn>
                </a:cxnLst>
                <a:rect l="0" t="0" r="r" b="b"/>
                <a:pathLst>
                  <a:path w="71" h="35">
                    <a:moveTo>
                      <a:pt x="66" y="10"/>
                    </a:moveTo>
                    <a:cubicBezTo>
                      <a:pt x="68" y="7"/>
                      <a:pt x="71" y="6"/>
                      <a:pt x="69" y="2"/>
                    </a:cubicBezTo>
                    <a:cubicBezTo>
                      <a:pt x="68" y="3"/>
                      <a:pt x="67" y="3"/>
                      <a:pt x="66" y="4"/>
                    </a:cubicBezTo>
                    <a:cubicBezTo>
                      <a:pt x="61" y="5"/>
                      <a:pt x="51" y="0"/>
                      <a:pt x="45" y="1"/>
                    </a:cubicBezTo>
                    <a:cubicBezTo>
                      <a:pt x="39" y="3"/>
                      <a:pt x="27" y="3"/>
                      <a:pt x="24" y="6"/>
                    </a:cubicBezTo>
                    <a:cubicBezTo>
                      <a:pt x="21" y="9"/>
                      <a:pt x="14" y="9"/>
                      <a:pt x="17" y="12"/>
                    </a:cubicBezTo>
                    <a:cubicBezTo>
                      <a:pt x="20" y="15"/>
                      <a:pt x="17" y="16"/>
                      <a:pt x="19" y="19"/>
                    </a:cubicBezTo>
                    <a:cubicBezTo>
                      <a:pt x="22" y="22"/>
                      <a:pt x="23" y="24"/>
                      <a:pt x="26" y="23"/>
                    </a:cubicBezTo>
                    <a:cubicBezTo>
                      <a:pt x="29" y="22"/>
                      <a:pt x="32" y="24"/>
                      <a:pt x="28" y="28"/>
                    </a:cubicBezTo>
                    <a:cubicBezTo>
                      <a:pt x="28" y="28"/>
                      <a:pt x="28" y="28"/>
                      <a:pt x="28" y="28"/>
                    </a:cubicBezTo>
                    <a:cubicBezTo>
                      <a:pt x="34" y="27"/>
                      <a:pt x="39" y="27"/>
                      <a:pt x="40" y="28"/>
                    </a:cubicBezTo>
                    <a:cubicBezTo>
                      <a:pt x="42" y="29"/>
                      <a:pt x="50" y="35"/>
                      <a:pt x="52" y="34"/>
                    </a:cubicBezTo>
                    <a:cubicBezTo>
                      <a:pt x="53" y="34"/>
                      <a:pt x="58" y="34"/>
                      <a:pt x="62" y="35"/>
                    </a:cubicBezTo>
                    <a:cubicBezTo>
                      <a:pt x="62" y="34"/>
                      <a:pt x="62" y="32"/>
                      <a:pt x="63" y="32"/>
                    </a:cubicBezTo>
                    <a:cubicBezTo>
                      <a:pt x="64" y="31"/>
                      <a:pt x="68" y="31"/>
                      <a:pt x="66" y="28"/>
                    </a:cubicBezTo>
                    <a:cubicBezTo>
                      <a:pt x="64" y="26"/>
                      <a:pt x="64" y="25"/>
                      <a:pt x="63" y="22"/>
                    </a:cubicBezTo>
                    <a:cubicBezTo>
                      <a:pt x="63" y="19"/>
                      <a:pt x="62" y="18"/>
                      <a:pt x="63" y="16"/>
                    </a:cubicBezTo>
                    <a:cubicBezTo>
                      <a:pt x="63" y="14"/>
                      <a:pt x="65" y="13"/>
                      <a:pt x="66" y="10"/>
                    </a:cubicBezTo>
                    <a:close/>
                    <a:moveTo>
                      <a:pt x="7" y="18"/>
                    </a:moveTo>
                    <a:cubicBezTo>
                      <a:pt x="1" y="20"/>
                      <a:pt x="0" y="28"/>
                      <a:pt x="3" y="28"/>
                    </a:cubicBezTo>
                    <a:cubicBezTo>
                      <a:pt x="6" y="28"/>
                      <a:pt x="13" y="22"/>
                      <a:pt x="15" y="20"/>
                    </a:cubicBezTo>
                    <a:cubicBezTo>
                      <a:pt x="16" y="18"/>
                      <a:pt x="13" y="16"/>
                      <a:pt x="7" y="18"/>
                    </a:cubicBezTo>
                    <a:close/>
                    <a:moveTo>
                      <a:pt x="12" y="13"/>
                    </a:moveTo>
                    <a:cubicBezTo>
                      <a:pt x="14" y="11"/>
                      <a:pt x="3" y="12"/>
                      <a:pt x="5" y="14"/>
                    </a:cubicBezTo>
                    <a:cubicBezTo>
                      <a:pt x="7" y="16"/>
                      <a:pt x="11" y="16"/>
                      <a:pt x="12" y="13"/>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53" name="Freeform 139"/>
              <p:cNvSpPr>
                <a:spLocks noEditPoints="1"/>
              </p:cNvSpPr>
              <p:nvPr/>
            </p:nvSpPr>
            <p:spPr bwMode="auto">
              <a:xfrm>
                <a:off x="1485354" y="915566"/>
                <a:ext cx="1223246" cy="1932173"/>
              </a:xfrm>
              <a:custGeom>
                <a:avLst/>
                <a:gdLst/>
                <a:ahLst/>
                <a:cxnLst>
                  <a:cxn ang="0">
                    <a:pos x="276" y="242"/>
                  </a:cxn>
                  <a:cxn ang="0">
                    <a:pos x="277" y="228"/>
                  </a:cxn>
                  <a:cxn ang="0">
                    <a:pos x="261" y="226"/>
                  </a:cxn>
                  <a:cxn ang="0">
                    <a:pos x="243" y="225"/>
                  </a:cxn>
                  <a:cxn ang="0">
                    <a:pos x="234" y="224"/>
                  </a:cxn>
                  <a:cxn ang="0">
                    <a:pos x="216" y="228"/>
                  </a:cxn>
                  <a:cxn ang="0">
                    <a:pos x="202" y="243"/>
                  </a:cxn>
                  <a:cxn ang="0">
                    <a:pos x="202" y="226"/>
                  </a:cxn>
                  <a:cxn ang="0">
                    <a:pos x="182" y="238"/>
                  </a:cxn>
                  <a:cxn ang="0">
                    <a:pos x="174" y="242"/>
                  </a:cxn>
                  <a:cxn ang="0">
                    <a:pos x="165" y="240"/>
                  </a:cxn>
                  <a:cxn ang="0">
                    <a:pos x="150" y="251"/>
                  </a:cxn>
                  <a:cxn ang="0">
                    <a:pos x="139" y="260"/>
                  </a:cxn>
                  <a:cxn ang="0">
                    <a:pos x="129" y="265"/>
                  </a:cxn>
                  <a:cxn ang="0">
                    <a:pos x="112" y="269"/>
                  </a:cxn>
                  <a:cxn ang="0">
                    <a:pos x="105" y="279"/>
                  </a:cxn>
                  <a:cxn ang="0">
                    <a:pos x="129" y="279"/>
                  </a:cxn>
                  <a:cxn ang="0">
                    <a:pos x="111" y="292"/>
                  </a:cxn>
                  <a:cxn ang="0">
                    <a:pos x="86" y="319"/>
                  </a:cxn>
                  <a:cxn ang="0">
                    <a:pos x="70" y="341"/>
                  </a:cxn>
                  <a:cxn ang="0">
                    <a:pos x="56" y="361"/>
                  </a:cxn>
                  <a:cxn ang="0">
                    <a:pos x="36" y="374"/>
                  </a:cxn>
                  <a:cxn ang="0">
                    <a:pos x="16" y="387"/>
                  </a:cxn>
                  <a:cxn ang="0">
                    <a:pos x="6" y="404"/>
                  </a:cxn>
                  <a:cxn ang="0">
                    <a:pos x="2" y="425"/>
                  </a:cxn>
                  <a:cxn ang="0">
                    <a:pos x="12" y="432"/>
                  </a:cxn>
                  <a:cxn ang="0">
                    <a:pos x="10" y="440"/>
                  </a:cxn>
                  <a:cxn ang="0">
                    <a:pos x="20" y="458"/>
                  </a:cxn>
                  <a:cxn ang="0">
                    <a:pos x="65" y="436"/>
                  </a:cxn>
                  <a:cxn ang="0">
                    <a:pos x="78" y="440"/>
                  </a:cxn>
                  <a:cxn ang="0">
                    <a:pos x="86" y="412"/>
                  </a:cxn>
                  <a:cxn ang="0">
                    <a:pos x="83" y="376"/>
                  </a:cxn>
                  <a:cxn ang="0">
                    <a:pos x="103" y="351"/>
                  </a:cxn>
                  <a:cxn ang="0">
                    <a:pos x="117" y="318"/>
                  </a:cxn>
                  <a:cxn ang="0">
                    <a:pos x="131" y="289"/>
                  </a:cxn>
                  <a:cxn ang="0">
                    <a:pos x="163" y="273"/>
                  </a:cxn>
                  <a:cxn ang="0">
                    <a:pos x="185" y="258"/>
                  </a:cxn>
                  <a:cxn ang="0">
                    <a:pos x="225" y="270"/>
                  </a:cxn>
                  <a:cxn ang="0">
                    <a:pos x="250" y="243"/>
                  </a:cxn>
                  <a:cxn ang="0">
                    <a:pos x="276" y="255"/>
                  </a:cxn>
                  <a:cxn ang="0">
                    <a:pos x="81" y="34"/>
                  </a:cxn>
                  <a:cxn ang="0">
                    <a:pos x="108" y="49"/>
                  </a:cxn>
                  <a:cxn ang="0">
                    <a:pos x="129" y="54"/>
                  </a:cxn>
                  <a:cxn ang="0">
                    <a:pos x="131" y="69"/>
                  </a:cxn>
                  <a:cxn ang="0">
                    <a:pos x="111" y="87"/>
                  </a:cxn>
                  <a:cxn ang="0">
                    <a:pos x="133" y="96"/>
                  </a:cxn>
                  <a:cxn ang="0">
                    <a:pos x="160" y="52"/>
                  </a:cxn>
                  <a:cxn ang="0">
                    <a:pos x="181" y="63"/>
                  </a:cxn>
                  <a:cxn ang="0">
                    <a:pos x="210" y="75"/>
                  </a:cxn>
                  <a:cxn ang="0">
                    <a:pos x="201" y="60"/>
                  </a:cxn>
                  <a:cxn ang="0">
                    <a:pos x="176" y="39"/>
                  </a:cxn>
                  <a:cxn ang="0">
                    <a:pos x="150" y="26"/>
                  </a:cxn>
                  <a:cxn ang="0">
                    <a:pos x="126" y="12"/>
                  </a:cxn>
                  <a:cxn ang="0">
                    <a:pos x="117" y="26"/>
                  </a:cxn>
                  <a:cxn ang="0">
                    <a:pos x="93" y="24"/>
                  </a:cxn>
                  <a:cxn ang="0">
                    <a:pos x="78" y="19"/>
                  </a:cxn>
                  <a:cxn ang="0">
                    <a:pos x="71" y="54"/>
                  </a:cxn>
                  <a:cxn ang="0">
                    <a:pos x="71" y="54"/>
                  </a:cxn>
                  <a:cxn ang="0">
                    <a:pos x="167" y="27"/>
                  </a:cxn>
                  <a:cxn ang="0">
                    <a:pos x="234" y="25"/>
                  </a:cxn>
                  <a:cxn ang="0">
                    <a:pos x="204" y="10"/>
                  </a:cxn>
                  <a:cxn ang="0">
                    <a:pos x="177" y="8"/>
                  </a:cxn>
                  <a:cxn ang="0">
                    <a:pos x="158" y="10"/>
                  </a:cxn>
                </a:cxnLst>
                <a:rect l="0" t="0" r="r" b="b"/>
                <a:pathLst>
                  <a:path w="292" h="462">
                    <a:moveTo>
                      <a:pt x="283" y="247"/>
                    </a:moveTo>
                    <a:cubicBezTo>
                      <a:pt x="282" y="250"/>
                      <a:pt x="278" y="249"/>
                      <a:pt x="278" y="247"/>
                    </a:cubicBezTo>
                    <a:cubicBezTo>
                      <a:pt x="278" y="244"/>
                      <a:pt x="271" y="242"/>
                      <a:pt x="270" y="241"/>
                    </a:cubicBezTo>
                    <a:cubicBezTo>
                      <a:pt x="270" y="240"/>
                      <a:pt x="273" y="240"/>
                      <a:pt x="276" y="242"/>
                    </a:cubicBezTo>
                    <a:cubicBezTo>
                      <a:pt x="279" y="243"/>
                      <a:pt x="281" y="242"/>
                      <a:pt x="284" y="239"/>
                    </a:cubicBezTo>
                    <a:cubicBezTo>
                      <a:pt x="287" y="236"/>
                      <a:pt x="291" y="239"/>
                      <a:pt x="291" y="236"/>
                    </a:cubicBezTo>
                    <a:cubicBezTo>
                      <a:pt x="292" y="234"/>
                      <a:pt x="286" y="232"/>
                      <a:pt x="285" y="231"/>
                    </a:cubicBezTo>
                    <a:cubicBezTo>
                      <a:pt x="284" y="229"/>
                      <a:pt x="281" y="227"/>
                      <a:pt x="277" y="228"/>
                    </a:cubicBezTo>
                    <a:cubicBezTo>
                      <a:pt x="273" y="228"/>
                      <a:pt x="273" y="227"/>
                      <a:pt x="271" y="225"/>
                    </a:cubicBezTo>
                    <a:cubicBezTo>
                      <a:pt x="269" y="223"/>
                      <a:pt x="262" y="226"/>
                      <a:pt x="262" y="231"/>
                    </a:cubicBezTo>
                    <a:cubicBezTo>
                      <a:pt x="262" y="236"/>
                      <a:pt x="258" y="234"/>
                      <a:pt x="259" y="232"/>
                    </a:cubicBezTo>
                    <a:cubicBezTo>
                      <a:pt x="261" y="229"/>
                      <a:pt x="257" y="226"/>
                      <a:pt x="261" y="226"/>
                    </a:cubicBezTo>
                    <a:cubicBezTo>
                      <a:pt x="264" y="225"/>
                      <a:pt x="262" y="220"/>
                      <a:pt x="256" y="219"/>
                    </a:cubicBezTo>
                    <a:cubicBezTo>
                      <a:pt x="250" y="219"/>
                      <a:pt x="248" y="224"/>
                      <a:pt x="249" y="226"/>
                    </a:cubicBezTo>
                    <a:cubicBezTo>
                      <a:pt x="251" y="227"/>
                      <a:pt x="245" y="234"/>
                      <a:pt x="242" y="234"/>
                    </a:cubicBezTo>
                    <a:cubicBezTo>
                      <a:pt x="240" y="234"/>
                      <a:pt x="243" y="228"/>
                      <a:pt x="243" y="225"/>
                    </a:cubicBezTo>
                    <a:cubicBezTo>
                      <a:pt x="242" y="222"/>
                      <a:pt x="240" y="223"/>
                      <a:pt x="235" y="229"/>
                    </a:cubicBezTo>
                    <a:cubicBezTo>
                      <a:pt x="231" y="234"/>
                      <a:pt x="227" y="239"/>
                      <a:pt x="225" y="239"/>
                    </a:cubicBezTo>
                    <a:cubicBezTo>
                      <a:pt x="222" y="240"/>
                      <a:pt x="222" y="235"/>
                      <a:pt x="227" y="232"/>
                    </a:cubicBezTo>
                    <a:cubicBezTo>
                      <a:pt x="231" y="230"/>
                      <a:pt x="231" y="224"/>
                      <a:pt x="234" y="224"/>
                    </a:cubicBezTo>
                    <a:cubicBezTo>
                      <a:pt x="237" y="224"/>
                      <a:pt x="237" y="220"/>
                      <a:pt x="233" y="219"/>
                    </a:cubicBezTo>
                    <a:cubicBezTo>
                      <a:pt x="228" y="218"/>
                      <a:pt x="228" y="223"/>
                      <a:pt x="226" y="224"/>
                    </a:cubicBezTo>
                    <a:cubicBezTo>
                      <a:pt x="225" y="226"/>
                      <a:pt x="218" y="222"/>
                      <a:pt x="218" y="223"/>
                    </a:cubicBezTo>
                    <a:cubicBezTo>
                      <a:pt x="219" y="225"/>
                      <a:pt x="215" y="225"/>
                      <a:pt x="216" y="228"/>
                    </a:cubicBezTo>
                    <a:cubicBezTo>
                      <a:pt x="218" y="230"/>
                      <a:pt x="216" y="232"/>
                      <a:pt x="214" y="229"/>
                    </a:cubicBezTo>
                    <a:cubicBezTo>
                      <a:pt x="212" y="226"/>
                      <a:pt x="208" y="229"/>
                      <a:pt x="206" y="232"/>
                    </a:cubicBezTo>
                    <a:cubicBezTo>
                      <a:pt x="204" y="235"/>
                      <a:pt x="201" y="235"/>
                      <a:pt x="203" y="236"/>
                    </a:cubicBezTo>
                    <a:cubicBezTo>
                      <a:pt x="205" y="237"/>
                      <a:pt x="205" y="242"/>
                      <a:pt x="202" y="243"/>
                    </a:cubicBezTo>
                    <a:cubicBezTo>
                      <a:pt x="199" y="244"/>
                      <a:pt x="200" y="235"/>
                      <a:pt x="198" y="235"/>
                    </a:cubicBezTo>
                    <a:cubicBezTo>
                      <a:pt x="196" y="236"/>
                      <a:pt x="197" y="231"/>
                      <a:pt x="200" y="231"/>
                    </a:cubicBezTo>
                    <a:cubicBezTo>
                      <a:pt x="204" y="231"/>
                      <a:pt x="207" y="226"/>
                      <a:pt x="206" y="225"/>
                    </a:cubicBezTo>
                    <a:cubicBezTo>
                      <a:pt x="206" y="223"/>
                      <a:pt x="202" y="224"/>
                      <a:pt x="202" y="226"/>
                    </a:cubicBezTo>
                    <a:cubicBezTo>
                      <a:pt x="202" y="229"/>
                      <a:pt x="197" y="228"/>
                      <a:pt x="193" y="228"/>
                    </a:cubicBezTo>
                    <a:cubicBezTo>
                      <a:pt x="189" y="228"/>
                      <a:pt x="189" y="233"/>
                      <a:pt x="194" y="236"/>
                    </a:cubicBezTo>
                    <a:cubicBezTo>
                      <a:pt x="199" y="238"/>
                      <a:pt x="193" y="240"/>
                      <a:pt x="191" y="238"/>
                    </a:cubicBezTo>
                    <a:cubicBezTo>
                      <a:pt x="188" y="236"/>
                      <a:pt x="185" y="237"/>
                      <a:pt x="182" y="238"/>
                    </a:cubicBezTo>
                    <a:cubicBezTo>
                      <a:pt x="180" y="239"/>
                      <a:pt x="188" y="242"/>
                      <a:pt x="189" y="244"/>
                    </a:cubicBezTo>
                    <a:cubicBezTo>
                      <a:pt x="189" y="245"/>
                      <a:pt x="184" y="242"/>
                      <a:pt x="183" y="243"/>
                    </a:cubicBezTo>
                    <a:cubicBezTo>
                      <a:pt x="182" y="244"/>
                      <a:pt x="178" y="242"/>
                      <a:pt x="177" y="239"/>
                    </a:cubicBezTo>
                    <a:cubicBezTo>
                      <a:pt x="177" y="237"/>
                      <a:pt x="169" y="241"/>
                      <a:pt x="174" y="242"/>
                    </a:cubicBezTo>
                    <a:cubicBezTo>
                      <a:pt x="178" y="243"/>
                      <a:pt x="176" y="245"/>
                      <a:pt x="176" y="249"/>
                    </a:cubicBezTo>
                    <a:cubicBezTo>
                      <a:pt x="176" y="253"/>
                      <a:pt x="171" y="250"/>
                      <a:pt x="172" y="247"/>
                    </a:cubicBezTo>
                    <a:cubicBezTo>
                      <a:pt x="173" y="243"/>
                      <a:pt x="169" y="244"/>
                      <a:pt x="166" y="246"/>
                    </a:cubicBezTo>
                    <a:cubicBezTo>
                      <a:pt x="163" y="248"/>
                      <a:pt x="167" y="242"/>
                      <a:pt x="165" y="240"/>
                    </a:cubicBezTo>
                    <a:cubicBezTo>
                      <a:pt x="164" y="237"/>
                      <a:pt x="161" y="240"/>
                      <a:pt x="157" y="240"/>
                    </a:cubicBezTo>
                    <a:cubicBezTo>
                      <a:pt x="154" y="241"/>
                      <a:pt x="152" y="241"/>
                      <a:pt x="154" y="243"/>
                    </a:cubicBezTo>
                    <a:cubicBezTo>
                      <a:pt x="156" y="246"/>
                      <a:pt x="156" y="249"/>
                      <a:pt x="153" y="249"/>
                    </a:cubicBezTo>
                    <a:cubicBezTo>
                      <a:pt x="150" y="248"/>
                      <a:pt x="149" y="249"/>
                      <a:pt x="150" y="251"/>
                    </a:cubicBezTo>
                    <a:cubicBezTo>
                      <a:pt x="150" y="254"/>
                      <a:pt x="146" y="254"/>
                      <a:pt x="146" y="252"/>
                    </a:cubicBezTo>
                    <a:cubicBezTo>
                      <a:pt x="145" y="249"/>
                      <a:pt x="140" y="250"/>
                      <a:pt x="138" y="253"/>
                    </a:cubicBezTo>
                    <a:cubicBezTo>
                      <a:pt x="136" y="255"/>
                      <a:pt x="132" y="257"/>
                      <a:pt x="132" y="260"/>
                    </a:cubicBezTo>
                    <a:cubicBezTo>
                      <a:pt x="133" y="263"/>
                      <a:pt x="136" y="259"/>
                      <a:pt x="139" y="260"/>
                    </a:cubicBezTo>
                    <a:cubicBezTo>
                      <a:pt x="142" y="261"/>
                      <a:pt x="139" y="262"/>
                      <a:pt x="141" y="264"/>
                    </a:cubicBezTo>
                    <a:cubicBezTo>
                      <a:pt x="142" y="265"/>
                      <a:pt x="142" y="269"/>
                      <a:pt x="140" y="267"/>
                    </a:cubicBezTo>
                    <a:cubicBezTo>
                      <a:pt x="137" y="265"/>
                      <a:pt x="134" y="264"/>
                      <a:pt x="134" y="268"/>
                    </a:cubicBezTo>
                    <a:cubicBezTo>
                      <a:pt x="133" y="271"/>
                      <a:pt x="131" y="267"/>
                      <a:pt x="129" y="265"/>
                    </a:cubicBezTo>
                    <a:cubicBezTo>
                      <a:pt x="127" y="262"/>
                      <a:pt x="125" y="269"/>
                      <a:pt x="123" y="268"/>
                    </a:cubicBezTo>
                    <a:cubicBezTo>
                      <a:pt x="121" y="266"/>
                      <a:pt x="127" y="261"/>
                      <a:pt x="125" y="258"/>
                    </a:cubicBezTo>
                    <a:cubicBezTo>
                      <a:pt x="124" y="256"/>
                      <a:pt x="123" y="260"/>
                      <a:pt x="119" y="264"/>
                    </a:cubicBezTo>
                    <a:cubicBezTo>
                      <a:pt x="115" y="267"/>
                      <a:pt x="110" y="267"/>
                      <a:pt x="112" y="269"/>
                    </a:cubicBezTo>
                    <a:cubicBezTo>
                      <a:pt x="113" y="271"/>
                      <a:pt x="108" y="272"/>
                      <a:pt x="107" y="275"/>
                    </a:cubicBezTo>
                    <a:cubicBezTo>
                      <a:pt x="106" y="278"/>
                      <a:pt x="98" y="279"/>
                      <a:pt x="93" y="283"/>
                    </a:cubicBezTo>
                    <a:cubicBezTo>
                      <a:pt x="88" y="286"/>
                      <a:pt x="94" y="286"/>
                      <a:pt x="97" y="283"/>
                    </a:cubicBezTo>
                    <a:cubicBezTo>
                      <a:pt x="100" y="280"/>
                      <a:pt x="101" y="282"/>
                      <a:pt x="105" y="279"/>
                    </a:cubicBezTo>
                    <a:cubicBezTo>
                      <a:pt x="110" y="276"/>
                      <a:pt x="114" y="274"/>
                      <a:pt x="116" y="275"/>
                    </a:cubicBezTo>
                    <a:cubicBezTo>
                      <a:pt x="118" y="276"/>
                      <a:pt x="121" y="277"/>
                      <a:pt x="123" y="274"/>
                    </a:cubicBezTo>
                    <a:cubicBezTo>
                      <a:pt x="125" y="271"/>
                      <a:pt x="128" y="272"/>
                      <a:pt x="130" y="273"/>
                    </a:cubicBezTo>
                    <a:cubicBezTo>
                      <a:pt x="132" y="275"/>
                      <a:pt x="126" y="277"/>
                      <a:pt x="129" y="279"/>
                    </a:cubicBezTo>
                    <a:cubicBezTo>
                      <a:pt x="131" y="282"/>
                      <a:pt x="126" y="284"/>
                      <a:pt x="126" y="281"/>
                    </a:cubicBezTo>
                    <a:cubicBezTo>
                      <a:pt x="126" y="279"/>
                      <a:pt x="122" y="277"/>
                      <a:pt x="121" y="279"/>
                    </a:cubicBezTo>
                    <a:cubicBezTo>
                      <a:pt x="120" y="281"/>
                      <a:pt x="118" y="284"/>
                      <a:pt x="116" y="284"/>
                    </a:cubicBezTo>
                    <a:cubicBezTo>
                      <a:pt x="114" y="284"/>
                      <a:pt x="111" y="288"/>
                      <a:pt x="111" y="292"/>
                    </a:cubicBezTo>
                    <a:cubicBezTo>
                      <a:pt x="111" y="296"/>
                      <a:pt x="107" y="292"/>
                      <a:pt x="107" y="295"/>
                    </a:cubicBezTo>
                    <a:cubicBezTo>
                      <a:pt x="107" y="299"/>
                      <a:pt x="101" y="305"/>
                      <a:pt x="97" y="310"/>
                    </a:cubicBezTo>
                    <a:cubicBezTo>
                      <a:pt x="92" y="314"/>
                      <a:pt x="96" y="315"/>
                      <a:pt x="95" y="318"/>
                    </a:cubicBezTo>
                    <a:cubicBezTo>
                      <a:pt x="93" y="321"/>
                      <a:pt x="88" y="318"/>
                      <a:pt x="86" y="319"/>
                    </a:cubicBezTo>
                    <a:cubicBezTo>
                      <a:pt x="84" y="321"/>
                      <a:pt x="87" y="328"/>
                      <a:pt x="85" y="330"/>
                    </a:cubicBezTo>
                    <a:cubicBezTo>
                      <a:pt x="82" y="332"/>
                      <a:pt x="85" y="335"/>
                      <a:pt x="85" y="337"/>
                    </a:cubicBezTo>
                    <a:cubicBezTo>
                      <a:pt x="85" y="340"/>
                      <a:pt x="78" y="336"/>
                      <a:pt x="78" y="338"/>
                    </a:cubicBezTo>
                    <a:cubicBezTo>
                      <a:pt x="77" y="341"/>
                      <a:pt x="71" y="340"/>
                      <a:pt x="70" y="341"/>
                    </a:cubicBezTo>
                    <a:cubicBezTo>
                      <a:pt x="68" y="342"/>
                      <a:pt x="73" y="346"/>
                      <a:pt x="76" y="348"/>
                    </a:cubicBezTo>
                    <a:cubicBezTo>
                      <a:pt x="79" y="350"/>
                      <a:pt x="73" y="352"/>
                      <a:pt x="73" y="349"/>
                    </a:cubicBezTo>
                    <a:cubicBezTo>
                      <a:pt x="72" y="347"/>
                      <a:pt x="68" y="351"/>
                      <a:pt x="63" y="353"/>
                    </a:cubicBezTo>
                    <a:cubicBezTo>
                      <a:pt x="57" y="356"/>
                      <a:pt x="60" y="360"/>
                      <a:pt x="56" y="361"/>
                    </a:cubicBezTo>
                    <a:cubicBezTo>
                      <a:pt x="52" y="361"/>
                      <a:pt x="53" y="367"/>
                      <a:pt x="50" y="369"/>
                    </a:cubicBezTo>
                    <a:cubicBezTo>
                      <a:pt x="47" y="371"/>
                      <a:pt x="48" y="364"/>
                      <a:pt x="44" y="364"/>
                    </a:cubicBezTo>
                    <a:cubicBezTo>
                      <a:pt x="40" y="364"/>
                      <a:pt x="40" y="367"/>
                      <a:pt x="43" y="371"/>
                    </a:cubicBezTo>
                    <a:cubicBezTo>
                      <a:pt x="45" y="374"/>
                      <a:pt x="39" y="371"/>
                      <a:pt x="36" y="374"/>
                    </a:cubicBezTo>
                    <a:cubicBezTo>
                      <a:pt x="34" y="377"/>
                      <a:pt x="27" y="376"/>
                      <a:pt x="26" y="378"/>
                    </a:cubicBezTo>
                    <a:cubicBezTo>
                      <a:pt x="24" y="381"/>
                      <a:pt x="31" y="381"/>
                      <a:pt x="32" y="383"/>
                    </a:cubicBezTo>
                    <a:cubicBezTo>
                      <a:pt x="33" y="385"/>
                      <a:pt x="26" y="384"/>
                      <a:pt x="22" y="383"/>
                    </a:cubicBezTo>
                    <a:cubicBezTo>
                      <a:pt x="18" y="382"/>
                      <a:pt x="19" y="388"/>
                      <a:pt x="16" y="387"/>
                    </a:cubicBezTo>
                    <a:cubicBezTo>
                      <a:pt x="13" y="386"/>
                      <a:pt x="8" y="390"/>
                      <a:pt x="11" y="392"/>
                    </a:cubicBezTo>
                    <a:cubicBezTo>
                      <a:pt x="13" y="395"/>
                      <a:pt x="9" y="395"/>
                      <a:pt x="7" y="393"/>
                    </a:cubicBezTo>
                    <a:cubicBezTo>
                      <a:pt x="4" y="392"/>
                      <a:pt x="2" y="396"/>
                      <a:pt x="1" y="398"/>
                    </a:cubicBezTo>
                    <a:cubicBezTo>
                      <a:pt x="1" y="401"/>
                      <a:pt x="6" y="403"/>
                      <a:pt x="6" y="404"/>
                    </a:cubicBezTo>
                    <a:cubicBezTo>
                      <a:pt x="6" y="405"/>
                      <a:pt x="1" y="408"/>
                      <a:pt x="4" y="408"/>
                    </a:cubicBezTo>
                    <a:cubicBezTo>
                      <a:pt x="7" y="409"/>
                      <a:pt x="5" y="412"/>
                      <a:pt x="3" y="412"/>
                    </a:cubicBezTo>
                    <a:cubicBezTo>
                      <a:pt x="1" y="413"/>
                      <a:pt x="1" y="415"/>
                      <a:pt x="3" y="418"/>
                    </a:cubicBezTo>
                    <a:cubicBezTo>
                      <a:pt x="5" y="420"/>
                      <a:pt x="0" y="421"/>
                      <a:pt x="2" y="425"/>
                    </a:cubicBezTo>
                    <a:cubicBezTo>
                      <a:pt x="5" y="428"/>
                      <a:pt x="7" y="424"/>
                      <a:pt x="8" y="426"/>
                    </a:cubicBezTo>
                    <a:cubicBezTo>
                      <a:pt x="9" y="429"/>
                      <a:pt x="13" y="427"/>
                      <a:pt x="16" y="423"/>
                    </a:cubicBezTo>
                    <a:cubicBezTo>
                      <a:pt x="20" y="420"/>
                      <a:pt x="21" y="427"/>
                      <a:pt x="18" y="427"/>
                    </a:cubicBezTo>
                    <a:cubicBezTo>
                      <a:pt x="15" y="427"/>
                      <a:pt x="12" y="429"/>
                      <a:pt x="12" y="432"/>
                    </a:cubicBezTo>
                    <a:cubicBezTo>
                      <a:pt x="13" y="435"/>
                      <a:pt x="8" y="434"/>
                      <a:pt x="8" y="430"/>
                    </a:cubicBezTo>
                    <a:cubicBezTo>
                      <a:pt x="8" y="427"/>
                      <a:pt x="2" y="431"/>
                      <a:pt x="4" y="434"/>
                    </a:cubicBezTo>
                    <a:cubicBezTo>
                      <a:pt x="6" y="436"/>
                      <a:pt x="3" y="438"/>
                      <a:pt x="3" y="440"/>
                    </a:cubicBezTo>
                    <a:cubicBezTo>
                      <a:pt x="3" y="443"/>
                      <a:pt x="8" y="442"/>
                      <a:pt x="10" y="440"/>
                    </a:cubicBezTo>
                    <a:cubicBezTo>
                      <a:pt x="11" y="437"/>
                      <a:pt x="14" y="437"/>
                      <a:pt x="16" y="440"/>
                    </a:cubicBezTo>
                    <a:cubicBezTo>
                      <a:pt x="17" y="443"/>
                      <a:pt x="13" y="441"/>
                      <a:pt x="13" y="445"/>
                    </a:cubicBezTo>
                    <a:cubicBezTo>
                      <a:pt x="13" y="449"/>
                      <a:pt x="10" y="445"/>
                      <a:pt x="8" y="448"/>
                    </a:cubicBezTo>
                    <a:cubicBezTo>
                      <a:pt x="6" y="451"/>
                      <a:pt x="17" y="457"/>
                      <a:pt x="20" y="458"/>
                    </a:cubicBezTo>
                    <a:cubicBezTo>
                      <a:pt x="23" y="458"/>
                      <a:pt x="26" y="462"/>
                      <a:pt x="33" y="461"/>
                    </a:cubicBezTo>
                    <a:cubicBezTo>
                      <a:pt x="40" y="460"/>
                      <a:pt x="52" y="448"/>
                      <a:pt x="54" y="446"/>
                    </a:cubicBezTo>
                    <a:cubicBezTo>
                      <a:pt x="56" y="443"/>
                      <a:pt x="59" y="446"/>
                      <a:pt x="62" y="444"/>
                    </a:cubicBezTo>
                    <a:cubicBezTo>
                      <a:pt x="64" y="442"/>
                      <a:pt x="63" y="437"/>
                      <a:pt x="65" y="436"/>
                    </a:cubicBezTo>
                    <a:cubicBezTo>
                      <a:pt x="67" y="435"/>
                      <a:pt x="68" y="441"/>
                      <a:pt x="69" y="442"/>
                    </a:cubicBezTo>
                    <a:cubicBezTo>
                      <a:pt x="71" y="442"/>
                      <a:pt x="72" y="444"/>
                      <a:pt x="72" y="447"/>
                    </a:cubicBezTo>
                    <a:cubicBezTo>
                      <a:pt x="73" y="447"/>
                      <a:pt x="75" y="447"/>
                      <a:pt x="75" y="447"/>
                    </a:cubicBezTo>
                    <a:cubicBezTo>
                      <a:pt x="78" y="449"/>
                      <a:pt x="78" y="442"/>
                      <a:pt x="78" y="440"/>
                    </a:cubicBezTo>
                    <a:cubicBezTo>
                      <a:pt x="78" y="438"/>
                      <a:pt x="80" y="434"/>
                      <a:pt x="80" y="431"/>
                    </a:cubicBezTo>
                    <a:cubicBezTo>
                      <a:pt x="79" y="428"/>
                      <a:pt x="86" y="430"/>
                      <a:pt x="87" y="428"/>
                    </a:cubicBezTo>
                    <a:cubicBezTo>
                      <a:pt x="88" y="426"/>
                      <a:pt x="89" y="419"/>
                      <a:pt x="87" y="417"/>
                    </a:cubicBezTo>
                    <a:cubicBezTo>
                      <a:pt x="84" y="416"/>
                      <a:pt x="84" y="412"/>
                      <a:pt x="86" y="412"/>
                    </a:cubicBezTo>
                    <a:cubicBezTo>
                      <a:pt x="88" y="412"/>
                      <a:pt x="91" y="411"/>
                      <a:pt x="90" y="406"/>
                    </a:cubicBezTo>
                    <a:cubicBezTo>
                      <a:pt x="90" y="402"/>
                      <a:pt x="83" y="402"/>
                      <a:pt x="83" y="398"/>
                    </a:cubicBezTo>
                    <a:cubicBezTo>
                      <a:pt x="82" y="394"/>
                      <a:pt x="86" y="393"/>
                      <a:pt x="83" y="387"/>
                    </a:cubicBezTo>
                    <a:cubicBezTo>
                      <a:pt x="81" y="382"/>
                      <a:pt x="84" y="379"/>
                      <a:pt x="83" y="376"/>
                    </a:cubicBezTo>
                    <a:cubicBezTo>
                      <a:pt x="82" y="374"/>
                      <a:pt x="81" y="370"/>
                      <a:pt x="84" y="365"/>
                    </a:cubicBezTo>
                    <a:cubicBezTo>
                      <a:pt x="88" y="360"/>
                      <a:pt x="94" y="357"/>
                      <a:pt x="96" y="357"/>
                    </a:cubicBezTo>
                    <a:cubicBezTo>
                      <a:pt x="98" y="358"/>
                      <a:pt x="102" y="360"/>
                      <a:pt x="103" y="357"/>
                    </a:cubicBezTo>
                    <a:cubicBezTo>
                      <a:pt x="105" y="354"/>
                      <a:pt x="105" y="351"/>
                      <a:pt x="103" y="351"/>
                    </a:cubicBezTo>
                    <a:cubicBezTo>
                      <a:pt x="102" y="350"/>
                      <a:pt x="97" y="349"/>
                      <a:pt x="101" y="345"/>
                    </a:cubicBezTo>
                    <a:cubicBezTo>
                      <a:pt x="104" y="340"/>
                      <a:pt x="108" y="335"/>
                      <a:pt x="108" y="330"/>
                    </a:cubicBezTo>
                    <a:cubicBezTo>
                      <a:pt x="109" y="325"/>
                      <a:pt x="107" y="322"/>
                      <a:pt x="109" y="320"/>
                    </a:cubicBezTo>
                    <a:cubicBezTo>
                      <a:pt x="110" y="318"/>
                      <a:pt x="114" y="320"/>
                      <a:pt x="117" y="318"/>
                    </a:cubicBezTo>
                    <a:cubicBezTo>
                      <a:pt x="120" y="316"/>
                      <a:pt x="118" y="313"/>
                      <a:pt x="119" y="311"/>
                    </a:cubicBezTo>
                    <a:cubicBezTo>
                      <a:pt x="121" y="310"/>
                      <a:pt x="123" y="304"/>
                      <a:pt x="125" y="303"/>
                    </a:cubicBezTo>
                    <a:cubicBezTo>
                      <a:pt x="127" y="301"/>
                      <a:pt x="129" y="299"/>
                      <a:pt x="128" y="297"/>
                    </a:cubicBezTo>
                    <a:cubicBezTo>
                      <a:pt x="126" y="295"/>
                      <a:pt x="131" y="293"/>
                      <a:pt x="131" y="289"/>
                    </a:cubicBezTo>
                    <a:cubicBezTo>
                      <a:pt x="131" y="285"/>
                      <a:pt x="136" y="283"/>
                      <a:pt x="140" y="283"/>
                    </a:cubicBezTo>
                    <a:cubicBezTo>
                      <a:pt x="143" y="283"/>
                      <a:pt x="148" y="283"/>
                      <a:pt x="148" y="279"/>
                    </a:cubicBezTo>
                    <a:cubicBezTo>
                      <a:pt x="148" y="276"/>
                      <a:pt x="146" y="269"/>
                      <a:pt x="151" y="271"/>
                    </a:cubicBezTo>
                    <a:cubicBezTo>
                      <a:pt x="156" y="273"/>
                      <a:pt x="159" y="271"/>
                      <a:pt x="163" y="273"/>
                    </a:cubicBezTo>
                    <a:cubicBezTo>
                      <a:pt x="166" y="276"/>
                      <a:pt x="170" y="276"/>
                      <a:pt x="170" y="271"/>
                    </a:cubicBezTo>
                    <a:cubicBezTo>
                      <a:pt x="170" y="267"/>
                      <a:pt x="172" y="260"/>
                      <a:pt x="177" y="263"/>
                    </a:cubicBezTo>
                    <a:cubicBezTo>
                      <a:pt x="177" y="263"/>
                      <a:pt x="177" y="263"/>
                      <a:pt x="178" y="263"/>
                    </a:cubicBezTo>
                    <a:cubicBezTo>
                      <a:pt x="179" y="260"/>
                      <a:pt x="182" y="258"/>
                      <a:pt x="185" y="258"/>
                    </a:cubicBezTo>
                    <a:cubicBezTo>
                      <a:pt x="189" y="258"/>
                      <a:pt x="192" y="266"/>
                      <a:pt x="197" y="267"/>
                    </a:cubicBezTo>
                    <a:cubicBezTo>
                      <a:pt x="203" y="268"/>
                      <a:pt x="208" y="270"/>
                      <a:pt x="210" y="268"/>
                    </a:cubicBezTo>
                    <a:cubicBezTo>
                      <a:pt x="211" y="265"/>
                      <a:pt x="215" y="269"/>
                      <a:pt x="218" y="268"/>
                    </a:cubicBezTo>
                    <a:cubicBezTo>
                      <a:pt x="222" y="267"/>
                      <a:pt x="222" y="274"/>
                      <a:pt x="225" y="270"/>
                    </a:cubicBezTo>
                    <a:cubicBezTo>
                      <a:pt x="228" y="265"/>
                      <a:pt x="224" y="263"/>
                      <a:pt x="230" y="263"/>
                    </a:cubicBezTo>
                    <a:cubicBezTo>
                      <a:pt x="235" y="264"/>
                      <a:pt x="232" y="257"/>
                      <a:pt x="232" y="254"/>
                    </a:cubicBezTo>
                    <a:cubicBezTo>
                      <a:pt x="232" y="250"/>
                      <a:pt x="239" y="249"/>
                      <a:pt x="239" y="246"/>
                    </a:cubicBezTo>
                    <a:cubicBezTo>
                      <a:pt x="239" y="243"/>
                      <a:pt x="248" y="246"/>
                      <a:pt x="250" y="243"/>
                    </a:cubicBezTo>
                    <a:cubicBezTo>
                      <a:pt x="252" y="241"/>
                      <a:pt x="257" y="240"/>
                      <a:pt x="259" y="243"/>
                    </a:cubicBezTo>
                    <a:cubicBezTo>
                      <a:pt x="261" y="247"/>
                      <a:pt x="270" y="248"/>
                      <a:pt x="271" y="251"/>
                    </a:cubicBezTo>
                    <a:cubicBezTo>
                      <a:pt x="271" y="253"/>
                      <a:pt x="271" y="255"/>
                      <a:pt x="271" y="258"/>
                    </a:cubicBezTo>
                    <a:cubicBezTo>
                      <a:pt x="272" y="256"/>
                      <a:pt x="274" y="255"/>
                      <a:pt x="276" y="255"/>
                    </a:cubicBezTo>
                    <a:cubicBezTo>
                      <a:pt x="279" y="255"/>
                      <a:pt x="282" y="250"/>
                      <a:pt x="285" y="251"/>
                    </a:cubicBezTo>
                    <a:cubicBezTo>
                      <a:pt x="288" y="251"/>
                      <a:pt x="290" y="251"/>
                      <a:pt x="291" y="247"/>
                    </a:cubicBezTo>
                    <a:cubicBezTo>
                      <a:pt x="288" y="245"/>
                      <a:pt x="283" y="245"/>
                      <a:pt x="283" y="247"/>
                    </a:cubicBezTo>
                    <a:close/>
                    <a:moveTo>
                      <a:pt x="81" y="34"/>
                    </a:moveTo>
                    <a:cubicBezTo>
                      <a:pt x="86" y="35"/>
                      <a:pt x="76" y="40"/>
                      <a:pt x="75" y="45"/>
                    </a:cubicBezTo>
                    <a:cubicBezTo>
                      <a:pt x="73" y="49"/>
                      <a:pt x="82" y="54"/>
                      <a:pt x="86" y="57"/>
                    </a:cubicBezTo>
                    <a:cubicBezTo>
                      <a:pt x="90" y="61"/>
                      <a:pt x="99" y="60"/>
                      <a:pt x="102" y="58"/>
                    </a:cubicBezTo>
                    <a:cubicBezTo>
                      <a:pt x="105" y="56"/>
                      <a:pt x="104" y="49"/>
                      <a:pt x="108" y="49"/>
                    </a:cubicBezTo>
                    <a:cubicBezTo>
                      <a:pt x="113" y="50"/>
                      <a:pt x="110" y="46"/>
                      <a:pt x="114" y="44"/>
                    </a:cubicBezTo>
                    <a:cubicBezTo>
                      <a:pt x="117" y="43"/>
                      <a:pt x="118" y="48"/>
                      <a:pt x="115" y="51"/>
                    </a:cubicBezTo>
                    <a:cubicBezTo>
                      <a:pt x="112" y="55"/>
                      <a:pt x="120" y="54"/>
                      <a:pt x="125" y="50"/>
                    </a:cubicBezTo>
                    <a:cubicBezTo>
                      <a:pt x="129" y="46"/>
                      <a:pt x="130" y="50"/>
                      <a:pt x="129" y="54"/>
                    </a:cubicBezTo>
                    <a:cubicBezTo>
                      <a:pt x="128" y="58"/>
                      <a:pt x="119" y="56"/>
                      <a:pt x="116" y="60"/>
                    </a:cubicBezTo>
                    <a:cubicBezTo>
                      <a:pt x="112" y="65"/>
                      <a:pt x="102" y="61"/>
                      <a:pt x="98" y="66"/>
                    </a:cubicBezTo>
                    <a:cubicBezTo>
                      <a:pt x="93" y="71"/>
                      <a:pt x="102" y="71"/>
                      <a:pt x="108" y="70"/>
                    </a:cubicBezTo>
                    <a:cubicBezTo>
                      <a:pt x="114" y="69"/>
                      <a:pt x="126" y="68"/>
                      <a:pt x="131" y="69"/>
                    </a:cubicBezTo>
                    <a:cubicBezTo>
                      <a:pt x="135" y="70"/>
                      <a:pt x="128" y="72"/>
                      <a:pt x="120" y="72"/>
                    </a:cubicBezTo>
                    <a:cubicBezTo>
                      <a:pt x="113" y="72"/>
                      <a:pt x="110" y="74"/>
                      <a:pt x="111" y="76"/>
                    </a:cubicBezTo>
                    <a:cubicBezTo>
                      <a:pt x="111" y="78"/>
                      <a:pt x="100" y="74"/>
                      <a:pt x="100" y="78"/>
                    </a:cubicBezTo>
                    <a:cubicBezTo>
                      <a:pt x="99" y="83"/>
                      <a:pt x="110" y="84"/>
                      <a:pt x="111" y="87"/>
                    </a:cubicBezTo>
                    <a:cubicBezTo>
                      <a:pt x="112" y="90"/>
                      <a:pt x="119" y="87"/>
                      <a:pt x="122" y="88"/>
                    </a:cubicBezTo>
                    <a:cubicBezTo>
                      <a:pt x="125" y="89"/>
                      <a:pt x="117" y="91"/>
                      <a:pt x="116" y="93"/>
                    </a:cubicBezTo>
                    <a:cubicBezTo>
                      <a:pt x="115" y="94"/>
                      <a:pt x="124" y="96"/>
                      <a:pt x="126" y="98"/>
                    </a:cubicBezTo>
                    <a:cubicBezTo>
                      <a:pt x="127" y="101"/>
                      <a:pt x="133" y="99"/>
                      <a:pt x="133" y="96"/>
                    </a:cubicBezTo>
                    <a:cubicBezTo>
                      <a:pt x="133" y="91"/>
                      <a:pt x="139" y="78"/>
                      <a:pt x="146" y="76"/>
                    </a:cubicBezTo>
                    <a:cubicBezTo>
                      <a:pt x="154" y="73"/>
                      <a:pt x="149" y="70"/>
                      <a:pt x="150" y="66"/>
                    </a:cubicBezTo>
                    <a:cubicBezTo>
                      <a:pt x="151" y="62"/>
                      <a:pt x="157" y="65"/>
                      <a:pt x="156" y="62"/>
                    </a:cubicBezTo>
                    <a:cubicBezTo>
                      <a:pt x="154" y="58"/>
                      <a:pt x="155" y="57"/>
                      <a:pt x="160" y="52"/>
                    </a:cubicBezTo>
                    <a:cubicBezTo>
                      <a:pt x="164" y="48"/>
                      <a:pt x="167" y="51"/>
                      <a:pt x="173" y="48"/>
                    </a:cubicBezTo>
                    <a:cubicBezTo>
                      <a:pt x="179" y="46"/>
                      <a:pt x="182" y="50"/>
                      <a:pt x="175" y="51"/>
                    </a:cubicBezTo>
                    <a:cubicBezTo>
                      <a:pt x="170" y="51"/>
                      <a:pt x="173" y="58"/>
                      <a:pt x="177" y="59"/>
                    </a:cubicBezTo>
                    <a:cubicBezTo>
                      <a:pt x="182" y="61"/>
                      <a:pt x="178" y="63"/>
                      <a:pt x="181" y="63"/>
                    </a:cubicBezTo>
                    <a:cubicBezTo>
                      <a:pt x="185" y="64"/>
                      <a:pt x="184" y="69"/>
                      <a:pt x="179" y="74"/>
                    </a:cubicBezTo>
                    <a:cubicBezTo>
                      <a:pt x="175" y="79"/>
                      <a:pt x="180" y="80"/>
                      <a:pt x="190" y="76"/>
                    </a:cubicBezTo>
                    <a:cubicBezTo>
                      <a:pt x="199" y="73"/>
                      <a:pt x="193" y="79"/>
                      <a:pt x="196" y="82"/>
                    </a:cubicBezTo>
                    <a:cubicBezTo>
                      <a:pt x="199" y="85"/>
                      <a:pt x="206" y="80"/>
                      <a:pt x="210" y="75"/>
                    </a:cubicBezTo>
                    <a:cubicBezTo>
                      <a:pt x="214" y="71"/>
                      <a:pt x="220" y="71"/>
                      <a:pt x="220" y="69"/>
                    </a:cubicBezTo>
                    <a:cubicBezTo>
                      <a:pt x="220" y="66"/>
                      <a:pt x="216" y="65"/>
                      <a:pt x="212" y="67"/>
                    </a:cubicBezTo>
                    <a:cubicBezTo>
                      <a:pt x="209" y="68"/>
                      <a:pt x="200" y="67"/>
                      <a:pt x="203" y="65"/>
                    </a:cubicBezTo>
                    <a:cubicBezTo>
                      <a:pt x="206" y="62"/>
                      <a:pt x="205" y="60"/>
                      <a:pt x="201" y="60"/>
                    </a:cubicBezTo>
                    <a:cubicBezTo>
                      <a:pt x="196" y="61"/>
                      <a:pt x="188" y="58"/>
                      <a:pt x="192" y="57"/>
                    </a:cubicBezTo>
                    <a:cubicBezTo>
                      <a:pt x="196" y="55"/>
                      <a:pt x="189" y="50"/>
                      <a:pt x="186" y="51"/>
                    </a:cubicBezTo>
                    <a:cubicBezTo>
                      <a:pt x="182" y="51"/>
                      <a:pt x="183" y="47"/>
                      <a:pt x="184" y="44"/>
                    </a:cubicBezTo>
                    <a:cubicBezTo>
                      <a:pt x="184" y="41"/>
                      <a:pt x="174" y="40"/>
                      <a:pt x="176" y="39"/>
                    </a:cubicBezTo>
                    <a:cubicBezTo>
                      <a:pt x="178" y="38"/>
                      <a:pt x="171" y="36"/>
                      <a:pt x="170" y="38"/>
                    </a:cubicBezTo>
                    <a:cubicBezTo>
                      <a:pt x="168" y="40"/>
                      <a:pt x="165" y="39"/>
                      <a:pt x="165" y="36"/>
                    </a:cubicBezTo>
                    <a:cubicBezTo>
                      <a:pt x="165" y="33"/>
                      <a:pt x="158" y="34"/>
                      <a:pt x="155" y="34"/>
                    </a:cubicBezTo>
                    <a:cubicBezTo>
                      <a:pt x="152" y="35"/>
                      <a:pt x="153" y="28"/>
                      <a:pt x="150" y="26"/>
                    </a:cubicBezTo>
                    <a:cubicBezTo>
                      <a:pt x="147" y="23"/>
                      <a:pt x="143" y="30"/>
                      <a:pt x="141" y="30"/>
                    </a:cubicBezTo>
                    <a:cubicBezTo>
                      <a:pt x="139" y="29"/>
                      <a:pt x="143" y="25"/>
                      <a:pt x="144" y="22"/>
                    </a:cubicBezTo>
                    <a:cubicBezTo>
                      <a:pt x="145" y="19"/>
                      <a:pt x="134" y="15"/>
                      <a:pt x="132" y="18"/>
                    </a:cubicBezTo>
                    <a:cubicBezTo>
                      <a:pt x="131" y="21"/>
                      <a:pt x="129" y="13"/>
                      <a:pt x="126" y="12"/>
                    </a:cubicBezTo>
                    <a:cubicBezTo>
                      <a:pt x="124" y="12"/>
                      <a:pt x="126" y="17"/>
                      <a:pt x="124" y="18"/>
                    </a:cubicBezTo>
                    <a:cubicBezTo>
                      <a:pt x="121" y="18"/>
                      <a:pt x="118" y="21"/>
                      <a:pt x="122" y="23"/>
                    </a:cubicBezTo>
                    <a:cubicBezTo>
                      <a:pt x="126" y="26"/>
                      <a:pt x="130" y="38"/>
                      <a:pt x="129" y="40"/>
                    </a:cubicBezTo>
                    <a:cubicBezTo>
                      <a:pt x="129" y="42"/>
                      <a:pt x="117" y="31"/>
                      <a:pt x="117" y="26"/>
                    </a:cubicBezTo>
                    <a:cubicBezTo>
                      <a:pt x="116" y="21"/>
                      <a:pt x="110" y="16"/>
                      <a:pt x="109" y="20"/>
                    </a:cubicBezTo>
                    <a:cubicBezTo>
                      <a:pt x="107" y="24"/>
                      <a:pt x="103" y="25"/>
                      <a:pt x="104" y="29"/>
                    </a:cubicBezTo>
                    <a:cubicBezTo>
                      <a:pt x="106" y="33"/>
                      <a:pt x="101" y="34"/>
                      <a:pt x="101" y="31"/>
                    </a:cubicBezTo>
                    <a:cubicBezTo>
                      <a:pt x="101" y="28"/>
                      <a:pt x="95" y="25"/>
                      <a:pt x="93" y="24"/>
                    </a:cubicBezTo>
                    <a:cubicBezTo>
                      <a:pt x="91" y="24"/>
                      <a:pt x="99" y="23"/>
                      <a:pt x="102" y="21"/>
                    </a:cubicBezTo>
                    <a:cubicBezTo>
                      <a:pt x="106" y="19"/>
                      <a:pt x="99" y="17"/>
                      <a:pt x="96" y="19"/>
                    </a:cubicBezTo>
                    <a:cubicBezTo>
                      <a:pt x="93" y="21"/>
                      <a:pt x="88" y="17"/>
                      <a:pt x="86" y="20"/>
                    </a:cubicBezTo>
                    <a:cubicBezTo>
                      <a:pt x="84" y="23"/>
                      <a:pt x="82" y="20"/>
                      <a:pt x="78" y="19"/>
                    </a:cubicBezTo>
                    <a:cubicBezTo>
                      <a:pt x="75" y="19"/>
                      <a:pt x="72" y="24"/>
                      <a:pt x="69" y="23"/>
                    </a:cubicBezTo>
                    <a:cubicBezTo>
                      <a:pt x="67" y="22"/>
                      <a:pt x="65" y="28"/>
                      <a:pt x="69" y="35"/>
                    </a:cubicBezTo>
                    <a:cubicBezTo>
                      <a:pt x="73" y="41"/>
                      <a:pt x="76" y="33"/>
                      <a:pt x="81" y="34"/>
                    </a:cubicBezTo>
                    <a:close/>
                    <a:moveTo>
                      <a:pt x="71" y="54"/>
                    </a:moveTo>
                    <a:cubicBezTo>
                      <a:pt x="74" y="55"/>
                      <a:pt x="76" y="60"/>
                      <a:pt x="79" y="59"/>
                    </a:cubicBezTo>
                    <a:cubicBezTo>
                      <a:pt x="80" y="59"/>
                      <a:pt x="75" y="53"/>
                      <a:pt x="71" y="50"/>
                    </a:cubicBezTo>
                    <a:cubicBezTo>
                      <a:pt x="68" y="46"/>
                      <a:pt x="68" y="43"/>
                      <a:pt x="64" y="44"/>
                    </a:cubicBezTo>
                    <a:cubicBezTo>
                      <a:pt x="59" y="45"/>
                      <a:pt x="68" y="53"/>
                      <a:pt x="71" y="54"/>
                    </a:cubicBezTo>
                    <a:close/>
                    <a:moveTo>
                      <a:pt x="150" y="13"/>
                    </a:moveTo>
                    <a:cubicBezTo>
                      <a:pt x="153" y="15"/>
                      <a:pt x="147" y="15"/>
                      <a:pt x="149" y="18"/>
                    </a:cubicBezTo>
                    <a:cubicBezTo>
                      <a:pt x="157" y="25"/>
                      <a:pt x="186" y="17"/>
                      <a:pt x="190" y="19"/>
                    </a:cubicBezTo>
                    <a:cubicBezTo>
                      <a:pt x="194" y="21"/>
                      <a:pt x="165" y="24"/>
                      <a:pt x="167" y="27"/>
                    </a:cubicBezTo>
                    <a:cubicBezTo>
                      <a:pt x="168" y="30"/>
                      <a:pt x="191" y="32"/>
                      <a:pt x="193" y="30"/>
                    </a:cubicBezTo>
                    <a:cubicBezTo>
                      <a:pt x="195" y="28"/>
                      <a:pt x="199" y="34"/>
                      <a:pt x="207" y="35"/>
                    </a:cubicBezTo>
                    <a:cubicBezTo>
                      <a:pt x="214" y="35"/>
                      <a:pt x="214" y="32"/>
                      <a:pt x="219" y="32"/>
                    </a:cubicBezTo>
                    <a:cubicBezTo>
                      <a:pt x="225" y="31"/>
                      <a:pt x="234" y="29"/>
                      <a:pt x="234" y="25"/>
                    </a:cubicBezTo>
                    <a:cubicBezTo>
                      <a:pt x="234" y="22"/>
                      <a:pt x="251" y="18"/>
                      <a:pt x="249" y="13"/>
                    </a:cubicBezTo>
                    <a:cubicBezTo>
                      <a:pt x="248" y="7"/>
                      <a:pt x="232" y="11"/>
                      <a:pt x="227" y="9"/>
                    </a:cubicBezTo>
                    <a:cubicBezTo>
                      <a:pt x="223" y="6"/>
                      <a:pt x="212" y="3"/>
                      <a:pt x="210" y="7"/>
                    </a:cubicBezTo>
                    <a:cubicBezTo>
                      <a:pt x="209" y="10"/>
                      <a:pt x="206" y="11"/>
                      <a:pt x="204" y="10"/>
                    </a:cubicBezTo>
                    <a:cubicBezTo>
                      <a:pt x="203" y="8"/>
                      <a:pt x="205" y="0"/>
                      <a:pt x="198" y="3"/>
                    </a:cubicBezTo>
                    <a:cubicBezTo>
                      <a:pt x="190" y="5"/>
                      <a:pt x="197" y="13"/>
                      <a:pt x="196" y="14"/>
                    </a:cubicBezTo>
                    <a:cubicBezTo>
                      <a:pt x="194" y="15"/>
                      <a:pt x="187" y="12"/>
                      <a:pt x="187" y="9"/>
                    </a:cubicBezTo>
                    <a:cubicBezTo>
                      <a:pt x="186" y="5"/>
                      <a:pt x="178" y="12"/>
                      <a:pt x="177" y="8"/>
                    </a:cubicBezTo>
                    <a:cubicBezTo>
                      <a:pt x="176" y="4"/>
                      <a:pt x="167" y="1"/>
                      <a:pt x="165" y="1"/>
                    </a:cubicBezTo>
                    <a:cubicBezTo>
                      <a:pt x="163" y="1"/>
                      <a:pt x="167" y="4"/>
                      <a:pt x="166" y="6"/>
                    </a:cubicBezTo>
                    <a:cubicBezTo>
                      <a:pt x="165" y="8"/>
                      <a:pt x="160" y="4"/>
                      <a:pt x="158" y="4"/>
                    </a:cubicBezTo>
                    <a:cubicBezTo>
                      <a:pt x="156" y="4"/>
                      <a:pt x="159" y="8"/>
                      <a:pt x="158" y="10"/>
                    </a:cubicBezTo>
                    <a:cubicBezTo>
                      <a:pt x="157" y="12"/>
                      <a:pt x="153" y="4"/>
                      <a:pt x="149" y="4"/>
                    </a:cubicBezTo>
                    <a:cubicBezTo>
                      <a:pt x="146" y="4"/>
                      <a:pt x="147" y="8"/>
                      <a:pt x="145" y="8"/>
                    </a:cubicBezTo>
                    <a:cubicBezTo>
                      <a:pt x="142" y="9"/>
                      <a:pt x="148" y="12"/>
                      <a:pt x="150" y="13"/>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54" name="Freeform 173"/>
              <p:cNvSpPr>
                <a:spLocks/>
              </p:cNvSpPr>
              <p:nvPr/>
            </p:nvSpPr>
            <p:spPr bwMode="auto">
              <a:xfrm>
                <a:off x="1860668" y="3563618"/>
                <a:ext cx="159858" cy="86880"/>
              </a:xfrm>
              <a:custGeom>
                <a:avLst/>
                <a:gdLst/>
                <a:ahLst/>
                <a:cxnLst>
                  <a:cxn ang="0">
                    <a:pos x="0" y="19"/>
                  </a:cxn>
                  <a:cxn ang="0">
                    <a:pos x="7" y="18"/>
                  </a:cxn>
                  <a:cxn ang="0">
                    <a:pos x="9" y="21"/>
                  </a:cxn>
                  <a:cxn ang="0">
                    <a:pos x="17" y="20"/>
                  </a:cxn>
                  <a:cxn ang="0">
                    <a:pos x="24" y="20"/>
                  </a:cxn>
                  <a:cxn ang="0">
                    <a:pos x="28" y="15"/>
                  </a:cxn>
                  <a:cxn ang="0">
                    <a:pos x="31" y="9"/>
                  </a:cxn>
                  <a:cxn ang="0">
                    <a:pos x="38" y="5"/>
                  </a:cxn>
                  <a:cxn ang="0">
                    <a:pos x="35" y="0"/>
                  </a:cxn>
                  <a:cxn ang="0">
                    <a:pos x="27" y="3"/>
                  </a:cxn>
                  <a:cxn ang="0">
                    <a:pos x="18" y="6"/>
                  </a:cxn>
                  <a:cxn ang="0">
                    <a:pos x="5" y="4"/>
                  </a:cxn>
                  <a:cxn ang="0">
                    <a:pos x="1" y="4"/>
                  </a:cxn>
                  <a:cxn ang="0">
                    <a:pos x="0" y="19"/>
                  </a:cxn>
                </a:cxnLst>
                <a:rect l="0" t="0" r="r" b="b"/>
                <a:pathLst>
                  <a:path w="38" h="21">
                    <a:moveTo>
                      <a:pt x="0" y="19"/>
                    </a:moveTo>
                    <a:cubicBezTo>
                      <a:pt x="3" y="18"/>
                      <a:pt x="6" y="17"/>
                      <a:pt x="7" y="18"/>
                    </a:cubicBezTo>
                    <a:cubicBezTo>
                      <a:pt x="8" y="18"/>
                      <a:pt x="9" y="20"/>
                      <a:pt x="9" y="21"/>
                    </a:cubicBezTo>
                    <a:cubicBezTo>
                      <a:pt x="11" y="21"/>
                      <a:pt x="16" y="20"/>
                      <a:pt x="17" y="20"/>
                    </a:cubicBezTo>
                    <a:cubicBezTo>
                      <a:pt x="19" y="19"/>
                      <a:pt x="24" y="21"/>
                      <a:pt x="24" y="20"/>
                    </a:cubicBezTo>
                    <a:cubicBezTo>
                      <a:pt x="25" y="18"/>
                      <a:pt x="26" y="15"/>
                      <a:pt x="28" y="15"/>
                    </a:cubicBezTo>
                    <a:cubicBezTo>
                      <a:pt x="30" y="15"/>
                      <a:pt x="29" y="10"/>
                      <a:pt x="31" y="9"/>
                    </a:cubicBezTo>
                    <a:cubicBezTo>
                      <a:pt x="33" y="9"/>
                      <a:pt x="38" y="5"/>
                      <a:pt x="38" y="5"/>
                    </a:cubicBezTo>
                    <a:cubicBezTo>
                      <a:pt x="38" y="5"/>
                      <a:pt x="36" y="1"/>
                      <a:pt x="35" y="0"/>
                    </a:cubicBezTo>
                    <a:cubicBezTo>
                      <a:pt x="34" y="0"/>
                      <a:pt x="32" y="3"/>
                      <a:pt x="27" y="3"/>
                    </a:cubicBezTo>
                    <a:cubicBezTo>
                      <a:pt x="23" y="3"/>
                      <a:pt x="20" y="6"/>
                      <a:pt x="18" y="6"/>
                    </a:cubicBezTo>
                    <a:cubicBezTo>
                      <a:pt x="16" y="6"/>
                      <a:pt x="9" y="4"/>
                      <a:pt x="5" y="4"/>
                    </a:cubicBezTo>
                    <a:cubicBezTo>
                      <a:pt x="4" y="4"/>
                      <a:pt x="2" y="4"/>
                      <a:pt x="1" y="4"/>
                    </a:cubicBezTo>
                    <a:cubicBezTo>
                      <a:pt x="0" y="7"/>
                      <a:pt x="0" y="13"/>
                      <a:pt x="0" y="19"/>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55" name="Freeform 174"/>
              <p:cNvSpPr>
                <a:spLocks noEditPoints="1"/>
              </p:cNvSpPr>
              <p:nvPr/>
            </p:nvSpPr>
            <p:spPr bwMode="auto">
              <a:xfrm>
                <a:off x="1565283" y="3553193"/>
                <a:ext cx="542120" cy="590774"/>
              </a:xfrm>
              <a:custGeom>
                <a:avLst/>
                <a:gdLst/>
                <a:ahLst/>
                <a:cxnLst>
                  <a:cxn ang="0">
                    <a:pos x="90" y="122"/>
                  </a:cxn>
                  <a:cxn ang="0">
                    <a:pos x="77" y="122"/>
                  </a:cxn>
                  <a:cxn ang="0">
                    <a:pos x="67" y="127"/>
                  </a:cxn>
                  <a:cxn ang="0">
                    <a:pos x="79" y="133"/>
                  </a:cxn>
                  <a:cxn ang="0">
                    <a:pos x="92" y="141"/>
                  </a:cxn>
                  <a:cxn ang="0">
                    <a:pos x="95" y="134"/>
                  </a:cxn>
                  <a:cxn ang="0">
                    <a:pos x="99" y="123"/>
                  </a:cxn>
                  <a:cxn ang="0">
                    <a:pos x="90" y="122"/>
                  </a:cxn>
                  <a:cxn ang="0">
                    <a:pos x="26" y="85"/>
                  </a:cxn>
                  <a:cxn ang="0">
                    <a:pos x="18" y="87"/>
                  </a:cxn>
                  <a:cxn ang="0">
                    <a:pos x="22" y="101"/>
                  </a:cxn>
                  <a:cxn ang="0">
                    <a:pos x="27" y="112"/>
                  </a:cxn>
                  <a:cxn ang="0">
                    <a:pos x="34" y="107"/>
                  </a:cxn>
                  <a:cxn ang="0">
                    <a:pos x="36" y="89"/>
                  </a:cxn>
                  <a:cxn ang="0">
                    <a:pos x="26" y="85"/>
                  </a:cxn>
                  <a:cxn ang="0">
                    <a:pos x="108" y="79"/>
                  </a:cxn>
                  <a:cxn ang="0">
                    <a:pos x="99" y="73"/>
                  </a:cxn>
                  <a:cxn ang="0">
                    <a:pos x="82" y="55"/>
                  </a:cxn>
                  <a:cxn ang="0">
                    <a:pos x="66" y="38"/>
                  </a:cxn>
                  <a:cxn ang="0">
                    <a:pos x="66" y="27"/>
                  </a:cxn>
                  <a:cxn ang="0">
                    <a:pos x="71" y="21"/>
                  </a:cxn>
                  <a:cxn ang="0">
                    <a:pos x="72" y="6"/>
                  </a:cxn>
                  <a:cxn ang="0">
                    <a:pos x="66" y="5"/>
                  </a:cxn>
                  <a:cxn ang="0">
                    <a:pos x="64" y="0"/>
                  </a:cxn>
                  <a:cxn ang="0">
                    <a:pos x="55" y="1"/>
                  </a:cxn>
                  <a:cxn ang="0">
                    <a:pos x="48" y="3"/>
                  </a:cxn>
                  <a:cxn ang="0">
                    <a:pos x="46" y="2"/>
                  </a:cxn>
                  <a:cxn ang="0">
                    <a:pos x="44" y="5"/>
                  </a:cxn>
                  <a:cxn ang="0">
                    <a:pos x="42" y="7"/>
                  </a:cxn>
                  <a:cxn ang="0">
                    <a:pos x="39" y="9"/>
                  </a:cxn>
                  <a:cxn ang="0">
                    <a:pos x="34" y="10"/>
                  </a:cxn>
                  <a:cxn ang="0">
                    <a:pos x="30" y="12"/>
                  </a:cxn>
                  <a:cxn ang="0">
                    <a:pos x="27" y="16"/>
                  </a:cxn>
                  <a:cxn ang="0">
                    <a:pos x="20" y="9"/>
                  </a:cxn>
                  <a:cxn ang="0">
                    <a:pos x="15" y="17"/>
                  </a:cxn>
                  <a:cxn ang="0">
                    <a:pos x="5" y="17"/>
                  </a:cxn>
                  <a:cxn ang="0">
                    <a:pos x="6" y="23"/>
                  </a:cxn>
                  <a:cxn ang="0">
                    <a:pos x="4" y="27"/>
                  </a:cxn>
                  <a:cxn ang="0">
                    <a:pos x="2" y="30"/>
                  </a:cxn>
                  <a:cxn ang="0">
                    <a:pos x="5" y="36"/>
                  </a:cxn>
                  <a:cxn ang="0">
                    <a:pos x="8" y="41"/>
                  </a:cxn>
                  <a:cxn ang="0">
                    <a:pos x="13" y="43"/>
                  </a:cxn>
                  <a:cxn ang="0">
                    <a:pos x="12" y="47"/>
                  </a:cxn>
                  <a:cxn ang="0">
                    <a:pos x="17" y="45"/>
                  </a:cxn>
                  <a:cxn ang="0">
                    <a:pos x="25" y="38"/>
                  </a:cxn>
                  <a:cxn ang="0">
                    <a:pos x="41" y="45"/>
                  </a:cxn>
                  <a:cxn ang="0">
                    <a:pos x="44" y="52"/>
                  </a:cxn>
                  <a:cxn ang="0">
                    <a:pos x="55" y="65"/>
                  </a:cxn>
                  <a:cxn ang="0">
                    <a:pos x="70" y="79"/>
                  </a:cxn>
                  <a:cxn ang="0">
                    <a:pos x="81" y="83"/>
                  </a:cxn>
                  <a:cxn ang="0">
                    <a:pos x="91" y="90"/>
                  </a:cxn>
                  <a:cxn ang="0">
                    <a:pos x="99" y="96"/>
                  </a:cxn>
                  <a:cxn ang="0">
                    <a:pos x="103" y="103"/>
                  </a:cxn>
                  <a:cxn ang="0">
                    <a:pos x="103" y="115"/>
                  </a:cxn>
                  <a:cxn ang="0">
                    <a:pos x="104" y="124"/>
                  </a:cxn>
                  <a:cxn ang="0">
                    <a:pos x="109" y="115"/>
                  </a:cxn>
                  <a:cxn ang="0">
                    <a:pos x="116" y="108"/>
                  </a:cxn>
                  <a:cxn ang="0">
                    <a:pos x="111" y="99"/>
                  </a:cxn>
                  <a:cxn ang="0">
                    <a:pos x="121" y="95"/>
                  </a:cxn>
                  <a:cxn ang="0">
                    <a:pos x="130" y="95"/>
                  </a:cxn>
                  <a:cxn ang="0">
                    <a:pos x="108" y="79"/>
                  </a:cxn>
                </a:cxnLst>
                <a:rect l="0" t="0" r="r" b="b"/>
                <a:pathLst>
                  <a:path w="130" h="141">
                    <a:moveTo>
                      <a:pt x="90" y="122"/>
                    </a:moveTo>
                    <a:cubicBezTo>
                      <a:pt x="84" y="124"/>
                      <a:pt x="81" y="124"/>
                      <a:pt x="77" y="122"/>
                    </a:cubicBezTo>
                    <a:cubicBezTo>
                      <a:pt x="73" y="120"/>
                      <a:pt x="66" y="124"/>
                      <a:pt x="67" y="127"/>
                    </a:cubicBezTo>
                    <a:cubicBezTo>
                      <a:pt x="68" y="129"/>
                      <a:pt x="71" y="131"/>
                      <a:pt x="79" y="133"/>
                    </a:cubicBezTo>
                    <a:cubicBezTo>
                      <a:pt x="87" y="135"/>
                      <a:pt x="88" y="141"/>
                      <a:pt x="92" y="141"/>
                    </a:cubicBezTo>
                    <a:cubicBezTo>
                      <a:pt x="95" y="141"/>
                      <a:pt x="96" y="138"/>
                      <a:pt x="95" y="134"/>
                    </a:cubicBezTo>
                    <a:cubicBezTo>
                      <a:pt x="94" y="129"/>
                      <a:pt x="99" y="124"/>
                      <a:pt x="99" y="123"/>
                    </a:cubicBezTo>
                    <a:cubicBezTo>
                      <a:pt x="100" y="122"/>
                      <a:pt x="97" y="121"/>
                      <a:pt x="90" y="122"/>
                    </a:cubicBezTo>
                    <a:close/>
                    <a:moveTo>
                      <a:pt x="26" y="85"/>
                    </a:moveTo>
                    <a:cubicBezTo>
                      <a:pt x="22" y="88"/>
                      <a:pt x="19" y="84"/>
                      <a:pt x="18" y="87"/>
                    </a:cubicBezTo>
                    <a:cubicBezTo>
                      <a:pt x="16" y="90"/>
                      <a:pt x="23" y="95"/>
                      <a:pt x="22" y="101"/>
                    </a:cubicBezTo>
                    <a:cubicBezTo>
                      <a:pt x="20" y="108"/>
                      <a:pt x="23" y="116"/>
                      <a:pt x="27" y="112"/>
                    </a:cubicBezTo>
                    <a:cubicBezTo>
                      <a:pt x="30" y="108"/>
                      <a:pt x="32" y="110"/>
                      <a:pt x="34" y="107"/>
                    </a:cubicBezTo>
                    <a:cubicBezTo>
                      <a:pt x="37" y="104"/>
                      <a:pt x="35" y="94"/>
                      <a:pt x="36" y="89"/>
                    </a:cubicBezTo>
                    <a:cubicBezTo>
                      <a:pt x="38" y="84"/>
                      <a:pt x="30" y="81"/>
                      <a:pt x="26" y="85"/>
                    </a:cubicBezTo>
                    <a:close/>
                    <a:moveTo>
                      <a:pt x="108" y="79"/>
                    </a:moveTo>
                    <a:cubicBezTo>
                      <a:pt x="103" y="77"/>
                      <a:pt x="106" y="72"/>
                      <a:pt x="99" y="73"/>
                    </a:cubicBezTo>
                    <a:cubicBezTo>
                      <a:pt x="92" y="73"/>
                      <a:pt x="84" y="64"/>
                      <a:pt x="82" y="55"/>
                    </a:cubicBezTo>
                    <a:cubicBezTo>
                      <a:pt x="79" y="45"/>
                      <a:pt x="69" y="44"/>
                      <a:pt x="66" y="38"/>
                    </a:cubicBezTo>
                    <a:cubicBezTo>
                      <a:pt x="63" y="33"/>
                      <a:pt x="68" y="32"/>
                      <a:pt x="66" y="27"/>
                    </a:cubicBezTo>
                    <a:cubicBezTo>
                      <a:pt x="65" y="24"/>
                      <a:pt x="68" y="22"/>
                      <a:pt x="71" y="21"/>
                    </a:cubicBezTo>
                    <a:cubicBezTo>
                      <a:pt x="71" y="15"/>
                      <a:pt x="71" y="9"/>
                      <a:pt x="72" y="6"/>
                    </a:cubicBezTo>
                    <a:cubicBezTo>
                      <a:pt x="69" y="5"/>
                      <a:pt x="67" y="5"/>
                      <a:pt x="66" y="5"/>
                    </a:cubicBezTo>
                    <a:cubicBezTo>
                      <a:pt x="65" y="4"/>
                      <a:pt x="64" y="0"/>
                      <a:pt x="64" y="0"/>
                    </a:cubicBezTo>
                    <a:cubicBezTo>
                      <a:pt x="63" y="0"/>
                      <a:pt x="56" y="0"/>
                      <a:pt x="55" y="1"/>
                    </a:cubicBezTo>
                    <a:cubicBezTo>
                      <a:pt x="53" y="2"/>
                      <a:pt x="50" y="5"/>
                      <a:pt x="48" y="3"/>
                    </a:cubicBezTo>
                    <a:cubicBezTo>
                      <a:pt x="47" y="3"/>
                      <a:pt x="47" y="3"/>
                      <a:pt x="46" y="2"/>
                    </a:cubicBezTo>
                    <a:cubicBezTo>
                      <a:pt x="44" y="5"/>
                      <a:pt x="44" y="5"/>
                      <a:pt x="44" y="5"/>
                    </a:cubicBezTo>
                    <a:cubicBezTo>
                      <a:pt x="44" y="5"/>
                      <a:pt x="44" y="7"/>
                      <a:pt x="42" y="7"/>
                    </a:cubicBezTo>
                    <a:cubicBezTo>
                      <a:pt x="41" y="7"/>
                      <a:pt x="39" y="6"/>
                      <a:pt x="39" y="9"/>
                    </a:cubicBezTo>
                    <a:cubicBezTo>
                      <a:pt x="39" y="11"/>
                      <a:pt x="35" y="10"/>
                      <a:pt x="34" y="10"/>
                    </a:cubicBezTo>
                    <a:cubicBezTo>
                      <a:pt x="32" y="10"/>
                      <a:pt x="30" y="10"/>
                      <a:pt x="30" y="12"/>
                    </a:cubicBezTo>
                    <a:cubicBezTo>
                      <a:pt x="30" y="14"/>
                      <a:pt x="29" y="19"/>
                      <a:pt x="27" y="16"/>
                    </a:cubicBezTo>
                    <a:cubicBezTo>
                      <a:pt x="24" y="14"/>
                      <a:pt x="21" y="8"/>
                      <a:pt x="20" y="9"/>
                    </a:cubicBezTo>
                    <a:cubicBezTo>
                      <a:pt x="19" y="9"/>
                      <a:pt x="17" y="17"/>
                      <a:pt x="15" y="17"/>
                    </a:cubicBezTo>
                    <a:cubicBezTo>
                      <a:pt x="13" y="17"/>
                      <a:pt x="8" y="17"/>
                      <a:pt x="5" y="17"/>
                    </a:cubicBezTo>
                    <a:cubicBezTo>
                      <a:pt x="4" y="20"/>
                      <a:pt x="5" y="22"/>
                      <a:pt x="6" y="23"/>
                    </a:cubicBezTo>
                    <a:cubicBezTo>
                      <a:pt x="8" y="23"/>
                      <a:pt x="6" y="26"/>
                      <a:pt x="4" y="27"/>
                    </a:cubicBezTo>
                    <a:cubicBezTo>
                      <a:pt x="3" y="28"/>
                      <a:pt x="0" y="27"/>
                      <a:pt x="2" y="30"/>
                    </a:cubicBezTo>
                    <a:cubicBezTo>
                      <a:pt x="4" y="33"/>
                      <a:pt x="7" y="33"/>
                      <a:pt x="5" y="36"/>
                    </a:cubicBezTo>
                    <a:cubicBezTo>
                      <a:pt x="3" y="38"/>
                      <a:pt x="5" y="41"/>
                      <a:pt x="8" y="41"/>
                    </a:cubicBezTo>
                    <a:cubicBezTo>
                      <a:pt x="10" y="41"/>
                      <a:pt x="14" y="41"/>
                      <a:pt x="13" y="43"/>
                    </a:cubicBezTo>
                    <a:cubicBezTo>
                      <a:pt x="12" y="44"/>
                      <a:pt x="12" y="45"/>
                      <a:pt x="12" y="47"/>
                    </a:cubicBezTo>
                    <a:cubicBezTo>
                      <a:pt x="14" y="46"/>
                      <a:pt x="15" y="46"/>
                      <a:pt x="17" y="45"/>
                    </a:cubicBezTo>
                    <a:cubicBezTo>
                      <a:pt x="21" y="43"/>
                      <a:pt x="19" y="40"/>
                      <a:pt x="25" y="38"/>
                    </a:cubicBezTo>
                    <a:cubicBezTo>
                      <a:pt x="31" y="37"/>
                      <a:pt x="38" y="42"/>
                      <a:pt x="41" y="45"/>
                    </a:cubicBezTo>
                    <a:cubicBezTo>
                      <a:pt x="43" y="49"/>
                      <a:pt x="44" y="49"/>
                      <a:pt x="44" y="52"/>
                    </a:cubicBezTo>
                    <a:cubicBezTo>
                      <a:pt x="45" y="55"/>
                      <a:pt x="47" y="60"/>
                      <a:pt x="55" y="65"/>
                    </a:cubicBezTo>
                    <a:cubicBezTo>
                      <a:pt x="63" y="71"/>
                      <a:pt x="66" y="76"/>
                      <a:pt x="70" y="79"/>
                    </a:cubicBezTo>
                    <a:cubicBezTo>
                      <a:pt x="74" y="81"/>
                      <a:pt x="79" y="80"/>
                      <a:pt x="81" y="83"/>
                    </a:cubicBezTo>
                    <a:cubicBezTo>
                      <a:pt x="84" y="86"/>
                      <a:pt x="87" y="88"/>
                      <a:pt x="91" y="90"/>
                    </a:cubicBezTo>
                    <a:cubicBezTo>
                      <a:pt x="95" y="92"/>
                      <a:pt x="95" y="96"/>
                      <a:pt x="99" y="96"/>
                    </a:cubicBezTo>
                    <a:cubicBezTo>
                      <a:pt x="103" y="97"/>
                      <a:pt x="100" y="100"/>
                      <a:pt x="103" y="103"/>
                    </a:cubicBezTo>
                    <a:cubicBezTo>
                      <a:pt x="105" y="106"/>
                      <a:pt x="106" y="112"/>
                      <a:pt x="103" y="115"/>
                    </a:cubicBezTo>
                    <a:cubicBezTo>
                      <a:pt x="101" y="119"/>
                      <a:pt x="102" y="124"/>
                      <a:pt x="104" y="124"/>
                    </a:cubicBezTo>
                    <a:cubicBezTo>
                      <a:pt x="105" y="124"/>
                      <a:pt x="109" y="118"/>
                      <a:pt x="109" y="115"/>
                    </a:cubicBezTo>
                    <a:cubicBezTo>
                      <a:pt x="110" y="112"/>
                      <a:pt x="113" y="112"/>
                      <a:pt x="116" y="108"/>
                    </a:cubicBezTo>
                    <a:cubicBezTo>
                      <a:pt x="118" y="105"/>
                      <a:pt x="112" y="104"/>
                      <a:pt x="111" y="99"/>
                    </a:cubicBezTo>
                    <a:cubicBezTo>
                      <a:pt x="109" y="95"/>
                      <a:pt x="116" y="91"/>
                      <a:pt x="121" y="95"/>
                    </a:cubicBezTo>
                    <a:cubicBezTo>
                      <a:pt x="127" y="98"/>
                      <a:pt x="130" y="101"/>
                      <a:pt x="130" y="95"/>
                    </a:cubicBezTo>
                    <a:cubicBezTo>
                      <a:pt x="130" y="89"/>
                      <a:pt x="112" y="82"/>
                      <a:pt x="108" y="79"/>
                    </a:cubicBezTo>
                    <a:close/>
                  </a:path>
                </a:pathLst>
              </a:custGeom>
              <a:solidFill>
                <a:srgbClr val="5B93A5"/>
              </a:solid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56" name="Freeform 175"/>
              <p:cNvSpPr>
                <a:spLocks/>
              </p:cNvSpPr>
              <p:nvPr/>
            </p:nvSpPr>
            <p:spPr bwMode="auto">
              <a:xfrm>
                <a:off x="2107403" y="3772129"/>
                <a:ext cx="59079" cy="72978"/>
              </a:xfrm>
              <a:custGeom>
                <a:avLst/>
                <a:gdLst/>
                <a:ahLst/>
                <a:cxnLst>
                  <a:cxn ang="0">
                    <a:pos x="5" y="0"/>
                  </a:cxn>
                  <a:cxn ang="0">
                    <a:pos x="1" y="8"/>
                  </a:cxn>
                  <a:cxn ang="0">
                    <a:pos x="0" y="12"/>
                  </a:cxn>
                  <a:cxn ang="0">
                    <a:pos x="8" y="18"/>
                  </a:cxn>
                  <a:cxn ang="0">
                    <a:pos x="9" y="18"/>
                  </a:cxn>
                  <a:cxn ang="0">
                    <a:pos x="14" y="10"/>
                  </a:cxn>
                  <a:cxn ang="0">
                    <a:pos x="5" y="0"/>
                  </a:cxn>
                </a:cxnLst>
                <a:rect l="0" t="0" r="r" b="b"/>
                <a:pathLst>
                  <a:path w="14" h="18">
                    <a:moveTo>
                      <a:pt x="5" y="0"/>
                    </a:moveTo>
                    <a:cubicBezTo>
                      <a:pt x="3" y="3"/>
                      <a:pt x="0" y="7"/>
                      <a:pt x="1" y="8"/>
                    </a:cubicBezTo>
                    <a:cubicBezTo>
                      <a:pt x="1" y="9"/>
                      <a:pt x="0" y="10"/>
                      <a:pt x="0" y="12"/>
                    </a:cubicBezTo>
                    <a:cubicBezTo>
                      <a:pt x="3" y="14"/>
                      <a:pt x="6" y="16"/>
                      <a:pt x="8" y="18"/>
                    </a:cubicBezTo>
                    <a:cubicBezTo>
                      <a:pt x="8" y="18"/>
                      <a:pt x="8" y="18"/>
                      <a:pt x="9" y="18"/>
                    </a:cubicBezTo>
                    <a:cubicBezTo>
                      <a:pt x="9" y="14"/>
                      <a:pt x="12" y="10"/>
                      <a:pt x="14" y="10"/>
                    </a:cubicBezTo>
                    <a:cubicBezTo>
                      <a:pt x="11" y="7"/>
                      <a:pt x="7" y="2"/>
                      <a:pt x="5" y="0"/>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sp>
            <p:nvSpPr>
              <p:cNvPr id="157" name="Freeform 176"/>
              <p:cNvSpPr>
                <a:spLocks/>
              </p:cNvSpPr>
              <p:nvPr/>
            </p:nvSpPr>
            <p:spPr bwMode="auto">
              <a:xfrm>
                <a:off x="2121305" y="3605324"/>
                <a:ext cx="198084" cy="232836"/>
              </a:xfrm>
              <a:custGeom>
                <a:avLst/>
                <a:gdLst/>
                <a:ahLst/>
                <a:cxnLst>
                  <a:cxn ang="0">
                    <a:pos x="41" y="37"/>
                  </a:cxn>
                  <a:cxn ang="0">
                    <a:pos x="41" y="29"/>
                  </a:cxn>
                  <a:cxn ang="0">
                    <a:pos x="42" y="23"/>
                  </a:cxn>
                  <a:cxn ang="0">
                    <a:pos x="29" y="20"/>
                  </a:cxn>
                  <a:cxn ang="0">
                    <a:pos x="28" y="13"/>
                  </a:cxn>
                  <a:cxn ang="0">
                    <a:pos x="24" y="9"/>
                  </a:cxn>
                  <a:cxn ang="0">
                    <a:pos x="20" y="2"/>
                  </a:cxn>
                  <a:cxn ang="0">
                    <a:pos x="20" y="2"/>
                  </a:cxn>
                  <a:cxn ang="0">
                    <a:pos x="17" y="1"/>
                  </a:cxn>
                  <a:cxn ang="0">
                    <a:pos x="12" y="0"/>
                  </a:cxn>
                  <a:cxn ang="0">
                    <a:pos x="0" y="3"/>
                  </a:cxn>
                  <a:cxn ang="0">
                    <a:pos x="3" y="10"/>
                  </a:cxn>
                  <a:cxn ang="0">
                    <a:pos x="7" y="18"/>
                  </a:cxn>
                  <a:cxn ang="0">
                    <a:pos x="6" y="36"/>
                  </a:cxn>
                  <a:cxn ang="0">
                    <a:pos x="2" y="40"/>
                  </a:cxn>
                  <a:cxn ang="0">
                    <a:pos x="11" y="50"/>
                  </a:cxn>
                  <a:cxn ang="0">
                    <a:pos x="11" y="50"/>
                  </a:cxn>
                  <a:cxn ang="0">
                    <a:pos x="21" y="56"/>
                  </a:cxn>
                  <a:cxn ang="0">
                    <a:pos x="41" y="52"/>
                  </a:cxn>
                  <a:cxn ang="0">
                    <a:pos x="41" y="49"/>
                  </a:cxn>
                  <a:cxn ang="0">
                    <a:pos x="45" y="44"/>
                  </a:cxn>
                  <a:cxn ang="0">
                    <a:pos x="41" y="37"/>
                  </a:cxn>
                </a:cxnLst>
                <a:rect l="0" t="0" r="r" b="b"/>
                <a:pathLst>
                  <a:path w="47" h="56">
                    <a:moveTo>
                      <a:pt x="41" y="37"/>
                    </a:moveTo>
                    <a:cubicBezTo>
                      <a:pt x="39" y="35"/>
                      <a:pt x="39" y="31"/>
                      <a:pt x="41" y="29"/>
                    </a:cubicBezTo>
                    <a:cubicBezTo>
                      <a:pt x="44" y="28"/>
                      <a:pt x="42" y="26"/>
                      <a:pt x="42" y="23"/>
                    </a:cubicBezTo>
                    <a:cubicBezTo>
                      <a:pt x="42" y="21"/>
                      <a:pt x="31" y="20"/>
                      <a:pt x="29" y="20"/>
                    </a:cubicBezTo>
                    <a:cubicBezTo>
                      <a:pt x="27" y="19"/>
                      <a:pt x="30" y="13"/>
                      <a:pt x="28" y="13"/>
                    </a:cubicBezTo>
                    <a:cubicBezTo>
                      <a:pt x="25" y="13"/>
                      <a:pt x="24" y="11"/>
                      <a:pt x="24" y="9"/>
                    </a:cubicBezTo>
                    <a:cubicBezTo>
                      <a:pt x="24" y="7"/>
                      <a:pt x="20" y="3"/>
                      <a:pt x="20" y="2"/>
                    </a:cubicBezTo>
                    <a:cubicBezTo>
                      <a:pt x="20" y="2"/>
                      <a:pt x="20" y="2"/>
                      <a:pt x="20" y="2"/>
                    </a:cubicBezTo>
                    <a:cubicBezTo>
                      <a:pt x="19" y="1"/>
                      <a:pt x="17" y="1"/>
                      <a:pt x="17" y="1"/>
                    </a:cubicBezTo>
                    <a:cubicBezTo>
                      <a:pt x="15" y="1"/>
                      <a:pt x="12" y="0"/>
                      <a:pt x="12" y="0"/>
                    </a:cubicBezTo>
                    <a:cubicBezTo>
                      <a:pt x="12" y="0"/>
                      <a:pt x="5" y="2"/>
                      <a:pt x="0" y="3"/>
                    </a:cubicBezTo>
                    <a:cubicBezTo>
                      <a:pt x="1" y="6"/>
                      <a:pt x="2" y="9"/>
                      <a:pt x="3" y="10"/>
                    </a:cubicBezTo>
                    <a:cubicBezTo>
                      <a:pt x="7" y="11"/>
                      <a:pt x="6" y="15"/>
                      <a:pt x="7" y="18"/>
                    </a:cubicBezTo>
                    <a:cubicBezTo>
                      <a:pt x="8" y="21"/>
                      <a:pt x="8" y="36"/>
                      <a:pt x="6" y="36"/>
                    </a:cubicBezTo>
                    <a:cubicBezTo>
                      <a:pt x="5" y="36"/>
                      <a:pt x="4" y="37"/>
                      <a:pt x="2" y="40"/>
                    </a:cubicBezTo>
                    <a:cubicBezTo>
                      <a:pt x="4" y="42"/>
                      <a:pt x="8" y="47"/>
                      <a:pt x="11" y="50"/>
                    </a:cubicBezTo>
                    <a:cubicBezTo>
                      <a:pt x="11" y="50"/>
                      <a:pt x="11" y="50"/>
                      <a:pt x="11" y="50"/>
                    </a:cubicBezTo>
                    <a:cubicBezTo>
                      <a:pt x="13" y="50"/>
                      <a:pt x="21" y="56"/>
                      <a:pt x="21" y="56"/>
                    </a:cubicBezTo>
                    <a:cubicBezTo>
                      <a:pt x="21" y="56"/>
                      <a:pt x="33" y="53"/>
                      <a:pt x="41" y="52"/>
                    </a:cubicBezTo>
                    <a:cubicBezTo>
                      <a:pt x="41" y="51"/>
                      <a:pt x="41" y="50"/>
                      <a:pt x="41" y="49"/>
                    </a:cubicBezTo>
                    <a:cubicBezTo>
                      <a:pt x="41" y="47"/>
                      <a:pt x="43" y="44"/>
                      <a:pt x="45" y="44"/>
                    </a:cubicBezTo>
                    <a:cubicBezTo>
                      <a:pt x="47" y="44"/>
                      <a:pt x="44" y="39"/>
                      <a:pt x="41" y="37"/>
                    </a:cubicBezTo>
                    <a:close/>
                  </a:path>
                </a:pathLst>
              </a:custGeom>
              <a:grpFill/>
              <a:ln w="1"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ea typeface="造字工房悦黑体验版常规体" pitchFamily="50" charset="-122"/>
                </a:endParaRPr>
              </a:p>
            </p:txBody>
          </p:sp>
        </p:grpSp>
        <p:grpSp>
          <p:nvGrpSpPr>
            <p:cNvPr id="109" name="组合 108"/>
            <p:cNvGrpSpPr>
              <a:grpSpLocks noChangeAspect="1"/>
            </p:cNvGrpSpPr>
            <p:nvPr/>
          </p:nvGrpSpPr>
          <p:grpSpPr>
            <a:xfrm>
              <a:off x="971600" y="3287824"/>
              <a:ext cx="172302" cy="220030"/>
              <a:chOff x="6076329" y="2281262"/>
              <a:chExt cx="384487" cy="490991"/>
            </a:xfrm>
          </p:grpSpPr>
          <p:sp>
            <p:nvSpPr>
              <p:cNvPr id="119" name="椭圆 118"/>
              <p:cNvSpPr/>
              <p:nvPr/>
            </p:nvSpPr>
            <p:spPr>
              <a:xfrm>
                <a:off x="6076329" y="2660954"/>
                <a:ext cx="384487" cy="111299"/>
              </a:xfrm>
              <a:prstGeom prst="ellipse">
                <a:avLst/>
              </a:prstGeom>
              <a:gradFill flip="none" rotWithShape="1">
                <a:gsLst>
                  <a:gs pos="0">
                    <a:schemeClr val="tx1"/>
                  </a:gs>
                  <a:gs pos="31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泪滴形 119"/>
              <p:cNvSpPr/>
              <p:nvPr/>
            </p:nvSpPr>
            <p:spPr>
              <a:xfrm rot="8100000">
                <a:off x="6113000" y="2281262"/>
                <a:ext cx="303641" cy="303641"/>
              </a:xfrm>
              <a:prstGeom prst="teardrop">
                <a:avLst>
                  <a:gd name="adj" fmla="val 128040"/>
                </a:avLst>
              </a:prstGeom>
              <a:solidFill>
                <a:srgbClr val="14C7BE"/>
              </a:solidFill>
              <a:ln w="3175">
                <a:noFill/>
              </a:ln>
              <a:effectLst>
                <a:outerShdw blurRad="431800" dist="215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0" name="组合 109"/>
            <p:cNvGrpSpPr>
              <a:grpSpLocks noChangeAspect="1"/>
            </p:cNvGrpSpPr>
            <p:nvPr/>
          </p:nvGrpSpPr>
          <p:grpSpPr>
            <a:xfrm>
              <a:off x="873701" y="3341707"/>
              <a:ext cx="172302" cy="220030"/>
              <a:chOff x="6076329" y="2281262"/>
              <a:chExt cx="384487" cy="490991"/>
            </a:xfrm>
          </p:grpSpPr>
          <p:sp>
            <p:nvSpPr>
              <p:cNvPr id="117" name="椭圆 116"/>
              <p:cNvSpPr/>
              <p:nvPr/>
            </p:nvSpPr>
            <p:spPr>
              <a:xfrm>
                <a:off x="6076329" y="2660954"/>
                <a:ext cx="384487" cy="111299"/>
              </a:xfrm>
              <a:prstGeom prst="ellipse">
                <a:avLst/>
              </a:prstGeom>
              <a:gradFill flip="none" rotWithShape="1">
                <a:gsLst>
                  <a:gs pos="0">
                    <a:schemeClr val="tx1"/>
                  </a:gs>
                  <a:gs pos="31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泪滴形 117"/>
              <p:cNvSpPr/>
              <p:nvPr/>
            </p:nvSpPr>
            <p:spPr>
              <a:xfrm rot="8100000">
                <a:off x="6113000" y="2281262"/>
                <a:ext cx="303641" cy="303641"/>
              </a:xfrm>
              <a:prstGeom prst="teardrop">
                <a:avLst>
                  <a:gd name="adj" fmla="val 128040"/>
                </a:avLst>
              </a:prstGeom>
              <a:solidFill>
                <a:srgbClr val="14C7BE"/>
              </a:solidFill>
              <a:ln w="3175">
                <a:noFill/>
              </a:ln>
              <a:effectLst>
                <a:outerShdw blurRad="431800" dist="215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1" name="组合 110"/>
            <p:cNvGrpSpPr>
              <a:grpSpLocks noChangeAspect="1"/>
            </p:cNvGrpSpPr>
            <p:nvPr/>
          </p:nvGrpSpPr>
          <p:grpSpPr>
            <a:xfrm>
              <a:off x="1494000" y="3695075"/>
              <a:ext cx="172302" cy="220030"/>
              <a:chOff x="6076329" y="2281262"/>
              <a:chExt cx="384487" cy="490991"/>
            </a:xfrm>
          </p:grpSpPr>
          <p:sp>
            <p:nvSpPr>
              <p:cNvPr id="115" name="椭圆 114"/>
              <p:cNvSpPr/>
              <p:nvPr/>
            </p:nvSpPr>
            <p:spPr>
              <a:xfrm>
                <a:off x="6076329" y="2660954"/>
                <a:ext cx="384487" cy="111299"/>
              </a:xfrm>
              <a:prstGeom prst="ellipse">
                <a:avLst/>
              </a:prstGeom>
              <a:gradFill flip="none" rotWithShape="1">
                <a:gsLst>
                  <a:gs pos="0">
                    <a:schemeClr val="tx1"/>
                  </a:gs>
                  <a:gs pos="31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泪滴形 115"/>
              <p:cNvSpPr/>
              <p:nvPr/>
            </p:nvSpPr>
            <p:spPr>
              <a:xfrm rot="8100000">
                <a:off x="6113000" y="2281262"/>
                <a:ext cx="303641" cy="303641"/>
              </a:xfrm>
              <a:prstGeom prst="teardrop">
                <a:avLst>
                  <a:gd name="adj" fmla="val 128040"/>
                </a:avLst>
              </a:prstGeom>
              <a:solidFill>
                <a:srgbClr val="14C7BE"/>
              </a:solidFill>
              <a:ln w="3175">
                <a:noFill/>
              </a:ln>
              <a:effectLst>
                <a:outerShdw blurRad="431800" dist="215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p:cNvGrpSpPr>
              <a:grpSpLocks noChangeAspect="1"/>
            </p:cNvGrpSpPr>
            <p:nvPr/>
          </p:nvGrpSpPr>
          <p:grpSpPr>
            <a:xfrm>
              <a:off x="1270573" y="3252212"/>
              <a:ext cx="172302" cy="220030"/>
              <a:chOff x="6076329" y="2281262"/>
              <a:chExt cx="384487" cy="490991"/>
            </a:xfrm>
          </p:grpSpPr>
          <p:sp>
            <p:nvSpPr>
              <p:cNvPr id="113" name="椭圆 112"/>
              <p:cNvSpPr/>
              <p:nvPr/>
            </p:nvSpPr>
            <p:spPr>
              <a:xfrm>
                <a:off x="6076329" y="2660954"/>
                <a:ext cx="384487" cy="111299"/>
              </a:xfrm>
              <a:prstGeom prst="ellipse">
                <a:avLst/>
              </a:prstGeom>
              <a:gradFill flip="none" rotWithShape="1">
                <a:gsLst>
                  <a:gs pos="0">
                    <a:schemeClr val="tx1"/>
                  </a:gs>
                  <a:gs pos="31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泪滴形 113"/>
              <p:cNvSpPr/>
              <p:nvPr/>
            </p:nvSpPr>
            <p:spPr>
              <a:xfrm rot="8100000">
                <a:off x="6113000" y="2281262"/>
                <a:ext cx="303641" cy="303641"/>
              </a:xfrm>
              <a:prstGeom prst="teardrop">
                <a:avLst>
                  <a:gd name="adj" fmla="val 128040"/>
                </a:avLst>
              </a:prstGeom>
              <a:solidFill>
                <a:srgbClr val="14C7BE"/>
              </a:solidFill>
              <a:ln w="3175">
                <a:noFill/>
              </a:ln>
              <a:effectLst>
                <a:outerShdw blurRad="431800" dist="215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63" name="直接连接符 62"/>
          <p:cNvCxnSpPr/>
          <p:nvPr/>
        </p:nvCxnSpPr>
        <p:spPr>
          <a:xfrm flipH="1" flipV="1">
            <a:off x="1794459" y="2362762"/>
            <a:ext cx="406511" cy="804277"/>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1259632" y="2911812"/>
            <a:ext cx="652762" cy="300069"/>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a:off x="932123" y="3283889"/>
            <a:ext cx="877941" cy="316123"/>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1657392" y="3628857"/>
            <a:ext cx="778841" cy="856167"/>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159" name="组合 158"/>
          <p:cNvGrpSpPr/>
          <p:nvPr/>
        </p:nvGrpSpPr>
        <p:grpSpPr>
          <a:xfrm>
            <a:off x="3851920" y="1602177"/>
            <a:ext cx="3401062" cy="2811544"/>
            <a:chOff x="4890465" y="1602177"/>
            <a:chExt cx="3401062" cy="2811544"/>
          </a:xfrm>
        </p:grpSpPr>
        <p:grpSp>
          <p:nvGrpSpPr>
            <p:cNvPr id="165" name="KSO_Shape"/>
            <p:cNvGrpSpPr>
              <a:grpSpLocks noChangeAspect="1"/>
            </p:cNvGrpSpPr>
            <p:nvPr/>
          </p:nvGrpSpPr>
          <p:grpSpPr bwMode="auto">
            <a:xfrm>
              <a:off x="4890465" y="1602177"/>
              <a:ext cx="3401062" cy="2811544"/>
              <a:chOff x="1331640" y="1268760"/>
              <a:chExt cx="5832647" cy="4819363"/>
            </a:xfrm>
            <a:solidFill>
              <a:schemeClr val="tx2">
                <a:lumMod val="20000"/>
                <a:lumOff val="80000"/>
                <a:alpha val="37000"/>
              </a:schemeClr>
            </a:solidFill>
          </p:grpSpPr>
          <p:sp>
            <p:nvSpPr>
              <p:cNvPr id="181" name="内蒙古"/>
              <p:cNvSpPr>
                <a:spLocks/>
              </p:cNvSpPr>
              <p:nvPr/>
            </p:nvSpPr>
            <p:spPr bwMode="auto">
              <a:xfrm>
                <a:off x="3781351" y="1323173"/>
                <a:ext cx="2555478" cy="2179596"/>
              </a:xfrm>
              <a:custGeom>
                <a:avLst/>
                <a:gdLst>
                  <a:gd name="T0" fmla="*/ 2147483646 w 1428"/>
                  <a:gd name="T1" fmla="*/ 2147483646 h 1218"/>
                  <a:gd name="T2" fmla="*/ 2147483646 w 1428"/>
                  <a:gd name="T3" fmla="*/ 2147483646 h 1218"/>
                  <a:gd name="T4" fmla="*/ 2147483646 w 1428"/>
                  <a:gd name="T5" fmla="*/ 2147483646 h 1218"/>
                  <a:gd name="T6" fmla="*/ 2147483646 w 1428"/>
                  <a:gd name="T7" fmla="*/ 2147483646 h 1218"/>
                  <a:gd name="T8" fmla="*/ 2147483646 w 1428"/>
                  <a:gd name="T9" fmla="*/ 2147483646 h 1218"/>
                  <a:gd name="T10" fmla="*/ 2147483646 w 1428"/>
                  <a:gd name="T11" fmla="*/ 2147483646 h 1218"/>
                  <a:gd name="T12" fmla="*/ 2147483646 w 1428"/>
                  <a:gd name="T13" fmla="*/ 2147483646 h 1218"/>
                  <a:gd name="T14" fmla="*/ 2147483646 w 1428"/>
                  <a:gd name="T15" fmla="*/ 2147483646 h 1218"/>
                  <a:gd name="T16" fmla="*/ 2147483646 w 1428"/>
                  <a:gd name="T17" fmla="*/ 2147483646 h 1218"/>
                  <a:gd name="T18" fmla="*/ 2147483646 w 1428"/>
                  <a:gd name="T19" fmla="*/ 2147483646 h 1218"/>
                  <a:gd name="T20" fmla="*/ 2147483646 w 1428"/>
                  <a:gd name="T21" fmla="*/ 2147483646 h 1218"/>
                  <a:gd name="T22" fmla="*/ 2147483646 w 1428"/>
                  <a:gd name="T23" fmla="*/ 2147483646 h 1218"/>
                  <a:gd name="T24" fmla="*/ 2147483646 w 1428"/>
                  <a:gd name="T25" fmla="*/ 2147483646 h 1218"/>
                  <a:gd name="T26" fmla="*/ 2147483646 w 1428"/>
                  <a:gd name="T27" fmla="*/ 2147483646 h 1218"/>
                  <a:gd name="T28" fmla="*/ 2147483646 w 1428"/>
                  <a:gd name="T29" fmla="*/ 2147483646 h 1218"/>
                  <a:gd name="T30" fmla="*/ 2147483646 w 1428"/>
                  <a:gd name="T31" fmla="*/ 2147483646 h 1218"/>
                  <a:gd name="T32" fmla="*/ 2147483646 w 1428"/>
                  <a:gd name="T33" fmla="*/ 2147483646 h 1218"/>
                  <a:gd name="T34" fmla="*/ 2147483646 w 1428"/>
                  <a:gd name="T35" fmla="*/ 2147483646 h 1218"/>
                  <a:gd name="T36" fmla="*/ 2147483646 w 1428"/>
                  <a:gd name="T37" fmla="*/ 2147483646 h 1218"/>
                  <a:gd name="T38" fmla="*/ 2147483646 w 1428"/>
                  <a:gd name="T39" fmla="*/ 2147483646 h 1218"/>
                  <a:gd name="T40" fmla="*/ 2147483646 w 1428"/>
                  <a:gd name="T41" fmla="*/ 2147483646 h 1218"/>
                  <a:gd name="T42" fmla="*/ 2147483646 w 1428"/>
                  <a:gd name="T43" fmla="*/ 2147483646 h 1218"/>
                  <a:gd name="T44" fmla="*/ 0 w 1428"/>
                  <a:gd name="T45" fmla="*/ 2147483646 h 1218"/>
                  <a:gd name="T46" fmla="*/ 2147483646 w 1428"/>
                  <a:gd name="T47" fmla="*/ 2147483646 h 1218"/>
                  <a:gd name="T48" fmla="*/ 2147483646 w 1428"/>
                  <a:gd name="T49" fmla="*/ 2147483646 h 1218"/>
                  <a:gd name="T50" fmla="*/ 2147483646 w 1428"/>
                  <a:gd name="T51" fmla="*/ 2147483646 h 1218"/>
                  <a:gd name="T52" fmla="*/ 2147483646 w 1428"/>
                  <a:gd name="T53" fmla="*/ 2147483646 h 1218"/>
                  <a:gd name="T54" fmla="*/ 2147483646 w 1428"/>
                  <a:gd name="T55" fmla="*/ 2147483646 h 1218"/>
                  <a:gd name="T56" fmla="*/ 2147483646 w 1428"/>
                  <a:gd name="T57" fmla="*/ 2147483646 h 1218"/>
                  <a:gd name="T58" fmla="*/ 2147483646 w 1428"/>
                  <a:gd name="T59" fmla="*/ 2147483646 h 1218"/>
                  <a:gd name="T60" fmla="*/ 2147483646 w 1428"/>
                  <a:gd name="T61" fmla="*/ 2147483646 h 1218"/>
                  <a:gd name="T62" fmla="*/ 2147483646 w 1428"/>
                  <a:gd name="T63" fmla="*/ 2147483646 h 1218"/>
                  <a:gd name="T64" fmla="*/ 2147483646 w 1428"/>
                  <a:gd name="T65" fmla="*/ 2147483646 h 1218"/>
                  <a:gd name="T66" fmla="*/ 2147483646 w 1428"/>
                  <a:gd name="T67" fmla="*/ 2147483646 h 1218"/>
                  <a:gd name="T68" fmla="*/ 2147483646 w 1428"/>
                  <a:gd name="T69" fmla="*/ 2147483646 h 1218"/>
                  <a:gd name="T70" fmla="*/ 2147483646 w 1428"/>
                  <a:gd name="T71" fmla="*/ 2147483646 h 1218"/>
                  <a:gd name="T72" fmla="*/ 2147483646 w 1428"/>
                  <a:gd name="T73" fmla="*/ 2147483646 h 1218"/>
                  <a:gd name="T74" fmla="*/ 2147483646 w 1428"/>
                  <a:gd name="T75" fmla="*/ 2147483646 h 1218"/>
                  <a:gd name="T76" fmla="*/ 2147483646 w 1428"/>
                  <a:gd name="T77" fmla="*/ 2147483646 h 1218"/>
                  <a:gd name="T78" fmla="*/ 2147483646 w 1428"/>
                  <a:gd name="T79" fmla="*/ 2147483646 h 1218"/>
                  <a:gd name="T80" fmla="*/ 2147483646 w 1428"/>
                  <a:gd name="T81" fmla="*/ 2147483646 h 1218"/>
                  <a:gd name="T82" fmla="*/ 2147483646 w 1428"/>
                  <a:gd name="T83" fmla="*/ 2147483646 h 1218"/>
                  <a:gd name="T84" fmla="*/ 2147483646 w 1428"/>
                  <a:gd name="T85" fmla="*/ 2147483646 h 1218"/>
                  <a:gd name="T86" fmla="*/ 2147483646 w 1428"/>
                  <a:gd name="T87" fmla="*/ 2147483646 h 1218"/>
                  <a:gd name="T88" fmla="*/ 2147483646 w 1428"/>
                  <a:gd name="T89" fmla="*/ 2147483646 h 1218"/>
                  <a:gd name="T90" fmla="*/ 2147483646 w 1428"/>
                  <a:gd name="T91" fmla="*/ 2147483646 h 1218"/>
                  <a:gd name="T92" fmla="*/ 2147483646 w 1428"/>
                  <a:gd name="T93" fmla="*/ 2147483646 h 1218"/>
                  <a:gd name="T94" fmla="*/ 2147483646 w 1428"/>
                  <a:gd name="T95" fmla="*/ 2147483646 h 1218"/>
                  <a:gd name="T96" fmla="*/ 2147483646 w 1428"/>
                  <a:gd name="T97" fmla="*/ 2147483646 h 1218"/>
                  <a:gd name="T98" fmla="*/ 2147483646 w 1428"/>
                  <a:gd name="T99" fmla="*/ 2147483646 h 1218"/>
                  <a:gd name="T100" fmla="*/ 2147483646 w 1428"/>
                  <a:gd name="T101" fmla="*/ 2147483646 h 1218"/>
                  <a:gd name="T102" fmla="*/ 2147483646 w 1428"/>
                  <a:gd name="T103" fmla="*/ 2147483646 h 1218"/>
                  <a:gd name="T104" fmla="*/ 2147483646 w 1428"/>
                  <a:gd name="T105" fmla="*/ 2147483646 h 1218"/>
                  <a:gd name="T106" fmla="*/ 2147483646 w 1428"/>
                  <a:gd name="T107" fmla="*/ 2147483646 h 1218"/>
                  <a:gd name="T108" fmla="*/ 2147483646 w 1428"/>
                  <a:gd name="T109" fmla="*/ 2147483646 h 1218"/>
                  <a:gd name="T110" fmla="*/ 2147483646 w 1428"/>
                  <a:gd name="T111" fmla="*/ 2147483646 h 1218"/>
                  <a:gd name="T112" fmla="*/ 2147483646 w 1428"/>
                  <a:gd name="T113" fmla="*/ 2147483646 h 1218"/>
                  <a:gd name="T114" fmla="*/ 2147483646 w 1428"/>
                  <a:gd name="T115" fmla="*/ 2147483646 h 1218"/>
                  <a:gd name="T116" fmla="*/ 2147483646 w 1428"/>
                  <a:gd name="T117" fmla="*/ 2147483646 h 1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28" h="1218">
                    <a:moveTo>
                      <a:pt x="1398" y="128"/>
                    </a:moveTo>
                    <a:lnTo>
                      <a:pt x="1394" y="112"/>
                    </a:lnTo>
                    <a:lnTo>
                      <a:pt x="1378" y="86"/>
                    </a:lnTo>
                    <a:lnTo>
                      <a:pt x="1366" y="80"/>
                    </a:lnTo>
                    <a:lnTo>
                      <a:pt x="1354" y="86"/>
                    </a:lnTo>
                    <a:lnTo>
                      <a:pt x="1348" y="100"/>
                    </a:lnTo>
                    <a:lnTo>
                      <a:pt x="1346" y="102"/>
                    </a:lnTo>
                    <a:lnTo>
                      <a:pt x="1344" y="102"/>
                    </a:lnTo>
                    <a:lnTo>
                      <a:pt x="1322" y="106"/>
                    </a:lnTo>
                    <a:lnTo>
                      <a:pt x="1318" y="108"/>
                    </a:lnTo>
                    <a:lnTo>
                      <a:pt x="1316" y="112"/>
                    </a:lnTo>
                    <a:lnTo>
                      <a:pt x="1310" y="116"/>
                    </a:lnTo>
                    <a:lnTo>
                      <a:pt x="1298" y="126"/>
                    </a:lnTo>
                    <a:lnTo>
                      <a:pt x="1296" y="128"/>
                    </a:lnTo>
                    <a:lnTo>
                      <a:pt x="1286" y="130"/>
                    </a:lnTo>
                    <a:lnTo>
                      <a:pt x="1276" y="126"/>
                    </a:lnTo>
                    <a:lnTo>
                      <a:pt x="1264" y="118"/>
                    </a:lnTo>
                    <a:lnTo>
                      <a:pt x="1262" y="116"/>
                    </a:lnTo>
                    <a:lnTo>
                      <a:pt x="1244" y="96"/>
                    </a:lnTo>
                    <a:lnTo>
                      <a:pt x="1240" y="90"/>
                    </a:lnTo>
                    <a:lnTo>
                      <a:pt x="1238" y="84"/>
                    </a:lnTo>
                    <a:lnTo>
                      <a:pt x="1238" y="62"/>
                    </a:lnTo>
                    <a:lnTo>
                      <a:pt x="1238" y="60"/>
                    </a:lnTo>
                    <a:lnTo>
                      <a:pt x="1242" y="56"/>
                    </a:lnTo>
                    <a:lnTo>
                      <a:pt x="1218" y="48"/>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4" y="46"/>
                    </a:lnTo>
                    <a:lnTo>
                      <a:pt x="1162" y="32"/>
                    </a:lnTo>
                    <a:lnTo>
                      <a:pt x="1164" y="22"/>
                    </a:lnTo>
                    <a:lnTo>
                      <a:pt x="1166" y="16"/>
                    </a:lnTo>
                    <a:lnTo>
                      <a:pt x="1172" y="6"/>
                    </a:lnTo>
                    <a:lnTo>
                      <a:pt x="1170" y="0"/>
                    </a:lnTo>
                    <a:lnTo>
                      <a:pt x="1150" y="2"/>
                    </a:lnTo>
                    <a:lnTo>
                      <a:pt x="1142" y="4"/>
                    </a:lnTo>
                    <a:lnTo>
                      <a:pt x="1136" y="8"/>
                    </a:lnTo>
                    <a:lnTo>
                      <a:pt x="1132" y="14"/>
                    </a:lnTo>
                    <a:lnTo>
                      <a:pt x="1128" y="22"/>
                    </a:lnTo>
                    <a:lnTo>
                      <a:pt x="1116" y="40"/>
                    </a:lnTo>
                    <a:lnTo>
                      <a:pt x="1128" y="40"/>
                    </a:lnTo>
                    <a:lnTo>
                      <a:pt x="1130" y="40"/>
                    </a:lnTo>
                    <a:lnTo>
                      <a:pt x="1140" y="44"/>
                    </a:lnTo>
                    <a:lnTo>
                      <a:pt x="1142" y="44"/>
                    </a:lnTo>
                    <a:lnTo>
                      <a:pt x="1142" y="46"/>
                    </a:lnTo>
                    <a:lnTo>
                      <a:pt x="1142" y="48"/>
                    </a:lnTo>
                    <a:lnTo>
                      <a:pt x="1144" y="64"/>
                    </a:lnTo>
                    <a:lnTo>
                      <a:pt x="1150" y="80"/>
                    </a:lnTo>
                    <a:lnTo>
                      <a:pt x="1150" y="82"/>
                    </a:lnTo>
                    <a:lnTo>
                      <a:pt x="1150" y="84"/>
                    </a:lnTo>
                    <a:lnTo>
                      <a:pt x="1122" y="136"/>
                    </a:lnTo>
                    <a:lnTo>
                      <a:pt x="1120" y="142"/>
                    </a:lnTo>
                    <a:lnTo>
                      <a:pt x="1118" y="154"/>
                    </a:lnTo>
                    <a:lnTo>
                      <a:pt x="1114" y="190"/>
                    </a:lnTo>
                    <a:lnTo>
                      <a:pt x="1114" y="192"/>
                    </a:lnTo>
                    <a:lnTo>
                      <a:pt x="1104" y="212"/>
                    </a:lnTo>
                    <a:lnTo>
                      <a:pt x="1110" y="220"/>
                    </a:lnTo>
                    <a:lnTo>
                      <a:pt x="1110" y="222"/>
                    </a:lnTo>
                    <a:lnTo>
                      <a:pt x="1110" y="236"/>
                    </a:lnTo>
                    <a:lnTo>
                      <a:pt x="1110" y="242"/>
                    </a:lnTo>
                    <a:lnTo>
                      <a:pt x="1108" y="244"/>
                    </a:lnTo>
                    <a:lnTo>
                      <a:pt x="1106" y="244"/>
                    </a:lnTo>
                    <a:lnTo>
                      <a:pt x="1098" y="250"/>
                    </a:lnTo>
                    <a:lnTo>
                      <a:pt x="1088" y="262"/>
                    </a:lnTo>
                    <a:lnTo>
                      <a:pt x="1052" y="302"/>
                    </a:lnTo>
                    <a:lnTo>
                      <a:pt x="1050" y="304"/>
                    </a:lnTo>
                    <a:lnTo>
                      <a:pt x="1048" y="304"/>
                    </a:lnTo>
                    <a:lnTo>
                      <a:pt x="1046" y="302"/>
                    </a:lnTo>
                    <a:lnTo>
                      <a:pt x="1030" y="292"/>
                    </a:lnTo>
                    <a:lnTo>
                      <a:pt x="1020" y="282"/>
                    </a:lnTo>
                    <a:lnTo>
                      <a:pt x="1014" y="280"/>
                    </a:lnTo>
                    <a:lnTo>
                      <a:pt x="1008" y="278"/>
                    </a:lnTo>
                    <a:lnTo>
                      <a:pt x="982" y="276"/>
                    </a:lnTo>
                    <a:lnTo>
                      <a:pt x="982" y="314"/>
                    </a:lnTo>
                    <a:lnTo>
                      <a:pt x="966" y="384"/>
                    </a:lnTo>
                    <a:lnTo>
                      <a:pt x="964" y="392"/>
                    </a:lnTo>
                    <a:lnTo>
                      <a:pt x="964" y="402"/>
                    </a:lnTo>
                    <a:lnTo>
                      <a:pt x="962" y="432"/>
                    </a:lnTo>
                    <a:lnTo>
                      <a:pt x="968" y="440"/>
                    </a:lnTo>
                    <a:lnTo>
                      <a:pt x="974" y="430"/>
                    </a:lnTo>
                    <a:lnTo>
                      <a:pt x="974" y="428"/>
                    </a:lnTo>
                    <a:lnTo>
                      <a:pt x="994" y="420"/>
                    </a:lnTo>
                    <a:lnTo>
                      <a:pt x="1044" y="428"/>
                    </a:lnTo>
                    <a:lnTo>
                      <a:pt x="1050" y="420"/>
                    </a:lnTo>
                    <a:lnTo>
                      <a:pt x="1058" y="408"/>
                    </a:lnTo>
                    <a:lnTo>
                      <a:pt x="1060" y="406"/>
                    </a:lnTo>
                    <a:lnTo>
                      <a:pt x="1080" y="402"/>
                    </a:lnTo>
                    <a:lnTo>
                      <a:pt x="1106" y="400"/>
                    </a:lnTo>
                    <a:lnTo>
                      <a:pt x="1112" y="404"/>
                    </a:lnTo>
                    <a:lnTo>
                      <a:pt x="1120" y="410"/>
                    </a:lnTo>
                    <a:lnTo>
                      <a:pt x="1136" y="428"/>
                    </a:lnTo>
                    <a:lnTo>
                      <a:pt x="1158" y="440"/>
                    </a:lnTo>
                    <a:lnTo>
                      <a:pt x="1174" y="452"/>
                    </a:lnTo>
                    <a:lnTo>
                      <a:pt x="1184" y="462"/>
                    </a:lnTo>
                    <a:lnTo>
                      <a:pt x="1190" y="472"/>
                    </a:lnTo>
                    <a:lnTo>
                      <a:pt x="1192" y="480"/>
                    </a:lnTo>
                    <a:lnTo>
                      <a:pt x="1190" y="488"/>
                    </a:lnTo>
                    <a:lnTo>
                      <a:pt x="1186" y="492"/>
                    </a:lnTo>
                    <a:lnTo>
                      <a:pt x="1184" y="496"/>
                    </a:lnTo>
                    <a:lnTo>
                      <a:pt x="1174" y="498"/>
                    </a:lnTo>
                    <a:lnTo>
                      <a:pt x="1172" y="498"/>
                    </a:lnTo>
                    <a:lnTo>
                      <a:pt x="1126" y="498"/>
                    </a:lnTo>
                    <a:lnTo>
                      <a:pt x="1112" y="498"/>
                    </a:lnTo>
                    <a:lnTo>
                      <a:pt x="1102" y="500"/>
                    </a:lnTo>
                    <a:lnTo>
                      <a:pt x="1084" y="512"/>
                    </a:lnTo>
                    <a:lnTo>
                      <a:pt x="1054" y="532"/>
                    </a:lnTo>
                    <a:lnTo>
                      <a:pt x="1042" y="536"/>
                    </a:lnTo>
                    <a:lnTo>
                      <a:pt x="1034" y="538"/>
                    </a:lnTo>
                    <a:lnTo>
                      <a:pt x="1018" y="540"/>
                    </a:lnTo>
                    <a:lnTo>
                      <a:pt x="1010" y="580"/>
                    </a:lnTo>
                    <a:lnTo>
                      <a:pt x="1004" y="596"/>
                    </a:lnTo>
                    <a:lnTo>
                      <a:pt x="1000" y="602"/>
                    </a:lnTo>
                    <a:lnTo>
                      <a:pt x="996" y="606"/>
                    </a:lnTo>
                    <a:lnTo>
                      <a:pt x="990" y="610"/>
                    </a:lnTo>
                    <a:lnTo>
                      <a:pt x="984" y="614"/>
                    </a:lnTo>
                    <a:lnTo>
                      <a:pt x="966" y="620"/>
                    </a:lnTo>
                    <a:lnTo>
                      <a:pt x="956" y="622"/>
                    </a:lnTo>
                    <a:lnTo>
                      <a:pt x="946" y="626"/>
                    </a:lnTo>
                    <a:lnTo>
                      <a:pt x="926" y="634"/>
                    </a:lnTo>
                    <a:lnTo>
                      <a:pt x="914" y="664"/>
                    </a:lnTo>
                    <a:lnTo>
                      <a:pt x="912" y="664"/>
                    </a:lnTo>
                    <a:lnTo>
                      <a:pt x="910" y="664"/>
                    </a:lnTo>
                    <a:lnTo>
                      <a:pt x="874" y="680"/>
                    </a:lnTo>
                    <a:lnTo>
                      <a:pt x="872" y="680"/>
                    </a:lnTo>
                    <a:lnTo>
                      <a:pt x="854" y="676"/>
                    </a:lnTo>
                    <a:lnTo>
                      <a:pt x="834" y="670"/>
                    </a:lnTo>
                    <a:lnTo>
                      <a:pt x="820" y="664"/>
                    </a:lnTo>
                    <a:lnTo>
                      <a:pt x="814" y="662"/>
                    </a:lnTo>
                    <a:lnTo>
                      <a:pt x="806" y="660"/>
                    </a:lnTo>
                    <a:lnTo>
                      <a:pt x="798" y="660"/>
                    </a:lnTo>
                    <a:lnTo>
                      <a:pt x="790" y="662"/>
                    </a:lnTo>
                    <a:lnTo>
                      <a:pt x="784" y="672"/>
                    </a:lnTo>
                    <a:lnTo>
                      <a:pt x="778" y="684"/>
                    </a:lnTo>
                    <a:lnTo>
                      <a:pt x="776" y="698"/>
                    </a:lnTo>
                    <a:lnTo>
                      <a:pt x="776" y="710"/>
                    </a:lnTo>
                    <a:lnTo>
                      <a:pt x="778" y="722"/>
                    </a:lnTo>
                    <a:lnTo>
                      <a:pt x="782" y="728"/>
                    </a:lnTo>
                    <a:lnTo>
                      <a:pt x="786" y="728"/>
                    </a:lnTo>
                    <a:lnTo>
                      <a:pt x="794" y="724"/>
                    </a:lnTo>
                    <a:lnTo>
                      <a:pt x="794" y="748"/>
                    </a:lnTo>
                    <a:lnTo>
                      <a:pt x="794" y="756"/>
                    </a:lnTo>
                    <a:lnTo>
                      <a:pt x="792" y="760"/>
                    </a:lnTo>
                    <a:lnTo>
                      <a:pt x="790" y="764"/>
                    </a:lnTo>
                    <a:lnTo>
                      <a:pt x="786" y="768"/>
                    </a:lnTo>
                    <a:lnTo>
                      <a:pt x="776" y="774"/>
                    </a:lnTo>
                    <a:lnTo>
                      <a:pt x="764" y="778"/>
                    </a:lnTo>
                    <a:lnTo>
                      <a:pt x="758" y="780"/>
                    </a:lnTo>
                    <a:lnTo>
                      <a:pt x="750" y="786"/>
                    </a:lnTo>
                    <a:lnTo>
                      <a:pt x="738" y="798"/>
                    </a:lnTo>
                    <a:lnTo>
                      <a:pt x="724" y="818"/>
                    </a:lnTo>
                    <a:lnTo>
                      <a:pt x="708" y="844"/>
                    </a:lnTo>
                    <a:lnTo>
                      <a:pt x="706" y="844"/>
                    </a:lnTo>
                    <a:lnTo>
                      <a:pt x="682" y="860"/>
                    </a:lnTo>
                    <a:lnTo>
                      <a:pt x="688" y="860"/>
                    </a:lnTo>
                    <a:lnTo>
                      <a:pt x="688" y="862"/>
                    </a:lnTo>
                    <a:lnTo>
                      <a:pt x="688" y="864"/>
                    </a:lnTo>
                    <a:lnTo>
                      <a:pt x="686" y="868"/>
                    </a:lnTo>
                    <a:lnTo>
                      <a:pt x="678"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02" y="934"/>
                    </a:lnTo>
                    <a:lnTo>
                      <a:pt x="400" y="934"/>
                    </a:lnTo>
                    <a:lnTo>
                      <a:pt x="398" y="934"/>
                    </a:lnTo>
                    <a:lnTo>
                      <a:pt x="390" y="916"/>
                    </a:lnTo>
                    <a:lnTo>
                      <a:pt x="362" y="922"/>
                    </a:lnTo>
                    <a:lnTo>
                      <a:pt x="350" y="922"/>
                    </a:lnTo>
                    <a:lnTo>
                      <a:pt x="336" y="920"/>
                    </a:lnTo>
                    <a:lnTo>
                      <a:pt x="320" y="916"/>
                    </a:lnTo>
                    <a:lnTo>
                      <a:pt x="304" y="908"/>
                    </a:lnTo>
                    <a:lnTo>
                      <a:pt x="290" y="900"/>
                    </a:lnTo>
                    <a:lnTo>
                      <a:pt x="274" y="892"/>
                    </a:lnTo>
                    <a:lnTo>
                      <a:pt x="246" y="872"/>
                    </a:lnTo>
                    <a:lnTo>
                      <a:pt x="238" y="866"/>
                    </a:lnTo>
                    <a:lnTo>
                      <a:pt x="226" y="860"/>
                    </a:lnTo>
                    <a:lnTo>
                      <a:pt x="214" y="856"/>
                    </a:lnTo>
                    <a:lnTo>
                      <a:pt x="202" y="854"/>
                    </a:lnTo>
                    <a:lnTo>
                      <a:pt x="176" y="852"/>
                    </a:lnTo>
                    <a:lnTo>
                      <a:pt x="148" y="856"/>
                    </a:lnTo>
                    <a:lnTo>
                      <a:pt x="116" y="858"/>
                    </a:lnTo>
                    <a:lnTo>
                      <a:pt x="86" y="856"/>
                    </a:lnTo>
                    <a:lnTo>
                      <a:pt x="68" y="854"/>
                    </a:lnTo>
                    <a:lnTo>
                      <a:pt x="48" y="852"/>
                    </a:lnTo>
                    <a:lnTo>
                      <a:pt x="2" y="838"/>
                    </a:lnTo>
                    <a:lnTo>
                      <a:pt x="0" y="844"/>
                    </a:lnTo>
                    <a:lnTo>
                      <a:pt x="2" y="844"/>
                    </a:lnTo>
                    <a:lnTo>
                      <a:pt x="2" y="852"/>
                    </a:lnTo>
                    <a:lnTo>
                      <a:pt x="10" y="868"/>
                    </a:lnTo>
                    <a:lnTo>
                      <a:pt x="26" y="888"/>
                    </a:lnTo>
                    <a:lnTo>
                      <a:pt x="28" y="892"/>
                    </a:lnTo>
                    <a:lnTo>
                      <a:pt x="24" y="906"/>
                    </a:lnTo>
                    <a:lnTo>
                      <a:pt x="24" y="908"/>
                    </a:lnTo>
                    <a:lnTo>
                      <a:pt x="14" y="92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4" y="982"/>
                    </a:lnTo>
                    <a:lnTo>
                      <a:pt x="72" y="980"/>
                    </a:lnTo>
                    <a:lnTo>
                      <a:pt x="78" y="976"/>
                    </a:lnTo>
                    <a:lnTo>
                      <a:pt x="120" y="972"/>
                    </a:lnTo>
                    <a:lnTo>
                      <a:pt x="138" y="966"/>
                    </a:lnTo>
                    <a:lnTo>
                      <a:pt x="142" y="964"/>
                    </a:lnTo>
                    <a:lnTo>
                      <a:pt x="150" y="984"/>
                    </a:lnTo>
                    <a:lnTo>
                      <a:pt x="150" y="990"/>
                    </a:lnTo>
                    <a:lnTo>
                      <a:pt x="148" y="996"/>
                    </a:lnTo>
                    <a:lnTo>
                      <a:pt x="126" y="1028"/>
                    </a:lnTo>
                    <a:lnTo>
                      <a:pt x="126" y="1034"/>
                    </a:lnTo>
                    <a:lnTo>
                      <a:pt x="138" y="1044"/>
                    </a:lnTo>
                    <a:lnTo>
                      <a:pt x="148" y="1052"/>
                    </a:lnTo>
                    <a:lnTo>
                      <a:pt x="156" y="1060"/>
                    </a:lnTo>
                    <a:lnTo>
                      <a:pt x="162" y="1064"/>
                    </a:lnTo>
                    <a:lnTo>
                      <a:pt x="170" y="1068"/>
                    </a:lnTo>
                    <a:lnTo>
                      <a:pt x="178" y="1076"/>
                    </a:lnTo>
                    <a:lnTo>
                      <a:pt x="178" y="1078"/>
                    </a:lnTo>
                    <a:lnTo>
                      <a:pt x="186" y="1082"/>
                    </a:lnTo>
                    <a:lnTo>
                      <a:pt x="190" y="1082"/>
                    </a:lnTo>
                    <a:lnTo>
                      <a:pt x="192" y="1092"/>
                    </a:lnTo>
                    <a:lnTo>
                      <a:pt x="194" y="1100"/>
                    </a:lnTo>
                    <a:lnTo>
                      <a:pt x="196" y="1112"/>
                    </a:lnTo>
                    <a:lnTo>
                      <a:pt x="216" y="1116"/>
                    </a:lnTo>
                    <a:lnTo>
                      <a:pt x="218" y="1116"/>
                    </a:lnTo>
                    <a:lnTo>
                      <a:pt x="218" y="1118"/>
                    </a:lnTo>
                    <a:lnTo>
                      <a:pt x="220" y="1120"/>
                    </a:lnTo>
                    <a:lnTo>
                      <a:pt x="226" y="1130"/>
                    </a:lnTo>
                    <a:lnTo>
                      <a:pt x="242" y="1136"/>
                    </a:lnTo>
                    <a:lnTo>
                      <a:pt x="252" y="1130"/>
                    </a:lnTo>
                    <a:lnTo>
                      <a:pt x="250" y="1124"/>
                    </a:lnTo>
                    <a:lnTo>
                      <a:pt x="240" y="1114"/>
                    </a:lnTo>
                    <a:lnTo>
                      <a:pt x="242" y="1112"/>
                    </a:lnTo>
                    <a:lnTo>
                      <a:pt x="250" y="1094"/>
                    </a:lnTo>
                    <a:lnTo>
                      <a:pt x="270" y="1094"/>
                    </a:lnTo>
                    <a:lnTo>
                      <a:pt x="270" y="1096"/>
                    </a:lnTo>
                    <a:lnTo>
                      <a:pt x="298" y="1104"/>
                    </a:lnTo>
                    <a:lnTo>
                      <a:pt x="314" y="1102"/>
                    </a:lnTo>
                    <a:lnTo>
                      <a:pt x="326" y="1092"/>
                    </a:lnTo>
                    <a:lnTo>
                      <a:pt x="334" y="1080"/>
                    </a:lnTo>
                    <a:lnTo>
                      <a:pt x="342" y="1074"/>
                    </a:lnTo>
                    <a:lnTo>
                      <a:pt x="348" y="1070"/>
                    </a:lnTo>
                    <a:lnTo>
                      <a:pt x="354" y="1072"/>
                    </a:lnTo>
                    <a:lnTo>
                      <a:pt x="360" y="1070"/>
                    </a:lnTo>
                    <a:lnTo>
                      <a:pt x="368" y="1072"/>
                    </a:lnTo>
                    <a:lnTo>
                      <a:pt x="374" y="1072"/>
                    </a:lnTo>
                    <a:lnTo>
                      <a:pt x="374" y="1076"/>
                    </a:lnTo>
                    <a:lnTo>
                      <a:pt x="378" y="1084"/>
                    </a:lnTo>
                    <a:lnTo>
                      <a:pt x="382" y="1096"/>
                    </a:lnTo>
                    <a:lnTo>
                      <a:pt x="386" y="1108"/>
                    </a:lnTo>
                    <a:lnTo>
                      <a:pt x="386" y="1110"/>
                    </a:lnTo>
                    <a:lnTo>
                      <a:pt x="382" y="1124"/>
                    </a:lnTo>
                    <a:lnTo>
                      <a:pt x="368" y="1140"/>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24" y="1204"/>
                    </a:lnTo>
                    <a:lnTo>
                      <a:pt x="428" y="1204"/>
                    </a:lnTo>
                    <a:lnTo>
                      <a:pt x="448" y="1206"/>
                    </a:lnTo>
                    <a:lnTo>
                      <a:pt x="450" y="1204"/>
                    </a:lnTo>
                    <a:lnTo>
                      <a:pt x="448" y="1196"/>
                    </a:lnTo>
                    <a:lnTo>
                      <a:pt x="450" y="1188"/>
                    </a:lnTo>
                    <a:lnTo>
                      <a:pt x="458" y="1174"/>
                    </a:lnTo>
                    <a:lnTo>
                      <a:pt x="458" y="1148"/>
                    </a:lnTo>
                    <a:lnTo>
                      <a:pt x="474" y="1106"/>
                    </a:lnTo>
                    <a:lnTo>
                      <a:pt x="474" y="1104"/>
                    </a:lnTo>
                    <a:lnTo>
                      <a:pt x="500" y="1084"/>
                    </a:lnTo>
                    <a:lnTo>
                      <a:pt x="502" y="108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6" y="1182"/>
                    </a:lnTo>
                    <a:lnTo>
                      <a:pt x="560" y="1186"/>
                    </a:lnTo>
                    <a:lnTo>
                      <a:pt x="566" y="1196"/>
                    </a:lnTo>
                    <a:lnTo>
                      <a:pt x="572" y="1200"/>
                    </a:lnTo>
                    <a:lnTo>
                      <a:pt x="574" y="1200"/>
                    </a:lnTo>
                    <a:lnTo>
                      <a:pt x="602" y="1212"/>
                    </a:lnTo>
                    <a:lnTo>
                      <a:pt x="614" y="1216"/>
                    </a:lnTo>
                    <a:lnTo>
                      <a:pt x="630" y="1214"/>
                    </a:lnTo>
                    <a:lnTo>
                      <a:pt x="638" y="1204"/>
                    </a:lnTo>
                    <a:lnTo>
                      <a:pt x="646" y="1164"/>
                    </a:lnTo>
                    <a:lnTo>
                      <a:pt x="648" y="1144"/>
                    </a:lnTo>
                    <a:lnTo>
                      <a:pt x="648" y="1142"/>
                    </a:lnTo>
                    <a:lnTo>
                      <a:pt x="650" y="1140"/>
                    </a:lnTo>
                    <a:lnTo>
                      <a:pt x="666" y="1128"/>
                    </a:lnTo>
                    <a:lnTo>
                      <a:pt x="674" y="1116"/>
                    </a:lnTo>
                    <a:lnTo>
                      <a:pt x="690" y="1108"/>
                    </a:lnTo>
                    <a:lnTo>
                      <a:pt x="700" y="1102"/>
                    </a:lnTo>
                    <a:lnTo>
                      <a:pt x="712" y="1098"/>
                    </a:lnTo>
                    <a:lnTo>
                      <a:pt x="706" y="1074"/>
                    </a:lnTo>
                    <a:lnTo>
                      <a:pt x="734" y="1076"/>
                    </a:lnTo>
                    <a:lnTo>
                      <a:pt x="734" y="1078"/>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8" y="1010"/>
                    </a:lnTo>
                    <a:lnTo>
                      <a:pt x="834" y="1004"/>
                    </a:lnTo>
                    <a:lnTo>
                      <a:pt x="836" y="1004"/>
                    </a:lnTo>
                    <a:lnTo>
                      <a:pt x="850" y="1006"/>
                    </a:lnTo>
                    <a:lnTo>
                      <a:pt x="858" y="1002"/>
                    </a:lnTo>
                    <a:lnTo>
                      <a:pt x="860" y="992"/>
                    </a:lnTo>
                    <a:lnTo>
                      <a:pt x="876" y="986"/>
                    </a:lnTo>
                    <a:lnTo>
                      <a:pt x="878" y="986"/>
                    </a:lnTo>
                    <a:lnTo>
                      <a:pt x="898" y="988"/>
                    </a:lnTo>
                    <a:lnTo>
                      <a:pt x="914" y="984"/>
                    </a:lnTo>
                    <a:lnTo>
                      <a:pt x="922" y="976"/>
                    </a:lnTo>
                    <a:lnTo>
                      <a:pt x="930" y="962"/>
                    </a:lnTo>
                    <a:lnTo>
                      <a:pt x="918" y="950"/>
                    </a:lnTo>
                    <a:lnTo>
                      <a:pt x="918" y="948"/>
                    </a:lnTo>
                    <a:lnTo>
                      <a:pt x="914" y="940"/>
                    </a:lnTo>
                    <a:lnTo>
                      <a:pt x="912" y="924"/>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6" y="890"/>
                    </a:lnTo>
                    <a:lnTo>
                      <a:pt x="986" y="896"/>
                    </a:lnTo>
                    <a:lnTo>
                      <a:pt x="988" y="896"/>
                    </a:lnTo>
                    <a:lnTo>
                      <a:pt x="990" y="896"/>
                    </a:lnTo>
                    <a:lnTo>
                      <a:pt x="992" y="896"/>
                    </a:lnTo>
                    <a:lnTo>
                      <a:pt x="1002" y="880"/>
                    </a:lnTo>
                    <a:lnTo>
                      <a:pt x="1006" y="864"/>
                    </a:lnTo>
                    <a:lnTo>
                      <a:pt x="1010" y="864"/>
                    </a:lnTo>
                    <a:lnTo>
                      <a:pt x="1012" y="864"/>
                    </a:lnTo>
                    <a:lnTo>
                      <a:pt x="1034" y="872"/>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6" y="796"/>
                    </a:lnTo>
                    <a:lnTo>
                      <a:pt x="1134" y="808"/>
                    </a:lnTo>
                    <a:lnTo>
                      <a:pt x="1134" y="810"/>
                    </a:lnTo>
                    <a:lnTo>
                      <a:pt x="1134" y="812"/>
                    </a:lnTo>
                    <a:lnTo>
                      <a:pt x="1136" y="828"/>
                    </a:lnTo>
                    <a:lnTo>
                      <a:pt x="1144" y="834"/>
                    </a:lnTo>
                    <a:lnTo>
                      <a:pt x="1154" y="824"/>
                    </a:lnTo>
                    <a:lnTo>
                      <a:pt x="1158" y="828"/>
                    </a:lnTo>
                    <a:lnTo>
                      <a:pt x="1162" y="834"/>
                    </a:lnTo>
                    <a:lnTo>
                      <a:pt x="1162" y="840"/>
                    </a:lnTo>
                    <a:lnTo>
                      <a:pt x="1162" y="854"/>
                    </a:lnTo>
                    <a:lnTo>
                      <a:pt x="1158" y="868"/>
                    </a:lnTo>
                    <a:lnTo>
                      <a:pt x="1162" y="876"/>
                    </a:lnTo>
                    <a:lnTo>
                      <a:pt x="1170" y="884"/>
                    </a:lnTo>
                    <a:lnTo>
                      <a:pt x="1202" y="888"/>
                    </a:lnTo>
                    <a:lnTo>
                      <a:pt x="1204" y="890"/>
                    </a:lnTo>
                    <a:lnTo>
                      <a:pt x="1206" y="890"/>
                    </a:lnTo>
                    <a:lnTo>
                      <a:pt x="1208" y="892"/>
                    </a:lnTo>
                    <a:lnTo>
                      <a:pt x="1218" y="880"/>
                    </a:lnTo>
                    <a:lnTo>
                      <a:pt x="1226" y="872"/>
                    </a:lnTo>
                    <a:lnTo>
                      <a:pt x="1222" y="860"/>
                    </a:lnTo>
                    <a:lnTo>
                      <a:pt x="1214" y="808"/>
                    </a:lnTo>
                    <a:lnTo>
                      <a:pt x="1238" y="820"/>
                    </a:lnTo>
                    <a:lnTo>
                      <a:pt x="1250" y="832"/>
                    </a:lnTo>
                    <a:lnTo>
                      <a:pt x="1256" y="838"/>
                    </a:lnTo>
                    <a:lnTo>
                      <a:pt x="1266" y="832"/>
                    </a:lnTo>
                    <a:lnTo>
                      <a:pt x="1298" y="796"/>
                    </a:lnTo>
                    <a:lnTo>
                      <a:pt x="1300" y="796"/>
                    </a:lnTo>
                    <a:lnTo>
                      <a:pt x="1312" y="786"/>
                    </a:lnTo>
                    <a:lnTo>
                      <a:pt x="1326" y="768"/>
                    </a:lnTo>
                    <a:lnTo>
                      <a:pt x="1326" y="766"/>
                    </a:lnTo>
                    <a:lnTo>
                      <a:pt x="134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4" y="590"/>
                    </a:lnTo>
                    <a:lnTo>
                      <a:pt x="1314" y="588"/>
                    </a:lnTo>
                    <a:lnTo>
                      <a:pt x="1314" y="564"/>
                    </a:lnTo>
                    <a:lnTo>
                      <a:pt x="1312" y="550"/>
                    </a:lnTo>
                    <a:lnTo>
                      <a:pt x="1300" y="546"/>
                    </a:lnTo>
                    <a:lnTo>
                      <a:pt x="1274" y="526"/>
                    </a:lnTo>
                    <a:lnTo>
                      <a:pt x="1276" y="524"/>
                    </a:lnTo>
                    <a:lnTo>
                      <a:pt x="1288" y="510"/>
                    </a:lnTo>
                    <a:lnTo>
                      <a:pt x="1288" y="508"/>
                    </a:lnTo>
                    <a:lnTo>
                      <a:pt x="1290" y="508"/>
                    </a:lnTo>
                    <a:lnTo>
                      <a:pt x="1302"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314" y="380"/>
                    </a:lnTo>
                    <a:lnTo>
                      <a:pt x="1314" y="378"/>
                    </a:lnTo>
                    <a:lnTo>
                      <a:pt x="1316" y="378"/>
                    </a:lnTo>
                    <a:lnTo>
                      <a:pt x="1316" y="376"/>
                    </a:lnTo>
                    <a:lnTo>
                      <a:pt x="1318" y="376"/>
                    </a:lnTo>
                    <a:lnTo>
                      <a:pt x="1324" y="376"/>
                    </a:lnTo>
                    <a:lnTo>
                      <a:pt x="1334" y="368"/>
                    </a:lnTo>
                    <a:lnTo>
                      <a:pt x="1344" y="336"/>
                    </a:lnTo>
                    <a:lnTo>
                      <a:pt x="1358" y="322"/>
                    </a:lnTo>
                    <a:lnTo>
                      <a:pt x="1358" y="320"/>
                    </a:lnTo>
                    <a:lnTo>
                      <a:pt x="1374" y="316"/>
                    </a:lnTo>
                    <a:lnTo>
                      <a:pt x="1374" y="318"/>
                    </a:lnTo>
                    <a:lnTo>
                      <a:pt x="1382" y="326"/>
                    </a:lnTo>
                    <a:lnTo>
                      <a:pt x="1386" y="328"/>
                    </a:lnTo>
                    <a:lnTo>
                      <a:pt x="1392" y="302"/>
                    </a:lnTo>
                    <a:lnTo>
                      <a:pt x="1386" y="284"/>
                    </a:lnTo>
                    <a:lnTo>
                      <a:pt x="1386" y="282"/>
                    </a:lnTo>
                    <a:lnTo>
                      <a:pt x="1388" y="262"/>
                    </a:lnTo>
                    <a:lnTo>
                      <a:pt x="1388" y="260"/>
                    </a:lnTo>
                    <a:lnTo>
                      <a:pt x="1398" y="250"/>
                    </a:lnTo>
                    <a:lnTo>
                      <a:pt x="1404" y="240"/>
                    </a:lnTo>
                    <a:lnTo>
                      <a:pt x="1404" y="230"/>
                    </a:lnTo>
                    <a:lnTo>
                      <a:pt x="1402" y="220"/>
                    </a:lnTo>
                    <a:lnTo>
                      <a:pt x="1398" y="204"/>
                    </a:lnTo>
                    <a:lnTo>
                      <a:pt x="1398" y="186"/>
                    </a:lnTo>
                    <a:lnTo>
                      <a:pt x="1398" y="184"/>
                    </a:lnTo>
                    <a:lnTo>
                      <a:pt x="1402" y="168"/>
                    </a:lnTo>
                    <a:lnTo>
                      <a:pt x="1398" y="158"/>
                    </a:lnTo>
                    <a:lnTo>
                      <a:pt x="1396" y="152"/>
                    </a:lnTo>
                    <a:lnTo>
                      <a:pt x="1398"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82" name="甘肃"/>
              <p:cNvSpPr>
                <a:spLocks/>
              </p:cNvSpPr>
              <p:nvPr/>
            </p:nvSpPr>
            <p:spPr bwMode="auto">
              <a:xfrm>
                <a:off x="3289854" y="2796965"/>
                <a:ext cx="1633141" cy="1382068"/>
              </a:xfrm>
              <a:custGeom>
                <a:avLst/>
                <a:gdLst>
                  <a:gd name="T0" fmla="*/ 2147483646 w 912"/>
                  <a:gd name="T1" fmla="*/ 2147483646 h 772"/>
                  <a:gd name="T2" fmla="*/ 2147483646 w 912"/>
                  <a:gd name="T3" fmla="*/ 2147483646 h 772"/>
                  <a:gd name="T4" fmla="*/ 2147483646 w 912"/>
                  <a:gd name="T5" fmla="*/ 2147483646 h 772"/>
                  <a:gd name="T6" fmla="*/ 2147483646 w 912"/>
                  <a:gd name="T7" fmla="*/ 2147483646 h 772"/>
                  <a:gd name="T8" fmla="*/ 2147483646 w 912"/>
                  <a:gd name="T9" fmla="*/ 2147483646 h 772"/>
                  <a:gd name="T10" fmla="*/ 2147483646 w 912"/>
                  <a:gd name="T11" fmla="*/ 2147483646 h 772"/>
                  <a:gd name="T12" fmla="*/ 2147483646 w 912"/>
                  <a:gd name="T13" fmla="*/ 2147483646 h 772"/>
                  <a:gd name="T14" fmla="*/ 2147483646 w 912"/>
                  <a:gd name="T15" fmla="*/ 2147483646 h 772"/>
                  <a:gd name="T16" fmla="*/ 2147483646 w 912"/>
                  <a:gd name="T17" fmla="*/ 2147483646 h 772"/>
                  <a:gd name="T18" fmla="*/ 2147483646 w 912"/>
                  <a:gd name="T19" fmla="*/ 2147483646 h 772"/>
                  <a:gd name="T20" fmla="*/ 2147483646 w 912"/>
                  <a:gd name="T21" fmla="*/ 2147483646 h 772"/>
                  <a:gd name="T22" fmla="*/ 2147483646 w 912"/>
                  <a:gd name="T23" fmla="*/ 2147483646 h 772"/>
                  <a:gd name="T24" fmla="*/ 2147483646 w 912"/>
                  <a:gd name="T25" fmla="*/ 2147483646 h 772"/>
                  <a:gd name="T26" fmla="*/ 2147483646 w 912"/>
                  <a:gd name="T27" fmla="*/ 2147483646 h 772"/>
                  <a:gd name="T28" fmla="*/ 2147483646 w 912"/>
                  <a:gd name="T29" fmla="*/ 2147483646 h 772"/>
                  <a:gd name="T30" fmla="*/ 2147483646 w 912"/>
                  <a:gd name="T31" fmla="*/ 2147483646 h 772"/>
                  <a:gd name="T32" fmla="*/ 2147483646 w 912"/>
                  <a:gd name="T33" fmla="*/ 2147483646 h 772"/>
                  <a:gd name="T34" fmla="*/ 2147483646 w 912"/>
                  <a:gd name="T35" fmla="*/ 2147483646 h 772"/>
                  <a:gd name="T36" fmla="*/ 2147483646 w 912"/>
                  <a:gd name="T37" fmla="*/ 2147483646 h 772"/>
                  <a:gd name="T38" fmla="*/ 2147483646 w 912"/>
                  <a:gd name="T39" fmla="*/ 2147483646 h 772"/>
                  <a:gd name="T40" fmla="*/ 2147483646 w 912"/>
                  <a:gd name="T41" fmla="*/ 2147483646 h 772"/>
                  <a:gd name="T42" fmla="*/ 2147483646 w 912"/>
                  <a:gd name="T43" fmla="*/ 2147483646 h 772"/>
                  <a:gd name="T44" fmla="*/ 2147483646 w 912"/>
                  <a:gd name="T45" fmla="*/ 2147483646 h 772"/>
                  <a:gd name="T46" fmla="*/ 2147483646 w 912"/>
                  <a:gd name="T47" fmla="*/ 2147483646 h 772"/>
                  <a:gd name="T48" fmla="*/ 2147483646 w 912"/>
                  <a:gd name="T49" fmla="*/ 2147483646 h 772"/>
                  <a:gd name="T50" fmla="*/ 2147483646 w 912"/>
                  <a:gd name="T51" fmla="*/ 2147483646 h 772"/>
                  <a:gd name="T52" fmla="*/ 2147483646 w 912"/>
                  <a:gd name="T53" fmla="*/ 2147483646 h 772"/>
                  <a:gd name="T54" fmla="*/ 2147483646 w 912"/>
                  <a:gd name="T55" fmla="*/ 2147483646 h 772"/>
                  <a:gd name="T56" fmla="*/ 2147483646 w 912"/>
                  <a:gd name="T57" fmla="*/ 2147483646 h 772"/>
                  <a:gd name="T58" fmla="*/ 2147483646 w 912"/>
                  <a:gd name="T59" fmla="*/ 2147483646 h 772"/>
                  <a:gd name="T60" fmla="*/ 2147483646 w 912"/>
                  <a:gd name="T61" fmla="*/ 2147483646 h 772"/>
                  <a:gd name="T62" fmla="*/ 2147483646 w 912"/>
                  <a:gd name="T63" fmla="*/ 2147483646 h 772"/>
                  <a:gd name="T64" fmla="*/ 2147483646 w 912"/>
                  <a:gd name="T65" fmla="*/ 2147483646 h 772"/>
                  <a:gd name="T66" fmla="*/ 2147483646 w 912"/>
                  <a:gd name="T67" fmla="*/ 2147483646 h 772"/>
                  <a:gd name="T68" fmla="*/ 2147483646 w 912"/>
                  <a:gd name="T69" fmla="*/ 2147483646 h 772"/>
                  <a:gd name="T70" fmla="*/ 2147483646 w 912"/>
                  <a:gd name="T71" fmla="*/ 2147483646 h 772"/>
                  <a:gd name="T72" fmla="*/ 2147483646 w 912"/>
                  <a:gd name="T73" fmla="*/ 2147483646 h 772"/>
                  <a:gd name="T74" fmla="*/ 2147483646 w 912"/>
                  <a:gd name="T75" fmla="*/ 2147483646 h 772"/>
                  <a:gd name="T76" fmla="*/ 2147483646 w 912"/>
                  <a:gd name="T77" fmla="*/ 2147483646 h 772"/>
                  <a:gd name="T78" fmla="*/ 2147483646 w 912"/>
                  <a:gd name="T79" fmla="*/ 2147483646 h 772"/>
                  <a:gd name="T80" fmla="*/ 2147483646 w 912"/>
                  <a:gd name="T81" fmla="*/ 2147483646 h 772"/>
                  <a:gd name="T82" fmla="*/ 2147483646 w 912"/>
                  <a:gd name="T83" fmla="*/ 2147483646 h 772"/>
                  <a:gd name="T84" fmla="*/ 2147483646 w 912"/>
                  <a:gd name="T85" fmla="*/ 2147483646 h 772"/>
                  <a:gd name="T86" fmla="*/ 2147483646 w 912"/>
                  <a:gd name="T87" fmla="*/ 2147483646 h 772"/>
                  <a:gd name="T88" fmla="*/ 2147483646 w 912"/>
                  <a:gd name="T89" fmla="*/ 2147483646 h 772"/>
                  <a:gd name="T90" fmla="*/ 2147483646 w 912"/>
                  <a:gd name="T91" fmla="*/ 2147483646 h 772"/>
                  <a:gd name="T92" fmla="*/ 2147483646 w 912"/>
                  <a:gd name="T93" fmla="*/ 2147483646 h 772"/>
                  <a:gd name="T94" fmla="*/ 2147483646 w 912"/>
                  <a:gd name="T95" fmla="*/ 2147483646 h 772"/>
                  <a:gd name="T96" fmla="*/ 2147483646 w 912"/>
                  <a:gd name="T97" fmla="*/ 2147483646 h 772"/>
                  <a:gd name="T98" fmla="*/ 2147483646 w 912"/>
                  <a:gd name="T99" fmla="*/ 2147483646 h 772"/>
                  <a:gd name="T100" fmla="*/ 2147483646 w 912"/>
                  <a:gd name="T101" fmla="*/ 2147483646 h 772"/>
                  <a:gd name="T102" fmla="*/ 2147483646 w 912"/>
                  <a:gd name="T103" fmla="*/ 2147483646 h 772"/>
                  <a:gd name="T104" fmla="*/ 2147483646 w 912"/>
                  <a:gd name="T105" fmla="*/ 2147483646 h 772"/>
                  <a:gd name="T106" fmla="*/ 2147483646 w 912"/>
                  <a:gd name="T107" fmla="*/ 2147483646 h 772"/>
                  <a:gd name="T108" fmla="*/ 2147483646 w 912"/>
                  <a:gd name="T109" fmla="*/ 2147483646 h 772"/>
                  <a:gd name="T110" fmla="*/ 2147483646 w 912"/>
                  <a:gd name="T111" fmla="*/ 2147483646 h 7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12" h="772">
                    <a:moveTo>
                      <a:pt x="542" y="280"/>
                    </a:moveTo>
                    <a:lnTo>
                      <a:pt x="530" y="280"/>
                    </a:lnTo>
                    <a:lnTo>
                      <a:pt x="526" y="288"/>
                    </a:lnTo>
                    <a:lnTo>
                      <a:pt x="532" y="296"/>
                    </a:lnTo>
                    <a:lnTo>
                      <a:pt x="536" y="308"/>
                    </a:lnTo>
                    <a:lnTo>
                      <a:pt x="536" y="310"/>
                    </a:lnTo>
                    <a:lnTo>
                      <a:pt x="536" y="312"/>
                    </a:lnTo>
                    <a:lnTo>
                      <a:pt x="518" y="320"/>
                    </a:lnTo>
                    <a:lnTo>
                      <a:pt x="516" y="320"/>
                    </a:lnTo>
                    <a:lnTo>
                      <a:pt x="506" y="320"/>
                    </a:lnTo>
                    <a:lnTo>
                      <a:pt x="500" y="316"/>
                    </a:lnTo>
                    <a:lnTo>
                      <a:pt x="494" y="314"/>
                    </a:lnTo>
                    <a:lnTo>
                      <a:pt x="492" y="310"/>
                    </a:lnTo>
                    <a:lnTo>
                      <a:pt x="488" y="300"/>
                    </a:lnTo>
                    <a:lnTo>
                      <a:pt x="464" y="296"/>
                    </a:lnTo>
                    <a:lnTo>
                      <a:pt x="456" y="264"/>
                    </a:lnTo>
                    <a:lnTo>
                      <a:pt x="450" y="262"/>
                    </a:lnTo>
                    <a:lnTo>
                      <a:pt x="446" y="258"/>
                    </a:lnTo>
                    <a:lnTo>
                      <a:pt x="444" y="256"/>
                    </a:lnTo>
                    <a:lnTo>
                      <a:pt x="440" y="250"/>
                    </a:lnTo>
                    <a:lnTo>
                      <a:pt x="432" y="248"/>
                    </a:lnTo>
                    <a:lnTo>
                      <a:pt x="424" y="242"/>
                    </a:lnTo>
                    <a:lnTo>
                      <a:pt x="416" y="232"/>
                    </a:lnTo>
                    <a:lnTo>
                      <a:pt x="406" y="228"/>
                    </a:lnTo>
                    <a:lnTo>
                      <a:pt x="392" y="214"/>
                    </a:lnTo>
                    <a:lnTo>
                      <a:pt x="390" y="204"/>
                    </a:lnTo>
                    <a:lnTo>
                      <a:pt x="390" y="202"/>
                    </a:lnTo>
                    <a:lnTo>
                      <a:pt x="416" y="168"/>
                    </a:lnTo>
                    <a:lnTo>
                      <a:pt x="416" y="164"/>
                    </a:lnTo>
                    <a:lnTo>
                      <a:pt x="416" y="162"/>
                    </a:lnTo>
                    <a:lnTo>
                      <a:pt x="412" y="152"/>
                    </a:lnTo>
                    <a:lnTo>
                      <a:pt x="398" y="156"/>
                    </a:lnTo>
                    <a:lnTo>
                      <a:pt x="396" y="156"/>
                    </a:lnTo>
                    <a:lnTo>
                      <a:pt x="396" y="158"/>
                    </a:lnTo>
                    <a:lnTo>
                      <a:pt x="360" y="160"/>
                    </a:lnTo>
                    <a:lnTo>
                      <a:pt x="348" y="164"/>
                    </a:lnTo>
                    <a:lnTo>
                      <a:pt x="342" y="168"/>
                    </a:lnTo>
                    <a:lnTo>
                      <a:pt x="340" y="172"/>
                    </a:lnTo>
                    <a:lnTo>
                      <a:pt x="334" y="178"/>
                    </a:lnTo>
                    <a:lnTo>
                      <a:pt x="330" y="178"/>
                    </a:lnTo>
                    <a:lnTo>
                      <a:pt x="324" y="178"/>
                    </a:lnTo>
                    <a:lnTo>
                      <a:pt x="324" y="176"/>
                    </a:lnTo>
                    <a:lnTo>
                      <a:pt x="312" y="168"/>
                    </a:lnTo>
                    <a:lnTo>
                      <a:pt x="312" y="148"/>
                    </a:lnTo>
                    <a:lnTo>
                      <a:pt x="304" y="142"/>
                    </a:lnTo>
                    <a:lnTo>
                      <a:pt x="300" y="134"/>
                    </a:lnTo>
                    <a:lnTo>
                      <a:pt x="296" y="116"/>
                    </a:lnTo>
                    <a:lnTo>
                      <a:pt x="288" y="108"/>
                    </a:lnTo>
                    <a:lnTo>
                      <a:pt x="280" y="100"/>
                    </a:lnTo>
                    <a:lnTo>
                      <a:pt x="276" y="98"/>
                    </a:lnTo>
                    <a:lnTo>
                      <a:pt x="290" y="80"/>
                    </a:lnTo>
                    <a:lnTo>
                      <a:pt x="292" y="68"/>
                    </a:lnTo>
                    <a:lnTo>
                      <a:pt x="276" y="48"/>
                    </a:lnTo>
                    <a:lnTo>
                      <a:pt x="268" y="32"/>
                    </a:lnTo>
                    <a:lnTo>
                      <a:pt x="268" y="24"/>
                    </a:lnTo>
                    <a:lnTo>
                      <a:pt x="256" y="16"/>
                    </a:lnTo>
                    <a:lnTo>
                      <a:pt x="256" y="14"/>
                    </a:lnTo>
                    <a:lnTo>
                      <a:pt x="246" y="2"/>
                    </a:lnTo>
                    <a:lnTo>
                      <a:pt x="232" y="0"/>
                    </a:lnTo>
                    <a:lnTo>
                      <a:pt x="216" y="4"/>
                    </a:lnTo>
                    <a:lnTo>
                      <a:pt x="212" y="8"/>
                    </a:lnTo>
                    <a:lnTo>
                      <a:pt x="210" y="30"/>
                    </a:lnTo>
                    <a:lnTo>
                      <a:pt x="210" y="56"/>
                    </a:lnTo>
                    <a:lnTo>
                      <a:pt x="208" y="56"/>
                    </a:lnTo>
                    <a:lnTo>
                      <a:pt x="192" y="62"/>
                    </a:lnTo>
                    <a:lnTo>
                      <a:pt x="178" y="64"/>
                    </a:lnTo>
                    <a:lnTo>
                      <a:pt x="168" y="70"/>
                    </a:lnTo>
                    <a:lnTo>
                      <a:pt x="154" y="74"/>
                    </a:lnTo>
                    <a:lnTo>
                      <a:pt x="152" y="76"/>
                    </a:lnTo>
                    <a:lnTo>
                      <a:pt x="124" y="68"/>
                    </a:lnTo>
                    <a:lnTo>
                      <a:pt x="114" y="80"/>
                    </a:lnTo>
                    <a:lnTo>
                      <a:pt x="108" y="86"/>
                    </a:lnTo>
                    <a:lnTo>
                      <a:pt x="98" y="88"/>
                    </a:lnTo>
                    <a:lnTo>
                      <a:pt x="82" y="102"/>
                    </a:lnTo>
                    <a:lnTo>
                      <a:pt x="72" y="116"/>
                    </a:lnTo>
                    <a:lnTo>
                      <a:pt x="72" y="118"/>
                    </a:lnTo>
                    <a:lnTo>
                      <a:pt x="66" y="128"/>
                    </a:lnTo>
                    <a:lnTo>
                      <a:pt x="60" y="132"/>
                    </a:lnTo>
                    <a:lnTo>
                      <a:pt x="50" y="144"/>
                    </a:lnTo>
                    <a:lnTo>
                      <a:pt x="50" y="146"/>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80" y="320"/>
                    </a:lnTo>
                    <a:lnTo>
                      <a:pt x="388" y="330"/>
                    </a:lnTo>
                    <a:lnTo>
                      <a:pt x="398" y="340"/>
                    </a:lnTo>
                    <a:lnTo>
                      <a:pt x="404" y="338"/>
                    </a:lnTo>
                    <a:lnTo>
                      <a:pt x="412" y="324"/>
                    </a:lnTo>
                    <a:lnTo>
                      <a:pt x="430" y="336"/>
                    </a:lnTo>
                    <a:lnTo>
                      <a:pt x="432" y="336"/>
                    </a:lnTo>
                    <a:lnTo>
                      <a:pt x="444" y="352"/>
                    </a:lnTo>
                    <a:lnTo>
                      <a:pt x="480" y="380"/>
                    </a:lnTo>
                    <a:lnTo>
                      <a:pt x="492" y="392"/>
                    </a:lnTo>
                    <a:lnTo>
                      <a:pt x="522" y="382"/>
                    </a:lnTo>
                    <a:lnTo>
                      <a:pt x="524" y="406"/>
                    </a:lnTo>
                    <a:lnTo>
                      <a:pt x="538" y="420"/>
                    </a:lnTo>
                    <a:lnTo>
                      <a:pt x="548" y="436"/>
                    </a:lnTo>
                    <a:lnTo>
                      <a:pt x="548" y="438"/>
                    </a:lnTo>
                    <a:lnTo>
                      <a:pt x="548" y="440"/>
                    </a:lnTo>
                    <a:lnTo>
                      <a:pt x="560" y="494"/>
                    </a:lnTo>
                    <a:lnTo>
                      <a:pt x="572" y="516"/>
                    </a:lnTo>
                    <a:lnTo>
                      <a:pt x="556" y="558"/>
                    </a:lnTo>
                    <a:lnTo>
                      <a:pt x="556" y="560"/>
                    </a:lnTo>
                    <a:lnTo>
                      <a:pt x="544" y="564"/>
                    </a:lnTo>
                    <a:lnTo>
                      <a:pt x="544" y="576"/>
                    </a:lnTo>
                    <a:lnTo>
                      <a:pt x="542" y="576"/>
                    </a:lnTo>
                    <a:lnTo>
                      <a:pt x="528" y="598"/>
                    </a:lnTo>
                    <a:lnTo>
                      <a:pt x="508" y="600"/>
                    </a:lnTo>
                    <a:lnTo>
                      <a:pt x="488" y="616"/>
                    </a:lnTo>
                    <a:lnTo>
                      <a:pt x="494" y="620"/>
                    </a:lnTo>
                    <a:lnTo>
                      <a:pt x="500" y="622"/>
                    </a:lnTo>
                    <a:lnTo>
                      <a:pt x="504" y="626"/>
                    </a:lnTo>
                    <a:lnTo>
                      <a:pt x="508" y="630"/>
                    </a:lnTo>
                    <a:lnTo>
                      <a:pt x="508" y="634"/>
                    </a:lnTo>
                    <a:lnTo>
                      <a:pt x="504" y="642"/>
                    </a:lnTo>
                    <a:lnTo>
                      <a:pt x="504" y="644"/>
                    </a:lnTo>
                    <a:lnTo>
                      <a:pt x="492" y="656"/>
                    </a:lnTo>
                    <a:lnTo>
                      <a:pt x="490" y="656"/>
                    </a:lnTo>
                    <a:lnTo>
                      <a:pt x="490" y="658"/>
                    </a:lnTo>
                    <a:lnTo>
                      <a:pt x="488" y="658"/>
                    </a:lnTo>
                    <a:lnTo>
                      <a:pt x="450" y="652"/>
                    </a:lnTo>
                    <a:lnTo>
                      <a:pt x="448" y="666"/>
                    </a:lnTo>
                    <a:lnTo>
                      <a:pt x="452" y="696"/>
                    </a:lnTo>
                    <a:lnTo>
                      <a:pt x="484" y="708"/>
                    </a:lnTo>
                    <a:lnTo>
                      <a:pt x="484" y="710"/>
                    </a:lnTo>
                    <a:lnTo>
                      <a:pt x="496" y="706"/>
                    </a:lnTo>
                    <a:lnTo>
                      <a:pt x="498" y="706"/>
                    </a:lnTo>
                    <a:lnTo>
                      <a:pt x="500" y="704"/>
                    </a:lnTo>
                    <a:lnTo>
                      <a:pt x="500" y="706"/>
                    </a:lnTo>
                    <a:lnTo>
                      <a:pt x="510" y="712"/>
                    </a:lnTo>
                    <a:lnTo>
                      <a:pt x="524" y="712"/>
                    </a:lnTo>
                    <a:lnTo>
                      <a:pt x="528" y="710"/>
                    </a:lnTo>
                    <a:lnTo>
                      <a:pt x="524" y="696"/>
                    </a:lnTo>
                    <a:lnTo>
                      <a:pt x="520" y="680"/>
                    </a:lnTo>
                    <a:lnTo>
                      <a:pt x="520" y="678"/>
                    </a:lnTo>
                    <a:lnTo>
                      <a:pt x="520" y="676"/>
                    </a:lnTo>
                    <a:lnTo>
                      <a:pt x="526" y="670"/>
                    </a:lnTo>
                    <a:lnTo>
                      <a:pt x="528" y="668"/>
                    </a:lnTo>
                    <a:lnTo>
                      <a:pt x="536" y="656"/>
                    </a:lnTo>
                    <a:lnTo>
                      <a:pt x="538" y="654"/>
                    </a:lnTo>
                    <a:lnTo>
                      <a:pt x="552" y="644"/>
                    </a:lnTo>
                    <a:lnTo>
                      <a:pt x="552" y="642"/>
                    </a:lnTo>
                    <a:lnTo>
                      <a:pt x="554" y="642"/>
                    </a:lnTo>
                    <a:lnTo>
                      <a:pt x="572" y="640"/>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6"/>
                    </a:lnTo>
                    <a:lnTo>
                      <a:pt x="668" y="732"/>
                    </a:lnTo>
                    <a:lnTo>
                      <a:pt x="668" y="740"/>
                    </a:lnTo>
                    <a:lnTo>
                      <a:pt x="664" y="756"/>
                    </a:lnTo>
                    <a:lnTo>
                      <a:pt x="670" y="760"/>
                    </a:lnTo>
                    <a:lnTo>
                      <a:pt x="678" y="760"/>
                    </a:lnTo>
                    <a:lnTo>
                      <a:pt x="684" y="762"/>
                    </a:lnTo>
                    <a:lnTo>
                      <a:pt x="688" y="764"/>
                    </a:lnTo>
                    <a:lnTo>
                      <a:pt x="706" y="772"/>
                    </a:lnTo>
                    <a:lnTo>
                      <a:pt x="716" y="764"/>
                    </a:lnTo>
                    <a:lnTo>
                      <a:pt x="728" y="750"/>
                    </a:lnTo>
                    <a:lnTo>
                      <a:pt x="730" y="744"/>
                    </a:lnTo>
                    <a:lnTo>
                      <a:pt x="732" y="742"/>
                    </a:lnTo>
                    <a:lnTo>
                      <a:pt x="734" y="740"/>
                    </a:lnTo>
                    <a:lnTo>
                      <a:pt x="730" y="722"/>
                    </a:lnTo>
                    <a:lnTo>
                      <a:pt x="728" y="714"/>
                    </a:lnTo>
                    <a:lnTo>
                      <a:pt x="728" y="712"/>
                    </a:lnTo>
                    <a:lnTo>
                      <a:pt x="728" y="710"/>
                    </a:lnTo>
                    <a:lnTo>
                      <a:pt x="736" y="700"/>
                    </a:lnTo>
                    <a:lnTo>
                      <a:pt x="748" y="690"/>
                    </a:lnTo>
                    <a:lnTo>
                      <a:pt x="750" y="690"/>
                    </a:lnTo>
                    <a:lnTo>
                      <a:pt x="776" y="690"/>
                    </a:lnTo>
                    <a:lnTo>
                      <a:pt x="780" y="688"/>
                    </a:lnTo>
                    <a:lnTo>
                      <a:pt x="780" y="676"/>
                    </a:lnTo>
                    <a:lnTo>
                      <a:pt x="776" y="664"/>
                    </a:lnTo>
                    <a:lnTo>
                      <a:pt x="766" y="648"/>
                    </a:lnTo>
                    <a:lnTo>
                      <a:pt x="766" y="628"/>
                    </a:lnTo>
                    <a:lnTo>
                      <a:pt x="766" y="626"/>
                    </a:lnTo>
                    <a:lnTo>
                      <a:pt x="770" y="614"/>
                    </a:lnTo>
                    <a:lnTo>
                      <a:pt x="772" y="614"/>
                    </a:lnTo>
                    <a:lnTo>
                      <a:pt x="792" y="582"/>
                    </a:lnTo>
                    <a:lnTo>
                      <a:pt x="794" y="582"/>
                    </a:lnTo>
                    <a:lnTo>
                      <a:pt x="796" y="580"/>
                    </a:lnTo>
                    <a:lnTo>
                      <a:pt x="800" y="580"/>
                    </a:lnTo>
                    <a:lnTo>
                      <a:pt x="808" y="582"/>
                    </a:lnTo>
                    <a:lnTo>
                      <a:pt x="828" y="592"/>
                    </a:lnTo>
                    <a:lnTo>
                      <a:pt x="840" y="596"/>
                    </a:lnTo>
                    <a:lnTo>
                      <a:pt x="840" y="590"/>
                    </a:lnTo>
                    <a:lnTo>
                      <a:pt x="838" y="588"/>
                    </a:lnTo>
                    <a:lnTo>
                      <a:pt x="838" y="586"/>
                    </a:lnTo>
                    <a:lnTo>
                      <a:pt x="840" y="580"/>
                    </a:lnTo>
                    <a:lnTo>
                      <a:pt x="846" y="572"/>
                    </a:lnTo>
                    <a:lnTo>
                      <a:pt x="860" y="562"/>
                    </a:lnTo>
                    <a:lnTo>
                      <a:pt x="860" y="560"/>
                    </a:lnTo>
                    <a:lnTo>
                      <a:pt x="876" y="556"/>
                    </a:lnTo>
                    <a:lnTo>
                      <a:pt x="890" y="556"/>
                    </a:lnTo>
                    <a:lnTo>
                      <a:pt x="892" y="556"/>
                    </a:lnTo>
                    <a:lnTo>
                      <a:pt x="900" y="556"/>
                    </a:lnTo>
                    <a:lnTo>
                      <a:pt x="904" y="536"/>
                    </a:lnTo>
                    <a:lnTo>
                      <a:pt x="904" y="524"/>
                    </a:lnTo>
                    <a:lnTo>
                      <a:pt x="906" y="512"/>
                    </a:lnTo>
                    <a:lnTo>
                      <a:pt x="906" y="510"/>
                    </a:lnTo>
                    <a:lnTo>
                      <a:pt x="908" y="508"/>
                    </a:lnTo>
                    <a:lnTo>
                      <a:pt x="912" y="496"/>
                    </a:lnTo>
                    <a:lnTo>
                      <a:pt x="906" y="488"/>
                    </a:lnTo>
                    <a:lnTo>
                      <a:pt x="896" y="480"/>
                    </a:lnTo>
                    <a:lnTo>
                      <a:pt x="876" y="476"/>
                    </a:lnTo>
                    <a:lnTo>
                      <a:pt x="868" y="472"/>
                    </a:lnTo>
                    <a:lnTo>
                      <a:pt x="852" y="460"/>
                    </a:lnTo>
                    <a:lnTo>
                      <a:pt x="840" y="456"/>
                    </a:lnTo>
                    <a:lnTo>
                      <a:pt x="840" y="454"/>
                    </a:lnTo>
                    <a:lnTo>
                      <a:pt x="824" y="436"/>
                    </a:lnTo>
                    <a:lnTo>
                      <a:pt x="812" y="436"/>
                    </a:lnTo>
                    <a:lnTo>
                      <a:pt x="810" y="436"/>
                    </a:lnTo>
                    <a:lnTo>
                      <a:pt x="798" y="430"/>
                    </a:lnTo>
                    <a:lnTo>
                      <a:pt x="790" y="440"/>
                    </a:lnTo>
                    <a:lnTo>
                      <a:pt x="788" y="476"/>
                    </a:lnTo>
                    <a:lnTo>
                      <a:pt x="792" y="492"/>
                    </a:lnTo>
                    <a:lnTo>
                      <a:pt x="796" y="492"/>
                    </a:lnTo>
                    <a:lnTo>
                      <a:pt x="798" y="492"/>
                    </a:lnTo>
                    <a:lnTo>
                      <a:pt x="808" y="496"/>
                    </a:lnTo>
                    <a:lnTo>
                      <a:pt x="814" y="510"/>
                    </a:lnTo>
                    <a:lnTo>
                      <a:pt x="816" y="510"/>
                    </a:lnTo>
                    <a:lnTo>
                      <a:pt x="816" y="512"/>
                    </a:lnTo>
                    <a:lnTo>
                      <a:pt x="812" y="536"/>
                    </a:lnTo>
                    <a:lnTo>
                      <a:pt x="812" y="538"/>
                    </a:lnTo>
                    <a:lnTo>
                      <a:pt x="812" y="540"/>
                    </a:lnTo>
                    <a:lnTo>
                      <a:pt x="800" y="546"/>
                    </a:lnTo>
                    <a:lnTo>
                      <a:pt x="798" y="548"/>
                    </a:lnTo>
                    <a:lnTo>
                      <a:pt x="798" y="546"/>
                    </a:lnTo>
                    <a:lnTo>
                      <a:pt x="796" y="546"/>
                    </a:lnTo>
                    <a:lnTo>
                      <a:pt x="792" y="544"/>
                    </a:lnTo>
                    <a:lnTo>
                      <a:pt x="778" y="550"/>
                    </a:lnTo>
                    <a:lnTo>
                      <a:pt x="778" y="552"/>
                    </a:lnTo>
                    <a:lnTo>
                      <a:pt x="780" y="552"/>
                    </a:lnTo>
                    <a:lnTo>
                      <a:pt x="782" y="574"/>
                    </a:lnTo>
                    <a:lnTo>
                      <a:pt x="780" y="578"/>
                    </a:lnTo>
                    <a:lnTo>
                      <a:pt x="776" y="580"/>
                    </a:lnTo>
                    <a:lnTo>
                      <a:pt x="768" y="580"/>
                    </a:lnTo>
                    <a:lnTo>
                      <a:pt x="762" y="578"/>
                    </a:lnTo>
                    <a:lnTo>
                      <a:pt x="758" y="576"/>
                    </a:lnTo>
                    <a:lnTo>
                      <a:pt x="748" y="568"/>
                    </a:lnTo>
                    <a:lnTo>
                      <a:pt x="746" y="568"/>
                    </a:lnTo>
                    <a:lnTo>
                      <a:pt x="746" y="566"/>
                    </a:lnTo>
                    <a:lnTo>
                      <a:pt x="740" y="552"/>
                    </a:lnTo>
                    <a:lnTo>
                      <a:pt x="736" y="550"/>
                    </a:lnTo>
                    <a:lnTo>
                      <a:pt x="728" y="546"/>
                    </a:lnTo>
                    <a:lnTo>
                      <a:pt x="726" y="546"/>
                    </a:lnTo>
                    <a:lnTo>
                      <a:pt x="714" y="538"/>
                    </a:lnTo>
                    <a:lnTo>
                      <a:pt x="712" y="538"/>
                    </a:lnTo>
                    <a:lnTo>
                      <a:pt x="712" y="536"/>
                    </a:lnTo>
                    <a:lnTo>
                      <a:pt x="710" y="524"/>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2" y="420"/>
                    </a:lnTo>
                    <a:lnTo>
                      <a:pt x="652" y="416"/>
                    </a:lnTo>
                    <a:lnTo>
                      <a:pt x="644" y="410"/>
                    </a:lnTo>
                    <a:lnTo>
                      <a:pt x="638" y="402"/>
                    </a:lnTo>
                    <a:lnTo>
                      <a:pt x="624" y="402"/>
                    </a:lnTo>
                    <a:lnTo>
                      <a:pt x="618" y="398"/>
                    </a:lnTo>
                    <a:lnTo>
                      <a:pt x="610" y="392"/>
                    </a:lnTo>
                    <a:lnTo>
                      <a:pt x="608" y="390"/>
                    </a:lnTo>
                    <a:lnTo>
                      <a:pt x="604" y="384"/>
                    </a:lnTo>
                    <a:lnTo>
                      <a:pt x="598" y="376"/>
                    </a:lnTo>
                    <a:lnTo>
                      <a:pt x="596" y="362"/>
                    </a:lnTo>
                    <a:lnTo>
                      <a:pt x="596" y="360"/>
                    </a:lnTo>
                    <a:lnTo>
                      <a:pt x="600" y="336"/>
                    </a:lnTo>
                    <a:lnTo>
                      <a:pt x="604" y="324"/>
                    </a:lnTo>
                    <a:lnTo>
                      <a:pt x="606" y="324"/>
                    </a:lnTo>
                    <a:lnTo>
                      <a:pt x="636" y="310"/>
                    </a:lnTo>
                    <a:lnTo>
                      <a:pt x="648" y="296"/>
                    </a:lnTo>
                    <a:lnTo>
                      <a:pt x="650" y="284"/>
                    </a:lnTo>
                    <a:lnTo>
                      <a:pt x="648" y="276"/>
                    </a:lnTo>
                    <a:lnTo>
                      <a:pt x="644" y="262"/>
                    </a:lnTo>
                    <a:lnTo>
                      <a:pt x="640" y="254"/>
                    </a:lnTo>
                    <a:lnTo>
                      <a:pt x="634" y="256"/>
                    </a:lnTo>
                    <a:lnTo>
                      <a:pt x="624" y="254"/>
                    </a:lnTo>
                    <a:lnTo>
                      <a:pt x="616" y="260"/>
                    </a:lnTo>
                    <a:lnTo>
                      <a:pt x="606" y="272"/>
                    </a:lnTo>
                    <a:lnTo>
                      <a:pt x="592" y="286"/>
                    </a:lnTo>
                    <a:lnTo>
                      <a:pt x="590" y="286"/>
                    </a:lnTo>
                    <a:lnTo>
                      <a:pt x="578" y="290"/>
                    </a:lnTo>
                    <a:lnTo>
                      <a:pt x="568" y="288"/>
                    </a:lnTo>
                    <a:lnTo>
                      <a:pt x="542" y="2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83" name="宁夏"/>
              <p:cNvSpPr>
                <a:spLocks/>
              </p:cNvSpPr>
              <p:nvPr/>
            </p:nvSpPr>
            <p:spPr bwMode="auto">
              <a:xfrm>
                <a:off x="4450161" y="3277346"/>
                <a:ext cx="329739" cy="544122"/>
              </a:xfrm>
              <a:custGeom>
                <a:avLst/>
                <a:gdLst>
                  <a:gd name="T0" fmla="*/ 2147483646 w 184"/>
                  <a:gd name="T1" fmla="*/ 2147483646 h 304"/>
                  <a:gd name="T2" fmla="*/ 2147483646 w 184"/>
                  <a:gd name="T3" fmla="*/ 2147483646 h 304"/>
                  <a:gd name="T4" fmla="*/ 2147483646 w 184"/>
                  <a:gd name="T5" fmla="*/ 2147483646 h 304"/>
                  <a:gd name="T6" fmla="*/ 2147483646 w 184"/>
                  <a:gd name="T7" fmla="*/ 2147483646 h 304"/>
                  <a:gd name="T8" fmla="*/ 2147483646 w 184"/>
                  <a:gd name="T9" fmla="*/ 2147483646 h 304"/>
                  <a:gd name="T10" fmla="*/ 2147483646 w 184"/>
                  <a:gd name="T11" fmla="*/ 2147483646 h 304"/>
                  <a:gd name="T12" fmla="*/ 2147483646 w 184"/>
                  <a:gd name="T13" fmla="*/ 2147483646 h 304"/>
                  <a:gd name="T14" fmla="*/ 2147483646 w 184"/>
                  <a:gd name="T15" fmla="*/ 2147483646 h 304"/>
                  <a:gd name="T16" fmla="*/ 2147483646 w 184"/>
                  <a:gd name="T17" fmla="*/ 2147483646 h 304"/>
                  <a:gd name="T18" fmla="*/ 2147483646 w 184"/>
                  <a:gd name="T19" fmla="*/ 2147483646 h 304"/>
                  <a:gd name="T20" fmla="*/ 2147483646 w 184"/>
                  <a:gd name="T21" fmla="*/ 2147483646 h 304"/>
                  <a:gd name="T22" fmla="*/ 2147483646 w 184"/>
                  <a:gd name="T23" fmla="*/ 2147483646 h 304"/>
                  <a:gd name="T24" fmla="*/ 2147483646 w 184"/>
                  <a:gd name="T25" fmla="*/ 2147483646 h 304"/>
                  <a:gd name="T26" fmla="*/ 2147483646 w 184"/>
                  <a:gd name="T27" fmla="*/ 2147483646 h 304"/>
                  <a:gd name="T28" fmla="*/ 2147483646 w 184"/>
                  <a:gd name="T29" fmla="*/ 2147483646 h 304"/>
                  <a:gd name="T30" fmla="*/ 2147483646 w 184"/>
                  <a:gd name="T31" fmla="*/ 2147483646 h 304"/>
                  <a:gd name="T32" fmla="*/ 2147483646 w 184"/>
                  <a:gd name="T33" fmla="*/ 2147483646 h 304"/>
                  <a:gd name="T34" fmla="*/ 2147483646 w 184"/>
                  <a:gd name="T35" fmla="*/ 2147483646 h 304"/>
                  <a:gd name="T36" fmla="*/ 2147483646 w 184"/>
                  <a:gd name="T37" fmla="*/ 2147483646 h 304"/>
                  <a:gd name="T38" fmla="*/ 2147483646 w 184"/>
                  <a:gd name="T39" fmla="*/ 2147483646 h 304"/>
                  <a:gd name="T40" fmla="*/ 2147483646 w 184"/>
                  <a:gd name="T41" fmla="*/ 2147483646 h 304"/>
                  <a:gd name="T42" fmla="*/ 2147483646 w 184"/>
                  <a:gd name="T43" fmla="*/ 2147483646 h 304"/>
                  <a:gd name="T44" fmla="*/ 2147483646 w 184"/>
                  <a:gd name="T45" fmla="*/ 2147483646 h 304"/>
                  <a:gd name="T46" fmla="*/ 2147483646 w 184"/>
                  <a:gd name="T47" fmla="*/ 2147483646 h 304"/>
                  <a:gd name="T48" fmla="*/ 2147483646 w 184"/>
                  <a:gd name="T49" fmla="*/ 2147483646 h 304"/>
                  <a:gd name="T50" fmla="*/ 2147483646 w 184"/>
                  <a:gd name="T51" fmla="*/ 2147483646 h 304"/>
                  <a:gd name="T52" fmla="*/ 2147483646 w 184"/>
                  <a:gd name="T53" fmla="*/ 2147483646 h 304"/>
                  <a:gd name="T54" fmla="*/ 2147483646 w 184"/>
                  <a:gd name="T55" fmla="*/ 2147483646 h 304"/>
                  <a:gd name="T56" fmla="*/ 2147483646 w 184"/>
                  <a:gd name="T57" fmla="*/ 2147483646 h 304"/>
                  <a:gd name="T58" fmla="*/ 2147483646 w 184"/>
                  <a:gd name="T59" fmla="*/ 2147483646 h 304"/>
                  <a:gd name="T60" fmla="*/ 2147483646 w 184"/>
                  <a:gd name="T61" fmla="*/ 2147483646 h 304"/>
                  <a:gd name="T62" fmla="*/ 2147483646 w 184"/>
                  <a:gd name="T63" fmla="*/ 2147483646 h 304"/>
                  <a:gd name="T64" fmla="*/ 2147483646 w 184"/>
                  <a:gd name="T65" fmla="*/ 2147483646 h 304"/>
                  <a:gd name="T66" fmla="*/ 2147483646 w 184"/>
                  <a:gd name="T67" fmla="*/ 2147483646 h 304"/>
                  <a:gd name="T68" fmla="*/ 2147483646 w 184"/>
                  <a:gd name="T69" fmla="*/ 2147483646 h 304"/>
                  <a:gd name="T70" fmla="*/ 2147483646 w 184"/>
                  <a:gd name="T71" fmla="*/ 2147483646 h 304"/>
                  <a:gd name="T72" fmla="*/ 2147483646 w 184"/>
                  <a:gd name="T73" fmla="*/ 2147483646 h 304"/>
                  <a:gd name="T74" fmla="*/ 2147483646 w 184"/>
                  <a:gd name="T75" fmla="*/ 2147483646 h 304"/>
                  <a:gd name="T76" fmla="*/ 2147483646 w 184"/>
                  <a:gd name="T77" fmla="*/ 2147483646 h 304"/>
                  <a:gd name="T78" fmla="*/ 2147483646 w 184"/>
                  <a:gd name="T79" fmla="*/ 2147483646 h 304"/>
                  <a:gd name="T80" fmla="*/ 2147483646 w 184"/>
                  <a:gd name="T81" fmla="*/ 2147483646 h 304"/>
                  <a:gd name="T82" fmla="*/ 2147483646 w 184"/>
                  <a:gd name="T83" fmla="*/ 2147483646 h 304"/>
                  <a:gd name="T84" fmla="*/ 2147483646 w 184"/>
                  <a:gd name="T85" fmla="*/ 2147483646 h 304"/>
                  <a:gd name="T86" fmla="*/ 2147483646 w 184"/>
                  <a:gd name="T87" fmla="*/ 2147483646 h 304"/>
                  <a:gd name="T88" fmla="*/ 2147483646 w 184"/>
                  <a:gd name="T89" fmla="*/ 2147483646 h 304"/>
                  <a:gd name="T90" fmla="*/ 2147483646 w 184"/>
                  <a:gd name="T91" fmla="*/ 2147483646 h 304"/>
                  <a:gd name="T92" fmla="*/ 2147483646 w 184"/>
                  <a:gd name="T93" fmla="*/ 2147483646 h 304"/>
                  <a:gd name="T94" fmla="*/ 2147483646 w 184"/>
                  <a:gd name="T95" fmla="*/ 2147483646 h 304"/>
                  <a:gd name="T96" fmla="*/ 2147483646 w 184"/>
                  <a:gd name="T97" fmla="*/ 2147483646 h 304"/>
                  <a:gd name="T98" fmla="*/ 2147483646 w 184"/>
                  <a:gd name="T99" fmla="*/ 0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4" h="304">
                    <a:moveTo>
                      <a:pt x="108" y="18"/>
                    </a:moveTo>
                    <a:lnTo>
                      <a:pt x="92" y="58"/>
                    </a:lnTo>
                    <a:lnTo>
                      <a:pt x="92" y="84"/>
                    </a:lnTo>
                    <a:lnTo>
                      <a:pt x="92" y="86"/>
                    </a:lnTo>
                    <a:lnTo>
                      <a:pt x="84" y="100"/>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0" y="134"/>
                    </a:lnTo>
                    <a:lnTo>
                      <a:pt x="8" y="140"/>
                    </a:lnTo>
                    <a:lnTo>
                      <a:pt x="36" y="144"/>
                    </a:lnTo>
                    <a:lnTo>
                      <a:pt x="38" y="144"/>
                    </a:lnTo>
                    <a:lnTo>
                      <a:pt x="40" y="144"/>
                    </a:lnTo>
                    <a:lnTo>
                      <a:pt x="48" y="162"/>
                    </a:lnTo>
                    <a:lnTo>
                      <a:pt x="56" y="168"/>
                    </a:lnTo>
                    <a:lnTo>
                      <a:pt x="60" y="174"/>
                    </a:lnTo>
                    <a:lnTo>
                      <a:pt x="60" y="184"/>
                    </a:lnTo>
                    <a:lnTo>
                      <a:pt x="60" y="206"/>
                    </a:lnTo>
                    <a:lnTo>
                      <a:pt x="70" y="216"/>
                    </a:lnTo>
                    <a:lnTo>
                      <a:pt x="72" y="216"/>
                    </a:lnTo>
                    <a:lnTo>
                      <a:pt x="76" y="232"/>
                    </a:lnTo>
                    <a:lnTo>
                      <a:pt x="76" y="240"/>
                    </a:lnTo>
                    <a:lnTo>
                      <a:pt x="72" y="248"/>
                    </a:lnTo>
                    <a:lnTo>
                      <a:pt x="70" y="256"/>
                    </a:lnTo>
                    <a:lnTo>
                      <a:pt x="72" y="264"/>
                    </a:lnTo>
                    <a:lnTo>
                      <a:pt x="82" y="270"/>
                    </a:lnTo>
                    <a:lnTo>
                      <a:pt x="94" y="276"/>
                    </a:lnTo>
                    <a:lnTo>
                      <a:pt x="100" y="280"/>
                    </a:lnTo>
                    <a:lnTo>
                      <a:pt x="106" y="292"/>
                    </a:lnTo>
                    <a:lnTo>
                      <a:pt x="114" y="298"/>
                    </a:lnTo>
                    <a:lnTo>
                      <a:pt x="116" y="302"/>
                    </a:lnTo>
                    <a:lnTo>
                      <a:pt x="124" y="304"/>
                    </a:lnTo>
                    <a:lnTo>
                      <a:pt x="122" y="288"/>
                    </a:lnTo>
                    <a:lnTo>
                      <a:pt x="122" y="282"/>
                    </a:lnTo>
                    <a:lnTo>
                      <a:pt x="122" y="278"/>
                    </a:lnTo>
                    <a:lnTo>
                      <a:pt x="126" y="274"/>
                    </a:lnTo>
                    <a:lnTo>
                      <a:pt x="128" y="272"/>
                    </a:lnTo>
                    <a:lnTo>
                      <a:pt x="140"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0" y="100"/>
                    </a:lnTo>
                    <a:lnTo>
                      <a:pt x="174" y="96"/>
                    </a:lnTo>
                    <a:lnTo>
                      <a:pt x="168" y="96"/>
                    </a:lnTo>
                    <a:lnTo>
                      <a:pt x="166" y="96"/>
                    </a:lnTo>
                    <a:lnTo>
                      <a:pt x="154" y="98"/>
                    </a:lnTo>
                    <a:lnTo>
                      <a:pt x="152" y="96"/>
                    </a:lnTo>
                    <a:lnTo>
                      <a:pt x="144" y="84"/>
                    </a:lnTo>
                    <a:lnTo>
                      <a:pt x="142" y="84"/>
                    </a:lnTo>
                    <a:lnTo>
                      <a:pt x="142" y="64"/>
                    </a:lnTo>
                    <a:lnTo>
                      <a:pt x="146" y="52"/>
                    </a:lnTo>
                    <a:lnTo>
                      <a:pt x="148" y="48"/>
                    </a:lnTo>
                    <a:lnTo>
                      <a:pt x="150" y="42"/>
                    </a:lnTo>
                    <a:lnTo>
                      <a:pt x="152" y="36"/>
                    </a:lnTo>
                    <a:lnTo>
                      <a:pt x="156" y="32"/>
                    </a:lnTo>
                    <a:lnTo>
                      <a:pt x="156" y="20"/>
                    </a:lnTo>
                    <a:lnTo>
                      <a:pt x="144" y="8"/>
                    </a:lnTo>
                    <a:lnTo>
                      <a:pt x="128" y="0"/>
                    </a:lnTo>
                    <a:lnTo>
                      <a:pt x="10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84" name="新疆"/>
              <p:cNvSpPr>
                <a:spLocks/>
              </p:cNvSpPr>
              <p:nvPr/>
            </p:nvSpPr>
            <p:spPr bwMode="auto">
              <a:xfrm>
                <a:off x="1331640" y="1845529"/>
                <a:ext cx="2334614" cy="1764508"/>
              </a:xfrm>
              <a:custGeom>
                <a:avLst/>
                <a:gdLst>
                  <a:gd name="T0" fmla="*/ 2147483646 w 1304"/>
                  <a:gd name="T1" fmla="*/ 2147483646 h 986"/>
                  <a:gd name="T2" fmla="*/ 2147483646 w 1304"/>
                  <a:gd name="T3" fmla="*/ 2147483646 h 986"/>
                  <a:gd name="T4" fmla="*/ 2147483646 w 1304"/>
                  <a:gd name="T5" fmla="*/ 2147483646 h 986"/>
                  <a:gd name="T6" fmla="*/ 2147483646 w 1304"/>
                  <a:gd name="T7" fmla="*/ 2147483646 h 986"/>
                  <a:gd name="T8" fmla="*/ 2147483646 w 1304"/>
                  <a:gd name="T9" fmla="*/ 2147483646 h 986"/>
                  <a:gd name="T10" fmla="*/ 2147483646 w 1304"/>
                  <a:gd name="T11" fmla="*/ 2147483646 h 986"/>
                  <a:gd name="T12" fmla="*/ 2147483646 w 1304"/>
                  <a:gd name="T13" fmla="*/ 2147483646 h 986"/>
                  <a:gd name="T14" fmla="*/ 2147483646 w 1304"/>
                  <a:gd name="T15" fmla="*/ 2147483646 h 986"/>
                  <a:gd name="T16" fmla="*/ 2147483646 w 1304"/>
                  <a:gd name="T17" fmla="*/ 2147483646 h 986"/>
                  <a:gd name="T18" fmla="*/ 2147483646 w 1304"/>
                  <a:gd name="T19" fmla="*/ 2147483646 h 986"/>
                  <a:gd name="T20" fmla="*/ 2147483646 w 1304"/>
                  <a:gd name="T21" fmla="*/ 2147483646 h 986"/>
                  <a:gd name="T22" fmla="*/ 2147483646 w 1304"/>
                  <a:gd name="T23" fmla="*/ 2147483646 h 986"/>
                  <a:gd name="T24" fmla="*/ 2147483646 w 1304"/>
                  <a:gd name="T25" fmla="*/ 2147483646 h 986"/>
                  <a:gd name="T26" fmla="*/ 2147483646 w 1304"/>
                  <a:gd name="T27" fmla="*/ 2147483646 h 986"/>
                  <a:gd name="T28" fmla="*/ 2147483646 w 1304"/>
                  <a:gd name="T29" fmla="*/ 2147483646 h 986"/>
                  <a:gd name="T30" fmla="*/ 2147483646 w 1304"/>
                  <a:gd name="T31" fmla="*/ 2147483646 h 986"/>
                  <a:gd name="T32" fmla="*/ 2147483646 w 1304"/>
                  <a:gd name="T33" fmla="*/ 2147483646 h 986"/>
                  <a:gd name="T34" fmla="*/ 2147483646 w 1304"/>
                  <a:gd name="T35" fmla="*/ 2147483646 h 986"/>
                  <a:gd name="T36" fmla="*/ 2147483646 w 1304"/>
                  <a:gd name="T37" fmla="*/ 2147483646 h 986"/>
                  <a:gd name="T38" fmla="*/ 2147483646 w 1304"/>
                  <a:gd name="T39" fmla="*/ 2147483646 h 986"/>
                  <a:gd name="T40" fmla="*/ 2147483646 w 1304"/>
                  <a:gd name="T41" fmla="*/ 2147483646 h 986"/>
                  <a:gd name="T42" fmla="*/ 2147483646 w 1304"/>
                  <a:gd name="T43" fmla="*/ 2147483646 h 986"/>
                  <a:gd name="T44" fmla="*/ 2147483646 w 1304"/>
                  <a:gd name="T45" fmla="*/ 2147483646 h 986"/>
                  <a:gd name="T46" fmla="*/ 2147483646 w 1304"/>
                  <a:gd name="T47" fmla="*/ 2147483646 h 986"/>
                  <a:gd name="T48" fmla="*/ 2147483646 w 1304"/>
                  <a:gd name="T49" fmla="*/ 2147483646 h 986"/>
                  <a:gd name="T50" fmla="*/ 2147483646 w 1304"/>
                  <a:gd name="T51" fmla="*/ 2147483646 h 986"/>
                  <a:gd name="T52" fmla="*/ 2147483646 w 1304"/>
                  <a:gd name="T53" fmla="*/ 2147483646 h 986"/>
                  <a:gd name="T54" fmla="*/ 2147483646 w 1304"/>
                  <a:gd name="T55" fmla="*/ 2147483646 h 986"/>
                  <a:gd name="T56" fmla="*/ 2147483646 w 1304"/>
                  <a:gd name="T57" fmla="*/ 2147483646 h 986"/>
                  <a:gd name="T58" fmla="*/ 2147483646 w 1304"/>
                  <a:gd name="T59" fmla="*/ 2147483646 h 986"/>
                  <a:gd name="T60" fmla="*/ 2147483646 w 1304"/>
                  <a:gd name="T61" fmla="*/ 2147483646 h 986"/>
                  <a:gd name="T62" fmla="*/ 2147483646 w 1304"/>
                  <a:gd name="T63" fmla="*/ 2147483646 h 986"/>
                  <a:gd name="T64" fmla="*/ 2147483646 w 1304"/>
                  <a:gd name="T65" fmla="*/ 2147483646 h 986"/>
                  <a:gd name="T66" fmla="*/ 2147483646 w 1304"/>
                  <a:gd name="T67" fmla="*/ 2147483646 h 986"/>
                  <a:gd name="T68" fmla="*/ 2147483646 w 1304"/>
                  <a:gd name="T69" fmla="*/ 2147483646 h 986"/>
                  <a:gd name="T70" fmla="*/ 2147483646 w 1304"/>
                  <a:gd name="T71" fmla="*/ 2147483646 h 986"/>
                  <a:gd name="T72" fmla="*/ 2147483646 w 1304"/>
                  <a:gd name="T73" fmla="*/ 2147483646 h 986"/>
                  <a:gd name="T74" fmla="*/ 2147483646 w 1304"/>
                  <a:gd name="T75" fmla="*/ 2147483646 h 986"/>
                  <a:gd name="T76" fmla="*/ 2147483646 w 1304"/>
                  <a:gd name="T77" fmla="*/ 2147483646 h 986"/>
                  <a:gd name="T78" fmla="*/ 2147483646 w 1304"/>
                  <a:gd name="T79" fmla="*/ 2147483646 h 986"/>
                  <a:gd name="T80" fmla="*/ 2147483646 w 1304"/>
                  <a:gd name="T81" fmla="*/ 2147483646 h 986"/>
                  <a:gd name="T82" fmla="*/ 2147483646 w 1304"/>
                  <a:gd name="T83" fmla="*/ 2147483646 h 986"/>
                  <a:gd name="T84" fmla="*/ 2147483646 w 1304"/>
                  <a:gd name="T85" fmla="*/ 2147483646 h 986"/>
                  <a:gd name="T86" fmla="*/ 2147483646 w 1304"/>
                  <a:gd name="T87" fmla="*/ 2147483646 h 986"/>
                  <a:gd name="T88" fmla="*/ 2147483646 w 1304"/>
                  <a:gd name="T89" fmla="*/ 2147483646 h 986"/>
                  <a:gd name="T90" fmla="*/ 2147483646 w 1304"/>
                  <a:gd name="T91" fmla="*/ 2147483646 h 986"/>
                  <a:gd name="T92" fmla="*/ 2147483646 w 1304"/>
                  <a:gd name="T93" fmla="*/ 2147483646 h 986"/>
                  <a:gd name="T94" fmla="*/ 2147483646 w 1304"/>
                  <a:gd name="T95" fmla="*/ 2147483646 h 986"/>
                  <a:gd name="T96" fmla="*/ 2147483646 w 1304"/>
                  <a:gd name="T97" fmla="*/ 2147483646 h 986"/>
                  <a:gd name="T98" fmla="*/ 2147483646 w 1304"/>
                  <a:gd name="T99" fmla="*/ 2147483646 h 986"/>
                  <a:gd name="T100" fmla="*/ 2147483646 w 1304"/>
                  <a:gd name="T101" fmla="*/ 2147483646 h 986"/>
                  <a:gd name="T102" fmla="*/ 2147483646 w 1304"/>
                  <a:gd name="T103" fmla="*/ 2147483646 h 986"/>
                  <a:gd name="T104" fmla="*/ 2147483646 w 1304"/>
                  <a:gd name="T105" fmla="*/ 2147483646 h 986"/>
                  <a:gd name="T106" fmla="*/ 2147483646 w 1304"/>
                  <a:gd name="T107" fmla="*/ 2147483646 h 986"/>
                  <a:gd name="T108" fmla="*/ 2147483646 w 1304"/>
                  <a:gd name="T109" fmla="*/ 2147483646 h 986"/>
                  <a:gd name="T110" fmla="*/ 2147483646 w 1304"/>
                  <a:gd name="T111" fmla="*/ 2147483646 h 986"/>
                  <a:gd name="T112" fmla="*/ 2147483646 w 1304"/>
                  <a:gd name="T113" fmla="*/ 2147483646 h 986"/>
                  <a:gd name="T114" fmla="*/ 2147483646 w 1304"/>
                  <a:gd name="T115" fmla="*/ 2147483646 h 9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04" h="986">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85" name="青海"/>
              <p:cNvSpPr>
                <a:spLocks/>
              </p:cNvSpPr>
              <p:nvPr/>
            </p:nvSpPr>
            <p:spPr bwMode="auto">
              <a:xfrm>
                <a:off x="2846573" y="3230707"/>
                <a:ext cx="1452718" cy="1041604"/>
              </a:xfrm>
              <a:custGeom>
                <a:avLst/>
                <a:gdLst>
                  <a:gd name="T0" fmla="*/ 2147483646 w 812"/>
                  <a:gd name="T1" fmla="*/ 2147483646 h 582"/>
                  <a:gd name="T2" fmla="*/ 2147483646 w 812"/>
                  <a:gd name="T3" fmla="*/ 2147483646 h 582"/>
                  <a:gd name="T4" fmla="*/ 2147483646 w 812"/>
                  <a:gd name="T5" fmla="*/ 2147483646 h 582"/>
                  <a:gd name="T6" fmla="*/ 2147483646 w 812"/>
                  <a:gd name="T7" fmla="*/ 2147483646 h 582"/>
                  <a:gd name="T8" fmla="*/ 2147483646 w 812"/>
                  <a:gd name="T9" fmla="*/ 2147483646 h 582"/>
                  <a:gd name="T10" fmla="*/ 2147483646 w 812"/>
                  <a:gd name="T11" fmla="*/ 2147483646 h 582"/>
                  <a:gd name="T12" fmla="*/ 2147483646 w 812"/>
                  <a:gd name="T13" fmla="*/ 2147483646 h 582"/>
                  <a:gd name="T14" fmla="*/ 2147483646 w 812"/>
                  <a:gd name="T15" fmla="*/ 2147483646 h 582"/>
                  <a:gd name="T16" fmla="*/ 2147483646 w 812"/>
                  <a:gd name="T17" fmla="*/ 2147483646 h 582"/>
                  <a:gd name="T18" fmla="*/ 2147483646 w 812"/>
                  <a:gd name="T19" fmla="*/ 2147483646 h 582"/>
                  <a:gd name="T20" fmla="*/ 2147483646 w 812"/>
                  <a:gd name="T21" fmla="*/ 2147483646 h 582"/>
                  <a:gd name="T22" fmla="*/ 2147483646 w 812"/>
                  <a:gd name="T23" fmla="*/ 2147483646 h 582"/>
                  <a:gd name="T24" fmla="*/ 2147483646 w 812"/>
                  <a:gd name="T25" fmla="*/ 2147483646 h 582"/>
                  <a:gd name="T26" fmla="*/ 2147483646 w 812"/>
                  <a:gd name="T27" fmla="*/ 2147483646 h 582"/>
                  <a:gd name="T28" fmla="*/ 2147483646 w 812"/>
                  <a:gd name="T29" fmla="*/ 2147483646 h 582"/>
                  <a:gd name="T30" fmla="*/ 2147483646 w 812"/>
                  <a:gd name="T31" fmla="*/ 2147483646 h 582"/>
                  <a:gd name="T32" fmla="*/ 2147483646 w 812"/>
                  <a:gd name="T33" fmla="*/ 2147483646 h 582"/>
                  <a:gd name="T34" fmla="*/ 0 w 812"/>
                  <a:gd name="T35" fmla="*/ 2147483646 h 582"/>
                  <a:gd name="T36" fmla="*/ 2147483646 w 812"/>
                  <a:gd name="T37" fmla="*/ 2147483646 h 582"/>
                  <a:gd name="T38" fmla="*/ 2147483646 w 812"/>
                  <a:gd name="T39" fmla="*/ 2147483646 h 582"/>
                  <a:gd name="T40" fmla="*/ 2147483646 w 812"/>
                  <a:gd name="T41" fmla="*/ 2147483646 h 582"/>
                  <a:gd name="T42" fmla="*/ 2147483646 w 812"/>
                  <a:gd name="T43" fmla="*/ 2147483646 h 582"/>
                  <a:gd name="T44" fmla="*/ 2147483646 w 812"/>
                  <a:gd name="T45" fmla="*/ 2147483646 h 582"/>
                  <a:gd name="T46" fmla="*/ 2147483646 w 812"/>
                  <a:gd name="T47" fmla="*/ 2147483646 h 582"/>
                  <a:gd name="T48" fmla="*/ 2147483646 w 812"/>
                  <a:gd name="T49" fmla="*/ 2147483646 h 582"/>
                  <a:gd name="T50" fmla="*/ 2147483646 w 812"/>
                  <a:gd name="T51" fmla="*/ 2147483646 h 582"/>
                  <a:gd name="T52" fmla="*/ 2147483646 w 812"/>
                  <a:gd name="T53" fmla="*/ 2147483646 h 582"/>
                  <a:gd name="T54" fmla="*/ 2147483646 w 812"/>
                  <a:gd name="T55" fmla="*/ 2147483646 h 582"/>
                  <a:gd name="T56" fmla="*/ 2147483646 w 812"/>
                  <a:gd name="T57" fmla="*/ 2147483646 h 582"/>
                  <a:gd name="T58" fmla="*/ 2147483646 w 812"/>
                  <a:gd name="T59" fmla="*/ 2147483646 h 582"/>
                  <a:gd name="T60" fmla="*/ 2147483646 w 812"/>
                  <a:gd name="T61" fmla="*/ 2147483646 h 582"/>
                  <a:gd name="T62" fmla="*/ 2147483646 w 812"/>
                  <a:gd name="T63" fmla="*/ 2147483646 h 582"/>
                  <a:gd name="T64" fmla="*/ 2147483646 w 812"/>
                  <a:gd name="T65" fmla="*/ 2147483646 h 582"/>
                  <a:gd name="T66" fmla="*/ 2147483646 w 812"/>
                  <a:gd name="T67" fmla="*/ 2147483646 h 582"/>
                  <a:gd name="T68" fmla="*/ 2147483646 w 812"/>
                  <a:gd name="T69" fmla="*/ 2147483646 h 582"/>
                  <a:gd name="T70" fmla="*/ 2147483646 w 812"/>
                  <a:gd name="T71" fmla="*/ 2147483646 h 582"/>
                  <a:gd name="T72" fmla="*/ 2147483646 w 812"/>
                  <a:gd name="T73" fmla="*/ 2147483646 h 582"/>
                  <a:gd name="T74" fmla="*/ 2147483646 w 812"/>
                  <a:gd name="T75" fmla="*/ 2147483646 h 582"/>
                  <a:gd name="T76" fmla="*/ 2147483646 w 812"/>
                  <a:gd name="T77" fmla="*/ 2147483646 h 582"/>
                  <a:gd name="T78" fmla="*/ 2147483646 w 812"/>
                  <a:gd name="T79" fmla="*/ 2147483646 h 582"/>
                  <a:gd name="T80" fmla="*/ 2147483646 w 812"/>
                  <a:gd name="T81" fmla="*/ 2147483646 h 582"/>
                  <a:gd name="T82" fmla="*/ 2147483646 w 812"/>
                  <a:gd name="T83" fmla="*/ 2147483646 h 582"/>
                  <a:gd name="T84" fmla="*/ 2147483646 w 812"/>
                  <a:gd name="T85" fmla="*/ 2147483646 h 582"/>
                  <a:gd name="T86" fmla="*/ 2147483646 w 812"/>
                  <a:gd name="T87" fmla="*/ 2147483646 h 582"/>
                  <a:gd name="T88" fmla="*/ 2147483646 w 812"/>
                  <a:gd name="T89" fmla="*/ 2147483646 h 582"/>
                  <a:gd name="T90" fmla="*/ 2147483646 w 812"/>
                  <a:gd name="T91" fmla="*/ 2147483646 h 582"/>
                  <a:gd name="T92" fmla="*/ 2147483646 w 812"/>
                  <a:gd name="T93" fmla="*/ 2147483646 h 582"/>
                  <a:gd name="T94" fmla="*/ 2147483646 w 812"/>
                  <a:gd name="T95" fmla="*/ 2147483646 h 582"/>
                  <a:gd name="T96" fmla="*/ 2147483646 w 812"/>
                  <a:gd name="T97" fmla="*/ 2147483646 h 582"/>
                  <a:gd name="T98" fmla="*/ 2147483646 w 812"/>
                  <a:gd name="T99" fmla="*/ 2147483646 h 582"/>
                  <a:gd name="T100" fmla="*/ 2147483646 w 812"/>
                  <a:gd name="T101" fmla="*/ 2147483646 h 582"/>
                  <a:gd name="T102" fmla="*/ 2147483646 w 812"/>
                  <a:gd name="T103" fmla="*/ 2147483646 h 582"/>
                  <a:gd name="T104" fmla="*/ 2147483646 w 812"/>
                  <a:gd name="T105" fmla="*/ 2147483646 h 582"/>
                  <a:gd name="T106" fmla="*/ 2147483646 w 812"/>
                  <a:gd name="T107" fmla="*/ 2147483646 h 5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86" name="四川"/>
              <p:cNvSpPr>
                <a:spLocks/>
              </p:cNvSpPr>
              <p:nvPr/>
            </p:nvSpPr>
            <p:spPr bwMode="auto">
              <a:xfrm>
                <a:off x="3680253" y="3961385"/>
                <a:ext cx="1256741" cy="1102235"/>
              </a:xfrm>
              <a:custGeom>
                <a:avLst/>
                <a:gdLst>
                  <a:gd name="T0" fmla="*/ 2147483646 w 702"/>
                  <a:gd name="T1" fmla="*/ 2147483646 h 616"/>
                  <a:gd name="T2" fmla="*/ 2147483646 w 702"/>
                  <a:gd name="T3" fmla="*/ 2147483646 h 616"/>
                  <a:gd name="T4" fmla="*/ 2147483646 w 702"/>
                  <a:gd name="T5" fmla="*/ 2147483646 h 616"/>
                  <a:gd name="T6" fmla="*/ 2147483646 w 702"/>
                  <a:gd name="T7" fmla="*/ 2147483646 h 616"/>
                  <a:gd name="T8" fmla="*/ 2147483646 w 702"/>
                  <a:gd name="T9" fmla="*/ 2147483646 h 616"/>
                  <a:gd name="T10" fmla="*/ 2147483646 w 702"/>
                  <a:gd name="T11" fmla="*/ 2147483646 h 616"/>
                  <a:gd name="T12" fmla="*/ 2147483646 w 702"/>
                  <a:gd name="T13" fmla="*/ 2147483646 h 616"/>
                  <a:gd name="T14" fmla="*/ 2147483646 w 702"/>
                  <a:gd name="T15" fmla="*/ 2147483646 h 616"/>
                  <a:gd name="T16" fmla="*/ 2147483646 w 702"/>
                  <a:gd name="T17" fmla="*/ 2147483646 h 616"/>
                  <a:gd name="T18" fmla="*/ 2147483646 w 702"/>
                  <a:gd name="T19" fmla="*/ 2147483646 h 616"/>
                  <a:gd name="T20" fmla="*/ 2147483646 w 702"/>
                  <a:gd name="T21" fmla="*/ 2147483646 h 616"/>
                  <a:gd name="T22" fmla="*/ 2147483646 w 702"/>
                  <a:gd name="T23" fmla="*/ 2147483646 h 616"/>
                  <a:gd name="T24" fmla="*/ 2147483646 w 702"/>
                  <a:gd name="T25" fmla="*/ 2147483646 h 616"/>
                  <a:gd name="T26" fmla="*/ 2147483646 w 702"/>
                  <a:gd name="T27" fmla="*/ 2147483646 h 616"/>
                  <a:gd name="T28" fmla="*/ 2147483646 w 702"/>
                  <a:gd name="T29" fmla="*/ 2147483646 h 616"/>
                  <a:gd name="T30" fmla="*/ 2147483646 w 702"/>
                  <a:gd name="T31" fmla="*/ 2147483646 h 616"/>
                  <a:gd name="T32" fmla="*/ 2147483646 w 702"/>
                  <a:gd name="T33" fmla="*/ 2147483646 h 616"/>
                  <a:gd name="T34" fmla="*/ 2147483646 w 702"/>
                  <a:gd name="T35" fmla="*/ 2147483646 h 616"/>
                  <a:gd name="T36" fmla="*/ 2147483646 w 702"/>
                  <a:gd name="T37" fmla="*/ 2147483646 h 616"/>
                  <a:gd name="T38" fmla="*/ 2147483646 w 702"/>
                  <a:gd name="T39" fmla="*/ 2147483646 h 616"/>
                  <a:gd name="T40" fmla="*/ 2147483646 w 702"/>
                  <a:gd name="T41" fmla="*/ 2147483646 h 616"/>
                  <a:gd name="T42" fmla="*/ 2147483646 w 702"/>
                  <a:gd name="T43" fmla="*/ 2147483646 h 616"/>
                  <a:gd name="T44" fmla="*/ 2147483646 w 702"/>
                  <a:gd name="T45" fmla="*/ 2147483646 h 616"/>
                  <a:gd name="T46" fmla="*/ 2147483646 w 702"/>
                  <a:gd name="T47" fmla="*/ 2147483646 h 616"/>
                  <a:gd name="T48" fmla="*/ 2147483646 w 702"/>
                  <a:gd name="T49" fmla="*/ 2147483646 h 616"/>
                  <a:gd name="T50" fmla="*/ 2147483646 w 702"/>
                  <a:gd name="T51" fmla="*/ 2147483646 h 616"/>
                  <a:gd name="T52" fmla="*/ 2147483646 w 702"/>
                  <a:gd name="T53" fmla="*/ 2147483646 h 616"/>
                  <a:gd name="T54" fmla="*/ 2147483646 w 702"/>
                  <a:gd name="T55" fmla="*/ 2147483646 h 616"/>
                  <a:gd name="T56" fmla="*/ 2147483646 w 702"/>
                  <a:gd name="T57" fmla="*/ 2147483646 h 616"/>
                  <a:gd name="T58" fmla="*/ 2147483646 w 702"/>
                  <a:gd name="T59" fmla="*/ 2147483646 h 616"/>
                  <a:gd name="T60" fmla="*/ 2147483646 w 702"/>
                  <a:gd name="T61" fmla="*/ 2147483646 h 616"/>
                  <a:gd name="T62" fmla="*/ 2147483646 w 702"/>
                  <a:gd name="T63" fmla="*/ 2147483646 h 616"/>
                  <a:gd name="T64" fmla="*/ 2147483646 w 702"/>
                  <a:gd name="T65" fmla="*/ 2147483646 h 616"/>
                  <a:gd name="T66" fmla="*/ 2147483646 w 702"/>
                  <a:gd name="T67" fmla="*/ 2147483646 h 616"/>
                  <a:gd name="T68" fmla="*/ 2147483646 w 702"/>
                  <a:gd name="T69" fmla="*/ 2147483646 h 616"/>
                  <a:gd name="T70" fmla="*/ 2147483646 w 702"/>
                  <a:gd name="T71" fmla="*/ 2147483646 h 616"/>
                  <a:gd name="T72" fmla="*/ 2147483646 w 702"/>
                  <a:gd name="T73" fmla="*/ 2147483646 h 616"/>
                  <a:gd name="T74" fmla="*/ 2147483646 w 702"/>
                  <a:gd name="T75" fmla="*/ 2147483646 h 616"/>
                  <a:gd name="T76" fmla="*/ 2147483646 w 702"/>
                  <a:gd name="T77" fmla="*/ 2147483646 h 616"/>
                  <a:gd name="T78" fmla="*/ 2147483646 w 702"/>
                  <a:gd name="T79" fmla="*/ 2147483646 h 616"/>
                  <a:gd name="T80" fmla="*/ 2147483646 w 702"/>
                  <a:gd name="T81" fmla="*/ 2147483646 h 616"/>
                  <a:gd name="T82" fmla="*/ 2147483646 w 702"/>
                  <a:gd name="T83" fmla="*/ 2147483646 h 616"/>
                  <a:gd name="T84" fmla="*/ 2147483646 w 702"/>
                  <a:gd name="T85" fmla="*/ 2147483646 h 616"/>
                  <a:gd name="T86" fmla="*/ 2147483646 w 702"/>
                  <a:gd name="T87" fmla="*/ 2147483646 h 616"/>
                  <a:gd name="T88" fmla="*/ 2147483646 w 702"/>
                  <a:gd name="T89" fmla="*/ 2147483646 h 616"/>
                  <a:gd name="T90" fmla="*/ 2147483646 w 702"/>
                  <a:gd name="T91" fmla="*/ 2147483646 h 616"/>
                  <a:gd name="T92" fmla="*/ 2147483646 w 702"/>
                  <a:gd name="T93" fmla="*/ 2147483646 h 616"/>
                  <a:gd name="T94" fmla="*/ 2147483646 w 702"/>
                  <a:gd name="T95" fmla="*/ 2147483646 h 616"/>
                  <a:gd name="T96" fmla="*/ 2147483646 w 702"/>
                  <a:gd name="T97" fmla="*/ 2147483646 h 616"/>
                  <a:gd name="T98" fmla="*/ 2147483646 w 702"/>
                  <a:gd name="T99" fmla="*/ 0 h 616"/>
                  <a:gd name="T100" fmla="*/ 2147483646 w 702"/>
                  <a:gd name="T101" fmla="*/ 2147483646 h 616"/>
                  <a:gd name="T102" fmla="*/ 2147483646 w 702"/>
                  <a:gd name="T103" fmla="*/ 2147483646 h 616"/>
                  <a:gd name="T104" fmla="*/ 2147483646 w 702"/>
                  <a:gd name="T105" fmla="*/ 2147483646 h 616"/>
                  <a:gd name="T106" fmla="*/ 2147483646 w 702"/>
                  <a:gd name="T107" fmla="*/ 2147483646 h 616"/>
                  <a:gd name="T108" fmla="*/ 2147483646 w 702"/>
                  <a:gd name="T109" fmla="*/ 2147483646 h 616"/>
                  <a:gd name="T110" fmla="*/ 2147483646 w 702"/>
                  <a:gd name="T111" fmla="*/ 2147483646 h 616"/>
                  <a:gd name="T112" fmla="*/ 2147483646 w 702"/>
                  <a:gd name="T113" fmla="*/ 2147483646 h 616"/>
                  <a:gd name="T114" fmla="*/ 2147483646 w 702"/>
                  <a:gd name="T115" fmla="*/ 2147483646 h 616"/>
                  <a:gd name="T116" fmla="*/ 2147483646 w 702"/>
                  <a:gd name="T117" fmla="*/ 2147483646 h 616"/>
                  <a:gd name="T118" fmla="*/ 2147483646 w 702"/>
                  <a:gd name="T119" fmla="*/ 2147483646 h 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solidFill>
                <a:srgbClr val="9E9AB4"/>
              </a:solid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87" name="西藏"/>
              <p:cNvSpPr>
                <a:spLocks/>
              </p:cNvSpPr>
              <p:nvPr/>
            </p:nvSpPr>
            <p:spPr bwMode="auto">
              <a:xfrm>
                <a:off x="1592943" y="3513650"/>
                <a:ext cx="2249069" cy="1368077"/>
              </a:xfrm>
              <a:custGeom>
                <a:avLst/>
                <a:gdLst>
                  <a:gd name="T0" fmla="*/ 2147483646 w 1256"/>
                  <a:gd name="T1" fmla="*/ 2147483646 h 764"/>
                  <a:gd name="T2" fmla="*/ 2147483646 w 1256"/>
                  <a:gd name="T3" fmla="*/ 2147483646 h 764"/>
                  <a:gd name="T4" fmla="*/ 2147483646 w 1256"/>
                  <a:gd name="T5" fmla="*/ 2147483646 h 764"/>
                  <a:gd name="T6" fmla="*/ 2147483646 w 1256"/>
                  <a:gd name="T7" fmla="*/ 2147483646 h 764"/>
                  <a:gd name="T8" fmla="*/ 2147483646 w 1256"/>
                  <a:gd name="T9" fmla="*/ 2147483646 h 764"/>
                  <a:gd name="T10" fmla="*/ 2147483646 w 1256"/>
                  <a:gd name="T11" fmla="*/ 2147483646 h 764"/>
                  <a:gd name="T12" fmla="*/ 2147483646 w 1256"/>
                  <a:gd name="T13" fmla="*/ 2147483646 h 764"/>
                  <a:gd name="T14" fmla="*/ 2147483646 w 1256"/>
                  <a:gd name="T15" fmla="*/ 2147483646 h 764"/>
                  <a:gd name="T16" fmla="*/ 2147483646 w 1256"/>
                  <a:gd name="T17" fmla="*/ 2147483646 h 764"/>
                  <a:gd name="T18" fmla="*/ 2147483646 w 1256"/>
                  <a:gd name="T19" fmla="*/ 2147483646 h 764"/>
                  <a:gd name="T20" fmla="*/ 2147483646 w 1256"/>
                  <a:gd name="T21" fmla="*/ 2147483646 h 764"/>
                  <a:gd name="T22" fmla="*/ 2147483646 w 1256"/>
                  <a:gd name="T23" fmla="*/ 2147483646 h 764"/>
                  <a:gd name="T24" fmla="*/ 2147483646 w 1256"/>
                  <a:gd name="T25" fmla="*/ 2147483646 h 764"/>
                  <a:gd name="T26" fmla="*/ 2147483646 w 1256"/>
                  <a:gd name="T27" fmla="*/ 2147483646 h 764"/>
                  <a:gd name="T28" fmla="*/ 2147483646 w 1256"/>
                  <a:gd name="T29" fmla="*/ 2147483646 h 764"/>
                  <a:gd name="T30" fmla="*/ 2147483646 w 1256"/>
                  <a:gd name="T31" fmla="*/ 2147483646 h 764"/>
                  <a:gd name="T32" fmla="*/ 2147483646 w 1256"/>
                  <a:gd name="T33" fmla="*/ 2147483646 h 764"/>
                  <a:gd name="T34" fmla="*/ 2147483646 w 1256"/>
                  <a:gd name="T35" fmla="*/ 2147483646 h 764"/>
                  <a:gd name="T36" fmla="*/ 2147483646 w 1256"/>
                  <a:gd name="T37" fmla="*/ 2147483646 h 764"/>
                  <a:gd name="T38" fmla="*/ 2147483646 w 1256"/>
                  <a:gd name="T39" fmla="*/ 2147483646 h 764"/>
                  <a:gd name="T40" fmla="*/ 2147483646 w 1256"/>
                  <a:gd name="T41" fmla="*/ 2147483646 h 764"/>
                  <a:gd name="T42" fmla="*/ 2147483646 w 1256"/>
                  <a:gd name="T43" fmla="*/ 2147483646 h 764"/>
                  <a:gd name="T44" fmla="*/ 2147483646 w 1256"/>
                  <a:gd name="T45" fmla="*/ 2147483646 h 764"/>
                  <a:gd name="T46" fmla="*/ 2147483646 w 1256"/>
                  <a:gd name="T47" fmla="*/ 2147483646 h 764"/>
                  <a:gd name="T48" fmla="*/ 2147483646 w 1256"/>
                  <a:gd name="T49" fmla="*/ 2147483646 h 764"/>
                  <a:gd name="T50" fmla="*/ 2147483646 w 1256"/>
                  <a:gd name="T51" fmla="*/ 2147483646 h 764"/>
                  <a:gd name="T52" fmla="*/ 2147483646 w 1256"/>
                  <a:gd name="T53" fmla="*/ 2147483646 h 764"/>
                  <a:gd name="T54" fmla="*/ 2147483646 w 1256"/>
                  <a:gd name="T55" fmla="*/ 2147483646 h 764"/>
                  <a:gd name="T56" fmla="*/ 2147483646 w 1256"/>
                  <a:gd name="T57" fmla="*/ 2147483646 h 764"/>
                  <a:gd name="T58" fmla="*/ 2147483646 w 1256"/>
                  <a:gd name="T59" fmla="*/ 2147483646 h 764"/>
                  <a:gd name="T60" fmla="*/ 2147483646 w 1256"/>
                  <a:gd name="T61" fmla="*/ 2147483646 h 764"/>
                  <a:gd name="T62" fmla="*/ 2147483646 w 1256"/>
                  <a:gd name="T63" fmla="*/ 2147483646 h 764"/>
                  <a:gd name="T64" fmla="*/ 2147483646 w 1256"/>
                  <a:gd name="T65" fmla="*/ 2147483646 h 764"/>
                  <a:gd name="T66" fmla="*/ 2147483646 w 1256"/>
                  <a:gd name="T67" fmla="*/ 2147483646 h 764"/>
                  <a:gd name="T68" fmla="*/ 2147483646 w 1256"/>
                  <a:gd name="T69" fmla="*/ 2147483646 h 764"/>
                  <a:gd name="T70" fmla="*/ 2147483646 w 1256"/>
                  <a:gd name="T71" fmla="*/ 2147483646 h 764"/>
                  <a:gd name="T72" fmla="*/ 2147483646 w 1256"/>
                  <a:gd name="T73" fmla="*/ 2147483646 h 764"/>
                  <a:gd name="T74" fmla="*/ 2147483646 w 1256"/>
                  <a:gd name="T75" fmla="*/ 2147483646 h 764"/>
                  <a:gd name="T76" fmla="*/ 2147483646 w 1256"/>
                  <a:gd name="T77" fmla="*/ 2147483646 h 764"/>
                  <a:gd name="T78" fmla="*/ 2147483646 w 1256"/>
                  <a:gd name="T79" fmla="*/ 2147483646 h 764"/>
                  <a:gd name="T80" fmla="*/ 2147483646 w 1256"/>
                  <a:gd name="T81" fmla="*/ 2147483646 h 764"/>
                  <a:gd name="T82" fmla="*/ 2147483646 w 1256"/>
                  <a:gd name="T83" fmla="*/ 2147483646 h 764"/>
                  <a:gd name="T84" fmla="*/ 2147483646 w 1256"/>
                  <a:gd name="T85" fmla="*/ 2147483646 h 764"/>
                  <a:gd name="T86" fmla="*/ 2147483646 w 1256"/>
                  <a:gd name="T87" fmla="*/ 2147483646 h 764"/>
                  <a:gd name="T88" fmla="*/ 2147483646 w 1256"/>
                  <a:gd name="T89" fmla="*/ 2147483646 h 764"/>
                  <a:gd name="T90" fmla="*/ 2147483646 w 1256"/>
                  <a:gd name="T91" fmla="*/ 2147483646 h 764"/>
                  <a:gd name="T92" fmla="*/ 2147483646 w 1256"/>
                  <a:gd name="T93" fmla="*/ 2147483646 h 764"/>
                  <a:gd name="T94" fmla="*/ 2147483646 w 1256"/>
                  <a:gd name="T95" fmla="*/ 2147483646 h 764"/>
                  <a:gd name="T96" fmla="*/ 2147483646 w 1256"/>
                  <a:gd name="T97" fmla="*/ 2147483646 h 764"/>
                  <a:gd name="T98" fmla="*/ 2147483646 w 1256"/>
                  <a:gd name="T99" fmla="*/ 2147483646 h 764"/>
                  <a:gd name="T100" fmla="*/ 2147483646 w 1256"/>
                  <a:gd name="T101" fmla="*/ 2147483646 h 764"/>
                  <a:gd name="T102" fmla="*/ 2147483646 w 1256"/>
                  <a:gd name="T103" fmla="*/ 2147483646 h 764"/>
                  <a:gd name="T104" fmla="*/ 2147483646 w 1256"/>
                  <a:gd name="T105" fmla="*/ 2147483646 h 764"/>
                  <a:gd name="T106" fmla="*/ 2147483646 w 1256"/>
                  <a:gd name="T107" fmla="*/ 2147483646 h 764"/>
                  <a:gd name="T108" fmla="*/ 2147483646 w 1256"/>
                  <a:gd name="T109" fmla="*/ 2147483646 h 764"/>
                  <a:gd name="T110" fmla="*/ 2147483646 w 1256"/>
                  <a:gd name="T111" fmla="*/ 2147483646 h 764"/>
                  <a:gd name="T112" fmla="*/ 2147483646 w 1256"/>
                  <a:gd name="T113" fmla="*/ 2147483646 h 764"/>
                  <a:gd name="T114" fmla="*/ 2147483646 w 1256"/>
                  <a:gd name="T115" fmla="*/ 2147483646 h 764"/>
                  <a:gd name="T116" fmla="*/ 2147483646 w 1256"/>
                  <a:gd name="T117" fmla="*/ 2147483646 h 764"/>
                  <a:gd name="T118" fmla="*/ 2147483646 w 1256"/>
                  <a:gd name="T119" fmla="*/ 2147483646 h 764"/>
                  <a:gd name="T120" fmla="*/ 2147483646 w 1256"/>
                  <a:gd name="T121" fmla="*/ 2147483646 h 764"/>
                  <a:gd name="T122" fmla="*/ 2147483646 w 1256"/>
                  <a:gd name="T123" fmla="*/ 2147483646 h 764"/>
                  <a:gd name="T124" fmla="*/ 2147483646 w 1256"/>
                  <a:gd name="T125" fmla="*/ 2147483646 h 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56" h="764">
                    <a:moveTo>
                      <a:pt x="152" y="4"/>
                    </a:moveTo>
                    <a:lnTo>
                      <a:pt x="152" y="4"/>
                    </a:lnTo>
                    <a:lnTo>
                      <a:pt x="146" y="14"/>
                    </a:lnTo>
                    <a:lnTo>
                      <a:pt x="138" y="22"/>
                    </a:lnTo>
                    <a:lnTo>
                      <a:pt x="132" y="26"/>
                    </a:lnTo>
                    <a:lnTo>
                      <a:pt x="132" y="32"/>
                    </a:lnTo>
                    <a:lnTo>
                      <a:pt x="132" y="36"/>
                    </a:lnTo>
                    <a:lnTo>
                      <a:pt x="130" y="44"/>
                    </a:lnTo>
                    <a:lnTo>
                      <a:pt x="122" y="56"/>
                    </a:lnTo>
                    <a:lnTo>
                      <a:pt x="122" y="60"/>
                    </a:lnTo>
                    <a:lnTo>
                      <a:pt x="118" y="62"/>
                    </a:lnTo>
                    <a:lnTo>
                      <a:pt x="112" y="64"/>
                    </a:lnTo>
                    <a:lnTo>
                      <a:pt x="66" y="58"/>
                    </a:lnTo>
                    <a:lnTo>
                      <a:pt x="62" y="68"/>
                    </a:lnTo>
                    <a:lnTo>
                      <a:pt x="62" y="70"/>
                    </a:lnTo>
                    <a:lnTo>
                      <a:pt x="48" y="92"/>
                    </a:lnTo>
                    <a:lnTo>
                      <a:pt x="42" y="100"/>
                    </a:lnTo>
                    <a:lnTo>
                      <a:pt x="40" y="108"/>
                    </a:lnTo>
                    <a:lnTo>
                      <a:pt x="42" y="112"/>
                    </a:lnTo>
                    <a:lnTo>
                      <a:pt x="44" y="122"/>
                    </a:lnTo>
                    <a:lnTo>
                      <a:pt x="56" y="150"/>
                    </a:lnTo>
                    <a:lnTo>
                      <a:pt x="62" y="168"/>
                    </a:lnTo>
                    <a:lnTo>
                      <a:pt x="64" y="174"/>
                    </a:lnTo>
                    <a:lnTo>
                      <a:pt x="64" y="180"/>
                    </a:lnTo>
                    <a:lnTo>
                      <a:pt x="60" y="188"/>
                    </a:lnTo>
                    <a:lnTo>
                      <a:pt x="56" y="196"/>
                    </a:lnTo>
                    <a:lnTo>
                      <a:pt x="42" y="210"/>
                    </a:lnTo>
                    <a:lnTo>
                      <a:pt x="18" y="210"/>
                    </a:lnTo>
                    <a:lnTo>
                      <a:pt x="12" y="184"/>
                    </a:lnTo>
                    <a:lnTo>
                      <a:pt x="6" y="216"/>
                    </a:lnTo>
                    <a:lnTo>
                      <a:pt x="16" y="232"/>
                    </a:lnTo>
                    <a:lnTo>
                      <a:pt x="16" y="236"/>
                    </a:lnTo>
                    <a:lnTo>
                      <a:pt x="16" y="238"/>
                    </a:lnTo>
                    <a:lnTo>
                      <a:pt x="10" y="246"/>
                    </a:lnTo>
                    <a:lnTo>
                      <a:pt x="2" y="262"/>
                    </a:lnTo>
                    <a:lnTo>
                      <a:pt x="0" y="272"/>
                    </a:lnTo>
                    <a:lnTo>
                      <a:pt x="0" y="280"/>
                    </a:lnTo>
                    <a:lnTo>
                      <a:pt x="4" y="290"/>
                    </a:lnTo>
                    <a:lnTo>
                      <a:pt x="10" y="300"/>
                    </a:lnTo>
                    <a:lnTo>
                      <a:pt x="28" y="300"/>
                    </a:lnTo>
                    <a:lnTo>
                      <a:pt x="34" y="302"/>
                    </a:lnTo>
                    <a:lnTo>
                      <a:pt x="42" y="308"/>
                    </a:lnTo>
                    <a:lnTo>
                      <a:pt x="58" y="330"/>
                    </a:lnTo>
                    <a:lnTo>
                      <a:pt x="60" y="332"/>
                    </a:lnTo>
                    <a:lnTo>
                      <a:pt x="62" y="338"/>
                    </a:lnTo>
                    <a:lnTo>
                      <a:pt x="66" y="344"/>
                    </a:lnTo>
                    <a:lnTo>
                      <a:pt x="108" y="384"/>
                    </a:lnTo>
                    <a:lnTo>
                      <a:pt x="128" y="408"/>
                    </a:lnTo>
                    <a:lnTo>
                      <a:pt x="138" y="408"/>
                    </a:lnTo>
                    <a:lnTo>
                      <a:pt x="150" y="386"/>
                    </a:lnTo>
                    <a:lnTo>
                      <a:pt x="152" y="384"/>
                    </a:lnTo>
                    <a:lnTo>
                      <a:pt x="182" y="392"/>
                    </a:lnTo>
                    <a:lnTo>
                      <a:pt x="182" y="394"/>
                    </a:lnTo>
                    <a:lnTo>
                      <a:pt x="186" y="414"/>
                    </a:lnTo>
                    <a:lnTo>
                      <a:pt x="222" y="454"/>
                    </a:lnTo>
                    <a:lnTo>
                      <a:pt x="234" y="460"/>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404" y="602"/>
                    </a:lnTo>
                    <a:lnTo>
                      <a:pt x="406" y="604"/>
                    </a:lnTo>
                    <a:lnTo>
                      <a:pt x="426" y="628"/>
                    </a:lnTo>
                    <a:lnTo>
                      <a:pt x="456" y="624"/>
                    </a:lnTo>
                    <a:lnTo>
                      <a:pt x="458" y="624"/>
                    </a:lnTo>
                    <a:lnTo>
                      <a:pt x="470" y="628"/>
                    </a:lnTo>
                    <a:lnTo>
                      <a:pt x="490" y="644"/>
                    </a:lnTo>
                    <a:lnTo>
                      <a:pt x="524" y="648"/>
                    </a:lnTo>
                    <a:lnTo>
                      <a:pt x="544" y="644"/>
                    </a:lnTo>
                    <a:lnTo>
                      <a:pt x="564" y="642"/>
                    </a:lnTo>
                    <a:lnTo>
                      <a:pt x="580" y="642"/>
                    </a:lnTo>
                    <a:lnTo>
                      <a:pt x="590" y="644"/>
                    </a:lnTo>
                    <a:lnTo>
                      <a:pt x="596" y="648"/>
                    </a:lnTo>
                    <a:lnTo>
                      <a:pt x="598" y="654"/>
                    </a:lnTo>
                    <a:lnTo>
                      <a:pt x="598" y="658"/>
                    </a:lnTo>
                    <a:lnTo>
                      <a:pt x="594" y="664"/>
                    </a:lnTo>
                    <a:lnTo>
                      <a:pt x="588" y="670"/>
                    </a:lnTo>
                    <a:lnTo>
                      <a:pt x="580" y="678"/>
                    </a:lnTo>
                    <a:lnTo>
                      <a:pt x="580" y="682"/>
                    </a:lnTo>
                    <a:lnTo>
                      <a:pt x="582" y="686"/>
                    </a:lnTo>
                    <a:lnTo>
                      <a:pt x="586" y="692"/>
                    </a:lnTo>
                    <a:lnTo>
                      <a:pt x="592" y="698"/>
                    </a:lnTo>
                    <a:lnTo>
                      <a:pt x="592" y="700"/>
                    </a:lnTo>
                    <a:lnTo>
                      <a:pt x="598" y="704"/>
                    </a:lnTo>
                    <a:lnTo>
                      <a:pt x="600" y="702"/>
                    </a:lnTo>
                    <a:lnTo>
                      <a:pt x="616" y="676"/>
                    </a:lnTo>
                    <a:lnTo>
                      <a:pt x="628" y="658"/>
                    </a:lnTo>
                    <a:lnTo>
                      <a:pt x="638" y="646"/>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802" y="754"/>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44" y="692"/>
                    </a:lnTo>
                    <a:lnTo>
                      <a:pt x="1142" y="682"/>
                    </a:lnTo>
                    <a:lnTo>
                      <a:pt x="1144" y="674"/>
                    </a:lnTo>
                    <a:lnTo>
                      <a:pt x="1148" y="668"/>
                    </a:lnTo>
                    <a:lnTo>
                      <a:pt x="1156" y="666"/>
                    </a:lnTo>
                    <a:lnTo>
                      <a:pt x="1164" y="666"/>
                    </a:lnTo>
                    <a:lnTo>
                      <a:pt x="1172" y="672"/>
                    </a:lnTo>
                    <a:lnTo>
                      <a:pt x="1182" y="682"/>
                    </a:lnTo>
                    <a:lnTo>
                      <a:pt x="1190" y="696"/>
                    </a:lnTo>
                    <a:lnTo>
                      <a:pt x="1192" y="696"/>
                    </a:lnTo>
                    <a:lnTo>
                      <a:pt x="1212" y="688"/>
                    </a:lnTo>
                    <a:lnTo>
                      <a:pt x="1214" y="686"/>
                    </a:lnTo>
                    <a:lnTo>
                      <a:pt x="1216" y="684"/>
                    </a:lnTo>
                    <a:lnTo>
                      <a:pt x="1218" y="680"/>
                    </a:lnTo>
                    <a:lnTo>
                      <a:pt x="1214" y="664"/>
                    </a:lnTo>
                    <a:lnTo>
                      <a:pt x="1214" y="660"/>
                    </a:lnTo>
                    <a:lnTo>
                      <a:pt x="1214" y="656"/>
                    </a:lnTo>
                    <a:lnTo>
                      <a:pt x="1216" y="652"/>
                    </a:lnTo>
                    <a:lnTo>
                      <a:pt x="1220" y="650"/>
                    </a:lnTo>
                    <a:lnTo>
                      <a:pt x="1228" y="644"/>
                    </a:lnTo>
                    <a:lnTo>
                      <a:pt x="1244" y="624"/>
                    </a:lnTo>
                    <a:lnTo>
                      <a:pt x="1256" y="598"/>
                    </a:lnTo>
                    <a:lnTo>
                      <a:pt x="1250" y="586"/>
                    </a:lnTo>
                    <a:lnTo>
                      <a:pt x="1246" y="576"/>
                    </a:lnTo>
                    <a:lnTo>
                      <a:pt x="1246" y="568"/>
                    </a:lnTo>
                    <a:lnTo>
                      <a:pt x="1246" y="562"/>
                    </a:lnTo>
                    <a:lnTo>
                      <a:pt x="1248" y="540"/>
                    </a:lnTo>
                    <a:lnTo>
                      <a:pt x="1244" y="528"/>
                    </a:lnTo>
                    <a:lnTo>
                      <a:pt x="1242" y="518"/>
                    </a:lnTo>
                    <a:lnTo>
                      <a:pt x="1240" y="510"/>
                    </a:lnTo>
                    <a:lnTo>
                      <a:pt x="1232" y="498"/>
                    </a:lnTo>
                    <a:lnTo>
                      <a:pt x="1232" y="496"/>
                    </a:lnTo>
                    <a:lnTo>
                      <a:pt x="1228" y="468"/>
                    </a:lnTo>
                    <a:lnTo>
                      <a:pt x="1228" y="458"/>
                    </a:lnTo>
                    <a:lnTo>
                      <a:pt x="1228" y="448"/>
                    </a:lnTo>
                    <a:lnTo>
                      <a:pt x="1220" y="440"/>
                    </a:lnTo>
                    <a:lnTo>
                      <a:pt x="1214" y="432"/>
                    </a:lnTo>
                    <a:lnTo>
                      <a:pt x="1202" y="416"/>
                    </a:lnTo>
                    <a:lnTo>
                      <a:pt x="1200" y="414"/>
                    </a:lnTo>
                    <a:lnTo>
                      <a:pt x="1200" y="412"/>
                    </a:lnTo>
                    <a:lnTo>
                      <a:pt x="1196" y="392"/>
                    </a:lnTo>
                    <a:lnTo>
                      <a:pt x="1184" y="382"/>
                    </a:lnTo>
                    <a:lnTo>
                      <a:pt x="1184" y="384"/>
                    </a:lnTo>
                    <a:lnTo>
                      <a:pt x="1162" y="364"/>
                    </a:lnTo>
                    <a:lnTo>
                      <a:pt x="1162" y="366"/>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0" y="360"/>
                    </a:lnTo>
                    <a:lnTo>
                      <a:pt x="1000" y="344"/>
                    </a:lnTo>
                    <a:lnTo>
                      <a:pt x="990" y="344"/>
                    </a:lnTo>
                    <a:lnTo>
                      <a:pt x="974" y="350"/>
                    </a:lnTo>
                    <a:lnTo>
                      <a:pt x="972" y="352"/>
                    </a:lnTo>
                    <a:lnTo>
                      <a:pt x="932" y="348"/>
                    </a:lnTo>
                    <a:lnTo>
                      <a:pt x="900" y="342"/>
                    </a:lnTo>
                    <a:lnTo>
                      <a:pt x="884" y="332"/>
                    </a:lnTo>
                    <a:lnTo>
                      <a:pt x="860" y="324"/>
                    </a:lnTo>
                    <a:lnTo>
                      <a:pt x="838" y="318"/>
                    </a:lnTo>
                    <a:lnTo>
                      <a:pt x="832" y="314"/>
                    </a:lnTo>
                    <a:lnTo>
                      <a:pt x="828" y="312"/>
                    </a:lnTo>
                    <a:lnTo>
                      <a:pt x="824" y="308"/>
                    </a:lnTo>
                    <a:lnTo>
                      <a:pt x="820" y="308"/>
                    </a:lnTo>
                    <a:lnTo>
                      <a:pt x="804" y="300"/>
                    </a:lnTo>
                    <a:lnTo>
                      <a:pt x="804" y="298"/>
                    </a:lnTo>
                    <a:lnTo>
                      <a:pt x="796" y="290"/>
                    </a:lnTo>
                    <a:lnTo>
                      <a:pt x="794" y="282"/>
                    </a:lnTo>
                    <a:lnTo>
                      <a:pt x="788" y="272"/>
                    </a:lnTo>
                    <a:lnTo>
                      <a:pt x="776" y="268"/>
                    </a:lnTo>
                    <a:lnTo>
                      <a:pt x="772" y="270"/>
                    </a:lnTo>
                    <a:lnTo>
                      <a:pt x="768" y="274"/>
                    </a:lnTo>
                    <a:lnTo>
                      <a:pt x="766" y="276"/>
                    </a:lnTo>
                    <a:lnTo>
                      <a:pt x="760" y="280"/>
                    </a:lnTo>
                    <a:lnTo>
                      <a:pt x="756" y="280"/>
                    </a:lnTo>
                    <a:lnTo>
                      <a:pt x="750" y="282"/>
                    </a:lnTo>
                    <a:lnTo>
                      <a:pt x="746" y="280"/>
                    </a:lnTo>
                    <a:lnTo>
                      <a:pt x="740" y="276"/>
                    </a:lnTo>
                    <a:lnTo>
                      <a:pt x="736" y="272"/>
                    </a:lnTo>
                    <a:lnTo>
                      <a:pt x="720" y="256"/>
                    </a:lnTo>
                    <a:lnTo>
                      <a:pt x="714" y="246"/>
                    </a:lnTo>
                    <a:lnTo>
                      <a:pt x="708" y="238"/>
                    </a:lnTo>
                    <a:lnTo>
                      <a:pt x="704" y="232"/>
                    </a:lnTo>
                    <a:lnTo>
                      <a:pt x="698" y="224"/>
                    </a:lnTo>
                    <a:lnTo>
                      <a:pt x="692" y="216"/>
                    </a:lnTo>
                    <a:lnTo>
                      <a:pt x="690" y="206"/>
                    </a:lnTo>
                    <a:lnTo>
                      <a:pt x="692" y="196"/>
                    </a:lnTo>
                    <a:lnTo>
                      <a:pt x="702" y="178"/>
                    </a:lnTo>
                    <a:lnTo>
                      <a:pt x="708" y="160"/>
                    </a:lnTo>
                    <a:lnTo>
                      <a:pt x="710" y="148"/>
                    </a:lnTo>
                    <a:lnTo>
                      <a:pt x="706" y="128"/>
                    </a:lnTo>
                    <a:lnTo>
                      <a:pt x="694" y="118"/>
                    </a:lnTo>
                    <a:lnTo>
                      <a:pt x="696" y="104"/>
                    </a:lnTo>
                    <a:lnTo>
                      <a:pt x="698" y="96"/>
                    </a:lnTo>
                    <a:lnTo>
                      <a:pt x="700" y="90"/>
                    </a:lnTo>
                    <a:lnTo>
                      <a:pt x="704" y="86"/>
                    </a:lnTo>
                    <a:lnTo>
                      <a:pt x="708" y="84"/>
                    </a:lnTo>
                    <a:lnTo>
                      <a:pt x="712" y="84"/>
                    </a:lnTo>
                    <a:lnTo>
                      <a:pt x="712" y="80"/>
                    </a:lnTo>
                    <a:lnTo>
                      <a:pt x="712" y="78"/>
                    </a:lnTo>
                    <a:lnTo>
                      <a:pt x="712" y="62"/>
                    </a:lnTo>
                    <a:lnTo>
                      <a:pt x="712" y="44"/>
                    </a:lnTo>
                    <a:lnTo>
                      <a:pt x="710" y="42"/>
                    </a:lnTo>
                    <a:lnTo>
                      <a:pt x="708" y="40"/>
                    </a:lnTo>
                    <a:lnTo>
                      <a:pt x="706" y="40"/>
                    </a:lnTo>
                    <a:lnTo>
                      <a:pt x="692" y="30"/>
                    </a:lnTo>
                    <a:lnTo>
                      <a:pt x="680" y="20"/>
                    </a:lnTo>
                    <a:lnTo>
                      <a:pt x="642" y="14"/>
                    </a:lnTo>
                    <a:lnTo>
                      <a:pt x="630" y="4"/>
                    </a:lnTo>
                    <a:lnTo>
                      <a:pt x="608" y="4"/>
                    </a:lnTo>
                    <a:lnTo>
                      <a:pt x="602" y="6"/>
                    </a:lnTo>
                    <a:lnTo>
                      <a:pt x="596" y="10"/>
                    </a:lnTo>
                    <a:lnTo>
                      <a:pt x="594" y="10"/>
                    </a:lnTo>
                    <a:lnTo>
                      <a:pt x="576" y="16"/>
                    </a:lnTo>
                    <a:lnTo>
                      <a:pt x="532" y="16"/>
                    </a:lnTo>
                    <a:lnTo>
                      <a:pt x="524" y="20"/>
                    </a:lnTo>
                    <a:lnTo>
                      <a:pt x="518" y="24"/>
                    </a:lnTo>
                    <a:lnTo>
                      <a:pt x="508" y="28"/>
                    </a:lnTo>
                    <a:lnTo>
                      <a:pt x="492" y="34"/>
                    </a:lnTo>
                    <a:lnTo>
                      <a:pt x="472" y="40"/>
                    </a:lnTo>
                    <a:lnTo>
                      <a:pt x="470" y="40"/>
                    </a:lnTo>
                    <a:lnTo>
                      <a:pt x="440" y="36"/>
                    </a:lnTo>
                    <a:lnTo>
                      <a:pt x="438" y="36"/>
                    </a:lnTo>
                    <a:lnTo>
                      <a:pt x="428" y="36"/>
                    </a:lnTo>
                    <a:lnTo>
                      <a:pt x="410" y="40"/>
                    </a:lnTo>
                    <a:lnTo>
                      <a:pt x="374" y="44"/>
                    </a:lnTo>
                    <a:lnTo>
                      <a:pt x="372" y="44"/>
                    </a:lnTo>
                    <a:lnTo>
                      <a:pt x="356" y="36"/>
                    </a:lnTo>
                    <a:lnTo>
                      <a:pt x="340" y="36"/>
                    </a:lnTo>
                    <a:lnTo>
                      <a:pt x="330" y="32"/>
                    </a:lnTo>
                    <a:lnTo>
                      <a:pt x="320" y="20"/>
                    </a:lnTo>
                    <a:lnTo>
                      <a:pt x="318" y="20"/>
                    </a:lnTo>
                    <a:lnTo>
                      <a:pt x="316" y="12"/>
                    </a:lnTo>
                    <a:lnTo>
                      <a:pt x="314" y="8"/>
                    </a:lnTo>
                    <a:lnTo>
                      <a:pt x="310" y="4"/>
                    </a:lnTo>
                    <a:lnTo>
                      <a:pt x="302" y="0"/>
                    </a:lnTo>
                    <a:lnTo>
                      <a:pt x="296" y="8"/>
                    </a:lnTo>
                    <a:lnTo>
                      <a:pt x="270" y="20"/>
                    </a:lnTo>
                    <a:lnTo>
                      <a:pt x="268" y="20"/>
                    </a:lnTo>
                    <a:lnTo>
                      <a:pt x="236" y="22"/>
                    </a:lnTo>
                    <a:lnTo>
                      <a:pt x="226" y="20"/>
                    </a:lnTo>
                    <a:lnTo>
                      <a:pt x="210" y="16"/>
                    </a:lnTo>
                    <a:lnTo>
                      <a:pt x="184" y="12"/>
                    </a:lnTo>
                    <a:lnTo>
                      <a:pt x="182" y="12"/>
                    </a:lnTo>
                    <a:lnTo>
                      <a:pt x="166" y="4"/>
                    </a:lnTo>
                    <a:lnTo>
                      <a:pt x="15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88" name="云南"/>
              <p:cNvSpPr>
                <a:spLocks/>
              </p:cNvSpPr>
              <p:nvPr/>
            </p:nvSpPr>
            <p:spPr bwMode="auto">
              <a:xfrm>
                <a:off x="3641368" y="4651642"/>
                <a:ext cx="1017214" cy="1060260"/>
              </a:xfrm>
              <a:custGeom>
                <a:avLst/>
                <a:gdLst>
                  <a:gd name="T0" fmla="*/ 2147483646 w 568"/>
                  <a:gd name="T1" fmla="*/ 2147483646 h 592"/>
                  <a:gd name="T2" fmla="*/ 2147483646 w 568"/>
                  <a:gd name="T3" fmla="*/ 2147483646 h 592"/>
                  <a:gd name="T4" fmla="*/ 2147483646 w 568"/>
                  <a:gd name="T5" fmla="*/ 2147483646 h 592"/>
                  <a:gd name="T6" fmla="*/ 2147483646 w 568"/>
                  <a:gd name="T7" fmla="*/ 2147483646 h 592"/>
                  <a:gd name="T8" fmla="*/ 2147483646 w 568"/>
                  <a:gd name="T9" fmla="*/ 2147483646 h 592"/>
                  <a:gd name="T10" fmla="*/ 2147483646 w 568"/>
                  <a:gd name="T11" fmla="*/ 2147483646 h 592"/>
                  <a:gd name="T12" fmla="*/ 2147483646 w 568"/>
                  <a:gd name="T13" fmla="*/ 2147483646 h 592"/>
                  <a:gd name="T14" fmla="*/ 2147483646 w 568"/>
                  <a:gd name="T15" fmla="*/ 2147483646 h 592"/>
                  <a:gd name="T16" fmla="*/ 2147483646 w 568"/>
                  <a:gd name="T17" fmla="*/ 2147483646 h 592"/>
                  <a:gd name="T18" fmla="*/ 2147483646 w 568"/>
                  <a:gd name="T19" fmla="*/ 2147483646 h 592"/>
                  <a:gd name="T20" fmla="*/ 2147483646 w 568"/>
                  <a:gd name="T21" fmla="*/ 2147483646 h 592"/>
                  <a:gd name="T22" fmla="*/ 2147483646 w 568"/>
                  <a:gd name="T23" fmla="*/ 2147483646 h 592"/>
                  <a:gd name="T24" fmla="*/ 2147483646 w 568"/>
                  <a:gd name="T25" fmla="*/ 2147483646 h 592"/>
                  <a:gd name="T26" fmla="*/ 2147483646 w 568"/>
                  <a:gd name="T27" fmla="*/ 2147483646 h 592"/>
                  <a:gd name="T28" fmla="*/ 2147483646 w 568"/>
                  <a:gd name="T29" fmla="*/ 2147483646 h 592"/>
                  <a:gd name="T30" fmla="*/ 2147483646 w 568"/>
                  <a:gd name="T31" fmla="*/ 2147483646 h 592"/>
                  <a:gd name="T32" fmla="*/ 2147483646 w 568"/>
                  <a:gd name="T33" fmla="*/ 2147483646 h 592"/>
                  <a:gd name="T34" fmla="*/ 2147483646 w 568"/>
                  <a:gd name="T35" fmla="*/ 2147483646 h 592"/>
                  <a:gd name="T36" fmla="*/ 2147483646 w 568"/>
                  <a:gd name="T37" fmla="*/ 2147483646 h 592"/>
                  <a:gd name="T38" fmla="*/ 2147483646 w 568"/>
                  <a:gd name="T39" fmla="*/ 2147483646 h 592"/>
                  <a:gd name="T40" fmla="*/ 2147483646 w 568"/>
                  <a:gd name="T41" fmla="*/ 2147483646 h 592"/>
                  <a:gd name="T42" fmla="*/ 2147483646 w 568"/>
                  <a:gd name="T43" fmla="*/ 2147483646 h 592"/>
                  <a:gd name="T44" fmla="*/ 2147483646 w 568"/>
                  <a:gd name="T45" fmla="*/ 2147483646 h 592"/>
                  <a:gd name="T46" fmla="*/ 2147483646 w 568"/>
                  <a:gd name="T47" fmla="*/ 2147483646 h 592"/>
                  <a:gd name="T48" fmla="*/ 2147483646 w 568"/>
                  <a:gd name="T49" fmla="*/ 2147483646 h 592"/>
                  <a:gd name="T50" fmla="*/ 2147483646 w 568"/>
                  <a:gd name="T51" fmla="*/ 2147483646 h 592"/>
                  <a:gd name="T52" fmla="*/ 2147483646 w 568"/>
                  <a:gd name="T53" fmla="*/ 2147483646 h 592"/>
                  <a:gd name="T54" fmla="*/ 2147483646 w 568"/>
                  <a:gd name="T55" fmla="*/ 2147483646 h 592"/>
                  <a:gd name="T56" fmla="*/ 2147483646 w 568"/>
                  <a:gd name="T57" fmla="*/ 2147483646 h 592"/>
                  <a:gd name="T58" fmla="*/ 2147483646 w 568"/>
                  <a:gd name="T59" fmla="*/ 2147483646 h 592"/>
                  <a:gd name="T60" fmla="*/ 2147483646 w 568"/>
                  <a:gd name="T61" fmla="*/ 2147483646 h 592"/>
                  <a:gd name="T62" fmla="*/ 2147483646 w 568"/>
                  <a:gd name="T63" fmla="*/ 2147483646 h 592"/>
                  <a:gd name="T64" fmla="*/ 2147483646 w 568"/>
                  <a:gd name="T65" fmla="*/ 2147483646 h 592"/>
                  <a:gd name="T66" fmla="*/ 2147483646 w 568"/>
                  <a:gd name="T67" fmla="*/ 2147483646 h 592"/>
                  <a:gd name="T68" fmla="*/ 2147483646 w 568"/>
                  <a:gd name="T69" fmla="*/ 2147483646 h 592"/>
                  <a:gd name="T70" fmla="*/ 2147483646 w 568"/>
                  <a:gd name="T71" fmla="*/ 2147483646 h 592"/>
                  <a:gd name="T72" fmla="*/ 2147483646 w 568"/>
                  <a:gd name="T73" fmla="*/ 2147483646 h 592"/>
                  <a:gd name="T74" fmla="*/ 2147483646 w 568"/>
                  <a:gd name="T75" fmla="*/ 2147483646 h 592"/>
                  <a:gd name="T76" fmla="*/ 2147483646 w 568"/>
                  <a:gd name="T77" fmla="*/ 2147483646 h 592"/>
                  <a:gd name="T78" fmla="*/ 2147483646 w 568"/>
                  <a:gd name="T79" fmla="*/ 2147483646 h 592"/>
                  <a:gd name="T80" fmla="*/ 2147483646 w 568"/>
                  <a:gd name="T81" fmla="*/ 2147483646 h 592"/>
                  <a:gd name="T82" fmla="*/ 2147483646 w 568"/>
                  <a:gd name="T83" fmla="*/ 2147483646 h 592"/>
                  <a:gd name="T84" fmla="*/ 2147483646 w 568"/>
                  <a:gd name="T85" fmla="*/ 2147483646 h 592"/>
                  <a:gd name="T86" fmla="*/ 2147483646 w 568"/>
                  <a:gd name="T87" fmla="*/ 2147483646 h 592"/>
                  <a:gd name="T88" fmla="*/ 2147483646 w 568"/>
                  <a:gd name="T89" fmla="*/ 2147483646 h 592"/>
                  <a:gd name="T90" fmla="*/ 2147483646 w 568"/>
                  <a:gd name="T91" fmla="*/ 2147483646 h 592"/>
                  <a:gd name="T92" fmla="*/ 2147483646 w 568"/>
                  <a:gd name="T93" fmla="*/ 2147483646 h 592"/>
                  <a:gd name="T94" fmla="*/ 2147483646 w 568"/>
                  <a:gd name="T95" fmla="*/ 2147483646 h 592"/>
                  <a:gd name="T96" fmla="*/ 2147483646 w 568"/>
                  <a:gd name="T97" fmla="*/ 2147483646 h 592"/>
                  <a:gd name="T98" fmla="*/ 2147483646 w 568"/>
                  <a:gd name="T99" fmla="*/ 2147483646 h 592"/>
                  <a:gd name="T100" fmla="*/ 2147483646 w 568"/>
                  <a:gd name="T101" fmla="*/ 2147483646 h 592"/>
                  <a:gd name="T102" fmla="*/ 2147483646 w 568"/>
                  <a:gd name="T103" fmla="*/ 2147483646 h 592"/>
                  <a:gd name="T104" fmla="*/ 2147483646 w 568"/>
                  <a:gd name="T105" fmla="*/ 2147483646 h 592"/>
                  <a:gd name="T106" fmla="*/ 2147483646 w 568"/>
                  <a:gd name="T107" fmla="*/ 2147483646 h 5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8" h="592">
                    <a:moveTo>
                      <a:pt x="4" y="364"/>
                    </a:moveTo>
                    <a:lnTo>
                      <a:pt x="0" y="374"/>
                    </a:lnTo>
                    <a:lnTo>
                      <a:pt x="10" y="372"/>
                    </a:lnTo>
                    <a:lnTo>
                      <a:pt x="18" y="366"/>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04" y="486"/>
                    </a:lnTo>
                    <a:lnTo>
                      <a:pt x="98" y="496"/>
                    </a:lnTo>
                    <a:lnTo>
                      <a:pt x="96" y="502"/>
                    </a:lnTo>
                    <a:lnTo>
                      <a:pt x="110" y="506"/>
                    </a:lnTo>
                    <a:lnTo>
                      <a:pt x="122" y="508"/>
                    </a:lnTo>
                    <a:lnTo>
                      <a:pt x="132" y="510"/>
                    </a:lnTo>
                    <a:lnTo>
                      <a:pt x="140" y="516"/>
                    </a:lnTo>
                    <a:lnTo>
                      <a:pt x="144" y="520"/>
                    </a:lnTo>
                    <a:lnTo>
                      <a:pt x="152" y="534"/>
                    </a:lnTo>
                    <a:lnTo>
                      <a:pt x="158" y="550"/>
                    </a:lnTo>
                    <a:lnTo>
                      <a:pt x="180" y="562"/>
                    </a:lnTo>
                    <a:lnTo>
                      <a:pt x="192" y="564"/>
                    </a:lnTo>
                    <a:lnTo>
                      <a:pt x="220" y="540"/>
                    </a:lnTo>
                    <a:lnTo>
                      <a:pt x="236" y="562"/>
                    </a:lnTo>
                    <a:lnTo>
                      <a:pt x="236" y="564"/>
                    </a:lnTo>
                    <a:lnTo>
                      <a:pt x="240" y="584"/>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42" y="486"/>
                    </a:lnTo>
                    <a:lnTo>
                      <a:pt x="352" y="498"/>
                    </a:lnTo>
                    <a:lnTo>
                      <a:pt x="362" y="490"/>
                    </a:lnTo>
                    <a:lnTo>
                      <a:pt x="378" y="474"/>
                    </a:lnTo>
                    <a:lnTo>
                      <a:pt x="378" y="472"/>
                    </a:lnTo>
                    <a:lnTo>
                      <a:pt x="380" y="472"/>
                    </a:lnTo>
                    <a:lnTo>
                      <a:pt x="420" y="482"/>
                    </a:lnTo>
                    <a:lnTo>
                      <a:pt x="438" y="468"/>
                    </a:lnTo>
                    <a:lnTo>
                      <a:pt x="438" y="466"/>
                    </a:lnTo>
                    <a:lnTo>
                      <a:pt x="440" y="466"/>
                    </a:lnTo>
                    <a:lnTo>
                      <a:pt x="458" y="470"/>
                    </a:lnTo>
                    <a:lnTo>
                      <a:pt x="512" y="422"/>
                    </a:lnTo>
                    <a:lnTo>
                      <a:pt x="528" y="426"/>
                    </a:lnTo>
                    <a:lnTo>
                      <a:pt x="530" y="428"/>
                    </a:lnTo>
                    <a:lnTo>
                      <a:pt x="532" y="428"/>
                    </a:lnTo>
                    <a:lnTo>
                      <a:pt x="536" y="436"/>
                    </a:lnTo>
                    <a:lnTo>
                      <a:pt x="540" y="432"/>
                    </a:lnTo>
                    <a:lnTo>
                      <a:pt x="540" y="430"/>
                    </a:lnTo>
                    <a:lnTo>
                      <a:pt x="556" y="422"/>
                    </a:lnTo>
                    <a:lnTo>
                      <a:pt x="568" y="410"/>
                    </a:lnTo>
                    <a:lnTo>
                      <a:pt x="566" y="386"/>
                    </a:lnTo>
                    <a:lnTo>
                      <a:pt x="564" y="382"/>
                    </a:lnTo>
                    <a:lnTo>
                      <a:pt x="548" y="388"/>
                    </a:lnTo>
                    <a:lnTo>
                      <a:pt x="542" y="392"/>
                    </a:lnTo>
                    <a:lnTo>
                      <a:pt x="534" y="392"/>
                    </a:lnTo>
                    <a:lnTo>
                      <a:pt x="516" y="392"/>
                    </a:lnTo>
                    <a:lnTo>
                      <a:pt x="510" y="390"/>
                    </a:lnTo>
                    <a:lnTo>
                      <a:pt x="504" y="386"/>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8" y="310"/>
                    </a:lnTo>
                    <a:lnTo>
                      <a:pt x="468" y="308"/>
                    </a:lnTo>
                    <a:lnTo>
                      <a:pt x="476" y="294"/>
                    </a:lnTo>
                    <a:lnTo>
                      <a:pt x="452" y="274"/>
                    </a:lnTo>
                    <a:lnTo>
                      <a:pt x="452" y="272"/>
                    </a:lnTo>
                    <a:lnTo>
                      <a:pt x="452" y="248"/>
                    </a:lnTo>
                    <a:lnTo>
                      <a:pt x="464" y="212"/>
                    </a:lnTo>
                    <a:lnTo>
                      <a:pt x="456" y="192"/>
                    </a:lnTo>
                    <a:lnTo>
                      <a:pt x="450" y="190"/>
                    </a:lnTo>
                    <a:lnTo>
                      <a:pt x="440" y="190"/>
                    </a:lnTo>
                    <a:lnTo>
                      <a:pt x="432" y="204"/>
                    </a:lnTo>
                    <a:lnTo>
                      <a:pt x="420" y="196"/>
                    </a:lnTo>
                    <a:lnTo>
                      <a:pt x="410" y="190"/>
                    </a:lnTo>
                    <a:lnTo>
                      <a:pt x="400" y="168"/>
                    </a:lnTo>
                    <a:lnTo>
                      <a:pt x="398" y="152"/>
                    </a:lnTo>
                    <a:lnTo>
                      <a:pt x="398" y="150"/>
                    </a:lnTo>
                    <a:lnTo>
                      <a:pt x="396" y="148"/>
                    </a:lnTo>
                    <a:lnTo>
                      <a:pt x="400" y="148"/>
                    </a:lnTo>
                    <a:lnTo>
                      <a:pt x="410" y="132"/>
                    </a:lnTo>
                    <a:lnTo>
                      <a:pt x="412" y="132"/>
                    </a:lnTo>
                    <a:lnTo>
                      <a:pt x="420" y="130"/>
                    </a:lnTo>
                    <a:lnTo>
                      <a:pt x="430" y="128"/>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78" y="100"/>
                    </a:lnTo>
                    <a:lnTo>
                      <a:pt x="474" y="102"/>
                    </a:lnTo>
                    <a:lnTo>
                      <a:pt x="470" y="104"/>
                    </a:lnTo>
                    <a:lnTo>
                      <a:pt x="466" y="102"/>
                    </a:lnTo>
                    <a:lnTo>
                      <a:pt x="462" y="10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4"/>
                    </a:lnTo>
                    <a:lnTo>
                      <a:pt x="402" y="100"/>
                    </a:lnTo>
                    <a:lnTo>
                      <a:pt x="402" y="102"/>
                    </a:lnTo>
                    <a:lnTo>
                      <a:pt x="400" y="102"/>
                    </a:lnTo>
                    <a:lnTo>
                      <a:pt x="386" y="124"/>
                    </a:lnTo>
                    <a:lnTo>
                      <a:pt x="360" y="138"/>
                    </a:lnTo>
                    <a:lnTo>
                      <a:pt x="358" y="152"/>
                    </a:lnTo>
                    <a:lnTo>
                      <a:pt x="360" y="160"/>
                    </a:lnTo>
                    <a:lnTo>
                      <a:pt x="364" y="170"/>
                    </a:lnTo>
                    <a:lnTo>
                      <a:pt x="366" y="170"/>
                    </a:lnTo>
                    <a:lnTo>
                      <a:pt x="366" y="172"/>
                    </a:lnTo>
                    <a:lnTo>
                      <a:pt x="368" y="192"/>
                    </a:lnTo>
                    <a:lnTo>
                      <a:pt x="368" y="194"/>
                    </a:lnTo>
                    <a:lnTo>
                      <a:pt x="366" y="196"/>
                    </a:lnTo>
                    <a:lnTo>
                      <a:pt x="356" y="208"/>
                    </a:lnTo>
                    <a:lnTo>
                      <a:pt x="348" y="214"/>
                    </a:lnTo>
                    <a:lnTo>
                      <a:pt x="346" y="214"/>
                    </a:lnTo>
                    <a:lnTo>
                      <a:pt x="344" y="214"/>
                    </a:lnTo>
                    <a:lnTo>
                      <a:pt x="326" y="210"/>
                    </a:lnTo>
                    <a:lnTo>
                      <a:pt x="322" y="210"/>
                    </a:lnTo>
                    <a:lnTo>
                      <a:pt x="316" y="214"/>
                    </a:lnTo>
                    <a:lnTo>
                      <a:pt x="308" y="224"/>
                    </a:lnTo>
                    <a:lnTo>
                      <a:pt x="300" y="232"/>
                    </a:lnTo>
                    <a:lnTo>
                      <a:pt x="298" y="236"/>
                    </a:lnTo>
                    <a:lnTo>
                      <a:pt x="294" y="238"/>
                    </a:lnTo>
                    <a:lnTo>
                      <a:pt x="288" y="240"/>
                    </a:lnTo>
                    <a:lnTo>
                      <a:pt x="282" y="238"/>
                    </a:lnTo>
                    <a:lnTo>
                      <a:pt x="280" y="238"/>
                    </a:lnTo>
                    <a:lnTo>
                      <a:pt x="278" y="234"/>
                    </a:lnTo>
                    <a:lnTo>
                      <a:pt x="276" y="230"/>
                    </a:lnTo>
                    <a:lnTo>
                      <a:pt x="276" y="224"/>
                    </a:lnTo>
                    <a:lnTo>
                      <a:pt x="276" y="220"/>
                    </a:lnTo>
                    <a:lnTo>
                      <a:pt x="276" y="214"/>
                    </a:lnTo>
                    <a:lnTo>
                      <a:pt x="272" y="218"/>
                    </a:lnTo>
                    <a:lnTo>
                      <a:pt x="270" y="220"/>
                    </a:lnTo>
                    <a:lnTo>
                      <a:pt x="264" y="222"/>
                    </a:lnTo>
                    <a:lnTo>
                      <a:pt x="260" y="218"/>
                    </a:lnTo>
                    <a:lnTo>
                      <a:pt x="258" y="212"/>
                    </a:lnTo>
                    <a:lnTo>
                      <a:pt x="256" y="192"/>
                    </a:lnTo>
                    <a:lnTo>
                      <a:pt x="252" y="176"/>
                    </a:lnTo>
                    <a:lnTo>
                      <a:pt x="244" y="168"/>
                    </a:lnTo>
                    <a:lnTo>
                      <a:pt x="244" y="166"/>
                    </a:lnTo>
                    <a:lnTo>
                      <a:pt x="226" y="128"/>
                    </a:lnTo>
                    <a:lnTo>
                      <a:pt x="220" y="116"/>
                    </a:lnTo>
                    <a:lnTo>
                      <a:pt x="220" y="114"/>
                    </a:lnTo>
                    <a:lnTo>
                      <a:pt x="216" y="94"/>
                    </a:lnTo>
                    <a:lnTo>
                      <a:pt x="214" y="90"/>
                    </a:lnTo>
                    <a:lnTo>
                      <a:pt x="212" y="92"/>
                    </a:lnTo>
                    <a:lnTo>
                      <a:pt x="204" y="100"/>
                    </a:lnTo>
                    <a:lnTo>
                      <a:pt x="200" y="104"/>
                    </a:lnTo>
                    <a:lnTo>
                      <a:pt x="196" y="102"/>
                    </a:lnTo>
                    <a:lnTo>
                      <a:pt x="188" y="96"/>
                    </a:lnTo>
                    <a:lnTo>
                      <a:pt x="176" y="90"/>
                    </a:lnTo>
                    <a:lnTo>
                      <a:pt x="174" y="88"/>
                    </a:lnTo>
                    <a:lnTo>
                      <a:pt x="172" y="88"/>
                    </a:lnTo>
                    <a:lnTo>
                      <a:pt x="172" y="86"/>
                    </a:lnTo>
                    <a:lnTo>
                      <a:pt x="172" y="70"/>
                    </a:lnTo>
                    <a:lnTo>
                      <a:pt x="168" y="58"/>
                    </a:lnTo>
                    <a:lnTo>
                      <a:pt x="162" y="42"/>
                    </a:lnTo>
                    <a:lnTo>
                      <a:pt x="156" y="42"/>
                    </a:lnTo>
                    <a:lnTo>
                      <a:pt x="156" y="50"/>
                    </a:lnTo>
                    <a:lnTo>
                      <a:pt x="154" y="58"/>
                    </a:lnTo>
                    <a:lnTo>
                      <a:pt x="150" y="64"/>
                    </a:lnTo>
                    <a:lnTo>
                      <a:pt x="144" y="70"/>
                    </a:lnTo>
                    <a:lnTo>
                      <a:pt x="142" y="78"/>
                    </a:lnTo>
                    <a:lnTo>
                      <a:pt x="138" y="82"/>
                    </a:lnTo>
                    <a:lnTo>
                      <a:pt x="134" y="86"/>
                    </a:lnTo>
                    <a:lnTo>
                      <a:pt x="130" y="86"/>
                    </a:lnTo>
                    <a:lnTo>
                      <a:pt x="128" y="86"/>
                    </a:lnTo>
                    <a:lnTo>
                      <a:pt x="124" y="84"/>
                    </a:lnTo>
                    <a:lnTo>
                      <a:pt x="122" y="84"/>
                    </a:lnTo>
                    <a:lnTo>
                      <a:pt x="118" y="82"/>
                    </a:lnTo>
                    <a:lnTo>
                      <a:pt x="118" y="78"/>
                    </a:lnTo>
                    <a:lnTo>
                      <a:pt x="116" y="66"/>
                    </a:lnTo>
                    <a:lnTo>
                      <a:pt x="116" y="62"/>
                    </a:lnTo>
                    <a:lnTo>
                      <a:pt x="106" y="56"/>
                    </a:lnTo>
                    <a:lnTo>
                      <a:pt x="104" y="54"/>
                    </a:lnTo>
                    <a:lnTo>
                      <a:pt x="102" y="50"/>
                    </a:lnTo>
                    <a:lnTo>
                      <a:pt x="100" y="42"/>
                    </a:lnTo>
                    <a:lnTo>
                      <a:pt x="104" y="6"/>
                    </a:lnTo>
                    <a:lnTo>
                      <a:pt x="102" y="0"/>
                    </a:lnTo>
                    <a:lnTo>
                      <a:pt x="88" y="14"/>
                    </a:lnTo>
                    <a:lnTo>
                      <a:pt x="80" y="20"/>
                    </a:lnTo>
                    <a:lnTo>
                      <a:pt x="78" y="26"/>
                    </a:lnTo>
                    <a:lnTo>
                      <a:pt x="82" y="36"/>
                    </a:lnTo>
                    <a:lnTo>
                      <a:pt x="82" y="44"/>
                    </a:lnTo>
                    <a:lnTo>
                      <a:pt x="82" y="48"/>
                    </a:lnTo>
                    <a:lnTo>
                      <a:pt x="80" y="54"/>
                    </a:lnTo>
                    <a:lnTo>
                      <a:pt x="76" y="58"/>
                    </a:lnTo>
                    <a:lnTo>
                      <a:pt x="72" y="60"/>
                    </a:lnTo>
                    <a:lnTo>
                      <a:pt x="56" y="66"/>
                    </a:lnTo>
                    <a:lnTo>
                      <a:pt x="52" y="68"/>
                    </a:lnTo>
                    <a:lnTo>
                      <a:pt x="52" y="74"/>
                    </a:lnTo>
                    <a:lnTo>
                      <a:pt x="52" y="96"/>
                    </a:lnTo>
                    <a:lnTo>
                      <a:pt x="54" y="104"/>
                    </a:lnTo>
                    <a:lnTo>
                      <a:pt x="54" y="106"/>
                    </a:lnTo>
                    <a:lnTo>
                      <a:pt x="56" y="108"/>
                    </a:lnTo>
                    <a:lnTo>
                      <a:pt x="64" y="108"/>
                    </a:lnTo>
                    <a:lnTo>
                      <a:pt x="68" y="108"/>
                    </a:lnTo>
                    <a:lnTo>
                      <a:pt x="72" y="106"/>
                    </a:lnTo>
                    <a:lnTo>
                      <a:pt x="76" y="104"/>
                    </a:lnTo>
                    <a:lnTo>
                      <a:pt x="92" y="138"/>
                    </a:lnTo>
                    <a:lnTo>
                      <a:pt x="92" y="140"/>
                    </a:lnTo>
                    <a:lnTo>
                      <a:pt x="88" y="184"/>
                    </a:lnTo>
                    <a:lnTo>
                      <a:pt x="82" y="216"/>
                    </a:lnTo>
                    <a:lnTo>
                      <a:pt x="78" y="238"/>
                    </a:lnTo>
                    <a:lnTo>
                      <a:pt x="72" y="250"/>
                    </a:lnTo>
                    <a:lnTo>
                      <a:pt x="68" y="254"/>
                    </a:lnTo>
                    <a:lnTo>
                      <a:pt x="62" y="256"/>
                    </a:lnTo>
                    <a:lnTo>
                      <a:pt x="54" y="254"/>
                    </a:lnTo>
                    <a:lnTo>
                      <a:pt x="48" y="252"/>
                    </a:lnTo>
                    <a:lnTo>
                      <a:pt x="22" y="298"/>
                    </a:lnTo>
                    <a:lnTo>
                      <a:pt x="12" y="312"/>
                    </a:lnTo>
                    <a:lnTo>
                      <a:pt x="6" y="318"/>
                    </a:lnTo>
                    <a:lnTo>
                      <a:pt x="8" y="318"/>
                    </a:lnTo>
                    <a:lnTo>
                      <a:pt x="6" y="320"/>
                    </a:lnTo>
                    <a:lnTo>
                      <a:pt x="4" y="326"/>
                    </a:lnTo>
                    <a:lnTo>
                      <a:pt x="4" y="348"/>
                    </a:lnTo>
                    <a:lnTo>
                      <a:pt x="8" y="352"/>
                    </a:lnTo>
                    <a:lnTo>
                      <a:pt x="10" y="352"/>
                    </a:lnTo>
                    <a:lnTo>
                      <a:pt x="12" y="354"/>
                    </a:lnTo>
                    <a:lnTo>
                      <a:pt x="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89" name="贵州"/>
              <p:cNvSpPr>
                <a:spLocks/>
              </p:cNvSpPr>
              <p:nvPr/>
            </p:nvSpPr>
            <p:spPr bwMode="auto">
              <a:xfrm>
                <a:off x="4370838" y="4637651"/>
                <a:ext cx="687475" cy="595424"/>
              </a:xfrm>
              <a:custGeom>
                <a:avLst/>
                <a:gdLst>
                  <a:gd name="T0" fmla="*/ 2147483646 w 384"/>
                  <a:gd name="T1" fmla="*/ 2147483646 h 332"/>
                  <a:gd name="T2" fmla="*/ 2147483646 w 384"/>
                  <a:gd name="T3" fmla="*/ 2147483646 h 332"/>
                  <a:gd name="T4" fmla="*/ 2147483646 w 384"/>
                  <a:gd name="T5" fmla="*/ 2147483646 h 332"/>
                  <a:gd name="T6" fmla="*/ 2147483646 w 384"/>
                  <a:gd name="T7" fmla="*/ 2147483646 h 332"/>
                  <a:gd name="T8" fmla="*/ 2147483646 w 384"/>
                  <a:gd name="T9" fmla="*/ 2147483646 h 332"/>
                  <a:gd name="T10" fmla="*/ 2147483646 w 384"/>
                  <a:gd name="T11" fmla="*/ 2147483646 h 332"/>
                  <a:gd name="T12" fmla="*/ 2147483646 w 384"/>
                  <a:gd name="T13" fmla="*/ 2147483646 h 332"/>
                  <a:gd name="T14" fmla="*/ 2147483646 w 384"/>
                  <a:gd name="T15" fmla="*/ 2147483646 h 332"/>
                  <a:gd name="T16" fmla="*/ 2147483646 w 384"/>
                  <a:gd name="T17" fmla="*/ 2147483646 h 332"/>
                  <a:gd name="T18" fmla="*/ 2147483646 w 384"/>
                  <a:gd name="T19" fmla="*/ 2147483646 h 332"/>
                  <a:gd name="T20" fmla="*/ 2147483646 w 384"/>
                  <a:gd name="T21" fmla="*/ 2147483646 h 332"/>
                  <a:gd name="T22" fmla="*/ 2147483646 w 384"/>
                  <a:gd name="T23" fmla="*/ 2147483646 h 332"/>
                  <a:gd name="T24" fmla="*/ 2147483646 w 384"/>
                  <a:gd name="T25" fmla="*/ 2147483646 h 332"/>
                  <a:gd name="T26" fmla="*/ 2147483646 w 384"/>
                  <a:gd name="T27" fmla="*/ 2147483646 h 332"/>
                  <a:gd name="T28" fmla="*/ 2147483646 w 384"/>
                  <a:gd name="T29" fmla="*/ 2147483646 h 332"/>
                  <a:gd name="T30" fmla="*/ 2147483646 w 384"/>
                  <a:gd name="T31" fmla="*/ 2147483646 h 332"/>
                  <a:gd name="T32" fmla="*/ 2147483646 w 384"/>
                  <a:gd name="T33" fmla="*/ 2147483646 h 332"/>
                  <a:gd name="T34" fmla="*/ 2147483646 w 384"/>
                  <a:gd name="T35" fmla="*/ 2147483646 h 332"/>
                  <a:gd name="T36" fmla="*/ 2147483646 w 384"/>
                  <a:gd name="T37" fmla="*/ 2147483646 h 332"/>
                  <a:gd name="T38" fmla="*/ 2147483646 w 384"/>
                  <a:gd name="T39" fmla="*/ 2147483646 h 332"/>
                  <a:gd name="T40" fmla="*/ 2147483646 w 384"/>
                  <a:gd name="T41" fmla="*/ 2147483646 h 332"/>
                  <a:gd name="T42" fmla="*/ 0 w 384"/>
                  <a:gd name="T43" fmla="*/ 2147483646 h 332"/>
                  <a:gd name="T44" fmla="*/ 2147483646 w 384"/>
                  <a:gd name="T45" fmla="*/ 2147483646 h 332"/>
                  <a:gd name="T46" fmla="*/ 2147483646 w 384"/>
                  <a:gd name="T47" fmla="*/ 2147483646 h 332"/>
                  <a:gd name="T48" fmla="*/ 2147483646 w 384"/>
                  <a:gd name="T49" fmla="*/ 2147483646 h 332"/>
                  <a:gd name="T50" fmla="*/ 2147483646 w 384"/>
                  <a:gd name="T51" fmla="*/ 2147483646 h 332"/>
                  <a:gd name="T52" fmla="*/ 2147483646 w 384"/>
                  <a:gd name="T53" fmla="*/ 2147483646 h 332"/>
                  <a:gd name="T54" fmla="*/ 2147483646 w 384"/>
                  <a:gd name="T55" fmla="*/ 2147483646 h 332"/>
                  <a:gd name="T56" fmla="*/ 2147483646 w 384"/>
                  <a:gd name="T57" fmla="*/ 2147483646 h 332"/>
                  <a:gd name="T58" fmla="*/ 2147483646 w 384"/>
                  <a:gd name="T59" fmla="*/ 2147483646 h 332"/>
                  <a:gd name="T60" fmla="*/ 2147483646 w 384"/>
                  <a:gd name="T61" fmla="*/ 2147483646 h 332"/>
                  <a:gd name="T62" fmla="*/ 2147483646 w 384"/>
                  <a:gd name="T63" fmla="*/ 2147483646 h 332"/>
                  <a:gd name="T64" fmla="*/ 2147483646 w 384"/>
                  <a:gd name="T65" fmla="*/ 2147483646 h 332"/>
                  <a:gd name="T66" fmla="*/ 2147483646 w 384"/>
                  <a:gd name="T67" fmla="*/ 2147483646 h 332"/>
                  <a:gd name="T68" fmla="*/ 2147483646 w 384"/>
                  <a:gd name="T69" fmla="*/ 2147483646 h 332"/>
                  <a:gd name="T70" fmla="*/ 2147483646 w 384"/>
                  <a:gd name="T71" fmla="*/ 2147483646 h 332"/>
                  <a:gd name="T72" fmla="*/ 2147483646 w 384"/>
                  <a:gd name="T73" fmla="*/ 2147483646 h 332"/>
                  <a:gd name="T74" fmla="*/ 2147483646 w 384"/>
                  <a:gd name="T75" fmla="*/ 2147483646 h 332"/>
                  <a:gd name="T76" fmla="*/ 2147483646 w 384"/>
                  <a:gd name="T77" fmla="*/ 2147483646 h 332"/>
                  <a:gd name="T78" fmla="*/ 2147483646 w 384"/>
                  <a:gd name="T79" fmla="*/ 2147483646 h 332"/>
                  <a:gd name="T80" fmla="*/ 2147483646 w 384"/>
                  <a:gd name="T81" fmla="*/ 2147483646 h 332"/>
                  <a:gd name="T82" fmla="*/ 2147483646 w 384"/>
                  <a:gd name="T83" fmla="*/ 2147483646 h 332"/>
                  <a:gd name="T84" fmla="*/ 2147483646 w 384"/>
                  <a:gd name="T85" fmla="*/ 2147483646 h 332"/>
                  <a:gd name="T86" fmla="*/ 2147483646 w 384"/>
                  <a:gd name="T87" fmla="*/ 2147483646 h 332"/>
                  <a:gd name="T88" fmla="*/ 2147483646 w 384"/>
                  <a:gd name="T89" fmla="*/ 2147483646 h 332"/>
                  <a:gd name="T90" fmla="*/ 2147483646 w 384"/>
                  <a:gd name="T91" fmla="*/ 2147483646 h 332"/>
                  <a:gd name="T92" fmla="*/ 2147483646 w 384"/>
                  <a:gd name="T93" fmla="*/ 2147483646 h 332"/>
                  <a:gd name="T94" fmla="*/ 2147483646 w 384"/>
                  <a:gd name="T95" fmla="*/ 2147483646 h 332"/>
                  <a:gd name="T96" fmla="*/ 2147483646 w 384"/>
                  <a:gd name="T97" fmla="*/ 2147483646 h 332"/>
                  <a:gd name="T98" fmla="*/ 2147483646 w 384"/>
                  <a:gd name="T99" fmla="*/ 2147483646 h 332"/>
                  <a:gd name="T100" fmla="*/ 2147483646 w 384"/>
                  <a:gd name="T101" fmla="*/ 2147483646 h 332"/>
                  <a:gd name="T102" fmla="*/ 2147483646 w 384"/>
                  <a:gd name="T103" fmla="*/ 2147483646 h 332"/>
                  <a:gd name="T104" fmla="*/ 2147483646 w 384"/>
                  <a:gd name="T105" fmla="*/ 2147483646 h 332"/>
                  <a:gd name="T106" fmla="*/ 2147483646 w 384"/>
                  <a:gd name="T107" fmla="*/ 2147483646 h 332"/>
                  <a:gd name="T108" fmla="*/ 2147483646 w 384"/>
                  <a:gd name="T109" fmla="*/ 2147483646 h 332"/>
                  <a:gd name="T110" fmla="*/ 2147483646 w 384"/>
                  <a:gd name="T111" fmla="*/ 2147483646 h 332"/>
                  <a:gd name="T112" fmla="*/ 2147483646 w 384"/>
                  <a:gd name="T113" fmla="*/ 2147483646 h 332"/>
                  <a:gd name="T114" fmla="*/ 2147483646 w 384"/>
                  <a:gd name="T115" fmla="*/ 2147483646 h 332"/>
                  <a:gd name="T116" fmla="*/ 2147483646 w 384"/>
                  <a:gd name="T117" fmla="*/ 2147483646 h 3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4" h="332">
                    <a:moveTo>
                      <a:pt x="300" y="6"/>
                    </a:moveTo>
                    <a:lnTo>
                      <a:pt x="296" y="4"/>
                    </a:lnTo>
                    <a:lnTo>
                      <a:pt x="288" y="8"/>
                    </a:lnTo>
                    <a:lnTo>
                      <a:pt x="284" y="14"/>
                    </a:lnTo>
                    <a:lnTo>
                      <a:pt x="280" y="22"/>
                    </a:lnTo>
                    <a:lnTo>
                      <a:pt x="276" y="24"/>
                    </a:lnTo>
                    <a:lnTo>
                      <a:pt x="272" y="26"/>
                    </a:lnTo>
                    <a:lnTo>
                      <a:pt x="268" y="24"/>
                    </a:lnTo>
                    <a:lnTo>
                      <a:pt x="264" y="20"/>
                    </a:lnTo>
                    <a:lnTo>
                      <a:pt x="262" y="20"/>
                    </a:lnTo>
                    <a:lnTo>
                      <a:pt x="260" y="12"/>
                    </a:lnTo>
                    <a:lnTo>
                      <a:pt x="260" y="10"/>
                    </a:lnTo>
                    <a:lnTo>
                      <a:pt x="258" y="0"/>
                    </a:lnTo>
                    <a:lnTo>
                      <a:pt x="254" y="0"/>
                    </a:lnTo>
                    <a:lnTo>
                      <a:pt x="252" y="0"/>
                    </a:lnTo>
                    <a:lnTo>
                      <a:pt x="250" y="8"/>
                    </a:lnTo>
                    <a:lnTo>
                      <a:pt x="250" y="20"/>
                    </a:lnTo>
                    <a:lnTo>
                      <a:pt x="248" y="20"/>
                    </a:lnTo>
                    <a:lnTo>
                      <a:pt x="240" y="34"/>
                    </a:lnTo>
                    <a:lnTo>
                      <a:pt x="238" y="36"/>
                    </a:lnTo>
                    <a:lnTo>
                      <a:pt x="236" y="36"/>
                    </a:lnTo>
                    <a:lnTo>
                      <a:pt x="216" y="34"/>
                    </a:lnTo>
                    <a:lnTo>
                      <a:pt x="216" y="36"/>
                    </a:lnTo>
                    <a:lnTo>
                      <a:pt x="208" y="44"/>
                    </a:lnTo>
                    <a:lnTo>
                      <a:pt x="212" y="50"/>
                    </a:lnTo>
                    <a:lnTo>
                      <a:pt x="206" y="58"/>
                    </a:lnTo>
                    <a:lnTo>
                      <a:pt x="188" y="58"/>
                    </a:lnTo>
                    <a:lnTo>
                      <a:pt x="188" y="56"/>
                    </a:lnTo>
                    <a:lnTo>
                      <a:pt x="188" y="54"/>
                    </a:lnTo>
                    <a:lnTo>
                      <a:pt x="184" y="52"/>
                    </a:lnTo>
                    <a:lnTo>
                      <a:pt x="182" y="58"/>
                    </a:lnTo>
                    <a:lnTo>
                      <a:pt x="180" y="60"/>
                    </a:lnTo>
                    <a:lnTo>
                      <a:pt x="168" y="60"/>
                    </a:lnTo>
                    <a:lnTo>
                      <a:pt x="160" y="54"/>
                    </a:lnTo>
                    <a:lnTo>
                      <a:pt x="160" y="52"/>
                    </a:lnTo>
                    <a:lnTo>
                      <a:pt x="160" y="50"/>
                    </a:lnTo>
                    <a:lnTo>
                      <a:pt x="146" y="48"/>
                    </a:lnTo>
                    <a:lnTo>
                      <a:pt x="136" y="52"/>
                    </a:lnTo>
                    <a:lnTo>
                      <a:pt x="132" y="56"/>
                    </a:lnTo>
                    <a:lnTo>
                      <a:pt x="148" y="74"/>
                    </a:lnTo>
                    <a:lnTo>
                      <a:pt x="168" y="80"/>
                    </a:lnTo>
                    <a:lnTo>
                      <a:pt x="170" y="82"/>
                    </a:lnTo>
                    <a:lnTo>
                      <a:pt x="180" y="92"/>
                    </a:lnTo>
                    <a:lnTo>
                      <a:pt x="176" y="108"/>
                    </a:lnTo>
                    <a:lnTo>
                      <a:pt x="176" y="110"/>
                    </a:lnTo>
                    <a:lnTo>
                      <a:pt x="162" y="120"/>
                    </a:lnTo>
                    <a:lnTo>
                      <a:pt x="162" y="122"/>
                    </a:lnTo>
                    <a:lnTo>
                      <a:pt x="160" y="122"/>
                    </a:lnTo>
                    <a:lnTo>
                      <a:pt x="138" y="128"/>
                    </a:lnTo>
                    <a:lnTo>
                      <a:pt x="124" y="130"/>
                    </a:lnTo>
                    <a:lnTo>
                      <a:pt x="114" y="126"/>
                    </a:lnTo>
                    <a:lnTo>
                      <a:pt x="110" y="126"/>
                    </a:lnTo>
                    <a:lnTo>
                      <a:pt x="104" y="134"/>
                    </a:lnTo>
                    <a:lnTo>
                      <a:pt x="94" y="142"/>
                    </a:lnTo>
                    <a:lnTo>
                      <a:pt x="92" y="142"/>
                    </a:lnTo>
                    <a:lnTo>
                      <a:pt x="78" y="148"/>
                    </a:lnTo>
                    <a:lnTo>
                      <a:pt x="60" y="142"/>
                    </a:lnTo>
                    <a:lnTo>
                      <a:pt x="24" y="144"/>
                    </a:lnTo>
                    <a:lnTo>
                      <a:pt x="16" y="146"/>
                    </a:lnTo>
                    <a:lnTo>
                      <a:pt x="16" y="148"/>
                    </a:lnTo>
                    <a:lnTo>
                      <a:pt x="8" y="148"/>
                    </a:lnTo>
                    <a:lnTo>
                      <a:pt x="0" y="160"/>
                    </a:lnTo>
                    <a:lnTo>
                      <a:pt x="0" y="172"/>
                    </a:lnTo>
                    <a:lnTo>
                      <a:pt x="8" y="192"/>
                    </a:lnTo>
                    <a:lnTo>
                      <a:pt x="18" y="196"/>
                    </a:lnTo>
                    <a:lnTo>
                      <a:pt x="22" y="200"/>
                    </a:lnTo>
                    <a:lnTo>
                      <a:pt x="28" y="192"/>
                    </a:lnTo>
                    <a:lnTo>
                      <a:pt x="28" y="190"/>
                    </a:lnTo>
                    <a:lnTo>
                      <a:pt x="30" y="190"/>
                    </a:lnTo>
                    <a:lnTo>
                      <a:pt x="42" y="188"/>
                    </a:lnTo>
                    <a:lnTo>
                      <a:pt x="44" y="188"/>
                    </a:lnTo>
                    <a:lnTo>
                      <a:pt x="56" y="192"/>
                    </a:lnTo>
                    <a:lnTo>
                      <a:pt x="68" y="220"/>
                    </a:lnTo>
                    <a:lnTo>
                      <a:pt x="66" y="220"/>
                    </a:lnTo>
                    <a:lnTo>
                      <a:pt x="62" y="236"/>
                    </a:lnTo>
                    <a:lnTo>
                      <a:pt x="58" y="244"/>
                    </a:lnTo>
                    <a:lnTo>
                      <a:pt x="58" y="246"/>
                    </a:lnTo>
                    <a:lnTo>
                      <a:pt x="52" y="260"/>
                    </a:lnTo>
                    <a:lnTo>
                      <a:pt x="52" y="276"/>
                    </a:lnTo>
                    <a:lnTo>
                      <a:pt x="62" y="286"/>
                    </a:lnTo>
                    <a:lnTo>
                      <a:pt x="76" y="296"/>
                    </a:lnTo>
                    <a:lnTo>
                      <a:pt x="76" y="298"/>
                    </a:lnTo>
                    <a:lnTo>
                      <a:pt x="78" y="298"/>
                    </a:lnTo>
                    <a:lnTo>
                      <a:pt x="68" y="320"/>
                    </a:lnTo>
                    <a:lnTo>
                      <a:pt x="66" y="332"/>
                    </a:lnTo>
                    <a:lnTo>
                      <a:pt x="68" y="330"/>
                    </a:lnTo>
                    <a:lnTo>
                      <a:pt x="70" y="330"/>
                    </a:lnTo>
                    <a:lnTo>
                      <a:pt x="78" y="326"/>
                    </a:lnTo>
                    <a:lnTo>
                      <a:pt x="92" y="318"/>
                    </a:lnTo>
                    <a:lnTo>
                      <a:pt x="108" y="320"/>
                    </a:lnTo>
                    <a:lnTo>
                      <a:pt x="110" y="320"/>
                    </a:lnTo>
                    <a:lnTo>
                      <a:pt x="134" y="330"/>
                    </a:lnTo>
                    <a:lnTo>
                      <a:pt x="160" y="330"/>
                    </a:lnTo>
                    <a:lnTo>
                      <a:pt x="168" y="320"/>
                    </a:lnTo>
                    <a:lnTo>
                      <a:pt x="182" y="312"/>
                    </a:lnTo>
                    <a:lnTo>
                      <a:pt x="196" y="302"/>
                    </a:lnTo>
                    <a:lnTo>
                      <a:pt x="196" y="300"/>
                    </a:lnTo>
                    <a:lnTo>
                      <a:pt x="206" y="298"/>
                    </a:lnTo>
                    <a:lnTo>
                      <a:pt x="216" y="290"/>
                    </a:lnTo>
                    <a:lnTo>
                      <a:pt x="228" y="274"/>
                    </a:lnTo>
                    <a:lnTo>
                      <a:pt x="246" y="280"/>
                    </a:lnTo>
                    <a:lnTo>
                      <a:pt x="248" y="280"/>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88"/>
                    </a:lnTo>
                    <a:lnTo>
                      <a:pt x="302" y="284"/>
                    </a:lnTo>
                    <a:lnTo>
                      <a:pt x="312" y="276"/>
                    </a:lnTo>
                    <a:lnTo>
                      <a:pt x="314" y="276"/>
                    </a:lnTo>
                    <a:lnTo>
                      <a:pt x="322" y="276"/>
                    </a:lnTo>
                    <a:lnTo>
                      <a:pt x="324" y="268"/>
                    </a:lnTo>
                    <a:lnTo>
                      <a:pt x="330" y="262"/>
                    </a:lnTo>
                    <a:lnTo>
                      <a:pt x="336" y="258"/>
                    </a:lnTo>
                    <a:lnTo>
                      <a:pt x="342" y="256"/>
                    </a:lnTo>
                    <a:lnTo>
                      <a:pt x="346" y="252"/>
                    </a:lnTo>
                    <a:lnTo>
                      <a:pt x="348" y="252"/>
                    </a:lnTo>
                    <a:lnTo>
                      <a:pt x="352" y="248"/>
                    </a:lnTo>
                    <a:lnTo>
                      <a:pt x="352" y="246"/>
                    </a:lnTo>
                    <a:lnTo>
                      <a:pt x="354" y="246"/>
                    </a:lnTo>
                    <a:lnTo>
                      <a:pt x="366" y="244"/>
                    </a:lnTo>
                    <a:lnTo>
                      <a:pt x="374" y="244"/>
                    </a:lnTo>
                    <a:lnTo>
                      <a:pt x="376" y="240"/>
                    </a:lnTo>
                    <a:lnTo>
                      <a:pt x="380" y="236"/>
                    </a:lnTo>
                    <a:lnTo>
                      <a:pt x="384" y="228"/>
                    </a:lnTo>
                    <a:lnTo>
                      <a:pt x="382" y="228"/>
                    </a:lnTo>
                    <a:lnTo>
                      <a:pt x="376" y="218"/>
                    </a:lnTo>
                    <a:lnTo>
                      <a:pt x="372" y="206"/>
                    </a:lnTo>
                    <a:lnTo>
                      <a:pt x="372" y="204"/>
                    </a:lnTo>
                    <a:lnTo>
                      <a:pt x="376" y="188"/>
                    </a:lnTo>
                    <a:lnTo>
                      <a:pt x="376" y="180"/>
                    </a:lnTo>
                    <a:lnTo>
                      <a:pt x="380" y="174"/>
                    </a:lnTo>
                    <a:lnTo>
                      <a:pt x="380" y="160"/>
                    </a:lnTo>
                    <a:lnTo>
                      <a:pt x="378" y="158"/>
                    </a:lnTo>
                    <a:lnTo>
                      <a:pt x="372" y="156"/>
                    </a:lnTo>
                    <a:lnTo>
                      <a:pt x="348" y="166"/>
                    </a:lnTo>
                    <a:lnTo>
                      <a:pt x="348" y="140"/>
                    </a:lnTo>
                    <a:lnTo>
                      <a:pt x="350" y="136"/>
                    </a:lnTo>
                    <a:lnTo>
                      <a:pt x="356" y="132"/>
                    </a:lnTo>
                    <a:lnTo>
                      <a:pt x="372" y="120"/>
                    </a:lnTo>
                    <a:lnTo>
                      <a:pt x="366" y="92"/>
                    </a:lnTo>
                    <a:lnTo>
                      <a:pt x="366" y="84"/>
                    </a:lnTo>
                    <a:lnTo>
                      <a:pt x="366" y="78"/>
                    </a:lnTo>
                    <a:lnTo>
                      <a:pt x="368" y="74"/>
                    </a:lnTo>
                    <a:lnTo>
                      <a:pt x="372" y="68"/>
                    </a:lnTo>
                    <a:lnTo>
                      <a:pt x="372" y="64"/>
                    </a:lnTo>
                    <a:lnTo>
                      <a:pt x="364" y="64"/>
                    </a:lnTo>
                    <a:lnTo>
                      <a:pt x="360" y="64"/>
                    </a:lnTo>
                    <a:lnTo>
                      <a:pt x="356" y="76"/>
                    </a:lnTo>
                    <a:lnTo>
                      <a:pt x="352" y="80"/>
                    </a:lnTo>
                    <a:lnTo>
                      <a:pt x="348" y="82"/>
                    </a:lnTo>
                    <a:lnTo>
                      <a:pt x="346" y="82"/>
                    </a:lnTo>
                    <a:lnTo>
                      <a:pt x="338" y="76"/>
                    </a:lnTo>
                    <a:lnTo>
                      <a:pt x="336" y="76"/>
                    </a:lnTo>
                    <a:lnTo>
                      <a:pt x="336" y="74"/>
                    </a:lnTo>
                    <a:lnTo>
                      <a:pt x="334" y="68"/>
                    </a:lnTo>
                    <a:lnTo>
                      <a:pt x="332" y="60"/>
                    </a:lnTo>
                    <a:lnTo>
                      <a:pt x="332" y="64"/>
                    </a:lnTo>
                    <a:lnTo>
                      <a:pt x="316" y="64"/>
                    </a:lnTo>
                    <a:lnTo>
                      <a:pt x="316" y="60"/>
                    </a:lnTo>
                    <a:lnTo>
                      <a:pt x="312" y="52"/>
                    </a:lnTo>
                    <a:lnTo>
                      <a:pt x="312" y="40"/>
                    </a:lnTo>
                    <a:lnTo>
                      <a:pt x="304" y="24"/>
                    </a:lnTo>
                    <a:lnTo>
                      <a:pt x="304" y="12"/>
                    </a:lnTo>
                    <a:lnTo>
                      <a:pt x="30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90" name="广西"/>
              <p:cNvSpPr>
                <a:spLocks/>
              </p:cNvSpPr>
              <p:nvPr/>
            </p:nvSpPr>
            <p:spPr bwMode="auto">
              <a:xfrm>
                <a:off x="4482825" y="5002989"/>
                <a:ext cx="899005" cy="684039"/>
              </a:xfrm>
              <a:custGeom>
                <a:avLst/>
                <a:gdLst>
                  <a:gd name="T0" fmla="*/ 2147483646 w 502"/>
                  <a:gd name="T1" fmla="*/ 2147483646 h 382"/>
                  <a:gd name="T2" fmla="*/ 2147483646 w 502"/>
                  <a:gd name="T3" fmla="*/ 2147483646 h 382"/>
                  <a:gd name="T4" fmla="*/ 2147483646 w 502"/>
                  <a:gd name="T5" fmla="*/ 2147483646 h 382"/>
                  <a:gd name="T6" fmla="*/ 2147483646 w 502"/>
                  <a:gd name="T7" fmla="*/ 2147483646 h 382"/>
                  <a:gd name="T8" fmla="*/ 2147483646 w 502"/>
                  <a:gd name="T9" fmla="*/ 2147483646 h 382"/>
                  <a:gd name="T10" fmla="*/ 2147483646 w 502"/>
                  <a:gd name="T11" fmla="*/ 2147483646 h 382"/>
                  <a:gd name="T12" fmla="*/ 2147483646 w 502"/>
                  <a:gd name="T13" fmla="*/ 2147483646 h 382"/>
                  <a:gd name="T14" fmla="*/ 2147483646 w 502"/>
                  <a:gd name="T15" fmla="*/ 2147483646 h 382"/>
                  <a:gd name="T16" fmla="*/ 2147483646 w 502"/>
                  <a:gd name="T17" fmla="*/ 2147483646 h 382"/>
                  <a:gd name="T18" fmla="*/ 2147483646 w 502"/>
                  <a:gd name="T19" fmla="*/ 2147483646 h 382"/>
                  <a:gd name="T20" fmla="*/ 2147483646 w 502"/>
                  <a:gd name="T21" fmla="*/ 2147483646 h 382"/>
                  <a:gd name="T22" fmla="*/ 2147483646 w 502"/>
                  <a:gd name="T23" fmla="*/ 2147483646 h 382"/>
                  <a:gd name="T24" fmla="*/ 2147483646 w 502"/>
                  <a:gd name="T25" fmla="*/ 2147483646 h 382"/>
                  <a:gd name="T26" fmla="*/ 2147483646 w 502"/>
                  <a:gd name="T27" fmla="*/ 2147483646 h 382"/>
                  <a:gd name="T28" fmla="*/ 2147483646 w 502"/>
                  <a:gd name="T29" fmla="*/ 2147483646 h 382"/>
                  <a:gd name="T30" fmla="*/ 2147483646 w 502"/>
                  <a:gd name="T31" fmla="*/ 2147483646 h 382"/>
                  <a:gd name="T32" fmla="*/ 2147483646 w 502"/>
                  <a:gd name="T33" fmla="*/ 2147483646 h 382"/>
                  <a:gd name="T34" fmla="*/ 2147483646 w 502"/>
                  <a:gd name="T35" fmla="*/ 2147483646 h 382"/>
                  <a:gd name="T36" fmla="*/ 2147483646 w 502"/>
                  <a:gd name="T37" fmla="*/ 2147483646 h 382"/>
                  <a:gd name="T38" fmla="*/ 2147483646 w 502"/>
                  <a:gd name="T39" fmla="*/ 2147483646 h 382"/>
                  <a:gd name="T40" fmla="*/ 2147483646 w 502"/>
                  <a:gd name="T41" fmla="*/ 2147483646 h 382"/>
                  <a:gd name="T42" fmla="*/ 2147483646 w 502"/>
                  <a:gd name="T43" fmla="*/ 2147483646 h 382"/>
                  <a:gd name="T44" fmla="*/ 2147483646 w 502"/>
                  <a:gd name="T45" fmla="*/ 2147483646 h 382"/>
                  <a:gd name="T46" fmla="*/ 2147483646 w 502"/>
                  <a:gd name="T47" fmla="*/ 2147483646 h 382"/>
                  <a:gd name="T48" fmla="*/ 2147483646 w 502"/>
                  <a:gd name="T49" fmla="*/ 2147483646 h 382"/>
                  <a:gd name="T50" fmla="*/ 2147483646 w 502"/>
                  <a:gd name="T51" fmla="*/ 2147483646 h 382"/>
                  <a:gd name="T52" fmla="*/ 2147483646 w 502"/>
                  <a:gd name="T53" fmla="*/ 2147483646 h 382"/>
                  <a:gd name="T54" fmla="*/ 2147483646 w 502"/>
                  <a:gd name="T55" fmla="*/ 2147483646 h 382"/>
                  <a:gd name="T56" fmla="*/ 2147483646 w 502"/>
                  <a:gd name="T57" fmla="*/ 2147483646 h 382"/>
                  <a:gd name="T58" fmla="*/ 2147483646 w 502"/>
                  <a:gd name="T59" fmla="*/ 2147483646 h 382"/>
                  <a:gd name="T60" fmla="*/ 2147483646 w 502"/>
                  <a:gd name="T61" fmla="*/ 2147483646 h 382"/>
                  <a:gd name="T62" fmla="*/ 2147483646 w 502"/>
                  <a:gd name="T63" fmla="*/ 2147483646 h 382"/>
                  <a:gd name="T64" fmla="*/ 2147483646 w 502"/>
                  <a:gd name="T65" fmla="*/ 2147483646 h 382"/>
                  <a:gd name="T66" fmla="*/ 2147483646 w 502"/>
                  <a:gd name="T67" fmla="*/ 2147483646 h 382"/>
                  <a:gd name="T68" fmla="*/ 2147483646 w 502"/>
                  <a:gd name="T69" fmla="*/ 2147483646 h 382"/>
                  <a:gd name="T70" fmla="*/ 2147483646 w 502"/>
                  <a:gd name="T71" fmla="*/ 2147483646 h 382"/>
                  <a:gd name="T72" fmla="*/ 2147483646 w 502"/>
                  <a:gd name="T73" fmla="*/ 2147483646 h 382"/>
                  <a:gd name="T74" fmla="*/ 2147483646 w 502"/>
                  <a:gd name="T75" fmla="*/ 2147483646 h 382"/>
                  <a:gd name="T76" fmla="*/ 2147483646 w 502"/>
                  <a:gd name="T77" fmla="*/ 2147483646 h 382"/>
                  <a:gd name="T78" fmla="*/ 2147483646 w 502"/>
                  <a:gd name="T79" fmla="*/ 2147483646 h 382"/>
                  <a:gd name="T80" fmla="*/ 2147483646 w 502"/>
                  <a:gd name="T81" fmla="*/ 2147483646 h 382"/>
                  <a:gd name="T82" fmla="*/ 2147483646 w 502"/>
                  <a:gd name="T83" fmla="*/ 2147483646 h 382"/>
                  <a:gd name="T84" fmla="*/ 2147483646 w 502"/>
                  <a:gd name="T85" fmla="*/ 2147483646 h 382"/>
                  <a:gd name="T86" fmla="*/ 2147483646 w 502"/>
                  <a:gd name="T87" fmla="*/ 2147483646 h 382"/>
                  <a:gd name="T88" fmla="*/ 2147483646 w 502"/>
                  <a:gd name="T89" fmla="*/ 2147483646 h 382"/>
                  <a:gd name="T90" fmla="*/ 2147483646 w 502"/>
                  <a:gd name="T91" fmla="*/ 2147483646 h 382"/>
                  <a:gd name="T92" fmla="*/ 2147483646 w 502"/>
                  <a:gd name="T93" fmla="*/ 2147483646 h 382"/>
                  <a:gd name="T94" fmla="*/ 2147483646 w 502"/>
                  <a:gd name="T95" fmla="*/ 2147483646 h 382"/>
                  <a:gd name="T96" fmla="*/ 2147483646 w 502"/>
                  <a:gd name="T97" fmla="*/ 2147483646 h 382"/>
                  <a:gd name="T98" fmla="*/ 2147483646 w 502"/>
                  <a:gd name="T99" fmla="*/ 2147483646 h 382"/>
                  <a:gd name="T100" fmla="*/ 2147483646 w 502"/>
                  <a:gd name="T101" fmla="*/ 2147483646 h 382"/>
                  <a:gd name="T102" fmla="*/ 2147483646 w 502"/>
                  <a:gd name="T103" fmla="*/ 2147483646 h 382"/>
                  <a:gd name="T104" fmla="*/ 2147483646 w 502"/>
                  <a:gd name="T105" fmla="*/ 2147483646 h 382"/>
                  <a:gd name="T106" fmla="*/ 2147483646 w 502"/>
                  <a:gd name="T107" fmla="*/ 2147483646 h 382"/>
                  <a:gd name="T108" fmla="*/ 2147483646 w 502"/>
                  <a:gd name="T109" fmla="*/ 2147483646 h 382"/>
                  <a:gd name="T110" fmla="*/ 2147483646 w 502"/>
                  <a:gd name="T111" fmla="*/ 2147483646 h 3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2" h="382">
                    <a:moveTo>
                      <a:pt x="402" y="8"/>
                    </a:moveTo>
                    <a:lnTo>
                      <a:pt x="402" y="10"/>
                    </a:lnTo>
                    <a:lnTo>
                      <a:pt x="404" y="12"/>
                    </a:lnTo>
                    <a:lnTo>
                      <a:pt x="394" y="28"/>
                    </a:lnTo>
                    <a:lnTo>
                      <a:pt x="386" y="34"/>
                    </a:lnTo>
                    <a:lnTo>
                      <a:pt x="378" y="36"/>
                    </a:lnTo>
                    <a:lnTo>
                      <a:pt x="376" y="36"/>
                    </a:lnTo>
                    <a:lnTo>
                      <a:pt x="368" y="30"/>
                    </a:lnTo>
                    <a:lnTo>
                      <a:pt x="360" y="32"/>
                    </a:lnTo>
                    <a:lnTo>
                      <a:pt x="344" y="44"/>
                    </a:lnTo>
                    <a:lnTo>
                      <a:pt x="340" y="44"/>
                    </a:lnTo>
                    <a:lnTo>
                      <a:pt x="336" y="42"/>
                    </a:lnTo>
                    <a:lnTo>
                      <a:pt x="328" y="32"/>
                    </a:lnTo>
                    <a:lnTo>
                      <a:pt x="322" y="42"/>
                    </a:lnTo>
                    <a:lnTo>
                      <a:pt x="316" y="48"/>
                    </a:lnTo>
                    <a:lnTo>
                      <a:pt x="306" y="48"/>
                    </a:lnTo>
                    <a:lnTo>
                      <a:pt x="294" y="52"/>
                    </a:lnTo>
                    <a:lnTo>
                      <a:pt x="282" y="60"/>
                    </a:lnTo>
                    <a:lnTo>
                      <a:pt x="278" y="60"/>
                    </a:lnTo>
                    <a:lnTo>
                      <a:pt x="274" y="64"/>
                    </a:lnTo>
                    <a:lnTo>
                      <a:pt x="270" y="70"/>
                    </a:lnTo>
                    <a:lnTo>
                      <a:pt x="270" y="72"/>
                    </a:lnTo>
                    <a:lnTo>
                      <a:pt x="270" y="74"/>
                    </a:lnTo>
                    <a:lnTo>
                      <a:pt x="276" y="82"/>
                    </a:lnTo>
                    <a:lnTo>
                      <a:pt x="254" y="80"/>
                    </a:lnTo>
                    <a:lnTo>
                      <a:pt x="242" y="90"/>
                    </a:lnTo>
                    <a:lnTo>
                      <a:pt x="240" y="94"/>
                    </a:lnTo>
                    <a:lnTo>
                      <a:pt x="238" y="100"/>
                    </a:lnTo>
                    <a:lnTo>
                      <a:pt x="236" y="102"/>
                    </a:lnTo>
                    <a:lnTo>
                      <a:pt x="224" y="102"/>
                    </a:lnTo>
                    <a:lnTo>
                      <a:pt x="210" y="96"/>
                    </a:lnTo>
                    <a:lnTo>
                      <a:pt x="206" y="96"/>
                    </a:lnTo>
                    <a:lnTo>
                      <a:pt x="194" y="98"/>
                    </a:lnTo>
                    <a:lnTo>
                      <a:pt x="190" y="96"/>
                    </a:lnTo>
                    <a:lnTo>
                      <a:pt x="186" y="94"/>
                    </a:lnTo>
                    <a:lnTo>
                      <a:pt x="178" y="84"/>
                    </a:lnTo>
                    <a:lnTo>
                      <a:pt x="170" y="80"/>
                    </a:lnTo>
                    <a:lnTo>
                      <a:pt x="162" y="92"/>
                    </a:lnTo>
                    <a:lnTo>
                      <a:pt x="160" y="92"/>
                    </a:lnTo>
                    <a:lnTo>
                      <a:pt x="150" y="100"/>
                    </a:lnTo>
                    <a:lnTo>
                      <a:pt x="148" y="100"/>
                    </a:lnTo>
                    <a:lnTo>
                      <a:pt x="148" y="102"/>
                    </a:lnTo>
                    <a:lnTo>
                      <a:pt x="146" y="102"/>
                    </a:lnTo>
                    <a:lnTo>
                      <a:pt x="138" y="104"/>
                    </a:lnTo>
                    <a:lnTo>
                      <a:pt x="126" y="116"/>
                    </a:lnTo>
                    <a:lnTo>
                      <a:pt x="112" y="122"/>
                    </a:lnTo>
                    <a:lnTo>
                      <a:pt x="102" y="134"/>
                    </a:lnTo>
                    <a:lnTo>
                      <a:pt x="70" y="134"/>
                    </a:lnTo>
                    <a:lnTo>
                      <a:pt x="46" y="124"/>
                    </a:lnTo>
                    <a:lnTo>
                      <a:pt x="32" y="124"/>
                    </a:lnTo>
                    <a:lnTo>
                      <a:pt x="20" y="130"/>
                    </a:lnTo>
                    <a:lnTo>
                      <a:pt x="18" y="130"/>
                    </a:lnTo>
                    <a:lnTo>
                      <a:pt x="10" y="132"/>
                    </a:lnTo>
                    <a:lnTo>
                      <a:pt x="2" y="138"/>
                    </a:lnTo>
                    <a:lnTo>
                      <a:pt x="0" y="142"/>
                    </a:lnTo>
                    <a:lnTo>
                      <a:pt x="0" y="152"/>
                    </a:lnTo>
                    <a:lnTo>
                      <a:pt x="4" y="158"/>
                    </a:lnTo>
                    <a:lnTo>
                      <a:pt x="22" y="152"/>
                    </a:lnTo>
                    <a:lnTo>
                      <a:pt x="30" y="154"/>
                    </a:lnTo>
                    <a:lnTo>
                      <a:pt x="40" y="158"/>
                    </a:lnTo>
                    <a:lnTo>
                      <a:pt x="42" y="158"/>
                    </a:lnTo>
                    <a:lnTo>
                      <a:pt x="42" y="160"/>
                    </a:lnTo>
                    <a:lnTo>
                      <a:pt x="42" y="186"/>
                    </a:lnTo>
                    <a:lnTo>
                      <a:pt x="46" y="188"/>
                    </a:lnTo>
                    <a:lnTo>
                      <a:pt x="64" y="188"/>
                    </a:lnTo>
                    <a:lnTo>
                      <a:pt x="74" y="184"/>
                    </a:lnTo>
                    <a:lnTo>
                      <a:pt x="76" y="184"/>
                    </a:lnTo>
                    <a:lnTo>
                      <a:pt x="86" y="180"/>
                    </a:lnTo>
                    <a:lnTo>
                      <a:pt x="94" y="176"/>
                    </a:lnTo>
                    <a:lnTo>
                      <a:pt x="98" y="176"/>
                    </a:lnTo>
                    <a:lnTo>
                      <a:pt x="100" y="178"/>
                    </a:lnTo>
                    <a:lnTo>
                      <a:pt x="104" y="188"/>
                    </a:lnTo>
                    <a:lnTo>
                      <a:pt x="106" y="216"/>
                    </a:lnTo>
                    <a:lnTo>
                      <a:pt x="106" y="218"/>
                    </a:lnTo>
                    <a:lnTo>
                      <a:pt x="92" y="232"/>
                    </a:lnTo>
                    <a:lnTo>
                      <a:pt x="92" y="234"/>
                    </a:lnTo>
                    <a:lnTo>
                      <a:pt x="74" y="242"/>
                    </a:lnTo>
                    <a:lnTo>
                      <a:pt x="70" y="248"/>
                    </a:lnTo>
                    <a:lnTo>
                      <a:pt x="72" y="252"/>
                    </a:lnTo>
                    <a:lnTo>
                      <a:pt x="106" y="256"/>
                    </a:lnTo>
                    <a:lnTo>
                      <a:pt x="108" y="258"/>
                    </a:lnTo>
                    <a:lnTo>
                      <a:pt x="122" y="266"/>
                    </a:lnTo>
                    <a:lnTo>
                      <a:pt x="152" y="264"/>
                    </a:lnTo>
                    <a:lnTo>
                      <a:pt x="152" y="268"/>
                    </a:lnTo>
                    <a:lnTo>
                      <a:pt x="154" y="284"/>
                    </a:lnTo>
                    <a:lnTo>
                      <a:pt x="154" y="286"/>
                    </a:lnTo>
                    <a:lnTo>
                      <a:pt x="140" y="300"/>
                    </a:lnTo>
                    <a:lnTo>
                      <a:pt x="140" y="312"/>
                    </a:lnTo>
                    <a:lnTo>
                      <a:pt x="142" y="320"/>
                    </a:lnTo>
                    <a:lnTo>
                      <a:pt x="144" y="326"/>
                    </a:lnTo>
                    <a:lnTo>
                      <a:pt x="150" y="330"/>
                    </a:lnTo>
                    <a:lnTo>
                      <a:pt x="174" y="344"/>
                    </a:lnTo>
                    <a:lnTo>
                      <a:pt x="194" y="356"/>
                    </a:lnTo>
                    <a:lnTo>
                      <a:pt x="212" y="348"/>
                    </a:lnTo>
                    <a:lnTo>
                      <a:pt x="214" y="348"/>
                    </a:lnTo>
                    <a:lnTo>
                      <a:pt x="216" y="348"/>
                    </a:lnTo>
                    <a:lnTo>
                      <a:pt x="242" y="368"/>
                    </a:lnTo>
                    <a:lnTo>
                      <a:pt x="246" y="368"/>
                    </a:lnTo>
                    <a:lnTo>
                      <a:pt x="252" y="360"/>
                    </a:lnTo>
                    <a:lnTo>
                      <a:pt x="254" y="360"/>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4"/>
                    </a:lnTo>
                    <a:lnTo>
                      <a:pt x="416" y="274"/>
                    </a:lnTo>
                    <a:lnTo>
                      <a:pt x="458" y="252"/>
                    </a:lnTo>
                    <a:lnTo>
                      <a:pt x="456" y="230"/>
                    </a:lnTo>
                    <a:lnTo>
                      <a:pt x="456" y="228"/>
                    </a:lnTo>
                    <a:lnTo>
                      <a:pt x="464" y="212"/>
                    </a:lnTo>
                    <a:lnTo>
                      <a:pt x="466" y="210"/>
                    </a:lnTo>
                    <a:lnTo>
                      <a:pt x="478" y="180"/>
                    </a:lnTo>
                    <a:lnTo>
                      <a:pt x="490" y="168"/>
                    </a:lnTo>
                    <a:lnTo>
                      <a:pt x="496" y="156"/>
                    </a:lnTo>
                    <a:lnTo>
                      <a:pt x="502" y="146"/>
                    </a:lnTo>
                    <a:lnTo>
                      <a:pt x="496" y="134"/>
                    </a:lnTo>
                    <a:lnTo>
                      <a:pt x="496" y="132"/>
                    </a:lnTo>
                    <a:lnTo>
                      <a:pt x="496" y="120"/>
                    </a:lnTo>
                    <a:lnTo>
                      <a:pt x="490" y="120"/>
                    </a:lnTo>
                    <a:lnTo>
                      <a:pt x="478" y="126"/>
                    </a:lnTo>
                    <a:lnTo>
                      <a:pt x="472" y="128"/>
                    </a:lnTo>
                    <a:lnTo>
                      <a:pt x="468" y="128"/>
                    </a:lnTo>
                    <a:lnTo>
                      <a:pt x="460" y="126"/>
                    </a:lnTo>
                    <a:lnTo>
                      <a:pt x="454" y="122"/>
                    </a:lnTo>
                    <a:lnTo>
                      <a:pt x="452" y="118"/>
                    </a:lnTo>
                    <a:lnTo>
                      <a:pt x="450" y="114"/>
                    </a:lnTo>
                    <a:lnTo>
                      <a:pt x="452" y="98"/>
                    </a:lnTo>
                    <a:lnTo>
                      <a:pt x="446" y="98"/>
                    </a:lnTo>
                    <a:lnTo>
                      <a:pt x="442" y="102"/>
                    </a:lnTo>
                    <a:lnTo>
                      <a:pt x="432" y="112"/>
                    </a:lnTo>
                    <a:lnTo>
                      <a:pt x="428" y="114"/>
                    </a:lnTo>
                    <a:lnTo>
                      <a:pt x="424" y="114"/>
                    </a:lnTo>
                    <a:lnTo>
                      <a:pt x="422" y="108"/>
                    </a:lnTo>
                    <a:lnTo>
                      <a:pt x="422" y="100"/>
                    </a:lnTo>
                    <a:lnTo>
                      <a:pt x="422" y="92"/>
                    </a:lnTo>
                    <a:lnTo>
                      <a:pt x="424" y="88"/>
                    </a:lnTo>
                    <a:lnTo>
                      <a:pt x="426" y="86"/>
                    </a:lnTo>
                    <a:lnTo>
                      <a:pt x="428" y="86"/>
                    </a:lnTo>
                    <a:lnTo>
                      <a:pt x="444" y="58"/>
                    </a:lnTo>
                    <a:lnTo>
                      <a:pt x="448" y="48"/>
                    </a:lnTo>
                    <a:lnTo>
                      <a:pt x="450" y="36"/>
                    </a:lnTo>
                    <a:lnTo>
                      <a:pt x="442" y="28"/>
                    </a:lnTo>
                    <a:lnTo>
                      <a:pt x="440" y="22"/>
                    </a:lnTo>
                    <a:lnTo>
                      <a:pt x="440" y="12"/>
                    </a:lnTo>
                    <a:lnTo>
                      <a:pt x="440" y="8"/>
                    </a:lnTo>
                    <a:lnTo>
                      <a:pt x="438" y="4"/>
                    </a:lnTo>
                    <a:lnTo>
                      <a:pt x="434" y="0"/>
                    </a:lnTo>
                    <a:lnTo>
                      <a:pt x="432" y="2"/>
                    </a:lnTo>
                    <a:lnTo>
                      <a:pt x="430" y="6"/>
                    </a:lnTo>
                    <a:lnTo>
                      <a:pt x="426" y="8"/>
                    </a:lnTo>
                    <a:lnTo>
                      <a:pt x="422" y="10"/>
                    </a:lnTo>
                    <a:lnTo>
                      <a:pt x="416" y="8"/>
                    </a:lnTo>
                    <a:lnTo>
                      <a:pt x="410" y="8"/>
                    </a:lnTo>
                    <a:lnTo>
                      <a:pt x="40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91" name="重庆"/>
              <p:cNvSpPr>
                <a:spLocks/>
              </p:cNvSpPr>
              <p:nvPr/>
            </p:nvSpPr>
            <p:spPr bwMode="auto">
              <a:xfrm>
                <a:off x="4607255" y="4250547"/>
                <a:ext cx="508606" cy="516138"/>
              </a:xfrm>
              <a:custGeom>
                <a:avLst/>
                <a:gdLst>
                  <a:gd name="T0" fmla="*/ 2147483646 w 284"/>
                  <a:gd name="T1" fmla="*/ 2147483646 h 288"/>
                  <a:gd name="T2" fmla="*/ 2147483646 w 284"/>
                  <a:gd name="T3" fmla="*/ 2147483646 h 288"/>
                  <a:gd name="T4" fmla="*/ 2147483646 w 284"/>
                  <a:gd name="T5" fmla="*/ 2147483646 h 288"/>
                  <a:gd name="T6" fmla="*/ 2147483646 w 284"/>
                  <a:gd name="T7" fmla="*/ 2147483646 h 288"/>
                  <a:gd name="T8" fmla="*/ 2147483646 w 284"/>
                  <a:gd name="T9" fmla="*/ 2147483646 h 288"/>
                  <a:gd name="T10" fmla="*/ 2147483646 w 284"/>
                  <a:gd name="T11" fmla="*/ 2147483646 h 288"/>
                  <a:gd name="T12" fmla="*/ 2147483646 w 284"/>
                  <a:gd name="T13" fmla="*/ 2147483646 h 288"/>
                  <a:gd name="T14" fmla="*/ 2147483646 w 284"/>
                  <a:gd name="T15" fmla="*/ 2147483646 h 288"/>
                  <a:gd name="T16" fmla="*/ 2147483646 w 284"/>
                  <a:gd name="T17" fmla="*/ 2147483646 h 288"/>
                  <a:gd name="T18" fmla="*/ 2147483646 w 284"/>
                  <a:gd name="T19" fmla="*/ 2147483646 h 288"/>
                  <a:gd name="T20" fmla="*/ 2147483646 w 284"/>
                  <a:gd name="T21" fmla="*/ 2147483646 h 288"/>
                  <a:gd name="T22" fmla="*/ 2147483646 w 284"/>
                  <a:gd name="T23" fmla="*/ 2147483646 h 288"/>
                  <a:gd name="T24" fmla="*/ 2147483646 w 284"/>
                  <a:gd name="T25" fmla="*/ 2147483646 h 288"/>
                  <a:gd name="T26" fmla="*/ 2147483646 w 284"/>
                  <a:gd name="T27" fmla="*/ 2147483646 h 288"/>
                  <a:gd name="T28" fmla="*/ 2147483646 w 284"/>
                  <a:gd name="T29" fmla="*/ 2147483646 h 288"/>
                  <a:gd name="T30" fmla="*/ 2147483646 w 284"/>
                  <a:gd name="T31" fmla="*/ 2147483646 h 288"/>
                  <a:gd name="T32" fmla="*/ 2147483646 w 284"/>
                  <a:gd name="T33" fmla="*/ 2147483646 h 288"/>
                  <a:gd name="T34" fmla="*/ 2147483646 w 284"/>
                  <a:gd name="T35" fmla="*/ 2147483646 h 288"/>
                  <a:gd name="T36" fmla="*/ 2147483646 w 284"/>
                  <a:gd name="T37" fmla="*/ 2147483646 h 288"/>
                  <a:gd name="T38" fmla="*/ 2147483646 w 284"/>
                  <a:gd name="T39" fmla="*/ 2147483646 h 288"/>
                  <a:gd name="T40" fmla="*/ 2147483646 w 284"/>
                  <a:gd name="T41" fmla="*/ 2147483646 h 288"/>
                  <a:gd name="T42" fmla="*/ 2147483646 w 284"/>
                  <a:gd name="T43" fmla="*/ 2147483646 h 288"/>
                  <a:gd name="T44" fmla="*/ 2147483646 w 284"/>
                  <a:gd name="T45" fmla="*/ 2147483646 h 288"/>
                  <a:gd name="T46" fmla="*/ 2147483646 w 284"/>
                  <a:gd name="T47" fmla="*/ 2147483646 h 288"/>
                  <a:gd name="T48" fmla="*/ 2147483646 w 284"/>
                  <a:gd name="T49" fmla="*/ 2147483646 h 288"/>
                  <a:gd name="T50" fmla="*/ 2147483646 w 284"/>
                  <a:gd name="T51" fmla="*/ 2147483646 h 288"/>
                  <a:gd name="T52" fmla="*/ 2147483646 w 284"/>
                  <a:gd name="T53" fmla="*/ 2147483646 h 288"/>
                  <a:gd name="T54" fmla="*/ 2147483646 w 284"/>
                  <a:gd name="T55" fmla="*/ 2147483646 h 288"/>
                  <a:gd name="T56" fmla="*/ 2147483646 w 284"/>
                  <a:gd name="T57" fmla="*/ 2147483646 h 288"/>
                  <a:gd name="T58" fmla="*/ 2147483646 w 284"/>
                  <a:gd name="T59" fmla="*/ 2147483646 h 288"/>
                  <a:gd name="T60" fmla="*/ 2147483646 w 284"/>
                  <a:gd name="T61" fmla="*/ 2147483646 h 288"/>
                  <a:gd name="T62" fmla="*/ 2147483646 w 284"/>
                  <a:gd name="T63" fmla="*/ 2147483646 h 288"/>
                  <a:gd name="T64" fmla="*/ 2147483646 w 284"/>
                  <a:gd name="T65" fmla="*/ 2147483646 h 288"/>
                  <a:gd name="T66" fmla="*/ 2147483646 w 284"/>
                  <a:gd name="T67" fmla="*/ 2147483646 h 288"/>
                  <a:gd name="T68" fmla="*/ 2147483646 w 284"/>
                  <a:gd name="T69" fmla="*/ 2147483646 h 288"/>
                  <a:gd name="T70" fmla="*/ 2147483646 w 284"/>
                  <a:gd name="T71" fmla="*/ 2147483646 h 288"/>
                  <a:gd name="T72" fmla="*/ 2147483646 w 284"/>
                  <a:gd name="T73" fmla="*/ 2147483646 h 288"/>
                  <a:gd name="T74" fmla="*/ 2147483646 w 284"/>
                  <a:gd name="T75" fmla="*/ 2147483646 h 288"/>
                  <a:gd name="T76" fmla="*/ 2147483646 w 284"/>
                  <a:gd name="T77" fmla="*/ 2147483646 h 288"/>
                  <a:gd name="T78" fmla="*/ 2147483646 w 284"/>
                  <a:gd name="T79" fmla="*/ 2147483646 h 288"/>
                  <a:gd name="T80" fmla="*/ 2147483646 w 284"/>
                  <a:gd name="T81" fmla="*/ 2147483646 h 288"/>
                  <a:gd name="T82" fmla="*/ 2147483646 w 284"/>
                  <a:gd name="T83" fmla="*/ 2147483646 h 288"/>
                  <a:gd name="T84" fmla="*/ 2147483646 w 284"/>
                  <a:gd name="T85" fmla="*/ 2147483646 h 288"/>
                  <a:gd name="T86" fmla="*/ 2147483646 w 284"/>
                  <a:gd name="T87" fmla="*/ 2147483646 h 288"/>
                  <a:gd name="T88" fmla="*/ 2147483646 w 284"/>
                  <a:gd name="T89" fmla="*/ 2147483646 h 288"/>
                  <a:gd name="T90" fmla="*/ 2147483646 w 284"/>
                  <a:gd name="T91" fmla="*/ 2147483646 h 288"/>
                  <a:gd name="T92" fmla="*/ 2147483646 w 284"/>
                  <a:gd name="T93" fmla="*/ 2147483646 h 288"/>
                  <a:gd name="T94" fmla="*/ 2147483646 w 284"/>
                  <a:gd name="T95" fmla="*/ 2147483646 h 288"/>
                  <a:gd name="T96" fmla="*/ 2147483646 w 284"/>
                  <a:gd name="T97" fmla="*/ 2147483646 h 288"/>
                  <a:gd name="T98" fmla="*/ 2147483646 w 284"/>
                  <a:gd name="T99" fmla="*/ 2147483646 h 288"/>
                  <a:gd name="T100" fmla="*/ 2147483646 w 284"/>
                  <a:gd name="T101" fmla="*/ 2147483646 h 288"/>
                  <a:gd name="T102" fmla="*/ 2147483646 w 284"/>
                  <a:gd name="T103" fmla="*/ 2147483646 h 2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4" h="288">
                    <a:moveTo>
                      <a:pt x="284" y="58"/>
                    </a:moveTo>
                    <a:lnTo>
                      <a:pt x="278" y="44"/>
                    </a:lnTo>
                    <a:lnTo>
                      <a:pt x="268" y="32"/>
                    </a:lnTo>
                    <a:lnTo>
                      <a:pt x="260" y="30"/>
                    </a:lnTo>
                    <a:lnTo>
                      <a:pt x="258" y="30"/>
                    </a:lnTo>
                    <a:lnTo>
                      <a:pt x="258" y="28"/>
                    </a:lnTo>
                    <a:lnTo>
                      <a:pt x="250" y="24"/>
                    </a:lnTo>
                    <a:lnTo>
                      <a:pt x="248" y="24"/>
                    </a:lnTo>
                    <a:lnTo>
                      <a:pt x="244" y="26"/>
                    </a:lnTo>
                    <a:lnTo>
                      <a:pt x="234" y="28"/>
                    </a:lnTo>
                    <a:lnTo>
                      <a:pt x="232" y="26"/>
                    </a:lnTo>
                    <a:lnTo>
                      <a:pt x="222" y="22"/>
                    </a:lnTo>
                    <a:lnTo>
                      <a:pt x="220" y="22"/>
                    </a:lnTo>
                    <a:lnTo>
                      <a:pt x="220" y="20"/>
                    </a:lnTo>
                    <a:lnTo>
                      <a:pt x="212" y="12"/>
                    </a:lnTo>
                    <a:lnTo>
                      <a:pt x="204" y="4"/>
                    </a:lnTo>
                    <a:lnTo>
                      <a:pt x="196" y="0"/>
                    </a:lnTo>
                    <a:lnTo>
                      <a:pt x="188" y="8"/>
                    </a:lnTo>
                    <a:lnTo>
                      <a:pt x="176" y="16"/>
                    </a:lnTo>
                    <a:lnTo>
                      <a:pt x="172" y="40"/>
                    </a:lnTo>
                    <a:lnTo>
                      <a:pt x="162" y="58"/>
                    </a:lnTo>
                    <a:lnTo>
                      <a:pt x="162" y="60"/>
                    </a:lnTo>
                    <a:lnTo>
                      <a:pt x="154" y="68"/>
                    </a:lnTo>
                    <a:lnTo>
                      <a:pt x="144" y="86"/>
                    </a:lnTo>
                    <a:lnTo>
                      <a:pt x="144" y="88"/>
                    </a:lnTo>
                    <a:lnTo>
                      <a:pt x="124" y="104"/>
                    </a:lnTo>
                    <a:lnTo>
                      <a:pt x="116" y="118"/>
                    </a:lnTo>
                    <a:lnTo>
                      <a:pt x="114" y="120"/>
                    </a:lnTo>
                    <a:lnTo>
                      <a:pt x="110" y="124"/>
                    </a:lnTo>
                    <a:lnTo>
                      <a:pt x="96" y="132"/>
                    </a:lnTo>
                    <a:lnTo>
                      <a:pt x="88" y="144"/>
                    </a:lnTo>
                    <a:lnTo>
                      <a:pt x="74" y="164"/>
                    </a:lnTo>
                    <a:lnTo>
                      <a:pt x="72" y="164"/>
                    </a:lnTo>
                    <a:lnTo>
                      <a:pt x="8" y="160"/>
                    </a:lnTo>
                    <a:lnTo>
                      <a:pt x="0" y="168"/>
                    </a:lnTo>
                    <a:lnTo>
                      <a:pt x="0" y="180"/>
                    </a:lnTo>
                    <a:lnTo>
                      <a:pt x="6" y="208"/>
                    </a:lnTo>
                    <a:lnTo>
                      <a:pt x="20" y="226"/>
                    </a:lnTo>
                    <a:lnTo>
                      <a:pt x="32" y="232"/>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68" y="260"/>
                    </a:lnTo>
                    <a:lnTo>
                      <a:pt x="76" y="246"/>
                    </a:lnTo>
                    <a:lnTo>
                      <a:pt x="78" y="244"/>
                    </a:lnTo>
                    <a:lnTo>
                      <a:pt x="80" y="242"/>
                    </a:lnTo>
                    <a:lnTo>
                      <a:pt x="88" y="242"/>
                    </a:lnTo>
                    <a:lnTo>
                      <a:pt x="102" y="242"/>
                    </a:lnTo>
                    <a:lnTo>
                      <a:pt x="110" y="232"/>
                    </a:lnTo>
                    <a:lnTo>
                      <a:pt x="110" y="222"/>
                    </a:lnTo>
                    <a:lnTo>
                      <a:pt x="112" y="212"/>
                    </a:lnTo>
                    <a:lnTo>
                      <a:pt x="114" y="210"/>
                    </a:lnTo>
                    <a:lnTo>
                      <a:pt x="120" y="206"/>
                    </a:lnTo>
                    <a:lnTo>
                      <a:pt x="122" y="206"/>
                    </a:lnTo>
                    <a:lnTo>
                      <a:pt x="134" y="208"/>
                    </a:lnTo>
                    <a:lnTo>
                      <a:pt x="134" y="210"/>
                    </a:lnTo>
                    <a:lnTo>
                      <a:pt x="136" y="220"/>
                    </a:lnTo>
                    <a:lnTo>
                      <a:pt x="136" y="224"/>
                    </a:lnTo>
                    <a:lnTo>
                      <a:pt x="138" y="232"/>
                    </a:lnTo>
                    <a:lnTo>
                      <a:pt x="140" y="232"/>
                    </a:lnTo>
                    <a:lnTo>
                      <a:pt x="144" y="22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4"/>
                    </a:lnTo>
                    <a:lnTo>
                      <a:pt x="188" y="264"/>
                    </a:lnTo>
                    <a:lnTo>
                      <a:pt x="192" y="270"/>
                    </a:lnTo>
                    <a:lnTo>
                      <a:pt x="194" y="270"/>
                    </a:lnTo>
                    <a:lnTo>
                      <a:pt x="196" y="266"/>
                    </a:lnTo>
                    <a:lnTo>
                      <a:pt x="198" y="264"/>
                    </a:lnTo>
                    <a:lnTo>
                      <a:pt x="208" y="270"/>
                    </a:lnTo>
                    <a:lnTo>
                      <a:pt x="208" y="272"/>
                    </a:lnTo>
                    <a:lnTo>
                      <a:pt x="212" y="286"/>
                    </a:lnTo>
                    <a:lnTo>
                      <a:pt x="216" y="288"/>
                    </a:lnTo>
                    <a:lnTo>
                      <a:pt x="216" y="286"/>
                    </a:lnTo>
                    <a:lnTo>
                      <a:pt x="220" y="276"/>
                    </a:lnTo>
                    <a:lnTo>
                      <a:pt x="222" y="274"/>
                    </a:lnTo>
                    <a:lnTo>
                      <a:pt x="224" y="274"/>
                    </a:lnTo>
                    <a:lnTo>
                      <a:pt x="228"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4" y="128"/>
                    </a:lnTo>
                    <a:lnTo>
                      <a:pt x="176" y="126"/>
                    </a:lnTo>
                    <a:lnTo>
                      <a:pt x="180" y="104"/>
                    </a:lnTo>
                    <a:lnTo>
                      <a:pt x="182" y="104"/>
                    </a:lnTo>
                    <a:lnTo>
                      <a:pt x="184" y="104"/>
                    </a:lnTo>
                    <a:lnTo>
                      <a:pt x="234" y="102"/>
                    </a:lnTo>
                    <a:lnTo>
                      <a:pt x="260" y="88"/>
                    </a:lnTo>
                    <a:lnTo>
                      <a:pt x="262" y="86"/>
                    </a:lnTo>
                    <a:lnTo>
                      <a:pt x="274" y="82"/>
                    </a:lnTo>
                    <a:lnTo>
                      <a:pt x="278" y="78"/>
                    </a:lnTo>
                    <a:lnTo>
                      <a:pt x="280" y="76"/>
                    </a:lnTo>
                    <a:lnTo>
                      <a:pt x="282" y="68"/>
                    </a:lnTo>
                    <a:lnTo>
                      <a:pt x="284"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92" name="陕西"/>
              <p:cNvSpPr>
                <a:spLocks/>
              </p:cNvSpPr>
              <p:nvPr/>
            </p:nvSpPr>
            <p:spPr bwMode="auto">
              <a:xfrm>
                <a:off x="4607255" y="3249363"/>
                <a:ext cx="580153" cy="1033832"/>
              </a:xfrm>
              <a:custGeom>
                <a:avLst/>
                <a:gdLst>
                  <a:gd name="T0" fmla="*/ 2147483646 w 324"/>
                  <a:gd name="T1" fmla="*/ 2147483646 h 578"/>
                  <a:gd name="T2" fmla="*/ 2147483646 w 324"/>
                  <a:gd name="T3" fmla="*/ 2147483646 h 578"/>
                  <a:gd name="T4" fmla="*/ 2147483646 w 324"/>
                  <a:gd name="T5" fmla="*/ 2147483646 h 578"/>
                  <a:gd name="T6" fmla="*/ 2147483646 w 324"/>
                  <a:gd name="T7" fmla="*/ 2147483646 h 578"/>
                  <a:gd name="T8" fmla="*/ 2147483646 w 324"/>
                  <a:gd name="T9" fmla="*/ 2147483646 h 578"/>
                  <a:gd name="T10" fmla="*/ 2147483646 w 324"/>
                  <a:gd name="T11" fmla="*/ 2147483646 h 578"/>
                  <a:gd name="T12" fmla="*/ 2147483646 w 324"/>
                  <a:gd name="T13" fmla="*/ 2147483646 h 578"/>
                  <a:gd name="T14" fmla="*/ 2147483646 w 324"/>
                  <a:gd name="T15" fmla="*/ 2147483646 h 578"/>
                  <a:gd name="T16" fmla="*/ 2147483646 w 324"/>
                  <a:gd name="T17" fmla="*/ 2147483646 h 578"/>
                  <a:gd name="T18" fmla="*/ 2147483646 w 324"/>
                  <a:gd name="T19" fmla="*/ 2147483646 h 578"/>
                  <a:gd name="T20" fmla="*/ 2147483646 w 324"/>
                  <a:gd name="T21" fmla="*/ 2147483646 h 578"/>
                  <a:gd name="T22" fmla="*/ 2147483646 w 324"/>
                  <a:gd name="T23" fmla="*/ 2147483646 h 578"/>
                  <a:gd name="T24" fmla="*/ 2147483646 w 324"/>
                  <a:gd name="T25" fmla="*/ 2147483646 h 578"/>
                  <a:gd name="T26" fmla="*/ 2147483646 w 324"/>
                  <a:gd name="T27" fmla="*/ 2147483646 h 578"/>
                  <a:gd name="T28" fmla="*/ 2147483646 w 324"/>
                  <a:gd name="T29" fmla="*/ 2147483646 h 578"/>
                  <a:gd name="T30" fmla="*/ 2147483646 w 324"/>
                  <a:gd name="T31" fmla="*/ 2147483646 h 578"/>
                  <a:gd name="T32" fmla="*/ 2147483646 w 324"/>
                  <a:gd name="T33" fmla="*/ 2147483646 h 578"/>
                  <a:gd name="T34" fmla="*/ 2147483646 w 324"/>
                  <a:gd name="T35" fmla="*/ 2147483646 h 578"/>
                  <a:gd name="T36" fmla="*/ 2147483646 w 324"/>
                  <a:gd name="T37" fmla="*/ 2147483646 h 578"/>
                  <a:gd name="T38" fmla="*/ 2147483646 w 324"/>
                  <a:gd name="T39" fmla="*/ 2147483646 h 578"/>
                  <a:gd name="T40" fmla="*/ 2147483646 w 324"/>
                  <a:gd name="T41" fmla="*/ 2147483646 h 578"/>
                  <a:gd name="T42" fmla="*/ 2147483646 w 324"/>
                  <a:gd name="T43" fmla="*/ 2147483646 h 578"/>
                  <a:gd name="T44" fmla="*/ 2147483646 w 324"/>
                  <a:gd name="T45" fmla="*/ 2147483646 h 578"/>
                  <a:gd name="T46" fmla="*/ 2147483646 w 324"/>
                  <a:gd name="T47" fmla="*/ 2147483646 h 578"/>
                  <a:gd name="T48" fmla="*/ 2147483646 w 324"/>
                  <a:gd name="T49" fmla="*/ 2147483646 h 578"/>
                  <a:gd name="T50" fmla="*/ 2147483646 w 324"/>
                  <a:gd name="T51" fmla="*/ 2147483646 h 578"/>
                  <a:gd name="T52" fmla="*/ 2147483646 w 324"/>
                  <a:gd name="T53" fmla="*/ 2147483646 h 578"/>
                  <a:gd name="T54" fmla="*/ 2147483646 w 324"/>
                  <a:gd name="T55" fmla="*/ 2147483646 h 578"/>
                  <a:gd name="T56" fmla="*/ 2147483646 w 324"/>
                  <a:gd name="T57" fmla="*/ 2147483646 h 578"/>
                  <a:gd name="T58" fmla="*/ 2147483646 w 324"/>
                  <a:gd name="T59" fmla="*/ 2147483646 h 578"/>
                  <a:gd name="T60" fmla="*/ 2147483646 w 324"/>
                  <a:gd name="T61" fmla="*/ 2147483646 h 578"/>
                  <a:gd name="T62" fmla="*/ 2147483646 w 324"/>
                  <a:gd name="T63" fmla="*/ 2147483646 h 578"/>
                  <a:gd name="T64" fmla="*/ 2147483646 w 324"/>
                  <a:gd name="T65" fmla="*/ 2147483646 h 578"/>
                  <a:gd name="T66" fmla="*/ 2147483646 w 324"/>
                  <a:gd name="T67" fmla="*/ 2147483646 h 578"/>
                  <a:gd name="T68" fmla="*/ 2147483646 w 324"/>
                  <a:gd name="T69" fmla="*/ 2147483646 h 578"/>
                  <a:gd name="T70" fmla="*/ 2147483646 w 324"/>
                  <a:gd name="T71" fmla="*/ 2147483646 h 578"/>
                  <a:gd name="T72" fmla="*/ 2147483646 w 324"/>
                  <a:gd name="T73" fmla="*/ 2147483646 h 578"/>
                  <a:gd name="T74" fmla="*/ 2147483646 w 324"/>
                  <a:gd name="T75" fmla="*/ 2147483646 h 578"/>
                  <a:gd name="T76" fmla="*/ 2147483646 w 324"/>
                  <a:gd name="T77" fmla="*/ 2147483646 h 578"/>
                  <a:gd name="T78" fmla="*/ 2147483646 w 324"/>
                  <a:gd name="T79" fmla="*/ 2147483646 h 578"/>
                  <a:gd name="T80" fmla="*/ 2147483646 w 324"/>
                  <a:gd name="T81" fmla="*/ 2147483646 h 578"/>
                  <a:gd name="T82" fmla="*/ 2147483646 w 324"/>
                  <a:gd name="T83" fmla="*/ 2147483646 h 578"/>
                  <a:gd name="T84" fmla="*/ 2147483646 w 324"/>
                  <a:gd name="T85" fmla="*/ 2147483646 h 578"/>
                  <a:gd name="T86" fmla="*/ 2147483646 w 324"/>
                  <a:gd name="T87" fmla="*/ 2147483646 h 578"/>
                  <a:gd name="T88" fmla="*/ 2147483646 w 324"/>
                  <a:gd name="T89" fmla="*/ 2147483646 h 578"/>
                  <a:gd name="T90" fmla="*/ 2147483646 w 324"/>
                  <a:gd name="T91" fmla="*/ 2147483646 h 578"/>
                  <a:gd name="T92" fmla="*/ 2147483646 w 324"/>
                  <a:gd name="T93" fmla="*/ 2147483646 h 578"/>
                  <a:gd name="T94" fmla="*/ 2147483646 w 324"/>
                  <a:gd name="T95" fmla="*/ 2147483646 h 578"/>
                  <a:gd name="T96" fmla="*/ 2147483646 w 324"/>
                  <a:gd name="T97" fmla="*/ 2147483646 h 578"/>
                  <a:gd name="T98" fmla="*/ 2147483646 w 324"/>
                  <a:gd name="T99" fmla="*/ 2147483646 h 578"/>
                  <a:gd name="T100" fmla="*/ 2147483646 w 324"/>
                  <a:gd name="T101" fmla="*/ 2147483646 h 5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4" h="578">
                    <a:moveTo>
                      <a:pt x="108" y="132"/>
                    </a:moveTo>
                    <a:lnTo>
                      <a:pt x="104" y="130"/>
                    </a:lnTo>
                    <a:lnTo>
                      <a:pt x="96" y="180"/>
                    </a:lnTo>
                    <a:lnTo>
                      <a:pt x="108" y="196"/>
                    </a:lnTo>
                    <a:lnTo>
                      <a:pt x="122" y="200"/>
                    </a:lnTo>
                    <a:lnTo>
                      <a:pt x="124" y="202"/>
                    </a:lnTo>
                    <a:lnTo>
                      <a:pt x="140" y="216"/>
                    </a:lnTo>
                    <a:lnTo>
                      <a:pt x="164" y="220"/>
                    </a:lnTo>
                    <a:lnTo>
                      <a:pt x="176" y="228"/>
                    </a:lnTo>
                    <a:lnTo>
                      <a:pt x="176" y="230"/>
                    </a:lnTo>
                    <a:lnTo>
                      <a:pt x="186" y="244"/>
                    </a:lnTo>
                    <a:lnTo>
                      <a:pt x="188" y="244"/>
                    </a:lnTo>
                    <a:lnTo>
                      <a:pt x="186" y="246"/>
                    </a:lnTo>
                    <a:lnTo>
                      <a:pt x="178" y="260"/>
                    </a:lnTo>
                    <a:lnTo>
                      <a:pt x="178" y="264"/>
                    </a:lnTo>
                    <a:lnTo>
                      <a:pt x="176" y="272"/>
                    </a:lnTo>
                    <a:lnTo>
                      <a:pt x="178" y="272"/>
                    </a:lnTo>
                    <a:lnTo>
                      <a:pt x="178" y="286"/>
                    </a:lnTo>
                    <a:lnTo>
                      <a:pt x="176" y="288"/>
                    </a:lnTo>
                    <a:lnTo>
                      <a:pt x="170" y="312"/>
                    </a:lnTo>
                    <a:lnTo>
                      <a:pt x="168" y="316"/>
                    </a:lnTo>
                    <a:lnTo>
                      <a:pt x="164" y="314"/>
                    </a:lnTo>
                    <a:lnTo>
                      <a:pt x="154" y="312"/>
                    </a:lnTo>
                    <a:lnTo>
                      <a:pt x="140" y="312"/>
                    </a:lnTo>
                    <a:lnTo>
                      <a:pt x="128" y="316"/>
                    </a:lnTo>
                    <a:lnTo>
                      <a:pt x="116" y="328"/>
                    </a:lnTo>
                    <a:lnTo>
                      <a:pt x="112" y="332"/>
                    </a:lnTo>
                    <a:lnTo>
                      <a:pt x="130" y="340"/>
                    </a:lnTo>
                    <a:lnTo>
                      <a:pt x="128" y="344"/>
                    </a:lnTo>
                    <a:lnTo>
                      <a:pt x="124" y="350"/>
                    </a:lnTo>
                    <a:lnTo>
                      <a:pt x="116" y="354"/>
                    </a:lnTo>
                    <a:lnTo>
                      <a:pt x="106" y="354"/>
                    </a:lnTo>
                    <a:lnTo>
                      <a:pt x="88" y="348"/>
                    </a:lnTo>
                    <a:lnTo>
                      <a:pt x="70" y="338"/>
                    </a:lnTo>
                    <a:lnTo>
                      <a:pt x="64" y="338"/>
                    </a:lnTo>
                    <a:lnTo>
                      <a:pt x="44" y="366"/>
                    </a:lnTo>
                    <a:lnTo>
                      <a:pt x="40" y="376"/>
                    </a:lnTo>
                    <a:lnTo>
                      <a:pt x="40" y="392"/>
                    </a:lnTo>
                    <a:lnTo>
                      <a:pt x="48" y="406"/>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50"/>
                    </a:lnTo>
                    <a:lnTo>
                      <a:pt x="208" y="556"/>
                    </a:lnTo>
                    <a:lnTo>
                      <a:pt x="208" y="558"/>
                    </a:lnTo>
                    <a:lnTo>
                      <a:pt x="220" y="566"/>
                    </a:lnTo>
                    <a:lnTo>
                      <a:pt x="226" y="574"/>
                    </a:lnTo>
                    <a:lnTo>
                      <a:pt x="234" y="578"/>
                    </a:lnTo>
                    <a:lnTo>
                      <a:pt x="248" y="576"/>
                    </a:lnTo>
                    <a:lnTo>
                      <a:pt x="248" y="560"/>
                    </a:lnTo>
                    <a:lnTo>
                      <a:pt x="240" y="548"/>
                    </a:lnTo>
                    <a:lnTo>
                      <a:pt x="236" y="526"/>
                    </a:lnTo>
                    <a:lnTo>
                      <a:pt x="246" y="516"/>
                    </a:lnTo>
                    <a:lnTo>
                      <a:pt x="248" y="514"/>
                    </a:lnTo>
                    <a:lnTo>
                      <a:pt x="258" y="512"/>
                    </a:lnTo>
                    <a:lnTo>
                      <a:pt x="268" y="512"/>
                    </a:lnTo>
                    <a:lnTo>
                      <a:pt x="272" y="508"/>
                    </a:lnTo>
                    <a:lnTo>
                      <a:pt x="264" y="500"/>
                    </a:lnTo>
                    <a:lnTo>
                      <a:pt x="242" y="484"/>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0" y="424"/>
                    </a:lnTo>
                    <a:lnTo>
                      <a:pt x="296" y="420"/>
                    </a:lnTo>
                    <a:lnTo>
                      <a:pt x="292" y="410"/>
                    </a:lnTo>
                    <a:lnTo>
                      <a:pt x="290" y="394"/>
                    </a:lnTo>
                    <a:lnTo>
                      <a:pt x="290" y="374"/>
                    </a:lnTo>
                    <a:lnTo>
                      <a:pt x="276" y="368"/>
                    </a:lnTo>
                    <a:lnTo>
                      <a:pt x="274" y="368"/>
                    </a:lnTo>
                    <a:lnTo>
                      <a:pt x="274" y="366"/>
                    </a:lnTo>
                    <a:lnTo>
                      <a:pt x="274" y="364"/>
                    </a:lnTo>
                    <a:lnTo>
                      <a:pt x="272" y="344"/>
                    </a:lnTo>
                    <a:lnTo>
                      <a:pt x="288" y="262"/>
                    </a:lnTo>
                    <a:lnTo>
                      <a:pt x="280" y="232"/>
                    </a:lnTo>
                    <a:lnTo>
                      <a:pt x="278" y="214"/>
                    </a:lnTo>
                    <a:lnTo>
                      <a:pt x="276" y="190"/>
                    </a:lnTo>
                    <a:lnTo>
                      <a:pt x="278" y="164"/>
                    </a:lnTo>
                    <a:lnTo>
                      <a:pt x="278" y="162"/>
                    </a:lnTo>
                    <a:lnTo>
                      <a:pt x="280" y="160"/>
                    </a:lnTo>
                    <a:lnTo>
                      <a:pt x="296" y="148"/>
                    </a:lnTo>
                    <a:lnTo>
                      <a:pt x="296" y="136"/>
                    </a:lnTo>
                    <a:lnTo>
                      <a:pt x="294" y="130"/>
                    </a:lnTo>
                    <a:lnTo>
                      <a:pt x="290" y="122"/>
                    </a:lnTo>
                    <a:lnTo>
                      <a:pt x="280" y="110"/>
                    </a:lnTo>
                    <a:lnTo>
                      <a:pt x="278" y="110"/>
                    </a:lnTo>
                    <a:lnTo>
                      <a:pt x="278" y="108"/>
                    </a:lnTo>
                    <a:lnTo>
                      <a:pt x="276" y="88"/>
                    </a:lnTo>
                    <a:lnTo>
                      <a:pt x="276" y="86"/>
                    </a:lnTo>
                    <a:lnTo>
                      <a:pt x="298" y="60"/>
                    </a:lnTo>
                    <a:lnTo>
                      <a:pt x="298" y="48"/>
                    </a:lnTo>
                    <a:lnTo>
                      <a:pt x="292" y="36"/>
                    </a:lnTo>
                    <a:lnTo>
                      <a:pt x="290" y="34"/>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8"/>
                    </a:lnTo>
                    <a:lnTo>
                      <a:pt x="208" y="58"/>
                    </a:lnTo>
                    <a:lnTo>
                      <a:pt x="196" y="70"/>
                    </a:lnTo>
                    <a:lnTo>
                      <a:pt x="192" y="88"/>
                    </a:lnTo>
                    <a:lnTo>
                      <a:pt x="192" y="90"/>
                    </a:lnTo>
                    <a:lnTo>
                      <a:pt x="186" y="118"/>
                    </a:lnTo>
                    <a:lnTo>
                      <a:pt x="184" y="130"/>
                    </a:lnTo>
                    <a:lnTo>
                      <a:pt x="184" y="132"/>
                    </a:lnTo>
                    <a:lnTo>
                      <a:pt x="182" y="132"/>
                    </a:lnTo>
                    <a:lnTo>
                      <a:pt x="174" y="144"/>
                    </a:lnTo>
                    <a:lnTo>
                      <a:pt x="172" y="144"/>
                    </a:lnTo>
                    <a:lnTo>
                      <a:pt x="172" y="146"/>
                    </a:lnTo>
                    <a:lnTo>
                      <a:pt x="152" y="148"/>
                    </a:lnTo>
                    <a:lnTo>
                      <a:pt x="122" y="138"/>
                    </a:lnTo>
                    <a:lnTo>
                      <a:pt x="108"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93" name="山西"/>
              <p:cNvSpPr>
                <a:spLocks/>
              </p:cNvSpPr>
              <p:nvPr/>
            </p:nvSpPr>
            <p:spPr bwMode="auto">
              <a:xfrm>
                <a:off x="5109639" y="3055034"/>
                <a:ext cx="385732" cy="848830"/>
              </a:xfrm>
              <a:custGeom>
                <a:avLst/>
                <a:gdLst>
                  <a:gd name="T0" fmla="*/ 2147483646 w 216"/>
                  <a:gd name="T1" fmla="*/ 2147483646 h 474"/>
                  <a:gd name="T2" fmla="*/ 2147483646 w 216"/>
                  <a:gd name="T3" fmla="*/ 2147483646 h 474"/>
                  <a:gd name="T4" fmla="*/ 2147483646 w 216"/>
                  <a:gd name="T5" fmla="*/ 2147483646 h 474"/>
                  <a:gd name="T6" fmla="*/ 2147483646 w 216"/>
                  <a:gd name="T7" fmla="*/ 2147483646 h 474"/>
                  <a:gd name="T8" fmla="*/ 2147483646 w 216"/>
                  <a:gd name="T9" fmla="*/ 2147483646 h 474"/>
                  <a:gd name="T10" fmla="*/ 2147483646 w 216"/>
                  <a:gd name="T11" fmla="*/ 2147483646 h 474"/>
                  <a:gd name="T12" fmla="*/ 2147483646 w 216"/>
                  <a:gd name="T13" fmla="*/ 2147483646 h 474"/>
                  <a:gd name="T14" fmla="*/ 2147483646 w 216"/>
                  <a:gd name="T15" fmla="*/ 2147483646 h 474"/>
                  <a:gd name="T16" fmla="*/ 2147483646 w 216"/>
                  <a:gd name="T17" fmla="*/ 2147483646 h 474"/>
                  <a:gd name="T18" fmla="*/ 2147483646 w 216"/>
                  <a:gd name="T19" fmla="*/ 2147483646 h 474"/>
                  <a:gd name="T20" fmla="*/ 2147483646 w 216"/>
                  <a:gd name="T21" fmla="*/ 2147483646 h 474"/>
                  <a:gd name="T22" fmla="*/ 2147483646 w 216"/>
                  <a:gd name="T23" fmla="*/ 2147483646 h 474"/>
                  <a:gd name="T24" fmla="*/ 2147483646 w 216"/>
                  <a:gd name="T25" fmla="*/ 2147483646 h 474"/>
                  <a:gd name="T26" fmla="*/ 2147483646 w 216"/>
                  <a:gd name="T27" fmla="*/ 2147483646 h 474"/>
                  <a:gd name="T28" fmla="*/ 2147483646 w 216"/>
                  <a:gd name="T29" fmla="*/ 2147483646 h 474"/>
                  <a:gd name="T30" fmla="*/ 2147483646 w 216"/>
                  <a:gd name="T31" fmla="*/ 2147483646 h 474"/>
                  <a:gd name="T32" fmla="*/ 2147483646 w 216"/>
                  <a:gd name="T33" fmla="*/ 2147483646 h 474"/>
                  <a:gd name="T34" fmla="*/ 2147483646 w 216"/>
                  <a:gd name="T35" fmla="*/ 2147483646 h 474"/>
                  <a:gd name="T36" fmla="*/ 2147483646 w 216"/>
                  <a:gd name="T37" fmla="*/ 2147483646 h 474"/>
                  <a:gd name="T38" fmla="*/ 2147483646 w 216"/>
                  <a:gd name="T39" fmla="*/ 2147483646 h 474"/>
                  <a:gd name="T40" fmla="*/ 2147483646 w 216"/>
                  <a:gd name="T41" fmla="*/ 2147483646 h 474"/>
                  <a:gd name="T42" fmla="*/ 2147483646 w 216"/>
                  <a:gd name="T43" fmla="*/ 2147483646 h 474"/>
                  <a:gd name="T44" fmla="*/ 2147483646 w 216"/>
                  <a:gd name="T45" fmla="*/ 2147483646 h 474"/>
                  <a:gd name="T46" fmla="*/ 2147483646 w 216"/>
                  <a:gd name="T47" fmla="*/ 2147483646 h 474"/>
                  <a:gd name="T48" fmla="*/ 2147483646 w 216"/>
                  <a:gd name="T49" fmla="*/ 2147483646 h 474"/>
                  <a:gd name="T50" fmla="*/ 2147483646 w 216"/>
                  <a:gd name="T51" fmla="*/ 2147483646 h 474"/>
                  <a:gd name="T52" fmla="*/ 2147483646 w 216"/>
                  <a:gd name="T53" fmla="*/ 2147483646 h 474"/>
                  <a:gd name="T54" fmla="*/ 2147483646 w 216"/>
                  <a:gd name="T55" fmla="*/ 2147483646 h 474"/>
                  <a:gd name="T56" fmla="*/ 2147483646 w 216"/>
                  <a:gd name="T57" fmla="*/ 2147483646 h 474"/>
                  <a:gd name="T58" fmla="*/ 2147483646 w 216"/>
                  <a:gd name="T59" fmla="*/ 2147483646 h 474"/>
                  <a:gd name="T60" fmla="*/ 2147483646 w 216"/>
                  <a:gd name="T61" fmla="*/ 2147483646 h 474"/>
                  <a:gd name="T62" fmla="*/ 2147483646 w 216"/>
                  <a:gd name="T63" fmla="*/ 2147483646 h 474"/>
                  <a:gd name="T64" fmla="*/ 2147483646 w 216"/>
                  <a:gd name="T65" fmla="*/ 2147483646 h 474"/>
                  <a:gd name="T66" fmla="*/ 2147483646 w 216"/>
                  <a:gd name="T67" fmla="*/ 2147483646 h 474"/>
                  <a:gd name="T68" fmla="*/ 2147483646 w 216"/>
                  <a:gd name="T69" fmla="*/ 2147483646 h 474"/>
                  <a:gd name="T70" fmla="*/ 2147483646 w 216"/>
                  <a:gd name="T71" fmla="*/ 2147483646 h 474"/>
                  <a:gd name="T72" fmla="*/ 2147483646 w 216"/>
                  <a:gd name="T73" fmla="*/ 2147483646 h 474"/>
                  <a:gd name="T74" fmla="*/ 2147483646 w 216"/>
                  <a:gd name="T75" fmla="*/ 2147483646 h 474"/>
                  <a:gd name="T76" fmla="*/ 2147483646 w 216"/>
                  <a:gd name="T77" fmla="*/ 2147483646 h 474"/>
                  <a:gd name="T78" fmla="*/ 2147483646 w 216"/>
                  <a:gd name="T79" fmla="*/ 2147483646 h 474"/>
                  <a:gd name="T80" fmla="*/ 2147483646 w 216"/>
                  <a:gd name="T81" fmla="*/ 2147483646 h 474"/>
                  <a:gd name="T82" fmla="*/ 2147483646 w 216"/>
                  <a:gd name="T83" fmla="*/ 2147483646 h 474"/>
                  <a:gd name="T84" fmla="*/ 2147483646 w 216"/>
                  <a:gd name="T85" fmla="*/ 2147483646 h 474"/>
                  <a:gd name="T86" fmla="*/ 2147483646 w 216"/>
                  <a:gd name="T87" fmla="*/ 2147483646 h 474"/>
                  <a:gd name="T88" fmla="*/ 2147483646 w 216"/>
                  <a:gd name="T89" fmla="*/ 2147483646 h 474"/>
                  <a:gd name="T90" fmla="*/ 2147483646 w 216"/>
                  <a:gd name="T91" fmla="*/ 2147483646 h 474"/>
                  <a:gd name="T92" fmla="*/ 2147483646 w 216"/>
                  <a:gd name="T93" fmla="*/ 2147483646 h 474"/>
                  <a:gd name="T94" fmla="*/ 2147483646 w 216"/>
                  <a:gd name="T95" fmla="*/ 2147483646 h 474"/>
                  <a:gd name="T96" fmla="*/ 2147483646 w 216"/>
                  <a:gd name="T97" fmla="*/ 2147483646 h 4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 h="474">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94" name="湖南"/>
              <p:cNvSpPr>
                <a:spLocks/>
              </p:cNvSpPr>
              <p:nvPr/>
            </p:nvSpPr>
            <p:spPr bwMode="auto">
              <a:xfrm>
                <a:off x="5008541" y="4502397"/>
                <a:ext cx="615928" cy="715131"/>
              </a:xfrm>
              <a:custGeom>
                <a:avLst/>
                <a:gdLst>
                  <a:gd name="T0" fmla="*/ 2147483646 w 344"/>
                  <a:gd name="T1" fmla="*/ 2147483646 h 400"/>
                  <a:gd name="T2" fmla="*/ 2147483646 w 344"/>
                  <a:gd name="T3" fmla="*/ 2147483646 h 400"/>
                  <a:gd name="T4" fmla="*/ 2147483646 w 344"/>
                  <a:gd name="T5" fmla="*/ 2147483646 h 400"/>
                  <a:gd name="T6" fmla="*/ 2147483646 w 344"/>
                  <a:gd name="T7" fmla="*/ 2147483646 h 400"/>
                  <a:gd name="T8" fmla="*/ 2147483646 w 344"/>
                  <a:gd name="T9" fmla="*/ 2147483646 h 400"/>
                  <a:gd name="T10" fmla="*/ 2147483646 w 344"/>
                  <a:gd name="T11" fmla="*/ 2147483646 h 400"/>
                  <a:gd name="T12" fmla="*/ 2147483646 w 344"/>
                  <a:gd name="T13" fmla="*/ 2147483646 h 400"/>
                  <a:gd name="T14" fmla="*/ 2147483646 w 344"/>
                  <a:gd name="T15" fmla="*/ 2147483646 h 400"/>
                  <a:gd name="T16" fmla="*/ 2147483646 w 344"/>
                  <a:gd name="T17" fmla="*/ 2147483646 h 400"/>
                  <a:gd name="T18" fmla="*/ 2147483646 w 344"/>
                  <a:gd name="T19" fmla="*/ 2147483646 h 400"/>
                  <a:gd name="T20" fmla="*/ 2147483646 w 344"/>
                  <a:gd name="T21" fmla="*/ 0 h 400"/>
                  <a:gd name="T22" fmla="*/ 2147483646 w 344"/>
                  <a:gd name="T23" fmla="*/ 2147483646 h 400"/>
                  <a:gd name="T24" fmla="*/ 2147483646 w 344"/>
                  <a:gd name="T25" fmla="*/ 2147483646 h 400"/>
                  <a:gd name="T26" fmla="*/ 2147483646 w 344"/>
                  <a:gd name="T27" fmla="*/ 2147483646 h 400"/>
                  <a:gd name="T28" fmla="*/ 2147483646 w 344"/>
                  <a:gd name="T29" fmla="*/ 2147483646 h 400"/>
                  <a:gd name="T30" fmla="*/ 2147483646 w 344"/>
                  <a:gd name="T31" fmla="*/ 2147483646 h 400"/>
                  <a:gd name="T32" fmla="*/ 2147483646 w 344"/>
                  <a:gd name="T33" fmla="*/ 2147483646 h 400"/>
                  <a:gd name="T34" fmla="*/ 2147483646 w 344"/>
                  <a:gd name="T35" fmla="*/ 2147483646 h 400"/>
                  <a:gd name="T36" fmla="*/ 2147483646 w 344"/>
                  <a:gd name="T37" fmla="*/ 2147483646 h 400"/>
                  <a:gd name="T38" fmla="*/ 2147483646 w 344"/>
                  <a:gd name="T39" fmla="*/ 2147483646 h 400"/>
                  <a:gd name="T40" fmla="*/ 2147483646 w 344"/>
                  <a:gd name="T41" fmla="*/ 2147483646 h 400"/>
                  <a:gd name="T42" fmla="*/ 2147483646 w 344"/>
                  <a:gd name="T43" fmla="*/ 2147483646 h 400"/>
                  <a:gd name="T44" fmla="*/ 2147483646 w 344"/>
                  <a:gd name="T45" fmla="*/ 2147483646 h 400"/>
                  <a:gd name="T46" fmla="*/ 2147483646 w 344"/>
                  <a:gd name="T47" fmla="*/ 2147483646 h 400"/>
                  <a:gd name="T48" fmla="*/ 2147483646 w 344"/>
                  <a:gd name="T49" fmla="*/ 2147483646 h 400"/>
                  <a:gd name="T50" fmla="*/ 2147483646 w 344"/>
                  <a:gd name="T51" fmla="*/ 2147483646 h 400"/>
                  <a:gd name="T52" fmla="*/ 2147483646 w 344"/>
                  <a:gd name="T53" fmla="*/ 2147483646 h 400"/>
                  <a:gd name="T54" fmla="*/ 2147483646 w 344"/>
                  <a:gd name="T55" fmla="*/ 2147483646 h 400"/>
                  <a:gd name="T56" fmla="*/ 2147483646 w 344"/>
                  <a:gd name="T57" fmla="*/ 2147483646 h 400"/>
                  <a:gd name="T58" fmla="*/ 2147483646 w 344"/>
                  <a:gd name="T59" fmla="*/ 2147483646 h 400"/>
                  <a:gd name="T60" fmla="*/ 2147483646 w 344"/>
                  <a:gd name="T61" fmla="*/ 2147483646 h 400"/>
                  <a:gd name="T62" fmla="*/ 2147483646 w 344"/>
                  <a:gd name="T63" fmla="*/ 2147483646 h 400"/>
                  <a:gd name="T64" fmla="*/ 2147483646 w 344"/>
                  <a:gd name="T65" fmla="*/ 2147483646 h 400"/>
                  <a:gd name="T66" fmla="*/ 2147483646 w 344"/>
                  <a:gd name="T67" fmla="*/ 2147483646 h 400"/>
                  <a:gd name="T68" fmla="*/ 2147483646 w 344"/>
                  <a:gd name="T69" fmla="*/ 2147483646 h 400"/>
                  <a:gd name="T70" fmla="*/ 2147483646 w 344"/>
                  <a:gd name="T71" fmla="*/ 2147483646 h 400"/>
                  <a:gd name="T72" fmla="*/ 2147483646 w 344"/>
                  <a:gd name="T73" fmla="*/ 2147483646 h 400"/>
                  <a:gd name="T74" fmla="*/ 2147483646 w 344"/>
                  <a:gd name="T75" fmla="*/ 2147483646 h 400"/>
                  <a:gd name="T76" fmla="*/ 2147483646 w 344"/>
                  <a:gd name="T77" fmla="*/ 2147483646 h 400"/>
                  <a:gd name="T78" fmla="*/ 2147483646 w 344"/>
                  <a:gd name="T79" fmla="*/ 2147483646 h 400"/>
                  <a:gd name="T80" fmla="*/ 2147483646 w 344"/>
                  <a:gd name="T81" fmla="*/ 2147483646 h 400"/>
                  <a:gd name="T82" fmla="*/ 2147483646 w 344"/>
                  <a:gd name="T83" fmla="*/ 2147483646 h 400"/>
                  <a:gd name="T84" fmla="*/ 2147483646 w 344"/>
                  <a:gd name="T85" fmla="*/ 2147483646 h 400"/>
                  <a:gd name="T86" fmla="*/ 2147483646 w 344"/>
                  <a:gd name="T87" fmla="*/ 2147483646 h 400"/>
                  <a:gd name="T88" fmla="*/ 2147483646 w 344"/>
                  <a:gd name="T89" fmla="*/ 2147483646 h 400"/>
                  <a:gd name="T90" fmla="*/ 2147483646 w 344"/>
                  <a:gd name="T91" fmla="*/ 2147483646 h 400"/>
                  <a:gd name="T92" fmla="*/ 2147483646 w 344"/>
                  <a:gd name="T93" fmla="*/ 2147483646 h 400"/>
                  <a:gd name="T94" fmla="*/ 2147483646 w 344"/>
                  <a:gd name="T95" fmla="*/ 2147483646 h 400"/>
                  <a:gd name="T96" fmla="*/ 2147483646 w 344"/>
                  <a:gd name="T97" fmla="*/ 2147483646 h 400"/>
                  <a:gd name="T98" fmla="*/ 2147483646 w 344"/>
                  <a:gd name="T99" fmla="*/ 2147483646 h 400"/>
                  <a:gd name="T100" fmla="*/ 2147483646 w 344"/>
                  <a:gd name="T101" fmla="*/ 2147483646 h 400"/>
                  <a:gd name="T102" fmla="*/ 2147483646 w 344"/>
                  <a:gd name="T103" fmla="*/ 2147483646 h 400"/>
                  <a:gd name="T104" fmla="*/ 2147483646 w 344"/>
                  <a:gd name="T105" fmla="*/ 2147483646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95" name="湖北"/>
              <p:cNvSpPr>
                <a:spLocks/>
              </p:cNvSpPr>
              <p:nvPr/>
            </p:nvSpPr>
            <p:spPr bwMode="auto">
              <a:xfrm>
                <a:off x="4936994" y="4090420"/>
                <a:ext cx="874119" cy="547231"/>
              </a:xfrm>
              <a:custGeom>
                <a:avLst/>
                <a:gdLst>
                  <a:gd name="T0" fmla="*/ 2147483646 w 488"/>
                  <a:gd name="T1" fmla="*/ 2147483646 h 306"/>
                  <a:gd name="T2" fmla="*/ 2147483646 w 488"/>
                  <a:gd name="T3" fmla="*/ 2147483646 h 306"/>
                  <a:gd name="T4" fmla="*/ 2147483646 w 488"/>
                  <a:gd name="T5" fmla="*/ 2147483646 h 306"/>
                  <a:gd name="T6" fmla="*/ 2147483646 w 488"/>
                  <a:gd name="T7" fmla="*/ 2147483646 h 306"/>
                  <a:gd name="T8" fmla="*/ 2147483646 w 488"/>
                  <a:gd name="T9" fmla="*/ 2147483646 h 306"/>
                  <a:gd name="T10" fmla="*/ 2147483646 w 488"/>
                  <a:gd name="T11" fmla="*/ 2147483646 h 306"/>
                  <a:gd name="T12" fmla="*/ 2147483646 w 488"/>
                  <a:gd name="T13" fmla="*/ 2147483646 h 306"/>
                  <a:gd name="T14" fmla="*/ 2147483646 w 488"/>
                  <a:gd name="T15" fmla="*/ 2147483646 h 306"/>
                  <a:gd name="T16" fmla="*/ 2147483646 w 488"/>
                  <a:gd name="T17" fmla="*/ 2147483646 h 306"/>
                  <a:gd name="T18" fmla="*/ 2147483646 w 488"/>
                  <a:gd name="T19" fmla="*/ 2147483646 h 306"/>
                  <a:gd name="T20" fmla="*/ 2147483646 w 488"/>
                  <a:gd name="T21" fmla="*/ 2147483646 h 306"/>
                  <a:gd name="T22" fmla="*/ 2147483646 w 488"/>
                  <a:gd name="T23" fmla="*/ 2147483646 h 306"/>
                  <a:gd name="T24" fmla="*/ 2147483646 w 488"/>
                  <a:gd name="T25" fmla="*/ 2147483646 h 306"/>
                  <a:gd name="T26" fmla="*/ 2147483646 w 488"/>
                  <a:gd name="T27" fmla="*/ 2147483646 h 306"/>
                  <a:gd name="T28" fmla="*/ 2147483646 w 488"/>
                  <a:gd name="T29" fmla="*/ 2147483646 h 306"/>
                  <a:gd name="T30" fmla="*/ 2147483646 w 488"/>
                  <a:gd name="T31" fmla="*/ 2147483646 h 306"/>
                  <a:gd name="T32" fmla="*/ 2147483646 w 488"/>
                  <a:gd name="T33" fmla="*/ 2147483646 h 306"/>
                  <a:gd name="T34" fmla="*/ 2147483646 w 488"/>
                  <a:gd name="T35" fmla="*/ 2147483646 h 306"/>
                  <a:gd name="T36" fmla="*/ 2147483646 w 488"/>
                  <a:gd name="T37" fmla="*/ 2147483646 h 306"/>
                  <a:gd name="T38" fmla="*/ 2147483646 w 488"/>
                  <a:gd name="T39" fmla="*/ 2147483646 h 306"/>
                  <a:gd name="T40" fmla="*/ 2147483646 w 488"/>
                  <a:gd name="T41" fmla="*/ 2147483646 h 306"/>
                  <a:gd name="T42" fmla="*/ 2147483646 w 488"/>
                  <a:gd name="T43" fmla="*/ 2147483646 h 306"/>
                  <a:gd name="T44" fmla="*/ 2147483646 w 488"/>
                  <a:gd name="T45" fmla="*/ 2147483646 h 306"/>
                  <a:gd name="T46" fmla="*/ 2147483646 w 488"/>
                  <a:gd name="T47" fmla="*/ 2147483646 h 306"/>
                  <a:gd name="T48" fmla="*/ 2147483646 w 488"/>
                  <a:gd name="T49" fmla="*/ 2147483646 h 306"/>
                  <a:gd name="T50" fmla="*/ 2147483646 w 488"/>
                  <a:gd name="T51" fmla="*/ 2147483646 h 306"/>
                  <a:gd name="T52" fmla="*/ 2147483646 w 488"/>
                  <a:gd name="T53" fmla="*/ 2147483646 h 306"/>
                  <a:gd name="T54" fmla="*/ 2147483646 w 488"/>
                  <a:gd name="T55" fmla="*/ 2147483646 h 306"/>
                  <a:gd name="T56" fmla="*/ 2147483646 w 488"/>
                  <a:gd name="T57" fmla="*/ 2147483646 h 306"/>
                  <a:gd name="T58" fmla="*/ 2147483646 w 488"/>
                  <a:gd name="T59" fmla="*/ 2147483646 h 306"/>
                  <a:gd name="T60" fmla="*/ 2147483646 w 488"/>
                  <a:gd name="T61" fmla="*/ 2147483646 h 306"/>
                  <a:gd name="T62" fmla="*/ 2147483646 w 488"/>
                  <a:gd name="T63" fmla="*/ 2147483646 h 306"/>
                  <a:gd name="T64" fmla="*/ 2147483646 w 488"/>
                  <a:gd name="T65" fmla="*/ 2147483646 h 306"/>
                  <a:gd name="T66" fmla="*/ 2147483646 w 488"/>
                  <a:gd name="T67" fmla="*/ 2147483646 h 306"/>
                  <a:gd name="T68" fmla="*/ 2147483646 w 488"/>
                  <a:gd name="T69" fmla="*/ 2147483646 h 306"/>
                  <a:gd name="T70" fmla="*/ 2147483646 w 488"/>
                  <a:gd name="T71" fmla="*/ 2147483646 h 306"/>
                  <a:gd name="T72" fmla="*/ 2147483646 w 488"/>
                  <a:gd name="T73" fmla="*/ 2147483646 h 306"/>
                  <a:gd name="T74" fmla="*/ 2147483646 w 488"/>
                  <a:gd name="T75" fmla="*/ 2147483646 h 306"/>
                  <a:gd name="T76" fmla="*/ 2147483646 w 488"/>
                  <a:gd name="T77" fmla="*/ 2147483646 h 306"/>
                  <a:gd name="T78" fmla="*/ 2147483646 w 488"/>
                  <a:gd name="T79" fmla="*/ 2147483646 h 306"/>
                  <a:gd name="T80" fmla="*/ 2147483646 w 488"/>
                  <a:gd name="T81" fmla="*/ 2147483646 h 306"/>
                  <a:gd name="T82" fmla="*/ 2147483646 w 488"/>
                  <a:gd name="T83" fmla="*/ 2147483646 h 306"/>
                  <a:gd name="T84" fmla="*/ 2147483646 w 488"/>
                  <a:gd name="T85" fmla="*/ 2147483646 h 306"/>
                  <a:gd name="T86" fmla="*/ 2147483646 w 488"/>
                  <a:gd name="T87" fmla="*/ 2147483646 h 306"/>
                  <a:gd name="T88" fmla="*/ 2147483646 w 488"/>
                  <a:gd name="T89" fmla="*/ 2147483646 h 306"/>
                  <a:gd name="T90" fmla="*/ 2147483646 w 488"/>
                  <a:gd name="T91" fmla="*/ 2147483646 h 306"/>
                  <a:gd name="T92" fmla="*/ 2147483646 w 488"/>
                  <a:gd name="T93" fmla="*/ 2147483646 h 306"/>
                  <a:gd name="T94" fmla="*/ 2147483646 w 488"/>
                  <a:gd name="T95" fmla="*/ 2147483646 h 306"/>
                  <a:gd name="T96" fmla="*/ 2147483646 w 488"/>
                  <a:gd name="T97" fmla="*/ 2147483646 h 306"/>
                  <a:gd name="T98" fmla="*/ 2147483646 w 488"/>
                  <a:gd name="T99" fmla="*/ 2147483646 h 306"/>
                  <a:gd name="T100" fmla="*/ 2147483646 w 488"/>
                  <a:gd name="T101" fmla="*/ 2147483646 h 306"/>
                  <a:gd name="T102" fmla="*/ 2147483646 w 488"/>
                  <a:gd name="T103" fmla="*/ 2147483646 h 306"/>
                  <a:gd name="T104" fmla="*/ 2147483646 w 488"/>
                  <a:gd name="T105" fmla="*/ 2147483646 h 306"/>
                  <a:gd name="T106" fmla="*/ 2147483646 w 488"/>
                  <a:gd name="T107" fmla="*/ 2147483646 h 306"/>
                  <a:gd name="T108" fmla="*/ 2147483646 w 488"/>
                  <a:gd name="T109" fmla="*/ 2147483646 h 306"/>
                  <a:gd name="T110" fmla="*/ 2147483646 w 488"/>
                  <a:gd name="T111" fmla="*/ 2147483646 h 306"/>
                  <a:gd name="T112" fmla="*/ 2147483646 w 488"/>
                  <a:gd name="T113" fmla="*/ 2147483646 h 306"/>
                  <a:gd name="T114" fmla="*/ 2147483646 w 488"/>
                  <a:gd name="T115" fmla="*/ 2147483646 h 3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8" h="306">
                    <a:moveTo>
                      <a:pt x="62" y="2"/>
                    </a:moveTo>
                    <a:lnTo>
                      <a:pt x="60" y="4"/>
                    </a:lnTo>
                    <a:lnTo>
                      <a:pt x="64" y="10"/>
                    </a:lnTo>
                    <a:lnTo>
                      <a:pt x="86" y="24"/>
                    </a:lnTo>
                    <a:lnTo>
                      <a:pt x="100" y="38"/>
                    </a:lnTo>
                    <a:lnTo>
                      <a:pt x="98" y="40"/>
                    </a:lnTo>
                    <a:lnTo>
                      <a:pt x="90" y="50"/>
                    </a:lnTo>
                    <a:lnTo>
                      <a:pt x="88" y="50"/>
                    </a:lnTo>
                    <a:lnTo>
                      <a:pt x="88" y="52"/>
                    </a:lnTo>
                    <a:lnTo>
                      <a:pt x="74" y="52"/>
                    </a:lnTo>
                    <a:lnTo>
                      <a:pt x="66" y="54"/>
                    </a:lnTo>
                    <a:lnTo>
                      <a:pt x="60" y="58"/>
                    </a:lnTo>
                    <a:lnTo>
                      <a:pt x="64" y="66"/>
                    </a:lnTo>
                    <a:lnTo>
                      <a:pt x="64" y="74"/>
                    </a:lnTo>
                    <a:lnTo>
                      <a:pt x="72" y="86"/>
                    </a:lnTo>
                    <a:lnTo>
                      <a:pt x="72" y="108"/>
                    </a:lnTo>
                    <a:lnTo>
                      <a:pt x="78" y="110"/>
                    </a:lnTo>
                    <a:lnTo>
                      <a:pt x="88" y="114"/>
                    </a:lnTo>
                    <a:lnTo>
                      <a:pt x="90" y="114"/>
                    </a:lnTo>
                    <a:lnTo>
                      <a:pt x="92" y="116"/>
                    </a:lnTo>
                    <a:lnTo>
                      <a:pt x="102" y="130"/>
                    </a:lnTo>
                    <a:lnTo>
                      <a:pt x="108" y="146"/>
                    </a:lnTo>
                    <a:lnTo>
                      <a:pt x="108" y="156"/>
                    </a:lnTo>
                    <a:lnTo>
                      <a:pt x="106" y="164"/>
                    </a:lnTo>
                    <a:lnTo>
                      <a:pt x="104" y="170"/>
                    </a:lnTo>
                    <a:lnTo>
                      <a:pt x="94" y="178"/>
                    </a:lnTo>
                    <a:lnTo>
                      <a:pt x="80" y="184"/>
                    </a:lnTo>
                    <a:lnTo>
                      <a:pt x="54" y="200"/>
                    </a:lnTo>
                    <a:lnTo>
                      <a:pt x="52" y="200"/>
                    </a:lnTo>
                    <a:lnTo>
                      <a:pt x="4" y="204"/>
                    </a:lnTo>
                    <a:lnTo>
                      <a:pt x="0" y="216"/>
                    </a:lnTo>
                    <a:lnTo>
                      <a:pt x="8" y="232"/>
                    </a:lnTo>
                    <a:lnTo>
                      <a:pt x="8" y="234"/>
                    </a:lnTo>
                    <a:lnTo>
                      <a:pt x="12" y="254"/>
                    </a:lnTo>
                    <a:lnTo>
                      <a:pt x="38" y="286"/>
                    </a:lnTo>
                    <a:lnTo>
                      <a:pt x="40" y="286"/>
                    </a:lnTo>
                    <a:lnTo>
                      <a:pt x="50" y="306"/>
                    </a:lnTo>
                    <a:lnTo>
                      <a:pt x="52" y="302"/>
                    </a:lnTo>
                    <a:lnTo>
                      <a:pt x="60" y="278"/>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92" y="238"/>
                    </a:lnTo>
                    <a:lnTo>
                      <a:pt x="218" y="242"/>
                    </a:lnTo>
                    <a:lnTo>
                      <a:pt x="220" y="242"/>
                    </a:lnTo>
                    <a:lnTo>
                      <a:pt x="228" y="250"/>
                    </a:lnTo>
                    <a:lnTo>
                      <a:pt x="242" y="254"/>
                    </a:lnTo>
                    <a:lnTo>
                      <a:pt x="250" y="262"/>
                    </a:lnTo>
                    <a:lnTo>
                      <a:pt x="254" y="264"/>
                    </a:lnTo>
                    <a:lnTo>
                      <a:pt x="264" y="256"/>
                    </a:lnTo>
                    <a:lnTo>
                      <a:pt x="264" y="254"/>
                    </a:lnTo>
                    <a:lnTo>
                      <a:pt x="276" y="244"/>
                    </a:lnTo>
                    <a:lnTo>
                      <a:pt x="284" y="230"/>
                    </a:lnTo>
                    <a:lnTo>
                      <a:pt x="296" y="238"/>
                    </a:lnTo>
                    <a:lnTo>
                      <a:pt x="296" y="240"/>
                    </a:lnTo>
                    <a:lnTo>
                      <a:pt x="300" y="250"/>
                    </a:lnTo>
                    <a:lnTo>
                      <a:pt x="300" y="252"/>
                    </a:lnTo>
                    <a:lnTo>
                      <a:pt x="298" y="258"/>
                    </a:lnTo>
                    <a:lnTo>
                      <a:pt x="300" y="260"/>
                    </a:lnTo>
                    <a:lnTo>
                      <a:pt x="308" y="256"/>
                    </a:lnTo>
                    <a:lnTo>
                      <a:pt x="318" y="246"/>
                    </a:lnTo>
                    <a:lnTo>
                      <a:pt x="328" y="246"/>
                    </a:lnTo>
                    <a:lnTo>
                      <a:pt x="330" y="246"/>
                    </a:lnTo>
                    <a:lnTo>
                      <a:pt x="336" y="250"/>
                    </a:lnTo>
                    <a:lnTo>
                      <a:pt x="342" y="258"/>
                    </a:lnTo>
                    <a:lnTo>
                      <a:pt x="342" y="260"/>
                    </a:lnTo>
                    <a:lnTo>
                      <a:pt x="342" y="264"/>
                    </a:lnTo>
                    <a:lnTo>
                      <a:pt x="340" y="282"/>
                    </a:lnTo>
                    <a:lnTo>
                      <a:pt x="346"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4"/>
                    </a:lnTo>
                    <a:lnTo>
                      <a:pt x="430" y="110"/>
                    </a:lnTo>
                    <a:lnTo>
                      <a:pt x="430" y="106"/>
                    </a:lnTo>
                    <a:lnTo>
                      <a:pt x="428" y="108"/>
                    </a:lnTo>
                    <a:lnTo>
                      <a:pt x="416" y="100"/>
                    </a:lnTo>
                    <a:lnTo>
                      <a:pt x="408" y="108"/>
                    </a:lnTo>
                    <a:lnTo>
                      <a:pt x="400" y="114"/>
                    </a:lnTo>
                    <a:lnTo>
                      <a:pt x="394" y="114"/>
                    </a:lnTo>
                    <a:lnTo>
                      <a:pt x="388" y="110"/>
                    </a:lnTo>
                    <a:lnTo>
                      <a:pt x="382" y="104"/>
                    </a:lnTo>
                    <a:lnTo>
                      <a:pt x="372" y="94"/>
                    </a:lnTo>
                    <a:lnTo>
                      <a:pt x="366" y="86"/>
                    </a:lnTo>
                    <a:lnTo>
                      <a:pt x="362" y="86"/>
                    </a:lnTo>
                    <a:lnTo>
                      <a:pt x="352" y="90"/>
                    </a:lnTo>
                    <a:lnTo>
                      <a:pt x="334" y="94"/>
                    </a:lnTo>
                    <a:lnTo>
                      <a:pt x="328" y="94"/>
                    </a:lnTo>
                    <a:lnTo>
                      <a:pt x="324" y="94"/>
                    </a:lnTo>
                    <a:lnTo>
                      <a:pt x="322" y="90"/>
                    </a:lnTo>
                    <a:lnTo>
                      <a:pt x="320" y="84"/>
                    </a:lnTo>
                    <a:lnTo>
                      <a:pt x="320" y="70"/>
                    </a:lnTo>
                    <a:lnTo>
                      <a:pt x="322" y="60"/>
                    </a:lnTo>
                    <a:lnTo>
                      <a:pt x="320" y="54"/>
                    </a:lnTo>
                    <a:lnTo>
                      <a:pt x="216" y="50"/>
                    </a:lnTo>
                    <a:lnTo>
                      <a:pt x="202" y="44"/>
                    </a:lnTo>
                    <a:lnTo>
                      <a:pt x="194" y="38"/>
                    </a:lnTo>
                    <a:lnTo>
                      <a:pt x="178" y="34"/>
                    </a:lnTo>
                    <a:lnTo>
                      <a:pt x="172" y="30"/>
                    </a:lnTo>
                    <a:lnTo>
                      <a:pt x="164" y="24"/>
                    </a:lnTo>
                    <a:lnTo>
                      <a:pt x="144" y="0"/>
                    </a:lnTo>
                    <a:lnTo>
                      <a:pt x="132" y="10"/>
                    </a:lnTo>
                    <a:lnTo>
                      <a:pt x="116" y="4"/>
                    </a:lnTo>
                    <a:lnTo>
                      <a:pt x="74" y="6"/>
                    </a:lnTo>
                    <a:lnTo>
                      <a:pt x="6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96" name="广东"/>
              <p:cNvSpPr>
                <a:spLocks/>
              </p:cNvSpPr>
              <p:nvPr/>
            </p:nvSpPr>
            <p:spPr bwMode="auto">
              <a:xfrm>
                <a:off x="5129860" y="5096267"/>
                <a:ext cx="909892" cy="719796"/>
              </a:xfrm>
              <a:custGeom>
                <a:avLst/>
                <a:gdLst>
                  <a:gd name="T0" fmla="*/ 2147483646 w 508"/>
                  <a:gd name="T1" fmla="*/ 2147483646 h 402"/>
                  <a:gd name="T2" fmla="*/ 2147483646 w 508"/>
                  <a:gd name="T3" fmla="*/ 2147483646 h 402"/>
                  <a:gd name="T4" fmla="*/ 2147483646 w 508"/>
                  <a:gd name="T5" fmla="*/ 2147483646 h 402"/>
                  <a:gd name="T6" fmla="*/ 2147483646 w 508"/>
                  <a:gd name="T7" fmla="*/ 2147483646 h 402"/>
                  <a:gd name="T8" fmla="*/ 2147483646 w 508"/>
                  <a:gd name="T9" fmla="*/ 2147483646 h 402"/>
                  <a:gd name="T10" fmla="*/ 2147483646 w 508"/>
                  <a:gd name="T11" fmla="*/ 2147483646 h 402"/>
                  <a:gd name="T12" fmla="*/ 2147483646 w 508"/>
                  <a:gd name="T13" fmla="*/ 2147483646 h 402"/>
                  <a:gd name="T14" fmla="*/ 2147483646 w 508"/>
                  <a:gd name="T15" fmla="*/ 2147483646 h 402"/>
                  <a:gd name="T16" fmla="*/ 2147483646 w 508"/>
                  <a:gd name="T17" fmla="*/ 2147483646 h 402"/>
                  <a:gd name="T18" fmla="*/ 2147483646 w 508"/>
                  <a:gd name="T19" fmla="*/ 2147483646 h 402"/>
                  <a:gd name="T20" fmla="*/ 2147483646 w 508"/>
                  <a:gd name="T21" fmla="*/ 2147483646 h 402"/>
                  <a:gd name="T22" fmla="*/ 2147483646 w 508"/>
                  <a:gd name="T23" fmla="*/ 2147483646 h 402"/>
                  <a:gd name="T24" fmla="*/ 2147483646 w 508"/>
                  <a:gd name="T25" fmla="*/ 2147483646 h 402"/>
                  <a:gd name="T26" fmla="*/ 2147483646 w 508"/>
                  <a:gd name="T27" fmla="*/ 2147483646 h 402"/>
                  <a:gd name="T28" fmla="*/ 2147483646 w 508"/>
                  <a:gd name="T29" fmla="*/ 2147483646 h 402"/>
                  <a:gd name="T30" fmla="*/ 2147483646 w 508"/>
                  <a:gd name="T31" fmla="*/ 2147483646 h 402"/>
                  <a:gd name="T32" fmla="*/ 2147483646 w 508"/>
                  <a:gd name="T33" fmla="*/ 2147483646 h 402"/>
                  <a:gd name="T34" fmla="*/ 2147483646 w 508"/>
                  <a:gd name="T35" fmla="*/ 2147483646 h 402"/>
                  <a:gd name="T36" fmla="*/ 2147483646 w 508"/>
                  <a:gd name="T37" fmla="*/ 2147483646 h 402"/>
                  <a:gd name="T38" fmla="*/ 2147483646 w 508"/>
                  <a:gd name="T39" fmla="*/ 2147483646 h 402"/>
                  <a:gd name="T40" fmla="*/ 2147483646 w 508"/>
                  <a:gd name="T41" fmla="*/ 2147483646 h 402"/>
                  <a:gd name="T42" fmla="*/ 2147483646 w 508"/>
                  <a:gd name="T43" fmla="*/ 2147483646 h 402"/>
                  <a:gd name="T44" fmla="*/ 2147483646 w 508"/>
                  <a:gd name="T45" fmla="*/ 2147483646 h 402"/>
                  <a:gd name="T46" fmla="*/ 2147483646 w 508"/>
                  <a:gd name="T47" fmla="*/ 2147483646 h 402"/>
                  <a:gd name="T48" fmla="*/ 2147483646 w 508"/>
                  <a:gd name="T49" fmla="*/ 2147483646 h 402"/>
                  <a:gd name="T50" fmla="*/ 2147483646 w 508"/>
                  <a:gd name="T51" fmla="*/ 2147483646 h 402"/>
                  <a:gd name="T52" fmla="*/ 2147483646 w 508"/>
                  <a:gd name="T53" fmla="*/ 2147483646 h 402"/>
                  <a:gd name="T54" fmla="*/ 2147483646 w 508"/>
                  <a:gd name="T55" fmla="*/ 2147483646 h 402"/>
                  <a:gd name="T56" fmla="*/ 2147483646 w 508"/>
                  <a:gd name="T57" fmla="*/ 2147483646 h 402"/>
                  <a:gd name="T58" fmla="*/ 2147483646 w 508"/>
                  <a:gd name="T59" fmla="*/ 2147483646 h 402"/>
                  <a:gd name="T60" fmla="*/ 2147483646 w 508"/>
                  <a:gd name="T61" fmla="*/ 2147483646 h 402"/>
                  <a:gd name="T62" fmla="*/ 2147483646 w 508"/>
                  <a:gd name="T63" fmla="*/ 2147483646 h 402"/>
                  <a:gd name="T64" fmla="*/ 2147483646 w 508"/>
                  <a:gd name="T65" fmla="*/ 2147483646 h 402"/>
                  <a:gd name="T66" fmla="*/ 2147483646 w 508"/>
                  <a:gd name="T67" fmla="*/ 2147483646 h 402"/>
                  <a:gd name="T68" fmla="*/ 2147483646 w 508"/>
                  <a:gd name="T69" fmla="*/ 2147483646 h 402"/>
                  <a:gd name="T70" fmla="*/ 2147483646 w 508"/>
                  <a:gd name="T71" fmla="*/ 2147483646 h 402"/>
                  <a:gd name="T72" fmla="*/ 2147483646 w 508"/>
                  <a:gd name="T73" fmla="*/ 2147483646 h 402"/>
                  <a:gd name="T74" fmla="*/ 2147483646 w 508"/>
                  <a:gd name="T75" fmla="*/ 2147483646 h 402"/>
                  <a:gd name="T76" fmla="*/ 2147483646 w 508"/>
                  <a:gd name="T77" fmla="*/ 2147483646 h 402"/>
                  <a:gd name="T78" fmla="*/ 2147483646 w 508"/>
                  <a:gd name="T79" fmla="*/ 2147483646 h 402"/>
                  <a:gd name="T80" fmla="*/ 2147483646 w 508"/>
                  <a:gd name="T81" fmla="*/ 2147483646 h 402"/>
                  <a:gd name="T82" fmla="*/ 2147483646 w 508"/>
                  <a:gd name="T83" fmla="*/ 2147483646 h 402"/>
                  <a:gd name="T84" fmla="*/ 2147483646 w 508"/>
                  <a:gd name="T85" fmla="*/ 2147483646 h 402"/>
                  <a:gd name="T86" fmla="*/ 2147483646 w 508"/>
                  <a:gd name="T87" fmla="*/ 2147483646 h 402"/>
                  <a:gd name="T88" fmla="*/ 2147483646 w 508"/>
                  <a:gd name="T89" fmla="*/ 2147483646 h 402"/>
                  <a:gd name="T90" fmla="*/ 2147483646 w 508"/>
                  <a:gd name="T91" fmla="*/ 2147483646 h 402"/>
                  <a:gd name="T92" fmla="*/ 2147483646 w 508"/>
                  <a:gd name="T93" fmla="*/ 2147483646 h 402"/>
                  <a:gd name="T94" fmla="*/ 2147483646 w 508"/>
                  <a:gd name="T95" fmla="*/ 2147483646 h 402"/>
                  <a:gd name="T96" fmla="*/ 2147483646 w 508"/>
                  <a:gd name="T97" fmla="*/ 2147483646 h 402"/>
                  <a:gd name="T98" fmla="*/ 2147483646 w 508"/>
                  <a:gd name="T99" fmla="*/ 2147483646 h 402"/>
                  <a:gd name="T100" fmla="*/ 2147483646 w 508"/>
                  <a:gd name="T101" fmla="*/ 2147483646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solidFill>
                <a:srgbClr val="9E9AB4"/>
              </a:solid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97" name="江西"/>
              <p:cNvSpPr>
                <a:spLocks/>
              </p:cNvSpPr>
              <p:nvPr/>
            </p:nvSpPr>
            <p:spPr bwMode="auto">
              <a:xfrm>
                <a:off x="5560697" y="4472860"/>
                <a:ext cx="544380" cy="741560"/>
              </a:xfrm>
              <a:custGeom>
                <a:avLst/>
                <a:gdLst>
                  <a:gd name="T0" fmla="*/ 2147483646 w 304"/>
                  <a:gd name="T1" fmla="*/ 0 h 414"/>
                  <a:gd name="T2" fmla="*/ 2147483646 w 304"/>
                  <a:gd name="T3" fmla="*/ 2147483646 h 414"/>
                  <a:gd name="T4" fmla="*/ 2147483646 w 304"/>
                  <a:gd name="T5" fmla="*/ 2147483646 h 414"/>
                  <a:gd name="T6" fmla="*/ 2147483646 w 304"/>
                  <a:gd name="T7" fmla="*/ 2147483646 h 414"/>
                  <a:gd name="T8" fmla="*/ 2147483646 w 304"/>
                  <a:gd name="T9" fmla="*/ 2147483646 h 414"/>
                  <a:gd name="T10" fmla="*/ 2147483646 w 304"/>
                  <a:gd name="T11" fmla="*/ 2147483646 h 414"/>
                  <a:gd name="T12" fmla="*/ 2147483646 w 304"/>
                  <a:gd name="T13" fmla="*/ 2147483646 h 414"/>
                  <a:gd name="T14" fmla="*/ 2147483646 w 304"/>
                  <a:gd name="T15" fmla="*/ 2147483646 h 414"/>
                  <a:gd name="T16" fmla="*/ 2147483646 w 304"/>
                  <a:gd name="T17" fmla="*/ 2147483646 h 414"/>
                  <a:gd name="T18" fmla="*/ 2147483646 w 304"/>
                  <a:gd name="T19" fmla="*/ 2147483646 h 414"/>
                  <a:gd name="T20" fmla="*/ 2147483646 w 304"/>
                  <a:gd name="T21" fmla="*/ 2147483646 h 414"/>
                  <a:gd name="T22" fmla="*/ 2147483646 w 304"/>
                  <a:gd name="T23" fmla="*/ 2147483646 h 414"/>
                  <a:gd name="T24" fmla="*/ 2147483646 w 304"/>
                  <a:gd name="T25" fmla="*/ 2147483646 h 414"/>
                  <a:gd name="T26" fmla="*/ 2147483646 w 304"/>
                  <a:gd name="T27" fmla="*/ 2147483646 h 414"/>
                  <a:gd name="T28" fmla="*/ 0 w 304"/>
                  <a:gd name="T29" fmla="*/ 2147483646 h 414"/>
                  <a:gd name="T30" fmla="*/ 2147483646 w 304"/>
                  <a:gd name="T31" fmla="*/ 2147483646 h 414"/>
                  <a:gd name="T32" fmla="*/ 2147483646 w 304"/>
                  <a:gd name="T33" fmla="*/ 2147483646 h 414"/>
                  <a:gd name="T34" fmla="*/ 2147483646 w 304"/>
                  <a:gd name="T35" fmla="*/ 2147483646 h 414"/>
                  <a:gd name="T36" fmla="*/ 2147483646 w 304"/>
                  <a:gd name="T37" fmla="*/ 2147483646 h 414"/>
                  <a:gd name="T38" fmla="*/ 2147483646 w 304"/>
                  <a:gd name="T39" fmla="*/ 2147483646 h 414"/>
                  <a:gd name="T40" fmla="*/ 2147483646 w 304"/>
                  <a:gd name="T41" fmla="*/ 2147483646 h 414"/>
                  <a:gd name="T42" fmla="*/ 2147483646 w 304"/>
                  <a:gd name="T43" fmla="*/ 2147483646 h 414"/>
                  <a:gd name="T44" fmla="*/ 2147483646 w 304"/>
                  <a:gd name="T45" fmla="*/ 2147483646 h 414"/>
                  <a:gd name="T46" fmla="*/ 2147483646 w 304"/>
                  <a:gd name="T47" fmla="*/ 2147483646 h 414"/>
                  <a:gd name="T48" fmla="*/ 2147483646 w 304"/>
                  <a:gd name="T49" fmla="*/ 2147483646 h 414"/>
                  <a:gd name="T50" fmla="*/ 2147483646 w 304"/>
                  <a:gd name="T51" fmla="*/ 2147483646 h 414"/>
                  <a:gd name="T52" fmla="*/ 2147483646 w 304"/>
                  <a:gd name="T53" fmla="*/ 2147483646 h 414"/>
                  <a:gd name="T54" fmla="*/ 2147483646 w 304"/>
                  <a:gd name="T55" fmla="*/ 2147483646 h 414"/>
                  <a:gd name="T56" fmla="*/ 2147483646 w 304"/>
                  <a:gd name="T57" fmla="*/ 2147483646 h 414"/>
                  <a:gd name="T58" fmla="*/ 2147483646 w 304"/>
                  <a:gd name="T59" fmla="*/ 2147483646 h 414"/>
                  <a:gd name="T60" fmla="*/ 2147483646 w 304"/>
                  <a:gd name="T61" fmla="*/ 2147483646 h 414"/>
                  <a:gd name="T62" fmla="*/ 2147483646 w 304"/>
                  <a:gd name="T63" fmla="*/ 2147483646 h 414"/>
                  <a:gd name="T64" fmla="*/ 2147483646 w 304"/>
                  <a:gd name="T65" fmla="*/ 2147483646 h 414"/>
                  <a:gd name="T66" fmla="*/ 2147483646 w 304"/>
                  <a:gd name="T67" fmla="*/ 2147483646 h 414"/>
                  <a:gd name="T68" fmla="*/ 2147483646 w 304"/>
                  <a:gd name="T69" fmla="*/ 2147483646 h 414"/>
                  <a:gd name="T70" fmla="*/ 2147483646 w 304"/>
                  <a:gd name="T71" fmla="*/ 2147483646 h 414"/>
                  <a:gd name="T72" fmla="*/ 2147483646 w 304"/>
                  <a:gd name="T73" fmla="*/ 2147483646 h 414"/>
                  <a:gd name="T74" fmla="*/ 2147483646 w 304"/>
                  <a:gd name="T75" fmla="*/ 2147483646 h 414"/>
                  <a:gd name="T76" fmla="*/ 2147483646 w 304"/>
                  <a:gd name="T77" fmla="*/ 2147483646 h 414"/>
                  <a:gd name="T78" fmla="*/ 2147483646 w 304"/>
                  <a:gd name="T79" fmla="*/ 2147483646 h 414"/>
                  <a:gd name="T80" fmla="*/ 2147483646 w 304"/>
                  <a:gd name="T81" fmla="*/ 2147483646 h 414"/>
                  <a:gd name="T82" fmla="*/ 2147483646 w 304"/>
                  <a:gd name="T83" fmla="*/ 2147483646 h 414"/>
                  <a:gd name="T84" fmla="*/ 2147483646 w 304"/>
                  <a:gd name="T85" fmla="*/ 2147483646 h 414"/>
                  <a:gd name="T86" fmla="*/ 2147483646 w 304"/>
                  <a:gd name="T87" fmla="*/ 2147483646 h 414"/>
                  <a:gd name="T88" fmla="*/ 2147483646 w 304"/>
                  <a:gd name="T89" fmla="*/ 2147483646 h 414"/>
                  <a:gd name="T90" fmla="*/ 2147483646 w 304"/>
                  <a:gd name="T91" fmla="*/ 2147483646 h 414"/>
                  <a:gd name="T92" fmla="*/ 2147483646 w 304"/>
                  <a:gd name="T93" fmla="*/ 2147483646 h 414"/>
                  <a:gd name="T94" fmla="*/ 2147483646 w 304"/>
                  <a:gd name="T95" fmla="*/ 2147483646 h 414"/>
                  <a:gd name="T96" fmla="*/ 2147483646 w 304"/>
                  <a:gd name="T97" fmla="*/ 2147483646 h 414"/>
                  <a:gd name="T98" fmla="*/ 2147483646 w 304"/>
                  <a:gd name="T99" fmla="*/ 2147483646 h 414"/>
                  <a:gd name="T100" fmla="*/ 2147483646 w 304"/>
                  <a:gd name="T101" fmla="*/ 2147483646 h 414"/>
                  <a:gd name="T102" fmla="*/ 2147483646 w 304"/>
                  <a:gd name="T103" fmla="*/ 2147483646 h 414"/>
                  <a:gd name="T104" fmla="*/ 2147483646 w 304"/>
                  <a:gd name="T105" fmla="*/ 2147483646 h 414"/>
                  <a:gd name="T106" fmla="*/ 2147483646 w 304"/>
                  <a:gd name="T107" fmla="*/ 2147483646 h 414"/>
                  <a:gd name="T108" fmla="*/ 2147483646 w 304"/>
                  <a:gd name="T109" fmla="*/ 2147483646 h 414"/>
                  <a:gd name="T110" fmla="*/ 2147483646 w 304"/>
                  <a:gd name="T111" fmla="*/ 2147483646 h 414"/>
                  <a:gd name="T112" fmla="*/ 2147483646 w 304"/>
                  <a:gd name="T113" fmla="*/ 2147483646 h 414"/>
                  <a:gd name="T114" fmla="*/ 2147483646 w 304"/>
                  <a:gd name="T115" fmla="*/ 2147483646 h 414"/>
                  <a:gd name="T116" fmla="*/ 2147483646 w 304"/>
                  <a:gd name="T117" fmla="*/ 2147483646 h 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 h="414">
                    <a:moveTo>
                      <a:pt x="240" y="16"/>
                    </a:moveTo>
                    <a:lnTo>
                      <a:pt x="238" y="16"/>
                    </a:lnTo>
                    <a:lnTo>
                      <a:pt x="220" y="0"/>
                    </a:lnTo>
                    <a:lnTo>
                      <a:pt x="212" y="6"/>
                    </a:lnTo>
                    <a:lnTo>
                      <a:pt x="206" y="16"/>
                    </a:lnTo>
                    <a:lnTo>
                      <a:pt x="200" y="24"/>
                    </a:lnTo>
                    <a:lnTo>
                      <a:pt x="192" y="28"/>
                    </a:lnTo>
                    <a:lnTo>
                      <a:pt x="184" y="32"/>
                    </a:lnTo>
                    <a:lnTo>
                      <a:pt x="180" y="34"/>
                    </a:lnTo>
                    <a:lnTo>
                      <a:pt x="176" y="32"/>
                    </a:lnTo>
                    <a:lnTo>
                      <a:pt x="174" y="28"/>
                    </a:lnTo>
                    <a:lnTo>
                      <a:pt x="174" y="22"/>
                    </a:lnTo>
                    <a:lnTo>
                      <a:pt x="180" y="4"/>
                    </a:lnTo>
                    <a:lnTo>
                      <a:pt x="152" y="22"/>
                    </a:lnTo>
                    <a:lnTo>
                      <a:pt x="152" y="24"/>
                    </a:lnTo>
                    <a:lnTo>
                      <a:pt x="128" y="24"/>
                    </a:lnTo>
                    <a:lnTo>
                      <a:pt x="108" y="34"/>
                    </a:lnTo>
                    <a:lnTo>
                      <a:pt x="108" y="36"/>
                    </a:lnTo>
                    <a:lnTo>
                      <a:pt x="84" y="36"/>
                    </a:lnTo>
                    <a:lnTo>
                      <a:pt x="72" y="42"/>
                    </a:lnTo>
                    <a:lnTo>
                      <a:pt x="68" y="54"/>
                    </a:lnTo>
                    <a:lnTo>
                      <a:pt x="66" y="56"/>
                    </a:lnTo>
                    <a:lnTo>
                      <a:pt x="40" y="56"/>
                    </a:lnTo>
                    <a:lnTo>
                      <a:pt x="34" y="56"/>
                    </a:lnTo>
                    <a:lnTo>
                      <a:pt x="28" y="62"/>
                    </a:lnTo>
                    <a:lnTo>
                      <a:pt x="8" y="80"/>
                    </a:lnTo>
                    <a:lnTo>
                      <a:pt x="16" y="84"/>
                    </a:lnTo>
                    <a:lnTo>
                      <a:pt x="20" y="88"/>
                    </a:lnTo>
                    <a:lnTo>
                      <a:pt x="22" y="94"/>
                    </a:lnTo>
                    <a:lnTo>
                      <a:pt x="22" y="92"/>
                    </a:lnTo>
                    <a:lnTo>
                      <a:pt x="34" y="138"/>
                    </a:lnTo>
                    <a:lnTo>
                      <a:pt x="34" y="140"/>
                    </a:lnTo>
                    <a:lnTo>
                      <a:pt x="34" y="144"/>
                    </a:lnTo>
                    <a:lnTo>
                      <a:pt x="32" y="144"/>
                    </a:lnTo>
                    <a:lnTo>
                      <a:pt x="0" y="188"/>
                    </a:lnTo>
                    <a:lnTo>
                      <a:pt x="0" y="200"/>
                    </a:lnTo>
                    <a:lnTo>
                      <a:pt x="8" y="196"/>
                    </a:lnTo>
                    <a:lnTo>
                      <a:pt x="12" y="196"/>
                    </a:lnTo>
                    <a:lnTo>
                      <a:pt x="16" y="198"/>
                    </a:lnTo>
                    <a:lnTo>
                      <a:pt x="18" y="202"/>
                    </a:lnTo>
                    <a:lnTo>
                      <a:pt x="16" y="214"/>
                    </a:lnTo>
                    <a:lnTo>
                      <a:pt x="16" y="226"/>
                    </a:lnTo>
                    <a:lnTo>
                      <a:pt x="18" y="238"/>
                    </a:lnTo>
                    <a:lnTo>
                      <a:pt x="20" y="250"/>
                    </a:lnTo>
                    <a:lnTo>
                      <a:pt x="24" y="262"/>
                    </a:lnTo>
                    <a:lnTo>
                      <a:pt x="36" y="274"/>
                    </a:lnTo>
                    <a:lnTo>
                      <a:pt x="40" y="280"/>
                    </a:lnTo>
                    <a:lnTo>
                      <a:pt x="40" y="286"/>
                    </a:lnTo>
                    <a:lnTo>
                      <a:pt x="36" y="294"/>
                    </a:lnTo>
                    <a:lnTo>
                      <a:pt x="42" y="304"/>
                    </a:lnTo>
                    <a:lnTo>
                      <a:pt x="44" y="310"/>
                    </a:lnTo>
                    <a:lnTo>
                      <a:pt x="44" y="320"/>
                    </a:lnTo>
                    <a:lnTo>
                      <a:pt x="40" y="330"/>
                    </a:lnTo>
                    <a:lnTo>
                      <a:pt x="34" y="344"/>
                    </a:lnTo>
                    <a:lnTo>
                      <a:pt x="44" y="362"/>
                    </a:lnTo>
                    <a:lnTo>
                      <a:pt x="46" y="366"/>
                    </a:lnTo>
                    <a:lnTo>
                      <a:pt x="52" y="362"/>
                    </a:lnTo>
                    <a:lnTo>
                      <a:pt x="60" y="356"/>
                    </a:lnTo>
                    <a:lnTo>
                      <a:pt x="66" y="352"/>
                    </a:lnTo>
                    <a:lnTo>
                      <a:pt x="72" y="352"/>
                    </a:lnTo>
                    <a:lnTo>
                      <a:pt x="78" y="352"/>
                    </a:lnTo>
                    <a:lnTo>
                      <a:pt x="84" y="356"/>
                    </a:lnTo>
                    <a:lnTo>
                      <a:pt x="86" y="362"/>
                    </a:lnTo>
                    <a:lnTo>
                      <a:pt x="86" y="366"/>
                    </a:lnTo>
                    <a:lnTo>
                      <a:pt x="82" y="374"/>
                    </a:lnTo>
                    <a:lnTo>
                      <a:pt x="66" y="392"/>
                    </a:lnTo>
                    <a:lnTo>
                      <a:pt x="56" y="406"/>
                    </a:lnTo>
                    <a:lnTo>
                      <a:pt x="60" y="414"/>
                    </a:lnTo>
                    <a:lnTo>
                      <a:pt x="72" y="408"/>
                    </a:lnTo>
                    <a:lnTo>
                      <a:pt x="76" y="406"/>
                    </a:lnTo>
                    <a:lnTo>
                      <a:pt x="80" y="406"/>
                    </a:lnTo>
                    <a:lnTo>
                      <a:pt x="94" y="402"/>
                    </a:lnTo>
                    <a:lnTo>
                      <a:pt x="120" y="390"/>
                    </a:lnTo>
                    <a:lnTo>
                      <a:pt x="126" y="388"/>
                    </a:lnTo>
                    <a:lnTo>
                      <a:pt x="134" y="390"/>
                    </a:lnTo>
                    <a:lnTo>
                      <a:pt x="142" y="394"/>
                    </a:lnTo>
                    <a:lnTo>
                      <a:pt x="150" y="402"/>
                    </a:lnTo>
                    <a:lnTo>
                      <a:pt x="154" y="400"/>
                    </a:lnTo>
                    <a:lnTo>
                      <a:pt x="154" y="390"/>
                    </a:lnTo>
                    <a:lnTo>
                      <a:pt x="152" y="388"/>
                    </a:lnTo>
                    <a:lnTo>
                      <a:pt x="152" y="384"/>
                    </a:lnTo>
                    <a:lnTo>
                      <a:pt x="154" y="380"/>
                    </a:lnTo>
                    <a:lnTo>
                      <a:pt x="150" y="366"/>
                    </a:lnTo>
                    <a:lnTo>
                      <a:pt x="150" y="362"/>
                    </a:lnTo>
                    <a:lnTo>
                      <a:pt x="150" y="358"/>
                    </a:lnTo>
                    <a:lnTo>
                      <a:pt x="158" y="352"/>
                    </a:lnTo>
                    <a:lnTo>
                      <a:pt x="166" y="346"/>
                    </a:lnTo>
                    <a:lnTo>
                      <a:pt x="162" y="336"/>
                    </a:lnTo>
                    <a:lnTo>
                      <a:pt x="162" y="334"/>
                    </a:lnTo>
                    <a:lnTo>
                      <a:pt x="166" y="328"/>
                    </a:lnTo>
                    <a:lnTo>
                      <a:pt x="164" y="324"/>
                    </a:lnTo>
                    <a:lnTo>
                      <a:pt x="164" y="320"/>
                    </a:lnTo>
                    <a:lnTo>
                      <a:pt x="164" y="316"/>
                    </a:lnTo>
                    <a:lnTo>
                      <a:pt x="170" y="308"/>
                    </a:lnTo>
                    <a:lnTo>
                      <a:pt x="180" y="300"/>
                    </a:lnTo>
                    <a:lnTo>
                      <a:pt x="178" y="298"/>
                    </a:lnTo>
                    <a:lnTo>
                      <a:pt x="176" y="296"/>
                    </a:lnTo>
                    <a:lnTo>
                      <a:pt x="186" y="292"/>
                    </a:lnTo>
                    <a:lnTo>
                      <a:pt x="186" y="278"/>
                    </a:lnTo>
                    <a:lnTo>
                      <a:pt x="186" y="274"/>
                    </a:lnTo>
                    <a:lnTo>
                      <a:pt x="190" y="270"/>
                    </a:lnTo>
                    <a:lnTo>
                      <a:pt x="194" y="266"/>
                    </a:lnTo>
                    <a:lnTo>
                      <a:pt x="200" y="260"/>
                    </a:lnTo>
                    <a:lnTo>
                      <a:pt x="206" y="256"/>
                    </a:lnTo>
                    <a:lnTo>
                      <a:pt x="194" y="242"/>
                    </a:lnTo>
                    <a:lnTo>
                      <a:pt x="192" y="238"/>
                    </a:lnTo>
                    <a:lnTo>
                      <a:pt x="192" y="232"/>
                    </a:lnTo>
                    <a:lnTo>
                      <a:pt x="194" y="228"/>
                    </a:lnTo>
                    <a:lnTo>
                      <a:pt x="198" y="222"/>
                    </a:lnTo>
                    <a:lnTo>
                      <a:pt x="198" y="220"/>
                    </a:lnTo>
                    <a:lnTo>
                      <a:pt x="224" y="200"/>
                    </a:lnTo>
                    <a:lnTo>
                      <a:pt x="224" y="194"/>
                    </a:lnTo>
                    <a:lnTo>
                      <a:pt x="222" y="192"/>
                    </a:lnTo>
                    <a:lnTo>
                      <a:pt x="220" y="186"/>
                    </a:lnTo>
                    <a:lnTo>
                      <a:pt x="220" y="178"/>
                    </a:lnTo>
                    <a:lnTo>
                      <a:pt x="220" y="170"/>
                    </a:lnTo>
                    <a:lnTo>
                      <a:pt x="224" y="156"/>
                    </a:lnTo>
                    <a:lnTo>
                      <a:pt x="230" y="146"/>
                    </a:lnTo>
                    <a:lnTo>
                      <a:pt x="238" y="138"/>
                    </a:lnTo>
                    <a:lnTo>
                      <a:pt x="250" y="136"/>
                    </a:lnTo>
                    <a:lnTo>
                      <a:pt x="252" y="136"/>
                    </a:lnTo>
                    <a:lnTo>
                      <a:pt x="262" y="140"/>
                    </a:lnTo>
                    <a:lnTo>
                      <a:pt x="272" y="140"/>
                    </a:lnTo>
                    <a:lnTo>
                      <a:pt x="284" y="128"/>
                    </a:lnTo>
                    <a:lnTo>
                      <a:pt x="296" y="120"/>
                    </a:lnTo>
                    <a:lnTo>
                      <a:pt x="296" y="108"/>
                    </a:lnTo>
                    <a:lnTo>
                      <a:pt x="296" y="106"/>
                    </a:lnTo>
                    <a:lnTo>
                      <a:pt x="296" y="104"/>
                    </a:lnTo>
                    <a:lnTo>
                      <a:pt x="300" y="102"/>
                    </a:lnTo>
                    <a:lnTo>
                      <a:pt x="304" y="98"/>
                    </a:lnTo>
                    <a:lnTo>
                      <a:pt x="304" y="96"/>
                    </a:lnTo>
                    <a:lnTo>
                      <a:pt x="296" y="84"/>
                    </a:lnTo>
                    <a:lnTo>
                      <a:pt x="286" y="68"/>
                    </a:lnTo>
                    <a:lnTo>
                      <a:pt x="276" y="52"/>
                    </a:lnTo>
                    <a:lnTo>
                      <a:pt x="274" y="46"/>
                    </a:lnTo>
                    <a:lnTo>
                      <a:pt x="274" y="40"/>
                    </a:lnTo>
                    <a:lnTo>
                      <a:pt x="276" y="34"/>
                    </a:lnTo>
                    <a:lnTo>
                      <a:pt x="280" y="28"/>
                    </a:lnTo>
                    <a:lnTo>
                      <a:pt x="264" y="20"/>
                    </a:lnTo>
                    <a:lnTo>
                      <a:pt x="24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98" name="福建"/>
              <p:cNvSpPr>
                <a:spLocks/>
              </p:cNvSpPr>
              <p:nvPr/>
            </p:nvSpPr>
            <p:spPr bwMode="auto">
              <a:xfrm>
                <a:off x="5843775" y="4670297"/>
                <a:ext cx="503941" cy="615635"/>
              </a:xfrm>
              <a:custGeom>
                <a:avLst/>
                <a:gdLst>
                  <a:gd name="T0" fmla="*/ 2147483646 w 282"/>
                  <a:gd name="T1" fmla="*/ 2147483646 h 344"/>
                  <a:gd name="T2" fmla="*/ 2147483646 w 282"/>
                  <a:gd name="T3" fmla="*/ 2147483646 h 344"/>
                  <a:gd name="T4" fmla="*/ 2147483646 w 282"/>
                  <a:gd name="T5" fmla="*/ 2147483646 h 344"/>
                  <a:gd name="T6" fmla="*/ 2147483646 w 282"/>
                  <a:gd name="T7" fmla="*/ 2147483646 h 344"/>
                  <a:gd name="T8" fmla="*/ 2147483646 w 282"/>
                  <a:gd name="T9" fmla="*/ 2147483646 h 344"/>
                  <a:gd name="T10" fmla="*/ 2147483646 w 282"/>
                  <a:gd name="T11" fmla="*/ 2147483646 h 344"/>
                  <a:gd name="T12" fmla="*/ 2147483646 w 282"/>
                  <a:gd name="T13" fmla="*/ 2147483646 h 344"/>
                  <a:gd name="T14" fmla="*/ 2147483646 w 282"/>
                  <a:gd name="T15" fmla="*/ 2147483646 h 344"/>
                  <a:gd name="T16" fmla="*/ 2147483646 w 282"/>
                  <a:gd name="T17" fmla="*/ 2147483646 h 344"/>
                  <a:gd name="T18" fmla="*/ 2147483646 w 282"/>
                  <a:gd name="T19" fmla="*/ 2147483646 h 344"/>
                  <a:gd name="T20" fmla="*/ 2147483646 w 282"/>
                  <a:gd name="T21" fmla="*/ 2147483646 h 344"/>
                  <a:gd name="T22" fmla="*/ 2147483646 w 282"/>
                  <a:gd name="T23" fmla="*/ 2147483646 h 344"/>
                  <a:gd name="T24" fmla="*/ 2147483646 w 282"/>
                  <a:gd name="T25" fmla="*/ 2147483646 h 344"/>
                  <a:gd name="T26" fmla="*/ 2147483646 w 282"/>
                  <a:gd name="T27" fmla="*/ 2147483646 h 344"/>
                  <a:gd name="T28" fmla="*/ 2147483646 w 282"/>
                  <a:gd name="T29" fmla="*/ 2147483646 h 344"/>
                  <a:gd name="T30" fmla="*/ 2147483646 w 282"/>
                  <a:gd name="T31" fmla="*/ 2147483646 h 344"/>
                  <a:gd name="T32" fmla="*/ 2147483646 w 282"/>
                  <a:gd name="T33" fmla="*/ 2147483646 h 344"/>
                  <a:gd name="T34" fmla="*/ 0 w 282"/>
                  <a:gd name="T35" fmla="*/ 2147483646 h 344"/>
                  <a:gd name="T36" fmla="*/ 2147483646 w 282"/>
                  <a:gd name="T37" fmla="*/ 2147483646 h 344"/>
                  <a:gd name="T38" fmla="*/ 2147483646 w 282"/>
                  <a:gd name="T39" fmla="*/ 2147483646 h 344"/>
                  <a:gd name="T40" fmla="*/ 2147483646 w 282"/>
                  <a:gd name="T41" fmla="*/ 2147483646 h 344"/>
                  <a:gd name="T42" fmla="*/ 2147483646 w 282"/>
                  <a:gd name="T43" fmla="*/ 2147483646 h 344"/>
                  <a:gd name="T44" fmla="*/ 2147483646 w 282"/>
                  <a:gd name="T45" fmla="*/ 2147483646 h 344"/>
                  <a:gd name="T46" fmla="*/ 2147483646 w 282"/>
                  <a:gd name="T47" fmla="*/ 2147483646 h 344"/>
                  <a:gd name="T48" fmla="*/ 2147483646 w 282"/>
                  <a:gd name="T49" fmla="*/ 2147483646 h 344"/>
                  <a:gd name="T50" fmla="*/ 2147483646 w 282"/>
                  <a:gd name="T51" fmla="*/ 2147483646 h 344"/>
                  <a:gd name="T52" fmla="*/ 2147483646 w 282"/>
                  <a:gd name="T53" fmla="*/ 2147483646 h 344"/>
                  <a:gd name="T54" fmla="*/ 2147483646 w 282"/>
                  <a:gd name="T55" fmla="*/ 2147483646 h 344"/>
                  <a:gd name="T56" fmla="*/ 2147483646 w 282"/>
                  <a:gd name="T57" fmla="*/ 2147483646 h 344"/>
                  <a:gd name="T58" fmla="*/ 2147483646 w 282"/>
                  <a:gd name="T59" fmla="*/ 2147483646 h 344"/>
                  <a:gd name="T60" fmla="*/ 2147483646 w 282"/>
                  <a:gd name="T61" fmla="*/ 2147483646 h 344"/>
                  <a:gd name="T62" fmla="*/ 2147483646 w 282"/>
                  <a:gd name="T63" fmla="*/ 2147483646 h 344"/>
                  <a:gd name="T64" fmla="*/ 2147483646 w 282"/>
                  <a:gd name="T65" fmla="*/ 2147483646 h 344"/>
                  <a:gd name="T66" fmla="*/ 2147483646 w 282"/>
                  <a:gd name="T67" fmla="*/ 2147483646 h 344"/>
                  <a:gd name="T68" fmla="*/ 2147483646 w 282"/>
                  <a:gd name="T69" fmla="*/ 2147483646 h 344"/>
                  <a:gd name="T70" fmla="*/ 2147483646 w 282"/>
                  <a:gd name="T71" fmla="*/ 2147483646 h 344"/>
                  <a:gd name="T72" fmla="*/ 2147483646 w 282"/>
                  <a:gd name="T73" fmla="*/ 2147483646 h 344"/>
                  <a:gd name="T74" fmla="*/ 2147483646 w 282"/>
                  <a:gd name="T75" fmla="*/ 2147483646 h 344"/>
                  <a:gd name="T76" fmla="*/ 2147483646 w 282"/>
                  <a:gd name="T77" fmla="*/ 2147483646 h 344"/>
                  <a:gd name="T78" fmla="*/ 2147483646 w 282"/>
                  <a:gd name="T79" fmla="*/ 2147483646 h 344"/>
                  <a:gd name="T80" fmla="*/ 2147483646 w 282"/>
                  <a:gd name="T81" fmla="*/ 2147483646 h 344"/>
                  <a:gd name="T82" fmla="*/ 2147483646 w 282"/>
                  <a:gd name="T83" fmla="*/ 2147483646 h 344"/>
                  <a:gd name="T84" fmla="*/ 2147483646 w 282"/>
                  <a:gd name="T85" fmla="*/ 2147483646 h 344"/>
                  <a:gd name="T86" fmla="*/ 2147483646 w 282"/>
                  <a:gd name="T87" fmla="*/ 2147483646 h 344"/>
                  <a:gd name="T88" fmla="*/ 2147483646 w 282"/>
                  <a:gd name="T89" fmla="*/ 2147483646 h 344"/>
                  <a:gd name="T90" fmla="*/ 2147483646 w 282"/>
                  <a:gd name="T91" fmla="*/ 2147483646 h 344"/>
                  <a:gd name="T92" fmla="*/ 2147483646 w 282"/>
                  <a:gd name="T93" fmla="*/ 2147483646 h 344"/>
                  <a:gd name="T94" fmla="*/ 2147483646 w 282"/>
                  <a:gd name="T95" fmla="*/ 2147483646 h 344"/>
                  <a:gd name="T96" fmla="*/ 2147483646 w 282"/>
                  <a:gd name="T97" fmla="*/ 2147483646 h 344"/>
                  <a:gd name="T98" fmla="*/ 2147483646 w 282"/>
                  <a:gd name="T99" fmla="*/ 2147483646 h 344"/>
                  <a:gd name="T100" fmla="*/ 2147483646 w 282"/>
                  <a:gd name="T101" fmla="*/ 2147483646 h 344"/>
                  <a:gd name="T102" fmla="*/ 2147483646 w 282"/>
                  <a:gd name="T103" fmla="*/ 0 h 3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2" h="344">
                    <a:moveTo>
                      <a:pt x="146" y="14"/>
                    </a:moveTo>
                    <a:lnTo>
                      <a:pt x="146" y="14"/>
                    </a:lnTo>
                    <a:lnTo>
                      <a:pt x="132" y="24"/>
                    </a:lnTo>
                    <a:lnTo>
                      <a:pt x="120" y="38"/>
                    </a:lnTo>
                    <a:lnTo>
                      <a:pt x="118" y="38"/>
                    </a:lnTo>
                    <a:lnTo>
                      <a:pt x="118" y="40"/>
                    </a:lnTo>
                    <a:lnTo>
                      <a:pt x="102" y="40"/>
                    </a:lnTo>
                    <a:lnTo>
                      <a:pt x="92" y="34"/>
                    </a:lnTo>
                    <a:lnTo>
                      <a:pt x="84" y="38"/>
                    </a:lnTo>
                    <a:lnTo>
                      <a:pt x="78" y="42"/>
                    </a:lnTo>
                    <a:lnTo>
                      <a:pt x="74" y="50"/>
                    </a:lnTo>
                    <a:lnTo>
                      <a:pt x="70" y="60"/>
                    </a:lnTo>
                    <a:lnTo>
                      <a:pt x="70" y="74"/>
                    </a:lnTo>
                    <a:lnTo>
                      <a:pt x="80" y="66"/>
                    </a:lnTo>
                    <a:lnTo>
                      <a:pt x="74" y="92"/>
                    </a:lnTo>
                    <a:lnTo>
                      <a:pt x="74" y="94"/>
                    </a:lnTo>
                    <a:lnTo>
                      <a:pt x="46" y="116"/>
                    </a:lnTo>
                    <a:lnTo>
                      <a:pt x="42" y="124"/>
                    </a:lnTo>
                    <a:lnTo>
                      <a:pt x="42" y="128"/>
                    </a:lnTo>
                    <a:lnTo>
                      <a:pt x="48" y="134"/>
                    </a:lnTo>
                    <a:lnTo>
                      <a:pt x="54" y="140"/>
                    </a:lnTo>
                    <a:lnTo>
                      <a:pt x="56" y="142"/>
                    </a:lnTo>
                    <a:lnTo>
                      <a:pt x="56" y="146"/>
                    </a:lnTo>
                    <a:lnTo>
                      <a:pt x="56" y="148"/>
                    </a:lnTo>
                    <a:lnTo>
                      <a:pt x="54" y="152"/>
                    </a:lnTo>
                    <a:lnTo>
                      <a:pt x="36" y="166"/>
                    </a:lnTo>
                    <a:lnTo>
                      <a:pt x="38" y="174"/>
                    </a:lnTo>
                    <a:lnTo>
                      <a:pt x="36" y="184"/>
                    </a:lnTo>
                    <a:lnTo>
                      <a:pt x="36" y="186"/>
                    </a:lnTo>
                    <a:lnTo>
                      <a:pt x="30" y="190"/>
                    </a:lnTo>
                    <a:lnTo>
                      <a:pt x="28" y="194"/>
                    </a:lnTo>
                    <a:lnTo>
                      <a:pt x="24" y="200"/>
                    </a:lnTo>
                    <a:lnTo>
                      <a:pt x="14" y="208"/>
                    </a:lnTo>
                    <a:lnTo>
                      <a:pt x="14" y="210"/>
                    </a:lnTo>
                    <a:lnTo>
                      <a:pt x="16" y="216"/>
                    </a:lnTo>
                    <a:lnTo>
                      <a:pt x="14" y="226"/>
                    </a:lnTo>
                    <a:lnTo>
                      <a:pt x="16" y="236"/>
                    </a:lnTo>
                    <a:lnTo>
                      <a:pt x="16" y="238"/>
                    </a:lnTo>
                    <a:lnTo>
                      <a:pt x="14" y="242"/>
                    </a:lnTo>
                    <a:lnTo>
                      <a:pt x="6" y="250"/>
                    </a:lnTo>
                    <a:lnTo>
                      <a:pt x="4" y="250"/>
                    </a:lnTo>
                    <a:lnTo>
                      <a:pt x="0" y="252"/>
                    </a:lnTo>
                    <a:lnTo>
                      <a:pt x="0" y="254"/>
                    </a:lnTo>
                    <a:lnTo>
                      <a:pt x="6" y="272"/>
                    </a:lnTo>
                    <a:lnTo>
                      <a:pt x="28" y="272"/>
                    </a:lnTo>
                    <a:lnTo>
                      <a:pt x="50" y="272"/>
                    </a:lnTo>
                    <a:lnTo>
                      <a:pt x="52" y="272"/>
                    </a:lnTo>
                    <a:lnTo>
                      <a:pt x="52" y="274"/>
                    </a:lnTo>
                    <a:lnTo>
                      <a:pt x="70" y="290"/>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40" y="120"/>
                    </a:lnTo>
                    <a:lnTo>
                      <a:pt x="236" y="116"/>
                    </a:lnTo>
                    <a:lnTo>
                      <a:pt x="234" y="112"/>
                    </a:lnTo>
                    <a:lnTo>
                      <a:pt x="236" y="108"/>
                    </a:lnTo>
                    <a:lnTo>
                      <a:pt x="242" y="108"/>
                    </a:lnTo>
                    <a:lnTo>
                      <a:pt x="266" y="112"/>
                    </a:lnTo>
                    <a:lnTo>
                      <a:pt x="266" y="98"/>
                    </a:lnTo>
                    <a:lnTo>
                      <a:pt x="266" y="96"/>
                    </a:lnTo>
                    <a:lnTo>
                      <a:pt x="278" y="84"/>
                    </a:lnTo>
                    <a:lnTo>
                      <a:pt x="282" y="74"/>
                    </a:lnTo>
                    <a:lnTo>
                      <a:pt x="276" y="72"/>
                    </a:lnTo>
                    <a:lnTo>
                      <a:pt x="270" y="66"/>
                    </a:lnTo>
                    <a:lnTo>
                      <a:pt x="270" y="64"/>
                    </a:lnTo>
                    <a:lnTo>
                      <a:pt x="270" y="60"/>
                    </a:lnTo>
                    <a:lnTo>
                      <a:pt x="270" y="58"/>
                    </a:lnTo>
                    <a:lnTo>
                      <a:pt x="268" y="58"/>
                    </a:lnTo>
                    <a:lnTo>
                      <a:pt x="266" y="58"/>
                    </a:lnTo>
                    <a:lnTo>
                      <a:pt x="262" y="62"/>
                    </a:lnTo>
                    <a:lnTo>
                      <a:pt x="256" y="64"/>
                    </a:lnTo>
                    <a:lnTo>
                      <a:pt x="250" y="62"/>
                    </a:lnTo>
                    <a:lnTo>
                      <a:pt x="244" y="62"/>
                    </a:lnTo>
                    <a:lnTo>
                      <a:pt x="234" y="54"/>
                    </a:lnTo>
                    <a:lnTo>
                      <a:pt x="226" y="42"/>
                    </a:lnTo>
                    <a:lnTo>
                      <a:pt x="226" y="44"/>
                    </a:lnTo>
                    <a:lnTo>
                      <a:pt x="222" y="50"/>
                    </a:lnTo>
                    <a:lnTo>
                      <a:pt x="216" y="58"/>
                    </a:lnTo>
                    <a:lnTo>
                      <a:pt x="208" y="60"/>
                    </a:lnTo>
                    <a:lnTo>
                      <a:pt x="200" y="62"/>
                    </a:lnTo>
                    <a:lnTo>
                      <a:pt x="194" y="62"/>
                    </a:lnTo>
                    <a:lnTo>
                      <a:pt x="186" y="60"/>
                    </a:lnTo>
                    <a:lnTo>
                      <a:pt x="182" y="58"/>
                    </a:lnTo>
                    <a:lnTo>
                      <a:pt x="178" y="54"/>
                    </a:lnTo>
                    <a:lnTo>
                      <a:pt x="174" y="46"/>
                    </a:lnTo>
                    <a:lnTo>
                      <a:pt x="170" y="30"/>
                    </a:lnTo>
                    <a:lnTo>
                      <a:pt x="166" y="12"/>
                    </a:lnTo>
                    <a:lnTo>
                      <a:pt x="164" y="6"/>
                    </a:lnTo>
                    <a:lnTo>
                      <a:pt x="160" y="2"/>
                    </a:lnTo>
                    <a:lnTo>
                      <a:pt x="154" y="0"/>
                    </a:lnTo>
                    <a:lnTo>
                      <a:pt x="146" y="0"/>
                    </a:lnTo>
                    <a:lnTo>
                      <a:pt x="148" y="14"/>
                    </a:lnTo>
                    <a:lnTo>
                      <a:pt x="14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99" name="浙江"/>
              <p:cNvSpPr>
                <a:spLocks/>
              </p:cNvSpPr>
              <p:nvPr/>
            </p:nvSpPr>
            <p:spPr bwMode="auto">
              <a:xfrm>
                <a:off x="6069305" y="4280085"/>
                <a:ext cx="432394" cy="500592"/>
              </a:xfrm>
              <a:custGeom>
                <a:avLst/>
                <a:gdLst>
                  <a:gd name="T0" fmla="*/ 2147483646 w 242"/>
                  <a:gd name="T1" fmla="*/ 2147483646 h 280"/>
                  <a:gd name="T2" fmla="*/ 2147483646 w 242"/>
                  <a:gd name="T3" fmla="*/ 2147483646 h 280"/>
                  <a:gd name="T4" fmla="*/ 2147483646 w 242"/>
                  <a:gd name="T5" fmla="*/ 2147483646 h 280"/>
                  <a:gd name="T6" fmla="*/ 2147483646 w 242"/>
                  <a:gd name="T7" fmla="*/ 2147483646 h 280"/>
                  <a:gd name="T8" fmla="*/ 2147483646 w 242"/>
                  <a:gd name="T9" fmla="*/ 2147483646 h 280"/>
                  <a:gd name="T10" fmla="*/ 2147483646 w 242"/>
                  <a:gd name="T11" fmla="*/ 2147483646 h 280"/>
                  <a:gd name="T12" fmla="*/ 2147483646 w 242"/>
                  <a:gd name="T13" fmla="*/ 2147483646 h 280"/>
                  <a:gd name="T14" fmla="*/ 2147483646 w 242"/>
                  <a:gd name="T15" fmla="*/ 2147483646 h 280"/>
                  <a:gd name="T16" fmla="*/ 2147483646 w 242"/>
                  <a:gd name="T17" fmla="*/ 2147483646 h 280"/>
                  <a:gd name="T18" fmla="*/ 0 w 242"/>
                  <a:gd name="T19" fmla="*/ 2147483646 h 280"/>
                  <a:gd name="T20" fmla="*/ 2147483646 w 242"/>
                  <a:gd name="T21" fmla="*/ 2147483646 h 280"/>
                  <a:gd name="T22" fmla="*/ 2147483646 w 242"/>
                  <a:gd name="T23" fmla="*/ 2147483646 h 280"/>
                  <a:gd name="T24" fmla="*/ 2147483646 w 242"/>
                  <a:gd name="T25" fmla="*/ 2147483646 h 280"/>
                  <a:gd name="T26" fmla="*/ 2147483646 w 242"/>
                  <a:gd name="T27" fmla="*/ 2147483646 h 280"/>
                  <a:gd name="T28" fmla="*/ 2147483646 w 242"/>
                  <a:gd name="T29" fmla="*/ 2147483646 h 280"/>
                  <a:gd name="T30" fmla="*/ 2147483646 w 242"/>
                  <a:gd name="T31" fmla="*/ 2147483646 h 280"/>
                  <a:gd name="T32" fmla="*/ 2147483646 w 242"/>
                  <a:gd name="T33" fmla="*/ 2147483646 h 280"/>
                  <a:gd name="T34" fmla="*/ 2147483646 w 242"/>
                  <a:gd name="T35" fmla="*/ 2147483646 h 280"/>
                  <a:gd name="T36" fmla="*/ 2147483646 w 242"/>
                  <a:gd name="T37" fmla="*/ 2147483646 h 280"/>
                  <a:gd name="T38" fmla="*/ 2147483646 w 242"/>
                  <a:gd name="T39" fmla="*/ 2147483646 h 280"/>
                  <a:gd name="T40" fmla="*/ 2147483646 w 242"/>
                  <a:gd name="T41" fmla="*/ 2147483646 h 280"/>
                  <a:gd name="T42" fmla="*/ 2147483646 w 242"/>
                  <a:gd name="T43" fmla="*/ 2147483646 h 280"/>
                  <a:gd name="T44" fmla="*/ 2147483646 w 242"/>
                  <a:gd name="T45" fmla="*/ 2147483646 h 280"/>
                  <a:gd name="T46" fmla="*/ 2147483646 w 242"/>
                  <a:gd name="T47" fmla="*/ 2147483646 h 280"/>
                  <a:gd name="T48" fmla="*/ 2147483646 w 242"/>
                  <a:gd name="T49" fmla="*/ 2147483646 h 280"/>
                  <a:gd name="T50" fmla="*/ 2147483646 w 242"/>
                  <a:gd name="T51" fmla="*/ 2147483646 h 280"/>
                  <a:gd name="T52" fmla="*/ 2147483646 w 242"/>
                  <a:gd name="T53" fmla="*/ 2147483646 h 280"/>
                  <a:gd name="T54" fmla="*/ 2147483646 w 242"/>
                  <a:gd name="T55" fmla="*/ 2147483646 h 280"/>
                  <a:gd name="T56" fmla="*/ 2147483646 w 242"/>
                  <a:gd name="T57" fmla="*/ 2147483646 h 280"/>
                  <a:gd name="T58" fmla="*/ 2147483646 w 242"/>
                  <a:gd name="T59" fmla="*/ 2147483646 h 280"/>
                  <a:gd name="T60" fmla="*/ 2147483646 w 242"/>
                  <a:gd name="T61" fmla="*/ 2147483646 h 280"/>
                  <a:gd name="T62" fmla="*/ 2147483646 w 242"/>
                  <a:gd name="T63" fmla="*/ 2147483646 h 280"/>
                  <a:gd name="T64" fmla="*/ 2147483646 w 242"/>
                  <a:gd name="T65" fmla="*/ 2147483646 h 280"/>
                  <a:gd name="T66" fmla="*/ 2147483646 w 242"/>
                  <a:gd name="T67" fmla="*/ 2147483646 h 280"/>
                  <a:gd name="T68" fmla="*/ 2147483646 w 242"/>
                  <a:gd name="T69" fmla="*/ 2147483646 h 280"/>
                  <a:gd name="T70" fmla="*/ 2147483646 w 242"/>
                  <a:gd name="T71" fmla="*/ 2147483646 h 280"/>
                  <a:gd name="T72" fmla="*/ 2147483646 w 242"/>
                  <a:gd name="T73" fmla="*/ 2147483646 h 280"/>
                  <a:gd name="T74" fmla="*/ 2147483646 w 242"/>
                  <a:gd name="T75" fmla="*/ 2147483646 h 280"/>
                  <a:gd name="T76" fmla="*/ 2147483646 w 242"/>
                  <a:gd name="T77" fmla="*/ 2147483646 h 280"/>
                  <a:gd name="T78" fmla="*/ 2147483646 w 242"/>
                  <a:gd name="T79" fmla="*/ 2147483646 h 280"/>
                  <a:gd name="T80" fmla="*/ 2147483646 w 242"/>
                  <a:gd name="T81" fmla="*/ 2147483646 h 280"/>
                  <a:gd name="T82" fmla="*/ 2147483646 w 242"/>
                  <a:gd name="T83" fmla="*/ 2147483646 h 280"/>
                  <a:gd name="T84" fmla="*/ 2147483646 w 242"/>
                  <a:gd name="T85" fmla="*/ 2147483646 h 280"/>
                  <a:gd name="T86" fmla="*/ 2147483646 w 242"/>
                  <a:gd name="T87" fmla="*/ 2147483646 h 280"/>
                  <a:gd name="T88" fmla="*/ 2147483646 w 242"/>
                  <a:gd name="T89" fmla="*/ 2147483646 h 280"/>
                  <a:gd name="T90" fmla="*/ 2147483646 w 242"/>
                  <a:gd name="T91" fmla="*/ 2147483646 h 2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2" h="280">
                    <a:moveTo>
                      <a:pt x="148" y="4"/>
                    </a:moveTo>
                    <a:lnTo>
                      <a:pt x="148" y="4"/>
                    </a:lnTo>
                    <a:lnTo>
                      <a:pt x="136" y="8"/>
                    </a:lnTo>
                    <a:lnTo>
                      <a:pt x="126" y="12"/>
                    </a:lnTo>
                    <a:lnTo>
                      <a:pt x="116" y="10"/>
                    </a:lnTo>
                    <a:lnTo>
                      <a:pt x="102" y="6"/>
                    </a:lnTo>
                    <a:lnTo>
                      <a:pt x="84" y="4"/>
                    </a:lnTo>
                    <a:lnTo>
                      <a:pt x="78" y="6"/>
                    </a:lnTo>
                    <a:lnTo>
                      <a:pt x="74" y="12"/>
                    </a:lnTo>
                    <a:lnTo>
                      <a:pt x="62" y="28"/>
                    </a:lnTo>
                    <a:lnTo>
                      <a:pt x="74" y="52"/>
                    </a:lnTo>
                    <a:lnTo>
                      <a:pt x="54" y="64"/>
                    </a:lnTo>
                    <a:lnTo>
                      <a:pt x="38" y="60"/>
                    </a:lnTo>
                    <a:lnTo>
                      <a:pt x="44" y="74"/>
                    </a:lnTo>
                    <a:lnTo>
                      <a:pt x="44" y="78"/>
                    </a:lnTo>
                    <a:lnTo>
                      <a:pt x="44" y="82"/>
                    </a:lnTo>
                    <a:lnTo>
                      <a:pt x="42" y="88"/>
                    </a:lnTo>
                    <a:lnTo>
                      <a:pt x="36" y="100"/>
                    </a:lnTo>
                    <a:lnTo>
                      <a:pt x="32" y="106"/>
                    </a:lnTo>
                    <a:lnTo>
                      <a:pt x="4" y="132"/>
                    </a:lnTo>
                    <a:lnTo>
                      <a:pt x="10" y="136"/>
                    </a:lnTo>
                    <a:lnTo>
                      <a:pt x="6" y="140"/>
                    </a:lnTo>
                    <a:lnTo>
                      <a:pt x="2" y="144"/>
                    </a:lnTo>
                    <a:lnTo>
                      <a:pt x="0" y="148"/>
                    </a:lnTo>
                    <a:lnTo>
                      <a:pt x="0" y="152"/>
                    </a:lnTo>
                    <a:lnTo>
                      <a:pt x="0" y="156"/>
                    </a:lnTo>
                    <a:lnTo>
                      <a:pt x="20" y="186"/>
                    </a:lnTo>
                    <a:lnTo>
                      <a:pt x="30" y="202"/>
                    </a:lnTo>
                    <a:lnTo>
                      <a:pt x="30" y="204"/>
                    </a:lnTo>
                    <a:lnTo>
                      <a:pt x="30" y="206"/>
                    </a:lnTo>
                    <a:lnTo>
                      <a:pt x="30" y="208"/>
                    </a:lnTo>
                    <a:lnTo>
                      <a:pt x="28" y="210"/>
                    </a:lnTo>
                    <a:lnTo>
                      <a:pt x="34" y="210"/>
                    </a:lnTo>
                    <a:lnTo>
                      <a:pt x="40" y="214"/>
                    </a:lnTo>
                    <a:lnTo>
                      <a:pt x="44" y="218"/>
                    </a:lnTo>
                    <a:lnTo>
                      <a:pt x="48" y="224"/>
                    </a:lnTo>
                    <a:lnTo>
                      <a:pt x="50" y="234"/>
                    </a:lnTo>
                    <a:lnTo>
                      <a:pt x="52" y="246"/>
                    </a:lnTo>
                    <a:lnTo>
                      <a:pt x="56" y="262"/>
                    </a:lnTo>
                    <a:lnTo>
                      <a:pt x="58" y="266"/>
                    </a:lnTo>
                    <a:lnTo>
                      <a:pt x="64" y="270"/>
                    </a:lnTo>
                    <a:lnTo>
                      <a:pt x="68" y="272"/>
                    </a:lnTo>
                    <a:lnTo>
                      <a:pt x="74" y="272"/>
                    </a:lnTo>
                    <a:lnTo>
                      <a:pt x="80" y="270"/>
                    </a:lnTo>
                    <a:lnTo>
                      <a:pt x="84" y="268"/>
                    </a:lnTo>
                    <a:lnTo>
                      <a:pt x="90" y="264"/>
                    </a:lnTo>
                    <a:lnTo>
                      <a:pt x="90" y="260"/>
                    </a:lnTo>
                    <a:lnTo>
                      <a:pt x="90" y="258"/>
                    </a:lnTo>
                    <a:lnTo>
                      <a:pt x="104" y="248"/>
                    </a:lnTo>
                    <a:lnTo>
                      <a:pt x="104" y="250"/>
                    </a:lnTo>
                    <a:lnTo>
                      <a:pt x="116" y="268"/>
                    </a:lnTo>
                    <a:lnTo>
                      <a:pt x="122" y="270"/>
                    </a:lnTo>
                    <a:lnTo>
                      <a:pt x="130" y="272"/>
                    </a:lnTo>
                    <a:lnTo>
                      <a:pt x="134" y="272"/>
                    </a:lnTo>
                    <a:lnTo>
                      <a:pt x="130" y="262"/>
                    </a:lnTo>
                    <a:lnTo>
                      <a:pt x="146" y="268"/>
                    </a:lnTo>
                    <a:lnTo>
                      <a:pt x="150" y="268"/>
                    </a:lnTo>
                    <a:lnTo>
                      <a:pt x="152" y="270"/>
                    </a:lnTo>
                    <a:lnTo>
                      <a:pt x="166" y="280"/>
                    </a:lnTo>
                    <a:lnTo>
                      <a:pt x="170" y="274"/>
                    </a:lnTo>
                    <a:lnTo>
                      <a:pt x="168" y="248"/>
                    </a:lnTo>
                    <a:lnTo>
                      <a:pt x="170" y="246"/>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90"/>
                    </a:lnTo>
                    <a:lnTo>
                      <a:pt x="204" y="204"/>
                    </a:lnTo>
                    <a:lnTo>
                      <a:pt x="228" y="184"/>
                    </a:lnTo>
                    <a:lnTo>
                      <a:pt x="226" y="172"/>
                    </a:lnTo>
                    <a:lnTo>
                      <a:pt x="222" y="172"/>
                    </a:lnTo>
                    <a:lnTo>
                      <a:pt x="214" y="174"/>
                    </a:lnTo>
                    <a:lnTo>
                      <a:pt x="228" y="136"/>
                    </a:lnTo>
                    <a:lnTo>
                      <a:pt x="216" y="136"/>
                    </a:lnTo>
                    <a:lnTo>
                      <a:pt x="214" y="136"/>
                    </a:lnTo>
                    <a:lnTo>
                      <a:pt x="214" y="134"/>
                    </a:lnTo>
                    <a:lnTo>
                      <a:pt x="210" y="128"/>
                    </a:lnTo>
                    <a:lnTo>
                      <a:pt x="208" y="122"/>
                    </a:lnTo>
                    <a:lnTo>
                      <a:pt x="210" y="116"/>
                    </a:lnTo>
                    <a:lnTo>
                      <a:pt x="230" y="116"/>
                    </a:lnTo>
                    <a:lnTo>
                      <a:pt x="242" y="116"/>
                    </a:lnTo>
                    <a:lnTo>
                      <a:pt x="240" y="106"/>
                    </a:lnTo>
                    <a:lnTo>
                      <a:pt x="232" y="92"/>
                    </a:lnTo>
                    <a:lnTo>
                      <a:pt x="216" y="86"/>
                    </a:lnTo>
                    <a:lnTo>
                      <a:pt x="232" y="70"/>
                    </a:lnTo>
                    <a:lnTo>
                      <a:pt x="232" y="66"/>
                    </a:lnTo>
                    <a:lnTo>
                      <a:pt x="224" y="68"/>
                    </a:lnTo>
                    <a:lnTo>
                      <a:pt x="220" y="68"/>
                    </a:lnTo>
                    <a:lnTo>
                      <a:pt x="220" y="66"/>
                    </a:lnTo>
                    <a:lnTo>
                      <a:pt x="220" y="64"/>
                    </a:lnTo>
                    <a:lnTo>
                      <a:pt x="218" y="58"/>
                    </a:lnTo>
                    <a:lnTo>
                      <a:pt x="214" y="54"/>
                    </a:lnTo>
                    <a:lnTo>
                      <a:pt x="210" y="50"/>
                    </a:lnTo>
                    <a:lnTo>
                      <a:pt x="204" y="48"/>
                    </a:lnTo>
                    <a:lnTo>
                      <a:pt x="172" y="48"/>
                    </a:lnTo>
                    <a:lnTo>
                      <a:pt x="160" y="64"/>
                    </a:lnTo>
                    <a:lnTo>
                      <a:pt x="156" y="64"/>
                    </a:lnTo>
                    <a:lnTo>
                      <a:pt x="104" y="48"/>
                    </a:lnTo>
                    <a:lnTo>
                      <a:pt x="154" y="36"/>
                    </a:lnTo>
                    <a:lnTo>
                      <a:pt x="158" y="34"/>
                    </a:lnTo>
                    <a:lnTo>
                      <a:pt x="162" y="30"/>
                    </a:lnTo>
                    <a:lnTo>
                      <a:pt x="178" y="12"/>
                    </a:lnTo>
                    <a:lnTo>
                      <a:pt x="162" y="0"/>
                    </a:lnTo>
                    <a:lnTo>
                      <a:pt x="14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200" name="安徽"/>
              <p:cNvSpPr>
                <a:spLocks/>
              </p:cNvSpPr>
              <p:nvPr/>
            </p:nvSpPr>
            <p:spPr bwMode="auto">
              <a:xfrm>
                <a:off x="5646243" y="3846342"/>
                <a:ext cx="547491" cy="670047"/>
              </a:xfrm>
              <a:custGeom>
                <a:avLst/>
                <a:gdLst>
                  <a:gd name="T0" fmla="*/ 2147483646 w 306"/>
                  <a:gd name="T1" fmla="*/ 2147483646 h 374"/>
                  <a:gd name="T2" fmla="*/ 2147483646 w 306"/>
                  <a:gd name="T3" fmla="*/ 2147483646 h 374"/>
                  <a:gd name="T4" fmla="*/ 2147483646 w 306"/>
                  <a:gd name="T5" fmla="*/ 2147483646 h 374"/>
                  <a:gd name="T6" fmla="*/ 2147483646 w 306"/>
                  <a:gd name="T7" fmla="*/ 2147483646 h 374"/>
                  <a:gd name="T8" fmla="*/ 2147483646 w 306"/>
                  <a:gd name="T9" fmla="*/ 2147483646 h 374"/>
                  <a:gd name="T10" fmla="*/ 2147483646 w 306"/>
                  <a:gd name="T11" fmla="*/ 2147483646 h 374"/>
                  <a:gd name="T12" fmla="*/ 2147483646 w 306"/>
                  <a:gd name="T13" fmla="*/ 2147483646 h 374"/>
                  <a:gd name="T14" fmla="*/ 2147483646 w 306"/>
                  <a:gd name="T15" fmla="*/ 2147483646 h 374"/>
                  <a:gd name="T16" fmla="*/ 2147483646 w 306"/>
                  <a:gd name="T17" fmla="*/ 2147483646 h 374"/>
                  <a:gd name="T18" fmla="*/ 2147483646 w 306"/>
                  <a:gd name="T19" fmla="*/ 2147483646 h 374"/>
                  <a:gd name="T20" fmla="*/ 2147483646 w 306"/>
                  <a:gd name="T21" fmla="*/ 2147483646 h 374"/>
                  <a:gd name="T22" fmla="*/ 2147483646 w 306"/>
                  <a:gd name="T23" fmla="*/ 2147483646 h 374"/>
                  <a:gd name="T24" fmla="*/ 2147483646 w 306"/>
                  <a:gd name="T25" fmla="*/ 2147483646 h 374"/>
                  <a:gd name="T26" fmla="*/ 2147483646 w 306"/>
                  <a:gd name="T27" fmla="*/ 2147483646 h 374"/>
                  <a:gd name="T28" fmla="*/ 2147483646 w 306"/>
                  <a:gd name="T29" fmla="*/ 2147483646 h 374"/>
                  <a:gd name="T30" fmla="*/ 2147483646 w 306"/>
                  <a:gd name="T31" fmla="*/ 2147483646 h 374"/>
                  <a:gd name="T32" fmla="*/ 2147483646 w 306"/>
                  <a:gd name="T33" fmla="*/ 2147483646 h 374"/>
                  <a:gd name="T34" fmla="*/ 2147483646 w 306"/>
                  <a:gd name="T35" fmla="*/ 2147483646 h 374"/>
                  <a:gd name="T36" fmla="*/ 2147483646 w 306"/>
                  <a:gd name="T37" fmla="*/ 2147483646 h 374"/>
                  <a:gd name="T38" fmla="*/ 2147483646 w 306"/>
                  <a:gd name="T39" fmla="*/ 2147483646 h 374"/>
                  <a:gd name="T40" fmla="*/ 2147483646 w 306"/>
                  <a:gd name="T41" fmla="*/ 2147483646 h 374"/>
                  <a:gd name="T42" fmla="*/ 2147483646 w 306"/>
                  <a:gd name="T43" fmla="*/ 2147483646 h 374"/>
                  <a:gd name="T44" fmla="*/ 2147483646 w 306"/>
                  <a:gd name="T45" fmla="*/ 2147483646 h 374"/>
                  <a:gd name="T46" fmla="*/ 2147483646 w 306"/>
                  <a:gd name="T47" fmla="*/ 2147483646 h 374"/>
                  <a:gd name="T48" fmla="*/ 2147483646 w 306"/>
                  <a:gd name="T49" fmla="*/ 2147483646 h 374"/>
                  <a:gd name="T50" fmla="*/ 2147483646 w 306"/>
                  <a:gd name="T51" fmla="*/ 2147483646 h 374"/>
                  <a:gd name="T52" fmla="*/ 2147483646 w 306"/>
                  <a:gd name="T53" fmla="*/ 2147483646 h 374"/>
                  <a:gd name="T54" fmla="*/ 2147483646 w 306"/>
                  <a:gd name="T55" fmla="*/ 2147483646 h 374"/>
                  <a:gd name="T56" fmla="*/ 2147483646 w 306"/>
                  <a:gd name="T57" fmla="*/ 2147483646 h 374"/>
                  <a:gd name="T58" fmla="*/ 2147483646 w 306"/>
                  <a:gd name="T59" fmla="*/ 2147483646 h 374"/>
                  <a:gd name="T60" fmla="*/ 2147483646 w 306"/>
                  <a:gd name="T61" fmla="*/ 2147483646 h 374"/>
                  <a:gd name="T62" fmla="*/ 2147483646 w 306"/>
                  <a:gd name="T63" fmla="*/ 2147483646 h 374"/>
                  <a:gd name="T64" fmla="*/ 2147483646 w 306"/>
                  <a:gd name="T65" fmla="*/ 2147483646 h 374"/>
                  <a:gd name="T66" fmla="*/ 2147483646 w 306"/>
                  <a:gd name="T67" fmla="*/ 2147483646 h 374"/>
                  <a:gd name="T68" fmla="*/ 2147483646 w 306"/>
                  <a:gd name="T69" fmla="*/ 2147483646 h 374"/>
                  <a:gd name="T70" fmla="*/ 2147483646 w 306"/>
                  <a:gd name="T71" fmla="*/ 2147483646 h 374"/>
                  <a:gd name="T72" fmla="*/ 2147483646 w 306"/>
                  <a:gd name="T73" fmla="*/ 2147483646 h 374"/>
                  <a:gd name="T74" fmla="*/ 2147483646 w 306"/>
                  <a:gd name="T75" fmla="*/ 2147483646 h 374"/>
                  <a:gd name="T76" fmla="*/ 2147483646 w 306"/>
                  <a:gd name="T77" fmla="*/ 2147483646 h 374"/>
                  <a:gd name="T78" fmla="*/ 2147483646 w 306"/>
                  <a:gd name="T79" fmla="*/ 2147483646 h 374"/>
                  <a:gd name="T80" fmla="*/ 2147483646 w 306"/>
                  <a:gd name="T81" fmla="*/ 2147483646 h 374"/>
                  <a:gd name="T82" fmla="*/ 2147483646 w 306"/>
                  <a:gd name="T83" fmla="*/ 2147483646 h 374"/>
                  <a:gd name="T84" fmla="*/ 2147483646 w 306"/>
                  <a:gd name="T85" fmla="*/ 2147483646 h 374"/>
                  <a:gd name="T86" fmla="*/ 2147483646 w 306"/>
                  <a:gd name="T87" fmla="*/ 2147483646 h 374"/>
                  <a:gd name="T88" fmla="*/ 2147483646 w 306"/>
                  <a:gd name="T89" fmla="*/ 2147483646 h 374"/>
                  <a:gd name="T90" fmla="*/ 2147483646 w 306"/>
                  <a:gd name="T91" fmla="*/ 2147483646 h 374"/>
                  <a:gd name="T92" fmla="*/ 2147483646 w 306"/>
                  <a:gd name="T93" fmla="*/ 2147483646 h 374"/>
                  <a:gd name="T94" fmla="*/ 2147483646 w 306"/>
                  <a:gd name="T95" fmla="*/ 2147483646 h 374"/>
                  <a:gd name="T96" fmla="*/ 2147483646 w 306"/>
                  <a:gd name="T97" fmla="*/ 2147483646 h 374"/>
                  <a:gd name="T98" fmla="*/ 2147483646 w 306"/>
                  <a:gd name="T99" fmla="*/ 2147483646 h 374"/>
                  <a:gd name="T100" fmla="*/ 2147483646 w 306"/>
                  <a:gd name="T101" fmla="*/ 2147483646 h 374"/>
                  <a:gd name="T102" fmla="*/ 2147483646 w 306"/>
                  <a:gd name="T103" fmla="*/ 2147483646 h 374"/>
                  <a:gd name="T104" fmla="*/ 2147483646 w 306"/>
                  <a:gd name="T105" fmla="*/ 2147483646 h 374"/>
                  <a:gd name="T106" fmla="*/ 2147483646 w 306"/>
                  <a:gd name="T107" fmla="*/ 2147483646 h 374"/>
                  <a:gd name="T108" fmla="*/ 2147483646 w 306"/>
                  <a:gd name="T109" fmla="*/ 2147483646 h 374"/>
                  <a:gd name="T110" fmla="*/ 2147483646 w 306"/>
                  <a:gd name="T111" fmla="*/ 2147483646 h 374"/>
                  <a:gd name="T112" fmla="*/ 2147483646 w 306"/>
                  <a:gd name="T113" fmla="*/ 2147483646 h 374"/>
                  <a:gd name="T114" fmla="*/ 2147483646 w 306"/>
                  <a:gd name="T115" fmla="*/ 2147483646 h 3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74">
                    <a:moveTo>
                      <a:pt x="192" y="106"/>
                    </a:moveTo>
                    <a:lnTo>
                      <a:pt x="192" y="106"/>
                    </a:lnTo>
                    <a:lnTo>
                      <a:pt x="186" y="86"/>
                    </a:lnTo>
                    <a:lnTo>
                      <a:pt x="180" y="70"/>
                    </a:lnTo>
                    <a:lnTo>
                      <a:pt x="174" y="60"/>
                    </a:lnTo>
                    <a:lnTo>
                      <a:pt x="170" y="56"/>
                    </a:lnTo>
                    <a:lnTo>
                      <a:pt x="142" y="46"/>
                    </a:lnTo>
                    <a:lnTo>
                      <a:pt x="122" y="40"/>
                    </a:lnTo>
                    <a:lnTo>
                      <a:pt x="110" y="34"/>
                    </a:lnTo>
                    <a:lnTo>
                      <a:pt x="104" y="30"/>
                    </a:lnTo>
                    <a:lnTo>
                      <a:pt x="96" y="22"/>
                    </a:lnTo>
                    <a:lnTo>
                      <a:pt x="80" y="0"/>
                    </a:lnTo>
                    <a:lnTo>
                      <a:pt x="74" y="0"/>
                    </a:lnTo>
                    <a:lnTo>
                      <a:pt x="76" y="2"/>
                    </a:lnTo>
                    <a:lnTo>
                      <a:pt x="82" y="14"/>
                    </a:lnTo>
                    <a:lnTo>
                      <a:pt x="96" y="34"/>
                    </a:lnTo>
                    <a:lnTo>
                      <a:pt x="98" y="36"/>
                    </a:lnTo>
                    <a:lnTo>
                      <a:pt x="98" y="38"/>
                    </a:lnTo>
                    <a:lnTo>
                      <a:pt x="86" y="60"/>
                    </a:lnTo>
                    <a:lnTo>
                      <a:pt x="78" y="70"/>
                    </a:lnTo>
                    <a:lnTo>
                      <a:pt x="74" y="72"/>
                    </a:lnTo>
                    <a:lnTo>
                      <a:pt x="72" y="72"/>
                    </a:lnTo>
                    <a:lnTo>
                      <a:pt x="64" y="66"/>
                    </a:lnTo>
                    <a:lnTo>
                      <a:pt x="52" y="50"/>
                    </a:lnTo>
                    <a:lnTo>
                      <a:pt x="38" y="46"/>
                    </a:lnTo>
                    <a:lnTo>
                      <a:pt x="40" y="54"/>
                    </a:lnTo>
                    <a:lnTo>
                      <a:pt x="46" y="70"/>
                    </a:lnTo>
                    <a:lnTo>
                      <a:pt x="46" y="72"/>
                    </a:lnTo>
                    <a:lnTo>
                      <a:pt x="46" y="74"/>
                    </a:lnTo>
                    <a:lnTo>
                      <a:pt x="44" y="82"/>
                    </a:lnTo>
                    <a:lnTo>
                      <a:pt x="28" y="88"/>
                    </a:lnTo>
                    <a:lnTo>
                      <a:pt x="24" y="90"/>
                    </a:lnTo>
                    <a:lnTo>
                      <a:pt x="22" y="94"/>
                    </a:lnTo>
                    <a:lnTo>
                      <a:pt x="22" y="102"/>
                    </a:lnTo>
                    <a:lnTo>
                      <a:pt x="24" y="116"/>
                    </a:lnTo>
                    <a:lnTo>
                      <a:pt x="20" y="124"/>
                    </a:lnTo>
                    <a:lnTo>
                      <a:pt x="18" y="126"/>
                    </a:lnTo>
                    <a:lnTo>
                      <a:pt x="16" y="126"/>
                    </a:lnTo>
                    <a:lnTo>
                      <a:pt x="0" y="122"/>
                    </a:lnTo>
                    <a:lnTo>
                      <a:pt x="2" y="126"/>
                    </a:lnTo>
                    <a:lnTo>
                      <a:pt x="8" y="130"/>
                    </a:lnTo>
                    <a:lnTo>
                      <a:pt x="18" y="144"/>
                    </a:lnTo>
                    <a:lnTo>
                      <a:pt x="28" y="160"/>
                    </a:lnTo>
                    <a:lnTo>
                      <a:pt x="28" y="162"/>
                    </a:lnTo>
                    <a:lnTo>
                      <a:pt x="36" y="162"/>
                    </a:lnTo>
                    <a:lnTo>
                      <a:pt x="42" y="160"/>
                    </a:lnTo>
                    <a:lnTo>
                      <a:pt x="48" y="162"/>
                    </a:lnTo>
                    <a:lnTo>
                      <a:pt x="54" y="164"/>
                    </a:lnTo>
                    <a:lnTo>
                      <a:pt x="60" y="166"/>
                    </a:lnTo>
                    <a:lnTo>
                      <a:pt x="70" y="178"/>
                    </a:lnTo>
                    <a:lnTo>
                      <a:pt x="68" y="200"/>
                    </a:lnTo>
                    <a:lnTo>
                      <a:pt x="72" y="204"/>
                    </a:lnTo>
                    <a:lnTo>
                      <a:pt x="72" y="210"/>
                    </a:lnTo>
                    <a:lnTo>
                      <a:pt x="68" y="214"/>
                    </a:lnTo>
                    <a:lnTo>
                      <a:pt x="60" y="218"/>
                    </a:lnTo>
                    <a:lnTo>
                      <a:pt x="56" y="218"/>
                    </a:lnTo>
                    <a:lnTo>
                      <a:pt x="54" y="220"/>
                    </a:lnTo>
                    <a:lnTo>
                      <a:pt x="52" y="224"/>
                    </a:lnTo>
                    <a:lnTo>
                      <a:pt x="50" y="230"/>
                    </a:lnTo>
                    <a:lnTo>
                      <a:pt x="44" y="244"/>
                    </a:lnTo>
                    <a:lnTo>
                      <a:pt x="52" y="254"/>
                    </a:lnTo>
                    <a:lnTo>
                      <a:pt x="74" y="258"/>
                    </a:lnTo>
                    <a:lnTo>
                      <a:pt x="76" y="258"/>
                    </a:lnTo>
                    <a:lnTo>
                      <a:pt x="86" y="268"/>
                    </a:lnTo>
                    <a:lnTo>
                      <a:pt x="72" y="288"/>
                    </a:lnTo>
                    <a:lnTo>
                      <a:pt x="102" y="352"/>
                    </a:lnTo>
                    <a:lnTo>
                      <a:pt x="104" y="354"/>
                    </a:lnTo>
                    <a:lnTo>
                      <a:pt x="98" y="358"/>
                    </a:lnTo>
                    <a:lnTo>
                      <a:pt x="100" y="364"/>
                    </a:lnTo>
                    <a:lnTo>
                      <a:pt x="156" y="330"/>
                    </a:lnTo>
                    <a:lnTo>
                      <a:pt x="146" y="346"/>
                    </a:lnTo>
                    <a:lnTo>
                      <a:pt x="138" y="362"/>
                    </a:lnTo>
                    <a:lnTo>
                      <a:pt x="134" y="374"/>
                    </a:lnTo>
                    <a:lnTo>
                      <a:pt x="140" y="372"/>
                    </a:lnTo>
                    <a:lnTo>
                      <a:pt x="146" y="366"/>
                    </a:lnTo>
                    <a:lnTo>
                      <a:pt x="152" y="360"/>
                    </a:lnTo>
                    <a:lnTo>
                      <a:pt x="156" y="350"/>
                    </a:lnTo>
                    <a:lnTo>
                      <a:pt x="158" y="350"/>
                    </a:lnTo>
                    <a:lnTo>
                      <a:pt x="172" y="342"/>
                    </a:lnTo>
                    <a:lnTo>
                      <a:pt x="174" y="340"/>
                    </a:lnTo>
                    <a:lnTo>
                      <a:pt x="196" y="358"/>
                    </a:lnTo>
                    <a:lnTo>
                      <a:pt x="220" y="360"/>
                    </a:lnTo>
                    <a:lnTo>
                      <a:pt x="232" y="368"/>
                    </a:lnTo>
                    <a:lnTo>
                      <a:pt x="260" y="342"/>
                    </a:lnTo>
                    <a:lnTo>
                      <a:pt x="264" y="336"/>
                    </a:lnTo>
                    <a:lnTo>
                      <a:pt x="268" y="326"/>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0" y="226"/>
                    </a:lnTo>
                    <a:lnTo>
                      <a:pt x="284" y="222"/>
                    </a:lnTo>
                    <a:lnTo>
                      <a:pt x="282" y="222"/>
                    </a:lnTo>
                    <a:lnTo>
                      <a:pt x="272" y="232"/>
                    </a:lnTo>
                    <a:lnTo>
                      <a:pt x="272" y="230"/>
                    </a:lnTo>
                    <a:lnTo>
                      <a:pt x="270" y="230"/>
                    </a:lnTo>
                    <a:lnTo>
                      <a:pt x="256" y="226"/>
                    </a:lnTo>
                    <a:lnTo>
                      <a:pt x="252" y="214"/>
                    </a:lnTo>
                    <a:lnTo>
                      <a:pt x="244" y="210"/>
                    </a:lnTo>
                    <a:lnTo>
                      <a:pt x="236" y="204"/>
                    </a:lnTo>
                    <a:lnTo>
                      <a:pt x="226" y="198"/>
                    </a:lnTo>
                    <a:lnTo>
                      <a:pt x="218" y="192"/>
                    </a:lnTo>
                    <a:lnTo>
                      <a:pt x="216" y="190"/>
                    </a:lnTo>
                    <a:lnTo>
                      <a:pt x="216" y="186"/>
                    </a:lnTo>
                    <a:lnTo>
                      <a:pt x="214" y="184"/>
                    </a:lnTo>
                    <a:lnTo>
                      <a:pt x="216" y="180"/>
                    </a:lnTo>
                    <a:lnTo>
                      <a:pt x="220" y="170"/>
                    </a:lnTo>
                    <a:lnTo>
                      <a:pt x="230" y="152"/>
                    </a:lnTo>
                    <a:lnTo>
                      <a:pt x="232" y="144"/>
                    </a:lnTo>
                    <a:lnTo>
                      <a:pt x="234" y="138"/>
                    </a:lnTo>
                    <a:lnTo>
                      <a:pt x="234" y="128"/>
                    </a:lnTo>
                    <a:lnTo>
                      <a:pt x="240" y="128"/>
                    </a:lnTo>
                    <a:lnTo>
                      <a:pt x="258" y="130"/>
                    </a:lnTo>
                    <a:lnTo>
                      <a:pt x="260" y="122"/>
                    </a:lnTo>
                    <a:lnTo>
                      <a:pt x="264" y="106"/>
                    </a:lnTo>
                    <a:lnTo>
                      <a:pt x="260" y="104"/>
                    </a:lnTo>
                    <a:lnTo>
                      <a:pt x="242" y="116"/>
                    </a:lnTo>
                    <a:lnTo>
                      <a:pt x="230" y="122"/>
                    </a:lnTo>
                    <a:lnTo>
                      <a:pt x="222" y="122"/>
                    </a:lnTo>
                    <a:lnTo>
                      <a:pt x="214" y="120"/>
                    </a:lnTo>
                    <a:lnTo>
                      <a:pt x="204" y="114"/>
                    </a:lnTo>
                    <a:lnTo>
                      <a:pt x="194" y="108"/>
                    </a:lnTo>
                    <a:lnTo>
                      <a:pt x="194" y="106"/>
                    </a:lnTo>
                    <a:lnTo>
                      <a:pt x="192"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201" name="天津"/>
              <p:cNvSpPr>
                <a:spLocks/>
              </p:cNvSpPr>
              <p:nvPr/>
            </p:nvSpPr>
            <p:spPr bwMode="auto">
              <a:xfrm>
                <a:off x="5753564" y="3073690"/>
                <a:ext cx="143094" cy="206766"/>
              </a:xfrm>
              <a:custGeom>
                <a:avLst/>
                <a:gdLst>
                  <a:gd name="T0" fmla="*/ 2147483646 w 80"/>
                  <a:gd name="T1" fmla="*/ 2147483646 h 116"/>
                  <a:gd name="T2" fmla="*/ 2147483646 w 80"/>
                  <a:gd name="T3" fmla="*/ 0 h 116"/>
                  <a:gd name="T4" fmla="*/ 2147483646 w 80"/>
                  <a:gd name="T5" fmla="*/ 0 h 116"/>
                  <a:gd name="T6" fmla="*/ 2147483646 w 80"/>
                  <a:gd name="T7" fmla="*/ 2147483646 h 116"/>
                  <a:gd name="T8" fmla="*/ 2147483646 w 80"/>
                  <a:gd name="T9" fmla="*/ 2147483646 h 116"/>
                  <a:gd name="T10" fmla="*/ 2147483646 w 80"/>
                  <a:gd name="T11" fmla="*/ 2147483646 h 116"/>
                  <a:gd name="T12" fmla="*/ 2147483646 w 80"/>
                  <a:gd name="T13" fmla="*/ 2147483646 h 116"/>
                  <a:gd name="T14" fmla="*/ 2147483646 w 80"/>
                  <a:gd name="T15" fmla="*/ 2147483646 h 116"/>
                  <a:gd name="T16" fmla="*/ 2147483646 w 80"/>
                  <a:gd name="T17" fmla="*/ 2147483646 h 116"/>
                  <a:gd name="T18" fmla="*/ 2147483646 w 80"/>
                  <a:gd name="T19" fmla="*/ 2147483646 h 116"/>
                  <a:gd name="T20" fmla="*/ 2147483646 w 80"/>
                  <a:gd name="T21" fmla="*/ 2147483646 h 116"/>
                  <a:gd name="T22" fmla="*/ 2147483646 w 80"/>
                  <a:gd name="T23" fmla="*/ 2147483646 h 116"/>
                  <a:gd name="T24" fmla="*/ 2147483646 w 80"/>
                  <a:gd name="T25" fmla="*/ 2147483646 h 116"/>
                  <a:gd name="T26" fmla="*/ 2147483646 w 80"/>
                  <a:gd name="T27" fmla="*/ 2147483646 h 116"/>
                  <a:gd name="T28" fmla="*/ 2147483646 w 80"/>
                  <a:gd name="T29" fmla="*/ 2147483646 h 116"/>
                  <a:gd name="T30" fmla="*/ 2147483646 w 80"/>
                  <a:gd name="T31" fmla="*/ 2147483646 h 116"/>
                  <a:gd name="T32" fmla="*/ 2147483646 w 80"/>
                  <a:gd name="T33" fmla="*/ 2147483646 h 116"/>
                  <a:gd name="T34" fmla="*/ 0 w 80"/>
                  <a:gd name="T35" fmla="*/ 2147483646 h 116"/>
                  <a:gd name="T36" fmla="*/ 0 w 80"/>
                  <a:gd name="T37" fmla="*/ 2147483646 h 116"/>
                  <a:gd name="T38" fmla="*/ 0 w 80"/>
                  <a:gd name="T39" fmla="*/ 2147483646 h 116"/>
                  <a:gd name="T40" fmla="*/ 0 w 80"/>
                  <a:gd name="T41" fmla="*/ 2147483646 h 116"/>
                  <a:gd name="T42" fmla="*/ 2147483646 w 80"/>
                  <a:gd name="T43" fmla="*/ 2147483646 h 116"/>
                  <a:gd name="T44" fmla="*/ 2147483646 w 80"/>
                  <a:gd name="T45" fmla="*/ 2147483646 h 116"/>
                  <a:gd name="T46" fmla="*/ 2147483646 w 80"/>
                  <a:gd name="T47" fmla="*/ 2147483646 h 116"/>
                  <a:gd name="T48" fmla="*/ 2147483646 w 80"/>
                  <a:gd name="T49" fmla="*/ 2147483646 h 116"/>
                  <a:gd name="T50" fmla="*/ 2147483646 w 80"/>
                  <a:gd name="T51" fmla="*/ 2147483646 h 116"/>
                  <a:gd name="T52" fmla="*/ 2147483646 w 80"/>
                  <a:gd name="T53" fmla="*/ 2147483646 h 116"/>
                  <a:gd name="T54" fmla="*/ 2147483646 w 80"/>
                  <a:gd name="T55" fmla="*/ 2147483646 h 116"/>
                  <a:gd name="T56" fmla="*/ 2147483646 w 80"/>
                  <a:gd name="T57" fmla="*/ 2147483646 h 116"/>
                  <a:gd name="T58" fmla="*/ 2147483646 w 80"/>
                  <a:gd name="T59" fmla="*/ 2147483646 h 116"/>
                  <a:gd name="T60" fmla="*/ 2147483646 w 80"/>
                  <a:gd name="T61" fmla="*/ 2147483646 h 116"/>
                  <a:gd name="T62" fmla="*/ 2147483646 w 80"/>
                  <a:gd name="T63" fmla="*/ 2147483646 h 116"/>
                  <a:gd name="T64" fmla="*/ 2147483646 w 80"/>
                  <a:gd name="T65" fmla="*/ 2147483646 h 116"/>
                  <a:gd name="T66" fmla="*/ 2147483646 w 80"/>
                  <a:gd name="T67" fmla="*/ 2147483646 h 116"/>
                  <a:gd name="T68" fmla="*/ 2147483646 w 80"/>
                  <a:gd name="T69" fmla="*/ 2147483646 h 116"/>
                  <a:gd name="T70" fmla="*/ 2147483646 w 80"/>
                  <a:gd name="T71" fmla="*/ 2147483646 h 116"/>
                  <a:gd name="T72" fmla="*/ 2147483646 w 80"/>
                  <a:gd name="T73" fmla="*/ 2147483646 h 116"/>
                  <a:gd name="T74" fmla="*/ 2147483646 w 80"/>
                  <a:gd name="T75" fmla="*/ 2147483646 h 116"/>
                  <a:gd name="T76" fmla="*/ 2147483646 w 80"/>
                  <a:gd name="T77" fmla="*/ 2147483646 h 116"/>
                  <a:gd name="T78" fmla="*/ 2147483646 w 80"/>
                  <a:gd name="T79" fmla="*/ 2147483646 h 116"/>
                  <a:gd name="T80" fmla="*/ 2147483646 w 80"/>
                  <a:gd name="T81" fmla="*/ 2147483646 h 116"/>
                  <a:gd name="T82" fmla="*/ 2147483646 w 80"/>
                  <a:gd name="T83" fmla="*/ 2147483646 h 116"/>
                  <a:gd name="T84" fmla="*/ 2147483646 w 80"/>
                  <a:gd name="T85" fmla="*/ 2147483646 h 116"/>
                  <a:gd name="T86" fmla="*/ 2147483646 w 80"/>
                  <a:gd name="T87" fmla="*/ 2147483646 h 116"/>
                  <a:gd name="T88" fmla="*/ 2147483646 w 80"/>
                  <a:gd name="T89" fmla="*/ 2147483646 h 116"/>
                  <a:gd name="T90" fmla="*/ 2147483646 w 80"/>
                  <a:gd name="T91" fmla="*/ 2147483646 h 116"/>
                  <a:gd name="T92" fmla="*/ 2147483646 w 80"/>
                  <a:gd name="T93" fmla="*/ 2147483646 h 116"/>
                  <a:gd name="T94" fmla="*/ 2147483646 w 80"/>
                  <a:gd name="T95" fmla="*/ 2147483646 h 1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0" h="116">
                    <a:moveTo>
                      <a:pt x="46" y="2"/>
                    </a:moveTo>
                    <a:lnTo>
                      <a:pt x="44" y="0"/>
                    </a:lnTo>
                    <a:lnTo>
                      <a:pt x="40" y="2"/>
                    </a:lnTo>
                    <a:lnTo>
                      <a:pt x="38" y="4"/>
                    </a:lnTo>
                    <a:lnTo>
                      <a:pt x="32" y="14"/>
                    </a:lnTo>
                    <a:lnTo>
                      <a:pt x="28" y="12"/>
                    </a:lnTo>
                    <a:lnTo>
                      <a:pt x="28" y="14"/>
                    </a:lnTo>
                    <a:lnTo>
                      <a:pt x="22" y="20"/>
                    </a:lnTo>
                    <a:lnTo>
                      <a:pt x="18" y="22"/>
                    </a:lnTo>
                    <a:lnTo>
                      <a:pt x="10" y="26"/>
                    </a:lnTo>
                    <a:lnTo>
                      <a:pt x="8" y="32"/>
                    </a:lnTo>
                    <a:lnTo>
                      <a:pt x="8" y="44"/>
                    </a:lnTo>
                    <a:lnTo>
                      <a:pt x="6" y="48"/>
                    </a:lnTo>
                    <a:lnTo>
                      <a:pt x="4" y="50"/>
                    </a:lnTo>
                    <a:lnTo>
                      <a:pt x="0" y="60"/>
                    </a:lnTo>
                    <a:lnTo>
                      <a:pt x="0" y="66"/>
                    </a:lnTo>
                    <a:lnTo>
                      <a:pt x="0" y="78"/>
                    </a:lnTo>
                    <a:lnTo>
                      <a:pt x="4" y="102"/>
                    </a:lnTo>
                    <a:lnTo>
                      <a:pt x="8" y="106"/>
                    </a:lnTo>
                    <a:lnTo>
                      <a:pt x="18" y="112"/>
                    </a:lnTo>
                    <a:lnTo>
                      <a:pt x="36" y="116"/>
                    </a:lnTo>
                    <a:lnTo>
                      <a:pt x="44" y="114"/>
                    </a:lnTo>
                    <a:lnTo>
                      <a:pt x="54" y="110"/>
                    </a:lnTo>
                    <a:lnTo>
                      <a:pt x="50" y="100"/>
                    </a:lnTo>
                    <a:lnTo>
                      <a:pt x="50" y="98"/>
                    </a:lnTo>
                    <a:lnTo>
                      <a:pt x="52" y="90"/>
                    </a:lnTo>
                    <a:lnTo>
                      <a:pt x="60" y="74"/>
                    </a:lnTo>
                    <a:lnTo>
                      <a:pt x="76" y="74"/>
                    </a:lnTo>
                    <a:lnTo>
                      <a:pt x="80" y="74"/>
                    </a:lnTo>
                    <a:lnTo>
                      <a:pt x="74" y="64"/>
                    </a:lnTo>
                    <a:lnTo>
                      <a:pt x="64" y="48"/>
                    </a:lnTo>
                    <a:lnTo>
                      <a:pt x="58" y="40"/>
                    </a:lnTo>
                    <a:lnTo>
                      <a:pt x="54" y="30"/>
                    </a:lnTo>
                    <a:lnTo>
                      <a:pt x="52" y="18"/>
                    </a:lnTo>
                    <a:lnTo>
                      <a:pt x="48" y="8"/>
                    </a:lnTo>
                    <a:lnTo>
                      <a:pt x="4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202" name="北京"/>
              <p:cNvSpPr>
                <a:spLocks/>
              </p:cNvSpPr>
              <p:nvPr/>
            </p:nvSpPr>
            <p:spPr bwMode="auto">
              <a:xfrm>
                <a:off x="5610469" y="2980412"/>
                <a:ext cx="189755" cy="203656"/>
              </a:xfrm>
              <a:custGeom>
                <a:avLst/>
                <a:gdLst>
                  <a:gd name="T0" fmla="*/ 2147483646 w 106"/>
                  <a:gd name="T1" fmla="*/ 2147483646 h 114"/>
                  <a:gd name="T2" fmla="*/ 2147483646 w 106"/>
                  <a:gd name="T3" fmla="*/ 2147483646 h 114"/>
                  <a:gd name="T4" fmla="*/ 2147483646 w 106"/>
                  <a:gd name="T5" fmla="*/ 2147483646 h 114"/>
                  <a:gd name="T6" fmla="*/ 2147483646 w 106"/>
                  <a:gd name="T7" fmla="*/ 2147483646 h 114"/>
                  <a:gd name="T8" fmla="*/ 2147483646 w 106"/>
                  <a:gd name="T9" fmla="*/ 2147483646 h 114"/>
                  <a:gd name="T10" fmla="*/ 2147483646 w 106"/>
                  <a:gd name="T11" fmla="*/ 2147483646 h 114"/>
                  <a:gd name="T12" fmla="*/ 2147483646 w 106"/>
                  <a:gd name="T13" fmla="*/ 2147483646 h 114"/>
                  <a:gd name="T14" fmla="*/ 2147483646 w 106"/>
                  <a:gd name="T15" fmla="*/ 2147483646 h 114"/>
                  <a:gd name="T16" fmla="*/ 2147483646 w 106"/>
                  <a:gd name="T17" fmla="*/ 2147483646 h 114"/>
                  <a:gd name="T18" fmla="*/ 0 w 106"/>
                  <a:gd name="T19" fmla="*/ 2147483646 h 114"/>
                  <a:gd name="T20" fmla="*/ 2147483646 w 106"/>
                  <a:gd name="T21" fmla="*/ 2147483646 h 114"/>
                  <a:gd name="T22" fmla="*/ 2147483646 w 106"/>
                  <a:gd name="T23" fmla="*/ 2147483646 h 114"/>
                  <a:gd name="T24" fmla="*/ 2147483646 w 106"/>
                  <a:gd name="T25" fmla="*/ 2147483646 h 114"/>
                  <a:gd name="T26" fmla="*/ 2147483646 w 106"/>
                  <a:gd name="T27" fmla="*/ 2147483646 h 114"/>
                  <a:gd name="T28" fmla="*/ 2147483646 w 106"/>
                  <a:gd name="T29" fmla="*/ 2147483646 h 114"/>
                  <a:gd name="T30" fmla="*/ 2147483646 w 106"/>
                  <a:gd name="T31" fmla="*/ 2147483646 h 114"/>
                  <a:gd name="T32" fmla="*/ 2147483646 w 106"/>
                  <a:gd name="T33" fmla="*/ 2147483646 h 114"/>
                  <a:gd name="T34" fmla="*/ 2147483646 w 106"/>
                  <a:gd name="T35" fmla="*/ 2147483646 h 114"/>
                  <a:gd name="T36" fmla="*/ 2147483646 w 106"/>
                  <a:gd name="T37" fmla="*/ 2147483646 h 114"/>
                  <a:gd name="T38" fmla="*/ 2147483646 w 106"/>
                  <a:gd name="T39" fmla="*/ 2147483646 h 114"/>
                  <a:gd name="T40" fmla="*/ 2147483646 w 106"/>
                  <a:gd name="T41" fmla="*/ 2147483646 h 114"/>
                  <a:gd name="T42" fmla="*/ 2147483646 w 106"/>
                  <a:gd name="T43" fmla="*/ 2147483646 h 114"/>
                  <a:gd name="T44" fmla="*/ 2147483646 w 106"/>
                  <a:gd name="T45" fmla="*/ 2147483646 h 114"/>
                  <a:gd name="T46" fmla="*/ 2147483646 w 106"/>
                  <a:gd name="T47" fmla="*/ 2147483646 h 114"/>
                  <a:gd name="T48" fmla="*/ 2147483646 w 106"/>
                  <a:gd name="T49" fmla="*/ 2147483646 h 114"/>
                  <a:gd name="T50" fmla="*/ 2147483646 w 106"/>
                  <a:gd name="T51" fmla="*/ 2147483646 h 114"/>
                  <a:gd name="T52" fmla="*/ 2147483646 w 106"/>
                  <a:gd name="T53" fmla="*/ 2147483646 h 114"/>
                  <a:gd name="T54" fmla="*/ 2147483646 w 106"/>
                  <a:gd name="T55" fmla="*/ 2147483646 h 114"/>
                  <a:gd name="T56" fmla="*/ 2147483646 w 106"/>
                  <a:gd name="T57" fmla="*/ 2147483646 h 114"/>
                  <a:gd name="T58" fmla="*/ 2147483646 w 106"/>
                  <a:gd name="T59" fmla="*/ 2147483646 h 114"/>
                  <a:gd name="T60" fmla="*/ 2147483646 w 106"/>
                  <a:gd name="T61" fmla="*/ 2147483646 h 114"/>
                  <a:gd name="T62" fmla="*/ 2147483646 w 106"/>
                  <a:gd name="T63" fmla="*/ 2147483646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6" h="114">
                    <a:moveTo>
                      <a:pt x="52" y="24"/>
                    </a:moveTo>
                    <a:lnTo>
                      <a:pt x="52" y="26"/>
                    </a:lnTo>
                    <a:lnTo>
                      <a:pt x="48" y="26"/>
                    </a:lnTo>
                    <a:lnTo>
                      <a:pt x="38" y="24"/>
                    </a:lnTo>
                    <a:lnTo>
                      <a:pt x="38" y="28"/>
                    </a:lnTo>
                    <a:lnTo>
                      <a:pt x="38" y="30"/>
                    </a:lnTo>
                    <a:lnTo>
                      <a:pt x="36" y="30"/>
                    </a:lnTo>
                    <a:lnTo>
                      <a:pt x="18" y="38"/>
                    </a:lnTo>
                    <a:lnTo>
                      <a:pt x="18" y="40"/>
                    </a:lnTo>
                    <a:lnTo>
                      <a:pt x="16" y="44"/>
                    </a:lnTo>
                    <a:lnTo>
                      <a:pt x="18" y="48"/>
                    </a:lnTo>
                    <a:lnTo>
                      <a:pt x="24" y="56"/>
                    </a:lnTo>
                    <a:lnTo>
                      <a:pt x="24" y="58"/>
                    </a:lnTo>
                    <a:lnTo>
                      <a:pt x="24" y="60"/>
                    </a:lnTo>
                    <a:lnTo>
                      <a:pt x="14" y="72"/>
                    </a:lnTo>
                    <a:lnTo>
                      <a:pt x="4" y="82"/>
                    </a:lnTo>
                    <a:lnTo>
                      <a:pt x="0" y="86"/>
                    </a:lnTo>
                    <a:lnTo>
                      <a:pt x="0" y="90"/>
                    </a:lnTo>
                    <a:lnTo>
                      <a:pt x="4" y="96"/>
                    </a:lnTo>
                    <a:lnTo>
                      <a:pt x="14" y="100"/>
                    </a:lnTo>
                    <a:lnTo>
                      <a:pt x="20" y="100"/>
                    </a:lnTo>
                    <a:lnTo>
                      <a:pt x="32" y="102"/>
                    </a:lnTo>
                    <a:lnTo>
                      <a:pt x="36" y="102"/>
                    </a:lnTo>
                    <a:lnTo>
                      <a:pt x="40" y="106"/>
                    </a:lnTo>
                    <a:lnTo>
                      <a:pt x="48" y="110"/>
                    </a:lnTo>
                    <a:lnTo>
                      <a:pt x="56"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102" y="26"/>
                    </a:lnTo>
                    <a:lnTo>
                      <a:pt x="106" y="22"/>
                    </a:lnTo>
                    <a:lnTo>
                      <a:pt x="104" y="18"/>
                    </a:lnTo>
                    <a:lnTo>
                      <a:pt x="86" y="18"/>
                    </a:lnTo>
                    <a:lnTo>
                      <a:pt x="68" y="6"/>
                    </a:lnTo>
                    <a:lnTo>
                      <a:pt x="62" y="2"/>
                    </a:lnTo>
                    <a:lnTo>
                      <a:pt x="58" y="0"/>
                    </a:lnTo>
                    <a:lnTo>
                      <a:pt x="48" y="2"/>
                    </a:lnTo>
                    <a:lnTo>
                      <a:pt x="44" y="2"/>
                    </a:lnTo>
                    <a:lnTo>
                      <a:pt x="44" y="8"/>
                    </a:lnTo>
                    <a:lnTo>
                      <a:pt x="50" y="10"/>
                    </a:lnTo>
                    <a:lnTo>
                      <a:pt x="54" y="16"/>
                    </a:lnTo>
                    <a:lnTo>
                      <a:pt x="54" y="20"/>
                    </a:lnTo>
                    <a:lnTo>
                      <a:pt x="52" y="24"/>
                    </a:lnTo>
                    <a:close/>
                  </a:path>
                </a:pathLst>
              </a:custGeom>
              <a:solidFill>
                <a:srgbClr val="9E9AB4"/>
              </a:solid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203" name="辽宁"/>
              <p:cNvSpPr>
                <a:spLocks/>
              </p:cNvSpPr>
              <p:nvPr/>
            </p:nvSpPr>
            <p:spPr bwMode="auto">
              <a:xfrm>
                <a:off x="5932432" y="2576207"/>
                <a:ext cx="673476" cy="640509"/>
              </a:xfrm>
              <a:custGeom>
                <a:avLst/>
                <a:gdLst>
                  <a:gd name="T0" fmla="*/ 2147483646 w 376"/>
                  <a:gd name="T1" fmla="*/ 2147483646 h 358"/>
                  <a:gd name="T2" fmla="*/ 2147483646 w 376"/>
                  <a:gd name="T3" fmla="*/ 2147483646 h 358"/>
                  <a:gd name="T4" fmla="*/ 2147483646 w 376"/>
                  <a:gd name="T5" fmla="*/ 2147483646 h 358"/>
                  <a:gd name="T6" fmla="*/ 2147483646 w 376"/>
                  <a:gd name="T7" fmla="*/ 2147483646 h 358"/>
                  <a:gd name="T8" fmla="*/ 2147483646 w 376"/>
                  <a:gd name="T9" fmla="*/ 2147483646 h 358"/>
                  <a:gd name="T10" fmla="*/ 2147483646 w 376"/>
                  <a:gd name="T11" fmla="*/ 2147483646 h 358"/>
                  <a:gd name="T12" fmla="*/ 2147483646 w 376"/>
                  <a:gd name="T13" fmla="*/ 2147483646 h 358"/>
                  <a:gd name="T14" fmla="*/ 2147483646 w 376"/>
                  <a:gd name="T15" fmla="*/ 2147483646 h 358"/>
                  <a:gd name="T16" fmla="*/ 2147483646 w 376"/>
                  <a:gd name="T17" fmla="*/ 2147483646 h 358"/>
                  <a:gd name="T18" fmla="*/ 2147483646 w 376"/>
                  <a:gd name="T19" fmla="*/ 2147483646 h 358"/>
                  <a:gd name="T20" fmla="*/ 2147483646 w 376"/>
                  <a:gd name="T21" fmla="*/ 2147483646 h 358"/>
                  <a:gd name="T22" fmla="*/ 2147483646 w 376"/>
                  <a:gd name="T23" fmla="*/ 2147483646 h 358"/>
                  <a:gd name="T24" fmla="*/ 2147483646 w 376"/>
                  <a:gd name="T25" fmla="*/ 2147483646 h 358"/>
                  <a:gd name="T26" fmla="*/ 2147483646 w 376"/>
                  <a:gd name="T27" fmla="*/ 2147483646 h 358"/>
                  <a:gd name="T28" fmla="*/ 2147483646 w 376"/>
                  <a:gd name="T29" fmla="*/ 2147483646 h 358"/>
                  <a:gd name="T30" fmla="*/ 2147483646 w 376"/>
                  <a:gd name="T31" fmla="*/ 2147483646 h 358"/>
                  <a:gd name="T32" fmla="*/ 2147483646 w 376"/>
                  <a:gd name="T33" fmla="*/ 2147483646 h 358"/>
                  <a:gd name="T34" fmla="*/ 2147483646 w 376"/>
                  <a:gd name="T35" fmla="*/ 2147483646 h 358"/>
                  <a:gd name="T36" fmla="*/ 2147483646 w 376"/>
                  <a:gd name="T37" fmla="*/ 2147483646 h 358"/>
                  <a:gd name="T38" fmla="*/ 2147483646 w 376"/>
                  <a:gd name="T39" fmla="*/ 2147483646 h 358"/>
                  <a:gd name="T40" fmla="*/ 2147483646 w 376"/>
                  <a:gd name="T41" fmla="*/ 2147483646 h 358"/>
                  <a:gd name="T42" fmla="*/ 2147483646 w 376"/>
                  <a:gd name="T43" fmla="*/ 2147483646 h 358"/>
                  <a:gd name="T44" fmla="*/ 2147483646 w 376"/>
                  <a:gd name="T45" fmla="*/ 2147483646 h 358"/>
                  <a:gd name="T46" fmla="*/ 2147483646 w 376"/>
                  <a:gd name="T47" fmla="*/ 2147483646 h 358"/>
                  <a:gd name="T48" fmla="*/ 2147483646 w 376"/>
                  <a:gd name="T49" fmla="*/ 2147483646 h 358"/>
                  <a:gd name="T50" fmla="*/ 2147483646 w 376"/>
                  <a:gd name="T51" fmla="*/ 2147483646 h 358"/>
                  <a:gd name="T52" fmla="*/ 2147483646 w 376"/>
                  <a:gd name="T53" fmla="*/ 2147483646 h 358"/>
                  <a:gd name="T54" fmla="*/ 2147483646 w 376"/>
                  <a:gd name="T55" fmla="*/ 2147483646 h 358"/>
                  <a:gd name="T56" fmla="*/ 2147483646 w 376"/>
                  <a:gd name="T57" fmla="*/ 2147483646 h 358"/>
                  <a:gd name="T58" fmla="*/ 2147483646 w 376"/>
                  <a:gd name="T59" fmla="*/ 2147483646 h 358"/>
                  <a:gd name="T60" fmla="*/ 2147483646 w 376"/>
                  <a:gd name="T61" fmla="*/ 2147483646 h 358"/>
                  <a:gd name="T62" fmla="*/ 2147483646 w 376"/>
                  <a:gd name="T63" fmla="*/ 2147483646 h 358"/>
                  <a:gd name="T64" fmla="*/ 2147483646 w 376"/>
                  <a:gd name="T65" fmla="*/ 2147483646 h 358"/>
                  <a:gd name="T66" fmla="*/ 2147483646 w 376"/>
                  <a:gd name="T67" fmla="*/ 2147483646 h 358"/>
                  <a:gd name="T68" fmla="*/ 2147483646 w 376"/>
                  <a:gd name="T69" fmla="*/ 2147483646 h 358"/>
                  <a:gd name="T70" fmla="*/ 2147483646 w 376"/>
                  <a:gd name="T71" fmla="*/ 2147483646 h 358"/>
                  <a:gd name="T72" fmla="*/ 2147483646 w 376"/>
                  <a:gd name="T73" fmla="*/ 2147483646 h 358"/>
                  <a:gd name="T74" fmla="*/ 2147483646 w 376"/>
                  <a:gd name="T75" fmla="*/ 2147483646 h 358"/>
                  <a:gd name="T76" fmla="*/ 2147483646 w 376"/>
                  <a:gd name="T77" fmla="*/ 2147483646 h 358"/>
                  <a:gd name="T78" fmla="*/ 2147483646 w 376"/>
                  <a:gd name="T79" fmla="*/ 2147483646 h 358"/>
                  <a:gd name="T80" fmla="*/ 2147483646 w 376"/>
                  <a:gd name="T81" fmla="*/ 2147483646 h 358"/>
                  <a:gd name="T82" fmla="*/ 2147483646 w 376"/>
                  <a:gd name="T83" fmla="*/ 2147483646 h 358"/>
                  <a:gd name="T84" fmla="*/ 2147483646 w 376"/>
                  <a:gd name="T85" fmla="*/ 2147483646 h 358"/>
                  <a:gd name="T86" fmla="*/ 2147483646 w 376"/>
                  <a:gd name="T87" fmla="*/ 2147483646 h 358"/>
                  <a:gd name="T88" fmla="*/ 2147483646 w 376"/>
                  <a:gd name="T89" fmla="*/ 2147483646 h 358"/>
                  <a:gd name="T90" fmla="*/ 2147483646 w 376"/>
                  <a:gd name="T91" fmla="*/ 2147483646 h 358"/>
                  <a:gd name="T92" fmla="*/ 2147483646 w 376"/>
                  <a:gd name="T93" fmla="*/ 2147483646 h 358"/>
                  <a:gd name="T94" fmla="*/ 2147483646 w 376"/>
                  <a:gd name="T95" fmla="*/ 2147483646 h 358"/>
                  <a:gd name="T96" fmla="*/ 2147483646 w 376"/>
                  <a:gd name="T97" fmla="*/ 2147483646 h 358"/>
                  <a:gd name="T98" fmla="*/ 2147483646 w 376"/>
                  <a:gd name="T99" fmla="*/ 2147483646 h 358"/>
                  <a:gd name="T100" fmla="*/ 2147483646 w 376"/>
                  <a:gd name="T101" fmla="*/ 2147483646 h 358"/>
                  <a:gd name="T102" fmla="*/ 2147483646 w 376"/>
                  <a:gd name="T103" fmla="*/ 2147483646 h 358"/>
                  <a:gd name="T104" fmla="*/ 2147483646 w 376"/>
                  <a:gd name="T105" fmla="*/ 0 h 358"/>
                  <a:gd name="T106" fmla="*/ 2147483646 w 376"/>
                  <a:gd name="T107" fmla="*/ 2147483646 h 358"/>
                  <a:gd name="T108" fmla="*/ 2147483646 w 376"/>
                  <a:gd name="T109" fmla="*/ 2147483646 h 358"/>
                  <a:gd name="T110" fmla="*/ 2147483646 w 376"/>
                  <a:gd name="T111" fmla="*/ 2147483646 h 358"/>
                  <a:gd name="T112" fmla="*/ 2147483646 w 376"/>
                  <a:gd name="T113" fmla="*/ 2147483646 h 3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58">
                    <a:moveTo>
                      <a:pt x="172" y="46"/>
                    </a:moveTo>
                    <a:lnTo>
                      <a:pt x="162" y="60"/>
                    </a:lnTo>
                    <a:lnTo>
                      <a:pt x="160" y="64"/>
                    </a:lnTo>
                    <a:lnTo>
                      <a:pt x="160" y="74"/>
                    </a:lnTo>
                    <a:lnTo>
                      <a:pt x="160" y="80"/>
                    </a:lnTo>
                    <a:lnTo>
                      <a:pt x="142" y="80"/>
                    </a:lnTo>
                    <a:lnTo>
                      <a:pt x="140" y="80"/>
                    </a:lnTo>
                    <a:lnTo>
                      <a:pt x="128" y="76"/>
                    </a:lnTo>
                    <a:lnTo>
                      <a:pt x="116" y="92"/>
                    </a:lnTo>
                    <a:lnTo>
                      <a:pt x="102" y="100"/>
                    </a:lnTo>
                    <a:lnTo>
                      <a:pt x="92" y="112"/>
                    </a:lnTo>
                    <a:lnTo>
                      <a:pt x="90" y="116"/>
                    </a:lnTo>
                    <a:lnTo>
                      <a:pt x="70" y="138"/>
                    </a:lnTo>
                    <a:lnTo>
                      <a:pt x="70" y="140"/>
                    </a:lnTo>
                    <a:lnTo>
                      <a:pt x="68" y="140"/>
                    </a:lnTo>
                    <a:lnTo>
                      <a:pt x="54" y="148"/>
                    </a:lnTo>
                    <a:lnTo>
                      <a:pt x="42" y="140"/>
                    </a:lnTo>
                    <a:lnTo>
                      <a:pt x="42" y="138"/>
                    </a:lnTo>
                    <a:lnTo>
                      <a:pt x="30" y="126"/>
                    </a:lnTo>
                    <a:lnTo>
                      <a:pt x="24" y="122"/>
                    </a:lnTo>
                    <a:lnTo>
                      <a:pt x="28" y="156"/>
                    </a:lnTo>
                    <a:lnTo>
                      <a:pt x="34" y="172"/>
                    </a:lnTo>
                    <a:lnTo>
                      <a:pt x="22" y="184"/>
                    </a:lnTo>
                    <a:lnTo>
                      <a:pt x="4" y="208"/>
                    </a:lnTo>
                    <a:lnTo>
                      <a:pt x="4" y="220"/>
                    </a:lnTo>
                    <a:lnTo>
                      <a:pt x="0" y="226"/>
                    </a:lnTo>
                    <a:lnTo>
                      <a:pt x="2" y="232"/>
                    </a:lnTo>
                    <a:lnTo>
                      <a:pt x="8" y="232"/>
                    </a:lnTo>
                    <a:lnTo>
                      <a:pt x="32" y="238"/>
                    </a:lnTo>
                    <a:lnTo>
                      <a:pt x="34" y="238"/>
                    </a:lnTo>
                    <a:lnTo>
                      <a:pt x="34" y="240"/>
                    </a:lnTo>
                    <a:lnTo>
                      <a:pt x="40" y="244"/>
                    </a:lnTo>
                    <a:lnTo>
                      <a:pt x="46" y="248"/>
                    </a:lnTo>
                    <a:lnTo>
                      <a:pt x="48" y="248"/>
                    </a:lnTo>
                    <a:lnTo>
                      <a:pt x="50" y="252"/>
                    </a:lnTo>
                    <a:lnTo>
                      <a:pt x="52" y="258"/>
                    </a:lnTo>
                    <a:lnTo>
                      <a:pt x="54" y="264"/>
                    </a:lnTo>
                    <a:lnTo>
                      <a:pt x="78" y="272"/>
                    </a:lnTo>
                    <a:lnTo>
                      <a:pt x="86" y="270"/>
                    </a:lnTo>
                    <a:lnTo>
                      <a:pt x="92" y="260"/>
                    </a:lnTo>
                    <a:lnTo>
                      <a:pt x="112" y="224"/>
                    </a:lnTo>
                    <a:lnTo>
                      <a:pt x="122" y="212"/>
                    </a:lnTo>
                    <a:lnTo>
                      <a:pt x="122" y="210"/>
                    </a:lnTo>
                    <a:lnTo>
                      <a:pt x="138" y="204"/>
                    </a:lnTo>
                    <a:lnTo>
                      <a:pt x="148" y="202"/>
                    </a:lnTo>
                    <a:lnTo>
                      <a:pt x="154" y="196"/>
                    </a:lnTo>
                    <a:lnTo>
                      <a:pt x="160" y="192"/>
                    </a:lnTo>
                    <a:lnTo>
                      <a:pt x="164" y="194"/>
                    </a:lnTo>
                    <a:lnTo>
                      <a:pt x="172" y="198"/>
                    </a:lnTo>
                    <a:lnTo>
                      <a:pt x="174" y="198"/>
                    </a:lnTo>
                    <a:lnTo>
                      <a:pt x="174" y="200"/>
                    </a:lnTo>
                    <a:lnTo>
                      <a:pt x="188" y="220"/>
                    </a:lnTo>
                    <a:lnTo>
                      <a:pt x="188" y="222"/>
                    </a:lnTo>
                    <a:lnTo>
                      <a:pt x="190" y="238"/>
                    </a:lnTo>
                    <a:lnTo>
                      <a:pt x="188" y="254"/>
                    </a:lnTo>
                    <a:lnTo>
                      <a:pt x="184" y="268"/>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20"/>
                    </a:lnTo>
                    <a:lnTo>
                      <a:pt x="192" y="320"/>
                    </a:lnTo>
                    <a:lnTo>
                      <a:pt x="186" y="324"/>
                    </a:lnTo>
                    <a:lnTo>
                      <a:pt x="184" y="328"/>
                    </a:lnTo>
                    <a:lnTo>
                      <a:pt x="184" y="334"/>
                    </a:lnTo>
                    <a:lnTo>
                      <a:pt x="182" y="336"/>
                    </a:lnTo>
                    <a:lnTo>
                      <a:pt x="178" y="344"/>
                    </a:lnTo>
                    <a:lnTo>
                      <a:pt x="176" y="344"/>
                    </a:lnTo>
                    <a:lnTo>
                      <a:pt x="168" y="346"/>
                    </a:lnTo>
                    <a:lnTo>
                      <a:pt x="162" y="348"/>
                    </a:lnTo>
                    <a:lnTo>
                      <a:pt x="158" y="356"/>
                    </a:lnTo>
                    <a:lnTo>
                      <a:pt x="158" y="358"/>
                    </a:lnTo>
                    <a:lnTo>
                      <a:pt x="184" y="354"/>
                    </a:lnTo>
                    <a:lnTo>
                      <a:pt x="190" y="350"/>
                    </a:lnTo>
                    <a:lnTo>
                      <a:pt x="198" y="328"/>
                    </a:lnTo>
                    <a:lnTo>
                      <a:pt x="258" y="266"/>
                    </a:lnTo>
                    <a:lnTo>
                      <a:pt x="260" y="266"/>
                    </a:lnTo>
                    <a:lnTo>
                      <a:pt x="272" y="260"/>
                    </a:lnTo>
                    <a:lnTo>
                      <a:pt x="284" y="260"/>
                    </a:lnTo>
                    <a:lnTo>
                      <a:pt x="294" y="258"/>
                    </a:lnTo>
                    <a:lnTo>
                      <a:pt x="304" y="252"/>
                    </a:lnTo>
                    <a:lnTo>
                      <a:pt x="312" y="244"/>
                    </a:lnTo>
                    <a:lnTo>
                      <a:pt x="326" y="208"/>
                    </a:lnTo>
                    <a:lnTo>
                      <a:pt x="376" y="156"/>
                    </a:lnTo>
                    <a:lnTo>
                      <a:pt x="372" y="128"/>
                    </a:lnTo>
                    <a:lnTo>
                      <a:pt x="368" y="126"/>
                    </a:lnTo>
                    <a:lnTo>
                      <a:pt x="364" y="122"/>
                    </a:lnTo>
                    <a:lnTo>
                      <a:pt x="364" y="120"/>
                    </a:lnTo>
                    <a:lnTo>
                      <a:pt x="364" y="122"/>
                    </a:lnTo>
                    <a:lnTo>
                      <a:pt x="356" y="122"/>
                    </a:lnTo>
                    <a:lnTo>
                      <a:pt x="350" y="120"/>
                    </a:lnTo>
                    <a:lnTo>
                      <a:pt x="346" y="116"/>
                    </a:lnTo>
                    <a:lnTo>
                      <a:pt x="344" y="110"/>
                    </a:lnTo>
                    <a:lnTo>
                      <a:pt x="342" y="108"/>
                    </a:lnTo>
                    <a:lnTo>
                      <a:pt x="342" y="66"/>
                    </a:lnTo>
                    <a:lnTo>
                      <a:pt x="336" y="62"/>
                    </a:lnTo>
                    <a:lnTo>
                      <a:pt x="328" y="56"/>
                    </a:lnTo>
                    <a:lnTo>
                      <a:pt x="316" y="44"/>
                    </a:lnTo>
                    <a:lnTo>
                      <a:pt x="308" y="30"/>
                    </a:lnTo>
                    <a:lnTo>
                      <a:pt x="306" y="24"/>
                    </a:lnTo>
                    <a:lnTo>
                      <a:pt x="306" y="16"/>
                    </a:lnTo>
                    <a:lnTo>
                      <a:pt x="308" y="12"/>
                    </a:lnTo>
                    <a:lnTo>
                      <a:pt x="302" y="4"/>
                    </a:lnTo>
                    <a:lnTo>
                      <a:pt x="300" y="10"/>
                    </a:lnTo>
                    <a:lnTo>
                      <a:pt x="294" y="24"/>
                    </a:lnTo>
                    <a:lnTo>
                      <a:pt x="292" y="24"/>
                    </a:lnTo>
                    <a:lnTo>
                      <a:pt x="282" y="24"/>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12" y="48"/>
                    </a:lnTo>
                    <a:lnTo>
                      <a:pt x="210" y="48"/>
                    </a:lnTo>
                    <a:lnTo>
                      <a:pt x="208" y="48"/>
                    </a:lnTo>
                    <a:lnTo>
                      <a:pt x="186" y="50"/>
                    </a:lnTo>
                    <a:lnTo>
                      <a:pt x="172"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204" name="吉林"/>
              <p:cNvSpPr>
                <a:spLocks/>
              </p:cNvSpPr>
              <p:nvPr/>
            </p:nvSpPr>
            <p:spPr bwMode="auto">
              <a:xfrm>
                <a:off x="6083303" y="2189103"/>
                <a:ext cx="959665" cy="651392"/>
              </a:xfrm>
              <a:custGeom>
                <a:avLst/>
                <a:gdLst>
                  <a:gd name="T0" fmla="*/ 2147483646 w 536"/>
                  <a:gd name="T1" fmla="*/ 2147483646 h 364"/>
                  <a:gd name="T2" fmla="*/ 2147483646 w 536"/>
                  <a:gd name="T3" fmla="*/ 2147483646 h 364"/>
                  <a:gd name="T4" fmla="*/ 2147483646 w 536"/>
                  <a:gd name="T5" fmla="*/ 2147483646 h 364"/>
                  <a:gd name="T6" fmla="*/ 2147483646 w 536"/>
                  <a:gd name="T7" fmla="*/ 2147483646 h 364"/>
                  <a:gd name="T8" fmla="*/ 2147483646 w 536"/>
                  <a:gd name="T9" fmla="*/ 2147483646 h 364"/>
                  <a:gd name="T10" fmla="*/ 2147483646 w 536"/>
                  <a:gd name="T11" fmla="*/ 2147483646 h 364"/>
                  <a:gd name="T12" fmla="*/ 2147483646 w 536"/>
                  <a:gd name="T13" fmla="*/ 2147483646 h 364"/>
                  <a:gd name="T14" fmla="*/ 2147483646 w 536"/>
                  <a:gd name="T15" fmla="*/ 2147483646 h 364"/>
                  <a:gd name="T16" fmla="*/ 2147483646 w 536"/>
                  <a:gd name="T17" fmla="*/ 2147483646 h 364"/>
                  <a:gd name="T18" fmla="*/ 2147483646 w 536"/>
                  <a:gd name="T19" fmla="*/ 2147483646 h 364"/>
                  <a:gd name="T20" fmla="*/ 2147483646 w 536"/>
                  <a:gd name="T21" fmla="*/ 2147483646 h 364"/>
                  <a:gd name="T22" fmla="*/ 2147483646 w 536"/>
                  <a:gd name="T23" fmla="*/ 2147483646 h 364"/>
                  <a:gd name="T24" fmla="*/ 2147483646 w 536"/>
                  <a:gd name="T25" fmla="*/ 2147483646 h 364"/>
                  <a:gd name="T26" fmla="*/ 2147483646 w 536"/>
                  <a:gd name="T27" fmla="*/ 2147483646 h 364"/>
                  <a:gd name="T28" fmla="*/ 2147483646 w 536"/>
                  <a:gd name="T29" fmla="*/ 2147483646 h 364"/>
                  <a:gd name="T30" fmla="*/ 2147483646 w 536"/>
                  <a:gd name="T31" fmla="*/ 2147483646 h 364"/>
                  <a:gd name="T32" fmla="*/ 2147483646 w 536"/>
                  <a:gd name="T33" fmla="*/ 2147483646 h 364"/>
                  <a:gd name="T34" fmla="*/ 2147483646 w 536"/>
                  <a:gd name="T35" fmla="*/ 2147483646 h 364"/>
                  <a:gd name="T36" fmla="*/ 2147483646 w 536"/>
                  <a:gd name="T37" fmla="*/ 2147483646 h 364"/>
                  <a:gd name="T38" fmla="*/ 2147483646 w 536"/>
                  <a:gd name="T39" fmla="*/ 2147483646 h 364"/>
                  <a:gd name="T40" fmla="*/ 2147483646 w 536"/>
                  <a:gd name="T41" fmla="*/ 2147483646 h 364"/>
                  <a:gd name="T42" fmla="*/ 2147483646 w 536"/>
                  <a:gd name="T43" fmla="*/ 2147483646 h 364"/>
                  <a:gd name="T44" fmla="*/ 2147483646 w 536"/>
                  <a:gd name="T45" fmla="*/ 2147483646 h 364"/>
                  <a:gd name="T46" fmla="*/ 2147483646 w 536"/>
                  <a:gd name="T47" fmla="*/ 2147483646 h 364"/>
                  <a:gd name="T48" fmla="*/ 2147483646 w 536"/>
                  <a:gd name="T49" fmla="*/ 2147483646 h 364"/>
                  <a:gd name="T50" fmla="*/ 2147483646 w 536"/>
                  <a:gd name="T51" fmla="*/ 2147483646 h 364"/>
                  <a:gd name="T52" fmla="*/ 2147483646 w 536"/>
                  <a:gd name="T53" fmla="*/ 2147483646 h 364"/>
                  <a:gd name="T54" fmla="*/ 2147483646 w 536"/>
                  <a:gd name="T55" fmla="*/ 2147483646 h 364"/>
                  <a:gd name="T56" fmla="*/ 2147483646 w 536"/>
                  <a:gd name="T57" fmla="*/ 2147483646 h 364"/>
                  <a:gd name="T58" fmla="*/ 2147483646 w 536"/>
                  <a:gd name="T59" fmla="*/ 2147483646 h 364"/>
                  <a:gd name="T60" fmla="*/ 2147483646 w 536"/>
                  <a:gd name="T61" fmla="*/ 2147483646 h 364"/>
                  <a:gd name="T62" fmla="*/ 2147483646 w 536"/>
                  <a:gd name="T63" fmla="*/ 2147483646 h 364"/>
                  <a:gd name="T64" fmla="*/ 2147483646 w 536"/>
                  <a:gd name="T65" fmla="*/ 2147483646 h 364"/>
                  <a:gd name="T66" fmla="*/ 2147483646 w 536"/>
                  <a:gd name="T67" fmla="*/ 2147483646 h 364"/>
                  <a:gd name="T68" fmla="*/ 2147483646 w 536"/>
                  <a:gd name="T69" fmla="*/ 2147483646 h 364"/>
                  <a:gd name="T70" fmla="*/ 2147483646 w 536"/>
                  <a:gd name="T71" fmla="*/ 2147483646 h 364"/>
                  <a:gd name="T72" fmla="*/ 2147483646 w 536"/>
                  <a:gd name="T73" fmla="*/ 2147483646 h 364"/>
                  <a:gd name="T74" fmla="*/ 2147483646 w 536"/>
                  <a:gd name="T75" fmla="*/ 2147483646 h 364"/>
                  <a:gd name="T76" fmla="*/ 2147483646 w 536"/>
                  <a:gd name="T77" fmla="*/ 2147483646 h 364"/>
                  <a:gd name="T78" fmla="*/ 2147483646 w 536"/>
                  <a:gd name="T79" fmla="*/ 2147483646 h 364"/>
                  <a:gd name="T80" fmla="*/ 2147483646 w 536"/>
                  <a:gd name="T81" fmla="*/ 2147483646 h 364"/>
                  <a:gd name="T82" fmla="*/ 2147483646 w 536"/>
                  <a:gd name="T83" fmla="*/ 2147483646 h 364"/>
                  <a:gd name="T84" fmla="*/ 2147483646 w 536"/>
                  <a:gd name="T85" fmla="*/ 2147483646 h 364"/>
                  <a:gd name="T86" fmla="*/ 2147483646 w 536"/>
                  <a:gd name="T87" fmla="*/ 2147483646 h 364"/>
                  <a:gd name="T88" fmla="*/ 2147483646 w 536"/>
                  <a:gd name="T89" fmla="*/ 2147483646 h 364"/>
                  <a:gd name="T90" fmla="*/ 2147483646 w 536"/>
                  <a:gd name="T91" fmla="*/ 2147483646 h 364"/>
                  <a:gd name="T92" fmla="*/ 2147483646 w 536"/>
                  <a:gd name="T93" fmla="*/ 2147483646 h 364"/>
                  <a:gd name="T94" fmla="*/ 2147483646 w 536"/>
                  <a:gd name="T95" fmla="*/ 2147483646 h 364"/>
                  <a:gd name="T96" fmla="*/ 2147483646 w 536"/>
                  <a:gd name="T97" fmla="*/ 2147483646 h 364"/>
                  <a:gd name="T98" fmla="*/ 2147483646 w 536"/>
                  <a:gd name="T99" fmla="*/ 2147483646 h 364"/>
                  <a:gd name="T100" fmla="*/ 2147483646 w 536"/>
                  <a:gd name="T101" fmla="*/ 2147483646 h 364"/>
                  <a:gd name="T102" fmla="*/ 2147483646 w 536"/>
                  <a:gd name="T103" fmla="*/ 2147483646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44" y="48"/>
                    </a:lnTo>
                    <a:lnTo>
                      <a:pt x="42" y="48"/>
                    </a:lnTo>
                    <a:lnTo>
                      <a:pt x="40" y="48"/>
                    </a:lnTo>
                    <a:lnTo>
                      <a:pt x="28" y="40"/>
                    </a:lnTo>
                    <a:lnTo>
                      <a:pt x="22" y="34"/>
                    </a:lnTo>
                    <a:lnTo>
                      <a:pt x="18" y="32"/>
                    </a:lnTo>
                    <a:lnTo>
                      <a:pt x="8" y="34"/>
                    </a:lnTo>
                    <a:lnTo>
                      <a:pt x="0" y="40"/>
                    </a:lnTo>
                    <a:lnTo>
                      <a:pt x="18" y="54"/>
                    </a:lnTo>
                    <a:lnTo>
                      <a:pt x="32" y="60"/>
                    </a:lnTo>
                    <a:lnTo>
                      <a:pt x="34" y="62"/>
                    </a:lnTo>
                    <a:lnTo>
                      <a:pt x="34" y="64"/>
                    </a:lnTo>
                    <a:lnTo>
                      <a:pt x="36" y="80"/>
                    </a:lnTo>
                    <a:lnTo>
                      <a:pt x="36" y="104"/>
                    </a:lnTo>
                    <a:lnTo>
                      <a:pt x="40" y="118"/>
                    </a:lnTo>
                    <a:lnTo>
                      <a:pt x="50" y="140"/>
                    </a:lnTo>
                    <a:lnTo>
                      <a:pt x="60" y="152"/>
                    </a:lnTo>
                    <a:lnTo>
                      <a:pt x="70" y="144"/>
                    </a:lnTo>
                    <a:lnTo>
                      <a:pt x="76" y="136"/>
                    </a:lnTo>
                    <a:lnTo>
                      <a:pt x="88" y="122"/>
                    </a:lnTo>
                    <a:lnTo>
                      <a:pt x="98" y="132"/>
                    </a:lnTo>
                    <a:lnTo>
                      <a:pt x="108" y="152"/>
                    </a:lnTo>
                    <a:lnTo>
                      <a:pt x="120" y="156"/>
                    </a:lnTo>
                    <a:lnTo>
                      <a:pt x="126" y="176"/>
                    </a:lnTo>
                    <a:lnTo>
                      <a:pt x="124" y="194"/>
                    </a:lnTo>
                    <a:lnTo>
                      <a:pt x="124" y="196"/>
                    </a:lnTo>
                    <a:lnTo>
                      <a:pt x="120" y="212"/>
                    </a:lnTo>
                    <a:lnTo>
                      <a:pt x="128" y="220"/>
                    </a:lnTo>
                    <a:lnTo>
                      <a:pt x="138" y="214"/>
                    </a:lnTo>
                    <a:lnTo>
                      <a:pt x="148" y="204"/>
                    </a:lnTo>
                    <a:lnTo>
                      <a:pt x="150" y="206"/>
                    </a:lnTo>
                    <a:lnTo>
                      <a:pt x="158" y="208"/>
                    </a:lnTo>
                    <a:lnTo>
                      <a:pt x="168" y="218"/>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4"/>
                    </a:lnTo>
                    <a:lnTo>
                      <a:pt x="212" y="210"/>
                    </a:lnTo>
                    <a:lnTo>
                      <a:pt x="220" y="212"/>
                    </a:lnTo>
                    <a:lnTo>
                      <a:pt x="226" y="214"/>
                    </a:lnTo>
                    <a:lnTo>
                      <a:pt x="230" y="218"/>
                    </a:lnTo>
                    <a:lnTo>
                      <a:pt x="232" y="222"/>
                    </a:lnTo>
                    <a:lnTo>
                      <a:pt x="232" y="228"/>
                    </a:lnTo>
                    <a:lnTo>
                      <a:pt x="232" y="232"/>
                    </a:lnTo>
                    <a:lnTo>
                      <a:pt x="232" y="242"/>
                    </a:lnTo>
                    <a:lnTo>
                      <a:pt x="240" y="256"/>
                    </a:lnTo>
                    <a:lnTo>
                      <a:pt x="250" y="266"/>
                    </a:lnTo>
                    <a:lnTo>
                      <a:pt x="256" y="272"/>
                    </a:lnTo>
                    <a:lnTo>
                      <a:pt x="262" y="274"/>
                    </a:lnTo>
                    <a:lnTo>
                      <a:pt x="264" y="274"/>
                    </a:lnTo>
                    <a:lnTo>
                      <a:pt x="266" y="278"/>
                    </a:lnTo>
                    <a:lnTo>
                      <a:pt x="268" y="288"/>
                    </a:lnTo>
                    <a:lnTo>
                      <a:pt x="268" y="324"/>
                    </a:lnTo>
                    <a:lnTo>
                      <a:pt x="270" y="328"/>
                    </a:lnTo>
                    <a:lnTo>
                      <a:pt x="274" y="330"/>
                    </a:lnTo>
                    <a:lnTo>
                      <a:pt x="276" y="330"/>
                    </a:lnTo>
                    <a:lnTo>
                      <a:pt x="282" y="330"/>
                    </a:lnTo>
                    <a:lnTo>
                      <a:pt x="288" y="332"/>
                    </a:lnTo>
                    <a:lnTo>
                      <a:pt x="290" y="334"/>
                    </a:lnTo>
                    <a:lnTo>
                      <a:pt x="294" y="338"/>
                    </a:lnTo>
                    <a:lnTo>
                      <a:pt x="298" y="344"/>
                    </a:lnTo>
                    <a:lnTo>
                      <a:pt x="300" y="364"/>
                    </a:lnTo>
                    <a:lnTo>
                      <a:pt x="318" y="328"/>
                    </a:lnTo>
                    <a:lnTo>
                      <a:pt x="322" y="314"/>
                    </a:lnTo>
                    <a:lnTo>
                      <a:pt x="326" y="304"/>
                    </a:lnTo>
                    <a:lnTo>
                      <a:pt x="332" y="296"/>
                    </a:lnTo>
                    <a:lnTo>
                      <a:pt x="338" y="294"/>
                    </a:lnTo>
                    <a:lnTo>
                      <a:pt x="344" y="294"/>
                    </a:lnTo>
                    <a:lnTo>
                      <a:pt x="352" y="294"/>
                    </a:lnTo>
                    <a:lnTo>
                      <a:pt x="372" y="304"/>
                    </a:lnTo>
                    <a:lnTo>
                      <a:pt x="424" y="308"/>
                    </a:lnTo>
                    <a:lnTo>
                      <a:pt x="424" y="296"/>
                    </a:lnTo>
                    <a:lnTo>
                      <a:pt x="400" y="272"/>
                    </a:lnTo>
                    <a:lnTo>
                      <a:pt x="388" y="264"/>
                    </a:lnTo>
                    <a:lnTo>
                      <a:pt x="386" y="262"/>
                    </a:lnTo>
                    <a:lnTo>
                      <a:pt x="386" y="258"/>
                    </a:lnTo>
                    <a:lnTo>
                      <a:pt x="404" y="260"/>
                    </a:lnTo>
                    <a:lnTo>
                      <a:pt x="412" y="260"/>
                    </a:lnTo>
                    <a:lnTo>
                      <a:pt x="418" y="260"/>
                    </a:lnTo>
                    <a:lnTo>
                      <a:pt x="424" y="260"/>
                    </a:lnTo>
                    <a:lnTo>
                      <a:pt x="430" y="256"/>
                    </a:lnTo>
                    <a:lnTo>
                      <a:pt x="436" y="252"/>
                    </a:lnTo>
                    <a:lnTo>
                      <a:pt x="442" y="246"/>
                    </a:lnTo>
                    <a:lnTo>
                      <a:pt x="452" y="228"/>
                    </a:lnTo>
                    <a:lnTo>
                      <a:pt x="454" y="228"/>
                    </a:lnTo>
                    <a:lnTo>
                      <a:pt x="472" y="212"/>
                    </a:lnTo>
                    <a:lnTo>
                      <a:pt x="474" y="174"/>
                    </a:lnTo>
                    <a:lnTo>
                      <a:pt x="474" y="170"/>
                    </a:lnTo>
                    <a:lnTo>
                      <a:pt x="476" y="170"/>
                    </a:lnTo>
                    <a:lnTo>
                      <a:pt x="478" y="170"/>
                    </a:lnTo>
                    <a:lnTo>
                      <a:pt x="492" y="168"/>
                    </a:lnTo>
                    <a:lnTo>
                      <a:pt x="494"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4" y="126"/>
                    </a:lnTo>
                    <a:lnTo>
                      <a:pt x="512" y="120"/>
                    </a:lnTo>
                    <a:lnTo>
                      <a:pt x="504" y="118"/>
                    </a:lnTo>
                    <a:lnTo>
                      <a:pt x="492" y="110"/>
                    </a:lnTo>
                    <a:lnTo>
                      <a:pt x="486" y="106"/>
                    </a:lnTo>
                    <a:lnTo>
                      <a:pt x="484" y="102"/>
                    </a:lnTo>
                    <a:lnTo>
                      <a:pt x="484" y="104"/>
                    </a:lnTo>
                    <a:lnTo>
                      <a:pt x="482" y="108"/>
                    </a:lnTo>
                    <a:lnTo>
                      <a:pt x="480" y="108"/>
                    </a:lnTo>
                    <a:lnTo>
                      <a:pt x="476" y="110"/>
                    </a:lnTo>
                    <a:lnTo>
                      <a:pt x="470" y="112"/>
                    </a:lnTo>
                    <a:lnTo>
                      <a:pt x="468" y="112"/>
                    </a:lnTo>
                    <a:lnTo>
                      <a:pt x="468" y="110"/>
                    </a:lnTo>
                    <a:lnTo>
                      <a:pt x="456" y="102"/>
                    </a:lnTo>
                    <a:lnTo>
                      <a:pt x="446" y="110"/>
                    </a:lnTo>
                    <a:lnTo>
                      <a:pt x="440" y="116"/>
                    </a:lnTo>
                    <a:lnTo>
                      <a:pt x="438" y="120"/>
                    </a:lnTo>
                    <a:lnTo>
                      <a:pt x="444" y="132"/>
                    </a:lnTo>
                    <a:lnTo>
                      <a:pt x="446" y="136"/>
                    </a:lnTo>
                    <a:lnTo>
                      <a:pt x="444" y="138"/>
                    </a:lnTo>
                    <a:lnTo>
                      <a:pt x="440" y="142"/>
                    </a:lnTo>
                    <a:lnTo>
                      <a:pt x="434" y="144"/>
                    </a:lnTo>
                    <a:lnTo>
                      <a:pt x="428" y="146"/>
                    </a:lnTo>
                    <a:lnTo>
                      <a:pt x="422" y="148"/>
                    </a:lnTo>
                    <a:lnTo>
                      <a:pt x="418" y="146"/>
                    </a:lnTo>
                    <a:lnTo>
                      <a:pt x="416" y="144"/>
                    </a:lnTo>
                    <a:lnTo>
                      <a:pt x="414" y="140"/>
                    </a:lnTo>
                    <a:lnTo>
                      <a:pt x="392" y="120"/>
                    </a:lnTo>
                    <a:lnTo>
                      <a:pt x="382" y="114"/>
                    </a:lnTo>
                    <a:lnTo>
                      <a:pt x="376" y="108"/>
                    </a:lnTo>
                    <a:lnTo>
                      <a:pt x="374" y="104"/>
                    </a:lnTo>
                    <a:lnTo>
                      <a:pt x="374" y="100"/>
                    </a:lnTo>
                    <a:lnTo>
                      <a:pt x="372" y="92"/>
                    </a:lnTo>
                    <a:lnTo>
                      <a:pt x="370" y="86"/>
                    </a:lnTo>
                    <a:lnTo>
                      <a:pt x="366" y="88"/>
                    </a:lnTo>
                    <a:lnTo>
                      <a:pt x="364" y="90"/>
                    </a:lnTo>
                    <a:lnTo>
                      <a:pt x="366" y="94"/>
                    </a:lnTo>
                    <a:lnTo>
                      <a:pt x="368" y="98"/>
                    </a:lnTo>
                    <a:lnTo>
                      <a:pt x="368" y="100"/>
                    </a:lnTo>
                    <a:lnTo>
                      <a:pt x="370" y="100"/>
                    </a:lnTo>
                    <a:lnTo>
                      <a:pt x="368" y="102"/>
                    </a:lnTo>
                    <a:lnTo>
                      <a:pt x="358" y="120"/>
                    </a:lnTo>
                    <a:lnTo>
                      <a:pt x="340" y="116"/>
                    </a:lnTo>
                    <a:lnTo>
                      <a:pt x="336" y="114"/>
                    </a:lnTo>
                    <a:lnTo>
                      <a:pt x="336" y="112"/>
                    </a:lnTo>
                    <a:lnTo>
                      <a:pt x="336" y="106"/>
                    </a:lnTo>
                    <a:lnTo>
                      <a:pt x="336" y="100"/>
                    </a:lnTo>
                    <a:lnTo>
                      <a:pt x="332" y="94"/>
                    </a:lnTo>
                    <a:lnTo>
                      <a:pt x="318" y="84"/>
                    </a:lnTo>
                    <a:lnTo>
                      <a:pt x="316" y="82"/>
                    </a:lnTo>
                    <a:lnTo>
                      <a:pt x="314" y="84"/>
                    </a:lnTo>
                    <a:lnTo>
                      <a:pt x="312" y="86"/>
                    </a:lnTo>
                    <a:lnTo>
                      <a:pt x="298" y="84"/>
                    </a:lnTo>
                    <a:lnTo>
                      <a:pt x="292" y="82"/>
                    </a:lnTo>
                    <a:lnTo>
                      <a:pt x="288" y="80"/>
                    </a:lnTo>
                    <a:lnTo>
                      <a:pt x="288" y="76"/>
                    </a:lnTo>
                    <a:lnTo>
                      <a:pt x="288" y="70"/>
                    </a:lnTo>
                    <a:lnTo>
                      <a:pt x="290" y="68"/>
                    </a:lnTo>
                    <a:lnTo>
                      <a:pt x="284" y="56"/>
                    </a:lnTo>
                    <a:lnTo>
                      <a:pt x="256" y="58"/>
                    </a:lnTo>
                    <a:lnTo>
                      <a:pt x="256" y="64"/>
                    </a:lnTo>
                    <a:lnTo>
                      <a:pt x="254" y="68"/>
                    </a:lnTo>
                    <a:lnTo>
                      <a:pt x="252" y="70"/>
                    </a:lnTo>
                    <a:lnTo>
                      <a:pt x="248" y="72"/>
                    </a:lnTo>
                    <a:lnTo>
                      <a:pt x="240" y="72"/>
                    </a:lnTo>
                    <a:lnTo>
                      <a:pt x="234" y="68"/>
                    </a:lnTo>
                    <a:lnTo>
                      <a:pt x="234" y="66"/>
                    </a:lnTo>
                    <a:lnTo>
                      <a:pt x="226" y="56"/>
                    </a:lnTo>
                    <a:lnTo>
                      <a:pt x="224" y="48"/>
                    </a:lnTo>
                    <a:lnTo>
                      <a:pt x="220" y="40"/>
                    </a:lnTo>
                    <a:lnTo>
                      <a:pt x="212" y="46"/>
                    </a:lnTo>
                    <a:lnTo>
                      <a:pt x="202" y="50"/>
                    </a:lnTo>
                    <a:lnTo>
                      <a:pt x="200" y="50"/>
                    </a:lnTo>
                    <a:lnTo>
                      <a:pt x="196" y="48"/>
                    </a:lnTo>
                    <a:lnTo>
                      <a:pt x="194" y="46"/>
                    </a:lnTo>
                    <a:lnTo>
                      <a:pt x="186" y="48"/>
                    </a:lnTo>
                    <a:lnTo>
                      <a:pt x="164" y="54"/>
                    </a:lnTo>
                    <a:lnTo>
                      <a:pt x="158" y="58"/>
                    </a:lnTo>
                    <a:lnTo>
                      <a:pt x="152" y="58"/>
                    </a:lnTo>
                    <a:lnTo>
                      <a:pt x="150" y="58"/>
                    </a:lnTo>
                    <a:lnTo>
                      <a:pt x="140" y="56"/>
                    </a:lnTo>
                    <a:lnTo>
                      <a:pt x="134" y="52"/>
                    </a:lnTo>
                    <a:lnTo>
                      <a:pt x="120" y="42"/>
                    </a:lnTo>
                    <a:lnTo>
                      <a:pt x="104"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205" name="黑龙江"/>
              <p:cNvSpPr>
                <a:spLocks/>
              </p:cNvSpPr>
              <p:nvPr/>
            </p:nvSpPr>
            <p:spPr bwMode="auto">
              <a:xfrm>
                <a:off x="5879549" y="1268760"/>
                <a:ext cx="1284738" cy="1167530"/>
              </a:xfrm>
              <a:custGeom>
                <a:avLst/>
                <a:gdLst>
                  <a:gd name="T0" fmla="*/ 2147483646 w 718"/>
                  <a:gd name="T1" fmla="*/ 2147483646 h 652"/>
                  <a:gd name="T2" fmla="*/ 2147483646 w 718"/>
                  <a:gd name="T3" fmla="*/ 2147483646 h 652"/>
                  <a:gd name="T4" fmla="*/ 2147483646 w 718"/>
                  <a:gd name="T5" fmla="*/ 2147483646 h 652"/>
                  <a:gd name="T6" fmla="*/ 2147483646 w 718"/>
                  <a:gd name="T7" fmla="*/ 2147483646 h 652"/>
                  <a:gd name="T8" fmla="*/ 2147483646 w 718"/>
                  <a:gd name="T9" fmla="*/ 2147483646 h 652"/>
                  <a:gd name="T10" fmla="*/ 2147483646 w 718"/>
                  <a:gd name="T11" fmla="*/ 2147483646 h 652"/>
                  <a:gd name="T12" fmla="*/ 2147483646 w 718"/>
                  <a:gd name="T13" fmla="*/ 2147483646 h 652"/>
                  <a:gd name="T14" fmla="*/ 2147483646 w 718"/>
                  <a:gd name="T15" fmla="*/ 2147483646 h 652"/>
                  <a:gd name="T16" fmla="*/ 2147483646 w 718"/>
                  <a:gd name="T17" fmla="*/ 2147483646 h 652"/>
                  <a:gd name="T18" fmla="*/ 2147483646 w 718"/>
                  <a:gd name="T19" fmla="*/ 2147483646 h 652"/>
                  <a:gd name="T20" fmla="*/ 2147483646 w 718"/>
                  <a:gd name="T21" fmla="*/ 2147483646 h 652"/>
                  <a:gd name="T22" fmla="*/ 2147483646 w 718"/>
                  <a:gd name="T23" fmla="*/ 2147483646 h 652"/>
                  <a:gd name="T24" fmla="*/ 2147483646 w 718"/>
                  <a:gd name="T25" fmla="*/ 2147483646 h 652"/>
                  <a:gd name="T26" fmla="*/ 2147483646 w 718"/>
                  <a:gd name="T27" fmla="*/ 0 h 652"/>
                  <a:gd name="T28" fmla="*/ 2147483646 w 718"/>
                  <a:gd name="T29" fmla="*/ 2147483646 h 652"/>
                  <a:gd name="T30" fmla="*/ 2147483646 w 718"/>
                  <a:gd name="T31" fmla="*/ 2147483646 h 652"/>
                  <a:gd name="T32" fmla="*/ 0 w 718"/>
                  <a:gd name="T33" fmla="*/ 2147483646 h 652"/>
                  <a:gd name="T34" fmla="*/ 2147483646 w 718"/>
                  <a:gd name="T35" fmla="*/ 2147483646 h 652"/>
                  <a:gd name="T36" fmla="*/ 2147483646 w 718"/>
                  <a:gd name="T37" fmla="*/ 2147483646 h 652"/>
                  <a:gd name="T38" fmla="*/ 2147483646 w 718"/>
                  <a:gd name="T39" fmla="*/ 2147483646 h 652"/>
                  <a:gd name="T40" fmla="*/ 2147483646 w 718"/>
                  <a:gd name="T41" fmla="*/ 2147483646 h 652"/>
                  <a:gd name="T42" fmla="*/ 2147483646 w 718"/>
                  <a:gd name="T43" fmla="*/ 2147483646 h 652"/>
                  <a:gd name="T44" fmla="*/ 2147483646 w 718"/>
                  <a:gd name="T45" fmla="*/ 2147483646 h 652"/>
                  <a:gd name="T46" fmla="*/ 2147483646 w 718"/>
                  <a:gd name="T47" fmla="*/ 2147483646 h 652"/>
                  <a:gd name="T48" fmla="*/ 2147483646 w 718"/>
                  <a:gd name="T49" fmla="*/ 2147483646 h 652"/>
                  <a:gd name="T50" fmla="*/ 2147483646 w 718"/>
                  <a:gd name="T51" fmla="*/ 2147483646 h 652"/>
                  <a:gd name="T52" fmla="*/ 2147483646 w 718"/>
                  <a:gd name="T53" fmla="*/ 2147483646 h 652"/>
                  <a:gd name="T54" fmla="*/ 2147483646 w 718"/>
                  <a:gd name="T55" fmla="*/ 2147483646 h 652"/>
                  <a:gd name="T56" fmla="*/ 2147483646 w 718"/>
                  <a:gd name="T57" fmla="*/ 2147483646 h 652"/>
                  <a:gd name="T58" fmla="*/ 2147483646 w 718"/>
                  <a:gd name="T59" fmla="*/ 2147483646 h 652"/>
                  <a:gd name="T60" fmla="*/ 2147483646 w 718"/>
                  <a:gd name="T61" fmla="*/ 2147483646 h 652"/>
                  <a:gd name="T62" fmla="*/ 2147483646 w 718"/>
                  <a:gd name="T63" fmla="*/ 2147483646 h 652"/>
                  <a:gd name="T64" fmla="*/ 2147483646 w 718"/>
                  <a:gd name="T65" fmla="*/ 2147483646 h 652"/>
                  <a:gd name="T66" fmla="*/ 2147483646 w 718"/>
                  <a:gd name="T67" fmla="*/ 2147483646 h 652"/>
                  <a:gd name="T68" fmla="*/ 2147483646 w 718"/>
                  <a:gd name="T69" fmla="*/ 2147483646 h 652"/>
                  <a:gd name="T70" fmla="*/ 2147483646 w 718"/>
                  <a:gd name="T71" fmla="*/ 2147483646 h 652"/>
                  <a:gd name="T72" fmla="*/ 2147483646 w 718"/>
                  <a:gd name="T73" fmla="*/ 2147483646 h 652"/>
                  <a:gd name="T74" fmla="*/ 2147483646 w 718"/>
                  <a:gd name="T75" fmla="*/ 2147483646 h 652"/>
                  <a:gd name="T76" fmla="*/ 2147483646 w 718"/>
                  <a:gd name="T77" fmla="*/ 2147483646 h 652"/>
                  <a:gd name="T78" fmla="*/ 2147483646 w 718"/>
                  <a:gd name="T79" fmla="*/ 2147483646 h 652"/>
                  <a:gd name="T80" fmla="*/ 2147483646 w 718"/>
                  <a:gd name="T81" fmla="*/ 2147483646 h 652"/>
                  <a:gd name="T82" fmla="*/ 2147483646 w 718"/>
                  <a:gd name="T83" fmla="*/ 2147483646 h 652"/>
                  <a:gd name="T84" fmla="*/ 2147483646 w 718"/>
                  <a:gd name="T85" fmla="*/ 2147483646 h 652"/>
                  <a:gd name="T86" fmla="*/ 2147483646 w 718"/>
                  <a:gd name="T87" fmla="*/ 2147483646 h 652"/>
                  <a:gd name="T88" fmla="*/ 2147483646 w 718"/>
                  <a:gd name="T89" fmla="*/ 2147483646 h 652"/>
                  <a:gd name="T90" fmla="*/ 2147483646 w 718"/>
                  <a:gd name="T91" fmla="*/ 2147483646 h 652"/>
                  <a:gd name="T92" fmla="*/ 2147483646 w 718"/>
                  <a:gd name="T93" fmla="*/ 2147483646 h 652"/>
                  <a:gd name="T94" fmla="*/ 2147483646 w 718"/>
                  <a:gd name="T95" fmla="*/ 2147483646 h 652"/>
                  <a:gd name="T96" fmla="*/ 2147483646 w 718"/>
                  <a:gd name="T97" fmla="*/ 2147483646 h 652"/>
                  <a:gd name="T98" fmla="*/ 2147483646 w 718"/>
                  <a:gd name="T99" fmla="*/ 2147483646 h 652"/>
                  <a:gd name="T100" fmla="*/ 2147483646 w 718"/>
                  <a:gd name="T101" fmla="*/ 2147483646 h 652"/>
                  <a:gd name="T102" fmla="*/ 2147483646 w 718"/>
                  <a:gd name="T103" fmla="*/ 2147483646 h 652"/>
                  <a:gd name="T104" fmla="*/ 2147483646 w 718"/>
                  <a:gd name="T105" fmla="*/ 2147483646 h 652"/>
                  <a:gd name="T106" fmla="*/ 2147483646 w 718"/>
                  <a:gd name="T107" fmla="*/ 2147483646 h 652"/>
                  <a:gd name="T108" fmla="*/ 2147483646 w 718"/>
                  <a:gd name="T109" fmla="*/ 2147483646 h 652"/>
                  <a:gd name="T110" fmla="*/ 2147483646 w 718"/>
                  <a:gd name="T111" fmla="*/ 2147483646 h 652"/>
                  <a:gd name="T112" fmla="*/ 2147483646 w 718"/>
                  <a:gd name="T113" fmla="*/ 2147483646 h 652"/>
                  <a:gd name="T114" fmla="*/ 2147483646 w 718"/>
                  <a:gd name="T115" fmla="*/ 2147483646 h 652"/>
                  <a:gd name="T116" fmla="*/ 2147483646 w 718"/>
                  <a:gd name="T117" fmla="*/ 2147483646 h 652"/>
                  <a:gd name="T118" fmla="*/ 2147483646 w 718"/>
                  <a:gd name="T119" fmla="*/ 2147483646 h 652"/>
                  <a:gd name="T120" fmla="*/ 2147483646 w 718"/>
                  <a:gd name="T121" fmla="*/ 2147483646 h 652"/>
                  <a:gd name="T122" fmla="*/ 2147483646 w 718"/>
                  <a:gd name="T123" fmla="*/ 2147483646 h 6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8" h="652">
                    <a:moveTo>
                      <a:pt x="716" y="382"/>
                    </a:moveTo>
                    <a:lnTo>
                      <a:pt x="704" y="302"/>
                    </a:lnTo>
                    <a:lnTo>
                      <a:pt x="706" y="302"/>
                    </a:lnTo>
                    <a:lnTo>
                      <a:pt x="712" y="290"/>
                    </a:lnTo>
                    <a:lnTo>
                      <a:pt x="714" y="284"/>
                    </a:lnTo>
                    <a:lnTo>
                      <a:pt x="714" y="280"/>
                    </a:lnTo>
                    <a:lnTo>
                      <a:pt x="710" y="274"/>
                    </a:lnTo>
                    <a:lnTo>
                      <a:pt x="704" y="270"/>
                    </a:lnTo>
                    <a:lnTo>
                      <a:pt x="700" y="260"/>
                    </a:lnTo>
                    <a:lnTo>
                      <a:pt x="700" y="250"/>
                    </a:lnTo>
                    <a:lnTo>
                      <a:pt x="700" y="234"/>
                    </a:lnTo>
                    <a:lnTo>
                      <a:pt x="692" y="234"/>
                    </a:lnTo>
                    <a:lnTo>
                      <a:pt x="684" y="236"/>
                    </a:lnTo>
                    <a:lnTo>
                      <a:pt x="674" y="240"/>
                    </a:lnTo>
                    <a:lnTo>
                      <a:pt x="666" y="248"/>
                    </a:lnTo>
                    <a:lnTo>
                      <a:pt x="662" y="254"/>
                    </a:lnTo>
                    <a:lnTo>
                      <a:pt x="660" y="262"/>
                    </a:lnTo>
                    <a:lnTo>
                      <a:pt x="652" y="268"/>
                    </a:lnTo>
                    <a:lnTo>
                      <a:pt x="644" y="272"/>
                    </a:lnTo>
                    <a:lnTo>
                      <a:pt x="632" y="276"/>
                    </a:lnTo>
                    <a:lnTo>
                      <a:pt x="628" y="302"/>
                    </a:lnTo>
                    <a:lnTo>
                      <a:pt x="626" y="302"/>
                    </a:lnTo>
                    <a:lnTo>
                      <a:pt x="618" y="318"/>
                    </a:lnTo>
                    <a:lnTo>
                      <a:pt x="618" y="320"/>
                    </a:lnTo>
                    <a:lnTo>
                      <a:pt x="616" y="320"/>
                    </a:lnTo>
                    <a:lnTo>
                      <a:pt x="536" y="334"/>
                    </a:lnTo>
                    <a:lnTo>
                      <a:pt x="534" y="334"/>
                    </a:lnTo>
                    <a:lnTo>
                      <a:pt x="510" y="308"/>
                    </a:lnTo>
                    <a:lnTo>
                      <a:pt x="518" y="302"/>
                    </a:lnTo>
                    <a:lnTo>
                      <a:pt x="508" y="290"/>
                    </a:lnTo>
                    <a:lnTo>
                      <a:pt x="498" y="282"/>
                    </a:lnTo>
                    <a:lnTo>
                      <a:pt x="496" y="280"/>
                    </a:lnTo>
                    <a:lnTo>
                      <a:pt x="496" y="278"/>
                    </a:lnTo>
                    <a:lnTo>
                      <a:pt x="492" y="258"/>
                    </a:lnTo>
                    <a:lnTo>
                      <a:pt x="470" y="258"/>
                    </a:lnTo>
                    <a:lnTo>
                      <a:pt x="452" y="246"/>
                    </a:lnTo>
                    <a:lnTo>
                      <a:pt x="388" y="236"/>
                    </a:lnTo>
                    <a:lnTo>
                      <a:pt x="336" y="234"/>
                    </a:lnTo>
                    <a:lnTo>
                      <a:pt x="334" y="234"/>
                    </a:lnTo>
                    <a:lnTo>
                      <a:pt x="332" y="234"/>
                    </a:lnTo>
                    <a:lnTo>
                      <a:pt x="330" y="232"/>
                    </a:lnTo>
                    <a:lnTo>
                      <a:pt x="298" y="164"/>
                    </a:lnTo>
                    <a:lnTo>
                      <a:pt x="286" y="146"/>
                    </a:lnTo>
                    <a:lnTo>
                      <a:pt x="258" y="110"/>
                    </a:lnTo>
                    <a:lnTo>
                      <a:pt x="230" y="76"/>
                    </a:lnTo>
                    <a:lnTo>
                      <a:pt x="216" y="62"/>
                    </a:lnTo>
                    <a:lnTo>
                      <a:pt x="170" y="18"/>
                    </a:lnTo>
                    <a:lnTo>
                      <a:pt x="164" y="14"/>
                    </a:lnTo>
                    <a:lnTo>
                      <a:pt x="108" y="12"/>
                    </a:lnTo>
                    <a:lnTo>
                      <a:pt x="106" y="12"/>
                    </a:lnTo>
                    <a:lnTo>
                      <a:pt x="106" y="10"/>
                    </a:lnTo>
                    <a:lnTo>
                      <a:pt x="94" y="6"/>
                    </a:lnTo>
                    <a:lnTo>
                      <a:pt x="80" y="0"/>
                    </a:lnTo>
                    <a:lnTo>
                      <a:pt x="76" y="0"/>
                    </a:lnTo>
                    <a:lnTo>
                      <a:pt x="70" y="0"/>
                    </a:lnTo>
                    <a:lnTo>
                      <a:pt x="54" y="4"/>
                    </a:lnTo>
                    <a:lnTo>
                      <a:pt x="34" y="12"/>
                    </a:lnTo>
                    <a:lnTo>
                      <a:pt x="8" y="24"/>
                    </a:lnTo>
                    <a:lnTo>
                      <a:pt x="6" y="26"/>
                    </a:lnTo>
                    <a:lnTo>
                      <a:pt x="8" y="36"/>
                    </a:lnTo>
                    <a:lnTo>
                      <a:pt x="8" y="38"/>
                    </a:lnTo>
                    <a:lnTo>
                      <a:pt x="2" y="52"/>
                    </a:lnTo>
                    <a:lnTo>
                      <a:pt x="0" y="52"/>
                    </a:lnTo>
                    <a:lnTo>
                      <a:pt x="0" y="62"/>
                    </a:lnTo>
                    <a:lnTo>
                      <a:pt x="0" y="72"/>
                    </a:lnTo>
                    <a:lnTo>
                      <a:pt x="4" y="82"/>
                    </a:lnTo>
                    <a:lnTo>
                      <a:pt x="10" y="86"/>
                    </a:lnTo>
                    <a:lnTo>
                      <a:pt x="22" y="86"/>
                    </a:lnTo>
                    <a:lnTo>
                      <a:pt x="32" y="88"/>
                    </a:lnTo>
                    <a:lnTo>
                      <a:pt x="36" y="86"/>
                    </a:lnTo>
                    <a:lnTo>
                      <a:pt x="38" y="76"/>
                    </a:lnTo>
                    <a:lnTo>
                      <a:pt x="42" y="70"/>
                    </a:lnTo>
                    <a:lnTo>
                      <a:pt x="50" y="70"/>
                    </a:lnTo>
                    <a:lnTo>
                      <a:pt x="78" y="78"/>
                    </a:lnTo>
                    <a:lnTo>
                      <a:pt x="84" y="80"/>
                    </a:lnTo>
                    <a:lnTo>
                      <a:pt x="74" y="94"/>
                    </a:lnTo>
                    <a:lnTo>
                      <a:pt x="74" y="114"/>
                    </a:lnTo>
                    <a:lnTo>
                      <a:pt x="76" y="118"/>
                    </a:lnTo>
                    <a:lnTo>
                      <a:pt x="80" y="124"/>
                    </a:lnTo>
                    <a:lnTo>
                      <a:pt x="96" y="140"/>
                    </a:lnTo>
                    <a:lnTo>
                      <a:pt x="108" y="148"/>
                    </a:lnTo>
                    <a:lnTo>
                      <a:pt x="116" y="150"/>
                    </a:lnTo>
                    <a:lnTo>
                      <a:pt x="120" y="150"/>
                    </a:lnTo>
                    <a:lnTo>
                      <a:pt x="124" y="148"/>
                    </a:lnTo>
                    <a:lnTo>
                      <a:pt x="138" y="134"/>
                    </a:lnTo>
                    <a:lnTo>
                      <a:pt x="148" y="128"/>
                    </a:lnTo>
                    <a:lnTo>
                      <a:pt x="170" y="124"/>
                    </a:lnTo>
                    <a:lnTo>
                      <a:pt x="176" y="110"/>
                    </a:lnTo>
                    <a:lnTo>
                      <a:pt x="194" y="10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40" y="250"/>
                    </a:lnTo>
                    <a:lnTo>
                      <a:pt x="242" y="258"/>
                    </a:lnTo>
                    <a:lnTo>
                      <a:pt x="240" y="272"/>
                    </a:lnTo>
                    <a:lnTo>
                      <a:pt x="240" y="274"/>
                    </a:lnTo>
                    <a:lnTo>
                      <a:pt x="232" y="284"/>
                    </a:lnTo>
                    <a:lnTo>
                      <a:pt x="232" y="286"/>
                    </a:lnTo>
                    <a:lnTo>
                      <a:pt x="224" y="294"/>
                    </a:lnTo>
                    <a:lnTo>
                      <a:pt x="222" y="312"/>
                    </a:lnTo>
                    <a:lnTo>
                      <a:pt x="228" y="330"/>
                    </a:lnTo>
                    <a:lnTo>
                      <a:pt x="228" y="332"/>
                    </a:lnTo>
                    <a:lnTo>
                      <a:pt x="222" y="360"/>
                    </a:lnTo>
                    <a:lnTo>
                      <a:pt x="218" y="364"/>
                    </a:lnTo>
                    <a:lnTo>
                      <a:pt x="214" y="366"/>
                    </a:lnTo>
                    <a:lnTo>
                      <a:pt x="206" y="364"/>
                    </a:lnTo>
                    <a:lnTo>
                      <a:pt x="198" y="356"/>
                    </a:lnTo>
                    <a:lnTo>
                      <a:pt x="190" y="358"/>
                    </a:lnTo>
                    <a:lnTo>
                      <a:pt x="180" y="370"/>
                    </a:lnTo>
                    <a:lnTo>
                      <a:pt x="168" y="402"/>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8" y="562"/>
                    </a:lnTo>
                    <a:lnTo>
                      <a:pt x="262" y="562"/>
                    </a:lnTo>
                    <a:lnTo>
                      <a:pt x="266" y="564"/>
                    </a:lnTo>
                    <a:lnTo>
                      <a:pt x="274" y="560"/>
                    </a:lnTo>
                    <a:lnTo>
                      <a:pt x="282" y="558"/>
                    </a:lnTo>
                    <a:lnTo>
                      <a:pt x="292" y="554"/>
                    </a:lnTo>
                    <a:lnTo>
                      <a:pt x="296" y="552"/>
                    </a:lnTo>
                    <a:lnTo>
                      <a:pt x="308" y="552"/>
                    </a:lnTo>
                    <a:lnTo>
                      <a:pt x="312" y="552"/>
                    </a:lnTo>
                    <a:lnTo>
                      <a:pt x="316" y="554"/>
                    </a:lnTo>
                    <a:lnTo>
                      <a:pt x="332" y="544"/>
                    </a:lnTo>
                    <a:lnTo>
                      <a:pt x="334" y="544"/>
                    </a:lnTo>
                    <a:lnTo>
                      <a:pt x="334" y="546"/>
                    </a:lnTo>
                    <a:lnTo>
                      <a:pt x="336" y="544"/>
                    </a:lnTo>
                    <a:lnTo>
                      <a:pt x="338" y="546"/>
                    </a:lnTo>
                    <a:lnTo>
                      <a:pt x="344" y="556"/>
                    </a:lnTo>
                    <a:lnTo>
                      <a:pt x="346" y="562"/>
                    </a:lnTo>
                    <a:lnTo>
                      <a:pt x="354" y="574"/>
                    </a:lnTo>
                    <a:lnTo>
                      <a:pt x="360" y="576"/>
                    </a:lnTo>
                    <a:lnTo>
                      <a:pt x="362" y="576"/>
                    </a:lnTo>
                    <a:lnTo>
                      <a:pt x="360" y="574"/>
                    </a:lnTo>
                    <a:lnTo>
                      <a:pt x="360" y="570"/>
                    </a:lnTo>
                    <a:lnTo>
                      <a:pt x="360" y="566"/>
                    </a:lnTo>
                    <a:lnTo>
                      <a:pt x="364" y="564"/>
                    </a:lnTo>
                    <a:lnTo>
                      <a:pt x="370" y="562"/>
                    </a:lnTo>
                    <a:lnTo>
                      <a:pt x="398" y="562"/>
                    </a:lnTo>
                    <a:lnTo>
                      <a:pt x="400" y="562"/>
                    </a:lnTo>
                    <a:lnTo>
                      <a:pt x="402" y="562"/>
                    </a:lnTo>
                    <a:lnTo>
                      <a:pt x="412" y="580"/>
                    </a:lnTo>
                    <a:lnTo>
                      <a:pt x="410" y="588"/>
                    </a:lnTo>
                    <a:lnTo>
                      <a:pt x="422" y="590"/>
                    </a:lnTo>
                    <a:lnTo>
                      <a:pt x="422" y="588"/>
                    </a:lnTo>
                    <a:lnTo>
                      <a:pt x="422" y="586"/>
                    </a:lnTo>
                    <a:lnTo>
                      <a:pt x="426" y="584"/>
                    </a:lnTo>
                    <a:lnTo>
                      <a:pt x="454" y="602"/>
                    </a:lnTo>
                    <a:lnTo>
                      <a:pt x="456" y="608"/>
                    </a:lnTo>
                    <a:lnTo>
                      <a:pt x="458" y="612"/>
                    </a:lnTo>
                    <a:lnTo>
                      <a:pt x="458" y="624"/>
                    </a:lnTo>
                    <a:lnTo>
                      <a:pt x="468" y="626"/>
                    </a:lnTo>
                    <a:lnTo>
                      <a:pt x="474" y="616"/>
                    </a:lnTo>
                    <a:lnTo>
                      <a:pt x="470" y="608"/>
                    </a:lnTo>
                    <a:lnTo>
                      <a:pt x="470" y="602"/>
                    </a:lnTo>
                    <a:lnTo>
                      <a:pt x="472" y="598"/>
                    </a:lnTo>
                    <a:lnTo>
                      <a:pt x="474" y="596"/>
                    </a:lnTo>
                    <a:lnTo>
                      <a:pt x="478" y="594"/>
                    </a:lnTo>
                    <a:lnTo>
                      <a:pt x="478" y="592"/>
                    </a:lnTo>
                    <a:lnTo>
                      <a:pt x="480" y="590"/>
                    </a:lnTo>
                    <a:lnTo>
                      <a:pt x="486" y="590"/>
                    </a:lnTo>
                    <a:lnTo>
                      <a:pt x="490" y="594"/>
                    </a:lnTo>
                    <a:lnTo>
                      <a:pt x="492" y="598"/>
                    </a:lnTo>
                    <a:lnTo>
                      <a:pt x="496" y="614"/>
                    </a:lnTo>
                    <a:lnTo>
                      <a:pt x="496" y="616"/>
                    </a:lnTo>
                    <a:lnTo>
                      <a:pt x="498" y="618"/>
                    </a:lnTo>
                    <a:lnTo>
                      <a:pt x="502" y="622"/>
                    </a:lnTo>
                    <a:lnTo>
                      <a:pt x="510" y="626"/>
                    </a:lnTo>
                    <a:lnTo>
                      <a:pt x="512" y="626"/>
                    </a:lnTo>
                    <a:lnTo>
                      <a:pt x="538" y="652"/>
                    </a:lnTo>
                    <a:lnTo>
                      <a:pt x="550" y="648"/>
                    </a:lnTo>
                    <a:lnTo>
                      <a:pt x="548" y="644"/>
                    </a:lnTo>
                    <a:lnTo>
                      <a:pt x="544" y="638"/>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10" y="600"/>
                    </a:lnTo>
                    <a:lnTo>
                      <a:pt x="612" y="606"/>
                    </a:lnTo>
                    <a:lnTo>
                      <a:pt x="610" y="610"/>
                    </a:lnTo>
                    <a:lnTo>
                      <a:pt x="606" y="616"/>
                    </a:lnTo>
                    <a:lnTo>
                      <a:pt x="610" y="618"/>
                    </a:lnTo>
                    <a:lnTo>
                      <a:pt x="620" y="622"/>
                    </a:lnTo>
                    <a:lnTo>
                      <a:pt x="628" y="626"/>
                    </a:lnTo>
                    <a:lnTo>
                      <a:pt x="630" y="626"/>
                    </a:lnTo>
                    <a:lnTo>
                      <a:pt x="640" y="630"/>
                    </a:lnTo>
                    <a:lnTo>
                      <a:pt x="648" y="630"/>
                    </a:lnTo>
                    <a:lnTo>
                      <a:pt x="636" y="572"/>
                    </a:lnTo>
                    <a:lnTo>
                      <a:pt x="630" y="568"/>
                    </a:lnTo>
                    <a:lnTo>
                      <a:pt x="624" y="562"/>
                    </a:lnTo>
                    <a:lnTo>
                      <a:pt x="614" y="546"/>
                    </a:lnTo>
                    <a:lnTo>
                      <a:pt x="610" y="538"/>
                    </a:lnTo>
                    <a:lnTo>
                      <a:pt x="612" y="528"/>
                    </a:lnTo>
                    <a:lnTo>
                      <a:pt x="616" y="518"/>
                    </a:lnTo>
                    <a:lnTo>
                      <a:pt x="624" y="506"/>
                    </a:lnTo>
                    <a:lnTo>
                      <a:pt x="636" y="494"/>
                    </a:lnTo>
                    <a:lnTo>
                      <a:pt x="650" y="482"/>
                    </a:lnTo>
                    <a:lnTo>
                      <a:pt x="662" y="482"/>
                    </a:lnTo>
                    <a:lnTo>
                      <a:pt x="672" y="486"/>
                    </a:lnTo>
                    <a:lnTo>
                      <a:pt x="692" y="486"/>
                    </a:lnTo>
                    <a:lnTo>
                      <a:pt x="698" y="482"/>
                    </a:lnTo>
                    <a:lnTo>
                      <a:pt x="704" y="476"/>
                    </a:lnTo>
                    <a:lnTo>
                      <a:pt x="714" y="452"/>
                    </a:lnTo>
                    <a:lnTo>
                      <a:pt x="718" y="442"/>
                    </a:lnTo>
                    <a:lnTo>
                      <a:pt x="718" y="426"/>
                    </a:lnTo>
                    <a:lnTo>
                      <a:pt x="716" y="3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206" name="山东"/>
              <p:cNvSpPr>
                <a:spLocks/>
              </p:cNvSpPr>
              <p:nvPr/>
            </p:nvSpPr>
            <p:spPr bwMode="auto">
              <a:xfrm>
                <a:off x="5624468" y="3362851"/>
                <a:ext cx="777686" cy="488155"/>
              </a:xfrm>
              <a:custGeom>
                <a:avLst/>
                <a:gdLst>
                  <a:gd name="T0" fmla="*/ 2147483646 w 434"/>
                  <a:gd name="T1" fmla="*/ 2147483646 h 272"/>
                  <a:gd name="T2" fmla="*/ 2147483646 w 434"/>
                  <a:gd name="T3" fmla="*/ 2147483646 h 272"/>
                  <a:gd name="T4" fmla="*/ 2147483646 w 434"/>
                  <a:gd name="T5" fmla="*/ 0 h 272"/>
                  <a:gd name="T6" fmla="*/ 2147483646 w 434"/>
                  <a:gd name="T7" fmla="*/ 2147483646 h 272"/>
                  <a:gd name="T8" fmla="*/ 2147483646 w 434"/>
                  <a:gd name="T9" fmla="*/ 2147483646 h 272"/>
                  <a:gd name="T10" fmla="*/ 2147483646 w 434"/>
                  <a:gd name="T11" fmla="*/ 2147483646 h 272"/>
                  <a:gd name="T12" fmla="*/ 2147483646 w 434"/>
                  <a:gd name="T13" fmla="*/ 2147483646 h 272"/>
                  <a:gd name="T14" fmla="*/ 2147483646 w 434"/>
                  <a:gd name="T15" fmla="*/ 2147483646 h 272"/>
                  <a:gd name="T16" fmla="*/ 2147483646 w 434"/>
                  <a:gd name="T17" fmla="*/ 0 h 272"/>
                  <a:gd name="T18" fmla="*/ 2147483646 w 434"/>
                  <a:gd name="T19" fmla="*/ 2147483646 h 272"/>
                  <a:gd name="T20" fmla="*/ 2147483646 w 434"/>
                  <a:gd name="T21" fmla="*/ 2147483646 h 272"/>
                  <a:gd name="T22" fmla="*/ 2147483646 w 434"/>
                  <a:gd name="T23" fmla="*/ 2147483646 h 272"/>
                  <a:gd name="T24" fmla="*/ 2147483646 w 434"/>
                  <a:gd name="T25" fmla="*/ 2147483646 h 272"/>
                  <a:gd name="T26" fmla="*/ 2147483646 w 434"/>
                  <a:gd name="T27" fmla="*/ 2147483646 h 272"/>
                  <a:gd name="T28" fmla="*/ 2147483646 w 434"/>
                  <a:gd name="T29" fmla="*/ 2147483646 h 272"/>
                  <a:gd name="T30" fmla="*/ 2147483646 w 434"/>
                  <a:gd name="T31" fmla="*/ 2147483646 h 272"/>
                  <a:gd name="T32" fmla="*/ 0 w 434"/>
                  <a:gd name="T33" fmla="*/ 2147483646 h 272"/>
                  <a:gd name="T34" fmla="*/ 2147483646 w 434"/>
                  <a:gd name="T35" fmla="*/ 2147483646 h 272"/>
                  <a:gd name="T36" fmla="*/ 2147483646 w 434"/>
                  <a:gd name="T37" fmla="*/ 2147483646 h 272"/>
                  <a:gd name="T38" fmla="*/ 2147483646 w 434"/>
                  <a:gd name="T39" fmla="*/ 2147483646 h 272"/>
                  <a:gd name="T40" fmla="*/ 2147483646 w 434"/>
                  <a:gd name="T41" fmla="*/ 2147483646 h 272"/>
                  <a:gd name="T42" fmla="*/ 2147483646 w 434"/>
                  <a:gd name="T43" fmla="*/ 2147483646 h 272"/>
                  <a:gd name="T44" fmla="*/ 2147483646 w 434"/>
                  <a:gd name="T45" fmla="*/ 2147483646 h 272"/>
                  <a:gd name="T46" fmla="*/ 2147483646 w 434"/>
                  <a:gd name="T47" fmla="*/ 2147483646 h 272"/>
                  <a:gd name="T48" fmla="*/ 2147483646 w 434"/>
                  <a:gd name="T49" fmla="*/ 2147483646 h 272"/>
                  <a:gd name="T50" fmla="*/ 2147483646 w 434"/>
                  <a:gd name="T51" fmla="*/ 2147483646 h 272"/>
                  <a:gd name="T52" fmla="*/ 2147483646 w 434"/>
                  <a:gd name="T53" fmla="*/ 2147483646 h 272"/>
                  <a:gd name="T54" fmla="*/ 2147483646 w 434"/>
                  <a:gd name="T55" fmla="*/ 2147483646 h 272"/>
                  <a:gd name="T56" fmla="*/ 2147483646 w 434"/>
                  <a:gd name="T57" fmla="*/ 2147483646 h 272"/>
                  <a:gd name="T58" fmla="*/ 2147483646 w 434"/>
                  <a:gd name="T59" fmla="*/ 2147483646 h 272"/>
                  <a:gd name="T60" fmla="*/ 2147483646 w 434"/>
                  <a:gd name="T61" fmla="*/ 2147483646 h 272"/>
                  <a:gd name="T62" fmla="*/ 2147483646 w 434"/>
                  <a:gd name="T63" fmla="*/ 2147483646 h 272"/>
                  <a:gd name="T64" fmla="*/ 2147483646 w 434"/>
                  <a:gd name="T65" fmla="*/ 2147483646 h 272"/>
                  <a:gd name="T66" fmla="*/ 2147483646 w 434"/>
                  <a:gd name="T67" fmla="*/ 2147483646 h 272"/>
                  <a:gd name="T68" fmla="*/ 2147483646 w 434"/>
                  <a:gd name="T69" fmla="*/ 2147483646 h 272"/>
                  <a:gd name="T70" fmla="*/ 2147483646 w 434"/>
                  <a:gd name="T71" fmla="*/ 2147483646 h 272"/>
                  <a:gd name="T72" fmla="*/ 2147483646 w 434"/>
                  <a:gd name="T73" fmla="*/ 2147483646 h 272"/>
                  <a:gd name="T74" fmla="*/ 2147483646 w 434"/>
                  <a:gd name="T75" fmla="*/ 2147483646 h 272"/>
                  <a:gd name="T76" fmla="*/ 2147483646 w 434"/>
                  <a:gd name="T77" fmla="*/ 2147483646 h 272"/>
                  <a:gd name="T78" fmla="*/ 2147483646 w 434"/>
                  <a:gd name="T79" fmla="*/ 2147483646 h 272"/>
                  <a:gd name="T80" fmla="*/ 2147483646 w 434"/>
                  <a:gd name="T81" fmla="*/ 2147483646 h 272"/>
                  <a:gd name="T82" fmla="*/ 2147483646 w 434"/>
                  <a:gd name="T83" fmla="*/ 2147483646 h 272"/>
                  <a:gd name="T84" fmla="*/ 2147483646 w 434"/>
                  <a:gd name="T85" fmla="*/ 2147483646 h 272"/>
                  <a:gd name="T86" fmla="*/ 2147483646 w 434"/>
                  <a:gd name="T87" fmla="*/ 2147483646 h 272"/>
                  <a:gd name="T88" fmla="*/ 2147483646 w 434"/>
                  <a:gd name="T89" fmla="*/ 2147483646 h 272"/>
                  <a:gd name="T90" fmla="*/ 2147483646 w 434"/>
                  <a:gd name="T91" fmla="*/ 2147483646 h 272"/>
                  <a:gd name="T92" fmla="*/ 2147483646 w 434"/>
                  <a:gd name="T93" fmla="*/ 2147483646 h 272"/>
                  <a:gd name="T94" fmla="*/ 2147483646 w 434"/>
                  <a:gd name="T95" fmla="*/ 2147483646 h 272"/>
                  <a:gd name="T96" fmla="*/ 2147483646 w 434"/>
                  <a:gd name="T97" fmla="*/ 2147483646 h 272"/>
                  <a:gd name="T98" fmla="*/ 2147483646 w 434"/>
                  <a:gd name="T99" fmla="*/ 2147483646 h 272"/>
                  <a:gd name="T100" fmla="*/ 2147483646 w 434"/>
                  <a:gd name="T101" fmla="*/ 214748364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4"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207" name="上海"/>
              <p:cNvSpPr>
                <a:spLocks/>
              </p:cNvSpPr>
              <p:nvPr/>
            </p:nvSpPr>
            <p:spPr bwMode="auto">
              <a:xfrm>
                <a:off x="6350827" y="4172815"/>
                <a:ext cx="122875" cy="107270"/>
              </a:xfrm>
              <a:custGeom>
                <a:avLst/>
                <a:gdLst>
                  <a:gd name="T0" fmla="*/ 2147483646 w 68"/>
                  <a:gd name="T1" fmla="*/ 2147483646 h 60"/>
                  <a:gd name="T2" fmla="*/ 2147483646 w 68"/>
                  <a:gd name="T3" fmla="*/ 2147483646 h 60"/>
                  <a:gd name="T4" fmla="*/ 2147483646 w 68"/>
                  <a:gd name="T5" fmla="*/ 2147483646 h 60"/>
                  <a:gd name="T6" fmla="*/ 2147483646 w 68"/>
                  <a:gd name="T7" fmla="*/ 2147483646 h 60"/>
                  <a:gd name="T8" fmla="*/ 2147483646 w 68"/>
                  <a:gd name="T9" fmla="*/ 2147483646 h 60"/>
                  <a:gd name="T10" fmla="*/ 2147483646 w 68"/>
                  <a:gd name="T11" fmla="*/ 2147483646 h 60"/>
                  <a:gd name="T12" fmla="*/ 2147483646 w 68"/>
                  <a:gd name="T13" fmla="*/ 2147483646 h 60"/>
                  <a:gd name="T14" fmla="*/ 2147483646 w 68"/>
                  <a:gd name="T15" fmla="*/ 2147483646 h 60"/>
                  <a:gd name="T16" fmla="*/ 2147483646 w 68"/>
                  <a:gd name="T17" fmla="*/ 0 h 60"/>
                  <a:gd name="T18" fmla="*/ 2147483646 w 68"/>
                  <a:gd name="T19" fmla="*/ 0 h 60"/>
                  <a:gd name="T20" fmla="*/ 2147483646 w 68"/>
                  <a:gd name="T21" fmla="*/ 0 h 60"/>
                  <a:gd name="T22" fmla="*/ 2147483646 w 68"/>
                  <a:gd name="T23" fmla="*/ 2147483646 h 60"/>
                  <a:gd name="T24" fmla="*/ 2147483646 w 68"/>
                  <a:gd name="T25" fmla="*/ 2147483646 h 60"/>
                  <a:gd name="T26" fmla="*/ 2147483646 w 68"/>
                  <a:gd name="T27" fmla="*/ 2147483646 h 60"/>
                  <a:gd name="T28" fmla="*/ 2147483646 w 68"/>
                  <a:gd name="T29" fmla="*/ 2147483646 h 60"/>
                  <a:gd name="T30" fmla="*/ 2147483646 w 68"/>
                  <a:gd name="T31" fmla="*/ 2147483646 h 60"/>
                  <a:gd name="T32" fmla="*/ 0 w 68"/>
                  <a:gd name="T33" fmla="*/ 2147483646 h 60"/>
                  <a:gd name="T34" fmla="*/ 2147483646 w 68"/>
                  <a:gd name="T35" fmla="*/ 2147483646 h 60"/>
                  <a:gd name="T36" fmla="*/ 2147483646 w 68"/>
                  <a:gd name="T37" fmla="*/ 2147483646 h 60"/>
                  <a:gd name="T38" fmla="*/ 2147483646 w 68"/>
                  <a:gd name="T39" fmla="*/ 2147483646 h 60"/>
                  <a:gd name="T40" fmla="*/ 2147483646 w 68"/>
                  <a:gd name="T41" fmla="*/ 2147483646 h 60"/>
                  <a:gd name="T42" fmla="*/ 2147483646 w 68"/>
                  <a:gd name="T43" fmla="*/ 2147483646 h 60"/>
                  <a:gd name="T44" fmla="*/ 2147483646 w 68"/>
                  <a:gd name="T45" fmla="*/ 2147483646 h 60"/>
                  <a:gd name="T46" fmla="*/ 2147483646 w 68"/>
                  <a:gd name="T47" fmla="*/ 2147483646 h 60"/>
                  <a:gd name="T48" fmla="*/ 2147483646 w 68"/>
                  <a:gd name="T49" fmla="*/ 2147483646 h 60"/>
                  <a:gd name="T50" fmla="*/ 2147483646 w 68"/>
                  <a:gd name="T51" fmla="*/ 2147483646 h 60"/>
                  <a:gd name="T52" fmla="*/ 2147483646 w 68"/>
                  <a:gd name="T53" fmla="*/ 2147483646 h 60"/>
                  <a:gd name="T54" fmla="*/ 2147483646 w 68"/>
                  <a:gd name="T55" fmla="*/ 2147483646 h 60"/>
                  <a:gd name="T56" fmla="*/ 2147483646 w 68"/>
                  <a:gd name="T57" fmla="*/ 2147483646 h 60"/>
                  <a:gd name="T58" fmla="*/ 2147483646 w 68"/>
                  <a:gd name="T59" fmla="*/ 2147483646 h 60"/>
                  <a:gd name="T60" fmla="*/ 2147483646 w 68"/>
                  <a:gd name="T61" fmla="*/ 2147483646 h 60"/>
                  <a:gd name="T62" fmla="*/ 2147483646 w 68"/>
                  <a:gd name="T63" fmla="*/ 2147483646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8" h="60">
                    <a:moveTo>
                      <a:pt x="62" y="32"/>
                    </a:moveTo>
                    <a:lnTo>
                      <a:pt x="68" y="24"/>
                    </a:lnTo>
                    <a:lnTo>
                      <a:pt x="48" y="8"/>
                    </a:lnTo>
                    <a:lnTo>
                      <a:pt x="40" y="4"/>
                    </a:lnTo>
                    <a:lnTo>
                      <a:pt x="34" y="0"/>
                    </a:lnTo>
                    <a:lnTo>
                      <a:pt x="28" y="0"/>
                    </a:lnTo>
                    <a:lnTo>
                      <a:pt x="22" y="0"/>
                    </a:lnTo>
                    <a:lnTo>
                      <a:pt x="14" y="2"/>
                    </a:lnTo>
                    <a:lnTo>
                      <a:pt x="14" y="20"/>
                    </a:lnTo>
                    <a:lnTo>
                      <a:pt x="10" y="28"/>
                    </a:lnTo>
                    <a:lnTo>
                      <a:pt x="4" y="36"/>
                    </a:lnTo>
                    <a:lnTo>
                      <a:pt x="0" y="40"/>
                    </a:lnTo>
                    <a:lnTo>
                      <a:pt x="8" y="48"/>
                    </a:lnTo>
                    <a:lnTo>
                      <a:pt x="10" y="48"/>
                    </a:lnTo>
                    <a:lnTo>
                      <a:pt x="12" y="56"/>
                    </a:lnTo>
                    <a:lnTo>
                      <a:pt x="22" y="60"/>
                    </a:lnTo>
                    <a:lnTo>
                      <a:pt x="28" y="56"/>
                    </a:lnTo>
                    <a:lnTo>
                      <a:pt x="34" y="54"/>
                    </a:lnTo>
                    <a:lnTo>
                      <a:pt x="52" y="58"/>
                    </a:lnTo>
                    <a:lnTo>
                      <a:pt x="52" y="52"/>
                    </a:lnTo>
                    <a:lnTo>
                      <a:pt x="54" y="44"/>
                    </a:lnTo>
                    <a:lnTo>
                      <a:pt x="56" y="38"/>
                    </a:lnTo>
                    <a:lnTo>
                      <a:pt x="58" y="34"/>
                    </a:lnTo>
                    <a:lnTo>
                      <a:pt x="62" y="32"/>
                    </a:lnTo>
                    <a:close/>
                  </a:path>
                </a:pathLst>
              </a:custGeom>
              <a:solidFill>
                <a:srgbClr val="9E9AB4"/>
              </a:solid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208" name="江苏"/>
              <p:cNvSpPr>
                <a:spLocks/>
              </p:cNvSpPr>
              <p:nvPr/>
            </p:nvSpPr>
            <p:spPr bwMode="auto">
              <a:xfrm>
                <a:off x="5781560" y="3760838"/>
                <a:ext cx="678142" cy="522357"/>
              </a:xfrm>
              <a:custGeom>
                <a:avLst/>
                <a:gdLst>
                  <a:gd name="T0" fmla="*/ 2147483646 w 378"/>
                  <a:gd name="T1" fmla="*/ 2147483646 h 292"/>
                  <a:gd name="T2" fmla="*/ 2147483646 w 378"/>
                  <a:gd name="T3" fmla="*/ 2147483646 h 292"/>
                  <a:gd name="T4" fmla="*/ 2147483646 w 378"/>
                  <a:gd name="T5" fmla="*/ 2147483646 h 292"/>
                  <a:gd name="T6" fmla="*/ 2147483646 w 378"/>
                  <a:gd name="T7" fmla="*/ 2147483646 h 292"/>
                  <a:gd name="T8" fmla="*/ 2147483646 w 378"/>
                  <a:gd name="T9" fmla="*/ 2147483646 h 292"/>
                  <a:gd name="T10" fmla="*/ 2147483646 w 378"/>
                  <a:gd name="T11" fmla="*/ 0 h 292"/>
                  <a:gd name="T12" fmla="*/ 2147483646 w 378"/>
                  <a:gd name="T13" fmla="*/ 2147483646 h 292"/>
                  <a:gd name="T14" fmla="*/ 2147483646 w 378"/>
                  <a:gd name="T15" fmla="*/ 2147483646 h 292"/>
                  <a:gd name="T16" fmla="*/ 2147483646 w 378"/>
                  <a:gd name="T17" fmla="*/ 2147483646 h 292"/>
                  <a:gd name="T18" fmla="*/ 2147483646 w 378"/>
                  <a:gd name="T19" fmla="*/ 2147483646 h 292"/>
                  <a:gd name="T20" fmla="*/ 2147483646 w 378"/>
                  <a:gd name="T21" fmla="*/ 2147483646 h 292"/>
                  <a:gd name="T22" fmla="*/ 2147483646 w 378"/>
                  <a:gd name="T23" fmla="*/ 2147483646 h 292"/>
                  <a:gd name="T24" fmla="*/ 2147483646 w 378"/>
                  <a:gd name="T25" fmla="*/ 2147483646 h 292"/>
                  <a:gd name="T26" fmla="*/ 2147483646 w 378"/>
                  <a:gd name="T27" fmla="*/ 2147483646 h 292"/>
                  <a:gd name="T28" fmla="*/ 2147483646 w 378"/>
                  <a:gd name="T29" fmla="*/ 2147483646 h 292"/>
                  <a:gd name="T30" fmla="*/ 2147483646 w 378"/>
                  <a:gd name="T31" fmla="*/ 2147483646 h 292"/>
                  <a:gd name="T32" fmla="*/ 2147483646 w 378"/>
                  <a:gd name="T33" fmla="*/ 2147483646 h 292"/>
                  <a:gd name="T34" fmla="*/ 2147483646 w 378"/>
                  <a:gd name="T35" fmla="*/ 2147483646 h 292"/>
                  <a:gd name="T36" fmla="*/ 2147483646 w 378"/>
                  <a:gd name="T37" fmla="*/ 2147483646 h 292"/>
                  <a:gd name="T38" fmla="*/ 2147483646 w 378"/>
                  <a:gd name="T39" fmla="*/ 2147483646 h 292"/>
                  <a:gd name="T40" fmla="*/ 2147483646 w 378"/>
                  <a:gd name="T41" fmla="*/ 2147483646 h 292"/>
                  <a:gd name="T42" fmla="*/ 2147483646 w 378"/>
                  <a:gd name="T43" fmla="*/ 2147483646 h 292"/>
                  <a:gd name="T44" fmla="*/ 2147483646 w 378"/>
                  <a:gd name="T45" fmla="*/ 2147483646 h 292"/>
                  <a:gd name="T46" fmla="*/ 2147483646 w 378"/>
                  <a:gd name="T47" fmla="*/ 2147483646 h 292"/>
                  <a:gd name="T48" fmla="*/ 2147483646 w 378"/>
                  <a:gd name="T49" fmla="*/ 2147483646 h 292"/>
                  <a:gd name="T50" fmla="*/ 2147483646 w 378"/>
                  <a:gd name="T51" fmla="*/ 2147483646 h 292"/>
                  <a:gd name="T52" fmla="*/ 2147483646 w 378"/>
                  <a:gd name="T53" fmla="*/ 2147483646 h 292"/>
                  <a:gd name="T54" fmla="*/ 2147483646 w 378"/>
                  <a:gd name="T55" fmla="*/ 2147483646 h 292"/>
                  <a:gd name="T56" fmla="*/ 2147483646 w 378"/>
                  <a:gd name="T57" fmla="*/ 2147483646 h 292"/>
                  <a:gd name="T58" fmla="*/ 2147483646 w 378"/>
                  <a:gd name="T59" fmla="*/ 2147483646 h 292"/>
                  <a:gd name="T60" fmla="*/ 2147483646 w 378"/>
                  <a:gd name="T61" fmla="*/ 2147483646 h 292"/>
                  <a:gd name="T62" fmla="*/ 2147483646 w 378"/>
                  <a:gd name="T63" fmla="*/ 2147483646 h 292"/>
                  <a:gd name="T64" fmla="*/ 2147483646 w 378"/>
                  <a:gd name="T65" fmla="*/ 2147483646 h 292"/>
                  <a:gd name="T66" fmla="*/ 2147483646 w 378"/>
                  <a:gd name="T67" fmla="*/ 2147483646 h 292"/>
                  <a:gd name="T68" fmla="*/ 2147483646 w 378"/>
                  <a:gd name="T69" fmla="*/ 2147483646 h 292"/>
                  <a:gd name="T70" fmla="*/ 2147483646 w 378"/>
                  <a:gd name="T71" fmla="*/ 2147483646 h 292"/>
                  <a:gd name="T72" fmla="*/ 2147483646 w 378"/>
                  <a:gd name="T73" fmla="*/ 2147483646 h 292"/>
                  <a:gd name="T74" fmla="*/ 2147483646 w 378"/>
                  <a:gd name="T75" fmla="*/ 2147483646 h 292"/>
                  <a:gd name="T76" fmla="*/ 2147483646 w 378"/>
                  <a:gd name="T77" fmla="*/ 2147483646 h 292"/>
                  <a:gd name="T78" fmla="*/ 2147483646 w 378"/>
                  <a:gd name="T79" fmla="*/ 2147483646 h 292"/>
                  <a:gd name="T80" fmla="*/ 2147483646 w 378"/>
                  <a:gd name="T81" fmla="*/ 2147483646 h 292"/>
                  <a:gd name="T82" fmla="*/ 2147483646 w 378"/>
                  <a:gd name="T83" fmla="*/ 2147483646 h 292"/>
                  <a:gd name="T84" fmla="*/ 2147483646 w 378"/>
                  <a:gd name="T85" fmla="*/ 2147483646 h 292"/>
                  <a:gd name="T86" fmla="*/ 2147483646 w 378"/>
                  <a:gd name="T87" fmla="*/ 2147483646 h 292"/>
                  <a:gd name="T88" fmla="*/ 2147483646 w 378"/>
                  <a:gd name="T89" fmla="*/ 2147483646 h 292"/>
                  <a:gd name="T90" fmla="*/ 2147483646 w 378"/>
                  <a:gd name="T91" fmla="*/ 2147483646 h 292"/>
                  <a:gd name="T92" fmla="*/ 2147483646 w 378"/>
                  <a:gd name="T93" fmla="*/ 2147483646 h 292"/>
                  <a:gd name="T94" fmla="*/ 2147483646 w 378"/>
                  <a:gd name="T95" fmla="*/ 2147483646 h 292"/>
                  <a:gd name="T96" fmla="*/ 2147483646 w 378"/>
                  <a:gd name="T97" fmla="*/ 2147483646 h 292"/>
                  <a:gd name="T98" fmla="*/ 2147483646 w 378"/>
                  <a:gd name="T99" fmla="*/ 2147483646 h 292"/>
                  <a:gd name="T100" fmla="*/ 2147483646 w 378"/>
                  <a:gd name="T101" fmla="*/ 2147483646 h 2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8" h="292">
                    <a:moveTo>
                      <a:pt x="264" y="86"/>
                    </a:moveTo>
                    <a:lnTo>
                      <a:pt x="264" y="86"/>
                    </a:lnTo>
                    <a:lnTo>
                      <a:pt x="258" y="78"/>
                    </a:lnTo>
                    <a:lnTo>
                      <a:pt x="252" y="70"/>
                    </a:lnTo>
                    <a:lnTo>
                      <a:pt x="240" y="46"/>
                    </a:lnTo>
                    <a:lnTo>
                      <a:pt x="226" y="44"/>
                    </a:lnTo>
                    <a:lnTo>
                      <a:pt x="214" y="42"/>
                    </a:lnTo>
                    <a:lnTo>
                      <a:pt x="204" y="38"/>
                    </a:lnTo>
                    <a:lnTo>
                      <a:pt x="198" y="34"/>
                    </a:lnTo>
                    <a:lnTo>
                      <a:pt x="194" y="28"/>
                    </a:lnTo>
                    <a:lnTo>
                      <a:pt x="188" y="24"/>
                    </a:lnTo>
                    <a:lnTo>
                      <a:pt x="170" y="18"/>
                    </a:lnTo>
                    <a:lnTo>
                      <a:pt x="166" y="16"/>
                    </a:lnTo>
                    <a:lnTo>
                      <a:pt x="170" y="2"/>
                    </a:lnTo>
                    <a:lnTo>
                      <a:pt x="168" y="2"/>
                    </a:lnTo>
                    <a:lnTo>
                      <a:pt x="164" y="0"/>
                    </a:lnTo>
                    <a:lnTo>
                      <a:pt x="152" y="8"/>
                    </a:lnTo>
                    <a:lnTo>
                      <a:pt x="148" y="12"/>
                    </a:lnTo>
                    <a:lnTo>
                      <a:pt x="144" y="16"/>
                    </a:lnTo>
                    <a:lnTo>
                      <a:pt x="140" y="26"/>
                    </a:lnTo>
                    <a:lnTo>
                      <a:pt x="132" y="32"/>
                    </a:lnTo>
                    <a:lnTo>
                      <a:pt x="126" y="46"/>
                    </a:lnTo>
                    <a:lnTo>
                      <a:pt x="124" y="50"/>
                    </a:lnTo>
                    <a:lnTo>
                      <a:pt x="120" y="52"/>
                    </a:lnTo>
                    <a:lnTo>
                      <a:pt x="118" y="52"/>
                    </a:lnTo>
                    <a:lnTo>
                      <a:pt x="116" y="48"/>
                    </a:lnTo>
                    <a:lnTo>
                      <a:pt x="108" y="42"/>
                    </a:lnTo>
                    <a:lnTo>
                      <a:pt x="102" y="40"/>
                    </a:lnTo>
                    <a:lnTo>
                      <a:pt x="96" y="38"/>
                    </a:lnTo>
                    <a:lnTo>
                      <a:pt x="88" y="40"/>
                    </a:lnTo>
                    <a:lnTo>
                      <a:pt x="76" y="46"/>
                    </a:lnTo>
                    <a:lnTo>
                      <a:pt x="62" y="50"/>
                    </a:lnTo>
                    <a:lnTo>
                      <a:pt x="32" y="50"/>
                    </a:lnTo>
                    <a:lnTo>
                      <a:pt x="26" y="44"/>
                    </a:lnTo>
                    <a:lnTo>
                      <a:pt x="22" y="38"/>
                    </a:lnTo>
                    <a:lnTo>
                      <a:pt x="20" y="32"/>
                    </a:lnTo>
                    <a:lnTo>
                      <a:pt x="20" y="22"/>
                    </a:lnTo>
                    <a:lnTo>
                      <a:pt x="8" y="18"/>
                    </a:lnTo>
                    <a:lnTo>
                      <a:pt x="4" y="34"/>
                    </a:lnTo>
                    <a:lnTo>
                      <a:pt x="4" y="36"/>
                    </a:lnTo>
                    <a:lnTo>
                      <a:pt x="2" y="36"/>
                    </a:lnTo>
                    <a:lnTo>
                      <a:pt x="0" y="40"/>
                    </a:lnTo>
                    <a:lnTo>
                      <a:pt x="8" y="42"/>
                    </a:lnTo>
                    <a:lnTo>
                      <a:pt x="10" y="42"/>
                    </a:lnTo>
                    <a:lnTo>
                      <a:pt x="28" y="66"/>
                    </a:lnTo>
                    <a:lnTo>
                      <a:pt x="40" y="76"/>
                    </a:lnTo>
                    <a:lnTo>
                      <a:pt x="68" y="86"/>
                    </a:lnTo>
                    <a:lnTo>
                      <a:pt x="98" y="96"/>
                    </a:lnTo>
                    <a:lnTo>
                      <a:pt x="104" y="102"/>
                    </a:lnTo>
                    <a:lnTo>
                      <a:pt x="112" y="112"/>
                    </a:lnTo>
                    <a:lnTo>
                      <a:pt x="118" y="128"/>
                    </a:lnTo>
                    <a:lnTo>
                      <a:pt x="124" y="150"/>
                    </a:lnTo>
                    <a:lnTo>
                      <a:pt x="140" y="158"/>
                    </a:lnTo>
                    <a:lnTo>
                      <a:pt x="146" y="162"/>
                    </a:lnTo>
                    <a:lnTo>
                      <a:pt x="152" y="162"/>
                    </a:lnTo>
                    <a:lnTo>
                      <a:pt x="180" y="144"/>
                    </a:lnTo>
                    <a:lnTo>
                      <a:pt x="182" y="142"/>
                    </a:lnTo>
                    <a:lnTo>
                      <a:pt x="184" y="144"/>
                    </a:lnTo>
                    <a:lnTo>
                      <a:pt x="198" y="146"/>
                    </a:lnTo>
                    <a:lnTo>
                      <a:pt x="200" y="146"/>
                    </a:lnTo>
                    <a:lnTo>
                      <a:pt x="200" y="150"/>
                    </a:lnTo>
                    <a:lnTo>
                      <a:pt x="198" y="152"/>
                    </a:lnTo>
                    <a:lnTo>
                      <a:pt x="192" y="174"/>
                    </a:lnTo>
                    <a:lnTo>
                      <a:pt x="186" y="186"/>
                    </a:lnTo>
                    <a:lnTo>
                      <a:pt x="168" y="186"/>
                    </a:lnTo>
                    <a:lnTo>
                      <a:pt x="166" y="194"/>
                    </a:lnTo>
                    <a:lnTo>
                      <a:pt x="164" y="202"/>
                    </a:lnTo>
                    <a:lnTo>
                      <a:pt x="152" y="222"/>
                    </a:lnTo>
                    <a:lnTo>
                      <a:pt x="148" y="228"/>
                    </a:lnTo>
                    <a:lnTo>
                      <a:pt x="148" y="234"/>
                    </a:lnTo>
                    <a:lnTo>
                      <a:pt x="166" y="246"/>
                    </a:lnTo>
                    <a:lnTo>
                      <a:pt x="172" y="252"/>
                    </a:lnTo>
                    <a:lnTo>
                      <a:pt x="178" y="254"/>
                    </a:lnTo>
                    <a:lnTo>
                      <a:pt x="182" y="254"/>
                    </a:lnTo>
                    <a:lnTo>
                      <a:pt x="186" y="266"/>
                    </a:lnTo>
                    <a:lnTo>
                      <a:pt x="194" y="270"/>
                    </a:lnTo>
                    <a:lnTo>
                      <a:pt x="200" y="266"/>
                    </a:lnTo>
                    <a:lnTo>
                      <a:pt x="204" y="262"/>
                    </a:lnTo>
                    <a:lnTo>
                      <a:pt x="208" y="262"/>
                    </a:lnTo>
                    <a:lnTo>
                      <a:pt x="214" y="264"/>
                    </a:lnTo>
                    <a:lnTo>
                      <a:pt x="218" y="266"/>
                    </a:lnTo>
                    <a:lnTo>
                      <a:pt x="224" y="270"/>
                    </a:lnTo>
                    <a:lnTo>
                      <a:pt x="230" y="278"/>
                    </a:lnTo>
                    <a:lnTo>
                      <a:pt x="236" y="286"/>
                    </a:lnTo>
                    <a:lnTo>
                      <a:pt x="238" y="286"/>
                    </a:lnTo>
                    <a:lnTo>
                      <a:pt x="242" y="284"/>
                    </a:lnTo>
                    <a:lnTo>
                      <a:pt x="248" y="284"/>
                    </a:lnTo>
                    <a:lnTo>
                      <a:pt x="264" y="288"/>
                    </a:lnTo>
                    <a:lnTo>
                      <a:pt x="284" y="292"/>
                    </a:lnTo>
                    <a:lnTo>
                      <a:pt x="304" y="286"/>
                    </a:lnTo>
                    <a:lnTo>
                      <a:pt x="312" y="282"/>
                    </a:lnTo>
                    <a:lnTo>
                      <a:pt x="318" y="278"/>
                    </a:lnTo>
                    <a:lnTo>
                      <a:pt x="312" y="272"/>
                    </a:lnTo>
                    <a:lnTo>
                      <a:pt x="312" y="268"/>
                    </a:lnTo>
                    <a:lnTo>
                      <a:pt x="316" y="262"/>
                    </a:lnTo>
                    <a:lnTo>
                      <a:pt x="322" y="256"/>
                    </a:lnTo>
                    <a:lnTo>
                      <a:pt x="324" y="248"/>
                    </a:lnTo>
                    <a:lnTo>
                      <a:pt x="324" y="238"/>
                    </a:lnTo>
                    <a:lnTo>
                      <a:pt x="324" y="232"/>
                    </a:lnTo>
                    <a:lnTo>
                      <a:pt x="326" y="230"/>
                    </a:lnTo>
                    <a:lnTo>
                      <a:pt x="330" y="226"/>
                    </a:lnTo>
                    <a:lnTo>
                      <a:pt x="340" y="222"/>
                    </a:lnTo>
                    <a:lnTo>
                      <a:pt x="348" y="222"/>
                    </a:lnTo>
                    <a:lnTo>
                      <a:pt x="356" y="226"/>
                    </a:lnTo>
                    <a:lnTo>
                      <a:pt x="366" y="230"/>
                    </a:lnTo>
                    <a:lnTo>
                      <a:pt x="378" y="238"/>
                    </a:lnTo>
                    <a:lnTo>
                      <a:pt x="372" y="222"/>
                    </a:lnTo>
                    <a:lnTo>
                      <a:pt x="364" y="210"/>
                    </a:lnTo>
                    <a:lnTo>
                      <a:pt x="362" y="196"/>
                    </a:lnTo>
                    <a:lnTo>
                      <a:pt x="348" y="194"/>
                    </a:lnTo>
                    <a:lnTo>
                      <a:pt x="312" y="172"/>
                    </a:lnTo>
                    <a:lnTo>
                      <a:pt x="294" y="170"/>
                    </a:lnTo>
                    <a:lnTo>
                      <a:pt x="294" y="166"/>
                    </a:lnTo>
                    <a:lnTo>
                      <a:pt x="292" y="146"/>
                    </a:lnTo>
                    <a:lnTo>
                      <a:pt x="276" y="106"/>
                    </a:lnTo>
                    <a:lnTo>
                      <a:pt x="270" y="94"/>
                    </a:lnTo>
                    <a:lnTo>
                      <a:pt x="26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209" name="河北"/>
              <p:cNvSpPr>
                <a:spLocks/>
              </p:cNvSpPr>
              <p:nvPr/>
            </p:nvSpPr>
            <p:spPr bwMode="auto">
              <a:xfrm>
                <a:off x="5428491" y="2761208"/>
                <a:ext cx="629925" cy="898578"/>
              </a:xfrm>
              <a:custGeom>
                <a:avLst/>
                <a:gdLst>
                  <a:gd name="T0" fmla="*/ 2147483646 w 352"/>
                  <a:gd name="T1" fmla="*/ 2147483646 h 502"/>
                  <a:gd name="T2" fmla="*/ 2147483646 w 352"/>
                  <a:gd name="T3" fmla="*/ 2147483646 h 502"/>
                  <a:gd name="T4" fmla="*/ 2147483646 w 352"/>
                  <a:gd name="T5" fmla="*/ 2147483646 h 502"/>
                  <a:gd name="T6" fmla="*/ 2147483646 w 352"/>
                  <a:gd name="T7" fmla="*/ 2147483646 h 502"/>
                  <a:gd name="T8" fmla="*/ 2147483646 w 352"/>
                  <a:gd name="T9" fmla="*/ 2147483646 h 502"/>
                  <a:gd name="T10" fmla="*/ 2147483646 w 352"/>
                  <a:gd name="T11" fmla="*/ 2147483646 h 502"/>
                  <a:gd name="T12" fmla="*/ 2147483646 w 352"/>
                  <a:gd name="T13" fmla="*/ 2147483646 h 502"/>
                  <a:gd name="T14" fmla="*/ 2147483646 w 352"/>
                  <a:gd name="T15" fmla="*/ 2147483646 h 502"/>
                  <a:gd name="T16" fmla="*/ 2147483646 w 352"/>
                  <a:gd name="T17" fmla="*/ 2147483646 h 502"/>
                  <a:gd name="T18" fmla="*/ 2147483646 w 352"/>
                  <a:gd name="T19" fmla="*/ 2147483646 h 502"/>
                  <a:gd name="T20" fmla="*/ 2147483646 w 352"/>
                  <a:gd name="T21" fmla="*/ 2147483646 h 502"/>
                  <a:gd name="T22" fmla="*/ 2147483646 w 352"/>
                  <a:gd name="T23" fmla="*/ 2147483646 h 502"/>
                  <a:gd name="T24" fmla="*/ 2147483646 w 352"/>
                  <a:gd name="T25" fmla="*/ 2147483646 h 502"/>
                  <a:gd name="T26" fmla="*/ 2147483646 w 352"/>
                  <a:gd name="T27" fmla="*/ 2147483646 h 502"/>
                  <a:gd name="T28" fmla="*/ 2147483646 w 352"/>
                  <a:gd name="T29" fmla="*/ 2147483646 h 502"/>
                  <a:gd name="T30" fmla="*/ 2147483646 w 352"/>
                  <a:gd name="T31" fmla="*/ 2147483646 h 502"/>
                  <a:gd name="T32" fmla="*/ 2147483646 w 352"/>
                  <a:gd name="T33" fmla="*/ 2147483646 h 502"/>
                  <a:gd name="T34" fmla="*/ 2147483646 w 352"/>
                  <a:gd name="T35" fmla="*/ 2147483646 h 502"/>
                  <a:gd name="T36" fmla="*/ 2147483646 w 352"/>
                  <a:gd name="T37" fmla="*/ 2147483646 h 502"/>
                  <a:gd name="T38" fmla="*/ 2147483646 w 352"/>
                  <a:gd name="T39" fmla="*/ 2147483646 h 502"/>
                  <a:gd name="T40" fmla="*/ 2147483646 w 352"/>
                  <a:gd name="T41" fmla="*/ 2147483646 h 502"/>
                  <a:gd name="T42" fmla="*/ 2147483646 w 352"/>
                  <a:gd name="T43" fmla="*/ 2147483646 h 502"/>
                  <a:gd name="T44" fmla="*/ 2147483646 w 352"/>
                  <a:gd name="T45" fmla="*/ 2147483646 h 502"/>
                  <a:gd name="T46" fmla="*/ 2147483646 w 352"/>
                  <a:gd name="T47" fmla="*/ 2147483646 h 502"/>
                  <a:gd name="T48" fmla="*/ 2147483646 w 352"/>
                  <a:gd name="T49" fmla="*/ 2147483646 h 502"/>
                  <a:gd name="T50" fmla="*/ 2147483646 w 352"/>
                  <a:gd name="T51" fmla="*/ 2147483646 h 502"/>
                  <a:gd name="T52" fmla="*/ 2147483646 w 352"/>
                  <a:gd name="T53" fmla="*/ 2147483646 h 502"/>
                  <a:gd name="T54" fmla="*/ 2147483646 w 352"/>
                  <a:gd name="T55" fmla="*/ 2147483646 h 502"/>
                  <a:gd name="T56" fmla="*/ 2147483646 w 352"/>
                  <a:gd name="T57" fmla="*/ 2147483646 h 502"/>
                  <a:gd name="T58" fmla="*/ 2147483646 w 352"/>
                  <a:gd name="T59" fmla="*/ 2147483646 h 502"/>
                  <a:gd name="T60" fmla="*/ 2147483646 w 352"/>
                  <a:gd name="T61" fmla="*/ 2147483646 h 502"/>
                  <a:gd name="T62" fmla="*/ 2147483646 w 352"/>
                  <a:gd name="T63" fmla="*/ 2147483646 h 502"/>
                  <a:gd name="T64" fmla="*/ 2147483646 w 352"/>
                  <a:gd name="T65" fmla="*/ 2147483646 h 502"/>
                  <a:gd name="T66" fmla="*/ 2147483646 w 352"/>
                  <a:gd name="T67" fmla="*/ 2147483646 h 502"/>
                  <a:gd name="T68" fmla="*/ 2147483646 w 352"/>
                  <a:gd name="T69" fmla="*/ 2147483646 h 502"/>
                  <a:gd name="T70" fmla="*/ 2147483646 w 352"/>
                  <a:gd name="T71" fmla="*/ 2147483646 h 502"/>
                  <a:gd name="T72" fmla="*/ 2147483646 w 352"/>
                  <a:gd name="T73" fmla="*/ 2147483646 h 502"/>
                  <a:gd name="T74" fmla="*/ 2147483646 w 352"/>
                  <a:gd name="T75" fmla="*/ 2147483646 h 502"/>
                  <a:gd name="T76" fmla="*/ 2147483646 w 352"/>
                  <a:gd name="T77" fmla="*/ 2147483646 h 502"/>
                  <a:gd name="T78" fmla="*/ 2147483646 w 352"/>
                  <a:gd name="T79" fmla="*/ 2147483646 h 502"/>
                  <a:gd name="T80" fmla="*/ 2147483646 w 352"/>
                  <a:gd name="T81" fmla="*/ 2147483646 h 502"/>
                  <a:gd name="T82" fmla="*/ 2147483646 w 352"/>
                  <a:gd name="T83" fmla="*/ 2147483646 h 502"/>
                  <a:gd name="T84" fmla="*/ 2147483646 w 352"/>
                  <a:gd name="T85" fmla="*/ 2147483646 h 502"/>
                  <a:gd name="T86" fmla="*/ 2147483646 w 352"/>
                  <a:gd name="T87" fmla="*/ 2147483646 h 502"/>
                  <a:gd name="T88" fmla="*/ 2147483646 w 352"/>
                  <a:gd name="T89" fmla="*/ 2147483646 h 502"/>
                  <a:gd name="T90" fmla="*/ 2147483646 w 352"/>
                  <a:gd name="T91" fmla="*/ 2147483646 h 502"/>
                  <a:gd name="T92" fmla="*/ 2147483646 w 352"/>
                  <a:gd name="T93" fmla="*/ 2147483646 h 502"/>
                  <a:gd name="T94" fmla="*/ 2147483646 w 352"/>
                  <a:gd name="T95" fmla="*/ 2147483646 h 502"/>
                  <a:gd name="T96" fmla="*/ 2147483646 w 352"/>
                  <a:gd name="T97" fmla="*/ 2147483646 h 502"/>
                  <a:gd name="T98" fmla="*/ 2147483646 w 352"/>
                  <a:gd name="T99" fmla="*/ 2147483646 h 502"/>
                  <a:gd name="T100" fmla="*/ 2147483646 w 352"/>
                  <a:gd name="T101" fmla="*/ 2147483646 h 502"/>
                  <a:gd name="T102" fmla="*/ 2147483646 w 352"/>
                  <a:gd name="T103" fmla="*/ 2147483646 h 502"/>
                  <a:gd name="T104" fmla="*/ 2147483646 w 352"/>
                  <a:gd name="T105" fmla="*/ 2147483646 h 502"/>
                  <a:gd name="T106" fmla="*/ 2147483646 w 352"/>
                  <a:gd name="T107" fmla="*/ 2147483646 h 502"/>
                  <a:gd name="T108" fmla="*/ 2147483646 w 352"/>
                  <a:gd name="T109" fmla="*/ 2147483646 h 5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2" h="502">
                    <a:moveTo>
                      <a:pt x="324" y="152"/>
                    </a:move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46" y="88"/>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46" y="64"/>
                    </a:lnTo>
                    <a:lnTo>
                      <a:pt x="146" y="66"/>
                    </a:lnTo>
                    <a:lnTo>
                      <a:pt x="144" y="66"/>
                    </a:lnTo>
                    <a:lnTo>
                      <a:pt x="142" y="66"/>
                    </a:lnTo>
                    <a:lnTo>
                      <a:pt x="130" y="68"/>
                    </a:lnTo>
                    <a:lnTo>
                      <a:pt x="118" y="76"/>
                    </a:lnTo>
                    <a:lnTo>
                      <a:pt x="118" y="78"/>
                    </a:lnTo>
                    <a:lnTo>
                      <a:pt x="116" y="78"/>
                    </a:lnTo>
                    <a:lnTo>
                      <a:pt x="114" y="78"/>
                    </a:lnTo>
                    <a:lnTo>
                      <a:pt x="92" y="70"/>
                    </a:lnTo>
                    <a:lnTo>
                      <a:pt x="90" y="78"/>
                    </a:lnTo>
                    <a:lnTo>
                      <a:pt x="90" y="80"/>
                    </a:lnTo>
                    <a:lnTo>
                      <a:pt x="80" y="96"/>
                    </a:lnTo>
                    <a:lnTo>
                      <a:pt x="76" y="100"/>
                    </a:lnTo>
                    <a:lnTo>
                      <a:pt x="74" y="100"/>
                    </a:lnTo>
                    <a:lnTo>
                      <a:pt x="64" y="100"/>
                    </a:lnTo>
                    <a:lnTo>
                      <a:pt x="50" y="94"/>
                    </a:lnTo>
                    <a:lnTo>
                      <a:pt x="48" y="92"/>
                    </a:lnTo>
                    <a:lnTo>
                      <a:pt x="48" y="90"/>
                    </a:lnTo>
                    <a:lnTo>
                      <a:pt x="46" y="72"/>
                    </a:lnTo>
                    <a:lnTo>
                      <a:pt x="42" y="56"/>
                    </a:lnTo>
                    <a:lnTo>
                      <a:pt x="38" y="52"/>
                    </a:lnTo>
                    <a:lnTo>
                      <a:pt x="34" y="64"/>
                    </a:lnTo>
                    <a:lnTo>
                      <a:pt x="24" y="76"/>
                    </a:lnTo>
                    <a:lnTo>
                      <a:pt x="16" y="96"/>
                    </a:lnTo>
                    <a:lnTo>
                      <a:pt x="14" y="96"/>
                    </a:lnTo>
                    <a:lnTo>
                      <a:pt x="8" y="108"/>
                    </a:lnTo>
                    <a:lnTo>
                      <a:pt x="6" y="114"/>
                    </a:lnTo>
                    <a:lnTo>
                      <a:pt x="0" y="122"/>
                    </a:lnTo>
                    <a:lnTo>
                      <a:pt x="6" y="140"/>
                    </a:lnTo>
                    <a:lnTo>
                      <a:pt x="30" y="168"/>
                    </a:lnTo>
                    <a:lnTo>
                      <a:pt x="38" y="184"/>
                    </a:lnTo>
                    <a:lnTo>
                      <a:pt x="38" y="186"/>
                    </a:lnTo>
                    <a:lnTo>
                      <a:pt x="36" y="188"/>
                    </a:lnTo>
                    <a:lnTo>
                      <a:pt x="30" y="196"/>
                    </a:lnTo>
                    <a:lnTo>
                      <a:pt x="28" y="196"/>
                    </a:lnTo>
                    <a:lnTo>
                      <a:pt x="12" y="200"/>
                    </a:lnTo>
                    <a:lnTo>
                      <a:pt x="14" y="212"/>
                    </a:lnTo>
                    <a:lnTo>
                      <a:pt x="26" y="220"/>
                    </a:lnTo>
                    <a:lnTo>
                      <a:pt x="42" y="224"/>
                    </a:lnTo>
                    <a:lnTo>
                      <a:pt x="48" y="240"/>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80"/>
                    </a:lnTo>
                    <a:lnTo>
                      <a:pt x="34" y="408"/>
                    </a:lnTo>
                    <a:lnTo>
                      <a:pt x="32" y="416"/>
                    </a:lnTo>
                    <a:lnTo>
                      <a:pt x="24" y="434"/>
                    </a:lnTo>
                    <a:lnTo>
                      <a:pt x="20" y="448"/>
                    </a:lnTo>
                    <a:lnTo>
                      <a:pt x="20" y="450"/>
                    </a:lnTo>
                    <a:lnTo>
                      <a:pt x="14" y="456"/>
                    </a:lnTo>
                    <a:lnTo>
                      <a:pt x="12" y="462"/>
                    </a:lnTo>
                    <a:lnTo>
                      <a:pt x="12" y="464"/>
                    </a:lnTo>
                    <a:lnTo>
                      <a:pt x="12" y="466"/>
                    </a:lnTo>
                    <a:lnTo>
                      <a:pt x="14" y="468"/>
                    </a:lnTo>
                    <a:lnTo>
                      <a:pt x="22" y="476"/>
                    </a:lnTo>
                    <a:lnTo>
                      <a:pt x="26" y="482"/>
                    </a:lnTo>
                    <a:lnTo>
                      <a:pt x="28" y="484"/>
                    </a:lnTo>
                    <a:lnTo>
                      <a:pt x="28" y="488"/>
                    </a:lnTo>
                    <a:lnTo>
                      <a:pt x="30" y="492"/>
                    </a:lnTo>
                    <a:lnTo>
                      <a:pt x="36" y="496"/>
                    </a:lnTo>
                    <a:lnTo>
                      <a:pt x="66" y="502"/>
                    </a:lnTo>
                    <a:lnTo>
                      <a:pt x="80" y="500"/>
                    </a:lnTo>
                    <a:lnTo>
                      <a:pt x="94" y="496"/>
                    </a:lnTo>
                    <a:lnTo>
                      <a:pt x="108" y="492"/>
                    </a:lnTo>
                    <a:lnTo>
                      <a:pt x="122" y="492"/>
                    </a:lnTo>
                    <a:lnTo>
                      <a:pt x="122" y="486"/>
                    </a:lnTo>
                    <a:lnTo>
                      <a:pt x="114" y="464"/>
                    </a:lnTo>
                    <a:lnTo>
                      <a:pt x="112" y="464"/>
                    </a:lnTo>
                    <a:lnTo>
                      <a:pt x="114" y="464"/>
                    </a:lnTo>
                    <a:lnTo>
                      <a:pt x="158" y="400"/>
                    </a:lnTo>
                    <a:lnTo>
                      <a:pt x="208" y="352"/>
                    </a:lnTo>
                    <a:lnTo>
                      <a:pt x="224" y="348"/>
                    </a:lnTo>
                    <a:lnTo>
                      <a:pt x="232" y="338"/>
                    </a:lnTo>
                    <a:lnTo>
                      <a:pt x="240" y="332"/>
                    </a:lnTo>
                    <a:lnTo>
                      <a:pt x="250" y="328"/>
                    </a:lnTo>
                    <a:lnTo>
                      <a:pt x="246" y="324"/>
                    </a:lnTo>
                    <a:lnTo>
                      <a:pt x="234" y="312"/>
                    </a:lnTo>
                    <a:lnTo>
                      <a:pt x="226" y="302"/>
                    </a:lnTo>
                    <a:lnTo>
                      <a:pt x="226" y="300"/>
                    </a:lnTo>
                    <a:lnTo>
                      <a:pt x="230" y="294"/>
                    </a:lnTo>
                    <a:lnTo>
                      <a:pt x="218" y="296"/>
                    </a:lnTo>
                    <a:lnTo>
                      <a:pt x="196" y="292"/>
                    </a:lnTo>
                    <a:lnTo>
                      <a:pt x="186" y="284"/>
                    </a:lnTo>
                    <a:lnTo>
                      <a:pt x="182" y="280"/>
                    </a:lnTo>
                    <a:lnTo>
                      <a:pt x="180" y="276"/>
                    </a:lnTo>
                    <a:lnTo>
                      <a:pt x="176" y="256"/>
                    </a:lnTo>
                    <a:lnTo>
                      <a:pt x="174" y="238"/>
                    </a:lnTo>
                    <a:lnTo>
                      <a:pt x="170" y="242"/>
                    </a:lnTo>
                    <a:lnTo>
                      <a:pt x="164" y="244"/>
                    </a:lnTo>
                    <a:lnTo>
                      <a:pt x="146" y="240"/>
                    </a:lnTo>
                    <a:lnTo>
                      <a:pt x="136" y="232"/>
                    </a:lnTo>
                    <a:lnTo>
                      <a:pt x="122" y="228"/>
                    </a:lnTo>
                    <a:lnTo>
                      <a:pt x="116" y="228"/>
                    </a:lnTo>
                    <a:lnTo>
                      <a:pt x="110" y="226"/>
                    </a:lnTo>
                    <a:lnTo>
                      <a:pt x="104" y="224"/>
                    </a:lnTo>
                    <a:lnTo>
                      <a:pt x="98" y="218"/>
                    </a:lnTo>
                    <a:lnTo>
                      <a:pt x="96" y="214"/>
                    </a:lnTo>
                    <a:lnTo>
                      <a:pt x="96" y="210"/>
                    </a:lnTo>
                    <a:lnTo>
                      <a:pt x="96" y="206"/>
                    </a:lnTo>
                    <a:lnTo>
                      <a:pt x="98" y="202"/>
                    </a:lnTo>
                    <a:lnTo>
                      <a:pt x="102" y="200"/>
                    </a:lnTo>
                    <a:lnTo>
                      <a:pt x="110" y="192"/>
                    </a:lnTo>
                    <a:lnTo>
                      <a:pt x="118" y="180"/>
                    </a:lnTo>
                    <a:lnTo>
                      <a:pt x="116" y="176"/>
                    </a:lnTo>
                    <a:lnTo>
                      <a:pt x="114" y="170"/>
                    </a:lnTo>
                    <a:lnTo>
                      <a:pt x="112" y="164"/>
                    </a:lnTo>
                    <a:lnTo>
                      <a:pt x="114" y="160"/>
                    </a:lnTo>
                    <a:lnTo>
                      <a:pt x="114" y="158"/>
                    </a:lnTo>
                    <a:lnTo>
                      <a:pt x="116" y="156"/>
                    </a:lnTo>
                    <a:lnTo>
                      <a:pt x="120" y="152"/>
                    </a:lnTo>
                    <a:lnTo>
                      <a:pt x="134" y="148"/>
                    </a:lnTo>
                    <a:lnTo>
                      <a:pt x="136" y="142"/>
                    </a:lnTo>
                    <a:lnTo>
                      <a:pt x="138" y="140"/>
                    </a:lnTo>
                    <a:lnTo>
                      <a:pt x="150" y="140"/>
                    </a:lnTo>
                    <a:lnTo>
                      <a:pt x="148" y="140"/>
                    </a:lnTo>
                    <a:lnTo>
                      <a:pt x="142" y="136"/>
                    </a:lnTo>
                    <a:lnTo>
                      <a:pt x="140" y="132"/>
                    </a:lnTo>
                    <a:lnTo>
                      <a:pt x="140" y="128"/>
                    </a:lnTo>
                    <a:lnTo>
                      <a:pt x="142" y="122"/>
                    </a:lnTo>
                    <a:lnTo>
                      <a:pt x="148" y="118"/>
                    </a:lnTo>
                    <a:lnTo>
                      <a:pt x="154" y="116"/>
                    </a:lnTo>
                    <a:lnTo>
                      <a:pt x="160" y="116"/>
                    </a:lnTo>
                    <a:lnTo>
                      <a:pt x="166" y="118"/>
                    </a:lnTo>
                    <a:lnTo>
                      <a:pt x="172" y="120"/>
                    </a:lnTo>
                    <a:lnTo>
                      <a:pt x="190" y="134"/>
                    </a:lnTo>
                    <a:lnTo>
                      <a:pt x="208" y="134"/>
                    </a:lnTo>
                    <a:lnTo>
                      <a:pt x="214" y="138"/>
                    </a:lnTo>
                    <a:lnTo>
                      <a:pt x="214" y="144"/>
                    </a:lnTo>
                    <a:lnTo>
                      <a:pt x="214" y="150"/>
                    </a:lnTo>
                    <a:lnTo>
                      <a:pt x="210" y="152"/>
                    </a:lnTo>
                    <a:lnTo>
                      <a:pt x="206" y="152"/>
                    </a:lnTo>
                    <a:lnTo>
                      <a:pt x="204" y="154"/>
                    </a:lnTo>
                    <a:lnTo>
                      <a:pt x="202" y="160"/>
                    </a:lnTo>
                    <a:lnTo>
                      <a:pt x="210" y="180"/>
                    </a:lnTo>
                    <a:lnTo>
                      <a:pt x="218" y="170"/>
                    </a:lnTo>
                    <a:lnTo>
                      <a:pt x="226" y="168"/>
                    </a:lnTo>
                    <a:lnTo>
                      <a:pt x="230" y="168"/>
                    </a:lnTo>
                    <a:lnTo>
                      <a:pt x="234" y="172"/>
                    </a:lnTo>
                    <a:lnTo>
                      <a:pt x="236" y="180"/>
                    </a:lnTo>
                    <a:lnTo>
                      <a:pt x="240" y="190"/>
                    </a:lnTo>
                    <a:lnTo>
                      <a:pt x="242" y="202"/>
                    </a:lnTo>
                    <a:lnTo>
                      <a:pt x="246" y="210"/>
                    </a:lnTo>
                    <a:lnTo>
                      <a:pt x="252" y="220"/>
                    </a:lnTo>
                    <a:lnTo>
                      <a:pt x="264" y="236"/>
                    </a:lnTo>
                    <a:lnTo>
                      <a:pt x="268" y="248"/>
                    </a:lnTo>
                    <a:lnTo>
                      <a:pt x="300" y="244"/>
                    </a:lnTo>
                    <a:lnTo>
                      <a:pt x="314" y="236"/>
                    </a:lnTo>
                    <a:lnTo>
                      <a:pt x="326" y="220"/>
                    </a:lnTo>
                    <a:lnTo>
                      <a:pt x="332" y="204"/>
                    </a:lnTo>
                    <a:lnTo>
                      <a:pt x="336" y="188"/>
                    </a:lnTo>
                    <a:lnTo>
                      <a:pt x="336" y="186"/>
                    </a:lnTo>
                    <a:lnTo>
                      <a:pt x="336" y="184"/>
                    </a:lnTo>
                    <a:lnTo>
                      <a:pt x="338" y="184"/>
                    </a:lnTo>
                    <a:lnTo>
                      <a:pt x="350" y="176"/>
                    </a:lnTo>
                    <a:lnTo>
                      <a:pt x="352" y="176"/>
                    </a:lnTo>
                    <a:lnTo>
                      <a:pt x="350" y="174"/>
                    </a:lnTo>
                    <a:lnTo>
                      <a:pt x="330" y="168"/>
                    </a:lnTo>
                    <a:lnTo>
                      <a:pt x="326" y="156"/>
                    </a:lnTo>
                    <a:lnTo>
                      <a:pt x="324"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210" name="河南"/>
              <p:cNvSpPr>
                <a:spLocks/>
              </p:cNvSpPr>
              <p:nvPr/>
            </p:nvSpPr>
            <p:spPr bwMode="auto">
              <a:xfrm>
                <a:off x="5140747" y="3624030"/>
                <a:ext cx="662589" cy="656055"/>
              </a:xfrm>
              <a:custGeom>
                <a:avLst/>
                <a:gdLst>
                  <a:gd name="T0" fmla="*/ 2147483646 w 370"/>
                  <a:gd name="T1" fmla="*/ 2147483646 h 366"/>
                  <a:gd name="T2" fmla="*/ 0 w 370"/>
                  <a:gd name="T3" fmla="*/ 2147483646 h 366"/>
                  <a:gd name="T4" fmla="*/ 2147483646 w 370"/>
                  <a:gd name="T5" fmla="*/ 2147483646 h 366"/>
                  <a:gd name="T6" fmla="*/ 2147483646 w 370"/>
                  <a:gd name="T7" fmla="*/ 2147483646 h 366"/>
                  <a:gd name="T8" fmla="*/ 2147483646 w 370"/>
                  <a:gd name="T9" fmla="*/ 2147483646 h 366"/>
                  <a:gd name="T10" fmla="*/ 2147483646 w 370"/>
                  <a:gd name="T11" fmla="*/ 2147483646 h 366"/>
                  <a:gd name="T12" fmla="*/ 2147483646 w 370"/>
                  <a:gd name="T13" fmla="*/ 2147483646 h 366"/>
                  <a:gd name="T14" fmla="*/ 2147483646 w 370"/>
                  <a:gd name="T15" fmla="*/ 2147483646 h 366"/>
                  <a:gd name="T16" fmla="*/ 2147483646 w 370"/>
                  <a:gd name="T17" fmla="*/ 2147483646 h 366"/>
                  <a:gd name="T18" fmla="*/ 2147483646 w 370"/>
                  <a:gd name="T19" fmla="*/ 2147483646 h 366"/>
                  <a:gd name="T20" fmla="*/ 2147483646 w 370"/>
                  <a:gd name="T21" fmla="*/ 2147483646 h 366"/>
                  <a:gd name="T22" fmla="*/ 2147483646 w 370"/>
                  <a:gd name="T23" fmla="*/ 2147483646 h 366"/>
                  <a:gd name="T24" fmla="*/ 2147483646 w 370"/>
                  <a:gd name="T25" fmla="*/ 2147483646 h 366"/>
                  <a:gd name="T26" fmla="*/ 2147483646 w 370"/>
                  <a:gd name="T27" fmla="*/ 2147483646 h 366"/>
                  <a:gd name="T28" fmla="*/ 2147483646 w 370"/>
                  <a:gd name="T29" fmla="*/ 2147483646 h 366"/>
                  <a:gd name="T30" fmla="*/ 2147483646 w 370"/>
                  <a:gd name="T31" fmla="*/ 2147483646 h 366"/>
                  <a:gd name="T32" fmla="*/ 2147483646 w 370"/>
                  <a:gd name="T33" fmla="*/ 2147483646 h 366"/>
                  <a:gd name="T34" fmla="*/ 2147483646 w 370"/>
                  <a:gd name="T35" fmla="*/ 2147483646 h 366"/>
                  <a:gd name="T36" fmla="*/ 2147483646 w 370"/>
                  <a:gd name="T37" fmla="*/ 2147483646 h 366"/>
                  <a:gd name="T38" fmla="*/ 2147483646 w 370"/>
                  <a:gd name="T39" fmla="*/ 2147483646 h 366"/>
                  <a:gd name="T40" fmla="*/ 2147483646 w 370"/>
                  <a:gd name="T41" fmla="*/ 2147483646 h 366"/>
                  <a:gd name="T42" fmla="*/ 2147483646 w 370"/>
                  <a:gd name="T43" fmla="*/ 2147483646 h 366"/>
                  <a:gd name="T44" fmla="*/ 2147483646 w 370"/>
                  <a:gd name="T45" fmla="*/ 2147483646 h 366"/>
                  <a:gd name="T46" fmla="*/ 2147483646 w 370"/>
                  <a:gd name="T47" fmla="*/ 2147483646 h 366"/>
                  <a:gd name="T48" fmla="*/ 2147483646 w 370"/>
                  <a:gd name="T49" fmla="*/ 2147483646 h 366"/>
                  <a:gd name="T50" fmla="*/ 2147483646 w 370"/>
                  <a:gd name="T51" fmla="*/ 2147483646 h 366"/>
                  <a:gd name="T52" fmla="*/ 2147483646 w 370"/>
                  <a:gd name="T53" fmla="*/ 2147483646 h 366"/>
                  <a:gd name="T54" fmla="*/ 2147483646 w 370"/>
                  <a:gd name="T55" fmla="*/ 2147483646 h 366"/>
                  <a:gd name="T56" fmla="*/ 2147483646 w 370"/>
                  <a:gd name="T57" fmla="*/ 2147483646 h 366"/>
                  <a:gd name="T58" fmla="*/ 2147483646 w 370"/>
                  <a:gd name="T59" fmla="*/ 2147483646 h 366"/>
                  <a:gd name="T60" fmla="*/ 2147483646 w 370"/>
                  <a:gd name="T61" fmla="*/ 2147483646 h 366"/>
                  <a:gd name="T62" fmla="*/ 2147483646 w 370"/>
                  <a:gd name="T63" fmla="*/ 2147483646 h 366"/>
                  <a:gd name="T64" fmla="*/ 2147483646 w 370"/>
                  <a:gd name="T65" fmla="*/ 2147483646 h 366"/>
                  <a:gd name="T66" fmla="*/ 2147483646 w 370"/>
                  <a:gd name="T67" fmla="*/ 2147483646 h 366"/>
                  <a:gd name="T68" fmla="*/ 2147483646 w 370"/>
                  <a:gd name="T69" fmla="*/ 2147483646 h 366"/>
                  <a:gd name="T70" fmla="*/ 2147483646 w 370"/>
                  <a:gd name="T71" fmla="*/ 2147483646 h 366"/>
                  <a:gd name="T72" fmla="*/ 2147483646 w 370"/>
                  <a:gd name="T73" fmla="*/ 2147483646 h 366"/>
                  <a:gd name="T74" fmla="*/ 2147483646 w 370"/>
                  <a:gd name="T75" fmla="*/ 2147483646 h 366"/>
                  <a:gd name="T76" fmla="*/ 2147483646 w 370"/>
                  <a:gd name="T77" fmla="*/ 2147483646 h 366"/>
                  <a:gd name="T78" fmla="*/ 2147483646 w 370"/>
                  <a:gd name="T79" fmla="*/ 2147483646 h 366"/>
                  <a:gd name="T80" fmla="*/ 2147483646 w 370"/>
                  <a:gd name="T81" fmla="*/ 2147483646 h 366"/>
                  <a:gd name="T82" fmla="*/ 2147483646 w 370"/>
                  <a:gd name="T83" fmla="*/ 2147483646 h 366"/>
                  <a:gd name="T84" fmla="*/ 2147483646 w 370"/>
                  <a:gd name="T85" fmla="*/ 2147483646 h 366"/>
                  <a:gd name="T86" fmla="*/ 2147483646 w 370"/>
                  <a:gd name="T87" fmla="*/ 2147483646 h 366"/>
                  <a:gd name="T88" fmla="*/ 2147483646 w 370"/>
                  <a:gd name="T89" fmla="*/ 2147483646 h 366"/>
                  <a:gd name="T90" fmla="*/ 2147483646 w 370"/>
                  <a:gd name="T91" fmla="*/ 2147483646 h 366"/>
                  <a:gd name="T92" fmla="*/ 2147483646 w 370"/>
                  <a:gd name="T93" fmla="*/ 2147483646 h 366"/>
                  <a:gd name="T94" fmla="*/ 2147483646 w 370"/>
                  <a:gd name="T95" fmla="*/ 0 h 366"/>
                  <a:gd name="T96" fmla="*/ 2147483646 w 370"/>
                  <a:gd name="T97" fmla="*/ 2147483646 h 366"/>
                  <a:gd name="T98" fmla="*/ 2147483646 w 370"/>
                  <a:gd name="T99" fmla="*/ 2147483646 h 366"/>
                  <a:gd name="T100" fmla="*/ 2147483646 w 370"/>
                  <a:gd name="T101" fmla="*/ 2147483646 h 366"/>
                  <a:gd name="T102" fmla="*/ 2147483646 w 370"/>
                  <a:gd name="T103" fmla="*/ 2147483646 h 366"/>
                  <a:gd name="T104" fmla="*/ 2147483646 w 370"/>
                  <a:gd name="T105" fmla="*/ 2147483646 h 366"/>
                  <a:gd name="T106" fmla="*/ 2147483646 w 370"/>
                  <a:gd name="T107" fmla="*/ 2147483646 h 366"/>
                  <a:gd name="T108" fmla="*/ 2147483646 w 370"/>
                  <a:gd name="T109" fmla="*/ 2147483646 h 3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0" h="366">
                    <a:moveTo>
                      <a:pt x="82" y="120"/>
                    </a:moveTo>
                    <a:lnTo>
                      <a:pt x="80" y="120"/>
                    </a:lnTo>
                    <a:lnTo>
                      <a:pt x="20" y="146"/>
                    </a:lnTo>
                    <a:lnTo>
                      <a:pt x="2" y="162"/>
                    </a:lnTo>
                    <a:lnTo>
                      <a:pt x="0" y="182"/>
                    </a:lnTo>
                    <a:lnTo>
                      <a:pt x="2" y="196"/>
                    </a:lnTo>
                    <a:lnTo>
                      <a:pt x="4" y="206"/>
                    </a:lnTo>
                    <a:lnTo>
                      <a:pt x="10" y="210"/>
                    </a:lnTo>
                    <a:lnTo>
                      <a:pt x="28" y="222"/>
                    </a:lnTo>
                    <a:lnTo>
                      <a:pt x="30" y="222"/>
                    </a:lnTo>
                    <a:lnTo>
                      <a:pt x="34" y="252"/>
                    </a:lnTo>
                    <a:lnTo>
                      <a:pt x="54" y="276"/>
                    </a:lnTo>
                    <a:lnTo>
                      <a:pt x="60" y="282"/>
                    </a:lnTo>
                    <a:lnTo>
                      <a:pt x="66" y="286"/>
                    </a:lnTo>
                    <a:lnTo>
                      <a:pt x="82" y="290"/>
                    </a:lnTo>
                    <a:lnTo>
                      <a:pt x="86" y="290"/>
                    </a:lnTo>
                    <a:lnTo>
                      <a:pt x="92" y="296"/>
                    </a:lnTo>
                    <a:lnTo>
                      <a:pt x="104" y="300"/>
                    </a:lnTo>
                    <a:lnTo>
                      <a:pt x="152" y="302"/>
                    </a:lnTo>
                    <a:lnTo>
                      <a:pt x="194" y="304"/>
                    </a:lnTo>
                    <a:lnTo>
                      <a:pt x="204" y="306"/>
                    </a:lnTo>
                    <a:lnTo>
                      <a:pt x="210" y="310"/>
                    </a:lnTo>
                    <a:lnTo>
                      <a:pt x="214" y="312"/>
                    </a:lnTo>
                    <a:lnTo>
                      <a:pt x="214" y="318"/>
                    </a:lnTo>
                    <a:lnTo>
                      <a:pt x="214" y="332"/>
                    </a:lnTo>
                    <a:lnTo>
                      <a:pt x="214" y="342"/>
                    </a:lnTo>
                    <a:lnTo>
                      <a:pt x="216" y="346"/>
                    </a:lnTo>
                    <a:lnTo>
                      <a:pt x="234" y="342"/>
                    </a:lnTo>
                    <a:lnTo>
                      <a:pt x="242" y="340"/>
                    </a:lnTo>
                    <a:lnTo>
                      <a:pt x="250" y="338"/>
                    </a:lnTo>
                    <a:lnTo>
                      <a:pt x="256" y="340"/>
                    </a:lnTo>
                    <a:lnTo>
                      <a:pt x="258" y="342"/>
                    </a:lnTo>
                    <a:lnTo>
                      <a:pt x="266" y="350"/>
                    </a:lnTo>
                    <a:lnTo>
                      <a:pt x="278" y="362"/>
                    </a:lnTo>
                    <a:lnTo>
                      <a:pt x="280" y="364"/>
                    </a:lnTo>
                    <a:lnTo>
                      <a:pt x="282" y="366"/>
                    </a:lnTo>
                    <a:lnTo>
                      <a:pt x="290" y="360"/>
                    </a:lnTo>
                    <a:lnTo>
                      <a:pt x="298" y="350"/>
                    </a:lnTo>
                    <a:lnTo>
                      <a:pt x="300" y="348"/>
                    </a:lnTo>
                    <a:lnTo>
                      <a:pt x="314" y="358"/>
                    </a:lnTo>
                    <a:lnTo>
                      <a:pt x="324" y="350"/>
                    </a:lnTo>
                    <a:lnTo>
                      <a:pt x="326" y="342"/>
                    </a:lnTo>
                    <a:lnTo>
                      <a:pt x="330" y="338"/>
                    </a:lnTo>
                    <a:lnTo>
                      <a:pt x="334" y="334"/>
                    </a:lnTo>
                    <a:lnTo>
                      <a:pt x="342" y="332"/>
                    </a:lnTo>
                    <a:lnTo>
                      <a:pt x="346" y="330"/>
                    </a:lnTo>
                    <a:lnTo>
                      <a:pt x="344" y="328"/>
                    </a:lnTo>
                    <a:lnTo>
                      <a:pt x="342" y="326"/>
                    </a:lnTo>
                    <a:lnTo>
                      <a:pt x="344" y="306"/>
                    </a:lnTo>
                    <a:lnTo>
                      <a:pt x="338" y="300"/>
                    </a:lnTo>
                    <a:lnTo>
                      <a:pt x="334" y="296"/>
                    </a:lnTo>
                    <a:lnTo>
                      <a:pt x="328" y="294"/>
                    </a:lnTo>
                    <a:lnTo>
                      <a:pt x="320" y="294"/>
                    </a:lnTo>
                    <a:lnTo>
                      <a:pt x="310" y="296"/>
                    </a:lnTo>
                    <a:lnTo>
                      <a:pt x="306" y="296"/>
                    </a:lnTo>
                    <a:lnTo>
                      <a:pt x="302" y="294"/>
                    </a:lnTo>
                    <a:lnTo>
                      <a:pt x="302" y="290"/>
                    </a:lnTo>
                    <a:lnTo>
                      <a:pt x="302" y="286"/>
                    </a:lnTo>
                    <a:lnTo>
                      <a:pt x="292" y="272"/>
                    </a:lnTo>
                    <a:lnTo>
                      <a:pt x="282" y="262"/>
                    </a:lnTo>
                    <a:lnTo>
                      <a:pt x="278" y="256"/>
                    </a:lnTo>
                    <a:lnTo>
                      <a:pt x="274" y="250"/>
                    </a:lnTo>
                    <a:lnTo>
                      <a:pt x="272" y="244"/>
                    </a:lnTo>
                    <a:lnTo>
                      <a:pt x="274" y="238"/>
                    </a:lnTo>
                    <a:lnTo>
                      <a:pt x="274" y="236"/>
                    </a:lnTo>
                    <a:lnTo>
                      <a:pt x="298" y="240"/>
                    </a:lnTo>
                    <a:lnTo>
                      <a:pt x="296" y="226"/>
                    </a:lnTo>
                    <a:lnTo>
                      <a:pt x="296" y="216"/>
                    </a:lnTo>
                    <a:lnTo>
                      <a:pt x="298" y="212"/>
                    </a:lnTo>
                    <a:lnTo>
                      <a:pt x="300" y="210"/>
                    </a:lnTo>
                    <a:lnTo>
                      <a:pt x="304" y="206"/>
                    </a:lnTo>
                    <a:lnTo>
                      <a:pt x="310" y="204"/>
                    </a:lnTo>
                    <a:lnTo>
                      <a:pt x="318" y="200"/>
                    </a:lnTo>
                    <a:lnTo>
                      <a:pt x="318" y="196"/>
                    </a:lnTo>
                    <a:lnTo>
                      <a:pt x="312" y="178"/>
                    </a:lnTo>
                    <a:lnTo>
                      <a:pt x="312" y="170"/>
                    </a:lnTo>
                    <a:lnTo>
                      <a:pt x="312" y="166"/>
                    </a:lnTo>
                    <a:lnTo>
                      <a:pt x="318" y="162"/>
                    </a:lnTo>
                    <a:lnTo>
                      <a:pt x="324" y="162"/>
                    </a:lnTo>
                    <a:lnTo>
                      <a:pt x="338" y="166"/>
                    </a:lnTo>
                    <a:lnTo>
                      <a:pt x="340" y="166"/>
                    </a:lnTo>
                    <a:lnTo>
                      <a:pt x="340" y="168"/>
                    </a:lnTo>
                    <a:lnTo>
                      <a:pt x="356" y="186"/>
                    </a:lnTo>
                    <a:lnTo>
                      <a:pt x="370" y="162"/>
                    </a:lnTo>
                    <a:lnTo>
                      <a:pt x="356" y="140"/>
                    </a:lnTo>
                    <a:lnTo>
                      <a:pt x="348" y="128"/>
                    </a:lnTo>
                    <a:lnTo>
                      <a:pt x="336" y="136"/>
                    </a:lnTo>
                    <a:lnTo>
                      <a:pt x="334" y="134"/>
                    </a:lnTo>
                    <a:lnTo>
                      <a:pt x="302" y="126"/>
                    </a:lnTo>
                    <a:lnTo>
                      <a:pt x="292" y="122"/>
                    </a:lnTo>
                    <a:lnTo>
                      <a:pt x="286" y="116"/>
                    </a:lnTo>
                    <a:lnTo>
                      <a:pt x="280" y="110"/>
                    </a:lnTo>
                    <a:lnTo>
                      <a:pt x="278" y="106"/>
                    </a:lnTo>
                    <a:lnTo>
                      <a:pt x="260" y="96"/>
                    </a:lnTo>
                    <a:lnTo>
                      <a:pt x="260" y="78"/>
                    </a:lnTo>
                    <a:lnTo>
                      <a:pt x="294" y="58"/>
                    </a:lnTo>
                    <a:lnTo>
                      <a:pt x="292" y="44"/>
                    </a:lnTo>
                    <a:lnTo>
                      <a:pt x="286" y="30"/>
                    </a:lnTo>
                    <a:lnTo>
                      <a:pt x="282" y="18"/>
                    </a:lnTo>
                    <a:lnTo>
                      <a:pt x="258" y="22"/>
                    </a:lnTo>
                    <a:lnTo>
                      <a:pt x="242" y="26"/>
                    </a:lnTo>
                    <a:lnTo>
                      <a:pt x="226" y="28"/>
                    </a:lnTo>
                    <a:lnTo>
                      <a:pt x="200" y="22"/>
                    </a:lnTo>
                    <a:lnTo>
                      <a:pt x="200" y="14"/>
                    </a:lnTo>
                    <a:lnTo>
                      <a:pt x="196" y="14"/>
                    </a:lnTo>
                    <a:lnTo>
                      <a:pt x="190" y="10"/>
                    </a:lnTo>
                    <a:lnTo>
                      <a:pt x="188" y="6"/>
                    </a:lnTo>
                    <a:lnTo>
                      <a:pt x="186" y="2"/>
                    </a:lnTo>
                    <a:lnTo>
                      <a:pt x="186" y="0"/>
                    </a:lnTo>
                    <a:lnTo>
                      <a:pt x="184" y="22"/>
                    </a:lnTo>
                    <a:lnTo>
                      <a:pt x="182" y="28"/>
                    </a:lnTo>
                    <a:lnTo>
                      <a:pt x="180" y="34"/>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48" y="106"/>
                    </a:lnTo>
                    <a:lnTo>
                      <a:pt x="132" y="110"/>
                    </a:lnTo>
                    <a:lnTo>
                      <a:pt x="98" y="106"/>
                    </a:lnTo>
                    <a:lnTo>
                      <a:pt x="82"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211" name="台湾"/>
              <p:cNvSpPr>
                <a:spLocks/>
              </p:cNvSpPr>
              <p:nvPr/>
            </p:nvSpPr>
            <p:spPr bwMode="auto">
              <a:xfrm>
                <a:off x="6386601" y="5024754"/>
                <a:ext cx="189755" cy="458617"/>
              </a:xfrm>
              <a:custGeom>
                <a:avLst/>
                <a:gdLst>
                  <a:gd name="T0" fmla="*/ 2147483646 w 106"/>
                  <a:gd name="T1" fmla="*/ 0 h 256"/>
                  <a:gd name="T2" fmla="*/ 2147483646 w 106"/>
                  <a:gd name="T3" fmla="*/ 0 h 256"/>
                  <a:gd name="T4" fmla="*/ 2147483646 w 106"/>
                  <a:gd name="T5" fmla="*/ 2147483646 h 256"/>
                  <a:gd name="T6" fmla="*/ 2147483646 w 106"/>
                  <a:gd name="T7" fmla="*/ 2147483646 h 256"/>
                  <a:gd name="T8" fmla="*/ 2147483646 w 106"/>
                  <a:gd name="T9" fmla="*/ 2147483646 h 256"/>
                  <a:gd name="T10" fmla="*/ 2147483646 w 106"/>
                  <a:gd name="T11" fmla="*/ 2147483646 h 256"/>
                  <a:gd name="T12" fmla="*/ 2147483646 w 106"/>
                  <a:gd name="T13" fmla="*/ 2147483646 h 256"/>
                  <a:gd name="T14" fmla="*/ 2147483646 w 106"/>
                  <a:gd name="T15" fmla="*/ 2147483646 h 256"/>
                  <a:gd name="T16" fmla="*/ 2147483646 w 106"/>
                  <a:gd name="T17" fmla="*/ 2147483646 h 256"/>
                  <a:gd name="T18" fmla="*/ 0 w 106"/>
                  <a:gd name="T19" fmla="*/ 2147483646 h 256"/>
                  <a:gd name="T20" fmla="*/ 2147483646 w 106"/>
                  <a:gd name="T21" fmla="*/ 2147483646 h 256"/>
                  <a:gd name="T22" fmla="*/ 2147483646 w 106"/>
                  <a:gd name="T23" fmla="*/ 2147483646 h 256"/>
                  <a:gd name="T24" fmla="*/ 2147483646 w 106"/>
                  <a:gd name="T25" fmla="*/ 2147483646 h 256"/>
                  <a:gd name="T26" fmla="*/ 2147483646 w 106"/>
                  <a:gd name="T27" fmla="*/ 2147483646 h 256"/>
                  <a:gd name="T28" fmla="*/ 2147483646 w 106"/>
                  <a:gd name="T29" fmla="*/ 2147483646 h 256"/>
                  <a:gd name="T30" fmla="*/ 2147483646 w 106"/>
                  <a:gd name="T31" fmla="*/ 2147483646 h 256"/>
                  <a:gd name="T32" fmla="*/ 2147483646 w 106"/>
                  <a:gd name="T33" fmla="*/ 2147483646 h 256"/>
                  <a:gd name="T34" fmla="*/ 2147483646 w 106"/>
                  <a:gd name="T35" fmla="*/ 2147483646 h 256"/>
                  <a:gd name="T36" fmla="*/ 2147483646 w 106"/>
                  <a:gd name="T37" fmla="*/ 2147483646 h 256"/>
                  <a:gd name="T38" fmla="*/ 2147483646 w 106"/>
                  <a:gd name="T39" fmla="*/ 2147483646 h 256"/>
                  <a:gd name="T40" fmla="*/ 2147483646 w 106"/>
                  <a:gd name="T41" fmla="*/ 2147483646 h 256"/>
                  <a:gd name="T42" fmla="*/ 2147483646 w 106"/>
                  <a:gd name="T43" fmla="*/ 2147483646 h 256"/>
                  <a:gd name="T44" fmla="*/ 2147483646 w 106"/>
                  <a:gd name="T45" fmla="*/ 2147483646 h 256"/>
                  <a:gd name="T46" fmla="*/ 2147483646 w 106"/>
                  <a:gd name="T47" fmla="*/ 2147483646 h 256"/>
                  <a:gd name="T48" fmla="*/ 2147483646 w 106"/>
                  <a:gd name="T49" fmla="*/ 2147483646 h 256"/>
                  <a:gd name="T50" fmla="*/ 2147483646 w 106"/>
                  <a:gd name="T51" fmla="*/ 2147483646 h 256"/>
                  <a:gd name="T52" fmla="*/ 2147483646 w 106"/>
                  <a:gd name="T53" fmla="*/ 2147483646 h 256"/>
                  <a:gd name="T54" fmla="*/ 2147483646 w 106"/>
                  <a:gd name="T55" fmla="*/ 2147483646 h 256"/>
                  <a:gd name="T56" fmla="*/ 2147483646 w 106"/>
                  <a:gd name="T57" fmla="*/ 2147483646 h 256"/>
                  <a:gd name="T58" fmla="*/ 2147483646 w 106"/>
                  <a:gd name="T59" fmla="*/ 2147483646 h 256"/>
                  <a:gd name="T60" fmla="*/ 2147483646 w 106"/>
                  <a:gd name="T61" fmla="*/ 2147483646 h 256"/>
                  <a:gd name="T62" fmla="*/ 2147483646 w 106"/>
                  <a:gd name="T63" fmla="*/ 2147483646 h 256"/>
                  <a:gd name="T64" fmla="*/ 2147483646 w 106"/>
                  <a:gd name="T65" fmla="*/ 2147483646 h 256"/>
                  <a:gd name="T66" fmla="*/ 2147483646 w 106"/>
                  <a:gd name="T67" fmla="*/ 2147483646 h 256"/>
                  <a:gd name="T68" fmla="*/ 2147483646 w 106"/>
                  <a:gd name="T69" fmla="*/ 2147483646 h 256"/>
                  <a:gd name="T70" fmla="*/ 2147483646 w 106"/>
                  <a:gd name="T71" fmla="*/ 2147483646 h 256"/>
                  <a:gd name="T72" fmla="*/ 2147483646 w 106"/>
                  <a:gd name="T73" fmla="*/ 2147483646 h 256"/>
                  <a:gd name="T74" fmla="*/ 2147483646 w 106"/>
                  <a:gd name="T75" fmla="*/ 2147483646 h 256"/>
                  <a:gd name="T76" fmla="*/ 2147483646 w 106"/>
                  <a:gd name="T77" fmla="*/ 2147483646 h 256"/>
                  <a:gd name="T78" fmla="*/ 2147483646 w 106"/>
                  <a:gd name="T79" fmla="*/ 2147483646 h 256"/>
                  <a:gd name="T80" fmla="*/ 2147483646 w 106"/>
                  <a:gd name="T81" fmla="*/ 2147483646 h 256"/>
                  <a:gd name="T82" fmla="*/ 2147483646 w 106"/>
                  <a:gd name="T83" fmla="*/ 2147483646 h 256"/>
                  <a:gd name="T84" fmla="*/ 2147483646 w 106"/>
                  <a:gd name="T85" fmla="*/ 2147483646 h 256"/>
                  <a:gd name="T86" fmla="*/ 2147483646 w 106"/>
                  <a:gd name="T87" fmla="*/ 2147483646 h 256"/>
                  <a:gd name="T88" fmla="*/ 2147483646 w 106"/>
                  <a:gd name="T89" fmla="*/ 0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6" h="256">
                    <a:moveTo>
                      <a:pt x="80" y="0"/>
                    </a:moveTo>
                    <a:lnTo>
                      <a:pt x="80" y="0"/>
                    </a:lnTo>
                    <a:lnTo>
                      <a:pt x="62" y="14"/>
                    </a:lnTo>
                    <a:lnTo>
                      <a:pt x="46" y="32"/>
                    </a:lnTo>
                    <a:lnTo>
                      <a:pt x="34" y="50"/>
                    </a:lnTo>
                    <a:lnTo>
                      <a:pt x="24" y="70"/>
                    </a:lnTo>
                    <a:lnTo>
                      <a:pt x="10" y="98"/>
                    </a:lnTo>
                    <a:lnTo>
                      <a:pt x="4" y="104"/>
                    </a:lnTo>
                    <a:lnTo>
                      <a:pt x="0" y="108"/>
                    </a:lnTo>
                    <a:lnTo>
                      <a:pt x="6" y="152"/>
                    </a:lnTo>
                    <a:lnTo>
                      <a:pt x="6" y="154"/>
                    </a:lnTo>
                    <a:lnTo>
                      <a:pt x="2" y="184"/>
                    </a:lnTo>
                    <a:lnTo>
                      <a:pt x="2" y="196"/>
                    </a:lnTo>
                    <a:lnTo>
                      <a:pt x="2" y="200"/>
                    </a:lnTo>
                    <a:lnTo>
                      <a:pt x="4" y="202"/>
                    </a:lnTo>
                    <a:lnTo>
                      <a:pt x="36" y="224"/>
                    </a:lnTo>
                    <a:lnTo>
                      <a:pt x="38" y="224"/>
                    </a:lnTo>
                    <a:lnTo>
                      <a:pt x="38" y="226"/>
                    </a:lnTo>
                    <a:lnTo>
                      <a:pt x="42" y="236"/>
                    </a:lnTo>
                    <a:lnTo>
                      <a:pt x="50" y="248"/>
                    </a:lnTo>
                    <a:lnTo>
                      <a:pt x="56" y="252"/>
                    </a:lnTo>
                    <a:lnTo>
                      <a:pt x="62" y="256"/>
                    </a:lnTo>
                    <a:lnTo>
                      <a:pt x="66" y="204"/>
                    </a:lnTo>
                    <a:lnTo>
                      <a:pt x="66" y="202"/>
                    </a:lnTo>
                    <a:lnTo>
                      <a:pt x="90" y="146"/>
                    </a:lnTo>
                    <a:lnTo>
                      <a:pt x="98" y="80"/>
                    </a:lnTo>
                    <a:lnTo>
                      <a:pt x="98" y="78"/>
                    </a:lnTo>
                    <a:lnTo>
                      <a:pt x="106" y="60"/>
                    </a:lnTo>
                    <a:lnTo>
                      <a:pt x="100" y="44"/>
                    </a:lnTo>
                    <a:lnTo>
                      <a:pt x="98" y="44"/>
                    </a:lnTo>
                    <a:lnTo>
                      <a:pt x="98" y="24"/>
                    </a:lnTo>
                    <a:lnTo>
                      <a:pt x="98" y="22"/>
                    </a:lnTo>
                    <a:lnTo>
                      <a:pt x="102" y="16"/>
                    </a:lnTo>
                    <a:lnTo>
                      <a:pt x="106" y="12"/>
                    </a:ln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212" name="海南"/>
              <p:cNvSpPr>
                <a:spLocks/>
              </p:cNvSpPr>
              <p:nvPr/>
            </p:nvSpPr>
            <p:spPr bwMode="auto">
              <a:xfrm>
                <a:off x="4991431" y="5837828"/>
                <a:ext cx="286189" cy="250295"/>
              </a:xfrm>
              <a:custGeom>
                <a:avLst/>
                <a:gdLst>
                  <a:gd name="T0" fmla="*/ 2147483646 w 160"/>
                  <a:gd name="T1" fmla="*/ 2147483646 h 140"/>
                  <a:gd name="T2" fmla="*/ 2147483646 w 160"/>
                  <a:gd name="T3" fmla="*/ 2147483646 h 140"/>
                  <a:gd name="T4" fmla="*/ 2147483646 w 160"/>
                  <a:gd name="T5" fmla="*/ 2147483646 h 140"/>
                  <a:gd name="T6" fmla="*/ 2147483646 w 160"/>
                  <a:gd name="T7" fmla="*/ 2147483646 h 140"/>
                  <a:gd name="T8" fmla="*/ 2147483646 w 160"/>
                  <a:gd name="T9" fmla="*/ 2147483646 h 140"/>
                  <a:gd name="T10" fmla="*/ 2147483646 w 160"/>
                  <a:gd name="T11" fmla="*/ 2147483646 h 140"/>
                  <a:gd name="T12" fmla="*/ 2147483646 w 160"/>
                  <a:gd name="T13" fmla="*/ 2147483646 h 140"/>
                  <a:gd name="T14" fmla="*/ 2147483646 w 160"/>
                  <a:gd name="T15" fmla="*/ 2147483646 h 140"/>
                  <a:gd name="T16" fmla="*/ 2147483646 w 160"/>
                  <a:gd name="T17" fmla="*/ 2147483646 h 140"/>
                  <a:gd name="T18" fmla="*/ 2147483646 w 160"/>
                  <a:gd name="T19" fmla="*/ 2147483646 h 140"/>
                  <a:gd name="T20" fmla="*/ 2147483646 w 160"/>
                  <a:gd name="T21" fmla="*/ 2147483646 h 140"/>
                  <a:gd name="T22" fmla="*/ 2147483646 w 160"/>
                  <a:gd name="T23" fmla="*/ 2147483646 h 140"/>
                  <a:gd name="T24" fmla="*/ 2147483646 w 160"/>
                  <a:gd name="T25" fmla="*/ 2147483646 h 140"/>
                  <a:gd name="T26" fmla="*/ 0 w 160"/>
                  <a:gd name="T27" fmla="*/ 2147483646 h 140"/>
                  <a:gd name="T28" fmla="*/ 2147483646 w 160"/>
                  <a:gd name="T29" fmla="*/ 2147483646 h 140"/>
                  <a:gd name="T30" fmla="*/ 2147483646 w 160"/>
                  <a:gd name="T31" fmla="*/ 2147483646 h 140"/>
                  <a:gd name="T32" fmla="*/ 2147483646 w 160"/>
                  <a:gd name="T33" fmla="*/ 2147483646 h 140"/>
                  <a:gd name="T34" fmla="*/ 2147483646 w 160"/>
                  <a:gd name="T35" fmla="*/ 2147483646 h 140"/>
                  <a:gd name="T36" fmla="*/ 2147483646 w 160"/>
                  <a:gd name="T37" fmla="*/ 2147483646 h 140"/>
                  <a:gd name="T38" fmla="*/ 2147483646 w 160"/>
                  <a:gd name="T39" fmla="*/ 2147483646 h 140"/>
                  <a:gd name="T40" fmla="*/ 2147483646 w 160"/>
                  <a:gd name="T41" fmla="*/ 2147483646 h 140"/>
                  <a:gd name="T42" fmla="*/ 2147483646 w 160"/>
                  <a:gd name="T43" fmla="*/ 2147483646 h 140"/>
                  <a:gd name="T44" fmla="*/ 2147483646 w 160"/>
                  <a:gd name="T45" fmla="*/ 2147483646 h 140"/>
                  <a:gd name="T46" fmla="*/ 2147483646 w 160"/>
                  <a:gd name="T47" fmla="*/ 2147483646 h 140"/>
                  <a:gd name="T48" fmla="*/ 2147483646 w 160"/>
                  <a:gd name="T49" fmla="*/ 2147483646 h 140"/>
                  <a:gd name="T50" fmla="*/ 2147483646 w 160"/>
                  <a:gd name="T51" fmla="*/ 2147483646 h 140"/>
                  <a:gd name="T52" fmla="*/ 2147483646 w 160"/>
                  <a:gd name="T53" fmla="*/ 2147483646 h 140"/>
                  <a:gd name="T54" fmla="*/ 2147483646 w 160"/>
                  <a:gd name="T55" fmla="*/ 2147483646 h 140"/>
                  <a:gd name="T56" fmla="*/ 2147483646 w 160"/>
                  <a:gd name="T57" fmla="*/ 2147483646 h 140"/>
                  <a:gd name="T58" fmla="*/ 2147483646 w 160"/>
                  <a:gd name="T59" fmla="*/ 2147483646 h 140"/>
                  <a:gd name="T60" fmla="*/ 2147483646 w 160"/>
                  <a:gd name="T61" fmla="*/ 2147483646 h 140"/>
                  <a:gd name="T62" fmla="*/ 2147483646 w 160"/>
                  <a:gd name="T63" fmla="*/ 2147483646 h 140"/>
                  <a:gd name="T64" fmla="*/ 2147483646 w 160"/>
                  <a:gd name="T65" fmla="*/ 2147483646 h 140"/>
                  <a:gd name="T66" fmla="*/ 2147483646 w 160"/>
                  <a:gd name="T67" fmla="*/ 2147483646 h 140"/>
                  <a:gd name="T68" fmla="*/ 2147483646 w 160"/>
                  <a:gd name="T69" fmla="*/ 2147483646 h 140"/>
                  <a:gd name="T70" fmla="*/ 2147483646 w 160"/>
                  <a:gd name="T71" fmla="*/ 2147483646 h 140"/>
                  <a:gd name="T72" fmla="*/ 2147483646 w 160"/>
                  <a:gd name="T73" fmla="*/ 2147483646 h 140"/>
                  <a:gd name="T74" fmla="*/ 2147483646 w 160"/>
                  <a:gd name="T75" fmla="*/ 2147483646 h 140"/>
                  <a:gd name="T76" fmla="*/ 2147483646 w 160"/>
                  <a:gd name="T77" fmla="*/ 2147483646 h 140"/>
                  <a:gd name="T78" fmla="*/ 2147483646 w 160"/>
                  <a:gd name="T79" fmla="*/ 2147483646 h 140"/>
                  <a:gd name="T80" fmla="*/ 2147483646 w 160"/>
                  <a:gd name="T81" fmla="*/ 2147483646 h 140"/>
                  <a:gd name="T82" fmla="*/ 2147483646 w 160"/>
                  <a:gd name="T83" fmla="*/ 0 h 140"/>
                  <a:gd name="T84" fmla="*/ 2147483646 w 160"/>
                  <a:gd name="T85" fmla="*/ 2147483646 h 140"/>
                  <a:gd name="T86" fmla="*/ 2147483646 w 160"/>
                  <a:gd name="T87" fmla="*/ 2147483646 h 140"/>
                  <a:gd name="T88" fmla="*/ 2147483646 w 160"/>
                  <a:gd name="T89" fmla="*/ 2147483646 h 140"/>
                  <a:gd name="T90" fmla="*/ 2147483646 w 160"/>
                  <a:gd name="T91" fmla="*/ 2147483646 h 140"/>
                  <a:gd name="T92" fmla="*/ 2147483646 w 160"/>
                  <a:gd name="T93" fmla="*/ 2147483646 h 140"/>
                  <a:gd name="T94" fmla="*/ 2147483646 w 160"/>
                  <a:gd name="T95" fmla="*/ 2147483646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0" h="140">
                    <a:moveTo>
                      <a:pt x="72" y="14"/>
                    </a:moveTo>
                    <a:lnTo>
                      <a:pt x="70" y="18"/>
                    </a:lnTo>
                    <a:lnTo>
                      <a:pt x="68" y="20"/>
                    </a:lnTo>
                    <a:lnTo>
                      <a:pt x="36" y="28"/>
                    </a:lnTo>
                    <a:lnTo>
                      <a:pt x="38" y="32"/>
                    </a:lnTo>
                    <a:lnTo>
                      <a:pt x="48" y="44"/>
                    </a:lnTo>
                    <a:lnTo>
                      <a:pt x="44" y="46"/>
                    </a:lnTo>
                    <a:lnTo>
                      <a:pt x="30" y="54"/>
                    </a:lnTo>
                    <a:lnTo>
                      <a:pt x="6" y="72"/>
                    </a:lnTo>
                    <a:lnTo>
                      <a:pt x="2" y="80"/>
                    </a:lnTo>
                    <a:lnTo>
                      <a:pt x="0" y="92"/>
                    </a:lnTo>
                    <a:lnTo>
                      <a:pt x="4" y="108"/>
                    </a:lnTo>
                    <a:lnTo>
                      <a:pt x="10" y="126"/>
                    </a:lnTo>
                    <a:lnTo>
                      <a:pt x="34" y="128"/>
                    </a:lnTo>
                    <a:lnTo>
                      <a:pt x="36" y="128"/>
                    </a:lnTo>
                    <a:lnTo>
                      <a:pt x="60" y="140"/>
                    </a:lnTo>
                    <a:lnTo>
                      <a:pt x="86" y="136"/>
                    </a:lnTo>
                    <a:lnTo>
                      <a:pt x="94" y="132"/>
                    </a:lnTo>
                    <a:lnTo>
                      <a:pt x="102" y="126"/>
                    </a:lnTo>
                    <a:lnTo>
                      <a:pt x="112" y="118"/>
                    </a:lnTo>
                    <a:lnTo>
                      <a:pt x="122" y="106"/>
                    </a:lnTo>
                    <a:lnTo>
                      <a:pt x="124" y="106"/>
                    </a:lnTo>
                    <a:lnTo>
                      <a:pt x="126" y="104"/>
                    </a:lnTo>
                    <a:lnTo>
                      <a:pt x="136" y="100"/>
                    </a:lnTo>
                    <a:lnTo>
                      <a:pt x="134" y="66"/>
                    </a:lnTo>
                    <a:lnTo>
                      <a:pt x="148" y="44"/>
                    </a:lnTo>
                    <a:lnTo>
                      <a:pt x="160" y="34"/>
                    </a:lnTo>
                    <a:lnTo>
                      <a:pt x="160" y="22"/>
                    </a:lnTo>
                    <a:lnTo>
                      <a:pt x="158" y="14"/>
                    </a:lnTo>
                    <a:lnTo>
                      <a:pt x="156" y="10"/>
                    </a:lnTo>
                    <a:lnTo>
                      <a:pt x="152" y="2"/>
                    </a:lnTo>
                    <a:lnTo>
                      <a:pt x="146" y="0"/>
                    </a:lnTo>
                    <a:lnTo>
                      <a:pt x="146" y="12"/>
                    </a:lnTo>
                    <a:lnTo>
                      <a:pt x="126" y="8"/>
                    </a:lnTo>
                    <a:lnTo>
                      <a:pt x="116" y="14"/>
                    </a:lnTo>
                    <a:lnTo>
                      <a:pt x="114" y="14"/>
                    </a:lnTo>
                    <a:lnTo>
                      <a:pt x="7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grpSp>
        <p:grpSp>
          <p:nvGrpSpPr>
            <p:cNvPr id="166" name="组合 165"/>
            <p:cNvGrpSpPr>
              <a:grpSpLocks noChangeAspect="1"/>
            </p:cNvGrpSpPr>
            <p:nvPr/>
          </p:nvGrpSpPr>
          <p:grpSpPr>
            <a:xfrm>
              <a:off x="6620925" y="3229836"/>
              <a:ext cx="172302" cy="220030"/>
              <a:chOff x="6076329" y="2281262"/>
              <a:chExt cx="384487" cy="490991"/>
            </a:xfrm>
          </p:grpSpPr>
          <p:sp>
            <p:nvSpPr>
              <p:cNvPr id="179" name="椭圆 178"/>
              <p:cNvSpPr/>
              <p:nvPr/>
            </p:nvSpPr>
            <p:spPr>
              <a:xfrm>
                <a:off x="6076329" y="2660954"/>
                <a:ext cx="384487" cy="111299"/>
              </a:xfrm>
              <a:prstGeom prst="ellipse">
                <a:avLst/>
              </a:prstGeom>
              <a:gradFill flip="none" rotWithShape="1">
                <a:gsLst>
                  <a:gs pos="0">
                    <a:schemeClr val="tx1"/>
                  </a:gs>
                  <a:gs pos="31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泪滴形 179"/>
              <p:cNvSpPr/>
              <p:nvPr/>
            </p:nvSpPr>
            <p:spPr>
              <a:xfrm rot="8100000">
                <a:off x="6113000" y="2281262"/>
                <a:ext cx="303641" cy="303641"/>
              </a:xfrm>
              <a:prstGeom prst="teardrop">
                <a:avLst>
                  <a:gd name="adj" fmla="val 128040"/>
                </a:avLst>
              </a:prstGeom>
              <a:solidFill>
                <a:srgbClr val="14C7BE"/>
              </a:solidFill>
              <a:ln w="3175">
                <a:noFill/>
              </a:ln>
              <a:effectLst>
                <a:outerShdw blurRad="431800" dist="215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7" name="组合 166"/>
            <p:cNvGrpSpPr>
              <a:grpSpLocks noChangeAspect="1"/>
            </p:cNvGrpSpPr>
            <p:nvPr/>
          </p:nvGrpSpPr>
          <p:grpSpPr>
            <a:xfrm>
              <a:off x="7352026" y="2495736"/>
              <a:ext cx="172302" cy="220030"/>
              <a:chOff x="6076329" y="2281262"/>
              <a:chExt cx="384487" cy="490991"/>
            </a:xfrm>
          </p:grpSpPr>
          <p:sp>
            <p:nvSpPr>
              <p:cNvPr id="177" name="椭圆 176"/>
              <p:cNvSpPr/>
              <p:nvPr/>
            </p:nvSpPr>
            <p:spPr>
              <a:xfrm>
                <a:off x="6076329" y="2660954"/>
                <a:ext cx="384487" cy="111299"/>
              </a:xfrm>
              <a:prstGeom prst="ellipse">
                <a:avLst/>
              </a:prstGeom>
              <a:gradFill flip="none" rotWithShape="1">
                <a:gsLst>
                  <a:gs pos="0">
                    <a:schemeClr val="tx1"/>
                  </a:gs>
                  <a:gs pos="31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泪滴形 177"/>
              <p:cNvSpPr/>
              <p:nvPr/>
            </p:nvSpPr>
            <p:spPr>
              <a:xfrm rot="8100000">
                <a:off x="6113000" y="2281262"/>
                <a:ext cx="303641" cy="303641"/>
              </a:xfrm>
              <a:prstGeom prst="teardrop">
                <a:avLst>
                  <a:gd name="adj" fmla="val 128040"/>
                </a:avLst>
              </a:prstGeom>
              <a:solidFill>
                <a:srgbClr val="14C7BE"/>
              </a:solidFill>
              <a:ln w="3175">
                <a:noFill/>
              </a:ln>
              <a:effectLst>
                <a:outerShdw blurRad="431800" dist="215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8" name="组合 167"/>
            <p:cNvGrpSpPr>
              <a:grpSpLocks noChangeAspect="1"/>
            </p:cNvGrpSpPr>
            <p:nvPr/>
          </p:nvGrpSpPr>
          <p:grpSpPr>
            <a:xfrm>
              <a:off x="7776000" y="3096000"/>
              <a:ext cx="172302" cy="220030"/>
              <a:chOff x="6076329" y="2281262"/>
              <a:chExt cx="384487" cy="490991"/>
            </a:xfrm>
          </p:grpSpPr>
          <p:sp>
            <p:nvSpPr>
              <p:cNvPr id="175" name="椭圆 174"/>
              <p:cNvSpPr/>
              <p:nvPr/>
            </p:nvSpPr>
            <p:spPr>
              <a:xfrm>
                <a:off x="6076329" y="2660954"/>
                <a:ext cx="384487" cy="111299"/>
              </a:xfrm>
              <a:prstGeom prst="ellipse">
                <a:avLst/>
              </a:prstGeom>
              <a:gradFill flip="none" rotWithShape="1">
                <a:gsLst>
                  <a:gs pos="0">
                    <a:schemeClr val="tx1"/>
                  </a:gs>
                  <a:gs pos="31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泪滴形 175"/>
              <p:cNvSpPr/>
              <p:nvPr/>
            </p:nvSpPr>
            <p:spPr>
              <a:xfrm rot="8100000">
                <a:off x="6113000" y="2281262"/>
                <a:ext cx="303641" cy="303641"/>
              </a:xfrm>
              <a:prstGeom prst="teardrop">
                <a:avLst>
                  <a:gd name="adj" fmla="val 128040"/>
                </a:avLst>
              </a:prstGeom>
              <a:solidFill>
                <a:srgbClr val="14C7BE"/>
              </a:solidFill>
              <a:ln w="3175">
                <a:noFill/>
              </a:ln>
              <a:effectLst>
                <a:outerShdw blurRad="431800" dist="215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9" name="组合 168"/>
            <p:cNvGrpSpPr>
              <a:grpSpLocks noChangeAspect="1"/>
            </p:cNvGrpSpPr>
            <p:nvPr/>
          </p:nvGrpSpPr>
          <p:grpSpPr>
            <a:xfrm>
              <a:off x="7280018" y="3809949"/>
              <a:ext cx="172302" cy="220030"/>
              <a:chOff x="6076329" y="2281262"/>
              <a:chExt cx="384487" cy="490991"/>
            </a:xfrm>
          </p:grpSpPr>
          <p:sp>
            <p:nvSpPr>
              <p:cNvPr id="173" name="椭圆 172"/>
              <p:cNvSpPr/>
              <p:nvPr/>
            </p:nvSpPr>
            <p:spPr>
              <a:xfrm>
                <a:off x="6076329" y="2660954"/>
                <a:ext cx="384487" cy="111299"/>
              </a:xfrm>
              <a:prstGeom prst="ellipse">
                <a:avLst/>
              </a:prstGeom>
              <a:gradFill flip="none" rotWithShape="1">
                <a:gsLst>
                  <a:gs pos="0">
                    <a:schemeClr val="tx1"/>
                  </a:gs>
                  <a:gs pos="31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泪滴形 173"/>
              <p:cNvSpPr/>
              <p:nvPr/>
            </p:nvSpPr>
            <p:spPr>
              <a:xfrm rot="8100000">
                <a:off x="6113000" y="2281262"/>
                <a:ext cx="303641" cy="303641"/>
              </a:xfrm>
              <a:prstGeom prst="teardrop">
                <a:avLst>
                  <a:gd name="adj" fmla="val 128040"/>
                </a:avLst>
              </a:prstGeom>
              <a:solidFill>
                <a:srgbClr val="14C7BE"/>
              </a:solidFill>
              <a:ln w="3175">
                <a:noFill/>
              </a:ln>
              <a:effectLst>
                <a:outerShdw blurRad="431800" dist="215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0" name="组合 169"/>
            <p:cNvGrpSpPr>
              <a:grpSpLocks noChangeAspect="1"/>
            </p:cNvGrpSpPr>
            <p:nvPr/>
          </p:nvGrpSpPr>
          <p:grpSpPr>
            <a:xfrm>
              <a:off x="6588000" y="3258000"/>
              <a:ext cx="172302" cy="220030"/>
              <a:chOff x="6076329" y="2281262"/>
              <a:chExt cx="384487" cy="490991"/>
            </a:xfrm>
          </p:grpSpPr>
          <p:sp>
            <p:nvSpPr>
              <p:cNvPr id="171" name="椭圆 170"/>
              <p:cNvSpPr/>
              <p:nvPr/>
            </p:nvSpPr>
            <p:spPr>
              <a:xfrm>
                <a:off x="6076329" y="2660954"/>
                <a:ext cx="384487" cy="111299"/>
              </a:xfrm>
              <a:prstGeom prst="ellipse">
                <a:avLst/>
              </a:prstGeom>
              <a:gradFill flip="none" rotWithShape="1">
                <a:gsLst>
                  <a:gs pos="0">
                    <a:schemeClr val="tx1"/>
                  </a:gs>
                  <a:gs pos="31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泪滴形 171"/>
              <p:cNvSpPr/>
              <p:nvPr/>
            </p:nvSpPr>
            <p:spPr>
              <a:xfrm rot="8100000">
                <a:off x="6113000" y="2281262"/>
                <a:ext cx="303641" cy="303641"/>
              </a:xfrm>
              <a:prstGeom prst="teardrop">
                <a:avLst>
                  <a:gd name="adj" fmla="val 128040"/>
                </a:avLst>
              </a:prstGeom>
              <a:solidFill>
                <a:srgbClr val="14C7BE"/>
              </a:solidFill>
              <a:ln w="3175">
                <a:noFill/>
              </a:ln>
              <a:effectLst>
                <a:outerShdw blurRad="431800" dist="215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160" name="直接连接符 159"/>
          <p:cNvCxnSpPr/>
          <p:nvPr/>
        </p:nvCxnSpPr>
        <p:spPr>
          <a:xfrm>
            <a:off x="5679330" y="3316917"/>
            <a:ext cx="183297" cy="1079645"/>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flipH="1">
            <a:off x="4660013" y="3341222"/>
            <a:ext cx="954788" cy="1067374"/>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flipH="1" flipV="1">
            <a:off x="6327624" y="3904017"/>
            <a:ext cx="671596" cy="475874"/>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flipH="1" flipV="1">
            <a:off x="6840775" y="3173832"/>
            <a:ext cx="412207" cy="16739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flipH="1">
            <a:off x="6395258" y="1702193"/>
            <a:ext cx="915168" cy="886817"/>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14" name="圆角矩形 213"/>
          <p:cNvSpPr/>
          <p:nvPr/>
        </p:nvSpPr>
        <p:spPr>
          <a:xfrm>
            <a:off x="7054600" y="4155926"/>
            <a:ext cx="1074618" cy="478953"/>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椭圆 214"/>
          <p:cNvSpPr>
            <a:spLocks noChangeAspect="1"/>
          </p:cNvSpPr>
          <p:nvPr/>
        </p:nvSpPr>
        <p:spPr>
          <a:xfrm>
            <a:off x="7117368" y="4312067"/>
            <a:ext cx="193058" cy="193058"/>
          </a:xfrm>
          <a:prstGeom prst="ellipse">
            <a:avLst/>
          </a:prstGeom>
          <a:blipFill rotWithShape="1">
            <a:blip r:embed="rId3" cstate="print"/>
            <a:stretch>
              <a:fillRect/>
            </a:stretch>
          </a:blipFill>
          <a:effectLst>
            <a:glow rad="63500">
              <a:schemeClr val="accent1">
                <a:satMod val="175000"/>
                <a:alpha val="40000"/>
              </a:schemeClr>
            </a:glow>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8" name="TextBox 217"/>
          <p:cNvSpPr txBox="1"/>
          <p:nvPr/>
        </p:nvSpPr>
        <p:spPr>
          <a:xfrm>
            <a:off x="7347932" y="4155926"/>
            <a:ext cx="938589" cy="507831"/>
          </a:xfrm>
          <a:prstGeom prst="rect">
            <a:avLst/>
          </a:prstGeom>
          <a:noFill/>
        </p:spPr>
        <p:txBody>
          <a:bodyPr wrap="square" rtlCol="0">
            <a:spAutoFit/>
          </a:bodyPr>
          <a:lstStyle>
            <a:defPPr>
              <a:defRPr lang="zh-CN"/>
            </a:defPPr>
            <a:lvl1pPr>
              <a:defRPr sz="140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defRPr>
            </a:lvl1pPr>
          </a:lstStyle>
          <a:p>
            <a:r>
              <a:rPr lang="en-US" altLang="zh-CN" sz="900" dirty="0" smtClean="0"/>
              <a:t>China Southern Power Grid</a:t>
            </a:r>
            <a:endParaRPr lang="zh-CN" altLang="en-US" sz="900" dirty="0"/>
          </a:p>
        </p:txBody>
      </p:sp>
      <p:sp>
        <p:nvSpPr>
          <p:cNvPr id="217" name="圆角矩形 216"/>
          <p:cNvSpPr/>
          <p:nvPr/>
        </p:nvSpPr>
        <p:spPr>
          <a:xfrm>
            <a:off x="5398289" y="4443958"/>
            <a:ext cx="1136389" cy="507831"/>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TextBox 220"/>
          <p:cNvSpPr txBox="1"/>
          <p:nvPr/>
        </p:nvSpPr>
        <p:spPr>
          <a:xfrm>
            <a:off x="5712637" y="4443958"/>
            <a:ext cx="978889" cy="507831"/>
          </a:xfrm>
          <a:prstGeom prst="rect">
            <a:avLst/>
          </a:prstGeom>
          <a:noFill/>
        </p:spPr>
        <p:txBody>
          <a:bodyPr wrap="square" rtlCol="0">
            <a:spAutoFit/>
          </a:bodyPr>
          <a:lstStyle>
            <a:defPPr>
              <a:defRPr lang="zh-CN"/>
            </a:defPPr>
            <a:lvl1pPr>
              <a:defRPr sz="140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defRPr>
            </a:lvl1pPr>
          </a:lstStyle>
          <a:p>
            <a:r>
              <a:rPr lang="en-US" altLang="zh-CN" sz="900" dirty="0" smtClean="0"/>
              <a:t>Xinan Jiaotong University</a:t>
            </a:r>
            <a:endParaRPr lang="zh-CN" altLang="en-US" sz="900" dirty="0"/>
          </a:p>
        </p:txBody>
      </p:sp>
      <p:sp>
        <p:nvSpPr>
          <p:cNvPr id="222" name="椭圆 221"/>
          <p:cNvSpPr>
            <a:spLocks noChangeAspect="1"/>
          </p:cNvSpPr>
          <p:nvPr/>
        </p:nvSpPr>
        <p:spPr>
          <a:xfrm>
            <a:off x="5466258" y="4610940"/>
            <a:ext cx="193058" cy="193058"/>
          </a:xfrm>
          <a:prstGeom prst="ellipse">
            <a:avLst/>
          </a:prstGeom>
          <a:blipFill rotWithShape="1">
            <a:blip r:embed="rId4" cstate="print"/>
            <a:stretch>
              <a:fillRect/>
            </a:stretch>
          </a:blipFill>
          <a:effectLst>
            <a:glow rad="63500">
              <a:schemeClr val="accent1">
                <a:satMod val="175000"/>
                <a:alpha val="40000"/>
              </a:schemeClr>
            </a:glow>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6" name="圆角矩形 215"/>
          <p:cNvSpPr/>
          <p:nvPr/>
        </p:nvSpPr>
        <p:spPr>
          <a:xfrm>
            <a:off x="3964390" y="4478969"/>
            <a:ext cx="1315975" cy="469045"/>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TextBox 222"/>
          <p:cNvSpPr txBox="1"/>
          <p:nvPr/>
        </p:nvSpPr>
        <p:spPr>
          <a:xfrm>
            <a:off x="4336849" y="4440183"/>
            <a:ext cx="978889" cy="507831"/>
          </a:xfrm>
          <a:prstGeom prst="rect">
            <a:avLst/>
          </a:prstGeom>
          <a:noFill/>
        </p:spPr>
        <p:txBody>
          <a:bodyPr wrap="square" rtlCol="0">
            <a:spAutoFit/>
          </a:bodyPr>
          <a:lstStyle>
            <a:defPPr>
              <a:defRPr lang="zh-CN"/>
            </a:defPPr>
            <a:lvl1pPr>
              <a:defRPr sz="140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defRPr>
            </a:lvl1pPr>
          </a:lstStyle>
          <a:p>
            <a:r>
              <a:rPr lang="en-US" altLang="zh-CN" sz="900" dirty="0" smtClean="0"/>
              <a:t>Dongfang Electric Corporation</a:t>
            </a:r>
            <a:endParaRPr lang="zh-CN" altLang="en-US" sz="900" dirty="0"/>
          </a:p>
        </p:txBody>
      </p:sp>
      <p:sp>
        <p:nvSpPr>
          <p:cNvPr id="224" name="椭圆 223"/>
          <p:cNvSpPr>
            <a:spLocks noChangeAspect="1"/>
          </p:cNvSpPr>
          <p:nvPr/>
        </p:nvSpPr>
        <p:spPr>
          <a:xfrm>
            <a:off x="4018093" y="4538350"/>
            <a:ext cx="193058" cy="193058"/>
          </a:xfrm>
          <a:prstGeom prst="ellipse">
            <a:avLst/>
          </a:prstGeom>
          <a:blipFill rotWithShape="1">
            <a:blip r:embed="rId5" cstate="print"/>
            <a:stretch>
              <a:fillRect/>
            </a:stretch>
          </a:blipFill>
          <a:effectLst>
            <a:glow rad="63500">
              <a:schemeClr val="accent1">
                <a:satMod val="175000"/>
                <a:alpha val="40000"/>
              </a:schemeClr>
            </a:glow>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grpSp>
        <p:nvGrpSpPr>
          <p:cNvPr id="3" name="组合 2"/>
          <p:cNvGrpSpPr/>
          <p:nvPr/>
        </p:nvGrpSpPr>
        <p:grpSpPr>
          <a:xfrm>
            <a:off x="7359260" y="1041616"/>
            <a:ext cx="1884296" cy="1343716"/>
            <a:chOff x="7935324" y="1041616"/>
            <a:chExt cx="1884296" cy="1343716"/>
          </a:xfrm>
        </p:grpSpPr>
        <p:sp>
          <p:nvSpPr>
            <p:cNvPr id="220" name="圆角矩形 219"/>
            <p:cNvSpPr/>
            <p:nvPr/>
          </p:nvSpPr>
          <p:spPr>
            <a:xfrm>
              <a:off x="7935324" y="1059582"/>
              <a:ext cx="1605228" cy="1325750"/>
            </a:xfrm>
            <a:prstGeom prst="roundRect">
              <a:avLst>
                <a:gd name="adj" fmla="val 4668"/>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椭圆 224"/>
            <p:cNvSpPr>
              <a:spLocks noChangeAspect="1"/>
            </p:cNvSpPr>
            <p:nvPr/>
          </p:nvSpPr>
          <p:spPr>
            <a:xfrm>
              <a:off x="8029851" y="1108093"/>
              <a:ext cx="193058" cy="193058"/>
            </a:xfrm>
            <a:prstGeom prst="ellipse">
              <a:avLst/>
            </a:prstGeom>
            <a:blipFill rotWithShape="1">
              <a:blip r:embed="rId6" cstate="print"/>
              <a:stretch>
                <a:fillRect/>
              </a:stretch>
            </a:blipFill>
            <a:effectLst>
              <a:glow rad="63500">
                <a:schemeClr val="accent1">
                  <a:satMod val="175000"/>
                  <a:alpha val="40000"/>
                </a:schemeClr>
              </a:glow>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26" name="TextBox 225"/>
            <p:cNvSpPr txBox="1"/>
            <p:nvPr/>
          </p:nvSpPr>
          <p:spPr>
            <a:xfrm>
              <a:off x="8205426" y="1041616"/>
              <a:ext cx="1461212" cy="369332"/>
            </a:xfrm>
            <a:prstGeom prst="rect">
              <a:avLst/>
            </a:prstGeom>
            <a:noFill/>
          </p:spPr>
          <p:txBody>
            <a:bodyPr wrap="square" rtlCol="0">
              <a:spAutoFit/>
            </a:bodyPr>
            <a:lstStyle>
              <a:defPPr>
                <a:defRPr lang="zh-CN"/>
              </a:defPPr>
              <a:lvl1pPr>
                <a:defRPr sz="140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defRPr>
              </a:lvl1pPr>
            </a:lstStyle>
            <a:p>
              <a:r>
                <a:rPr lang="en-US" altLang="zh-CN" sz="900" dirty="0" smtClean="0"/>
                <a:t>CAS Institute of Electrical Engineering</a:t>
              </a:r>
              <a:endParaRPr lang="zh-CN" altLang="en-US" sz="900" dirty="0"/>
            </a:p>
          </p:txBody>
        </p:sp>
        <p:sp>
          <p:nvSpPr>
            <p:cNvPr id="227" name="椭圆 226"/>
            <p:cNvSpPr>
              <a:spLocks noChangeAspect="1"/>
            </p:cNvSpPr>
            <p:nvPr/>
          </p:nvSpPr>
          <p:spPr>
            <a:xfrm>
              <a:off x="8042839" y="1755871"/>
              <a:ext cx="193058" cy="193058"/>
            </a:xfrm>
            <a:prstGeom prst="ellipse">
              <a:avLst/>
            </a:prstGeom>
            <a:blipFill rotWithShape="1">
              <a:blip r:embed="rId7" cstate="print"/>
              <a:stretch>
                <a:fillRect/>
              </a:stretch>
            </a:blipFill>
            <a:effectLst>
              <a:glow rad="63500">
                <a:schemeClr val="accent1">
                  <a:satMod val="175000"/>
                  <a:alpha val="40000"/>
                </a:schemeClr>
              </a:glow>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28" name="TextBox 227"/>
            <p:cNvSpPr txBox="1"/>
            <p:nvPr/>
          </p:nvSpPr>
          <p:spPr>
            <a:xfrm>
              <a:off x="8214392" y="1368281"/>
              <a:ext cx="1605228" cy="369332"/>
            </a:xfrm>
            <a:prstGeom prst="rect">
              <a:avLst/>
            </a:prstGeom>
            <a:noFill/>
          </p:spPr>
          <p:txBody>
            <a:bodyPr wrap="square" rtlCol="0">
              <a:spAutoFit/>
            </a:bodyPr>
            <a:lstStyle>
              <a:defPPr>
                <a:defRPr lang="zh-CN"/>
              </a:defPPr>
              <a:lvl1pPr>
                <a:defRPr sz="140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defRPr>
              </a:lvl1pPr>
            </a:lstStyle>
            <a:p>
              <a:r>
                <a:rPr lang="en-US" altLang="zh-CN" sz="900" dirty="0" smtClean="0"/>
                <a:t>CAS Institute of High Energy Physics</a:t>
              </a:r>
              <a:endParaRPr lang="zh-CN" altLang="en-US" sz="900" dirty="0"/>
            </a:p>
          </p:txBody>
        </p:sp>
        <p:sp>
          <p:nvSpPr>
            <p:cNvPr id="229" name="椭圆 228"/>
            <p:cNvSpPr>
              <a:spLocks noChangeAspect="1"/>
            </p:cNvSpPr>
            <p:nvPr/>
          </p:nvSpPr>
          <p:spPr>
            <a:xfrm>
              <a:off x="8042839" y="1431035"/>
              <a:ext cx="193058" cy="193058"/>
            </a:xfrm>
            <a:prstGeom prst="ellipse">
              <a:avLst/>
            </a:prstGeom>
            <a:blipFill rotWithShape="1">
              <a:blip r:embed="rId8" cstate="print"/>
              <a:stretch>
                <a:fillRect/>
              </a:stretch>
            </a:blipFill>
            <a:effectLst>
              <a:glow rad="63500">
                <a:schemeClr val="accent1">
                  <a:satMod val="175000"/>
                  <a:alpha val="40000"/>
                </a:schemeClr>
              </a:glow>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30" name="TextBox 229"/>
            <p:cNvSpPr txBox="1"/>
            <p:nvPr/>
          </p:nvSpPr>
          <p:spPr>
            <a:xfrm>
              <a:off x="8222981" y="1692141"/>
              <a:ext cx="858870" cy="369332"/>
            </a:xfrm>
            <a:prstGeom prst="rect">
              <a:avLst/>
            </a:prstGeom>
            <a:noFill/>
          </p:spPr>
          <p:txBody>
            <a:bodyPr wrap="square" rtlCol="0">
              <a:spAutoFit/>
            </a:bodyPr>
            <a:lstStyle>
              <a:defPPr>
                <a:defRPr lang="zh-CN"/>
              </a:defPPr>
              <a:lvl1pPr>
                <a:defRPr sz="140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defRPr>
              </a:lvl1pPr>
            </a:lstStyle>
            <a:p>
              <a:r>
                <a:rPr lang="en-US" altLang="zh-CN" sz="900" dirty="0" smtClean="0"/>
                <a:t>Tsinghua University</a:t>
              </a:r>
              <a:endParaRPr lang="zh-CN" altLang="en-US" sz="900" dirty="0"/>
            </a:p>
          </p:txBody>
        </p:sp>
        <p:sp>
          <p:nvSpPr>
            <p:cNvPr id="231" name="椭圆 230"/>
            <p:cNvSpPr>
              <a:spLocks noChangeAspect="1"/>
            </p:cNvSpPr>
            <p:nvPr/>
          </p:nvSpPr>
          <p:spPr>
            <a:xfrm>
              <a:off x="8042839" y="2096751"/>
              <a:ext cx="193058" cy="193058"/>
            </a:xfrm>
            <a:prstGeom prst="ellipse">
              <a:avLst/>
            </a:prstGeom>
            <a:blipFill rotWithShape="1">
              <a:blip r:embed="rId9" cstate="print"/>
              <a:stretch>
                <a:fillRect/>
              </a:stretch>
            </a:blipFill>
            <a:effectLst>
              <a:glow rad="63500">
                <a:schemeClr val="accent1">
                  <a:satMod val="175000"/>
                  <a:alpha val="40000"/>
                </a:schemeClr>
              </a:glow>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32" name="TextBox 231"/>
            <p:cNvSpPr txBox="1"/>
            <p:nvPr/>
          </p:nvSpPr>
          <p:spPr>
            <a:xfrm>
              <a:off x="8222980" y="2016000"/>
              <a:ext cx="1389580" cy="369332"/>
            </a:xfrm>
            <a:prstGeom prst="rect">
              <a:avLst/>
            </a:prstGeom>
            <a:noFill/>
          </p:spPr>
          <p:txBody>
            <a:bodyPr wrap="square" rtlCol="0">
              <a:spAutoFit/>
            </a:bodyPr>
            <a:lstStyle>
              <a:defPPr>
                <a:defRPr lang="zh-CN"/>
              </a:defPPr>
              <a:lvl1pPr>
                <a:defRPr sz="140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defRPr>
              </a:lvl1pPr>
            </a:lstStyle>
            <a:p>
              <a:r>
                <a:rPr lang="en-US" altLang="zh-CN" sz="900" dirty="0" smtClean="0"/>
                <a:t>North China Electric Power University</a:t>
              </a:r>
              <a:endParaRPr lang="zh-CN" altLang="en-US" sz="900" dirty="0"/>
            </a:p>
          </p:txBody>
        </p:sp>
      </p:grpSp>
      <p:sp>
        <p:nvSpPr>
          <p:cNvPr id="219" name="圆角矩形 218"/>
          <p:cNvSpPr/>
          <p:nvPr/>
        </p:nvSpPr>
        <p:spPr>
          <a:xfrm>
            <a:off x="7328033" y="3207460"/>
            <a:ext cx="978415" cy="422678"/>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椭圆 232"/>
          <p:cNvSpPr>
            <a:spLocks noChangeAspect="1"/>
          </p:cNvSpPr>
          <p:nvPr/>
        </p:nvSpPr>
        <p:spPr>
          <a:xfrm>
            <a:off x="7383311" y="3314796"/>
            <a:ext cx="193058" cy="193058"/>
          </a:xfrm>
          <a:prstGeom prst="ellipse">
            <a:avLst/>
          </a:prstGeom>
          <a:blipFill rotWithShape="1">
            <a:blip r:embed="rId10" cstate="print"/>
            <a:stretch>
              <a:fillRect/>
            </a:stretch>
          </a:blipFill>
          <a:effectLst>
            <a:glow rad="63500">
              <a:schemeClr val="accent1">
                <a:satMod val="175000"/>
                <a:alpha val="40000"/>
              </a:schemeClr>
            </a:glow>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34" name="TextBox 233"/>
          <p:cNvSpPr txBox="1"/>
          <p:nvPr/>
        </p:nvSpPr>
        <p:spPr>
          <a:xfrm>
            <a:off x="7622794" y="3251213"/>
            <a:ext cx="683655" cy="369332"/>
          </a:xfrm>
          <a:prstGeom prst="rect">
            <a:avLst/>
          </a:prstGeom>
          <a:noFill/>
        </p:spPr>
        <p:txBody>
          <a:bodyPr wrap="square" rtlCol="0">
            <a:spAutoFit/>
          </a:bodyPr>
          <a:lstStyle>
            <a:defPPr>
              <a:defRPr lang="zh-CN"/>
            </a:defPPr>
            <a:lvl1pPr>
              <a:defRPr sz="140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defRPr>
            </a:lvl1pPr>
          </a:lstStyle>
          <a:p>
            <a:r>
              <a:rPr lang="en-US" altLang="zh-CN" sz="900" dirty="0" smtClean="0"/>
              <a:t>Baosteel Group</a:t>
            </a:r>
            <a:endParaRPr lang="zh-CN" altLang="en-US" sz="900" dirty="0"/>
          </a:p>
        </p:txBody>
      </p:sp>
      <p:grpSp>
        <p:nvGrpSpPr>
          <p:cNvPr id="10" name="组合 9"/>
          <p:cNvGrpSpPr/>
          <p:nvPr/>
        </p:nvGrpSpPr>
        <p:grpSpPr>
          <a:xfrm>
            <a:off x="611559" y="2024858"/>
            <a:ext cx="1687640" cy="319597"/>
            <a:chOff x="611559" y="2024858"/>
            <a:chExt cx="1687640" cy="319597"/>
          </a:xfrm>
        </p:grpSpPr>
        <p:sp>
          <p:nvSpPr>
            <p:cNvPr id="236" name="圆角矩形 235"/>
            <p:cNvSpPr/>
            <p:nvPr/>
          </p:nvSpPr>
          <p:spPr>
            <a:xfrm>
              <a:off x="611559" y="2024858"/>
              <a:ext cx="1611189" cy="319597"/>
            </a:xfrm>
            <a:prstGeom prst="round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6"/>
            <p:cNvSpPr/>
            <p:nvPr/>
          </p:nvSpPr>
          <p:spPr>
            <a:xfrm>
              <a:off x="931955" y="2078805"/>
              <a:ext cx="1367244" cy="230832"/>
            </a:xfrm>
            <a:prstGeom prst="rect">
              <a:avLst/>
            </a:prstGeom>
            <a:noFill/>
          </p:spPr>
          <p:txBody>
            <a:bodyPr wrap="square" rtlCol="0">
              <a:spAutoFit/>
            </a:bodyPr>
            <a:lstStyle/>
            <a:p>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Twente</a:t>
              </a:r>
              <a:r>
                <a:rPr lang="zh-CN" altLang="en-US" sz="9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 </a:t>
              </a: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University</a:t>
              </a:r>
              <a:endParaRPr lang="zh-CN" altLang="en-US" sz="9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238" name="椭圆 237"/>
            <p:cNvSpPr>
              <a:spLocks noChangeAspect="1"/>
            </p:cNvSpPr>
            <p:nvPr/>
          </p:nvSpPr>
          <p:spPr>
            <a:xfrm>
              <a:off x="677989" y="2078805"/>
              <a:ext cx="193058" cy="193058"/>
            </a:xfrm>
            <a:prstGeom prst="ellipse">
              <a:avLst/>
            </a:prstGeom>
            <a:blipFill rotWithShape="1">
              <a:blip r:embed="rId11" cstate="print"/>
              <a:stretch>
                <a:fillRect/>
              </a:stretch>
            </a:blipFill>
            <a:effectLst>
              <a:glow rad="63500">
                <a:schemeClr val="accent1">
                  <a:satMod val="175000"/>
                  <a:alpha val="40000"/>
                </a:schemeClr>
              </a:glow>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grpSp>
      <p:sp>
        <p:nvSpPr>
          <p:cNvPr id="240" name="圆角矩形 239"/>
          <p:cNvSpPr/>
          <p:nvPr/>
        </p:nvSpPr>
        <p:spPr>
          <a:xfrm>
            <a:off x="144000" y="3612364"/>
            <a:ext cx="1331656" cy="319597"/>
          </a:xfrm>
          <a:prstGeom prst="round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TextBox 240"/>
          <p:cNvSpPr txBox="1"/>
          <p:nvPr/>
        </p:nvSpPr>
        <p:spPr>
          <a:xfrm>
            <a:off x="462780" y="3658803"/>
            <a:ext cx="1209312" cy="230832"/>
          </a:xfrm>
          <a:prstGeom prst="rect">
            <a:avLst/>
          </a:prstGeom>
          <a:noFill/>
        </p:spPr>
        <p:txBody>
          <a:bodyPr wrap="square" rtlCol="0">
            <a:spAutoFit/>
          </a:bodyPr>
          <a:lstStyle>
            <a:defPPr>
              <a:defRPr lang="zh-CN"/>
            </a:defPPr>
            <a:lvl1pPr>
              <a:defRPr sz="140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defRPr>
            </a:lvl1pPr>
          </a:lstStyle>
          <a:p>
            <a:r>
              <a:rPr lang="en-US" altLang="zh-CN" sz="900" dirty="0" smtClean="0"/>
              <a:t>Bath University</a:t>
            </a:r>
            <a:endParaRPr lang="zh-CN" altLang="en-US" sz="900" dirty="0"/>
          </a:p>
        </p:txBody>
      </p:sp>
      <p:sp>
        <p:nvSpPr>
          <p:cNvPr id="242" name="椭圆 241"/>
          <p:cNvSpPr>
            <a:spLocks noChangeAspect="1"/>
          </p:cNvSpPr>
          <p:nvPr/>
        </p:nvSpPr>
        <p:spPr>
          <a:xfrm>
            <a:off x="213818" y="3677690"/>
            <a:ext cx="193058" cy="193058"/>
          </a:xfrm>
          <a:prstGeom prst="ellipse">
            <a:avLst/>
          </a:prstGeom>
          <a:blipFill rotWithShape="1">
            <a:blip r:embed="rId12" cstate="print"/>
            <a:stretch>
              <a:fillRect/>
            </a:stretch>
          </a:blipFill>
          <a:effectLst>
            <a:glow rad="63500">
              <a:schemeClr val="accent1">
                <a:satMod val="175000"/>
                <a:alpha val="40000"/>
              </a:schemeClr>
            </a:glow>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grpSp>
        <p:nvGrpSpPr>
          <p:cNvPr id="8" name="组合 7"/>
          <p:cNvGrpSpPr/>
          <p:nvPr/>
        </p:nvGrpSpPr>
        <p:grpSpPr>
          <a:xfrm>
            <a:off x="310347" y="4484401"/>
            <a:ext cx="1597357" cy="319597"/>
            <a:chOff x="310347" y="4484401"/>
            <a:chExt cx="1597357" cy="319597"/>
          </a:xfrm>
        </p:grpSpPr>
        <p:sp>
          <p:nvSpPr>
            <p:cNvPr id="243" name="圆角矩形 242"/>
            <p:cNvSpPr/>
            <p:nvPr/>
          </p:nvSpPr>
          <p:spPr>
            <a:xfrm>
              <a:off x="310347" y="4484401"/>
              <a:ext cx="1499458" cy="319597"/>
            </a:xfrm>
            <a:prstGeom prst="round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TextBox 243"/>
            <p:cNvSpPr txBox="1"/>
            <p:nvPr/>
          </p:nvSpPr>
          <p:spPr>
            <a:xfrm>
              <a:off x="611560" y="4541475"/>
              <a:ext cx="1296144" cy="230832"/>
            </a:xfrm>
            <a:prstGeom prst="rect">
              <a:avLst/>
            </a:prstGeom>
            <a:noFill/>
          </p:spPr>
          <p:txBody>
            <a:bodyPr wrap="square" rtlCol="0">
              <a:spAutoFit/>
            </a:bodyPr>
            <a:lstStyle>
              <a:defPPr>
                <a:defRPr lang="zh-CN"/>
              </a:defPPr>
              <a:lvl1pPr>
                <a:defRPr sz="140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defRPr>
              </a:lvl1pPr>
            </a:lstStyle>
            <a:p>
              <a:r>
                <a:rPr lang="en-US" altLang="zh-CN" sz="900" dirty="0" smtClean="0"/>
                <a:t>Bologna</a:t>
              </a:r>
              <a:r>
                <a:rPr lang="zh-CN" altLang="en-US" sz="900" dirty="0"/>
                <a:t> </a:t>
              </a:r>
              <a:r>
                <a:rPr lang="en-US" altLang="zh-CN" sz="900" dirty="0" smtClean="0"/>
                <a:t>University</a:t>
              </a:r>
              <a:endParaRPr lang="zh-CN" altLang="en-US" sz="900" dirty="0"/>
            </a:p>
          </p:txBody>
        </p:sp>
        <p:sp>
          <p:nvSpPr>
            <p:cNvPr id="245" name="椭圆 244"/>
            <p:cNvSpPr>
              <a:spLocks noChangeAspect="1"/>
            </p:cNvSpPr>
            <p:nvPr/>
          </p:nvSpPr>
          <p:spPr>
            <a:xfrm>
              <a:off x="367129" y="4541475"/>
              <a:ext cx="193058" cy="193058"/>
            </a:xfrm>
            <a:prstGeom prst="ellipse">
              <a:avLst/>
            </a:prstGeom>
            <a:blipFill rotWithShape="1">
              <a:blip r:embed="rId13" cstate="print"/>
              <a:stretch>
                <a:fillRect/>
              </a:stretch>
            </a:blipFill>
            <a:effectLst>
              <a:glow rad="63500">
                <a:schemeClr val="accent1">
                  <a:satMod val="175000"/>
                  <a:alpha val="40000"/>
                </a:schemeClr>
              </a:glow>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grpSp>
      <p:grpSp>
        <p:nvGrpSpPr>
          <p:cNvPr id="9" name="组合 8"/>
          <p:cNvGrpSpPr/>
          <p:nvPr/>
        </p:nvGrpSpPr>
        <p:grpSpPr>
          <a:xfrm>
            <a:off x="167689" y="2602480"/>
            <a:ext cx="1873115" cy="319597"/>
            <a:chOff x="167689" y="2602480"/>
            <a:chExt cx="1873115" cy="319597"/>
          </a:xfrm>
        </p:grpSpPr>
        <p:sp>
          <p:nvSpPr>
            <p:cNvPr id="239" name="圆角矩形 238"/>
            <p:cNvSpPr/>
            <p:nvPr/>
          </p:nvSpPr>
          <p:spPr>
            <a:xfrm>
              <a:off x="167689" y="2602480"/>
              <a:ext cx="1734637" cy="319597"/>
            </a:xfrm>
            <a:prstGeom prst="round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TextBox 245"/>
            <p:cNvSpPr txBox="1"/>
            <p:nvPr/>
          </p:nvSpPr>
          <p:spPr>
            <a:xfrm>
              <a:off x="476527" y="2652794"/>
              <a:ext cx="1564277" cy="230832"/>
            </a:xfrm>
            <a:prstGeom prst="rect">
              <a:avLst/>
            </a:prstGeom>
            <a:noFill/>
          </p:spPr>
          <p:txBody>
            <a:bodyPr wrap="square" rtlCol="0">
              <a:spAutoFit/>
            </a:bodyPr>
            <a:lstStyle/>
            <a:p>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Cambridge University</a:t>
              </a:r>
              <a:endParaRPr lang="zh-CN" altLang="en-US" sz="9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247" name="椭圆 246"/>
            <p:cNvSpPr>
              <a:spLocks noChangeAspect="1"/>
            </p:cNvSpPr>
            <p:nvPr/>
          </p:nvSpPr>
          <p:spPr>
            <a:xfrm>
              <a:off x="227566" y="2671681"/>
              <a:ext cx="193058" cy="193058"/>
            </a:xfrm>
            <a:prstGeom prst="ellipse">
              <a:avLst/>
            </a:prstGeom>
            <a:blipFill rotWithShape="1">
              <a:blip r:embed="rId14" cstate="print"/>
              <a:stretch>
                <a:fillRect/>
              </a:stretch>
            </a:blipFill>
            <a:effectLst>
              <a:glow rad="63500">
                <a:schemeClr val="accent1">
                  <a:satMod val="175000"/>
                  <a:alpha val="40000"/>
                </a:schemeClr>
              </a:glow>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grpSp>
      <p:sp>
        <p:nvSpPr>
          <p:cNvPr id="255" name="TextBox 254"/>
          <p:cNvSpPr txBox="1"/>
          <p:nvPr/>
        </p:nvSpPr>
        <p:spPr>
          <a:xfrm>
            <a:off x="539552" y="852926"/>
            <a:ext cx="7487925" cy="369332"/>
          </a:xfrm>
          <a:prstGeom prst="rect">
            <a:avLst/>
          </a:prstGeom>
          <a:noFill/>
        </p:spPr>
        <p:txBody>
          <a:bodyPr wrap="square" rtlCol="0">
            <a:spAutoFit/>
          </a:bodyPr>
          <a:lstStyle/>
          <a:p>
            <a:r>
              <a:rPr lang="en-US" altLang="zh-CN" b="1" dirty="0" smtClean="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rPr>
              <a:t>Existing Clients</a:t>
            </a:r>
            <a:endParaRPr lang="en-US" altLang="zh-CN" b="1" dirty="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endParaRPr>
          </a:p>
        </p:txBody>
      </p:sp>
      <p:sp>
        <p:nvSpPr>
          <p:cNvPr id="158" name="矩形 157"/>
          <p:cNvSpPr/>
          <p:nvPr/>
        </p:nvSpPr>
        <p:spPr>
          <a:xfrm>
            <a:off x="0" y="283483"/>
            <a:ext cx="9144000" cy="560075"/>
          </a:xfrm>
          <a:prstGeom prst="rec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sp>
        <p:nvSpPr>
          <p:cNvPr id="248" name="TextBox 237"/>
          <p:cNvSpPr txBox="1"/>
          <p:nvPr/>
        </p:nvSpPr>
        <p:spPr>
          <a:xfrm>
            <a:off x="-9175" y="348080"/>
            <a:ext cx="7325515" cy="430879"/>
          </a:xfrm>
          <a:prstGeom prst="rect">
            <a:avLst/>
          </a:prstGeom>
          <a:noFill/>
        </p:spPr>
        <p:txBody>
          <a:bodyPr wrap="none" lIns="91432" tIns="45716" rIns="91432" bIns="45716" rtlCol="0">
            <a:spAutoFit/>
          </a:bodyPr>
          <a:lstStyle/>
          <a:p>
            <a:r>
              <a:rPr lang="en-US" altLang="zh-CN" sz="2200" b="1" dirty="0" smtClean="0">
                <a:solidFill>
                  <a:srgbClr val="1E203E"/>
                </a:solidFill>
                <a:latin typeface="BankGothic Lt BT" panose="020B0607020203060204" pitchFamily="34" charset="0"/>
                <a:ea typeface="站酷高端黑" panose="02010600030101010101" pitchFamily="2" charset="-122"/>
              </a:rPr>
              <a:t>  </a:t>
            </a:r>
            <a:r>
              <a:rPr lang="en-US" altLang="zh-CN" sz="2200" b="1" dirty="0" smtClean="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rPr>
              <a:t>2G High Temperature Superconducting Wires</a:t>
            </a:r>
            <a:endParaRPr lang="en-US" altLang="zh-CN" sz="2200" b="1" dirty="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endParaRPr>
          </a:p>
        </p:txBody>
      </p:sp>
      <p:sp>
        <p:nvSpPr>
          <p:cNvPr id="256" name="Freeform 497"/>
          <p:cNvSpPr>
            <a:spLocks noEditPoints="1"/>
          </p:cNvSpPr>
          <p:nvPr/>
        </p:nvSpPr>
        <p:spPr bwMode="auto">
          <a:xfrm>
            <a:off x="337205" y="914378"/>
            <a:ext cx="222982" cy="290408"/>
          </a:xfrm>
          <a:custGeom>
            <a:avLst/>
            <a:gdLst>
              <a:gd name="T0" fmla="*/ 125 w 128"/>
              <a:gd name="T1" fmla="*/ 83 h 177"/>
              <a:gd name="T2" fmla="*/ 64 w 128"/>
              <a:gd name="T3" fmla="*/ 177 h 177"/>
              <a:gd name="T4" fmla="*/ 0 w 128"/>
              <a:gd name="T5" fmla="*/ 71 h 177"/>
              <a:gd name="T6" fmla="*/ 0 w 128"/>
              <a:gd name="T7" fmla="*/ 70 h 177"/>
              <a:gd name="T8" fmla="*/ 0 w 128"/>
              <a:gd name="T9" fmla="*/ 64 h 177"/>
              <a:gd name="T10" fmla="*/ 64 w 128"/>
              <a:gd name="T11" fmla="*/ 0 h 177"/>
              <a:gd name="T12" fmla="*/ 128 w 128"/>
              <a:gd name="T13" fmla="*/ 64 h 177"/>
              <a:gd name="T14" fmla="*/ 127 w 128"/>
              <a:gd name="T15" fmla="*/ 68 h 177"/>
              <a:gd name="T16" fmla="*/ 125 w 128"/>
              <a:gd name="T17" fmla="*/ 83 h 177"/>
              <a:gd name="T18" fmla="*/ 64 w 128"/>
              <a:gd name="T19" fmla="*/ 20 h 177"/>
              <a:gd name="T20" fmla="*/ 22 w 128"/>
              <a:gd name="T21" fmla="*/ 62 h 177"/>
              <a:gd name="T22" fmla="*/ 64 w 128"/>
              <a:gd name="T23" fmla="*/ 104 h 177"/>
              <a:gd name="T24" fmla="*/ 106 w 128"/>
              <a:gd name="T25" fmla="*/ 62 h 177"/>
              <a:gd name="T26" fmla="*/ 64 w 128"/>
              <a:gd name="T27" fmla="*/ 20 h 177"/>
              <a:gd name="T28" fmla="*/ 64 w 128"/>
              <a:gd name="T29" fmla="*/ 40 h 177"/>
              <a:gd name="T30" fmla="*/ 44 w 128"/>
              <a:gd name="T31" fmla="*/ 60 h 177"/>
              <a:gd name="T32" fmla="*/ 64 w 128"/>
              <a:gd name="T33" fmla="*/ 80 h 177"/>
              <a:gd name="T34" fmla="*/ 84 w 128"/>
              <a:gd name="T35" fmla="*/ 60 h 177"/>
              <a:gd name="T36" fmla="*/ 64 w 128"/>
              <a:gd name="T37" fmla="*/ 4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 h="177">
                <a:moveTo>
                  <a:pt x="125" y="83"/>
                </a:moveTo>
                <a:cubicBezTo>
                  <a:pt x="120" y="104"/>
                  <a:pt x="105" y="138"/>
                  <a:pt x="64" y="177"/>
                </a:cubicBezTo>
                <a:cubicBezTo>
                  <a:pt x="64" y="177"/>
                  <a:pt x="5" y="122"/>
                  <a:pt x="0" y="71"/>
                </a:cubicBezTo>
                <a:cubicBezTo>
                  <a:pt x="0" y="71"/>
                  <a:pt x="0" y="70"/>
                  <a:pt x="0" y="70"/>
                </a:cubicBezTo>
                <a:cubicBezTo>
                  <a:pt x="0" y="68"/>
                  <a:pt x="0" y="66"/>
                  <a:pt x="0" y="64"/>
                </a:cubicBezTo>
                <a:cubicBezTo>
                  <a:pt x="0" y="29"/>
                  <a:pt x="28" y="0"/>
                  <a:pt x="64" y="0"/>
                </a:cubicBezTo>
                <a:cubicBezTo>
                  <a:pt x="99" y="0"/>
                  <a:pt x="128" y="29"/>
                  <a:pt x="128" y="64"/>
                </a:cubicBezTo>
                <a:cubicBezTo>
                  <a:pt x="128" y="64"/>
                  <a:pt x="128" y="65"/>
                  <a:pt x="127" y="68"/>
                </a:cubicBezTo>
                <a:cubicBezTo>
                  <a:pt x="127" y="73"/>
                  <a:pt x="126" y="78"/>
                  <a:pt x="125" y="83"/>
                </a:cubicBezTo>
                <a:close/>
                <a:moveTo>
                  <a:pt x="64" y="20"/>
                </a:moveTo>
                <a:cubicBezTo>
                  <a:pt x="40" y="20"/>
                  <a:pt x="22" y="39"/>
                  <a:pt x="22" y="62"/>
                </a:cubicBezTo>
                <a:cubicBezTo>
                  <a:pt x="22" y="85"/>
                  <a:pt x="40" y="104"/>
                  <a:pt x="64" y="104"/>
                </a:cubicBezTo>
                <a:cubicBezTo>
                  <a:pt x="87" y="104"/>
                  <a:pt x="106" y="85"/>
                  <a:pt x="106" y="62"/>
                </a:cubicBezTo>
                <a:cubicBezTo>
                  <a:pt x="106" y="39"/>
                  <a:pt x="87" y="20"/>
                  <a:pt x="64" y="20"/>
                </a:cubicBezTo>
                <a:close/>
                <a:moveTo>
                  <a:pt x="64" y="40"/>
                </a:moveTo>
                <a:cubicBezTo>
                  <a:pt x="53" y="40"/>
                  <a:pt x="44" y="49"/>
                  <a:pt x="44" y="60"/>
                </a:cubicBezTo>
                <a:cubicBezTo>
                  <a:pt x="44" y="71"/>
                  <a:pt x="53" y="80"/>
                  <a:pt x="64" y="80"/>
                </a:cubicBezTo>
                <a:cubicBezTo>
                  <a:pt x="75" y="80"/>
                  <a:pt x="84" y="71"/>
                  <a:pt x="84" y="60"/>
                </a:cubicBezTo>
                <a:cubicBezTo>
                  <a:pt x="84" y="49"/>
                  <a:pt x="75" y="40"/>
                  <a:pt x="64" y="40"/>
                </a:cubicBezTo>
                <a:close/>
              </a:path>
            </a:pathLst>
          </a:custGeom>
          <a:solidFill>
            <a:schemeClr val="bg1"/>
          </a:solidFill>
          <a:ln>
            <a:noFill/>
          </a:ln>
          <a:effectLst>
            <a:glow rad="63500">
              <a:schemeClr val="accent1">
                <a:satMod val="175000"/>
                <a:alpha val="40000"/>
              </a:schemeClr>
            </a:glow>
            <a:reflection blurRad="25400" stA="32000" endPos="50000" dir="5400000" sy="-100000" algn="bl" rotWithShape="0"/>
          </a:effectLst>
        </p:spPr>
        <p:txBody>
          <a:bodyPr lIns="0" tIns="0" rIns="0" bIns="0"/>
          <a:lstStyle/>
          <a:p>
            <a:endParaRPr lang="zh-CN" altLang="en-US" sz="4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257" name="组合 256"/>
          <p:cNvGrpSpPr/>
          <p:nvPr/>
        </p:nvGrpSpPr>
        <p:grpSpPr>
          <a:xfrm>
            <a:off x="7020272" y="-48204"/>
            <a:ext cx="2132118" cy="360040"/>
            <a:chOff x="7020272" y="-48204"/>
            <a:chExt cx="2132118" cy="360040"/>
          </a:xfrm>
        </p:grpSpPr>
        <p:pic>
          <p:nvPicPr>
            <p:cNvPr id="258" name="Picture 5" descr="C:\Users\Amos Hong\Desktop\图片7.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64288" y="-48204"/>
              <a:ext cx="1988102" cy="360040"/>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6" descr="C:\Users\Amos Hong\Desktop\图片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20272" y="15982"/>
              <a:ext cx="196503" cy="2316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215873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500"/>
                                        <p:tgtEl>
                                          <p:spTgt spid="2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5"/>
                                        </p:tgtEl>
                                        <p:attrNameLst>
                                          <p:attrName>style.visibility</p:attrName>
                                        </p:attrNameLst>
                                      </p:cBhvr>
                                      <p:to>
                                        <p:strVal val="visible"/>
                                      </p:to>
                                    </p:set>
                                    <p:animEffect transition="in" filter="fade">
                                      <p:cBhvr>
                                        <p:cTn id="10" dur="500"/>
                                        <p:tgtEl>
                                          <p:spTgt spid="2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nodePh="1">
                                  <p:stCondLst>
                                    <p:cond delay="0"/>
                                  </p:stCondLst>
                                  <p:endCondLst>
                                    <p:cond evt="begin" delay="0">
                                      <p:tn val="13"/>
                                    </p:cond>
                                  </p:end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par>
                                <p:cTn id="16" presetID="10" presetClass="entr" presetSubtype="0"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par>
                                <p:cTn id="19" presetID="10"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par>
                                <p:cTn id="22" presetID="10" presetClass="entr" presetSubtype="0" fill="hold"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par>
                                <p:cTn id="25" presetID="10" presetClass="entr" presetSubtype="0"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par>
                                <p:cTn id="28" presetID="10" presetClass="entr" presetSubtype="0" fill="hold"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500"/>
                                        <p:tgtEl>
                                          <p:spTgt spid="68"/>
                                        </p:tgtEl>
                                      </p:cBhvr>
                                    </p:animEffect>
                                  </p:childTnLst>
                                </p:cTn>
                              </p:par>
                              <p:par>
                                <p:cTn id="31" presetID="10" presetClass="entr" presetSubtype="0" fill="hold" nodeType="withEffect">
                                  <p:stCondLst>
                                    <p:cond delay="0"/>
                                  </p:stCondLst>
                                  <p:childTnLst>
                                    <p:set>
                                      <p:cBhvr>
                                        <p:cTn id="32" dur="1" fill="hold">
                                          <p:stCondLst>
                                            <p:cond delay="0"/>
                                          </p:stCondLst>
                                        </p:cTn>
                                        <p:tgtEl>
                                          <p:spTgt spid="159"/>
                                        </p:tgtEl>
                                        <p:attrNameLst>
                                          <p:attrName>style.visibility</p:attrName>
                                        </p:attrNameLst>
                                      </p:cBhvr>
                                      <p:to>
                                        <p:strVal val="visible"/>
                                      </p:to>
                                    </p:set>
                                    <p:animEffect transition="in" filter="fade">
                                      <p:cBhvr>
                                        <p:cTn id="33" dur="500"/>
                                        <p:tgtEl>
                                          <p:spTgt spid="159"/>
                                        </p:tgtEl>
                                      </p:cBhvr>
                                    </p:animEffect>
                                  </p:childTnLst>
                                </p:cTn>
                              </p:par>
                              <p:par>
                                <p:cTn id="34" presetID="10" presetClass="entr" presetSubtype="0" fill="hold" nodeType="withEffect">
                                  <p:stCondLst>
                                    <p:cond delay="0"/>
                                  </p:stCondLst>
                                  <p:childTnLst>
                                    <p:set>
                                      <p:cBhvr>
                                        <p:cTn id="35" dur="1" fill="hold">
                                          <p:stCondLst>
                                            <p:cond delay="0"/>
                                          </p:stCondLst>
                                        </p:cTn>
                                        <p:tgtEl>
                                          <p:spTgt spid="160"/>
                                        </p:tgtEl>
                                        <p:attrNameLst>
                                          <p:attrName>style.visibility</p:attrName>
                                        </p:attrNameLst>
                                      </p:cBhvr>
                                      <p:to>
                                        <p:strVal val="visible"/>
                                      </p:to>
                                    </p:set>
                                    <p:animEffect transition="in" filter="fade">
                                      <p:cBhvr>
                                        <p:cTn id="36" dur="500"/>
                                        <p:tgtEl>
                                          <p:spTgt spid="160"/>
                                        </p:tgtEl>
                                      </p:cBhvr>
                                    </p:animEffect>
                                  </p:childTnLst>
                                </p:cTn>
                              </p:par>
                              <p:par>
                                <p:cTn id="37" presetID="10" presetClass="entr" presetSubtype="0" fill="hold" nodeType="withEffect">
                                  <p:stCondLst>
                                    <p:cond delay="0"/>
                                  </p:stCondLst>
                                  <p:childTnLst>
                                    <p:set>
                                      <p:cBhvr>
                                        <p:cTn id="38" dur="1" fill="hold">
                                          <p:stCondLst>
                                            <p:cond delay="0"/>
                                          </p:stCondLst>
                                        </p:cTn>
                                        <p:tgtEl>
                                          <p:spTgt spid="161"/>
                                        </p:tgtEl>
                                        <p:attrNameLst>
                                          <p:attrName>style.visibility</p:attrName>
                                        </p:attrNameLst>
                                      </p:cBhvr>
                                      <p:to>
                                        <p:strVal val="visible"/>
                                      </p:to>
                                    </p:set>
                                    <p:animEffect transition="in" filter="fade">
                                      <p:cBhvr>
                                        <p:cTn id="39" dur="500"/>
                                        <p:tgtEl>
                                          <p:spTgt spid="161"/>
                                        </p:tgtEl>
                                      </p:cBhvr>
                                    </p:animEffect>
                                  </p:childTnLst>
                                </p:cTn>
                              </p:par>
                              <p:par>
                                <p:cTn id="40" presetID="10" presetClass="entr" presetSubtype="0" fill="hold" nodeType="withEffect">
                                  <p:stCondLst>
                                    <p:cond delay="0"/>
                                  </p:stCondLst>
                                  <p:childTnLst>
                                    <p:set>
                                      <p:cBhvr>
                                        <p:cTn id="41" dur="1" fill="hold">
                                          <p:stCondLst>
                                            <p:cond delay="0"/>
                                          </p:stCondLst>
                                        </p:cTn>
                                        <p:tgtEl>
                                          <p:spTgt spid="162"/>
                                        </p:tgtEl>
                                        <p:attrNameLst>
                                          <p:attrName>style.visibility</p:attrName>
                                        </p:attrNameLst>
                                      </p:cBhvr>
                                      <p:to>
                                        <p:strVal val="visible"/>
                                      </p:to>
                                    </p:set>
                                    <p:animEffect transition="in" filter="fade">
                                      <p:cBhvr>
                                        <p:cTn id="42" dur="500"/>
                                        <p:tgtEl>
                                          <p:spTgt spid="162"/>
                                        </p:tgtEl>
                                      </p:cBhvr>
                                    </p:animEffect>
                                  </p:childTnLst>
                                </p:cTn>
                              </p:par>
                              <p:par>
                                <p:cTn id="43" presetID="10" presetClass="entr" presetSubtype="0" fill="hold" nodeType="withEffect">
                                  <p:stCondLst>
                                    <p:cond delay="0"/>
                                  </p:stCondLst>
                                  <p:childTnLst>
                                    <p:set>
                                      <p:cBhvr>
                                        <p:cTn id="44" dur="1" fill="hold">
                                          <p:stCondLst>
                                            <p:cond delay="0"/>
                                          </p:stCondLst>
                                        </p:cTn>
                                        <p:tgtEl>
                                          <p:spTgt spid="163"/>
                                        </p:tgtEl>
                                        <p:attrNameLst>
                                          <p:attrName>style.visibility</p:attrName>
                                        </p:attrNameLst>
                                      </p:cBhvr>
                                      <p:to>
                                        <p:strVal val="visible"/>
                                      </p:to>
                                    </p:set>
                                    <p:animEffect transition="in" filter="fade">
                                      <p:cBhvr>
                                        <p:cTn id="45" dur="500"/>
                                        <p:tgtEl>
                                          <p:spTgt spid="163"/>
                                        </p:tgtEl>
                                      </p:cBhvr>
                                    </p:animEffect>
                                  </p:childTnLst>
                                </p:cTn>
                              </p:par>
                              <p:par>
                                <p:cTn id="46" presetID="10" presetClass="entr" presetSubtype="0" fill="hold" nodeType="withEffect">
                                  <p:stCondLst>
                                    <p:cond delay="0"/>
                                  </p:stCondLst>
                                  <p:childTnLst>
                                    <p:set>
                                      <p:cBhvr>
                                        <p:cTn id="47" dur="1" fill="hold">
                                          <p:stCondLst>
                                            <p:cond delay="0"/>
                                          </p:stCondLst>
                                        </p:cTn>
                                        <p:tgtEl>
                                          <p:spTgt spid="164"/>
                                        </p:tgtEl>
                                        <p:attrNameLst>
                                          <p:attrName>style.visibility</p:attrName>
                                        </p:attrNameLst>
                                      </p:cBhvr>
                                      <p:to>
                                        <p:strVal val="visible"/>
                                      </p:to>
                                    </p:set>
                                    <p:animEffect transition="in" filter="fade">
                                      <p:cBhvr>
                                        <p:cTn id="48" dur="500"/>
                                        <p:tgtEl>
                                          <p:spTgt spid="16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4"/>
                                        </p:tgtEl>
                                        <p:attrNameLst>
                                          <p:attrName>style.visibility</p:attrName>
                                        </p:attrNameLst>
                                      </p:cBhvr>
                                      <p:to>
                                        <p:strVal val="visible"/>
                                      </p:to>
                                    </p:set>
                                    <p:animEffect transition="in" filter="fade">
                                      <p:cBhvr>
                                        <p:cTn id="51" dur="500"/>
                                        <p:tgtEl>
                                          <p:spTgt spid="214"/>
                                        </p:tgtEl>
                                      </p:cBhvr>
                                    </p:animEffect>
                                  </p:childTnLst>
                                </p:cTn>
                              </p:par>
                              <p:par>
                                <p:cTn id="52" presetID="10" presetClass="entr" presetSubtype="0" fill="hold" nodeType="withEffect">
                                  <p:stCondLst>
                                    <p:cond delay="0"/>
                                  </p:stCondLst>
                                  <p:childTnLst>
                                    <p:set>
                                      <p:cBhvr>
                                        <p:cTn id="53" dur="1" fill="hold">
                                          <p:stCondLst>
                                            <p:cond delay="0"/>
                                          </p:stCondLst>
                                        </p:cTn>
                                        <p:tgtEl>
                                          <p:spTgt spid="215"/>
                                        </p:tgtEl>
                                        <p:attrNameLst>
                                          <p:attrName>style.visibility</p:attrName>
                                        </p:attrNameLst>
                                      </p:cBhvr>
                                      <p:to>
                                        <p:strVal val="visible"/>
                                      </p:to>
                                    </p:set>
                                    <p:animEffect transition="in" filter="fade">
                                      <p:cBhvr>
                                        <p:cTn id="54" dur="500"/>
                                        <p:tgtEl>
                                          <p:spTgt spid="2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8"/>
                                        </p:tgtEl>
                                        <p:attrNameLst>
                                          <p:attrName>style.visibility</p:attrName>
                                        </p:attrNameLst>
                                      </p:cBhvr>
                                      <p:to>
                                        <p:strVal val="visible"/>
                                      </p:to>
                                    </p:set>
                                    <p:animEffect transition="in" filter="fade">
                                      <p:cBhvr>
                                        <p:cTn id="57" dur="500"/>
                                        <p:tgtEl>
                                          <p:spTgt spid="2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7"/>
                                        </p:tgtEl>
                                        <p:attrNameLst>
                                          <p:attrName>style.visibility</p:attrName>
                                        </p:attrNameLst>
                                      </p:cBhvr>
                                      <p:to>
                                        <p:strVal val="visible"/>
                                      </p:to>
                                    </p:set>
                                    <p:animEffect transition="in" filter="fade">
                                      <p:cBhvr>
                                        <p:cTn id="60" dur="500"/>
                                        <p:tgtEl>
                                          <p:spTgt spid="21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1"/>
                                        </p:tgtEl>
                                        <p:attrNameLst>
                                          <p:attrName>style.visibility</p:attrName>
                                        </p:attrNameLst>
                                      </p:cBhvr>
                                      <p:to>
                                        <p:strVal val="visible"/>
                                      </p:to>
                                    </p:set>
                                    <p:animEffect transition="in" filter="fade">
                                      <p:cBhvr>
                                        <p:cTn id="63" dur="500"/>
                                        <p:tgtEl>
                                          <p:spTgt spid="221"/>
                                        </p:tgtEl>
                                      </p:cBhvr>
                                    </p:animEffect>
                                  </p:childTnLst>
                                </p:cTn>
                              </p:par>
                              <p:par>
                                <p:cTn id="64" presetID="10" presetClass="entr" presetSubtype="0" fill="hold" nodeType="withEffect">
                                  <p:stCondLst>
                                    <p:cond delay="0"/>
                                  </p:stCondLst>
                                  <p:childTnLst>
                                    <p:set>
                                      <p:cBhvr>
                                        <p:cTn id="65" dur="1" fill="hold">
                                          <p:stCondLst>
                                            <p:cond delay="0"/>
                                          </p:stCondLst>
                                        </p:cTn>
                                        <p:tgtEl>
                                          <p:spTgt spid="222"/>
                                        </p:tgtEl>
                                        <p:attrNameLst>
                                          <p:attrName>style.visibility</p:attrName>
                                        </p:attrNameLst>
                                      </p:cBhvr>
                                      <p:to>
                                        <p:strVal val="visible"/>
                                      </p:to>
                                    </p:set>
                                    <p:animEffect transition="in" filter="fade">
                                      <p:cBhvr>
                                        <p:cTn id="66" dur="500"/>
                                        <p:tgtEl>
                                          <p:spTgt spid="2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16"/>
                                        </p:tgtEl>
                                        <p:attrNameLst>
                                          <p:attrName>style.visibility</p:attrName>
                                        </p:attrNameLst>
                                      </p:cBhvr>
                                      <p:to>
                                        <p:strVal val="visible"/>
                                      </p:to>
                                    </p:set>
                                    <p:animEffect transition="in" filter="fade">
                                      <p:cBhvr>
                                        <p:cTn id="69" dur="500"/>
                                        <p:tgtEl>
                                          <p:spTgt spid="21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23"/>
                                        </p:tgtEl>
                                        <p:attrNameLst>
                                          <p:attrName>style.visibility</p:attrName>
                                        </p:attrNameLst>
                                      </p:cBhvr>
                                      <p:to>
                                        <p:strVal val="visible"/>
                                      </p:to>
                                    </p:set>
                                    <p:animEffect transition="in" filter="fade">
                                      <p:cBhvr>
                                        <p:cTn id="72" dur="500"/>
                                        <p:tgtEl>
                                          <p:spTgt spid="223"/>
                                        </p:tgtEl>
                                      </p:cBhvr>
                                    </p:animEffect>
                                  </p:childTnLst>
                                </p:cTn>
                              </p:par>
                              <p:par>
                                <p:cTn id="73" presetID="10" presetClass="entr" presetSubtype="0" fill="hold" nodeType="withEffect">
                                  <p:stCondLst>
                                    <p:cond delay="0"/>
                                  </p:stCondLst>
                                  <p:childTnLst>
                                    <p:set>
                                      <p:cBhvr>
                                        <p:cTn id="74" dur="1" fill="hold">
                                          <p:stCondLst>
                                            <p:cond delay="0"/>
                                          </p:stCondLst>
                                        </p:cTn>
                                        <p:tgtEl>
                                          <p:spTgt spid="224"/>
                                        </p:tgtEl>
                                        <p:attrNameLst>
                                          <p:attrName>style.visibility</p:attrName>
                                        </p:attrNameLst>
                                      </p:cBhvr>
                                      <p:to>
                                        <p:strVal val="visible"/>
                                      </p:to>
                                    </p:set>
                                    <p:animEffect transition="in" filter="fade">
                                      <p:cBhvr>
                                        <p:cTn id="75" dur="500"/>
                                        <p:tgtEl>
                                          <p:spTgt spid="224"/>
                                        </p:tgtEl>
                                      </p:cBhvr>
                                    </p:animEffect>
                                  </p:childTnLst>
                                </p:cTn>
                              </p:par>
                              <p:par>
                                <p:cTn id="76" presetID="10" presetClass="entr" presetSubtype="0" fill="hold" nodeType="with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500"/>
                                        <p:tgtEl>
                                          <p:spTgt spid="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19"/>
                                        </p:tgtEl>
                                        <p:attrNameLst>
                                          <p:attrName>style.visibility</p:attrName>
                                        </p:attrNameLst>
                                      </p:cBhvr>
                                      <p:to>
                                        <p:strVal val="visible"/>
                                      </p:to>
                                    </p:set>
                                    <p:animEffect transition="in" filter="fade">
                                      <p:cBhvr>
                                        <p:cTn id="81" dur="500"/>
                                        <p:tgtEl>
                                          <p:spTgt spid="219"/>
                                        </p:tgtEl>
                                      </p:cBhvr>
                                    </p:animEffect>
                                  </p:childTnLst>
                                </p:cTn>
                              </p:par>
                              <p:par>
                                <p:cTn id="82" presetID="10" presetClass="entr" presetSubtype="0" fill="hold" nodeType="withEffect">
                                  <p:stCondLst>
                                    <p:cond delay="0"/>
                                  </p:stCondLst>
                                  <p:childTnLst>
                                    <p:set>
                                      <p:cBhvr>
                                        <p:cTn id="83" dur="1" fill="hold">
                                          <p:stCondLst>
                                            <p:cond delay="0"/>
                                          </p:stCondLst>
                                        </p:cTn>
                                        <p:tgtEl>
                                          <p:spTgt spid="233"/>
                                        </p:tgtEl>
                                        <p:attrNameLst>
                                          <p:attrName>style.visibility</p:attrName>
                                        </p:attrNameLst>
                                      </p:cBhvr>
                                      <p:to>
                                        <p:strVal val="visible"/>
                                      </p:to>
                                    </p:set>
                                    <p:animEffect transition="in" filter="fade">
                                      <p:cBhvr>
                                        <p:cTn id="84" dur="500"/>
                                        <p:tgtEl>
                                          <p:spTgt spid="23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34"/>
                                        </p:tgtEl>
                                        <p:attrNameLst>
                                          <p:attrName>style.visibility</p:attrName>
                                        </p:attrNameLst>
                                      </p:cBhvr>
                                      <p:to>
                                        <p:strVal val="visible"/>
                                      </p:to>
                                    </p:set>
                                    <p:animEffect transition="in" filter="fade">
                                      <p:cBhvr>
                                        <p:cTn id="87" dur="500"/>
                                        <p:tgtEl>
                                          <p:spTgt spid="234"/>
                                        </p:tgtEl>
                                      </p:cBhvr>
                                    </p:animEffect>
                                  </p:childTnLst>
                                </p:cTn>
                              </p:par>
                              <p:par>
                                <p:cTn id="88" presetID="10" presetClass="entr" presetSubtype="0" fill="hold"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40"/>
                                        </p:tgtEl>
                                        <p:attrNameLst>
                                          <p:attrName>style.visibility</p:attrName>
                                        </p:attrNameLst>
                                      </p:cBhvr>
                                      <p:to>
                                        <p:strVal val="visible"/>
                                      </p:to>
                                    </p:set>
                                    <p:animEffect transition="in" filter="fade">
                                      <p:cBhvr>
                                        <p:cTn id="93" dur="500"/>
                                        <p:tgtEl>
                                          <p:spTgt spid="24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41"/>
                                        </p:tgtEl>
                                        <p:attrNameLst>
                                          <p:attrName>style.visibility</p:attrName>
                                        </p:attrNameLst>
                                      </p:cBhvr>
                                      <p:to>
                                        <p:strVal val="visible"/>
                                      </p:to>
                                    </p:set>
                                    <p:animEffect transition="in" filter="fade">
                                      <p:cBhvr>
                                        <p:cTn id="96" dur="500"/>
                                        <p:tgtEl>
                                          <p:spTgt spid="241"/>
                                        </p:tgtEl>
                                      </p:cBhvr>
                                    </p:animEffect>
                                  </p:childTnLst>
                                </p:cTn>
                              </p:par>
                              <p:par>
                                <p:cTn id="97" presetID="10" presetClass="entr" presetSubtype="0" fill="hold" nodeType="withEffect">
                                  <p:stCondLst>
                                    <p:cond delay="0"/>
                                  </p:stCondLst>
                                  <p:childTnLst>
                                    <p:set>
                                      <p:cBhvr>
                                        <p:cTn id="98" dur="1" fill="hold">
                                          <p:stCondLst>
                                            <p:cond delay="0"/>
                                          </p:stCondLst>
                                        </p:cTn>
                                        <p:tgtEl>
                                          <p:spTgt spid="242"/>
                                        </p:tgtEl>
                                        <p:attrNameLst>
                                          <p:attrName>style.visibility</p:attrName>
                                        </p:attrNameLst>
                                      </p:cBhvr>
                                      <p:to>
                                        <p:strVal val="visible"/>
                                      </p:to>
                                    </p:set>
                                    <p:animEffect transition="in" filter="fade">
                                      <p:cBhvr>
                                        <p:cTn id="99" dur="500"/>
                                        <p:tgtEl>
                                          <p:spTgt spid="242"/>
                                        </p:tgtEl>
                                      </p:cBhvr>
                                    </p:animEffect>
                                  </p:childTnLst>
                                </p:cTn>
                              </p:par>
                              <p:par>
                                <p:cTn id="100" presetID="10"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500"/>
                                        <p:tgtEl>
                                          <p:spTgt spid="8"/>
                                        </p:tgtEl>
                                      </p:cBhvr>
                                    </p:animEffect>
                                  </p:childTnLst>
                                </p:cTn>
                              </p:par>
                              <p:par>
                                <p:cTn id="103" presetID="10" presetClass="entr" presetSubtype="0" fill="hold" nodeType="with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fade">
                                      <p:cBhvr>
                                        <p:cTn id="10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214" grpId="0" animBg="1"/>
      <p:bldP spid="218" grpId="0"/>
      <p:bldP spid="217" grpId="0" animBg="1"/>
      <p:bldP spid="221" grpId="0"/>
      <p:bldP spid="216" grpId="0" animBg="1"/>
      <p:bldP spid="223" grpId="0"/>
      <p:bldP spid="219" grpId="0" animBg="1"/>
      <p:bldP spid="234" grpId="0"/>
      <p:bldP spid="240" grpId="0" animBg="1"/>
      <p:bldP spid="241" grpId="0"/>
      <p:bldP spid="255" grpId="0"/>
      <p:bldP spid="2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4572000" y="0"/>
            <a:ext cx="4572000" cy="5143500"/>
          </a:xfrm>
          <a:prstGeom prst="rect">
            <a:avLst/>
          </a:prstGeom>
          <a:gradFill>
            <a:gsLst>
              <a:gs pos="0">
                <a:schemeClr val="tx2">
                  <a:lumMod val="50000"/>
                  <a:alpha val="70000"/>
                </a:schemeClr>
              </a:gs>
              <a:gs pos="53000">
                <a:schemeClr val="accent4">
                  <a:lumMod val="50000"/>
                  <a:alpha val="22000"/>
                </a:schemeClr>
              </a:gs>
              <a:gs pos="77000">
                <a:srgbClr val="6E7990">
                  <a:alpha val="19000"/>
                </a:srgbClr>
              </a:gs>
              <a:gs pos="27000">
                <a:schemeClr val="tx2">
                  <a:lumMod val="75000"/>
                  <a:alpha val="3000"/>
                </a:schemeClr>
              </a:gs>
              <a:gs pos="100000">
                <a:srgbClr val="002060">
                  <a:alpha val="18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1060835" y="1923678"/>
            <a:ext cx="2450332" cy="707886"/>
            <a:chOff x="1071089" y="2139702"/>
            <a:chExt cx="2450332" cy="707886"/>
          </a:xfrm>
        </p:grpSpPr>
        <p:sp>
          <p:nvSpPr>
            <p:cNvPr id="73" name="TextBox 72"/>
            <p:cNvSpPr txBox="1"/>
            <p:nvPr/>
          </p:nvSpPr>
          <p:spPr>
            <a:xfrm>
              <a:off x="1071089" y="2139702"/>
              <a:ext cx="2450332" cy="707886"/>
            </a:xfrm>
            <a:prstGeom prst="rect">
              <a:avLst/>
            </a:prstGeom>
            <a:noFill/>
          </p:spPr>
          <p:txBody>
            <a:bodyPr wrap="square" rtlCol="0">
              <a:spAutoFit/>
            </a:bodyPr>
            <a:lstStyle/>
            <a:p>
              <a:pPr algn="ctr"/>
              <a:endParaRPr lang="zh-CN" altLang="en-US" sz="4000" dirty="0">
                <a:gradFill>
                  <a:gsLst>
                    <a:gs pos="0">
                      <a:srgbClr val="8488C4"/>
                    </a:gs>
                    <a:gs pos="53000">
                      <a:srgbClr val="D4DEFF"/>
                    </a:gs>
                    <a:gs pos="83000">
                      <a:srgbClr val="D4DEFF"/>
                    </a:gs>
                    <a:gs pos="100000">
                      <a:srgbClr val="96AB94"/>
                    </a:gs>
                  </a:gsLst>
                  <a:lin ang="5400000" scaled="0"/>
                </a:gradFill>
                <a:latin typeface="站酷高端黑" panose="02010600030101010101" pitchFamily="2" charset="-122"/>
                <a:ea typeface="站酷高端黑" panose="02010600030101010101" pitchFamily="2" charset="-122"/>
              </a:endParaRPr>
            </a:p>
          </p:txBody>
        </p:sp>
        <p:grpSp>
          <p:nvGrpSpPr>
            <p:cNvPr id="74" name="组合 73"/>
            <p:cNvGrpSpPr/>
            <p:nvPr/>
          </p:nvGrpSpPr>
          <p:grpSpPr>
            <a:xfrm>
              <a:off x="1219546" y="2356201"/>
              <a:ext cx="209932" cy="347366"/>
              <a:chOff x="1219546" y="1852145"/>
              <a:chExt cx="209932" cy="347366"/>
            </a:xfrm>
          </p:grpSpPr>
          <p:sp>
            <p:nvSpPr>
              <p:cNvPr id="78" name="矩形 77"/>
              <p:cNvSpPr/>
              <p:nvPr/>
            </p:nvSpPr>
            <p:spPr>
              <a:xfrm>
                <a:off x="1219546" y="1852145"/>
                <a:ext cx="138544" cy="347366"/>
              </a:xfrm>
              <a:prstGeom prst="rect">
                <a:avLst/>
              </a:prstGeom>
              <a:solidFill>
                <a:srgbClr val="33376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9" name="矩形 78"/>
              <p:cNvSpPr/>
              <p:nvPr/>
            </p:nvSpPr>
            <p:spPr>
              <a:xfrm>
                <a:off x="1377707" y="1852145"/>
                <a:ext cx="51771" cy="347366"/>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grpSp>
          <p:nvGrpSpPr>
            <p:cNvPr id="75" name="组合 74"/>
            <p:cNvGrpSpPr/>
            <p:nvPr/>
          </p:nvGrpSpPr>
          <p:grpSpPr>
            <a:xfrm flipH="1">
              <a:off x="3142093" y="2356201"/>
              <a:ext cx="210555" cy="347366"/>
              <a:chOff x="1432418" y="2551191"/>
              <a:chExt cx="210555" cy="347366"/>
            </a:xfrm>
          </p:grpSpPr>
          <p:sp>
            <p:nvSpPr>
              <p:cNvPr id="76" name="矩形 75"/>
              <p:cNvSpPr/>
              <p:nvPr/>
            </p:nvSpPr>
            <p:spPr>
              <a:xfrm>
                <a:off x="1432418" y="2551191"/>
                <a:ext cx="138544" cy="347366"/>
              </a:xfrm>
              <a:prstGeom prst="rect">
                <a:avLst/>
              </a:prstGeom>
              <a:solidFill>
                <a:srgbClr val="DCEEB4">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7" name="矩形 76"/>
              <p:cNvSpPr/>
              <p:nvPr/>
            </p:nvSpPr>
            <p:spPr>
              <a:xfrm>
                <a:off x="1591202" y="2551191"/>
                <a:ext cx="51771" cy="347366"/>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grpSp>
      <p:pic>
        <p:nvPicPr>
          <p:cNvPr id="82" name="图片 22"/>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76056" y="1350020"/>
            <a:ext cx="3774664" cy="21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图片 23"/>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76056" y="2219140"/>
            <a:ext cx="3774664" cy="2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图片 24"/>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76056" y="3102871"/>
            <a:ext cx="3774664" cy="2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403648" y="2067694"/>
            <a:ext cx="1749197" cy="461665"/>
          </a:xfrm>
          <a:prstGeom prst="rect">
            <a:avLst/>
          </a:prstGeom>
        </p:spPr>
        <p:txBody>
          <a:bodyPr wrap="none">
            <a:spAutoFit/>
          </a:bodyPr>
          <a:lstStyle/>
          <a:p>
            <a:r>
              <a:rPr lang="en-US" altLang="zh-CN" sz="24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Contents</a:t>
            </a:r>
            <a:endParaRPr lang="zh-CN" altLang="en-US" sz="2400" dirty="0">
              <a:gradFill>
                <a:gsLst>
                  <a:gs pos="0">
                    <a:srgbClr val="8488C4"/>
                  </a:gs>
                  <a:gs pos="53000">
                    <a:srgbClr val="D4DEFF"/>
                  </a:gs>
                  <a:gs pos="83000">
                    <a:srgbClr val="D4DEFF"/>
                  </a:gs>
                  <a:gs pos="100000">
                    <a:srgbClr val="96AB94"/>
                  </a:gs>
                </a:gsLst>
                <a:lin ang="5400000" scaled="0"/>
              </a:gradFill>
            </a:endParaRPr>
          </a:p>
        </p:txBody>
      </p:sp>
      <p:sp>
        <p:nvSpPr>
          <p:cNvPr id="90" name="矩形 89"/>
          <p:cNvSpPr/>
          <p:nvPr/>
        </p:nvSpPr>
        <p:spPr>
          <a:xfrm>
            <a:off x="5700757" y="1024169"/>
            <a:ext cx="2183611" cy="400110"/>
          </a:xfrm>
          <a:prstGeom prst="rect">
            <a:avLst/>
          </a:prstGeom>
        </p:spPr>
        <p:txBody>
          <a:bodyPr wrap="none">
            <a:spAutoFit/>
          </a:bodyPr>
          <a:lstStyle/>
          <a:p>
            <a:r>
              <a:rPr lang="en-US" altLang="zh-CN" sz="20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I Introduction</a:t>
            </a:r>
            <a:endParaRPr lang="zh-CN" altLang="en-US" sz="2000" dirty="0">
              <a:gradFill>
                <a:gsLst>
                  <a:gs pos="0">
                    <a:srgbClr val="8488C4"/>
                  </a:gs>
                  <a:gs pos="53000">
                    <a:srgbClr val="D4DEFF"/>
                  </a:gs>
                  <a:gs pos="83000">
                    <a:srgbClr val="D4DEFF"/>
                  </a:gs>
                  <a:gs pos="100000">
                    <a:srgbClr val="96AB94"/>
                  </a:gs>
                </a:gsLst>
                <a:lin ang="5400000" scaled="0"/>
              </a:gradFill>
            </a:endParaRPr>
          </a:p>
        </p:txBody>
      </p:sp>
      <p:sp>
        <p:nvSpPr>
          <p:cNvPr id="91" name="矩形 90"/>
          <p:cNvSpPr/>
          <p:nvPr/>
        </p:nvSpPr>
        <p:spPr>
          <a:xfrm>
            <a:off x="5652120" y="1923678"/>
            <a:ext cx="2381549" cy="400110"/>
          </a:xfrm>
          <a:prstGeom prst="rect">
            <a:avLst/>
          </a:prstGeom>
        </p:spPr>
        <p:txBody>
          <a:bodyPr wrap="none">
            <a:spAutoFit/>
          </a:bodyPr>
          <a:lstStyle/>
          <a:p>
            <a:r>
              <a:rPr lang="en-US" altLang="zh-CN" sz="20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II 2G HTS Wires</a:t>
            </a:r>
            <a:endParaRPr lang="zh-CN" altLang="en-US" sz="2000" dirty="0">
              <a:gradFill>
                <a:gsLst>
                  <a:gs pos="0">
                    <a:srgbClr val="8488C4"/>
                  </a:gs>
                  <a:gs pos="53000">
                    <a:srgbClr val="D4DEFF"/>
                  </a:gs>
                  <a:gs pos="83000">
                    <a:srgbClr val="D4DEFF"/>
                  </a:gs>
                  <a:gs pos="100000">
                    <a:srgbClr val="96AB94"/>
                  </a:gs>
                </a:gsLst>
                <a:lin ang="5400000" scaled="0"/>
              </a:gradFill>
            </a:endParaRPr>
          </a:p>
        </p:txBody>
      </p:sp>
      <p:sp>
        <p:nvSpPr>
          <p:cNvPr id="92" name="矩形 91"/>
          <p:cNvSpPr/>
          <p:nvPr/>
        </p:nvSpPr>
        <p:spPr>
          <a:xfrm>
            <a:off x="4919918" y="2787774"/>
            <a:ext cx="3972562" cy="400110"/>
          </a:xfrm>
          <a:prstGeom prst="rect">
            <a:avLst/>
          </a:prstGeom>
        </p:spPr>
        <p:txBody>
          <a:bodyPr wrap="none">
            <a:spAutoFit/>
          </a:bodyPr>
          <a:lstStyle/>
          <a:p>
            <a:r>
              <a:rPr lang="en-US" altLang="zh-CN" sz="20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III Autonomous Production</a:t>
            </a:r>
            <a:endParaRPr lang="zh-CN" altLang="en-US" sz="2000" dirty="0">
              <a:gradFill>
                <a:gsLst>
                  <a:gs pos="0">
                    <a:srgbClr val="8488C4"/>
                  </a:gs>
                  <a:gs pos="53000">
                    <a:srgbClr val="D4DEFF"/>
                  </a:gs>
                  <a:gs pos="83000">
                    <a:srgbClr val="D4DEFF"/>
                  </a:gs>
                  <a:gs pos="100000">
                    <a:srgbClr val="96AB94"/>
                  </a:gs>
                </a:gsLst>
                <a:lin ang="5400000" scaled="0"/>
              </a:gradFill>
            </a:endParaRPr>
          </a:p>
        </p:txBody>
      </p:sp>
      <p:grpSp>
        <p:nvGrpSpPr>
          <p:cNvPr id="2" name="组合 1"/>
          <p:cNvGrpSpPr/>
          <p:nvPr/>
        </p:nvGrpSpPr>
        <p:grpSpPr>
          <a:xfrm>
            <a:off x="7020272" y="-48204"/>
            <a:ext cx="2132118" cy="360040"/>
            <a:chOff x="7020272" y="-48204"/>
            <a:chExt cx="2132118" cy="360040"/>
          </a:xfrm>
        </p:grpSpPr>
        <p:pic>
          <p:nvPicPr>
            <p:cNvPr id="2053" name="Picture 5" descr="C:\Users\Amos Hong\Desktop\图片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48204"/>
              <a:ext cx="1988102" cy="3600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mos Hong\Desktop\图片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15982"/>
              <a:ext cx="196503" cy="231668"/>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图片 24"/>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76056" y="3975326"/>
            <a:ext cx="3774664" cy="2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24"/>
          <p:cNvSpPr/>
          <p:nvPr/>
        </p:nvSpPr>
        <p:spPr>
          <a:xfrm>
            <a:off x="5783920" y="3660229"/>
            <a:ext cx="2028440" cy="400110"/>
          </a:xfrm>
          <a:prstGeom prst="rect">
            <a:avLst/>
          </a:prstGeom>
        </p:spPr>
        <p:txBody>
          <a:bodyPr wrap="none">
            <a:spAutoFit/>
          </a:bodyPr>
          <a:lstStyle/>
          <a:p>
            <a:r>
              <a:rPr lang="en-US" altLang="zh-CN" sz="20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IV Strategies</a:t>
            </a:r>
            <a:endParaRPr lang="zh-CN" altLang="en-US" sz="2000" dirty="0">
              <a:gradFill>
                <a:gsLst>
                  <a:gs pos="0">
                    <a:srgbClr val="8488C4"/>
                  </a:gs>
                  <a:gs pos="53000">
                    <a:srgbClr val="D4DEFF"/>
                  </a:gs>
                  <a:gs pos="83000">
                    <a:srgbClr val="D4DEFF"/>
                  </a:gs>
                  <a:gs pos="100000">
                    <a:srgbClr val="96AB94"/>
                  </a:gs>
                </a:gsLst>
                <a:lin ang="5400000" scaled="0"/>
              </a:gradFill>
            </a:endParaRPr>
          </a:p>
        </p:txBody>
      </p:sp>
    </p:spTree>
    <p:extLst>
      <p:ext uri="{BB962C8B-B14F-4D97-AF65-F5344CB8AC3E}">
        <p14:creationId xmlns:p14="http://schemas.microsoft.com/office/powerpoint/2010/main" val="3554404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92"/>
                                        </p:tgtEl>
                                        <p:attrNameLst>
                                          <p:attrName>style.color</p:attrName>
                                        </p:attrNameLst>
                                      </p:cBhvr>
                                      <p:to>
                                        <a:srgbClr val="33376B"/>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矩形 226"/>
          <p:cNvSpPr/>
          <p:nvPr/>
        </p:nvSpPr>
        <p:spPr>
          <a:xfrm>
            <a:off x="0" y="-1"/>
            <a:ext cx="9144000" cy="5143501"/>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21"/>
          <p:cNvSpPr/>
          <p:nvPr/>
        </p:nvSpPr>
        <p:spPr>
          <a:xfrm>
            <a:off x="0" y="555526"/>
            <a:ext cx="9144000" cy="576392"/>
          </a:xfrm>
          <a:prstGeom prst="rect">
            <a:avLst/>
          </a:prstGeom>
          <a:solidFill>
            <a:srgbClr val="1E203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立方体 59"/>
          <p:cNvSpPr/>
          <p:nvPr/>
        </p:nvSpPr>
        <p:spPr>
          <a:xfrm flipH="1">
            <a:off x="246956" y="3059555"/>
            <a:ext cx="8429157" cy="224651"/>
          </a:xfrm>
          <a:prstGeom prst="cube">
            <a:avLst>
              <a:gd name="adj" fmla="val 78014"/>
            </a:avLst>
          </a:pr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立方体 60"/>
          <p:cNvSpPr/>
          <p:nvPr/>
        </p:nvSpPr>
        <p:spPr>
          <a:xfrm flipH="1">
            <a:off x="1043116" y="3005644"/>
            <a:ext cx="7633340" cy="224650"/>
          </a:xfrm>
          <a:prstGeom prst="cube">
            <a:avLst>
              <a:gd name="adj" fmla="val 78014"/>
            </a:avLst>
          </a:prstGeom>
          <a:blipFill dpi="0" rotWithShape="0">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立方体 61"/>
          <p:cNvSpPr/>
          <p:nvPr/>
        </p:nvSpPr>
        <p:spPr>
          <a:xfrm flipH="1">
            <a:off x="1547480" y="2959136"/>
            <a:ext cx="7128975" cy="225349"/>
          </a:xfrm>
          <a:prstGeom prst="cube">
            <a:avLst>
              <a:gd name="adj" fmla="val 78014"/>
            </a:avLst>
          </a:prstGeom>
          <a:blipFill dpi="0" rotWithShape="0">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立方体 62"/>
          <p:cNvSpPr/>
          <p:nvPr/>
        </p:nvSpPr>
        <p:spPr>
          <a:xfrm flipH="1">
            <a:off x="2167884" y="2909718"/>
            <a:ext cx="6508571" cy="225349"/>
          </a:xfrm>
          <a:prstGeom prst="cube">
            <a:avLst>
              <a:gd name="adj" fmla="val 78014"/>
            </a:avLst>
          </a:prstGeom>
          <a:blipFill dpi="0" rotWithShape="0">
            <a:blip r:embed="rId6"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立方体 63"/>
          <p:cNvSpPr/>
          <p:nvPr/>
        </p:nvSpPr>
        <p:spPr>
          <a:xfrm flipH="1">
            <a:off x="2896982" y="2860299"/>
            <a:ext cx="5779474" cy="225349"/>
          </a:xfrm>
          <a:prstGeom prst="cube">
            <a:avLst>
              <a:gd name="adj" fmla="val 78014"/>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立方体 64"/>
          <p:cNvSpPr/>
          <p:nvPr/>
        </p:nvSpPr>
        <p:spPr>
          <a:xfrm flipH="1">
            <a:off x="3810248" y="2810881"/>
            <a:ext cx="4865864" cy="225349"/>
          </a:xfrm>
          <a:prstGeom prst="cube">
            <a:avLst>
              <a:gd name="adj" fmla="val 78014"/>
            </a:avLst>
          </a:prstGeom>
          <a:solidFill>
            <a:srgbClr val="0575D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立方体 67"/>
          <p:cNvSpPr/>
          <p:nvPr/>
        </p:nvSpPr>
        <p:spPr>
          <a:xfrm flipH="1">
            <a:off x="5209260" y="2761462"/>
            <a:ext cx="3466921" cy="225349"/>
          </a:xfrm>
          <a:prstGeom prst="cube">
            <a:avLst>
              <a:gd name="adj" fmla="val 78014"/>
            </a:avLst>
          </a:prstGeom>
          <a:blipFill dpi="0" rotWithShape="0">
            <a:blip r:embed="rId7" cstate="print"/>
            <a:srcRect/>
            <a:stretch>
              <a:fillRect l="-57000" r="-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立方体 68"/>
          <p:cNvSpPr/>
          <p:nvPr/>
        </p:nvSpPr>
        <p:spPr>
          <a:xfrm flipH="1">
            <a:off x="6036448" y="2711425"/>
            <a:ext cx="2640008" cy="224651"/>
          </a:xfrm>
          <a:prstGeom prst="cube">
            <a:avLst>
              <a:gd name="adj" fmla="val 78014"/>
            </a:avLst>
          </a:prstGeom>
          <a:blipFill dpi="0" rotWithShape="0">
            <a:blip r:embed="rId8"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4" name="组合 113"/>
          <p:cNvGrpSpPr/>
          <p:nvPr/>
        </p:nvGrpSpPr>
        <p:grpSpPr>
          <a:xfrm>
            <a:off x="93652" y="2091126"/>
            <a:ext cx="1012961" cy="468000"/>
            <a:chOff x="360757" y="3311167"/>
            <a:chExt cx="1480343" cy="293375"/>
          </a:xfrm>
        </p:grpSpPr>
        <p:sp>
          <p:nvSpPr>
            <p:cNvPr id="115" name="圆角矩形 114"/>
            <p:cNvSpPr/>
            <p:nvPr/>
          </p:nvSpPr>
          <p:spPr>
            <a:xfrm>
              <a:off x="360757" y="3311167"/>
              <a:ext cx="1210041" cy="293375"/>
            </a:xfrm>
            <a:prstGeom prst="round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TextBox 115"/>
            <p:cNvSpPr txBox="1"/>
            <p:nvPr/>
          </p:nvSpPr>
          <p:spPr>
            <a:xfrm>
              <a:off x="481932" y="3356237"/>
              <a:ext cx="1359168" cy="231523"/>
            </a:xfrm>
            <a:prstGeom prst="rect">
              <a:avLst/>
            </a:prstGeom>
            <a:noFill/>
          </p:spPr>
          <p:txBody>
            <a:bodyPr wrap="square" rtlCol="0">
              <a:spAutoFit/>
            </a:bodyPr>
            <a:lstStyle/>
            <a:p>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Hastelloy Substrate</a:t>
              </a:r>
              <a:endParaRPr lang="zh-CN" altLang="en-US" sz="55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grpSp>
      <p:grpSp>
        <p:nvGrpSpPr>
          <p:cNvPr id="117" name="组合 116"/>
          <p:cNvGrpSpPr/>
          <p:nvPr/>
        </p:nvGrpSpPr>
        <p:grpSpPr>
          <a:xfrm>
            <a:off x="958399" y="1988066"/>
            <a:ext cx="1177403" cy="576064"/>
            <a:chOff x="1133067" y="3480028"/>
            <a:chExt cx="1177403" cy="576064"/>
          </a:xfrm>
        </p:grpSpPr>
        <p:grpSp>
          <p:nvGrpSpPr>
            <p:cNvPr id="119" name="组合 118"/>
            <p:cNvGrpSpPr/>
            <p:nvPr/>
          </p:nvGrpSpPr>
          <p:grpSpPr>
            <a:xfrm>
              <a:off x="1133067" y="3480028"/>
              <a:ext cx="1177403" cy="576064"/>
              <a:chOff x="1133067" y="3897268"/>
              <a:chExt cx="1177403" cy="576064"/>
            </a:xfrm>
          </p:grpSpPr>
          <p:grpSp>
            <p:nvGrpSpPr>
              <p:cNvPr id="120" name="组合 119"/>
              <p:cNvGrpSpPr/>
              <p:nvPr/>
            </p:nvGrpSpPr>
            <p:grpSpPr>
              <a:xfrm>
                <a:off x="1153716" y="3897268"/>
                <a:ext cx="1007095" cy="571988"/>
                <a:chOff x="1153716" y="3897268"/>
                <a:chExt cx="1007095" cy="571988"/>
              </a:xfrm>
            </p:grpSpPr>
            <p:sp>
              <p:nvSpPr>
                <p:cNvPr id="123" name="TextBox 122"/>
                <p:cNvSpPr txBox="1"/>
                <p:nvPr/>
              </p:nvSpPr>
              <p:spPr>
                <a:xfrm>
                  <a:off x="1582739" y="4098484"/>
                  <a:ext cx="578072" cy="230832"/>
                </a:xfrm>
                <a:prstGeom prst="rect">
                  <a:avLst/>
                </a:prstGeom>
                <a:noFill/>
              </p:spPr>
              <p:txBody>
                <a:bodyPr wrap="square" rtlCol="0">
                  <a:spAutoFit/>
                </a:bodyPr>
                <a:lstStyle/>
                <a:p>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 </a:t>
                  </a:r>
                  <a:r>
                    <a:rPr lang="en-US" altLang="zh-CN" sz="6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 </a:t>
                  </a: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Y</a:t>
                  </a:r>
                  <a:r>
                    <a:rPr lang="en-US" altLang="zh-CN" sz="900" baseline="-25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2</a:t>
                  </a: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O</a:t>
                  </a:r>
                  <a:r>
                    <a:rPr lang="en-US" altLang="zh-CN" sz="900" baseline="-25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3</a:t>
                  </a:r>
                </a:p>
              </p:txBody>
            </p:sp>
            <p:grpSp>
              <p:nvGrpSpPr>
                <p:cNvPr id="122" name="组合 121"/>
                <p:cNvGrpSpPr/>
                <p:nvPr/>
              </p:nvGrpSpPr>
              <p:grpSpPr>
                <a:xfrm>
                  <a:off x="1153716" y="3897268"/>
                  <a:ext cx="982786" cy="571988"/>
                  <a:chOff x="495001" y="4051328"/>
                  <a:chExt cx="982786" cy="571988"/>
                </a:xfrm>
              </p:grpSpPr>
              <p:sp>
                <p:nvSpPr>
                  <p:cNvPr id="124" name="圆角矩形 123"/>
                  <p:cNvSpPr/>
                  <p:nvPr/>
                </p:nvSpPr>
                <p:spPr>
                  <a:xfrm>
                    <a:off x="498250" y="4051328"/>
                    <a:ext cx="979537" cy="571988"/>
                  </a:xfrm>
                  <a:prstGeom prst="roundRect">
                    <a:avLst>
                      <a:gd name="adj" fmla="val 9506"/>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TextBox 124"/>
                  <p:cNvSpPr txBox="1"/>
                  <p:nvPr/>
                </p:nvSpPr>
                <p:spPr>
                  <a:xfrm>
                    <a:off x="495001" y="4252544"/>
                    <a:ext cx="578072" cy="230832"/>
                  </a:xfrm>
                  <a:prstGeom prst="rect">
                    <a:avLst/>
                  </a:prstGeom>
                  <a:noFill/>
                </p:spPr>
                <p:txBody>
                  <a:bodyPr wrap="square" rtlCol="0">
                    <a:spAutoFit/>
                  </a:bodyPr>
                  <a:lstStyle/>
                  <a:p>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 Al</a:t>
                    </a:r>
                    <a:r>
                      <a:rPr lang="en-US" altLang="zh-CN" sz="900" baseline="-25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2</a:t>
                    </a: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O</a:t>
                    </a:r>
                    <a:r>
                      <a:rPr lang="en-US" altLang="zh-CN" sz="900" baseline="-25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3</a:t>
                    </a:r>
                  </a:p>
                </p:txBody>
              </p:sp>
            </p:grpSp>
          </p:grpSp>
          <p:sp>
            <p:nvSpPr>
              <p:cNvPr id="121" name="TextBox 120"/>
              <p:cNvSpPr txBox="1"/>
              <p:nvPr/>
            </p:nvSpPr>
            <p:spPr>
              <a:xfrm>
                <a:off x="1133067" y="4257888"/>
                <a:ext cx="1177403" cy="215444"/>
              </a:xfrm>
              <a:prstGeom prst="rect">
                <a:avLst/>
              </a:prstGeom>
              <a:noFill/>
            </p:spPr>
            <p:txBody>
              <a:bodyPr wrap="square" rtlCol="0">
                <a:spAutoFit/>
              </a:bodyPr>
              <a:lstStyle/>
              <a:p>
                <a:r>
                  <a:rPr lang="en-US" altLang="zh-CN" sz="8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Amorphous Layer</a:t>
                </a:r>
                <a:endParaRPr lang="zh-CN" altLang="en-US" sz="8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grpSp>
        <p:cxnSp>
          <p:nvCxnSpPr>
            <p:cNvPr id="118" name="肘形连接符 117"/>
            <p:cNvCxnSpPr/>
            <p:nvPr/>
          </p:nvCxnSpPr>
          <p:spPr>
            <a:xfrm rot="5400000" flipH="1" flipV="1">
              <a:off x="1622298" y="3477402"/>
              <a:ext cx="12700" cy="450000"/>
            </a:xfrm>
            <a:prstGeom prst="bentConnector3">
              <a:avLst>
                <a:gd name="adj1" fmla="val 1188165"/>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126" name="组合 125"/>
          <p:cNvGrpSpPr/>
          <p:nvPr/>
        </p:nvGrpSpPr>
        <p:grpSpPr>
          <a:xfrm>
            <a:off x="2058152" y="2098746"/>
            <a:ext cx="899020" cy="393376"/>
            <a:chOff x="262727" y="3311166"/>
            <a:chExt cx="899020" cy="393376"/>
          </a:xfrm>
        </p:grpSpPr>
        <p:sp>
          <p:nvSpPr>
            <p:cNvPr id="127" name="圆角矩形 126"/>
            <p:cNvSpPr/>
            <p:nvPr/>
          </p:nvSpPr>
          <p:spPr>
            <a:xfrm>
              <a:off x="262727" y="3311166"/>
              <a:ext cx="899020" cy="393376"/>
            </a:xfrm>
            <a:prstGeom prst="round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TextBox 127"/>
            <p:cNvSpPr txBox="1"/>
            <p:nvPr/>
          </p:nvSpPr>
          <p:spPr>
            <a:xfrm>
              <a:off x="333632" y="3331047"/>
              <a:ext cx="828115" cy="369332"/>
            </a:xfrm>
            <a:prstGeom prst="rect">
              <a:avLst/>
            </a:prstGeom>
            <a:noFill/>
          </p:spPr>
          <p:txBody>
            <a:bodyPr wrap="square" rtlCol="0">
              <a:spAutoFit/>
            </a:bodyPr>
            <a:lstStyle/>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MgO Seed Layer</a:t>
              </a:r>
              <a:endParaRPr lang="zh-CN" altLang="en-US" sz="55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grpSp>
      <p:grpSp>
        <p:nvGrpSpPr>
          <p:cNvPr id="129" name="组合 128"/>
          <p:cNvGrpSpPr/>
          <p:nvPr/>
        </p:nvGrpSpPr>
        <p:grpSpPr>
          <a:xfrm>
            <a:off x="3036556" y="2098746"/>
            <a:ext cx="828115" cy="393376"/>
            <a:chOff x="333632" y="3311166"/>
            <a:chExt cx="828115" cy="393376"/>
          </a:xfrm>
        </p:grpSpPr>
        <p:sp>
          <p:nvSpPr>
            <p:cNvPr id="130" name="圆角矩形 129"/>
            <p:cNvSpPr/>
            <p:nvPr/>
          </p:nvSpPr>
          <p:spPr>
            <a:xfrm>
              <a:off x="360757" y="3311166"/>
              <a:ext cx="764963" cy="393376"/>
            </a:xfrm>
            <a:prstGeom prst="round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TextBox 130"/>
            <p:cNvSpPr txBox="1"/>
            <p:nvPr/>
          </p:nvSpPr>
          <p:spPr>
            <a:xfrm>
              <a:off x="333632" y="3331047"/>
              <a:ext cx="828115" cy="369332"/>
            </a:xfrm>
            <a:prstGeom prst="rect">
              <a:avLst/>
            </a:prstGeom>
            <a:noFill/>
          </p:spPr>
          <p:txBody>
            <a:bodyPr wrap="square" rtlCol="0">
              <a:spAutoFit/>
            </a:bodyPr>
            <a:lstStyle/>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CeO</a:t>
              </a:r>
              <a:r>
                <a:rPr lang="en-US" altLang="zh-CN" sz="900" baseline="-25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2</a:t>
              </a: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 Cap Layer</a:t>
              </a:r>
              <a:endParaRPr lang="zh-CN" altLang="en-US" sz="55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grpSp>
      <p:sp>
        <p:nvSpPr>
          <p:cNvPr id="133" name="圆角矩形 132"/>
          <p:cNvSpPr/>
          <p:nvPr/>
        </p:nvSpPr>
        <p:spPr>
          <a:xfrm>
            <a:off x="4066372" y="1981874"/>
            <a:ext cx="1025838" cy="504056"/>
          </a:xfrm>
          <a:prstGeom prst="round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TextBox 133"/>
          <p:cNvSpPr txBox="1"/>
          <p:nvPr/>
        </p:nvSpPr>
        <p:spPr>
          <a:xfrm>
            <a:off x="4001327" y="1984291"/>
            <a:ext cx="1152128" cy="507831"/>
          </a:xfrm>
          <a:prstGeom prst="rect">
            <a:avLst/>
          </a:prstGeom>
          <a:noFill/>
        </p:spPr>
        <p:txBody>
          <a:bodyPr wrap="square" rtlCol="0">
            <a:spAutoFit/>
          </a:bodyPr>
          <a:lstStyle/>
          <a:p>
            <a:pPr algn="ctr"/>
            <a:r>
              <a:rPr lang="en-US" altLang="zh-CN" sz="900" dirty="0" smtClean="0">
                <a:solidFill>
                  <a:srgbClr val="88D895"/>
                </a:solidFill>
                <a:latin typeface="微软雅黑" panose="020B0503020204020204" pitchFamily="34" charset="-122"/>
                <a:ea typeface="微软雅黑" panose="020B0503020204020204" pitchFamily="34" charset="-122"/>
              </a:rPr>
              <a:t>YBCO Superconducting Layer</a:t>
            </a:r>
            <a:endParaRPr lang="zh-CN" altLang="en-US" sz="550" dirty="0">
              <a:solidFill>
                <a:srgbClr val="88D895"/>
              </a:solidFill>
              <a:latin typeface="微软雅黑" panose="020B0503020204020204" pitchFamily="34" charset="-122"/>
              <a:ea typeface="微软雅黑" panose="020B0503020204020204" pitchFamily="34" charset="-122"/>
            </a:endParaRPr>
          </a:p>
        </p:txBody>
      </p:sp>
      <p:grpSp>
        <p:nvGrpSpPr>
          <p:cNvPr id="135" name="组合 134"/>
          <p:cNvGrpSpPr/>
          <p:nvPr/>
        </p:nvGrpSpPr>
        <p:grpSpPr>
          <a:xfrm>
            <a:off x="5420810" y="2091126"/>
            <a:ext cx="753862" cy="393376"/>
            <a:chOff x="316214" y="3311166"/>
            <a:chExt cx="432574" cy="393376"/>
          </a:xfrm>
        </p:grpSpPr>
        <p:sp>
          <p:nvSpPr>
            <p:cNvPr id="136" name="圆角矩形 135"/>
            <p:cNvSpPr/>
            <p:nvPr/>
          </p:nvSpPr>
          <p:spPr>
            <a:xfrm>
              <a:off x="360758" y="3311166"/>
              <a:ext cx="343473" cy="393376"/>
            </a:xfrm>
            <a:prstGeom prst="round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TextBox 136"/>
            <p:cNvSpPr txBox="1"/>
            <p:nvPr/>
          </p:nvSpPr>
          <p:spPr>
            <a:xfrm>
              <a:off x="316214" y="3331047"/>
              <a:ext cx="432574" cy="369332"/>
            </a:xfrm>
            <a:prstGeom prst="rect">
              <a:avLst/>
            </a:prstGeom>
            <a:noFill/>
          </p:spPr>
          <p:txBody>
            <a:bodyPr wrap="square" rtlCol="0">
              <a:spAutoFit/>
            </a:bodyPr>
            <a:lstStyle/>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Ag Overlayer</a:t>
              </a:r>
              <a:endParaRPr lang="zh-CN" altLang="en-US" sz="55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grpSp>
      <p:sp>
        <p:nvSpPr>
          <p:cNvPr id="139" name="圆角矩形 138"/>
          <p:cNvSpPr/>
          <p:nvPr/>
        </p:nvSpPr>
        <p:spPr>
          <a:xfrm>
            <a:off x="7339041" y="1923678"/>
            <a:ext cx="707280" cy="522152"/>
          </a:xfrm>
          <a:prstGeom prst="round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TextBox 139"/>
          <p:cNvSpPr txBox="1"/>
          <p:nvPr/>
        </p:nvSpPr>
        <p:spPr>
          <a:xfrm>
            <a:off x="7316789" y="1923678"/>
            <a:ext cx="786859" cy="507831"/>
          </a:xfrm>
          <a:prstGeom prst="rect">
            <a:avLst/>
          </a:prstGeom>
          <a:noFill/>
        </p:spPr>
        <p:txBody>
          <a:bodyPr wrap="square" rtlCol="0">
            <a:spAutoFit/>
          </a:bodyPr>
          <a:lstStyle/>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Cu Stabilizing Layer</a:t>
            </a:r>
            <a:endParaRPr lang="zh-CN" altLang="en-US" sz="55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grpSp>
        <p:nvGrpSpPr>
          <p:cNvPr id="144" name="组合 143"/>
          <p:cNvGrpSpPr/>
          <p:nvPr/>
        </p:nvGrpSpPr>
        <p:grpSpPr>
          <a:xfrm>
            <a:off x="-6611" y="1160218"/>
            <a:ext cx="891038" cy="798143"/>
            <a:chOff x="35496" y="2283718"/>
            <a:chExt cx="806823" cy="653144"/>
          </a:xfrm>
        </p:grpSpPr>
        <p:sp>
          <p:nvSpPr>
            <p:cNvPr id="145" name="圆角矩形 144"/>
            <p:cNvSpPr/>
            <p:nvPr/>
          </p:nvSpPr>
          <p:spPr>
            <a:xfrm>
              <a:off x="35496" y="2283718"/>
              <a:ext cx="806823" cy="653144"/>
            </a:xfrm>
            <a:prstGeom prst="roundRect">
              <a:avLst>
                <a:gd name="adj" fmla="val 521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6" name="图片 1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52" y="2348602"/>
              <a:ext cx="695798" cy="522164"/>
            </a:xfrm>
            <a:prstGeom prst="rect">
              <a:avLst/>
            </a:prstGeom>
            <a:effectLst>
              <a:glow rad="63500">
                <a:schemeClr val="bg1">
                  <a:alpha val="40000"/>
                </a:schemeClr>
              </a:glow>
            </a:effectLst>
          </p:spPr>
        </p:pic>
      </p:grpSp>
      <p:grpSp>
        <p:nvGrpSpPr>
          <p:cNvPr id="147" name="组合 146"/>
          <p:cNvGrpSpPr/>
          <p:nvPr/>
        </p:nvGrpSpPr>
        <p:grpSpPr>
          <a:xfrm>
            <a:off x="899593" y="1161457"/>
            <a:ext cx="1045194" cy="796905"/>
            <a:chOff x="935498" y="2499742"/>
            <a:chExt cx="1045194" cy="752929"/>
          </a:xfrm>
        </p:grpSpPr>
        <p:sp>
          <p:nvSpPr>
            <p:cNvPr id="148" name="圆角矩形 147"/>
            <p:cNvSpPr/>
            <p:nvPr/>
          </p:nvSpPr>
          <p:spPr>
            <a:xfrm>
              <a:off x="935498" y="2499742"/>
              <a:ext cx="1045194" cy="752929"/>
            </a:xfrm>
            <a:prstGeom prst="roundRect">
              <a:avLst>
                <a:gd name="adj" fmla="val 521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9" name="Picture 4" descr="C:\Users\Administrator\Desktop\图片库\镀膜设备\宣传册原图\溅射设备.png"/>
            <p:cNvPicPr>
              <a:picLocks noChangeAspect="1" noChangeArrowheads="1"/>
            </p:cNvPicPr>
            <p:nvPr/>
          </p:nvPicPr>
          <p:blipFill>
            <a:blip r:embed="rId10" cstate="print"/>
            <a:srcRect l="12000" t="13208" r="12001" b="3772"/>
            <a:stretch>
              <a:fillRect/>
            </a:stretch>
          </p:blipFill>
          <p:spPr bwMode="auto">
            <a:xfrm>
              <a:off x="1007704" y="2525084"/>
              <a:ext cx="900000" cy="694738"/>
            </a:xfrm>
            <a:prstGeom prst="rect">
              <a:avLst/>
            </a:prstGeom>
            <a:noFill/>
            <a:effectLst/>
          </p:spPr>
        </p:pic>
      </p:grpSp>
      <p:grpSp>
        <p:nvGrpSpPr>
          <p:cNvPr id="150" name="组合 149"/>
          <p:cNvGrpSpPr/>
          <p:nvPr/>
        </p:nvGrpSpPr>
        <p:grpSpPr>
          <a:xfrm>
            <a:off x="1979832" y="1131918"/>
            <a:ext cx="1080000" cy="864001"/>
            <a:chOff x="1979832" y="2427829"/>
            <a:chExt cx="1080000" cy="864001"/>
          </a:xfrm>
        </p:grpSpPr>
        <p:sp>
          <p:nvSpPr>
            <p:cNvPr id="151" name="圆角矩形 150"/>
            <p:cNvSpPr/>
            <p:nvPr/>
          </p:nvSpPr>
          <p:spPr>
            <a:xfrm>
              <a:off x="1979832" y="2458148"/>
              <a:ext cx="1015368" cy="805650"/>
            </a:xfrm>
            <a:prstGeom prst="roundRect">
              <a:avLst>
                <a:gd name="adj" fmla="val 521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2" name="Picture 18" descr="C:\Users\Administrator\Desktop\图片库\第二代高温超导带材生产设备\IBAD\IBAD去Logo.png"/>
            <p:cNvPicPr>
              <a:picLocks noChangeAspect="1" noChangeArrowheads="1"/>
            </p:cNvPicPr>
            <p:nvPr/>
          </p:nvPicPr>
          <p:blipFill>
            <a:blip r:embed="rId11" cstate="print"/>
            <a:srcRect/>
            <a:stretch>
              <a:fillRect/>
            </a:stretch>
          </p:blipFill>
          <p:spPr bwMode="auto">
            <a:xfrm flipH="1">
              <a:off x="1979832" y="2427829"/>
              <a:ext cx="1080000" cy="864001"/>
            </a:xfrm>
            <a:prstGeom prst="rect">
              <a:avLst/>
            </a:prstGeom>
            <a:noFill/>
          </p:spPr>
        </p:pic>
      </p:grpSp>
      <p:grpSp>
        <p:nvGrpSpPr>
          <p:cNvPr id="153" name="组合 152"/>
          <p:cNvGrpSpPr/>
          <p:nvPr/>
        </p:nvGrpSpPr>
        <p:grpSpPr>
          <a:xfrm>
            <a:off x="3022324" y="1162237"/>
            <a:ext cx="973611" cy="795246"/>
            <a:chOff x="971601" y="2499742"/>
            <a:chExt cx="972008" cy="752929"/>
          </a:xfrm>
        </p:grpSpPr>
        <p:sp>
          <p:nvSpPr>
            <p:cNvPr id="154" name="圆角矩形 153"/>
            <p:cNvSpPr/>
            <p:nvPr/>
          </p:nvSpPr>
          <p:spPr>
            <a:xfrm>
              <a:off x="971601" y="2499742"/>
              <a:ext cx="972008" cy="752929"/>
            </a:xfrm>
            <a:prstGeom prst="roundRect">
              <a:avLst>
                <a:gd name="adj" fmla="val 521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5" name="Picture 4" descr="C:\Users\Administrator\Desktop\图片库\镀膜设备\宣传册原图\溅射设备.png"/>
            <p:cNvPicPr>
              <a:picLocks noChangeAspect="1" noChangeArrowheads="1"/>
            </p:cNvPicPr>
            <p:nvPr/>
          </p:nvPicPr>
          <p:blipFill>
            <a:blip r:embed="rId10" cstate="print"/>
            <a:srcRect l="12000" t="13208" r="12001" b="3772"/>
            <a:stretch>
              <a:fillRect/>
            </a:stretch>
          </p:blipFill>
          <p:spPr bwMode="auto">
            <a:xfrm>
              <a:off x="1007704" y="2525084"/>
              <a:ext cx="900000" cy="694738"/>
            </a:xfrm>
            <a:prstGeom prst="rect">
              <a:avLst/>
            </a:prstGeom>
            <a:noFill/>
            <a:effectLst/>
          </p:spPr>
        </p:pic>
      </p:grpSp>
      <p:grpSp>
        <p:nvGrpSpPr>
          <p:cNvPr id="156" name="组合 155"/>
          <p:cNvGrpSpPr/>
          <p:nvPr/>
        </p:nvGrpSpPr>
        <p:grpSpPr>
          <a:xfrm>
            <a:off x="4015740" y="1105332"/>
            <a:ext cx="1204332" cy="924158"/>
            <a:chOff x="3924064" y="1736566"/>
            <a:chExt cx="1243839" cy="979200"/>
          </a:xfrm>
        </p:grpSpPr>
        <p:sp>
          <p:nvSpPr>
            <p:cNvPr id="157" name="圆角矩形 156"/>
            <p:cNvSpPr/>
            <p:nvPr/>
          </p:nvSpPr>
          <p:spPr>
            <a:xfrm>
              <a:off x="3924064" y="1790345"/>
              <a:ext cx="1243839" cy="853413"/>
            </a:xfrm>
            <a:prstGeom prst="roundRect">
              <a:avLst>
                <a:gd name="adj" fmla="val 521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8" name="Picture 19" descr="C:\Users\Administrator\Desktop\图片库\第二代高温超导带材生产设备\PLD\PLD透明底.png"/>
            <p:cNvPicPr>
              <a:picLocks noChangeAspect="1" noChangeArrowheads="1"/>
            </p:cNvPicPr>
            <p:nvPr/>
          </p:nvPicPr>
          <p:blipFill>
            <a:blip r:embed="rId12" cstate="print"/>
            <a:srcRect/>
            <a:stretch>
              <a:fillRect/>
            </a:stretch>
          </p:blipFill>
          <p:spPr bwMode="auto">
            <a:xfrm>
              <a:off x="3924064" y="1736566"/>
              <a:ext cx="1224000" cy="979200"/>
            </a:xfrm>
            <a:prstGeom prst="rect">
              <a:avLst/>
            </a:prstGeom>
            <a:noFill/>
            <a:effectLst/>
          </p:spPr>
        </p:pic>
      </p:grpSp>
      <p:grpSp>
        <p:nvGrpSpPr>
          <p:cNvPr id="159" name="组合 158"/>
          <p:cNvGrpSpPr/>
          <p:nvPr/>
        </p:nvGrpSpPr>
        <p:grpSpPr>
          <a:xfrm>
            <a:off x="5239255" y="1161457"/>
            <a:ext cx="988929" cy="800073"/>
            <a:chOff x="971601" y="2499742"/>
            <a:chExt cx="972008" cy="752929"/>
          </a:xfrm>
        </p:grpSpPr>
        <p:sp>
          <p:nvSpPr>
            <p:cNvPr id="160" name="圆角矩形 159"/>
            <p:cNvSpPr/>
            <p:nvPr/>
          </p:nvSpPr>
          <p:spPr>
            <a:xfrm>
              <a:off x="971601" y="2499742"/>
              <a:ext cx="972008" cy="752929"/>
            </a:xfrm>
            <a:prstGeom prst="roundRect">
              <a:avLst>
                <a:gd name="adj" fmla="val 521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1" name="Picture 4" descr="C:\Users\Administrator\Desktop\图片库\镀膜设备\宣传册原图\溅射设备.png"/>
            <p:cNvPicPr>
              <a:picLocks noChangeAspect="1" noChangeArrowheads="1"/>
            </p:cNvPicPr>
            <p:nvPr/>
          </p:nvPicPr>
          <p:blipFill>
            <a:blip r:embed="rId10" cstate="print"/>
            <a:srcRect l="12000" t="13208" r="12001" b="3772"/>
            <a:stretch>
              <a:fillRect/>
            </a:stretch>
          </p:blipFill>
          <p:spPr bwMode="auto">
            <a:xfrm>
              <a:off x="1007704" y="2525084"/>
              <a:ext cx="900000" cy="694738"/>
            </a:xfrm>
            <a:prstGeom prst="rect">
              <a:avLst/>
            </a:prstGeom>
            <a:noFill/>
            <a:effectLst/>
          </p:spPr>
        </p:pic>
      </p:grpSp>
      <p:grpSp>
        <p:nvGrpSpPr>
          <p:cNvPr id="165" name="组合 164"/>
          <p:cNvGrpSpPr/>
          <p:nvPr/>
        </p:nvGrpSpPr>
        <p:grpSpPr>
          <a:xfrm>
            <a:off x="6221312" y="1161047"/>
            <a:ext cx="942976" cy="796771"/>
            <a:chOff x="6222827" y="2510868"/>
            <a:chExt cx="797445" cy="720000"/>
          </a:xfrm>
        </p:grpSpPr>
        <p:sp>
          <p:nvSpPr>
            <p:cNvPr id="166" name="圆角矩形 165"/>
            <p:cNvSpPr/>
            <p:nvPr/>
          </p:nvSpPr>
          <p:spPr>
            <a:xfrm>
              <a:off x="6222827" y="2510868"/>
              <a:ext cx="797445" cy="720000"/>
            </a:xfrm>
            <a:prstGeom prst="roundRect">
              <a:avLst>
                <a:gd name="adj" fmla="val 521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7" name="图片 166"/>
            <p:cNvPicPr>
              <a:picLocks noChangeAspect="1"/>
            </p:cNvPicPr>
            <p:nvPr/>
          </p:nvPicPr>
          <p:blipFill rotWithShape="1">
            <a:blip r:embed="rId13" cstate="print">
              <a:extLst>
                <a:ext uri="{28A0092B-C50C-407E-A947-70E740481C1C}">
                  <a14:useLocalDpi xmlns:a14="http://schemas.microsoft.com/office/drawing/2010/main" val="0"/>
                </a:ext>
              </a:extLst>
            </a:blip>
            <a:srcRect l="8056" r="17632" b="8280"/>
            <a:stretch/>
          </p:blipFill>
          <p:spPr>
            <a:xfrm>
              <a:off x="6300753" y="2575136"/>
              <a:ext cx="640801" cy="593227"/>
            </a:xfrm>
            <a:prstGeom prst="rect">
              <a:avLst/>
            </a:prstGeom>
            <a:effectLst>
              <a:glow rad="63500">
                <a:schemeClr val="bg1">
                  <a:alpha val="40000"/>
                </a:schemeClr>
              </a:glow>
            </a:effectLst>
          </p:spPr>
        </p:pic>
      </p:grpSp>
      <p:grpSp>
        <p:nvGrpSpPr>
          <p:cNvPr id="168" name="组合 167"/>
          <p:cNvGrpSpPr/>
          <p:nvPr/>
        </p:nvGrpSpPr>
        <p:grpSpPr>
          <a:xfrm>
            <a:off x="8265319" y="1160100"/>
            <a:ext cx="849985" cy="797719"/>
            <a:chOff x="8172488" y="2520000"/>
            <a:chExt cx="792000" cy="720000"/>
          </a:xfrm>
        </p:grpSpPr>
        <p:sp>
          <p:nvSpPr>
            <p:cNvPr id="169" name="圆角矩形 168"/>
            <p:cNvSpPr/>
            <p:nvPr/>
          </p:nvSpPr>
          <p:spPr>
            <a:xfrm>
              <a:off x="8172488" y="2520000"/>
              <a:ext cx="792000" cy="720000"/>
            </a:xfrm>
            <a:prstGeom prst="roundRect">
              <a:avLst>
                <a:gd name="adj" fmla="val 521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0" name="图片 169"/>
            <p:cNvPicPr>
              <a:picLocks noChangeAspect="1"/>
            </p:cNvPicPr>
            <p:nvPr/>
          </p:nvPicPr>
          <p:blipFill rotWithShape="1">
            <a:blip r:embed="rId14" cstate="print">
              <a:extLst>
                <a:ext uri="{28A0092B-C50C-407E-A947-70E740481C1C}">
                  <a14:useLocalDpi xmlns:a14="http://schemas.microsoft.com/office/drawing/2010/main" val="0"/>
                </a:ext>
              </a:extLst>
            </a:blip>
            <a:srcRect l="4614" t="11545" r="22806"/>
            <a:stretch/>
          </p:blipFill>
          <p:spPr>
            <a:xfrm>
              <a:off x="8243293" y="2582233"/>
              <a:ext cx="649188" cy="593357"/>
            </a:xfrm>
            <a:prstGeom prst="rect">
              <a:avLst/>
            </a:prstGeom>
            <a:effectLst>
              <a:glow rad="63500">
                <a:schemeClr val="bg1">
                  <a:alpha val="40000"/>
                </a:schemeClr>
              </a:glow>
            </a:effectLst>
          </p:spPr>
        </p:pic>
      </p:grpSp>
      <p:cxnSp>
        <p:nvCxnSpPr>
          <p:cNvPr id="171" name="直接连接符 170"/>
          <p:cNvCxnSpPr/>
          <p:nvPr/>
        </p:nvCxnSpPr>
        <p:spPr>
          <a:xfrm>
            <a:off x="532718" y="2558404"/>
            <a:ext cx="0" cy="55956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a:off x="1228980" y="2564130"/>
            <a:ext cx="0" cy="50768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a:off x="1685164" y="2558404"/>
            <a:ext cx="0" cy="44724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a:off x="2538663" y="2485814"/>
            <a:ext cx="0" cy="51036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a:off x="3446162" y="2492122"/>
            <a:ext cx="4451" cy="41759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a:off x="4577352" y="2492122"/>
            <a:ext cx="0" cy="38809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a:off x="5812887" y="2492122"/>
            <a:ext cx="0" cy="318759"/>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7709700" y="2462235"/>
            <a:ext cx="0" cy="302568"/>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90" name="TextBox 189"/>
          <p:cNvSpPr txBox="1"/>
          <p:nvPr/>
        </p:nvSpPr>
        <p:spPr>
          <a:xfrm>
            <a:off x="17632" y="764039"/>
            <a:ext cx="881960" cy="230832"/>
          </a:xfrm>
          <a:prstGeom prst="rect">
            <a:avLst/>
          </a:prstGeom>
          <a:noFill/>
        </p:spPr>
        <p:txBody>
          <a:bodyPr wrap="square" rtlCol="0">
            <a:spAutoFit/>
          </a:bodyPr>
          <a:lstStyle/>
          <a:p>
            <a:pPr algn="ctr"/>
            <a:r>
              <a:rPr lang="en-US" altLang="zh-CN" sz="900" b="1"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Polishing</a:t>
            </a:r>
            <a:endParaRPr lang="zh-CN" altLang="en-US" sz="900" b="1"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191" name="TextBox 190"/>
          <p:cNvSpPr txBox="1"/>
          <p:nvPr/>
        </p:nvSpPr>
        <p:spPr>
          <a:xfrm>
            <a:off x="899592" y="716020"/>
            <a:ext cx="1037483" cy="369332"/>
          </a:xfrm>
          <a:prstGeom prst="rect">
            <a:avLst/>
          </a:prstGeom>
          <a:noFill/>
        </p:spPr>
        <p:txBody>
          <a:bodyPr wrap="square" rtlCol="0">
            <a:spAutoFit/>
          </a:bodyPr>
          <a:lstStyle/>
          <a:p>
            <a:pPr algn="ctr"/>
            <a:r>
              <a:rPr lang="en-US" altLang="zh-CN" sz="900" b="1"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RF Sputtering Deposition</a:t>
            </a:r>
            <a:endParaRPr lang="zh-CN" altLang="en-US" sz="900" b="1"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192" name="TextBox 191"/>
          <p:cNvSpPr txBox="1"/>
          <p:nvPr/>
        </p:nvSpPr>
        <p:spPr>
          <a:xfrm>
            <a:off x="2033247" y="655187"/>
            <a:ext cx="905596" cy="507831"/>
          </a:xfrm>
          <a:prstGeom prst="rect">
            <a:avLst/>
          </a:prstGeom>
          <a:noFill/>
        </p:spPr>
        <p:txBody>
          <a:bodyPr wrap="square" rtlCol="0">
            <a:spAutoFit/>
          </a:bodyPr>
          <a:lstStyle/>
          <a:p>
            <a:pPr algn="ctr"/>
            <a:r>
              <a:rPr lang="en-US" altLang="zh-CN" sz="900" b="1"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Ion Beam Assisted Deposition</a:t>
            </a:r>
            <a:endParaRPr lang="zh-CN" altLang="en-US" sz="900" b="1"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193" name="TextBox 192"/>
          <p:cNvSpPr txBox="1"/>
          <p:nvPr/>
        </p:nvSpPr>
        <p:spPr>
          <a:xfrm>
            <a:off x="2889989" y="655188"/>
            <a:ext cx="1288769" cy="507831"/>
          </a:xfrm>
          <a:prstGeom prst="rect">
            <a:avLst/>
          </a:prstGeom>
          <a:noFill/>
        </p:spPr>
        <p:txBody>
          <a:bodyPr wrap="square" rtlCol="0">
            <a:spAutoFit/>
          </a:bodyPr>
          <a:lstStyle/>
          <a:p>
            <a:pPr algn="ctr"/>
            <a:r>
              <a:rPr lang="en-US" altLang="zh-CN" sz="900" b="1"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High Temperature</a:t>
            </a:r>
          </a:p>
          <a:p>
            <a:pPr algn="ctr"/>
            <a:r>
              <a:rPr lang="en-US" altLang="zh-CN" sz="900" b="1"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RF-Sputtering</a:t>
            </a:r>
          </a:p>
          <a:p>
            <a:pPr algn="ctr"/>
            <a:r>
              <a:rPr lang="en-US" altLang="zh-CN" sz="900" b="1"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Deposition</a:t>
            </a:r>
            <a:endParaRPr lang="zh-CN" altLang="en-US" sz="900" b="1"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194" name="TextBox 193"/>
          <p:cNvSpPr txBox="1"/>
          <p:nvPr/>
        </p:nvSpPr>
        <p:spPr>
          <a:xfrm>
            <a:off x="4140542" y="653571"/>
            <a:ext cx="862916" cy="507831"/>
          </a:xfrm>
          <a:prstGeom prst="rect">
            <a:avLst/>
          </a:prstGeom>
          <a:noFill/>
        </p:spPr>
        <p:txBody>
          <a:bodyPr wrap="square" rtlCol="0">
            <a:spAutoFit/>
          </a:bodyPr>
          <a:lstStyle/>
          <a:p>
            <a:pPr algn="ctr"/>
            <a:r>
              <a:rPr lang="en-US" altLang="zh-CN" sz="900" b="1"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Pulsed Laser Deposition</a:t>
            </a:r>
            <a:endParaRPr lang="zh-CN" altLang="en-US" sz="900" b="1"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195" name="TextBox 194"/>
          <p:cNvSpPr txBox="1"/>
          <p:nvPr/>
        </p:nvSpPr>
        <p:spPr>
          <a:xfrm>
            <a:off x="5275986" y="618242"/>
            <a:ext cx="887686" cy="507831"/>
          </a:xfrm>
          <a:prstGeom prst="rect">
            <a:avLst/>
          </a:prstGeom>
          <a:noFill/>
        </p:spPr>
        <p:txBody>
          <a:bodyPr wrap="square" rtlCol="0">
            <a:spAutoFit/>
          </a:bodyPr>
          <a:lstStyle/>
          <a:p>
            <a:pPr algn="ctr"/>
            <a:r>
              <a:rPr lang="en-US" altLang="zh-CN" sz="900" b="1"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DC Sputtering Deposition</a:t>
            </a:r>
            <a:endParaRPr lang="zh-CN" altLang="en-US" sz="900" b="1"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196" name="TextBox 195"/>
          <p:cNvSpPr txBox="1"/>
          <p:nvPr/>
        </p:nvSpPr>
        <p:spPr>
          <a:xfrm>
            <a:off x="6296548" y="762258"/>
            <a:ext cx="758786" cy="230832"/>
          </a:xfrm>
          <a:prstGeom prst="rect">
            <a:avLst/>
          </a:prstGeom>
          <a:noFill/>
        </p:spPr>
        <p:txBody>
          <a:bodyPr wrap="square" rtlCol="0">
            <a:spAutoFit/>
          </a:bodyPr>
          <a:lstStyle/>
          <a:p>
            <a:pPr algn="ctr"/>
            <a:r>
              <a:rPr lang="en-US" altLang="zh-CN" sz="900" b="1"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Slitting</a:t>
            </a:r>
            <a:endParaRPr lang="zh-CN" altLang="en-US" sz="900" b="1"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197" name="TextBox 196"/>
          <p:cNvSpPr txBox="1"/>
          <p:nvPr/>
        </p:nvSpPr>
        <p:spPr>
          <a:xfrm>
            <a:off x="7164288" y="760510"/>
            <a:ext cx="1077948" cy="230832"/>
          </a:xfrm>
          <a:prstGeom prst="rect">
            <a:avLst/>
          </a:prstGeom>
          <a:noFill/>
        </p:spPr>
        <p:txBody>
          <a:bodyPr wrap="square" rtlCol="0">
            <a:spAutoFit/>
          </a:bodyPr>
          <a:lstStyle/>
          <a:p>
            <a:pPr algn="ctr"/>
            <a:r>
              <a:rPr lang="en-US" altLang="zh-CN" sz="900" b="1"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Electroplating </a:t>
            </a:r>
            <a:endParaRPr lang="zh-CN" altLang="en-US" sz="900" b="1"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198" name="TextBox 197"/>
          <p:cNvSpPr txBox="1"/>
          <p:nvPr/>
        </p:nvSpPr>
        <p:spPr>
          <a:xfrm>
            <a:off x="8142666" y="764175"/>
            <a:ext cx="1095290" cy="230832"/>
          </a:xfrm>
          <a:prstGeom prst="rect">
            <a:avLst/>
          </a:prstGeom>
          <a:noFill/>
        </p:spPr>
        <p:txBody>
          <a:bodyPr wrap="square" rtlCol="0">
            <a:spAutoFit/>
          </a:bodyPr>
          <a:lstStyle/>
          <a:p>
            <a:pPr algn="ctr"/>
            <a:r>
              <a:rPr lang="en-US" altLang="zh-CN" sz="900" b="1"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Lamination</a:t>
            </a:r>
            <a:endParaRPr lang="zh-CN" altLang="en-US" sz="900" b="1"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164288" y="1154978"/>
            <a:ext cx="1077289" cy="796772"/>
            <a:chOff x="7164288" y="1740334"/>
            <a:chExt cx="1077289" cy="796772"/>
          </a:xfrm>
        </p:grpSpPr>
        <p:sp>
          <p:nvSpPr>
            <p:cNvPr id="163" name="圆角矩形 162"/>
            <p:cNvSpPr/>
            <p:nvPr/>
          </p:nvSpPr>
          <p:spPr>
            <a:xfrm>
              <a:off x="7164288" y="1740334"/>
              <a:ext cx="1077289" cy="796772"/>
            </a:xfrm>
            <a:prstGeom prst="roundRect">
              <a:avLst>
                <a:gd name="adj" fmla="val 5210"/>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60062" y="1806909"/>
              <a:ext cx="886537" cy="664903"/>
            </a:xfrm>
            <a:prstGeom prst="rect">
              <a:avLst/>
            </a:prstGeom>
            <a:effectLst>
              <a:glow rad="63500">
                <a:schemeClr val="bg1">
                  <a:alpha val="40000"/>
                </a:schemeClr>
              </a:glow>
            </a:effectLst>
          </p:spPr>
        </p:pic>
      </p:grpSp>
      <p:sp>
        <p:nvSpPr>
          <p:cNvPr id="5" name="矩形 4"/>
          <p:cNvSpPr/>
          <p:nvPr/>
        </p:nvSpPr>
        <p:spPr>
          <a:xfrm>
            <a:off x="1217359" y="3435846"/>
            <a:ext cx="7315081" cy="2157001"/>
          </a:xfrm>
          <a:prstGeom prst="rect">
            <a:avLst/>
          </a:prstGeom>
        </p:spPr>
        <p:txBody>
          <a:bodyPr wrap="square">
            <a:spAutoFit/>
          </a:bodyPr>
          <a:lstStyle/>
          <a:p>
            <a:pPr marL="285750" indent="-285750">
              <a:lnSpc>
                <a:spcPts val="2300"/>
              </a:lnSpc>
              <a:buFont typeface="Wingdings" panose="05000000000000000000" pitchFamily="2" charset="2"/>
              <a:buChar char="l"/>
            </a:pP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From fabrication of sputtering targets to repair and maintenance</a:t>
            </a:r>
          </a:p>
          <a:p>
            <a:pPr marL="285750" indent="-285750">
              <a:lnSpc>
                <a:spcPts val="2300"/>
              </a:lnSpc>
              <a:buFont typeface="Wingdings" panose="05000000000000000000" pitchFamily="2" charset="2"/>
              <a:buChar char="l"/>
            </a:pPr>
            <a:r>
              <a:rPr lang="en-US" altLang="zh-CN" sz="14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T</a:t>
            </a: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he </a:t>
            </a:r>
            <a:r>
              <a:rPr lang="en-US" altLang="zh-CN" sz="14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first and only autonomous 2G HTS wires production line in China</a:t>
            </a:r>
            <a:endParaRPr lang="zh-CN" altLang="zh-CN" sz="14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endParaRPr>
          </a:p>
          <a:p>
            <a:pPr marL="285750" indent="-285750">
              <a:lnSpc>
                <a:spcPts val="2300"/>
              </a:lnSpc>
              <a:buFont typeface="Wingdings" panose="05000000000000000000" pitchFamily="2" charset="2"/>
              <a:buChar char="l"/>
            </a:pP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A decade of process exploration precedes world-leading wire performance</a:t>
            </a:r>
          </a:p>
          <a:p>
            <a:pPr marL="285750" indent="-285750">
              <a:lnSpc>
                <a:spcPts val="2300"/>
              </a:lnSpc>
              <a:buFont typeface="Wingdings" panose="05000000000000000000" pitchFamily="2" charset="2"/>
              <a:buChar char="l"/>
            </a:pP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Capable of mass-producing high quality 2G HTS wires</a:t>
            </a:r>
          </a:p>
          <a:p>
            <a:pPr marL="285750" indent="-285750">
              <a:lnSpc>
                <a:spcPts val="2300"/>
              </a:lnSpc>
              <a:buFont typeface="Wingdings" panose="05000000000000000000" pitchFamily="2" charset="2"/>
              <a:buChar char="l"/>
            </a:pP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Currently the world’s only supplier of turn-key 2G HTS wires production line </a:t>
            </a:r>
          </a:p>
          <a:p>
            <a:pPr marL="285750" indent="-285750">
              <a:lnSpc>
                <a:spcPts val="2300"/>
              </a:lnSpc>
              <a:buFont typeface="Wingdings" panose="05000000000000000000" pitchFamily="2" charset="2"/>
              <a:buChar char="l"/>
            </a:pPr>
            <a:endPar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endParaRPr>
          </a:p>
          <a:p>
            <a:pPr marL="285750" indent="-285750">
              <a:lnSpc>
                <a:spcPts val="2300"/>
              </a:lnSpc>
              <a:buFont typeface="Wingdings" panose="05000000000000000000" pitchFamily="2" charset="2"/>
              <a:buChar char="l"/>
            </a:pPr>
            <a:endParaRPr lang="zh-CN" altLang="zh-CN" sz="14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endParaRPr>
          </a:p>
        </p:txBody>
      </p:sp>
      <p:sp>
        <p:nvSpPr>
          <p:cNvPr id="182" name="矩形 181"/>
          <p:cNvSpPr/>
          <p:nvPr/>
        </p:nvSpPr>
        <p:spPr>
          <a:xfrm>
            <a:off x="0" y="2322"/>
            <a:ext cx="9144000" cy="560075"/>
          </a:xfrm>
          <a:prstGeom prst="rec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sp>
        <p:nvSpPr>
          <p:cNvPr id="183" name="TextBox 237"/>
          <p:cNvSpPr txBox="1"/>
          <p:nvPr/>
        </p:nvSpPr>
        <p:spPr>
          <a:xfrm>
            <a:off x="-9175" y="66919"/>
            <a:ext cx="4883052" cy="430879"/>
          </a:xfrm>
          <a:prstGeom prst="rect">
            <a:avLst/>
          </a:prstGeom>
          <a:noFill/>
        </p:spPr>
        <p:txBody>
          <a:bodyPr wrap="none" lIns="91432" tIns="45716" rIns="91432" bIns="45716" rtlCol="0">
            <a:spAutoFit/>
          </a:bodyPr>
          <a:lstStyle/>
          <a:p>
            <a:r>
              <a:rPr lang="en-US" altLang="zh-CN" sz="2200" b="1" dirty="0" smtClean="0">
                <a:solidFill>
                  <a:srgbClr val="1E203E"/>
                </a:solidFill>
                <a:latin typeface="BankGothic Lt BT" panose="020B0607020203060204" pitchFamily="34" charset="0"/>
                <a:ea typeface="站酷高端黑" panose="02010600030101010101" pitchFamily="2" charset="-122"/>
              </a:rPr>
              <a:t>  </a:t>
            </a:r>
            <a:r>
              <a:rPr lang="en-US" altLang="zh-CN" sz="2200" b="1" dirty="0" smtClean="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rPr>
              <a:t>Autonomous Production Line</a:t>
            </a:r>
            <a:endParaRPr lang="en-US" altLang="zh-CN" sz="2200" b="1" dirty="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endParaRPr>
          </a:p>
        </p:txBody>
      </p:sp>
      <p:grpSp>
        <p:nvGrpSpPr>
          <p:cNvPr id="185" name="组合 184"/>
          <p:cNvGrpSpPr/>
          <p:nvPr/>
        </p:nvGrpSpPr>
        <p:grpSpPr>
          <a:xfrm>
            <a:off x="7020272" y="-48204"/>
            <a:ext cx="2132118" cy="360040"/>
            <a:chOff x="7020272" y="-48204"/>
            <a:chExt cx="2132118" cy="360040"/>
          </a:xfrm>
        </p:grpSpPr>
        <p:pic>
          <p:nvPicPr>
            <p:cNvPr id="186" name="Picture 5" descr="C:\Users\Amos Hong\Desktop\图片7.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64288" y="-48204"/>
              <a:ext cx="1988102" cy="36004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6" descr="C:\Users\Amos Hong\Desktop\图片8.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20272" y="15982"/>
              <a:ext cx="196503" cy="2316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967880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fade">
                                      <p:cBhvr>
                                        <p:cTn id="25" dur="500"/>
                                        <p:tgtEl>
                                          <p:spTgt spid="6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500"/>
                                        <p:tgtEl>
                                          <p:spTgt spid="69"/>
                                        </p:tgtEl>
                                      </p:cBhvr>
                                    </p:animEffect>
                                  </p:childTnLst>
                                </p:cTn>
                              </p:par>
                              <p:par>
                                <p:cTn id="29" presetID="10" presetClass="entr" presetSubtype="0" fill="hold" nodeType="with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fade">
                                      <p:cBhvr>
                                        <p:cTn id="31" dur="500"/>
                                        <p:tgtEl>
                                          <p:spTgt spid="114"/>
                                        </p:tgtEl>
                                      </p:cBhvr>
                                    </p:animEffect>
                                  </p:childTnLst>
                                </p:cTn>
                              </p:par>
                              <p:par>
                                <p:cTn id="32" presetID="10" presetClass="entr" presetSubtype="0" fill="hold" nodeType="withEffect">
                                  <p:stCondLst>
                                    <p:cond delay="0"/>
                                  </p:stCondLst>
                                  <p:childTnLst>
                                    <p:set>
                                      <p:cBhvr>
                                        <p:cTn id="33" dur="1" fill="hold">
                                          <p:stCondLst>
                                            <p:cond delay="0"/>
                                          </p:stCondLst>
                                        </p:cTn>
                                        <p:tgtEl>
                                          <p:spTgt spid="117"/>
                                        </p:tgtEl>
                                        <p:attrNameLst>
                                          <p:attrName>style.visibility</p:attrName>
                                        </p:attrNameLst>
                                      </p:cBhvr>
                                      <p:to>
                                        <p:strVal val="visible"/>
                                      </p:to>
                                    </p:set>
                                    <p:animEffect transition="in" filter="fade">
                                      <p:cBhvr>
                                        <p:cTn id="34" dur="500"/>
                                        <p:tgtEl>
                                          <p:spTgt spid="117"/>
                                        </p:tgtEl>
                                      </p:cBhvr>
                                    </p:animEffect>
                                  </p:childTnLst>
                                </p:cTn>
                              </p:par>
                              <p:par>
                                <p:cTn id="35" presetID="10" presetClass="entr" presetSubtype="0" fill="hold" nodeType="withEffect">
                                  <p:stCondLst>
                                    <p:cond delay="0"/>
                                  </p:stCondLst>
                                  <p:childTnLst>
                                    <p:set>
                                      <p:cBhvr>
                                        <p:cTn id="36" dur="1" fill="hold">
                                          <p:stCondLst>
                                            <p:cond delay="0"/>
                                          </p:stCondLst>
                                        </p:cTn>
                                        <p:tgtEl>
                                          <p:spTgt spid="126"/>
                                        </p:tgtEl>
                                        <p:attrNameLst>
                                          <p:attrName>style.visibility</p:attrName>
                                        </p:attrNameLst>
                                      </p:cBhvr>
                                      <p:to>
                                        <p:strVal val="visible"/>
                                      </p:to>
                                    </p:set>
                                    <p:animEffect transition="in" filter="fade">
                                      <p:cBhvr>
                                        <p:cTn id="37" dur="500"/>
                                        <p:tgtEl>
                                          <p:spTgt spid="126"/>
                                        </p:tgtEl>
                                      </p:cBhvr>
                                    </p:animEffect>
                                  </p:childTnLst>
                                </p:cTn>
                              </p:par>
                              <p:par>
                                <p:cTn id="38" presetID="10" presetClass="entr" presetSubtype="0" fill="hold" nodeType="withEffect">
                                  <p:stCondLst>
                                    <p:cond delay="0"/>
                                  </p:stCondLst>
                                  <p:childTnLst>
                                    <p:set>
                                      <p:cBhvr>
                                        <p:cTn id="39" dur="1" fill="hold">
                                          <p:stCondLst>
                                            <p:cond delay="0"/>
                                          </p:stCondLst>
                                        </p:cTn>
                                        <p:tgtEl>
                                          <p:spTgt spid="129"/>
                                        </p:tgtEl>
                                        <p:attrNameLst>
                                          <p:attrName>style.visibility</p:attrName>
                                        </p:attrNameLst>
                                      </p:cBhvr>
                                      <p:to>
                                        <p:strVal val="visible"/>
                                      </p:to>
                                    </p:set>
                                    <p:animEffect transition="in" filter="fade">
                                      <p:cBhvr>
                                        <p:cTn id="40" dur="500"/>
                                        <p:tgtEl>
                                          <p:spTgt spid="1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3"/>
                                        </p:tgtEl>
                                        <p:attrNameLst>
                                          <p:attrName>style.visibility</p:attrName>
                                        </p:attrNameLst>
                                      </p:cBhvr>
                                      <p:to>
                                        <p:strVal val="visible"/>
                                      </p:to>
                                    </p:set>
                                    <p:animEffect transition="in" filter="fade">
                                      <p:cBhvr>
                                        <p:cTn id="43" dur="500"/>
                                        <p:tgtEl>
                                          <p:spTgt spid="1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ntr" presetSubtype="0" fill="hold" nodeType="withEffect">
                                  <p:stCondLst>
                                    <p:cond delay="0"/>
                                  </p:stCondLst>
                                  <p:childTnLst>
                                    <p:set>
                                      <p:cBhvr>
                                        <p:cTn id="48" dur="1" fill="hold">
                                          <p:stCondLst>
                                            <p:cond delay="0"/>
                                          </p:stCondLst>
                                        </p:cTn>
                                        <p:tgtEl>
                                          <p:spTgt spid="135"/>
                                        </p:tgtEl>
                                        <p:attrNameLst>
                                          <p:attrName>style.visibility</p:attrName>
                                        </p:attrNameLst>
                                      </p:cBhvr>
                                      <p:to>
                                        <p:strVal val="visible"/>
                                      </p:to>
                                    </p:set>
                                    <p:animEffect transition="in" filter="fade">
                                      <p:cBhvr>
                                        <p:cTn id="49" dur="500"/>
                                        <p:tgtEl>
                                          <p:spTgt spid="13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9"/>
                                        </p:tgtEl>
                                        <p:attrNameLst>
                                          <p:attrName>style.visibility</p:attrName>
                                        </p:attrNameLst>
                                      </p:cBhvr>
                                      <p:to>
                                        <p:strVal val="visible"/>
                                      </p:to>
                                    </p:set>
                                    <p:animEffect transition="in" filter="fade">
                                      <p:cBhvr>
                                        <p:cTn id="52" dur="500"/>
                                        <p:tgtEl>
                                          <p:spTgt spid="13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0"/>
                                        </p:tgtEl>
                                        <p:attrNameLst>
                                          <p:attrName>style.visibility</p:attrName>
                                        </p:attrNameLst>
                                      </p:cBhvr>
                                      <p:to>
                                        <p:strVal val="visible"/>
                                      </p:to>
                                    </p:set>
                                    <p:animEffect transition="in" filter="fade">
                                      <p:cBhvr>
                                        <p:cTn id="55" dur="500"/>
                                        <p:tgtEl>
                                          <p:spTgt spid="140"/>
                                        </p:tgtEl>
                                      </p:cBhvr>
                                    </p:animEffect>
                                  </p:childTnLst>
                                </p:cTn>
                              </p:par>
                              <p:par>
                                <p:cTn id="56" presetID="10" presetClass="entr" presetSubtype="0" fill="hold" nodeType="withEffect">
                                  <p:stCondLst>
                                    <p:cond delay="0"/>
                                  </p:stCondLst>
                                  <p:childTnLst>
                                    <p:set>
                                      <p:cBhvr>
                                        <p:cTn id="57" dur="1" fill="hold">
                                          <p:stCondLst>
                                            <p:cond delay="0"/>
                                          </p:stCondLst>
                                        </p:cTn>
                                        <p:tgtEl>
                                          <p:spTgt spid="144"/>
                                        </p:tgtEl>
                                        <p:attrNameLst>
                                          <p:attrName>style.visibility</p:attrName>
                                        </p:attrNameLst>
                                      </p:cBhvr>
                                      <p:to>
                                        <p:strVal val="visible"/>
                                      </p:to>
                                    </p:set>
                                    <p:animEffect transition="in" filter="fade">
                                      <p:cBhvr>
                                        <p:cTn id="58" dur="500"/>
                                        <p:tgtEl>
                                          <p:spTgt spid="144"/>
                                        </p:tgtEl>
                                      </p:cBhvr>
                                    </p:animEffect>
                                  </p:childTnLst>
                                </p:cTn>
                              </p:par>
                              <p:par>
                                <p:cTn id="59" presetID="10" presetClass="entr" presetSubtype="0" fill="hold" nodeType="withEffect">
                                  <p:stCondLst>
                                    <p:cond delay="0"/>
                                  </p:stCondLst>
                                  <p:childTnLst>
                                    <p:set>
                                      <p:cBhvr>
                                        <p:cTn id="60" dur="1" fill="hold">
                                          <p:stCondLst>
                                            <p:cond delay="0"/>
                                          </p:stCondLst>
                                        </p:cTn>
                                        <p:tgtEl>
                                          <p:spTgt spid="147"/>
                                        </p:tgtEl>
                                        <p:attrNameLst>
                                          <p:attrName>style.visibility</p:attrName>
                                        </p:attrNameLst>
                                      </p:cBhvr>
                                      <p:to>
                                        <p:strVal val="visible"/>
                                      </p:to>
                                    </p:set>
                                    <p:animEffect transition="in" filter="fade">
                                      <p:cBhvr>
                                        <p:cTn id="61" dur="500"/>
                                        <p:tgtEl>
                                          <p:spTgt spid="147"/>
                                        </p:tgtEl>
                                      </p:cBhvr>
                                    </p:animEffect>
                                  </p:childTnLst>
                                </p:cTn>
                              </p:par>
                              <p:par>
                                <p:cTn id="62" presetID="10" presetClass="entr" presetSubtype="0" fill="hold" nodeType="withEffect">
                                  <p:stCondLst>
                                    <p:cond delay="0"/>
                                  </p:stCondLst>
                                  <p:childTnLst>
                                    <p:set>
                                      <p:cBhvr>
                                        <p:cTn id="63" dur="1" fill="hold">
                                          <p:stCondLst>
                                            <p:cond delay="0"/>
                                          </p:stCondLst>
                                        </p:cTn>
                                        <p:tgtEl>
                                          <p:spTgt spid="150"/>
                                        </p:tgtEl>
                                        <p:attrNameLst>
                                          <p:attrName>style.visibility</p:attrName>
                                        </p:attrNameLst>
                                      </p:cBhvr>
                                      <p:to>
                                        <p:strVal val="visible"/>
                                      </p:to>
                                    </p:set>
                                    <p:animEffect transition="in" filter="fade">
                                      <p:cBhvr>
                                        <p:cTn id="64" dur="500"/>
                                        <p:tgtEl>
                                          <p:spTgt spid="150"/>
                                        </p:tgtEl>
                                      </p:cBhvr>
                                    </p:animEffect>
                                  </p:childTnLst>
                                </p:cTn>
                              </p:par>
                              <p:par>
                                <p:cTn id="65" presetID="10" presetClass="entr" presetSubtype="0" fill="hold" nodeType="withEffect">
                                  <p:stCondLst>
                                    <p:cond delay="0"/>
                                  </p:stCondLst>
                                  <p:childTnLst>
                                    <p:set>
                                      <p:cBhvr>
                                        <p:cTn id="66" dur="1" fill="hold">
                                          <p:stCondLst>
                                            <p:cond delay="0"/>
                                          </p:stCondLst>
                                        </p:cTn>
                                        <p:tgtEl>
                                          <p:spTgt spid="153"/>
                                        </p:tgtEl>
                                        <p:attrNameLst>
                                          <p:attrName>style.visibility</p:attrName>
                                        </p:attrNameLst>
                                      </p:cBhvr>
                                      <p:to>
                                        <p:strVal val="visible"/>
                                      </p:to>
                                    </p:set>
                                    <p:animEffect transition="in" filter="fade">
                                      <p:cBhvr>
                                        <p:cTn id="67" dur="500"/>
                                        <p:tgtEl>
                                          <p:spTgt spid="153"/>
                                        </p:tgtEl>
                                      </p:cBhvr>
                                    </p:animEffect>
                                  </p:childTnLst>
                                </p:cTn>
                              </p:par>
                              <p:par>
                                <p:cTn id="68" presetID="10" presetClass="entr" presetSubtype="0" fill="hold" nodeType="withEffect">
                                  <p:stCondLst>
                                    <p:cond delay="0"/>
                                  </p:stCondLst>
                                  <p:childTnLst>
                                    <p:set>
                                      <p:cBhvr>
                                        <p:cTn id="69" dur="1" fill="hold">
                                          <p:stCondLst>
                                            <p:cond delay="0"/>
                                          </p:stCondLst>
                                        </p:cTn>
                                        <p:tgtEl>
                                          <p:spTgt spid="156"/>
                                        </p:tgtEl>
                                        <p:attrNameLst>
                                          <p:attrName>style.visibility</p:attrName>
                                        </p:attrNameLst>
                                      </p:cBhvr>
                                      <p:to>
                                        <p:strVal val="visible"/>
                                      </p:to>
                                    </p:set>
                                    <p:animEffect transition="in" filter="fade">
                                      <p:cBhvr>
                                        <p:cTn id="70" dur="500"/>
                                        <p:tgtEl>
                                          <p:spTgt spid="156"/>
                                        </p:tgtEl>
                                      </p:cBhvr>
                                    </p:animEffect>
                                  </p:childTnLst>
                                </p:cTn>
                              </p:par>
                              <p:par>
                                <p:cTn id="71" presetID="10" presetClass="entr" presetSubtype="0" fill="hold" nodeType="withEffect">
                                  <p:stCondLst>
                                    <p:cond delay="0"/>
                                  </p:stCondLst>
                                  <p:childTnLst>
                                    <p:set>
                                      <p:cBhvr>
                                        <p:cTn id="72" dur="1" fill="hold">
                                          <p:stCondLst>
                                            <p:cond delay="0"/>
                                          </p:stCondLst>
                                        </p:cTn>
                                        <p:tgtEl>
                                          <p:spTgt spid="159"/>
                                        </p:tgtEl>
                                        <p:attrNameLst>
                                          <p:attrName>style.visibility</p:attrName>
                                        </p:attrNameLst>
                                      </p:cBhvr>
                                      <p:to>
                                        <p:strVal val="visible"/>
                                      </p:to>
                                    </p:set>
                                    <p:animEffect transition="in" filter="fade">
                                      <p:cBhvr>
                                        <p:cTn id="73" dur="500"/>
                                        <p:tgtEl>
                                          <p:spTgt spid="159"/>
                                        </p:tgtEl>
                                      </p:cBhvr>
                                    </p:animEffect>
                                  </p:childTnLst>
                                </p:cTn>
                              </p:par>
                              <p:par>
                                <p:cTn id="74" presetID="10" presetClass="entr" presetSubtype="0" fill="hold" nodeType="withEffect">
                                  <p:stCondLst>
                                    <p:cond delay="0"/>
                                  </p:stCondLst>
                                  <p:childTnLst>
                                    <p:set>
                                      <p:cBhvr>
                                        <p:cTn id="75" dur="1" fill="hold">
                                          <p:stCondLst>
                                            <p:cond delay="0"/>
                                          </p:stCondLst>
                                        </p:cTn>
                                        <p:tgtEl>
                                          <p:spTgt spid="165"/>
                                        </p:tgtEl>
                                        <p:attrNameLst>
                                          <p:attrName>style.visibility</p:attrName>
                                        </p:attrNameLst>
                                      </p:cBhvr>
                                      <p:to>
                                        <p:strVal val="visible"/>
                                      </p:to>
                                    </p:set>
                                    <p:animEffect transition="in" filter="fade">
                                      <p:cBhvr>
                                        <p:cTn id="76" dur="500"/>
                                        <p:tgtEl>
                                          <p:spTgt spid="165"/>
                                        </p:tgtEl>
                                      </p:cBhvr>
                                    </p:animEffect>
                                  </p:childTnLst>
                                </p:cTn>
                              </p:par>
                              <p:par>
                                <p:cTn id="77" presetID="10" presetClass="entr" presetSubtype="0" fill="hold" nodeType="withEffect">
                                  <p:stCondLst>
                                    <p:cond delay="0"/>
                                  </p:stCondLst>
                                  <p:childTnLst>
                                    <p:set>
                                      <p:cBhvr>
                                        <p:cTn id="78" dur="1" fill="hold">
                                          <p:stCondLst>
                                            <p:cond delay="0"/>
                                          </p:stCondLst>
                                        </p:cTn>
                                        <p:tgtEl>
                                          <p:spTgt spid="168"/>
                                        </p:tgtEl>
                                        <p:attrNameLst>
                                          <p:attrName>style.visibility</p:attrName>
                                        </p:attrNameLst>
                                      </p:cBhvr>
                                      <p:to>
                                        <p:strVal val="visible"/>
                                      </p:to>
                                    </p:set>
                                    <p:animEffect transition="in" filter="fade">
                                      <p:cBhvr>
                                        <p:cTn id="79" dur="500"/>
                                        <p:tgtEl>
                                          <p:spTgt spid="168"/>
                                        </p:tgtEl>
                                      </p:cBhvr>
                                    </p:animEffect>
                                  </p:childTnLst>
                                </p:cTn>
                              </p:par>
                              <p:par>
                                <p:cTn id="80" presetID="10" presetClass="entr" presetSubtype="0" fill="hold" nodeType="withEffect">
                                  <p:stCondLst>
                                    <p:cond delay="0"/>
                                  </p:stCondLst>
                                  <p:childTnLst>
                                    <p:set>
                                      <p:cBhvr>
                                        <p:cTn id="81" dur="1" fill="hold">
                                          <p:stCondLst>
                                            <p:cond delay="0"/>
                                          </p:stCondLst>
                                        </p:cTn>
                                        <p:tgtEl>
                                          <p:spTgt spid="171"/>
                                        </p:tgtEl>
                                        <p:attrNameLst>
                                          <p:attrName>style.visibility</p:attrName>
                                        </p:attrNameLst>
                                      </p:cBhvr>
                                      <p:to>
                                        <p:strVal val="visible"/>
                                      </p:to>
                                    </p:set>
                                    <p:animEffect transition="in" filter="fade">
                                      <p:cBhvr>
                                        <p:cTn id="82" dur="500"/>
                                        <p:tgtEl>
                                          <p:spTgt spid="171"/>
                                        </p:tgtEl>
                                      </p:cBhvr>
                                    </p:animEffect>
                                  </p:childTnLst>
                                </p:cTn>
                              </p:par>
                              <p:par>
                                <p:cTn id="83" presetID="10" presetClass="entr" presetSubtype="0" fill="hold" nodeType="withEffect">
                                  <p:stCondLst>
                                    <p:cond delay="0"/>
                                  </p:stCondLst>
                                  <p:childTnLst>
                                    <p:set>
                                      <p:cBhvr>
                                        <p:cTn id="84" dur="1" fill="hold">
                                          <p:stCondLst>
                                            <p:cond delay="0"/>
                                          </p:stCondLst>
                                        </p:cTn>
                                        <p:tgtEl>
                                          <p:spTgt spid="173"/>
                                        </p:tgtEl>
                                        <p:attrNameLst>
                                          <p:attrName>style.visibility</p:attrName>
                                        </p:attrNameLst>
                                      </p:cBhvr>
                                      <p:to>
                                        <p:strVal val="visible"/>
                                      </p:to>
                                    </p:set>
                                    <p:animEffect transition="in" filter="fade">
                                      <p:cBhvr>
                                        <p:cTn id="85" dur="500"/>
                                        <p:tgtEl>
                                          <p:spTgt spid="173"/>
                                        </p:tgtEl>
                                      </p:cBhvr>
                                    </p:animEffect>
                                  </p:childTnLst>
                                </p:cTn>
                              </p:par>
                              <p:par>
                                <p:cTn id="86" presetID="10" presetClass="entr" presetSubtype="0" fill="hold" nodeType="withEffect">
                                  <p:stCondLst>
                                    <p:cond delay="0"/>
                                  </p:stCondLst>
                                  <p:childTnLst>
                                    <p:set>
                                      <p:cBhvr>
                                        <p:cTn id="87" dur="1" fill="hold">
                                          <p:stCondLst>
                                            <p:cond delay="0"/>
                                          </p:stCondLst>
                                        </p:cTn>
                                        <p:tgtEl>
                                          <p:spTgt spid="174"/>
                                        </p:tgtEl>
                                        <p:attrNameLst>
                                          <p:attrName>style.visibility</p:attrName>
                                        </p:attrNameLst>
                                      </p:cBhvr>
                                      <p:to>
                                        <p:strVal val="visible"/>
                                      </p:to>
                                    </p:set>
                                    <p:animEffect transition="in" filter="fade">
                                      <p:cBhvr>
                                        <p:cTn id="88" dur="500"/>
                                        <p:tgtEl>
                                          <p:spTgt spid="174"/>
                                        </p:tgtEl>
                                      </p:cBhvr>
                                    </p:animEffect>
                                  </p:childTnLst>
                                </p:cTn>
                              </p:par>
                              <p:par>
                                <p:cTn id="89" presetID="10" presetClass="entr" presetSubtype="0" fill="hold" nodeType="withEffect">
                                  <p:stCondLst>
                                    <p:cond delay="0"/>
                                  </p:stCondLst>
                                  <p:childTnLst>
                                    <p:set>
                                      <p:cBhvr>
                                        <p:cTn id="90" dur="1" fill="hold">
                                          <p:stCondLst>
                                            <p:cond delay="0"/>
                                          </p:stCondLst>
                                        </p:cTn>
                                        <p:tgtEl>
                                          <p:spTgt spid="175"/>
                                        </p:tgtEl>
                                        <p:attrNameLst>
                                          <p:attrName>style.visibility</p:attrName>
                                        </p:attrNameLst>
                                      </p:cBhvr>
                                      <p:to>
                                        <p:strVal val="visible"/>
                                      </p:to>
                                    </p:set>
                                    <p:animEffect transition="in" filter="fade">
                                      <p:cBhvr>
                                        <p:cTn id="91" dur="500"/>
                                        <p:tgtEl>
                                          <p:spTgt spid="175"/>
                                        </p:tgtEl>
                                      </p:cBhvr>
                                    </p:animEffect>
                                  </p:childTnLst>
                                </p:cTn>
                              </p:par>
                              <p:par>
                                <p:cTn id="92" presetID="10" presetClass="entr" presetSubtype="0" fill="hold" nodeType="withEffect">
                                  <p:stCondLst>
                                    <p:cond delay="0"/>
                                  </p:stCondLst>
                                  <p:childTnLst>
                                    <p:set>
                                      <p:cBhvr>
                                        <p:cTn id="93" dur="1" fill="hold">
                                          <p:stCondLst>
                                            <p:cond delay="0"/>
                                          </p:stCondLst>
                                        </p:cTn>
                                        <p:tgtEl>
                                          <p:spTgt spid="176"/>
                                        </p:tgtEl>
                                        <p:attrNameLst>
                                          <p:attrName>style.visibility</p:attrName>
                                        </p:attrNameLst>
                                      </p:cBhvr>
                                      <p:to>
                                        <p:strVal val="visible"/>
                                      </p:to>
                                    </p:set>
                                    <p:animEffect transition="in" filter="fade">
                                      <p:cBhvr>
                                        <p:cTn id="94" dur="500"/>
                                        <p:tgtEl>
                                          <p:spTgt spid="176"/>
                                        </p:tgtEl>
                                      </p:cBhvr>
                                    </p:animEffect>
                                  </p:childTnLst>
                                </p:cTn>
                              </p:par>
                              <p:par>
                                <p:cTn id="95" presetID="10" presetClass="entr" presetSubtype="0" fill="hold" nodeType="withEffect">
                                  <p:stCondLst>
                                    <p:cond delay="0"/>
                                  </p:stCondLst>
                                  <p:childTnLst>
                                    <p:set>
                                      <p:cBhvr>
                                        <p:cTn id="96" dur="1" fill="hold">
                                          <p:stCondLst>
                                            <p:cond delay="0"/>
                                          </p:stCondLst>
                                        </p:cTn>
                                        <p:tgtEl>
                                          <p:spTgt spid="177"/>
                                        </p:tgtEl>
                                        <p:attrNameLst>
                                          <p:attrName>style.visibility</p:attrName>
                                        </p:attrNameLst>
                                      </p:cBhvr>
                                      <p:to>
                                        <p:strVal val="visible"/>
                                      </p:to>
                                    </p:set>
                                    <p:animEffect transition="in" filter="fade">
                                      <p:cBhvr>
                                        <p:cTn id="97" dur="500"/>
                                        <p:tgtEl>
                                          <p:spTgt spid="177"/>
                                        </p:tgtEl>
                                      </p:cBhvr>
                                    </p:animEffect>
                                  </p:childTnLst>
                                </p:cTn>
                              </p:par>
                              <p:par>
                                <p:cTn id="98" presetID="10" presetClass="entr" presetSubtype="0" fill="hold" nodeType="withEffect">
                                  <p:stCondLst>
                                    <p:cond delay="0"/>
                                  </p:stCondLst>
                                  <p:childTnLst>
                                    <p:set>
                                      <p:cBhvr>
                                        <p:cTn id="99" dur="1" fill="hold">
                                          <p:stCondLst>
                                            <p:cond delay="0"/>
                                          </p:stCondLst>
                                        </p:cTn>
                                        <p:tgtEl>
                                          <p:spTgt spid="178"/>
                                        </p:tgtEl>
                                        <p:attrNameLst>
                                          <p:attrName>style.visibility</p:attrName>
                                        </p:attrNameLst>
                                      </p:cBhvr>
                                      <p:to>
                                        <p:strVal val="visible"/>
                                      </p:to>
                                    </p:set>
                                    <p:animEffect transition="in" filter="fade">
                                      <p:cBhvr>
                                        <p:cTn id="100" dur="500"/>
                                        <p:tgtEl>
                                          <p:spTgt spid="178"/>
                                        </p:tgtEl>
                                      </p:cBhvr>
                                    </p:animEffect>
                                  </p:childTnLst>
                                </p:cTn>
                              </p:par>
                              <p:par>
                                <p:cTn id="101" presetID="10" presetClass="entr" presetSubtype="0" fill="hold" nodeType="withEffect">
                                  <p:stCondLst>
                                    <p:cond delay="0"/>
                                  </p:stCondLst>
                                  <p:childTnLst>
                                    <p:set>
                                      <p:cBhvr>
                                        <p:cTn id="102" dur="1" fill="hold">
                                          <p:stCondLst>
                                            <p:cond delay="0"/>
                                          </p:stCondLst>
                                        </p:cTn>
                                        <p:tgtEl>
                                          <p:spTgt spid="180"/>
                                        </p:tgtEl>
                                        <p:attrNameLst>
                                          <p:attrName>style.visibility</p:attrName>
                                        </p:attrNameLst>
                                      </p:cBhvr>
                                      <p:to>
                                        <p:strVal val="visible"/>
                                      </p:to>
                                    </p:set>
                                    <p:animEffect transition="in" filter="fade">
                                      <p:cBhvr>
                                        <p:cTn id="103" dur="500"/>
                                        <p:tgtEl>
                                          <p:spTgt spid="18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90"/>
                                        </p:tgtEl>
                                        <p:attrNameLst>
                                          <p:attrName>style.visibility</p:attrName>
                                        </p:attrNameLst>
                                      </p:cBhvr>
                                      <p:to>
                                        <p:strVal val="visible"/>
                                      </p:to>
                                    </p:set>
                                    <p:animEffect transition="in" filter="fade">
                                      <p:cBhvr>
                                        <p:cTn id="106" dur="500"/>
                                        <p:tgtEl>
                                          <p:spTgt spid="19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91"/>
                                        </p:tgtEl>
                                        <p:attrNameLst>
                                          <p:attrName>style.visibility</p:attrName>
                                        </p:attrNameLst>
                                      </p:cBhvr>
                                      <p:to>
                                        <p:strVal val="visible"/>
                                      </p:to>
                                    </p:set>
                                    <p:animEffect transition="in" filter="fade">
                                      <p:cBhvr>
                                        <p:cTn id="109" dur="500"/>
                                        <p:tgtEl>
                                          <p:spTgt spid="19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92"/>
                                        </p:tgtEl>
                                        <p:attrNameLst>
                                          <p:attrName>style.visibility</p:attrName>
                                        </p:attrNameLst>
                                      </p:cBhvr>
                                      <p:to>
                                        <p:strVal val="visible"/>
                                      </p:to>
                                    </p:set>
                                    <p:animEffect transition="in" filter="fade">
                                      <p:cBhvr>
                                        <p:cTn id="112" dur="500"/>
                                        <p:tgtEl>
                                          <p:spTgt spid="19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93"/>
                                        </p:tgtEl>
                                        <p:attrNameLst>
                                          <p:attrName>style.visibility</p:attrName>
                                        </p:attrNameLst>
                                      </p:cBhvr>
                                      <p:to>
                                        <p:strVal val="visible"/>
                                      </p:to>
                                    </p:set>
                                    <p:animEffect transition="in" filter="fade">
                                      <p:cBhvr>
                                        <p:cTn id="115" dur="500"/>
                                        <p:tgtEl>
                                          <p:spTgt spid="19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94"/>
                                        </p:tgtEl>
                                        <p:attrNameLst>
                                          <p:attrName>style.visibility</p:attrName>
                                        </p:attrNameLst>
                                      </p:cBhvr>
                                      <p:to>
                                        <p:strVal val="visible"/>
                                      </p:to>
                                    </p:set>
                                    <p:animEffect transition="in" filter="fade">
                                      <p:cBhvr>
                                        <p:cTn id="118" dur="500"/>
                                        <p:tgtEl>
                                          <p:spTgt spid="194"/>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95"/>
                                        </p:tgtEl>
                                        <p:attrNameLst>
                                          <p:attrName>style.visibility</p:attrName>
                                        </p:attrNameLst>
                                      </p:cBhvr>
                                      <p:to>
                                        <p:strVal val="visible"/>
                                      </p:to>
                                    </p:set>
                                    <p:animEffect transition="in" filter="fade">
                                      <p:cBhvr>
                                        <p:cTn id="121" dur="500"/>
                                        <p:tgtEl>
                                          <p:spTgt spid="195"/>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96"/>
                                        </p:tgtEl>
                                        <p:attrNameLst>
                                          <p:attrName>style.visibility</p:attrName>
                                        </p:attrNameLst>
                                      </p:cBhvr>
                                      <p:to>
                                        <p:strVal val="visible"/>
                                      </p:to>
                                    </p:set>
                                    <p:animEffect transition="in" filter="fade">
                                      <p:cBhvr>
                                        <p:cTn id="124" dur="500"/>
                                        <p:tgtEl>
                                          <p:spTgt spid="196"/>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97"/>
                                        </p:tgtEl>
                                        <p:attrNameLst>
                                          <p:attrName>style.visibility</p:attrName>
                                        </p:attrNameLst>
                                      </p:cBhvr>
                                      <p:to>
                                        <p:strVal val="visible"/>
                                      </p:to>
                                    </p:set>
                                    <p:animEffect transition="in" filter="fade">
                                      <p:cBhvr>
                                        <p:cTn id="127" dur="500"/>
                                        <p:tgtEl>
                                          <p:spTgt spid="197"/>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98"/>
                                        </p:tgtEl>
                                        <p:attrNameLst>
                                          <p:attrName>style.visibility</p:attrName>
                                        </p:attrNameLst>
                                      </p:cBhvr>
                                      <p:to>
                                        <p:strVal val="visible"/>
                                      </p:to>
                                    </p:set>
                                    <p:animEffect transition="in" filter="fade">
                                      <p:cBhvr>
                                        <p:cTn id="130" dur="500"/>
                                        <p:tgtEl>
                                          <p:spTgt spid="198"/>
                                        </p:tgtEl>
                                      </p:cBhvr>
                                    </p:animEffect>
                                  </p:childTnLst>
                                </p:cTn>
                              </p:par>
                              <p:par>
                                <p:cTn id="131" presetID="10" presetClass="entr" presetSubtype="0" fill="hold" nodeType="withEffect">
                                  <p:stCondLst>
                                    <p:cond delay="0"/>
                                  </p:stCondLst>
                                  <p:childTnLst>
                                    <p:set>
                                      <p:cBhvr>
                                        <p:cTn id="132" dur="1" fill="hold">
                                          <p:stCondLst>
                                            <p:cond delay="0"/>
                                          </p:stCondLst>
                                        </p:cTn>
                                        <p:tgtEl>
                                          <p:spTgt spid="4"/>
                                        </p:tgtEl>
                                        <p:attrNameLst>
                                          <p:attrName>style.visibility</p:attrName>
                                        </p:attrNameLst>
                                      </p:cBhvr>
                                      <p:to>
                                        <p:strVal val="visible"/>
                                      </p:to>
                                    </p:set>
                                    <p:animEffect transition="in" filter="fade">
                                      <p:cBhvr>
                                        <p:cTn id="133" dur="500"/>
                                        <p:tgtEl>
                                          <p:spTgt spid="4"/>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2"/>
                                        </p:tgtEl>
                                        <p:attrNameLst>
                                          <p:attrName>style.visibility</p:attrName>
                                        </p:attrNameLst>
                                      </p:cBhvr>
                                      <p:to>
                                        <p:strVal val="visible"/>
                                      </p:to>
                                    </p:set>
                                    <p:animEffect transition="in" filter="fade">
                                      <p:cBhvr>
                                        <p:cTn id="136" dur="500"/>
                                        <p:tgtEl>
                                          <p:spTgt spid="22"/>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fade">
                                      <p:cBhvr>
                                        <p:cTn id="1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0" grpId="0" animBg="1"/>
      <p:bldP spid="61" grpId="0" animBg="1"/>
      <p:bldP spid="62" grpId="0" animBg="1"/>
      <p:bldP spid="63" grpId="0" animBg="1"/>
      <p:bldP spid="64" grpId="0" animBg="1"/>
      <p:bldP spid="65" grpId="0" animBg="1"/>
      <p:bldP spid="68" grpId="0" animBg="1"/>
      <p:bldP spid="69" grpId="0" animBg="1"/>
      <p:bldP spid="133" grpId="0" animBg="1"/>
      <p:bldP spid="134" grpId="0"/>
      <p:bldP spid="139" grpId="0" animBg="1"/>
      <p:bldP spid="140" grpId="0"/>
      <p:bldP spid="190" grpId="0"/>
      <p:bldP spid="191" grpId="0"/>
      <p:bldP spid="192" grpId="0"/>
      <p:bldP spid="193" grpId="0"/>
      <p:bldP spid="194" grpId="0"/>
      <p:bldP spid="195" grpId="0"/>
      <p:bldP spid="196" grpId="0"/>
      <p:bldP spid="197" grpId="0"/>
      <p:bldP spid="198"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0" y="0"/>
            <a:ext cx="9144000" cy="5143500"/>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4572000" y="0"/>
            <a:ext cx="4572000" cy="5143500"/>
          </a:xfrm>
          <a:prstGeom prst="rect">
            <a:avLst/>
          </a:prstGeom>
          <a:gradFill>
            <a:gsLst>
              <a:gs pos="0">
                <a:schemeClr val="tx2">
                  <a:lumMod val="50000"/>
                  <a:alpha val="70000"/>
                </a:schemeClr>
              </a:gs>
              <a:gs pos="53000">
                <a:schemeClr val="accent4">
                  <a:lumMod val="50000"/>
                  <a:alpha val="22000"/>
                </a:schemeClr>
              </a:gs>
              <a:gs pos="77000">
                <a:srgbClr val="6E7990">
                  <a:alpha val="19000"/>
                </a:srgbClr>
              </a:gs>
              <a:gs pos="27000">
                <a:schemeClr val="tx2">
                  <a:lumMod val="75000"/>
                  <a:alpha val="3000"/>
                </a:schemeClr>
              </a:gs>
              <a:gs pos="100000">
                <a:srgbClr val="002060">
                  <a:alpha val="18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1060835" y="1923678"/>
            <a:ext cx="2450332" cy="707886"/>
            <a:chOff x="1071089" y="2139702"/>
            <a:chExt cx="2450332" cy="707886"/>
          </a:xfrm>
        </p:grpSpPr>
        <p:sp>
          <p:nvSpPr>
            <p:cNvPr id="73" name="TextBox 72"/>
            <p:cNvSpPr txBox="1"/>
            <p:nvPr/>
          </p:nvSpPr>
          <p:spPr>
            <a:xfrm>
              <a:off x="1071089" y="2139702"/>
              <a:ext cx="2450332" cy="707886"/>
            </a:xfrm>
            <a:prstGeom prst="rect">
              <a:avLst/>
            </a:prstGeom>
            <a:noFill/>
          </p:spPr>
          <p:txBody>
            <a:bodyPr wrap="square" rtlCol="0">
              <a:spAutoFit/>
            </a:bodyPr>
            <a:lstStyle/>
            <a:p>
              <a:pPr algn="ctr"/>
              <a:endParaRPr lang="zh-CN" altLang="en-US" sz="4000" dirty="0">
                <a:gradFill>
                  <a:gsLst>
                    <a:gs pos="0">
                      <a:srgbClr val="8488C4"/>
                    </a:gs>
                    <a:gs pos="53000">
                      <a:srgbClr val="D4DEFF"/>
                    </a:gs>
                    <a:gs pos="83000">
                      <a:srgbClr val="D4DEFF"/>
                    </a:gs>
                    <a:gs pos="100000">
                      <a:srgbClr val="96AB94"/>
                    </a:gs>
                  </a:gsLst>
                  <a:lin ang="5400000" scaled="0"/>
                </a:gradFill>
                <a:latin typeface="站酷高端黑" panose="02010600030101010101" pitchFamily="2" charset="-122"/>
                <a:ea typeface="站酷高端黑" panose="02010600030101010101" pitchFamily="2" charset="-122"/>
              </a:endParaRPr>
            </a:p>
          </p:txBody>
        </p:sp>
        <p:grpSp>
          <p:nvGrpSpPr>
            <p:cNvPr id="74" name="组合 73"/>
            <p:cNvGrpSpPr/>
            <p:nvPr/>
          </p:nvGrpSpPr>
          <p:grpSpPr>
            <a:xfrm>
              <a:off x="1219546" y="2356201"/>
              <a:ext cx="209932" cy="347366"/>
              <a:chOff x="1219546" y="1852145"/>
              <a:chExt cx="209932" cy="347366"/>
            </a:xfrm>
          </p:grpSpPr>
          <p:sp>
            <p:nvSpPr>
              <p:cNvPr id="78" name="矩形 77"/>
              <p:cNvSpPr/>
              <p:nvPr/>
            </p:nvSpPr>
            <p:spPr>
              <a:xfrm>
                <a:off x="1219546" y="1852145"/>
                <a:ext cx="138544" cy="347366"/>
              </a:xfrm>
              <a:prstGeom prst="rect">
                <a:avLst/>
              </a:prstGeom>
              <a:solidFill>
                <a:srgbClr val="33376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9" name="矩形 78"/>
              <p:cNvSpPr/>
              <p:nvPr/>
            </p:nvSpPr>
            <p:spPr>
              <a:xfrm>
                <a:off x="1377707" y="1852145"/>
                <a:ext cx="51771" cy="347366"/>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grpSp>
          <p:nvGrpSpPr>
            <p:cNvPr id="75" name="组合 74"/>
            <p:cNvGrpSpPr/>
            <p:nvPr/>
          </p:nvGrpSpPr>
          <p:grpSpPr>
            <a:xfrm flipH="1">
              <a:off x="3142093" y="2356201"/>
              <a:ext cx="210555" cy="347366"/>
              <a:chOff x="1432418" y="2551191"/>
              <a:chExt cx="210555" cy="347366"/>
            </a:xfrm>
          </p:grpSpPr>
          <p:sp>
            <p:nvSpPr>
              <p:cNvPr id="76" name="矩形 75"/>
              <p:cNvSpPr/>
              <p:nvPr/>
            </p:nvSpPr>
            <p:spPr>
              <a:xfrm>
                <a:off x="1432418" y="2551191"/>
                <a:ext cx="138544" cy="347366"/>
              </a:xfrm>
              <a:prstGeom prst="rect">
                <a:avLst/>
              </a:prstGeom>
              <a:solidFill>
                <a:srgbClr val="DCEEB4">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7" name="矩形 76"/>
              <p:cNvSpPr/>
              <p:nvPr/>
            </p:nvSpPr>
            <p:spPr>
              <a:xfrm>
                <a:off x="1591202" y="2551191"/>
                <a:ext cx="51771" cy="347366"/>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grpSp>
      <p:pic>
        <p:nvPicPr>
          <p:cNvPr id="82" name="图片 22"/>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76056" y="1350020"/>
            <a:ext cx="3774664" cy="21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图片 23"/>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76056" y="2219140"/>
            <a:ext cx="3774664" cy="2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图片 24"/>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76056" y="3102871"/>
            <a:ext cx="3774664" cy="2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403648" y="2067694"/>
            <a:ext cx="1749197" cy="461665"/>
          </a:xfrm>
          <a:prstGeom prst="rect">
            <a:avLst/>
          </a:prstGeom>
        </p:spPr>
        <p:txBody>
          <a:bodyPr wrap="none">
            <a:spAutoFit/>
          </a:bodyPr>
          <a:lstStyle/>
          <a:p>
            <a:r>
              <a:rPr lang="en-US" altLang="zh-CN" sz="24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Contents</a:t>
            </a:r>
            <a:endParaRPr lang="zh-CN" altLang="en-US" sz="2400" dirty="0">
              <a:gradFill>
                <a:gsLst>
                  <a:gs pos="0">
                    <a:srgbClr val="8488C4"/>
                  </a:gs>
                  <a:gs pos="53000">
                    <a:srgbClr val="D4DEFF"/>
                  </a:gs>
                  <a:gs pos="83000">
                    <a:srgbClr val="D4DEFF"/>
                  </a:gs>
                  <a:gs pos="100000">
                    <a:srgbClr val="96AB94"/>
                  </a:gs>
                </a:gsLst>
                <a:lin ang="5400000" scaled="0"/>
              </a:gradFill>
            </a:endParaRPr>
          </a:p>
        </p:txBody>
      </p:sp>
      <p:sp>
        <p:nvSpPr>
          <p:cNvPr id="90" name="矩形 89"/>
          <p:cNvSpPr/>
          <p:nvPr/>
        </p:nvSpPr>
        <p:spPr>
          <a:xfrm>
            <a:off x="5700757" y="1024169"/>
            <a:ext cx="2183611" cy="400110"/>
          </a:xfrm>
          <a:prstGeom prst="rect">
            <a:avLst/>
          </a:prstGeom>
        </p:spPr>
        <p:txBody>
          <a:bodyPr wrap="none">
            <a:spAutoFit/>
          </a:bodyPr>
          <a:lstStyle/>
          <a:p>
            <a:r>
              <a:rPr lang="en-US" altLang="zh-CN" sz="20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I Introduction</a:t>
            </a:r>
            <a:endParaRPr lang="zh-CN" altLang="en-US" sz="2000" dirty="0">
              <a:gradFill>
                <a:gsLst>
                  <a:gs pos="0">
                    <a:srgbClr val="8488C4"/>
                  </a:gs>
                  <a:gs pos="53000">
                    <a:srgbClr val="D4DEFF"/>
                  </a:gs>
                  <a:gs pos="83000">
                    <a:srgbClr val="D4DEFF"/>
                  </a:gs>
                  <a:gs pos="100000">
                    <a:srgbClr val="96AB94"/>
                  </a:gs>
                </a:gsLst>
                <a:lin ang="5400000" scaled="0"/>
              </a:gradFill>
            </a:endParaRPr>
          </a:p>
        </p:txBody>
      </p:sp>
      <p:sp>
        <p:nvSpPr>
          <p:cNvPr id="91" name="矩形 90"/>
          <p:cNvSpPr/>
          <p:nvPr/>
        </p:nvSpPr>
        <p:spPr>
          <a:xfrm>
            <a:off x="5652120" y="1923678"/>
            <a:ext cx="2381549" cy="400110"/>
          </a:xfrm>
          <a:prstGeom prst="rect">
            <a:avLst/>
          </a:prstGeom>
        </p:spPr>
        <p:txBody>
          <a:bodyPr wrap="none">
            <a:spAutoFit/>
          </a:bodyPr>
          <a:lstStyle/>
          <a:p>
            <a:r>
              <a:rPr lang="en-US" altLang="zh-CN" sz="20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II 2G HTS Wires</a:t>
            </a:r>
            <a:endParaRPr lang="zh-CN" altLang="en-US" sz="2000" dirty="0">
              <a:gradFill>
                <a:gsLst>
                  <a:gs pos="0">
                    <a:srgbClr val="8488C4"/>
                  </a:gs>
                  <a:gs pos="53000">
                    <a:srgbClr val="D4DEFF"/>
                  </a:gs>
                  <a:gs pos="83000">
                    <a:srgbClr val="D4DEFF"/>
                  </a:gs>
                  <a:gs pos="100000">
                    <a:srgbClr val="96AB94"/>
                  </a:gs>
                </a:gsLst>
                <a:lin ang="5400000" scaled="0"/>
              </a:gradFill>
            </a:endParaRPr>
          </a:p>
        </p:txBody>
      </p:sp>
      <p:sp>
        <p:nvSpPr>
          <p:cNvPr id="92" name="矩形 91"/>
          <p:cNvSpPr/>
          <p:nvPr/>
        </p:nvSpPr>
        <p:spPr>
          <a:xfrm>
            <a:off x="4919918" y="2787774"/>
            <a:ext cx="3972562" cy="400110"/>
          </a:xfrm>
          <a:prstGeom prst="rect">
            <a:avLst/>
          </a:prstGeom>
        </p:spPr>
        <p:txBody>
          <a:bodyPr wrap="none">
            <a:spAutoFit/>
          </a:bodyPr>
          <a:lstStyle/>
          <a:p>
            <a:r>
              <a:rPr lang="en-US" altLang="zh-CN" sz="20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III Autonomous Production</a:t>
            </a:r>
            <a:endParaRPr lang="zh-CN" altLang="en-US" sz="2000" dirty="0">
              <a:gradFill>
                <a:gsLst>
                  <a:gs pos="0">
                    <a:srgbClr val="8488C4"/>
                  </a:gs>
                  <a:gs pos="53000">
                    <a:srgbClr val="D4DEFF"/>
                  </a:gs>
                  <a:gs pos="83000">
                    <a:srgbClr val="D4DEFF"/>
                  </a:gs>
                  <a:gs pos="100000">
                    <a:srgbClr val="96AB94"/>
                  </a:gs>
                </a:gsLst>
                <a:lin ang="5400000" scaled="0"/>
              </a:gradFill>
            </a:endParaRPr>
          </a:p>
        </p:txBody>
      </p:sp>
      <p:grpSp>
        <p:nvGrpSpPr>
          <p:cNvPr id="2" name="组合 1"/>
          <p:cNvGrpSpPr/>
          <p:nvPr/>
        </p:nvGrpSpPr>
        <p:grpSpPr>
          <a:xfrm>
            <a:off x="7020272" y="-48204"/>
            <a:ext cx="2132118" cy="360040"/>
            <a:chOff x="7020272" y="-48204"/>
            <a:chExt cx="2132118" cy="360040"/>
          </a:xfrm>
        </p:grpSpPr>
        <p:pic>
          <p:nvPicPr>
            <p:cNvPr id="2053" name="Picture 5" descr="C:\Users\Amos Hong\Desktop\图片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48204"/>
              <a:ext cx="1988102" cy="3600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mos Hong\Desktop\图片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15982"/>
              <a:ext cx="196503" cy="231668"/>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图片 24"/>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76056" y="3975326"/>
            <a:ext cx="3774664" cy="2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24"/>
          <p:cNvSpPr/>
          <p:nvPr/>
        </p:nvSpPr>
        <p:spPr>
          <a:xfrm>
            <a:off x="5783920" y="3660229"/>
            <a:ext cx="2028440" cy="400110"/>
          </a:xfrm>
          <a:prstGeom prst="rect">
            <a:avLst/>
          </a:prstGeom>
        </p:spPr>
        <p:txBody>
          <a:bodyPr wrap="none">
            <a:spAutoFit/>
          </a:bodyPr>
          <a:lstStyle/>
          <a:p>
            <a:r>
              <a:rPr lang="en-US" altLang="zh-CN" sz="20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IV Strategies</a:t>
            </a:r>
            <a:endParaRPr lang="zh-CN" altLang="en-US" sz="2000" dirty="0">
              <a:gradFill>
                <a:gsLst>
                  <a:gs pos="0">
                    <a:srgbClr val="8488C4"/>
                  </a:gs>
                  <a:gs pos="53000">
                    <a:srgbClr val="D4DEFF"/>
                  </a:gs>
                  <a:gs pos="83000">
                    <a:srgbClr val="D4DEFF"/>
                  </a:gs>
                  <a:gs pos="100000">
                    <a:srgbClr val="96AB94"/>
                  </a:gs>
                </a:gsLst>
                <a:lin ang="5400000" scaled="0"/>
              </a:gradFill>
            </a:endParaRPr>
          </a:p>
        </p:txBody>
      </p:sp>
    </p:spTree>
    <p:extLst>
      <p:ext uri="{BB962C8B-B14F-4D97-AF65-F5344CB8AC3E}">
        <p14:creationId xmlns:p14="http://schemas.microsoft.com/office/powerpoint/2010/main" val="28538664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5"/>
                                        </p:tgtEl>
                                        <p:attrNameLst>
                                          <p:attrName>style.color</p:attrName>
                                        </p:attrNameLst>
                                      </p:cBhvr>
                                      <p:to>
                                        <a:srgbClr val="33376B"/>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圆角矩形 296"/>
          <p:cNvSpPr/>
          <p:nvPr/>
        </p:nvSpPr>
        <p:spPr>
          <a:xfrm>
            <a:off x="220709" y="1000045"/>
            <a:ext cx="7303619" cy="371555"/>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矩形 212"/>
          <p:cNvSpPr/>
          <p:nvPr/>
        </p:nvSpPr>
        <p:spPr>
          <a:xfrm>
            <a:off x="-27032" y="20537"/>
            <a:ext cx="9153175" cy="5143501"/>
          </a:xfrm>
          <a:prstGeom prst="rect">
            <a:avLst/>
          </a:prstGeom>
          <a:solidFill>
            <a:schemeClr val="tx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5" name="TextBox 254"/>
          <p:cNvSpPr txBox="1"/>
          <p:nvPr/>
        </p:nvSpPr>
        <p:spPr>
          <a:xfrm>
            <a:off x="233590" y="888785"/>
            <a:ext cx="7487925" cy="369332"/>
          </a:xfrm>
          <a:prstGeom prst="rect">
            <a:avLst/>
          </a:prstGeom>
          <a:noFill/>
        </p:spPr>
        <p:txBody>
          <a:bodyPr wrap="square" rtlCol="0">
            <a:spAutoFit/>
          </a:bodyPr>
          <a:lstStyle/>
          <a:p>
            <a:endParaRPr lang="en-US" altLang="zh-CN" b="1" dirty="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endParaRPr>
          </a:p>
        </p:txBody>
      </p:sp>
      <p:sp>
        <p:nvSpPr>
          <p:cNvPr id="158" name="矩形 157"/>
          <p:cNvSpPr/>
          <p:nvPr/>
        </p:nvSpPr>
        <p:spPr>
          <a:xfrm>
            <a:off x="0" y="283483"/>
            <a:ext cx="9144000" cy="560075"/>
          </a:xfrm>
          <a:prstGeom prst="rec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sp>
        <p:nvSpPr>
          <p:cNvPr id="248" name="TextBox 237"/>
          <p:cNvSpPr txBox="1"/>
          <p:nvPr/>
        </p:nvSpPr>
        <p:spPr>
          <a:xfrm>
            <a:off x="-9175" y="348080"/>
            <a:ext cx="3162324" cy="430879"/>
          </a:xfrm>
          <a:prstGeom prst="rect">
            <a:avLst/>
          </a:prstGeom>
          <a:noFill/>
        </p:spPr>
        <p:txBody>
          <a:bodyPr wrap="none" lIns="91432" tIns="45716" rIns="91432" bIns="45716" rtlCol="0">
            <a:spAutoFit/>
          </a:bodyPr>
          <a:lstStyle/>
          <a:p>
            <a:r>
              <a:rPr lang="en-US" altLang="zh-CN" sz="2200" b="1" dirty="0" smtClean="0">
                <a:solidFill>
                  <a:srgbClr val="1E203E"/>
                </a:solidFill>
                <a:latin typeface="BankGothic Lt BT" panose="020B0607020203060204" pitchFamily="34" charset="0"/>
                <a:ea typeface="站酷高端黑" panose="02010600030101010101" pitchFamily="2" charset="-122"/>
              </a:rPr>
              <a:t>  </a:t>
            </a:r>
            <a:r>
              <a:rPr lang="en-US" altLang="zh-CN" sz="2200" b="1" dirty="0" smtClean="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rPr>
              <a:t>Future Strategies</a:t>
            </a:r>
            <a:endParaRPr lang="en-US" altLang="zh-CN" sz="2200" b="1" dirty="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endParaRPr>
          </a:p>
        </p:txBody>
      </p:sp>
      <p:grpSp>
        <p:nvGrpSpPr>
          <p:cNvPr id="257" name="组合 256"/>
          <p:cNvGrpSpPr/>
          <p:nvPr/>
        </p:nvGrpSpPr>
        <p:grpSpPr>
          <a:xfrm>
            <a:off x="7020272" y="-48204"/>
            <a:ext cx="2132118" cy="360040"/>
            <a:chOff x="7020272" y="-48204"/>
            <a:chExt cx="2132118" cy="360040"/>
          </a:xfrm>
        </p:grpSpPr>
        <p:pic>
          <p:nvPicPr>
            <p:cNvPr id="258" name="Picture 5" descr="C:\Users\Amos Hong\Desktop\图片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48204"/>
              <a:ext cx="1988102" cy="360040"/>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6" descr="C:\Users\Amos Hong\Desktop\图片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5982"/>
              <a:ext cx="196503" cy="231668"/>
            </a:xfrm>
            <a:prstGeom prst="rect">
              <a:avLst/>
            </a:prstGeom>
            <a:noFill/>
            <a:extLst>
              <a:ext uri="{909E8E84-426E-40DD-AFC4-6F175D3DCCD1}">
                <a14:hiddenFill xmlns:a14="http://schemas.microsoft.com/office/drawing/2010/main">
                  <a:solidFill>
                    <a:srgbClr val="FFFFFF"/>
                  </a:solidFill>
                </a14:hiddenFill>
              </a:ext>
            </a:extLst>
          </p:spPr>
        </p:pic>
      </p:grpSp>
      <p:sp>
        <p:nvSpPr>
          <p:cNvPr id="276" name="任意多边形 275"/>
          <p:cNvSpPr>
            <a:spLocks noChangeArrowheads="1"/>
          </p:cNvSpPr>
          <p:nvPr/>
        </p:nvSpPr>
        <p:spPr bwMode="auto">
          <a:xfrm>
            <a:off x="878080" y="2799734"/>
            <a:ext cx="2325768" cy="414457"/>
          </a:xfrm>
          <a:custGeom>
            <a:avLst/>
            <a:gdLst>
              <a:gd name="connsiteX0" fmla="*/ 0 w 5236417"/>
              <a:gd name="connsiteY0" fmla="*/ 0 h 742326"/>
              <a:gd name="connsiteX1" fmla="*/ 696000 w 5236417"/>
              <a:gd name="connsiteY1" fmla="*/ 0 h 742326"/>
              <a:gd name="connsiteX2" fmla="*/ 920226 w 5236417"/>
              <a:gd name="connsiteY2" fmla="*/ 0 h 742326"/>
              <a:gd name="connsiteX3" fmla="*/ 4865254 w 5236417"/>
              <a:gd name="connsiteY3" fmla="*/ 0 h 742326"/>
              <a:gd name="connsiteX4" fmla="*/ 5236417 w 5236417"/>
              <a:gd name="connsiteY4" fmla="*/ 371163 h 742326"/>
              <a:gd name="connsiteX5" fmla="*/ 4865254 w 5236417"/>
              <a:gd name="connsiteY5" fmla="*/ 742326 h 742326"/>
              <a:gd name="connsiteX6" fmla="*/ 920226 w 5236417"/>
              <a:gd name="connsiteY6" fmla="*/ 742326 h 742326"/>
              <a:gd name="connsiteX7" fmla="*/ 696000 w 5236417"/>
              <a:gd name="connsiteY7" fmla="*/ 742326 h 742326"/>
              <a:gd name="connsiteX8" fmla="*/ 0 w 5236417"/>
              <a:gd name="connsiteY8" fmla="*/ 742326 h 742326"/>
              <a:gd name="connsiteX9" fmla="*/ 197646 w 5236417"/>
              <a:gd name="connsiteY9" fmla="*/ 371163 h 742326"/>
              <a:gd name="connsiteX10" fmla="*/ 0 w 5236417"/>
              <a:gd name="connsiteY10" fmla="*/ 0 h 74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6417" h="742326">
                <a:moveTo>
                  <a:pt x="0" y="0"/>
                </a:moveTo>
                <a:lnTo>
                  <a:pt x="696000" y="0"/>
                </a:lnTo>
                <a:lnTo>
                  <a:pt x="920226" y="0"/>
                </a:lnTo>
                <a:lnTo>
                  <a:pt x="4865254" y="0"/>
                </a:lnTo>
                <a:cubicBezTo>
                  <a:pt x="5070242" y="0"/>
                  <a:pt x="5236417" y="166175"/>
                  <a:pt x="5236417" y="371163"/>
                </a:cubicBezTo>
                <a:cubicBezTo>
                  <a:pt x="5236417" y="576151"/>
                  <a:pt x="5070242" y="742326"/>
                  <a:pt x="4865254" y="742326"/>
                </a:cubicBezTo>
                <a:lnTo>
                  <a:pt x="920226" y="742326"/>
                </a:lnTo>
                <a:lnTo>
                  <a:pt x="696000" y="742326"/>
                </a:lnTo>
                <a:lnTo>
                  <a:pt x="0" y="742326"/>
                </a:lnTo>
                <a:cubicBezTo>
                  <a:pt x="119237" y="662038"/>
                  <a:pt x="197646" y="525761"/>
                  <a:pt x="197646" y="371163"/>
                </a:cubicBezTo>
                <a:cubicBezTo>
                  <a:pt x="197646" y="216565"/>
                  <a:pt x="119237" y="80288"/>
                  <a:pt x="0" y="0"/>
                </a:cubicBezTo>
                <a:close/>
              </a:path>
            </a:pathLst>
          </a:custGeom>
          <a:solidFill>
            <a:srgbClr val="1E203E">
              <a:alpha val="77000"/>
            </a:srgbClr>
          </a:solidFill>
          <a:ln>
            <a:noFill/>
          </a:ln>
        </p:spPr>
        <p:txBody>
          <a:bodyPr wrap="square" anchor="ctr">
            <a:noAutofit/>
          </a:bodyPr>
          <a:lstStyle/>
          <a:p>
            <a:pPr algn="ctr"/>
            <a:endParaRPr lang="zh-CN" altLang="zh-CN" sz="2400">
              <a:solidFill>
                <a:srgbClr val="FFFFFF"/>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277" name="TextBox 276"/>
          <p:cNvSpPr txBox="1"/>
          <p:nvPr/>
        </p:nvSpPr>
        <p:spPr>
          <a:xfrm>
            <a:off x="236661" y="1026718"/>
            <a:ext cx="8799835" cy="307777"/>
          </a:xfrm>
          <a:prstGeom prst="rect">
            <a:avLst/>
          </a:prstGeom>
          <a:noFill/>
        </p:spPr>
        <p:txBody>
          <a:bodyPr wrap="square" rtlCol="0">
            <a:spAutoFit/>
          </a:bodyPr>
          <a:lstStyle/>
          <a:p>
            <a:r>
              <a:rPr lang="en-US" altLang="zh-CN" sz="14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Currently there are far from enough suppliers of 2G HTS for the CEPC-SPPC</a:t>
            </a:r>
            <a:r>
              <a:rPr lang="en-US" altLang="zh-CN" sz="14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 </a:t>
            </a:r>
            <a:r>
              <a:rPr lang="en-US" altLang="zh-CN" sz="14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Project</a:t>
            </a:r>
            <a:endParaRPr lang="en-US" altLang="zh-CN" sz="14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279" name="任意多边形 278"/>
          <p:cNvSpPr>
            <a:spLocks noChangeArrowheads="1"/>
          </p:cNvSpPr>
          <p:nvPr/>
        </p:nvSpPr>
        <p:spPr bwMode="auto">
          <a:xfrm rot="5400000" flipH="1" flipV="1">
            <a:off x="-290536" y="2461843"/>
            <a:ext cx="2816799" cy="1044739"/>
          </a:xfrm>
          <a:custGeom>
            <a:avLst/>
            <a:gdLst>
              <a:gd name="connsiteX0" fmla="*/ 0 w 4787168"/>
              <a:gd name="connsiteY0" fmla="*/ 1530934 h 1871213"/>
              <a:gd name="connsiteX1" fmla="*/ 88341 w 4787168"/>
              <a:gd name="connsiteY1" fmla="*/ 1564973 h 1871213"/>
              <a:gd name="connsiteX2" fmla="*/ 100891 w 4787168"/>
              <a:gd name="connsiteY2" fmla="*/ 1529383 h 1871213"/>
              <a:gd name="connsiteX3" fmla="*/ 2359419 w 4787168"/>
              <a:gd name="connsiteY3" fmla="*/ 0 h 1871213"/>
              <a:gd name="connsiteX4" fmla="*/ 4617722 w 4787168"/>
              <a:gd name="connsiteY4" fmla="*/ 1529383 h 1871213"/>
              <a:gd name="connsiteX5" fmla="*/ 4633930 w 4787168"/>
              <a:gd name="connsiteY5" fmla="*/ 1575345 h 1871213"/>
              <a:gd name="connsiteX6" fmla="*/ 4638748 w 4787168"/>
              <a:gd name="connsiteY6" fmla="*/ 1574373 h 1871213"/>
              <a:gd name="connsiteX7" fmla="*/ 4787168 w 4787168"/>
              <a:gd name="connsiteY7" fmla="*/ 1722793 h 1871213"/>
              <a:gd name="connsiteX8" fmla="*/ 4638748 w 4787168"/>
              <a:gd name="connsiteY8" fmla="*/ 1871213 h 1871213"/>
              <a:gd name="connsiteX9" fmla="*/ 4490328 w 4787168"/>
              <a:gd name="connsiteY9" fmla="*/ 1722793 h 1871213"/>
              <a:gd name="connsiteX10" fmla="*/ 4533799 w 4787168"/>
              <a:gd name="connsiteY10" fmla="*/ 1617844 h 1871213"/>
              <a:gd name="connsiteX11" fmla="*/ 4536081 w 4787168"/>
              <a:gd name="connsiteY11" fmla="*/ 1616305 h 1871213"/>
              <a:gd name="connsiteX12" fmla="*/ 4519276 w 4787168"/>
              <a:gd name="connsiteY12" fmla="*/ 1568649 h 1871213"/>
              <a:gd name="connsiteX13" fmla="*/ 2359194 w 4787168"/>
              <a:gd name="connsiteY13" fmla="*/ 106065 h 1871213"/>
              <a:gd name="connsiteX14" fmla="*/ 199337 w 4787168"/>
              <a:gd name="connsiteY14" fmla="*/ 1568649 h 1871213"/>
              <a:gd name="connsiteX15" fmla="*/ 187201 w 4787168"/>
              <a:gd name="connsiteY15" fmla="*/ 1603065 h 1871213"/>
              <a:gd name="connsiteX16" fmla="*/ 276990 w 4787168"/>
              <a:gd name="connsiteY16" fmla="*/ 1637662 h 1871213"/>
              <a:gd name="connsiteX17" fmla="*/ 31768 w 4787168"/>
              <a:gd name="connsiteY17" fmla="*/ 1861287 h 187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87168" h="1871213">
                <a:moveTo>
                  <a:pt x="0" y="1530934"/>
                </a:moveTo>
                <a:lnTo>
                  <a:pt x="88341" y="1564973"/>
                </a:lnTo>
                <a:lnTo>
                  <a:pt x="100891" y="1529383"/>
                </a:lnTo>
                <a:cubicBezTo>
                  <a:pt x="467046" y="611971"/>
                  <a:pt x="1358310" y="0"/>
                  <a:pt x="2359419" y="0"/>
                </a:cubicBezTo>
                <a:cubicBezTo>
                  <a:pt x="3360318" y="0"/>
                  <a:pt x="4251568" y="611971"/>
                  <a:pt x="4617722" y="1529383"/>
                </a:cubicBezTo>
                <a:lnTo>
                  <a:pt x="4633930" y="1575345"/>
                </a:lnTo>
                <a:lnTo>
                  <a:pt x="4638748" y="1574373"/>
                </a:lnTo>
                <a:cubicBezTo>
                  <a:pt x="4720718" y="1574373"/>
                  <a:pt x="4787168" y="1640823"/>
                  <a:pt x="4787168" y="1722793"/>
                </a:cubicBezTo>
                <a:cubicBezTo>
                  <a:pt x="4787168" y="1804763"/>
                  <a:pt x="4720718" y="1871213"/>
                  <a:pt x="4638748" y="1871213"/>
                </a:cubicBezTo>
                <a:cubicBezTo>
                  <a:pt x="4556778" y="1871213"/>
                  <a:pt x="4490328" y="1804763"/>
                  <a:pt x="4490328" y="1722793"/>
                </a:cubicBezTo>
                <a:cubicBezTo>
                  <a:pt x="4490328" y="1681808"/>
                  <a:pt x="4506940" y="1644703"/>
                  <a:pt x="4533799" y="1617844"/>
                </a:cubicBezTo>
                <a:lnTo>
                  <a:pt x="4536081" y="1616305"/>
                </a:lnTo>
                <a:lnTo>
                  <a:pt x="4519276" y="1568649"/>
                </a:lnTo>
                <a:cubicBezTo>
                  <a:pt x="4169113" y="691316"/>
                  <a:pt x="3316603" y="106065"/>
                  <a:pt x="2359194" y="106065"/>
                </a:cubicBezTo>
                <a:cubicBezTo>
                  <a:pt x="1401997" y="106065"/>
                  <a:pt x="549499" y="691316"/>
                  <a:pt x="199337" y="1568649"/>
                </a:cubicBezTo>
                <a:lnTo>
                  <a:pt x="187201" y="1603065"/>
                </a:lnTo>
                <a:lnTo>
                  <a:pt x="276990" y="1637662"/>
                </a:lnTo>
                <a:lnTo>
                  <a:pt x="31768" y="1861287"/>
                </a:lnTo>
                <a:close/>
              </a:path>
            </a:pathLst>
          </a:custGeom>
          <a:solidFill>
            <a:schemeClr val="bg1">
              <a:alpha val="55000"/>
            </a:schemeClr>
          </a:solidFill>
          <a:ln>
            <a:noFill/>
          </a:ln>
        </p:spPr>
        <p:txBody>
          <a:bodyPr wrap="square" anchor="ctr">
            <a:noAutofit/>
          </a:bodyPr>
          <a:lstStyle/>
          <a:p>
            <a:pPr algn="ctr"/>
            <a:endParaRPr lang="zh-CN" altLang="zh-CN" sz="2400">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280" name="椭圆 56"/>
          <p:cNvSpPr>
            <a:spLocks noChangeArrowheads="1"/>
          </p:cNvSpPr>
          <p:nvPr/>
        </p:nvSpPr>
        <p:spPr bwMode="auto">
          <a:xfrm>
            <a:off x="683568" y="3624541"/>
            <a:ext cx="414316" cy="414457"/>
          </a:xfrm>
          <a:prstGeom prst="ellipse">
            <a:avLst/>
          </a:prstGeom>
          <a:solidFill>
            <a:srgbClr val="14C7BE">
              <a:alpha val="94000"/>
            </a:srgbClr>
          </a:solidFill>
          <a:ln w="57150" cap="flat" cmpd="sng">
            <a:solidFill>
              <a:schemeClr val="bg1">
                <a:alpha val="35000"/>
              </a:schemeClr>
            </a:solidFill>
            <a:miter lim="800000"/>
            <a:headEnd/>
            <a:tailEnd/>
          </a:ln>
        </p:spPr>
        <p:txBody>
          <a:bodyPr anchor="ctr"/>
          <a:lstStyle/>
          <a:p>
            <a:pPr algn="ctr"/>
            <a:endParaRPr lang="zh-CN" altLang="zh-CN" sz="240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281" name="任意多边形 280"/>
          <p:cNvSpPr>
            <a:spLocks noChangeArrowheads="1"/>
          </p:cNvSpPr>
          <p:nvPr/>
        </p:nvSpPr>
        <p:spPr bwMode="auto">
          <a:xfrm>
            <a:off x="1116134" y="3622504"/>
            <a:ext cx="2501289" cy="414457"/>
          </a:xfrm>
          <a:custGeom>
            <a:avLst/>
            <a:gdLst>
              <a:gd name="connsiteX0" fmla="*/ 0 w 5236417"/>
              <a:gd name="connsiteY0" fmla="*/ 0 h 742326"/>
              <a:gd name="connsiteX1" fmla="*/ 696000 w 5236417"/>
              <a:gd name="connsiteY1" fmla="*/ 0 h 742326"/>
              <a:gd name="connsiteX2" fmla="*/ 920226 w 5236417"/>
              <a:gd name="connsiteY2" fmla="*/ 0 h 742326"/>
              <a:gd name="connsiteX3" fmla="*/ 4865254 w 5236417"/>
              <a:gd name="connsiteY3" fmla="*/ 0 h 742326"/>
              <a:gd name="connsiteX4" fmla="*/ 5236417 w 5236417"/>
              <a:gd name="connsiteY4" fmla="*/ 371163 h 742326"/>
              <a:gd name="connsiteX5" fmla="*/ 4865254 w 5236417"/>
              <a:gd name="connsiteY5" fmla="*/ 742326 h 742326"/>
              <a:gd name="connsiteX6" fmla="*/ 920226 w 5236417"/>
              <a:gd name="connsiteY6" fmla="*/ 742326 h 742326"/>
              <a:gd name="connsiteX7" fmla="*/ 696000 w 5236417"/>
              <a:gd name="connsiteY7" fmla="*/ 742326 h 742326"/>
              <a:gd name="connsiteX8" fmla="*/ 0 w 5236417"/>
              <a:gd name="connsiteY8" fmla="*/ 742326 h 742326"/>
              <a:gd name="connsiteX9" fmla="*/ 197646 w 5236417"/>
              <a:gd name="connsiteY9" fmla="*/ 371163 h 742326"/>
              <a:gd name="connsiteX10" fmla="*/ 0 w 5236417"/>
              <a:gd name="connsiteY10" fmla="*/ 0 h 74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6417" h="742326">
                <a:moveTo>
                  <a:pt x="0" y="0"/>
                </a:moveTo>
                <a:lnTo>
                  <a:pt x="696000" y="0"/>
                </a:lnTo>
                <a:lnTo>
                  <a:pt x="920226" y="0"/>
                </a:lnTo>
                <a:lnTo>
                  <a:pt x="4865254" y="0"/>
                </a:lnTo>
                <a:cubicBezTo>
                  <a:pt x="5070242" y="0"/>
                  <a:pt x="5236417" y="166175"/>
                  <a:pt x="5236417" y="371163"/>
                </a:cubicBezTo>
                <a:cubicBezTo>
                  <a:pt x="5236417" y="576151"/>
                  <a:pt x="5070242" y="742326"/>
                  <a:pt x="4865254" y="742326"/>
                </a:cubicBezTo>
                <a:lnTo>
                  <a:pt x="920226" y="742326"/>
                </a:lnTo>
                <a:lnTo>
                  <a:pt x="696000" y="742326"/>
                </a:lnTo>
                <a:lnTo>
                  <a:pt x="0" y="742326"/>
                </a:lnTo>
                <a:cubicBezTo>
                  <a:pt x="119237" y="662038"/>
                  <a:pt x="197646" y="525761"/>
                  <a:pt x="197646" y="371163"/>
                </a:cubicBezTo>
                <a:cubicBezTo>
                  <a:pt x="197646" y="216565"/>
                  <a:pt x="119237" y="80288"/>
                  <a:pt x="0" y="0"/>
                </a:cubicBezTo>
                <a:close/>
              </a:path>
            </a:pathLst>
          </a:custGeom>
          <a:solidFill>
            <a:srgbClr val="1E203E">
              <a:alpha val="77000"/>
            </a:srgbClr>
          </a:solidFill>
          <a:ln>
            <a:noFill/>
          </a:ln>
        </p:spPr>
        <p:txBody>
          <a:bodyPr wrap="square" anchor="ctr">
            <a:noAutofit/>
          </a:bodyPr>
          <a:lstStyle/>
          <a:p>
            <a:pPr algn="ctr"/>
            <a:endParaRPr lang="zh-CN" altLang="zh-CN" sz="2400">
              <a:solidFill>
                <a:srgbClr val="FFFFFF"/>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282" name="TextBox 5"/>
          <p:cNvSpPr>
            <a:spLocks noChangeArrowheads="1"/>
          </p:cNvSpPr>
          <p:nvPr/>
        </p:nvSpPr>
        <p:spPr bwMode="auto">
          <a:xfrm>
            <a:off x="1503682" y="2854089"/>
            <a:ext cx="257975" cy="81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3200" dirty="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283" name="TextBox 55"/>
          <p:cNvSpPr>
            <a:spLocks noChangeArrowheads="1"/>
          </p:cNvSpPr>
          <p:nvPr/>
        </p:nvSpPr>
        <p:spPr bwMode="auto">
          <a:xfrm>
            <a:off x="1187624" y="3631714"/>
            <a:ext cx="24602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dirty="0" smtClean="0">
                <a:gradFill>
                  <a:gsLst>
                    <a:gs pos="0">
                      <a:schemeClr val="accent4">
                        <a:lumMod val="20000"/>
                        <a:lumOff val="80000"/>
                      </a:schemeClr>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The entire project requires X00,000 km 2G HTS wires</a:t>
            </a:r>
            <a:endParaRPr lang="en-US" altLang="zh-CN" sz="1000" dirty="0">
              <a:gradFill>
                <a:gsLst>
                  <a:gs pos="0">
                    <a:schemeClr val="accent4">
                      <a:lumMod val="20000"/>
                      <a:lumOff val="80000"/>
                    </a:schemeClr>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284" name="椭圆 63"/>
          <p:cNvSpPr>
            <a:spLocks noChangeArrowheads="1"/>
          </p:cNvSpPr>
          <p:nvPr/>
        </p:nvSpPr>
        <p:spPr bwMode="auto">
          <a:xfrm>
            <a:off x="415572" y="2801770"/>
            <a:ext cx="414316" cy="414457"/>
          </a:xfrm>
          <a:prstGeom prst="ellipse">
            <a:avLst/>
          </a:prstGeom>
          <a:solidFill>
            <a:srgbClr val="14C7BE">
              <a:alpha val="94000"/>
            </a:srgbClr>
          </a:solidFill>
          <a:ln w="57150" cap="flat" cmpd="sng">
            <a:solidFill>
              <a:schemeClr val="bg1">
                <a:alpha val="35000"/>
              </a:schemeClr>
            </a:solidFill>
            <a:miter lim="800000"/>
            <a:headEnd/>
            <a:tailEnd/>
          </a:ln>
        </p:spPr>
        <p:txBody>
          <a:bodyPr anchor="ctr"/>
          <a:lstStyle/>
          <a:p>
            <a:pPr algn="ctr"/>
            <a:endParaRPr lang="zh-CN" altLang="zh-CN" sz="240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285" name="TextBox 68"/>
          <p:cNvSpPr>
            <a:spLocks noChangeArrowheads="1"/>
          </p:cNvSpPr>
          <p:nvPr/>
        </p:nvSpPr>
        <p:spPr bwMode="auto">
          <a:xfrm>
            <a:off x="1283257" y="2136792"/>
            <a:ext cx="257975" cy="81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3200" dirty="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288" name="TextBox 75"/>
          <p:cNvSpPr>
            <a:spLocks noChangeArrowheads="1"/>
          </p:cNvSpPr>
          <p:nvPr/>
        </p:nvSpPr>
        <p:spPr bwMode="auto">
          <a:xfrm>
            <a:off x="1283257" y="3572601"/>
            <a:ext cx="257975" cy="81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3200" dirty="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290" name="TextBox 69"/>
          <p:cNvSpPr>
            <a:spLocks noChangeArrowheads="1"/>
          </p:cNvSpPr>
          <p:nvPr/>
        </p:nvSpPr>
        <p:spPr bwMode="auto">
          <a:xfrm>
            <a:off x="952347" y="2803505"/>
            <a:ext cx="21154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dirty="0" smtClean="0">
                <a:gradFill>
                  <a:gsLst>
                    <a:gs pos="0">
                      <a:schemeClr val="accent4">
                        <a:lumMod val="20000"/>
                        <a:lumOff val="80000"/>
                      </a:schemeClr>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Each magnet requires around 20km of</a:t>
            </a:r>
            <a:r>
              <a:rPr lang="zh-CN" altLang="en-US" sz="1000" dirty="0" smtClean="0">
                <a:gradFill>
                  <a:gsLst>
                    <a:gs pos="0">
                      <a:schemeClr val="accent4">
                        <a:lumMod val="20000"/>
                        <a:lumOff val="80000"/>
                      </a:schemeClr>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 </a:t>
            </a:r>
            <a:r>
              <a:rPr lang="en-US" altLang="zh-CN" sz="1000" dirty="0" smtClean="0">
                <a:gradFill>
                  <a:gsLst>
                    <a:gs pos="0">
                      <a:schemeClr val="accent4">
                        <a:lumMod val="20000"/>
                        <a:lumOff val="80000"/>
                      </a:schemeClr>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superconducting wires</a:t>
            </a:r>
            <a:endParaRPr lang="en-US" altLang="zh-CN" sz="1000" dirty="0">
              <a:gradFill>
                <a:gsLst>
                  <a:gs pos="0">
                    <a:schemeClr val="accent4">
                      <a:lumMod val="20000"/>
                      <a:lumOff val="80000"/>
                    </a:schemeClr>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291" name="任意多边形 290"/>
          <p:cNvSpPr>
            <a:spLocks noChangeArrowheads="1"/>
          </p:cNvSpPr>
          <p:nvPr/>
        </p:nvSpPr>
        <p:spPr bwMode="auto">
          <a:xfrm>
            <a:off x="1115616" y="1956351"/>
            <a:ext cx="2304256" cy="414457"/>
          </a:xfrm>
          <a:custGeom>
            <a:avLst/>
            <a:gdLst>
              <a:gd name="connsiteX0" fmla="*/ 0 w 5236417"/>
              <a:gd name="connsiteY0" fmla="*/ 0 h 742326"/>
              <a:gd name="connsiteX1" fmla="*/ 696000 w 5236417"/>
              <a:gd name="connsiteY1" fmla="*/ 0 h 742326"/>
              <a:gd name="connsiteX2" fmla="*/ 920226 w 5236417"/>
              <a:gd name="connsiteY2" fmla="*/ 0 h 742326"/>
              <a:gd name="connsiteX3" fmla="*/ 4865254 w 5236417"/>
              <a:gd name="connsiteY3" fmla="*/ 0 h 742326"/>
              <a:gd name="connsiteX4" fmla="*/ 5236417 w 5236417"/>
              <a:gd name="connsiteY4" fmla="*/ 371163 h 742326"/>
              <a:gd name="connsiteX5" fmla="*/ 4865254 w 5236417"/>
              <a:gd name="connsiteY5" fmla="*/ 742326 h 742326"/>
              <a:gd name="connsiteX6" fmla="*/ 920226 w 5236417"/>
              <a:gd name="connsiteY6" fmla="*/ 742326 h 742326"/>
              <a:gd name="connsiteX7" fmla="*/ 696000 w 5236417"/>
              <a:gd name="connsiteY7" fmla="*/ 742326 h 742326"/>
              <a:gd name="connsiteX8" fmla="*/ 0 w 5236417"/>
              <a:gd name="connsiteY8" fmla="*/ 742326 h 742326"/>
              <a:gd name="connsiteX9" fmla="*/ 197646 w 5236417"/>
              <a:gd name="connsiteY9" fmla="*/ 371163 h 742326"/>
              <a:gd name="connsiteX10" fmla="*/ 0 w 5236417"/>
              <a:gd name="connsiteY10" fmla="*/ 0 h 74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6417" h="742326">
                <a:moveTo>
                  <a:pt x="0" y="0"/>
                </a:moveTo>
                <a:lnTo>
                  <a:pt x="696000" y="0"/>
                </a:lnTo>
                <a:lnTo>
                  <a:pt x="920226" y="0"/>
                </a:lnTo>
                <a:lnTo>
                  <a:pt x="4865254" y="0"/>
                </a:lnTo>
                <a:cubicBezTo>
                  <a:pt x="5070242" y="0"/>
                  <a:pt x="5236417" y="166175"/>
                  <a:pt x="5236417" y="371163"/>
                </a:cubicBezTo>
                <a:cubicBezTo>
                  <a:pt x="5236417" y="576151"/>
                  <a:pt x="5070242" y="742326"/>
                  <a:pt x="4865254" y="742326"/>
                </a:cubicBezTo>
                <a:lnTo>
                  <a:pt x="920226" y="742326"/>
                </a:lnTo>
                <a:lnTo>
                  <a:pt x="696000" y="742326"/>
                </a:lnTo>
                <a:lnTo>
                  <a:pt x="0" y="742326"/>
                </a:lnTo>
                <a:cubicBezTo>
                  <a:pt x="119237" y="662038"/>
                  <a:pt x="197646" y="525761"/>
                  <a:pt x="197646" y="371163"/>
                </a:cubicBezTo>
                <a:cubicBezTo>
                  <a:pt x="197646" y="216565"/>
                  <a:pt x="119237" y="80288"/>
                  <a:pt x="0" y="0"/>
                </a:cubicBezTo>
                <a:close/>
              </a:path>
            </a:pathLst>
          </a:custGeom>
          <a:solidFill>
            <a:srgbClr val="1E203E">
              <a:alpha val="77000"/>
            </a:srgbClr>
          </a:solidFill>
          <a:ln>
            <a:noFill/>
          </a:ln>
        </p:spPr>
        <p:txBody>
          <a:bodyPr wrap="square" anchor="ctr">
            <a:noAutofit/>
          </a:bodyPr>
          <a:lstStyle/>
          <a:p>
            <a:pPr algn="ctr"/>
            <a:endParaRPr lang="zh-CN" altLang="zh-CN" sz="2400">
              <a:solidFill>
                <a:srgbClr val="FFFFFF"/>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292" name="椭圆 63"/>
          <p:cNvSpPr>
            <a:spLocks noChangeArrowheads="1"/>
          </p:cNvSpPr>
          <p:nvPr/>
        </p:nvSpPr>
        <p:spPr bwMode="auto">
          <a:xfrm>
            <a:off x="674333" y="1958387"/>
            <a:ext cx="414316" cy="414457"/>
          </a:xfrm>
          <a:prstGeom prst="ellipse">
            <a:avLst/>
          </a:prstGeom>
          <a:solidFill>
            <a:srgbClr val="14C7BE">
              <a:alpha val="94000"/>
            </a:srgbClr>
          </a:solidFill>
          <a:ln w="57150" cap="flat" cmpd="sng">
            <a:solidFill>
              <a:schemeClr val="bg1">
                <a:alpha val="35000"/>
              </a:schemeClr>
            </a:solidFill>
            <a:miter lim="800000"/>
            <a:headEnd/>
            <a:tailEnd/>
          </a:ln>
        </p:spPr>
        <p:txBody>
          <a:bodyPr anchor="ctr"/>
          <a:lstStyle/>
          <a:p>
            <a:pPr algn="ctr"/>
            <a:endParaRPr lang="zh-CN" altLang="zh-CN" sz="240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293" name="TextBox 69"/>
          <p:cNvSpPr>
            <a:spLocks noChangeArrowheads="1"/>
          </p:cNvSpPr>
          <p:nvPr/>
        </p:nvSpPr>
        <p:spPr bwMode="auto">
          <a:xfrm>
            <a:off x="1172357" y="1960772"/>
            <a:ext cx="25475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dirty="0" smtClean="0">
                <a:gradFill>
                  <a:gsLst>
                    <a:gs pos="0">
                      <a:schemeClr val="accent4">
                        <a:lumMod val="20000"/>
                        <a:lumOff val="80000"/>
                      </a:schemeClr>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The collider needs about </a:t>
            </a:r>
            <a:r>
              <a:rPr lang="en-US" altLang="zh-CN" sz="1000" dirty="0" err="1" smtClean="0">
                <a:gradFill>
                  <a:gsLst>
                    <a:gs pos="0">
                      <a:schemeClr val="accent4">
                        <a:lumMod val="20000"/>
                        <a:lumOff val="80000"/>
                      </a:schemeClr>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houdreds</a:t>
            </a:r>
            <a:r>
              <a:rPr lang="en-US" altLang="zh-CN" sz="1000" dirty="0" smtClean="0">
                <a:gradFill>
                  <a:gsLst>
                    <a:gs pos="0">
                      <a:schemeClr val="accent4">
                        <a:lumMod val="20000"/>
                        <a:lumOff val="80000"/>
                      </a:schemeClr>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 superconducting magnets per km</a:t>
            </a:r>
            <a:endParaRPr lang="en-US" altLang="zh-CN" sz="1000" dirty="0">
              <a:gradFill>
                <a:gsLst>
                  <a:gs pos="0">
                    <a:schemeClr val="accent4">
                      <a:lumMod val="20000"/>
                      <a:lumOff val="80000"/>
                    </a:schemeClr>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298" name="圆角矩形 297"/>
          <p:cNvSpPr/>
          <p:nvPr/>
        </p:nvSpPr>
        <p:spPr>
          <a:xfrm>
            <a:off x="3923928" y="2325029"/>
            <a:ext cx="4829216" cy="1254833"/>
          </a:xfrm>
          <a:prstGeom prst="roundRect">
            <a:avLst/>
          </a:prstGeom>
          <a:solidFill>
            <a:srgbClr val="1E203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9" name="Content Placeholder 2"/>
          <p:cNvSpPr txBox="1">
            <a:spLocks/>
          </p:cNvSpPr>
          <p:nvPr/>
        </p:nvSpPr>
        <p:spPr>
          <a:xfrm>
            <a:off x="4139953" y="2513247"/>
            <a:ext cx="4320480" cy="9443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8288" indent="-268288" defTabSz="914321">
              <a:buFont typeface="Wingdings" panose="05000000000000000000" pitchFamily="2" charset="2"/>
              <a:buChar char="l"/>
            </a:pP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To expand 2G HTS wire production by supplying production line and facilities</a:t>
            </a:r>
          </a:p>
          <a:p>
            <a:pPr marL="268288" indent="-268288" defTabSz="914321">
              <a:buFont typeface="Wingdings" panose="05000000000000000000" pitchFamily="2" charset="2"/>
              <a:buChar char="l"/>
            </a:pP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To create a huge platform of common interest</a:t>
            </a:r>
          </a:p>
          <a:p>
            <a:pPr marL="268288" indent="-268288" defTabSz="914321">
              <a:buFont typeface="Wingdings" panose="05000000000000000000" pitchFamily="2" charset="2"/>
              <a:buChar char="l"/>
            </a:pPr>
            <a:endParaRPr lang="en-US" altLang="zh-CN" sz="14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8984165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500"/>
                                        <p:tgtEl>
                                          <p:spTgt spid="297"/>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55"/>
                                        </p:tgtEl>
                                        <p:attrNameLst>
                                          <p:attrName>style.visibility</p:attrName>
                                        </p:attrNameLst>
                                      </p:cBhvr>
                                      <p:to>
                                        <p:strVal val="visible"/>
                                      </p:to>
                                    </p:set>
                                    <p:animEffect transition="in" filter="fade">
                                      <p:cBhvr>
                                        <p:cTn id="10" dur="500"/>
                                        <p:tgtEl>
                                          <p:spTgt spid="2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7"/>
                                        </p:tgtEl>
                                        <p:attrNameLst>
                                          <p:attrName>style.visibility</p:attrName>
                                        </p:attrNameLst>
                                      </p:cBhvr>
                                      <p:to>
                                        <p:strVal val="visible"/>
                                      </p:to>
                                    </p:set>
                                    <p:animEffect transition="in" filter="fade">
                                      <p:cBhvr>
                                        <p:cTn id="13" dur="500"/>
                                        <p:tgtEl>
                                          <p:spTgt spid="27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79"/>
                                        </p:tgtEl>
                                        <p:attrNameLst>
                                          <p:attrName>style.visibility</p:attrName>
                                        </p:attrNameLst>
                                      </p:cBhvr>
                                      <p:to>
                                        <p:strVal val="visible"/>
                                      </p:to>
                                    </p:set>
                                    <p:animEffect transition="in" filter="wipe(up)">
                                      <p:cBhvr>
                                        <p:cTn id="18" dur="2800"/>
                                        <p:tgtEl>
                                          <p:spTgt spid="279"/>
                                        </p:tgtEl>
                                      </p:cBhvr>
                                    </p:animEffect>
                                  </p:childTnLst>
                                </p:cTn>
                              </p:par>
                              <p:par>
                                <p:cTn id="19" presetID="10" presetClass="entr" presetSubtype="0" fill="hold" grpId="0" nodeType="withEffect">
                                  <p:stCondLst>
                                    <p:cond delay="300"/>
                                  </p:stCondLst>
                                  <p:childTnLst>
                                    <p:set>
                                      <p:cBhvr>
                                        <p:cTn id="20" dur="1" fill="hold">
                                          <p:stCondLst>
                                            <p:cond delay="0"/>
                                          </p:stCondLst>
                                        </p:cTn>
                                        <p:tgtEl>
                                          <p:spTgt spid="292"/>
                                        </p:tgtEl>
                                        <p:attrNameLst>
                                          <p:attrName>style.visibility</p:attrName>
                                        </p:attrNameLst>
                                      </p:cBhvr>
                                      <p:to>
                                        <p:strVal val="visible"/>
                                      </p:to>
                                    </p:set>
                                    <p:animEffect transition="in" filter="fade">
                                      <p:cBhvr>
                                        <p:cTn id="21" dur="700"/>
                                        <p:tgtEl>
                                          <p:spTgt spid="292"/>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284"/>
                                        </p:tgtEl>
                                        <p:attrNameLst>
                                          <p:attrName>style.visibility</p:attrName>
                                        </p:attrNameLst>
                                      </p:cBhvr>
                                      <p:to>
                                        <p:strVal val="visible"/>
                                      </p:to>
                                    </p:set>
                                    <p:animEffect transition="in" filter="fade">
                                      <p:cBhvr>
                                        <p:cTn id="24" dur="700"/>
                                        <p:tgtEl>
                                          <p:spTgt spid="284"/>
                                        </p:tgtEl>
                                      </p:cBhvr>
                                    </p:animEffect>
                                  </p:childTnLst>
                                </p:cTn>
                              </p:par>
                              <p:par>
                                <p:cTn id="25" presetID="10" presetClass="entr" presetSubtype="0" fill="hold" grpId="0" nodeType="withEffect">
                                  <p:stCondLst>
                                    <p:cond delay="1700"/>
                                  </p:stCondLst>
                                  <p:childTnLst>
                                    <p:set>
                                      <p:cBhvr>
                                        <p:cTn id="26" dur="1" fill="hold">
                                          <p:stCondLst>
                                            <p:cond delay="0"/>
                                          </p:stCondLst>
                                        </p:cTn>
                                        <p:tgtEl>
                                          <p:spTgt spid="280"/>
                                        </p:tgtEl>
                                        <p:attrNameLst>
                                          <p:attrName>style.visibility</p:attrName>
                                        </p:attrNameLst>
                                      </p:cBhvr>
                                      <p:to>
                                        <p:strVal val="visible"/>
                                      </p:to>
                                    </p:set>
                                    <p:animEffect transition="in" filter="fade">
                                      <p:cBhvr>
                                        <p:cTn id="27" dur="700"/>
                                        <p:tgtEl>
                                          <p:spTgt spid="280"/>
                                        </p:tgtEl>
                                      </p:cBhvr>
                                    </p:animEffect>
                                  </p:childTnLst>
                                </p:cTn>
                              </p:par>
                              <p:par>
                                <p:cTn id="28" presetID="22" presetClass="entr" presetSubtype="8" fill="hold" grpId="0" nodeType="withEffect">
                                  <p:stCondLst>
                                    <p:cond delay="900"/>
                                  </p:stCondLst>
                                  <p:childTnLst>
                                    <p:set>
                                      <p:cBhvr>
                                        <p:cTn id="29" dur="1" fill="hold">
                                          <p:stCondLst>
                                            <p:cond delay="0"/>
                                          </p:stCondLst>
                                        </p:cTn>
                                        <p:tgtEl>
                                          <p:spTgt spid="291"/>
                                        </p:tgtEl>
                                        <p:attrNameLst>
                                          <p:attrName>style.visibility</p:attrName>
                                        </p:attrNameLst>
                                      </p:cBhvr>
                                      <p:to>
                                        <p:strVal val="visible"/>
                                      </p:to>
                                    </p:set>
                                    <p:animEffect transition="in" filter="wipe(left)">
                                      <p:cBhvr>
                                        <p:cTn id="30" dur="800"/>
                                        <p:tgtEl>
                                          <p:spTgt spid="291"/>
                                        </p:tgtEl>
                                      </p:cBhvr>
                                    </p:animEffect>
                                  </p:childTnLst>
                                </p:cTn>
                              </p:par>
                              <p:par>
                                <p:cTn id="31" presetID="22" presetClass="entr" presetSubtype="8" fill="hold" grpId="0" nodeType="withEffect">
                                  <p:stCondLst>
                                    <p:cond delay="900"/>
                                  </p:stCondLst>
                                  <p:childTnLst>
                                    <p:set>
                                      <p:cBhvr>
                                        <p:cTn id="32" dur="1" fill="hold">
                                          <p:stCondLst>
                                            <p:cond delay="0"/>
                                          </p:stCondLst>
                                        </p:cTn>
                                        <p:tgtEl>
                                          <p:spTgt spid="293"/>
                                        </p:tgtEl>
                                        <p:attrNameLst>
                                          <p:attrName>style.visibility</p:attrName>
                                        </p:attrNameLst>
                                      </p:cBhvr>
                                      <p:to>
                                        <p:strVal val="visible"/>
                                      </p:to>
                                    </p:set>
                                    <p:animEffect transition="in" filter="wipe(left)">
                                      <p:cBhvr>
                                        <p:cTn id="33" dur="800"/>
                                        <p:tgtEl>
                                          <p:spTgt spid="293"/>
                                        </p:tgtEl>
                                      </p:cBhvr>
                                    </p:animEffect>
                                  </p:childTnLst>
                                </p:cTn>
                              </p:par>
                              <p:par>
                                <p:cTn id="34" presetID="22" presetClass="entr" presetSubtype="8" fill="hold" grpId="0" nodeType="withEffect">
                                  <p:stCondLst>
                                    <p:cond delay="1600"/>
                                  </p:stCondLst>
                                  <p:childTnLst>
                                    <p:set>
                                      <p:cBhvr>
                                        <p:cTn id="35" dur="1" fill="hold">
                                          <p:stCondLst>
                                            <p:cond delay="0"/>
                                          </p:stCondLst>
                                        </p:cTn>
                                        <p:tgtEl>
                                          <p:spTgt spid="276"/>
                                        </p:tgtEl>
                                        <p:attrNameLst>
                                          <p:attrName>style.visibility</p:attrName>
                                        </p:attrNameLst>
                                      </p:cBhvr>
                                      <p:to>
                                        <p:strVal val="visible"/>
                                      </p:to>
                                    </p:set>
                                    <p:animEffect transition="in" filter="wipe(left)">
                                      <p:cBhvr>
                                        <p:cTn id="36" dur="800"/>
                                        <p:tgtEl>
                                          <p:spTgt spid="276"/>
                                        </p:tgtEl>
                                      </p:cBhvr>
                                    </p:animEffect>
                                  </p:childTnLst>
                                </p:cTn>
                              </p:par>
                              <p:par>
                                <p:cTn id="37" presetID="22" presetClass="entr" presetSubtype="8" fill="hold" grpId="0" nodeType="withEffect">
                                  <p:stCondLst>
                                    <p:cond delay="1600"/>
                                  </p:stCondLst>
                                  <p:childTnLst>
                                    <p:set>
                                      <p:cBhvr>
                                        <p:cTn id="38" dur="1" fill="hold">
                                          <p:stCondLst>
                                            <p:cond delay="0"/>
                                          </p:stCondLst>
                                        </p:cTn>
                                        <p:tgtEl>
                                          <p:spTgt spid="290"/>
                                        </p:tgtEl>
                                        <p:attrNameLst>
                                          <p:attrName>style.visibility</p:attrName>
                                        </p:attrNameLst>
                                      </p:cBhvr>
                                      <p:to>
                                        <p:strVal val="visible"/>
                                      </p:to>
                                    </p:set>
                                    <p:animEffect transition="in" filter="wipe(left)">
                                      <p:cBhvr>
                                        <p:cTn id="39" dur="800"/>
                                        <p:tgtEl>
                                          <p:spTgt spid="290"/>
                                        </p:tgtEl>
                                      </p:cBhvr>
                                    </p:animEffect>
                                  </p:childTnLst>
                                </p:cTn>
                              </p:par>
                              <p:par>
                                <p:cTn id="40" presetID="22" presetClass="entr" presetSubtype="8" fill="hold" grpId="0" nodeType="withEffect">
                                  <p:stCondLst>
                                    <p:cond delay="2300"/>
                                  </p:stCondLst>
                                  <p:childTnLst>
                                    <p:set>
                                      <p:cBhvr>
                                        <p:cTn id="41" dur="1" fill="hold">
                                          <p:stCondLst>
                                            <p:cond delay="0"/>
                                          </p:stCondLst>
                                        </p:cTn>
                                        <p:tgtEl>
                                          <p:spTgt spid="281"/>
                                        </p:tgtEl>
                                        <p:attrNameLst>
                                          <p:attrName>style.visibility</p:attrName>
                                        </p:attrNameLst>
                                      </p:cBhvr>
                                      <p:to>
                                        <p:strVal val="visible"/>
                                      </p:to>
                                    </p:set>
                                    <p:animEffect transition="in" filter="wipe(left)">
                                      <p:cBhvr>
                                        <p:cTn id="42" dur="800"/>
                                        <p:tgtEl>
                                          <p:spTgt spid="281"/>
                                        </p:tgtEl>
                                      </p:cBhvr>
                                    </p:animEffect>
                                  </p:childTnLst>
                                </p:cTn>
                              </p:par>
                              <p:par>
                                <p:cTn id="43" presetID="22" presetClass="entr" presetSubtype="8" fill="hold" grpId="0" nodeType="withEffect">
                                  <p:stCondLst>
                                    <p:cond delay="2300"/>
                                  </p:stCondLst>
                                  <p:childTnLst>
                                    <p:set>
                                      <p:cBhvr>
                                        <p:cTn id="44" dur="1" fill="hold">
                                          <p:stCondLst>
                                            <p:cond delay="0"/>
                                          </p:stCondLst>
                                        </p:cTn>
                                        <p:tgtEl>
                                          <p:spTgt spid="283"/>
                                        </p:tgtEl>
                                        <p:attrNameLst>
                                          <p:attrName>style.visibility</p:attrName>
                                        </p:attrNameLst>
                                      </p:cBhvr>
                                      <p:to>
                                        <p:strVal val="visible"/>
                                      </p:to>
                                    </p:set>
                                    <p:animEffect transition="in" filter="wipe(left)">
                                      <p:cBhvr>
                                        <p:cTn id="45" dur="800"/>
                                        <p:tgtEl>
                                          <p:spTgt spid="28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98"/>
                                        </p:tgtEl>
                                        <p:attrNameLst>
                                          <p:attrName>style.visibility</p:attrName>
                                        </p:attrNameLst>
                                      </p:cBhvr>
                                      <p:to>
                                        <p:strVal val="visible"/>
                                      </p:to>
                                    </p:set>
                                    <p:animEffect transition="in" filter="fade">
                                      <p:cBhvr>
                                        <p:cTn id="50" dur="500"/>
                                        <p:tgtEl>
                                          <p:spTgt spid="29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9"/>
                                        </p:tgtEl>
                                        <p:attrNameLst>
                                          <p:attrName>style.visibility</p:attrName>
                                        </p:attrNameLst>
                                      </p:cBhvr>
                                      <p:to>
                                        <p:strVal val="visible"/>
                                      </p:to>
                                    </p:set>
                                    <p:animEffect transition="in" filter="fade">
                                      <p:cBhvr>
                                        <p:cTn id="53" dur="5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0" animBg="1"/>
      <p:bldP spid="255" grpId="0"/>
      <p:bldP spid="276" grpId="0" animBg="1"/>
      <p:bldP spid="277" grpId="0"/>
      <p:bldP spid="279" grpId="0" animBg="1"/>
      <p:bldP spid="280" grpId="0" animBg="1"/>
      <p:bldP spid="281" grpId="0" animBg="1"/>
      <p:bldP spid="283" grpId="0"/>
      <p:bldP spid="284" grpId="0" animBg="1"/>
      <p:bldP spid="290" grpId="0"/>
      <p:bldP spid="291" grpId="0" animBg="1"/>
      <p:bldP spid="292" grpId="0" animBg="1"/>
      <p:bldP spid="293" grpId="0"/>
      <p:bldP spid="298" grpId="0" animBg="1"/>
      <p:bldP spid="29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9175" y="1653995"/>
            <a:ext cx="9144000" cy="2429923"/>
          </a:xfrm>
          <a:prstGeom prst="rect">
            <a:avLst/>
          </a:prstGeom>
          <a:solidFill>
            <a:schemeClr val="accent5">
              <a:lumMod val="60000"/>
              <a:lumOff val="40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sp>
        <p:nvSpPr>
          <p:cNvPr id="213" name="矩形 212"/>
          <p:cNvSpPr/>
          <p:nvPr/>
        </p:nvSpPr>
        <p:spPr>
          <a:xfrm>
            <a:off x="15558" y="-8477"/>
            <a:ext cx="9128442" cy="5143501"/>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5" name="TextBox 254"/>
          <p:cNvSpPr txBox="1"/>
          <p:nvPr/>
        </p:nvSpPr>
        <p:spPr>
          <a:xfrm>
            <a:off x="233590" y="888785"/>
            <a:ext cx="7487925" cy="369332"/>
          </a:xfrm>
          <a:prstGeom prst="rect">
            <a:avLst/>
          </a:prstGeom>
          <a:noFill/>
        </p:spPr>
        <p:txBody>
          <a:bodyPr wrap="square" rtlCol="0">
            <a:spAutoFit/>
          </a:bodyPr>
          <a:lstStyle/>
          <a:p>
            <a:r>
              <a:rPr lang="en-US" altLang="zh-CN" b="1" dirty="0" smtClean="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rPr>
              <a:t>Focusing on Core Competencies &amp; Advantages</a:t>
            </a:r>
            <a:endParaRPr lang="en-US" altLang="zh-CN" b="1" dirty="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endParaRPr>
          </a:p>
        </p:txBody>
      </p:sp>
      <p:sp>
        <p:nvSpPr>
          <p:cNvPr id="158" name="矩形 157"/>
          <p:cNvSpPr/>
          <p:nvPr/>
        </p:nvSpPr>
        <p:spPr>
          <a:xfrm>
            <a:off x="0" y="283483"/>
            <a:ext cx="9144000" cy="560075"/>
          </a:xfrm>
          <a:prstGeom prst="rec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sp>
        <p:nvSpPr>
          <p:cNvPr id="248" name="TextBox 237"/>
          <p:cNvSpPr txBox="1"/>
          <p:nvPr/>
        </p:nvSpPr>
        <p:spPr>
          <a:xfrm>
            <a:off x="-9175" y="348080"/>
            <a:ext cx="3162324" cy="430879"/>
          </a:xfrm>
          <a:prstGeom prst="rect">
            <a:avLst/>
          </a:prstGeom>
          <a:noFill/>
        </p:spPr>
        <p:txBody>
          <a:bodyPr wrap="none" lIns="91432" tIns="45716" rIns="91432" bIns="45716" rtlCol="0">
            <a:spAutoFit/>
          </a:bodyPr>
          <a:lstStyle/>
          <a:p>
            <a:r>
              <a:rPr lang="en-US" altLang="zh-CN" sz="2200" b="1" dirty="0" smtClean="0">
                <a:solidFill>
                  <a:srgbClr val="1E203E"/>
                </a:solidFill>
                <a:latin typeface="BankGothic Lt BT" panose="020B0607020203060204" pitchFamily="34" charset="0"/>
                <a:ea typeface="站酷高端黑" panose="02010600030101010101" pitchFamily="2" charset="-122"/>
              </a:rPr>
              <a:t>  </a:t>
            </a:r>
            <a:r>
              <a:rPr lang="en-US" altLang="zh-CN" sz="2200" b="1" dirty="0" smtClean="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rPr>
              <a:t>Future Strategies</a:t>
            </a:r>
            <a:endParaRPr lang="en-US" altLang="zh-CN" sz="2200" b="1" dirty="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endParaRPr>
          </a:p>
        </p:txBody>
      </p:sp>
      <p:grpSp>
        <p:nvGrpSpPr>
          <p:cNvPr id="257" name="组合 256"/>
          <p:cNvGrpSpPr/>
          <p:nvPr/>
        </p:nvGrpSpPr>
        <p:grpSpPr>
          <a:xfrm>
            <a:off x="7020272" y="-48204"/>
            <a:ext cx="2132118" cy="360040"/>
            <a:chOff x="7020272" y="-48204"/>
            <a:chExt cx="2132118" cy="360040"/>
          </a:xfrm>
        </p:grpSpPr>
        <p:pic>
          <p:nvPicPr>
            <p:cNvPr id="258" name="Picture 5" descr="C:\Users\Amos Hong\Desktop\图片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48204"/>
              <a:ext cx="1988102" cy="360040"/>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6" descr="C:\Users\Amos Hong\Desktop\图片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5982"/>
              <a:ext cx="196503" cy="231668"/>
            </a:xfrm>
            <a:prstGeom prst="rect">
              <a:avLst/>
            </a:prstGeom>
            <a:noFill/>
            <a:extLst>
              <a:ext uri="{909E8E84-426E-40DD-AFC4-6F175D3DCCD1}">
                <a14:hiddenFill xmlns:a14="http://schemas.microsoft.com/office/drawing/2010/main">
                  <a:solidFill>
                    <a:srgbClr val="FFFFFF"/>
                  </a:solidFill>
                </a14:hiddenFill>
              </a:ext>
            </a:extLst>
          </p:spPr>
        </p:pic>
      </p:grpSp>
      <p:sp>
        <p:nvSpPr>
          <p:cNvPr id="235" name="Oval 8"/>
          <p:cNvSpPr/>
          <p:nvPr/>
        </p:nvSpPr>
        <p:spPr>
          <a:xfrm>
            <a:off x="831447" y="2671993"/>
            <a:ext cx="427434" cy="427434"/>
          </a:xfrm>
          <a:prstGeom prst="ellipse">
            <a:avLst/>
          </a:prstGeom>
          <a:noFill/>
          <a:ln w="12700">
            <a:solidFill>
              <a:schemeClr val="bg1">
                <a:alpha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9" name="Oval 14"/>
          <p:cNvSpPr/>
          <p:nvPr/>
        </p:nvSpPr>
        <p:spPr>
          <a:xfrm>
            <a:off x="2199447" y="2671993"/>
            <a:ext cx="427434" cy="427434"/>
          </a:xfrm>
          <a:prstGeom prst="ellipse">
            <a:avLst/>
          </a:prstGeom>
          <a:noFill/>
          <a:ln w="12700">
            <a:solidFill>
              <a:schemeClr val="bg1">
                <a:alpha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0" name="Oval 23"/>
          <p:cNvSpPr/>
          <p:nvPr/>
        </p:nvSpPr>
        <p:spPr>
          <a:xfrm>
            <a:off x="7507798" y="2671993"/>
            <a:ext cx="427434" cy="427434"/>
          </a:xfrm>
          <a:prstGeom prst="ellipse">
            <a:avLst/>
          </a:prstGeom>
          <a:noFill/>
          <a:ln w="12700">
            <a:solidFill>
              <a:schemeClr val="bg1">
                <a:alpha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1" name="Oval 32"/>
          <p:cNvSpPr/>
          <p:nvPr/>
        </p:nvSpPr>
        <p:spPr>
          <a:xfrm>
            <a:off x="4935447" y="2671993"/>
            <a:ext cx="427434" cy="427434"/>
          </a:xfrm>
          <a:prstGeom prst="ellipse">
            <a:avLst/>
          </a:prstGeom>
          <a:noFill/>
          <a:ln w="12700">
            <a:solidFill>
              <a:schemeClr val="bg1">
                <a:alpha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2" name="Oval 40"/>
          <p:cNvSpPr/>
          <p:nvPr/>
        </p:nvSpPr>
        <p:spPr>
          <a:xfrm>
            <a:off x="6303447" y="2671993"/>
            <a:ext cx="427434" cy="427434"/>
          </a:xfrm>
          <a:prstGeom prst="ellipse">
            <a:avLst/>
          </a:prstGeom>
          <a:noFill/>
          <a:ln w="12700">
            <a:solidFill>
              <a:schemeClr val="bg1">
                <a:alpha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3" name="AutoShape 399"/>
          <p:cNvSpPr>
            <a:spLocks/>
          </p:cNvSpPr>
          <p:nvPr/>
        </p:nvSpPr>
        <p:spPr bwMode="auto">
          <a:xfrm>
            <a:off x="947176" y="2780392"/>
            <a:ext cx="210576" cy="209144"/>
          </a:xfrm>
          <a:custGeom>
            <a:avLst/>
            <a:gdLst>
              <a:gd name="T0" fmla="*/ 147153432 w 21600"/>
              <a:gd name="T1" fmla="*/ 0 h 21600"/>
              <a:gd name="T2" fmla="*/ 0 w 21600"/>
              <a:gd name="T3" fmla="*/ 39533154 h 21600"/>
              <a:gd name="T4" fmla="*/ 0 w 21600"/>
              <a:gd name="T5" fmla="*/ 39546738 h 21600"/>
              <a:gd name="T6" fmla="*/ 0 w 21600"/>
              <a:gd name="T7" fmla="*/ 246662734 h 21600"/>
              <a:gd name="T8" fmla="*/ 147153432 w 21600"/>
              <a:gd name="T9" fmla="*/ 286355233 h 21600"/>
              <a:gd name="T10" fmla="*/ 294279076 w 21600"/>
              <a:gd name="T11" fmla="*/ 246662734 h 21600"/>
              <a:gd name="T12" fmla="*/ 294279076 w 21600"/>
              <a:gd name="T13" fmla="*/ 39572652 h 21600"/>
              <a:gd name="T14" fmla="*/ 147153432 w 21600"/>
              <a:gd name="T15" fmla="*/ 0 h 21600"/>
              <a:gd name="T16" fmla="*/ 134810310 w 21600"/>
              <a:gd name="T17" fmla="*/ 258262719 h 21600"/>
              <a:gd name="T18" fmla="*/ 24523408 w 21600"/>
              <a:gd name="T19" fmla="*/ 228501028 h 21600"/>
              <a:gd name="T20" fmla="*/ 24523408 w 21600"/>
              <a:gd name="T21" fmla="*/ 74452997 h 21600"/>
              <a:gd name="T22" fmla="*/ 134810310 w 21600"/>
              <a:gd name="T23" fmla="*/ 104307270 h 21600"/>
              <a:gd name="T24" fmla="*/ 134810310 w 21600"/>
              <a:gd name="T25" fmla="*/ 258262719 h 21600"/>
              <a:gd name="T26" fmla="*/ 147071377 w 21600"/>
              <a:gd name="T27" fmla="*/ 82870304 h 21600"/>
              <a:gd name="T28" fmla="*/ 39387379 w 21600"/>
              <a:gd name="T29" fmla="*/ 53705369 h 21600"/>
              <a:gd name="T30" fmla="*/ 147153432 w 21600"/>
              <a:gd name="T31" fmla="*/ 24764161 h 21600"/>
              <a:gd name="T32" fmla="*/ 254891697 w 21600"/>
              <a:gd name="T33" fmla="*/ 53731390 h 21600"/>
              <a:gd name="T34" fmla="*/ 147071377 w 21600"/>
              <a:gd name="T35" fmla="*/ 82870304 h 21600"/>
              <a:gd name="T36" fmla="*/ 269755549 w 21600"/>
              <a:gd name="T37" fmla="*/ 228514612 h 21600"/>
              <a:gd name="T38" fmla="*/ 159332551 w 21600"/>
              <a:gd name="T39" fmla="*/ 258303484 h 21600"/>
              <a:gd name="T40" fmla="*/ 159332551 w 21600"/>
              <a:gd name="T41" fmla="*/ 104320854 h 21600"/>
              <a:gd name="T42" fmla="*/ 269755549 w 21600"/>
              <a:gd name="T43" fmla="*/ 74478911 h 21600"/>
              <a:gd name="T44" fmla="*/ 269755549 w 21600"/>
              <a:gd name="T45" fmla="*/ 228514612 h 21600"/>
              <a:gd name="T46" fmla="*/ 269755549 w 21600"/>
              <a:gd name="T47" fmla="*/ 228514612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10801" y="0"/>
                </a:moveTo>
                <a:lnTo>
                  <a:pt x="0" y="2982"/>
                </a:lnTo>
                <a:lnTo>
                  <a:pt x="0" y="2983"/>
                </a:lnTo>
                <a:lnTo>
                  <a:pt x="0" y="18606"/>
                </a:lnTo>
                <a:lnTo>
                  <a:pt x="10801" y="21600"/>
                </a:lnTo>
                <a:lnTo>
                  <a:pt x="21600" y="18606"/>
                </a:lnTo>
                <a:lnTo>
                  <a:pt x="21600" y="2985"/>
                </a:lnTo>
                <a:lnTo>
                  <a:pt x="10801" y="0"/>
                </a:lnTo>
                <a:close/>
                <a:moveTo>
                  <a:pt x="9895" y="19481"/>
                </a:moveTo>
                <a:lnTo>
                  <a:pt x="1800" y="17236"/>
                </a:lnTo>
                <a:lnTo>
                  <a:pt x="1800" y="5616"/>
                </a:lnTo>
                <a:lnTo>
                  <a:pt x="9895" y="7868"/>
                </a:lnTo>
                <a:lnTo>
                  <a:pt x="9895" y="19481"/>
                </a:lnTo>
                <a:close/>
                <a:moveTo>
                  <a:pt x="10795" y="6251"/>
                </a:moveTo>
                <a:lnTo>
                  <a:pt x="2891" y="4051"/>
                </a:lnTo>
                <a:lnTo>
                  <a:pt x="10801" y="1868"/>
                </a:lnTo>
                <a:lnTo>
                  <a:pt x="18709" y="4053"/>
                </a:lnTo>
                <a:lnTo>
                  <a:pt x="10795" y="6251"/>
                </a:lnTo>
                <a:close/>
                <a:moveTo>
                  <a:pt x="19800" y="17237"/>
                </a:moveTo>
                <a:lnTo>
                  <a:pt x="11695" y="19484"/>
                </a:lnTo>
                <a:lnTo>
                  <a:pt x="11695" y="7869"/>
                </a:lnTo>
                <a:lnTo>
                  <a:pt x="19800" y="5618"/>
                </a:lnTo>
                <a:lnTo>
                  <a:pt x="19800" y="17237"/>
                </a:lnTo>
                <a:close/>
                <a:moveTo>
                  <a:pt x="19800" y="17237"/>
                </a:moveTo>
              </a:path>
            </a:pathLst>
          </a:custGeom>
          <a:solidFill>
            <a:srgbClr val="FFFFFF"/>
          </a:solidFill>
          <a:ln>
            <a:noFill/>
          </a:ln>
        </p:spPr>
        <p:txBody>
          <a:bodyPr lIns="0" tIns="0" rIns="0" bIns="0"/>
          <a:lstStyle/>
          <a:p>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254" name="Group 659"/>
          <p:cNvGrpSpPr>
            <a:grpSpLocks/>
          </p:cNvGrpSpPr>
          <p:nvPr/>
        </p:nvGrpSpPr>
        <p:grpSpPr bwMode="auto">
          <a:xfrm>
            <a:off x="2334611" y="2768120"/>
            <a:ext cx="163972" cy="253064"/>
            <a:chOff x="0" y="0"/>
            <a:chExt cx="339" cy="573"/>
          </a:xfrm>
          <a:solidFill>
            <a:schemeClr val="bg1"/>
          </a:solidFill>
        </p:grpSpPr>
        <p:sp>
          <p:nvSpPr>
            <p:cNvPr id="260" name="AutoShape 656"/>
            <p:cNvSpPr>
              <a:spLocks/>
            </p:cNvSpPr>
            <p:nvPr/>
          </p:nvSpPr>
          <p:spPr bwMode="auto">
            <a:xfrm>
              <a:off x="0" y="0"/>
              <a:ext cx="339" cy="460"/>
            </a:xfrm>
            <a:custGeom>
              <a:avLst/>
              <a:gdLst>
                <a:gd name="T0" fmla="*/ 0 w 21599"/>
                <a:gd name="T1" fmla="*/ 0 h 21600"/>
                <a:gd name="T2" fmla="*/ 0 w 21599"/>
                <a:gd name="T3" fmla="*/ 0 h 21600"/>
                <a:gd name="T4" fmla="*/ 0 w 21599"/>
                <a:gd name="T5" fmla="*/ 0 h 21600"/>
                <a:gd name="T6" fmla="*/ 0 w 21599"/>
                <a:gd name="T7" fmla="*/ 0 h 21600"/>
                <a:gd name="T8" fmla="*/ 0 w 21599"/>
                <a:gd name="T9" fmla="*/ 0 h 21600"/>
                <a:gd name="T10" fmla="*/ 0 w 21599"/>
                <a:gd name="T11" fmla="*/ 0 h 21600"/>
                <a:gd name="T12" fmla="*/ 0 w 21599"/>
                <a:gd name="T13" fmla="*/ 0 h 21600"/>
                <a:gd name="T14" fmla="*/ 0 w 21599"/>
                <a:gd name="T15" fmla="*/ 0 h 21600"/>
                <a:gd name="T16" fmla="*/ 0 w 21599"/>
                <a:gd name="T17" fmla="*/ 0 h 21600"/>
                <a:gd name="T18" fmla="*/ 0 w 21599"/>
                <a:gd name="T19" fmla="*/ 0 h 21600"/>
                <a:gd name="T20" fmla="*/ 0 w 21599"/>
                <a:gd name="T21" fmla="*/ 0 h 21600"/>
                <a:gd name="T22" fmla="*/ 0 w 21599"/>
                <a:gd name="T23" fmla="*/ 0 h 21600"/>
                <a:gd name="T24" fmla="*/ 0 w 21599"/>
                <a:gd name="T25" fmla="*/ 0 h 21600"/>
                <a:gd name="T26" fmla="*/ 0 w 21599"/>
                <a:gd name="T27" fmla="*/ 0 h 21600"/>
                <a:gd name="T28" fmla="*/ 0 w 21599"/>
                <a:gd name="T29" fmla="*/ 0 h 21600"/>
                <a:gd name="T30" fmla="*/ 0 w 21599"/>
                <a:gd name="T31" fmla="*/ 0 h 21600"/>
                <a:gd name="T32" fmla="*/ 0 w 21599"/>
                <a:gd name="T33" fmla="*/ 0 h 21600"/>
                <a:gd name="T34" fmla="*/ 0 w 21599"/>
                <a:gd name="T35" fmla="*/ 0 h 21600"/>
                <a:gd name="T36" fmla="*/ 0 w 21599"/>
                <a:gd name="T37" fmla="*/ 0 h 21600"/>
                <a:gd name="T38" fmla="*/ 0 w 21599"/>
                <a:gd name="T39" fmla="*/ 0 h 21600"/>
                <a:gd name="T40" fmla="*/ 0 w 21599"/>
                <a:gd name="T41" fmla="*/ 0 h 21600"/>
                <a:gd name="T42" fmla="*/ 0 w 21599"/>
                <a:gd name="T43" fmla="*/ 0 h 21600"/>
                <a:gd name="T44" fmla="*/ 0 w 21599"/>
                <a:gd name="T45" fmla="*/ 0 h 21600"/>
                <a:gd name="T46" fmla="*/ 0 w 21599"/>
                <a:gd name="T47" fmla="*/ 0 h 21600"/>
                <a:gd name="T48" fmla="*/ 0 w 21599"/>
                <a:gd name="T49" fmla="*/ 0 h 21600"/>
                <a:gd name="T50" fmla="*/ 0 w 21599"/>
                <a:gd name="T51" fmla="*/ 0 h 21600"/>
                <a:gd name="T52" fmla="*/ 0 w 21599"/>
                <a:gd name="T53" fmla="*/ 0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599" h="21600">
                  <a:moveTo>
                    <a:pt x="10934" y="0"/>
                  </a:moveTo>
                  <a:cubicBezTo>
                    <a:pt x="10847" y="0"/>
                    <a:pt x="10801" y="2"/>
                    <a:pt x="10801" y="2"/>
                  </a:cubicBezTo>
                  <a:cubicBezTo>
                    <a:pt x="10801" y="2"/>
                    <a:pt x="10754" y="0"/>
                    <a:pt x="10668" y="0"/>
                  </a:cubicBezTo>
                  <a:cubicBezTo>
                    <a:pt x="9432" y="0"/>
                    <a:pt x="0" y="285"/>
                    <a:pt x="0" y="8964"/>
                  </a:cubicBezTo>
                  <a:cubicBezTo>
                    <a:pt x="0" y="12780"/>
                    <a:pt x="6319" y="19737"/>
                    <a:pt x="6319" y="21600"/>
                  </a:cubicBezTo>
                  <a:lnTo>
                    <a:pt x="15323" y="21600"/>
                  </a:lnTo>
                  <a:cubicBezTo>
                    <a:pt x="15323" y="19737"/>
                    <a:pt x="21599" y="12780"/>
                    <a:pt x="21599" y="8964"/>
                  </a:cubicBezTo>
                  <a:cubicBezTo>
                    <a:pt x="21600" y="284"/>
                    <a:pt x="12168" y="0"/>
                    <a:pt x="10934" y="0"/>
                  </a:cubicBezTo>
                  <a:close/>
                  <a:moveTo>
                    <a:pt x="13355" y="19728"/>
                  </a:moveTo>
                  <a:lnTo>
                    <a:pt x="12362" y="19728"/>
                  </a:lnTo>
                  <a:lnTo>
                    <a:pt x="12362" y="14897"/>
                  </a:lnTo>
                  <a:lnTo>
                    <a:pt x="9324" y="14897"/>
                  </a:lnTo>
                  <a:lnTo>
                    <a:pt x="9324" y="19728"/>
                  </a:lnTo>
                  <a:lnTo>
                    <a:pt x="8285" y="19728"/>
                  </a:lnTo>
                  <a:cubicBezTo>
                    <a:pt x="7853" y="18884"/>
                    <a:pt x="7181" y="17845"/>
                    <a:pt x="6279" y="16473"/>
                  </a:cubicBezTo>
                  <a:cubicBezTo>
                    <a:pt x="4701" y="14071"/>
                    <a:pt x="2542" y="10782"/>
                    <a:pt x="2542" y="8964"/>
                  </a:cubicBezTo>
                  <a:cubicBezTo>
                    <a:pt x="2542" y="6006"/>
                    <a:pt x="3778" y="3937"/>
                    <a:pt x="6217" y="2815"/>
                  </a:cubicBezTo>
                  <a:cubicBezTo>
                    <a:pt x="8209" y="1899"/>
                    <a:pt x="10422" y="1872"/>
                    <a:pt x="10668" y="1872"/>
                  </a:cubicBezTo>
                  <a:lnTo>
                    <a:pt x="10696" y="1872"/>
                  </a:lnTo>
                  <a:lnTo>
                    <a:pt x="10783" y="1875"/>
                  </a:lnTo>
                  <a:lnTo>
                    <a:pt x="10888" y="1872"/>
                  </a:lnTo>
                  <a:lnTo>
                    <a:pt x="10934" y="1872"/>
                  </a:lnTo>
                  <a:cubicBezTo>
                    <a:pt x="11179" y="1872"/>
                    <a:pt x="13392" y="1898"/>
                    <a:pt x="15384" y="2815"/>
                  </a:cubicBezTo>
                  <a:cubicBezTo>
                    <a:pt x="17823" y="3937"/>
                    <a:pt x="19059" y="6006"/>
                    <a:pt x="19059" y="8964"/>
                  </a:cubicBezTo>
                  <a:cubicBezTo>
                    <a:pt x="19059" y="10784"/>
                    <a:pt x="16913" y="14074"/>
                    <a:pt x="15345" y="16478"/>
                  </a:cubicBezTo>
                  <a:cubicBezTo>
                    <a:pt x="14451" y="17847"/>
                    <a:pt x="13784" y="18886"/>
                    <a:pt x="13355" y="19728"/>
                  </a:cubicBezTo>
                  <a:close/>
                  <a:moveTo>
                    <a:pt x="13355" y="19728"/>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1" name="Rectangle 657"/>
            <p:cNvSpPr>
              <a:spLocks/>
            </p:cNvSpPr>
            <p:nvPr/>
          </p:nvSpPr>
          <p:spPr bwMode="auto">
            <a:xfrm>
              <a:off x="95" y="480"/>
              <a:ext cx="142" cy="37"/>
            </a:xfrm>
            <a:prstGeom prst="rect">
              <a:avLst/>
            </a:prstGeom>
            <a:grp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2" name="Rectangle 658"/>
            <p:cNvSpPr>
              <a:spLocks/>
            </p:cNvSpPr>
            <p:nvPr/>
          </p:nvSpPr>
          <p:spPr bwMode="auto">
            <a:xfrm>
              <a:off x="136" y="536"/>
              <a:ext cx="70" cy="37"/>
            </a:xfrm>
            <a:prstGeom prst="rect">
              <a:avLst/>
            </a:prstGeom>
            <a:grp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263" name="Freeform 15"/>
          <p:cNvSpPr>
            <a:spLocks noEditPoints="1" noChangeArrowheads="1"/>
          </p:cNvSpPr>
          <p:nvPr/>
        </p:nvSpPr>
        <p:spPr bwMode="auto">
          <a:xfrm>
            <a:off x="7636173" y="2777806"/>
            <a:ext cx="170684" cy="222954"/>
          </a:xfrm>
          <a:custGeom>
            <a:avLst/>
            <a:gdLst>
              <a:gd name="T0" fmla="*/ 60 w 74"/>
              <a:gd name="T1" fmla="*/ 0 h 97"/>
              <a:gd name="T2" fmla="*/ 72 w 74"/>
              <a:gd name="T3" fmla="*/ 11 h 97"/>
              <a:gd name="T4" fmla="*/ 70 w 74"/>
              <a:gd name="T5" fmla="*/ 52 h 97"/>
              <a:gd name="T6" fmla="*/ 63 w 74"/>
              <a:gd name="T7" fmla="*/ 11 h 97"/>
              <a:gd name="T8" fmla="*/ 60 w 74"/>
              <a:gd name="T9" fmla="*/ 8 h 97"/>
              <a:gd name="T10" fmla="*/ 26 w 74"/>
              <a:gd name="T11" fmla="*/ 11 h 97"/>
              <a:gd name="T12" fmla="*/ 26 w 74"/>
              <a:gd name="T13" fmla="*/ 18 h 97"/>
              <a:gd name="T14" fmla="*/ 19 w 74"/>
              <a:gd name="T15" fmla="*/ 24 h 97"/>
              <a:gd name="T16" fmla="*/ 12 w 74"/>
              <a:gd name="T17" fmla="*/ 24 h 97"/>
              <a:gd name="T18" fmla="*/ 8 w 74"/>
              <a:gd name="T19" fmla="*/ 79 h 97"/>
              <a:gd name="T20" fmla="*/ 9 w 74"/>
              <a:gd name="T21" fmla="*/ 81 h 97"/>
              <a:gd name="T22" fmla="*/ 28 w 74"/>
              <a:gd name="T23" fmla="*/ 82 h 97"/>
              <a:gd name="T24" fmla="*/ 37 w 74"/>
              <a:gd name="T25" fmla="*/ 90 h 97"/>
              <a:gd name="T26" fmla="*/ 3 w 74"/>
              <a:gd name="T27" fmla="*/ 87 h 97"/>
              <a:gd name="T28" fmla="*/ 3 w 74"/>
              <a:gd name="T29" fmla="*/ 87 h 97"/>
              <a:gd name="T30" fmla="*/ 0 w 74"/>
              <a:gd name="T31" fmla="*/ 20 h 97"/>
              <a:gd name="T32" fmla="*/ 1 w 74"/>
              <a:gd name="T33" fmla="*/ 17 h 97"/>
              <a:gd name="T34" fmla="*/ 19 w 74"/>
              <a:gd name="T35" fmla="*/ 0 h 97"/>
              <a:gd name="T36" fmla="*/ 17 w 74"/>
              <a:gd name="T37" fmla="*/ 52 h 97"/>
              <a:gd name="T38" fmla="*/ 27 w 74"/>
              <a:gd name="T39" fmla="*/ 56 h 97"/>
              <a:gd name="T40" fmla="*/ 17 w 74"/>
              <a:gd name="T41" fmla="*/ 52 h 97"/>
              <a:gd name="T42" fmla="*/ 17 w 74"/>
              <a:gd name="T43" fmla="*/ 44 h 97"/>
              <a:gd name="T44" fmla="*/ 56 w 74"/>
              <a:gd name="T45" fmla="*/ 40 h 97"/>
              <a:gd name="T46" fmla="*/ 17 w 74"/>
              <a:gd name="T47" fmla="*/ 28 h 97"/>
              <a:gd name="T48" fmla="*/ 56 w 74"/>
              <a:gd name="T49" fmla="*/ 33 h 97"/>
              <a:gd name="T50" fmla="*/ 17 w 74"/>
              <a:gd name="T51" fmla="*/ 28 h 97"/>
              <a:gd name="T52" fmla="*/ 34 w 74"/>
              <a:gd name="T53" fmla="*/ 22 h 97"/>
              <a:gd name="T54" fmla="*/ 56 w 74"/>
              <a:gd name="T55" fmla="*/ 17 h 97"/>
              <a:gd name="T56" fmla="*/ 41 w 74"/>
              <a:gd name="T57" fmla="*/ 69 h 97"/>
              <a:gd name="T58" fmla="*/ 41 w 74"/>
              <a:gd name="T59" fmla="*/ 69 h 97"/>
              <a:gd name="T60" fmla="*/ 31 w 74"/>
              <a:gd name="T61" fmla="*/ 66 h 97"/>
              <a:gd name="T62" fmla="*/ 47 w 74"/>
              <a:gd name="T63" fmla="*/ 86 h 97"/>
              <a:gd name="T64" fmla="*/ 59 w 74"/>
              <a:gd name="T65" fmla="*/ 87 h 97"/>
              <a:gd name="T66" fmla="*/ 71 w 74"/>
              <a:gd name="T67" fmla="*/ 96 h 97"/>
              <a:gd name="T68" fmla="*/ 72 w 74"/>
              <a:gd name="T69" fmla="*/ 90 h 97"/>
              <a:gd name="T70" fmla="*/ 63 w 74"/>
              <a:gd name="T71" fmla="*/ 80 h 97"/>
              <a:gd name="T72" fmla="*/ 64 w 74"/>
              <a:gd name="T73" fmla="*/ 57 h 97"/>
              <a:gd name="T74" fmla="*/ 38 w 74"/>
              <a:gd name="T75" fmla="*/ 54 h 97"/>
              <a:gd name="T76" fmla="*/ 42 w 74"/>
              <a:gd name="T77" fmla="*/ 58 h 97"/>
              <a:gd name="T78" fmla="*/ 40 w 74"/>
              <a:gd name="T79" fmla="*/ 76 h 97"/>
              <a:gd name="T80" fmla="*/ 57 w 74"/>
              <a:gd name="T81" fmla="*/ 78 h 97"/>
              <a:gd name="T82" fmla="*/ 59 w 74"/>
              <a:gd name="T83" fmla="*/ 61 h 97"/>
              <a:gd name="T84" fmla="*/ 21 w 74"/>
              <a:gd name="T85" fmla="*/ 9 h 97"/>
              <a:gd name="T86" fmla="*/ 13 w 74"/>
              <a:gd name="T87" fmla="*/ 19 h 97"/>
              <a:gd name="T88" fmla="*/ 17 w 74"/>
              <a:gd name="T89" fmla="*/ 20 h 97"/>
              <a:gd name="T90" fmla="*/ 18 w 74"/>
              <a:gd name="T91" fmla="*/ 20 h 97"/>
              <a:gd name="T92" fmla="*/ 22 w 74"/>
              <a:gd name="T93" fmla="*/ 17 h 97"/>
              <a:gd name="T94" fmla="*/ 22 w 74"/>
              <a:gd name="T95" fmla="*/ 15 h 97"/>
              <a:gd name="T96" fmla="*/ 21 w 74"/>
              <a:gd name="T97" fmla="*/ 11 h 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
              <a:gd name="T148" fmla="*/ 0 h 97"/>
              <a:gd name="T149" fmla="*/ 74 w 74"/>
              <a:gd name="T150" fmla="*/ 97 h 9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chemeClr val="bg1"/>
          </a:solidFill>
          <a:ln>
            <a:noFill/>
          </a:ln>
        </p:spPr>
        <p:txBody>
          <a:bodyPr/>
          <a:lstStyle/>
          <a:p>
            <a:endParaRPr lang="zh-CN" altLang="zh-CN" sz="1050">
              <a:solidFill>
                <a:schemeClr val="bg1"/>
              </a:solidFill>
              <a:latin typeface="Calibri" panose="020F0502020204030204" pitchFamily="34" charset="0"/>
              <a:sym typeface="宋体" panose="02010600030101010101" pitchFamily="2" charset="-122"/>
            </a:endParaRPr>
          </a:p>
        </p:txBody>
      </p:sp>
      <p:grpSp>
        <p:nvGrpSpPr>
          <p:cNvPr id="264" name="Group 116"/>
          <p:cNvGrpSpPr>
            <a:grpSpLocks/>
          </p:cNvGrpSpPr>
          <p:nvPr/>
        </p:nvGrpSpPr>
        <p:grpSpPr bwMode="auto">
          <a:xfrm>
            <a:off x="5057674" y="2762812"/>
            <a:ext cx="198220" cy="235286"/>
            <a:chOff x="0" y="0"/>
            <a:chExt cx="483" cy="574"/>
          </a:xfrm>
          <a:solidFill>
            <a:srgbClr val="FFFFFF"/>
          </a:solidFill>
        </p:grpSpPr>
        <p:sp>
          <p:nvSpPr>
            <p:cNvPr id="265" name="AutoShape 114"/>
            <p:cNvSpPr>
              <a:spLocks/>
            </p:cNvSpPr>
            <p:nvPr/>
          </p:nvSpPr>
          <p:spPr bwMode="auto">
            <a:xfrm>
              <a:off x="0" y="0"/>
              <a:ext cx="483" cy="57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12410" y="3528"/>
                  </a:moveTo>
                  <a:lnTo>
                    <a:pt x="12410" y="1767"/>
                  </a:lnTo>
                  <a:lnTo>
                    <a:pt x="13534" y="1767"/>
                  </a:lnTo>
                  <a:cubicBezTo>
                    <a:pt x="14114" y="1767"/>
                    <a:pt x="14584" y="1371"/>
                    <a:pt x="14584" y="883"/>
                  </a:cubicBezTo>
                  <a:cubicBezTo>
                    <a:pt x="14584" y="395"/>
                    <a:pt x="14114" y="0"/>
                    <a:pt x="13534" y="0"/>
                  </a:cubicBezTo>
                  <a:lnTo>
                    <a:pt x="8085" y="0"/>
                  </a:lnTo>
                  <a:cubicBezTo>
                    <a:pt x="7505" y="0"/>
                    <a:pt x="7035" y="395"/>
                    <a:pt x="7035" y="883"/>
                  </a:cubicBezTo>
                  <a:cubicBezTo>
                    <a:pt x="7035" y="1371"/>
                    <a:pt x="7504" y="1767"/>
                    <a:pt x="8085" y="1767"/>
                  </a:cubicBezTo>
                  <a:lnTo>
                    <a:pt x="9185" y="1767"/>
                  </a:lnTo>
                  <a:lnTo>
                    <a:pt x="9185" y="3528"/>
                  </a:lnTo>
                  <a:cubicBezTo>
                    <a:pt x="3986" y="4184"/>
                    <a:pt x="0" y="7957"/>
                    <a:pt x="0" y="12513"/>
                  </a:cubicBezTo>
                  <a:cubicBezTo>
                    <a:pt x="0" y="17532"/>
                    <a:pt x="4835" y="21600"/>
                    <a:pt x="10800" y="21600"/>
                  </a:cubicBezTo>
                  <a:cubicBezTo>
                    <a:pt x="16765" y="21600"/>
                    <a:pt x="21600" y="17532"/>
                    <a:pt x="21600" y="12513"/>
                  </a:cubicBezTo>
                  <a:cubicBezTo>
                    <a:pt x="21600" y="7955"/>
                    <a:pt x="17611" y="4182"/>
                    <a:pt x="12410" y="3528"/>
                  </a:cubicBezTo>
                  <a:close/>
                  <a:moveTo>
                    <a:pt x="10800" y="19328"/>
                  </a:moveTo>
                  <a:cubicBezTo>
                    <a:pt x="6334" y="19328"/>
                    <a:pt x="2700" y="16271"/>
                    <a:pt x="2700" y="12513"/>
                  </a:cubicBezTo>
                  <a:cubicBezTo>
                    <a:pt x="2700" y="8755"/>
                    <a:pt x="6334" y="5698"/>
                    <a:pt x="10800" y="5698"/>
                  </a:cubicBezTo>
                  <a:cubicBezTo>
                    <a:pt x="15266" y="5698"/>
                    <a:pt x="18900" y="8755"/>
                    <a:pt x="18900" y="12513"/>
                  </a:cubicBezTo>
                  <a:cubicBezTo>
                    <a:pt x="18900" y="16271"/>
                    <a:pt x="15266" y="19328"/>
                    <a:pt x="10800" y="19328"/>
                  </a:cubicBezTo>
                  <a:close/>
                  <a:moveTo>
                    <a:pt x="10800" y="19328"/>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6" name="AutoShape 115"/>
            <p:cNvSpPr>
              <a:spLocks/>
            </p:cNvSpPr>
            <p:nvPr/>
          </p:nvSpPr>
          <p:spPr bwMode="auto">
            <a:xfrm>
              <a:off x="216" y="200"/>
              <a:ext cx="146" cy="226"/>
            </a:xfrm>
            <a:custGeom>
              <a:avLst/>
              <a:gdLst>
                <a:gd name="T0" fmla="*/ 0 w 21403"/>
                <a:gd name="T1" fmla="*/ 0 h 21600"/>
                <a:gd name="T2" fmla="*/ 0 w 21403"/>
                <a:gd name="T3" fmla="*/ 0 h 21600"/>
                <a:gd name="T4" fmla="*/ 0 w 21403"/>
                <a:gd name="T5" fmla="*/ 0 h 21600"/>
                <a:gd name="T6" fmla="*/ 0 w 21403"/>
                <a:gd name="T7" fmla="*/ 0 h 21600"/>
                <a:gd name="T8" fmla="*/ 0 w 21403"/>
                <a:gd name="T9" fmla="*/ 0 h 21600"/>
                <a:gd name="T10" fmla="*/ 0 w 21403"/>
                <a:gd name="T11" fmla="*/ 0 h 21600"/>
                <a:gd name="T12" fmla="*/ 0 w 21403"/>
                <a:gd name="T13" fmla="*/ 0 h 21600"/>
                <a:gd name="T14" fmla="*/ 0 w 21403"/>
                <a:gd name="T15" fmla="*/ 0 h 21600"/>
                <a:gd name="T16" fmla="*/ 0 w 21403"/>
                <a:gd name="T17" fmla="*/ 0 h 21600"/>
                <a:gd name="T18" fmla="*/ 0 w 21403"/>
                <a:gd name="T19" fmla="*/ 0 h 21600"/>
                <a:gd name="T20" fmla="*/ 0 w 21403"/>
                <a:gd name="T21" fmla="*/ 0 h 21600"/>
                <a:gd name="T22" fmla="*/ 0 w 21403"/>
                <a:gd name="T23" fmla="*/ 0 h 21600"/>
                <a:gd name="T24" fmla="*/ 0 w 21403"/>
                <a:gd name="T25" fmla="*/ 0 h 21600"/>
                <a:gd name="T26" fmla="*/ 0 w 21403"/>
                <a:gd name="T27" fmla="*/ 0 h 21600"/>
                <a:gd name="T28" fmla="*/ 0 w 21403"/>
                <a:gd name="T29" fmla="*/ 0 h 21600"/>
                <a:gd name="T30" fmla="*/ 0 w 21403"/>
                <a:gd name="T31" fmla="*/ 0 h 21600"/>
                <a:gd name="T32" fmla="*/ 0 w 21403"/>
                <a:gd name="T33" fmla="*/ 0 h 21600"/>
                <a:gd name="T34" fmla="*/ 0 w 21403"/>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403" h="21600">
                  <a:moveTo>
                    <a:pt x="20755" y="17708"/>
                  </a:moveTo>
                  <a:lnTo>
                    <a:pt x="6801" y="11554"/>
                  </a:lnTo>
                  <a:lnTo>
                    <a:pt x="6801" y="961"/>
                  </a:lnTo>
                  <a:cubicBezTo>
                    <a:pt x="6801" y="708"/>
                    <a:pt x="6643" y="460"/>
                    <a:pt x="6370" y="281"/>
                  </a:cubicBezTo>
                  <a:cubicBezTo>
                    <a:pt x="6097" y="103"/>
                    <a:pt x="5717" y="0"/>
                    <a:pt x="5330" y="0"/>
                  </a:cubicBezTo>
                  <a:lnTo>
                    <a:pt x="1470" y="0"/>
                  </a:lnTo>
                  <a:cubicBezTo>
                    <a:pt x="1081" y="0"/>
                    <a:pt x="705" y="102"/>
                    <a:pt x="431" y="281"/>
                  </a:cubicBezTo>
                  <a:cubicBezTo>
                    <a:pt x="158" y="460"/>
                    <a:pt x="0" y="708"/>
                    <a:pt x="0" y="961"/>
                  </a:cubicBezTo>
                  <a:lnTo>
                    <a:pt x="0" y="13470"/>
                  </a:lnTo>
                  <a:cubicBezTo>
                    <a:pt x="0" y="13723"/>
                    <a:pt x="158" y="13970"/>
                    <a:pt x="431" y="14149"/>
                  </a:cubicBezTo>
                  <a:cubicBezTo>
                    <a:pt x="542" y="14221"/>
                    <a:pt x="670" y="14282"/>
                    <a:pt x="809" y="14327"/>
                  </a:cubicBezTo>
                  <a:lnTo>
                    <a:pt x="17068" y="21438"/>
                  </a:lnTo>
                  <a:cubicBezTo>
                    <a:pt x="17313" y="21544"/>
                    <a:pt x="17597" y="21600"/>
                    <a:pt x="17883" y="21600"/>
                  </a:cubicBezTo>
                  <a:cubicBezTo>
                    <a:pt x="17987" y="21600"/>
                    <a:pt x="18092" y="21592"/>
                    <a:pt x="18196" y="21579"/>
                  </a:cubicBezTo>
                  <a:cubicBezTo>
                    <a:pt x="18584" y="21525"/>
                    <a:pt x="18921" y="21370"/>
                    <a:pt x="19134" y="21149"/>
                  </a:cubicBezTo>
                  <a:lnTo>
                    <a:pt x="21180" y="19012"/>
                  </a:lnTo>
                  <a:cubicBezTo>
                    <a:pt x="21600" y="18574"/>
                    <a:pt x="21411" y="17997"/>
                    <a:pt x="20755" y="17708"/>
                  </a:cubicBezTo>
                  <a:close/>
                  <a:moveTo>
                    <a:pt x="20755" y="17708"/>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267" name="Freeform 23"/>
          <p:cNvSpPr>
            <a:spLocks noEditPoints="1" noChangeArrowheads="1"/>
          </p:cNvSpPr>
          <p:nvPr/>
        </p:nvSpPr>
        <p:spPr bwMode="auto">
          <a:xfrm>
            <a:off x="6410428" y="2781327"/>
            <a:ext cx="233112" cy="209366"/>
          </a:xfrm>
          <a:custGeom>
            <a:avLst/>
            <a:gdLst>
              <a:gd name="T0" fmla="*/ 52 w 105"/>
              <a:gd name="T1" fmla="*/ 17 h 94"/>
              <a:gd name="T2" fmla="*/ 45 w 105"/>
              <a:gd name="T3" fmla="*/ 24 h 94"/>
              <a:gd name="T4" fmla="*/ 52 w 105"/>
              <a:gd name="T5" fmla="*/ 31 h 94"/>
              <a:gd name="T6" fmla="*/ 59 w 105"/>
              <a:gd name="T7" fmla="*/ 24 h 94"/>
              <a:gd name="T8" fmla="*/ 52 w 105"/>
              <a:gd name="T9" fmla="*/ 17 h 94"/>
              <a:gd name="T10" fmla="*/ 11 w 105"/>
              <a:gd name="T11" fmla="*/ 37 h 94"/>
              <a:gd name="T12" fmla="*/ 5 w 105"/>
              <a:gd name="T13" fmla="*/ 49 h 94"/>
              <a:gd name="T14" fmla="*/ 0 w 105"/>
              <a:gd name="T15" fmla="*/ 60 h 94"/>
              <a:gd name="T16" fmla="*/ 7 w 105"/>
              <a:gd name="T17" fmla="*/ 60 h 94"/>
              <a:gd name="T18" fmla="*/ 18 w 105"/>
              <a:gd name="T19" fmla="*/ 80 h 94"/>
              <a:gd name="T20" fmla="*/ 52 w 105"/>
              <a:gd name="T21" fmla="*/ 94 h 94"/>
              <a:gd name="T22" fmla="*/ 85 w 105"/>
              <a:gd name="T23" fmla="*/ 80 h 94"/>
              <a:gd name="T24" fmla="*/ 91 w 105"/>
              <a:gd name="T25" fmla="*/ 73 h 94"/>
              <a:gd name="T26" fmla="*/ 79 w 105"/>
              <a:gd name="T27" fmla="*/ 73 h 94"/>
              <a:gd name="T28" fmla="*/ 78 w 105"/>
              <a:gd name="T29" fmla="*/ 74 h 94"/>
              <a:gd name="T30" fmla="*/ 52 w 105"/>
              <a:gd name="T31" fmla="*/ 85 h 94"/>
              <a:gd name="T32" fmla="*/ 25 w 105"/>
              <a:gd name="T33" fmla="*/ 74 h 94"/>
              <a:gd name="T34" fmla="*/ 17 w 105"/>
              <a:gd name="T35" fmla="*/ 60 h 94"/>
              <a:gd name="T36" fmla="*/ 22 w 105"/>
              <a:gd name="T37" fmla="*/ 60 h 94"/>
              <a:gd name="T38" fmla="*/ 16 w 105"/>
              <a:gd name="T39" fmla="*/ 49 h 94"/>
              <a:gd name="T40" fmla="*/ 11 w 105"/>
              <a:gd name="T41" fmla="*/ 37 h 94"/>
              <a:gd name="T42" fmla="*/ 93 w 105"/>
              <a:gd name="T43" fmla="*/ 63 h 94"/>
              <a:gd name="T44" fmla="*/ 88 w 105"/>
              <a:gd name="T45" fmla="*/ 52 h 94"/>
              <a:gd name="T46" fmla="*/ 82 w 105"/>
              <a:gd name="T47" fmla="*/ 40 h 94"/>
              <a:gd name="T48" fmla="*/ 88 w 105"/>
              <a:gd name="T49" fmla="*/ 40 h 94"/>
              <a:gd name="T50" fmla="*/ 78 w 105"/>
              <a:gd name="T51" fmla="*/ 21 h 94"/>
              <a:gd name="T52" fmla="*/ 52 w 105"/>
              <a:gd name="T53" fmla="*/ 10 h 94"/>
              <a:gd name="T54" fmla="*/ 25 w 105"/>
              <a:gd name="T55" fmla="*/ 21 h 94"/>
              <a:gd name="T56" fmla="*/ 22 w 105"/>
              <a:gd name="T57" fmla="*/ 25 h 94"/>
              <a:gd name="T58" fmla="*/ 10 w 105"/>
              <a:gd name="T59" fmla="*/ 25 h 94"/>
              <a:gd name="T60" fmla="*/ 18 w 105"/>
              <a:gd name="T61" fmla="*/ 14 h 94"/>
              <a:gd name="T62" fmla="*/ 52 w 105"/>
              <a:gd name="T63" fmla="*/ 0 h 94"/>
              <a:gd name="T64" fmla="*/ 85 w 105"/>
              <a:gd name="T65" fmla="*/ 14 h 94"/>
              <a:gd name="T66" fmla="*/ 98 w 105"/>
              <a:gd name="T67" fmla="*/ 40 h 94"/>
              <a:gd name="T68" fmla="*/ 105 w 105"/>
              <a:gd name="T69" fmla="*/ 40 h 94"/>
              <a:gd name="T70" fmla="*/ 99 w 105"/>
              <a:gd name="T71" fmla="*/ 52 h 94"/>
              <a:gd name="T72" fmla="*/ 93 w 105"/>
              <a:gd name="T73" fmla="*/ 63 h 94"/>
              <a:gd name="T74" fmla="*/ 40 w 105"/>
              <a:gd name="T75" fmla="*/ 50 h 94"/>
              <a:gd name="T76" fmla="*/ 43 w 105"/>
              <a:gd name="T77" fmla="*/ 33 h 94"/>
              <a:gd name="T78" fmla="*/ 60 w 105"/>
              <a:gd name="T79" fmla="*/ 33 h 94"/>
              <a:gd name="T80" fmla="*/ 64 w 105"/>
              <a:gd name="T81" fmla="*/ 51 h 94"/>
              <a:gd name="T82" fmla="*/ 59 w 105"/>
              <a:gd name="T83" fmla="*/ 54 h 94"/>
              <a:gd name="T84" fmla="*/ 60 w 105"/>
              <a:gd name="T85" fmla="*/ 78 h 94"/>
              <a:gd name="T86" fmla="*/ 54 w 105"/>
              <a:gd name="T87" fmla="*/ 78 h 94"/>
              <a:gd name="T88" fmla="*/ 53 w 105"/>
              <a:gd name="T89" fmla="*/ 57 h 94"/>
              <a:gd name="T90" fmla="*/ 50 w 105"/>
              <a:gd name="T91" fmla="*/ 57 h 94"/>
              <a:gd name="T92" fmla="*/ 49 w 105"/>
              <a:gd name="T93" fmla="*/ 78 h 94"/>
              <a:gd name="T94" fmla="*/ 43 w 105"/>
              <a:gd name="T95" fmla="*/ 78 h 94"/>
              <a:gd name="T96" fmla="*/ 44 w 105"/>
              <a:gd name="T97" fmla="*/ 54 h 94"/>
              <a:gd name="T98" fmla="*/ 40 w 105"/>
              <a:gd name="T99" fmla="*/ 50 h 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5"/>
              <a:gd name="T151" fmla="*/ 0 h 94"/>
              <a:gd name="T152" fmla="*/ 105 w 105"/>
              <a:gd name="T153" fmla="*/ 94 h 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5" h="94">
                <a:moveTo>
                  <a:pt x="52" y="17"/>
                </a:moveTo>
                <a:cubicBezTo>
                  <a:pt x="48" y="17"/>
                  <a:pt x="45" y="20"/>
                  <a:pt x="45" y="24"/>
                </a:cubicBezTo>
                <a:cubicBezTo>
                  <a:pt x="45" y="28"/>
                  <a:pt x="48" y="31"/>
                  <a:pt x="52" y="31"/>
                </a:cubicBezTo>
                <a:cubicBezTo>
                  <a:pt x="56" y="31"/>
                  <a:pt x="59" y="28"/>
                  <a:pt x="59" y="24"/>
                </a:cubicBezTo>
                <a:cubicBezTo>
                  <a:pt x="59" y="20"/>
                  <a:pt x="56" y="17"/>
                  <a:pt x="52" y="17"/>
                </a:cubicBezTo>
                <a:close/>
                <a:moveTo>
                  <a:pt x="11" y="37"/>
                </a:moveTo>
                <a:cubicBezTo>
                  <a:pt x="5" y="49"/>
                  <a:pt x="5" y="49"/>
                  <a:pt x="5" y="49"/>
                </a:cubicBezTo>
                <a:cubicBezTo>
                  <a:pt x="0" y="60"/>
                  <a:pt x="0" y="60"/>
                  <a:pt x="0" y="60"/>
                </a:cubicBezTo>
                <a:cubicBezTo>
                  <a:pt x="7" y="60"/>
                  <a:pt x="7" y="60"/>
                  <a:pt x="7" y="60"/>
                </a:cubicBezTo>
                <a:cubicBezTo>
                  <a:pt x="9" y="68"/>
                  <a:pt x="13" y="75"/>
                  <a:pt x="18" y="80"/>
                </a:cubicBezTo>
                <a:cubicBezTo>
                  <a:pt x="27" y="89"/>
                  <a:pt x="39" y="94"/>
                  <a:pt x="52" y="94"/>
                </a:cubicBezTo>
                <a:cubicBezTo>
                  <a:pt x="65" y="94"/>
                  <a:pt x="76" y="89"/>
                  <a:pt x="85" y="80"/>
                </a:cubicBezTo>
                <a:cubicBezTo>
                  <a:pt x="87" y="78"/>
                  <a:pt x="89" y="75"/>
                  <a:pt x="91" y="73"/>
                </a:cubicBezTo>
                <a:cubicBezTo>
                  <a:pt x="79" y="73"/>
                  <a:pt x="79" y="73"/>
                  <a:pt x="79" y="73"/>
                </a:cubicBezTo>
                <a:cubicBezTo>
                  <a:pt x="79" y="73"/>
                  <a:pt x="78" y="73"/>
                  <a:pt x="78" y="74"/>
                </a:cubicBezTo>
                <a:cubicBezTo>
                  <a:pt x="71" y="80"/>
                  <a:pt x="62" y="85"/>
                  <a:pt x="52" y="85"/>
                </a:cubicBezTo>
                <a:cubicBezTo>
                  <a:pt x="41" y="85"/>
                  <a:pt x="32" y="80"/>
                  <a:pt x="25" y="74"/>
                </a:cubicBezTo>
                <a:cubicBezTo>
                  <a:pt x="21" y="70"/>
                  <a:pt x="18" y="65"/>
                  <a:pt x="17" y="60"/>
                </a:cubicBezTo>
                <a:cubicBezTo>
                  <a:pt x="22" y="60"/>
                  <a:pt x="22" y="60"/>
                  <a:pt x="22" y="60"/>
                </a:cubicBezTo>
                <a:cubicBezTo>
                  <a:pt x="16" y="49"/>
                  <a:pt x="16" y="49"/>
                  <a:pt x="16" y="49"/>
                </a:cubicBezTo>
                <a:cubicBezTo>
                  <a:pt x="11" y="37"/>
                  <a:pt x="11" y="37"/>
                  <a:pt x="11" y="37"/>
                </a:cubicBezTo>
                <a:close/>
                <a:moveTo>
                  <a:pt x="93" y="63"/>
                </a:moveTo>
                <a:cubicBezTo>
                  <a:pt x="88" y="52"/>
                  <a:pt x="88" y="52"/>
                  <a:pt x="88" y="52"/>
                </a:cubicBezTo>
                <a:cubicBezTo>
                  <a:pt x="82" y="40"/>
                  <a:pt x="82" y="40"/>
                  <a:pt x="82" y="40"/>
                </a:cubicBezTo>
                <a:cubicBezTo>
                  <a:pt x="88" y="40"/>
                  <a:pt x="88" y="40"/>
                  <a:pt x="88" y="40"/>
                </a:cubicBezTo>
                <a:cubicBezTo>
                  <a:pt x="87" y="33"/>
                  <a:pt x="83" y="26"/>
                  <a:pt x="78" y="21"/>
                </a:cubicBezTo>
                <a:cubicBezTo>
                  <a:pt x="71" y="14"/>
                  <a:pt x="62" y="10"/>
                  <a:pt x="52" y="10"/>
                </a:cubicBezTo>
                <a:cubicBezTo>
                  <a:pt x="41" y="10"/>
                  <a:pt x="32" y="14"/>
                  <a:pt x="25" y="21"/>
                </a:cubicBezTo>
                <a:cubicBezTo>
                  <a:pt x="24" y="22"/>
                  <a:pt x="23" y="23"/>
                  <a:pt x="22" y="25"/>
                </a:cubicBezTo>
                <a:cubicBezTo>
                  <a:pt x="10" y="25"/>
                  <a:pt x="10" y="25"/>
                  <a:pt x="10" y="25"/>
                </a:cubicBezTo>
                <a:cubicBezTo>
                  <a:pt x="13" y="21"/>
                  <a:pt x="15" y="17"/>
                  <a:pt x="18" y="14"/>
                </a:cubicBezTo>
                <a:cubicBezTo>
                  <a:pt x="27" y="6"/>
                  <a:pt x="39" y="0"/>
                  <a:pt x="52" y="0"/>
                </a:cubicBezTo>
                <a:cubicBezTo>
                  <a:pt x="65" y="0"/>
                  <a:pt x="76" y="6"/>
                  <a:pt x="85" y="14"/>
                </a:cubicBezTo>
                <a:cubicBezTo>
                  <a:pt x="92" y="21"/>
                  <a:pt x="96" y="30"/>
                  <a:pt x="98" y="40"/>
                </a:cubicBezTo>
                <a:cubicBezTo>
                  <a:pt x="105" y="40"/>
                  <a:pt x="105" y="40"/>
                  <a:pt x="105" y="40"/>
                </a:cubicBezTo>
                <a:cubicBezTo>
                  <a:pt x="99" y="52"/>
                  <a:pt x="99" y="52"/>
                  <a:pt x="99" y="52"/>
                </a:cubicBezTo>
                <a:cubicBezTo>
                  <a:pt x="93" y="63"/>
                  <a:pt x="93" y="63"/>
                  <a:pt x="93" y="63"/>
                </a:cubicBezTo>
                <a:close/>
                <a:moveTo>
                  <a:pt x="40" y="50"/>
                </a:moveTo>
                <a:cubicBezTo>
                  <a:pt x="43" y="33"/>
                  <a:pt x="43" y="33"/>
                  <a:pt x="43" y="33"/>
                </a:cubicBezTo>
                <a:cubicBezTo>
                  <a:pt x="62" y="33"/>
                  <a:pt x="42" y="33"/>
                  <a:pt x="60" y="33"/>
                </a:cubicBezTo>
                <a:cubicBezTo>
                  <a:pt x="64" y="51"/>
                  <a:pt x="64" y="51"/>
                  <a:pt x="64" y="51"/>
                </a:cubicBezTo>
                <a:cubicBezTo>
                  <a:pt x="59" y="54"/>
                  <a:pt x="59" y="54"/>
                  <a:pt x="59" y="54"/>
                </a:cubicBezTo>
                <a:cubicBezTo>
                  <a:pt x="60" y="78"/>
                  <a:pt x="60" y="78"/>
                  <a:pt x="60" y="78"/>
                </a:cubicBezTo>
                <a:cubicBezTo>
                  <a:pt x="54" y="78"/>
                  <a:pt x="54" y="78"/>
                  <a:pt x="54" y="78"/>
                </a:cubicBezTo>
                <a:cubicBezTo>
                  <a:pt x="53" y="57"/>
                  <a:pt x="53" y="57"/>
                  <a:pt x="53" y="57"/>
                </a:cubicBezTo>
                <a:cubicBezTo>
                  <a:pt x="50" y="57"/>
                  <a:pt x="50" y="57"/>
                  <a:pt x="50" y="57"/>
                </a:cubicBezTo>
                <a:cubicBezTo>
                  <a:pt x="49" y="78"/>
                  <a:pt x="49" y="78"/>
                  <a:pt x="49" y="78"/>
                </a:cubicBezTo>
                <a:cubicBezTo>
                  <a:pt x="43" y="78"/>
                  <a:pt x="43" y="78"/>
                  <a:pt x="43" y="78"/>
                </a:cubicBezTo>
                <a:cubicBezTo>
                  <a:pt x="44" y="54"/>
                  <a:pt x="44" y="54"/>
                  <a:pt x="44" y="54"/>
                </a:cubicBezTo>
                <a:cubicBezTo>
                  <a:pt x="43" y="52"/>
                  <a:pt x="42" y="51"/>
                  <a:pt x="40" y="50"/>
                </a:cubicBezTo>
                <a:close/>
              </a:path>
            </a:pathLst>
          </a:custGeom>
          <a:solidFill>
            <a:schemeClr val="bg1"/>
          </a:solidFill>
          <a:ln>
            <a:noFill/>
          </a:ln>
        </p:spPr>
        <p:txBody>
          <a:bodyPr/>
          <a:lstStyle/>
          <a:p>
            <a:endParaRPr lang="zh-CN" altLang="zh-CN" sz="1050">
              <a:solidFill>
                <a:schemeClr val="bg1"/>
              </a:solidFill>
              <a:latin typeface="Calibri" panose="020F0502020204030204" pitchFamily="34" charset="0"/>
              <a:sym typeface="宋体" panose="02010600030101010101" pitchFamily="2" charset="-122"/>
            </a:endParaRPr>
          </a:p>
        </p:txBody>
      </p:sp>
      <p:sp>
        <p:nvSpPr>
          <p:cNvPr id="268" name="Oval 40"/>
          <p:cNvSpPr/>
          <p:nvPr/>
        </p:nvSpPr>
        <p:spPr>
          <a:xfrm>
            <a:off x="3550101" y="2677395"/>
            <a:ext cx="427434" cy="427434"/>
          </a:xfrm>
          <a:prstGeom prst="ellipse">
            <a:avLst/>
          </a:prstGeom>
          <a:noFill/>
          <a:ln w="12700">
            <a:solidFill>
              <a:schemeClr val="bg1">
                <a:alpha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69" name="Picture 3" descr="C:\Users\Administrator\Desktop\图片库\地球\白色地球扁平化图标2.png"/>
          <p:cNvPicPr>
            <a:picLocks noChangeAspect="1" noChangeArrowheads="1"/>
          </p:cNvPicPr>
          <p:nvPr/>
        </p:nvPicPr>
        <p:blipFill>
          <a:blip r:embed="rId5" cstate="print"/>
          <a:srcRect/>
          <a:stretch>
            <a:fillRect/>
          </a:stretch>
        </p:blipFill>
        <p:spPr bwMode="auto">
          <a:xfrm>
            <a:off x="3642555" y="2770556"/>
            <a:ext cx="247288" cy="247288"/>
          </a:xfrm>
          <a:prstGeom prst="rect">
            <a:avLst/>
          </a:prstGeom>
          <a:noFill/>
        </p:spPr>
      </p:pic>
      <p:sp>
        <p:nvSpPr>
          <p:cNvPr id="2" name="TextBox 1"/>
          <p:cNvSpPr txBox="1"/>
          <p:nvPr/>
        </p:nvSpPr>
        <p:spPr>
          <a:xfrm>
            <a:off x="1422693" y="3149555"/>
            <a:ext cx="1989258" cy="600164"/>
          </a:xfrm>
          <a:prstGeom prst="rect">
            <a:avLst/>
          </a:prstGeom>
          <a:noFill/>
        </p:spPr>
        <p:txBody>
          <a:bodyPr wrap="square" rtlCol="0">
            <a:spAutoFit/>
          </a:bodyPr>
          <a:lstStyle/>
          <a:p>
            <a:pPr algn="ctr"/>
            <a:r>
              <a:rPr lang="en-US" altLang="zh-CN"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New strategies to develop and restructure high-end manufacturing</a:t>
            </a:r>
            <a:endParaRPr lang="zh-CN" altLang="en-US"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270" name="TextBox 269"/>
          <p:cNvSpPr txBox="1"/>
          <p:nvPr/>
        </p:nvSpPr>
        <p:spPr>
          <a:xfrm>
            <a:off x="218896" y="1935212"/>
            <a:ext cx="1667136" cy="600164"/>
          </a:xfrm>
          <a:prstGeom prst="rect">
            <a:avLst/>
          </a:prstGeom>
          <a:noFill/>
        </p:spPr>
        <p:txBody>
          <a:bodyPr wrap="square" rtlCol="0">
            <a:spAutoFit/>
          </a:bodyPr>
          <a:lstStyle/>
          <a:p>
            <a:pPr algn="ctr"/>
            <a:r>
              <a:rPr lang="en-US" altLang="zh-CN"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Always on the cutting edge of technologies through our own R&amp;D</a:t>
            </a:r>
            <a:endParaRPr lang="zh-CN" altLang="en-US"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271" name="TextBox 270"/>
          <p:cNvSpPr txBox="1"/>
          <p:nvPr/>
        </p:nvSpPr>
        <p:spPr>
          <a:xfrm>
            <a:off x="2548765" y="3320853"/>
            <a:ext cx="1939075" cy="307777"/>
          </a:xfrm>
          <a:prstGeom prst="rect">
            <a:avLst/>
          </a:prstGeom>
          <a:noFill/>
        </p:spPr>
        <p:txBody>
          <a:bodyPr wrap="square" rtlCol="0">
            <a:spAutoFit/>
          </a:bodyPr>
          <a:lstStyle/>
          <a:p>
            <a:endParaRPr lang="zh-CN" altLang="en-US" sz="1400" dirty="0">
              <a:solidFill>
                <a:schemeClr val="bg1"/>
              </a:solidFill>
            </a:endParaRPr>
          </a:p>
        </p:txBody>
      </p:sp>
      <p:sp>
        <p:nvSpPr>
          <p:cNvPr id="272" name="TextBox 271"/>
          <p:cNvSpPr txBox="1"/>
          <p:nvPr/>
        </p:nvSpPr>
        <p:spPr>
          <a:xfrm>
            <a:off x="4251350" y="3149553"/>
            <a:ext cx="1849853" cy="600164"/>
          </a:xfrm>
          <a:prstGeom prst="rect">
            <a:avLst/>
          </a:prstGeom>
          <a:noFill/>
        </p:spPr>
        <p:txBody>
          <a:bodyPr wrap="square" rtlCol="0">
            <a:spAutoFit/>
          </a:bodyPr>
          <a:lstStyle/>
          <a:p>
            <a:pPr algn="ctr"/>
            <a:r>
              <a:rPr lang="en-US" altLang="zh-CN"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Mastery of engineering and processes of mass wire production</a:t>
            </a:r>
          </a:p>
        </p:txBody>
      </p:sp>
      <p:sp>
        <p:nvSpPr>
          <p:cNvPr id="273" name="TextBox 272"/>
          <p:cNvSpPr txBox="1"/>
          <p:nvPr/>
        </p:nvSpPr>
        <p:spPr>
          <a:xfrm>
            <a:off x="2948017" y="1934033"/>
            <a:ext cx="1631603" cy="600164"/>
          </a:xfrm>
          <a:prstGeom prst="rect">
            <a:avLst/>
          </a:prstGeom>
          <a:noFill/>
        </p:spPr>
        <p:txBody>
          <a:bodyPr wrap="square" rtlCol="0">
            <a:spAutoFit/>
          </a:bodyPr>
          <a:lstStyle/>
          <a:p>
            <a:pPr algn="ctr"/>
            <a:r>
              <a:rPr lang="en-US" altLang="zh-CN"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Export-ready</a:t>
            </a:r>
            <a:r>
              <a:rPr lang="en-US" altLang="zh-CN" sz="1100" b="1" dirty="0" smtClean="0">
                <a:solidFill>
                  <a:schemeClr val="bg1"/>
                </a:solidFill>
                <a:latin typeface="Arial" panose="020B0604020202020204" pitchFamily="34" charset="0"/>
                <a:cs typeface="Arial" panose="020B0604020202020204" pitchFamily="34" charset="0"/>
              </a:rPr>
              <a:t> </a:t>
            </a:r>
            <a:r>
              <a:rPr lang="en-US" altLang="zh-CN"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production line with mature technology</a:t>
            </a:r>
            <a:endParaRPr lang="zh-CN" altLang="en-US"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274" name="TextBox 273"/>
          <p:cNvSpPr txBox="1"/>
          <p:nvPr/>
        </p:nvSpPr>
        <p:spPr>
          <a:xfrm>
            <a:off x="5714715" y="1958218"/>
            <a:ext cx="1624538" cy="600164"/>
          </a:xfrm>
          <a:prstGeom prst="rect">
            <a:avLst/>
          </a:prstGeom>
          <a:noFill/>
        </p:spPr>
        <p:txBody>
          <a:bodyPr wrap="square" rtlCol="0">
            <a:spAutoFit/>
          </a:bodyPr>
          <a:lstStyle/>
          <a:p>
            <a:pPr algn="ctr"/>
            <a:r>
              <a:rPr lang="en-US" altLang="zh-CN"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Large number of strategic and business partners</a:t>
            </a:r>
          </a:p>
        </p:txBody>
      </p:sp>
      <p:sp>
        <p:nvSpPr>
          <p:cNvPr id="275" name="TextBox 274"/>
          <p:cNvSpPr txBox="1"/>
          <p:nvPr/>
        </p:nvSpPr>
        <p:spPr>
          <a:xfrm>
            <a:off x="6909246" y="3149552"/>
            <a:ext cx="1624538" cy="615553"/>
          </a:xfrm>
          <a:prstGeom prst="rect">
            <a:avLst/>
          </a:prstGeom>
          <a:noFill/>
        </p:spPr>
        <p:txBody>
          <a:bodyPr wrap="square" rtlCol="0">
            <a:spAutoFit/>
          </a:bodyPr>
          <a:lstStyle/>
          <a:p>
            <a:pPr algn="ctr"/>
            <a:r>
              <a:rPr lang="en-US" altLang="zh-CN" sz="1200" dirty="0" smtClean="0">
                <a:solidFill>
                  <a:schemeClr val="bg1"/>
                </a:solidFill>
                <a:latin typeface="Arial" panose="020B0604020202020204" pitchFamily="34" charset="0"/>
                <a:cs typeface="Arial" panose="020B0604020202020204" pitchFamily="34" charset="0"/>
              </a:rPr>
              <a:t> </a:t>
            </a:r>
            <a:r>
              <a:rPr lang="en-US" altLang="zh-CN"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Ever developing and improving market environment in China</a:t>
            </a:r>
          </a:p>
        </p:txBody>
      </p:sp>
    </p:spTree>
    <p:extLst>
      <p:ext uri="{BB962C8B-B14F-4D97-AF65-F5344CB8AC3E}">
        <p14:creationId xmlns:p14="http://schemas.microsoft.com/office/powerpoint/2010/main" val="4264119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500"/>
                                        <p:tgtEl>
                                          <p:spTgt spid="2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0"/>
                                        </p:tgtEl>
                                        <p:attrNameLst>
                                          <p:attrName>style.visibility</p:attrName>
                                        </p:attrNameLst>
                                      </p:cBhvr>
                                      <p:to>
                                        <p:strVal val="visible"/>
                                      </p:to>
                                    </p:set>
                                    <p:animEffect transition="in" filter="fade">
                                      <p:cBhvr>
                                        <p:cTn id="15" dur="500"/>
                                        <p:tgtEl>
                                          <p:spTgt spid="27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3"/>
                                        </p:tgtEl>
                                        <p:attrNameLst>
                                          <p:attrName>style.visibility</p:attrName>
                                        </p:attrNameLst>
                                      </p:cBhvr>
                                      <p:to>
                                        <p:strVal val="visible"/>
                                      </p:to>
                                    </p:set>
                                    <p:animEffect transition="in" filter="fade">
                                      <p:cBhvr>
                                        <p:cTn id="18" dur="500"/>
                                        <p:tgtEl>
                                          <p:spTgt spid="25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5"/>
                                        </p:tgtEl>
                                        <p:attrNameLst>
                                          <p:attrName>style.visibility</p:attrName>
                                        </p:attrNameLst>
                                      </p:cBhvr>
                                      <p:to>
                                        <p:strVal val="visible"/>
                                      </p:to>
                                    </p:set>
                                    <p:animEffect transition="in" filter="fade">
                                      <p:cBhvr>
                                        <p:cTn id="21" dur="500"/>
                                        <p:tgtEl>
                                          <p:spTgt spid="23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9"/>
                                        </p:tgtEl>
                                        <p:attrNameLst>
                                          <p:attrName>style.visibility</p:attrName>
                                        </p:attrNameLst>
                                      </p:cBhvr>
                                      <p:to>
                                        <p:strVal val="visible"/>
                                      </p:to>
                                    </p:set>
                                    <p:animEffect transition="in" filter="fade">
                                      <p:cBhvr>
                                        <p:cTn id="26" dur="500"/>
                                        <p:tgtEl>
                                          <p:spTgt spid="249"/>
                                        </p:tgtEl>
                                      </p:cBhvr>
                                    </p:animEffect>
                                  </p:childTnLst>
                                </p:cTn>
                              </p:par>
                              <p:par>
                                <p:cTn id="27" presetID="10" presetClass="entr" presetSubtype="0" fill="hold" nodeType="withEffect">
                                  <p:stCondLst>
                                    <p:cond delay="0"/>
                                  </p:stCondLst>
                                  <p:childTnLst>
                                    <p:set>
                                      <p:cBhvr>
                                        <p:cTn id="28" dur="1" fill="hold">
                                          <p:stCondLst>
                                            <p:cond delay="0"/>
                                          </p:stCondLst>
                                        </p:cTn>
                                        <p:tgtEl>
                                          <p:spTgt spid="254"/>
                                        </p:tgtEl>
                                        <p:attrNameLst>
                                          <p:attrName>style.visibility</p:attrName>
                                        </p:attrNameLst>
                                      </p:cBhvr>
                                      <p:to>
                                        <p:strVal val="visible"/>
                                      </p:to>
                                    </p:set>
                                    <p:animEffect transition="in" filter="fade">
                                      <p:cBhvr>
                                        <p:cTn id="29" dur="500"/>
                                        <p:tgtEl>
                                          <p:spTgt spid="25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8"/>
                                        </p:tgtEl>
                                        <p:attrNameLst>
                                          <p:attrName>style.visibility</p:attrName>
                                        </p:attrNameLst>
                                      </p:cBhvr>
                                      <p:to>
                                        <p:strVal val="visible"/>
                                      </p:to>
                                    </p:set>
                                    <p:animEffect transition="in" filter="fade">
                                      <p:cBhvr>
                                        <p:cTn id="37" dur="500"/>
                                        <p:tgtEl>
                                          <p:spTgt spid="268"/>
                                        </p:tgtEl>
                                      </p:cBhvr>
                                    </p:animEffect>
                                  </p:childTnLst>
                                </p:cTn>
                              </p:par>
                              <p:par>
                                <p:cTn id="38" presetID="10" presetClass="entr" presetSubtype="0" fill="hold" nodeType="withEffect">
                                  <p:stCondLst>
                                    <p:cond delay="0"/>
                                  </p:stCondLst>
                                  <p:childTnLst>
                                    <p:set>
                                      <p:cBhvr>
                                        <p:cTn id="39" dur="1" fill="hold">
                                          <p:stCondLst>
                                            <p:cond delay="0"/>
                                          </p:stCondLst>
                                        </p:cTn>
                                        <p:tgtEl>
                                          <p:spTgt spid="269"/>
                                        </p:tgtEl>
                                        <p:attrNameLst>
                                          <p:attrName>style.visibility</p:attrName>
                                        </p:attrNameLst>
                                      </p:cBhvr>
                                      <p:to>
                                        <p:strVal val="visible"/>
                                      </p:to>
                                    </p:set>
                                    <p:animEffect transition="in" filter="fade">
                                      <p:cBhvr>
                                        <p:cTn id="40" dur="500"/>
                                        <p:tgtEl>
                                          <p:spTgt spid="2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3"/>
                                        </p:tgtEl>
                                        <p:attrNameLst>
                                          <p:attrName>style.visibility</p:attrName>
                                        </p:attrNameLst>
                                      </p:cBhvr>
                                      <p:to>
                                        <p:strVal val="visible"/>
                                      </p:to>
                                    </p:set>
                                    <p:animEffect transition="in" filter="fade">
                                      <p:cBhvr>
                                        <p:cTn id="43" dur="500"/>
                                        <p:tgtEl>
                                          <p:spTgt spid="27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1"/>
                                        </p:tgtEl>
                                        <p:attrNameLst>
                                          <p:attrName>style.visibility</p:attrName>
                                        </p:attrNameLst>
                                      </p:cBhvr>
                                      <p:to>
                                        <p:strVal val="visible"/>
                                      </p:to>
                                    </p:set>
                                    <p:animEffect transition="in" filter="fade">
                                      <p:cBhvr>
                                        <p:cTn id="48" dur="500"/>
                                        <p:tgtEl>
                                          <p:spTgt spid="251"/>
                                        </p:tgtEl>
                                      </p:cBhvr>
                                    </p:animEffect>
                                  </p:childTnLst>
                                </p:cTn>
                              </p:par>
                              <p:par>
                                <p:cTn id="49" presetID="10" presetClass="entr" presetSubtype="0" fill="hold" nodeType="withEffect">
                                  <p:stCondLst>
                                    <p:cond delay="0"/>
                                  </p:stCondLst>
                                  <p:childTnLst>
                                    <p:set>
                                      <p:cBhvr>
                                        <p:cTn id="50" dur="1" fill="hold">
                                          <p:stCondLst>
                                            <p:cond delay="0"/>
                                          </p:stCondLst>
                                        </p:cTn>
                                        <p:tgtEl>
                                          <p:spTgt spid="264"/>
                                        </p:tgtEl>
                                        <p:attrNameLst>
                                          <p:attrName>style.visibility</p:attrName>
                                        </p:attrNameLst>
                                      </p:cBhvr>
                                      <p:to>
                                        <p:strVal val="visible"/>
                                      </p:to>
                                    </p:set>
                                    <p:animEffect transition="in" filter="fade">
                                      <p:cBhvr>
                                        <p:cTn id="51" dur="500"/>
                                        <p:tgtEl>
                                          <p:spTgt spid="26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72"/>
                                        </p:tgtEl>
                                        <p:attrNameLst>
                                          <p:attrName>style.visibility</p:attrName>
                                        </p:attrNameLst>
                                      </p:cBhvr>
                                      <p:to>
                                        <p:strVal val="visible"/>
                                      </p:to>
                                    </p:set>
                                    <p:animEffect transition="in" filter="fade">
                                      <p:cBhvr>
                                        <p:cTn id="54" dur="500"/>
                                        <p:tgtEl>
                                          <p:spTgt spid="27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52"/>
                                        </p:tgtEl>
                                        <p:attrNameLst>
                                          <p:attrName>style.visibility</p:attrName>
                                        </p:attrNameLst>
                                      </p:cBhvr>
                                      <p:to>
                                        <p:strVal val="visible"/>
                                      </p:to>
                                    </p:set>
                                    <p:animEffect transition="in" filter="fade">
                                      <p:cBhvr>
                                        <p:cTn id="59" dur="500"/>
                                        <p:tgtEl>
                                          <p:spTgt spid="25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67"/>
                                        </p:tgtEl>
                                        <p:attrNameLst>
                                          <p:attrName>style.visibility</p:attrName>
                                        </p:attrNameLst>
                                      </p:cBhvr>
                                      <p:to>
                                        <p:strVal val="visible"/>
                                      </p:to>
                                    </p:set>
                                    <p:animEffect transition="in" filter="fade">
                                      <p:cBhvr>
                                        <p:cTn id="62" dur="500"/>
                                        <p:tgtEl>
                                          <p:spTgt spid="26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74"/>
                                        </p:tgtEl>
                                        <p:attrNameLst>
                                          <p:attrName>style.visibility</p:attrName>
                                        </p:attrNameLst>
                                      </p:cBhvr>
                                      <p:to>
                                        <p:strVal val="visible"/>
                                      </p:to>
                                    </p:set>
                                    <p:animEffect transition="in" filter="fade">
                                      <p:cBhvr>
                                        <p:cTn id="65" dur="500"/>
                                        <p:tgtEl>
                                          <p:spTgt spid="27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50"/>
                                        </p:tgtEl>
                                        <p:attrNameLst>
                                          <p:attrName>style.visibility</p:attrName>
                                        </p:attrNameLst>
                                      </p:cBhvr>
                                      <p:to>
                                        <p:strVal val="visible"/>
                                      </p:to>
                                    </p:set>
                                    <p:animEffect transition="in" filter="fade">
                                      <p:cBhvr>
                                        <p:cTn id="70" dur="500"/>
                                        <p:tgtEl>
                                          <p:spTgt spid="25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63"/>
                                        </p:tgtEl>
                                        <p:attrNameLst>
                                          <p:attrName>style.visibility</p:attrName>
                                        </p:attrNameLst>
                                      </p:cBhvr>
                                      <p:to>
                                        <p:strVal val="visible"/>
                                      </p:to>
                                    </p:set>
                                    <p:animEffect transition="in" filter="fade">
                                      <p:cBhvr>
                                        <p:cTn id="73" dur="500"/>
                                        <p:tgtEl>
                                          <p:spTgt spid="26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75"/>
                                        </p:tgtEl>
                                        <p:attrNameLst>
                                          <p:attrName>style.visibility</p:attrName>
                                        </p:attrNameLst>
                                      </p:cBhvr>
                                      <p:to>
                                        <p:strVal val="visible"/>
                                      </p:to>
                                    </p:set>
                                    <p:animEffect transition="in" filter="fade">
                                      <p:cBhvr>
                                        <p:cTn id="76"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55" grpId="0"/>
      <p:bldP spid="235" grpId="0" animBg="1"/>
      <p:bldP spid="249" grpId="0" animBg="1"/>
      <p:bldP spid="250" grpId="0" animBg="1"/>
      <p:bldP spid="251" grpId="0" animBg="1"/>
      <p:bldP spid="252" grpId="0" animBg="1"/>
      <p:bldP spid="253" grpId="0" animBg="1"/>
      <p:bldP spid="263" grpId="0" animBg="1"/>
      <p:bldP spid="267" grpId="0" animBg="1"/>
      <p:bldP spid="268" grpId="0" animBg="1"/>
      <p:bldP spid="2" grpId="0"/>
      <p:bldP spid="270" grpId="0"/>
      <p:bldP spid="272" grpId="0"/>
      <p:bldP spid="273" grpId="0"/>
      <p:bldP spid="274" grpId="0"/>
      <p:bldP spid="27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矩形 88"/>
          <p:cNvSpPr/>
          <p:nvPr/>
        </p:nvSpPr>
        <p:spPr>
          <a:xfrm>
            <a:off x="15558" y="-8477"/>
            <a:ext cx="9128442" cy="5143501"/>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 name="组合 7"/>
          <p:cNvGrpSpPr/>
          <p:nvPr/>
        </p:nvGrpSpPr>
        <p:grpSpPr>
          <a:xfrm>
            <a:off x="5573763" y="4244950"/>
            <a:ext cx="1400856" cy="657592"/>
            <a:chOff x="5573763" y="4244950"/>
            <a:chExt cx="1400856" cy="657592"/>
          </a:xfrm>
        </p:grpSpPr>
        <p:sp>
          <p:nvSpPr>
            <p:cNvPr id="88" name="手杖形箭头 87"/>
            <p:cNvSpPr/>
            <p:nvPr/>
          </p:nvSpPr>
          <p:spPr>
            <a:xfrm rot="10800000" flipH="1">
              <a:off x="5573763" y="4244950"/>
              <a:ext cx="1400856" cy="627883"/>
            </a:xfrm>
            <a:prstGeom prst="uturnArrow">
              <a:avLst>
                <a:gd name="adj1" fmla="val 29814"/>
                <a:gd name="adj2" fmla="val 25000"/>
                <a:gd name="adj3" fmla="val 32496"/>
                <a:gd name="adj4" fmla="val 43750"/>
                <a:gd name="adj5" fmla="val 100000"/>
              </a:avLst>
            </a:prstGeom>
            <a:solidFill>
              <a:srgbClr val="F2AF4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solidFill>
                  <a:schemeClr val="tx1"/>
                </a:solidFill>
              </a:endParaRPr>
            </a:p>
          </p:txBody>
        </p:sp>
        <p:sp>
          <p:nvSpPr>
            <p:cNvPr id="72" name="TextBox 64"/>
            <p:cNvSpPr txBox="1"/>
            <p:nvPr/>
          </p:nvSpPr>
          <p:spPr>
            <a:xfrm>
              <a:off x="5800864" y="4640932"/>
              <a:ext cx="872068" cy="261610"/>
            </a:xfrm>
            <a:prstGeom prst="rect">
              <a:avLst/>
            </a:prstGeom>
            <a:noFill/>
          </p:spPr>
          <p:txBody>
            <a:bodyPr wrap="square" rtlCol="0">
              <a:spAutoFit/>
            </a:bodyPr>
            <a:lstStyle/>
            <a:p>
              <a:pPr algn="ctr"/>
              <a:r>
                <a:rPr lang="en-US" altLang="zh-CN" sz="1100" b="1" dirty="0" smtClean="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Support</a:t>
              </a:r>
              <a:endParaRPr lang="zh-CN" altLang="en-US" sz="1100" b="1"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6" name="组合 5"/>
          <p:cNvGrpSpPr/>
          <p:nvPr/>
        </p:nvGrpSpPr>
        <p:grpSpPr>
          <a:xfrm>
            <a:off x="5580112" y="2041158"/>
            <a:ext cx="1400856" cy="670864"/>
            <a:chOff x="5580112" y="2041158"/>
            <a:chExt cx="1400856" cy="670864"/>
          </a:xfrm>
        </p:grpSpPr>
        <p:sp>
          <p:nvSpPr>
            <p:cNvPr id="10" name="手杖形箭头 9"/>
            <p:cNvSpPr/>
            <p:nvPr/>
          </p:nvSpPr>
          <p:spPr>
            <a:xfrm>
              <a:off x="5580112" y="2084139"/>
              <a:ext cx="1400856" cy="627883"/>
            </a:xfrm>
            <a:prstGeom prst="uturnArrow">
              <a:avLst>
                <a:gd name="adj1" fmla="val 29814"/>
                <a:gd name="adj2" fmla="val 25000"/>
                <a:gd name="adj3" fmla="val 32496"/>
                <a:gd name="adj4" fmla="val 43750"/>
                <a:gd name="adj5" fmla="val 100000"/>
              </a:avLst>
            </a:prstGeom>
            <a:solidFill>
              <a:srgbClr val="F2AF4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solidFill>
                  <a:schemeClr val="tx1"/>
                </a:solidFill>
              </a:endParaRPr>
            </a:p>
          </p:txBody>
        </p:sp>
        <p:sp>
          <p:nvSpPr>
            <p:cNvPr id="69" name="TextBox 64"/>
            <p:cNvSpPr txBox="1"/>
            <p:nvPr/>
          </p:nvSpPr>
          <p:spPr>
            <a:xfrm>
              <a:off x="5796136" y="2041158"/>
              <a:ext cx="872068" cy="261610"/>
            </a:xfrm>
            <a:prstGeom prst="rect">
              <a:avLst/>
            </a:prstGeom>
            <a:noFill/>
          </p:spPr>
          <p:txBody>
            <a:bodyPr wrap="square" rtlCol="0">
              <a:spAutoFit/>
            </a:bodyPr>
            <a:lstStyle/>
            <a:p>
              <a:pPr algn="ctr"/>
              <a:r>
                <a:rPr lang="en-US" altLang="zh-CN" sz="1100" b="1" dirty="0" smtClean="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rPr>
                <a:t>Shared</a:t>
              </a:r>
              <a:endParaRPr lang="zh-CN" altLang="en-US" sz="1100" b="1" dirty="0">
                <a:solidFill>
                  <a:schemeClr val="accent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7" name="圆角矩形 36"/>
          <p:cNvSpPr/>
          <p:nvPr/>
        </p:nvSpPr>
        <p:spPr>
          <a:xfrm>
            <a:off x="179195" y="1491630"/>
            <a:ext cx="2276902" cy="738664"/>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7" name="圆角矩形 296"/>
          <p:cNvSpPr/>
          <p:nvPr/>
        </p:nvSpPr>
        <p:spPr>
          <a:xfrm>
            <a:off x="0" y="1000045"/>
            <a:ext cx="9144000" cy="422678"/>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TextBox 254"/>
          <p:cNvSpPr txBox="1"/>
          <p:nvPr/>
        </p:nvSpPr>
        <p:spPr>
          <a:xfrm>
            <a:off x="233590" y="888785"/>
            <a:ext cx="7908845" cy="369332"/>
          </a:xfrm>
          <a:prstGeom prst="rect">
            <a:avLst/>
          </a:prstGeom>
          <a:noFill/>
        </p:spPr>
        <p:txBody>
          <a:bodyPr wrap="square" rtlCol="0">
            <a:spAutoFit/>
          </a:bodyPr>
          <a:lstStyle/>
          <a:p>
            <a:endParaRPr lang="en-US" altLang="zh-CN" b="1" dirty="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endParaRPr>
          </a:p>
        </p:txBody>
      </p:sp>
      <p:sp>
        <p:nvSpPr>
          <p:cNvPr id="158" name="矩形 157"/>
          <p:cNvSpPr/>
          <p:nvPr/>
        </p:nvSpPr>
        <p:spPr>
          <a:xfrm>
            <a:off x="0" y="283483"/>
            <a:ext cx="9144000" cy="560075"/>
          </a:xfrm>
          <a:prstGeom prst="rec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sp>
        <p:nvSpPr>
          <p:cNvPr id="248" name="TextBox 237"/>
          <p:cNvSpPr txBox="1"/>
          <p:nvPr/>
        </p:nvSpPr>
        <p:spPr>
          <a:xfrm>
            <a:off x="-9175" y="348080"/>
            <a:ext cx="3162324" cy="430879"/>
          </a:xfrm>
          <a:prstGeom prst="rect">
            <a:avLst/>
          </a:prstGeom>
          <a:noFill/>
        </p:spPr>
        <p:txBody>
          <a:bodyPr wrap="none" lIns="91432" tIns="45716" rIns="91432" bIns="45716" rtlCol="0">
            <a:spAutoFit/>
          </a:bodyPr>
          <a:lstStyle/>
          <a:p>
            <a:r>
              <a:rPr lang="en-US" altLang="zh-CN" sz="2200" b="1" dirty="0" smtClean="0">
                <a:solidFill>
                  <a:srgbClr val="1E203E"/>
                </a:solidFill>
                <a:latin typeface="BankGothic Lt BT" panose="020B0607020203060204" pitchFamily="34" charset="0"/>
                <a:ea typeface="站酷高端黑" panose="02010600030101010101" pitchFamily="2" charset="-122"/>
              </a:rPr>
              <a:t>  </a:t>
            </a:r>
            <a:r>
              <a:rPr lang="en-US" altLang="zh-CN" sz="2200" b="1" dirty="0" smtClean="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rPr>
              <a:t>Future Strategies</a:t>
            </a:r>
            <a:endParaRPr lang="en-US" altLang="zh-CN" sz="2200" b="1" dirty="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endParaRPr>
          </a:p>
        </p:txBody>
      </p:sp>
      <p:grpSp>
        <p:nvGrpSpPr>
          <p:cNvPr id="257" name="组合 256"/>
          <p:cNvGrpSpPr/>
          <p:nvPr/>
        </p:nvGrpSpPr>
        <p:grpSpPr>
          <a:xfrm>
            <a:off x="7020272" y="-48204"/>
            <a:ext cx="2132118" cy="360040"/>
            <a:chOff x="7020272" y="-48204"/>
            <a:chExt cx="2132118" cy="360040"/>
          </a:xfrm>
        </p:grpSpPr>
        <p:pic>
          <p:nvPicPr>
            <p:cNvPr id="258" name="Picture 5" descr="C:\Users\Amos Hong\Desktop\图片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48204"/>
              <a:ext cx="1988102" cy="360040"/>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6" descr="C:\Users\Amos Hong\Desktop\图片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5982"/>
              <a:ext cx="196503" cy="231668"/>
            </a:xfrm>
            <a:prstGeom prst="rect">
              <a:avLst/>
            </a:prstGeom>
            <a:noFill/>
            <a:extLst>
              <a:ext uri="{909E8E84-426E-40DD-AFC4-6F175D3DCCD1}">
                <a14:hiddenFill xmlns:a14="http://schemas.microsoft.com/office/drawing/2010/main">
                  <a:solidFill>
                    <a:srgbClr val="FFFFFF"/>
                  </a:solidFill>
                </a14:hiddenFill>
              </a:ext>
            </a:extLst>
          </p:spPr>
        </p:pic>
      </p:grpSp>
      <p:sp>
        <p:nvSpPr>
          <p:cNvPr id="277" name="TextBox 276"/>
          <p:cNvSpPr txBox="1"/>
          <p:nvPr/>
        </p:nvSpPr>
        <p:spPr>
          <a:xfrm>
            <a:off x="197441" y="978610"/>
            <a:ext cx="9294502" cy="369332"/>
          </a:xfrm>
          <a:prstGeom prst="rect">
            <a:avLst/>
          </a:prstGeom>
          <a:noFill/>
        </p:spPr>
        <p:txBody>
          <a:bodyPr wrap="square" rtlCol="0">
            <a:spAutoFit/>
          </a:bodyPr>
          <a:lstStyle/>
          <a:p>
            <a:r>
              <a:rPr lang="en-US" altLang="zh-CN" b="1" dirty="0" smtClean="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rPr>
              <a:t>Business Model</a:t>
            </a:r>
            <a:endParaRPr lang="en-US" altLang="zh-CN" b="1" dirty="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endParaRPr>
          </a:p>
        </p:txBody>
      </p:sp>
      <p:grpSp>
        <p:nvGrpSpPr>
          <p:cNvPr id="3" name="组合 2"/>
          <p:cNvGrpSpPr/>
          <p:nvPr/>
        </p:nvGrpSpPr>
        <p:grpSpPr>
          <a:xfrm>
            <a:off x="655896" y="2909619"/>
            <a:ext cx="1279407" cy="1294986"/>
            <a:chOff x="2427342" y="1690008"/>
            <a:chExt cx="1824879" cy="1847101"/>
          </a:xfrm>
          <a:gradFill>
            <a:gsLst>
              <a:gs pos="0">
                <a:schemeClr val="tx2">
                  <a:lumMod val="75000"/>
                </a:schemeClr>
              </a:gs>
              <a:gs pos="50000">
                <a:schemeClr val="tx2">
                  <a:lumMod val="40000"/>
                  <a:lumOff val="60000"/>
                </a:schemeClr>
              </a:gs>
              <a:gs pos="100000">
                <a:schemeClr val="tx2">
                  <a:lumMod val="75000"/>
                </a:schemeClr>
              </a:gs>
            </a:gsLst>
            <a:lin ang="5400000" scaled="0"/>
          </a:gradFill>
          <a:effectLst>
            <a:glow rad="63500">
              <a:schemeClr val="tx1">
                <a:lumMod val="95000"/>
                <a:lumOff val="5000"/>
                <a:alpha val="40000"/>
              </a:schemeClr>
            </a:glow>
          </a:effectLst>
        </p:grpSpPr>
        <p:sp>
          <p:nvSpPr>
            <p:cNvPr id="2" name="泪滴形 1"/>
            <p:cNvSpPr/>
            <p:nvPr/>
          </p:nvSpPr>
          <p:spPr>
            <a:xfrm rot="18866534">
              <a:off x="2417622" y="1702612"/>
              <a:ext cx="1844217" cy="1824777"/>
            </a:xfrm>
            <a:prstGeom prst="teardrop">
              <a:avLst>
                <a:gd name="adj" fmla="val 1401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泪滴形 27"/>
            <p:cNvSpPr/>
            <p:nvPr/>
          </p:nvSpPr>
          <p:spPr>
            <a:xfrm rot="8050744">
              <a:off x="2417725" y="1699729"/>
              <a:ext cx="1844217" cy="1824775"/>
            </a:xfrm>
            <a:prstGeom prst="teardrop">
              <a:avLst>
                <a:gd name="adj" fmla="val 1401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179194" y="1491630"/>
            <a:ext cx="2232566" cy="73866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altLang="zh-CN" sz="14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Status quo of most high-end manufacturing companies in China</a:t>
            </a:r>
            <a:endParaRPr lang="zh-CN" altLang="en-US" sz="14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cxnSp>
        <p:nvCxnSpPr>
          <p:cNvPr id="15" name="直接连接符 14"/>
          <p:cNvCxnSpPr/>
          <p:nvPr/>
        </p:nvCxnSpPr>
        <p:spPr>
          <a:xfrm>
            <a:off x="1291268" y="2491234"/>
            <a:ext cx="504056" cy="0"/>
          </a:xfrm>
          <a:prstGeom prst="line">
            <a:avLst/>
          </a:prstGeom>
          <a:ln>
            <a:solidFill>
              <a:schemeClr val="accent1">
                <a:lumMod val="40000"/>
                <a:lumOff val="60000"/>
              </a:schemeClr>
            </a:solidFill>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rot="10800000">
            <a:off x="1310319" y="4613918"/>
            <a:ext cx="504056" cy="0"/>
          </a:xfrm>
          <a:prstGeom prst="line">
            <a:avLst/>
          </a:prstGeom>
          <a:ln>
            <a:solidFill>
              <a:schemeClr val="accent1">
                <a:lumMod val="40000"/>
                <a:lumOff val="60000"/>
              </a:schemeClr>
            </a:solidFill>
          </a:ln>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7" name="圆角矩形 56"/>
          <p:cNvSpPr/>
          <p:nvPr/>
        </p:nvSpPr>
        <p:spPr>
          <a:xfrm>
            <a:off x="1814375" y="2360429"/>
            <a:ext cx="641721" cy="261610"/>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TextBox 57"/>
          <p:cNvSpPr txBox="1"/>
          <p:nvPr/>
        </p:nvSpPr>
        <p:spPr>
          <a:xfrm>
            <a:off x="1775195" y="2360429"/>
            <a:ext cx="720080" cy="261610"/>
          </a:xfrm>
          <a:prstGeom prst="rect">
            <a:avLst/>
          </a:prstGeom>
          <a:noFill/>
        </p:spPr>
        <p:txBody>
          <a:bodyPr wrap="square" rtlCol="0">
            <a:spAutoFit/>
          </a:bodyPr>
          <a:lstStyle/>
          <a:p>
            <a:pPr algn="ctr"/>
            <a:r>
              <a:rPr lang="en-US" altLang="zh-CN" sz="11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Market</a:t>
            </a:r>
            <a:endParaRPr lang="zh-CN" altLang="en-US"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59" name="圆角矩形 58"/>
          <p:cNvSpPr/>
          <p:nvPr/>
        </p:nvSpPr>
        <p:spPr>
          <a:xfrm>
            <a:off x="1828154" y="4483953"/>
            <a:ext cx="641721" cy="261610"/>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TextBox 59"/>
          <p:cNvSpPr txBox="1"/>
          <p:nvPr/>
        </p:nvSpPr>
        <p:spPr>
          <a:xfrm>
            <a:off x="1788974" y="4483953"/>
            <a:ext cx="720080" cy="261610"/>
          </a:xfrm>
          <a:prstGeom prst="rect">
            <a:avLst/>
          </a:prstGeom>
          <a:noFill/>
        </p:spPr>
        <p:txBody>
          <a:bodyPr wrap="square" rtlCol="0">
            <a:spAutoFit/>
          </a:bodyPr>
          <a:lstStyle/>
          <a:p>
            <a:pPr algn="ctr"/>
            <a:r>
              <a:rPr lang="en-US" altLang="zh-CN" sz="11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R&amp;D</a:t>
            </a:r>
            <a:endParaRPr lang="zh-CN" altLang="en-US"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61" name="圆角矩形 60"/>
          <p:cNvSpPr/>
          <p:nvPr/>
        </p:nvSpPr>
        <p:spPr>
          <a:xfrm>
            <a:off x="779053" y="3410803"/>
            <a:ext cx="1062530" cy="261610"/>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TextBox 61"/>
          <p:cNvSpPr txBox="1"/>
          <p:nvPr/>
        </p:nvSpPr>
        <p:spPr>
          <a:xfrm>
            <a:off x="600137" y="3410803"/>
            <a:ext cx="1420614" cy="261610"/>
          </a:xfrm>
          <a:prstGeom prst="rect">
            <a:avLst/>
          </a:prstGeom>
          <a:noFill/>
        </p:spPr>
        <p:txBody>
          <a:bodyPr wrap="square" rtlCol="0">
            <a:spAutoFit/>
          </a:bodyPr>
          <a:lstStyle/>
          <a:p>
            <a:pPr algn="ctr"/>
            <a:r>
              <a:rPr lang="en-US" altLang="zh-CN" sz="11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Manufacturing</a:t>
            </a:r>
            <a:endParaRPr lang="zh-CN" altLang="en-US"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nvGrpSpPr>
          <p:cNvPr id="9" name="组合 8"/>
          <p:cNvGrpSpPr/>
          <p:nvPr/>
        </p:nvGrpSpPr>
        <p:grpSpPr>
          <a:xfrm>
            <a:off x="3912994" y="1491630"/>
            <a:ext cx="3528392" cy="3384376"/>
            <a:chOff x="3912994" y="1491630"/>
            <a:chExt cx="3528392" cy="3384376"/>
          </a:xfrm>
        </p:grpSpPr>
        <p:grpSp>
          <p:nvGrpSpPr>
            <p:cNvPr id="30" name="组合 29"/>
            <p:cNvGrpSpPr/>
            <p:nvPr/>
          </p:nvGrpSpPr>
          <p:grpSpPr>
            <a:xfrm>
              <a:off x="4705082" y="2118422"/>
              <a:ext cx="1099520" cy="2757584"/>
              <a:chOff x="4650039" y="438229"/>
              <a:chExt cx="1837665" cy="4608840"/>
            </a:xfrm>
            <a:gradFill>
              <a:gsLst>
                <a:gs pos="0">
                  <a:schemeClr val="tx2">
                    <a:lumMod val="40000"/>
                    <a:lumOff val="60000"/>
                  </a:schemeClr>
                </a:gs>
                <a:gs pos="50000">
                  <a:schemeClr val="tx2">
                    <a:lumMod val="75000"/>
                  </a:schemeClr>
                </a:gs>
                <a:gs pos="100000">
                  <a:schemeClr val="tx2">
                    <a:lumMod val="40000"/>
                    <a:lumOff val="60000"/>
                  </a:schemeClr>
                </a:gs>
              </a:gsLst>
              <a:lin ang="5400000" scaled="0"/>
            </a:gradFill>
            <a:effectLst>
              <a:glow rad="63500">
                <a:schemeClr val="tx1">
                  <a:lumMod val="95000"/>
                  <a:lumOff val="5000"/>
                  <a:alpha val="40000"/>
                </a:schemeClr>
              </a:glow>
            </a:effectLst>
          </p:grpSpPr>
          <p:sp>
            <p:nvSpPr>
              <p:cNvPr id="31" name="泪滴形 30"/>
              <p:cNvSpPr/>
              <p:nvPr/>
            </p:nvSpPr>
            <p:spPr>
              <a:xfrm rot="18866534">
                <a:off x="4653208" y="3212573"/>
                <a:ext cx="1844216" cy="1824776"/>
              </a:xfrm>
              <a:prstGeom prst="teardrop">
                <a:avLst>
                  <a:gd name="adj" fmla="val 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泪滴形 31"/>
              <p:cNvSpPr/>
              <p:nvPr/>
            </p:nvSpPr>
            <p:spPr>
              <a:xfrm rot="8050744">
                <a:off x="4640319" y="447949"/>
                <a:ext cx="1844216" cy="1824776"/>
              </a:xfrm>
              <a:prstGeom prst="teardrop">
                <a:avLst>
                  <a:gd name="adj" fmla="val 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圆角矩形 38"/>
            <p:cNvSpPr/>
            <p:nvPr/>
          </p:nvSpPr>
          <p:spPr>
            <a:xfrm>
              <a:off x="4644008" y="1520660"/>
              <a:ext cx="2088232" cy="475026"/>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3912994" y="1491630"/>
              <a:ext cx="3528392" cy="523220"/>
            </a:xfrm>
            <a:prstGeom prst="rect">
              <a:avLst/>
            </a:prstGeom>
            <a:noFill/>
          </p:spPr>
          <p:txBody>
            <a:bodyPr wrap="square" rtlCol="0">
              <a:spAutoFit/>
            </a:bodyPr>
            <a:lstStyle/>
            <a:p>
              <a:pPr algn="ctr"/>
              <a:r>
                <a:rPr lang="en-US" altLang="zh-CN" sz="14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Status quo of Shanghai Superconductor</a:t>
              </a:r>
              <a:endParaRPr lang="zh-CN" altLang="en-US" sz="14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64" name="圆角矩形 63"/>
            <p:cNvSpPr/>
            <p:nvPr/>
          </p:nvSpPr>
          <p:spPr>
            <a:xfrm>
              <a:off x="4932453" y="2505261"/>
              <a:ext cx="641721" cy="261610"/>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TextBox 64"/>
            <p:cNvSpPr txBox="1"/>
            <p:nvPr/>
          </p:nvSpPr>
          <p:spPr>
            <a:xfrm>
              <a:off x="4893273" y="2505261"/>
              <a:ext cx="720080" cy="261610"/>
            </a:xfrm>
            <a:prstGeom prst="rect">
              <a:avLst/>
            </a:prstGeom>
            <a:noFill/>
          </p:spPr>
          <p:txBody>
            <a:bodyPr wrap="square" rtlCol="0">
              <a:spAutoFit/>
            </a:bodyPr>
            <a:lstStyle/>
            <a:p>
              <a:pPr algn="ctr"/>
              <a:r>
                <a:rPr lang="en-US" altLang="zh-CN" sz="11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Market</a:t>
              </a:r>
              <a:endParaRPr lang="zh-CN" altLang="en-US"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67" name="圆角矩形 66"/>
            <p:cNvSpPr/>
            <p:nvPr/>
          </p:nvSpPr>
          <p:spPr>
            <a:xfrm>
              <a:off x="4737105" y="3364611"/>
              <a:ext cx="1062530" cy="261610"/>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4558189" y="3364611"/>
              <a:ext cx="1420614" cy="261610"/>
            </a:xfrm>
            <a:prstGeom prst="rect">
              <a:avLst/>
            </a:prstGeom>
            <a:noFill/>
          </p:spPr>
          <p:txBody>
            <a:bodyPr wrap="square" rtlCol="0">
              <a:spAutoFit/>
            </a:bodyPr>
            <a:lstStyle/>
            <a:p>
              <a:pPr algn="ctr"/>
              <a:r>
                <a:rPr lang="en-US" altLang="zh-CN" sz="11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Manufacturing</a:t>
              </a:r>
              <a:endParaRPr lang="zh-CN" altLang="en-US"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70" name="圆角矩形 69"/>
            <p:cNvSpPr/>
            <p:nvPr/>
          </p:nvSpPr>
          <p:spPr>
            <a:xfrm>
              <a:off x="4937838" y="4298560"/>
              <a:ext cx="641721" cy="261610"/>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TextBox 70"/>
            <p:cNvSpPr txBox="1"/>
            <p:nvPr/>
          </p:nvSpPr>
          <p:spPr>
            <a:xfrm>
              <a:off x="4898658" y="4298560"/>
              <a:ext cx="720080" cy="261610"/>
            </a:xfrm>
            <a:prstGeom prst="rect">
              <a:avLst/>
            </a:prstGeom>
            <a:noFill/>
          </p:spPr>
          <p:txBody>
            <a:bodyPr wrap="square" rtlCol="0">
              <a:spAutoFit/>
            </a:bodyPr>
            <a:lstStyle/>
            <a:p>
              <a:pPr algn="ctr"/>
              <a:r>
                <a:rPr lang="en-US" altLang="zh-CN" sz="11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R&amp;D</a:t>
              </a:r>
              <a:endParaRPr lang="zh-CN" altLang="en-US"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9" name="组合 18"/>
          <p:cNvGrpSpPr/>
          <p:nvPr/>
        </p:nvGrpSpPr>
        <p:grpSpPr>
          <a:xfrm>
            <a:off x="2627784" y="1791683"/>
            <a:ext cx="1584176" cy="2868299"/>
            <a:chOff x="2555776" y="1857434"/>
            <a:chExt cx="1584176" cy="2868299"/>
          </a:xfrm>
        </p:grpSpPr>
        <p:sp>
          <p:nvSpPr>
            <p:cNvPr id="80" name="圆角矩形 79"/>
            <p:cNvSpPr/>
            <p:nvPr/>
          </p:nvSpPr>
          <p:spPr>
            <a:xfrm>
              <a:off x="2555776" y="1857434"/>
              <a:ext cx="1584176" cy="2868299"/>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2627784" y="1917421"/>
              <a:ext cx="1512168" cy="2800767"/>
            </a:xfrm>
            <a:prstGeom prst="rect">
              <a:avLst/>
            </a:prstGeom>
            <a:noFill/>
          </p:spPr>
          <p:txBody>
            <a:bodyPr wrap="square" rtlCol="0">
              <a:spAutoFit/>
            </a:bodyPr>
            <a:lstStyle/>
            <a:p>
              <a:pPr marL="171450" indent="-171450">
                <a:buFont typeface="Wingdings" panose="05000000000000000000" pitchFamily="2" charset="2"/>
                <a:buChar char="l"/>
              </a:pPr>
              <a:r>
                <a:rPr lang="en-US" altLang="zh-CN" sz="1100" b="1" dirty="0" smtClean="0">
                  <a:solidFill>
                    <a:srgbClr val="93CDDD"/>
                  </a:solidFill>
                  <a:latin typeface="Arial" panose="020B0604020202020204" pitchFamily="34" charset="0"/>
                  <a:ea typeface="微软雅黑" panose="020B0503020204020204" pitchFamily="34" charset="-122"/>
                  <a:cs typeface="Arial" panose="020B0604020202020204" pitchFamily="34" charset="0"/>
                </a:rPr>
                <a:t>Immature market and mismatch between supply and demand</a:t>
              </a:r>
            </a:p>
            <a:p>
              <a:pPr marL="171450" indent="-171450">
                <a:buFont typeface="Wingdings" panose="05000000000000000000" pitchFamily="2" charset="2"/>
                <a:buChar char="l"/>
              </a:pPr>
              <a:r>
                <a:rPr lang="en-US" altLang="zh-CN" sz="1100" b="1" dirty="0" smtClean="0">
                  <a:solidFill>
                    <a:srgbClr val="93CDDD"/>
                  </a:solidFill>
                  <a:latin typeface="Arial" panose="020B0604020202020204" pitchFamily="34" charset="0"/>
                  <a:ea typeface="微软雅黑" panose="020B0503020204020204" pitchFamily="34" charset="-122"/>
                  <a:cs typeface="Arial" panose="020B0604020202020204" pitchFamily="34" charset="0"/>
                </a:rPr>
                <a:t>Heavily </a:t>
              </a:r>
              <a:r>
                <a:rPr lang="en-US" altLang="zh-CN" sz="1100" b="1" dirty="0">
                  <a:solidFill>
                    <a:srgbClr val="93CDDD"/>
                  </a:solidFill>
                  <a:latin typeface="Arial" panose="020B0604020202020204" pitchFamily="34" charset="0"/>
                  <a:ea typeface="微软雅黑" panose="020B0503020204020204" pitchFamily="34" charset="-122"/>
                  <a:cs typeface="Arial" panose="020B0604020202020204" pitchFamily="34" charset="0"/>
                </a:rPr>
                <a:t>relied upon imports</a:t>
              </a:r>
            </a:p>
            <a:p>
              <a:pPr marL="171450" indent="-171450">
                <a:buFont typeface="Wingdings" panose="05000000000000000000" pitchFamily="2" charset="2"/>
                <a:buChar char="l"/>
              </a:pPr>
              <a:r>
                <a:rPr lang="en-US" altLang="zh-CN" sz="1100" b="1" dirty="0" smtClean="0">
                  <a:solidFill>
                    <a:srgbClr val="93CDDD"/>
                  </a:solidFill>
                  <a:latin typeface="Arial" panose="020B0604020202020204" pitchFamily="34" charset="0"/>
                  <a:ea typeface="微软雅黑" panose="020B0503020204020204" pitchFamily="34" charset="-122"/>
                  <a:cs typeface="Arial" panose="020B0604020202020204" pitchFamily="34" charset="0"/>
                </a:rPr>
                <a:t>Huge </a:t>
              </a:r>
              <a:r>
                <a:rPr lang="en-US" altLang="zh-CN" sz="1100" b="1" dirty="0">
                  <a:solidFill>
                    <a:srgbClr val="93CDDD"/>
                  </a:solidFill>
                  <a:latin typeface="Arial" panose="020B0604020202020204" pitchFamily="34" charset="0"/>
                  <a:ea typeface="微软雅黑" panose="020B0503020204020204" pitchFamily="34" charset="-122"/>
                  <a:cs typeface="Arial" panose="020B0604020202020204" pitchFamily="34" charset="0"/>
                </a:rPr>
                <a:t>capital requirement for manufacturing </a:t>
              </a:r>
              <a:r>
                <a:rPr lang="en-US" altLang="zh-CN" sz="1100" b="1" dirty="0" smtClean="0">
                  <a:solidFill>
                    <a:srgbClr val="93CDDD"/>
                  </a:solidFill>
                  <a:latin typeface="Arial" panose="020B0604020202020204" pitchFamily="34" charset="0"/>
                  <a:ea typeface="微软雅黑" panose="020B0503020204020204" pitchFamily="34" charset="-122"/>
                  <a:cs typeface="Arial" panose="020B0604020202020204" pitchFamily="34" charset="0"/>
                </a:rPr>
                <a:t>facilities and immense debt</a:t>
              </a:r>
              <a:endParaRPr lang="en-US" altLang="zh-CN" sz="1100" b="1" dirty="0">
                <a:solidFill>
                  <a:srgbClr val="93CDDD"/>
                </a:solidFill>
                <a:latin typeface="Arial" panose="020B0604020202020204" pitchFamily="34" charset="0"/>
                <a:ea typeface="微软雅黑" panose="020B0503020204020204" pitchFamily="34" charset="-122"/>
                <a:cs typeface="Arial" panose="020B0604020202020204" pitchFamily="34" charset="0"/>
              </a:endParaRPr>
            </a:p>
            <a:p>
              <a:pPr marL="171450" indent="-171450">
                <a:buFont typeface="Wingdings" panose="05000000000000000000" pitchFamily="2" charset="2"/>
                <a:buChar char="l"/>
              </a:pPr>
              <a:r>
                <a:rPr lang="en-US" altLang="zh-CN" sz="1100" b="1" dirty="0">
                  <a:solidFill>
                    <a:srgbClr val="93CDDD"/>
                  </a:solidFill>
                  <a:latin typeface="Arial" panose="020B0604020202020204" pitchFamily="34" charset="0"/>
                  <a:ea typeface="微软雅黑" panose="020B0503020204020204" pitchFamily="34" charset="-122"/>
                  <a:cs typeface="Arial" panose="020B0604020202020204" pitchFamily="34" charset="0"/>
                </a:rPr>
                <a:t>Continuous drain of resources</a:t>
              </a:r>
            </a:p>
            <a:p>
              <a:pPr marL="171450" indent="-171450">
                <a:buFont typeface="Wingdings" panose="05000000000000000000" pitchFamily="2" charset="2"/>
                <a:buChar char="l"/>
              </a:pPr>
              <a:r>
                <a:rPr lang="en-US" altLang="zh-CN" sz="1100" b="1" dirty="0">
                  <a:solidFill>
                    <a:srgbClr val="93CDDD"/>
                  </a:solidFill>
                  <a:latin typeface="Arial" panose="020B0604020202020204" pitchFamily="34" charset="0"/>
                  <a:ea typeface="微软雅黑" panose="020B0503020204020204" pitchFamily="34" charset="-122"/>
                  <a:cs typeface="Arial" panose="020B0604020202020204" pitchFamily="34" charset="0"/>
                </a:rPr>
                <a:t>Lack of original research and development</a:t>
              </a:r>
              <a:endParaRPr lang="zh-CN" altLang="en-US" sz="1100" b="1" dirty="0">
                <a:solidFill>
                  <a:srgbClr val="93CDDD"/>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83" name="组合 82"/>
          <p:cNvGrpSpPr/>
          <p:nvPr/>
        </p:nvGrpSpPr>
        <p:grpSpPr>
          <a:xfrm>
            <a:off x="7380312" y="1923678"/>
            <a:ext cx="1706232" cy="2636492"/>
            <a:chOff x="2591780" y="1890475"/>
            <a:chExt cx="1706232" cy="2880320"/>
          </a:xfrm>
        </p:grpSpPr>
        <p:sp>
          <p:nvSpPr>
            <p:cNvPr id="84" name="圆角矩形 83"/>
            <p:cNvSpPr/>
            <p:nvPr/>
          </p:nvSpPr>
          <p:spPr>
            <a:xfrm>
              <a:off x="2591780" y="1890475"/>
              <a:ext cx="1706232" cy="2880320"/>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2641828" y="1958007"/>
              <a:ext cx="1656184" cy="2631490"/>
            </a:xfrm>
            <a:prstGeom prst="rect">
              <a:avLst/>
            </a:prstGeom>
            <a:noFill/>
          </p:spPr>
          <p:txBody>
            <a:bodyPr wrap="square" rtlCol="0">
              <a:spAutoFit/>
            </a:bodyPr>
            <a:lstStyle/>
            <a:p>
              <a:pPr marL="171450" indent="-171450">
                <a:buFont typeface="Wingdings" panose="05000000000000000000" pitchFamily="2" charset="2"/>
                <a:buChar char="l"/>
              </a:pPr>
              <a:r>
                <a:rPr lang="en-US" altLang="zh-CN" sz="1100" b="1" dirty="0">
                  <a:solidFill>
                    <a:srgbClr val="93CDDD"/>
                  </a:solidFill>
                  <a:latin typeface="Arial" panose="020B0604020202020204" pitchFamily="34" charset="0"/>
                  <a:ea typeface="微软雅黑" panose="020B0503020204020204" pitchFamily="34" charset="-122"/>
                  <a:cs typeface="Arial" panose="020B0604020202020204" pitchFamily="34" charset="0"/>
                </a:rPr>
                <a:t>Outsourcing and hence expansion of manufacturing processes</a:t>
              </a:r>
            </a:p>
            <a:p>
              <a:pPr marL="171450" indent="-171450">
                <a:buFont typeface="Wingdings" panose="05000000000000000000" pitchFamily="2" charset="2"/>
                <a:buChar char="l"/>
              </a:pPr>
              <a:r>
                <a:rPr lang="en-US" altLang="zh-CN" sz="1100" b="1" dirty="0">
                  <a:solidFill>
                    <a:srgbClr val="93CDDD"/>
                  </a:solidFill>
                  <a:latin typeface="Arial" panose="020B0604020202020204" pitchFamily="34" charset="0"/>
                  <a:ea typeface="微软雅黑" panose="020B0503020204020204" pitchFamily="34" charset="-122"/>
                  <a:cs typeface="Arial" panose="020B0604020202020204" pitchFamily="34" charset="0"/>
                </a:rPr>
                <a:t>Integration of resources and geopolitics</a:t>
              </a:r>
            </a:p>
            <a:p>
              <a:pPr marL="171450" indent="-171450">
                <a:buFont typeface="Wingdings" panose="05000000000000000000" pitchFamily="2" charset="2"/>
                <a:buChar char="l"/>
              </a:pPr>
              <a:r>
                <a:rPr lang="en-US" altLang="zh-CN" sz="1100" b="1" dirty="0">
                  <a:solidFill>
                    <a:srgbClr val="93CDDD"/>
                  </a:solidFill>
                  <a:latin typeface="Arial" panose="020B0604020202020204" pitchFamily="34" charset="0"/>
                  <a:ea typeface="微软雅黑" panose="020B0503020204020204" pitchFamily="34" charset="-122"/>
                  <a:cs typeface="Arial" panose="020B0604020202020204" pitchFamily="34" charset="0"/>
                </a:rPr>
                <a:t>Focus on market and research</a:t>
              </a:r>
            </a:p>
            <a:p>
              <a:pPr marL="171450" indent="-171450">
                <a:buFont typeface="Wingdings" panose="05000000000000000000" pitchFamily="2" charset="2"/>
                <a:buChar char="l"/>
              </a:pPr>
              <a:r>
                <a:rPr lang="en-US" altLang="zh-CN" sz="1100" b="1" dirty="0" smtClean="0">
                  <a:solidFill>
                    <a:srgbClr val="93CDDD"/>
                  </a:solidFill>
                  <a:latin typeface="Arial" panose="020B0604020202020204" pitchFamily="34" charset="0"/>
                  <a:ea typeface="微软雅黑" panose="020B0503020204020204" pitchFamily="34" charset="-122"/>
                  <a:cs typeface="Arial" panose="020B0604020202020204" pitchFamily="34" charset="0"/>
                </a:rPr>
                <a:t>Invigorating the </a:t>
              </a:r>
            </a:p>
            <a:p>
              <a:pPr marL="179388"/>
              <a:r>
                <a:rPr lang="en-US" altLang="zh-CN" sz="1100" b="1" dirty="0" smtClean="0">
                  <a:solidFill>
                    <a:srgbClr val="93CDDD"/>
                  </a:solidFill>
                  <a:latin typeface="Arial" panose="020B0604020202020204" pitchFamily="34" charset="0"/>
                  <a:ea typeface="微软雅黑" panose="020B0503020204020204" pitchFamily="34" charset="-122"/>
                  <a:cs typeface="Arial" panose="020B0604020202020204" pitchFamily="34" charset="0"/>
                </a:rPr>
                <a:t>2G HTS </a:t>
              </a:r>
              <a:r>
                <a:rPr lang="en-US" altLang="zh-CN" sz="1100" b="1" dirty="0">
                  <a:solidFill>
                    <a:srgbClr val="93CDDD"/>
                  </a:solidFill>
                  <a:latin typeface="Arial" panose="020B0604020202020204" pitchFamily="34" charset="0"/>
                  <a:ea typeface="微软雅黑" panose="020B0503020204020204" pitchFamily="34" charset="-122"/>
                  <a:cs typeface="Arial" panose="020B0604020202020204" pitchFamily="34" charset="0"/>
                </a:rPr>
                <a:t>industry by continuous breakthroughs and innovations</a:t>
              </a:r>
            </a:p>
            <a:p>
              <a:pPr marL="171450" indent="-171450">
                <a:buFont typeface="Wingdings" panose="05000000000000000000" pitchFamily="2" charset="2"/>
                <a:buChar char="l"/>
              </a:pPr>
              <a:endParaRPr lang="zh-CN" altLang="en-US"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5" name="组合 4"/>
          <p:cNvGrpSpPr/>
          <p:nvPr/>
        </p:nvGrpSpPr>
        <p:grpSpPr>
          <a:xfrm>
            <a:off x="5788025" y="2521382"/>
            <a:ext cx="1628977" cy="1901447"/>
            <a:chOff x="5788025" y="2521382"/>
            <a:chExt cx="1628977" cy="1901447"/>
          </a:xfrm>
        </p:grpSpPr>
        <p:grpSp>
          <p:nvGrpSpPr>
            <p:cNvPr id="14" name="组合 13"/>
            <p:cNvGrpSpPr/>
            <p:nvPr/>
          </p:nvGrpSpPr>
          <p:grpSpPr>
            <a:xfrm>
              <a:off x="6544934" y="3263901"/>
              <a:ext cx="872068" cy="447278"/>
              <a:chOff x="6595734" y="3276601"/>
              <a:chExt cx="872068" cy="447278"/>
            </a:xfrm>
          </p:grpSpPr>
          <p:sp>
            <p:nvSpPr>
              <p:cNvPr id="43" name="流程图: 联系 42"/>
              <p:cNvSpPr/>
              <p:nvPr/>
            </p:nvSpPr>
            <p:spPr>
              <a:xfrm>
                <a:off x="6788158" y="3276601"/>
                <a:ext cx="448138" cy="447278"/>
              </a:xfrm>
              <a:prstGeom prst="flowChartConnector">
                <a:avLst/>
              </a:prstGeom>
              <a:solidFill>
                <a:schemeClr val="tx2">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圆角矩形 45"/>
              <p:cNvSpPr/>
              <p:nvPr/>
            </p:nvSpPr>
            <p:spPr>
              <a:xfrm>
                <a:off x="6843952" y="3407907"/>
                <a:ext cx="361950" cy="191683"/>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64"/>
              <p:cNvSpPr txBox="1"/>
              <p:nvPr/>
            </p:nvSpPr>
            <p:spPr>
              <a:xfrm>
                <a:off x="6595734" y="3407907"/>
                <a:ext cx="872068" cy="184666"/>
              </a:xfrm>
              <a:prstGeom prst="rect">
                <a:avLst/>
              </a:prstGeom>
              <a:noFill/>
            </p:spPr>
            <p:txBody>
              <a:bodyPr wrap="square" rtlCol="0">
                <a:spAutoFit/>
              </a:bodyPr>
              <a:lstStyle/>
              <a:p>
                <a:pPr algn="ctr"/>
                <a:r>
                  <a:rPr lang="en-US" altLang="zh-CN" sz="6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Partner</a:t>
                </a:r>
                <a:endParaRPr lang="zh-CN" altLang="en-US" sz="6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cxnSp>
          <p:nvCxnSpPr>
            <p:cNvPr id="7" name="直接箭头连接符 6"/>
            <p:cNvCxnSpPr/>
            <p:nvPr/>
          </p:nvCxnSpPr>
          <p:spPr>
            <a:xfrm flipV="1">
              <a:off x="5788025" y="2911850"/>
              <a:ext cx="532350" cy="46635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50" name="直接箭头连接符 49"/>
            <p:cNvCxnSpPr/>
            <p:nvPr/>
          </p:nvCxnSpPr>
          <p:spPr>
            <a:xfrm flipV="1">
              <a:off x="5803618" y="3495726"/>
              <a:ext cx="919097" cy="260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52" name="直接箭头连接符 51"/>
            <p:cNvCxnSpPr/>
            <p:nvPr/>
          </p:nvCxnSpPr>
          <p:spPr>
            <a:xfrm>
              <a:off x="5788025" y="3613150"/>
              <a:ext cx="498475" cy="43815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55" name="TextBox 64"/>
            <p:cNvSpPr txBox="1"/>
            <p:nvPr/>
          </p:nvSpPr>
          <p:spPr>
            <a:xfrm>
              <a:off x="5819948" y="3209603"/>
              <a:ext cx="872068" cy="307777"/>
            </a:xfrm>
            <a:prstGeom prst="rect">
              <a:avLst/>
            </a:prstGeom>
            <a:noFill/>
          </p:spPr>
          <p:txBody>
            <a:bodyPr wrap="square" rtlCol="0">
              <a:spAutoFit/>
            </a:bodyPr>
            <a:lstStyle/>
            <a:p>
              <a:pPr algn="ctr">
                <a:lnSpc>
                  <a:spcPts val="840"/>
                </a:lnSpc>
              </a:pPr>
              <a:r>
                <a:rPr lang="en-US" altLang="zh-CN" sz="7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Equipment </a:t>
              </a:r>
            </a:p>
            <a:p>
              <a:pPr algn="ctr">
                <a:lnSpc>
                  <a:spcPts val="840"/>
                </a:lnSpc>
              </a:pPr>
              <a:r>
                <a:rPr lang="en-US" altLang="zh-CN" sz="7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&amp; Facilities</a:t>
              </a:r>
              <a:endParaRPr lang="zh-CN" altLang="en-US" sz="7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56" name="TextBox 64"/>
            <p:cNvSpPr txBox="1"/>
            <p:nvPr/>
          </p:nvSpPr>
          <p:spPr>
            <a:xfrm>
              <a:off x="5796136" y="3478584"/>
              <a:ext cx="922424" cy="307777"/>
            </a:xfrm>
            <a:prstGeom prst="rect">
              <a:avLst/>
            </a:prstGeom>
            <a:noFill/>
          </p:spPr>
          <p:txBody>
            <a:bodyPr wrap="square" rtlCol="0">
              <a:spAutoFit/>
            </a:bodyPr>
            <a:lstStyle/>
            <a:p>
              <a:pPr algn="ctr">
                <a:lnSpc>
                  <a:spcPts val="840"/>
                </a:lnSpc>
              </a:pPr>
              <a:r>
                <a:rPr lang="en-US" altLang="zh-CN" sz="7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Technical </a:t>
              </a:r>
              <a:endParaRPr lang="en-US" altLang="zh-CN" sz="7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a:p>
              <a:pPr algn="ctr">
                <a:lnSpc>
                  <a:spcPts val="840"/>
                </a:lnSpc>
              </a:pPr>
              <a:r>
                <a:rPr lang="en-US" altLang="zh-CN" sz="7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Know-how</a:t>
              </a:r>
              <a:endParaRPr lang="zh-CN" altLang="en-US" sz="7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nvGrpSpPr>
            <p:cNvPr id="76" name="组合 75"/>
            <p:cNvGrpSpPr/>
            <p:nvPr/>
          </p:nvGrpSpPr>
          <p:grpSpPr>
            <a:xfrm>
              <a:off x="6076168" y="2521382"/>
              <a:ext cx="872068" cy="447278"/>
              <a:chOff x="6595734" y="3276601"/>
              <a:chExt cx="872068" cy="447278"/>
            </a:xfrm>
          </p:grpSpPr>
          <p:sp>
            <p:nvSpPr>
              <p:cNvPr id="77" name="流程图: 联系 76"/>
              <p:cNvSpPr/>
              <p:nvPr/>
            </p:nvSpPr>
            <p:spPr>
              <a:xfrm>
                <a:off x="6788158" y="3276601"/>
                <a:ext cx="448138" cy="447278"/>
              </a:xfrm>
              <a:prstGeom prst="flowChartConnector">
                <a:avLst/>
              </a:prstGeom>
              <a:solidFill>
                <a:schemeClr val="tx2">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圆角矩形 77"/>
              <p:cNvSpPr/>
              <p:nvPr/>
            </p:nvSpPr>
            <p:spPr>
              <a:xfrm>
                <a:off x="6843952" y="3407907"/>
                <a:ext cx="361950" cy="191683"/>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TextBox 64"/>
              <p:cNvSpPr txBox="1"/>
              <p:nvPr/>
            </p:nvSpPr>
            <p:spPr>
              <a:xfrm>
                <a:off x="6595734" y="3407907"/>
                <a:ext cx="872068" cy="184666"/>
              </a:xfrm>
              <a:prstGeom prst="rect">
                <a:avLst/>
              </a:prstGeom>
              <a:noFill/>
            </p:spPr>
            <p:txBody>
              <a:bodyPr wrap="square" rtlCol="0">
                <a:spAutoFit/>
              </a:bodyPr>
              <a:lstStyle/>
              <a:p>
                <a:pPr algn="ctr"/>
                <a:r>
                  <a:rPr lang="en-US" altLang="zh-CN" sz="6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Partner</a:t>
                </a:r>
                <a:endParaRPr lang="zh-CN" altLang="en-US" sz="6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81" name="组合 80"/>
            <p:cNvGrpSpPr/>
            <p:nvPr/>
          </p:nvGrpSpPr>
          <p:grpSpPr>
            <a:xfrm>
              <a:off x="6050796" y="3975551"/>
              <a:ext cx="872068" cy="447278"/>
              <a:chOff x="6595734" y="3276601"/>
              <a:chExt cx="872068" cy="447278"/>
            </a:xfrm>
          </p:grpSpPr>
          <p:sp>
            <p:nvSpPr>
              <p:cNvPr id="82" name="流程图: 联系 81"/>
              <p:cNvSpPr/>
              <p:nvPr/>
            </p:nvSpPr>
            <p:spPr>
              <a:xfrm>
                <a:off x="6788158" y="3276601"/>
                <a:ext cx="448138" cy="447278"/>
              </a:xfrm>
              <a:prstGeom prst="flowChartConnector">
                <a:avLst/>
              </a:prstGeom>
              <a:solidFill>
                <a:schemeClr val="tx2">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圆角矩形 85"/>
              <p:cNvSpPr/>
              <p:nvPr/>
            </p:nvSpPr>
            <p:spPr>
              <a:xfrm>
                <a:off x="6843952" y="3407907"/>
                <a:ext cx="361950" cy="191683"/>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TextBox 64"/>
              <p:cNvSpPr txBox="1"/>
              <p:nvPr/>
            </p:nvSpPr>
            <p:spPr>
              <a:xfrm>
                <a:off x="6595734" y="3407907"/>
                <a:ext cx="872068" cy="184666"/>
              </a:xfrm>
              <a:prstGeom prst="rect">
                <a:avLst/>
              </a:prstGeom>
              <a:noFill/>
            </p:spPr>
            <p:txBody>
              <a:bodyPr wrap="square" rtlCol="0">
                <a:spAutoFit/>
              </a:bodyPr>
              <a:lstStyle/>
              <a:p>
                <a:pPr algn="ctr"/>
                <a:r>
                  <a:rPr lang="en-US" altLang="zh-CN" sz="6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Partner</a:t>
                </a:r>
                <a:endParaRPr lang="zh-CN" altLang="en-US" sz="6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grpSp>
    </p:spTree>
    <p:extLst>
      <p:ext uri="{BB962C8B-B14F-4D97-AF65-F5344CB8AC3E}">
        <p14:creationId xmlns:p14="http://schemas.microsoft.com/office/powerpoint/2010/main" val="15908639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500"/>
                                        <p:tgtEl>
                                          <p:spTgt spid="297"/>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55"/>
                                        </p:tgtEl>
                                        <p:attrNameLst>
                                          <p:attrName>style.visibility</p:attrName>
                                        </p:attrNameLst>
                                      </p:cBhvr>
                                      <p:to>
                                        <p:strVal val="visible"/>
                                      </p:to>
                                    </p:set>
                                    <p:animEffect transition="in" filter="fade">
                                      <p:cBhvr>
                                        <p:cTn id="10" dur="500"/>
                                        <p:tgtEl>
                                          <p:spTgt spid="2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7"/>
                                        </p:tgtEl>
                                        <p:attrNameLst>
                                          <p:attrName>style.visibility</p:attrName>
                                        </p:attrNameLst>
                                      </p:cBhvr>
                                      <p:to>
                                        <p:strVal val="visible"/>
                                      </p:to>
                                    </p:set>
                                    <p:animEffect transition="in" filter="fade">
                                      <p:cBhvr>
                                        <p:cTn id="13" dur="500"/>
                                        <p:tgtEl>
                                          <p:spTgt spid="27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500"/>
                                        <p:tgtEl>
                                          <p:spTgt spid="6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500"/>
                                        <p:tgtEl>
                                          <p:spTgt spid="6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strVal val="#ppt_x"/>
                                          </p:val>
                                        </p:tav>
                                        <p:tav tm="100000">
                                          <p:val>
                                            <p:strVal val="#ppt_x"/>
                                          </p:val>
                                        </p:tav>
                                      </p:tavLst>
                                    </p:anim>
                                    <p:anim calcmode="lin" valueType="num">
                                      <p:cBhvr>
                                        <p:cTn id="6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83"/>
                                        </p:tgtEl>
                                        <p:attrNameLst>
                                          <p:attrName>style.visibility</p:attrName>
                                        </p:attrNameLst>
                                      </p:cBhvr>
                                      <p:to>
                                        <p:strVal val="visible"/>
                                      </p:to>
                                    </p:set>
                                    <p:animEffect transition="in" filter="fade">
                                      <p:cBhvr>
                                        <p:cTn id="80" dur="1000"/>
                                        <p:tgtEl>
                                          <p:spTgt spid="83"/>
                                        </p:tgtEl>
                                      </p:cBhvr>
                                    </p:animEffect>
                                    <p:anim calcmode="lin" valueType="num">
                                      <p:cBhvr>
                                        <p:cTn id="81" dur="1000" fill="hold"/>
                                        <p:tgtEl>
                                          <p:spTgt spid="83"/>
                                        </p:tgtEl>
                                        <p:attrNameLst>
                                          <p:attrName>ppt_x</p:attrName>
                                        </p:attrNameLst>
                                      </p:cBhvr>
                                      <p:tavLst>
                                        <p:tav tm="0">
                                          <p:val>
                                            <p:strVal val="#ppt_x"/>
                                          </p:val>
                                        </p:tav>
                                        <p:tav tm="100000">
                                          <p:val>
                                            <p:strVal val="#ppt_x"/>
                                          </p:val>
                                        </p:tav>
                                      </p:tavLst>
                                    </p:anim>
                                    <p:anim calcmode="lin" valueType="num">
                                      <p:cBhvr>
                                        <p:cTn id="82"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97" grpId="0" animBg="1"/>
      <p:bldP spid="255" grpId="0"/>
      <p:bldP spid="277" grpId="0"/>
      <p:bldP spid="4" grpId="0"/>
      <p:bldP spid="57" grpId="0" animBg="1"/>
      <p:bldP spid="58" grpId="0"/>
      <p:bldP spid="59" grpId="0" animBg="1"/>
      <p:bldP spid="60" grpId="0"/>
      <p:bldP spid="61" grpId="0" animBg="1"/>
      <p:bldP spid="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107504" y="1499908"/>
            <a:ext cx="4737188" cy="3088065"/>
          </a:xfrm>
          <a:prstGeom prst="roundRect">
            <a:avLst/>
          </a:prstGeom>
          <a:solidFill>
            <a:schemeClr val="tx2">
              <a:lumMod val="40000"/>
              <a:lumOff val="6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97" name="圆角矩形 296"/>
          <p:cNvSpPr/>
          <p:nvPr/>
        </p:nvSpPr>
        <p:spPr>
          <a:xfrm>
            <a:off x="0" y="1000045"/>
            <a:ext cx="9144000" cy="422678"/>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矩形 212"/>
          <p:cNvSpPr/>
          <p:nvPr/>
        </p:nvSpPr>
        <p:spPr>
          <a:xfrm>
            <a:off x="-17928" y="9452"/>
            <a:ext cx="9162002" cy="5143501"/>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smtClean="0">
                <a:latin typeface="BankGothic Lt BT" panose="020B0607020203060204" pitchFamily="34" charset="0"/>
              </a:rPr>
              <a:t> </a:t>
            </a:r>
            <a:endParaRPr lang="zh-CN" altLang="en-US" sz="1600" b="1" dirty="0">
              <a:latin typeface="BankGothic Lt BT" panose="020B0607020203060204" pitchFamily="34" charset="0"/>
            </a:endParaRPr>
          </a:p>
        </p:txBody>
      </p:sp>
      <p:sp>
        <p:nvSpPr>
          <p:cNvPr id="255" name="TextBox 254"/>
          <p:cNvSpPr txBox="1"/>
          <p:nvPr/>
        </p:nvSpPr>
        <p:spPr>
          <a:xfrm>
            <a:off x="233590" y="888785"/>
            <a:ext cx="7908845" cy="369332"/>
          </a:xfrm>
          <a:prstGeom prst="rect">
            <a:avLst/>
          </a:prstGeom>
          <a:noFill/>
        </p:spPr>
        <p:txBody>
          <a:bodyPr wrap="square" rtlCol="0">
            <a:spAutoFit/>
          </a:bodyPr>
          <a:lstStyle/>
          <a:p>
            <a:endParaRPr lang="en-US" altLang="zh-CN" b="1" dirty="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endParaRPr>
          </a:p>
        </p:txBody>
      </p:sp>
      <p:sp>
        <p:nvSpPr>
          <p:cNvPr id="158" name="矩形 157"/>
          <p:cNvSpPr/>
          <p:nvPr/>
        </p:nvSpPr>
        <p:spPr>
          <a:xfrm>
            <a:off x="0" y="283483"/>
            <a:ext cx="9144000" cy="560075"/>
          </a:xfrm>
          <a:prstGeom prst="rec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sp>
        <p:nvSpPr>
          <p:cNvPr id="248" name="TextBox 237"/>
          <p:cNvSpPr txBox="1"/>
          <p:nvPr/>
        </p:nvSpPr>
        <p:spPr>
          <a:xfrm>
            <a:off x="-9175" y="348080"/>
            <a:ext cx="3162324" cy="430879"/>
          </a:xfrm>
          <a:prstGeom prst="rect">
            <a:avLst/>
          </a:prstGeom>
          <a:noFill/>
        </p:spPr>
        <p:txBody>
          <a:bodyPr wrap="none" lIns="91432" tIns="45716" rIns="91432" bIns="45716" rtlCol="0">
            <a:spAutoFit/>
          </a:bodyPr>
          <a:lstStyle/>
          <a:p>
            <a:r>
              <a:rPr lang="en-US" altLang="zh-CN" sz="2200" b="1" dirty="0" smtClean="0">
                <a:solidFill>
                  <a:srgbClr val="1E203E"/>
                </a:solidFill>
                <a:latin typeface="BankGothic Lt BT" panose="020B0607020203060204" pitchFamily="34" charset="0"/>
                <a:ea typeface="站酷高端黑" panose="02010600030101010101" pitchFamily="2" charset="-122"/>
              </a:rPr>
              <a:t>  </a:t>
            </a:r>
            <a:r>
              <a:rPr lang="en-US" altLang="zh-CN" sz="2200" b="1" dirty="0" smtClean="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rPr>
              <a:t>Future Strategies</a:t>
            </a:r>
            <a:endParaRPr lang="en-US" altLang="zh-CN" sz="2200" b="1" dirty="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endParaRPr>
          </a:p>
        </p:txBody>
      </p:sp>
      <p:grpSp>
        <p:nvGrpSpPr>
          <p:cNvPr id="257" name="组合 256"/>
          <p:cNvGrpSpPr/>
          <p:nvPr/>
        </p:nvGrpSpPr>
        <p:grpSpPr>
          <a:xfrm>
            <a:off x="7020272" y="-48204"/>
            <a:ext cx="2132118" cy="360040"/>
            <a:chOff x="7020272" y="-48204"/>
            <a:chExt cx="2132118" cy="360040"/>
          </a:xfrm>
        </p:grpSpPr>
        <p:pic>
          <p:nvPicPr>
            <p:cNvPr id="258" name="Picture 5" descr="C:\Users\Amos Hong\Desktop\图片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48204"/>
              <a:ext cx="1988102" cy="360040"/>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6" descr="C:\Users\Amos Hong\Desktop\图片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5982"/>
              <a:ext cx="196503" cy="231668"/>
            </a:xfrm>
            <a:prstGeom prst="rect">
              <a:avLst/>
            </a:prstGeom>
            <a:noFill/>
            <a:extLst>
              <a:ext uri="{909E8E84-426E-40DD-AFC4-6F175D3DCCD1}">
                <a14:hiddenFill xmlns:a14="http://schemas.microsoft.com/office/drawing/2010/main">
                  <a:solidFill>
                    <a:srgbClr val="FFFFFF"/>
                  </a:solidFill>
                </a14:hiddenFill>
              </a:ext>
            </a:extLst>
          </p:spPr>
        </p:pic>
      </p:grpSp>
      <p:sp>
        <p:nvSpPr>
          <p:cNvPr id="277" name="TextBox 276"/>
          <p:cNvSpPr txBox="1"/>
          <p:nvPr/>
        </p:nvSpPr>
        <p:spPr>
          <a:xfrm>
            <a:off x="197441" y="978610"/>
            <a:ext cx="9294502" cy="369332"/>
          </a:xfrm>
          <a:prstGeom prst="rect">
            <a:avLst/>
          </a:prstGeom>
          <a:noFill/>
        </p:spPr>
        <p:txBody>
          <a:bodyPr wrap="square" rtlCol="0">
            <a:spAutoFit/>
          </a:bodyPr>
          <a:lstStyle/>
          <a:p>
            <a:r>
              <a:rPr lang="en-US" altLang="zh-CN" b="1" dirty="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rPr>
              <a:t>Business </a:t>
            </a:r>
            <a:r>
              <a:rPr lang="en-US" altLang="zh-CN" b="1" dirty="0" smtClean="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rPr>
              <a:t>Model</a:t>
            </a:r>
            <a:endParaRPr lang="en-US" altLang="zh-CN" b="1" dirty="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endParaRPr>
          </a:p>
        </p:txBody>
      </p:sp>
      <p:sp>
        <p:nvSpPr>
          <p:cNvPr id="64" name="圆角矩形 63"/>
          <p:cNvSpPr/>
          <p:nvPr/>
        </p:nvSpPr>
        <p:spPr>
          <a:xfrm>
            <a:off x="286871" y="2137926"/>
            <a:ext cx="1030941" cy="367552"/>
          </a:xfrm>
          <a:prstGeom prst="roundRect">
            <a:avLst/>
          </a:prstGeom>
          <a:solidFill>
            <a:srgbClr val="1E203E">
              <a:alpha val="7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TextBox 64"/>
          <p:cNvSpPr txBox="1"/>
          <p:nvPr/>
        </p:nvSpPr>
        <p:spPr>
          <a:xfrm>
            <a:off x="228970" y="2110200"/>
            <a:ext cx="1147784" cy="43088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11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Equipment Manufacturers</a:t>
            </a:r>
            <a:endParaRPr lang="zh-CN" altLang="en-US"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67" name="圆角矩形 66"/>
          <p:cNvSpPr/>
          <p:nvPr/>
        </p:nvSpPr>
        <p:spPr>
          <a:xfrm>
            <a:off x="3281573" y="2705921"/>
            <a:ext cx="1143450" cy="430887"/>
          </a:xfrm>
          <a:prstGeom prst="roundRect">
            <a:avLst/>
          </a:prstGeom>
          <a:solidFill>
            <a:srgbClr val="1E203E">
              <a:alpha val="7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3223394" y="2705922"/>
            <a:ext cx="1276598" cy="43088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11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2G HTS Material Suppliers</a:t>
            </a:r>
            <a:endParaRPr lang="zh-CN" altLang="en-US"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70" name="圆角矩形 69"/>
          <p:cNvSpPr/>
          <p:nvPr/>
        </p:nvSpPr>
        <p:spPr>
          <a:xfrm>
            <a:off x="918982" y="3604260"/>
            <a:ext cx="1027111" cy="406489"/>
          </a:xfrm>
          <a:prstGeom prst="roundRect">
            <a:avLst/>
          </a:prstGeom>
          <a:solidFill>
            <a:srgbClr val="1E203E">
              <a:alpha val="7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TextBox 70"/>
          <p:cNvSpPr txBox="1"/>
          <p:nvPr/>
        </p:nvSpPr>
        <p:spPr>
          <a:xfrm>
            <a:off x="879802" y="3579863"/>
            <a:ext cx="1152529" cy="43088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11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Application</a:t>
            </a:r>
          </a:p>
          <a:p>
            <a:pPr algn="ctr"/>
            <a:r>
              <a:rPr lang="en-US" altLang="zh-CN" sz="11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Suppliers</a:t>
            </a:r>
            <a:endParaRPr lang="zh-CN" altLang="en-US" sz="11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84" name="圆角矩形 83"/>
          <p:cNvSpPr/>
          <p:nvPr/>
        </p:nvSpPr>
        <p:spPr>
          <a:xfrm>
            <a:off x="4932040" y="1499909"/>
            <a:ext cx="4104457" cy="3088065"/>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85" name="矩形 84"/>
          <p:cNvSpPr/>
          <p:nvPr/>
        </p:nvSpPr>
        <p:spPr>
          <a:xfrm>
            <a:off x="5076056" y="1851670"/>
            <a:ext cx="3960437" cy="830997"/>
          </a:xfrm>
          <a:prstGeom prst="rect">
            <a:avLst/>
          </a:prstGeom>
          <a:noFill/>
        </p:spPr>
        <p:txBody>
          <a:bodyPr wrap="square" rtlCol="0">
            <a:spAutoFit/>
          </a:bodyPr>
          <a:lstStyle/>
          <a:p>
            <a:pPr marL="285750" indent="-285750">
              <a:buFont typeface="Wingdings" panose="05000000000000000000" pitchFamily="2" charset="2"/>
              <a:buChar char="l"/>
            </a:pPr>
            <a:r>
              <a:rPr lang="en-US" altLang="zh-CN" sz="12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In light of the massive demand for 2G HTS we need to duplicate production lines by means of strategic corporation with business partners</a:t>
            </a:r>
          </a:p>
          <a:p>
            <a:pPr marL="285750" indent="-285750">
              <a:buFont typeface="Wingdings" panose="05000000000000000000" pitchFamily="2" charset="2"/>
              <a:buChar char="l"/>
            </a:pPr>
            <a:endParaRPr lang="en-US" altLang="zh-CN" sz="12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88" name="矩形 87"/>
          <p:cNvSpPr/>
          <p:nvPr/>
        </p:nvSpPr>
        <p:spPr>
          <a:xfrm>
            <a:off x="5364090" y="1585124"/>
            <a:ext cx="936104" cy="276999"/>
          </a:xfrm>
          <a:prstGeom prst="rect">
            <a:avLst/>
          </a:prstGeom>
          <a:noFill/>
        </p:spPr>
        <p:txBody>
          <a:bodyPr wrap="square" rtlCol="0">
            <a:spAutoFit/>
          </a:bodyPr>
          <a:lstStyle/>
          <a:p>
            <a:r>
              <a:rPr lang="en-US" altLang="zh-CN" sz="12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Rationale</a:t>
            </a:r>
          </a:p>
        </p:txBody>
      </p:sp>
      <p:sp>
        <p:nvSpPr>
          <p:cNvPr id="89" name="矩形 88"/>
          <p:cNvSpPr/>
          <p:nvPr/>
        </p:nvSpPr>
        <p:spPr>
          <a:xfrm>
            <a:off x="5364090" y="2654791"/>
            <a:ext cx="1284267" cy="276999"/>
          </a:xfrm>
          <a:prstGeom prst="rect">
            <a:avLst/>
          </a:prstGeom>
          <a:noFill/>
        </p:spPr>
        <p:txBody>
          <a:bodyPr wrap="square" rtlCol="0">
            <a:spAutoFit/>
          </a:bodyPr>
          <a:lstStyle/>
          <a:p>
            <a:r>
              <a:rPr lang="en-US" altLang="zh-CN" sz="12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Responsibility</a:t>
            </a:r>
          </a:p>
        </p:txBody>
      </p:sp>
      <p:sp>
        <p:nvSpPr>
          <p:cNvPr id="90" name="矩形 89"/>
          <p:cNvSpPr/>
          <p:nvPr/>
        </p:nvSpPr>
        <p:spPr>
          <a:xfrm>
            <a:off x="5076056" y="2859782"/>
            <a:ext cx="3960440" cy="646331"/>
          </a:xfrm>
          <a:prstGeom prst="rect">
            <a:avLst/>
          </a:prstGeom>
          <a:noFill/>
        </p:spPr>
        <p:txBody>
          <a:bodyPr wrap="square" rtlCol="0">
            <a:spAutoFit/>
          </a:bodyPr>
          <a:lstStyle/>
          <a:p>
            <a:pPr marL="285750" indent="-285750">
              <a:buFont typeface="Wingdings" panose="05000000000000000000" pitchFamily="2" charset="2"/>
              <a:buChar char="l"/>
            </a:pPr>
            <a:r>
              <a:rPr lang="en-US" altLang="zh-CN" sz="12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To open up and supply not only the entire production line but also processes and high value-added services</a:t>
            </a:r>
          </a:p>
        </p:txBody>
      </p:sp>
      <p:sp>
        <p:nvSpPr>
          <p:cNvPr id="92" name="矩形 91"/>
          <p:cNvSpPr/>
          <p:nvPr/>
        </p:nvSpPr>
        <p:spPr>
          <a:xfrm>
            <a:off x="5076056" y="3867894"/>
            <a:ext cx="3960439" cy="646331"/>
          </a:xfrm>
          <a:prstGeom prst="rect">
            <a:avLst/>
          </a:prstGeom>
          <a:noFill/>
        </p:spPr>
        <p:txBody>
          <a:bodyPr wrap="square" rtlCol="0">
            <a:spAutoFit/>
          </a:bodyPr>
          <a:lstStyle/>
          <a:p>
            <a:pPr marL="285750" indent="-285750">
              <a:buFont typeface="Wingdings" panose="05000000000000000000" pitchFamily="2" charset="2"/>
              <a:buChar char="l"/>
            </a:pPr>
            <a:r>
              <a:rPr lang="en-US" altLang="zh-CN" sz="12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We envision explosive development of 2G HTS and a increasingly market-oriented and internationalized industry</a:t>
            </a:r>
            <a:endParaRPr lang="en-US" altLang="zh-CN" sz="12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93" name="矩形 92"/>
          <p:cNvSpPr/>
          <p:nvPr/>
        </p:nvSpPr>
        <p:spPr>
          <a:xfrm>
            <a:off x="5364090" y="3662903"/>
            <a:ext cx="1110932" cy="276999"/>
          </a:xfrm>
          <a:prstGeom prst="rect">
            <a:avLst/>
          </a:prstGeom>
          <a:noFill/>
        </p:spPr>
        <p:txBody>
          <a:bodyPr wrap="square" rtlCol="0">
            <a:spAutoFit/>
          </a:bodyPr>
          <a:lstStyle/>
          <a:p>
            <a:r>
              <a:rPr lang="en-US" altLang="zh-CN" sz="12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Revolution</a:t>
            </a:r>
          </a:p>
        </p:txBody>
      </p:sp>
      <p:sp>
        <p:nvSpPr>
          <p:cNvPr id="4" name="TextBox 3"/>
          <p:cNvSpPr txBox="1"/>
          <p:nvPr/>
        </p:nvSpPr>
        <p:spPr>
          <a:xfrm>
            <a:off x="581080" y="1513413"/>
            <a:ext cx="3816424" cy="307777"/>
          </a:xfrm>
          <a:prstGeom prst="rect">
            <a:avLst/>
          </a:prstGeom>
          <a:noFill/>
        </p:spPr>
        <p:txBody>
          <a:bodyPr wrap="square" rtlCol="0">
            <a:spAutoFit/>
          </a:bodyPr>
          <a:lstStyle/>
          <a:p>
            <a:r>
              <a:rPr lang="en-US" altLang="zh-CN" sz="1400" b="1" dirty="0" smtClean="0">
                <a:solidFill>
                  <a:srgbClr val="1E203E"/>
                </a:solidFill>
                <a:latin typeface="Arial" panose="020B0604020202020204" pitchFamily="34" charset="0"/>
                <a:cs typeface="Arial" panose="020B0604020202020204" pitchFamily="34" charset="0"/>
              </a:rPr>
              <a:t>An Open &amp; Win-Win Platform for Everyone</a:t>
            </a:r>
            <a:endParaRPr lang="zh-CN" altLang="en-US" sz="1400" b="1" dirty="0">
              <a:solidFill>
                <a:srgbClr val="1E203E"/>
              </a:solidFill>
              <a:latin typeface="Arial" panose="020B0604020202020204" pitchFamily="34" charset="0"/>
              <a:cs typeface="Arial" panose="020B0604020202020204" pitchFamily="34" charset="0"/>
            </a:endParaRPr>
          </a:p>
        </p:txBody>
      </p:sp>
      <p:sp>
        <p:nvSpPr>
          <p:cNvPr id="35" name="流程图: 联系 34"/>
          <p:cNvSpPr/>
          <p:nvPr/>
        </p:nvSpPr>
        <p:spPr>
          <a:xfrm>
            <a:off x="1236032" y="2522987"/>
            <a:ext cx="448138" cy="447278"/>
          </a:xfrm>
          <a:prstGeom prst="flowChartConnector">
            <a:avLst/>
          </a:prstGeom>
          <a:solidFill>
            <a:schemeClr val="tx2">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a:off x="1343026" y="2651911"/>
            <a:ext cx="247650" cy="191683"/>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64"/>
          <p:cNvSpPr txBox="1"/>
          <p:nvPr/>
        </p:nvSpPr>
        <p:spPr>
          <a:xfrm>
            <a:off x="1034084" y="2651911"/>
            <a:ext cx="872068" cy="184666"/>
          </a:xfrm>
          <a:prstGeom prst="rect">
            <a:avLst/>
          </a:prstGeom>
          <a:noFill/>
        </p:spPr>
        <p:txBody>
          <a:bodyPr wrap="square" rtlCol="0">
            <a:spAutoFit/>
          </a:bodyPr>
          <a:lstStyle/>
          <a:p>
            <a:pPr algn="ctr"/>
            <a:r>
              <a:rPr lang="en-US" altLang="zh-CN" sz="6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PVD</a:t>
            </a:r>
            <a:endParaRPr lang="zh-CN" altLang="en-US" sz="6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nvGrpSpPr>
          <p:cNvPr id="5" name="组合 4"/>
          <p:cNvGrpSpPr/>
          <p:nvPr/>
        </p:nvGrpSpPr>
        <p:grpSpPr>
          <a:xfrm>
            <a:off x="362295" y="2708151"/>
            <a:ext cx="872068" cy="447278"/>
            <a:chOff x="362295" y="2708151"/>
            <a:chExt cx="872068" cy="447278"/>
          </a:xfrm>
        </p:grpSpPr>
        <p:sp>
          <p:nvSpPr>
            <p:cNvPr id="39" name="流程图: 联系 38"/>
            <p:cNvSpPr/>
            <p:nvPr/>
          </p:nvSpPr>
          <p:spPr>
            <a:xfrm>
              <a:off x="564244" y="2708151"/>
              <a:ext cx="448138" cy="447278"/>
            </a:xfrm>
            <a:prstGeom prst="flowChartConnector">
              <a:avLst/>
            </a:prstGeom>
            <a:solidFill>
              <a:schemeClr val="tx2">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a:off x="626269" y="2839457"/>
              <a:ext cx="340520" cy="191683"/>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64"/>
            <p:cNvSpPr txBox="1"/>
            <p:nvPr/>
          </p:nvSpPr>
          <p:spPr>
            <a:xfrm>
              <a:off x="362295" y="2841838"/>
              <a:ext cx="872068" cy="184666"/>
            </a:xfrm>
            <a:prstGeom prst="rect">
              <a:avLst/>
            </a:prstGeom>
            <a:noFill/>
          </p:spPr>
          <p:txBody>
            <a:bodyPr wrap="square" rtlCol="0">
              <a:spAutoFit/>
            </a:bodyPr>
            <a:lstStyle/>
            <a:p>
              <a:pPr algn="ctr"/>
              <a:r>
                <a:rPr lang="en-US" altLang="zh-CN" sz="6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MOCVD</a:t>
              </a:r>
              <a:endParaRPr lang="zh-CN" altLang="en-US" sz="6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4" name="组合 43"/>
          <p:cNvGrpSpPr/>
          <p:nvPr/>
        </p:nvGrpSpPr>
        <p:grpSpPr>
          <a:xfrm>
            <a:off x="1317811" y="1878365"/>
            <a:ext cx="872068" cy="447278"/>
            <a:chOff x="362295" y="2708151"/>
            <a:chExt cx="872068" cy="447278"/>
          </a:xfrm>
        </p:grpSpPr>
        <p:sp>
          <p:nvSpPr>
            <p:cNvPr id="45" name="流程图: 联系 44"/>
            <p:cNvSpPr/>
            <p:nvPr/>
          </p:nvSpPr>
          <p:spPr>
            <a:xfrm>
              <a:off x="564244" y="2708151"/>
              <a:ext cx="448138" cy="447278"/>
            </a:xfrm>
            <a:prstGeom prst="flowChartConnector">
              <a:avLst/>
            </a:prstGeom>
            <a:solidFill>
              <a:schemeClr val="tx2">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圆角矩形 45"/>
            <p:cNvSpPr/>
            <p:nvPr/>
          </p:nvSpPr>
          <p:spPr>
            <a:xfrm>
              <a:off x="626269" y="2839457"/>
              <a:ext cx="340520" cy="191683"/>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64"/>
            <p:cNvSpPr txBox="1"/>
            <p:nvPr/>
          </p:nvSpPr>
          <p:spPr>
            <a:xfrm>
              <a:off x="362295" y="2841838"/>
              <a:ext cx="872068" cy="184666"/>
            </a:xfrm>
            <a:prstGeom prst="rect">
              <a:avLst/>
            </a:prstGeom>
            <a:noFill/>
          </p:spPr>
          <p:txBody>
            <a:bodyPr wrap="square" rtlCol="0">
              <a:spAutoFit/>
            </a:bodyPr>
            <a:lstStyle/>
            <a:p>
              <a:pPr algn="ctr"/>
              <a:r>
                <a:rPr lang="en-US" altLang="zh-CN" sz="6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Vacuum</a:t>
              </a:r>
              <a:endParaRPr lang="zh-CN" altLang="en-US" sz="6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6" name="组合 5"/>
          <p:cNvGrpSpPr/>
          <p:nvPr/>
        </p:nvGrpSpPr>
        <p:grpSpPr>
          <a:xfrm>
            <a:off x="1193280" y="3140945"/>
            <a:ext cx="577479" cy="302285"/>
            <a:chOff x="1193280" y="3140945"/>
            <a:chExt cx="577479" cy="302285"/>
          </a:xfrm>
        </p:grpSpPr>
        <p:sp>
          <p:nvSpPr>
            <p:cNvPr id="53" name="流程图: 联系 52"/>
            <p:cNvSpPr/>
            <p:nvPr/>
          </p:nvSpPr>
          <p:spPr>
            <a:xfrm>
              <a:off x="1324629" y="3140945"/>
              <a:ext cx="296755" cy="302285"/>
            </a:xfrm>
            <a:prstGeom prst="flowChartConnector">
              <a:avLst/>
            </a:prstGeom>
            <a:solidFill>
              <a:schemeClr val="tx2">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p:nvSpPr>
          <p:spPr>
            <a:xfrm>
              <a:off x="1365701" y="3229686"/>
              <a:ext cx="225491" cy="129546"/>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TextBox 64"/>
            <p:cNvSpPr txBox="1"/>
            <p:nvPr/>
          </p:nvSpPr>
          <p:spPr>
            <a:xfrm>
              <a:off x="1193280" y="3204741"/>
              <a:ext cx="577479" cy="124803"/>
            </a:xfrm>
            <a:prstGeom prst="rect">
              <a:avLst/>
            </a:prstGeom>
            <a:noFill/>
          </p:spPr>
          <p:txBody>
            <a:bodyPr wrap="square" rtlCol="0">
              <a:spAutoFit/>
            </a:bodyPr>
            <a:lstStyle/>
            <a:p>
              <a:pPr algn="ctr"/>
              <a:r>
                <a:rPr lang="en-US" altLang="zh-CN" sz="6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PLD</a:t>
              </a:r>
              <a:endParaRPr lang="zh-CN" altLang="en-US" sz="6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56" name="组合 55"/>
          <p:cNvGrpSpPr/>
          <p:nvPr/>
        </p:nvGrpSpPr>
        <p:grpSpPr>
          <a:xfrm>
            <a:off x="1634419" y="2931790"/>
            <a:ext cx="577479" cy="302285"/>
            <a:chOff x="1193280" y="3140945"/>
            <a:chExt cx="577479" cy="302285"/>
          </a:xfrm>
        </p:grpSpPr>
        <p:sp>
          <p:nvSpPr>
            <p:cNvPr id="57" name="流程图: 联系 56"/>
            <p:cNvSpPr/>
            <p:nvPr/>
          </p:nvSpPr>
          <p:spPr>
            <a:xfrm>
              <a:off x="1324629" y="3140945"/>
              <a:ext cx="296755" cy="302285"/>
            </a:xfrm>
            <a:prstGeom prst="flowChartConnector">
              <a:avLst/>
            </a:prstGeom>
            <a:solidFill>
              <a:schemeClr val="tx2">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圆角矩形 57"/>
            <p:cNvSpPr/>
            <p:nvPr/>
          </p:nvSpPr>
          <p:spPr>
            <a:xfrm>
              <a:off x="1365701" y="3229686"/>
              <a:ext cx="225491" cy="129546"/>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64"/>
            <p:cNvSpPr txBox="1"/>
            <p:nvPr/>
          </p:nvSpPr>
          <p:spPr>
            <a:xfrm>
              <a:off x="1193280" y="3204741"/>
              <a:ext cx="577479" cy="184666"/>
            </a:xfrm>
            <a:prstGeom prst="rect">
              <a:avLst/>
            </a:prstGeom>
            <a:noFill/>
          </p:spPr>
          <p:txBody>
            <a:bodyPr wrap="square" rtlCol="0">
              <a:spAutoFit/>
            </a:bodyPr>
            <a:lstStyle/>
            <a:p>
              <a:pPr algn="ctr"/>
              <a:r>
                <a:rPr lang="en-US" altLang="zh-CN" sz="6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IBAD</a:t>
              </a:r>
              <a:endParaRPr lang="zh-CN" altLang="en-US" sz="6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60" name="组合 59"/>
          <p:cNvGrpSpPr/>
          <p:nvPr/>
        </p:nvGrpSpPr>
        <p:grpSpPr>
          <a:xfrm>
            <a:off x="1774277" y="2505478"/>
            <a:ext cx="577479" cy="302285"/>
            <a:chOff x="1193280" y="3140945"/>
            <a:chExt cx="577479" cy="302285"/>
          </a:xfrm>
        </p:grpSpPr>
        <p:sp>
          <p:nvSpPr>
            <p:cNvPr id="61" name="流程图: 联系 60"/>
            <p:cNvSpPr/>
            <p:nvPr/>
          </p:nvSpPr>
          <p:spPr>
            <a:xfrm>
              <a:off x="1324629" y="3140945"/>
              <a:ext cx="296755" cy="302285"/>
            </a:xfrm>
            <a:prstGeom prst="flowChartConnector">
              <a:avLst/>
            </a:prstGeom>
            <a:solidFill>
              <a:schemeClr val="tx2">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圆角矩形 61"/>
            <p:cNvSpPr/>
            <p:nvPr/>
          </p:nvSpPr>
          <p:spPr>
            <a:xfrm>
              <a:off x="1365701" y="3229686"/>
              <a:ext cx="225491" cy="129546"/>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TextBox 64"/>
            <p:cNvSpPr txBox="1"/>
            <p:nvPr/>
          </p:nvSpPr>
          <p:spPr>
            <a:xfrm>
              <a:off x="1193280" y="3204741"/>
              <a:ext cx="577479" cy="184666"/>
            </a:xfrm>
            <a:prstGeom prst="rect">
              <a:avLst/>
            </a:prstGeom>
            <a:noFill/>
          </p:spPr>
          <p:txBody>
            <a:bodyPr wrap="square" rtlCol="0">
              <a:spAutoFit/>
            </a:bodyPr>
            <a:lstStyle/>
            <a:p>
              <a:pPr algn="ctr"/>
              <a:r>
                <a:rPr lang="en-US" altLang="zh-CN" sz="6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SPD</a:t>
              </a:r>
              <a:endParaRPr lang="zh-CN" altLang="en-US" sz="6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69" name="组合 68"/>
          <p:cNvGrpSpPr/>
          <p:nvPr/>
        </p:nvGrpSpPr>
        <p:grpSpPr>
          <a:xfrm>
            <a:off x="3627924" y="3296777"/>
            <a:ext cx="872068" cy="447278"/>
            <a:chOff x="6595734" y="3276601"/>
            <a:chExt cx="872068" cy="447278"/>
          </a:xfrm>
        </p:grpSpPr>
        <p:sp>
          <p:nvSpPr>
            <p:cNvPr id="72" name="流程图: 联系 71"/>
            <p:cNvSpPr/>
            <p:nvPr/>
          </p:nvSpPr>
          <p:spPr>
            <a:xfrm>
              <a:off x="6788158" y="3276601"/>
              <a:ext cx="448138" cy="447278"/>
            </a:xfrm>
            <a:prstGeom prst="flowChartConnector">
              <a:avLst/>
            </a:prstGeom>
            <a:solidFill>
              <a:schemeClr val="tx2">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圆角矩形 72"/>
            <p:cNvSpPr/>
            <p:nvPr/>
          </p:nvSpPr>
          <p:spPr>
            <a:xfrm>
              <a:off x="6843952" y="3407907"/>
              <a:ext cx="361950" cy="191683"/>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TextBox 64"/>
            <p:cNvSpPr txBox="1"/>
            <p:nvPr/>
          </p:nvSpPr>
          <p:spPr>
            <a:xfrm>
              <a:off x="6595734" y="3407907"/>
              <a:ext cx="872068" cy="184666"/>
            </a:xfrm>
            <a:prstGeom prst="rect">
              <a:avLst/>
            </a:prstGeom>
            <a:noFill/>
          </p:spPr>
          <p:txBody>
            <a:bodyPr wrap="square" rtlCol="0">
              <a:spAutoFit/>
            </a:bodyPr>
            <a:lstStyle/>
            <a:p>
              <a:pPr algn="ctr"/>
              <a:r>
                <a:rPr lang="en-US" altLang="zh-CN" sz="6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Partner</a:t>
              </a:r>
              <a:endParaRPr lang="zh-CN" altLang="en-US" sz="6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75" name="组合 74"/>
          <p:cNvGrpSpPr/>
          <p:nvPr/>
        </p:nvGrpSpPr>
        <p:grpSpPr>
          <a:xfrm>
            <a:off x="3069556" y="3708648"/>
            <a:ext cx="872068" cy="447278"/>
            <a:chOff x="6595734" y="3276601"/>
            <a:chExt cx="872068" cy="447278"/>
          </a:xfrm>
        </p:grpSpPr>
        <p:sp>
          <p:nvSpPr>
            <p:cNvPr id="76" name="流程图: 联系 75"/>
            <p:cNvSpPr/>
            <p:nvPr/>
          </p:nvSpPr>
          <p:spPr>
            <a:xfrm>
              <a:off x="6788158" y="3276601"/>
              <a:ext cx="448138" cy="447278"/>
            </a:xfrm>
            <a:prstGeom prst="flowChartConnector">
              <a:avLst/>
            </a:prstGeom>
            <a:solidFill>
              <a:schemeClr val="tx2">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圆角矩形 76"/>
            <p:cNvSpPr/>
            <p:nvPr/>
          </p:nvSpPr>
          <p:spPr>
            <a:xfrm>
              <a:off x="6843952" y="3407907"/>
              <a:ext cx="361950" cy="191683"/>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TextBox 64"/>
            <p:cNvSpPr txBox="1"/>
            <p:nvPr/>
          </p:nvSpPr>
          <p:spPr>
            <a:xfrm>
              <a:off x="6595734" y="3407907"/>
              <a:ext cx="872068" cy="184666"/>
            </a:xfrm>
            <a:prstGeom prst="rect">
              <a:avLst/>
            </a:prstGeom>
            <a:noFill/>
          </p:spPr>
          <p:txBody>
            <a:bodyPr wrap="square" rtlCol="0">
              <a:spAutoFit/>
            </a:bodyPr>
            <a:lstStyle/>
            <a:p>
              <a:pPr algn="ctr"/>
              <a:r>
                <a:rPr lang="en-US" altLang="zh-CN" sz="6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Partner</a:t>
              </a:r>
              <a:endParaRPr lang="zh-CN" altLang="en-US" sz="6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79" name="组合 78"/>
          <p:cNvGrpSpPr/>
          <p:nvPr/>
        </p:nvGrpSpPr>
        <p:grpSpPr>
          <a:xfrm>
            <a:off x="2613981" y="3144978"/>
            <a:ext cx="872068" cy="447278"/>
            <a:chOff x="6595734" y="3276601"/>
            <a:chExt cx="872068" cy="447278"/>
          </a:xfrm>
        </p:grpSpPr>
        <p:sp>
          <p:nvSpPr>
            <p:cNvPr id="80" name="流程图: 联系 79"/>
            <p:cNvSpPr/>
            <p:nvPr/>
          </p:nvSpPr>
          <p:spPr>
            <a:xfrm>
              <a:off x="6788158" y="3276601"/>
              <a:ext cx="448138" cy="447278"/>
            </a:xfrm>
            <a:prstGeom prst="flowChartConnector">
              <a:avLst/>
            </a:prstGeom>
            <a:solidFill>
              <a:schemeClr val="tx2">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圆角矩形 80"/>
            <p:cNvSpPr/>
            <p:nvPr/>
          </p:nvSpPr>
          <p:spPr>
            <a:xfrm>
              <a:off x="6843952" y="3407907"/>
              <a:ext cx="361950" cy="191683"/>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TextBox 64"/>
            <p:cNvSpPr txBox="1"/>
            <p:nvPr/>
          </p:nvSpPr>
          <p:spPr>
            <a:xfrm>
              <a:off x="6595734" y="3407907"/>
              <a:ext cx="872068" cy="184666"/>
            </a:xfrm>
            <a:prstGeom prst="rect">
              <a:avLst/>
            </a:prstGeom>
            <a:noFill/>
          </p:spPr>
          <p:txBody>
            <a:bodyPr wrap="square" rtlCol="0">
              <a:spAutoFit/>
            </a:bodyPr>
            <a:lstStyle/>
            <a:p>
              <a:pPr algn="ctr"/>
              <a:r>
                <a:rPr lang="en-US" altLang="zh-CN" sz="6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Partner</a:t>
              </a:r>
              <a:endParaRPr lang="zh-CN" altLang="en-US" sz="6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83" name="组合 82"/>
          <p:cNvGrpSpPr/>
          <p:nvPr/>
        </p:nvGrpSpPr>
        <p:grpSpPr>
          <a:xfrm>
            <a:off x="162016" y="3743781"/>
            <a:ext cx="872068" cy="447278"/>
            <a:chOff x="362295" y="2708151"/>
            <a:chExt cx="872068" cy="447278"/>
          </a:xfrm>
        </p:grpSpPr>
        <p:sp>
          <p:nvSpPr>
            <p:cNvPr id="86" name="流程图: 联系 85"/>
            <p:cNvSpPr/>
            <p:nvPr/>
          </p:nvSpPr>
          <p:spPr>
            <a:xfrm>
              <a:off x="564244" y="2708151"/>
              <a:ext cx="448138" cy="447278"/>
            </a:xfrm>
            <a:prstGeom prst="flowChartConnector">
              <a:avLst/>
            </a:prstGeom>
            <a:solidFill>
              <a:schemeClr val="tx2">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626269" y="2839457"/>
              <a:ext cx="340520" cy="191683"/>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TextBox 64"/>
            <p:cNvSpPr txBox="1"/>
            <p:nvPr/>
          </p:nvSpPr>
          <p:spPr>
            <a:xfrm>
              <a:off x="362295" y="2841838"/>
              <a:ext cx="872068" cy="184666"/>
            </a:xfrm>
            <a:prstGeom prst="rect">
              <a:avLst/>
            </a:prstGeom>
            <a:noFill/>
          </p:spPr>
          <p:txBody>
            <a:bodyPr wrap="square" rtlCol="0">
              <a:spAutoFit/>
            </a:bodyPr>
            <a:lstStyle/>
            <a:p>
              <a:pPr algn="ctr"/>
              <a:r>
                <a:rPr lang="en-US" altLang="zh-CN" sz="6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Cable</a:t>
              </a:r>
              <a:endParaRPr lang="zh-CN" altLang="en-US" sz="6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94" name="组合 93"/>
          <p:cNvGrpSpPr/>
          <p:nvPr/>
        </p:nvGrpSpPr>
        <p:grpSpPr>
          <a:xfrm>
            <a:off x="1433778" y="4066947"/>
            <a:ext cx="872068" cy="447278"/>
            <a:chOff x="362295" y="2708151"/>
            <a:chExt cx="872068" cy="447278"/>
          </a:xfrm>
        </p:grpSpPr>
        <p:sp>
          <p:nvSpPr>
            <p:cNvPr id="95" name="流程图: 联系 94"/>
            <p:cNvSpPr/>
            <p:nvPr/>
          </p:nvSpPr>
          <p:spPr>
            <a:xfrm>
              <a:off x="564244" y="2708151"/>
              <a:ext cx="448138" cy="447278"/>
            </a:xfrm>
            <a:prstGeom prst="flowChartConnector">
              <a:avLst/>
            </a:prstGeom>
            <a:solidFill>
              <a:schemeClr val="tx2">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圆角矩形 95"/>
            <p:cNvSpPr/>
            <p:nvPr/>
          </p:nvSpPr>
          <p:spPr>
            <a:xfrm>
              <a:off x="626269" y="2839457"/>
              <a:ext cx="340520" cy="191683"/>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TextBox 64"/>
            <p:cNvSpPr txBox="1"/>
            <p:nvPr/>
          </p:nvSpPr>
          <p:spPr>
            <a:xfrm>
              <a:off x="362295" y="2841838"/>
              <a:ext cx="872068" cy="184666"/>
            </a:xfrm>
            <a:prstGeom prst="rect">
              <a:avLst/>
            </a:prstGeom>
            <a:noFill/>
          </p:spPr>
          <p:txBody>
            <a:bodyPr wrap="square" rtlCol="0">
              <a:spAutoFit/>
            </a:bodyPr>
            <a:lstStyle/>
            <a:p>
              <a:pPr algn="ctr"/>
              <a:r>
                <a:rPr lang="en-US" altLang="zh-CN" sz="6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Magnet</a:t>
              </a:r>
              <a:endParaRPr lang="zh-CN" altLang="en-US" sz="6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98" name="组合 97"/>
          <p:cNvGrpSpPr/>
          <p:nvPr/>
        </p:nvGrpSpPr>
        <p:grpSpPr>
          <a:xfrm>
            <a:off x="1869034" y="3443230"/>
            <a:ext cx="936103" cy="447278"/>
            <a:chOff x="325177" y="2708151"/>
            <a:chExt cx="936103" cy="447278"/>
          </a:xfrm>
        </p:grpSpPr>
        <p:sp>
          <p:nvSpPr>
            <p:cNvPr id="99" name="流程图: 联系 98"/>
            <p:cNvSpPr/>
            <p:nvPr/>
          </p:nvSpPr>
          <p:spPr>
            <a:xfrm>
              <a:off x="564244" y="2708151"/>
              <a:ext cx="448138" cy="447278"/>
            </a:xfrm>
            <a:prstGeom prst="flowChartConnector">
              <a:avLst/>
            </a:prstGeom>
            <a:solidFill>
              <a:schemeClr val="tx2">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圆角矩形 99"/>
            <p:cNvSpPr/>
            <p:nvPr/>
          </p:nvSpPr>
          <p:spPr>
            <a:xfrm>
              <a:off x="594506" y="2839457"/>
              <a:ext cx="392905" cy="191683"/>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TextBox 64"/>
            <p:cNvSpPr txBox="1"/>
            <p:nvPr/>
          </p:nvSpPr>
          <p:spPr>
            <a:xfrm>
              <a:off x="325177" y="2839456"/>
              <a:ext cx="936103" cy="184666"/>
            </a:xfrm>
            <a:prstGeom prst="rect">
              <a:avLst/>
            </a:prstGeom>
            <a:noFill/>
          </p:spPr>
          <p:txBody>
            <a:bodyPr wrap="square" rtlCol="0">
              <a:spAutoFit/>
            </a:bodyPr>
            <a:lstStyle/>
            <a:p>
              <a:pPr algn="ctr"/>
              <a:r>
                <a:rPr lang="en-US" altLang="zh-CN" sz="600" b="1"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Cryogenic</a:t>
              </a:r>
              <a:endParaRPr lang="zh-CN" altLang="en-US" sz="600" b="1"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35951963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500"/>
                                        <p:tgtEl>
                                          <p:spTgt spid="297"/>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55"/>
                                        </p:tgtEl>
                                        <p:attrNameLst>
                                          <p:attrName>style.visibility</p:attrName>
                                        </p:attrNameLst>
                                      </p:cBhvr>
                                      <p:to>
                                        <p:strVal val="visible"/>
                                      </p:to>
                                    </p:set>
                                    <p:animEffect transition="in" filter="fade">
                                      <p:cBhvr>
                                        <p:cTn id="10" dur="500"/>
                                        <p:tgtEl>
                                          <p:spTgt spid="2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7"/>
                                        </p:tgtEl>
                                        <p:attrNameLst>
                                          <p:attrName>style.visibility</p:attrName>
                                        </p:attrNameLst>
                                      </p:cBhvr>
                                      <p:to>
                                        <p:strVal val="visible"/>
                                      </p:to>
                                    </p:set>
                                    <p:animEffect transition="in" filter="fade">
                                      <p:cBhvr>
                                        <p:cTn id="13" dur="500"/>
                                        <p:tgtEl>
                                          <p:spTgt spid="27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500"/>
                                        <p:tgtEl>
                                          <p:spTgt spid="6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0"/>
                                        <p:tgtEl>
                                          <p:spTgt spid="6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500"/>
                                        <p:tgtEl>
                                          <p:spTgt spid="6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fade">
                                      <p:cBhvr>
                                        <p:cTn id="33" dur="500"/>
                                        <p:tgtEl>
                                          <p:spTgt spid="7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500"/>
                                        <p:tgtEl>
                                          <p:spTgt spid="7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10"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0" presetClass="entr" presetSubtype="0"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par>
                                <p:cTn id="55" presetID="10"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par>
                                <p:cTn id="58" presetID="10" presetClass="entr" presetSubtype="0" fill="hold"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childTnLst>
                                </p:cTn>
                              </p:par>
                              <p:par>
                                <p:cTn id="61" presetID="10"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10" presetClass="entr" presetSubtype="0" fill="hold" nodeType="with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fade">
                                      <p:cBhvr>
                                        <p:cTn id="66" dur="500"/>
                                        <p:tgtEl>
                                          <p:spTgt spid="69"/>
                                        </p:tgtEl>
                                      </p:cBhvr>
                                    </p:animEffect>
                                  </p:childTnLst>
                                </p:cTn>
                              </p:par>
                              <p:par>
                                <p:cTn id="67" presetID="10" presetClass="entr" presetSubtype="0"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fade">
                                      <p:cBhvr>
                                        <p:cTn id="69" dur="500"/>
                                        <p:tgtEl>
                                          <p:spTgt spid="75"/>
                                        </p:tgtEl>
                                      </p:cBhvr>
                                    </p:animEffect>
                                  </p:childTnLst>
                                </p:cTn>
                              </p:par>
                              <p:par>
                                <p:cTn id="70" presetID="10" presetClass="entr" presetSubtype="0" fill="hold" nodeType="withEffect">
                                  <p:stCondLst>
                                    <p:cond delay="0"/>
                                  </p:stCondLst>
                                  <p:childTnLst>
                                    <p:set>
                                      <p:cBhvr>
                                        <p:cTn id="71" dur="1" fill="hold">
                                          <p:stCondLst>
                                            <p:cond delay="0"/>
                                          </p:stCondLst>
                                        </p:cTn>
                                        <p:tgtEl>
                                          <p:spTgt spid="79"/>
                                        </p:tgtEl>
                                        <p:attrNameLst>
                                          <p:attrName>style.visibility</p:attrName>
                                        </p:attrNameLst>
                                      </p:cBhvr>
                                      <p:to>
                                        <p:strVal val="visible"/>
                                      </p:to>
                                    </p:set>
                                    <p:animEffect transition="in" filter="fade">
                                      <p:cBhvr>
                                        <p:cTn id="72" dur="500"/>
                                        <p:tgtEl>
                                          <p:spTgt spid="79"/>
                                        </p:tgtEl>
                                      </p:cBhvr>
                                    </p:animEffect>
                                  </p:childTnLst>
                                </p:cTn>
                              </p:par>
                              <p:par>
                                <p:cTn id="73" presetID="10" presetClass="entr" presetSubtype="0" fill="hold" nodeType="withEffect">
                                  <p:stCondLst>
                                    <p:cond delay="0"/>
                                  </p:stCondLst>
                                  <p:childTnLst>
                                    <p:set>
                                      <p:cBhvr>
                                        <p:cTn id="74" dur="1" fill="hold">
                                          <p:stCondLst>
                                            <p:cond delay="0"/>
                                          </p:stCondLst>
                                        </p:cTn>
                                        <p:tgtEl>
                                          <p:spTgt spid="83"/>
                                        </p:tgtEl>
                                        <p:attrNameLst>
                                          <p:attrName>style.visibility</p:attrName>
                                        </p:attrNameLst>
                                      </p:cBhvr>
                                      <p:to>
                                        <p:strVal val="visible"/>
                                      </p:to>
                                    </p:set>
                                    <p:animEffect transition="in" filter="fade">
                                      <p:cBhvr>
                                        <p:cTn id="75" dur="500"/>
                                        <p:tgtEl>
                                          <p:spTgt spid="83"/>
                                        </p:tgtEl>
                                      </p:cBhvr>
                                    </p:animEffect>
                                  </p:childTnLst>
                                </p:cTn>
                              </p:par>
                              <p:par>
                                <p:cTn id="76" presetID="10" presetClass="entr" presetSubtype="0" fill="hold" nodeType="withEffect">
                                  <p:stCondLst>
                                    <p:cond delay="0"/>
                                  </p:stCondLst>
                                  <p:childTnLst>
                                    <p:set>
                                      <p:cBhvr>
                                        <p:cTn id="77" dur="1" fill="hold">
                                          <p:stCondLst>
                                            <p:cond delay="0"/>
                                          </p:stCondLst>
                                        </p:cTn>
                                        <p:tgtEl>
                                          <p:spTgt spid="94"/>
                                        </p:tgtEl>
                                        <p:attrNameLst>
                                          <p:attrName>style.visibility</p:attrName>
                                        </p:attrNameLst>
                                      </p:cBhvr>
                                      <p:to>
                                        <p:strVal val="visible"/>
                                      </p:to>
                                    </p:set>
                                    <p:animEffect transition="in" filter="fade">
                                      <p:cBhvr>
                                        <p:cTn id="78" dur="500"/>
                                        <p:tgtEl>
                                          <p:spTgt spid="94"/>
                                        </p:tgtEl>
                                      </p:cBhvr>
                                    </p:animEffect>
                                  </p:childTnLst>
                                </p:cTn>
                              </p:par>
                              <p:par>
                                <p:cTn id="79" presetID="10" presetClass="entr" presetSubtype="0" fill="hold" nodeType="withEffect">
                                  <p:stCondLst>
                                    <p:cond delay="0"/>
                                  </p:stCondLst>
                                  <p:childTnLst>
                                    <p:set>
                                      <p:cBhvr>
                                        <p:cTn id="80" dur="1" fill="hold">
                                          <p:stCondLst>
                                            <p:cond delay="0"/>
                                          </p:stCondLst>
                                        </p:cTn>
                                        <p:tgtEl>
                                          <p:spTgt spid="98"/>
                                        </p:tgtEl>
                                        <p:attrNameLst>
                                          <p:attrName>style.visibility</p:attrName>
                                        </p:attrNameLst>
                                      </p:cBhvr>
                                      <p:to>
                                        <p:strVal val="visible"/>
                                      </p:to>
                                    </p:set>
                                    <p:animEffect transition="in" filter="fade">
                                      <p:cBhvr>
                                        <p:cTn id="81" dur="500"/>
                                        <p:tgtEl>
                                          <p:spTgt spid="9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84"/>
                                        </p:tgtEl>
                                        <p:attrNameLst>
                                          <p:attrName>style.visibility</p:attrName>
                                        </p:attrNameLst>
                                      </p:cBhvr>
                                      <p:to>
                                        <p:strVal val="visible"/>
                                      </p:to>
                                    </p:set>
                                    <p:animEffect transition="in" filter="fade">
                                      <p:cBhvr>
                                        <p:cTn id="86" dur="500"/>
                                        <p:tgtEl>
                                          <p:spTgt spid="8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85"/>
                                        </p:tgtEl>
                                        <p:attrNameLst>
                                          <p:attrName>style.visibility</p:attrName>
                                        </p:attrNameLst>
                                      </p:cBhvr>
                                      <p:to>
                                        <p:strVal val="visible"/>
                                      </p:to>
                                    </p:set>
                                    <p:animEffect transition="in" filter="fade">
                                      <p:cBhvr>
                                        <p:cTn id="89" dur="500"/>
                                        <p:tgtEl>
                                          <p:spTgt spid="8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88"/>
                                        </p:tgtEl>
                                        <p:attrNameLst>
                                          <p:attrName>style.visibility</p:attrName>
                                        </p:attrNameLst>
                                      </p:cBhvr>
                                      <p:to>
                                        <p:strVal val="visible"/>
                                      </p:to>
                                    </p:set>
                                    <p:animEffect transition="in" filter="fade">
                                      <p:cBhvr>
                                        <p:cTn id="92" dur="500"/>
                                        <p:tgtEl>
                                          <p:spTgt spid="8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animEffect transition="in" filter="fade">
                                      <p:cBhvr>
                                        <p:cTn id="97" dur="500"/>
                                        <p:tgtEl>
                                          <p:spTgt spid="9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89"/>
                                        </p:tgtEl>
                                        <p:attrNameLst>
                                          <p:attrName>style.visibility</p:attrName>
                                        </p:attrNameLst>
                                      </p:cBhvr>
                                      <p:to>
                                        <p:strVal val="visible"/>
                                      </p:to>
                                    </p:set>
                                    <p:animEffect transition="in" filter="fade">
                                      <p:cBhvr>
                                        <p:cTn id="100" dur="500"/>
                                        <p:tgtEl>
                                          <p:spTgt spid="8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92"/>
                                        </p:tgtEl>
                                        <p:attrNameLst>
                                          <p:attrName>style.visibility</p:attrName>
                                        </p:attrNameLst>
                                      </p:cBhvr>
                                      <p:to>
                                        <p:strVal val="visible"/>
                                      </p:to>
                                    </p:set>
                                    <p:animEffect transition="in" filter="fade">
                                      <p:cBhvr>
                                        <p:cTn id="105" dur="500"/>
                                        <p:tgtEl>
                                          <p:spTgt spid="9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93"/>
                                        </p:tgtEl>
                                        <p:attrNameLst>
                                          <p:attrName>style.visibility</p:attrName>
                                        </p:attrNameLst>
                                      </p:cBhvr>
                                      <p:to>
                                        <p:strVal val="visible"/>
                                      </p:to>
                                    </p:set>
                                    <p:animEffect transition="in" filter="fade">
                                      <p:cBhvr>
                                        <p:cTn id="108"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97" grpId="0" animBg="1"/>
      <p:bldP spid="255" grpId="0"/>
      <p:bldP spid="277" grpId="0"/>
      <p:bldP spid="64" grpId="0" animBg="1"/>
      <p:bldP spid="65" grpId="0"/>
      <p:bldP spid="67" grpId="0" animBg="1"/>
      <p:bldP spid="68" grpId="0"/>
      <p:bldP spid="70" grpId="0" animBg="1"/>
      <p:bldP spid="71" grpId="0"/>
      <p:bldP spid="84" grpId="0" animBg="1"/>
      <p:bldP spid="85" grpId="0"/>
      <p:bldP spid="88" grpId="0"/>
      <p:bldP spid="89" grpId="0"/>
      <p:bldP spid="90" grpId="0"/>
      <p:bldP spid="92" grpId="0"/>
      <p:bldP spid="93" grpId="0"/>
      <p:bldP spid="4" grpId="0"/>
      <p:bldP spid="35" grpId="0" animBg="1"/>
      <p:bldP spid="36" grpId="0" animBg="1"/>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矩形 212"/>
          <p:cNvSpPr/>
          <p:nvPr/>
        </p:nvSpPr>
        <p:spPr>
          <a:xfrm>
            <a:off x="-17928" y="9452"/>
            <a:ext cx="9162002" cy="5143501"/>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smtClean="0">
                <a:latin typeface="BankGothic Lt BT" panose="020B0607020203060204" pitchFamily="34" charset="0"/>
              </a:rPr>
              <a:t> </a:t>
            </a:r>
            <a:endParaRPr lang="zh-CN" altLang="en-US" sz="1600" b="1" dirty="0">
              <a:latin typeface="BankGothic Lt BT" panose="020B0607020203060204" pitchFamily="34" charset="0"/>
            </a:endParaRPr>
          </a:p>
        </p:txBody>
      </p:sp>
      <p:grpSp>
        <p:nvGrpSpPr>
          <p:cNvPr id="257" name="组合 256"/>
          <p:cNvGrpSpPr/>
          <p:nvPr/>
        </p:nvGrpSpPr>
        <p:grpSpPr>
          <a:xfrm>
            <a:off x="7020272" y="-48204"/>
            <a:ext cx="2132118" cy="360040"/>
            <a:chOff x="7020272" y="-48204"/>
            <a:chExt cx="2132118" cy="360040"/>
          </a:xfrm>
        </p:grpSpPr>
        <p:pic>
          <p:nvPicPr>
            <p:cNvPr id="258" name="Picture 5" descr="C:\Users\Amos Hong\Desktop\图片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48204"/>
              <a:ext cx="1988102" cy="360040"/>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6" descr="C:\Users\Amos Hong\Desktop\图片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5982"/>
              <a:ext cx="196503" cy="231668"/>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圆角矩形 27"/>
          <p:cNvSpPr/>
          <p:nvPr/>
        </p:nvSpPr>
        <p:spPr>
          <a:xfrm>
            <a:off x="2915816" y="1779662"/>
            <a:ext cx="3240360" cy="720080"/>
          </a:xfrm>
          <a:prstGeom prst="roundRect">
            <a:avLst/>
          </a:prstGeom>
          <a:solidFill>
            <a:srgbClr val="1E20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p:cNvSpPr txBox="1"/>
          <p:nvPr/>
        </p:nvSpPr>
        <p:spPr>
          <a:xfrm>
            <a:off x="3113257" y="1758227"/>
            <a:ext cx="3690991" cy="646331"/>
          </a:xfrm>
          <a:prstGeom prst="rect">
            <a:avLst/>
          </a:prstGeom>
          <a:noFill/>
        </p:spPr>
        <p:txBody>
          <a:bodyPr wrap="square" rtlCol="0">
            <a:spAutoFit/>
          </a:bodyPr>
          <a:lstStyle/>
          <a:p>
            <a:r>
              <a:rPr lang="en-US" altLang="zh-CN" sz="3600" b="1" dirty="0" smtClean="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rPr>
              <a:t>Thank you</a:t>
            </a:r>
            <a:endParaRPr lang="en-US" altLang="zh-CN" sz="3600" b="1" dirty="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endParaRPr>
          </a:p>
        </p:txBody>
      </p:sp>
    </p:spTree>
    <p:extLst>
      <p:ext uri="{BB962C8B-B14F-4D97-AF65-F5344CB8AC3E}">
        <p14:creationId xmlns:p14="http://schemas.microsoft.com/office/powerpoint/2010/main" val="20526343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0" y="0"/>
            <a:ext cx="9144000" cy="5143500"/>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4572000" y="0"/>
            <a:ext cx="4572000" cy="5143500"/>
          </a:xfrm>
          <a:prstGeom prst="rect">
            <a:avLst/>
          </a:prstGeom>
          <a:gradFill>
            <a:gsLst>
              <a:gs pos="0">
                <a:schemeClr val="tx2">
                  <a:lumMod val="50000"/>
                  <a:alpha val="70000"/>
                </a:schemeClr>
              </a:gs>
              <a:gs pos="53000">
                <a:schemeClr val="accent4">
                  <a:lumMod val="50000"/>
                  <a:alpha val="22000"/>
                </a:schemeClr>
              </a:gs>
              <a:gs pos="77000">
                <a:srgbClr val="6E7990">
                  <a:alpha val="19000"/>
                </a:srgbClr>
              </a:gs>
              <a:gs pos="27000">
                <a:schemeClr val="tx2">
                  <a:lumMod val="75000"/>
                  <a:alpha val="3000"/>
                </a:schemeClr>
              </a:gs>
              <a:gs pos="100000">
                <a:srgbClr val="002060">
                  <a:alpha val="18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1060835" y="1923678"/>
            <a:ext cx="2450332" cy="707886"/>
            <a:chOff x="1071089" y="2139702"/>
            <a:chExt cx="2450332" cy="707886"/>
          </a:xfrm>
        </p:grpSpPr>
        <p:sp>
          <p:nvSpPr>
            <p:cNvPr id="73" name="TextBox 72"/>
            <p:cNvSpPr txBox="1"/>
            <p:nvPr/>
          </p:nvSpPr>
          <p:spPr>
            <a:xfrm>
              <a:off x="1071089" y="2139702"/>
              <a:ext cx="2450332" cy="707886"/>
            </a:xfrm>
            <a:prstGeom prst="rect">
              <a:avLst/>
            </a:prstGeom>
            <a:noFill/>
          </p:spPr>
          <p:txBody>
            <a:bodyPr wrap="square" rtlCol="0">
              <a:spAutoFit/>
            </a:bodyPr>
            <a:lstStyle/>
            <a:p>
              <a:pPr algn="ctr"/>
              <a:endParaRPr lang="zh-CN" altLang="en-US" sz="4000" dirty="0">
                <a:gradFill>
                  <a:gsLst>
                    <a:gs pos="0">
                      <a:srgbClr val="8488C4"/>
                    </a:gs>
                    <a:gs pos="53000">
                      <a:srgbClr val="D4DEFF"/>
                    </a:gs>
                    <a:gs pos="83000">
                      <a:srgbClr val="D4DEFF"/>
                    </a:gs>
                    <a:gs pos="100000">
                      <a:srgbClr val="96AB94"/>
                    </a:gs>
                  </a:gsLst>
                  <a:lin ang="5400000" scaled="0"/>
                </a:gradFill>
                <a:latin typeface="站酷高端黑" panose="02010600030101010101" pitchFamily="2" charset="-122"/>
                <a:ea typeface="站酷高端黑" panose="02010600030101010101" pitchFamily="2" charset="-122"/>
              </a:endParaRPr>
            </a:p>
          </p:txBody>
        </p:sp>
        <p:grpSp>
          <p:nvGrpSpPr>
            <p:cNvPr id="74" name="组合 73"/>
            <p:cNvGrpSpPr/>
            <p:nvPr/>
          </p:nvGrpSpPr>
          <p:grpSpPr>
            <a:xfrm>
              <a:off x="1219546" y="2356201"/>
              <a:ext cx="209932" cy="347366"/>
              <a:chOff x="1219546" y="1852145"/>
              <a:chExt cx="209932" cy="347366"/>
            </a:xfrm>
          </p:grpSpPr>
          <p:sp>
            <p:nvSpPr>
              <p:cNvPr id="78" name="矩形 77"/>
              <p:cNvSpPr/>
              <p:nvPr/>
            </p:nvSpPr>
            <p:spPr>
              <a:xfrm>
                <a:off x="1219546" y="1852145"/>
                <a:ext cx="138544" cy="347366"/>
              </a:xfrm>
              <a:prstGeom prst="rect">
                <a:avLst/>
              </a:prstGeom>
              <a:solidFill>
                <a:srgbClr val="33376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9" name="矩形 78"/>
              <p:cNvSpPr/>
              <p:nvPr/>
            </p:nvSpPr>
            <p:spPr>
              <a:xfrm>
                <a:off x="1377707" y="1852145"/>
                <a:ext cx="51771" cy="347366"/>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grpSp>
          <p:nvGrpSpPr>
            <p:cNvPr id="75" name="组合 74"/>
            <p:cNvGrpSpPr/>
            <p:nvPr/>
          </p:nvGrpSpPr>
          <p:grpSpPr>
            <a:xfrm flipH="1">
              <a:off x="3142093" y="2356201"/>
              <a:ext cx="210555" cy="347366"/>
              <a:chOff x="1432418" y="2551191"/>
              <a:chExt cx="210555" cy="347366"/>
            </a:xfrm>
          </p:grpSpPr>
          <p:sp>
            <p:nvSpPr>
              <p:cNvPr id="76" name="矩形 75"/>
              <p:cNvSpPr/>
              <p:nvPr/>
            </p:nvSpPr>
            <p:spPr>
              <a:xfrm>
                <a:off x="1432418" y="2551191"/>
                <a:ext cx="138544" cy="347366"/>
              </a:xfrm>
              <a:prstGeom prst="rect">
                <a:avLst/>
              </a:prstGeom>
              <a:solidFill>
                <a:srgbClr val="DCEEB4">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7" name="矩形 76"/>
              <p:cNvSpPr/>
              <p:nvPr/>
            </p:nvSpPr>
            <p:spPr>
              <a:xfrm>
                <a:off x="1591202" y="2551191"/>
                <a:ext cx="51771" cy="347366"/>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grpSp>
      <p:pic>
        <p:nvPicPr>
          <p:cNvPr id="82" name="图片 22"/>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76056" y="1350020"/>
            <a:ext cx="3774664" cy="21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图片 23"/>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76056" y="2219140"/>
            <a:ext cx="3774664" cy="2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图片 24"/>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76056" y="3102871"/>
            <a:ext cx="3774664" cy="2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403648" y="2067694"/>
            <a:ext cx="1749197" cy="461665"/>
          </a:xfrm>
          <a:prstGeom prst="rect">
            <a:avLst/>
          </a:prstGeom>
        </p:spPr>
        <p:txBody>
          <a:bodyPr wrap="none">
            <a:spAutoFit/>
          </a:bodyPr>
          <a:lstStyle/>
          <a:p>
            <a:r>
              <a:rPr lang="en-US" altLang="zh-CN" sz="24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Contents</a:t>
            </a:r>
            <a:endParaRPr lang="zh-CN" altLang="en-US" sz="2400" dirty="0">
              <a:gradFill>
                <a:gsLst>
                  <a:gs pos="0">
                    <a:srgbClr val="8488C4"/>
                  </a:gs>
                  <a:gs pos="53000">
                    <a:srgbClr val="D4DEFF"/>
                  </a:gs>
                  <a:gs pos="83000">
                    <a:srgbClr val="D4DEFF"/>
                  </a:gs>
                  <a:gs pos="100000">
                    <a:srgbClr val="96AB94"/>
                  </a:gs>
                </a:gsLst>
                <a:lin ang="5400000" scaled="0"/>
              </a:gradFill>
            </a:endParaRPr>
          </a:p>
        </p:txBody>
      </p:sp>
      <p:sp>
        <p:nvSpPr>
          <p:cNvPr id="90" name="矩形 89"/>
          <p:cNvSpPr/>
          <p:nvPr/>
        </p:nvSpPr>
        <p:spPr>
          <a:xfrm>
            <a:off x="5700757" y="1024169"/>
            <a:ext cx="2183611" cy="400110"/>
          </a:xfrm>
          <a:prstGeom prst="rect">
            <a:avLst/>
          </a:prstGeom>
        </p:spPr>
        <p:txBody>
          <a:bodyPr wrap="none">
            <a:spAutoFit/>
          </a:bodyPr>
          <a:lstStyle/>
          <a:p>
            <a:r>
              <a:rPr lang="en-US" altLang="zh-CN" sz="20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I Introduction</a:t>
            </a:r>
            <a:endParaRPr lang="zh-CN" altLang="en-US" sz="2000" dirty="0">
              <a:gradFill>
                <a:gsLst>
                  <a:gs pos="0">
                    <a:srgbClr val="8488C4"/>
                  </a:gs>
                  <a:gs pos="53000">
                    <a:srgbClr val="D4DEFF"/>
                  </a:gs>
                  <a:gs pos="83000">
                    <a:srgbClr val="D4DEFF"/>
                  </a:gs>
                  <a:gs pos="100000">
                    <a:srgbClr val="96AB94"/>
                  </a:gs>
                </a:gsLst>
                <a:lin ang="5400000" scaled="0"/>
              </a:gradFill>
            </a:endParaRPr>
          </a:p>
        </p:txBody>
      </p:sp>
      <p:sp>
        <p:nvSpPr>
          <p:cNvPr id="91" name="矩形 90"/>
          <p:cNvSpPr/>
          <p:nvPr/>
        </p:nvSpPr>
        <p:spPr>
          <a:xfrm>
            <a:off x="5652120" y="1923678"/>
            <a:ext cx="2381549" cy="400110"/>
          </a:xfrm>
          <a:prstGeom prst="rect">
            <a:avLst/>
          </a:prstGeom>
        </p:spPr>
        <p:txBody>
          <a:bodyPr wrap="none">
            <a:spAutoFit/>
          </a:bodyPr>
          <a:lstStyle/>
          <a:p>
            <a:r>
              <a:rPr lang="en-US" altLang="zh-CN" sz="20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II 2G HTS Wires</a:t>
            </a:r>
            <a:endParaRPr lang="zh-CN" altLang="en-US" sz="2000" dirty="0">
              <a:gradFill>
                <a:gsLst>
                  <a:gs pos="0">
                    <a:srgbClr val="8488C4"/>
                  </a:gs>
                  <a:gs pos="53000">
                    <a:srgbClr val="D4DEFF"/>
                  </a:gs>
                  <a:gs pos="83000">
                    <a:srgbClr val="D4DEFF"/>
                  </a:gs>
                  <a:gs pos="100000">
                    <a:srgbClr val="96AB94"/>
                  </a:gs>
                </a:gsLst>
                <a:lin ang="5400000" scaled="0"/>
              </a:gradFill>
            </a:endParaRPr>
          </a:p>
        </p:txBody>
      </p:sp>
      <p:sp>
        <p:nvSpPr>
          <p:cNvPr id="92" name="矩形 91"/>
          <p:cNvSpPr/>
          <p:nvPr/>
        </p:nvSpPr>
        <p:spPr>
          <a:xfrm>
            <a:off x="4919918" y="2787774"/>
            <a:ext cx="3972562" cy="400110"/>
          </a:xfrm>
          <a:prstGeom prst="rect">
            <a:avLst/>
          </a:prstGeom>
        </p:spPr>
        <p:txBody>
          <a:bodyPr wrap="none">
            <a:spAutoFit/>
          </a:bodyPr>
          <a:lstStyle/>
          <a:p>
            <a:r>
              <a:rPr lang="en-US" altLang="zh-CN" sz="20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III Autonomous Production</a:t>
            </a:r>
            <a:endParaRPr lang="zh-CN" altLang="en-US" sz="2000" dirty="0">
              <a:gradFill>
                <a:gsLst>
                  <a:gs pos="0">
                    <a:srgbClr val="8488C4"/>
                  </a:gs>
                  <a:gs pos="53000">
                    <a:srgbClr val="D4DEFF"/>
                  </a:gs>
                  <a:gs pos="83000">
                    <a:srgbClr val="D4DEFF"/>
                  </a:gs>
                  <a:gs pos="100000">
                    <a:srgbClr val="96AB94"/>
                  </a:gs>
                </a:gsLst>
                <a:lin ang="5400000" scaled="0"/>
              </a:gradFill>
            </a:endParaRPr>
          </a:p>
        </p:txBody>
      </p:sp>
      <p:grpSp>
        <p:nvGrpSpPr>
          <p:cNvPr id="2" name="组合 1"/>
          <p:cNvGrpSpPr/>
          <p:nvPr/>
        </p:nvGrpSpPr>
        <p:grpSpPr>
          <a:xfrm>
            <a:off x="7020272" y="-48204"/>
            <a:ext cx="2132118" cy="360040"/>
            <a:chOff x="7020272" y="-48204"/>
            <a:chExt cx="2132118" cy="360040"/>
          </a:xfrm>
        </p:grpSpPr>
        <p:pic>
          <p:nvPicPr>
            <p:cNvPr id="2053" name="Picture 5" descr="C:\Users\Amos Hong\Desktop\图片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48204"/>
              <a:ext cx="1988102" cy="3600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mos Hong\Desktop\图片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15982"/>
              <a:ext cx="196503" cy="231668"/>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图片 24"/>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76056" y="3975326"/>
            <a:ext cx="3774664" cy="2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24"/>
          <p:cNvSpPr/>
          <p:nvPr/>
        </p:nvSpPr>
        <p:spPr>
          <a:xfrm>
            <a:off x="5783920" y="3660229"/>
            <a:ext cx="2028440" cy="400110"/>
          </a:xfrm>
          <a:prstGeom prst="rect">
            <a:avLst/>
          </a:prstGeom>
        </p:spPr>
        <p:txBody>
          <a:bodyPr wrap="none">
            <a:spAutoFit/>
          </a:bodyPr>
          <a:lstStyle/>
          <a:p>
            <a:r>
              <a:rPr lang="en-US" altLang="zh-CN" sz="20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IV Strategies</a:t>
            </a:r>
            <a:endParaRPr lang="zh-CN" altLang="en-US" sz="2000" dirty="0">
              <a:gradFill>
                <a:gsLst>
                  <a:gs pos="0">
                    <a:srgbClr val="8488C4"/>
                  </a:gs>
                  <a:gs pos="53000">
                    <a:srgbClr val="D4DEFF"/>
                  </a:gs>
                  <a:gs pos="83000">
                    <a:srgbClr val="D4DEFF"/>
                  </a:gs>
                  <a:gs pos="100000">
                    <a:srgbClr val="96AB94"/>
                  </a:gs>
                </a:gsLst>
                <a:lin ang="5400000" scaled="0"/>
              </a:gradFill>
            </a:endParaRPr>
          </a:p>
        </p:txBody>
      </p:sp>
    </p:spTree>
    <p:extLst>
      <p:ext uri="{BB962C8B-B14F-4D97-AF65-F5344CB8AC3E}">
        <p14:creationId xmlns:p14="http://schemas.microsoft.com/office/powerpoint/2010/main" val="27138048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22" presetClass="entr" presetSubtype="4" fill="hold" nodeType="withEffect">
                                  <p:stCondLst>
                                    <p:cond delay="700"/>
                                  </p:stCondLst>
                                  <p:childTnLst>
                                    <p:set>
                                      <p:cBhvr>
                                        <p:cTn id="12" dur="1" fill="hold">
                                          <p:stCondLst>
                                            <p:cond delay="0"/>
                                          </p:stCondLst>
                                        </p:cTn>
                                        <p:tgtEl>
                                          <p:spTgt spid="82"/>
                                        </p:tgtEl>
                                        <p:attrNameLst>
                                          <p:attrName>style.visibility</p:attrName>
                                        </p:attrNameLst>
                                      </p:cBhvr>
                                      <p:to>
                                        <p:strVal val="visible"/>
                                      </p:to>
                                    </p:set>
                                    <p:animEffect transition="in" filter="wipe(down)">
                                      <p:cBhvr>
                                        <p:cTn id="13" dur="500"/>
                                        <p:tgtEl>
                                          <p:spTgt spid="82"/>
                                        </p:tgtEl>
                                      </p:cBhvr>
                                    </p:animEffect>
                                  </p:childTnLst>
                                </p:cTn>
                              </p:par>
                              <p:par>
                                <p:cTn id="14" presetID="22" presetClass="entr" presetSubtype="4" fill="hold" nodeType="withEffect">
                                  <p:stCondLst>
                                    <p:cond delay="700"/>
                                  </p:stCondLst>
                                  <p:childTnLst>
                                    <p:set>
                                      <p:cBhvr>
                                        <p:cTn id="15" dur="1" fill="hold">
                                          <p:stCondLst>
                                            <p:cond delay="0"/>
                                          </p:stCondLst>
                                        </p:cTn>
                                        <p:tgtEl>
                                          <p:spTgt spid="84"/>
                                        </p:tgtEl>
                                        <p:attrNameLst>
                                          <p:attrName>style.visibility</p:attrName>
                                        </p:attrNameLst>
                                      </p:cBhvr>
                                      <p:to>
                                        <p:strVal val="visible"/>
                                      </p:to>
                                    </p:set>
                                    <p:animEffect transition="in" filter="wipe(down)">
                                      <p:cBhvr>
                                        <p:cTn id="16" dur="500"/>
                                        <p:tgtEl>
                                          <p:spTgt spid="84"/>
                                        </p:tgtEl>
                                      </p:cBhvr>
                                    </p:animEffect>
                                  </p:childTnLst>
                                </p:cTn>
                              </p:par>
                              <p:par>
                                <p:cTn id="17" presetID="22" presetClass="entr" presetSubtype="4" fill="hold" nodeType="withEffect">
                                  <p:stCondLst>
                                    <p:cond delay="700"/>
                                  </p:stCondLst>
                                  <p:childTnLst>
                                    <p:set>
                                      <p:cBhvr>
                                        <p:cTn id="18" dur="1" fill="hold">
                                          <p:stCondLst>
                                            <p:cond delay="0"/>
                                          </p:stCondLst>
                                        </p:cTn>
                                        <p:tgtEl>
                                          <p:spTgt spid="86"/>
                                        </p:tgtEl>
                                        <p:attrNameLst>
                                          <p:attrName>style.visibility</p:attrName>
                                        </p:attrNameLst>
                                      </p:cBhvr>
                                      <p:to>
                                        <p:strVal val="visible"/>
                                      </p:to>
                                    </p:set>
                                    <p:animEffect transition="in" filter="wipe(down)">
                                      <p:cBhvr>
                                        <p:cTn id="19" dur="500"/>
                                        <p:tgtEl>
                                          <p:spTgt spid="86"/>
                                        </p:tgtEl>
                                      </p:cBhvr>
                                    </p:animEffect>
                                  </p:childTnLst>
                                </p:cTn>
                              </p:par>
                              <p:par>
                                <p:cTn id="20" presetID="22" presetClass="entr" presetSubtype="4" fill="hold" nodeType="withEffect">
                                  <p:stCondLst>
                                    <p:cond delay="70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10" presetClass="entr" presetSubtype="0" fill="hold" grpId="0" nodeType="withEffect">
                                  <p:stCondLst>
                                    <p:cond delay="1200"/>
                                  </p:stCondLst>
                                  <p:childTnLst>
                                    <p:set>
                                      <p:cBhvr>
                                        <p:cTn id="24" dur="1" fill="hold">
                                          <p:stCondLst>
                                            <p:cond delay="0"/>
                                          </p:stCondLst>
                                        </p:cTn>
                                        <p:tgtEl>
                                          <p:spTgt spid="90">
                                            <p:txEl>
                                              <p:pRg st="0" end="0"/>
                                            </p:txEl>
                                          </p:spTgt>
                                        </p:tgtEl>
                                        <p:attrNameLst>
                                          <p:attrName>style.visibility</p:attrName>
                                        </p:attrNameLst>
                                      </p:cBhvr>
                                      <p:to>
                                        <p:strVal val="visible"/>
                                      </p:to>
                                    </p:set>
                                    <p:animEffect transition="in" filter="fade">
                                      <p:cBhvr>
                                        <p:cTn id="25" dur="500"/>
                                        <p:tgtEl>
                                          <p:spTgt spid="90">
                                            <p:txEl>
                                              <p:pRg st="0" end="0"/>
                                            </p:txEl>
                                          </p:spTgt>
                                        </p:tgtEl>
                                      </p:cBhvr>
                                    </p:animEffect>
                                  </p:childTnLst>
                                </p:cTn>
                              </p:par>
                              <p:par>
                                <p:cTn id="26" presetID="10" presetClass="entr" presetSubtype="0" fill="hold" grpId="0" nodeType="withEffect">
                                  <p:stCondLst>
                                    <p:cond delay="1700"/>
                                  </p:stCondLst>
                                  <p:childTnLst>
                                    <p:set>
                                      <p:cBhvr>
                                        <p:cTn id="27" dur="1" fill="hold">
                                          <p:stCondLst>
                                            <p:cond delay="0"/>
                                          </p:stCondLst>
                                        </p:cTn>
                                        <p:tgtEl>
                                          <p:spTgt spid="91">
                                            <p:txEl>
                                              <p:pRg st="0" end="0"/>
                                            </p:txEl>
                                          </p:spTgt>
                                        </p:tgtEl>
                                        <p:attrNameLst>
                                          <p:attrName>style.visibility</p:attrName>
                                        </p:attrNameLst>
                                      </p:cBhvr>
                                      <p:to>
                                        <p:strVal val="visible"/>
                                      </p:to>
                                    </p:set>
                                    <p:animEffect transition="in" filter="fade">
                                      <p:cBhvr>
                                        <p:cTn id="28" dur="500"/>
                                        <p:tgtEl>
                                          <p:spTgt spid="91">
                                            <p:txEl>
                                              <p:pRg st="0" end="0"/>
                                            </p:txEl>
                                          </p:spTgt>
                                        </p:tgtEl>
                                      </p:cBhvr>
                                    </p:animEffect>
                                  </p:childTnLst>
                                </p:cTn>
                              </p:par>
                              <p:par>
                                <p:cTn id="29" presetID="10" presetClass="entr" presetSubtype="0" fill="hold" grpId="0" nodeType="withEffect">
                                  <p:stCondLst>
                                    <p:cond delay="2200"/>
                                  </p:stCondLst>
                                  <p:childTnLst>
                                    <p:set>
                                      <p:cBhvr>
                                        <p:cTn id="30" dur="1" fill="hold">
                                          <p:stCondLst>
                                            <p:cond delay="0"/>
                                          </p:stCondLst>
                                        </p:cTn>
                                        <p:tgtEl>
                                          <p:spTgt spid="92">
                                            <p:txEl>
                                              <p:pRg st="0" end="0"/>
                                            </p:txEl>
                                          </p:spTgt>
                                        </p:tgtEl>
                                        <p:attrNameLst>
                                          <p:attrName>style.visibility</p:attrName>
                                        </p:attrNameLst>
                                      </p:cBhvr>
                                      <p:to>
                                        <p:strVal val="visible"/>
                                      </p:to>
                                    </p:set>
                                    <p:animEffect transition="in" filter="fade">
                                      <p:cBhvr>
                                        <p:cTn id="31" dur="500"/>
                                        <p:tgtEl>
                                          <p:spTgt spid="92">
                                            <p:txEl>
                                              <p:pRg st="0" end="0"/>
                                            </p:txEl>
                                          </p:spTgt>
                                        </p:tgtEl>
                                      </p:cBhvr>
                                    </p:animEffect>
                                  </p:childTnLst>
                                </p:cTn>
                              </p:par>
                              <p:par>
                                <p:cTn id="32" presetID="10" presetClass="entr" presetSubtype="0" fill="hold" grpId="0" nodeType="withEffect">
                                  <p:stCondLst>
                                    <p:cond delay="2700"/>
                                  </p:stCondLst>
                                  <p:childTnLst>
                                    <p:set>
                                      <p:cBhvr>
                                        <p:cTn id="33" dur="1" fill="hold">
                                          <p:stCondLst>
                                            <p:cond delay="0"/>
                                          </p:stCondLst>
                                        </p:cTn>
                                        <p:tgtEl>
                                          <p:spTgt spid="25">
                                            <p:txEl>
                                              <p:pRg st="0" end="0"/>
                                            </p:txEl>
                                          </p:spTgt>
                                        </p:tgtEl>
                                        <p:attrNameLst>
                                          <p:attrName>style.visibility</p:attrName>
                                        </p:attrNameLst>
                                      </p:cBhvr>
                                      <p:to>
                                        <p:strVal val="visible"/>
                                      </p:to>
                                    </p:set>
                                    <p:animEffect transition="in" filter="fade">
                                      <p:cBhvr>
                                        <p:cTn id="34" dur="500"/>
                                        <p:tgtEl>
                                          <p:spTgt spid="2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grpId="1" nodeType="clickEffect">
                                  <p:stCondLst>
                                    <p:cond delay="0"/>
                                  </p:stCondLst>
                                  <p:childTnLst>
                                    <p:animClr clrSpc="rgb" dir="cw">
                                      <p:cBhvr override="childStyle">
                                        <p:cTn id="38" dur="2000" fill="hold"/>
                                        <p:tgtEl>
                                          <p:spTgt spid="90">
                                            <p:txEl>
                                              <p:pRg st="0" end="0"/>
                                            </p:txEl>
                                          </p:spTgt>
                                        </p:tgtEl>
                                        <p:attrNameLst>
                                          <p:attrName>style.color</p:attrName>
                                        </p:attrNameLst>
                                      </p:cBhvr>
                                      <p:to>
                                        <a:srgbClr val="33376B"/>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0" grpId="0" build="p"/>
      <p:bldP spid="90" grpId="1" build="allAtOnce"/>
      <p:bldP spid="91" grpId="0" build="p"/>
      <p:bldP spid="92" grpId="0" build="p"/>
      <p:bldP spid="2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
            <a:ext cx="9144000" cy="5143499"/>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6" name="矩形 95"/>
          <p:cNvSpPr/>
          <p:nvPr/>
        </p:nvSpPr>
        <p:spPr>
          <a:xfrm>
            <a:off x="0" y="283483"/>
            <a:ext cx="9144000" cy="560075"/>
          </a:xfrm>
          <a:prstGeom prst="rec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grpSp>
        <p:nvGrpSpPr>
          <p:cNvPr id="62" name="Group 541"/>
          <p:cNvGrpSpPr>
            <a:grpSpLocks/>
          </p:cNvGrpSpPr>
          <p:nvPr/>
        </p:nvGrpSpPr>
        <p:grpSpPr bwMode="auto">
          <a:xfrm>
            <a:off x="311645" y="921587"/>
            <a:ext cx="299915" cy="314933"/>
            <a:chOff x="0" y="0"/>
            <a:chExt cx="554" cy="578"/>
          </a:xfrm>
          <a:solidFill>
            <a:schemeClr val="bg1"/>
          </a:solidFill>
          <a:effectLst>
            <a:glow rad="63500">
              <a:schemeClr val="accent1">
                <a:satMod val="175000"/>
                <a:alpha val="40000"/>
              </a:schemeClr>
            </a:glow>
            <a:reflection blurRad="25400" stA="32000" endPos="50000" dir="5400000" sy="-100000" algn="bl" rotWithShape="0"/>
          </a:effectLst>
        </p:grpSpPr>
        <p:sp>
          <p:nvSpPr>
            <p:cNvPr id="63" name="AutoShape 538"/>
            <p:cNvSpPr>
              <a:spLocks/>
            </p:cNvSpPr>
            <p:nvPr/>
          </p:nvSpPr>
          <p:spPr bwMode="auto">
            <a:xfrm>
              <a:off x="136" y="0"/>
              <a:ext cx="182" cy="182"/>
            </a:xfrm>
            <a:custGeom>
              <a:avLst/>
              <a:gdLst>
                <a:gd name="T0" fmla="*/ 0 w 21599"/>
                <a:gd name="T1" fmla="*/ 0 h 21600"/>
                <a:gd name="T2" fmla="*/ 0 w 21599"/>
                <a:gd name="T3" fmla="*/ 0 h 21600"/>
                <a:gd name="T4" fmla="*/ 0 w 21599"/>
                <a:gd name="T5" fmla="*/ 0 h 21600"/>
                <a:gd name="T6" fmla="*/ 0 w 21599"/>
                <a:gd name="T7" fmla="*/ 0 h 21600"/>
                <a:gd name="T8" fmla="*/ 0 w 21599"/>
                <a:gd name="T9" fmla="*/ 0 h 21600"/>
                <a:gd name="T10" fmla="*/ 0 w 21599"/>
                <a:gd name="T11" fmla="*/ 0 h 21600"/>
                <a:gd name="T12" fmla="*/ 0 w 21599"/>
                <a:gd name="T13" fmla="*/ 0 h 21600"/>
                <a:gd name="T14" fmla="*/ 0 w 21599"/>
                <a:gd name="T15" fmla="*/ 0 h 21600"/>
                <a:gd name="T16" fmla="*/ 0 w 21599"/>
                <a:gd name="T17" fmla="*/ 0 h 21600"/>
                <a:gd name="T18" fmla="*/ 0 w 21599"/>
                <a:gd name="T19" fmla="*/ 0 h 21600"/>
                <a:gd name="T20" fmla="*/ 0 w 21599"/>
                <a:gd name="T21" fmla="*/ 0 h 21600"/>
                <a:gd name="T22" fmla="*/ 0 w 21599"/>
                <a:gd name="T23" fmla="*/ 0 h 21600"/>
                <a:gd name="T24" fmla="*/ 0 w 21599"/>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599" h="21600">
                  <a:moveTo>
                    <a:pt x="10799" y="21600"/>
                  </a:moveTo>
                  <a:cubicBezTo>
                    <a:pt x="11708" y="21600"/>
                    <a:pt x="12587" y="21475"/>
                    <a:pt x="13430" y="21264"/>
                  </a:cubicBezTo>
                  <a:lnTo>
                    <a:pt x="9739" y="18241"/>
                  </a:lnTo>
                  <a:cubicBezTo>
                    <a:pt x="8451" y="17189"/>
                    <a:pt x="7651" y="15697"/>
                    <a:pt x="7485" y="14041"/>
                  </a:cubicBezTo>
                  <a:cubicBezTo>
                    <a:pt x="7319" y="12386"/>
                    <a:pt x="7812" y="10765"/>
                    <a:pt x="8863" y="9483"/>
                  </a:cubicBezTo>
                  <a:cubicBezTo>
                    <a:pt x="10048" y="8031"/>
                    <a:pt x="11804" y="7199"/>
                    <a:pt x="13680" y="7199"/>
                  </a:cubicBezTo>
                  <a:cubicBezTo>
                    <a:pt x="15117" y="7199"/>
                    <a:pt x="16517" y="7701"/>
                    <a:pt x="17624" y="8609"/>
                  </a:cubicBezTo>
                  <a:lnTo>
                    <a:pt x="21547" y="11822"/>
                  </a:lnTo>
                  <a:cubicBezTo>
                    <a:pt x="21578" y="11487"/>
                    <a:pt x="21599" y="11146"/>
                    <a:pt x="21599" y="10801"/>
                  </a:cubicBezTo>
                  <a:cubicBezTo>
                    <a:pt x="21599" y="4836"/>
                    <a:pt x="16764" y="0"/>
                    <a:pt x="10800" y="0"/>
                  </a:cubicBezTo>
                  <a:cubicBezTo>
                    <a:pt x="4834" y="0"/>
                    <a:pt x="0" y="4836"/>
                    <a:pt x="0" y="10801"/>
                  </a:cubicBezTo>
                  <a:cubicBezTo>
                    <a:pt x="-1" y="16765"/>
                    <a:pt x="4833" y="21600"/>
                    <a:pt x="10799" y="21600"/>
                  </a:cubicBezTo>
                  <a:close/>
                  <a:moveTo>
                    <a:pt x="10799" y="21600"/>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64" name="AutoShape 539"/>
            <p:cNvSpPr>
              <a:spLocks/>
            </p:cNvSpPr>
            <p:nvPr/>
          </p:nvSpPr>
          <p:spPr bwMode="auto">
            <a:xfrm>
              <a:off x="232" y="88"/>
              <a:ext cx="322" cy="286"/>
            </a:xfrm>
            <a:custGeom>
              <a:avLst/>
              <a:gdLst>
                <a:gd name="T0" fmla="*/ 0 w 21415"/>
                <a:gd name="T1" fmla="*/ 0 h 21600"/>
                <a:gd name="T2" fmla="*/ 0 w 21415"/>
                <a:gd name="T3" fmla="*/ 0 h 21600"/>
                <a:gd name="T4" fmla="*/ 0 w 21415"/>
                <a:gd name="T5" fmla="*/ 0 h 21600"/>
                <a:gd name="T6" fmla="*/ 0 w 21415"/>
                <a:gd name="T7" fmla="*/ 0 h 21600"/>
                <a:gd name="T8" fmla="*/ 0 w 21415"/>
                <a:gd name="T9" fmla="*/ 0 h 21600"/>
                <a:gd name="T10" fmla="*/ 0 w 21415"/>
                <a:gd name="T11" fmla="*/ 0 h 21600"/>
                <a:gd name="T12" fmla="*/ 0 w 21415"/>
                <a:gd name="T13" fmla="*/ 0 h 21600"/>
                <a:gd name="T14" fmla="*/ 0 w 21415"/>
                <a:gd name="T15" fmla="*/ 0 h 21600"/>
                <a:gd name="T16" fmla="*/ 0 w 21415"/>
                <a:gd name="T17" fmla="*/ 0 h 21600"/>
                <a:gd name="T18" fmla="*/ 0 w 21415"/>
                <a:gd name="T19" fmla="*/ 0 h 21600"/>
                <a:gd name="T20" fmla="*/ 0 w 21415"/>
                <a:gd name="T21" fmla="*/ 0 h 21600"/>
                <a:gd name="T22" fmla="*/ 0 w 21415"/>
                <a:gd name="T23" fmla="*/ 0 h 21600"/>
                <a:gd name="T24" fmla="*/ 0 w 21415"/>
                <a:gd name="T25" fmla="*/ 0 h 21600"/>
                <a:gd name="T26" fmla="*/ 0 w 21415"/>
                <a:gd name="T27" fmla="*/ 0 h 21600"/>
                <a:gd name="T28" fmla="*/ 0 w 21415"/>
                <a:gd name="T29" fmla="*/ 0 h 21600"/>
                <a:gd name="T30" fmla="*/ 0 w 21415"/>
                <a:gd name="T31" fmla="*/ 0 h 21600"/>
                <a:gd name="T32" fmla="*/ 0 w 21415"/>
                <a:gd name="T33" fmla="*/ 0 h 21600"/>
                <a:gd name="T34" fmla="*/ 0 w 21415"/>
                <a:gd name="T35" fmla="*/ 0 h 21600"/>
                <a:gd name="T36" fmla="*/ 0 w 21415"/>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415" h="21600">
                  <a:moveTo>
                    <a:pt x="13624" y="3906"/>
                  </a:moveTo>
                  <a:cubicBezTo>
                    <a:pt x="12433" y="3906"/>
                    <a:pt x="11308" y="4219"/>
                    <a:pt x="10297" y="4762"/>
                  </a:cubicBezTo>
                  <a:cubicBezTo>
                    <a:pt x="9660" y="5104"/>
                    <a:pt x="9069" y="5539"/>
                    <a:pt x="8541" y="6057"/>
                  </a:cubicBezTo>
                  <a:lnTo>
                    <a:pt x="2444" y="386"/>
                  </a:lnTo>
                  <a:cubicBezTo>
                    <a:pt x="2167" y="126"/>
                    <a:pt x="1830" y="0"/>
                    <a:pt x="1496" y="0"/>
                  </a:cubicBezTo>
                  <a:cubicBezTo>
                    <a:pt x="1065" y="0"/>
                    <a:pt x="634" y="213"/>
                    <a:pt x="340" y="622"/>
                  </a:cubicBezTo>
                  <a:cubicBezTo>
                    <a:pt x="-185" y="1348"/>
                    <a:pt x="-92" y="2419"/>
                    <a:pt x="549" y="3012"/>
                  </a:cubicBezTo>
                  <a:lnTo>
                    <a:pt x="6693" y="8727"/>
                  </a:lnTo>
                  <a:cubicBezTo>
                    <a:pt x="6373" y="9435"/>
                    <a:pt x="6130" y="10195"/>
                    <a:pt x="5988" y="10999"/>
                  </a:cubicBezTo>
                  <a:cubicBezTo>
                    <a:pt x="5912" y="11425"/>
                    <a:pt x="5872" y="11866"/>
                    <a:pt x="5853" y="12313"/>
                  </a:cubicBezTo>
                  <a:lnTo>
                    <a:pt x="9540" y="9994"/>
                  </a:lnTo>
                  <a:cubicBezTo>
                    <a:pt x="10205" y="9576"/>
                    <a:pt x="10956" y="9354"/>
                    <a:pt x="11714" y="9354"/>
                  </a:cubicBezTo>
                  <a:cubicBezTo>
                    <a:pt x="13346" y="9354"/>
                    <a:pt x="14851" y="10362"/>
                    <a:pt x="15642" y="11984"/>
                  </a:cubicBezTo>
                  <a:cubicBezTo>
                    <a:pt x="16840" y="14442"/>
                    <a:pt x="16053" y="17548"/>
                    <a:pt x="13889" y="18908"/>
                  </a:cubicBezTo>
                  <a:lnTo>
                    <a:pt x="10665" y="20935"/>
                  </a:lnTo>
                  <a:cubicBezTo>
                    <a:pt x="11578" y="21361"/>
                    <a:pt x="12577" y="21600"/>
                    <a:pt x="13624" y="21600"/>
                  </a:cubicBezTo>
                  <a:cubicBezTo>
                    <a:pt x="17927" y="21600"/>
                    <a:pt x="21415" y="17639"/>
                    <a:pt x="21415" y="12752"/>
                  </a:cubicBezTo>
                  <a:cubicBezTo>
                    <a:pt x="21415" y="7865"/>
                    <a:pt x="17927" y="3906"/>
                    <a:pt x="13624" y="3906"/>
                  </a:cubicBezTo>
                  <a:close/>
                  <a:moveTo>
                    <a:pt x="13624" y="3906"/>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65" name="AutoShape 540"/>
            <p:cNvSpPr>
              <a:spLocks/>
            </p:cNvSpPr>
            <p:nvPr/>
          </p:nvSpPr>
          <p:spPr bwMode="auto">
            <a:xfrm>
              <a:off x="0" y="248"/>
              <a:ext cx="447" cy="330"/>
            </a:xfrm>
            <a:custGeom>
              <a:avLst/>
              <a:gdLst>
                <a:gd name="T0" fmla="*/ 0 w 21346"/>
                <a:gd name="T1" fmla="*/ 0 h 21600"/>
                <a:gd name="T2" fmla="*/ 0 w 21346"/>
                <a:gd name="T3" fmla="*/ 0 h 21600"/>
                <a:gd name="T4" fmla="*/ 0 w 21346"/>
                <a:gd name="T5" fmla="*/ 0 h 21600"/>
                <a:gd name="T6" fmla="*/ 0 w 21346"/>
                <a:gd name="T7" fmla="*/ 0 h 21600"/>
                <a:gd name="T8" fmla="*/ 0 w 21346"/>
                <a:gd name="T9" fmla="*/ 0 h 21600"/>
                <a:gd name="T10" fmla="*/ 0 w 21346"/>
                <a:gd name="T11" fmla="*/ 0 h 21600"/>
                <a:gd name="T12" fmla="*/ 0 w 21346"/>
                <a:gd name="T13" fmla="*/ 0 h 21600"/>
                <a:gd name="T14" fmla="*/ 0 w 21346"/>
                <a:gd name="T15" fmla="*/ 0 h 21600"/>
                <a:gd name="T16" fmla="*/ 0 w 21346"/>
                <a:gd name="T17" fmla="*/ 0 h 21600"/>
                <a:gd name="T18" fmla="*/ 0 w 21346"/>
                <a:gd name="T19" fmla="*/ 0 h 21600"/>
                <a:gd name="T20" fmla="*/ 0 w 21346"/>
                <a:gd name="T21" fmla="*/ 0 h 21600"/>
                <a:gd name="T22" fmla="*/ 0 w 21346"/>
                <a:gd name="T23" fmla="*/ 0 h 21600"/>
                <a:gd name="T24" fmla="*/ 0 w 21346"/>
                <a:gd name="T25" fmla="*/ 0 h 21600"/>
                <a:gd name="T26" fmla="*/ 0 w 21346"/>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346" h="21600">
                  <a:moveTo>
                    <a:pt x="14485" y="9103"/>
                  </a:moveTo>
                  <a:lnTo>
                    <a:pt x="20423" y="4598"/>
                  </a:lnTo>
                  <a:cubicBezTo>
                    <a:pt x="21288" y="3943"/>
                    <a:pt x="21600" y="2451"/>
                    <a:pt x="21122" y="1265"/>
                  </a:cubicBezTo>
                  <a:cubicBezTo>
                    <a:pt x="20796" y="457"/>
                    <a:pt x="20185" y="0"/>
                    <a:pt x="19555" y="0"/>
                  </a:cubicBezTo>
                  <a:cubicBezTo>
                    <a:pt x="19261" y="0"/>
                    <a:pt x="18964" y="99"/>
                    <a:pt x="18690" y="307"/>
                  </a:cubicBezTo>
                  <a:lnTo>
                    <a:pt x="12803" y="4774"/>
                  </a:lnTo>
                  <a:cubicBezTo>
                    <a:pt x="12464" y="4260"/>
                    <a:pt x="12088" y="3795"/>
                    <a:pt x="11678" y="3385"/>
                  </a:cubicBezTo>
                  <a:cubicBezTo>
                    <a:pt x="10463" y="2171"/>
                    <a:pt x="8972" y="1445"/>
                    <a:pt x="7353" y="1445"/>
                  </a:cubicBezTo>
                  <a:cubicBezTo>
                    <a:pt x="3292" y="1445"/>
                    <a:pt x="0" y="5957"/>
                    <a:pt x="0" y="11522"/>
                  </a:cubicBezTo>
                  <a:cubicBezTo>
                    <a:pt x="0" y="17088"/>
                    <a:pt x="3292" y="21600"/>
                    <a:pt x="7353" y="21600"/>
                  </a:cubicBezTo>
                  <a:cubicBezTo>
                    <a:pt x="11415" y="21600"/>
                    <a:pt x="14708" y="17088"/>
                    <a:pt x="14708" y="11522"/>
                  </a:cubicBezTo>
                  <a:cubicBezTo>
                    <a:pt x="14708" y="11409"/>
                    <a:pt x="14698" y="11299"/>
                    <a:pt x="14695" y="11187"/>
                  </a:cubicBezTo>
                  <a:cubicBezTo>
                    <a:pt x="14678" y="10470"/>
                    <a:pt x="14606" y="9775"/>
                    <a:pt x="14485" y="9103"/>
                  </a:cubicBezTo>
                  <a:close/>
                  <a:moveTo>
                    <a:pt x="14485" y="9103"/>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grpSp>
      <p:sp>
        <p:nvSpPr>
          <p:cNvPr id="42" name="TextBox 41"/>
          <p:cNvSpPr txBox="1"/>
          <p:nvPr/>
        </p:nvSpPr>
        <p:spPr>
          <a:xfrm>
            <a:off x="684475" y="894388"/>
            <a:ext cx="7487925" cy="369332"/>
          </a:xfrm>
          <a:prstGeom prst="rect">
            <a:avLst/>
          </a:prstGeom>
          <a:noFill/>
        </p:spPr>
        <p:txBody>
          <a:bodyPr wrap="square" rtlCol="0">
            <a:spAutoFit/>
          </a:bodyPr>
          <a:lstStyle/>
          <a:p>
            <a:r>
              <a:rPr lang="en-US" altLang="zh-CN" b="1" dirty="0" smtClean="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rPr>
              <a:t>Corporate Introduction</a:t>
            </a:r>
            <a:endParaRPr lang="en-US" altLang="zh-CN" b="1" dirty="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endParaRPr>
          </a:p>
        </p:txBody>
      </p:sp>
      <p:grpSp>
        <p:nvGrpSpPr>
          <p:cNvPr id="3" name="组合 2"/>
          <p:cNvGrpSpPr/>
          <p:nvPr/>
        </p:nvGrpSpPr>
        <p:grpSpPr>
          <a:xfrm>
            <a:off x="373288" y="1228100"/>
            <a:ext cx="6192688" cy="1065591"/>
            <a:chOff x="395536" y="1347614"/>
            <a:chExt cx="6192688" cy="1065591"/>
          </a:xfrm>
        </p:grpSpPr>
        <p:sp>
          <p:nvSpPr>
            <p:cNvPr id="85" name="圆角矩形 84"/>
            <p:cNvSpPr/>
            <p:nvPr/>
          </p:nvSpPr>
          <p:spPr>
            <a:xfrm>
              <a:off x="395536" y="1347614"/>
              <a:ext cx="5688632" cy="777559"/>
            </a:xfrm>
            <a:prstGeom prst="roundRect">
              <a:avLst/>
            </a:prstGeom>
            <a:solidFill>
              <a:srgbClr val="1E203E">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 name="Content Placeholder 2"/>
            <p:cNvSpPr txBox="1">
              <a:spLocks/>
            </p:cNvSpPr>
            <p:nvPr/>
          </p:nvSpPr>
          <p:spPr>
            <a:xfrm>
              <a:off x="467544" y="1468855"/>
              <a:ext cx="6120680" cy="9443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8288" indent="-268288" defTabSz="914321">
                <a:buFont typeface="Wingdings" panose="05000000000000000000" pitchFamily="2" charset="2"/>
                <a:buChar char="l"/>
              </a:pP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Strategic High-tech Enterprise Established in 2011</a:t>
              </a:r>
            </a:p>
            <a:p>
              <a:pPr marL="268288" indent="-268288" defTabSz="914321">
                <a:buFont typeface="Wingdings" panose="05000000000000000000" pitchFamily="2" charset="2"/>
                <a:buChar char="l"/>
              </a:pP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Started with R&amp;D of 2G High Temperature Superconductors</a:t>
              </a:r>
            </a:p>
            <a:p>
              <a:pPr marL="268288" indent="-268288" defTabSz="914321">
                <a:buFont typeface="Wingdings" panose="05000000000000000000" pitchFamily="2" charset="2"/>
                <a:buChar char="l"/>
              </a:pPr>
              <a:endParaRPr lang="en-US" altLang="zh-CN" sz="14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3" name="组合 32"/>
          <p:cNvGrpSpPr/>
          <p:nvPr/>
        </p:nvGrpSpPr>
        <p:grpSpPr>
          <a:xfrm>
            <a:off x="7020272" y="-48204"/>
            <a:ext cx="2132118" cy="360040"/>
            <a:chOff x="7020272" y="-48204"/>
            <a:chExt cx="2132118" cy="360040"/>
          </a:xfrm>
        </p:grpSpPr>
        <p:pic>
          <p:nvPicPr>
            <p:cNvPr id="34" name="Picture 5" descr="C:\Users\Amos Hong\Desktop\图片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48204"/>
              <a:ext cx="1988102" cy="3600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C:\Users\Amos Hong\Desktop\图片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5982"/>
              <a:ext cx="196503" cy="2316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
          <p:cNvGrpSpPr/>
          <p:nvPr/>
        </p:nvGrpSpPr>
        <p:grpSpPr>
          <a:xfrm>
            <a:off x="386281" y="2396776"/>
            <a:ext cx="8496944" cy="2600534"/>
            <a:chOff x="323529" y="2491496"/>
            <a:chExt cx="8496944" cy="2600534"/>
          </a:xfrm>
        </p:grpSpPr>
        <p:sp>
          <p:nvSpPr>
            <p:cNvPr id="36" name="圆角矩形 35"/>
            <p:cNvSpPr/>
            <p:nvPr/>
          </p:nvSpPr>
          <p:spPr>
            <a:xfrm>
              <a:off x="323531" y="3334863"/>
              <a:ext cx="8496942" cy="1083838"/>
            </a:xfrm>
            <a:prstGeom prst="roundRect">
              <a:avLst>
                <a:gd name="adj" fmla="val 3855"/>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323529" y="2737832"/>
              <a:ext cx="8496944" cy="2354198"/>
            </a:xfrm>
            <a:prstGeom prst="roundRect">
              <a:avLst/>
            </a:prstGeom>
            <a:solidFill>
              <a:srgbClr val="1E203E">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Content Placeholder 2"/>
            <p:cNvSpPr txBox="1">
              <a:spLocks/>
            </p:cNvSpPr>
            <p:nvPr/>
          </p:nvSpPr>
          <p:spPr>
            <a:xfrm>
              <a:off x="323531" y="2491496"/>
              <a:ext cx="2160239" cy="44029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21">
                <a:buNone/>
              </a:pPr>
              <a:endParaRPr lang="en-US" altLang="zh-CN" sz="12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a:p>
              <a:pPr marL="0" indent="0" algn="ctr" defTabSz="914321">
                <a:buNone/>
              </a:pPr>
              <a:r>
                <a:rPr lang="en-US" altLang="zh-CN" sz="1200" dirty="0">
                  <a:solidFill>
                    <a:schemeClr val="tx2">
                      <a:lumMod val="60000"/>
                      <a:lumOff val="40000"/>
                    </a:schemeClr>
                  </a:solidFill>
                  <a:latin typeface="Arial Rounded MT Bold" panose="020F0704030504030204" pitchFamily="34" charset="0"/>
                  <a:ea typeface="微软雅黑" panose="020B0503020204020204" pitchFamily="34" charset="-122"/>
                </a:rPr>
                <a:t>2007</a:t>
              </a:r>
            </a:p>
            <a:p>
              <a:pPr marL="0" indent="0" algn="ctr" defTabSz="914321">
                <a:buNone/>
              </a:pPr>
              <a:r>
                <a:rPr lang="en-US" altLang="zh-CN" sz="9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Developed strategic blueprint for       the commercialization of 2G HTS</a:t>
              </a:r>
            </a:p>
          </p:txBody>
        </p:sp>
        <p:sp>
          <p:nvSpPr>
            <p:cNvPr id="39" name="矩形 38"/>
            <p:cNvSpPr/>
            <p:nvPr/>
          </p:nvSpPr>
          <p:spPr>
            <a:xfrm>
              <a:off x="1608415" y="4394662"/>
              <a:ext cx="2252761" cy="581698"/>
            </a:xfrm>
            <a:prstGeom prst="rect">
              <a:avLst/>
            </a:prstGeom>
          </p:spPr>
          <p:txBody>
            <a:bodyPr wrap="square">
              <a:spAutoFit/>
            </a:bodyPr>
            <a:lstStyle/>
            <a:p>
              <a:pPr algn="ctr">
                <a:spcBef>
                  <a:spcPct val="20000"/>
                </a:spcBef>
              </a:pPr>
              <a:r>
                <a:rPr lang="en-US" altLang="zh-CN" sz="1200" dirty="0">
                  <a:solidFill>
                    <a:schemeClr val="tx2">
                      <a:lumMod val="60000"/>
                      <a:lumOff val="40000"/>
                    </a:schemeClr>
                  </a:solidFill>
                  <a:latin typeface="Arial Rounded MT Bold" panose="020F0704030504030204" pitchFamily="34" charset="0"/>
                  <a:ea typeface="微软雅黑" panose="020B0503020204020204" pitchFamily="34" charset="-122"/>
                </a:rPr>
                <a:t>2010</a:t>
              </a:r>
            </a:p>
            <a:p>
              <a:pPr algn="ctr">
                <a:spcBef>
                  <a:spcPct val="20000"/>
                </a:spcBef>
              </a:pPr>
              <a:r>
                <a:rPr lang="en-US" altLang="zh-CN" sz="9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Successfully fabricated the first </a:t>
              </a:r>
              <a:r>
                <a:rPr lang="en-US" altLang="zh-CN" sz="9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100-metre </a:t>
              </a:r>
              <a:r>
                <a:rPr lang="en-US" altLang="zh-CN" sz="9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2G HTS wire (193 A) in </a:t>
              </a:r>
              <a:r>
                <a:rPr lang="en-US" altLang="zh-CN" sz="9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China</a:t>
              </a:r>
              <a:endParaRPr lang="en-US" altLang="zh-CN" sz="9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40" name="矩形 39"/>
            <p:cNvSpPr/>
            <p:nvPr/>
          </p:nvSpPr>
          <p:spPr>
            <a:xfrm>
              <a:off x="2637040" y="2737832"/>
              <a:ext cx="2088232" cy="553998"/>
            </a:xfrm>
            <a:prstGeom prst="rect">
              <a:avLst/>
            </a:prstGeom>
          </p:spPr>
          <p:txBody>
            <a:bodyPr wrap="square">
              <a:spAutoFit/>
            </a:bodyPr>
            <a:lstStyle/>
            <a:p>
              <a:pPr algn="ctr">
                <a:spcBef>
                  <a:spcPct val="20000"/>
                </a:spcBef>
              </a:pPr>
              <a:r>
                <a:rPr lang="en-US" altLang="zh-CN" sz="1200" dirty="0">
                  <a:solidFill>
                    <a:schemeClr val="tx2">
                      <a:lumMod val="60000"/>
                      <a:lumOff val="40000"/>
                    </a:schemeClr>
                  </a:solidFill>
                  <a:latin typeface="Arial Rounded MT Bold" panose="020F0704030504030204" pitchFamily="34" charset="0"/>
                  <a:ea typeface="微软雅黑" panose="020B0503020204020204" pitchFamily="34" charset="-122"/>
                </a:rPr>
                <a:t>2011</a:t>
              </a:r>
            </a:p>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Shanghai </a:t>
              </a:r>
              <a:r>
                <a:rPr lang="en-US" altLang="zh-CN" sz="9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Superconductor Technology Co., Ltd. </a:t>
              </a:r>
              <a:r>
                <a:rPr lang="en-US" altLang="zh-CN" sz="9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established</a:t>
              </a:r>
            </a:p>
          </p:txBody>
        </p:sp>
        <p:sp>
          <p:nvSpPr>
            <p:cNvPr id="41" name="矩形 40"/>
            <p:cNvSpPr/>
            <p:nvPr/>
          </p:nvSpPr>
          <p:spPr>
            <a:xfrm>
              <a:off x="4221216" y="4416728"/>
              <a:ext cx="2376264" cy="553998"/>
            </a:xfrm>
            <a:prstGeom prst="rect">
              <a:avLst/>
            </a:prstGeom>
          </p:spPr>
          <p:txBody>
            <a:bodyPr wrap="square">
              <a:spAutoFit/>
            </a:bodyPr>
            <a:lstStyle/>
            <a:p>
              <a:pPr algn="ctr">
                <a:spcBef>
                  <a:spcPct val="20000"/>
                </a:spcBef>
              </a:pPr>
              <a:r>
                <a:rPr lang="en-US" altLang="zh-CN" sz="1200" dirty="0" smtClean="0">
                  <a:solidFill>
                    <a:schemeClr val="tx2">
                      <a:lumMod val="60000"/>
                      <a:lumOff val="40000"/>
                    </a:schemeClr>
                  </a:solidFill>
                  <a:latin typeface="Arial Rounded MT Bold" panose="020F0704030504030204" pitchFamily="34" charset="0"/>
                  <a:ea typeface="微软雅黑" panose="020B0503020204020204" pitchFamily="34" charset="-122"/>
                </a:rPr>
                <a:t>Dec </a:t>
              </a:r>
              <a:r>
                <a:rPr lang="en-US" altLang="zh-CN" sz="1200" dirty="0">
                  <a:solidFill>
                    <a:schemeClr val="tx2">
                      <a:lumMod val="60000"/>
                      <a:lumOff val="40000"/>
                    </a:schemeClr>
                  </a:solidFill>
                  <a:latin typeface="Arial Rounded MT Bold" panose="020F0704030504030204" pitchFamily="34" charset="0"/>
                  <a:ea typeface="微软雅黑" panose="020B0503020204020204" pitchFamily="34" charset="-122"/>
                </a:rPr>
                <a:t>2013</a:t>
              </a:r>
            </a:p>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Realized </a:t>
              </a:r>
              <a:r>
                <a:rPr lang="en-US" altLang="zh-CN" sz="9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autonomous manufacturing </a:t>
              </a:r>
              <a:r>
                <a:rPr lang="en-US" altLang="zh-CN" sz="9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       of the </a:t>
              </a:r>
              <a:r>
                <a:rPr lang="en-US" altLang="zh-CN" sz="9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entire production line of 2G </a:t>
              </a:r>
              <a:r>
                <a:rPr lang="en-US" altLang="zh-CN" sz="9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HTS</a:t>
              </a:r>
              <a:endParaRPr lang="en-US" altLang="zh-CN" sz="9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44" name="矩形 43"/>
            <p:cNvSpPr/>
            <p:nvPr/>
          </p:nvSpPr>
          <p:spPr>
            <a:xfrm>
              <a:off x="5157320" y="2737832"/>
              <a:ext cx="2124236" cy="553998"/>
            </a:xfrm>
            <a:prstGeom prst="rect">
              <a:avLst/>
            </a:prstGeom>
          </p:spPr>
          <p:txBody>
            <a:bodyPr wrap="square">
              <a:spAutoFit/>
            </a:bodyPr>
            <a:lstStyle/>
            <a:p>
              <a:pPr algn="ctr">
                <a:spcBef>
                  <a:spcPct val="20000"/>
                </a:spcBef>
              </a:pPr>
              <a:r>
                <a:rPr lang="en-US" altLang="zh-CN" sz="1200" dirty="0" smtClean="0">
                  <a:solidFill>
                    <a:schemeClr val="tx2">
                      <a:lumMod val="60000"/>
                      <a:lumOff val="40000"/>
                    </a:schemeClr>
                  </a:solidFill>
                  <a:latin typeface="Arial Rounded MT Bold" panose="020F0704030504030204" pitchFamily="34" charset="0"/>
                  <a:ea typeface="微软雅黑" panose="020B0503020204020204" pitchFamily="34" charset="-122"/>
                </a:rPr>
                <a:t>July 2014 </a:t>
              </a:r>
              <a:endParaRPr lang="en-US" altLang="zh-CN" sz="1200" dirty="0">
                <a:solidFill>
                  <a:schemeClr val="tx2">
                    <a:lumMod val="60000"/>
                    <a:lumOff val="40000"/>
                  </a:schemeClr>
                </a:solidFill>
                <a:latin typeface="Arial Rounded MT Bold" panose="020F0704030504030204" pitchFamily="34" charset="0"/>
                <a:ea typeface="微软雅黑" panose="020B0503020204020204" pitchFamily="34" charset="-122"/>
              </a:endParaRPr>
            </a:p>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Start to </a:t>
              </a:r>
              <a:r>
                <a:rPr lang="en-US" altLang="zh-CN" sz="9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manufacture</a:t>
              </a:r>
              <a:r>
                <a:rPr lang="en-US" altLang="zh-CN" sz="9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 </a:t>
              </a:r>
              <a:r>
                <a:rPr lang="en-US" altLang="zh-CN" sz="9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1000-metre length level 2G </a:t>
              </a:r>
              <a:r>
                <a:rPr lang="en-US" altLang="zh-CN" sz="9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HTS </a:t>
              </a:r>
              <a:r>
                <a:rPr lang="en-US" altLang="zh-CN" sz="9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wire </a:t>
              </a:r>
              <a:r>
                <a:rPr lang="en-US" altLang="zh-CN" sz="9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in </a:t>
              </a:r>
              <a:r>
                <a:rPr lang="en-US" altLang="zh-CN" sz="9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China</a:t>
              </a:r>
              <a:endParaRPr lang="en-US" altLang="zh-CN" sz="9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47" name="矩形 46"/>
            <p:cNvSpPr/>
            <p:nvPr/>
          </p:nvSpPr>
          <p:spPr>
            <a:xfrm>
              <a:off x="6597480" y="4416728"/>
              <a:ext cx="2160240" cy="553998"/>
            </a:xfrm>
            <a:prstGeom prst="rect">
              <a:avLst/>
            </a:prstGeom>
          </p:spPr>
          <p:txBody>
            <a:bodyPr wrap="square">
              <a:spAutoFit/>
            </a:bodyPr>
            <a:lstStyle/>
            <a:p>
              <a:pPr algn="ctr">
                <a:spcBef>
                  <a:spcPct val="20000"/>
                </a:spcBef>
              </a:pPr>
              <a:r>
                <a:rPr lang="en-US" altLang="zh-CN" sz="1200" dirty="0">
                  <a:solidFill>
                    <a:schemeClr val="tx2">
                      <a:lumMod val="60000"/>
                      <a:lumOff val="40000"/>
                    </a:schemeClr>
                  </a:solidFill>
                  <a:latin typeface="Arial Rounded MT Bold" panose="020F0704030504030204" pitchFamily="34" charset="0"/>
                  <a:ea typeface="微软雅黑" panose="020B0503020204020204" pitchFamily="34" charset="-122"/>
                </a:rPr>
                <a:t>Mar 2015</a:t>
              </a:r>
            </a:p>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New </a:t>
              </a:r>
              <a:r>
                <a:rPr lang="en-US" altLang="zh-CN" sz="9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headquarter at </a:t>
              </a:r>
              <a:r>
                <a:rPr lang="en-US" altLang="zh-CN" sz="9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Zhangjiang        </a:t>
              </a:r>
              <a:r>
                <a:rPr lang="en-US" altLang="zh-CN" sz="9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Hi-tech Park put into service</a:t>
              </a:r>
              <a:endParaRPr lang="en-US" altLang="zh-CN" sz="10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pic>
          <p:nvPicPr>
            <p:cNvPr id="48" name="Picture 2" descr="D:\上海超导\超导交互界面\甲方资料\02_企业简介\大事记\2014年12月 上海超导公司张江厂房建成\张江厂房.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0884" y="3415393"/>
              <a:ext cx="1747502" cy="93923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539838" y="3415393"/>
              <a:ext cx="1741046" cy="93923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D:\展厅final\超导产业战略布局.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6308" y="3415394"/>
              <a:ext cx="1728192" cy="93923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 descr="D:\展厅final\公司成立.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24500" y="3415393"/>
              <a:ext cx="1715338" cy="939235"/>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TextBox 51"/>
          <p:cNvSpPr txBox="1"/>
          <p:nvPr/>
        </p:nvSpPr>
        <p:spPr>
          <a:xfrm>
            <a:off x="710462" y="2130410"/>
            <a:ext cx="7487925" cy="369332"/>
          </a:xfrm>
          <a:prstGeom prst="rect">
            <a:avLst/>
          </a:prstGeom>
          <a:noFill/>
        </p:spPr>
        <p:txBody>
          <a:bodyPr wrap="square" rtlCol="0">
            <a:spAutoFit/>
          </a:bodyPr>
          <a:lstStyle/>
          <a:p>
            <a:r>
              <a:rPr lang="en-US" altLang="zh-CN" b="1" dirty="0" smtClean="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rPr>
              <a:t>Milestones</a:t>
            </a:r>
            <a:endParaRPr lang="en-US" altLang="zh-CN" b="1" dirty="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endParaRPr>
          </a:p>
        </p:txBody>
      </p:sp>
      <p:sp>
        <p:nvSpPr>
          <p:cNvPr id="53" name="任意多边形 52"/>
          <p:cNvSpPr/>
          <p:nvPr/>
        </p:nvSpPr>
        <p:spPr>
          <a:xfrm>
            <a:off x="342987" y="2139702"/>
            <a:ext cx="340581" cy="284771"/>
          </a:xfrm>
          <a:custGeom>
            <a:avLst/>
            <a:gdLst/>
            <a:ahLst/>
            <a:cxnLst/>
            <a:rect l="l" t="t" r="r" b="b"/>
            <a:pathLst>
              <a:path w="469106" h="508397">
                <a:moveTo>
                  <a:pt x="0" y="304800"/>
                </a:moveTo>
                <a:lnTo>
                  <a:pt x="88106" y="304800"/>
                </a:lnTo>
                <a:lnTo>
                  <a:pt x="88106" y="508397"/>
                </a:lnTo>
                <a:lnTo>
                  <a:pt x="0" y="508397"/>
                </a:lnTo>
                <a:close/>
                <a:moveTo>
                  <a:pt x="381000" y="203597"/>
                </a:moveTo>
                <a:lnTo>
                  <a:pt x="469106" y="203597"/>
                </a:lnTo>
                <a:lnTo>
                  <a:pt x="469106" y="508397"/>
                </a:lnTo>
                <a:lnTo>
                  <a:pt x="381000" y="508397"/>
                </a:lnTo>
                <a:close/>
                <a:moveTo>
                  <a:pt x="126801" y="127397"/>
                </a:moveTo>
                <a:lnTo>
                  <a:pt x="215801" y="127397"/>
                </a:lnTo>
                <a:lnTo>
                  <a:pt x="215801" y="508397"/>
                </a:lnTo>
                <a:lnTo>
                  <a:pt x="126801" y="508397"/>
                </a:lnTo>
                <a:close/>
                <a:moveTo>
                  <a:pt x="253305" y="0"/>
                </a:moveTo>
                <a:lnTo>
                  <a:pt x="342305" y="0"/>
                </a:lnTo>
                <a:lnTo>
                  <a:pt x="342305" y="508397"/>
                </a:lnTo>
                <a:lnTo>
                  <a:pt x="253305" y="508397"/>
                </a:lnTo>
                <a:close/>
              </a:path>
            </a:pathLst>
          </a:custGeom>
          <a:solidFill>
            <a:schemeClr val="bg1"/>
          </a:solidFill>
          <a:ln>
            <a:noFill/>
          </a:ln>
          <a:effectLst>
            <a:glow rad="63500">
              <a:schemeClr val="accent1">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800" dirty="0">
              <a:solidFill>
                <a:schemeClr val="accent2"/>
              </a:solidFill>
              <a:latin typeface="Sosa" pitchFamily="2" charset="0"/>
            </a:endParaRPr>
          </a:p>
        </p:txBody>
      </p:sp>
      <p:sp>
        <p:nvSpPr>
          <p:cNvPr id="54" name="TextBox 237"/>
          <p:cNvSpPr txBox="1"/>
          <p:nvPr/>
        </p:nvSpPr>
        <p:spPr>
          <a:xfrm>
            <a:off x="-9175" y="348080"/>
            <a:ext cx="2765484" cy="430879"/>
          </a:xfrm>
          <a:prstGeom prst="rect">
            <a:avLst/>
          </a:prstGeom>
          <a:noFill/>
        </p:spPr>
        <p:txBody>
          <a:bodyPr wrap="none" lIns="91432" tIns="45716" rIns="91432" bIns="45716" rtlCol="0">
            <a:spAutoFit/>
          </a:bodyPr>
          <a:lstStyle/>
          <a:p>
            <a:r>
              <a:rPr lang="en-US" altLang="zh-CN" sz="2200" b="1" dirty="0" smtClean="0">
                <a:solidFill>
                  <a:srgbClr val="1E203E"/>
                </a:solidFill>
                <a:latin typeface="BankGothic Lt BT" panose="020B0607020203060204" pitchFamily="34" charset="0"/>
                <a:ea typeface="站酷高端黑" panose="02010600030101010101" pitchFamily="2" charset="-122"/>
              </a:rPr>
              <a:t>  </a:t>
            </a:r>
            <a:r>
              <a:rPr lang="en-US" altLang="zh-CN" sz="2200" b="1" dirty="0" smtClean="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rPr>
              <a:t>INTRODUCTION</a:t>
            </a:r>
            <a:endParaRPr lang="en-US" altLang="zh-CN" sz="2200" b="1" dirty="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endParaRPr>
          </a:p>
        </p:txBody>
      </p:sp>
    </p:spTree>
    <p:extLst>
      <p:ext uri="{BB962C8B-B14F-4D97-AF65-F5344CB8AC3E}">
        <p14:creationId xmlns:p14="http://schemas.microsoft.com/office/powerpoint/2010/main" val="22926197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42" grpId="0"/>
      <p:bldP spid="52" grpId="0"/>
      <p:bldP spid="53" grpId="0" animBg="1"/>
      <p:bldP spid="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75" y="-20538"/>
            <a:ext cx="9144000" cy="5143499"/>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TextBox 41"/>
          <p:cNvSpPr txBox="1"/>
          <p:nvPr/>
        </p:nvSpPr>
        <p:spPr>
          <a:xfrm>
            <a:off x="214327" y="912805"/>
            <a:ext cx="7487925" cy="369332"/>
          </a:xfrm>
          <a:prstGeom prst="rect">
            <a:avLst/>
          </a:prstGeom>
          <a:noFill/>
        </p:spPr>
        <p:txBody>
          <a:bodyPr wrap="square" rtlCol="0">
            <a:spAutoFit/>
          </a:bodyPr>
          <a:lstStyle/>
          <a:p>
            <a:r>
              <a:rPr lang="en-US" altLang="zh-CN" b="1" dirty="0" smtClean="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rPr>
              <a:t>       Our People</a:t>
            </a:r>
            <a:endParaRPr lang="en-US" altLang="zh-CN" b="1" dirty="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endParaRPr>
          </a:p>
        </p:txBody>
      </p:sp>
      <p:sp>
        <p:nvSpPr>
          <p:cNvPr id="33" name="圆角矩形 32"/>
          <p:cNvSpPr/>
          <p:nvPr/>
        </p:nvSpPr>
        <p:spPr>
          <a:xfrm>
            <a:off x="778917" y="1419622"/>
            <a:ext cx="3649067" cy="3024336"/>
          </a:xfrm>
          <a:prstGeom prst="roundRect">
            <a:avLst/>
          </a:prstGeom>
          <a:solidFill>
            <a:srgbClr val="1E203E">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Content Placeholder 2"/>
          <p:cNvSpPr txBox="1">
            <a:spLocks/>
          </p:cNvSpPr>
          <p:nvPr/>
        </p:nvSpPr>
        <p:spPr>
          <a:xfrm>
            <a:off x="971600" y="1491630"/>
            <a:ext cx="5688632" cy="44029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indent="-182563" defTabSz="914321">
              <a:buFont typeface="Wingdings" panose="05000000000000000000" pitchFamily="2" charset="2"/>
              <a:buChar char="l"/>
            </a:pPr>
            <a:r>
              <a:rPr lang="en-US" altLang="zh-CN" sz="14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Over 100 Employees</a:t>
            </a:r>
          </a:p>
          <a:p>
            <a:pPr marL="182563" indent="-182563" defTabSz="914321">
              <a:buFont typeface="Wingdings" panose="05000000000000000000" pitchFamily="2" charset="2"/>
              <a:buChar char="l"/>
            </a:pPr>
            <a:r>
              <a:rPr lang="en-US" altLang="zh-CN" sz="14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40% with Master Degree or Above</a:t>
            </a:r>
          </a:p>
          <a:p>
            <a:pPr marL="182563" indent="-182563" defTabSz="914321">
              <a:buFont typeface="Wingdings" panose="05000000000000000000" pitchFamily="2" charset="2"/>
              <a:buChar char="l"/>
            </a:pPr>
            <a:r>
              <a:rPr lang="en-US" altLang="zh-CN" sz="14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Graduate Profiles</a:t>
            </a:r>
          </a:p>
        </p:txBody>
      </p:sp>
      <p:grpSp>
        <p:nvGrpSpPr>
          <p:cNvPr id="35" name="组合 34"/>
          <p:cNvGrpSpPr/>
          <p:nvPr/>
        </p:nvGrpSpPr>
        <p:grpSpPr>
          <a:xfrm>
            <a:off x="323528" y="1001536"/>
            <a:ext cx="455389" cy="221111"/>
            <a:chOff x="3391659" y="1955904"/>
            <a:chExt cx="525640" cy="249060"/>
          </a:xfrm>
          <a:solidFill>
            <a:schemeClr val="bg1"/>
          </a:solidFill>
          <a:effectLst>
            <a:glow rad="63500">
              <a:schemeClr val="accent1">
                <a:satMod val="175000"/>
                <a:alpha val="40000"/>
              </a:schemeClr>
            </a:glow>
            <a:reflection blurRad="6350" stA="52000" endA="300" endPos="35000" dir="5400000" sy="-100000" algn="bl" rotWithShape="0"/>
          </a:effectLst>
        </p:grpSpPr>
        <p:sp>
          <p:nvSpPr>
            <p:cNvPr id="36" name="Oval 493"/>
            <p:cNvSpPr>
              <a:spLocks noChangeArrowheads="1"/>
            </p:cNvSpPr>
            <p:nvPr/>
          </p:nvSpPr>
          <p:spPr bwMode="auto">
            <a:xfrm>
              <a:off x="3391659" y="1955904"/>
              <a:ext cx="237608" cy="216123"/>
            </a:xfrm>
            <a:custGeom>
              <a:avLst/>
              <a:gdLst/>
              <a:ahLst/>
              <a:cxnLst/>
              <a:rect l="l" t="t" r="r" b="b"/>
              <a:pathLst>
                <a:path w="239713" h="217487">
                  <a:moveTo>
                    <a:pt x="67420" y="131762"/>
                  </a:moveTo>
                  <a:lnTo>
                    <a:pt x="71346" y="131762"/>
                  </a:lnTo>
                  <a:lnTo>
                    <a:pt x="80061" y="131762"/>
                  </a:lnTo>
                  <a:lnTo>
                    <a:pt x="80262" y="131762"/>
                  </a:lnTo>
                  <a:lnTo>
                    <a:pt x="97384" y="131762"/>
                  </a:lnTo>
                  <a:lnTo>
                    <a:pt x="100603" y="131762"/>
                  </a:lnTo>
                  <a:lnTo>
                    <a:pt x="101129" y="131762"/>
                  </a:lnTo>
                  <a:lnTo>
                    <a:pt x="102183" y="131762"/>
                  </a:lnTo>
                  <a:lnTo>
                    <a:pt x="109088" y="131762"/>
                  </a:lnTo>
                  <a:lnTo>
                    <a:pt x="109557" y="131762"/>
                  </a:lnTo>
                  <a:lnTo>
                    <a:pt x="129513" y="131762"/>
                  </a:lnTo>
                  <a:lnTo>
                    <a:pt x="129572" y="131762"/>
                  </a:lnTo>
                  <a:lnTo>
                    <a:pt x="168548" y="131762"/>
                  </a:lnTo>
                  <a:lnTo>
                    <a:pt x="195469" y="137003"/>
                  </a:lnTo>
                  <a:lnTo>
                    <a:pt x="218177" y="151330"/>
                  </a:lnTo>
                  <a:lnTo>
                    <a:pt x="233861" y="172645"/>
                  </a:lnTo>
                  <a:lnTo>
                    <a:pt x="239713" y="198851"/>
                  </a:lnTo>
                  <a:lnTo>
                    <a:pt x="239713" y="201181"/>
                  </a:lnTo>
                  <a:lnTo>
                    <a:pt x="239713" y="201181"/>
                  </a:lnTo>
                  <a:lnTo>
                    <a:pt x="239713" y="217487"/>
                  </a:lnTo>
                  <a:lnTo>
                    <a:pt x="0" y="217487"/>
                  </a:lnTo>
                  <a:cubicBezTo>
                    <a:pt x="0" y="217487"/>
                    <a:pt x="0" y="217487"/>
                    <a:pt x="0" y="215158"/>
                  </a:cubicBezTo>
                  <a:lnTo>
                    <a:pt x="0" y="198851"/>
                  </a:lnTo>
                  <a:cubicBezTo>
                    <a:pt x="0" y="161580"/>
                    <a:pt x="29964" y="131762"/>
                    <a:pt x="67420" y="131762"/>
                  </a:cubicBezTo>
                  <a:close/>
                  <a:moveTo>
                    <a:pt x="119063" y="0"/>
                  </a:moveTo>
                  <a:lnTo>
                    <a:pt x="142545" y="4741"/>
                  </a:lnTo>
                  <a:lnTo>
                    <a:pt x="161720" y="17669"/>
                  </a:lnTo>
                  <a:lnTo>
                    <a:pt x="174648" y="36844"/>
                  </a:lnTo>
                  <a:lnTo>
                    <a:pt x="179388" y="60325"/>
                  </a:lnTo>
                  <a:lnTo>
                    <a:pt x="174648" y="83807"/>
                  </a:lnTo>
                  <a:lnTo>
                    <a:pt x="161720" y="102981"/>
                  </a:lnTo>
                  <a:lnTo>
                    <a:pt x="142545" y="115910"/>
                  </a:lnTo>
                  <a:cubicBezTo>
                    <a:pt x="135327" y="118962"/>
                    <a:pt x="127393" y="120650"/>
                    <a:pt x="119063" y="120650"/>
                  </a:cubicBezTo>
                  <a:cubicBezTo>
                    <a:pt x="102405" y="120650"/>
                    <a:pt x="87323" y="113898"/>
                    <a:pt x="76407" y="102981"/>
                  </a:cubicBezTo>
                  <a:cubicBezTo>
                    <a:pt x="70949" y="97523"/>
                    <a:pt x="66531" y="91024"/>
                    <a:pt x="63479" y="83807"/>
                  </a:cubicBezTo>
                  <a:cubicBezTo>
                    <a:pt x="60426" y="76589"/>
                    <a:pt x="58738" y="68654"/>
                    <a:pt x="58738" y="60325"/>
                  </a:cubicBezTo>
                  <a:cubicBezTo>
                    <a:pt x="58738" y="43667"/>
                    <a:pt x="65490" y="28585"/>
                    <a:pt x="76407" y="17669"/>
                  </a:cubicBezTo>
                  <a:cubicBezTo>
                    <a:pt x="81865" y="12210"/>
                    <a:pt x="88365" y="7793"/>
                    <a:pt x="95582" y="4741"/>
                  </a:cubicBezTo>
                  <a:cubicBezTo>
                    <a:pt x="102799" y="1688"/>
                    <a:pt x="110734" y="0"/>
                    <a:pt x="119063" y="0"/>
                  </a:cubicBezTo>
                  <a:close/>
                </a:path>
              </a:pathLst>
            </a:custGeom>
            <a:grpFill/>
            <a:ln>
              <a:noFill/>
            </a:ln>
            <a:effectLst/>
          </p:spPr>
          <p:txBody>
            <a:bodyPr vert="horz" wrap="square" lIns="91440" tIns="45720" rIns="91440" bIns="45720" numCol="1" anchor="t" anchorCtr="0" compatLnSpc="1">
              <a:prstTxWarp prst="textNoShape">
                <a:avLst/>
              </a:prstTxWarp>
            </a:bodyPr>
            <a:lstStyle/>
            <a:p>
              <a:endParaRPr lang="zh-CN" altLang="en-US"/>
            </a:p>
          </p:txBody>
        </p:sp>
        <p:sp>
          <p:nvSpPr>
            <p:cNvPr id="37" name="Oval 493"/>
            <p:cNvSpPr>
              <a:spLocks noChangeArrowheads="1"/>
            </p:cNvSpPr>
            <p:nvPr/>
          </p:nvSpPr>
          <p:spPr bwMode="auto">
            <a:xfrm>
              <a:off x="3535675" y="1988841"/>
              <a:ext cx="237608" cy="216123"/>
            </a:xfrm>
            <a:custGeom>
              <a:avLst/>
              <a:gdLst/>
              <a:ahLst/>
              <a:cxnLst/>
              <a:rect l="l" t="t" r="r" b="b"/>
              <a:pathLst>
                <a:path w="239713" h="217487">
                  <a:moveTo>
                    <a:pt x="67420" y="131762"/>
                  </a:moveTo>
                  <a:lnTo>
                    <a:pt x="71346" y="131762"/>
                  </a:lnTo>
                  <a:lnTo>
                    <a:pt x="80061" y="131762"/>
                  </a:lnTo>
                  <a:lnTo>
                    <a:pt x="80262" y="131762"/>
                  </a:lnTo>
                  <a:lnTo>
                    <a:pt x="97384" y="131762"/>
                  </a:lnTo>
                  <a:lnTo>
                    <a:pt x="100603" y="131762"/>
                  </a:lnTo>
                  <a:lnTo>
                    <a:pt x="101129" y="131762"/>
                  </a:lnTo>
                  <a:lnTo>
                    <a:pt x="102183" y="131762"/>
                  </a:lnTo>
                  <a:lnTo>
                    <a:pt x="109088" y="131762"/>
                  </a:lnTo>
                  <a:lnTo>
                    <a:pt x="109557" y="131762"/>
                  </a:lnTo>
                  <a:lnTo>
                    <a:pt x="129513" y="131762"/>
                  </a:lnTo>
                  <a:lnTo>
                    <a:pt x="129572" y="131762"/>
                  </a:lnTo>
                  <a:lnTo>
                    <a:pt x="168548" y="131762"/>
                  </a:lnTo>
                  <a:lnTo>
                    <a:pt x="195469" y="137003"/>
                  </a:lnTo>
                  <a:lnTo>
                    <a:pt x="218177" y="151330"/>
                  </a:lnTo>
                  <a:lnTo>
                    <a:pt x="233861" y="172645"/>
                  </a:lnTo>
                  <a:lnTo>
                    <a:pt x="239713" y="198851"/>
                  </a:lnTo>
                  <a:lnTo>
                    <a:pt x="239713" y="201181"/>
                  </a:lnTo>
                  <a:lnTo>
                    <a:pt x="239713" y="201181"/>
                  </a:lnTo>
                  <a:lnTo>
                    <a:pt x="239713" y="217487"/>
                  </a:lnTo>
                  <a:lnTo>
                    <a:pt x="0" y="217487"/>
                  </a:lnTo>
                  <a:cubicBezTo>
                    <a:pt x="0" y="217487"/>
                    <a:pt x="0" y="217487"/>
                    <a:pt x="0" y="215158"/>
                  </a:cubicBezTo>
                  <a:lnTo>
                    <a:pt x="0" y="198851"/>
                  </a:lnTo>
                  <a:cubicBezTo>
                    <a:pt x="0" y="161580"/>
                    <a:pt x="29964" y="131762"/>
                    <a:pt x="67420" y="131762"/>
                  </a:cubicBezTo>
                  <a:close/>
                  <a:moveTo>
                    <a:pt x="119063" y="0"/>
                  </a:moveTo>
                  <a:lnTo>
                    <a:pt x="142545" y="4741"/>
                  </a:lnTo>
                  <a:lnTo>
                    <a:pt x="161720" y="17669"/>
                  </a:lnTo>
                  <a:lnTo>
                    <a:pt x="174648" y="36844"/>
                  </a:lnTo>
                  <a:lnTo>
                    <a:pt x="179388" y="60325"/>
                  </a:lnTo>
                  <a:lnTo>
                    <a:pt x="174648" y="83807"/>
                  </a:lnTo>
                  <a:lnTo>
                    <a:pt x="161720" y="102981"/>
                  </a:lnTo>
                  <a:lnTo>
                    <a:pt x="142545" y="115910"/>
                  </a:lnTo>
                  <a:cubicBezTo>
                    <a:pt x="135327" y="118962"/>
                    <a:pt x="127393" y="120650"/>
                    <a:pt x="119063" y="120650"/>
                  </a:cubicBezTo>
                  <a:cubicBezTo>
                    <a:pt x="102405" y="120650"/>
                    <a:pt x="87323" y="113898"/>
                    <a:pt x="76407" y="102981"/>
                  </a:cubicBezTo>
                  <a:cubicBezTo>
                    <a:pt x="70949" y="97523"/>
                    <a:pt x="66531" y="91024"/>
                    <a:pt x="63479" y="83807"/>
                  </a:cubicBezTo>
                  <a:cubicBezTo>
                    <a:pt x="60426" y="76589"/>
                    <a:pt x="58738" y="68654"/>
                    <a:pt x="58738" y="60325"/>
                  </a:cubicBezTo>
                  <a:cubicBezTo>
                    <a:pt x="58738" y="43667"/>
                    <a:pt x="65490" y="28585"/>
                    <a:pt x="76407" y="17669"/>
                  </a:cubicBezTo>
                  <a:cubicBezTo>
                    <a:pt x="81865" y="12210"/>
                    <a:pt x="88365" y="7793"/>
                    <a:pt x="95582" y="4741"/>
                  </a:cubicBezTo>
                  <a:cubicBezTo>
                    <a:pt x="102799" y="1688"/>
                    <a:pt x="110734" y="0"/>
                    <a:pt x="119063" y="0"/>
                  </a:cubicBezTo>
                  <a:close/>
                </a:path>
              </a:pathLst>
            </a:custGeom>
            <a:grpFill/>
            <a:ln>
              <a:noFill/>
            </a:ln>
            <a:effectLst/>
          </p:spPr>
          <p:txBody>
            <a:bodyPr vert="horz" wrap="square" lIns="91440" tIns="45720" rIns="91440" bIns="45720" numCol="1" anchor="t" anchorCtr="0" compatLnSpc="1">
              <a:prstTxWarp prst="textNoShape">
                <a:avLst/>
              </a:prstTxWarp>
            </a:bodyPr>
            <a:lstStyle/>
            <a:p>
              <a:endParaRPr lang="zh-CN" altLang="en-US"/>
            </a:p>
          </p:txBody>
        </p:sp>
        <p:sp>
          <p:nvSpPr>
            <p:cNvPr id="38" name="Oval 493"/>
            <p:cNvSpPr>
              <a:spLocks noChangeArrowheads="1"/>
            </p:cNvSpPr>
            <p:nvPr/>
          </p:nvSpPr>
          <p:spPr bwMode="auto">
            <a:xfrm>
              <a:off x="3679691" y="1955904"/>
              <a:ext cx="237608" cy="216123"/>
            </a:xfrm>
            <a:custGeom>
              <a:avLst/>
              <a:gdLst/>
              <a:ahLst/>
              <a:cxnLst/>
              <a:rect l="l" t="t" r="r" b="b"/>
              <a:pathLst>
                <a:path w="239713" h="217487">
                  <a:moveTo>
                    <a:pt x="67420" y="131762"/>
                  </a:moveTo>
                  <a:lnTo>
                    <a:pt x="71346" y="131762"/>
                  </a:lnTo>
                  <a:lnTo>
                    <a:pt x="80061" y="131762"/>
                  </a:lnTo>
                  <a:lnTo>
                    <a:pt x="80262" y="131762"/>
                  </a:lnTo>
                  <a:lnTo>
                    <a:pt x="97384" y="131762"/>
                  </a:lnTo>
                  <a:lnTo>
                    <a:pt x="100603" y="131762"/>
                  </a:lnTo>
                  <a:lnTo>
                    <a:pt x="101129" y="131762"/>
                  </a:lnTo>
                  <a:lnTo>
                    <a:pt x="102183" y="131762"/>
                  </a:lnTo>
                  <a:lnTo>
                    <a:pt x="109088" y="131762"/>
                  </a:lnTo>
                  <a:lnTo>
                    <a:pt x="109557" y="131762"/>
                  </a:lnTo>
                  <a:lnTo>
                    <a:pt x="129513" y="131762"/>
                  </a:lnTo>
                  <a:lnTo>
                    <a:pt x="129572" y="131762"/>
                  </a:lnTo>
                  <a:lnTo>
                    <a:pt x="168548" y="131762"/>
                  </a:lnTo>
                  <a:lnTo>
                    <a:pt x="195469" y="137003"/>
                  </a:lnTo>
                  <a:lnTo>
                    <a:pt x="218177" y="151330"/>
                  </a:lnTo>
                  <a:lnTo>
                    <a:pt x="233861" y="172645"/>
                  </a:lnTo>
                  <a:lnTo>
                    <a:pt x="239713" y="198851"/>
                  </a:lnTo>
                  <a:lnTo>
                    <a:pt x="239713" y="201181"/>
                  </a:lnTo>
                  <a:lnTo>
                    <a:pt x="239713" y="201181"/>
                  </a:lnTo>
                  <a:lnTo>
                    <a:pt x="239713" y="217487"/>
                  </a:lnTo>
                  <a:lnTo>
                    <a:pt x="0" y="217487"/>
                  </a:lnTo>
                  <a:cubicBezTo>
                    <a:pt x="0" y="217487"/>
                    <a:pt x="0" y="217487"/>
                    <a:pt x="0" y="215158"/>
                  </a:cubicBezTo>
                  <a:lnTo>
                    <a:pt x="0" y="198851"/>
                  </a:lnTo>
                  <a:cubicBezTo>
                    <a:pt x="0" y="161580"/>
                    <a:pt x="29964" y="131762"/>
                    <a:pt x="67420" y="131762"/>
                  </a:cubicBezTo>
                  <a:close/>
                  <a:moveTo>
                    <a:pt x="119063" y="0"/>
                  </a:moveTo>
                  <a:lnTo>
                    <a:pt x="142545" y="4741"/>
                  </a:lnTo>
                  <a:lnTo>
                    <a:pt x="161720" y="17669"/>
                  </a:lnTo>
                  <a:lnTo>
                    <a:pt x="174648" y="36844"/>
                  </a:lnTo>
                  <a:lnTo>
                    <a:pt x="179388" y="60325"/>
                  </a:lnTo>
                  <a:lnTo>
                    <a:pt x="174648" y="83807"/>
                  </a:lnTo>
                  <a:lnTo>
                    <a:pt x="161720" y="102981"/>
                  </a:lnTo>
                  <a:lnTo>
                    <a:pt x="142545" y="115910"/>
                  </a:lnTo>
                  <a:cubicBezTo>
                    <a:pt x="135327" y="118962"/>
                    <a:pt x="127393" y="120650"/>
                    <a:pt x="119063" y="120650"/>
                  </a:cubicBezTo>
                  <a:cubicBezTo>
                    <a:pt x="102405" y="120650"/>
                    <a:pt x="87323" y="113898"/>
                    <a:pt x="76407" y="102981"/>
                  </a:cubicBezTo>
                  <a:cubicBezTo>
                    <a:pt x="70949" y="97523"/>
                    <a:pt x="66531" y="91024"/>
                    <a:pt x="63479" y="83807"/>
                  </a:cubicBezTo>
                  <a:cubicBezTo>
                    <a:pt x="60426" y="76589"/>
                    <a:pt x="58738" y="68654"/>
                    <a:pt x="58738" y="60325"/>
                  </a:cubicBezTo>
                  <a:cubicBezTo>
                    <a:pt x="58738" y="43667"/>
                    <a:pt x="65490" y="28585"/>
                    <a:pt x="76407" y="17669"/>
                  </a:cubicBezTo>
                  <a:cubicBezTo>
                    <a:pt x="81865" y="12210"/>
                    <a:pt x="88365" y="7793"/>
                    <a:pt x="95582" y="4741"/>
                  </a:cubicBezTo>
                  <a:cubicBezTo>
                    <a:pt x="102799" y="1688"/>
                    <a:pt x="110734" y="0"/>
                    <a:pt x="119063" y="0"/>
                  </a:cubicBezTo>
                  <a:close/>
                </a:path>
              </a:pathLst>
            </a:custGeom>
            <a:grpFill/>
            <a:ln>
              <a:noFill/>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2" name="矩形 1"/>
          <p:cNvSpPr/>
          <p:nvPr/>
        </p:nvSpPr>
        <p:spPr>
          <a:xfrm>
            <a:off x="1152128" y="2355726"/>
            <a:ext cx="4572000" cy="2400657"/>
          </a:xfrm>
          <a:prstGeom prst="rect">
            <a:avLst/>
          </a:prstGeom>
        </p:spPr>
        <p:txBody>
          <a:bodyPr>
            <a:spAutoFit/>
          </a:bodyPr>
          <a:lstStyle/>
          <a:p>
            <a:pPr>
              <a:lnSpc>
                <a:spcPts val="1200"/>
              </a:lnSpc>
            </a:pPr>
            <a:r>
              <a:rPr lang="en-US" altLang="zh-CN" sz="950" dirty="0" smtClean="0">
                <a:solidFill>
                  <a:srgbClr val="67B9CF"/>
                </a:solidFill>
                <a:latin typeface="微软雅黑" panose="020B0503020204020204" pitchFamily="34" charset="-122"/>
                <a:ea typeface="微软雅黑" panose="020B0503020204020204" pitchFamily="34" charset="-122"/>
              </a:rPr>
              <a:t>From Overseas:</a:t>
            </a:r>
            <a:endParaRPr lang="en-US" altLang="zh-CN" sz="950" dirty="0" smtClean="0">
              <a:solidFill>
                <a:srgbClr val="67B9CF"/>
              </a:solidFill>
              <a:latin typeface="微软雅黑" panose="020B0503020204020204" pitchFamily="34" charset="-122"/>
              <a:ea typeface="微软雅黑" panose="020B0503020204020204" pitchFamily="34" charset="-122"/>
            </a:endParaRPr>
          </a:p>
          <a:p>
            <a:pPr>
              <a:lnSpc>
                <a:spcPts val="1200"/>
              </a:lnSpc>
            </a:pPr>
            <a:r>
              <a:rPr lang="en-US" altLang="zh-CN" sz="950" dirty="0" smtClean="0">
                <a:solidFill>
                  <a:srgbClr val="67B9CF"/>
                </a:solidFill>
                <a:latin typeface="微软雅黑" panose="020B0503020204020204" pitchFamily="34" charset="-122"/>
                <a:ea typeface="微软雅黑" panose="020B0503020204020204" pitchFamily="34" charset="-122"/>
              </a:rPr>
              <a:t>University </a:t>
            </a:r>
            <a:r>
              <a:rPr lang="en-US" altLang="zh-CN" sz="950" dirty="0">
                <a:solidFill>
                  <a:srgbClr val="67B9CF"/>
                </a:solidFill>
                <a:latin typeface="微软雅黑" panose="020B0503020204020204" pitchFamily="34" charset="-122"/>
                <a:ea typeface="微软雅黑" panose="020B0503020204020204" pitchFamily="34" charset="-122"/>
              </a:rPr>
              <a:t>of Cambridge</a:t>
            </a:r>
          </a:p>
          <a:p>
            <a:pPr>
              <a:lnSpc>
                <a:spcPts val="1200"/>
              </a:lnSpc>
            </a:pPr>
            <a:r>
              <a:rPr lang="en-US" altLang="zh-CN" sz="950" dirty="0">
                <a:solidFill>
                  <a:srgbClr val="67B9CF"/>
                </a:solidFill>
                <a:latin typeface="微软雅黑" panose="020B0503020204020204" pitchFamily="34" charset="-122"/>
                <a:ea typeface="微软雅黑" panose="020B0503020204020204" pitchFamily="34" charset="-122"/>
              </a:rPr>
              <a:t>University of Oxford</a:t>
            </a:r>
          </a:p>
          <a:p>
            <a:pPr>
              <a:lnSpc>
                <a:spcPts val="1200"/>
              </a:lnSpc>
            </a:pPr>
            <a:r>
              <a:rPr lang="en-US" altLang="zh-CN" sz="950" dirty="0">
                <a:solidFill>
                  <a:srgbClr val="67B9CF"/>
                </a:solidFill>
                <a:latin typeface="微软雅黑" panose="020B0503020204020204" pitchFamily="34" charset="-122"/>
                <a:ea typeface="微软雅黑" panose="020B0503020204020204" pitchFamily="34" charset="-122"/>
              </a:rPr>
              <a:t>Imperial College London</a:t>
            </a:r>
          </a:p>
          <a:p>
            <a:pPr>
              <a:lnSpc>
                <a:spcPts val="1200"/>
              </a:lnSpc>
            </a:pPr>
            <a:r>
              <a:rPr lang="en-US" altLang="zh-CN" sz="950" dirty="0">
                <a:solidFill>
                  <a:srgbClr val="67B9CF"/>
                </a:solidFill>
                <a:latin typeface="微软雅黑" panose="020B0503020204020204" pitchFamily="34" charset="-122"/>
                <a:ea typeface="微软雅黑" panose="020B0503020204020204" pitchFamily="34" charset="-122"/>
              </a:rPr>
              <a:t>Swiss Federal Institute of Technology</a:t>
            </a:r>
          </a:p>
          <a:p>
            <a:pPr>
              <a:lnSpc>
                <a:spcPts val="1200"/>
              </a:lnSpc>
            </a:pPr>
            <a:r>
              <a:rPr lang="en-US" altLang="zh-CN" sz="950" dirty="0">
                <a:solidFill>
                  <a:srgbClr val="67B9CF"/>
                </a:solidFill>
                <a:latin typeface="微软雅黑" panose="020B0503020204020204" pitchFamily="34" charset="-122"/>
                <a:ea typeface="微软雅黑" panose="020B0503020204020204" pitchFamily="34" charset="-122"/>
              </a:rPr>
              <a:t>Technical University of Denmark</a:t>
            </a:r>
          </a:p>
          <a:p>
            <a:pPr>
              <a:lnSpc>
                <a:spcPts val="1200"/>
              </a:lnSpc>
            </a:pPr>
            <a:r>
              <a:rPr lang="en-US" altLang="zh-CN" sz="950" dirty="0">
                <a:solidFill>
                  <a:srgbClr val="67B9CF"/>
                </a:solidFill>
                <a:latin typeface="微软雅黑" panose="020B0503020204020204" pitchFamily="34" charset="-122"/>
                <a:ea typeface="微软雅黑" panose="020B0503020204020204" pitchFamily="34" charset="-122"/>
              </a:rPr>
              <a:t>University of Michigan</a:t>
            </a:r>
          </a:p>
          <a:p>
            <a:pPr>
              <a:lnSpc>
                <a:spcPts val="1200"/>
              </a:lnSpc>
            </a:pPr>
            <a:r>
              <a:rPr lang="en-US" altLang="zh-CN" sz="950" dirty="0">
                <a:solidFill>
                  <a:srgbClr val="67B9CF"/>
                </a:solidFill>
                <a:latin typeface="微软雅黑" panose="020B0503020204020204" pitchFamily="34" charset="-122"/>
                <a:ea typeface="微软雅黑" panose="020B0503020204020204" pitchFamily="34" charset="-122"/>
              </a:rPr>
              <a:t>Nanyang Technological University</a:t>
            </a:r>
          </a:p>
          <a:p>
            <a:pPr>
              <a:lnSpc>
                <a:spcPts val="1200"/>
              </a:lnSpc>
            </a:pPr>
            <a:endParaRPr lang="en-US" altLang="zh-CN" sz="950" dirty="0" smtClean="0">
              <a:solidFill>
                <a:srgbClr val="67B9CF"/>
              </a:solidFill>
              <a:latin typeface="微软雅黑" panose="020B0503020204020204" pitchFamily="34" charset="-122"/>
              <a:ea typeface="微软雅黑" panose="020B0503020204020204" pitchFamily="34" charset="-122"/>
            </a:endParaRPr>
          </a:p>
          <a:p>
            <a:pPr>
              <a:lnSpc>
                <a:spcPts val="1200"/>
              </a:lnSpc>
            </a:pPr>
            <a:r>
              <a:rPr lang="en-US" altLang="zh-CN" sz="950" dirty="0" smtClean="0">
                <a:solidFill>
                  <a:srgbClr val="67B9CF"/>
                </a:solidFill>
                <a:latin typeface="微软雅黑" panose="020B0503020204020204" pitchFamily="34" charset="-122"/>
                <a:ea typeface="微软雅黑" panose="020B0503020204020204" pitchFamily="34" charset="-122"/>
              </a:rPr>
              <a:t>From Natives</a:t>
            </a:r>
            <a:r>
              <a:rPr lang="en-US" altLang="zh-CN" sz="950" dirty="0" smtClean="0">
                <a:solidFill>
                  <a:srgbClr val="67B9CF"/>
                </a:solidFill>
                <a:latin typeface="微软雅黑" panose="020B0503020204020204" pitchFamily="34" charset="-122"/>
                <a:ea typeface="微软雅黑" panose="020B0503020204020204" pitchFamily="34" charset="-122"/>
              </a:rPr>
              <a:t>:</a:t>
            </a:r>
            <a:endParaRPr lang="en-US" altLang="zh-CN" sz="950" dirty="0">
              <a:solidFill>
                <a:srgbClr val="67B9CF"/>
              </a:solidFill>
              <a:latin typeface="微软雅黑" panose="020B0503020204020204" pitchFamily="34" charset="-122"/>
              <a:ea typeface="微软雅黑" panose="020B0503020204020204" pitchFamily="34" charset="-122"/>
            </a:endParaRPr>
          </a:p>
          <a:p>
            <a:pPr>
              <a:lnSpc>
                <a:spcPts val="1200"/>
              </a:lnSpc>
            </a:pPr>
            <a:r>
              <a:rPr lang="en-US" altLang="zh-CN" sz="950" dirty="0" smtClean="0">
                <a:solidFill>
                  <a:srgbClr val="67B9CF"/>
                </a:solidFill>
                <a:latin typeface="微软雅黑" panose="020B0503020204020204" pitchFamily="34" charset="-122"/>
                <a:ea typeface="微软雅黑" panose="020B0503020204020204" pitchFamily="34" charset="-122"/>
              </a:rPr>
              <a:t>Chinese </a:t>
            </a:r>
            <a:r>
              <a:rPr lang="en-US" altLang="zh-CN" sz="950" dirty="0">
                <a:solidFill>
                  <a:srgbClr val="67B9CF"/>
                </a:solidFill>
                <a:latin typeface="微软雅黑" panose="020B0503020204020204" pitchFamily="34" charset="-122"/>
                <a:ea typeface="微软雅黑" panose="020B0503020204020204" pitchFamily="34" charset="-122"/>
              </a:rPr>
              <a:t>Academy of Sciences </a:t>
            </a:r>
          </a:p>
          <a:p>
            <a:pPr>
              <a:lnSpc>
                <a:spcPts val="1200"/>
              </a:lnSpc>
            </a:pPr>
            <a:r>
              <a:rPr lang="en-US" altLang="zh-CN" sz="950" dirty="0">
                <a:solidFill>
                  <a:srgbClr val="67B9CF"/>
                </a:solidFill>
                <a:latin typeface="微软雅黑" panose="020B0503020204020204" pitchFamily="34" charset="-122"/>
                <a:ea typeface="微软雅黑" panose="020B0503020204020204" pitchFamily="34" charset="-122"/>
              </a:rPr>
              <a:t>Tsinghua University</a:t>
            </a:r>
          </a:p>
          <a:p>
            <a:pPr>
              <a:lnSpc>
                <a:spcPts val="1200"/>
              </a:lnSpc>
            </a:pPr>
            <a:r>
              <a:rPr lang="en-US" altLang="zh-CN" sz="950" dirty="0">
                <a:solidFill>
                  <a:srgbClr val="67B9CF"/>
                </a:solidFill>
                <a:latin typeface="微软雅黑" panose="020B0503020204020204" pitchFamily="34" charset="-122"/>
                <a:ea typeface="微软雅黑" panose="020B0503020204020204" pitchFamily="34" charset="-122"/>
              </a:rPr>
              <a:t>Shanghai Jiao Tong University</a:t>
            </a:r>
          </a:p>
          <a:p>
            <a:pPr>
              <a:lnSpc>
                <a:spcPts val="1200"/>
              </a:lnSpc>
            </a:pPr>
            <a:r>
              <a:rPr lang="en-US" altLang="zh-CN" sz="950" dirty="0">
                <a:solidFill>
                  <a:srgbClr val="67B9CF"/>
                </a:solidFill>
                <a:latin typeface="微软雅黑" panose="020B0503020204020204" pitchFamily="34" charset="-122"/>
                <a:ea typeface="微软雅黑" panose="020B0503020204020204" pitchFamily="34" charset="-122"/>
              </a:rPr>
              <a:t>Fudan University</a:t>
            </a:r>
          </a:p>
          <a:p>
            <a:pPr>
              <a:lnSpc>
                <a:spcPts val="1200"/>
              </a:lnSpc>
            </a:pPr>
            <a:r>
              <a:rPr lang="en-US" altLang="zh-CN" sz="950" dirty="0">
                <a:solidFill>
                  <a:srgbClr val="67B9CF"/>
                </a:solidFill>
                <a:latin typeface="微软雅黑" panose="020B0503020204020204" pitchFamily="34" charset="-122"/>
                <a:ea typeface="微软雅黑" panose="020B0503020204020204" pitchFamily="34" charset="-122"/>
              </a:rPr>
              <a:t>Zhejiang University</a:t>
            </a:r>
          </a:p>
        </p:txBody>
      </p:sp>
      <p:sp>
        <p:nvSpPr>
          <p:cNvPr id="44" name="圆角矩形 43"/>
          <p:cNvSpPr/>
          <p:nvPr/>
        </p:nvSpPr>
        <p:spPr>
          <a:xfrm>
            <a:off x="4716016" y="1419622"/>
            <a:ext cx="3672408" cy="3024336"/>
          </a:xfrm>
          <a:prstGeom prst="roundRect">
            <a:avLst/>
          </a:prstGeom>
          <a:solidFill>
            <a:srgbClr val="1E203E">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9" name="矩形 8"/>
          <p:cNvSpPr/>
          <p:nvPr/>
        </p:nvSpPr>
        <p:spPr>
          <a:xfrm>
            <a:off x="5249929" y="1491630"/>
            <a:ext cx="2634439" cy="307777"/>
          </a:xfrm>
          <a:prstGeom prst="rect">
            <a:avLst/>
          </a:prstGeom>
        </p:spPr>
        <p:txBody>
          <a:bodyPr wrap="none">
            <a:spAutoFit/>
          </a:bodyPr>
          <a:lstStyle/>
          <a:p>
            <a:r>
              <a:rPr lang="en-US" altLang="zh-CN" sz="14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Key Scientists &amp; Researchers</a:t>
            </a:r>
            <a:endParaRPr lang="zh-CN" altLang="en-US" sz="1400" dirty="0"/>
          </a:p>
        </p:txBody>
      </p:sp>
      <p:sp>
        <p:nvSpPr>
          <p:cNvPr id="13" name="TextBox 12"/>
          <p:cNvSpPr txBox="1"/>
          <p:nvPr/>
        </p:nvSpPr>
        <p:spPr>
          <a:xfrm>
            <a:off x="5436096" y="1931924"/>
            <a:ext cx="1944216" cy="369332"/>
          </a:xfrm>
          <a:prstGeom prst="rect">
            <a:avLst/>
          </a:prstGeom>
          <a:noFill/>
        </p:spPr>
        <p:txBody>
          <a:bodyPr wrap="square" rtlCol="0">
            <a:spAutoFit/>
          </a:bodyPr>
          <a:lstStyle/>
          <a:p>
            <a:r>
              <a:rPr lang="en-US" altLang="zh-CN" dirty="0" smtClean="0"/>
              <a:t> </a:t>
            </a:r>
          </a:p>
        </p:txBody>
      </p:sp>
      <p:sp>
        <p:nvSpPr>
          <p:cNvPr id="47" name="矩形 46"/>
          <p:cNvSpPr/>
          <p:nvPr/>
        </p:nvSpPr>
        <p:spPr>
          <a:xfrm>
            <a:off x="5148064" y="1866142"/>
            <a:ext cx="3994348" cy="2646878"/>
          </a:xfrm>
          <a:prstGeom prst="rect">
            <a:avLst/>
          </a:prstGeom>
        </p:spPr>
        <p:txBody>
          <a:bodyPr wrap="square">
            <a:spAutoFit/>
          </a:bodyPr>
          <a:lstStyle/>
          <a:p>
            <a:r>
              <a:rPr lang="en-US" altLang="zh-CN" sz="1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Prof. Yijie Li</a:t>
            </a:r>
          </a:p>
          <a:p>
            <a:r>
              <a:rPr lang="en-US" altLang="zh-CN" sz="900" dirty="0" smtClean="0">
                <a:solidFill>
                  <a:srgbClr val="67B9CF"/>
                </a:solidFill>
                <a:latin typeface="微软雅黑" panose="020B0503020204020204" pitchFamily="34" charset="-122"/>
                <a:ea typeface="微软雅黑" panose="020B0503020204020204" pitchFamily="34" charset="-122"/>
              </a:rPr>
              <a:t>Distinguished Professor</a:t>
            </a:r>
          </a:p>
          <a:p>
            <a:r>
              <a:rPr lang="en-US" altLang="zh-CN" sz="900" dirty="0" smtClean="0">
                <a:solidFill>
                  <a:srgbClr val="67B9CF"/>
                </a:solidFill>
                <a:latin typeface="微软雅黑" panose="020B0503020204020204" pitchFamily="34" charset="-122"/>
                <a:ea typeface="微软雅黑" panose="020B0503020204020204" pitchFamily="34" charset="-122"/>
              </a:rPr>
              <a:t>Chief Scientist</a:t>
            </a:r>
            <a:endParaRPr lang="en-US" altLang="zh-CN" sz="900" dirty="0">
              <a:solidFill>
                <a:srgbClr val="67B9CF"/>
              </a:solidFill>
              <a:latin typeface="微软雅黑" panose="020B0503020204020204" pitchFamily="34" charset="-122"/>
              <a:ea typeface="微软雅黑" panose="020B0503020204020204" pitchFamily="34" charset="-122"/>
            </a:endParaRPr>
          </a:p>
          <a:p>
            <a:endParaRPr lang="en-US" altLang="zh-CN" sz="9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a:p>
            <a:r>
              <a:rPr lang="en-US" altLang="zh-CN" sz="1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Prof. Zhijian Jin</a:t>
            </a:r>
          </a:p>
          <a:p>
            <a:r>
              <a:rPr lang="en-US" altLang="zh-CN" sz="900" dirty="0">
                <a:solidFill>
                  <a:srgbClr val="67B9CF"/>
                </a:solidFill>
                <a:latin typeface="微软雅黑" panose="020B0503020204020204" pitchFamily="34" charset="-122"/>
                <a:ea typeface="微软雅黑" panose="020B0503020204020204" pitchFamily="34" charset="-122"/>
              </a:rPr>
              <a:t>IEEE Member</a:t>
            </a:r>
          </a:p>
          <a:p>
            <a:r>
              <a:rPr lang="en-US" altLang="zh-CN" sz="900" dirty="0">
                <a:solidFill>
                  <a:srgbClr val="67B9CF"/>
                </a:solidFill>
                <a:latin typeface="微软雅黑" panose="020B0503020204020204" pitchFamily="34" charset="-122"/>
                <a:ea typeface="微软雅黑" panose="020B0503020204020204" pitchFamily="34" charset="-122"/>
              </a:rPr>
              <a:t>Ex-employee of CERN</a:t>
            </a:r>
          </a:p>
          <a:p>
            <a:endParaRPr lang="en-US" altLang="zh-CN" sz="9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a:p>
            <a:r>
              <a:rPr lang="en-US" altLang="zh-CN" sz="1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Dr. Linpeng Yao</a:t>
            </a:r>
          </a:p>
          <a:p>
            <a:r>
              <a:rPr lang="en-US" altLang="zh-CN" sz="900" dirty="0">
                <a:solidFill>
                  <a:srgbClr val="67B9CF"/>
                </a:solidFill>
                <a:latin typeface="微软雅黑" panose="020B0503020204020204" pitchFamily="34" charset="-122"/>
                <a:ea typeface="微软雅黑" panose="020B0503020204020204" pitchFamily="34" charset="-122"/>
              </a:rPr>
              <a:t>Research Fellow</a:t>
            </a:r>
          </a:p>
          <a:p>
            <a:endParaRPr lang="en-US" altLang="zh-CN" sz="9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a:p>
            <a:r>
              <a:rPr lang="en-US" altLang="zh-CN" sz="1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Dr. Yue Zhao</a:t>
            </a:r>
          </a:p>
          <a:p>
            <a:r>
              <a:rPr lang="en-US" altLang="zh-CN" sz="900" dirty="0">
                <a:solidFill>
                  <a:srgbClr val="67B9CF"/>
                </a:solidFill>
                <a:latin typeface="微软雅黑" panose="020B0503020204020204" pitchFamily="34" charset="-122"/>
                <a:ea typeface="微软雅黑" panose="020B0503020204020204" pitchFamily="34" charset="-122"/>
              </a:rPr>
              <a:t>Research Fellow</a:t>
            </a:r>
          </a:p>
          <a:p>
            <a:endParaRPr lang="en-US" altLang="zh-CN" sz="9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a:p>
            <a:r>
              <a:rPr lang="en-US" altLang="zh-CN" sz="1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Dr. Wei Wu</a:t>
            </a:r>
          </a:p>
          <a:p>
            <a:r>
              <a:rPr lang="en-US" altLang="zh-CN" sz="900" dirty="0">
                <a:solidFill>
                  <a:srgbClr val="67B9CF"/>
                </a:solidFill>
                <a:latin typeface="微软雅黑" panose="020B0503020204020204" pitchFamily="34" charset="-122"/>
                <a:ea typeface="微软雅黑" panose="020B0503020204020204" pitchFamily="34" charset="-122"/>
              </a:rPr>
              <a:t>Research Fellow</a:t>
            </a:r>
          </a:p>
          <a:p>
            <a:endParaRPr lang="en-US" altLang="zh-CN" sz="9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a:p>
            <a:endParaRPr lang="en-US" altLang="zh-CN" sz="9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7020272" y="-48204"/>
            <a:ext cx="2132118" cy="360040"/>
            <a:chOff x="7020272" y="-48204"/>
            <a:chExt cx="2132118" cy="360040"/>
          </a:xfrm>
        </p:grpSpPr>
        <p:pic>
          <p:nvPicPr>
            <p:cNvPr id="23" name="Picture 5" descr="C:\Users\Amos Hong\Desktop\图片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48204"/>
              <a:ext cx="1988102" cy="3600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Users\Amos Hong\Desktop\图片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5982"/>
              <a:ext cx="196503" cy="23166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矩形 26"/>
          <p:cNvSpPr/>
          <p:nvPr/>
        </p:nvSpPr>
        <p:spPr>
          <a:xfrm>
            <a:off x="6626324" y="1729706"/>
            <a:ext cx="3994348" cy="2954655"/>
          </a:xfrm>
          <a:prstGeom prst="rect">
            <a:avLst/>
          </a:prstGeom>
        </p:spPr>
        <p:txBody>
          <a:bodyPr wrap="square">
            <a:spAutoFit/>
          </a:bodyPr>
          <a:lstStyle/>
          <a:p>
            <a:endParaRPr lang="en-US" altLang="zh-CN" sz="9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a:p>
            <a:r>
              <a:rPr lang="en-US" altLang="zh-CN" sz="10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Dr. Zhiyong Hong</a:t>
            </a:r>
          </a:p>
          <a:p>
            <a:r>
              <a:rPr lang="en-US" altLang="zh-CN" sz="900" dirty="0">
                <a:solidFill>
                  <a:srgbClr val="67B9CF"/>
                </a:solidFill>
                <a:latin typeface="微软雅黑" panose="020B0503020204020204" pitchFamily="34" charset="-122"/>
                <a:ea typeface="微软雅黑" panose="020B0503020204020204" pitchFamily="34" charset="-122"/>
              </a:rPr>
              <a:t>Associated Professor</a:t>
            </a:r>
          </a:p>
          <a:p>
            <a:r>
              <a:rPr lang="en-US" altLang="zh-CN" sz="900" dirty="0">
                <a:solidFill>
                  <a:srgbClr val="67B9CF"/>
                </a:solidFill>
                <a:latin typeface="微软雅黑" panose="020B0503020204020204" pitchFamily="34" charset="-122"/>
                <a:ea typeface="微软雅黑" panose="020B0503020204020204" pitchFamily="34" charset="-122"/>
              </a:rPr>
              <a:t>Executive Director</a:t>
            </a:r>
          </a:p>
          <a:p>
            <a:endPar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a:p>
            <a:r>
              <a:rPr lang="en-US" altLang="zh-CN" sz="1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Dr. Zhiwei Zhang</a:t>
            </a:r>
            <a:endParaRPr lang="en-US" altLang="zh-CN" sz="900" dirty="0">
              <a:solidFill>
                <a:srgbClr val="67B9CF"/>
              </a:solidFill>
              <a:latin typeface="微软雅黑" panose="020B0503020204020204" pitchFamily="34" charset="-122"/>
              <a:ea typeface="微软雅黑" panose="020B0503020204020204" pitchFamily="34" charset="-122"/>
            </a:endParaRPr>
          </a:p>
          <a:p>
            <a:r>
              <a:rPr lang="en-US" altLang="zh-CN" sz="900" dirty="0" smtClean="0">
                <a:solidFill>
                  <a:srgbClr val="67B9CF"/>
                </a:solidFill>
                <a:latin typeface="微软雅黑" panose="020B0503020204020204" pitchFamily="34" charset="-122"/>
                <a:ea typeface="微软雅黑" panose="020B0503020204020204" pitchFamily="34" charset="-122"/>
              </a:rPr>
              <a:t>Teaching Assistant</a:t>
            </a:r>
          </a:p>
          <a:p>
            <a:r>
              <a:rPr lang="en-US" altLang="zh-CN" sz="900" dirty="0" smtClean="0">
                <a:solidFill>
                  <a:srgbClr val="67B9CF"/>
                </a:solidFill>
                <a:latin typeface="微软雅黑" panose="020B0503020204020204" pitchFamily="34" charset="-122"/>
                <a:ea typeface="微软雅黑" panose="020B0503020204020204" pitchFamily="34" charset="-122"/>
              </a:rPr>
              <a:t>Research Fellow</a:t>
            </a:r>
            <a:endParaRPr lang="en-US" altLang="zh-CN" sz="900" dirty="0">
              <a:solidFill>
                <a:srgbClr val="67B9CF"/>
              </a:solidFill>
              <a:latin typeface="微软雅黑" panose="020B0503020204020204" pitchFamily="34" charset="-122"/>
              <a:ea typeface="微软雅黑" panose="020B0503020204020204" pitchFamily="34" charset="-122"/>
            </a:endParaRPr>
          </a:p>
          <a:p>
            <a:endParaRPr lang="en-US" altLang="zh-CN" sz="1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a:p>
            <a:r>
              <a:rPr lang="en-US" altLang="zh-CN" sz="1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Dr. Xiang Wu</a:t>
            </a:r>
          </a:p>
          <a:p>
            <a:r>
              <a:rPr lang="en-US" altLang="zh-CN" sz="900" dirty="0">
                <a:solidFill>
                  <a:srgbClr val="67B9CF"/>
                </a:solidFill>
                <a:latin typeface="微软雅黑" panose="020B0503020204020204" pitchFamily="34" charset="-122"/>
                <a:ea typeface="微软雅黑" panose="020B0503020204020204" pitchFamily="34" charset="-122"/>
              </a:rPr>
              <a:t>Research Fellow</a:t>
            </a:r>
          </a:p>
          <a:p>
            <a:endPar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a:p>
            <a:r>
              <a:rPr lang="en-US" altLang="zh-CN" sz="1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Dr. Fengfeng Sheng</a:t>
            </a:r>
          </a:p>
          <a:p>
            <a:r>
              <a:rPr lang="en-US" altLang="zh-CN" sz="900" dirty="0">
                <a:solidFill>
                  <a:srgbClr val="67B9CF"/>
                </a:solidFill>
                <a:latin typeface="微软雅黑" panose="020B0503020204020204" pitchFamily="34" charset="-122"/>
                <a:ea typeface="微软雅黑" panose="020B0503020204020204" pitchFamily="34" charset="-122"/>
              </a:rPr>
              <a:t>Research Fellow</a:t>
            </a:r>
          </a:p>
          <a:p>
            <a:endPar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a:p>
            <a:r>
              <a:rPr lang="en-US" altLang="zh-CN" sz="1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Dr. Guangyu Jiang</a:t>
            </a:r>
          </a:p>
          <a:p>
            <a:r>
              <a:rPr lang="en-US" altLang="zh-CN" sz="900" dirty="0">
                <a:solidFill>
                  <a:srgbClr val="67B9CF"/>
                </a:solidFill>
                <a:latin typeface="微软雅黑" panose="020B0503020204020204" pitchFamily="34" charset="-122"/>
                <a:ea typeface="微软雅黑" panose="020B0503020204020204" pitchFamily="34" charset="-122"/>
              </a:rPr>
              <a:t>Research Fellow</a:t>
            </a:r>
          </a:p>
          <a:p>
            <a:endPar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a:p>
            <a:endParaRPr lang="en-US" altLang="zh-CN" sz="9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a:p>
            <a:endParaRPr lang="en-US" altLang="zh-CN" sz="9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26" name="矩形 25"/>
          <p:cNvSpPr/>
          <p:nvPr/>
        </p:nvSpPr>
        <p:spPr>
          <a:xfrm>
            <a:off x="0" y="283483"/>
            <a:ext cx="9144000" cy="560075"/>
          </a:xfrm>
          <a:prstGeom prst="rec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sp>
        <p:nvSpPr>
          <p:cNvPr id="28" name="TextBox 237"/>
          <p:cNvSpPr txBox="1"/>
          <p:nvPr/>
        </p:nvSpPr>
        <p:spPr>
          <a:xfrm>
            <a:off x="-9175" y="348080"/>
            <a:ext cx="2765484" cy="430879"/>
          </a:xfrm>
          <a:prstGeom prst="rect">
            <a:avLst/>
          </a:prstGeom>
          <a:noFill/>
        </p:spPr>
        <p:txBody>
          <a:bodyPr wrap="none" lIns="91432" tIns="45716" rIns="91432" bIns="45716" rtlCol="0">
            <a:spAutoFit/>
          </a:bodyPr>
          <a:lstStyle/>
          <a:p>
            <a:r>
              <a:rPr lang="en-US" altLang="zh-CN" sz="2200" b="1" dirty="0" smtClean="0">
                <a:solidFill>
                  <a:srgbClr val="1E203E"/>
                </a:solidFill>
                <a:latin typeface="BankGothic Lt BT" panose="020B0607020203060204" pitchFamily="34" charset="0"/>
                <a:ea typeface="站酷高端黑" panose="02010600030101010101" pitchFamily="2" charset="-122"/>
              </a:rPr>
              <a:t>  </a:t>
            </a:r>
            <a:r>
              <a:rPr lang="en-US" altLang="zh-CN" sz="2200" b="1" dirty="0" smtClean="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rPr>
              <a:t>INTRODUCTION</a:t>
            </a:r>
            <a:endParaRPr lang="en-US" altLang="zh-CN" sz="2200" b="1" dirty="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endParaRPr>
          </a:p>
        </p:txBody>
      </p:sp>
    </p:spTree>
    <p:extLst>
      <p:ext uri="{BB962C8B-B14F-4D97-AF65-F5344CB8AC3E}">
        <p14:creationId xmlns:p14="http://schemas.microsoft.com/office/powerpoint/2010/main" val="31153919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3" grpId="0" animBg="1"/>
      <p:bldP spid="34" grpId="0"/>
      <p:bldP spid="2" grpId="0"/>
      <p:bldP spid="44" grpId="0" animBg="1"/>
      <p:bldP spid="9" grpId="0"/>
      <p:bldP spid="47"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9175" y="1"/>
            <a:ext cx="9144000" cy="5143499"/>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24"/>
          <p:cNvSpPr/>
          <p:nvPr/>
        </p:nvSpPr>
        <p:spPr>
          <a:xfrm>
            <a:off x="0" y="283483"/>
            <a:ext cx="9144000" cy="560075"/>
          </a:xfrm>
          <a:prstGeom prst="rec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grpSp>
        <p:nvGrpSpPr>
          <p:cNvPr id="22" name="组合 21"/>
          <p:cNvGrpSpPr/>
          <p:nvPr/>
        </p:nvGrpSpPr>
        <p:grpSpPr>
          <a:xfrm>
            <a:off x="7020272" y="-48204"/>
            <a:ext cx="2132118" cy="360040"/>
            <a:chOff x="7020272" y="-48204"/>
            <a:chExt cx="2132118" cy="360040"/>
          </a:xfrm>
        </p:grpSpPr>
        <p:pic>
          <p:nvPicPr>
            <p:cNvPr id="23" name="Picture 5" descr="C:\Users\Amos Hong\Desktop\图片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48204"/>
              <a:ext cx="1988102" cy="3600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Users\Amos Hong\Desktop\图片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5982"/>
              <a:ext cx="196503" cy="23166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Content Placeholder 2"/>
          <p:cNvSpPr txBox="1">
            <a:spLocks/>
          </p:cNvSpPr>
          <p:nvPr/>
        </p:nvSpPr>
        <p:spPr>
          <a:xfrm>
            <a:off x="651553" y="1059582"/>
            <a:ext cx="4496511" cy="44029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21">
              <a:lnSpc>
                <a:spcPts val="700"/>
              </a:lnSpc>
              <a:buNone/>
            </a:pPr>
            <a:r>
              <a:rPr lang="en-US" altLang="zh-CN" sz="1800" b="1" dirty="0" smtClean="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rPr>
              <a:t>Research Centre &amp; Facilities</a:t>
            </a:r>
          </a:p>
          <a:p>
            <a:pPr marL="0" indent="0" defTabSz="914321">
              <a:lnSpc>
                <a:spcPts val="700"/>
              </a:lnSpc>
              <a:buNone/>
            </a:pPr>
            <a:endParaRPr lang="en-US" altLang="zh-CN" sz="1800" dirty="0" smtClean="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endParaRPr>
          </a:p>
        </p:txBody>
      </p:sp>
      <p:sp>
        <p:nvSpPr>
          <p:cNvPr id="29" name="圆角矩形 28"/>
          <p:cNvSpPr/>
          <p:nvPr/>
        </p:nvSpPr>
        <p:spPr>
          <a:xfrm>
            <a:off x="7020272" y="427500"/>
            <a:ext cx="1553723" cy="4664530"/>
          </a:xfrm>
          <a:prstGeom prst="roundRect">
            <a:avLst>
              <a:gd name="adj" fmla="val 3855"/>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p:nvPr/>
        </p:nvPicPr>
        <p:blipFill>
          <a:blip r:embed="rId5" cstate="print">
            <a:extLst>
              <a:ext uri="{28A0092B-C50C-407E-A947-70E740481C1C}">
                <a14:useLocalDpi xmlns:a14="http://schemas.microsoft.com/office/drawing/2010/main" val="0"/>
              </a:ext>
            </a:extLst>
          </a:blip>
          <a:stretch>
            <a:fillRect/>
          </a:stretch>
        </p:blipFill>
        <p:spPr bwMode="auto">
          <a:xfrm>
            <a:off x="7078369" y="453177"/>
            <a:ext cx="1438237" cy="1003168"/>
          </a:xfrm>
          <a:prstGeom prst="rect">
            <a:avLst/>
          </a:prstGeom>
          <a:noFill/>
          <a:ln>
            <a:noFill/>
          </a:ln>
          <a:effectLst>
            <a:softEdge rad="12700"/>
          </a:effectLst>
        </p:spPr>
      </p:pic>
      <p:pic>
        <p:nvPicPr>
          <p:cNvPr id="41" name="图片 40"/>
          <p:cNvPicPr/>
          <p:nvPr/>
        </p:nvPicPr>
        <p:blipFill>
          <a:blip r:embed="rId6" cstate="print">
            <a:extLst>
              <a:ext uri="{28A0092B-C50C-407E-A947-70E740481C1C}">
                <a14:useLocalDpi xmlns:a14="http://schemas.microsoft.com/office/drawing/2010/main" val="0"/>
              </a:ext>
            </a:extLst>
          </a:blip>
          <a:srcRect/>
          <a:stretch>
            <a:fillRect/>
          </a:stretch>
        </p:blipFill>
        <p:spPr>
          <a:xfrm>
            <a:off x="7079031" y="1390861"/>
            <a:ext cx="1437573" cy="987546"/>
          </a:xfrm>
          <a:prstGeom prst="rect">
            <a:avLst/>
          </a:prstGeom>
          <a:effectLst>
            <a:softEdge rad="12700"/>
          </a:effectLst>
        </p:spPr>
      </p:pic>
      <p:pic>
        <p:nvPicPr>
          <p:cNvPr id="46" name="图片 45"/>
          <p:cNvPicPr/>
          <p:nvPr/>
        </p:nvPicPr>
        <p:blipFill rotWithShape="1">
          <a:blip r:embed="rId7" cstate="print">
            <a:extLst>
              <a:ext uri="{28A0092B-C50C-407E-A947-70E740481C1C}">
                <a14:useLocalDpi xmlns:a14="http://schemas.microsoft.com/office/drawing/2010/main" val="0"/>
              </a:ext>
            </a:extLst>
          </a:blip>
          <a:srcRect t="6509"/>
          <a:stretch/>
        </p:blipFill>
        <p:spPr bwMode="auto">
          <a:xfrm>
            <a:off x="7077690" y="3219822"/>
            <a:ext cx="1438916" cy="978696"/>
          </a:xfrm>
          <a:prstGeom prst="rect">
            <a:avLst/>
          </a:prstGeom>
          <a:noFill/>
          <a:ln>
            <a:noFill/>
          </a:ln>
          <a:effectLst>
            <a:softEdge rad="12700"/>
          </a:effectLst>
          <a:extLst>
            <a:ext uri="{53640926-AAD7-44D8-BBD7-CCE9431645EC}">
              <a14:shadowObscured xmlns:a14="http://schemas.microsoft.com/office/drawing/2010/main"/>
            </a:ext>
          </a:extLst>
        </p:spPr>
      </p:pic>
      <p:pic>
        <p:nvPicPr>
          <p:cNvPr id="52" name="Picture 39"/>
          <p:cNvPicPr/>
          <p:nvPr/>
        </p:nvPicPr>
        <p:blipFill>
          <a:blip r:embed="rId8" cstate="print">
            <a:extLst>
              <a:ext uri="{28A0092B-C50C-407E-A947-70E740481C1C}">
                <a14:useLocalDpi xmlns:a14="http://schemas.microsoft.com/office/drawing/2010/main" val="0"/>
              </a:ext>
            </a:extLst>
          </a:blip>
          <a:stretch>
            <a:fillRect/>
          </a:stretch>
        </p:blipFill>
        <p:spPr bwMode="auto">
          <a:xfrm>
            <a:off x="7077688" y="2239646"/>
            <a:ext cx="1438918" cy="996772"/>
          </a:xfrm>
          <a:prstGeom prst="rect">
            <a:avLst/>
          </a:prstGeom>
          <a:noFill/>
          <a:ln>
            <a:noFill/>
          </a:ln>
          <a:effectLst>
            <a:softEdge rad="12700"/>
          </a:effectLst>
          <a:extLst>
            <a:ext uri="{53640926-AAD7-44D8-BBD7-CCE9431645EC}">
              <a14:shadowObscured xmlns:a14="http://schemas.microsoft.com/office/drawing/2010/main"/>
            </a:ext>
          </a:extLst>
        </p:spPr>
      </p:pic>
      <p:pic>
        <p:nvPicPr>
          <p:cNvPr id="53" name="图片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79030" y="4106754"/>
            <a:ext cx="1437575" cy="913270"/>
          </a:xfrm>
          <a:prstGeom prst="rect">
            <a:avLst/>
          </a:prstGeom>
          <a:effectLst>
            <a:softEdge rad="12700"/>
          </a:effectLst>
        </p:spPr>
      </p:pic>
      <p:sp>
        <p:nvSpPr>
          <p:cNvPr id="54" name="圆角矩形 53"/>
          <p:cNvSpPr/>
          <p:nvPr/>
        </p:nvSpPr>
        <p:spPr>
          <a:xfrm>
            <a:off x="179512" y="1347614"/>
            <a:ext cx="6552728" cy="892032"/>
          </a:xfrm>
          <a:prstGeom prst="roundRect">
            <a:avLst/>
          </a:prstGeom>
          <a:solidFill>
            <a:srgbClr val="1E203E">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TextBox 54"/>
          <p:cNvSpPr txBox="1"/>
          <p:nvPr/>
        </p:nvSpPr>
        <p:spPr>
          <a:xfrm>
            <a:off x="107504" y="1390861"/>
            <a:ext cx="6840760" cy="806375"/>
          </a:xfrm>
          <a:prstGeom prst="rect">
            <a:avLst/>
          </a:prstGeom>
          <a:noFill/>
        </p:spPr>
        <p:txBody>
          <a:bodyPr wrap="square" rtlCol="0">
            <a:spAutoFit/>
          </a:bodyPr>
          <a:lstStyle/>
          <a:p>
            <a:r>
              <a:rPr lang="en-US" altLang="zh-CN" sz="14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Research Institute of Superconductivity @ Shanghai Jiaotong University</a:t>
            </a:r>
            <a:endParaRPr lang="zh-CN" altLang="en-US" sz="14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a:p>
            <a:pPr marL="171450" indent="-171450">
              <a:spcBef>
                <a:spcPct val="20000"/>
              </a:spcBef>
              <a:buFont typeface="Wingdings" panose="05000000000000000000" pitchFamily="2" charset="2"/>
              <a:buChar char="l"/>
            </a:pP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An institute with independent personnel authority, financial authority and PhD enrollment quota</a:t>
            </a:r>
          </a:p>
          <a:p>
            <a:pPr marL="171450" indent="-171450">
              <a:spcBef>
                <a:spcPct val="20000"/>
              </a:spcBef>
              <a:buFont typeface="Wingdings" panose="05000000000000000000" pitchFamily="2" charset="2"/>
              <a:buChar char="l"/>
            </a:pP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Brought </a:t>
            </a:r>
            <a:r>
              <a:rPr lang="en-US" altLang="zh-CN" sz="9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together a group of </a:t>
            </a: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top-tier researchers </a:t>
            </a:r>
            <a:r>
              <a:rPr lang="en-US" altLang="zh-CN" sz="9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from home and abroad</a:t>
            </a:r>
          </a:p>
          <a:p>
            <a:pPr marL="171450" indent="-171450">
              <a:spcBef>
                <a:spcPct val="20000"/>
              </a:spcBef>
              <a:buFont typeface="Wingdings" panose="05000000000000000000" pitchFamily="2" charset="2"/>
              <a:buChar char="l"/>
            </a:pP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Continuous R&amp;D </a:t>
            </a:r>
            <a:r>
              <a:rPr lang="en-US" altLang="zh-CN" sz="9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to </a:t>
            </a: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guarantee the most advanced technologies and process world-wide for 2G HTS wire production</a:t>
            </a:r>
          </a:p>
        </p:txBody>
      </p:sp>
      <p:sp>
        <p:nvSpPr>
          <p:cNvPr id="56" name="Freeform 21"/>
          <p:cNvSpPr>
            <a:spLocks noEditPoints="1"/>
          </p:cNvSpPr>
          <p:nvPr/>
        </p:nvSpPr>
        <p:spPr bwMode="auto">
          <a:xfrm>
            <a:off x="278370" y="916165"/>
            <a:ext cx="350525" cy="312030"/>
          </a:xfrm>
          <a:custGeom>
            <a:avLst/>
            <a:gdLst>
              <a:gd name="T0" fmla="*/ 62 w 401"/>
              <a:gd name="T1" fmla="*/ 116 h 357"/>
              <a:gd name="T2" fmla="*/ 117 w 401"/>
              <a:gd name="T3" fmla="*/ 135 h 357"/>
              <a:gd name="T4" fmla="*/ 124 w 401"/>
              <a:gd name="T5" fmla="*/ 133 h 357"/>
              <a:gd name="T6" fmla="*/ 155 w 401"/>
              <a:gd name="T7" fmla="*/ 106 h 357"/>
              <a:gd name="T8" fmla="*/ 156 w 401"/>
              <a:gd name="T9" fmla="*/ 100 h 357"/>
              <a:gd name="T10" fmla="*/ 141 w 401"/>
              <a:gd name="T11" fmla="*/ 81 h 357"/>
              <a:gd name="T12" fmla="*/ 219 w 401"/>
              <a:gd name="T13" fmla="*/ 1 h 357"/>
              <a:gd name="T14" fmla="*/ 160 w 401"/>
              <a:gd name="T15" fmla="*/ 1 h 357"/>
              <a:gd name="T16" fmla="*/ 86 w 401"/>
              <a:gd name="T17" fmla="*/ 39 h 357"/>
              <a:gd name="T18" fmla="*/ 55 w 401"/>
              <a:gd name="T19" fmla="*/ 63 h 357"/>
              <a:gd name="T20" fmla="*/ 43 w 401"/>
              <a:gd name="T21" fmla="*/ 90 h 357"/>
              <a:gd name="T22" fmla="*/ 18 w 401"/>
              <a:gd name="T23" fmla="*/ 98 h 357"/>
              <a:gd name="T24" fmla="*/ 3 w 401"/>
              <a:gd name="T25" fmla="*/ 110 h 357"/>
              <a:gd name="T26" fmla="*/ 2 w 401"/>
              <a:gd name="T27" fmla="*/ 120 h 357"/>
              <a:gd name="T28" fmla="*/ 30 w 401"/>
              <a:gd name="T29" fmla="*/ 150 h 357"/>
              <a:gd name="T30" fmla="*/ 41 w 401"/>
              <a:gd name="T31" fmla="*/ 152 h 357"/>
              <a:gd name="T32" fmla="*/ 55 w 401"/>
              <a:gd name="T33" fmla="*/ 139 h 357"/>
              <a:gd name="T34" fmla="*/ 62 w 401"/>
              <a:gd name="T35" fmla="*/ 116 h 357"/>
              <a:gd name="T36" fmla="*/ 177 w 401"/>
              <a:gd name="T37" fmla="*/ 126 h 357"/>
              <a:gd name="T38" fmla="*/ 169 w 401"/>
              <a:gd name="T39" fmla="*/ 125 h 357"/>
              <a:gd name="T40" fmla="*/ 140 w 401"/>
              <a:gd name="T41" fmla="*/ 150 h 357"/>
              <a:gd name="T42" fmla="*/ 139 w 401"/>
              <a:gd name="T43" fmla="*/ 158 h 357"/>
              <a:gd name="T44" fmla="*/ 305 w 401"/>
              <a:gd name="T45" fmla="*/ 347 h 357"/>
              <a:gd name="T46" fmla="*/ 320 w 401"/>
              <a:gd name="T47" fmla="*/ 348 h 357"/>
              <a:gd name="T48" fmla="*/ 340 w 401"/>
              <a:gd name="T49" fmla="*/ 332 h 357"/>
              <a:gd name="T50" fmla="*/ 341 w 401"/>
              <a:gd name="T51" fmla="*/ 317 h 357"/>
              <a:gd name="T52" fmla="*/ 177 w 401"/>
              <a:gd name="T53" fmla="*/ 126 h 357"/>
              <a:gd name="T54" fmla="*/ 398 w 401"/>
              <a:gd name="T55" fmla="*/ 46 h 357"/>
              <a:gd name="T56" fmla="*/ 389 w 401"/>
              <a:gd name="T57" fmla="*/ 42 h 357"/>
              <a:gd name="T58" fmla="*/ 369 w 401"/>
              <a:gd name="T59" fmla="*/ 72 h 357"/>
              <a:gd name="T60" fmla="*/ 331 w 401"/>
              <a:gd name="T61" fmla="*/ 80 h 357"/>
              <a:gd name="T62" fmla="*/ 320 w 401"/>
              <a:gd name="T63" fmla="*/ 45 h 357"/>
              <a:gd name="T64" fmla="*/ 338 w 401"/>
              <a:gd name="T65" fmla="*/ 13 h 357"/>
              <a:gd name="T66" fmla="*/ 330 w 401"/>
              <a:gd name="T67" fmla="*/ 6 h 357"/>
              <a:gd name="T68" fmla="*/ 274 w 401"/>
              <a:gd name="T69" fmla="*/ 51 h 357"/>
              <a:gd name="T70" fmla="*/ 257 w 401"/>
              <a:gd name="T71" fmla="*/ 121 h 357"/>
              <a:gd name="T72" fmla="*/ 230 w 401"/>
              <a:gd name="T73" fmla="*/ 149 h 357"/>
              <a:gd name="T74" fmla="*/ 257 w 401"/>
              <a:gd name="T75" fmla="*/ 181 h 357"/>
              <a:gd name="T76" fmla="*/ 290 w 401"/>
              <a:gd name="T77" fmla="*/ 149 h 357"/>
              <a:gd name="T78" fmla="*/ 330 w 401"/>
              <a:gd name="T79" fmla="*/ 137 h 357"/>
              <a:gd name="T80" fmla="*/ 391 w 401"/>
              <a:gd name="T81" fmla="*/ 112 h 357"/>
              <a:gd name="T82" fmla="*/ 398 w 401"/>
              <a:gd name="T83" fmla="*/ 46 h 357"/>
              <a:gd name="T84" fmla="*/ 55 w 401"/>
              <a:gd name="T85" fmla="*/ 319 h 357"/>
              <a:gd name="T86" fmla="*/ 55 w 401"/>
              <a:gd name="T87" fmla="*/ 334 h 357"/>
              <a:gd name="T88" fmla="*/ 74 w 401"/>
              <a:gd name="T89" fmla="*/ 353 h 357"/>
              <a:gd name="T90" fmla="*/ 89 w 401"/>
              <a:gd name="T91" fmla="*/ 351 h 357"/>
              <a:gd name="T92" fmla="*/ 187 w 401"/>
              <a:gd name="T93" fmla="*/ 254 h 357"/>
              <a:gd name="T94" fmla="*/ 157 w 401"/>
              <a:gd name="T95" fmla="*/ 220 h 357"/>
              <a:gd name="T96" fmla="*/ 55 w 401"/>
              <a:gd name="T97" fmla="*/ 31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chemeClr val="bg1"/>
          </a:solidFill>
          <a:ln>
            <a:noFill/>
          </a:ln>
          <a:effectLst>
            <a:glow rad="63500">
              <a:schemeClr val="accent1">
                <a:satMod val="175000"/>
                <a:alpha val="40000"/>
              </a:schemeClr>
            </a:glow>
            <a:outerShdw blurRad="50800" dist="88900" dir="8100000" algn="tr"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400" b="1" dirty="0">
              <a:solidFill>
                <a:schemeClr val="tx1"/>
              </a:solidFill>
            </a:endParaRPr>
          </a:p>
        </p:txBody>
      </p:sp>
      <p:pic>
        <p:nvPicPr>
          <p:cNvPr id="1026" name="Picture 2" descr="上海超导联合研究院"/>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52" y="2286192"/>
            <a:ext cx="5636585" cy="273383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26" name="矩形 25"/>
          <p:cNvSpPr/>
          <p:nvPr/>
        </p:nvSpPr>
        <p:spPr>
          <a:xfrm>
            <a:off x="7236296" y="411511"/>
            <a:ext cx="1259963" cy="261610"/>
          </a:xfrm>
          <a:prstGeom prst="rect">
            <a:avLst/>
          </a:prstGeom>
        </p:spPr>
        <p:txBody>
          <a:bodyPr wrap="square">
            <a:spAutoFit/>
          </a:bodyPr>
          <a:lstStyle/>
          <a:p>
            <a:r>
              <a:rPr lang="en-US" altLang="zh-CN" sz="1100" b="1"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Electric </a:t>
            </a:r>
            <a:r>
              <a:rPr lang="en-US" altLang="zh-CN" sz="1100" b="1"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Power</a:t>
            </a:r>
          </a:p>
        </p:txBody>
      </p:sp>
      <p:sp>
        <p:nvSpPr>
          <p:cNvPr id="4" name="矩形 3"/>
          <p:cNvSpPr/>
          <p:nvPr/>
        </p:nvSpPr>
        <p:spPr>
          <a:xfrm>
            <a:off x="7236296" y="1347615"/>
            <a:ext cx="1348147" cy="261610"/>
          </a:xfrm>
          <a:prstGeom prst="rect">
            <a:avLst/>
          </a:prstGeom>
        </p:spPr>
        <p:txBody>
          <a:bodyPr wrap="square">
            <a:spAutoFit/>
          </a:bodyPr>
          <a:lstStyle/>
          <a:p>
            <a:r>
              <a:rPr lang="en-US" altLang="zh-CN" sz="1100" b="1" dirty="0">
                <a:solidFill>
                  <a:schemeClr val="tx2">
                    <a:lumMod val="75000"/>
                  </a:schemeClr>
                </a:solidFill>
                <a:latin typeface="微软雅黑" panose="020B0503020204020204" pitchFamily="34" charset="-122"/>
                <a:ea typeface="微软雅黑" panose="020B0503020204020204" pitchFamily="34" charset="-122"/>
              </a:rPr>
              <a:t>Energy </a:t>
            </a:r>
            <a:r>
              <a:rPr lang="en-US" altLang="zh-CN" sz="1100" b="1" dirty="0" smtClean="0">
                <a:solidFill>
                  <a:schemeClr val="tx2">
                    <a:lumMod val="75000"/>
                  </a:schemeClr>
                </a:solidFill>
                <a:latin typeface="微软雅黑" panose="020B0503020204020204" pitchFamily="34" charset="-122"/>
                <a:ea typeface="微软雅黑" panose="020B0503020204020204" pitchFamily="34" charset="-122"/>
              </a:rPr>
              <a:t>Saving</a:t>
            </a:r>
            <a:endParaRPr lang="en-US" altLang="zh-CN" sz="1100"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7020272" y="2207767"/>
            <a:ext cx="1599565" cy="430887"/>
          </a:xfrm>
          <a:prstGeom prst="rect">
            <a:avLst/>
          </a:prstGeom>
        </p:spPr>
        <p:txBody>
          <a:bodyPr wrap="square">
            <a:spAutoFit/>
          </a:bodyPr>
          <a:lstStyle/>
          <a:p>
            <a:pPr algn="ctr"/>
            <a:r>
              <a:rPr lang="en-US" altLang="zh-CN" sz="1100" b="1"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Environmental </a:t>
            </a:r>
            <a:endParaRPr lang="en-US" altLang="zh-CN" sz="1100" b="1"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a:p>
            <a:pPr algn="ctr"/>
            <a:r>
              <a:rPr lang="en-US" altLang="zh-CN" sz="1100" b="1"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Protection</a:t>
            </a:r>
            <a:endParaRPr lang="en-US" altLang="zh-CN" sz="1100" b="1"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7" name="矩形 6"/>
          <p:cNvSpPr/>
          <p:nvPr/>
        </p:nvSpPr>
        <p:spPr>
          <a:xfrm>
            <a:off x="7344371" y="3174237"/>
            <a:ext cx="1095611" cy="261610"/>
          </a:xfrm>
          <a:prstGeom prst="rect">
            <a:avLst/>
          </a:prstGeom>
        </p:spPr>
        <p:txBody>
          <a:bodyPr wrap="square">
            <a:spAutoFit/>
          </a:bodyPr>
          <a:lstStyle/>
          <a:p>
            <a:r>
              <a:rPr lang="en-US" altLang="zh-CN" sz="1100" b="1" dirty="0">
                <a:solidFill>
                  <a:schemeClr val="tx2">
                    <a:lumMod val="75000"/>
                  </a:schemeClr>
                </a:solidFill>
                <a:latin typeface="微软雅黑" panose="020B0503020204020204" pitchFamily="34" charset="-122"/>
                <a:ea typeface="微软雅黑" panose="020B0503020204020204" pitchFamily="34" charset="-122"/>
              </a:rPr>
              <a:t>Health </a:t>
            </a:r>
            <a:r>
              <a:rPr lang="en-US" altLang="zh-CN" sz="1100" b="1" dirty="0" smtClean="0">
                <a:solidFill>
                  <a:schemeClr val="tx2">
                    <a:lumMod val="75000"/>
                  </a:schemeClr>
                </a:solidFill>
                <a:latin typeface="微软雅黑" panose="020B0503020204020204" pitchFamily="34" charset="-122"/>
                <a:ea typeface="微软雅黑" panose="020B0503020204020204" pitchFamily="34" charset="-122"/>
              </a:rPr>
              <a:t>Care</a:t>
            </a:r>
            <a:endParaRPr lang="en-US" altLang="zh-CN" sz="1100"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7073615" y="4053573"/>
            <a:ext cx="1503938" cy="261610"/>
          </a:xfrm>
          <a:prstGeom prst="rect">
            <a:avLst/>
          </a:prstGeom>
        </p:spPr>
        <p:txBody>
          <a:bodyPr wrap="none">
            <a:spAutoFit/>
          </a:bodyPr>
          <a:lstStyle/>
          <a:p>
            <a:r>
              <a:rPr lang="en-US" altLang="zh-CN" sz="1100" b="1" dirty="0">
                <a:solidFill>
                  <a:schemeClr val="bg1"/>
                </a:solidFill>
                <a:latin typeface="微软雅黑" panose="020B0503020204020204" pitchFamily="34" charset="-122"/>
                <a:ea typeface="微软雅黑" panose="020B0503020204020204" pitchFamily="34" charset="-122"/>
              </a:rPr>
              <a:t>Scientific Research</a:t>
            </a:r>
            <a:endParaRPr lang="en-US" altLang="zh-CN" sz="1050" b="1" dirty="0">
              <a:solidFill>
                <a:schemeClr val="bg1"/>
              </a:solidFill>
              <a:latin typeface="微软雅黑" panose="020B0503020204020204" pitchFamily="34" charset="-122"/>
              <a:ea typeface="微软雅黑" panose="020B0503020204020204" pitchFamily="34" charset="-122"/>
            </a:endParaRPr>
          </a:p>
        </p:txBody>
      </p:sp>
      <p:sp>
        <p:nvSpPr>
          <p:cNvPr id="28" name="TextBox 237"/>
          <p:cNvSpPr txBox="1"/>
          <p:nvPr/>
        </p:nvSpPr>
        <p:spPr>
          <a:xfrm>
            <a:off x="-9175" y="348080"/>
            <a:ext cx="2765484" cy="430879"/>
          </a:xfrm>
          <a:prstGeom prst="rect">
            <a:avLst/>
          </a:prstGeom>
          <a:noFill/>
        </p:spPr>
        <p:txBody>
          <a:bodyPr wrap="none" lIns="91432" tIns="45716" rIns="91432" bIns="45716" rtlCol="0">
            <a:spAutoFit/>
          </a:bodyPr>
          <a:lstStyle/>
          <a:p>
            <a:r>
              <a:rPr lang="en-US" altLang="zh-CN" sz="2200" b="1" dirty="0" smtClean="0">
                <a:solidFill>
                  <a:srgbClr val="1E203E"/>
                </a:solidFill>
                <a:latin typeface="BankGothic Lt BT" panose="020B0607020203060204" pitchFamily="34" charset="0"/>
                <a:ea typeface="站酷高端黑" panose="02010600030101010101" pitchFamily="2" charset="-122"/>
              </a:rPr>
              <a:t>  </a:t>
            </a:r>
            <a:r>
              <a:rPr lang="en-US" altLang="zh-CN" sz="2200" b="1" dirty="0" smtClean="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rPr>
              <a:t>INTRODUCTION</a:t>
            </a:r>
            <a:endParaRPr lang="en-US" altLang="zh-CN" sz="2200" b="1" dirty="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endParaRPr>
          </a:p>
        </p:txBody>
      </p:sp>
    </p:spTree>
    <p:extLst>
      <p:ext uri="{BB962C8B-B14F-4D97-AF65-F5344CB8AC3E}">
        <p14:creationId xmlns:p14="http://schemas.microsoft.com/office/powerpoint/2010/main" val="23285798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10"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par>
                                <p:cTn id="36" presetID="10"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54" grpId="0" animBg="1"/>
      <p:bldP spid="55" grpId="0"/>
      <p:bldP spid="56" grpId="0" animBg="1"/>
      <p:bldP spid="26" grpId="0"/>
      <p:bldP spid="4" grpId="0"/>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矩形 67"/>
          <p:cNvSpPr/>
          <p:nvPr/>
        </p:nvSpPr>
        <p:spPr>
          <a:xfrm>
            <a:off x="-574" y="0"/>
            <a:ext cx="9144000" cy="560075"/>
          </a:xfrm>
          <a:prstGeom prst="rec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grpSp>
        <p:nvGrpSpPr>
          <p:cNvPr id="22" name="组合 21"/>
          <p:cNvGrpSpPr/>
          <p:nvPr/>
        </p:nvGrpSpPr>
        <p:grpSpPr>
          <a:xfrm>
            <a:off x="7020272" y="-48204"/>
            <a:ext cx="2132118" cy="360040"/>
            <a:chOff x="7020272" y="-48204"/>
            <a:chExt cx="2132118" cy="360040"/>
          </a:xfrm>
        </p:grpSpPr>
        <p:pic>
          <p:nvPicPr>
            <p:cNvPr id="23" name="Picture 5" descr="C:\Users\Amos Hong\Desktop\图片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48204"/>
              <a:ext cx="1988102" cy="3600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Users\Amos Hong\Desktop\图片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5982"/>
              <a:ext cx="196503" cy="231668"/>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任意多边形 32"/>
          <p:cNvSpPr/>
          <p:nvPr/>
        </p:nvSpPr>
        <p:spPr>
          <a:xfrm>
            <a:off x="307498" y="729524"/>
            <a:ext cx="343902" cy="334181"/>
          </a:xfrm>
          <a:custGeom>
            <a:avLst/>
            <a:gdLst/>
            <a:ahLst/>
            <a:cxnLst/>
            <a:rect l="l" t="t" r="r" b="b"/>
            <a:pathLst>
              <a:path w="519411" h="517922">
                <a:moveTo>
                  <a:pt x="387847" y="326529"/>
                </a:moveTo>
                <a:cubicBezTo>
                  <a:pt x="373757" y="326529"/>
                  <a:pt x="361851" y="331589"/>
                  <a:pt x="352128" y="341709"/>
                </a:cubicBezTo>
                <a:cubicBezTo>
                  <a:pt x="342206" y="351631"/>
                  <a:pt x="337245" y="363637"/>
                  <a:pt x="337245" y="377726"/>
                </a:cubicBezTo>
                <a:cubicBezTo>
                  <a:pt x="337245" y="391616"/>
                  <a:pt x="342206" y="403523"/>
                  <a:pt x="352128" y="413445"/>
                </a:cubicBezTo>
                <a:cubicBezTo>
                  <a:pt x="362050" y="423366"/>
                  <a:pt x="373956" y="428327"/>
                  <a:pt x="387847" y="428327"/>
                </a:cubicBezTo>
                <a:cubicBezTo>
                  <a:pt x="402134" y="428327"/>
                  <a:pt x="414239" y="423366"/>
                  <a:pt x="424161" y="413445"/>
                </a:cubicBezTo>
                <a:cubicBezTo>
                  <a:pt x="434083" y="403523"/>
                  <a:pt x="439043" y="391616"/>
                  <a:pt x="439043" y="377726"/>
                </a:cubicBezTo>
                <a:cubicBezTo>
                  <a:pt x="439043" y="363637"/>
                  <a:pt x="434083" y="351631"/>
                  <a:pt x="424161" y="341709"/>
                </a:cubicBezTo>
                <a:cubicBezTo>
                  <a:pt x="414239" y="331589"/>
                  <a:pt x="402134" y="326529"/>
                  <a:pt x="387847" y="326529"/>
                </a:cubicBezTo>
                <a:close/>
                <a:moveTo>
                  <a:pt x="387847" y="237530"/>
                </a:moveTo>
                <a:cubicBezTo>
                  <a:pt x="395784" y="237530"/>
                  <a:pt x="403523" y="238125"/>
                  <a:pt x="411064" y="239316"/>
                </a:cubicBezTo>
                <a:lnTo>
                  <a:pt x="417612" y="280392"/>
                </a:lnTo>
                <a:cubicBezTo>
                  <a:pt x="432693" y="284559"/>
                  <a:pt x="446187" y="292298"/>
                  <a:pt x="458093" y="303609"/>
                </a:cubicBezTo>
                <a:lnTo>
                  <a:pt x="496491" y="288727"/>
                </a:lnTo>
                <a:cubicBezTo>
                  <a:pt x="506413" y="300434"/>
                  <a:pt x="514053" y="313630"/>
                  <a:pt x="519411" y="328315"/>
                </a:cubicBezTo>
                <a:lnTo>
                  <a:pt x="487264" y="354806"/>
                </a:lnTo>
                <a:cubicBezTo>
                  <a:pt x="489248" y="362744"/>
                  <a:pt x="490240" y="370384"/>
                  <a:pt x="490240" y="377726"/>
                </a:cubicBezTo>
                <a:cubicBezTo>
                  <a:pt x="490240" y="384671"/>
                  <a:pt x="489248" y="392410"/>
                  <a:pt x="487264" y="400943"/>
                </a:cubicBezTo>
                <a:lnTo>
                  <a:pt x="519411" y="427137"/>
                </a:lnTo>
                <a:cubicBezTo>
                  <a:pt x="514251" y="441027"/>
                  <a:pt x="506611" y="454223"/>
                  <a:pt x="496491" y="466725"/>
                </a:cubicBezTo>
                <a:lnTo>
                  <a:pt x="458093" y="452140"/>
                </a:lnTo>
                <a:cubicBezTo>
                  <a:pt x="445790" y="462855"/>
                  <a:pt x="432297" y="470595"/>
                  <a:pt x="417612" y="475357"/>
                </a:cubicBezTo>
                <a:lnTo>
                  <a:pt x="411064" y="516136"/>
                </a:lnTo>
                <a:cubicBezTo>
                  <a:pt x="403523" y="517327"/>
                  <a:pt x="395784" y="517922"/>
                  <a:pt x="387847" y="517922"/>
                </a:cubicBezTo>
                <a:cubicBezTo>
                  <a:pt x="380107" y="517922"/>
                  <a:pt x="372567" y="517327"/>
                  <a:pt x="365225" y="516136"/>
                </a:cubicBezTo>
                <a:lnTo>
                  <a:pt x="358676" y="475357"/>
                </a:lnTo>
                <a:cubicBezTo>
                  <a:pt x="343992" y="470991"/>
                  <a:pt x="330597" y="463252"/>
                  <a:pt x="318493" y="452140"/>
                </a:cubicBezTo>
                <a:lnTo>
                  <a:pt x="279797" y="466725"/>
                </a:lnTo>
                <a:cubicBezTo>
                  <a:pt x="269677" y="454223"/>
                  <a:pt x="262037" y="441027"/>
                  <a:pt x="256878" y="427137"/>
                </a:cubicBezTo>
                <a:lnTo>
                  <a:pt x="288429" y="400943"/>
                </a:lnTo>
                <a:cubicBezTo>
                  <a:pt x="287636" y="395585"/>
                  <a:pt x="287040" y="390972"/>
                  <a:pt x="286643" y="387102"/>
                </a:cubicBezTo>
                <a:cubicBezTo>
                  <a:pt x="286247" y="383232"/>
                  <a:pt x="286048" y="380107"/>
                  <a:pt x="286048" y="377726"/>
                </a:cubicBezTo>
                <a:cubicBezTo>
                  <a:pt x="286048" y="374948"/>
                  <a:pt x="286247" y="371673"/>
                  <a:pt x="286643" y="367903"/>
                </a:cubicBezTo>
                <a:cubicBezTo>
                  <a:pt x="287040" y="364133"/>
                  <a:pt x="287636" y="359767"/>
                  <a:pt x="288429" y="354806"/>
                </a:cubicBezTo>
                <a:lnTo>
                  <a:pt x="256878" y="328315"/>
                </a:lnTo>
                <a:cubicBezTo>
                  <a:pt x="262236" y="313630"/>
                  <a:pt x="269875" y="300434"/>
                  <a:pt x="279797" y="288727"/>
                </a:cubicBezTo>
                <a:lnTo>
                  <a:pt x="318493" y="303609"/>
                </a:lnTo>
                <a:cubicBezTo>
                  <a:pt x="330597" y="292100"/>
                  <a:pt x="343992" y="284361"/>
                  <a:pt x="358676" y="280392"/>
                </a:cubicBezTo>
                <a:lnTo>
                  <a:pt x="365225" y="239316"/>
                </a:lnTo>
                <a:cubicBezTo>
                  <a:pt x="372567" y="238125"/>
                  <a:pt x="380107" y="237530"/>
                  <a:pt x="387847" y="237530"/>
                </a:cubicBezTo>
                <a:close/>
                <a:moveTo>
                  <a:pt x="176808" y="111323"/>
                </a:moveTo>
                <a:cubicBezTo>
                  <a:pt x="172840" y="111323"/>
                  <a:pt x="166986" y="112415"/>
                  <a:pt x="159247" y="114598"/>
                </a:cubicBezTo>
                <a:cubicBezTo>
                  <a:pt x="145356" y="118368"/>
                  <a:pt x="133847" y="126206"/>
                  <a:pt x="124718" y="138113"/>
                </a:cubicBezTo>
                <a:cubicBezTo>
                  <a:pt x="115987" y="149820"/>
                  <a:pt x="111622" y="162719"/>
                  <a:pt x="111622" y="176808"/>
                </a:cubicBezTo>
                <a:cubicBezTo>
                  <a:pt x="111622" y="196056"/>
                  <a:pt x="118170" y="211733"/>
                  <a:pt x="131267" y="223838"/>
                </a:cubicBezTo>
                <a:cubicBezTo>
                  <a:pt x="144562" y="235942"/>
                  <a:pt x="159743" y="241995"/>
                  <a:pt x="176808" y="241995"/>
                </a:cubicBezTo>
                <a:cubicBezTo>
                  <a:pt x="195660" y="241995"/>
                  <a:pt x="211237" y="235446"/>
                  <a:pt x="223540" y="222349"/>
                </a:cubicBezTo>
                <a:cubicBezTo>
                  <a:pt x="236042" y="209054"/>
                  <a:pt x="242293" y="193873"/>
                  <a:pt x="242293" y="176808"/>
                </a:cubicBezTo>
                <a:cubicBezTo>
                  <a:pt x="242293" y="172641"/>
                  <a:pt x="241201" y="166688"/>
                  <a:pt x="239018" y="158948"/>
                </a:cubicBezTo>
                <a:cubicBezTo>
                  <a:pt x="235050" y="144859"/>
                  <a:pt x="227211" y="133449"/>
                  <a:pt x="215504" y="124718"/>
                </a:cubicBezTo>
                <a:cubicBezTo>
                  <a:pt x="203796" y="115788"/>
                  <a:pt x="190897" y="111323"/>
                  <a:pt x="176808" y="111323"/>
                </a:cubicBezTo>
                <a:close/>
                <a:moveTo>
                  <a:pt x="151210" y="0"/>
                </a:moveTo>
                <a:lnTo>
                  <a:pt x="172046" y="46732"/>
                </a:lnTo>
                <a:lnTo>
                  <a:pt x="176808" y="46732"/>
                </a:lnTo>
                <a:cubicBezTo>
                  <a:pt x="188516" y="46732"/>
                  <a:pt x="199926" y="48220"/>
                  <a:pt x="211039" y="51197"/>
                </a:cubicBezTo>
                <a:lnTo>
                  <a:pt x="242293" y="10120"/>
                </a:lnTo>
                <a:cubicBezTo>
                  <a:pt x="256580" y="15875"/>
                  <a:pt x="270570" y="23614"/>
                  <a:pt x="284262" y="33338"/>
                </a:cubicBezTo>
                <a:lnTo>
                  <a:pt x="265212" y="81558"/>
                </a:lnTo>
                <a:cubicBezTo>
                  <a:pt x="274737" y="90488"/>
                  <a:pt x="282873" y="100608"/>
                  <a:pt x="289620" y="111919"/>
                </a:cubicBezTo>
                <a:lnTo>
                  <a:pt x="340817" y="105370"/>
                </a:lnTo>
                <a:cubicBezTo>
                  <a:pt x="343992" y="112911"/>
                  <a:pt x="346621" y="120551"/>
                  <a:pt x="348705" y="128290"/>
                </a:cubicBezTo>
                <a:cubicBezTo>
                  <a:pt x="350788" y="136029"/>
                  <a:pt x="352425" y="143669"/>
                  <a:pt x="353616" y="151209"/>
                </a:cubicBezTo>
                <a:lnTo>
                  <a:pt x="306884" y="172343"/>
                </a:lnTo>
                <a:lnTo>
                  <a:pt x="306884" y="176808"/>
                </a:lnTo>
                <a:cubicBezTo>
                  <a:pt x="306884" y="188516"/>
                  <a:pt x="305396" y="199827"/>
                  <a:pt x="302419" y="210741"/>
                </a:cubicBezTo>
                <a:lnTo>
                  <a:pt x="343198" y="241995"/>
                </a:lnTo>
                <a:cubicBezTo>
                  <a:pt x="337642" y="256679"/>
                  <a:pt x="330002" y="270669"/>
                  <a:pt x="320279" y="283964"/>
                </a:cubicBezTo>
                <a:lnTo>
                  <a:pt x="272058" y="264914"/>
                </a:lnTo>
                <a:cubicBezTo>
                  <a:pt x="263129" y="274439"/>
                  <a:pt x="252909" y="282575"/>
                  <a:pt x="241400" y="289322"/>
                </a:cubicBezTo>
                <a:lnTo>
                  <a:pt x="248246" y="340519"/>
                </a:lnTo>
                <a:cubicBezTo>
                  <a:pt x="240705" y="343694"/>
                  <a:pt x="233065" y="346323"/>
                  <a:pt x="225326" y="348407"/>
                </a:cubicBezTo>
                <a:cubicBezTo>
                  <a:pt x="217587" y="350490"/>
                  <a:pt x="209947" y="352127"/>
                  <a:pt x="202407" y="353318"/>
                </a:cubicBezTo>
                <a:lnTo>
                  <a:pt x="181273" y="306586"/>
                </a:lnTo>
                <a:lnTo>
                  <a:pt x="176808" y="306586"/>
                </a:lnTo>
                <a:cubicBezTo>
                  <a:pt x="165100" y="306586"/>
                  <a:pt x="153790" y="305098"/>
                  <a:pt x="142875" y="302121"/>
                </a:cubicBezTo>
                <a:lnTo>
                  <a:pt x="111622" y="343198"/>
                </a:lnTo>
                <a:cubicBezTo>
                  <a:pt x="97334" y="337641"/>
                  <a:pt x="83344" y="329902"/>
                  <a:pt x="69652" y="319981"/>
                </a:cubicBezTo>
                <a:lnTo>
                  <a:pt x="88404" y="271760"/>
                </a:lnTo>
                <a:cubicBezTo>
                  <a:pt x="79673" y="263823"/>
                  <a:pt x="71537" y="253702"/>
                  <a:pt x="63997" y="241399"/>
                </a:cubicBezTo>
                <a:lnTo>
                  <a:pt x="12800" y="247948"/>
                </a:lnTo>
                <a:cubicBezTo>
                  <a:pt x="9625" y="239812"/>
                  <a:pt x="6946" y="231973"/>
                  <a:pt x="4763" y="224433"/>
                </a:cubicBezTo>
                <a:cubicBezTo>
                  <a:pt x="2580" y="216892"/>
                  <a:pt x="993" y="209550"/>
                  <a:pt x="0" y="202406"/>
                </a:cubicBezTo>
                <a:lnTo>
                  <a:pt x="47030" y="181570"/>
                </a:lnTo>
                <a:lnTo>
                  <a:pt x="47030" y="176808"/>
                </a:lnTo>
                <a:cubicBezTo>
                  <a:pt x="47030" y="164703"/>
                  <a:pt x="48419" y="153293"/>
                  <a:pt x="51197" y="142577"/>
                </a:cubicBezTo>
                <a:lnTo>
                  <a:pt x="10418" y="111323"/>
                </a:lnTo>
                <a:cubicBezTo>
                  <a:pt x="15975" y="97036"/>
                  <a:pt x="23714" y="83046"/>
                  <a:pt x="33636" y="69354"/>
                </a:cubicBezTo>
                <a:lnTo>
                  <a:pt x="81856" y="88404"/>
                </a:lnTo>
                <a:cubicBezTo>
                  <a:pt x="89793" y="79673"/>
                  <a:pt x="99914" y="71537"/>
                  <a:pt x="112217" y="63996"/>
                </a:cubicBezTo>
                <a:lnTo>
                  <a:pt x="105668" y="12799"/>
                </a:lnTo>
                <a:cubicBezTo>
                  <a:pt x="113804" y="9624"/>
                  <a:pt x="121643" y="6945"/>
                  <a:pt x="129183" y="4763"/>
                </a:cubicBezTo>
                <a:cubicBezTo>
                  <a:pt x="136724" y="2580"/>
                  <a:pt x="144066" y="992"/>
                  <a:pt x="151210" y="0"/>
                </a:cubicBezTo>
                <a:close/>
              </a:path>
            </a:pathLst>
          </a:custGeom>
          <a:solidFill>
            <a:schemeClr val="bg1"/>
          </a:solidFill>
          <a:ln>
            <a:noFill/>
          </a:ln>
          <a:effectLst>
            <a:glow rad="63500">
              <a:schemeClr val="accent1">
                <a:satMod val="175000"/>
                <a:alpha val="40000"/>
              </a:schemeClr>
            </a:glow>
            <a:reflection blurRad="25400" stA="32000" endPos="5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800" dirty="0">
              <a:solidFill>
                <a:schemeClr val="accent1"/>
              </a:solidFill>
              <a:latin typeface="Sosa" pitchFamily="2" charset="0"/>
            </a:endParaRPr>
          </a:p>
        </p:txBody>
      </p:sp>
      <p:sp>
        <p:nvSpPr>
          <p:cNvPr id="34" name="Content Placeholder 2"/>
          <p:cNvSpPr txBox="1">
            <a:spLocks/>
          </p:cNvSpPr>
          <p:nvPr/>
        </p:nvSpPr>
        <p:spPr>
          <a:xfrm>
            <a:off x="683568" y="843558"/>
            <a:ext cx="4496511" cy="44029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21">
              <a:lnSpc>
                <a:spcPts val="700"/>
              </a:lnSpc>
              <a:buNone/>
            </a:pPr>
            <a:r>
              <a:rPr lang="en-US" altLang="zh-CN" sz="1800" b="1" dirty="0" smtClean="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rPr>
              <a:t>Major Markets &amp; Products</a:t>
            </a:r>
          </a:p>
          <a:p>
            <a:pPr marL="0" indent="0" defTabSz="914321">
              <a:lnSpc>
                <a:spcPts val="700"/>
              </a:lnSpc>
              <a:buNone/>
            </a:pPr>
            <a:endParaRPr lang="en-US" altLang="zh-CN" sz="1800" dirty="0" smtClean="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endParaRPr>
          </a:p>
        </p:txBody>
      </p:sp>
      <p:sp>
        <p:nvSpPr>
          <p:cNvPr id="2" name="矩形 1"/>
          <p:cNvSpPr/>
          <p:nvPr/>
        </p:nvSpPr>
        <p:spPr>
          <a:xfrm>
            <a:off x="-291750" y="2771370"/>
            <a:ext cx="3982975" cy="276999"/>
          </a:xfrm>
          <a:prstGeom prst="rect">
            <a:avLst/>
          </a:prstGeom>
        </p:spPr>
        <p:txBody>
          <a:bodyPr wrap="square">
            <a:spAutoFit/>
          </a:bodyPr>
          <a:lstStyle/>
          <a:p>
            <a:pPr algn="ctr"/>
            <a:r>
              <a:rPr lang="en-US" altLang="zh-CN" sz="12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Superconducting Induction Heater</a:t>
            </a:r>
            <a:endParaRPr lang="zh-CN" altLang="en-US" sz="12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47" name="矩形 46"/>
          <p:cNvSpPr/>
          <p:nvPr/>
        </p:nvSpPr>
        <p:spPr>
          <a:xfrm>
            <a:off x="-354792" y="1707654"/>
            <a:ext cx="3982975" cy="276999"/>
          </a:xfrm>
          <a:prstGeom prst="rect">
            <a:avLst/>
          </a:prstGeom>
        </p:spPr>
        <p:txBody>
          <a:bodyPr wrap="square">
            <a:spAutoFit/>
          </a:bodyPr>
          <a:lstStyle/>
          <a:p>
            <a:pPr algn="ctr"/>
            <a:r>
              <a:rPr lang="en-US" altLang="zh-CN" sz="12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2G HTS Materials &amp; Wires</a:t>
            </a:r>
            <a:endParaRPr lang="zh-CN" altLang="en-US" sz="12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56" name="矩形 55"/>
          <p:cNvSpPr/>
          <p:nvPr/>
        </p:nvSpPr>
        <p:spPr>
          <a:xfrm>
            <a:off x="-333829" y="2218241"/>
            <a:ext cx="3982975" cy="276999"/>
          </a:xfrm>
          <a:prstGeom prst="rect">
            <a:avLst/>
          </a:prstGeom>
        </p:spPr>
        <p:txBody>
          <a:bodyPr wrap="square">
            <a:spAutoFit/>
          </a:bodyPr>
          <a:lstStyle/>
          <a:p>
            <a:pPr algn="ctr"/>
            <a:r>
              <a:rPr lang="en-US" altLang="zh-CN" sz="12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Vacuum Deposition Equipment</a:t>
            </a:r>
            <a:endParaRPr lang="zh-CN" altLang="en-US" sz="12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pic>
        <p:nvPicPr>
          <p:cNvPr id="59" name="图片 22"/>
          <p:cNvPicPr>
            <a:picLocks noChangeAspect="1" noChangeArrowheads="1"/>
          </p:cNvPicPr>
          <p:nvPr/>
        </p:nvPicPr>
        <p:blipFill>
          <a:blip r:embed="rId5" cstate="print">
            <a:extLst>
              <a:ext uri="{28A0092B-C50C-407E-A947-70E740481C1C}">
                <a14:useLocalDpi xmlns:a14="http://schemas.microsoft.com/office/drawing/2010/main" val="0"/>
              </a:ext>
            </a:extLst>
          </a:blip>
          <a:srcRect r="-4947"/>
          <a:stretch>
            <a:fillRect/>
          </a:stretch>
        </p:blipFill>
        <p:spPr bwMode="auto">
          <a:xfrm>
            <a:off x="-66760" y="1991549"/>
            <a:ext cx="3774664" cy="21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22"/>
          <p:cNvPicPr>
            <a:picLocks noChangeAspect="1" noChangeArrowheads="1"/>
          </p:cNvPicPr>
          <p:nvPr/>
        </p:nvPicPr>
        <p:blipFill>
          <a:blip r:embed="rId5" cstate="print">
            <a:extLst>
              <a:ext uri="{28A0092B-C50C-407E-A947-70E740481C1C}">
                <a14:useLocalDpi xmlns:a14="http://schemas.microsoft.com/office/drawing/2010/main" val="0"/>
              </a:ext>
            </a:extLst>
          </a:blip>
          <a:srcRect r="-4947"/>
          <a:stretch>
            <a:fillRect/>
          </a:stretch>
        </p:blipFill>
        <p:spPr bwMode="auto">
          <a:xfrm>
            <a:off x="-66760" y="3062972"/>
            <a:ext cx="3774664" cy="21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图片 22"/>
          <p:cNvPicPr>
            <a:picLocks noChangeAspect="1" noChangeArrowheads="1"/>
          </p:cNvPicPr>
          <p:nvPr/>
        </p:nvPicPr>
        <p:blipFill>
          <a:blip r:embed="rId5" cstate="print">
            <a:extLst>
              <a:ext uri="{28A0092B-C50C-407E-A947-70E740481C1C}">
                <a14:useLocalDpi xmlns:a14="http://schemas.microsoft.com/office/drawing/2010/main" val="0"/>
              </a:ext>
            </a:extLst>
          </a:blip>
          <a:srcRect r="-4947"/>
          <a:stretch>
            <a:fillRect/>
          </a:stretch>
        </p:blipFill>
        <p:spPr bwMode="auto">
          <a:xfrm>
            <a:off x="-66760" y="2525008"/>
            <a:ext cx="3774664" cy="21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矩形 62"/>
          <p:cNvSpPr/>
          <p:nvPr/>
        </p:nvSpPr>
        <p:spPr>
          <a:xfrm>
            <a:off x="-278135" y="3291830"/>
            <a:ext cx="3982975" cy="276999"/>
          </a:xfrm>
          <a:prstGeom prst="rect">
            <a:avLst/>
          </a:prstGeom>
        </p:spPr>
        <p:txBody>
          <a:bodyPr wrap="square">
            <a:spAutoFit/>
          </a:bodyPr>
          <a:lstStyle/>
          <a:p>
            <a:pPr algn="ctr"/>
            <a:r>
              <a:rPr lang="en-US" altLang="zh-CN" sz="12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Micro- and </a:t>
            </a:r>
            <a:r>
              <a:rPr lang="en-US" altLang="zh-CN" sz="12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Nanotechnology Products</a:t>
            </a:r>
            <a:endParaRPr lang="zh-CN" altLang="en-US" sz="12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pic>
        <p:nvPicPr>
          <p:cNvPr id="64" name="Picture 7" descr="C:\Users\Administrator\Desktop\图片库\镀膜设备\宣传册原图-改透明底\a-自主精密加工-法兰或真空件2.jpg"/>
          <p:cNvPicPr>
            <a:picLocks noChangeAspect="1" noChangeArrowheads="1"/>
          </p:cNvPicPr>
          <p:nvPr/>
        </p:nvPicPr>
        <p:blipFill>
          <a:blip r:embed="rId6" cstate="print"/>
          <a:srcRect/>
          <a:stretch>
            <a:fillRect/>
          </a:stretch>
        </p:blipFill>
        <p:spPr bwMode="auto">
          <a:xfrm>
            <a:off x="6625797" y="614571"/>
            <a:ext cx="2297745" cy="1506835"/>
          </a:xfrm>
          <a:prstGeom prst="rect">
            <a:avLst/>
          </a:prstGeom>
          <a:noFill/>
          <a:effectLst>
            <a:softEdge rad="31750"/>
          </a:effectLst>
        </p:spPr>
      </p:pic>
      <p:pic>
        <p:nvPicPr>
          <p:cNvPr id="1028" name="Picture 4" descr="C:\Users\Amos Hong\Desktop\陈恩\20131021-_MG_233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07705" y="617058"/>
            <a:ext cx="2261767" cy="1507956"/>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Lst>
        </p:spPr>
      </p:pic>
      <p:pic>
        <p:nvPicPr>
          <p:cNvPr id="1029" name="Picture 5" descr="D:\上海超导\建模图片\超导感应加热\渲染图_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279"/>
          <a:stretch/>
        </p:blipFill>
        <p:spPr bwMode="auto">
          <a:xfrm>
            <a:off x="4407705" y="2116495"/>
            <a:ext cx="4530547" cy="159423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69" name="TextBox 237"/>
          <p:cNvSpPr txBox="1"/>
          <p:nvPr/>
        </p:nvSpPr>
        <p:spPr>
          <a:xfrm>
            <a:off x="-785" y="64597"/>
            <a:ext cx="2765484" cy="430879"/>
          </a:xfrm>
          <a:prstGeom prst="rect">
            <a:avLst/>
          </a:prstGeom>
          <a:noFill/>
        </p:spPr>
        <p:txBody>
          <a:bodyPr wrap="none" lIns="91432" tIns="45716" rIns="91432" bIns="45716" rtlCol="0">
            <a:spAutoFit/>
          </a:bodyPr>
          <a:lstStyle/>
          <a:p>
            <a:r>
              <a:rPr lang="en-US" altLang="zh-CN" sz="2200" b="1" dirty="0" smtClean="0">
                <a:solidFill>
                  <a:srgbClr val="1E203E"/>
                </a:solidFill>
                <a:latin typeface="BankGothic Lt BT" panose="020B0607020203060204" pitchFamily="34" charset="0"/>
                <a:ea typeface="站酷高端黑" panose="02010600030101010101" pitchFamily="2" charset="-122"/>
              </a:rPr>
              <a:t>  </a:t>
            </a:r>
            <a:r>
              <a:rPr lang="en-US" altLang="zh-CN" sz="2200" b="1" dirty="0" smtClean="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rPr>
              <a:t>INTRODUCTION</a:t>
            </a:r>
            <a:endParaRPr lang="en-US" altLang="zh-CN" sz="2200" b="1" dirty="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endParaRPr>
          </a:p>
        </p:txBody>
      </p:sp>
      <p:pic>
        <p:nvPicPr>
          <p:cNvPr id="21" name="图片 22"/>
          <p:cNvPicPr>
            <a:picLocks noChangeAspect="1" noChangeArrowheads="1"/>
          </p:cNvPicPr>
          <p:nvPr/>
        </p:nvPicPr>
        <p:blipFill>
          <a:blip r:embed="rId5" cstate="print">
            <a:extLst>
              <a:ext uri="{28A0092B-C50C-407E-A947-70E740481C1C}">
                <a14:useLocalDpi xmlns:a14="http://schemas.microsoft.com/office/drawing/2010/main" val="0"/>
              </a:ext>
            </a:extLst>
          </a:blip>
          <a:srcRect r="-4947"/>
          <a:stretch>
            <a:fillRect/>
          </a:stretch>
        </p:blipFill>
        <p:spPr bwMode="auto">
          <a:xfrm>
            <a:off x="-86649" y="3610655"/>
            <a:ext cx="3774664" cy="21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24"/>
          <p:cNvSpPr/>
          <p:nvPr/>
        </p:nvSpPr>
        <p:spPr>
          <a:xfrm>
            <a:off x="-282784" y="3867894"/>
            <a:ext cx="3982975" cy="276999"/>
          </a:xfrm>
          <a:prstGeom prst="rect">
            <a:avLst/>
          </a:prstGeom>
        </p:spPr>
        <p:txBody>
          <a:bodyPr wrap="square">
            <a:spAutoFit/>
          </a:bodyPr>
          <a:lstStyle/>
          <a:p>
            <a:pPr algn="ctr"/>
            <a:r>
              <a:rPr lang="en-US" altLang="zh-CN" sz="12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Aviation Materials Testing </a:t>
            </a:r>
            <a:r>
              <a:rPr lang="en-US" altLang="zh-CN" sz="12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S</a:t>
            </a:r>
            <a:r>
              <a:rPr lang="en-US" altLang="zh-CN" sz="12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ervice</a:t>
            </a:r>
            <a:endParaRPr lang="zh-CN" altLang="en-US" sz="12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pic>
        <p:nvPicPr>
          <p:cNvPr id="26" name="图片 22"/>
          <p:cNvPicPr>
            <a:picLocks noChangeAspect="1" noChangeArrowheads="1"/>
          </p:cNvPicPr>
          <p:nvPr/>
        </p:nvPicPr>
        <p:blipFill>
          <a:blip r:embed="rId5" cstate="print">
            <a:extLst>
              <a:ext uri="{28A0092B-C50C-407E-A947-70E740481C1C}">
                <a14:useLocalDpi xmlns:a14="http://schemas.microsoft.com/office/drawing/2010/main" val="0"/>
              </a:ext>
            </a:extLst>
          </a:blip>
          <a:srcRect r="-4947"/>
          <a:stretch>
            <a:fillRect/>
          </a:stretch>
        </p:blipFill>
        <p:spPr bwMode="auto">
          <a:xfrm>
            <a:off x="-79029" y="4205074"/>
            <a:ext cx="3774664" cy="21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p:cNvSpPr/>
          <p:nvPr/>
        </p:nvSpPr>
        <p:spPr>
          <a:xfrm>
            <a:off x="2771800" y="1727399"/>
            <a:ext cx="1812766" cy="276999"/>
          </a:xfrm>
          <a:prstGeom prst="rect">
            <a:avLst/>
          </a:prstGeom>
        </p:spPr>
        <p:txBody>
          <a:bodyPr wrap="square">
            <a:spAutoFit/>
          </a:bodyPr>
          <a:lstStyle/>
          <a:p>
            <a:pPr algn="ctr"/>
            <a:r>
              <a:rPr lang="en-US" altLang="zh-CN" sz="1200" dirty="0" smtClean="0">
                <a:solidFill>
                  <a:srgbClr val="ECE7AA"/>
                </a:solidFill>
                <a:latin typeface="Arial" panose="020B0604020202020204" pitchFamily="34" charset="0"/>
                <a:ea typeface="微软雅黑" panose="020B0503020204020204" pitchFamily="34" charset="-122"/>
                <a:cs typeface="Arial" panose="020B0604020202020204" pitchFamily="34" charset="0"/>
              </a:rPr>
              <a:t>200 Million</a:t>
            </a:r>
            <a:endParaRPr lang="zh-CN" altLang="en-US" sz="1200" dirty="0">
              <a:solidFill>
                <a:srgbClr val="ECE7AA"/>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矩形 28"/>
          <p:cNvSpPr/>
          <p:nvPr/>
        </p:nvSpPr>
        <p:spPr>
          <a:xfrm>
            <a:off x="2771800" y="2231455"/>
            <a:ext cx="1812766" cy="276999"/>
          </a:xfrm>
          <a:prstGeom prst="rect">
            <a:avLst/>
          </a:prstGeom>
        </p:spPr>
        <p:txBody>
          <a:bodyPr wrap="square">
            <a:spAutoFit/>
          </a:bodyPr>
          <a:lstStyle/>
          <a:p>
            <a:pPr algn="ctr"/>
            <a:r>
              <a:rPr lang="en-US" altLang="zh-CN" sz="1200" dirty="0" smtClean="0">
                <a:solidFill>
                  <a:srgbClr val="ECE7AA"/>
                </a:solidFill>
                <a:latin typeface="Arial" panose="020B0604020202020204" pitchFamily="34" charset="0"/>
                <a:ea typeface="微软雅黑" panose="020B0503020204020204" pitchFamily="34" charset="-122"/>
                <a:cs typeface="Arial" panose="020B0604020202020204" pitchFamily="34" charset="0"/>
              </a:rPr>
              <a:t>100 Million</a:t>
            </a:r>
            <a:endParaRPr lang="zh-CN" altLang="en-US" sz="1200" dirty="0">
              <a:solidFill>
                <a:srgbClr val="ECE7AA"/>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矩形 29"/>
          <p:cNvSpPr/>
          <p:nvPr/>
        </p:nvSpPr>
        <p:spPr>
          <a:xfrm>
            <a:off x="2771800" y="2787774"/>
            <a:ext cx="1812766" cy="276999"/>
          </a:xfrm>
          <a:prstGeom prst="rect">
            <a:avLst/>
          </a:prstGeom>
        </p:spPr>
        <p:txBody>
          <a:bodyPr wrap="square">
            <a:spAutoFit/>
          </a:bodyPr>
          <a:lstStyle/>
          <a:p>
            <a:pPr algn="ctr"/>
            <a:r>
              <a:rPr lang="en-US" altLang="zh-CN" sz="1200" dirty="0">
                <a:solidFill>
                  <a:srgbClr val="ECE7AA"/>
                </a:solidFill>
                <a:latin typeface="Arial" panose="020B0604020202020204" pitchFamily="34" charset="0"/>
                <a:ea typeface="微软雅黑" panose="020B0503020204020204" pitchFamily="34" charset="-122"/>
                <a:cs typeface="Arial" panose="020B0604020202020204" pitchFamily="34" charset="0"/>
              </a:rPr>
              <a:t>50 Million</a:t>
            </a:r>
            <a:endParaRPr lang="zh-CN" altLang="en-US" sz="1200" dirty="0">
              <a:solidFill>
                <a:srgbClr val="ECE7AA"/>
              </a:solidFill>
              <a:latin typeface="Arial" panose="020B0604020202020204" pitchFamily="34" charset="0"/>
              <a:ea typeface="微软雅黑" panose="020B0503020204020204" pitchFamily="34" charset="-122"/>
              <a:cs typeface="Arial" panose="020B0604020202020204" pitchFamily="34" charset="0"/>
            </a:endParaRPr>
          </a:p>
        </p:txBody>
      </p:sp>
      <p:sp>
        <p:nvSpPr>
          <p:cNvPr id="31" name="矩形 30"/>
          <p:cNvSpPr/>
          <p:nvPr/>
        </p:nvSpPr>
        <p:spPr>
          <a:xfrm>
            <a:off x="2771800" y="3311575"/>
            <a:ext cx="1812766" cy="276999"/>
          </a:xfrm>
          <a:prstGeom prst="rect">
            <a:avLst/>
          </a:prstGeom>
        </p:spPr>
        <p:txBody>
          <a:bodyPr wrap="square">
            <a:spAutoFit/>
          </a:bodyPr>
          <a:lstStyle/>
          <a:p>
            <a:pPr algn="ctr"/>
            <a:r>
              <a:rPr lang="en-US" altLang="zh-CN" sz="1200" dirty="0">
                <a:solidFill>
                  <a:srgbClr val="ECE7AA"/>
                </a:solidFill>
                <a:latin typeface="Arial" panose="020B0604020202020204" pitchFamily="34" charset="0"/>
                <a:ea typeface="微软雅黑" panose="020B0503020204020204" pitchFamily="34" charset="-122"/>
                <a:cs typeface="Arial" panose="020B0604020202020204" pitchFamily="34" charset="0"/>
              </a:rPr>
              <a:t>120 Million</a:t>
            </a:r>
            <a:endParaRPr lang="zh-CN" altLang="en-US" sz="1200" dirty="0">
              <a:solidFill>
                <a:srgbClr val="ECE7AA"/>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矩形 31"/>
          <p:cNvSpPr/>
          <p:nvPr/>
        </p:nvSpPr>
        <p:spPr>
          <a:xfrm>
            <a:off x="2771800" y="3867894"/>
            <a:ext cx="1812766" cy="276999"/>
          </a:xfrm>
          <a:prstGeom prst="rect">
            <a:avLst/>
          </a:prstGeom>
        </p:spPr>
        <p:txBody>
          <a:bodyPr wrap="square">
            <a:spAutoFit/>
          </a:bodyPr>
          <a:lstStyle/>
          <a:p>
            <a:pPr algn="ctr"/>
            <a:r>
              <a:rPr lang="en-US" altLang="zh-CN" sz="1200" dirty="0">
                <a:solidFill>
                  <a:srgbClr val="ECE7AA"/>
                </a:solidFill>
                <a:latin typeface="Arial" panose="020B0604020202020204" pitchFamily="34" charset="0"/>
                <a:ea typeface="微软雅黑" panose="020B0503020204020204" pitchFamily="34" charset="-122"/>
                <a:cs typeface="Arial" panose="020B0604020202020204" pitchFamily="34" charset="0"/>
              </a:rPr>
              <a:t>50 Million</a:t>
            </a:r>
            <a:endParaRPr lang="zh-CN" altLang="en-US" sz="1200" dirty="0">
              <a:solidFill>
                <a:srgbClr val="ECE7AA"/>
              </a:solidFill>
              <a:latin typeface="Arial" panose="020B0604020202020204" pitchFamily="34" charset="0"/>
              <a:ea typeface="微软雅黑" panose="020B0503020204020204" pitchFamily="34" charset="-122"/>
              <a:cs typeface="Arial" panose="020B0604020202020204" pitchFamily="34" charset="0"/>
            </a:endParaRPr>
          </a:p>
        </p:txBody>
      </p:sp>
      <p:sp>
        <p:nvSpPr>
          <p:cNvPr id="35" name="矩形 34"/>
          <p:cNvSpPr/>
          <p:nvPr/>
        </p:nvSpPr>
        <p:spPr>
          <a:xfrm>
            <a:off x="2771800" y="1255861"/>
            <a:ext cx="1812766" cy="307777"/>
          </a:xfrm>
          <a:prstGeom prst="rect">
            <a:avLst/>
          </a:prstGeom>
        </p:spPr>
        <p:txBody>
          <a:bodyPr wrap="square">
            <a:spAutoFit/>
          </a:bodyPr>
          <a:lstStyle/>
          <a:p>
            <a:pPr algn="ctr"/>
            <a:r>
              <a:rPr lang="en-US" altLang="zh-CN" sz="14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Investment (RMB)</a:t>
            </a:r>
            <a:endParaRPr lang="zh-CN" altLang="en-US" sz="14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36" name="矩形 35"/>
          <p:cNvSpPr/>
          <p:nvPr/>
        </p:nvSpPr>
        <p:spPr>
          <a:xfrm>
            <a:off x="755576" y="1255861"/>
            <a:ext cx="1812766" cy="307777"/>
          </a:xfrm>
          <a:prstGeom prst="rect">
            <a:avLst/>
          </a:prstGeom>
        </p:spPr>
        <p:txBody>
          <a:bodyPr wrap="square">
            <a:spAutoFit/>
          </a:bodyPr>
          <a:lstStyle/>
          <a:p>
            <a:pPr algn="ct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Business Area</a:t>
            </a:r>
            <a:endParaRPr lang="zh-CN" altLang="en-US" sz="14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pic>
        <p:nvPicPr>
          <p:cNvPr id="9"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07705" y="3710732"/>
            <a:ext cx="3332647" cy="1312045"/>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descr="C:\Users\Amos Hong\Desktop\11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40352" y="3710656"/>
            <a:ext cx="1183190" cy="70803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030" name="Picture 6" descr="C:\Users\Amos Hong\Desktop\22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57126" y="4418692"/>
            <a:ext cx="1139224" cy="60154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7204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fade">
                                      <p:cBhvr>
                                        <p:cTn id="30" dur="500"/>
                                        <p:tgtEl>
                                          <p:spTgt spid="10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par>
                                <p:cTn id="36" presetID="10" presetClass="entr" presetSubtype="0" fill="hold"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nodeType="with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fade">
                                      <p:cBhvr>
                                        <p:cTn id="44" dur="500"/>
                                        <p:tgtEl>
                                          <p:spTgt spid="6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par>
                                <p:cTn id="50" presetID="10"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500"/>
                                        <p:tgtEl>
                                          <p:spTgt spid="6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nodeType="withEffect">
                                  <p:stCondLst>
                                    <p:cond delay="0"/>
                                  </p:stCondLst>
                                  <p:childTnLst>
                                    <p:set>
                                      <p:cBhvr>
                                        <p:cTn id="57" dur="1" fill="hold">
                                          <p:stCondLst>
                                            <p:cond delay="0"/>
                                          </p:stCondLst>
                                        </p:cTn>
                                        <p:tgtEl>
                                          <p:spTgt spid="1029"/>
                                        </p:tgtEl>
                                        <p:attrNameLst>
                                          <p:attrName>style.visibility</p:attrName>
                                        </p:attrNameLst>
                                      </p:cBhvr>
                                      <p:to>
                                        <p:strVal val="visible"/>
                                      </p:to>
                                    </p:set>
                                    <p:animEffect transition="in" filter="fade">
                                      <p:cBhvr>
                                        <p:cTn id="58" dur="500"/>
                                        <p:tgtEl>
                                          <p:spTgt spid="102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fade">
                                      <p:cBhvr>
                                        <p:cTn id="63" dur="500"/>
                                        <p:tgtEl>
                                          <p:spTgt spid="63"/>
                                        </p:tgtEl>
                                      </p:cBhvr>
                                    </p:animEffect>
                                  </p:childTnLst>
                                </p:cTn>
                              </p:par>
                              <p:par>
                                <p:cTn id="64" presetID="10" presetClass="entr" presetSubtype="0"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par>
                                <p:cTn id="70" presetID="10" presetClass="entr" presetSubtype="0" fill="hold"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par>
                                <p:cTn id="81" presetID="10" presetClass="entr" presetSubtype="0"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500"/>
                                        <p:tgtEl>
                                          <p:spTgt spid="26"/>
                                        </p:tgtEl>
                                      </p:cBhvr>
                                    </p:animEffect>
                                  </p:childTnLst>
                                </p:cTn>
                              </p:par>
                              <p:par>
                                <p:cTn id="84" presetID="10" presetClass="entr" presetSubtype="0" fill="hold" nodeType="with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fade">
                                      <p:cBhvr>
                                        <p:cTn id="86" dur="500"/>
                                        <p:tgtEl>
                                          <p:spTgt spid="10"/>
                                        </p:tgtEl>
                                      </p:cBhvr>
                                    </p:animEffect>
                                  </p:childTnLst>
                                </p:cTn>
                              </p:par>
                              <p:par>
                                <p:cTn id="87" presetID="10" presetClass="entr" presetSubtype="0" fill="hold" nodeType="withEffect">
                                  <p:stCondLst>
                                    <p:cond delay="0"/>
                                  </p:stCondLst>
                                  <p:childTnLst>
                                    <p:set>
                                      <p:cBhvr>
                                        <p:cTn id="88" dur="1" fill="hold">
                                          <p:stCondLst>
                                            <p:cond delay="0"/>
                                          </p:stCondLst>
                                        </p:cTn>
                                        <p:tgtEl>
                                          <p:spTgt spid="1030"/>
                                        </p:tgtEl>
                                        <p:attrNameLst>
                                          <p:attrName>style.visibility</p:attrName>
                                        </p:attrNameLst>
                                      </p:cBhvr>
                                      <p:to>
                                        <p:strVal val="visible"/>
                                      </p:to>
                                    </p:set>
                                    <p:animEffect transition="in" filter="fade">
                                      <p:cBhvr>
                                        <p:cTn id="8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2" grpId="0"/>
      <p:bldP spid="47" grpId="0"/>
      <p:bldP spid="56" grpId="0"/>
      <p:bldP spid="63" grpId="0"/>
      <p:bldP spid="25" grpId="0"/>
      <p:bldP spid="28" grpId="0"/>
      <p:bldP spid="29" grpId="0"/>
      <p:bldP spid="30" grpId="0"/>
      <p:bldP spid="31" grpId="0"/>
      <p:bldP spid="32"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472986" y="3291830"/>
            <a:ext cx="7685354" cy="777559"/>
          </a:xfrm>
          <a:prstGeom prst="roundRect">
            <a:avLst/>
          </a:prstGeom>
          <a:solidFill>
            <a:srgbClr val="1E203E">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圆角矩形 14"/>
          <p:cNvSpPr/>
          <p:nvPr/>
        </p:nvSpPr>
        <p:spPr>
          <a:xfrm>
            <a:off x="465814" y="2370255"/>
            <a:ext cx="7692525" cy="777559"/>
          </a:xfrm>
          <a:prstGeom prst="roundRect">
            <a:avLst/>
          </a:prstGeom>
          <a:solidFill>
            <a:srgbClr val="1E203E">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圆角矩形 12"/>
          <p:cNvSpPr/>
          <p:nvPr/>
        </p:nvSpPr>
        <p:spPr>
          <a:xfrm>
            <a:off x="444681" y="1434151"/>
            <a:ext cx="7713660" cy="777559"/>
          </a:xfrm>
          <a:prstGeom prst="roundRect">
            <a:avLst/>
          </a:prstGeom>
          <a:solidFill>
            <a:srgbClr val="1E203E">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2" name="组合 21"/>
          <p:cNvGrpSpPr/>
          <p:nvPr/>
        </p:nvGrpSpPr>
        <p:grpSpPr>
          <a:xfrm>
            <a:off x="7020272" y="-48204"/>
            <a:ext cx="2132118" cy="360040"/>
            <a:chOff x="7020272" y="-48204"/>
            <a:chExt cx="2132118" cy="360040"/>
          </a:xfrm>
        </p:grpSpPr>
        <p:pic>
          <p:nvPicPr>
            <p:cNvPr id="23" name="Picture 5" descr="C:\Users\Amos Hong\Desktop\图片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48204"/>
              <a:ext cx="1988102" cy="3600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Users\Amos Hong\Desktop\图片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5982"/>
              <a:ext cx="196503" cy="231668"/>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Content Placeholder 2"/>
          <p:cNvSpPr txBox="1">
            <a:spLocks/>
          </p:cNvSpPr>
          <p:nvPr/>
        </p:nvSpPr>
        <p:spPr>
          <a:xfrm>
            <a:off x="683568" y="987575"/>
            <a:ext cx="7469330" cy="2657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21">
              <a:lnSpc>
                <a:spcPts val="700"/>
              </a:lnSpc>
              <a:buNone/>
            </a:pPr>
            <a:r>
              <a:rPr lang="en-US" altLang="zh-CN" sz="1800" b="1" dirty="0" smtClean="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rPr>
              <a:t>Research </a:t>
            </a:r>
            <a:r>
              <a:rPr lang="en-US" altLang="zh-CN" sz="1800" b="1" dirty="0" smtClean="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rPr>
              <a:t>Funding in the area of Superconductivity </a:t>
            </a:r>
            <a:endParaRPr lang="en-US" altLang="zh-CN" sz="1800" b="1" dirty="0" smtClean="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endParaRPr>
          </a:p>
          <a:p>
            <a:pPr marL="0" indent="0" defTabSz="914321">
              <a:lnSpc>
                <a:spcPts val="700"/>
              </a:lnSpc>
              <a:buNone/>
            </a:pPr>
            <a:endParaRPr lang="en-US" altLang="zh-CN" sz="1800" dirty="0" smtClean="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endParaRPr>
          </a:p>
        </p:txBody>
      </p:sp>
      <p:sp>
        <p:nvSpPr>
          <p:cNvPr id="11" name="AutoShape 688"/>
          <p:cNvSpPr>
            <a:spLocks/>
          </p:cNvSpPr>
          <p:nvPr/>
        </p:nvSpPr>
        <p:spPr bwMode="auto">
          <a:xfrm>
            <a:off x="369980" y="948685"/>
            <a:ext cx="313588" cy="304621"/>
          </a:xfrm>
          <a:custGeom>
            <a:avLst/>
            <a:gdLst>
              <a:gd name="T0" fmla="*/ 26686541 w 21600"/>
              <a:gd name="T1" fmla="*/ 4552396 h 21600"/>
              <a:gd name="T2" fmla="*/ 22220269 w 21600"/>
              <a:gd name="T3" fmla="*/ 0 h 21600"/>
              <a:gd name="T4" fmla="*/ 17753986 w 21600"/>
              <a:gd name="T5" fmla="*/ 4552396 h 21600"/>
              <a:gd name="T6" fmla="*/ 21110775 w 21600"/>
              <a:gd name="T7" fmla="*/ 8959696 h 21600"/>
              <a:gd name="T8" fmla="*/ 21110775 w 21600"/>
              <a:gd name="T9" fmla="*/ 12495671 h 21600"/>
              <a:gd name="T10" fmla="*/ 17667522 w 21600"/>
              <a:gd name="T11" fmla="*/ 12495671 h 21600"/>
              <a:gd name="T12" fmla="*/ 13318575 w 21600"/>
              <a:gd name="T13" fmla="*/ 9047942 h 21600"/>
              <a:gd name="T14" fmla="*/ 8968362 w 21600"/>
              <a:gd name="T15" fmla="*/ 12495671 h 21600"/>
              <a:gd name="T16" fmla="*/ 3291387 w 21600"/>
              <a:gd name="T17" fmla="*/ 12495671 h 21600"/>
              <a:gd name="T18" fmla="*/ 3291387 w 21600"/>
              <a:gd name="T19" fmla="*/ 18345667 h 21600"/>
              <a:gd name="T20" fmla="*/ 0 w 21600"/>
              <a:gd name="T21" fmla="*/ 22712583 h 21600"/>
              <a:gd name="T22" fmla="*/ 4439103 w 21600"/>
              <a:gd name="T23" fmla="*/ 27238488 h 21600"/>
              <a:gd name="T24" fmla="*/ 8878206 w 21600"/>
              <a:gd name="T25" fmla="*/ 22712583 h 21600"/>
              <a:gd name="T26" fmla="*/ 5518885 w 21600"/>
              <a:gd name="T27" fmla="*/ 18327927 h 21600"/>
              <a:gd name="T28" fmla="*/ 5518885 w 21600"/>
              <a:gd name="T29" fmla="*/ 14766737 h 21600"/>
              <a:gd name="T30" fmla="*/ 8969628 w 21600"/>
              <a:gd name="T31" fmla="*/ 14766737 h 21600"/>
              <a:gd name="T32" fmla="*/ 13318575 w 21600"/>
              <a:gd name="T33" fmla="*/ 18210739 h 21600"/>
              <a:gd name="T34" fmla="*/ 17666255 w 21600"/>
              <a:gd name="T35" fmla="*/ 14766737 h 21600"/>
              <a:gd name="T36" fmla="*/ 23338390 w 21600"/>
              <a:gd name="T37" fmla="*/ 14766737 h 21600"/>
              <a:gd name="T38" fmla="*/ 23338390 w 21600"/>
              <a:gd name="T39" fmla="*/ 8957136 h 21600"/>
              <a:gd name="T40" fmla="*/ 26686541 w 21600"/>
              <a:gd name="T41" fmla="*/ 4552396 h 21600"/>
              <a:gd name="T42" fmla="*/ 6649442 w 21600"/>
              <a:gd name="T43" fmla="*/ 22712583 h 21600"/>
              <a:gd name="T44" fmla="*/ 4437837 w 21600"/>
              <a:gd name="T45" fmla="*/ 24968589 h 21600"/>
              <a:gd name="T46" fmla="*/ 2226349 w 21600"/>
              <a:gd name="T47" fmla="*/ 22712583 h 21600"/>
              <a:gd name="T48" fmla="*/ 4437837 w 21600"/>
              <a:gd name="T49" fmla="*/ 20457863 h 21600"/>
              <a:gd name="T50" fmla="*/ 6649442 w 21600"/>
              <a:gd name="T51" fmla="*/ 22712583 h 21600"/>
              <a:gd name="T52" fmla="*/ 5518885 w 21600"/>
              <a:gd name="T53" fmla="*/ 19449037 h 21600"/>
              <a:gd name="T54" fmla="*/ 5518885 w 21600"/>
              <a:gd name="T55" fmla="*/ 19449037 h 21600"/>
              <a:gd name="T56" fmla="*/ 13317309 w 21600"/>
              <a:gd name="T57" fmla="*/ 15940839 h 21600"/>
              <a:gd name="T58" fmla="*/ 11051472 w 21600"/>
              <a:gd name="T59" fmla="*/ 13630566 h 21600"/>
              <a:gd name="T60" fmla="*/ 13317309 w 21600"/>
              <a:gd name="T61" fmla="*/ 11319116 h 21600"/>
              <a:gd name="T62" fmla="*/ 15583263 w 21600"/>
              <a:gd name="T63" fmla="*/ 13630566 h 21600"/>
              <a:gd name="T64" fmla="*/ 13317309 w 21600"/>
              <a:gd name="T65" fmla="*/ 15940839 h 21600"/>
              <a:gd name="T66" fmla="*/ 22220269 w 21600"/>
              <a:gd name="T67" fmla="*/ 6836059 h 21600"/>
              <a:gd name="T68" fmla="*/ 19981602 w 21600"/>
              <a:gd name="T69" fmla="*/ 4552396 h 21600"/>
              <a:gd name="T70" fmla="*/ 22220269 w 21600"/>
              <a:gd name="T71" fmla="*/ 2269888 h 21600"/>
              <a:gd name="T72" fmla="*/ 24460192 w 21600"/>
              <a:gd name="T73" fmla="*/ 4552396 h 21600"/>
              <a:gd name="T74" fmla="*/ 22220269 w 21600"/>
              <a:gd name="T75" fmla="*/ 6836059 h 21600"/>
              <a:gd name="T76" fmla="*/ 22220269 w 21600"/>
              <a:gd name="T77" fmla="*/ 6836059 h 216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00" h="21600">
                <a:moveTo>
                  <a:pt x="21600" y="3610"/>
                </a:moveTo>
                <a:cubicBezTo>
                  <a:pt x="21600" y="1616"/>
                  <a:pt x="19981" y="0"/>
                  <a:pt x="17985" y="0"/>
                </a:cubicBezTo>
                <a:cubicBezTo>
                  <a:pt x="15988" y="0"/>
                  <a:pt x="14370" y="1616"/>
                  <a:pt x="14370" y="3610"/>
                </a:cubicBezTo>
                <a:cubicBezTo>
                  <a:pt x="14370" y="5294"/>
                  <a:pt x="15526" y="6705"/>
                  <a:pt x="17087" y="7105"/>
                </a:cubicBezTo>
                <a:lnTo>
                  <a:pt x="17087" y="9909"/>
                </a:lnTo>
                <a:lnTo>
                  <a:pt x="14300" y="9909"/>
                </a:lnTo>
                <a:cubicBezTo>
                  <a:pt x="13898" y="8338"/>
                  <a:pt x="12477" y="7175"/>
                  <a:pt x="10780" y="7175"/>
                </a:cubicBezTo>
                <a:cubicBezTo>
                  <a:pt x="9082" y="7175"/>
                  <a:pt x="7660" y="8338"/>
                  <a:pt x="7259" y="9909"/>
                </a:cubicBezTo>
                <a:lnTo>
                  <a:pt x="2664" y="9909"/>
                </a:lnTo>
                <a:lnTo>
                  <a:pt x="2664" y="14548"/>
                </a:lnTo>
                <a:cubicBezTo>
                  <a:pt x="1131" y="14957"/>
                  <a:pt x="0" y="16351"/>
                  <a:pt x="0" y="18011"/>
                </a:cubicBezTo>
                <a:cubicBezTo>
                  <a:pt x="0" y="19993"/>
                  <a:pt x="1609" y="21600"/>
                  <a:pt x="3593" y="21600"/>
                </a:cubicBezTo>
                <a:cubicBezTo>
                  <a:pt x="5577" y="21600"/>
                  <a:pt x="7186" y="19994"/>
                  <a:pt x="7186" y="18011"/>
                </a:cubicBezTo>
                <a:cubicBezTo>
                  <a:pt x="7186" y="16331"/>
                  <a:pt x="6028" y="14925"/>
                  <a:pt x="4467" y="14534"/>
                </a:cubicBezTo>
                <a:lnTo>
                  <a:pt x="4467" y="11710"/>
                </a:lnTo>
                <a:lnTo>
                  <a:pt x="7260" y="11710"/>
                </a:lnTo>
                <a:cubicBezTo>
                  <a:pt x="7662" y="13279"/>
                  <a:pt x="9083" y="14441"/>
                  <a:pt x="10780" y="14441"/>
                </a:cubicBezTo>
                <a:cubicBezTo>
                  <a:pt x="12476" y="14441"/>
                  <a:pt x="13897" y="13279"/>
                  <a:pt x="14299" y="11710"/>
                </a:cubicBezTo>
                <a:lnTo>
                  <a:pt x="18890" y="11710"/>
                </a:lnTo>
                <a:lnTo>
                  <a:pt x="18890" y="7103"/>
                </a:lnTo>
                <a:cubicBezTo>
                  <a:pt x="20447" y="6701"/>
                  <a:pt x="21600" y="5293"/>
                  <a:pt x="21600" y="3610"/>
                </a:cubicBezTo>
                <a:close/>
                <a:moveTo>
                  <a:pt x="5382" y="18011"/>
                </a:moveTo>
                <a:cubicBezTo>
                  <a:pt x="5382" y="18997"/>
                  <a:pt x="4580" y="19800"/>
                  <a:pt x="3592" y="19800"/>
                </a:cubicBezTo>
                <a:cubicBezTo>
                  <a:pt x="2605" y="19800"/>
                  <a:pt x="1802" y="18997"/>
                  <a:pt x="1802" y="18011"/>
                </a:cubicBezTo>
                <a:cubicBezTo>
                  <a:pt x="1802" y="17025"/>
                  <a:pt x="2605" y="16223"/>
                  <a:pt x="3592" y="16223"/>
                </a:cubicBezTo>
                <a:cubicBezTo>
                  <a:pt x="4580" y="16223"/>
                  <a:pt x="5382" y="17025"/>
                  <a:pt x="5382" y="18011"/>
                </a:cubicBezTo>
                <a:close/>
                <a:moveTo>
                  <a:pt x="4467" y="15423"/>
                </a:moveTo>
                <a:lnTo>
                  <a:pt x="4467" y="15423"/>
                </a:lnTo>
                <a:close/>
                <a:moveTo>
                  <a:pt x="10779" y="12641"/>
                </a:moveTo>
                <a:cubicBezTo>
                  <a:pt x="9768" y="12641"/>
                  <a:pt x="8945" y="11819"/>
                  <a:pt x="8945" y="10809"/>
                </a:cubicBezTo>
                <a:cubicBezTo>
                  <a:pt x="8945" y="9798"/>
                  <a:pt x="9768" y="8976"/>
                  <a:pt x="10779" y="8976"/>
                </a:cubicBezTo>
                <a:cubicBezTo>
                  <a:pt x="11791" y="8976"/>
                  <a:pt x="12613" y="9798"/>
                  <a:pt x="12613" y="10809"/>
                </a:cubicBezTo>
                <a:cubicBezTo>
                  <a:pt x="12614" y="11819"/>
                  <a:pt x="11791" y="12641"/>
                  <a:pt x="10779" y="12641"/>
                </a:cubicBezTo>
                <a:close/>
                <a:moveTo>
                  <a:pt x="17985" y="5421"/>
                </a:moveTo>
                <a:cubicBezTo>
                  <a:pt x="16986" y="5421"/>
                  <a:pt x="16173" y="4609"/>
                  <a:pt x="16173" y="3610"/>
                </a:cubicBezTo>
                <a:cubicBezTo>
                  <a:pt x="16173" y="2613"/>
                  <a:pt x="16986" y="1800"/>
                  <a:pt x="17985" y="1800"/>
                </a:cubicBezTo>
                <a:cubicBezTo>
                  <a:pt x="18984" y="1800"/>
                  <a:pt x="19798" y="2613"/>
                  <a:pt x="19798" y="3610"/>
                </a:cubicBezTo>
                <a:cubicBezTo>
                  <a:pt x="19798" y="4609"/>
                  <a:pt x="18984" y="5421"/>
                  <a:pt x="17985" y="5421"/>
                </a:cubicBezTo>
                <a:close/>
                <a:moveTo>
                  <a:pt x="17985" y="5421"/>
                </a:moveTo>
              </a:path>
            </a:pathLst>
          </a:custGeom>
          <a:solidFill>
            <a:schemeClr val="bg1"/>
          </a:solidFill>
          <a:ln>
            <a:noFill/>
          </a:ln>
          <a:effectLst>
            <a:glow rad="63500">
              <a:schemeClr val="accent1">
                <a:satMod val="175000"/>
                <a:alpha val="40000"/>
              </a:schemeClr>
            </a:glow>
            <a:reflection blurRad="25400" stA="32000" endPos="50000" dir="5400000" sy="-100000" algn="bl" rotWithShape="0"/>
          </a:effectLst>
        </p:spPr>
        <p:txBody>
          <a:bodyPr lIns="0" tIns="0" rIns="0" bIns="0"/>
          <a:lstStyle/>
          <a:p>
            <a:endParaRPr lang="en-US" sz="4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Content Placeholder 2"/>
          <p:cNvSpPr txBox="1">
            <a:spLocks/>
          </p:cNvSpPr>
          <p:nvPr/>
        </p:nvSpPr>
        <p:spPr>
          <a:xfrm>
            <a:off x="517305" y="1540778"/>
            <a:ext cx="7007024" cy="9443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8288" indent="-268288" defTabSz="914321">
              <a:buFont typeface="Wingdings" panose="05000000000000000000" pitchFamily="2" charset="2"/>
              <a:buChar char="l"/>
            </a:pP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2007–2009   A total of </a:t>
            </a:r>
            <a:r>
              <a:rPr lang="en-US" altLang="zh-CN" sz="1400" dirty="0" smtClean="0">
                <a:solidFill>
                  <a:srgbClr val="ECE7AA"/>
                </a:solidFill>
                <a:latin typeface="Arial" panose="020B0604020202020204" pitchFamily="34" charset="0"/>
                <a:ea typeface="微软雅黑" panose="020B0503020204020204" pitchFamily="34" charset="-122"/>
                <a:cs typeface="Arial" panose="020B0604020202020204" pitchFamily="34" charset="0"/>
              </a:rPr>
              <a:t>RMB 25 Million </a:t>
            </a: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granted by Central Government, Shanghai </a:t>
            </a:r>
          </a:p>
          <a:p>
            <a:pPr marL="1304925" indent="0" defTabSz="914321">
              <a:buNone/>
            </a:pP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Government and Shanghai Jiaotong University</a:t>
            </a:r>
            <a:endParaRPr lang="en-US" altLang="zh-CN" sz="14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14" name="Content Placeholder 2"/>
          <p:cNvSpPr txBox="1">
            <a:spLocks/>
          </p:cNvSpPr>
          <p:nvPr/>
        </p:nvSpPr>
        <p:spPr>
          <a:xfrm>
            <a:off x="534393" y="2468636"/>
            <a:ext cx="6997555" cy="9443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8288" indent="-268288" defTabSz="914321">
              <a:buFont typeface="Wingdings" panose="05000000000000000000" pitchFamily="2" charset="2"/>
              <a:buChar char="l"/>
            </a:pP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2010–2011   A total of </a:t>
            </a:r>
            <a:r>
              <a:rPr lang="en-US" altLang="zh-CN" sz="1400" dirty="0">
                <a:solidFill>
                  <a:srgbClr val="ECE7AA"/>
                </a:solidFill>
                <a:latin typeface="Arial" panose="020B0604020202020204" pitchFamily="34" charset="0"/>
                <a:ea typeface="微软雅黑" panose="020B0503020204020204" pitchFamily="34" charset="-122"/>
                <a:cs typeface="Arial" panose="020B0604020202020204" pitchFamily="34" charset="0"/>
              </a:rPr>
              <a:t>RMB 45 Million</a:t>
            </a:r>
            <a:r>
              <a:rPr lang="en-US" altLang="zh-CN" sz="1400" dirty="0" smtClean="0">
                <a:solidFill>
                  <a:srgbClr val="93CDDD"/>
                </a:solidFill>
                <a:latin typeface="Arial" panose="020B0604020202020204" pitchFamily="34" charset="0"/>
                <a:ea typeface="微软雅黑" panose="020B0503020204020204" pitchFamily="34" charset="-122"/>
                <a:cs typeface="Arial" panose="020B0604020202020204" pitchFamily="34" charset="0"/>
              </a:rPr>
              <a:t> </a:t>
            </a: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granted by ITER, </a:t>
            </a: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State </a:t>
            </a: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Government </a:t>
            </a:r>
          </a:p>
          <a:p>
            <a:pPr marL="1304925" indent="0" defTabSz="914321">
              <a:buNone/>
            </a:pP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and </a:t>
            </a: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Shanghai Local </a:t>
            </a: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Government</a:t>
            </a:r>
          </a:p>
        </p:txBody>
      </p:sp>
      <p:sp>
        <p:nvSpPr>
          <p:cNvPr id="17" name="Content Placeholder 2"/>
          <p:cNvSpPr txBox="1">
            <a:spLocks/>
          </p:cNvSpPr>
          <p:nvPr/>
        </p:nvSpPr>
        <p:spPr>
          <a:xfrm>
            <a:off x="519549" y="3386698"/>
            <a:ext cx="7364819" cy="9443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8288" indent="-268288" defTabSz="914321">
              <a:buFont typeface="Wingdings" panose="05000000000000000000" pitchFamily="2" charset="2"/>
              <a:buChar char="l"/>
            </a:pP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2012–2013   </a:t>
            </a:r>
            <a:r>
              <a:rPr lang="en-US" altLang="zh-CN" sz="1400" dirty="0">
                <a:solidFill>
                  <a:srgbClr val="ECE7AA"/>
                </a:solidFill>
                <a:latin typeface="Arial" panose="020B0604020202020204" pitchFamily="34" charset="0"/>
                <a:ea typeface="微软雅黑" panose="020B0503020204020204" pitchFamily="34" charset="-122"/>
                <a:cs typeface="Arial" panose="020B0604020202020204" pitchFamily="34" charset="0"/>
              </a:rPr>
              <a:t>RMB 20 Million </a:t>
            </a: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granted by Shanghai Government</a:t>
            </a:r>
          </a:p>
          <a:p>
            <a:pPr marL="1316038" indent="0" defTabSz="914321">
              <a:buNone/>
            </a:pPr>
            <a:r>
              <a:rPr lang="en-US" altLang="zh-CN" sz="1400" dirty="0">
                <a:solidFill>
                  <a:srgbClr val="ECE7AA"/>
                </a:solidFill>
                <a:latin typeface="Arial" panose="020B0604020202020204" pitchFamily="34" charset="0"/>
                <a:ea typeface="微软雅黑" panose="020B0503020204020204" pitchFamily="34" charset="-122"/>
                <a:cs typeface="Arial" panose="020B0604020202020204" pitchFamily="34" charset="0"/>
              </a:rPr>
              <a:t>RMB 100 Million </a:t>
            </a: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granted by Shanghai Strategic New Industries Project</a:t>
            </a:r>
            <a:endParaRPr lang="en-US" altLang="zh-CN" sz="14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endParaRPr>
          </a:p>
        </p:txBody>
      </p:sp>
      <p:sp>
        <p:nvSpPr>
          <p:cNvPr id="19" name="矩形 18"/>
          <p:cNvSpPr/>
          <p:nvPr/>
        </p:nvSpPr>
        <p:spPr>
          <a:xfrm>
            <a:off x="0" y="283483"/>
            <a:ext cx="9144000" cy="560075"/>
          </a:xfrm>
          <a:prstGeom prst="rec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sp>
        <p:nvSpPr>
          <p:cNvPr id="20" name="TextBox 237"/>
          <p:cNvSpPr txBox="1"/>
          <p:nvPr/>
        </p:nvSpPr>
        <p:spPr>
          <a:xfrm>
            <a:off x="-9175" y="348080"/>
            <a:ext cx="2765484" cy="430879"/>
          </a:xfrm>
          <a:prstGeom prst="rect">
            <a:avLst/>
          </a:prstGeom>
          <a:noFill/>
        </p:spPr>
        <p:txBody>
          <a:bodyPr wrap="none" lIns="91432" tIns="45716" rIns="91432" bIns="45716" rtlCol="0">
            <a:spAutoFit/>
          </a:bodyPr>
          <a:lstStyle/>
          <a:p>
            <a:r>
              <a:rPr lang="en-US" altLang="zh-CN" sz="2200" b="1" dirty="0" smtClean="0">
                <a:solidFill>
                  <a:srgbClr val="1E203E"/>
                </a:solidFill>
                <a:latin typeface="BankGothic Lt BT" panose="020B0607020203060204" pitchFamily="34" charset="0"/>
                <a:ea typeface="站酷高端黑" panose="02010600030101010101" pitchFamily="2" charset="-122"/>
              </a:rPr>
              <a:t>  </a:t>
            </a:r>
            <a:r>
              <a:rPr lang="en-US" altLang="zh-CN" sz="2200" b="1" dirty="0" smtClean="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rPr>
              <a:t>INTRODUCTION</a:t>
            </a:r>
            <a:endParaRPr lang="en-US" altLang="zh-CN" sz="2200" b="1" dirty="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endParaRPr>
          </a:p>
        </p:txBody>
      </p:sp>
      <p:sp>
        <p:nvSpPr>
          <p:cNvPr id="16" name="圆角矩形 15"/>
          <p:cNvSpPr/>
          <p:nvPr/>
        </p:nvSpPr>
        <p:spPr>
          <a:xfrm>
            <a:off x="467544" y="4227934"/>
            <a:ext cx="7685354" cy="777559"/>
          </a:xfrm>
          <a:prstGeom prst="roundRect">
            <a:avLst/>
          </a:prstGeom>
          <a:solidFill>
            <a:srgbClr val="1E203E">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Content Placeholder 2"/>
          <p:cNvSpPr txBox="1">
            <a:spLocks/>
          </p:cNvSpPr>
          <p:nvPr/>
        </p:nvSpPr>
        <p:spPr>
          <a:xfrm>
            <a:off x="514107" y="4443958"/>
            <a:ext cx="7364819" cy="9443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8288" indent="-268288" defTabSz="914321">
              <a:buFont typeface="Wingdings" panose="05000000000000000000" pitchFamily="2" charset="2"/>
              <a:buChar char="l"/>
            </a:pP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2014–2015   </a:t>
            </a:r>
            <a:r>
              <a:rPr lang="en-US" altLang="zh-CN" sz="1400" dirty="0">
                <a:solidFill>
                  <a:srgbClr val="ECE7AA"/>
                </a:solidFill>
                <a:latin typeface="Arial" panose="020B0604020202020204" pitchFamily="34" charset="0"/>
                <a:ea typeface="微软雅黑" panose="020B0503020204020204" pitchFamily="34" charset="-122"/>
                <a:cs typeface="Arial" panose="020B0604020202020204" pitchFamily="34" charset="0"/>
              </a:rPr>
              <a:t>RMB </a:t>
            </a:r>
            <a:r>
              <a:rPr lang="en-US" altLang="zh-CN" sz="1400" dirty="0" smtClean="0">
                <a:solidFill>
                  <a:srgbClr val="ECE7AA"/>
                </a:solidFill>
                <a:latin typeface="Arial" panose="020B0604020202020204" pitchFamily="34" charset="0"/>
                <a:ea typeface="微软雅黑" panose="020B0503020204020204" pitchFamily="34" charset="-122"/>
                <a:cs typeface="Arial" panose="020B0604020202020204" pitchFamily="34" charset="0"/>
              </a:rPr>
              <a:t>10 </a:t>
            </a:r>
            <a:r>
              <a:rPr lang="en-US" altLang="zh-CN" sz="1400" dirty="0">
                <a:solidFill>
                  <a:srgbClr val="ECE7AA"/>
                </a:solidFill>
                <a:latin typeface="Arial" panose="020B0604020202020204" pitchFamily="34" charset="0"/>
                <a:ea typeface="微软雅黑" panose="020B0503020204020204" pitchFamily="34" charset="-122"/>
                <a:cs typeface="Arial" panose="020B0604020202020204" pitchFamily="34" charset="0"/>
              </a:rPr>
              <a:t>Million </a:t>
            </a:r>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ea typeface="微软雅黑" panose="020B0503020204020204" pitchFamily="34" charset="-122"/>
                <a:cs typeface="Arial" panose="020B0604020202020204" pitchFamily="34" charset="0"/>
              </a:rPr>
              <a:t>granted by Shanghai Government</a:t>
            </a:r>
          </a:p>
        </p:txBody>
      </p:sp>
    </p:spTree>
    <p:extLst>
      <p:ext uri="{BB962C8B-B14F-4D97-AF65-F5344CB8AC3E}">
        <p14:creationId xmlns:p14="http://schemas.microsoft.com/office/powerpoint/2010/main" val="22657293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P spid="13" grpId="0" animBg="1"/>
      <p:bldP spid="34" grpId="0"/>
      <p:bldP spid="11" grpId="0" animBg="1"/>
      <p:bldP spid="12" grpId="0"/>
      <p:bldP spid="14" grpId="0"/>
      <p:bldP spid="17" grpId="0"/>
      <p:bldP spid="16"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0" y="0"/>
            <a:ext cx="9144000" cy="5143500"/>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1060835" y="1923678"/>
            <a:ext cx="2450332" cy="707886"/>
            <a:chOff x="1071089" y="2139702"/>
            <a:chExt cx="2450332" cy="707886"/>
          </a:xfrm>
        </p:grpSpPr>
        <p:sp>
          <p:nvSpPr>
            <p:cNvPr id="73" name="TextBox 72"/>
            <p:cNvSpPr txBox="1"/>
            <p:nvPr/>
          </p:nvSpPr>
          <p:spPr>
            <a:xfrm>
              <a:off x="1071089" y="2139702"/>
              <a:ext cx="2450332" cy="707886"/>
            </a:xfrm>
            <a:prstGeom prst="rect">
              <a:avLst/>
            </a:prstGeom>
            <a:noFill/>
          </p:spPr>
          <p:txBody>
            <a:bodyPr wrap="square" rtlCol="0">
              <a:spAutoFit/>
            </a:bodyPr>
            <a:lstStyle/>
            <a:p>
              <a:pPr algn="ctr"/>
              <a:endParaRPr lang="zh-CN" altLang="en-US" sz="4000" dirty="0">
                <a:gradFill>
                  <a:gsLst>
                    <a:gs pos="0">
                      <a:srgbClr val="8488C4"/>
                    </a:gs>
                    <a:gs pos="53000">
                      <a:srgbClr val="D4DEFF"/>
                    </a:gs>
                    <a:gs pos="83000">
                      <a:srgbClr val="D4DEFF"/>
                    </a:gs>
                    <a:gs pos="100000">
                      <a:srgbClr val="96AB94"/>
                    </a:gs>
                  </a:gsLst>
                  <a:lin ang="5400000" scaled="0"/>
                </a:gradFill>
                <a:latin typeface="站酷高端黑" panose="02010600030101010101" pitchFamily="2" charset="-122"/>
                <a:ea typeface="站酷高端黑" panose="02010600030101010101" pitchFamily="2" charset="-122"/>
              </a:endParaRPr>
            </a:p>
          </p:txBody>
        </p:sp>
        <p:grpSp>
          <p:nvGrpSpPr>
            <p:cNvPr id="74" name="组合 73"/>
            <p:cNvGrpSpPr/>
            <p:nvPr/>
          </p:nvGrpSpPr>
          <p:grpSpPr>
            <a:xfrm>
              <a:off x="1219546" y="2356201"/>
              <a:ext cx="209932" cy="347366"/>
              <a:chOff x="1219546" y="1852145"/>
              <a:chExt cx="209932" cy="347366"/>
            </a:xfrm>
          </p:grpSpPr>
          <p:sp>
            <p:nvSpPr>
              <p:cNvPr id="78" name="矩形 77"/>
              <p:cNvSpPr/>
              <p:nvPr/>
            </p:nvSpPr>
            <p:spPr>
              <a:xfrm>
                <a:off x="1219546" y="1852145"/>
                <a:ext cx="138544" cy="347366"/>
              </a:xfrm>
              <a:prstGeom prst="rect">
                <a:avLst/>
              </a:prstGeom>
              <a:solidFill>
                <a:srgbClr val="33376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9" name="矩形 78"/>
              <p:cNvSpPr/>
              <p:nvPr/>
            </p:nvSpPr>
            <p:spPr>
              <a:xfrm>
                <a:off x="1377707" y="1852145"/>
                <a:ext cx="51771" cy="347366"/>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grpSp>
          <p:nvGrpSpPr>
            <p:cNvPr id="75" name="组合 74"/>
            <p:cNvGrpSpPr/>
            <p:nvPr/>
          </p:nvGrpSpPr>
          <p:grpSpPr>
            <a:xfrm flipH="1">
              <a:off x="3142093" y="2356201"/>
              <a:ext cx="210555" cy="347366"/>
              <a:chOff x="1432418" y="2551191"/>
              <a:chExt cx="210555" cy="347366"/>
            </a:xfrm>
          </p:grpSpPr>
          <p:sp>
            <p:nvSpPr>
              <p:cNvPr id="76" name="矩形 75"/>
              <p:cNvSpPr/>
              <p:nvPr/>
            </p:nvSpPr>
            <p:spPr>
              <a:xfrm>
                <a:off x="1432418" y="2551191"/>
                <a:ext cx="138544" cy="347366"/>
              </a:xfrm>
              <a:prstGeom prst="rect">
                <a:avLst/>
              </a:prstGeom>
              <a:solidFill>
                <a:srgbClr val="DCEEB4">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7" name="矩形 76"/>
              <p:cNvSpPr/>
              <p:nvPr/>
            </p:nvSpPr>
            <p:spPr>
              <a:xfrm>
                <a:off x="1591202" y="2551191"/>
                <a:ext cx="51771" cy="347366"/>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grpSp>
      <p:pic>
        <p:nvPicPr>
          <p:cNvPr id="82" name="图片 22"/>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76056" y="1350020"/>
            <a:ext cx="3774664" cy="21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图片 23"/>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76056" y="2219140"/>
            <a:ext cx="3774664" cy="2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图片 24"/>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76056" y="3102871"/>
            <a:ext cx="3774664" cy="2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403648" y="2067694"/>
            <a:ext cx="1749197" cy="461665"/>
          </a:xfrm>
          <a:prstGeom prst="rect">
            <a:avLst/>
          </a:prstGeom>
        </p:spPr>
        <p:txBody>
          <a:bodyPr wrap="none">
            <a:spAutoFit/>
          </a:bodyPr>
          <a:lstStyle/>
          <a:p>
            <a:r>
              <a:rPr lang="en-US" altLang="zh-CN" sz="24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Contents</a:t>
            </a:r>
            <a:endParaRPr lang="zh-CN" altLang="en-US" sz="2400" dirty="0">
              <a:gradFill>
                <a:gsLst>
                  <a:gs pos="0">
                    <a:srgbClr val="8488C4"/>
                  </a:gs>
                  <a:gs pos="53000">
                    <a:srgbClr val="D4DEFF"/>
                  </a:gs>
                  <a:gs pos="83000">
                    <a:srgbClr val="D4DEFF"/>
                  </a:gs>
                  <a:gs pos="100000">
                    <a:srgbClr val="96AB94"/>
                  </a:gs>
                </a:gsLst>
                <a:lin ang="5400000" scaled="0"/>
              </a:gradFill>
            </a:endParaRPr>
          </a:p>
        </p:txBody>
      </p:sp>
      <p:sp>
        <p:nvSpPr>
          <p:cNvPr id="90" name="矩形 89"/>
          <p:cNvSpPr/>
          <p:nvPr/>
        </p:nvSpPr>
        <p:spPr>
          <a:xfrm>
            <a:off x="5700757" y="1024169"/>
            <a:ext cx="2183611" cy="400110"/>
          </a:xfrm>
          <a:prstGeom prst="rect">
            <a:avLst/>
          </a:prstGeom>
        </p:spPr>
        <p:txBody>
          <a:bodyPr wrap="none">
            <a:spAutoFit/>
          </a:bodyPr>
          <a:lstStyle/>
          <a:p>
            <a:r>
              <a:rPr lang="en-US" altLang="zh-CN" sz="20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I Introduction</a:t>
            </a:r>
            <a:endParaRPr lang="zh-CN" altLang="en-US" sz="2000" dirty="0">
              <a:gradFill>
                <a:gsLst>
                  <a:gs pos="0">
                    <a:srgbClr val="8488C4"/>
                  </a:gs>
                  <a:gs pos="53000">
                    <a:srgbClr val="D4DEFF"/>
                  </a:gs>
                  <a:gs pos="83000">
                    <a:srgbClr val="D4DEFF"/>
                  </a:gs>
                  <a:gs pos="100000">
                    <a:srgbClr val="96AB94"/>
                  </a:gs>
                </a:gsLst>
                <a:lin ang="5400000" scaled="0"/>
              </a:gradFill>
            </a:endParaRPr>
          </a:p>
        </p:txBody>
      </p:sp>
      <p:sp>
        <p:nvSpPr>
          <p:cNvPr id="91" name="矩形 90"/>
          <p:cNvSpPr/>
          <p:nvPr/>
        </p:nvSpPr>
        <p:spPr>
          <a:xfrm>
            <a:off x="5652120" y="1923678"/>
            <a:ext cx="2381549" cy="400110"/>
          </a:xfrm>
          <a:prstGeom prst="rect">
            <a:avLst/>
          </a:prstGeom>
        </p:spPr>
        <p:txBody>
          <a:bodyPr wrap="none">
            <a:spAutoFit/>
          </a:bodyPr>
          <a:lstStyle/>
          <a:p>
            <a:r>
              <a:rPr lang="en-US" altLang="zh-CN" sz="20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II 2G HTS Wires</a:t>
            </a:r>
            <a:endParaRPr lang="zh-CN" altLang="en-US" sz="2000" dirty="0">
              <a:gradFill>
                <a:gsLst>
                  <a:gs pos="0">
                    <a:srgbClr val="8488C4"/>
                  </a:gs>
                  <a:gs pos="53000">
                    <a:srgbClr val="D4DEFF"/>
                  </a:gs>
                  <a:gs pos="83000">
                    <a:srgbClr val="D4DEFF"/>
                  </a:gs>
                  <a:gs pos="100000">
                    <a:srgbClr val="96AB94"/>
                  </a:gs>
                </a:gsLst>
                <a:lin ang="5400000" scaled="0"/>
              </a:gradFill>
            </a:endParaRPr>
          </a:p>
        </p:txBody>
      </p:sp>
      <p:sp>
        <p:nvSpPr>
          <p:cNvPr id="92" name="矩形 91"/>
          <p:cNvSpPr/>
          <p:nvPr/>
        </p:nvSpPr>
        <p:spPr>
          <a:xfrm>
            <a:off x="4919918" y="2787774"/>
            <a:ext cx="3972562" cy="400110"/>
          </a:xfrm>
          <a:prstGeom prst="rect">
            <a:avLst/>
          </a:prstGeom>
        </p:spPr>
        <p:txBody>
          <a:bodyPr wrap="none">
            <a:spAutoFit/>
          </a:bodyPr>
          <a:lstStyle/>
          <a:p>
            <a:r>
              <a:rPr lang="en-US" altLang="zh-CN" sz="20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III Autonomous Production</a:t>
            </a:r>
            <a:endParaRPr lang="zh-CN" altLang="en-US" sz="2000" dirty="0">
              <a:gradFill>
                <a:gsLst>
                  <a:gs pos="0">
                    <a:srgbClr val="8488C4"/>
                  </a:gs>
                  <a:gs pos="53000">
                    <a:srgbClr val="D4DEFF"/>
                  </a:gs>
                  <a:gs pos="83000">
                    <a:srgbClr val="D4DEFF"/>
                  </a:gs>
                  <a:gs pos="100000">
                    <a:srgbClr val="96AB94"/>
                  </a:gs>
                </a:gsLst>
                <a:lin ang="5400000" scaled="0"/>
              </a:gradFill>
            </a:endParaRPr>
          </a:p>
        </p:txBody>
      </p:sp>
      <p:grpSp>
        <p:nvGrpSpPr>
          <p:cNvPr id="2" name="组合 1"/>
          <p:cNvGrpSpPr/>
          <p:nvPr/>
        </p:nvGrpSpPr>
        <p:grpSpPr>
          <a:xfrm>
            <a:off x="7020272" y="-48204"/>
            <a:ext cx="2132118" cy="360040"/>
            <a:chOff x="7020272" y="-48204"/>
            <a:chExt cx="2132118" cy="360040"/>
          </a:xfrm>
        </p:grpSpPr>
        <p:pic>
          <p:nvPicPr>
            <p:cNvPr id="2053" name="Picture 5" descr="C:\Users\Amos Hong\Desktop\图片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48204"/>
              <a:ext cx="1988102" cy="3600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mos Hong\Desktop\图片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15982"/>
              <a:ext cx="196503" cy="231668"/>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图片 24"/>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76056" y="3975326"/>
            <a:ext cx="3774664" cy="2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24"/>
          <p:cNvSpPr/>
          <p:nvPr/>
        </p:nvSpPr>
        <p:spPr>
          <a:xfrm>
            <a:off x="5783920" y="3660229"/>
            <a:ext cx="2028440" cy="400110"/>
          </a:xfrm>
          <a:prstGeom prst="rect">
            <a:avLst/>
          </a:prstGeom>
        </p:spPr>
        <p:txBody>
          <a:bodyPr wrap="none">
            <a:spAutoFit/>
          </a:bodyPr>
          <a:lstStyle/>
          <a:p>
            <a:r>
              <a:rPr lang="en-US" altLang="zh-CN" sz="2000" dirty="0" smtClean="0">
                <a:gradFill>
                  <a:gsLst>
                    <a:gs pos="0">
                      <a:srgbClr val="8488C4"/>
                    </a:gs>
                    <a:gs pos="53000">
                      <a:srgbClr val="D4DEFF"/>
                    </a:gs>
                    <a:gs pos="83000">
                      <a:srgbClr val="D4DEFF"/>
                    </a:gs>
                    <a:gs pos="100000">
                      <a:srgbClr val="96AB94"/>
                    </a:gs>
                  </a:gsLst>
                  <a:lin ang="5400000" scaled="0"/>
                </a:gradFill>
                <a:latin typeface="BankGothic Lt BT" pitchFamily="34" charset="0"/>
              </a:rPr>
              <a:t>IV Strategies</a:t>
            </a:r>
            <a:endParaRPr lang="zh-CN" altLang="en-US" sz="2000" dirty="0">
              <a:gradFill>
                <a:gsLst>
                  <a:gs pos="0">
                    <a:srgbClr val="8488C4"/>
                  </a:gs>
                  <a:gs pos="53000">
                    <a:srgbClr val="D4DEFF"/>
                  </a:gs>
                  <a:gs pos="83000">
                    <a:srgbClr val="D4DEFF"/>
                  </a:gs>
                  <a:gs pos="100000">
                    <a:srgbClr val="96AB94"/>
                  </a:gs>
                </a:gsLst>
                <a:lin ang="5400000" scaled="0"/>
              </a:gradFill>
            </a:endParaRPr>
          </a:p>
        </p:txBody>
      </p:sp>
    </p:spTree>
    <p:extLst>
      <p:ext uri="{BB962C8B-B14F-4D97-AF65-F5344CB8AC3E}">
        <p14:creationId xmlns:p14="http://schemas.microsoft.com/office/powerpoint/2010/main" val="26305626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1" nodeType="clickEffect">
                                  <p:stCondLst>
                                    <p:cond delay="0"/>
                                  </p:stCondLst>
                                  <p:childTnLst>
                                    <p:animClr clrSpc="rgb" dir="cw">
                                      <p:cBhvr override="childStyle">
                                        <p:cTn id="6" dur="2000" fill="hold"/>
                                        <p:tgtEl>
                                          <p:spTgt spid="91">
                                            <p:txEl>
                                              <p:pRg st="0" end="0"/>
                                            </p:txEl>
                                          </p:spTgt>
                                        </p:tgtEl>
                                        <p:attrNameLst>
                                          <p:attrName>style.color</p:attrName>
                                        </p:attrNameLst>
                                      </p:cBhvr>
                                      <p:to>
                                        <a:srgbClr val="33376B"/>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圆角矩形 74"/>
          <p:cNvSpPr/>
          <p:nvPr/>
        </p:nvSpPr>
        <p:spPr>
          <a:xfrm>
            <a:off x="2763634" y="874044"/>
            <a:ext cx="6231467" cy="2792522"/>
          </a:xfrm>
          <a:prstGeom prst="roundRect">
            <a:avLst/>
          </a:prstGeom>
          <a:solidFill>
            <a:srgbClr val="1E203E">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圆角矩形 68"/>
          <p:cNvSpPr/>
          <p:nvPr/>
        </p:nvSpPr>
        <p:spPr>
          <a:xfrm>
            <a:off x="4724291" y="3740607"/>
            <a:ext cx="1111623" cy="515742"/>
          </a:xfrm>
          <a:prstGeom prst="round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7020272" y="-48204"/>
            <a:ext cx="2132118" cy="360040"/>
            <a:chOff x="7020272" y="-48204"/>
            <a:chExt cx="2132118" cy="360040"/>
          </a:xfrm>
        </p:grpSpPr>
        <p:pic>
          <p:nvPicPr>
            <p:cNvPr id="23" name="Picture 5" descr="C:\Users\Amos Hong\Desktop\图片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48204"/>
              <a:ext cx="1988102" cy="3600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Users\Amos Hong\Desktop\图片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5982"/>
              <a:ext cx="196503" cy="23166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立方体 15"/>
          <p:cNvSpPr/>
          <p:nvPr/>
        </p:nvSpPr>
        <p:spPr>
          <a:xfrm flipH="1">
            <a:off x="373154" y="4823782"/>
            <a:ext cx="8429157" cy="224651"/>
          </a:xfrm>
          <a:prstGeom prst="cube">
            <a:avLst>
              <a:gd name="adj" fmla="val 78014"/>
            </a:avLst>
          </a:prstGeom>
          <a:blipFill dpi="0" rotWithShape="1">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立方体 18"/>
          <p:cNvSpPr/>
          <p:nvPr/>
        </p:nvSpPr>
        <p:spPr>
          <a:xfrm flipH="1">
            <a:off x="1211162" y="4769871"/>
            <a:ext cx="7591492" cy="224650"/>
          </a:xfrm>
          <a:prstGeom prst="cube">
            <a:avLst>
              <a:gd name="adj" fmla="val 78014"/>
            </a:avLst>
          </a:prstGeom>
          <a:blipFill dpi="0" rotWithShape="0">
            <a:blip r:embed="rId6"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立方体 19"/>
          <p:cNvSpPr/>
          <p:nvPr/>
        </p:nvSpPr>
        <p:spPr>
          <a:xfrm flipH="1">
            <a:off x="2003249" y="4723363"/>
            <a:ext cx="6799403" cy="225349"/>
          </a:xfrm>
          <a:prstGeom prst="cube">
            <a:avLst>
              <a:gd name="adj" fmla="val 78014"/>
            </a:avLst>
          </a:prstGeom>
          <a:blipFill dpi="0" rotWithShape="0">
            <a:blip r:embed="rId7"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立方体 20"/>
          <p:cNvSpPr/>
          <p:nvPr/>
        </p:nvSpPr>
        <p:spPr>
          <a:xfrm flipH="1">
            <a:off x="2723329" y="4673945"/>
            <a:ext cx="6079323" cy="225349"/>
          </a:xfrm>
          <a:prstGeom prst="cube">
            <a:avLst>
              <a:gd name="adj" fmla="val 78014"/>
            </a:avLst>
          </a:prstGeom>
          <a:blipFill dpi="0" rotWithShape="0">
            <a:blip r:embed="rId8"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立方体 24"/>
          <p:cNvSpPr/>
          <p:nvPr/>
        </p:nvSpPr>
        <p:spPr>
          <a:xfrm flipH="1">
            <a:off x="3659434" y="4624526"/>
            <a:ext cx="5143220" cy="225349"/>
          </a:xfrm>
          <a:prstGeom prst="cube">
            <a:avLst>
              <a:gd name="adj" fmla="val 78014"/>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立方体 25"/>
          <p:cNvSpPr/>
          <p:nvPr/>
        </p:nvSpPr>
        <p:spPr>
          <a:xfrm flipH="1">
            <a:off x="4523530" y="4575108"/>
            <a:ext cx="4278780" cy="225349"/>
          </a:xfrm>
          <a:prstGeom prst="cube">
            <a:avLst>
              <a:gd name="adj" fmla="val 78014"/>
            </a:avLst>
          </a:prstGeom>
          <a:solidFill>
            <a:srgbClr val="0575D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立方体 26"/>
          <p:cNvSpPr/>
          <p:nvPr/>
        </p:nvSpPr>
        <p:spPr>
          <a:xfrm flipH="1">
            <a:off x="5939085" y="4525689"/>
            <a:ext cx="2863292" cy="225349"/>
          </a:xfrm>
          <a:prstGeom prst="cube">
            <a:avLst>
              <a:gd name="adj" fmla="val 78014"/>
            </a:avLst>
          </a:prstGeom>
          <a:blipFill dpi="0" rotWithShape="0">
            <a:blip r:embed="rId9" cstate="print"/>
            <a:srcRect/>
            <a:stretch>
              <a:fillRect l="-57000" r="-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立方体 27"/>
          <p:cNvSpPr/>
          <p:nvPr/>
        </p:nvSpPr>
        <p:spPr>
          <a:xfrm flipH="1">
            <a:off x="7039906" y="4475652"/>
            <a:ext cx="1762748" cy="224651"/>
          </a:xfrm>
          <a:prstGeom prst="cube">
            <a:avLst>
              <a:gd name="adj" fmla="val 78014"/>
            </a:avLst>
          </a:prstGeom>
          <a:blipFill dpi="0" rotWithShape="0">
            <a:blip r:embed="rId10"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491008" y="3851392"/>
            <a:ext cx="792162" cy="468000"/>
            <a:chOff x="292657" y="3311167"/>
            <a:chExt cx="1359168" cy="293375"/>
          </a:xfrm>
        </p:grpSpPr>
        <p:sp>
          <p:nvSpPr>
            <p:cNvPr id="30" name="圆角矩形 29"/>
            <p:cNvSpPr/>
            <p:nvPr/>
          </p:nvSpPr>
          <p:spPr>
            <a:xfrm>
              <a:off x="360757" y="3311167"/>
              <a:ext cx="1210041" cy="293375"/>
            </a:xfrm>
            <a:prstGeom prst="round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30"/>
            <p:cNvSpPr txBox="1"/>
            <p:nvPr/>
          </p:nvSpPr>
          <p:spPr>
            <a:xfrm>
              <a:off x="292657" y="3331221"/>
              <a:ext cx="1359168" cy="250817"/>
            </a:xfrm>
            <a:prstGeom prst="rect">
              <a:avLst/>
            </a:prstGeom>
            <a:noFill/>
          </p:spPr>
          <p:txBody>
            <a:bodyPr wrap="square" rtlCol="0">
              <a:spAutoFit/>
            </a:bodyPr>
            <a:lstStyle/>
            <a:p>
              <a:pPr algn="ctr"/>
              <a:r>
                <a:rPr lang="en-US" altLang="zh-CN" sz="1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Hastelloy Substrate</a:t>
              </a:r>
              <a:endParaRPr lang="zh-CN" altLang="en-US" sz="10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grpSp>
      <p:sp>
        <p:nvSpPr>
          <p:cNvPr id="38" name="TextBox 37"/>
          <p:cNvSpPr txBox="1"/>
          <p:nvPr/>
        </p:nvSpPr>
        <p:spPr>
          <a:xfrm>
            <a:off x="2145258" y="3805745"/>
            <a:ext cx="578072" cy="507831"/>
          </a:xfrm>
          <a:prstGeom prst="rect">
            <a:avLst/>
          </a:prstGeom>
          <a:noFill/>
        </p:spPr>
        <p:txBody>
          <a:bodyPr wrap="square" rtlCol="0">
            <a:spAutoFit/>
          </a:bodyPr>
          <a:lstStyle/>
          <a:p>
            <a:pPr algn="ctr"/>
            <a:r>
              <a:rPr lang="en-US" altLang="zh-CN" sz="6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 </a:t>
            </a: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Y</a:t>
            </a:r>
            <a:r>
              <a:rPr lang="en-US" altLang="zh-CN" sz="900" baseline="-25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2</a:t>
            </a: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O</a:t>
            </a:r>
            <a:r>
              <a:rPr lang="en-US" altLang="zh-CN" sz="900" baseline="-25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3</a:t>
            </a:r>
          </a:p>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Buffer Layer</a:t>
            </a:r>
            <a:endParaRPr lang="zh-CN" altLang="en-US" sz="9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42" name="圆角矩形 41"/>
          <p:cNvSpPr/>
          <p:nvPr/>
        </p:nvSpPr>
        <p:spPr>
          <a:xfrm>
            <a:off x="1425331" y="3799066"/>
            <a:ext cx="578073" cy="505950"/>
          </a:xfrm>
          <a:prstGeom prst="roundRect">
            <a:avLst>
              <a:gd name="adj" fmla="val 9506"/>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p:cNvSpPr txBox="1"/>
          <p:nvPr/>
        </p:nvSpPr>
        <p:spPr>
          <a:xfrm>
            <a:off x="1369142" y="3794397"/>
            <a:ext cx="706116" cy="507831"/>
          </a:xfrm>
          <a:prstGeom prst="rect">
            <a:avLst/>
          </a:prstGeom>
          <a:noFill/>
        </p:spPr>
        <p:txBody>
          <a:bodyPr wrap="square" rtlCol="0">
            <a:spAutoFit/>
          </a:bodyPr>
          <a:lstStyle/>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 Al</a:t>
            </a:r>
            <a:r>
              <a:rPr lang="en-US" altLang="zh-CN" sz="900" baseline="-25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2</a:t>
            </a: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O</a:t>
            </a:r>
            <a:r>
              <a:rPr lang="en-US" altLang="zh-CN" sz="900" baseline="-25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3</a:t>
            </a:r>
          </a:p>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Blocking Layer</a:t>
            </a:r>
            <a:endParaRPr lang="zh-CN" altLang="en-US" sz="9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grpSp>
        <p:nvGrpSpPr>
          <p:cNvPr id="44" name="组合 43"/>
          <p:cNvGrpSpPr/>
          <p:nvPr/>
        </p:nvGrpSpPr>
        <p:grpSpPr>
          <a:xfrm>
            <a:off x="2831319" y="3862973"/>
            <a:ext cx="828115" cy="393376"/>
            <a:chOff x="342596" y="3311166"/>
            <a:chExt cx="828115" cy="393376"/>
          </a:xfrm>
        </p:grpSpPr>
        <p:sp>
          <p:nvSpPr>
            <p:cNvPr id="45" name="圆角矩形 44"/>
            <p:cNvSpPr/>
            <p:nvPr/>
          </p:nvSpPr>
          <p:spPr>
            <a:xfrm>
              <a:off x="372459" y="3311166"/>
              <a:ext cx="729098" cy="393376"/>
            </a:xfrm>
            <a:prstGeom prst="round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TextBox 45"/>
            <p:cNvSpPr txBox="1"/>
            <p:nvPr/>
          </p:nvSpPr>
          <p:spPr>
            <a:xfrm>
              <a:off x="342596" y="3331047"/>
              <a:ext cx="828115" cy="369332"/>
            </a:xfrm>
            <a:prstGeom prst="rect">
              <a:avLst/>
            </a:prstGeom>
            <a:noFill/>
          </p:spPr>
          <p:txBody>
            <a:bodyPr wrap="square" rtlCol="0">
              <a:spAutoFit/>
            </a:bodyPr>
            <a:lstStyle/>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MgO </a:t>
              </a:r>
            </a:p>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Seed Layer</a:t>
              </a:r>
              <a:endParaRPr lang="zh-CN" altLang="en-US" sz="55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3731442" y="3862973"/>
            <a:ext cx="828115" cy="393376"/>
            <a:chOff x="333632" y="3311166"/>
            <a:chExt cx="828115" cy="393376"/>
          </a:xfrm>
        </p:grpSpPr>
        <p:sp>
          <p:nvSpPr>
            <p:cNvPr id="48" name="圆角矩形 47"/>
            <p:cNvSpPr/>
            <p:nvPr/>
          </p:nvSpPr>
          <p:spPr>
            <a:xfrm>
              <a:off x="360757" y="3311166"/>
              <a:ext cx="764963" cy="393376"/>
            </a:xfrm>
            <a:prstGeom prst="round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TextBox 48"/>
            <p:cNvSpPr txBox="1"/>
            <p:nvPr/>
          </p:nvSpPr>
          <p:spPr>
            <a:xfrm>
              <a:off x="333632" y="3331047"/>
              <a:ext cx="828115" cy="369332"/>
            </a:xfrm>
            <a:prstGeom prst="rect">
              <a:avLst/>
            </a:prstGeom>
            <a:noFill/>
          </p:spPr>
          <p:txBody>
            <a:bodyPr wrap="square" rtlCol="0">
              <a:spAutoFit/>
            </a:bodyPr>
            <a:lstStyle/>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CeO</a:t>
              </a:r>
              <a:r>
                <a:rPr lang="en-US" altLang="zh-CN" sz="900" baseline="-250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2</a:t>
              </a:r>
              <a:endParaRPr lang="en-US" altLang="zh-CN" sz="90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Cap Layer</a:t>
              </a:r>
            </a:p>
          </p:txBody>
        </p:sp>
      </p:grpSp>
      <p:sp>
        <p:nvSpPr>
          <p:cNvPr id="52" name="TextBox 51"/>
          <p:cNvSpPr txBox="1"/>
          <p:nvPr/>
        </p:nvSpPr>
        <p:spPr>
          <a:xfrm>
            <a:off x="4667546" y="3740607"/>
            <a:ext cx="1224136" cy="507831"/>
          </a:xfrm>
          <a:prstGeom prst="rect">
            <a:avLst/>
          </a:prstGeom>
          <a:noFill/>
        </p:spPr>
        <p:txBody>
          <a:bodyPr wrap="square" rtlCol="0">
            <a:spAutoFit/>
          </a:bodyPr>
          <a:lstStyle/>
          <a:p>
            <a:pPr algn="ctr"/>
            <a:r>
              <a:rPr lang="en-US" altLang="zh-CN" sz="900" dirty="0" smtClean="0">
                <a:solidFill>
                  <a:srgbClr val="88D895"/>
                </a:solidFill>
                <a:latin typeface="微软雅黑" panose="020B0503020204020204" pitchFamily="34" charset="-122"/>
                <a:ea typeface="微软雅黑" panose="020B0503020204020204" pitchFamily="34" charset="-122"/>
              </a:rPr>
              <a:t>YBCO Superconducting Layer</a:t>
            </a:r>
            <a:endParaRPr lang="zh-CN" altLang="en-US" sz="550" dirty="0">
              <a:solidFill>
                <a:srgbClr val="88D895"/>
              </a:solidFill>
              <a:latin typeface="微软雅黑" panose="020B0503020204020204" pitchFamily="34" charset="-122"/>
              <a:ea typeface="微软雅黑" panose="020B0503020204020204" pitchFamily="34" charset="-122"/>
            </a:endParaRPr>
          </a:p>
        </p:txBody>
      </p:sp>
      <p:sp>
        <p:nvSpPr>
          <p:cNvPr id="54" name="圆角矩形 53"/>
          <p:cNvSpPr/>
          <p:nvPr/>
        </p:nvSpPr>
        <p:spPr>
          <a:xfrm>
            <a:off x="6179714" y="3792580"/>
            <a:ext cx="648072" cy="433882"/>
          </a:xfrm>
          <a:prstGeom prst="round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TextBox 54"/>
          <p:cNvSpPr txBox="1"/>
          <p:nvPr/>
        </p:nvSpPr>
        <p:spPr>
          <a:xfrm>
            <a:off x="5939085" y="3813812"/>
            <a:ext cx="1152795" cy="369332"/>
          </a:xfrm>
          <a:prstGeom prst="rect">
            <a:avLst/>
          </a:prstGeom>
          <a:noFill/>
        </p:spPr>
        <p:txBody>
          <a:bodyPr wrap="square" rtlCol="0">
            <a:spAutoFit/>
          </a:bodyPr>
          <a:lstStyle/>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Ag</a:t>
            </a:r>
          </a:p>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Overlayer</a:t>
            </a:r>
            <a:endParaRPr lang="zh-CN" altLang="en-US" sz="550" dirty="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endParaRPr>
          </a:p>
        </p:txBody>
      </p:sp>
      <p:sp>
        <p:nvSpPr>
          <p:cNvPr id="57" name="圆角矩形 56"/>
          <p:cNvSpPr/>
          <p:nvPr/>
        </p:nvSpPr>
        <p:spPr>
          <a:xfrm>
            <a:off x="7454113" y="3717064"/>
            <a:ext cx="763570" cy="505950"/>
          </a:xfrm>
          <a:prstGeom prst="round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TextBox 57"/>
          <p:cNvSpPr txBox="1"/>
          <p:nvPr/>
        </p:nvSpPr>
        <p:spPr>
          <a:xfrm>
            <a:off x="7441950" y="3709230"/>
            <a:ext cx="786859" cy="507831"/>
          </a:xfrm>
          <a:prstGeom prst="rect">
            <a:avLst/>
          </a:prstGeom>
          <a:noFill/>
        </p:spPr>
        <p:txBody>
          <a:bodyPr wrap="square" rtlCol="0">
            <a:spAutoFit/>
          </a:bodyPr>
          <a:lstStyle/>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 Cu</a:t>
            </a:r>
          </a:p>
          <a:p>
            <a:pPr algn="ctr"/>
            <a:r>
              <a:rPr lang="en-US" altLang="zh-CN" sz="900" dirty="0" smtClean="0">
                <a:gradFill>
                  <a:gsLst>
                    <a:gs pos="0">
                      <a:srgbClr val="8488C4"/>
                    </a:gs>
                    <a:gs pos="53000">
                      <a:srgbClr val="D4DEFF"/>
                    </a:gs>
                    <a:gs pos="83000">
                      <a:srgbClr val="D4DEFF"/>
                    </a:gs>
                    <a:gs pos="100000">
                      <a:srgbClr val="96AB94"/>
                    </a:gs>
                  </a:gsLst>
                  <a:lin ang="5400000" scaled="0"/>
                </a:gradFill>
                <a:latin typeface="微软雅黑" panose="020B0503020204020204" pitchFamily="34" charset="-122"/>
                <a:ea typeface="微软雅黑" panose="020B0503020204020204" pitchFamily="34" charset="-122"/>
              </a:rPr>
              <a:t>Stabilizing Layer</a:t>
            </a:r>
          </a:p>
        </p:txBody>
      </p:sp>
      <p:cxnSp>
        <p:nvCxnSpPr>
          <p:cNvPr id="59" name="直接连接符 58"/>
          <p:cNvCxnSpPr/>
          <p:nvPr/>
        </p:nvCxnSpPr>
        <p:spPr>
          <a:xfrm>
            <a:off x="883905" y="4322631"/>
            <a:ext cx="0" cy="55956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89990" y="4328357"/>
            <a:ext cx="0" cy="50768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2453367" y="4322631"/>
            <a:ext cx="0" cy="44724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3231961" y="4250041"/>
            <a:ext cx="0" cy="51036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4141048" y="4256349"/>
            <a:ext cx="4451" cy="41759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5262028" y="4256349"/>
            <a:ext cx="0" cy="38809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6503895" y="4225622"/>
            <a:ext cx="0" cy="318759"/>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7835898" y="4226462"/>
            <a:ext cx="0" cy="38915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7" name="圆角矩形 66"/>
          <p:cNvSpPr/>
          <p:nvPr/>
        </p:nvSpPr>
        <p:spPr>
          <a:xfrm>
            <a:off x="2231660" y="3800401"/>
            <a:ext cx="420999" cy="513433"/>
          </a:xfrm>
          <a:prstGeom prst="round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Picture 4" descr="C:\Users\Amos Hong\Desktop\陈恩\20131021-_MG_233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1290" y="1567850"/>
            <a:ext cx="2261767" cy="1507956"/>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Lst>
        </p:spPr>
      </p:pic>
      <p:sp>
        <p:nvSpPr>
          <p:cNvPr id="71" name="矩形 70"/>
          <p:cNvSpPr/>
          <p:nvPr/>
        </p:nvSpPr>
        <p:spPr>
          <a:xfrm>
            <a:off x="0" y="283483"/>
            <a:ext cx="9144000" cy="560075"/>
          </a:xfrm>
          <a:prstGeom prst="rec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sp>
        <p:nvSpPr>
          <p:cNvPr id="72" name="TextBox 237"/>
          <p:cNvSpPr txBox="1"/>
          <p:nvPr/>
        </p:nvSpPr>
        <p:spPr>
          <a:xfrm>
            <a:off x="-9175" y="348080"/>
            <a:ext cx="7325515" cy="430879"/>
          </a:xfrm>
          <a:prstGeom prst="rect">
            <a:avLst/>
          </a:prstGeom>
          <a:noFill/>
        </p:spPr>
        <p:txBody>
          <a:bodyPr wrap="none" lIns="91432" tIns="45716" rIns="91432" bIns="45716" rtlCol="0">
            <a:spAutoFit/>
          </a:bodyPr>
          <a:lstStyle/>
          <a:p>
            <a:r>
              <a:rPr lang="en-US" altLang="zh-CN" sz="2200" b="1" dirty="0" smtClean="0">
                <a:solidFill>
                  <a:srgbClr val="1E203E"/>
                </a:solidFill>
                <a:latin typeface="BankGothic Lt BT" panose="020B0607020203060204" pitchFamily="34" charset="0"/>
                <a:ea typeface="站酷高端黑" panose="02010600030101010101" pitchFamily="2" charset="-122"/>
              </a:rPr>
              <a:t>  </a:t>
            </a:r>
            <a:r>
              <a:rPr lang="en-US" altLang="zh-CN" sz="2200" b="1" dirty="0" smtClean="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rPr>
              <a:t>2G High Temperature Superconducting Wires</a:t>
            </a:r>
            <a:endParaRPr lang="en-US" altLang="zh-CN" sz="2200" b="1" dirty="0">
              <a:solidFill>
                <a:srgbClr val="1E203E"/>
              </a:solidFill>
              <a:effectLst>
                <a:glow rad="63500">
                  <a:schemeClr val="tx2">
                    <a:lumMod val="60000"/>
                    <a:lumOff val="40000"/>
                    <a:alpha val="40000"/>
                  </a:schemeClr>
                </a:glow>
              </a:effectLst>
              <a:latin typeface="BankGothic Lt BT" panose="020B0607020203060204" pitchFamily="34" charset="0"/>
              <a:ea typeface="站酷高端黑" panose="02010600030101010101" pitchFamily="2" charset="-122"/>
            </a:endParaRPr>
          </a:p>
        </p:txBody>
      </p:sp>
      <p:sp>
        <p:nvSpPr>
          <p:cNvPr id="74" name="矩形 73"/>
          <p:cNvSpPr/>
          <p:nvPr/>
        </p:nvSpPr>
        <p:spPr>
          <a:xfrm>
            <a:off x="3109788" y="915566"/>
            <a:ext cx="5854700" cy="861774"/>
          </a:xfrm>
          <a:prstGeom prst="rect">
            <a:avLst/>
          </a:prstGeom>
        </p:spPr>
        <p:txBody>
          <a:bodyPr wrap="square">
            <a:spAutoFit/>
          </a:bodyPr>
          <a:lstStyle/>
          <a:p>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Excellent High Field Performance at Low Temperatures</a:t>
            </a:r>
          </a:p>
          <a:p>
            <a:pPr marL="171450" indent="-171450">
              <a:buFont typeface="Arial" panose="020B0604020202020204" pitchFamily="34" charset="0"/>
              <a:buChar char="•"/>
            </a:pPr>
            <a:r>
              <a:rPr lang="en-US" altLang="zh-CN" sz="11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Critical current of 1000 A/cm (width) at </a:t>
            </a:r>
            <a:r>
              <a:rPr lang="en-US" altLang="zh-CN" sz="11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4.2K and </a:t>
            </a:r>
            <a:r>
              <a:rPr lang="en-US" altLang="zh-CN" sz="11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9T</a:t>
            </a:r>
          </a:p>
          <a:p>
            <a:pPr marL="171450" indent="-171450">
              <a:buFont typeface="Arial" panose="020B0604020202020204" pitchFamily="34" charset="0"/>
              <a:buChar char="•"/>
            </a:pPr>
            <a:r>
              <a:rPr lang="en-US" altLang="zh-CN" sz="11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Measurement passed </a:t>
            </a:r>
            <a:r>
              <a:rPr lang="en-US" altLang="zh-CN" sz="11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third party verification by Chinese Academy of Sciences</a:t>
            </a:r>
            <a:endParaRPr lang="zh-CN" altLang="zh-CN" sz="11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endParaRPr>
          </a:p>
          <a:p>
            <a:pPr marL="285750" indent="-285750">
              <a:buFont typeface="Wingdings" panose="05000000000000000000" pitchFamily="2" charset="2"/>
              <a:buChar char="l"/>
            </a:pPr>
            <a:endParaRPr lang="zh-CN" altLang="en-US" sz="14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endParaRPr>
          </a:p>
        </p:txBody>
      </p:sp>
      <p:sp>
        <p:nvSpPr>
          <p:cNvPr id="78" name="矩形 77"/>
          <p:cNvSpPr/>
          <p:nvPr/>
        </p:nvSpPr>
        <p:spPr>
          <a:xfrm>
            <a:off x="3104714" y="1573272"/>
            <a:ext cx="5854700" cy="477054"/>
          </a:xfrm>
          <a:prstGeom prst="rect">
            <a:avLst/>
          </a:prstGeom>
        </p:spPr>
        <p:txBody>
          <a:bodyPr wrap="square">
            <a:spAutoFit/>
          </a:bodyPr>
          <a:lstStyle/>
          <a:p>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World-leading Critical Current Density</a:t>
            </a:r>
          </a:p>
          <a:p>
            <a:pPr marL="171450" indent="-171450">
              <a:buFont typeface="Arial" panose="020B0604020202020204" pitchFamily="34" charset="0"/>
              <a:buChar char="•"/>
            </a:pPr>
            <a:r>
              <a:rPr lang="en-US" altLang="zh-CN" sz="11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Critical current density </a:t>
            </a:r>
            <a:r>
              <a:rPr lang="en-US" altLang="zh-CN" sz="11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of 5 MA/cm</a:t>
            </a:r>
            <a:r>
              <a:rPr lang="en-US" altLang="zh-CN" sz="1100" baseline="300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2</a:t>
            </a:r>
            <a:r>
              <a:rPr lang="zh-CN" altLang="en-US" sz="11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 </a:t>
            </a:r>
            <a:r>
              <a:rPr lang="en-US" altLang="zh-CN" sz="11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at 77K, self-field (amongst </a:t>
            </a:r>
            <a:r>
              <a:rPr lang="en-US" altLang="zh-CN" sz="11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the top few in the world)</a:t>
            </a:r>
          </a:p>
        </p:txBody>
      </p:sp>
      <p:sp>
        <p:nvSpPr>
          <p:cNvPr id="79" name="矩形 78"/>
          <p:cNvSpPr/>
          <p:nvPr/>
        </p:nvSpPr>
        <p:spPr>
          <a:xfrm>
            <a:off x="3116906" y="1995686"/>
            <a:ext cx="5854700" cy="984885"/>
          </a:xfrm>
          <a:prstGeom prst="rect">
            <a:avLst/>
          </a:prstGeom>
        </p:spPr>
        <p:txBody>
          <a:bodyPr wrap="square">
            <a:spAutoFit/>
          </a:bodyPr>
          <a:lstStyle/>
          <a:p>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Advanced Low Resistance Superconducting Wire Joint</a:t>
            </a:r>
          </a:p>
          <a:p>
            <a:pPr marL="171450" indent="-171450">
              <a:buFont typeface="Arial" panose="020B0604020202020204" pitchFamily="34" charset="0"/>
              <a:buChar char="•"/>
            </a:pPr>
            <a:r>
              <a:rPr lang="en-US" altLang="zh-CN" sz="11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Total resistance of a single joint can be as low as </a:t>
            </a:r>
            <a:r>
              <a:rPr lang="en-US" altLang="zh-CN" sz="11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2.3 n</a:t>
            </a:r>
            <a:r>
              <a:rPr lang="zh-CN" altLang="zh-CN" sz="11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Ω</a:t>
            </a:r>
            <a:r>
              <a:rPr lang="en-US" altLang="zh-CN" sz="11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 </a:t>
            </a:r>
            <a:r>
              <a:rPr lang="en-US" altLang="zh-CN" sz="11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(resistance evenly distributed in a few meters </a:t>
            </a:r>
            <a:r>
              <a:rPr lang="en-US" altLang="zh-CN" sz="1100" dirty="0" err="1"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lenght</a:t>
            </a:r>
            <a:r>
              <a:rPr lang="en-US" altLang="zh-CN" sz="11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a:t>
            </a:r>
            <a:endParaRPr lang="en-US" altLang="zh-CN" sz="11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zh-CN" sz="11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Lowest ever achieved for commercial wires</a:t>
            </a:r>
          </a:p>
          <a:p>
            <a:pPr marL="171450" indent="-171450">
              <a:buFont typeface="Arial" panose="020B0604020202020204" pitchFamily="34" charset="0"/>
              <a:buChar char="•"/>
            </a:pPr>
            <a:r>
              <a:rPr lang="en-US" altLang="zh-CN" sz="11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Highly reversible in the event of over current</a:t>
            </a:r>
          </a:p>
        </p:txBody>
      </p:sp>
      <p:sp>
        <p:nvSpPr>
          <p:cNvPr id="80" name="矩形 79"/>
          <p:cNvSpPr/>
          <p:nvPr/>
        </p:nvSpPr>
        <p:spPr>
          <a:xfrm>
            <a:off x="3113508" y="2897963"/>
            <a:ext cx="5854700" cy="815608"/>
          </a:xfrm>
          <a:prstGeom prst="rect">
            <a:avLst/>
          </a:prstGeom>
        </p:spPr>
        <p:txBody>
          <a:bodyPr wrap="square">
            <a:spAutoFit/>
          </a:bodyPr>
          <a:lstStyle/>
          <a:p>
            <a:r>
              <a:rPr lang="en-US" altLang="zh-CN" sz="14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Stable Magnetic Coil Winding Performance</a:t>
            </a:r>
          </a:p>
          <a:p>
            <a:pPr marL="171450" indent="-171450">
              <a:buFont typeface="Arial" panose="020B0604020202020204" pitchFamily="34" charset="0"/>
              <a:buChar char="•"/>
            </a:pPr>
            <a:r>
              <a:rPr lang="en-US" altLang="zh-CN" sz="11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Special lamination technique to deal with peeling effect (</a:t>
            </a:r>
            <a:r>
              <a:rPr lang="en-US" altLang="zh-CN" sz="1100" dirty="0" err="1"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Ic</a:t>
            </a:r>
            <a:r>
              <a:rPr lang="en-US" altLang="zh-CN" sz="11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 degradation after applying epoxy)</a:t>
            </a:r>
            <a:endParaRPr lang="en-US" altLang="zh-CN" sz="11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zh-CN" sz="1100" dirty="0" smtClean="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rPr>
              <a:t>High tensile strength and critical delamination stress</a:t>
            </a:r>
            <a:endParaRPr lang="en-US" altLang="zh-CN" sz="1100" dirty="0">
              <a:gradFill>
                <a:gsLst>
                  <a:gs pos="0">
                    <a:srgbClr val="8488C4"/>
                  </a:gs>
                  <a:gs pos="53000">
                    <a:srgbClr val="D4DEFF"/>
                  </a:gs>
                  <a:gs pos="83000">
                    <a:srgbClr val="D4DEFF"/>
                  </a:gs>
                  <a:gs pos="100000">
                    <a:srgbClr val="96AB94"/>
                  </a:gs>
                </a:gsLst>
                <a:lin ang="5400000" scaled="0"/>
              </a:gradFill>
              <a:latin typeface="Arial" panose="020B0604020202020204" pitchFamily="34" charset="0"/>
              <a:cs typeface="Arial" panose="020B0604020202020204" pitchFamily="34" charset="0"/>
            </a:endParaRPr>
          </a:p>
        </p:txBody>
      </p:sp>
      <p:sp>
        <p:nvSpPr>
          <p:cNvPr id="81" name="TextBox 80"/>
          <p:cNvSpPr txBox="1"/>
          <p:nvPr/>
        </p:nvSpPr>
        <p:spPr>
          <a:xfrm>
            <a:off x="251520" y="1122298"/>
            <a:ext cx="7487925" cy="369332"/>
          </a:xfrm>
          <a:prstGeom prst="rect">
            <a:avLst/>
          </a:prstGeom>
          <a:noFill/>
        </p:spPr>
        <p:txBody>
          <a:bodyPr wrap="square" rtlCol="0">
            <a:spAutoFit/>
          </a:bodyPr>
          <a:lstStyle/>
          <a:p>
            <a:r>
              <a:rPr lang="en-US" altLang="zh-CN" b="1" dirty="0" smtClean="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rPr>
              <a:t>“Created in China”</a:t>
            </a:r>
            <a:endParaRPr lang="en-US" altLang="zh-CN" b="1" dirty="0">
              <a:gradFill>
                <a:gsLst>
                  <a:gs pos="0">
                    <a:srgbClr val="8488C4"/>
                  </a:gs>
                  <a:gs pos="53000">
                    <a:srgbClr val="D4DEFF"/>
                  </a:gs>
                  <a:gs pos="83000">
                    <a:srgbClr val="D4DEFF"/>
                  </a:gs>
                  <a:gs pos="100000">
                    <a:srgbClr val="96AB94"/>
                  </a:gs>
                </a:gsLst>
                <a:lin ang="5400000" scaled="0"/>
              </a:gradFill>
              <a:latin typeface="BankGothic Lt BT" panose="020B0607020203060204" pitchFamily="34" charset="0"/>
              <a:ea typeface="微软雅黑" panose="020B0503020204020204" pitchFamily="34" charset="-122"/>
            </a:endParaRPr>
          </a:p>
        </p:txBody>
      </p:sp>
    </p:spTree>
    <p:extLst>
      <p:ext uri="{BB962C8B-B14F-4D97-AF65-F5344CB8AC3E}">
        <p14:creationId xmlns:p14="http://schemas.microsoft.com/office/powerpoint/2010/main" val="2145491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par>
                                <p:cTn id="44" presetID="10" presetClass="entr" presetSubtype="0"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500"/>
                                        <p:tgtEl>
                                          <p:spTgt spid="5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500"/>
                                        <p:tgtEl>
                                          <p:spTgt spid="5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500"/>
                                        <p:tgtEl>
                                          <p:spTgt spid="58"/>
                                        </p:tgtEl>
                                      </p:cBhvr>
                                    </p:animEffect>
                                  </p:childTnLst>
                                </p:cTn>
                              </p:par>
                              <p:par>
                                <p:cTn id="65" presetID="10" presetClass="entr" presetSubtype="0"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fade">
                                      <p:cBhvr>
                                        <p:cTn id="67" dur="500"/>
                                        <p:tgtEl>
                                          <p:spTgt spid="59"/>
                                        </p:tgtEl>
                                      </p:cBhvr>
                                    </p:animEffect>
                                  </p:childTnLst>
                                </p:cTn>
                              </p:par>
                              <p:par>
                                <p:cTn id="68" presetID="10" presetClass="entr" presetSubtype="0" fill="hold" nodeType="with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fade">
                                      <p:cBhvr>
                                        <p:cTn id="70" dur="500"/>
                                        <p:tgtEl>
                                          <p:spTgt spid="60"/>
                                        </p:tgtEl>
                                      </p:cBhvr>
                                    </p:animEffect>
                                  </p:childTnLst>
                                </p:cTn>
                              </p:par>
                              <p:par>
                                <p:cTn id="71" presetID="10" presetClass="entr" presetSubtype="0" fill="hold" nodeType="withEffect">
                                  <p:stCondLst>
                                    <p:cond delay="0"/>
                                  </p:stCondLst>
                                  <p:childTnLst>
                                    <p:set>
                                      <p:cBhvr>
                                        <p:cTn id="72" dur="1" fill="hold">
                                          <p:stCondLst>
                                            <p:cond delay="0"/>
                                          </p:stCondLst>
                                        </p:cTn>
                                        <p:tgtEl>
                                          <p:spTgt spid="61"/>
                                        </p:tgtEl>
                                        <p:attrNameLst>
                                          <p:attrName>style.visibility</p:attrName>
                                        </p:attrNameLst>
                                      </p:cBhvr>
                                      <p:to>
                                        <p:strVal val="visible"/>
                                      </p:to>
                                    </p:set>
                                    <p:animEffect transition="in" filter="fade">
                                      <p:cBhvr>
                                        <p:cTn id="73" dur="500"/>
                                        <p:tgtEl>
                                          <p:spTgt spid="61"/>
                                        </p:tgtEl>
                                      </p:cBhvr>
                                    </p:animEffect>
                                  </p:childTnLst>
                                </p:cTn>
                              </p:par>
                              <p:par>
                                <p:cTn id="74" presetID="10" presetClass="entr" presetSubtype="0" fill="hold" nodeType="with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fade">
                                      <p:cBhvr>
                                        <p:cTn id="76" dur="500"/>
                                        <p:tgtEl>
                                          <p:spTgt spid="62"/>
                                        </p:tgtEl>
                                      </p:cBhvr>
                                    </p:animEffect>
                                  </p:childTnLst>
                                </p:cTn>
                              </p:par>
                              <p:par>
                                <p:cTn id="77" presetID="10" presetClass="entr" presetSubtype="0" fill="hold" nodeType="with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fade">
                                      <p:cBhvr>
                                        <p:cTn id="79" dur="500"/>
                                        <p:tgtEl>
                                          <p:spTgt spid="63"/>
                                        </p:tgtEl>
                                      </p:cBhvr>
                                    </p:animEffect>
                                  </p:childTnLst>
                                </p:cTn>
                              </p:par>
                              <p:par>
                                <p:cTn id="80" presetID="10" presetClass="entr" presetSubtype="0" fill="hold" nodeType="with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fade">
                                      <p:cBhvr>
                                        <p:cTn id="82" dur="500"/>
                                        <p:tgtEl>
                                          <p:spTgt spid="64"/>
                                        </p:tgtEl>
                                      </p:cBhvr>
                                    </p:animEffect>
                                  </p:childTnLst>
                                </p:cTn>
                              </p:par>
                              <p:par>
                                <p:cTn id="83" presetID="10" presetClass="entr" presetSubtype="0" fill="hold" nodeType="withEffect">
                                  <p:stCondLst>
                                    <p:cond delay="0"/>
                                  </p:stCondLst>
                                  <p:childTnLst>
                                    <p:set>
                                      <p:cBhvr>
                                        <p:cTn id="84" dur="1" fill="hold">
                                          <p:stCondLst>
                                            <p:cond delay="0"/>
                                          </p:stCondLst>
                                        </p:cTn>
                                        <p:tgtEl>
                                          <p:spTgt spid="65"/>
                                        </p:tgtEl>
                                        <p:attrNameLst>
                                          <p:attrName>style.visibility</p:attrName>
                                        </p:attrNameLst>
                                      </p:cBhvr>
                                      <p:to>
                                        <p:strVal val="visible"/>
                                      </p:to>
                                    </p:set>
                                    <p:animEffect transition="in" filter="fade">
                                      <p:cBhvr>
                                        <p:cTn id="85" dur="500"/>
                                        <p:tgtEl>
                                          <p:spTgt spid="65"/>
                                        </p:tgtEl>
                                      </p:cBhvr>
                                    </p:animEffect>
                                  </p:childTnLst>
                                </p:cTn>
                              </p:par>
                              <p:par>
                                <p:cTn id="86" presetID="10" presetClass="entr" presetSubtype="0" fill="hold" nodeType="withEffect">
                                  <p:stCondLst>
                                    <p:cond delay="0"/>
                                  </p:stCondLst>
                                  <p:childTnLst>
                                    <p:set>
                                      <p:cBhvr>
                                        <p:cTn id="87" dur="1" fill="hold">
                                          <p:stCondLst>
                                            <p:cond delay="0"/>
                                          </p:stCondLst>
                                        </p:cTn>
                                        <p:tgtEl>
                                          <p:spTgt spid="66"/>
                                        </p:tgtEl>
                                        <p:attrNameLst>
                                          <p:attrName>style.visibility</p:attrName>
                                        </p:attrNameLst>
                                      </p:cBhvr>
                                      <p:to>
                                        <p:strVal val="visible"/>
                                      </p:to>
                                    </p:set>
                                    <p:animEffect transition="in" filter="fade">
                                      <p:cBhvr>
                                        <p:cTn id="88" dur="500"/>
                                        <p:tgtEl>
                                          <p:spTgt spid="6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7"/>
                                        </p:tgtEl>
                                        <p:attrNameLst>
                                          <p:attrName>style.visibility</p:attrName>
                                        </p:attrNameLst>
                                      </p:cBhvr>
                                      <p:to>
                                        <p:strVal val="visible"/>
                                      </p:to>
                                    </p:set>
                                    <p:animEffect transition="in" filter="fade">
                                      <p:cBhvr>
                                        <p:cTn id="91" dur="500"/>
                                        <p:tgtEl>
                                          <p:spTgt spid="67"/>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70"/>
                                        </p:tgtEl>
                                        <p:attrNameLst>
                                          <p:attrName>style.visibility</p:attrName>
                                        </p:attrNameLst>
                                      </p:cBhvr>
                                      <p:to>
                                        <p:strVal val="visible"/>
                                      </p:to>
                                    </p:set>
                                    <p:animEffect transition="in" filter="fade">
                                      <p:cBhvr>
                                        <p:cTn id="96" dur="500"/>
                                        <p:tgtEl>
                                          <p:spTgt spid="7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1"/>
                                        </p:tgtEl>
                                        <p:attrNameLst>
                                          <p:attrName>style.visibility</p:attrName>
                                        </p:attrNameLst>
                                      </p:cBhvr>
                                      <p:to>
                                        <p:strVal val="visible"/>
                                      </p:to>
                                    </p:set>
                                    <p:animEffect transition="in" filter="fade">
                                      <p:cBhvr>
                                        <p:cTn id="99" dur="500"/>
                                        <p:tgtEl>
                                          <p:spTgt spid="8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75"/>
                                        </p:tgtEl>
                                        <p:attrNameLst>
                                          <p:attrName>style.visibility</p:attrName>
                                        </p:attrNameLst>
                                      </p:cBhvr>
                                      <p:to>
                                        <p:strVal val="visible"/>
                                      </p:to>
                                    </p:set>
                                    <p:animEffect transition="in" filter="fade">
                                      <p:cBhvr>
                                        <p:cTn id="104" dur="500"/>
                                        <p:tgtEl>
                                          <p:spTgt spid="75"/>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74"/>
                                        </p:tgtEl>
                                        <p:attrNameLst>
                                          <p:attrName>style.visibility</p:attrName>
                                        </p:attrNameLst>
                                      </p:cBhvr>
                                      <p:to>
                                        <p:strVal val="visible"/>
                                      </p:to>
                                    </p:set>
                                    <p:animEffect transition="in" filter="fade">
                                      <p:cBhvr>
                                        <p:cTn id="107" dur="500"/>
                                        <p:tgtEl>
                                          <p:spTgt spid="74"/>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78"/>
                                        </p:tgtEl>
                                        <p:attrNameLst>
                                          <p:attrName>style.visibility</p:attrName>
                                        </p:attrNameLst>
                                      </p:cBhvr>
                                      <p:to>
                                        <p:strVal val="visible"/>
                                      </p:to>
                                    </p:set>
                                    <p:animEffect transition="in" filter="fade">
                                      <p:cBhvr>
                                        <p:cTn id="112" dur="500"/>
                                        <p:tgtEl>
                                          <p:spTgt spid="7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79"/>
                                        </p:tgtEl>
                                        <p:attrNameLst>
                                          <p:attrName>style.visibility</p:attrName>
                                        </p:attrNameLst>
                                      </p:cBhvr>
                                      <p:to>
                                        <p:strVal val="visible"/>
                                      </p:to>
                                    </p:set>
                                    <p:animEffect transition="in" filter="fade">
                                      <p:cBhvr>
                                        <p:cTn id="117" dur="500"/>
                                        <p:tgtEl>
                                          <p:spTgt spid="79"/>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80"/>
                                        </p:tgtEl>
                                        <p:attrNameLst>
                                          <p:attrName>style.visibility</p:attrName>
                                        </p:attrNameLst>
                                      </p:cBhvr>
                                      <p:to>
                                        <p:strVal val="visible"/>
                                      </p:to>
                                    </p:set>
                                    <p:animEffect transition="in" filter="fade">
                                      <p:cBhvr>
                                        <p:cTn id="12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69" grpId="0" animBg="1"/>
      <p:bldP spid="16" grpId="0" animBg="1"/>
      <p:bldP spid="19" grpId="0" animBg="1"/>
      <p:bldP spid="20" grpId="0" animBg="1"/>
      <p:bldP spid="21" grpId="0" animBg="1"/>
      <p:bldP spid="25" grpId="0" animBg="1"/>
      <p:bldP spid="26" grpId="0" animBg="1"/>
      <p:bldP spid="27" grpId="0" animBg="1"/>
      <p:bldP spid="28" grpId="0" animBg="1"/>
      <p:bldP spid="38" grpId="0"/>
      <p:bldP spid="42" grpId="0" animBg="1"/>
      <p:bldP spid="43" grpId="0"/>
      <p:bldP spid="52" grpId="0"/>
      <p:bldP spid="54" grpId="0" animBg="1"/>
      <p:bldP spid="55" grpId="0"/>
      <p:bldP spid="57" grpId="0" animBg="1"/>
      <p:bldP spid="58" grpId="0"/>
      <p:bldP spid="67" grpId="0" animBg="1"/>
      <p:bldP spid="74" grpId="0"/>
      <p:bldP spid="78" grpId="0"/>
      <p:bldP spid="79" grpId="0"/>
      <p:bldP spid="80" grpId="0"/>
      <p:bldP spid="8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17837</TotalTime>
  <Words>1174</Words>
  <Application>Microsoft Office PowerPoint</Application>
  <PresentationFormat>全屏显示(16:9)</PresentationFormat>
  <Paragraphs>291</Paragraphs>
  <Slides>18</Slides>
  <Notes>18</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18</vt:i4>
      </vt:variant>
    </vt:vector>
  </HeadingPairs>
  <TitlesOfParts>
    <vt:vector size="30" baseType="lpstr">
      <vt:lpstr>Open Sans Light</vt:lpstr>
      <vt:lpstr>Sosa</vt:lpstr>
      <vt:lpstr>宋体</vt:lpstr>
      <vt:lpstr>微软雅黑</vt:lpstr>
      <vt:lpstr>造字工房悦黑体验版常规体</vt:lpstr>
      <vt:lpstr>站酷高端黑</vt:lpstr>
      <vt:lpstr>Arial</vt:lpstr>
      <vt:lpstr>Arial Rounded MT Bold</vt:lpstr>
      <vt:lpstr>BankGothic Lt BT</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Amos Hong</dc:creator>
  <cp:lastModifiedBy>HH</cp:lastModifiedBy>
  <cp:revision>1257</cp:revision>
  <dcterms:modified xsi:type="dcterms:W3CDTF">2015-06-16T02:22:06Z</dcterms:modified>
</cp:coreProperties>
</file>