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20"/>
  </p:notesMasterIdLst>
  <p:handoutMasterIdLst>
    <p:handoutMasterId r:id="rId21"/>
  </p:handoutMasterIdLst>
  <p:sldIdLst>
    <p:sldId id="301" r:id="rId2"/>
    <p:sldId id="357" r:id="rId3"/>
    <p:sldId id="370" r:id="rId4"/>
    <p:sldId id="371" r:id="rId5"/>
    <p:sldId id="389" r:id="rId6"/>
    <p:sldId id="385" r:id="rId7"/>
    <p:sldId id="383" r:id="rId8"/>
    <p:sldId id="393" r:id="rId9"/>
    <p:sldId id="372" r:id="rId10"/>
    <p:sldId id="399" r:id="rId11"/>
    <p:sldId id="373" r:id="rId12"/>
    <p:sldId id="378" r:id="rId13"/>
    <p:sldId id="400" r:id="rId14"/>
    <p:sldId id="395" r:id="rId15"/>
    <p:sldId id="397" r:id="rId16"/>
    <p:sldId id="392" r:id="rId17"/>
    <p:sldId id="359" r:id="rId18"/>
    <p:sldId id="38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shu Dubey" initials="A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5CEDC"/>
    <a:srgbClr val="A9C2E4"/>
    <a:srgbClr val="FFFF82"/>
    <a:srgbClr val="0B0446"/>
    <a:srgbClr val="0B0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41" autoAdjust="0"/>
  </p:normalViewPr>
  <p:slideViewPr>
    <p:cSldViewPr snapToGrid="0" snapToObjects="1">
      <p:cViewPr>
        <p:scale>
          <a:sx n="100" d="100"/>
          <a:sy n="100" d="100"/>
        </p:scale>
        <p:origin x="-2024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C1C28-C382-2F41-9D11-5F130855808D}" type="datetimeFigureOut">
              <a:rPr lang="en-US" smtClean="0"/>
              <a:t>6/15/15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CEEA7-3A3B-9D48-B03A-CC913A81A6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71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50F42-EFC9-0646-8448-4109A16B3889}" type="datetimeFigureOut">
              <a:rPr lang="en-US" smtClean="0"/>
              <a:t>6/15/15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A788A-20E3-8D4B-96C3-6849A7CFE7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40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B5C3F5-A0FF-604C-B07E-0BD45AD1605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4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788A-20E3-8D4B-96C3-6849A7CFE7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12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788A-20E3-8D4B-96C3-6849A7CFE7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4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788A-20E3-8D4B-96C3-6849A7CFE7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1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788A-20E3-8D4B-96C3-6849A7CFE76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87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788A-20E3-8D4B-96C3-6849A7CFE76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77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788A-20E3-8D4B-96C3-6849A7CFE7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88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Red: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Black lines: calculated load lines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Short-sample:</a:t>
            </a:r>
            <a:r>
              <a:rPr lang="en-US" baseline="0" dirty="0" smtClean="0"/>
              <a:t> 1708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05FB8-0DDD-40E2-87CE-6F6B4D03F28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6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788A-20E3-8D4B-96C3-6849A7CFE76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48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7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11238"/>
            <a:ext cx="8382000" cy="53768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2577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58200" y="6553200"/>
            <a:ext cx="685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0AE46-5F31-7543-BC3A-76B89057D0FF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59515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577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0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66800" y="838200"/>
            <a:ext cx="77724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m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48" y="263324"/>
            <a:ext cx="108966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:\Magnets\High-Fields\LHC\LHC\NbTi\Multilayer_CCT_Fields_Shortsample_10_8_12\Multilayer_CCT_Stress_Harmonics_LaminationSlicing_gpp\temp\Lay1animation0.jpg"/>
          <p:cNvPicPr>
            <a:picLocks noChangeAspect="1" noChangeArrowheads="1"/>
          </p:cNvPicPr>
          <p:nvPr userDrawn="1"/>
        </p:nvPicPr>
        <p:blipFill>
          <a:blip r:embed="rId3" cstate="print"/>
          <a:srcRect l="26813" t="20612" r="41884" b="25510"/>
          <a:stretch>
            <a:fillRect/>
          </a:stretch>
        </p:blipFill>
        <p:spPr bwMode="auto">
          <a:xfrm>
            <a:off x="8457991" y="76200"/>
            <a:ext cx="56059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36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76200" y="6371651"/>
            <a:ext cx="8810625" cy="0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52400" y="769937"/>
            <a:ext cx="8763000" cy="1588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875"/>
            <a:ext cx="8969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F2F2F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98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386263" y="6581775"/>
            <a:ext cx="376237" cy="2762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49EDCCB-BF7F-8744-A3E7-84C82668F641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17734"/>
            <a:ext cx="914400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724900" y="6486525"/>
            <a:ext cx="368300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95A399C-17DE-C347-B7AD-A1AD35D15523}" type="slidenum">
              <a:rPr lang="en-US" sz="1200" b="1" smtClean="0">
                <a:solidFill>
                  <a:srgbClr val="FFFFFF"/>
                </a:solidFill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</a:endParaRPr>
          </a:p>
        </p:txBody>
      </p:sp>
      <p:pic>
        <p:nvPicPr>
          <p:cNvPr id="1030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0" y="6430963"/>
            <a:ext cx="53498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886"/>
          <a:stretch>
            <a:fillRect/>
          </a:stretch>
        </p:blipFill>
        <p:spPr bwMode="auto">
          <a:xfrm>
            <a:off x="922338" y="6426200"/>
            <a:ext cx="1600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2571750" y="6448425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595563" y="6389688"/>
            <a:ext cx="781050" cy="460375"/>
          </a:xfrm>
          <a:prstGeom prst="rect">
            <a:avLst/>
          </a:prstGeom>
          <a:noFill/>
          <a:ln>
            <a:noFill/>
          </a:ln>
          <a:extLst/>
        </p:spPr>
        <p:txBody>
          <a:bodyPr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Office of</a:t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smtClean="0">
                <a:solidFill>
                  <a:srgbClr val="FFFFFF"/>
                </a:solidFill>
              </a:rPr>
              <a:t>Science</a:t>
            </a:r>
          </a:p>
        </p:txBody>
      </p:sp>
      <p:sp>
        <p:nvSpPr>
          <p:cNvPr id="1034" name="Rounded Rectangle 13"/>
          <p:cNvSpPr>
            <a:spLocks noChangeArrowheads="1"/>
          </p:cNvSpPr>
          <p:nvPr/>
        </p:nvSpPr>
        <p:spPr bwMode="auto">
          <a:xfrm>
            <a:off x="8724900" y="6446838"/>
            <a:ext cx="368300" cy="3556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6" tIns="45709" rIns="91416" bIns="45709"/>
          <a:lstStyle/>
          <a:p>
            <a:pPr defTabSz="9128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5" name="Picture 1" descr="ATAP_footer_orange_reversed_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150" y="6450013"/>
            <a:ext cx="2898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0" y="12577"/>
            <a:ext cx="9144000" cy="85576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Franklin Gothic Medium"/>
                <a:ea typeface="ＭＳ Ｐゴシック" charset="0"/>
                <a:cs typeface="Franklin Gothic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Franklin Gothic Medium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Franklin Gothic Medium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Franklin Gothic Medium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Franklin Gothic Medium" charset="0"/>
                <a:ea typeface="ＭＳ Ｐゴシック" charset="-128"/>
                <a:cs typeface="ＭＳ Ｐゴシック" charset="-128"/>
              </a:defRPr>
            </a:lvl5pPr>
            <a:lvl6pPr marL="457082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165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25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332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5" r:id="rId3"/>
    <p:sldLayoutId id="2147483686" r:id="rId4"/>
    <p:sldLayoutId id="2147483687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Franklin Gothic Medium"/>
          <a:ea typeface="ＭＳ Ｐゴシック" charset="0"/>
          <a:cs typeface="Franklin Gothic Medium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ＭＳ Ｐゴシック" charset="0"/>
          <a:cs typeface="ＭＳ Ｐゴシック" charset="0"/>
        </a:defRPr>
      </a:lvl1pPr>
      <a:lvl2pPr marL="287338" indent="-225425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ＭＳ Ｐゴシック" charset="0"/>
          <a:cs typeface="ＭＳ Ｐゴシック"/>
        </a:defRPr>
      </a:lvl2pPr>
      <a:lvl3pPr marL="571500" indent="-115888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 charset="0"/>
        <a:buChar char="–"/>
        <a:defRPr sz="2400">
          <a:solidFill>
            <a:srgbClr val="003366"/>
          </a:solidFill>
          <a:latin typeface="+mn-lt"/>
          <a:ea typeface="ＭＳ Ｐゴシック" charset="0"/>
          <a:cs typeface="ＭＳ Ｐゴシック"/>
        </a:defRPr>
      </a:lvl3pPr>
      <a:lvl4pPr marL="908050" indent="-225425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 charset="0"/>
        <a:buChar char="–"/>
        <a:defRPr sz="2400">
          <a:solidFill>
            <a:srgbClr val="003366"/>
          </a:solidFill>
          <a:latin typeface="+mn-lt"/>
          <a:ea typeface="ＭＳ Ｐゴシック" charset="0"/>
          <a:cs typeface="ＭＳ Ｐゴシック"/>
        </a:defRPr>
      </a:lvl4pPr>
      <a:lvl5pPr marL="1144588" indent="-23495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ＭＳ Ｐゴシック" charset="0"/>
          <a:cs typeface="ＭＳ Ｐゴシック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Martchevskii\CCT2.OPJ!Graph2" TargetMode="External"/><Relationship Id="rId4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wmf"/><Relationship Id="rId3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Base aerial with improvemen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91440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7"/>
          <p:cNvSpPr>
            <a:spLocks noChangeArrowheads="1"/>
          </p:cNvSpPr>
          <p:nvPr/>
        </p:nvSpPr>
        <p:spPr bwMode="auto">
          <a:xfrm>
            <a:off x="0" y="847725"/>
            <a:ext cx="9144000" cy="5572125"/>
          </a:xfrm>
          <a:prstGeom prst="rect">
            <a:avLst/>
          </a:prstGeom>
          <a:solidFill>
            <a:srgbClr val="376092">
              <a:alpha val="8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776288" y="889000"/>
            <a:ext cx="7446962" cy="406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/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CCT Magnet Development at LBNL</a:t>
            </a:r>
          </a:p>
          <a:p>
            <a:pPr algn="ctr">
              <a:defRPr/>
            </a:pPr>
            <a:endParaRPr lang="en-US" sz="3600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3200" b="1" kern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Daniel R. Dietderich</a:t>
            </a:r>
          </a:p>
          <a:p>
            <a:pPr algn="ctr">
              <a:defRPr/>
            </a:pPr>
            <a:r>
              <a:rPr lang="en-US" sz="1800" b="1" kern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Superconducting Magnet Program</a:t>
            </a:r>
          </a:p>
          <a:p>
            <a:pPr algn="ctr">
              <a:defRPr/>
            </a:pPr>
            <a:endParaRPr lang="en-US" b="1" kern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>
              <a:spcAft>
                <a:spcPts val="400"/>
              </a:spcAft>
            </a:pPr>
            <a:r>
              <a:rPr lang="en-US" sz="1800" i="1" dirty="0">
                <a:solidFill>
                  <a:schemeClr val="bg1"/>
                </a:solidFill>
              </a:rPr>
              <a:t>ICFA Mini Workshop on High Field Magnets for Future </a:t>
            </a:r>
            <a:r>
              <a:rPr lang="en-US" sz="1800" i="1" dirty="0" err="1">
                <a:solidFill>
                  <a:schemeClr val="bg1"/>
                </a:solidFill>
              </a:rPr>
              <a:t>pp</a:t>
            </a:r>
            <a:r>
              <a:rPr lang="en-US" sz="1800" i="1" dirty="0">
                <a:solidFill>
                  <a:schemeClr val="bg1"/>
                </a:solidFill>
              </a:rPr>
              <a:t> Colliders</a:t>
            </a:r>
          </a:p>
          <a:p>
            <a:pPr algn="ctr">
              <a:spcAft>
                <a:spcPts val="400"/>
              </a:spcAft>
            </a:pPr>
            <a:r>
              <a:rPr lang="en-US" sz="1800" i="1" dirty="0">
                <a:solidFill>
                  <a:schemeClr val="bg1"/>
                </a:solidFill>
              </a:rPr>
              <a:t>Shanghai Jiao Tong University, </a:t>
            </a:r>
            <a:r>
              <a:rPr lang="en-US" sz="1800" i="1" dirty="0" err="1">
                <a:solidFill>
                  <a:schemeClr val="bg1"/>
                </a:solidFill>
              </a:rPr>
              <a:t>Xuhui</a:t>
            </a:r>
            <a:r>
              <a:rPr lang="en-US" sz="1800" i="1" dirty="0">
                <a:solidFill>
                  <a:schemeClr val="bg1"/>
                </a:solidFill>
              </a:rPr>
              <a:t> Campus </a:t>
            </a:r>
          </a:p>
          <a:p>
            <a:pPr algn="ctr">
              <a:spcAft>
                <a:spcPts val="400"/>
              </a:spcAft>
            </a:pPr>
            <a:r>
              <a:rPr lang="en-US" sz="1800" i="1" dirty="0">
                <a:solidFill>
                  <a:schemeClr val="bg1"/>
                </a:solidFill>
              </a:rPr>
              <a:t>June 14-17, 2015</a:t>
            </a:r>
          </a:p>
          <a:p>
            <a:pPr algn="ctr">
              <a:defRPr/>
            </a:pPr>
            <a:endParaRPr lang="en-US" b="1" kern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0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232443"/>
              </p:ext>
            </p:extLst>
          </p:nvPr>
        </p:nvGraphicFramePr>
        <p:xfrm>
          <a:off x="685800" y="381000"/>
          <a:ext cx="7848600" cy="6064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r:id="rId3" imgW="5028840" imgH="3886200" progId="">
                  <p:link updateAutomatic="1"/>
                </p:oleObj>
              </mc:Choice>
              <mc:Fallback>
                <p:oleObj r:id="rId3" imgW="5028840" imgH="3886200" progId="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381000"/>
                        <a:ext cx="7848600" cy="6064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2066041" y="4784103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95600" y="312420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CCT2 training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1554535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90.4% I</a:t>
            </a:r>
            <a:r>
              <a:rPr lang="en-US" baseline="-25000" dirty="0" smtClean="0"/>
              <a:t>ss</a:t>
            </a:r>
            <a:endParaRPr lang="en-US" baseline="-25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772742" y="1927439"/>
            <a:ext cx="0" cy="3048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80267" y="3283748"/>
            <a:ext cx="148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Outer Layer</a:t>
            </a:r>
          </a:p>
        </p:txBody>
      </p:sp>
      <p:sp>
        <p:nvSpPr>
          <p:cNvPr id="2" name="Rectangle 1"/>
          <p:cNvSpPr/>
          <p:nvPr/>
        </p:nvSpPr>
        <p:spPr>
          <a:xfrm>
            <a:off x="2218441" y="4802636"/>
            <a:ext cx="1480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Outer Layer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89400" y="1931385"/>
            <a:ext cx="142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Inner </a:t>
            </a:r>
            <a:r>
              <a:rPr lang="en-US" b="1" dirty="0">
                <a:solidFill>
                  <a:srgbClr val="0000FF"/>
                </a:solidFill>
              </a:rPr>
              <a:t>Layer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0100" y="2232239"/>
            <a:ext cx="110799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0000FF"/>
                  </a:solidFill>
                </a:ln>
              </a:rPr>
              <a:t>~9,000 A</a:t>
            </a:r>
            <a:endParaRPr lang="en-US" dirty="0">
              <a:ln>
                <a:solidFill>
                  <a:srgbClr val="0000F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6735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-26949"/>
            <a:ext cx="9144000" cy="90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Calibri" charset="0"/>
                <a:cs typeface="Calibri" charset="0"/>
              </a:rPr>
              <a:t>First CCT results show excellent promise,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Calibri" charset="0"/>
                <a:cs typeface="Calibri" charset="0"/>
              </a:rPr>
              <a:t>but lots of work to do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015" y="869840"/>
            <a:ext cx="893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000" b="1" dirty="0">
              <a:solidFill>
                <a:srgbClr val="984807"/>
              </a:solidFill>
              <a:latin typeface="Calibri"/>
              <a:cs typeface="Calibri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b="1" i="1" dirty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638" y="1039117"/>
            <a:ext cx="54864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i="1" dirty="0"/>
              <a:t>First results: </a:t>
            </a:r>
            <a:r>
              <a:rPr lang="en-US" sz="1600" i="1" dirty="0">
                <a:latin typeface="Arial" charset="0"/>
                <a:cs typeface="Arial" charset="0"/>
              </a:rPr>
              <a:t>Data reduction and analysis ongoing</a:t>
            </a:r>
            <a:r>
              <a:rPr lang="en-US" sz="1600" dirty="0">
                <a:latin typeface="Arial" charset="0"/>
                <a:cs typeface="Arial" charset="0"/>
              </a:rPr>
              <a:t> </a:t>
            </a:r>
          </a:p>
          <a:p>
            <a:endParaRPr lang="en-US" sz="1600" i="1" dirty="0">
              <a:latin typeface="Arial" charset="0"/>
              <a:cs typeface="Aria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i="1" dirty="0"/>
              <a:t>Static harmonics: excellent agreement with </a:t>
            </a:r>
            <a:r>
              <a:rPr lang="en-US" sz="1600" i="1" dirty="0" smtClean="0"/>
              <a:t>calculation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Diagnostics of acoustic sensors and quench antenna arrays performed ????  </a:t>
            </a:r>
            <a:endParaRPr lang="en-US" sz="1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55" y="951806"/>
            <a:ext cx="2651881" cy="1817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755" y="2709333"/>
            <a:ext cx="2700261" cy="183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442" y="4535714"/>
            <a:ext cx="2699169" cy="1837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38" y="2518833"/>
            <a:ext cx="6109837" cy="369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31309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855663"/>
          </a:xfrm>
        </p:spPr>
        <p:txBody>
          <a:bodyPr/>
          <a:lstStyle/>
          <a:p>
            <a:r>
              <a:rPr lang="en-US" dirty="0" smtClean="0">
                <a:latin typeface="Franklin Gothic Medium" charset="0"/>
              </a:rPr>
              <a:t>Magnet Instrumentation and Diagnostics</a:t>
            </a:r>
            <a:endParaRPr lang="en-US" dirty="0">
              <a:latin typeface="Franklin Gothic Medium" charset="0"/>
            </a:endParaRPr>
          </a:p>
        </p:txBody>
      </p:sp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3825" y="4552950"/>
            <a:ext cx="2016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7913" y="1512888"/>
            <a:ext cx="26511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191000" y="855663"/>
            <a:ext cx="4708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§"/>
            </a:pPr>
            <a:r>
              <a:rPr lang="en-US" dirty="0">
                <a:solidFill>
                  <a:srgbClr val="002060"/>
                </a:solidFill>
              </a:rPr>
              <a:t>Digital 16-channel FPGA-based quench detection system</a:t>
            </a:r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157162" y="1028700"/>
            <a:ext cx="3817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§"/>
            </a:pPr>
            <a:r>
              <a:rPr lang="en-US" dirty="0">
                <a:solidFill>
                  <a:srgbClr val="002060"/>
                </a:solidFill>
              </a:rPr>
              <a:t>6-channel acoustic quench diagnostics system</a:t>
            </a:r>
          </a:p>
        </p:txBody>
      </p: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25" y="1501775"/>
            <a:ext cx="989012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304800" y="3205163"/>
            <a:ext cx="8594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§"/>
            </a:pPr>
            <a:r>
              <a:rPr lang="en-US" dirty="0">
                <a:solidFill>
                  <a:srgbClr val="002060"/>
                </a:solidFill>
              </a:rPr>
              <a:t>PC board-based stackable quench antenna arrays with 1 inch spatial resolution</a:t>
            </a:r>
          </a:p>
        </p:txBody>
      </p:sp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478338" y="4668838"/>
            <a:ext cx="5905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Rectangle 11"/>
          <p:cNvSpPr>
            <a:spLocks noChangeArrowheads="1"/>
          </p:cNvSpPr>
          <p:nvPr/>
        </p:nvSpPr>
        <p:spPr bwMode="auto">
          <a:xfrm>
            <a:off x="5949950" y="4495800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Wingdings" charset="0"/>
              <a:buChar char="§"/>
            </a:pPr>
            <a:r>
              <a:rPr lang="en-US" dirty="0">
                <a:solidFill>
                  <a:srgbClr val="002060"/>
                </a:solidFill>
              </a:rPr>
              <a:t>CLIQ system (June 2015) </a:t>
            </a:r>
          </a:p>
        </p:txBody>
      </p:sp>
      <p:sp>
        <p:nvSpPr>
          <p:cNvPr id="10251" name="Rectangle 12"/>
          <p:cNvSpPr>
            <a:spLocks noChangeArrowheads="1"/>
          </p:cNvSpPr>
          <p:nvPr/>
        </p:nvSpPr>
        <p:spPr bwMode="auto">
          <a:xfrm>
            <a:off x="117475" y="4495800"/>
            <a:ext cx="41227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Wingdings" charset="0"/>
              <a:buChar char="§"/>
            </a:pPr>
            <a:r>
              <a:rPr lang="en-US" dirty="0">
                <a:solidFill>
                  <a:srgbClr val="002060"/>
                </a:solidFill>
              </a:rPr>
              <a:t>Cryogenic DAQ instrumentation </a:t>
            </a:r>
          </a:p>
          <a:p>
            <a:pPr marL="742950" lvl="1" indent="-285750">
              <a:buFont typeface="Wingdings" charset="0"/>
              <a:buChar char="§"/>
            </a:pPr>
            <a:r>
              <a:rPr lang="en-US" dirty="0">
                <a:solidFill>
                  <a:srgbClr val="002060"/>
                </a:solidFill>
              </a:rPr>
              <a:t>Proof-of-principle with CCT test </a:t>
            </a:r>
          </a:p>
          <a:p>
            <a:pPr marL="742950" lvl="1" indent="-285750">
              <a:buFont typeface="Wingdings" charset="0"/>
              <a:buChar char="§"/>
            </a:pPr>
            <a:r>
              <a:rPr lang="en-US" dirty="0">
                <a:solidFill>
                  <a:srgbClr val="002060"/>
                </a:solidFill>
              </a:rPr>
              <a:t>Implemented by end of 2015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375" y="1616075"/>
            <a:ext cx="249713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§"/>
              <a:defRPr/>
            </a:pP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0-300 kHz bandwidth and 300 -1.9 K operation</a:t>
            </a:r>
          </a:p>
          <a:p>
            <a:pPr marL="285750" indent="-285750">
              <a:buFont typeface="Wingdings" charset="2"/>
              <a:buChar char="§"/>
              <a:defRPr/>
            </a:pP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Improved accuracy of quench localization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64038" y="1484313"/>
            <a:ext cx="176371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Wingdings" charset="2"/>
              <a:buChar char="§"/>
              <a:defRPr/>
            </a:pP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Improved redundancy</a:t>
            </a:r>
          </a:p>
          <a:p>
            <a:pPr marL="171450" indent="-171450">
              <a:buFont typeface="Wingdings" charset="2"/>
              <a:buChar char="§"/>
              <a:defRPr/>
            </a:pP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Precise and flexible control of detection  thresholds and protection delays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2438" y="3906838"/>
            <a:ext cx="8356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charset="2"/>
              <a:buChar char="§"/>
              <a:defRPr/>
            </a:pP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</a:rPr>
              <a:t>Localizing quenches and measuring quench propagation velocity with ultimate precision, also enabling full quench diagnostics where voltage taps are unavailable (CCT)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59338" y="5881688"/>
            <a:ext cx="1011237" cy="230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M. Turqueti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5938" y="5373688"/>
            <a:ext cx="357346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§"/>
              <a:defRPr/>
            </a:pP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Drastically reduces number of wires coming out of the cryostat, improves reliability and reduces operational costs</a:t>
            </a:r>
          </a:p>
          <a:p>
            <a:pPr marL="285750" indent="-285750">
              <a:buFont typeface="Wingdings" charset="2"/>
              <a:buChar char="§"/>
              <a:defRPr/>
            </a:pP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A platform for implementing future sensors and  diagnostics</a:t>
            </a:r>
          </a:p>
        </p:txBody>
      </p:sp>
      <p:pic>
        <p:nvPicPr>
          <p:cNvPr id="10258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5" y="3517900"/>
            <a:ext cx="78009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48375" y="4876800"/>
            <a:ext cx="29432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§"/>
              <a:defRPr/>
            </a:pP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The most efficient “bulk heating” quench protection technique</a:t>
            </a:r>
          </a:p>
          <a:p>
            <a:pPr marL="285750" indent="-285750">
              <a:buFont typeface="Wingdings" charset="2"/>
              <a:buChar char="§"/>
              <a:defRPr/>
            </a:pP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Essential for reducing quench integrals in high-field magnet tests where surface heaters are not implemented or inefficient </a:t>
            </a:r>
          </a:p>
        </p:txBody>
      </p:sp>
    </p:spTree>
    <p:extLst>
      <p:ext uri="{BB962C8B-B14F-4D97-AF65-F5344CB8AC3E}">
        <p14:creationId xmlns:p14="http://schemas.microsoft.com/office/powerpoint/2010/main" val="206352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BIN1 – Single wire coils for process development with Inconel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BIN2 – 6 around 1 cable with Bronze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BIN3 – Rutherford cable – Next step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Bi-2212 CCT Effort</a:t>
            </a:r>
            <a:endParaRPr lang="en-US" dirty="0"/>
          </a:p>
        </p:txBody>
      </p:sp>
      <p:pic>
        <p:nvPicPr>
          <p:cNvPr id="5" name="Picture 4" descr="DSC040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66" y="1672167"/>
            <a:ext cx="1989667" cy="1492250"/>
          </a:xfrm>
          <a:prstGeom prst="rect">
            <a:avLst/>
          </a:prstGeom>
        </p:spPr>
      </p:pic>
      <p:pic>
        <p:nvPicPr>
          <p:cNvPr id="6" name="Picture 5" descr="Screen Shot 2015-06-12 at 2.52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1" y="3802733"/>
            <a:ext cx="5943601" cy="16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7953"/>
      </p:ext>
    </p:extLst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xrwang\Pictures\magnets\BIN2IL\test\IMG_45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r="13072"/>
          <a:stretch/>
        </p:blipFill>
        <p:spPr bwMode="auto">
          <a:xfrm>
            <a:off x="2743200" y="1004066"/>
            <a:ext cx="3048747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559300" y="4049018"/>
            <a:ext cx="1519518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78818" y="4550152"/>
            <a:ext cx="1520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BIN2 inner layer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294841" y="5268218"/>
            <a:ext cx="1712259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16064" y="5242818"/>
            <a:ext cx="2810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Quench antenna covering the magnet pole area. Another one on the opposite side (not shown)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487582" y="2753618"/>
            <a:ext cx="1519518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33995" y="2844207"/>
            <a:ext cx="2792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G10 strips covering the coil surface and wrapped with Kevlar string (yellow) to counteract the Lorentz force on the conductor (20 N/cm in the mid-plane)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156760" y="5081320"/>
            <a:ext cx="1143000" cy="415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0700" y="5445443"/>
            <a:ext cx="179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NbTi Rutherford cable current leads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092700" y="1839218"/>
            <a:ext cx="860612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33995" y="2144018"/>
            <a:ext cx="2098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Instrumentation wiring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BIN2 coil with 6 around 1 cable (Bi-2212)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Coil reached &gt; 72% of conductor limit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700" y="868342"/>
            <a:ext cx="35052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Performance consistent with previous LBL </a:t>
            </a:r>
            <a:r>
              <a:rPr lang="en-US" sz="2000" dirty="0" smtClean="0"/>
              <a:t>subscale coils </a:t>
            </a:r>
            <a:r>
              <a:rPr lang="en-US" sz="2000" dirty="0"/>
              <a:t>heat treated at 1 </a:t>
            </a:r>
            <a:r>
              <a:rPr lang="en-US" sz="2000" dirty="0" smtClean="0"/>
              <a:t>bar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I</a:t>
            </a:r>
            <a:r>
              <a:rPr lang="en-US" baseline="-25000" dirty="0" smtClean="0"/>
              <a:t>c</a:t>
            </a:r>
            <a:r>
              <a:rPr lang="en-US" dirty="0" smtClean="0"/>
              <a:t> = </a:t>
            </a:r>
            <a:r>
              <a:rPr lang="en-US" dirty="0"/>
              <a:t>1230 A (0.1 </a:t>
            </a:r>
            <a:r>
              <a:rPr lang="el-GR" i="1" dirty="0"/>
              <a:t>μ</a:t>
            </a:r>
            <a:r>
              <a:rPr lang="en-US" dirty="0" smtClean="0"/>
              <a:t>V/cm), </a:t>
            </a:r>
            <a:r>
              <a:rPr lang="en-US" i="1" dirty="0" smtClean="0"/>
              <a:t>n</a:t>
            </a:r>
            <a:r>
              <a:rPr lang="en-US" dirty="0" smtClean="0"/>
              <a:t> = 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&gt; 72% of short-sample limit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J</a:t>
            </a:r>
            <a:r>
              <a:rPr lang="en-US" baseline="-25000" dirty="0" smtClean="0"/>
              <a:t>e</a:t>
            </a:r>
            <a:r>
              <a:rPr lang="en-US" dirty="0" smtClean="0"/>
              <a:t> = 350 A</a:t>
            </a:r>
            <a:r>
              <a:rPr lang="en-US" smtClean="0"/>
              <a:t>/</a:t>
            </a:r>
            <a:r>
              <a:rPr lang="en-US" smtClean="0"/>
              <a:t>mm</a:t>
            </a:r>
            <a:r>
              <a:rPr lang="en-US" baseline="30000" smtClean="0"/>
              <a:t>2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Cycled to 1400 A for a few times without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Excellent agreement between the measured dipole fields and calculation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Measurement of field quality is planned for the next test</a:t>
            </a:r>
            <a:endParaRPr lang="en-U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/>
          <a:stretch/>
        </p:blipFill>
        <p:spPr bwMode="auto">
          <a:xfrm>
            <a:off x="3502297" y="1579195"/>
            <a:ext cx="5641703" cy="398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285996"/>
      </p:ext>
    </p:extLst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9144000" cy="617538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rgbClr val="FFFFFF"/>
                </a:solidFill>
                <a:latin typeface="Franklin Gothic Medium" charset="0"/>
                <a:cs typeface="Franklin Gothic Medium" charset="0"/>
              </a:rPr>
              <a:t>SMP Drivers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3825" y="1019175"/>
            <a:ext cx="866775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dirty="0">
                <a:latin typeface="Arial" charset="0"/>
              </a:rPr>
              <a:t>Alignment with P5</a:t>
            </a:r>
          </a:p>
          <a:p>
            <a:pPr>
              <a:lnSpc>
                <a:spcPct val="80000"/>
              </a:lnSpc>
            </a:pPr>
            <a:r>
              <a:rPr lang="en-US" sz="1800" b="1" i="1" dirty="0">
                <a:solidFill>
                  <a:srgbClr val="000000"/>
                </a:solidFill>
                <a:latin typeface="Arial" charset="0"/>
                <a:sym typeface="Helvetica Light" charset="0"/>
              </a:rPr>
              <a:t>“Going much further, however, </a:t>
            </a:r>
            <a:r>
              <a:rPr lang="en-US" sz="1800" b="1" i="1" dirty="0">
                <a:solidFill>
                  <a:srgbClr val="FF0000"/>
                </a:solidFill>
                <a:latin typeface="Arial" charset="0"/>
                <a:sym typeface="Helvetica Light" charset="0"/>
              </a:rPr>
              <a:t>requires changing the capability-cost curve of accelerators </a:t>
            </a:r>
            <a:r>
              <a:rPr lang="en-US" sz="1800" b="1" i="1" dirty="0">
                <a:solidFill>
                  <a:srgbClr val="000000"/>
                </a:solidFill>
                <a:latin typeface="Arial" charset="0"/>
                <a:sym typeface="Helvetica Light" charset="0"/>
              </a:rPr>
              <a:t>, which </a:t>
            </a:r>
            <a:r>
              <a:rPr lang="en-US" sz="1800" b="1" i="1" dirty="0">
                <a:solidFill>
                  <a:srgbClr val="FF0000"/>
                </a:solidFill>
                <a:latin typeface="Arial" charset="0"/>
                <a:sym typeface="Helvetica Light" charset="0"/>
              </a:rPr>
              <a:t>can only happen with an aggressive, sustained, and imaginative R&amp;D program</a:t>
            </a:r>
            <a:r>
              <a:rPr lang="en-US" sz="1800" b="1" i="1" dirty="0">
                <a:solidFill>
                  <a:srgbClr val="000000"/>
                </a:solidFill>
                <a:latin typeface="Arial" charset="0"/>
                <a:sym typeface="Helvetica Light" charset="0"/>
              </a:rPr>
              <a:t>.”</a:t>
            </a:r>
          </a:p>
          <a:p>
            <a:pPr>
              <a:lnSpc>
                <a:spcPct val="80000"/>
              </a:lnSpc>
            </a:pPr>
            <a:endParaRPr lang="en-US" sz="1800" b="1" i="1" dirty="0">
              <a:solidFill>
                <a:srgbClr val="000000"/>
              </a:solidFill>
              <a:latin typeface="Arial" charset="0"/>
              <a:sym typeface="Helvetica Light" charset="0"/>
            </a:endParaRPr>
          </a:p>
          <a:p>
            <a:pPr>
              <a:lnSpc>
                <a:spcPct val="80000"/>
              </a:lnSpc>
            </a:pPr>
            <a:r>
              <a:rPr lang="en-US" sz="1800" b="1" i="1" dirty="0">
                <a:solidFill>
                  <a:srgbClr val="000000"/>
                </a:solidFill>
                <a:latin typeface="Arial" charset="0"/>
                <a:sym typeface="Helvetica Light" charset="0"/>
              </a:rPr>
              <a:t>“Primary goal,  . . . . </a:t>
            </a:r>
            <a:r>
              <a:rPr lang="en-US" sz="1800" b="1" i="1" dirty="0">
                <a:solidFill>
                  <a:srgbClr val="FF0000"/>
                </a:solidFill>
                <a:latin typeface="Arial" charset="0"/>
                <a:sym typeface="Helvetica Light" charset="0"/>
              </a:rPr>
              <a:t>build the future-generation accelerators at dramatically lower cost</a:t>
            </a:r>
            <a:r>
              <a:rPr lang="en-US" sz="1800" b="1" i="1" dirty="0">
                <a:solidFill>
                  <a:srgbClr val="000000"/>
                </a:solidFill>
                <a:latin typeface="Arial" charset="0"/>
                <a:sym typeface="Helvetica Light" charset="0"/>
              </a:rPr>
              <a:t>. For, example,  the primary enabling technology for pp colliders is high-field accelerator magnets, . . .”</a:t>
            </a:r>
          </a:p>
          <a:p>
            <a:pPr>
              <a:lnSpc>
                <a:spcPct val="80000"/>
              </a:lnSpc>
            </a:pPr>
            <a:endParaRPr lang="en-US" sz="1800" b="1" i="1" dirty="0">
              <a:solidFill>
                <a:srgbClr val="000000"/>
              </a:solidFill>
              <a:latin typeface="Arial" charset="0"/>
              <a:sym typeface="Helvetica Light" charset="0"/>
            </a:endParaRPr>
          </a:p>
          <a:p>
            <a:pPr>
              <a:lnSpc>
                <a:spcPct val="80000"/>
              </a:lnSpc>
            </a:pPr>
            <a:r>
              <a:rPr lang="en-US" sz="1800" b="1" i="1" dirty="0">
                <a:solidFill>
                  <a:srgbClr val="000000"/>
                </a:solidFill>
                <a:latin typeface="Arial" charset="0"/>
                <a:sym typeface="Helvetica Light" charset="0"/>
              </a:rPr>
              <a:t>“Strengthen national laboratory-university R&amp;D partnerships, leveraging their diverse expertise and facilities.”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1800" dirty="0">
              <a:latin typeface="Arial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800" dirty="0">
                <a:latin typeface="Arial" charset="0"/>
              </a:rPr>
              <a:t>Development for 18 T magnet with best magnet concept – Future Circular Collider (FCC)</a:t>
            </a:r>
          </a:p>
          <a:p>
            <a:pPr lvl="2">
              <a:lnSpc>
                <a:spcPct val="80000"/>
              </a:lnSpc>
              <a:buFontTx/>
              <a:buChar char="o"/>
            </a:pPr>
            <a:r>
              <a:rPr lang="en-US" sz="1800" dirty="0">
                <a:latin typeface="Arial" charset="0"/>
                <a:ea typeface="ＭＳ Ｐゴシック" charset="0"/>
              </a:rPr>
              <a:t> </a:t>
            </a:r>
            <a:r>
              <a:rPr lang="en-US" sz="1600" dirty="0">
                <a:latin typeface="Arial" charset="0"/>
                <a:ea typeface="ＭＳ Ｐゴシック" charset="0"/>
              </a:rPr>
              <a:t>Consider both Nb</a:t>
            </a:r>
            <a:r>
              <a:rPr lang="en-US" sz="1600" baseline="-25000" dirty="0">
                <a:latin typeface="Arial" charset="0"/>
                <a:ea typeface="ＭＳ Ｐゴシック" charset="0"/>
              </a:rPr>
              <a:t>3</a:t>
            </a:r>
            <a:r>
              <a:rPr lang="en-US" sz="1600" dirty="0">
                <a:latin typeface="Arial" charset="0"/>
                <a:ea typeface="ＭＳ Ｐゴシック" charset="0"/>
              </a:rPr>
              <a:t>Sn and HTS conductors</a:t>
            </a:r>
          </a:p>
          <a:p>
            <a:pPr lvl="2">
              <a:lnSpc>
                <a:spcPct val="80000"/>
              </a:lnSpc>
              <a:buFontTx/>
              <a:buChar char="o"/>
            </a:pPr>
            <a:endParaRPr lang="en-US" sz="1600" dirty="0">
              <a:latin typeface="Arial" charset="0"/>
              <a:ea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800" dirty="0">
                <a:latin typeface="Arial" charset="0"/>
              </a:rPr>
              <a:t>Faster, Better, Cheaper may apply to CCT </a:t>
            </a:r>
          </a:p>
        </p:txBody>
      </p:sp>
    </p:spTree>
    <p:extLst>
      <p:ext uri="{BB962C8B-B14F-4D97-AF65-F5344CB8AC3E}">
        <p14:creationId xmlns:p14="http://schemas.microsoft.com/office/powerpoint/2010/main" val="31042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020" y="1011238"/>
            <a:ext cx="9001565" cy="5387848"/>
          </a:xfrm>
        </p:spPr>
        <p:txBody>
          <a:bodyPr/>
          <a:lstStyle/>
          <a:p>
            <a:pPr marL="284163" indent="-284163">
              <a:buFont typeface="Arial"/>
              <a:buChar char="•"/>
            </a:pPr>
            <a:r>
              <a:rPr lang="en-US" sz="2600" b="1" dirty="0" smtClean="0">
                <a:latin typeface="Calibri"/>
                <a:cs typeface="Calibri"/>
              </a:rPr>
              <a:t>SMP has a strong program aligned with the P5 subpanel</a:t>
            </a:r>
          </a:p>
          <a:p>
            <a:pPr marL="457200" lvl="2" indent="-225425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Focused accelerator magnet Grand Challenges have been identified…</a:t>
            </a:r>
          </a:p>
          <a:p>
            <a:pPr marL="457200" lvl="2" indent="-225425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</a:t>
            </a:r>
            <a:r>
              <a:rPr lang="en-US" sz="2000" dirty="0" smtClean="0">
                <a:latin typeface="Calibri"/>
                <a:cs typeface="Calibri"/>
              </a:rPr>
              <a:t> program has been defined to effectively and efficiently address them</a:t>
            </a:r>
          </a:p>
          <a:p>
            <a:pPr marL="284163" indent="-284163">
              <a:buFont typeface="Arial"/>
              <a:buChar char="•"/>
            </a:pPr>
            <a:r>
              <a:rPr lang="en-US" sz="2600" b="1" dirty="0" smtClean="0">
                <a:latin typeface="Calibri"/>
                <a:cs typeface="Calibri"/>
              </a:rPr>
              <a:t>SMP is aggressively pursuing the novel CCT concept</a:t>
            </a:r>
            <a:endParaRPr lang="en-US" sz="2600" b="1" dirty="0">
              <a:latin typeface="Calibri"/>
              <a:cs typeface="Calibri"/>
            </a:endParaRPr>
          </a:p>
          <a:p>
            <a:pPr marL="457200" lvl="2" indent="-22860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Need to develop, test, and challenge the approach to determine feasibility</a:t>
            </a:r>
          </a:p>
          <a:p>
            <a:pPr marL="457200" lvl="2" indent="-22860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First results with NbTi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conductor are very promising</a:t>
            </a:r>
            <a:endParaRPr lang="en-US" sz="2000" dirty="0">
              <a:latin typeface="Calibri"/>
              <a:cs typeface="Calibri"/>
            </a:endParaRPr>
          </a:p>
          <a:p>
            <a:pPr marL="457200" lvl="2" indent="-22860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Plan to proceed quickly towards higher fields with Nb</a:t>
            </a:r>
            <a:r>
              <a:rPr lang="en-US" sz="2000" baseline="-25000" dirty="0" smtClean="0">
                <a:latin typeface="Calibri"/>
                <a:cs typeface="Calibri"/>
              </a:rPr>
              <a:t>3</a:t>
            </a:r>
            <a:r>
              <a:rPr lang="en-US" sz="2000" dirty="0" smtClean="0">
                <a:latin typeface="Calibri"/>
                <a:cs typeface="Calibri"/>
              </a:rPr>
              <a:t>Sn conductor</a:t>
            </a:r>
          </a:p>
          <a:p>
            <a:pPr marL="457200" lvl="2" indent="-228600">
              <a:buFont typeface="Arial"/>
              <a:buChar char="•"/>
            </a:pPr>
            <a:endParaRPr lang="en-US" sz="2000">
              <a:latin typeface="Calibri"/>
              <a:cs typeface="Calibri"/>
            </a:endParaRPr>
          </a:p>
          <a:p>
            <a:pPr marL="457200" lvl="2" indent="-22860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4163" indent="-284163">
              <a:buFont typeface="Arial"/>
              <a:buChar char="•"/>
            </a:pPr>
            <a:r>
              <a:rPr lang="en-US" sz="2600" b="1" dirty="0" smtClean="0">
                <a:latin typeface="Calibri"/>
                <a:cs typeface="Calibri"/>
              </a:rPr>
              <a:t>LBNL is very active in important DOE projects and initiatives</a:t>
            </a:r>
          </a:p>
          <a:p>
            <a:pPr marL="457200" lvl="2" indent="-22860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Critical roles in LARP/HiLumi</a:t>
            </a:r>
          </a:p>
          <a:p>
            <a:pPr marL="457200" lvl="2" indent="-22860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Advancing superconducting technology for FRIB</a:t>
            </a:r>
          </a:p>
          <a:p>
            <a:pPr marL="457200" lvl="2" indent="-22860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Introduced novel superconducting gantry magnets⇒Stewardship award</a:t>
            </a:r>
          </a:p>
          <a:p>
            <a:pPr marL="573087" lvl="2" indent="-342900">
              <a:buFont typeface="Arial"/>
              <a:buChar char="•"/>
            </a:pPr>
            <a:endParaRPr lang="en-US" sz="2600" dirty="0">
              <a:latin typeface="Calibri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36492"/>
            <a:ext cx="9144000" cy="68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Calibri" charset="0"/>
                <a:cs typeface="Calibri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57240352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67023"/>
      </p:ext>
    </p:extLst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5751340"/>
            <a:ext cx="9144000" cy="518206"/>
          </a:xfrm>
          <a:prstGeom prst="rect">
            <a:avLst/>
          </a:prstGeom>
          <a:solidFill>
            <a:srgbClr val="FFFF8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ATAP modeling activities are in-line with the recommendations.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188" y="962561"/>
            <a:ext cx="89339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Recommendation 5: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“Participate in international design studies for a very high-energy proton-proton collider in order to realize this Next Step in hadron collider facilities for exploration of the Energy Frontier.  Vigorously pursue major cost reductions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by investing in magnet development and in the most promising superconducting materials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, targeting potential breakthroughs in cost-performance.”</a:t>
            </a:r>
          </a:p>
          <a:p>
            <a:endParaRPr lang="en-US" sz="800" dirty="0" smtClean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26949"/>
            <a:ext cx="914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FFFFFF"/>
                </a:solidFill>
                <a:latin typeface="Calibri" charset="0"/>
                <a:cs typeface="Calibri" charset="0"/>
              </a:rPr>
              <a:t>P5/HEPAP subpanel report on Accelerator R&amp;D identifies the importance of Magnet Technology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1977"/>
            <a:ext cx="9144000" cy="21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3328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5751340"/>
            <a:ext cx="9144000" cy="518206"/>
          </a:xfrm>
          <a:prstGeom prst="rect">
            <a:avLst/>
          </a:prstGeom>
          <a:solidFill>
            <a:srgbClr val="FFFF8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ATAP SMP is uniquely qualified to address these challenges.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26949"/>
            <a:ext cx="9144000" cy="90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500" b="1" dirty="0" smtClean="0">
                <a:solidFill>
                  <a:srgbClr val="FFFFFF"/>
                </a:solidFill>
                <a:latin typeface="Calibri" charset="0"/>
                <a:cs typeface="Calibri" charset="0"/>
              </a:rPr>
              <a:t>We have identified a focused set of Grand Challenge questions addressing the P5/HEPAP subpanel report concerns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57307"/>
            <a:ext cx="9144000" cy="48013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b="1" dirty="0">
                <a:solidFill>
                  <a:srgbClr val="984807"/>
                </a:solidFill>
                <a:latin typeface="Calibri"/>
                <a:cs typeface="Calibri"/>
              </a:rPr>
              <a:t>Achieve a field of 16T </a:t>
            </a:r>
            <a:r>
              <a:rPr lang="en-US" dirty="0">
                <a:latin typeface="Calibri"/>
                <a:cs typeface="Calibri"/>
              </a:rPr>
              <a:t>in a bore of at least 50mm by focusing on simple, manufacturable designs</a:t>
            </a:r>
          </a:p>
          <a:p>
            <a:pPr marL="285750" lvl="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b="1" dirty="0">
                <a:solidFill>
                  <a:srgbClr val="984807"/>
                </a:solidFill>
                <a:latin typeface="Calibri"/>
                <a:cs typeface="Calibri"/>
              </a:rPr>
              <a:t>Understand training of Nb</a:t>
            </a:r>
            <a:r>
              <a:rPr lang="en-US" b="1" baseline="-25000" dirty="0">
                <a:solidFill>
                  <a:srgbClr val="984807"/>
                </a:solidFill>
                <a:latin typeface="Calibri"/>
                <a:cs typeface="Calibri"/>
              </a:rPr>
              <a:t>3</a:t>
            </a:r>
            <a:r>
              <a:rPr lang="en-US" b="1" dirty="0">
                <a:solidFill>
                  <a:srgbClr val="984807"/>
                </a:solidFill>
                <a:latin typeface="Calibri"/>
                <a:cs typeface="Calibri"/>
              </a:rPr>
              <a:t>Sn magnets </a:t>
            </a:r>
            <a:r>
              <a:rPr lang="en-US" dirty="0">
                <a:latin typeface="Calibri"/>
                <a:cs typeface="Calibri"/>
              </a:rPr>
              <a:t>and develop ways to reduce or eliminate it</a:t>
            </a:r>
          </a:p>
          <a:p>
            <a:pPr marL="285750" lvl="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b="1" dirty="0">
                <a:solidFill>
                  <a:srgbClr val="984807"/>
                </a:solidFill>
                <a:latin typeface="Calibri"/>
                <a:cs typeface="Calibri"/>
              </a:rPr>
              <a:t>Produce an HTS (Bi-2212/YBCO) insert</a:t>
            </a:r>
            <a:r>
              <a:rPr lang="en-US" dirty="0">
                <a:latin typeface="Calibri"/>
                <a:cs typeface="Calibri"/>
              </a:rPr>
              <a:t> with a self-field of &gt; 4T and measure the field quality</a:t>
            </a:r>
          </a:p>
          <a:p>
            <a:pPr marL="285750" lvl="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b="1" dirty="0">
                <a:solidFill>
                  <a:srgbClr val="984807"/>
                </a:solidFill>
                <a:latin typeface="Calibri"/>
                <a:cs typeface="Calibri"/>
              </a:rPr>
              <a:t>Reduce cost </a:t>
            </a:r>
            <a:r>
              <a:rPr lang="en-US" dirty="0">
                <a:latin typeface="Calibri"/>
                <a:cs typeface="Calibri"/>
              </a:rPr>
              <a:t>and improve performance of Nb</a:t>
            </a:r>
            <a:r>
              <a:rPr lang="en-US" baseline="-25000" dirty="0">
                <a:latin typeface="Calibri"/>
                <a:cs typeface="Calibri"/>
              </a:rPr>
              <a:t>3</a:t>
            </a:r>
            <a:r>
              <a:rPr lang="en-US" dirty="0">
                <a:latin typeface="Calibri"/>
                <a:cs typeface="Calibri"/>
              </a:rPr>
              <a:t>Sn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Increase the current density by 30% with a scalable sub-element structure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Aim for a cost per kg the same as NbTi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b="1" dirty="0">
                <a:solidFill>
                  <a:srgbClr val="984807"/>
                </a:solidFill>
                <a:latin typeface="Calibri"/>
                <a:cs typeface="Calibri"/>
              </a:rPr>
              <a:t>Develop HTS conductor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Reduce silver (i.e. increase Bi-2212 content) </a:t>
            </a:r>
            <a:r>
              <a:rPr lang="en-US" dirty="0">
                <a:latin typeface="Calibri"/>
                <a:cs typeface="Calibri"/>
              </a:rPr>
              <a:t>or replace </a:t>
            </a:r>
            <a:r>
              <a:rPr lang="en-US" dirty="0" smtClean="0">
                <a:latin typeface="Calibri"/>
                <a:cs typeface="Calibri"/>
              </a:rPr>
              <a:t>silver</a:t>
            </a:r>
            <a:endParaRPr lang="en-US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Increase J</a:t>
            </a:r>
            <a:r>
              <a:rPr lang="en-US" baseline="-25000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/J</a:t>
            </a:r>
            <a:r>
              <a:rPr lang="en-US" baseline="-25000" dirty="0">
                <a:latin typeface="Calibri"/>
                <a:cs typeface="Calibri"/>
              </a:rPr>
              <a:t>e</a:t>
            </a:r>
            <a:endParaRPr lang="en-US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i="1" dirty="0">
                <a:solidFill>
                  <a:srgbClr val="984807"/>
                </a:solidFill>
                <a:latin typeface="Calibri"/>
                <a:cs typeface="Calibri"/>
              </a:rPr>
              <a:t>Focus on magnets as technology drivers </a:t>
            </a:r>
            <a:r>
              <a:rPr lang="en-US" dirty="0">
                <a:latin typeface="Calibri"/>
                <a:cs typeface="Calibri"/>
              </a:rPr>
              <a:t>to generate larger market for cost reduction (Stewardship activity) as a collateral benefit to the program.</a:t>
            </a:r>
          </a:p>
          <a:p>
            <a:pPr marL="742950" lvl="1" indent="-285750">
              <a:buFont typeface="Arial"/>
              <a:buChar char="•"/>
            </a:pPr>
            <a:endParaRPr lang="en-US" b="1" i="1" dirty="0">
              <a:latin typeface="Calibri"/>
              <a:cs typeface="Calibri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0" y="1044607"/>
            <a:ext cx="9144000" cy="1927193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069505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5454950"/>
            <a:ext cx="9144000" cy="935546"/>
          </a:xfrm>
          <a:prstGeom prst="rect">
            <a:avLst/>
          </a:prstGeom>
          <a:solidFill>
            <a:srgbClr val="FFFF8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chemeClr val="tx2"/>
                </a:solidFill>
                <a:latin typeface="Calibri" charset="0"/>
                <a:cs typeface="Calibri" charset="0"/>
              </a:rPr>
              <a:t>Each of these elements are crucial to a successful program that will meet the required goals.</a:t>
            </a:r>
            <a:endParaRPr lang="en-US" sz="2600" b="1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26949"/>
            <a:ext cx="9144000" cy="90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charset="0"/>
                <a:cs typeface="Calibri" charset="0"/>
              </a:rPr>
              <a:t>A SMP Program has been developed to efficiently </a:t>
            </a:r>
            <a:r>
              <a:rPr lang="en-US" b="1" dirty="0">
                <a:solidFill>
                  <a:srgbClr val="FFFFFF"/>
                </a:solidFill>
                <a:latin typeface="Calibri" charset="0"/>
                <a:cs typeface="Calibri" charset="0"/>
              </a:rPr>
              <a:t>and 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  <a:cs typeface="Calibri" charset="0"/>
              </a:rPr>
              <a:t>effectively address </a:t>
            </a:r>
            <a:r>
              <a:rPr lang="en-US" b="1" dirty="0">
                <a:solidFill>
                  <a:srgbClr val="FFFFFF"/>
                </a:solidFill>
                <a:latin typeface="Calibri" charset="0"/>
                <a:cs typeface="Calibri" charset="0"/>
              </a:rPr>
              <a:t>the Grand Challenges  </a:t>
            </a:r>
            <a:endParaRPr lang="en-US" b="1" dirty="0" smtClean="0">
              <a:solidFill>
                <a:srgbClr val="FFFFFF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188" y="1168846"/>
            <a:ext cx="89339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984807"/>
                </a:solidFill>
                <a:latin typeface="Calibri"/>
                <a:cs typeface="Calibri"/>
              </a:rPr>
              <a:t>Designing</a:t>
            </a:r>
            <a:r>
              <a:rPr lang="en-US" sz="2000" b="1" dirty="0">
                <a:solidFill>
                  <a:srgbClr val="984807"/>
                </a:solidFill>
                <a:latin typeface="Calibri"/>
                <a:cs typeface="Calibri"/>
              </a:rPr>
              <a:t>, fabricating and testing high field dipoles </a:t>
            </a:r>
            <a:r>
              <a:rPr lang="en-US" sz="2000" b="1" dirty="0" smtClean="0">
                <a:solidFill>
                  <a:srgbClr val="984807"/>
                </a:solidFill>
                <a:latin typeface="Calibri"/>
                <a:cs typeface="Calibri"/>
              </a:rPr>
              <a:t>of Nb</a:t>
            </a:r>
            <a:r>
              <a:rPr lang="en-US" sz="2000" b="1" baseline="-25000" dirty="0" smtClean="0">
                <a:solidFill>
                  <a:srgbClr val="984807"/>
                </a:solidFill>
                <a:latin typeface="Calibri"/>
                <a:cs typeface="Calibri"/>
              </a:rPr>
              <a:t>3</a:t>
            </a:r>
            <a:r>
              <a:rPr lang="en-US" sz="2000" b="1" dirty="0" smtClean="0">
                <a:solidFill>
                  <a:srgbClr val="984807"/>
                </a:solidFill>
                <a:latin typeface="Calibri"/>
                <a:cs typeface="Calibri"/>
              </a:rPr>
              <a:t>Sn and HTS</a:t>
            </a:r>
            <a:endParaRPr lang="en-US" sz="2000" b="1" dirty="0">
              <a:solidFill>
                <a:srgbClr val="984807"/>
              </a:solidFill>
              <a:latin typeface="Calibri"/>
              <a:cs typeface="Calibri"/>
            </a:endParaRPr>
          </a:p>
          <a:p>
            <a:pPr marL="457200" lvl="0" indent="-457200">
              <a:buFont typeface="+mj-lt"/>
              <a:buAutoNum type="arabicPeriod"/>
            </a:pPr>
            <a:endParaRPr lang="en-US" sz="2000" b="1" dirty="0">
              <a:solidFill>
                <a:srgbClr val="984807"/>
              </a:solidFill>
              <a:latin typeface="Calibri"/>
              <a:cs typeface="Calibri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984807"/>
                </a:solidFill>
                <a:latin typeface="Calibri"/>
                <a:cs typeface="Calibri"/>
              </a:rPr>
              <a:t>A </a:t>
            </a:r>
            <a:r>
              <a:rPr lang="en-US" sz="2000" b="1" dirty="0">
                <a:solidFill>
                  <a:srgbClr val="984807"/>
                </a:solidFill>
                <a:latin typeface="Calibri"/>
                <a:cs typeface="Calibri"/>
              </a:rPr>
              <a:t>program to develop and assess the viability of high temperature superconductors, both Bi-2212 and ReBCO for applications to HEP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b="1" dirty="0">
              <a:solidFill>
                <a:srgbClr val="984807"/>
              </a:solidFill>
              <a:latin typeface="Calibri"/>
              <a:cs typeface="Calibri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984807"/>
                </a:solidFill>
                <a:latin typeface="Calibri"/>
                <a:cs typeface="Calibri"/>
              </a:rPr>
              <a:t>An </a:t>
            </a:r>
            <a:r>
              <a:rPr lang="en-US" sz="2000" b="1" dirty="0">
                <a:solidFill>
                  <a:srgbClr val="984807"/>
                </a:solidFill>
                <a:latin typeface="Calibri"/>
                <a:cs typeface="Calibri"/>
              </a:rPr>
              <a:t>ancillary program of subscale studies to investigate training, materials such as insulation and epoxies, quench protection, etc.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b="1" dirty="0">
              <a:solidFill>
                <a:srgbClr val="984807"/>
              </a:solidFill>
              <a:latin typeface="Calibri"/>
              <a:cs typeface="Calibri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984807"/>
                </a:solidFill>
                <a:latin typeface="Calibri"/>
                <a:cs typeface="Calibri"/>
              </a:rPr>
              <a:t>A </a:t>
            </a:r>
            <a:r>
              <a:rPr lang="en-US" sz="2000" b="1" dirty="0">
                <a:solidFill>
                  <a:srgbClr val="984807"/>
                </a:solidFill>
                <a:latin typeface="Calibri"/>
                <a:cs typeface="Calibri"/>
              </a:rPr>
              <a:t>strong </a:t>
            </a:r>
            <a:r>
              <a:rPr lang="en-US" sz="2000" b="1" dirty="0" smtClean="0">
                <a:solidFill>
                  <a:srgbClr val="984807"/>
                </a:solidFill>
                <a:latin typeface="Calibri"/>
                <a:cs typeface="Calibri"/>
              </a:rPr>
              <a:t>DOE Conductor </a:t>
            </a:r>
            <a:r>
              <a:rPr lang="en-US" sz="2000" b="1" dirty="0">
                <a:solidFill>
                  <a:srgbClr val="984807"/>
                </a:solidFill>
                <a:latin typeface="Calibri"/>
                <a:cs typeface="Calibri"/>
              </a:rPr>
              <a:t>D</a:t>
            </a:r>
            <a:r>
              <a:rPr lang="en-US" sz="2000" b="1" dirty="0" smtClean="0">
                <a:solidFill>
                  <a:srgbClr val="984807"/>
                </a:solidFill>
                <a:latin typeface="Calibri"/>
                <a:cs typeface="Calibri"/>
              </a:rPr>
              <a:t>evelopment </a:t>
            </a:r>
            <a:r>
              <a:rPr lang="en-US" sz="2000" b="1" dirty="0">
                <a:solidFill>
                  <a:srgbClr val="984807"/>
                </a:solidFill>
                <a:latin typeface="Calibri"/>
                <a:cs typeface="Calibri"/>
              </a:rPr>
              <a:t>P</a:t>
            </a:r>
            <a:r>
              <a:rPr lang="en-US" sz="2000" b="1" dirty="0" smtClean="0">
                <a:solidFill>
                  <a:srgbClr val="984807"/>
                </a:solidFill>
                <a:latin typeface="Calibri"/>
                <a:cs typeface="Calibri"/>
              </a:rPr>
              <a:t>rogram </a:t>
            </a:r>
            <a:r>
              <a:rPr lang="en-US" sz="2000" b="1" dirty="0">
                <a:solidFill>
                  <a:srgbClr val="984807"/>
                </a:solidFill>
                <a:latin typeface="Calibri"/>
                <a:cs typeface="Calibri"/>
              </a:rPr>
              <a:t>to reduce cost and improve performance of superconductors. 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b="1" dirty="0">
              <a:solidFill>
                <a:srgbClr val="984807"/>
              </a:solidFill>
              <a:latin typeface="Calibri"/>
              <a:cs typeface="Calibri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b="1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547215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9144000" cy="617538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  <a:latin typeface="Franklin Gothic Medium" charset="0"/>
                <a:cs typeface="Franklin Gothic Medium" charset="0"/>
              </a:rPr>
              <a:t>CCT: Path to Fields &gt; 18T</a:t>
            </a:r>
            <a:endParaRPr lang="en-US" sz="3200" dirty="0">
              <a:solidFill>
                <a:srgbClr val="FFFFFF"/>
              </a:solidFill>
              <a:latin typeface="Franklin Gothic Medium" charset="0"/>
              <a:cs typeface="Franklin Gothic Medium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2875" y="1009650"/>
            <a:ext cx="9001125" cy="53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charset="0"/>
              <a:buNone/>
            </a:pPr>
            <a:r>
              <a:rPr lang="en-US" u="sng" dirty="0">
                <a:latin typeface="Arial" charset="0"/>
              </a:rPr>
              <a:t>Superconducting Magnet Program</a:t>
            </a:r>
          </a:p>
          <a:p>
            <a:pPr>
              <a:buFont typeface="Wingdings" charset="0"/>
              <a:buNone/>
            </a:pPr>
            <a:r>
              <a:rPr lang="en-US" dirty="0">
                <a:latin typeface="Arial" charset="0"/>
              </a:rPr>
              <a:t>New application </a:t>
            </a:r>
            <a:r>
              <a:rPr lang="en-US" dirty="0" smtClean="0">
                <a:latin typeface="Arial" charset="0"/>
              </a:rPr>
              <a:t>for </a:t>
            </a:r>
            <a:r>
              <a:rPr lang="en-US" dirty="0">
                <a:latin typeface="Arial" charset="0"/>
              </a:rPr>
              <a:t>Canted-Cosine-</a:t>
            </a:r>
            <a:r>
              <a:rPr lang="en-US" dirty="0" smtClean="0">
                <a:latin typeface="Arial" charset="0"/>
              </a:rPr>
              <a:t>Theta (CCT)</a:t>
            </a:r>
            <a:endParaRPr lang="en-US" dirty="0">
              <a:latin typeface="Arial" charset="0"/>
            </a:endParaRPr>
          </a:p>
          <a:p>
            <a:pPr>
              <a:buFont typeface="Wingdings" charset="0"/>
              <a:buChar char="§"/>
            </a:pPr>
            <a:r>
              <a:rPr lang="en-US" sz="2000" dirty="0">
                <a:latin typeface="Arial" charset="0"/>
              </a:rPr>
              <a:t>Canted solenoids generate “near perfect” accelerator fields – dipole, quads </a:t>
            </a:r>
          </a:p>
          <a:p>
            <a:pPr>
              <a:buFontTx/>
              <a:buChar char="•"/>
            </a:pPr>
            <a:endParaRPr lang="en-US" sz="2000" dirty="0">
              <a:latin typeface="Arial" charset="0"/>
            </a:endParaRPr>
          </a:p>
          <a:p>
            <a:pPr>
              <a:buFontTx/>
              <a:buChar char="•"/>
            </a:pPr>
            <a:endParaRPr lang="en-US" sz="2000" dirty="0">
              <a:latin typeface="Arial" charset="0"/>
            </a:endParaRPr>
          </a:p>
          <a:p>
            <a:pPr>
              <a:buFontTx/>
              <a:buChar char="•"/>
            </a:pPr>
            <a:endParaRPr lang="en-US" sz="2000" dirty="0">
              <a:latin typeface="Arial" charset="0"/>
            </a:endParaRPr>
          </a:p>
        </p:txBody>
      </p:sp>
      <p:pic>
        <p:nvPicPr>
          <p:cNvPr id="12294" name="Picture 3" descr="C:\Users\caspi\Desktop\Magnets\High-Fields\HighField-2014\VeryShortEnds\sho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5" b="22209"/>
          <a:stretch>
            <a:fillRect/>
          </a:stretch>
        </p:blipFill>
        <p:spPr bwMode="auto">
          <a:xfrm>
            <a:off x="1817688" y="2376488"/>
            <a:ext cx="634841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3"/>
          <p:cNvSpPr>
            <a:spLocks noChangeArrowheads="1"/>
          </p:cNvSpPr>
          <p:nvPr/>
        </p:nvSpPr>
        <p:spPr bwMode="auto">
          <a:xfrm>
            <a:off x="202142" y="3761317"/>
            <a:ext cx="5089525" cy="247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1313" indent="-341313" defTabSz="914400" eaLnBrk="0" hangingPunct="0">
              <a:spcBef>
                <a:spcPts val="900"/>
              </a:spcBef>
              <a:buFont typeface="Wingdings" charset="0"/>
              <a:buChar char="§"/>
            </a:pPr>
            <a:r>
              <a:rPr lang="en-US" sz="2000" dirty="0" smtClean="0">
                <a:solidFill>
                  <a:srgbClr val="FF0000"/>
                </a:solidFill>
              </a:rPr>
              <a:t>Stresses &gt; 200 MPa expected at the mid-plane in Cos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 dipoles at 20T</a:t>
            </a:r>
          </a:p>
          <a:p>
            <a:pPr marL="341313" indent="-341313" defTabSz="914400" eaLnBrk="0" hangingPunct="0">
              <a:spcBef>
                <a:spcPts val="900"/>
              </a:spcBef>
              <a:buFont typeface="Wingdings" charset="0"/>
              <a:buChar char="§"/>
            </a:pPr>
            <a:r>
              <a:rPr lang="en-US" sz="2000" dirty="0" smtClean="0">
                <a:solidFill>
                  <a:srgbClr val="003366"/>
                </a:solidFill>
              </a:rPr>
              <a:t>Ribs in CCT </a:t>
            </a:r>
            <a:r>
              <a:rPr lang="en-US" sz="2000" dirty="0">
                <a:solidFill>
                  <a:srgbClr val="003366"/>
                </a:solidFill>
              </a:rPr>
              <a:t>intercept Lorentz </a:t>
            </a:r>
            <a:r>
              <a:rPr lang="en-US" sz="2000" dirty="0" smtClean="0">
                <a:solidFill>
                  <a:srgbClr val="003366"/>
                </a:solidFill>
              </a:rPr>
              <a:t>forces from each cable </a:t>
            </a:r>
            <a:r>
              <a:rPr lang="en-US" sz="2000" dirty="0" smtClean="0">
                <a:solidFill>
                  <a:srgbClr val="0000FF"/>
                </a:solidFill>
              </a:rPr>
              <a:t>and prevents stress accumulation on cables</a:t>
            </a:r>
          </a:p>
          <a:p>
            <a:pPr marL="341313" indent="-341313" defTabSz="914400" eaLnBrk="0" hangingPunct="0">
              <a:spcBef>
                <a:spcPts val="900"/>
              </a:spcBef>
              <a:buFont typeface="Wingdings" charset="0"/>
              <a:buChar char="§"/>
            </a:pPr>
            <a:r>
              <a:rPr lang="en-US" sz="2000" dirty="0" smtClean="0">
                <a:solidFill>
                  <a:srgbClr val="003366"/>
                </a:solidFill>
              </a:rPr>
              <a:t>Successful </a:t>
            </a:r>
            <a:r>
              <a:rPr lang="en-US" sz="2000" dirty="0">
                <a:solidFill>
                  <a:srgbClr val="003366"/>
                </a:solidFill>
              </a:rPr>
              <a:t>proof of principle with 2 coils of NbTi that achieved </a:t>
            </a:r>
            <a:r>
              <a:rPr lang="en-US" sz="2000" dirty="0" smtClean="0">
                <a:solidFill>
                  <a:srgbClr val="003366"/>
                </a:solidFill>
              </a:rPr>
              <a:t>~4.5T</a:t>
            </a:r>
            <a:endParaRPr lang="en-US" sz="2400" dirty="0">
              <a:solidFill>
                <a:srgbClr val="003366"/>
              </a:solidFill>
            </a:endParaRPr>
          </a:p>
        </p:txBody>
      </p:sp>
      <p:pic>
        <p:nvPicPr>
          <p:cNvPr id="10" name="Picture 1" descr="\\thunder\Supercon\Large Magnets\CCT\CCT2-NbTi\Magnet Assembly\Photos\03.18.2015\DSC06242.JPG"/>
          <p:cNvPicPr>
            <a:picLocks noChangeAspect="1" noChangeArrowheads="1"/>
          </p:cNvPicPr>
          <p:nvPr/>
        </p:nvPicPr>
        <p:blipFill>
          <a:blip r:embed="rId3" cstate="print"/>
          <a:srcRect l="2128" r="2128"/>
          <a:stretch>
            <a:fillRect/>
          </a:stretch>
        </p:blipFill>
        <p:spPr bwMode="auto">
          <a:xfrm>
            <a:off x="6212733" y="3967691"/>
            <a:ext cx="2753468" cy="2156883"/>
          </a:xfrm>
          <a:prstGeom prst="rect">
            <a:avLst/>
          </a:prstGeom>
          <a:noFill/>
        </p:spPr>
      </p:pic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5088466" y="5858933"/>
            <a:ext cx="905934" cy="67734"/>
          </a:xfrm>
          <a:prstGeom prst="line">
            <a:avLst/>
          </a:prstGeom>
          <a:noFill/>
          <a:ln w="31750">
            <a:solidFill>
              <a:srgbClr val="00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0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CCT Background Slide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0705" y="1157816"/>
            <a:ext cx="12679362" cy="7045325"/>
          </a:xfrm>
          <a:prstGeom prst="rect">
            <a:avLst/>
          </a:prstGeom>
          <a:ln>
            <a:noFill/>
          </a:ln>
        </p:spPr>
        <p:txBody>
          <a:bodyPr lIns="130046" tIns="65023" rIns="130046" bIns="65023"/>
          <a:lstStyle/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Paper by D.I. Meyer and R. Flasck in 1970</a:t>
            </a: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(D.I. Meyer, and R. Flasck “A new configuration for a dipole magnet for use in high energy physics application”, 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Nucl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. Instr.and Methods 80, pp. 339-341, 1970.)</a:t>
            </a: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1200" u="sng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1200" u="sng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2300" u="sng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2300" u="sng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2300" u="sng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2300" u="sng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2300" u="sng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87672" indent="-487672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Renewed interest during the past decade</a:t>
            </a:r>
            <a:endParaRPr lang="en-US" sz="1600" u="sng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626533" y="2277901"/>
            <a:ext cx="7611534" cy="3022128"/>
            <a:chOff x="0" y="1219200"/>
            <a:chExt cx="9067800" cy="4572000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1" t="31454" r="21936" b="5635"/>
            <a:stretch>
              <a:fillRect/>
            </a:stretch>
          </p:blipFill>
          <p:spPr bwMode="auto">
            <a:xfrm>
              <a:off x="304800" y="1219200"/>
              <a:ext cx="8153400" cy="220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6" b="6216"/>
            <a:stretch>
              <a:fillRect/>
            </a:stretch>
          </p:blipFill>
          <p:spPr bwMode="auto">
            <a:xfrm>
              <a:off x="0" y="3276600"/>
              <a:ext cx="90678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5353793"/>
      </p:ext>
    </p:extLst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4268" y="5130800"/>
            <a:ext cx="5867398" cy="1143001"/>
          </a:xfrm>
        </p:spPr>
        <p:txBody>
          <a:bodyPr/>
          <a:lstStyle/>
          <a:p>
            <a:r>
              <a:rPr lang="en-US" sz="1800" dirty="0" smtClean="0"/>
              <a:t>Parts for CCT 4 layers, 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4 tubes -- No pole pieces, no end spacers,  no wedges, no end shoes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LBNL’s D20 Dipole and CCT Coil Parts</a:t>
            </a:r>
            <a:endParaRPr lang="en-US" dirty="0"/>
          </a:p>
        </p:txBody>
      </p:sp>
      <p:pic>
        <p:nvPicPr>
          <p:cNvPr id="5" name="Picture 4" descr="Screen Shot 2015-06-11 at 11.16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970542"/>
            <a:ext cx="4625782" cy="2460680"/>
          </a:xfrm>
          <a:prstGeom prst="rect">
            <a:avLst/>
          </a:prstGeom>
        </p:spPr>
      </p:pic>
      <p:pic>
        <p:nvPicPr>
          <p:cNvPr id="7" name="Picture 6" descr="Screen Shot 2015-06-11 at 11.01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2231476"/>
            <a:ext cx="3183467" cy="1648791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477933" y="996875"/>
            <a:ext cx="3141133" cy="973667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287338" indent="-225425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571500" indent="-115888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 charset="0"/>
              <a:buChar char="–"/>
              <a:defRPr sz="2400">
                <a:solidFill>
                  <a:srgbClr val="003366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908050" indent="-225425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 charset="0"/>
              <a:buChar char="–"/>
              <a:defRPr sz="2400">
                <a:solidFill>
                  <a:srgbClr val="003366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1144588" indent="-2349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Cross section of D20 </a:t>
            </a:r>
          </a:p>
          <a:p>
            <a:r>
              <a:rPr lang="en-US" dirty="0" smtClean="0"/>
              <a:t>Layers 1 &amp; 2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9" name="Picture 2" descr="C:\Users\caspi\Desktop\Magnets\High-Fields\HighField-2014\DOE-review2014\PhotosCCT2\IMG_0546.JPG"/>
          <p:cNvPicPr>
            <a:picLocks noChangeAspect="1" noChangeArrowheads="1"/>
          </p:cNvPicPr>
          <p:nvPr/>
        </p:nvPicPr>
        <p:blipFill>
          <a:blip r:embed="rId4" cstate="print"/>
          <a:srcRect l="8578" t="13072" r="21439" b="19066"/>
          <a:stretch>
            <a:fillRect/>
          </a:stretch>
        </p:blipFill>
        <p:spPr bwMode="auto">
          <a:xfrm>
            <a:off x="330200" y="4484374"/>
            <a:ext cx="2514600" cy="1828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3200" y="1072612"/>
            <a:ext cx="52747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Parts for D20 13.6 T (1.9K) for 4 layers 2 coils – End spacers coated with alumina, wedges not shown, end </a:t>
            </a:r>
            <a:r>
              <a:rPr lang="en-US" dirty="0"/>
              <a:t>shoes</a:t>
            </a:r>
            <a:r>
              <a:rPr lang="en-US" dirty="0" smtClean="0"/>
              <a:t>, and pole pieces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Picture 3" descr="Screen Shot 2015-06-12 at 11.42.3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249214"/>
            <a:ext cx="2946400" cy="9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84228"/>
      </p:ext>
    </p:extLst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The Canted-Cosine-Theta (CCT2)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2" descr="C:\Users\caspi\Desktop\Magnets\High-Fields\HighField-2014\DOE-review2014\PhotosCCT2\IMG_0546.JPG"/>
          <p:cNvPicPr>
            <a:picLocks noChangeAspect="1" noChangeArrowheads="1"/>
          </p:cNvPicPr>
          <p:nvPr/>
        </p:nvPicPr>
        <p:blipFill>
          <a:blip r:embed="rId2" cstate="print"/>
          <a:srcRect l="8578" t="13072" r="21439" b="19066"/>
          <a:stretch>
            <a:fillRect/>
          </a:stretch>
        </p:blipFill>
        <p:spPr bwMode="auto">
          <a:xfrm>
            <a:off x="609600" y="990600"/>
            <a:ext cx="2514600" cy="1828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3933" y="2944968"/>
            <a:ext cx="35475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 Layers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Bronze tubes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Possibly a simpler assembly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40792" y="1206339"/>
            <a:ext cx="4978877" cy="4465610"/>
            <a:chOff x="2590800" y="1524000"/>
            <a:chExt cx="6358944" cy="5089836"/>
          </a:xfrm>
        </p:grpSpPr>
        <p:pic>
          <p:nvPicPr>
            <p:cNvPr id="3075" name="Picture 3" descr="C:\Users\caspi\Desktop\photos\ok1.JPG"/>
            <p:cNvPicPr>
              <a:picLocks noChangeAspect="1" noChangeArrowheads="1"/>
            </p:cNvPicPr>
            <p:nvPr/>
          </p:nvPicPr>
          <p:blipFill>
            <a:blip r:embed="rId3" cstate="print"/>
            <a:srcRect l="3419" t="15954" b="11519"/>
            <a:stretch>
              <a:fillRect/>
            </a:stretch>
          </p:blipFill>
          <p:spPr bwMode="auto">
            <a:xfrm>
              <a:off x="2590800" y="1524000"/>
              <a:ext cx="6358944" cy="358140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2681236" y="5105400"/>
              <a:ext cx="5929364" cy="15084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600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/>
                <a:t>Field Quality incorporated into grooves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/>
                <a:t>Mandrels integrate windings and structure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/>
                <a:t>P</a:t>
              </a:r>
              <a:r>
                <a:rPr lang="en-US" sz="1600" dirty="0" smtClean="0"/>
                <a:t>oles (i.e. tubes) are part of the reaction and impregnation tooling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95066" y="1634067"/>
            <a:ext cx="1371600" cy="2014954"/>
            <a:chOff x="6705600" y="1828800"/>
            <a:chExt cx="1371600" cy="2014954"/>
          </a:xfrm>
        </p:grpSpPr>
        <p:sp>
          <p:nvSpPr>
            <p:cNvPr id="13" name="TextBox 12"/>
            <p:cNvSpPr txBox="1"/>
            <p:nvPr/>
          </p:nvSpPr>
          <p:spPr>
            <a:xfrm>
              <a:off x="6705600" y="3505200"/>
              <a:ext cx="914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Layer 1</a:t>
              </a:r>
              <a:endParaRPr lang="en-US" sz="1600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62800" y="1828800"/>
              <a:ext cx="914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Layer 2</a:t>
              </a:r>
              <a:endParaRPr lang="en-US" sz="1600" i="1" dirty="0"/>
            </a:p>
          </p:txBody>
        </p:sp>
      </p:grpSp>
      <p:pic>
        <p:nvPicPr>
          <p:cNvPr id="125953" name="Picture 1" descr="\\thunder\Supercon\Large Magnets\CCT\CCT2-NbTi\Magnet Assembly\Photos\03.18.2015\DSC06242.JPG"/>
          <p:cNvPicPr>
            <a:picLocks noChangeAspect="1" noChangeArrowheads="1"/>
          </p:cNvPicPr>
          <p:nvPr/>
        </p:nvPicPr>
        <p:blipFill>
          <a:blip r:embed="rId4" cstate="print"/>
          <a:srcRect l="2128" r="2128"/>
          <a:stretch>
            <a:fillRect/>
          </a:stretch>
        </p:blipFill>
        <p:spPr bwMode="auto">
          <a:xfrm>
            <a:off x="795867" y="4232909"/>
            <a:ext cx="2489199" cy="194987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572934" y="5844229"/>
            <a:ext cx="511386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CCT2 – a 5T limit 2 layer NbTi 90 mm clear bore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4019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-26949"/>
            <a:ext cx="9144000" cy="90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charset="0"/>
                <a:cs typeface="Calibri" charset="0"/>
              </a:rPr>
              <a:t>We are working aggressively to investigate the potential of the CCT for high field accelerator magnets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1463484"/>
            <a:ext cx="4585088" cy="31217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20750" y="1126602"/>
            <a:ext cx="25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CCT2 with NbTi</a:t>
            </a:r>
            <a:endParaRPr lang="en-US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46" y="1607869"/>
            <a:ext cx="3969618" cy="2977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2643" y="4827587"/>
            <a:ext cx="735906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dirty="0"/>
              <a:t>First results: </a:t>
            </a:r>
            <a:r>
              <a:rPr lang="en-US" sz="1600" dirty="0">
                <a:latin typeface="Arial" charset="0"/>
                <a:cs typeface="Arial" charset="0"/>
              </a:rPr>
              <a:t>Data reduction and analysis ongoing </a:t>
            </a: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F</a:t>
            </a:r>
            <a:r>
              <a:rPr lang="en-US" sz="1600" dirty="0" smtClean="0">
                <a:latin typeface="Arial" charset="0"/>
                <a:cs typeface="Arial" charset="0"/>
              </a:rPr>
              <a:t>irst test campaign magnet went to ~9,000 A (4.5T)</a:t>
            </a:r>
            <a:endParaRPr lang="en-US" sz="1600" dirty="0">
              <a:latin typeface="Arial" charset="0"/>
              <a:cs typeface="Arial" charset="0"/>
            </a:endParaRPr>
          </a:p>
          <a:p>
            <a:endParaRPr lang="en-US" sz="1600" dirty="0">
              <a:latin typeface="Arial" charset="0"/>
              <a:cs typeface="Aria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cs typeface="Arial"/>
              </a:rPr>
              <a:t>No </a:t>
            </a:r>
            <a:r>
              <a:rPr lang="en-US" sz="1600" dirty="0">
                <a:cs typeface="Arial"/>
              </a:rPr>
              <a:t>room temperature preload </a:t>
            </a:r>
            <a:r>
              <a:rPr lang="en-US" sz="1600" dirty="0" smtClean="0">
                <a:cs typeface="Arial"/>
              </a:rPr>
              <a:t>used – only preload from cool-down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Arial"/>
              </a:rPr>
              <a:t>Validation of fabrication processes - ready for much higher field</a:t>
            </a:r>
            <a:r>
              <a:rPr lang="en-US" sz="1600" dirty="0" smtClean="0">
                <a:cs typeface="Arial"/>
              </a:rPr>
              <a:t>!</a:t>
            </a:r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080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LBNL_Template_0324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8562</TotalTime>
  <Words>1376</Words>
  <Application>Microsoft Macintosh PowerPoint</Application>
  <PresentationFormat>On-screen Show (4:3)</PresentationFormat>
  <Paragraphs>178</Paragraphs>
  <Slides>18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2_LBNL_Template_032411</vt:lpstr>
      <vt:lpstr>C:\Users\MMartchevskii\CCT2.OPJ!Graph2</vt:lpstr>
      <vt:lpstr>PowerPoint Presentation</vt:lpstr>
      <vt:lpstr>PowerPoint Presentation</vt:lpstr>
      <vt:lpstr>PowerPoint Presentation</vt:lpstr>
      <vt:lpstr>PowerPoint Presentation</vt:lpstr>
      <vt:lpstr>CCT: Path to Fields &gt; 18T</vt:lpstr>
      <vt:lpstr>CCT Background Slide</vt:lpstr>
      <vt:lpstr>LBNL’s D20 Dipole and CCT Coil Parts</vt:lpstr>
      <vt:lpstr>The Canted-Cosine-Theta (CCT2)</vt:lpstr>
      <vt:lpstr>PowerPoint Presentation</vt:lpstr>
      <vt:lpstr>CCT2 training</vt:lpstr>
      <vt:lpstr>PowerPoint Presentation</vt:lpstr>
      <vt:lpstr>Magnet Instrumentation and Diagnostics</vt:lpstr>
      <vt:lpstr>Bi-2212 CCT Effort</vt:lpstr>
      <vt:lpstr>BIN2 coil with 6 around 1 cable (Bi-2212)</vt:lpstr>
      <vt:lpstr>Coil reached &gt; 72% of conductor limit </vt:lpstr>
      <vt:lpstr>SMP Drivers</vt:lpstr>
      <vt:lpstr>PowerPoint Presentation</vt:lpstr>
      <vt:lpstr>Extra Slides</vt:lpstr>
    </vt:vector>
  </TitlesOfParts>
  <Company>Lawrence Berkeley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Jean-Luc Vay</dc:creator>
  <cp:lastModifiedBy>Daniel Dietderich</cp:lastModifiedBy>
  <cp:revision>329</cp:revision>
  <cp:lastPrinted>2015-06-11T18:26:55Z</cp:lastPrinted>
  <dcterms:created xsi:type="dcterms:W3CDTF">2015-04-18T20:13:58Z</dcterms:created>
  <dcterms:modified xsi:type="dcterms:W3CDTF">2015-06-15T00:56:08Z</dcterms:modified>
</cp:coreProperties>
</file>