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05" r:id="rId2"/>
    <p:sldId id="308" r:id="rId3"/>
    <p:sldId id="311" r:id="rId4"/>
    <p:sldId id="404" r:id="rId5"/>
    <p:sldId id="405" r:id="rId6"/>
    <p:sldId id="402" r:id="rId7"/>
    <p:sldId id="374" r:id="rId8"/>
    <p:sldId id="314" r:id="rId9"/>
    <p:sldId id="318" r:id="rId10"/>
    <p:sldId id="401" r:id="rId11"/>
    <p:sldId id="382" r:id="rId12"/>
    <p:sldId id="378" r:id="rId13"/>
    <p:sldId id="379" r:id="rId14"/>
    <p:sldId id="381" r:id="rId15"/>
    <p:sldId id="380" r:id="rId16"/>
    <p:sldId id="376" r:id="rId17"/>
    <p:sldId id="393" r:id="rId18"/>
    <p:sldId id="394" r:id="rId19"/>
    <p:sldId id="306" r:id="rId20"/>
    <p:sldId id="395" r:id="rId21"/>
    <p:sldId id="346" r:id="rId22"/>
    <p:sldId id="347" r:id="rId23"/>
    <p:sldId id="302" r:id="rId24"/>
    <p:sldId id="298" r:id="rId25"/>
    <p:sldId id="299" r:id="rId26"/>
    <p:sldId id="300" r:id="rId27"/>
    <p:sldId id="304" r:id="rId28"/>
    <p:sldId id="321" r:id="rId29"/>
    <p:sldId id="322" r:id="rId30"/>
    <p:sldId id="396" r:id="rId31"/>
    <p:sldId id="356" r:id="rId32"/>
    <p:sldId id="357" r:id="rId33"/>
    <p:sldId id="344" r:id="rId34"/>
    <p:sldId id="343" r:id="rId35"/>
    <p:sldId id="358" r:id="rId36"/>
    <p:sldId id="361" r:id="rId37"/>
    <p:sldId id="323" r:id="rId38"/>
    <p:sldId id="348" r:id="rId39"/>
    <p:sldId id="385" r:id="rId40"/>
    <p:sldId id="350" r:id="rId41"/>
    <p:sldId id="349" r:id="rId42"/>
    <p:sldId id="389" r:id="rId43"/>
    <p:sldId id="388" r:id="rId44"/>
    <p:sldId id="324" r:id="rId45"/>
    <p:sldId id="354" r:id="rId46"/>
    <p:sldId id="397" r:id="rId47"/>
    <p:sldId id="390" r:id="rId48"/>
    <p:sldId id="398" r:id="rId49"/>
    <p:sldId id="330" r:id="rId50"/>
    <p:sldId id="399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0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928" autoAdjust="0"/>
    <p:restoredTop sz="99857" autoAdjust="0"/>
  </p:normalViewPr>
  <p:slideViewPr>
    <p:cSldViewPr>
      <p:cViewPr varScale="1">
        <p:scale>
          <a:sx n="67" d="100"/>
          <a:sy n="67" d="100"/>
        </p:scale>
        <p:origin x="-20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2D6C0FF7-0ECA-4034-B8A6-8B3DD8F2F885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CF53FA53-2587-4EC8-AB73-E428C183F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447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FBBEBD97-0D8C-4AA8-9FA2-123FBD6669B9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B8D372A-2FFA-4318-A4F4-D2E1547ADC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207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549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plot them to confirm the Zr doping efficiency.</a:t>
            </a:r>
          </a:p>
          <a:p>
            <a:r>
              <a:rPr lang="en-US" dirty="0" smtClean="0"/>
              <a:t>The trend of BZO size slightly</a:t>
            </a:r>
            <a:r>
              <a:rPr lang="en-US" baseline="0" dirty="0" smtClean="0"/>
              <a:t> becomes small in this graph, but the dispersion at 7.5% is larger than others.</a:t>
            </a:r>
          </a:p>
          <a:p>
            <a:r>
              <a:rPr lang="en-US" baseline="0" dirty="0" smtClean="0"/>
              <a:t>And we focused on the smallest size, they are almost same in whole doping level.</a:t>
            </a:r>
          </a:p>
          <a:p>
            <a:r>
              <a:rPr lang="en-US" baseline="0" dirty="0" smtClean="0"/>
              <a:t>So we guess BZO rods keep same size in our current growth condition, even if we increase the doping ratio.</a:t>
            </a:r>
          </a:p>
          <a:p>
            <a:r>
              <a:rPr lang="en-US" baseline="0" dirty="0" smtClean="0"/>
              <a:t>The other hand, the BZO distance becomes smaller, with increasing the Zr doping ratio.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doping range, the Zr becomes BZO rods well.</a:t>
            </a:r>
          </a:p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compared the in-filed performance between Zr=7.5%</a:t>
            </a:r>
            <a:r>
              <a:rPr lang="en-US" baseline="0" dirty="0" smtClean="0"/>
              <a:t> and 15% doping.</a:t>
            </a:r>
          </a:p>
          <a:p>
            <a:r>
              <a:rPr lang="en-US" baseline="0" dirty="0" smtClean="0"/>
              <a:t>The Zr=7.5% sample is current production samples. </a:t>
            </a:r>
          </a:p>
          <a:p>
            <a:r>
              <a:rPr lang="en-US" baseline="0" dirty="0" smtClean="0"/>
              <a:t>In the whole range, Zr=15% samples shows high performance.</a:t>
            </a:r>
          </a:p>
          <a:p>
            <a:r>
              <a:rPr lang="en-US" baseline="0" dirty="0" smtClean="0"/>
              <a:t>So enhanced Zr doping samples promise the high Ic performance. 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compared the</a:t>
            </a:r>
            <a:r>
              <a:rPr lang="en-US" baseline="0" dirty="0" smtClean="0"/>
              <a:t> Ic-B performance at magnetic field parallel to c.</a:t>
            </a:r>
          </a:p>
          <a:p>
            <a:r>
              <a:rPr lang="en-US" baseline="0" dirty="0" smtClean="0"/>
              <a:t>At 77K, Ic performance of 7.5% is higher than that of 15%.</a:t>
            </a:r>
          </a:p>
          <a:p>
            <a:r>
              <a:rPr lang="en-US" baseline="0" dirty="0" smtClean="0"/>
              <a:t>How ever, under 50K, the performance switched, and 15% is higher than 7.5%.</a:t>
            </a:r>
          </a:p>
          <a:p>
            <a:r>
              <a:rPr lang="en-US" baseline="0" dirty="0" smtClean="0"/>
              <a:t>In this time, we haven’t enough data to discuss about where is the turning point. 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made some medium</a:t>
            </a:r>
            <a:r>
              <a:rPr lang="en-US" baseline="0" dirty="0" smtClean="0"/>
              <a:t> length tapes.</a:t>
            </a:r>
          </a:p>
          <a:p>
            <a:r>
              <a:rPr lang="en-US" baseline="0" dirty="0" smtClean="0"/>
              <a:t>So this is the tapestar data with Zr=15% doping.</a:t>
            </a:r>
          </a:p>
          <a:p>
            <a:r>
              <a:rPr lang="en-US" baseline="0" dirty="0" smtClean="0"/>
              <a:t>The Ic is almost uniform and the value is about 400A at 77K/s.f.</a:t>
            </a:r>
          </a:p>
          <a:p>
            <a:r>
              <a:rPr lang="en-US" baseline="0" dirty="0" smtClean="0"/>
              <a:t>And we measured in-field performance at 30K/3T.</a:t>
            </a:r>
          </a:p>
          <a:p>
            <a:r>
              <a:rPr lang="en-US" baseline="0" dirty="0" smtClean="0"/>
              <a:t>The Ic is over 1100A/cmW.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we made a long tape over</a:t>
            </a:r>
            <a:r>
              <a:rPr lang="en-US" baseline="0" dirty="0" smtClean="0"/>
              <a:t> 500m.</a:t>
            </a:r>
          </a:p>
          <a:p>
            <a:r>
              <a:rPr lang="en-US" baseline="0" dirty="0" smtClean="0"/>
              <a:t>Before we release Zr enhanced wires, further work is underway.</a:t>
            </a:r>
          </a:p>
          <a:p>
            <a:r>
              <a:rPr lang="en-US" baseline="0" dirty="0" smtClean="0"/>
              <a:t>For example, repeatability….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840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289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48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77943" indent="-299209">
              <a:defRPr kumimoji="1" sz="13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96835" indent="-239367">
              <a:defRPr kumimoji="1" sz="13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75569" indent="-239367">
              <a:defRPr kumimoji="1" sz="13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154304" indent="-239367">
              <a:defRPr kumimoji="1" sz="13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fld id="{DA1440F2-302C-48E1-928F-51A94E0CAC90}" type="slidenum">
              <a:rPr lang="en-US" altLang="ja-JP">
                <a:ea typeface="ＭＳ Ｐゴシック" pitchFamily="50" charset="-128"/>
              </a:rPr>
              <a:pPr/>
              <a:t>5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760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559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41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41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41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show</a:t>
            </a:r>
            <a:r>
              <a:rPr lang="en-US" baseline="0" dirty="0" smtClean="0"/>
              <a:t> you the TEM images for Zr enhanced samples.</a:t>
            </a:r>
          </a:p>
          <a:p>
            <a:r>
              <a:rPr lang="en-US" baseline="0" dirty="0" smtClean="0"/>
              <a:t>This image is plan view of current production as Zr=7.5%.</a:t>
            </a:r>
          </a:p>
          <a:p>
            <a:r>
              <a:rPr lang="en-US" baseline="0" dirty="0" smtClean="0"/>
              <a:t>The BZO pin size is … and the distance between BZO rods is 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when we increase the Zr doping ratio, 11.5%, 15%.</a:t>
            </a:r>
          </a:p>
          <a:p>
            <a:r>
              <a:rPr lang="en-US" baseline="0" dirty="0" smtClean="0"/>
              <a:t>The BZO density increases with increasing the Zr doping ratio.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372A-2FFA-4318-A4F4-D2E1547ADCC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685800" y="2133600"/>
            <a:ext cx="81105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solidFill>
                  <a:srgbClr val="5793FF"/>
                </a:solidFill>
                <a:latin typeface="Gill Sans MT" pitchFamily="34" charset="0"/>
              </a:rPr>
              <a:t>superior</a:t>
            </a:r>
            <a:r>
              <a:rPr lang="en-US" sz="2100" dirty="0">
                <a:latin typeface="Gill Sans MT" pitchFamily="34" charset="0"/>
              </a:rPr>
              <a:t> </a:t>
            </a:r>
            <a:r>
              <a:rPr lang="en-US" sz="2100" dirty="0">
                <a:solidFill>
                  <a:schemeClr val="bg1">
                    <a:lumMod val="65000"/>
                  </a:schemeClr>
                </a:solidFill>
                <a:latin typeface="Gill Sans MT" pitchFamily="34" charset="0"/>
              </a:rPr>
              <a:t>performance. </a:t>
            </a:r>
            <a:r>
              <a:rPr lang="en-US" sz="2100" dirty="0">
                <a:solidFill>
                  <a:srgbClr val="5793FF"/>
                </a:solidFill>
                <a:latin typeface="Gill Sans MT" pitchFamily="34" charset="0"/>
              </a:rPr>
              <a:t>powerful</a:t>
            </a:r>
            <a:r>
              <a:rPr lang="en-US" sz="2100" dirty="0">
                <a:solidFill>
                  <a:srgbClr val="4D4D4D"/>
                </a:solidFill>
                <a:latin typeface="Gill Sans MT" pitchFamily="34" charset="0"/>
              </a:rPr>
              <a:t> </a:t>
            </a:r>
            <a:r>
              <a:rPr lang="en-US" sz="2100" dirty="0">
                <a:solidFill>
                  <a:schemeClr val="bg1">
                    <a:lumMod val="65000"/>
                  </a:schemeClr>
                </a:solidFill>
                <a:latin typeface="Gill Sans MT" pitchFamily="34" charset="0"/>
              </a:rPr>
              <a:t>technology.</a:t>
            </a:r>
          </a:p>
        </p:txBody>
      </p:sp>
      <p:pic>
        <p:nvPicPr>
          <p:cNvPr id="12" name="Picture 16" descr="SP_FEC Logo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9530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42672" y="6553200"/>
            <a:ext cx="35387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tabLst>
                <a:tab pos="302577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02577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02577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02577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02577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ja-JP" sz="900" kern="1200" spc="0" baseline="0" dirty="0">
                <a:ea typeface="ＭＳ Ｐゴシック" pitchFamily="50" charset="-128"/>
              </a:rPr>
              <a:t>SuperPower Inc. is a </a:t>
            </a:r>
            <a:r>
              <a:rPr lang="en-US" altLang="ja-JP" sz="900" kern="1200" spc="0" baseline="0" dirty="0" smtClean="0">
                <a:ea typeface="ＭＳ Ｐゴシック" pitchFamily="50" charset="-128"/>
              </a:rPr>
              <a:t>subsidiary of </a:t>
            </a:r>
            <a:r>
              <a:rPr lang="en-US" altLang="ja-JP" sz="900" kern="1200" spc="0" baseline="0" dirty="0">
                <a:ea typeface="ＭＳ Ｐゴシック" pitchFamily="50" charset="-128"/>
              </a:rPr>
              <a:t>Furukawa Electric Co. Ltd. 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1470025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248400"/>
            <a:ext cx="1828800" cy="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17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01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146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8229600" cy="1905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05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92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07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59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473075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5D641FE-288C-4DF6-9997-D0F46DE0EA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76200"/>
            <a:ext cx="1378543" cy="32918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767218" y="655320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 smtClean="0">
                <a:sym typeface="Wingdings 2"/>
              </a:rPr>
              <a:t>2015 SuperPower Update</a:t>
            </a:r>
            <a:endParaRPr lang="en-US" sz="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566356"/>
            <a:ext cx="2874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All Rights Reserved.  Copyright SuperPower</a:t>
            </a:r>
            <a:r>
              <a:rPr lang="en-US" sz="800" b="1" baseline="30000" dirty="0" smtClean="0">
                <a:solidFill>
                  <a:prstClr val="black"/>
                </a:solidFill>
              </a:rPr>
              <a:t>®</a:t>
            </a:r>
            <a:r>
              <a:rPr lang="en-US" sz="800" b="1" dirty="0" smtClean="0">
                <a:solidFill>
                  <a:prstClr val="black"/>
                </a:solidFill>
              </a:rPr>
              <a:t> Inc. 2015</a:t>
            </a:r>
          </a:p>
        </p:txBody>
      </p:sp>
    </p:spTree>
    <p:extLst>
      <p:ext uri="{BB962C8B-B14F-4D97-AF65-F5344CB8AC3E}">
        <p14:creationId xmlns:p14="http://schemas.microsoft.com/office/powerpoint/2010/main" xmlns="" val="319079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emf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2015 </a:t>
            </a:r>
            <a:r>
              <a:rPr lang="en-US" dirty="0"/>
              <a:t>Technology and Manufacturing Innovations at </a:t>
            </a:r>
            <a:r>
              <a:rPr lang="en-US" dirty="0" err="1" smtClean="0"/>
              <a:t>SuperPower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Guilin Cui</a:t>
            </a:r>
            <a:br>
              <a:rPr lang="en-US" sz="2700" dirty="0" smtClean="0"/>
            </a:br>
            <a:r>
              <a:rPr lang="en-US" sz="2700" dirty="0" smtClean="0"/>
              <a:t>Furukawa Electric </a:t>
            </a:r>
            <a:r>
              <a:rPr lang="en-US" sz="2700" dirty="0" err="1" smtClean="0"/>
              <a:t>Co.,Ltd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Beijing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50728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Microstructure of production MOCVD HTS wires with standard 7.5% Zr doping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731075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F031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799013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6387" y="5906869"/>
            <a:ext cx="876141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prstClr val="black"/>
                </a:solidFill>
                <a:cs typeface="Arial" pitchFamily="34" charset="0"/>
              </a:rPr>
              <a:t>5 nm sized, few hundred nanometer long BZO nanocolumns with </a:t>
            </a:r>
            <a:r>
              <a:rPr lang="en-US" i="1" dirty="0" smtClean="0">
                <a:solidFill>
                  <a:prstClr val="black"/>
                </a:solidFill>
                <a:cs typeface="Arial" pitchFamily="34" charset="0"/>
              </a:rPr>
              <a:t>~ </a:t>
            </a:r>
            <a:r>
              <a:rPr lang="en-US" i="1" dirty="0">
                <a:solidFill>
                  <a:prstClr val="black"/>
                </a:solidFill>
                <a:cs typeface="Arial" pitchFamily="34" charset="0"/>
              </a:rPr>
              <a:t>35 nm spacing created during in situ MOCVD process with 7.5% Zr</a:t>
            </a:r>
          </a:p>
        </p:txBody>
      </p:sp>
    </p:spTree>
    <p:extLst>
      <p:ext uri="{BB962C8B-B14F-4D97-AF65-F5344CB8AC3E}">
        <p14:creationId xmlns="" xmlns:p14="http://schemas.microsoft.com/office/powerpoint/2010/main" val="417317324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3075"/>
            <a:ext cx="8534400" cy="1143000"/>
          </a:xfrm>
        </p:spPr>
        <p:txBody>
          <a:bodyPr/>
          <a:lstStyle/>
          <a:p>
            <a:r>
              <a:rPr lang="en-US" dirty="0" err="1" smtClean="0"/>
              <a:t>Ic</a:t>
            </a:r>
            <a:r>
              <a:rPr lang="en-US" dirty="0" smtClean="0"/>
              <a:t> vs. field: standard 7.5% Zr</a:t>
            </a:r>
            <a:r>
              <a:rPr lang="en-US" dirty="0"/>
              <a:t> </a:t>
            </a:r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21478"/>
            <a:ext cx="7007100" cy="508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145" y="6200001"/>
            <a:ext cx="3048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Measurements made at Tohoku University</a:t>
            </a:r>
            <a:endParaRPr lang="en-US" sz="1200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1752600"/>
            <a:ext cx="1005403" cy="369332"/>
          </a:xfrm>
          <a:prstGeom prst="rect">
            <a:avLst/>
          </a:prstGeom>
          <a:solidFill>
            <a:srgbClr val="64C0D8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 mm-w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26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</a:t>
            </a:r>
            <a:r>
              <a:rPr lang="en-US" dirty="0" smtClean="0"/>
              <a:t> vs</a:t>
            </a:r>
            <a:r>
              <a:rPr lang="en-US" dirty="0"/>
              <a:t>. field: enhanced 7.5% Zr 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300" y="1174369"/>
            <a:ext cx="6930900" cy="502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0945" y="6200001"/>
            <a:ext cx="3048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Measurements made at Tohoku University</a:t>
            </a:r>
            <a:endParaRPr lang="en-US" sz="12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0260" y="1828800"/>
            <a:ext cx="1005403" cy="369332"/>
          </a:xfrm>
          <a:prstGeom prst="rect">
            <a:avLst/>
          </a:prstGeom>
          <a:solidFill>
            <a:srgbClr val="64C0D8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 mm-w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783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3075"/>
            <a:ext cx="8991600" cy="1143000"/>
          </a:xfrm>
        </p:spPr>
        <p:txBody>
          <a:bodyPr/>
          <a:lstStyle/>
          <a:p>
            <a:r>
              <a:rPr lang="en-US" dirty="0" err="1" smtClean="0"/>
              <a:t>Ic</a:t>
            </a:r>
            <a:r>
              <a:rPr lang="en-US" dirty="0" smtClean="0"/>
              <a:t> comparison: standard vs. enhanced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782" y="1143000"/>
            <a:ext cx="6977418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6200001"/>
            <a:ext cx="3048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Measurements made at Tohoku University</a:t>
            </a:r>
            <a:endParaRPr lang="en-US" sz="12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2209800"/>
            <a:ext cx="1005403" cy="369332"/>
          </a:xfrm>
          <a:prstGeom prst="rect">
            <a:avLst/>
          </a:prstGeom>
          <a:solidFill>
            <a:srgbClr val="64C0D8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 mm-w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00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3075"/>
            <a:ext cx="8534400" cy="1143000"/>
          </a:xfrm>
        </p:spPr>
        <p:txBody>
          <a:bodyPr/>
          <a:lstStyle/>
          <a:p>
            <a:r>
              <a:rPr lang="en-US" dirty="0" smtClean="0"/>
              <a:t>Lift factor</a:t>
            </a:r>
            <a:r>
              <a:rPr lang="en-US" sz="3200" dirty="0" smtClean="0"/>
              <a:t> </a:t>
            </a:r>
            <a:r>
              <a:rPr lang="en-US" sz="2000" dirty="0" smtClean="0"/>
              <a:t>(another perspective) </a:t>
            </a:r>
            <a:r>
              <a:rPr lang="en-US" dirty="0" smtClean="0"/>
              <a:t>: std 7.5% Zr 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870" y="1219200"/>
            <a:ext cx="687233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6200001"/>
            <a:ext cx="3048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Measurements made at Tohoku University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52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 factor </a:t>
            </a:r>
            <a:r>
              <a:rPr lang="en-US" sz="2000" dirty="0" smtClean="0"/>
              <a:t>(another perspective ): </a:t>
            </a:r>
            <a:r>
              <a:rPr lang="en-US" dirty="0" smtClean="0"/>
              <a:t>enhanced </a:t>
            </a:r>
            <a:r>
              <a:rPr lang="en-US" dirty="0"/>
              <a:t>7.5% Zr 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21805"/>
            <a:ext cx="7007100" cy="508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1600" y="6200001"/>
            <a:ext cx="3048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Measurements made at Tohoku University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91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 factor comparison: standard vs. enhanced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285860"/>
            <a:ext cx="6502377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4745" y="6200001"/>
            <a:ext cx="3048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Measurements made at Tohoku University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0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IcBT </a:t>
            </a:r>
            <a:r>
              <a:rPr lang="en-US" dirty="0"/>
              <a:t>t</a:t>
            </a:r>
            <a:r>
              <a:rPr lang="en-US" dirty="0" smtClean="0"/>
              <a:t>ypical data of Anisotropy (1.5T)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216152"/>
            <a:ext cx="7104888" cy="46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9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IcBT</a:t>
            </a:r>
            <a:r>
              <a:rPr lang="en-US" dirty="0" smtClean="0"/>
              <a:t> typical data of anisotropy (77K)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216152"/>
            <a:ext cx="7104888" cy="461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1604446"/>
            <a:ext cx="1005403" cy="369332"/>
          </a:xfrm>
          <a:prstGeom prst="rect">
            <a:avLst/>
          </a:prstGeom>
          <a:solidFill>
            <a:srgbClr val="64C0D8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 mm-w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24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Mechanical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21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643050"/>
            <a:ext cx="6572296" cy="3714776"/>
          </a:xfrm>
        </p:spPr>
        <p:txBody>
          <a:bodyPr>
            <a:noAutofit/>
          </a:bodyPr>
          <a:lstStyle/>
          <a:p>
            <a:r>
              <a:rPr lang="en-US" sz="3600" dirty="0" smtClean="0"/>
              <a:t>SP overview</a:t>
            </a:r>
          </a:p>
          <a:p>
            <a:r>
              <a:rPr lang="en-US" sz="3600" dirty="0" smtClean="0"/>
              <a:t>Electrical properties  (</a:t>
            </a:r>
            <a:r>
              <a:rPr lang="en-US" sz="3600" dirty="0" err="1" smtClean="0"/>
              <a:t>IcBT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Mechanical properties</a:t>
            </a:r>
          </a:p>
          <a:p>
            <a:r>
              <a:rPr lang="en-US" sz="3600" dirty="0" smtClean="0"/>
              <a:t>New initiatives on-going</a:t>
            </a:r>
          </a:p>
          <a:p>
            <a:r>
              <a:rPr lang="en-US" sz="3600" dirty="0" smtClean="0"/>
              <a:t>Applications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6207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Comprehensive </a:t>
            </a:r>
            <a:r>
              <a:rPr lang="en-US" dirty="0"/>
              <a:t>testing capabilities </a:t>
            </a:r>
            <a:r>
              <a:rPr lang="en-US" dirty="0" smtClean="0"/>
              <a:t>for mechanical </a:t>
            </a:r>
            <a:r>
              <a:rPr lang="en-US" dirty="0"/>
              <a:t>and electromechanical </a:t>
            </a: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Axial tensile test at room temperature or at 77K (with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baseline="-25000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569913" indent="-225425">
              <a:buFont typeface="Arial" panose="020B0604020202020204" pitchFamily="34" charset="0"/>
              <a:buChar char="−"/>
            </a:pPr>
            <a:r>
              <a:rPr lang="en-US" sz="1800" dirty="0" smtClean="0"/>
              <a:t>Measurement of elastic modulus and yield stress</a:t>
            </a:r>
          </a:p>
          <a:p>
            <a:pPr marL="569913" indent="-225425">
              <a:buFont typeface="Arial" panose="020B0604020202020204" pitchFamily="34" charset="0"/>
              <a:buChar char="−"/>
            </a:pPr>
            <a:r>
              <a:rPr lang="en-US" sz="1800" dirty="0" smtClean="0"/>
              <a:t>Determination of critical stress and irreversible stress (strain)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Measurement of delamination strength – various testing methods</a:t>
            </a:r>
          </a:p>
          <a:p>
            <a:pPr marL="569913" indent="-225425">
              <a:buFont typeface="Arial" pitchFamily="34" charset="0"/>
              <a:buChar char="−"/>
            </a:pPr>
            <a:r>
              <a:rPr lang="en-US" sz="1800" dirty="0">
                <a:solidFill>
                  <a:srgbClr val="FF0000"/>
                </a:solidFill>
              </a:rPr>
              <a:t>Peel </a:t>
            </a:r>
            <a:r>
              <a:rPr lang="en-US" sz="1800" dirty="0" smtClean="0">
                <a:solidFill>
                  <a:srgbClr val="FF0000"/>
                </a:solidFill>
              </a:rPr>
              <a:t>test</a:t>
            </a:r>
            <a:r>
              <a:rPr lang="en-US" sz="1800" dirty="0" smtClean="0"/>
              <a:t>: </a:t>
            </a:r>
            <a:r>
              <a:rPr lang="en-US" sz="1800" dirty="0"/>
              <a:t>at room temperature and with varying peeling </a:t>
            </a:r>
            <a:r>
              <a:rPr lang="en-US" sz="1800" dirty="0" smtClean="0"/>
              <a:t>angle</a:t>
            </a:r>
          </a:p>
          <a:p>
            <a:pPr marL="569913" indent="-225425">
              <a:buFont typeface="Arial" pitchFamily="34" charset="0"/>
              <a:buChar char="−"/>
            </a:pPr>
            <a:r>
              <a:rPr lang="en-US" sz="1800" dirty="0" smtClean="0">
                <a:solidFill>
                  <a:srgbClr val="FF0000"/>
                </a:solidFill>
              </a:rPr>
              <a:t>Pin-pull (c-axis tensile) test</a:t>
            </a:r>
            <a:r>
              <a:rPr lang="en-US" sz="1800" dirty="0" smtClean="0"/>
              <a:t>: at room temperature</a:t>
            </a:r>
          </a:p>
          <a:p>
            <a:pPr marL="569913" indent="-225425">
              <a:buFont typeface="Arial" pitchFamily="34" charset="0"/>
              <a:buChar char="−"/>
            </a:pPr>
            <a:r>
              <a:rPr lang="en-US" sz="1800" dirty="0" smtClean="0">
                <a:solidFill>
                  <a:srgbClr val="FF0000"/>
                </a:solidFill>
              </a:rPr>
              <a:t>Anvil (c-axis tensile) test</a:t>
            </a:r>
            <a:r>
              <a:rPr lang="en-US" sz="1800" dirty="0" smtClean="0"/>
              <a:t>: at room temperature or at 77K (with </a:t>
            </a:r>
            <a:r>
              <a:rPr lang="en-US" sz="1800" i="1" dirty="0"/>
              <a:t>I</a:t>
            </a:r>
            <a:r>
              <a:rPr lang="en-US" sz="1800" baseline="-25000" dirty="0"/>
              <a:t>c</a:t>
            </a:r>
            <a:r>
              <a:rPr lang="en-US" sz="1800" dirty="0" smtClean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Transverse (c-axis) compressive </a:t>
            </a:r>
            <a:r>
              <a:rPr lang="en-US" dirty="0" smtClean="0">
                <a:solidFill>
                  <a:srgbClr val="FF0000"/>
                </a:solidFill>
              </a:rPr>
              <a:t>test at 77K (with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baseline="-25000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569913" indent="-225425">
              <a:buFont typeface="Arial" pitchFamily="34" charset="0"/>
              <a:buChar char="−"/>
            </a:pPr>
            <a:r>
              <a:rPr lang="en-US" sz="1800" dirty="0"/>
              <a:t>Measurement of critical </a:t>
            </a:r>
            <a:r>
              <a:rPr lang="en-US" sz="1800" dirty="0" smtClean="0"/>
              <a:t>compressive stress</a:t>
            </a:r>
            <a:endParaRPr lang="en-US" sz="1800" dirty="0"/>
          </a:p>
          <a:p>
            <a:r>
              <a:rPr lang="en-US" dirty="0" smtClean="0">
                <a:solidFill>
                  <a:srgbClr val="FF0000"/>
                </a:solidFill>
              </a:rPr>
              <a:t>Torsion-tension test at 77K (with</a:t>
            </a:r>
            <a:r>
              <a:rPr lang="en-US" i="1" dirty="0">
                <a:solidFill>
                  <a:srgbClr val="FF0000"/>
                </a:solidFill>
              </a:rPr>
              <a:t> I</a:t>
            </a:r>
            <a:r>
              <a:rPr lang="en-US" baseline="-25000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569913" indent="-225425">
              <a:buFont typeface="Arial" pitchFamily="34" charset="0"/>
              <a:buChar char="−"/>
            </a:pPr>
            <a:r>
              <a:rPr lang="en-US" sz="1800" dirty="0"/>
              <a:t>Measurement of critical tensile stress under twist</a:t>
            </a:r>
          </a:p>
          <a:p>
            <a:endParaRPr lang="en-US" dirty="0"/>
          </a:p>
          <a:p>
            <a:pPr marL="344488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44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609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Studies on mechanical/electromechanical properties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0367" y="1022495"/>
            <a:ext cx="8478218" cy="1066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Mechanical behaviors under various stress conditions at RT and/or 77K</a:t>
            </a:r>
          </a:p>
          <a:p>
            <a:r>
              <a:rPr lang="en-US" sz="1800" dirty="0" smtClean="0"/>
              <a:t>Electromechanical testing for stress (strain) dependence of </a:t>
            </a:r>
            <a:r>
              <a:rPr lang="en-US" sz="1800" i="1" dirty="0"/>
              <a:t>I</a:t>
            </a:r>
            <a:r>
              <a:rPr lang="en-US" sz="1800" baseline="-25000" dirty="0"/>
              <a:t>c</a:t>
            </a:r>
            <a:r>
              <a:rPr lang="en-US" sz="1800" dirty="0" smtClean="0"/>
              <a:t> at 77K</a:t>
            </a:r>
          </a:p>
          <a:p>
            <a:r>
              <a:rPr lang="en-US" sz="1800" dirty="0" smtClean="0"/>
              <a:t>Electromechanical strength determined by critical stress with 95% </a:t>
            </a:r>
            <a:r>
              <a:rPr lang="en-US" sz="1800" i="1" dirty="0"/>
              <a:t>I</a:t>
            </a:r>
            <a:r>
              <a:rPr lang="en-US" sz="1800" baseline="-25000" dirty="0"/>
              <a:t>c</a:t>
            </a:r>
            <a:r>
              <a:rPr lang="en-US" sz="1800" dirty="0" smtClean="0"/>
              <a:t> 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43032" y="651945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24" y="2311829"/>
            <a:ext cx="2182813" cy="2908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191" y="2311829"/>
            <a:ext cx="2172368" cy="28938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1716" y="5314130"/>
            <a:ext cx="1431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Axial tensile</a:t>
            </a:r>
          </a:p>
          <a:p>
            <a:pPr algn="ctr"/>
            <a:r>
              <a:rPr lang="en-US" sz="1400" dirty="0" smtClean="0"/>
              <a:t>RT or 77K w/ </a:t>
            </a:r>
            <a:r>
              <a:rPr lang="en-US" sz="1400" i="1" dirty="0"/>
              <a:t>I</a:t>
            </a:r>
            <a:r>
              <a:rPr lang="en-US" sz="1400" baseline="-25000" dirty="0"/>
              <a:t>c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378230" y="5298283"/>
            <a:ext cx="1639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Transverse tensile</a:t>
            </a:r>
          </a:p>
          <a:p>
            <a:pPr algn="ctr"/>
            <a:r>
              <a:rPr lang="en-US" sz="1400" dirty="0" smtClean="0"/>
              <a:t>Stud method</a:t>
            </a:r>
          </a:p>
          <a:p>
            <a:pPr algn="ctr"/>
            <a:r>
              <a:rPr lang="en-US" sz="1400" dirty="0" smtClean="0"/>
              <a:t>RT or 77K w/ </a:t>
            </a:r>
            <a:r>
              <a:rPr lang="en-US" sz="1400" i="1" dirty="0"/>
              <a:t>I</a:t>
            </a:r>
            <a:r>
              <a:rPr lang="en-US" sz="1400" baseline="-25000" dirty="0"/>
              <a:t>c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03606" y="6052794"/>
            <a:ext cx="4573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Fixture for mechanical/electromechanical testing</a:t>
            </a:r>
            <a:endParaRPr lang="en-US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432245" cy="473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86400" y="5898905"/>
            <a:ext cx="3299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Normalized </a:t>
            </a:r>
            <a:r>
              <a:rPr lang="en-US" sz="1400" i="1" dirty="0"/>
              <a:t>I</a:t>
            </a:r>
            <a:r>
              <a:rPr lang="en-US" sz="1400" baseline="-25000" dirty="0"/>
              <a:t>c</a:t>
            </a:r>
            <a:r>
              <a:rPr lang="en-US" sz="1400" dirty="0" smtClean="0"/>
              <a:t> vs. axial tensile stress for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965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19180"/>
            <a:ext cx="8679712" cy="609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Studies on mechanical/electromechanical properties</a:t>
            </a:r>
            <a:endParaRPr lang="en-US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55" y="3336431"/>
            <a:ext cx="1877996" cy="25483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555" y="5919183"/>
            <a:ext cx="187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Transverse tensile</a:t>
            </a:r>
          </a:p>
          <a:p>
            <a:pPr algn="ctr"/>
            <a:r>
              <a:rPr lang="en-US" sz="1400" dirty="0" smtClean="0"/>
              <a:t>Pin-pull method</a:t>
            </a:r>
          </a:p>
          <a:p>
            <a:pPr algn="ctr"/>
            <a:r>
              <a:rPr lang="en-US" sz="1400" dirty="0" smtClean="0"/>
              <a:t>RT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7" t="2030" r="9280" b="1905"/>
          <a:stretch/>
        </p:blipFill>
        <p:spPr bwMode="auto">
          <a:xfrm>
            <a:off x="2732441" y="3339747"/>
            <a:ext cx="1759815" cy="25450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21257" y="5884784"/>
            <a:ext cx="1639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Transverse tensile</a:t>
            </a:r>
          </a:p>
          <a:p>
            <a:pPr algn="ctr"/>
            <a:r>
              <a:rPr lang="en-US" sz="1400" dirty="0" smtClean="0"/>
              <a:t>Anvil method</a:t>
            </a:r>
          </a:p>
          <a:p>
            <a:pPr algn="ctr"/>
            <a:r>
              <a:rPr lang="en-US" sz="1400" dirty="0" smtClean="0"/>
              <a:t>RT or 77K 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863" y="1008022"/>
            <a:ext cx="3679825" cy="259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067" y="3579186"/>
            <a:ext cx="3819418" cy="262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8804" y="6119238"/>
            <a:ext cx="3348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Weibull analysis results – anvil test</a:t>
            </a:r>
            <a:endParaRPr lang="en-US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911988" cy="45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681" y="1058796"/>
            <a:ext cx="3075910" cy="19388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089737" y="1607113"/>
            <a:ext cx="0" cy="4211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95948" y="1980099"/>
            <a:ext cx="495300" cy="962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56791" y="3031970"/>
            <a:ext cx="1583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90</a:t>
            </a:r>
            <a:r>
              <a:rPr lang="en-US" sz="1400" dirty="0" smtClean="0">
                <a:sym typeface="Symbol"/>
              </a:rPr>
              <a:t> Peel test, </a:t>
            </a:r>
            <a:r>
              <a:rPr lang="en-US" sz="1400" dirty="0" smtClean="0"/>
              <a:t>RT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007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9" y="2354131"/>
            <a:ext cx="3182937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04309" y="2352872"/>
            <a:ext cx="3143250" cy="3903925"/>
            <a:chOff x="4724400" y="1900782"/>
            <a:chExt cx="3238500" cy="427944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89"/>
            <a:stretch>
              <a:fillRect/>
            </a:stretch>
          </p:blipFill>
          <p:spPr bwMode="auto">
            <a:xfrm>
              <a:off x="4724400" y="1900782"/>
              <a:ext cx="3238500" cy="4279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64365" y="472440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77K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35171"/>
            <a:ext cx="8505825" cy="481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Tensile property of wire without stabilizer</a:t>
            </a:r>
            <a:endParaRPr lang="en-US" dirty="0"/>
          </a:p>
        </p:txBody>
      </p:sp>
      <p:sp>
        <p:nvSpPr>
          <p:cNvPr id="6" name="Content Placeholder 4"/>
          <p:cNvSpPr txBox="1">
            <a:spLocks noChangeAspect="1"/>
          </p:cNvSpPr>
          <p:nvPr/>
        </p:nvSpPr>
        <p:spPr>
          <a:xfrm>
            <a:off x="317205" y="994435"/>
            <a:ext cx="8534400" cy="11969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Tensile stress-strain relationship (RT &amp; 77K) and </a:t>
            </a:r>
            <a:r>
              <a:rPr lang="en-US" sz="1800" i="1" dirty="0"/>
              <a:t>I</a:t>
            </a:r>
            <a:r>
              <a:rPr lang="en-US" sz="1800" baseline="-25000" dirty="0"/>
              <a:t>c</a:t>
            </a:r>
            <a:r>
              <a:rPr lang="en-US" sz="1800" dirty="0" smtClean="0"/>
              <a:t> vs. tensile stress relationship (77K) measured on tape without Ag and Cu (processed up to (RE)BCO only. </a:t>
            </a:r>
            <a:r>
              <a:rPr lang="en-US" sz="1800" dirty="0" smtClean="0">
                <a:sym typeface="Symbol"/>
              </a:rPr>
              <a:t>Hastelloy </a:t>
            </a:r>
            <a:r>
              <a:rPr lang="en-US" sz="1800" dirty="0">
                <a:sym typeface="Symbol"/>
              </a:rPr>
              <a:t>substrate </a:t>
            </a:r>
            <a:r>
              <a:rPr lang="en-US" sz="1800" dirty="0" smtClean="0">
                <a:sym typeface="Symbol"/>
              </a:rPr>
              <a:t>thickness = 50 m</a:t>
            </a:r>
            <a:r>
              <a:rPr lang="en-US" sz="1800" dirty="0" smtClean="0"/>
              <a:t>)</a:t>
            </a:r>
          </a:p>
          <a:p>
            <a:r>
              <a:rPr lang="en-US" sz="1800" dirty="0">
                <a:sym typeface="Symbol"/>
              </a:rPr>
              <a:t></a:t>
            </a:r>
            <a:r>
              <a:rPr lang="en-US" sz="1800" baseline="-25000" dirty="0">
                <a:sym typeface="Symbol"/>
              </a:rPr>
              <a:t>c,0.95</a:t>
            </a:r>
            <a:r>
              <a:rPr lang="en-US" sz="1800" dirty="0">
                <a:sym typeface="Symbol"/>
              </a:rPr>
              <a:t>800MPa, </a:t>
            </a:r>
            <a:r>
              <a:rPr lang="en-US" sz="1800" baseline="-25000" dirty="0">
                <a:sym typeface="Symbol"/>
              </a:rPr>
              <a:t>c,0.95</a:t>
            </a:r>
            <a:r>
              <a:rPr lang="en-US" sz="1800" dirty="0">
                <a:sym typeface="Symbol"/>
              </a:rPr>
              <a:t>0.45</a:t>
            </a:r>
            <a:r>
              <a:rPr lang="en-US" sz="1800" dirty="0" smtClean="0">
                <a:sym typeface="Symbol"/>
              </a:rPr>
              <a:t>%</a:t>
            </a:r>
            <a:endParaRPr lang="en-US" sz="1800" dirty="0"/>
          </a:p>
          <a:p>
            <a:endParaRPr lang="en-US" sz="18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6181724" y="2191413"/>
            <a:ext cx="2886075" cy="2038350"/>
            <a:chOff x="5638800" y="1905000"/>
            <a:chExt cx="3011557" cy="206541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00"/>
            <a:stretch/>
          </p:blipFill>
          <p:spPr bwMode="auto">
            <a:xfrm>
              <a:off x="5638800" y="1905000"/>
              <a:ext cx="3011557" cy="2065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7543800" y="2514600"/>
              <a:ext cx="457200" cy="42310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47558" y="4410272"/>
            <a:ext cx="2896442" cy="2142928"/>
            <a:chOff x="5791200" y="4267200"/>
            <a:chExt cx="3091185" cy="198120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267200"/>
              <a:ext cx="3091185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7687340" y="4851991"/>
              <a:ext cx="457200" cy="42310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028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191377" cy="688896"/>
          </a:xfrm>
        </p:spPr>
        <p:txBody>
          <a:bodyPr>
            <a:noAutofit/>
          </a:bodyPr>
          <a:lstStyle/>
          <a:p>
            <a:r>
              <a:rPr lang="en-US" dirty="0" smtClean="0"/>
              <a:t>Tensile property of various wires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8475" y="6400800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0527" y="1073548"/>
            <a:ext cx="750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Tensile stress-strain relationship measured at RT and 77K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0679" y="1474786"/>
            <a:ext cx="3998913" cy="4926013"/>
            <a:chOff x="300679" y="1257298"/>
            <a:chExt cx="3998913" cy="49260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9" y="1257298"/>
              <a:ext cx="3998913" cy="492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15102" y="2238374"/>
              <a:ext cx="4882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96427" y="1474787"/>
            <a:ext cx="4005263" cy="4926013"/>
            <a:chOff x="4396427" y="1257299"/>
            <a:chExt cx="4005263" cy="49260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27" y="1257299"/>
              <a:ext cx="4005263" cy="492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82302" y="2238374"/>
              <a:ext cx="60785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77K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12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3247"/>
            <a:ext cx="6715127" cy="591146"/>
          </a:xfrm>
        </p:spPr>
        <p:txBody>
          <a:bodyPr>
            <a:noAutofit/>
          </a:bodyPr>
          <a:lstStyle/>
          <a:p>
            <a:r>
              <a:rPr lang="en-US" dirty="0" smtClean="0"/>
              <a:t>Tensile property of various wires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577" y="1002268"/>
            <a:ext cx="750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I</a:t>
            </a:r>
            <a:r>
              <a:rPr lang="en-US" sz="2400" baseline="-25000" dirty="0"/>
              <a:t>c</a:t>
            </a:r>
            <a:r>
              <a:rPr lang="en-US" sz="2400" dirty="0" smtClean="0">
                <a:sym typeface="Symbol"/>
              </a:rPr>
              <a:t> vs. tensile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stress </a:t>
            </a:r>
            <a:r>
              <a:rPr lang="en-US" sz="2400" dirty="0" smtClean="0">
                <a:sym typeface="Symbol"/>
              </a:rPr>
              <a:t>relationship at 77K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6" y="1617008"/>
            <a:ext cx="348773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61669" y="3925476"/>
            <a:ext cx="3661569" cy="2537869"/>
            <a:chOff x="4448175" y="3621202"/>
            <a:chExt cx="3661569" cy="253786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175" y="3621202"/>
              <a:ext cx="3661569" cy="2284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092571" y="5882072"/>
              <a:ext cx="30171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For wires on 50</a:t>
              </a:r>
              <a:r>
                <a:rPr lang="en-US" sz="1200" b="1" dirty="0" smtClean="0">
                  <a:sym typeface="Symbol"/>
                </a:rPr>
                <a:t></a:t>
              </a:r>
              <a:r>
                <a:rPr lang="en-US" sz="1200" b="1" dirty="0" smtClean="0"/>
                <a:t>m Hastelloy Substrate</a:t>
              </a:r>
              <a:endParaRPr lang="en-US" sz="1200" b="1" dirty="0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553" y="1566509"/>
            <a:ext cx="3733799" cy="235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65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877175" cy="609600"/>
          </a:xfrm>
        </p:spPr>
        <p:txBody>
          <a:bodyPr>
            <a:noAutofit/>
          </a:bodyPr>
          <a:lstStyle/>
          <a:p>
            <a:r>
              <a:rPr lang="en-US" dirty="0" smtClean="0"/>
              <a:t>Tensile property of various wires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0527" y="1078468"/>
            <a:ext cx="750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I</a:t>
            </a:r>
            <a:r>
              <a:rPr lang="en-US" sz="2400" baseline="-25000" dirty="0"/>
              <a:t>c</a:t>
            </a:r>
            <a:r>
              <a:rPr lang="en-US" sz="2400" dirty="0" smtClean="0">
                <a:sym typeface="Symbol"/>
              </a:rPr>
              <a:t> vs. tensile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strain</a:t>
            </a:r>
            <a:r>
              <a:rPr lang="en-US" sz="2400" dirty="0" smtClean="0">
                <a:sym typeface="Symbol"/>
              </a:rPr>
              <a:t> relationship at 77K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7" y="1679649"/>
            <a:ext cx="3481387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691555"/>
            <a:ext cx="351155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40250" y="3891829"/>
            <a:ext cx="3527425" cy="2483624"/>
            <a:chOff x="4540250" y="3576489"/>
            <a:chExt cx="3527425" cy="248362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250" y="3576489"/>
              <a:ext cx="3517900" cy="2206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050502" y="5783114"/>
              <a:ext cx="30171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For wires on 50</a:t>
              </a:r>
              <a:r>
                <a:rPr lang="en-US" sz="1200" b="1" dirty="0" smtClean="0">
                  <a:sym typeface="Symbol"/>
                </a:rPr>
                <a:t></a:t>
              </a:r>
              <a:r>
                <a:rPr lang="en-US" sz="1200" b="1" dirty="0" smtClean="0"/>
                <a:t>m Hastelloy Substrate</a:t>
              </a:r>
              <a:endParaRPr lang="en-US" sz="1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18830" y="1368924"/>
            <a:ext cx="766557" cy="1946791"/>
            <a:chOff x="6318830" y="1053584"/>
            <a:chExt cx="766557" cy="194679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677896" y="1392884"/>
              <a:ext cx="0" cy="16074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18830" y="1053584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0.45%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29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67525" y="6400800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51514"/>
            <a:ext cx="8496300" cy="710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Effect of </a:t>
            </a:r>
            <a:r>
              <a:rPr lang="en-US" dirty="0" smtClean="0"/>
              <a:t>Cu/Substrate thickness ratio on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c,0.95</a:t>
            </a:r>
            <a:endParaRPr lang="en-US" baseline="-25000" dirty="0"/>
          </a:p>
        </p:txBody>
      </p:sp>
      <p:sp>
        <p:nvSpPr>
          <p:cNvPr id="6" name="Content Placeholder 4"/>
          <p:cNvSpPr txBox="1">
            <a:spLocks noChangeAspect="1"/>
          </p:cNvSpPr>
          <p:nvPr/>
        </p:nvSpPr>
        <p:spPr>
          <a:xfrm>
            <a:off x="328612" y="781050"/>
            <a:ext cx="8391525" cy="13221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Comparison of four wires on 50 </a:t>
            </a:r>
            <a:r>
              <a:rPr lang="en-US" sz="1800" dirty="0" smtClean="0">
                <a:sym typeface="Symbol"/>
              </a:rPr>
              <a:t></a:t>
            </a:r>
            <a:r>
              <a:rPr lang="en-US" sz="1800" dirty="0" smtClean="0"/>
              <a:t>m thick substrate</a:t>
            </a:r>
          </a:p>
          <a:p>
            <a:r>
              <a:rPr lang="en-US" sz="1800" b="1" dirty="0" smtClean="0">
                <a:sym typeface="Symbol"/>
              </a:rPr>
              <a:t>E</a:t>
            </a:r>
            <a:r>
              <a:rPr lang="en-US" sz="1800" b="1" baseline="-25000" dirty="0" smtClean="0">
                <a:sym typeface="Symbol"/>
              </a:rPr>
              <a:t>0.45,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dirty="0">
                <a:sym typeface="Symbol"/>
              </a:rPr>
              <a:t>which is the chord modulus in between </a:t>
            </a:r>
            <a:r>
              <a:rPr lang="en-US" sz="1800" dirty="0" smtClean="0">
                <a:sym typeface="Symbol"/>
              </a:rPr>
              <a:t>0% </a:t>
            </a:r>
            <a:r>
              <a:rPr lang="en-US" sz="1800" dirty="0">
                <a:sym typeface="Symbol"/>
              </a:rPr>
              <a:t>and 0.45% </a:t>
            </a:r>
            <a:r>
              <a:rPr lang="en-US" sz="1800" dirty="0" smtClean="0">
                <a:sym typeface="Symbol"/>
              </a:rPr>
              <a:t>strain, depends on Cu/substrate thickness ratio</a:t>
            </a:r>
          </a:p>
          <a:p>
            <a:r>
              <a:rPr lang="en-US" sz="1800" dirty="0" smtClean="0">
                <a:sym typeface="Symbol"/>
              </a:rPr>
              <a:t>While </a:t>
            </a:r>
            <a:r>
              <a:rPr lang="en-US" sz="1800" baseline="-25000" dirty="0">
                <a:sym typeface="Symbol"/>
              </a:rPr>
              <a:t>c,0.95</a:t>
            </a:r>
            <a:r>
              <a:rPr lang="en-US" sz="1800" dirty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is a </a:t>
            </a:r>
            <a:r>
              <a:rPr lang="en-US" sz="1800" dirty="0">
                <a:sym typeface="Symbol"/>
              </a:rPr>
              <a:t>constant </a:t>
            </a:r>
            <a:r>
              <a:rPr lang="en-US" sz="1800" dirty="0" smtClean="0">
                <a:sym typeface="Symbol"/>
              </a:rPr>
              <a:t>of about </a:t>
            </a:r>
            <a:r>
              <a:rPr lang="en-US" sz="1800" dirty="0">
                <a:sym typeface="Symbol"/>
              </a:rPr>
              <a:t>0.45%, </a:t>
            </a:r>
            <a:r>
              <a:rPr lang="en-US" sz="1800" baseline="-25000" dirty="0">
                <a:sym typeface="Symbol"/>
              </a:rPr>
              <a:t>c, 0.95</a:t>
            </a:r>
            <a:r>
              <a:rPr lang="en-US" sz="1800" dirty="0">
                <a:sym typeface="Symbol"/>
              </a:rPr>
              <a:t> depends </a:t>
            </a:r>
            <a:r>
              <a:rPr lang="en-US" sz="1800" dirty="0" smtClean="0">
                <a:sym typeface="Symbol"/>
              </a:rPr>
              <a:t>on </a:t>
            </a:r>
            <a:r>
              <a:rPr lang="en-US" sz="1800" b="1" dirty="0">
                <a:sym typeface="Symbol"/>
              </a:rPr>
              <a:t>E</a:t>
            </a:r>
            <a:r>
              <a:rPr lang="en-US" sz="1800" b="1" baseline="-25000" dirty="0">
                <a:sym typeface="Symbol"/>
              </a:rPr>
              <a:t>0.45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5563" y="2035533"/>
            <a:ext cx="3445274" cy="4443736"/>
            <a:chOff x="471489" y="2008817"/>
            <a:chExt cx="3445274" cy="44437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9" y="2209800"/>
              <a:ext cx="3445274" cy="424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821262" y="2286000"/>
              <a:ext cx="0" cy="3626153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401916" y="200881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0.45%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397" y="4389451"/>
            <a:ext cx="3402353" cy="23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464" y="2129882"/>
            <a:ext cx="3463498" cy="23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00325" y="253908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77K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initiatives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621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New Initiatives being transitioned from R&amp;D to production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15% Zr additions</a:t>
            </a:r>
          </a:p>
          <a:p>
            <a:r>
              <a:rPr lang="en-US" sz="3200" dirty="0" smtClean="0"/>
              <a:t>30 micron substrate</a:t>
            </a:r>
          </a:p>
          <a:p>
            <a:r>
              <a:rPr lang="en-US" sz="3200" dirty="0" smtClean="0"/>
              <a:t>Bonded tapes</a:t>
            </a:r>
          </a:p>
          <a:p>
            <a:r>
              <a:rPr lang="en-US" sz="3200" dirty="0" smtClean="0"/>
              <a:t>Insulation options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83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3075"/>
            <a:ext cx="5029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SuperPower’s history </a:t>
            </a:r>
            <a:br>
              <a:rPr lang="en-US" sz="2800" dirty="0" smtClean="0"/>
            </a:br>
            <a:r>
              <a:rPr lang="en-US" sz="2800" dirty="0" smtClean="0"/>
              <a:t>as a 2G HTS industry leader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2000-2006:  </a:t>
            </a:r>
            <a:r>
              <a:rPr lang="en-US" dirty="0" smtClean="0"/>
              <a:t>The Intermagnetics Years</a:t>
            </a:r>
          </a:p>
          <a:p>
            <a:pPr lvl="1"/>
            <a:r>
              <a:rPr lang="en-US" dirty="0" smtClean="0"/>
              <a:t>SuperPower formed from the Technology Development Organization of Intermagnetics</a:t>
            </a:r>
          </a:p>
          <a:p>
            <a:pPr lvl="1"/>
            <a:r>
              <a:rPr lang="en-US" dirty="0" smtClean="0"/>
              <a:t>2G HTS technology development</a:t>
            </a:r>
          </a:p>
          <a:p>
            <a:pPr lvl="1"/>
            <a:r>
              <a:rPr lang="en-US" dirty="0" smtClean="0"/>
              <a:t>Production scale-up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Demonstration projects – energy focus</a:t>
            </a:r>
          </a:p>
          <a:p>
            <a:r>
              <a:rPr lang="en-US" b="1" i="1" dirty="0" smtClean="0"/>
              <a:t>2006-2012:  </a:t>
            </a:r>
            <a:r>
              <a:rPr lang="en-US" dirty="0" smtClean="0"/>
              <a:t>The Philips Years</a:t>
            </a:r>
          </a:p>
          <a:p>
            <a:pPr lvl="1"/>
            <a:r>
              <a:rPr lang="en-US" dirty="0" smtClean="0"/>
              <a:t>Transition from scale-up to commercialization</a:t>
            </a:r>
          </a:p>
          <a:p>
            <a:pPr lvl="1"/>
            <a:r>
              <a:rPr lang="en-US" dirty="0" smtClean="0"/>
              <a:t>Exploration of a wide range of commercial markets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Buildup of a broad customer base</a:t>
            </a:r>
          </a:p>
          <a:p>
            <a:r>
              <a:rPr lang="en-US" b="1" i="1" dirty="0" smtClean="0"/>
              <a:t>From 2012 onward:  </a:t>
            </a:r>
            <a:r>
              <a:rPr lang="en-US" dirty="0" smtClean="0"/>
              <a:t>The Furukawa Years</a:t>
            </a:r>
          </a:p>
          <a:p>
            <a:pPr lvl="1"/>
            <a:r>
              <a:rPr lang="en-US" dirty="0" smtClean="0"/>
              <a:t>Continuous manufacturing improvements over established  baseline capabilities … to address market needs</a:t>
            </a:r>
          </a:p>
          <a:p>
            <a:pPr lvl="1"/>
            <a:r>
              <a:rPr lang="en-US" dirty="0" smtClean="0"/>
              <a:t>Steady expansion of production to meet market requirements</a:t>
            </a:r>
          </a:p>
          <a:p>
            <a:pPr lvl="1"/>
            <a:r>
              <a:rPr lang="en-US" dirty="0" smtClean="0"/>
              <a:t>Focus on long-term sustainability in a slowly evolving market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11" descr="U:\Trudy's Files\Graphics\Logos\Intermagnetics_Corporate\IGC corporate logo-white-bkgrnd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6612" y="2438400"/>
            <a:ext cx="27701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P:\2G Marketing\Graphics Photos &amp; Logos\Philips wordmark_RGB_eps\wrdmrk_blue_rg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1511" y="3733800"/>
            <a:ext cx="1828800" cy="3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P_FEC Logo_FIN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8667" y="533400"/>
            <a:ext cx="3516437" cy="83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811" y="6096000"/>
            <a:ext cx="2319677" cy="3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97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15% Zr </a:t>
            </a:r>
            <a:r>
              <a:rPr lang="en-US" i="1" dirty="0" smtClean="0"/>
              <a:t>additions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734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3" y="413266"/>
            <a:ext cx="8229600" cy="1143000"/>
          </a:xfrm>
        </p:spPr>
        <p:txBody>
          <a:bodyPr/>
          <a:lstStyle/>
          <a:p>
            <a:r>
              <a:rPr lang="en-US" dirty="0" smtClean="0"/>
              <a:t>TEM analysis for enhanced Zr doping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4" name="Picture 5" descr="C:\Users\882461\Desktop\140801 GdYBCO M4-231-2 Zr=7.5% PV\03 BF-STEM 60cm 600k CL3 spotM 30μs tx3.9 ty2.3 校正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03" y="1752936"/>
            <a:ext cx="2919097" cy="291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992775" y="13716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Zr = 7.5%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866" y="4724400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	: 4.4~6.2nm</a:t>
            </a:r>
          </a:p>
          <a:p>
            <a:r>
              <a:rPr lang="en-US" dirty="0" smtClean="0"/>
              <a:t>Distance	: 20.8~26.8nm</a:t>
            </a:r>
            <a:endParaRPr 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3124054" y="1371600"/>
            <a:ext cx="2895892" cy="3999131"/>
            <a:chOff x="3124054" y="1371600"/>
            <a:chExt cx="2895892" cy="3999131"/>
          </a:xfrm>
        </p:grpSpPr>
        <p:pic>
          <p:nvPicPr>
            <p:cNvPr id="17" name="Picture 4" descr="16 BF-STEM 30cm 600k CL3 spotM 40us 校正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054" y="1752308"/>
              <a:ext cx="2895892" cy="2895892"/>
            </a:xfrm>
            <a:prstGeom prst="rect">
              <a:avLst/>
            </a:prstGeom>
            <a:noFill/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3920764" y="1371600"/>
              <a:ext cx="1302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Zr = 11.5%</a:t>
              </a:r>
              <a:endParaRPr 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373595" y="4724400"/>
              <a:ext cx="2396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	: 4.4~5.6nm</a:t>
              </a:r>
            </a:p>
            <a:p>
              <a:r>
                <a:rPr lang="en-US" dirty="0" smtClean="0"/>
                <a:t>Distance	: 16~20.7nm</a:t>
              </a:r>
              <a:endParaRPr lang="en-US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096000" y="1371600"/>
            <a:ext cx="2907028" cy="3999131"/>
            <a:chOff x="6096000" y="1371600"/>
            <a:chExt cx="2907028" cy="3999131"/>
          </a:xfrm>
        </p:grpSpPr>
        <p:pic>
          <p:nvPicPr>
            <p:cNvPr id="15" name="Picture 7" descr="08 BF-STEM 60cm 600k CL2 spotM 60μs tx-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0" y="1752600"/>
              <a:ext cx="2907028" cy="2907028"/>
            </a:xfrm>
            <a:prstGeom prst="rect">
              <a:avLst/>
            </a:prstGeom>
            <a:noFill/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6985898" y="1371600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Zr = 15%</a:t>
              </a:r>
              <a:endParaRPr 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254929" y="4724400"/>
              <a:ext cx="2589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	: 4.4~5.6nm</a:t>
              </a:r>
            </a:p>
            <a:p>
              <a:r>
                <a:rPr lang="en-US" dirty="0" smtClean="0"/>
                <a:t>Distance	: 12.8~18.3nm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211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" y="457200"/>
            <a:ext cx="8229600" cy="1143000"/>
          </a:xfrm>
        </p:spPr>
        <p:txBody>
          <a:bodyPr/>
          <a:lstStyle/>
          <a:p>
            <a:r>
              <a:rPr lang="en-US" dirty="0" smtClean="0"/>
              <a:t>Trend of BZO rod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371600"/>
            <a:ext cx="4591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コンテンツ プレースホルダ 4"/>
          <p:cNvSpPr txBox="1">
            <a:spLocks/>
          </p:cNvSpPr>
          <p:nvPr/>
        </p:nvSpPr>
        <p:spPr>
          <a:xfrm>
            <a:off x="457200" y="5257800"/>
            <a:ext cx="8229600" cy="868363"/>
          </a:xfrm>
          <a:prstGeom prst="rect">
            <a:avLst/>
          </a:prstGeom>
          <a:solidFill>
            <a:srgbClr val="64C0D8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BZO rod size is almost in the same range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Distance of BZO rods decreases with increasing Zr doping ratio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585767" cy="3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923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In-field performance at 30K/2T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533400" y="5791200"/>
            <a:ext cx="7848600" cy="400110"/>
          </a:xfrm>
          <a:solidFill>
            <a:srgbClr val="64C0D8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Enhanced Zr doping samples promise high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 smtClean="0"/>
              <a:t> performance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6938219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92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Ic-B performance at various temperature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533400" y="5848290"/>
            <a:ext cx="7648575" cy="400110"/>
          </a:xfrm>
          <a:solidFill>
            <a:srgbClr val="64C0D8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Zr enhanced sample show high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 smtClean="0"/>
              <a:t> performance under 50K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7648575" cy="459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791200" y="1447800"/>
            <a:ext cx="71365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B//c</a:t>
            </a:r>
            <a:endParaRPr 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9200" y="2590800"/>
            <a:ext cx="65915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4.2K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29200" y="2971800"/>
            <a:ext cx="595035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200" y="3657600"/>
            <a:ext cx="595035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2400" y="4495800"/>
            <a:ext cx="595035" cy="369332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77K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589" y="5081752"/>
            <a:ext cx="58221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17T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24400" y="1143000"/>
            <a:ext cx="0" cy="396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1" y="2628900"/>
            <a:ext cx="381000" cy="2931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14851" y="2057400"/>
            <a:ext cx="1219200" cy="461665"/>
          </a:xfrm>
          <a:prstGeom prst="rect">
            <a:avLst/>
          </a:prstGeom>
          <a:solidFill>
            <a:srgbClr val="64C0D8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HF inserts/</a:t>
            </a:r>
          </a:p>
          <a:p>
            <a:r>
              <a:rPr lang="en-US" sz="1200" dirty="0" smtClean="0"/>
              <a:t>HEP magnets</a:t>
            </a:r>
            <a:endParaRPr lang="en-US" sz="1200" dirty="0"/>
          </a:p>
        </p:txBody>
      </p:sp>
      <p:cxnSp>
        <p:nvCxnSpPr>
          <p:cNvPr id="17" name="Straight Connector 16"/>
          <p:cNvCxnSpPr>
            <a:endCxn id="11" idx="6"/>
          </p:cNvCxnSpPr>
          <p:nvPr/>
        </p:nvCxnSpPr>
        <p:spPr>
          <a:xfrm flipH="1">
            <a:off x="4800601" y="2519065"/>
            <a:ext cx="166093" cy="256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1074812">
            <a:off x="2202743" y="2292697"/>
            <a:ext cx="700802" cy="2931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1598264"/>
            <a:ext cx="914400" cy="461665"/>
          </a:xfrm>
          <a:prstGeom prst="rect">
            <a:avLst/>
          </a:prstGeom>
          <a:solidFill>
            <a:srgbClr val="64C0D8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Motors &amp; generators</a:t>
            </a:r>
            <a:endParaRPr lang="en-US" sz="1200" dirty="0"/>
          </a:p>
        </p:txBody>
      </p:sp>
      <p:cxnSp>
        <p:nvCxnSpPr>
          <p:cNvPr id="21" name="Straight Connector 20"/>
          <p:cNvCxnSpPr>
            <a:endCxn id="19" idx="0"/>
          </p:cNvCxnSpPr>
          <p:nvPr/>
        </p:nvCxnSpPr>
        <p:spPr>
          <a:xfrm flipH="1">
            <a:off x="2598225" y="2059929"/>
            <a:ext cx="144975" cy="239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1074812">
            <a:off x="2242795" y="2724236"/>
            <a:ext cx="987700" cy="30565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74440" y="3174383"/>
            <a:ext cx="725960" cy="276999"/>
          </a:xfrm>
          <a:prstGeom prst="rect">
            <a:avLst/>
          </a:prstGeom>
          <a:solidFill>
            <a:srgbClr val="64C0D8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Maglev</a:t>
            </a:r>
            <a:endParaRPr lang="en-US" sz="1200" dirty="0"/>
          </a:p>
        </p:txBody>
      </p:sp>
      <p:cxnSp>
        <p:nvCxnSpPr>
          <p:cNvPr id="25" name="Straight Connector 24"/>
          <p:cNvCxnSpPr>
            <a:endCxn id="23" idx="4"/>
          </p:cNvCxnSpPr>
          <p:nvPr/>
        </p:nvCxnSpPr>
        <p:spPr>
          <a:xfrm flipH="1" flipV="1">
            <a:off x="2689638" y="3022483"/>
            <a:ext cx="47007" cy="151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25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i="1" dirty="0"/>
              <a:t>I</a:t>
            </a:r>
            <a:r>
              <a:rPr lang="en-US" sz="3200" baseline="-25000" dirty="0"/>
              <a:t>c</a:t>
            </a:r>
            <a:r>
              <a:rPr lang="en-US" dirty="0" smtClean="0"/>
              <a:t> performance with Zr = 15%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667000" y="4419600"/>
            <a:ext cx="3810000" cy="769441"/>
          </a:xfrm>
          <a:solidFill>
            <a:srgbClr val="64C0D8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130m length with Zr = 15%</a:t>
            </a:r>
          </a:p>
          <a:p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 smtClean="0"/>
              <a:t> ~400A at 77K/sf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1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1143000"/>
          </a:xfrm>
        </p:spPr>
        <p:txBody>
          <a:bodyPr/>
          <a:lstStyle/>
          <a:p>
            <a:r>
              <a:rPr lang="en-US" dirty="0" smtClean="0"/>
              <a:t>Long tapes with Zr = 15%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67200"/>
            <a:ext cx="8153400" cy="1981200"/>
          </a:xfrm>
          <a:solidFill>
            <a:srgbClr val="64C0D8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Further work is underway before official release of Zr enhanced wires</a:t>
            </a:r>
            <a:endParaRPr lang="en-US" sz="900" dirty="0" smtClean="0"/>
          </a:p>
          <a:p>
            <a:pPr lvl="1"/>
            <a:r>
              <a:rPr lang="en-US" dirty="0" smtClean="0"/>
              <a:t>Repeatability of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 smtClean="0"/>
              <a:t> performance at 20~50K and 2T thru 5T</a:t>
            </a:r>
          </a:p>
          <a:p>
            <a:pPr lvl="1"/>
            <a:r>
              <a:rPr lang="en-US" dirty="0" smtClean="0"/>
              <a:t>Dispersion of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/>
              <a:t>Mechanical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3000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30 micron substrate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0016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1"/>
            <a:ext cx="8649586" cy="914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Improved Je (engineering current density) wire with thinner substrate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" y="1502770"/>
            <a:ext cx="865632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Existing products based on either 50 or 100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Hastelloy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substrate </a:t>
            </a:r>
          </a:p>
          <a:p>
            <a:r>
              <a:rPr lang="en-US" sz="1800" dirty="0"/>
              <a:t>For </a:t>
            </a:r>
            <a:r>
              <a:rPr lang="en-US" sz="1800" dirty="0" smtClean="0"/>
              <a:t>wire with 50 </a:t>
            </a:r>
            <a:r>
              <a:rPr lang="en-US" sz="1800" dirty="0">
                <a:latin typeface="Symbol" pitchFamily="18" charset="2"/>
              </a:rPr>
              <a:t>m</a:t>
            </a:r>
            <a:r>
              <a:rPr lang="en-US" sz="1800" dirty="0" smtClean="0"/>
              <a:t>m </a:t>
            </a:r>
            <a:r>
              <a:rPr lang="en-US" sz="1800" dirty="0"/>
              <a:t>substrate </a:t>
            </a:r>
            <a:r>
              <a:rPr lang="en-US" sz="1800" dirty="0" smtClean="0"/>
              <a:t>and 40 </a:t>
            </a:r>
            <a:r>
              <a:rPr lang="en-US" sz="1800" dirty="0">
                <a:latin typeface="Symbol" pitchFamily="18" charset="2"/>
              </a:rPr>
              <a:t>m</a:t>
            </a:r>
            <a:r>
              <a:rPr lang="en-US" sz="1800" dirty="0" smtClean="0"/>
              <a:t>m Cu, the total thickness is ~ 0.095 mm</a:t>
            </a:r>
          </a:p>
          <a:p>
            <a:r>
              <a:rPr lang="en-US" sz="1800" dirty="0" smtClean="0"/>
              <a:t>Wires with thinner substrates (38, </a:t>
            </a:r>
            <a:r>
              <a:rPr lang="en-US" sz="1800" dirty="0"/>
              <a:t>30 and </a:t>
            </a:r>
            <a:r>
              <a:rPr lang="en-US" sz="1800" dirty="0" smtClean="0"/>
              <a:t>25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m) are </a:t>
            </a:r>
            <a:r>
              <a:rPr lang="en-US" sz="1800" dirty="0"/>
              <a:t>being developed</a:t>
            </a:r>
          </a:p>
          <a:p>
            <a:endParaRPr lang="en-US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9" t="27924" r="40646" b="26638"/>
          <a:stretch/>
        </p:blipFill>
        <p:spPr bwMode="auto">
          <a:xfrm>
            <a:off x="3755065" y="2672501"/>
            <a:ext cx="4998720" cy="34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35280" y="2568382"/>
            <a:ext cx="3398520" cy="2308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>
              <a:buFont typeface="Arial" panose="020B0604020202020204" pitchFamily="34" charset="0"/>
              <a:buChar char="•"/>
            </a:pPr>
            <a:r>
              <a:rPr lang="en-US" sz="1800" dirty="0" smtClean="0"/>
              <a:t>For standard Cu thickness of 40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total on a 30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Hastelloy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substrate, conductor thickness is reduced to ~75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</a:t>
            </a:r>
          </a:p>
          <a:p>
            <a:pPr marL="344488" lvl="1" indent="-344488">
              <a:buFont typeface="Arial" panose="020B0604020202020204" pitchFamily="34" charset="0"/>
              <a:buChar char="•"/>
            </a:pPr>
            <a:r>
              <a:rPr lang="en-US" sz="1800" dirty="0" smtClean="0"/>
              <a:t>This implies a 27% increase in current density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5065" y="6093023"/>
            <a:ext cx="53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Baseline wire is on 50</a:t>
            </a:r>
            <a:r>
              <a:rPr lang="en-US" sz="1400" dirty="0" smtClean="0">
                <a:sym typeface="Symbol"/>
              </a:rPr>
              <a:t></a:t>
            </a:r>
            <a:r>
              <a:rPr lang="en-US" sz="1400" dirty="0" smtClean="0"/>
              <a:t>m substrate and with 40</a:t>
            </a:r>
            <a:r>
              <a:rPr lang="en-US" sz="1400" dirty="0" smtClean="0">
                <a:sym typeface="Symbol"/>
              </a:rPr>
              <a:t></a:t>
            </a:r>
            <a:r>
              <a:rPr lang="en-US" sz="1400" dirty="0" smtClean="0"/>
              <a:t>m Cu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279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57200"/>
            <a:ext cx="8496300" cy="481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Tensile testing of thinner substrate</a:t>
            </a:r>
            <a:endParaRPr lang="en-US" dirty="0"/>
          </a:p>
        </p:txBody>
      </p:sp>
      <p:sp>
        <p:nvSpPr>
          <p:cNvPr id="6" name="Content Placeholder 4"/>
          <p:cNvSpPr txBox="1">
            <a:spLocks noChangeAspect="1"/>
          </p:cNvSpPr>
          <p:nvPr/>
        </p:nvSpPr>
        <p:spPr>
          <a:xfrm>
            <a:off x="457200" y="932310"/>
            <a:ext cx="8458200" cy="10488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RT tensile testing of 30</a:t>
            </a:r>
            <a:r>
              <a:rPr lang="en-US" sz="1800" dirty="0" smtClean="0">
                <a:sym typeface="Symbol"/>
              </a:rPr>
              <a:t></a:t>
            </a:r>
            <a:r>
              <a:rPr lang="en-US" sz="1800" dirty="0" smtClean="0"/>
              <a:t>m thick substrate </a:t>
            </a:r>
          </a:p>
          <a:p>
            <a:r>
              <a:rPr lang="en-US" sz="1800" dirty="0" smtClean="0"/>
              <a:t>Yield stress (</a:t>
            </a:r>
            <a:r>
              <a:rPr lang="en-US" sz="1800" dirty="0" smtClean="0">
                <a:sym typeface="Symbol"/>
              </a:rPr>
              <a:t></a:t>
            </a:r>
            <a:r>
              <a:rPr lang="en-US" sz="1800" baseline="-25000" dirty="0" smtClean="0">
                <a:sym typeface="Symbol"/>
              </a:rPr>
              <a:t>0.2</a:t>
            </a:r>
            <a:r>
              <a:rPr lang="en-US" sz="1800" dirty="0" smtClean="0">
                <a:sym typeface="Symbol"/>
              </a:rPr>
              <a:t>) </a:t>
            </a:r>
            <a:r>
              <a:rPr lang="en-US" sz="1800" dirty="0" smtClean="0"/>
              <a:t>and elastic modulus (E) measured and compared with 50</a:t>
            </a:r>
            <a:r>
              <a:rPr lang="en-US" sz="1800" dirty="0" smtClean="0">
                <a:sym typeface="Symbol"/>
              </a:rPr>
              <a:t></a:t>
            </a:r>
            <a:r>
              <a:rPr lang="en-US" sz="1800" dirty="0" smtClean="0"/>
              <a:t>m thick substrate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648" y="1916668"/>
            <a:ext cx="369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Vendor Specification Properties</a:t>
            </a:r>
            <a:endParaRPr lang="en-US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4913" y="2092474"/>
            <a:ext cx="7754239" cy="4493640"/>
            <a:chOff x="614913" y="2092474"/>
            <a:chExt cx="7754239" cy="44936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037" y="2092474"/>
              <a:ext cx="3774115" cy="4493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14913" y="3138011"/>
              <a:ext cx="3671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Measured Properties</a:t>
              </a:r>
              <a:endParaRPr lang="en-US" i="1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89" y="3507343"/>
              <a:ext cx="3625273" cy="27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855217" y="3810000"/>
            <a:ext cx="66878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50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800" b="1" dirty="0" smtClean="0"/>
              <a:t>m</a:t>
            </a:r>
            <a:endParaRPr lang="en-US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5217" y="4280356"/>
            <a:ext cx="66878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30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800" b="1" dirty="0" smtClean="0"/>
              <a:t>m</a:t>
            </a:r>
            <a:endParaRPr lang="en-US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5217" y="5257800"/>
            <a:ext cx="66878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30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800" b="1" dirty="0" smtClean="0"/>
              <a:t>m</a:t>
            </a:r>
            <a:endParaRPr 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5216" y="5715000"/>
            <a:ext cx="66878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30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800" b="1" dirty="0" smtClean="0"/>
              <a:t>m</a:t>
            </a:r>
            <a:endParaRPr lang="en-US" sz="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60989" y="2285999"/>
            <a:ext cx="3625273" cy="852011"/>
            <a:chOff x="660989" y="2285999"/>
            <a:chExt cx="3625273" cy="85201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89" y="2285999"/>
              <a:ext cx="3625273" cy="85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55217" y="2908756"/>
              <a:ext cx="66878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30</a:t>
              </a:r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m</a:t>
              </a:r>
              <a:r>
                <a:rPr lang="en-US" sz="800" b="1" dirty="0" smtClean="0"/>
                <a:t>m</a:t>
              </a:r>
              <a:endParaRPr lang="en-US" sz="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5217" y="2603956"/>
              <a:ext cx="66878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50</a:t>
              </a:r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m</a:t>
              </a:r>
              <a:r>
                <a:rPr lang="en-US" sz="800" b="1" dirty="0" smtClean="0"/>
                <a:t>m</a:t>
              </a:r>
              <a:endParaRPr lang="en-US" sz="8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8895" y="4813756"/>
            <a:ext cx="66878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30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800" b="1" dirty="0" smtClean="0"/>
              <a:t>m</a:t>
            </a:r>
            <a:endParaRPr lang="en-US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4038600"/>
            <a:ext cx="990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50</a:t>
            </a:r>
            <a:r>
              <a:rPr lang="en-US" sz="1200" b="1" dirty="0" smtClean="0">
                <a:latin typeface="Symbol" pitchFamily="18" charset="2"/>
                <a:sym typeface="Symbol"/>
              </a:rPr>
              <a:t></a:t>
            </a:r>
            <a:r>
              <a:rPr lang="en-US" sz="1200" b="1" dirty="0" smtClean="0"/>
              <a:t>m</a:t>
            </a:r>
          </a:p>
          <a:p>
            <a:r>
              <a:rPr lang="en-US" sz="1200" b="1" dirty="0" smtClean="0"/>
              <a:t>30</a:t>
            </a:r>
            <a:r>
              <a:rPr lang="en-US" sz="1200" b="1" dirty="0" smtClean="0">
                <a:latin typeface="Symbol" pitchFamily="18" charset="2"/>
              </a:rPr>
              <a:t>m</a:t>
            </a:r>
            <a:r>
              <a:rPr lang="en-US" sz="1200" b="1" dirty="0" smtClean="0"/>
              <a:t>m-CD3</a:t>
            </a:r>
          </a:p>
          <a:p>
            <a:r>
              <a:rPr lang="en-US" sz="1200" b="1" dirty="0" smtClean="0"/>
              <a:t>30</a:t>
            </a:r>
            <a:r>
              <a:rPr lang="en-US" sz="1200" b="1" dirty="0" smtClean="0">
                <a:latin typeface="Symbol" pitchFamily="18" charset="2"/>
              </a:rPr>
              <a:t>m</a:t>
            </a:r>
            <a:r>
              <a:rPr lang="en-US" sz="1200" b="1" dirty="0" smtClean="0"/>
              <a:t>m-D1</a:t>
            </a:r>
          </a:p>
          <a:p>
            <a:r>
              <a:rPr lang="en-US" sz="1200" b="1" dirty="0" smtClean="0"/>
              <a:t>30</a:t>
            </a:r>
            <a:r>
              <a:rPr lang="en-US" sz="1200" b="1" dirty="0" smtClean="0">
                <a:latin typeface="Symbol" pitchFamily="18" charset="2"/>
              </a:rPr>
              <a:t>m</a:t>
            </a:r>
            <a:r>
              <a:rPr lang="en-US" sz="1200" b="1" dirty="0" smtClean="0"/>
              <a:t>m-MC2</a:t>
            </a:r>
          </a:p>
          <a:p>
            <a:r>
              <a:rPr lang="en-US" sz="1200" b="1" dirty="0" smtClean="0"/>
              <a:t>30</a:t>
            </a:r>
            <a:r>
              <a:rPr lang="en-US" sz="1200" b="1" dirty="0" smtClean="0">
                <a:latin typeface="Symbol" pitchFamily="18" charset="2"/>
              </a:rPr>
              <a:t>m</a:t>
            </a:r>
            <a:r>
              <a:rPr lang="en-US" sz="1200" b="1" dirty="0" smtClean="0"/>
              <a:t>m-MC4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086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39700" y="473075"/>
            <a:ext cx="8891588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One Furukawa: offering both LTS and HTS solutions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" name="Picture 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reeform 85"/>
          <p:cNvSpPr>
            <a:spLocks/>
          </p:cNvSpPr>
          <p:nvPr/>
        </p:nvSpPr>
        <p:spPr bwMode="auto">
          <a:xfrm>
            <a:off x="3530600" y="2590800"/>
            <a:ext cx="2044700" cy="1181100"/>
          </a:xfrm>
          <a:custGeom>
            <a:avLst/>
            <a:gdLst>
              <a:gd name="T0" fmla="*/ 0 w 1288"/>
              <a:gd name="T1" fmla="*/ 2147483647 h 744"/>
              <a:gd name="T2" fmla="*/ 2147483647 w 1288"/>
              <a:gd name="T3" fmla="*/ 2147483647 h 744"/>
              <a:gd name="T4" fmla="*/ 2147483647 w 1288"/>
              <a:gd name="T5" fmla="*/ 2147483647 h 744"/>
              <a:gd name="T6" fmla="*/ 2147483647 w 1288"/>
              <a:gd name="T7" fmla="*/ 2147483647 h 744"/>
              <a:gd name="T8" fmla="*/ 2147483647 w 1288"/>
              <a:gd name="T9" fmla="*/ 2147483647 h 744"/>
              <a:gd name="T10" fmla="*/ 2147483647 w 1288"/>
              <a:gd name="T11" fmla="*/ 2147483647 h 744"/>
              <a:gd name="T12" fmla="*/ 2147483647 w 1288"/>
              <a:gd name="T13" fmla="*/ 2147483647 h 744"/>
              <a:gd name="T14" fmla="*/ 2147483647 w 1288"/>
              <a:gd name="T15" fmla="*/ 2147483647 h 744"/>
              <a:gd name="T16" fmla="*/ 2147483647 w 1288"/>
              <a:gd name="T17" fmla="*/ 2147483647 h 744"/>
              <a:gd name="T18" fmla="*/ 2147483647 w 1288"/>
              <a:gd name="T19" fmla="*/ 2147483647 h 744"/>
              <a:gd name="T20" fmla="*/ 2147483647 w 1288"/>
              <a:gd name="T21" fmla="*/ 2147483647 h 744"/>
              <a:gd name="T22" fmla="*/ 2147483647 w 1288"/>
              <a:gd name="T23" fmla="*/ 2147483647 h 744"/>
              <a:gd name="T24" fmla="*/ 2147483647 w 1288"/>
              <a:gd name="T25" fmla="*/ 2147483647 h 744"/>
              <a:gd name="T26" fmla="*/ 2147483647 w 1288"/>
              <a:gd name="T27" fmla="*/ 2147483647 h 744"/>
              <a:gd name="T28" fmla="*/ 2147483647 w 1288"/>
              <a:gd name="T29" fmla="*/ 0 h 744"/>
              <a:gd name="T30" fmla="*/ 2147483647 w 1288"/>
              <a:gd name="T31" fmla="*/ 2147483647 h 744"/>
              <a:gd name="T32" fmla="*/ 0 w 1288"/>
              <a:gd name="T33" fmla="*/ 2147483647 h 7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88"/>
              <a:gd name="T52" fmla="*/ 0 h 744"/>
              <a:gd name="T53" fmla="*/ 1288 w 1288"/>
              <a:gd name="T54" fmla="*/ 744 h 7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88" h="744">
                <a:moveTo>
                  <a:pt x="0" y="92"/>
                </a:moveTo>
                <a:lnTo>
                  <a:pt x="48" y="332"/>
                </a:lnTo>
                <a:lnTo>
                  <a:pt x="216" y="568"/>
                </a:lnTo>
                <a:lnTo>
                  <a:pt x="392" y="676"/>
                </a:lnTo>
                <a:lnTo>
                  <a:pt x="640" y="744"/>
                </a:lnTo>
                <a:lnTo>
                  <a:pt x="900" y="700"/>
                </a:lnTo>
                <a:lnTo>
                  <a:pt x="1052" y="592"/>
                </a:lnTo>
                <a:lnTo>
                  <a:pt x="1216" y="408"/>
                </a:lnTo>
                <a:lnTo>
                  <a:pt x="1288" y="84"/>
                </a:lnTo>
                <a:lnTo>
                  <a:pt x="1168" y="28"/>
                </a:lnTo>
                <a:lnTo>
                  <a:pt x="956" y="4"/>
                </a:lnTo>
                <a:lnTo>
                  <a:pt x="784" y="32"/>
                </a:lnTo>
                <a:lnTo>
                  <a:pt x="652" y="96"/>
                </a:lnTo>
                <a:lnTo>
                  <a:pt x="556" y="40"/>
                </a:lnTo>
                <a:lnTo>
                  <a:pt x="368" y="0"/>
                </a:lnTo>
                <a:lnTo>
                  <a:pt x="164" y="12"/>
                </a:lnTo>
                <a:lnTo>
                  <a:pt x="0" y="92"/>
                </a:lnTo>
                <a:close/>
              </a:path>
            </a:pathLst>
          </a:custGeom>
          <a:solidFill>
            <a:srgbClr val="D6D9A8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2" name="Picture 8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7" y="3505200"/>
            <a:ext cx="29003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8400" y="3800475"/>
            <a:ext cx="29003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9700" y="1824038"/>
            <a:ext cx="29083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7700" y="4800600"/>
            <a:ext cx="29083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800" y="1831975"/>
            <a:ext cx="29035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246188" y="1279525"/>
            <a:ext cx="671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2000" b="1" dirty="0">
                <a:solidFill>
                  <a:schemeClr val="bg1"/>
                </a:solidFill>
                <a:ea typeface="ＭＳ ゴシック"/>
                <a:cs typeface="ＭＳ ゴシック"/>
              </a:rPr>
              <a:t>Three core materials across five business segments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728788" y="2413000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b="1" dirty="0">
                <a:solidFill>
                  <a:schemeClr val="bg1"/>
                </a:solidFill>
                <a:ea typeface="ＭＳ ゴシック"/>
                <a:cs typeface="ＭＳ ゴシック"/>
              </a:rPr>
              <a:t>Metals</a:t>
            </a:r>
          </a:p>
        </p:txBody>
      </p:sp>
      <p:sp>
        <p:nvSpPr>
          <p:cNvPr id="39" name="Oval 41"/>
          <p:cNvSpPr>
            <a:spLocks noChangeAspect="1" noChangeArrowheads="1"/>
          </p:cNvSpPr>
          <p:nvPr/>
        </p:nvSpPr>
        <p:spPr bwMode="gray">
          <a:xfrm>
            <a:off x="3044825" y="2597150"/>
            <a:ext cx="2014538" cy="2012950"/>
          </a:xfrm>
          <a:prstGeom prst="ellipse">
            <a:avLst/>
          </a:prstGeom>
          <a:noFill/>
          <a:ln w="63500">
            <a:solidFill>
              <a:srgbClr val="D6D9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457200" rIns="1143000" bIns="0" anchor="ctr"/>
          <a:lstStyle/>
          <a:p>
            <a:endParaRPr lang="ja-JP" altLang="ja-JP" sz="2600" i="1">
              <a:solidFill>
                <a:schemeClr val="tx2"/>
              </a:solidFill>
              <a:ea typeface="ＭＳ ゴシック"/>
              <a:cs typeface="ＭＳ ゴシック"/>
            </a:endParaRPr>
          </a:p>
        </p:txBody>
      </p:sp>
      <p:sp>
        <p:nvSpPr>
          <p:cNvPr id="40" name="Oval 42"/>
          <p:cNvSpPr>
            <a:spLocks noChangeAspect="1" noChangeArrowheads="1"/>
          </p:cNvSpPr>
          <p:nvPr/>
        </p:nvSpPr>
        <p:spPr bwMode="gray">
          <a:xfrm>
            <a:off x="3554413" y="1752600"/>
            <a:ext cx="2014537" cy="2012950"/>
          </a:xfrm>
          <a:prstGeom prst="ellipse">
            <a:avLst/>
          </a:prstGeom>
          <a:noFill/>
          <a:ln w="63500">
            <a:solidFill>
              <a:srgbClr val="D6D9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1371600" anchor="b"/>
          <a:lstStyle/>
          <a:p>
            <a:pPr algn="ctr" eaLnBrk="0" hangingPunct="0"/>
            <a:endParaRPr lang="ja-JP" altLang="ja-JP" sz="1200">
              <a:latin typeface="Trebuchet MS" pitchFamily="34" charset="0"/>
              <a:ea typeface="ＭＳ Ｐゴシック" pitchFamily="50" charset="-128"/>
            </a:endParaRPr>
          </a:p>
        </p:txBody>
      </p:sp>
      <p:sp>
        <p:nvSpPr>
          <p:cNvPr id="41" name="Oval 43"/>
          <p:cNvSpPr>
            <a:spLocks noChangeAspect="1" noChangeArrowheads="1"/>
          </p:cNvSpPr>
          <p:nvPr/>
        </p:nvSpPr>
        <p:spPr bwMode="gray">
          <a:xfrm>
            <a:off x="4068763" y="2624137"/>
            <a:ext cx="2014537" cy="2012950"/>
          </a:xfrm>
          <a:prstGeom prst="ellipse">
            <a:avLst/>
          </a:prstGeom>
          <a:noFill/>
          <a:ln w="63500">
            <a:solidFill>
              <a:srgbClr val="D6D9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143000" tIns="457200" rIns="0" bIns="0" anchor="ctr"/>
          <a:lstStyle/>
          <a:p>
            <a:endParaRPr lang="ja-JP" altLang="ja-JP" sz="2600" i="1">
              <a:solidFill>
                <a:schemeClr val="tx2"/>
              </a:solidFill>
              <a:ea typeface="ＭＳ ゴシック"/>
              <a:cs typeface="ＭＳ ゴシック"/>
            </a:endParaRPr>
          </a:p>
        </p:txBody>
      </p:sp>
      <p:pic>
        <p:nvPicPr>
          <p:cNvPr id="42" name="Picture 48" descr="略社名英文ロゴ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94113" y="2938463"/>
            <a:ext cx="18097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4014788" y="2111375"/>
            <a:ext cx="116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600" b="1" dirty="0">
                <a:solidFill>
                  <a:schemeClr val="bg1"/>
                </a:solidFill>
                <a:ea typeface="ＭＳ ゴシック"/>
                <a:cs typeface="ＭＳ ゴシック"/>
              </a:rPr>
              <a:t>Photonics</a:t>
            </a: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3213100" y="3627437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600" b="1" dirty="0">
                <a:solidFill>
                  <a:schemeClr val="bg1"/>
                </a:solidFill>
                <a:ea typeface="ＭＳ ゴシック"/>
                <a:cs typeface="ＭＳ ゴシック"/>
              </a:rPr>
              <a:t>Metal</a:t>
            </a:r>
          </a:p>
        </p:txBody>
      </p:sp>
      <p:sp>
        <p:nvSpPr>
          <p:cNvPr id="45" name="Rectangle 51"/>
          <p:cNvSpPr>
            <a:spLocks noChangeArrowheads="1"/>
          </p:cNvSpPr>
          <p:nvPr/>
        </p:nvSpPr>
        <p:spPr bwMode="auto">
          <a:xfrm>
            <a:off x="5046663" y="3629025"/>
            <a:ext cx="985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ja-JP" sz="1600" b="1" dirty="0">
                <a:solidFill>
                  <a:schemeClr val="bg1"/>
                </a:solidFill>
                <a:ea typeface="ＭＳ ゴシック"/>
                <a:cs typeface="ＭＳ ゴシック"/>
              </a:rPr>
              <a:t>Polymer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7278688" y="2309813"/>
            <a:ext cx="1752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200" b="1" dirty="0">
                <a:solidFill>
                  <a:schemeClr val="bg1"/>
                </a:solidFill>
                <a:ea typeface="ＭＳ ゴシック"/>
                <a:cs typeface="ＭＳ ゴシック"/>
              </a:rPr>
              <a:t>Telecommunications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ja-JP" sz="1200" b="1" dirty="0">
              <a:solidFill>
                <a:schemeClr val="bg1"/>
              </a:solidFill>
              <a:ea typeface="ＭＳ ゴシック"/>
              <a:cs typeface="ＭＳ ゴシック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7610475" y="4202112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200" b="1" dirty="0">
                <a:solidFill>
                  <a:schemeClr val="bg1"/>
                </a:solidFill>
                <a:ea typeface="ＭＳ ゴシック"/>
                <a:cs typeface="ＭＳ ゴシック"/>
              </a:rPr>
              <a:t>Energy/Industrial Products: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743450" y="5454650"/>
            <a:ext cx="104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b="1" dirty="0">
                <a:solidFill>
                  <a:schemeClr val="bg1"/>
                </a:solidFill>
                <a:ea typeface="ＭＳ ゴシック"/>
                <a:cs typeface="ＭＳ ゴシック"/>
              </a:rPr>
              <a:t>Electronics/Automotive</a:t>
            </a:r>
            <a:br>
              <a:rPr kumimoji="1" lang="en-US" altLang="ja-JP" sz="1200" b="1" dirty="0">
                <a:solidFill>
                  <a:schemeClr val="bg1"/>
                </a:solidFill>
                <a:ea typeface="ＭＳ ゴシック"/>
                <a:cs typeface="ＭＳ ゴシック"/>
              </a:rPr>
            </a:br>
            <a:r>
              <a:rPr kumimoji="1" lang="en-US" altLang="ja-JP" sz="1200" b="1" dirty="0">
                <a:solidFill>
                  <a:schemeClr val="bg1"/>
                </a:solidFill>
                <a:ea typeface="ＭＳ ゴシック"/>
                <a:cs typeface="ＭＳ ゴシック"/>
              </a:rPr>
              <a:t> Systems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508125" y="4051299"/>
            <a:ext cx="139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b="1" dirty="0">
                <a:solidFill>
                  <a:schemeClr val="bg1"/>
                </a:solidFill>
                <a:ea typeface="ＭＳ ゴシック"/>
                <a:cs typeface="ＭＳ ゴシック"/>
              </a:rPr>
              <a:t>Light Metals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126163" y="3733800"/>
            <a:ext cx="3017837" cy="1847850"/>
            <a:chOff x="6125994" y="3925888"/>
            <a:chExt cx="3018006" cy="1848643"/>
          </a:xfrm>
        </p:grpSpPr>
        <p:sp>
          <p:nvSpPr>
            <p:cNvPr id="51" name="Oval 1"/>
            <p:cNvSpPr>
              <a:spLocks noChangeArrowheads="1"/>
            </p:cNvSpPr>
            <p:nvPr/>
          </p:nvSpPr>
          <p:spPr bwMode="auto">
            <a:xfrm>
              <a:off x="6125994" y="3925888"/>
              <a:ext cx="3018006" cy="1525587"/>
            </a:xfrm>
            <a:prstGeom prst="ellips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52" name="Straight Arrow Connector 3"/>
            <p:cNvCxnSpPr>
              <a:cxnSpLocks noChangeShapeType="1"/>
              <a:stCxn id="51" idx="4"/>
            </p:cNvCxnSpPr>
            <p:nvPr/>
          </p:nvCxnSpPr>
          <p:spPr bwMode="auto">
            <a:xfrm>
              <a:off x="7634997" y="5451475"/>
              <a:ext cx="0" cy="323056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3" name="Picture 8" descr="SP_FEC Logo_FINA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6225" y="5562600"/>
            <a:ext cx="2143125" cy="5111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900" y="4876800"/>
            <a:ext cx="3009900" cy="1415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400" dirty="0"/>
              <a:t>CORPORATE PHILOSOPHY</a:t>
            </a:r>
          </a:p>
          <a:p>
            <a:r>
              <a:rPr lang="en-US" altLang="ja-JP" sz="1200" dirty="0" smtClean="0"/>
              <a:t>Drawing </a:t>
            </a:r>
            <a:r>
              <a:rPr lang="en-US" altLang="ja-JP" sz="1200" dirty="0"/>
              <a:t>on more than a century of expertise in the </a:t>
            </a:r>
            <a:r>
              <a:rPr lang="en-US" altLang="ja-JP" sz="1200" b="1" dirty="0"/>
              <a:t>development and fabrication of advanced materials,</a:t>
            </a:r>
            <a:br>
              <a:rPr lang="en-US" altLang="ja-JP" sz="1200" b="1" dirty="0"/>
            </a:br>
            <a:r>
              <a:rPr lang="en-US" altLang="ja-JP" sz="1200" dirty="0"/>
              <a:t>we will contribute to the realization of a sustainable society through continuous technological innovation.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38277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Bonded tapes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556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1"/>
            <a:ext cx="8229600" cy="609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Bonded tapes tailored for various applications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66800"/>
            <a:ext cx="8081646" cy="467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Bonded </a:t>
            </a:r>
            <a:r>
              <a:rPr lang="en-US" sz="1800" dirty="0" smtClean="0"/>
              <a:t>tape provide </a:t>
            </a:r>
            <a:r>
              <a:rPr lang="en-US" sz="1800" dirty="0"/>
              <a:t>benefits </a:t>
            </a:r>
            <a:r>
              <a:rPr lang="en-US" sz="1800" dirty="0" smtClean="0"/>
              <a:t>with </a:t>
            </a:r>
            <a:r>
              <a:rPr lang="en-US" sz="1800" dirty="0"/>
              <a:t>higher </a:t>
            </a:r>
            <a:r>
              <a:rPr lang="en-US" sz="1800" i="1" dirty="0"/>
              <a:t>I</a:t>
            </a:r>
            <a:r>
              <a:rPr lang="en-US" sz="1800" baseline="-25000" dirty="0"/>
              <a:t>c</a:t>
            </a:r>
            <a:r>
              <a:rPr lang="en-US" sz="1800" dirty="0" smtClean="0"/>
              <a:t>, </a:t>
            </a:r>
            <a:r>
              <a:rPr lang="en-US" sz="1800" dirty="0"/>
              <a:t>higher mechanical strength, tailored normal state resistivity, and/or improved stability</a:t>
            </a:r>
          </a:p>
          <a:p>
            <a:r>
              <a:rPr lang="en-US" sz="1800" dirty="0" smtClean="0"/>
              <a:t>A fully automated system has been built for fabrication of multiple tape bonded wire </a:t>
            </a:r>
          </a:p>
          <a:p>
            <a:r>
              <a:rPr lang="en-US" sz="1800" dirty="0" smtClean="0"/>
              <a:t>Variation in architecture – material and number of tapes, orientation</a:t>
            </a:r>
          </a:p>
          <a:p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" t="41900" r="20214" b="15378"/>
          <a:stretch/>
        </p:blipFill>
        <p:spPr>
          <a:xfrm>
            <a:off x="457200" y="3352800"/>
            <a:ext cx="8081646" cy="2883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0" y="3722132"/>
            <a:ext cx="4038600" cy="25137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53000" y="3722132"/>
            <a:ext cx="2209800" cy="19166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62800" y="3704957"/>
            <a:ext cx="609600" cy="127403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772399" y="3906798"/>
            <a:ext cx="316523" cy="7736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065477" y="3810001"/>
            <a:ext cx="316523" cy="838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3021428"/>
            <a:ext cx="1223412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X-ray</a:t>
            </a:r>
          </a:p>
          <a:p>
            <a:r>
              <a:rPr lang="en-US" dirty="0" smtClean="0"/>
              <a:t>inspection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217877" y="3962401"/>
            <a:ext cx="164123" cy="2667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135370" y="3834270"/>
            <a:ext cx="134630" cy="32230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3537466"/>
            <a:ext cx="949940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Payoffs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0" y="3405963"/>
            <a:ext cx="304800" cy="50083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9000" y="3152838"/>
            <a:ext cx="2454518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Alignment &amp; pre-clean</a:t>
            </a:r>
            <a:endParaRPr lang="en-US" dirty="0"/>
          </a:p>
        </p:txBody>
      </p:sp>
      <p:cxnSp>
        <p:nvCxnSpPr>
          <p:cNvPr id="23" name="Straight Connector 22"/>
          <p:cNvCxnSpPr>
            <a:endCxn id="10" idx="1"/>
          </p:cNvCxnSpPr>
          <p:nvPr/>
        </p:nvCxnSpPr>
        <p:spPr>
          <a:xfrm>
            <a:off x="6836658" y="3405963"/>
            <a:ext cx="415416" cy="48557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05716" y="3151350"/>
            <a:ext cx="1261884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Post clean</a:t>
            </a:r>
            <a:endParaRPr lang="en-US" dirty="0"/>
          </a:p>
        </p:txBody>
      </p:sp>
      <p:cxnSp>
        <p:nvCxnSpPr>
          <p:cNvPr id="25" name="Straight Connector 24"/>
          <p:cNvCxnSpPr>
            <a:stCxn id="12" idx="4"/>
          </p:cNvCxnSpPr>
          <p:nvPr/>
        </p:nvCxnSpPr>
        <p:spPr>
          <a:xfrm flipH="1">
            <a:off x="7930660" y="4680466"/>
            <a:ext cx="1" cy="65353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799" y="5269468"/>
            <a:ext cx="1774845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Bonding station</a:t>
            </a:r>
            <a:endParaRPr lang="en-US" dirty="0"/>
          </a:p>
        </p:txBody>
      </p:sp>
      <p:cxnSp>
        <p:nvCxnSpPr>
          <p:cNvPr id="27" name="Straight Connector 26"/>
          <p:cNvCxnSpPr>
            <a:endCxn id="14" idx="0"/>
          </p:cNvCxnSpPr>
          <p:nvPr/>
        </p:nvCxnSpPr>
        <p:spPr>
          <a:xfrm>
            <a:off x="8223738" y="3667759"/>
            <a:ext cx="1" cy="1422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17" idx="6"/>
          </p:cNvCxnSpPr>
          <p:nvPr/>
        </p:nvCxnSpPr>
        <p:spPr>
          <a:xfrm rot="16200000" flipV="1">
            <a:off x="8185113" y="4292638"/>
            <a:ext cx="698574" cy="304800"/>
          </a:xfrm>
          <a:prstGeom prst="bentConnector2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88922" y="4760551"/>
            <a:ext cx="1005468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Take-up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5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Examples</a:t>
            </a:r>
            <a:r>
              <a:rPr lang="en-US" sz="28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563"/>
          </a:xfrm>
        </p:spPr>
        <p:txBody>
          <a:bodyPr/>
          <a:lstStyle/>
          <a:p>
            <a:r>
              <a:rPr lang="en-US" sz="1800" dirty="0" smtClean="0"/>
              <a:t>One </a:t>
            </a:r>
            <a:r>
              <a:rPr lang="en-US" sz="1800" dirty="0"/>
              <a:t>2G tape bonded with one CuNi alloy tape </a:t>
            </a:r>
            <a:r>
              <a:rPr lang="en-US" sz="1800" dirty="0" smtClean="0"/>
              <a:t>(up to 1 </a:t>
            </a:r>
            <a:r>
              <a:rPr lang="en-US" sz="1800" dirty="0"/>
              <a:t>mm thick) – conductor with high mechanical strength and tailored normal state resistivity for FCL </a:t>
            </a:r>
            <a:r>
              <a:rPr lang="en-US" sz="1800" dirty="0" smtClean="0"/>
              <a:t>transformer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667" y="2819400"/>
            <a:ext cx="5985933" cy="336708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43035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Examples (</a:t>
            </a:r>
            <a:r>
              <a:rPr lang="en-US" sz="2800" i="1" dirty="0" smtClean="0"/>
              <a:t>continued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91000" cy="4525963"/>
          </a:xfrm>
        </p:spPr>
        <p:txBody>
          <a:bodyPr/>
          <a:lstStyle/>
          <a:p>
            <a:r>
              <a:rPr lang="en-US" sz="1800" dirty="0" smtClean="0"/>
              <a:t>Two </a:t>
            </a:r>
            <a:r>
              <a:rPr lang="en-US" sz="1800" dirty="0"/>
              <a:t>2G tapes bonded with one Cu tape in-between – conductor with high </a:t>
            </a:r>
            <a:r>
              <a:rPr lang="en-US" sz="1800" i="1" dirty="0"/>
              <a:t>I</a:t>
            </a:r>
            <a:r>
              <a:rPr lang="en-US" sz="1800" baseline="-25000" dirty="0"/>
              <a:t>c</a:t>
            </a:r>
            <a:r>
              <a:rPr lang="en-US" sz="1800" dirty="0" smtClean="0"/>
              <a:t> </a:t>
            </a:r>
            <a:r>
              <a:rPr lang="en-US" sz="1800" dirty="0"/>
              <a:t>and improved stability for accelerator </a:t>
            </a:r>
            <a:r>
              <a:rPr lang="en-US" sz="1800" dirty="0" smtClean="0"/>
              <a:t>magnets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444810"/>
            <a:ext cx="3728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E-I characteristics </a:t>
            </a:r>
            <a:r>
              <a:rPr lang="en-US" sz="1400" dirty="0"/>
              <a:t>(</a:t>
            </a:r>
            <a:r>
              <a:rPr lang="en-US" sz="1400" dirty="0" smtClean="0"/>
              <a:t>77K</a:t>
            </a:r>
            <a:r>
              <a:rPr lang="en-US" sz="1400" dirty="0"/>
              <a:t>, </a:t>
            </a:r>
            <a:r>
              <a:rPr lang="en-US" sz="1400" dirty="0" smtClean="0"/>
              <a:t>sf) of a composite wire bonded with two 2G tapes with one Cu tape in-between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620" y="1371600"/>
            <a:ext cx="3786187" cy="406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74" y="3124199"/>
            <a:ext cx="4659426" cy="262092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43525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Insulation options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938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2G HTS conductor insulations are being developed to meet customer requests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276445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Current option is a wrapped Kapton</a:t>
            </a:r>
            <a:r>
              <a:rPr lang="en-US" baseline="30000" dirty="0" smtClean="0"/>
              <a:t>®</a:t>
            </a:r>
            <a:r>
              <a:rPr lang="en-US" dirty="0" smtClean="0"/>
              <a:t>/Polyimide insulation</a:t>
            </a:r>
          </a:p>
          <a:p>
            <a:pPr lvl="1"/>
            <a:r>
              <a:rPr lang="en-US" dirty="0" smtClean="0"/>
              <a:t>Either overlapped (30-50%) or butt wrapped</a:t>
            </a:r>
          </a:p>
          <a:p>
            <a:pPr lvl="1"/>
            <a:r>
              <a:rPr lang="en-US" dirty="0" smtClean="0"/>
              <a:t>12.7 to 25.4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thick with 15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adhesive</a:t>
            </a:r>
          </a:p>
          <a:p>
            <a:r>
              <a:rPr lang="en-US" dirty="0" smtClean="0"/>
              <a:t>Evaluating Polyimide </a:t>
            </a:r>
            <a:r>
              <a:rPr lang="en-US" dirty="0"/>
              <a:t>Electro-Deposited Conductor [PIED</a:t>
            </a:r>
            <a:r>
              <a:rPr lang="en-US" dirty="0" smtClean="0"/>
              <a:t>], developed by RIKEN, as alternative insulation</a:t>
            </a:r>
          </a:p>
          <a:p>
            <a:pPr lvl="1"/>
            <a:r>
              <a:rPr lang="en-US" dirty="0" smtClean="0"/>
              <a:t>Thicknesses of 20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and below are being evaluated</a:t>
            </a:r>
          </a:p>
          <a:p>
            <a:pPr lvl="1"/>
            <a:r>
              <a:rPr lang="en-US" dirty="0" smtClean="0"/>
              <a:t>Epoxied coils tested to date using this insulation show excellent results &amp; resistance to delamination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24696" y="4038600"/>
            <a:ext cx="2235740" cy="2198132"/>
            <a:chOff x="6024696" y="4038600"/>
            <a:chExt cx="2235740" cy="2198132"/>
          </a:xfrm>
        </p:grpSpPr>
        <p:pic>
          <p:nvPicPr>
            <p:cNvPr id="10" name="Picture 9" descr="No1同軸照明-1000左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696" y="4038600"/>
              <a:ext cx="2224868" cy="170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050636" y="58674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PIED insulation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477000" y="5410200"/>
              <a:ext cx="7620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584036" y="4343400"/>
              <a:ext cx="16764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553200" y="5486400"/>
              <a:ext cx="16764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96000" y="4724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245" y="1600200"/>
            <a:ext cx="3111770" cy="20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59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Some applications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9383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5" y="348438"/>
            <a:ext cx="8728723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SP 2G HTS is used in several cable configurations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211032" y="839972"/>
            <a:ext cx="5932968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smtClean="0"/>
              <a:t>Roebel Cable</a:t>
            </a:r>
          </a:p>
          <a:p>
            <a:pPr marL="622300" indent="-342900">
              <a:buFont typeface="Arial" pitchFamily="34" charset="0"/>
              <a:buChar char="−"/>
            </a:pPr>
            <a:r>
              <a:rPr lang="en-US" sz="1800" dirty="0" smtClean="0"/>
              <a:t>Fabricated by winding mechanically punctured meandering tapes – </a:t>
            </a:r>
            <a:r>
              <a:rPr lang="en-US" sz="1800" dirty="0"/>
              <a:t>high </a:t>
            </a:r>
            <a:r>
              <a:rPr lang="en-US" sz="1800" i="1" dirty="0"/>
              <a:t>I</a:t>
            </a:r>
            <a:r>
              <a:rPr lang="en-US" sz="1800" baseline="-25000" dirty="0"/>
              <a:t>c</a:t>
            </a:r>
            <a:r>
              <a:rPr lang="en-US" sz="1800" dirty="0" smtClean="0"/>
              <a:t>(~nkA) and low AC loss</a:t>
            </a:r>
          </a:p>
          <a:p>
            <a:pPr marL="622300" indent="-342900">
              <a:buFont typeface="Arial" pitchFamily="34" charset="0"/>
              <a:buChar char="−"/>
            </a:pPr>
            <a:r>
              <a:rPr lang="en-US" sz="1800" dirty="0" smtClean="0"/>
              <a:t>Uniformity across width and mechanical strength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432" y="2059172"/>
            <a:ext cx="3626517" cy="46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IMG_09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552" y="926806"/>
            <a:ext cx="1674009" cy="127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7053" y="2320674"/>
            <a:ext cx="3289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W. Goldacker et al, IEEE TAS , 17(2007)3398</a:t>
            </a:r>
            <a:endParaRPr lang="en-US" sz="12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265968" y="2690037"/>
            <a:ext cx="5878032" cy="1210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smtClean="0"/>
              <a:t>CORC (Conductor on Round Core) Cable</a:t>
            </a:r>
          </a:p>
          <a:p>
            <a:pPr marL="569913" indent="-344488">
              <a:buFont typeface="Arial" pitchFamily="34" charset="0"/>
              <a:buChar char="−"/>
            </a:pPr>
            <a:r>
              <a:rPr lang="en-US" sz="1800" dirty="0" smtClean="0"/>
              <a:t>Fabricated by winding multiple wires in a helical way around a small former – high </a:t>
            </a:r>
            <a:r>
              <a:rPr lang="en-US" sz="1800" i="1" dirty="0"/>
              <a:t>I</a:t>
            </a:r>
            <a:r>
              <a:rPr lang="en-US" sz="1800" baseline="-25000" dirty="0"/>
              <a:t>c</a:t>
            </a:r>
            <a:r>
              <a:rPr lang="en-US" sz="1800" dirty="0" smtClean="0"/>
              <a:t>(~nkA)</a:t>
            </a:r>
          </a:p>
          <a:p>
            <a:pPr marL="569913" indent="-344488">
              <a:buFont typeface="Arial" pitchFamily="34" charset="0"/>
              <a:buChar char="−"/>
            </a:pPr>
            <a:r>
              <a:rPr lang="en-US" sz="1800" dirty="0" smtClean="0"/>
              <a:t>High Je and mechanical strength</a:t>
            </a:r>
          </a:p>
        </p:txBody>
      </p:sp>
      <p:pic>
        <p:nvPicPr>
          <p:cNvPr id="32" name="Picture 2" descr="http://advancedconductor.com/wp-content/uploads/2012/07/Cross-section-adjus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274" y="2818083"/>
            <a:ext cx="1472566" cy="1472566"/>
          </a:xfrm>
          <a:prstGeom prst="rect">
            <a:avLst/>
          </a:prstGeom>
          <a:noFill/>
        </p:spPr>
      </p:pic>
      <p:pic>
        <p:nvPicPr>
          <p:cNvPr id="33" name="Picture 5" descr="C:\Users\Yifei Zhang\Desktop\Header-3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1469" y="3969188"/>
            <a:ext cx="3730524" cy="44066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57435" y="4271357"/>
            <a:ext cx="3455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 C van der Laan et al, SUST , 24(2011)042001</a:t>
            </a:r>
            <a:endParaRPr lang="en-US" sz="1200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331531" y="4591349"/>
            <a:ext cx="5812469" cy="1187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smtClean="0"/>
              <a:t>Twisted Stacked-Tape Cable (TSTC)</a:t>
            </a:r>
          </a:p>
          <a:p>
            <a:pPr marL="514350" indent="-342900">
              <a:buFont typeface="Arial" pitchFamily="34" charset="0"/>
              <a:buChar char="−"/>
            </a:pPr>
            <a:r>
              <a:rPr lang="en-US" sz="1800" dirty="0"/>
              <a:t>Fabricated by stacking multiple </a:t>
            </a:r>
            <a:r>
              <a:rPr lang="en-US" sz="1800" dirty="0" smtClean="0"/>
              <a:t>tapes </a:t>
            </a:r>
            <a:r>
              <a:rPr lang="en-US" sz="1800" dirty="0"/>
              <a:t>together and twisting at a pitch </a:t>
            </a:r>
            <a:r>
              <a:rPr lang="en-US" sz="1800" dirty="0" smtClean="0"/>
              <a:t>length – high </a:t>
            </a:r>
            <a:r>
              <a:rPr lang="en-US" sz="1800" i="1" dirty="0" smtClean="0"/>
              <a:t>I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(~nkA)</a:t>
            </a:r>
          </a:p>
          <a:p>
            <a:pPr marL="514350" indent="-342900">
              <a:buFont typeface="Arial" pitchFamily="34" charset="0"/>
              <a:buChar char="−"/>
            </a:pPr>
            <a:r>
              <a:rPr lang="en-US" sz="1800" dirty="0" smtClean="0"/>
              <a:t>Mechanical strength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/>
          <a:srcRect t="24297" b="21084"/>
          <a:stretch>
            <a:fillRect/>
          </a:stretch>
        </p:blipFill>
        <p:spPr bwMode="auto">
          <a:xfrm>
            <a:off x="3688683" y="5831839"/>
            <a:ext cx="3566266" cy="5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 l="34553" t="21875" r="13324" b="19792"/>
          <a:stretch>
            <a:fillRect/>
          </a:stretch>
        </p:blipFill>
        <p:spPr bwMode="auto">
          <a:xfrm>
            <a:off x="685401" y="4716611"/>
            <a:ext cx="2078312" cy="130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93511" y="6142137"/>
            <a:ext cx="3113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Takayasu et al, SUST , 25(2012)014011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171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34400" cy="1143000"/>
          </a:xfrm>
        </p:spPr>
        <p:txBody>
          <a:bodyPr/>
          <a:lstStyle/>
          <a:p>
            <a:r>
              <a:rPr lang="en-US" altLang="zh-CN" dirty="0" smtClean="0"/>
              <a:t>Latest news release (June.10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4714908" cy="414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00108"/>
            <a:ext cx="250209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71472" y="5357826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SP’s recent advances in pinning structure, thinner substrates and other improvements will form the basis for the </a:t>
            </a:r>
            <a:r>
              <a:rPr lang="en-US" b="1" dirty="0" err="1" smtClean="0">
                <a:solidFill>
                  <a:srgbClr val="FF0000"/>
                </a:solidFill>
              </a:rPr>
              <a:t>MagLab's</a:t>
            </a:r>
            <a:r>
              <a:rPr lang="en-US" b="1" dirty="0" smtClean="0">
                <a:solidFill>
                  <a:srgbClr val="FF0000"/>
                </a:solidFill>
              </a:rPr>
              <a:t> next generation of magnets.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Offering improved services to our customers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 to 50% price reduction</a:t>
            </a:r>
            <a:r>
              <a:rPr lang="en-US" sz="2400" dirty="0"/>
              <a:t> </a:t>
            </a:r>
            <a:r>
              <a:rPr lang="en-US" sz="2400" dirty="0" smtClean="0"/>
              <a:t>and delivery lead time</a:t>
            </a:r>
            <a:r>
              <a:rPr lang="en-US" sz="2400" dirty="0"/>
              <a:t> </a:t>
            </a:r>
            <a:r>
              <a:rPr lang="en-US" sz="2400" dirty="0" smtClean="0"/>
              <a:t>compared 2013/2014 depending on application</a:t>
            </a:r>
          </a:p>
          <a:p>
            <a:r>
              <a:rPr lang="en-US" sz="2400" dirty="0" smtClean="0"/>
              <a:t>Upgraded </a:t>
            </a:r>
            <a:r>
              <a:rPr lang="en-US" sz="2400" i="1" dirty="0" smtClean="0"/>
              <a:t>Quick Ship </a:t>
            </a:r>
            <a:r>
              <a:rPr lang="en-US" sz="2400" dirty="0" smtClean="0"/>
              <a:t>list with greater variety</a:t>
            </a:r>
          </a:p>
          <a:p>
            <a:r>
              <a:rPr lang="en-US" sz="2400" dirty="0" smtClean="0"/>
              <a:t>Longer piece lengths, higher </a:t>
            </a:r>
            <a:r>
              <a:rPr lang="en-US" sz="2400" i="1" dirty="0"/>
              <a:t>I</a:t>
            </a:r>
            <a:r>
              <a:rPr lang="en-US" sz="2400" baseline="-25000" dirty="0"/>
              <a:t>c</a:t>
            </a:r>
            <a:r>
              <a:rPr lang="en-US" sz="2400" dirty="0" smtClean="0"/>
              <a:t> &amp; greater product varieties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7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2"/>
          <p:cNvSpPr>
            <a:spLocks noGrp="1" noChangeArrowheads="1"/>
          </p:cNvSpPr>
          <p:nvPr>
            <p:ph type="title"/>
          </p:nvPr>
        </p:nvSpPr>
        <p:spPr>
          <a:xfrm>
            <a:off x="152401" y="483841"/>
            <a:ext cx="6477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800" dirty="0" smtClean="0">
                <a:latin typeface="Arial" charset="0"/>
                <a:cs typeface="Arial" charset="0"/>
              </a:rPr>
              <a:t>Furukawa has a long history in LTS</a:t>
            </a:r>
            <a:endParaRPr lang="ja-JP" altLang="ja-JP" sz="2800" dirty="0" smtClean="0">
              <a:latin typeface="Arial" charset="0"/>
              <a:cs typeface="Arial" charset="0"/>
            </a:endParaRPr>
          </a:p>
        </p:txBody>
      </p:sp>
      <p:pic>
        <p:nvPicPr>
          <p:cNvPr id="9219" name="Picture 9" descr="\\10.10.0.19\共有\fsho01\部門\金属カンパニー\P：条営\超電導Ｇ\製品データ\断面写真\R11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43375" y="1246187"/>
            <a:ext cx="874713" cy="852488"/>
          </a:xfrm>
          <a:noFill/>
        </p:spPr>
      </p:pic>
      <p:sp>
        <p:nvSpPr>
          <p:cNvPr id="9220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6610350" y="65532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 kumimoji="1" sz="24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fld id="{FF3DFBC2-F46D-438A-AF5A-FD6FF221514B}" type="slidenum">
              <a:rPr lang="en-US" altLang="ja-JP" sz="1600">
                <a:solidFill>
                  <a:srgbClr val="808080"/>
                </a:solidFill>
                <a:latin typeface="Arial Rounded MT Bold" pitchFamily="34" charset="0"/>
                <a:ea typeface="ＭＳ Ｐゴシック" pitchFamily="50" charset="-128"/>
              </a:rPr>
              <a:pPr/>
              <a:t>5</a:t>
            </a:fld>
            <a:endParaRPr lang="en-US" altLang="ja-JP" sz="1600" dirty="0">
              <a:solidFill>
                <a:srgbClr val="808080"/>
              </a:solidFill>
              <a:latin typeface="Arial Rounded MT Bold" pitchFamily="34" charset="0"/>
              <a:ea typeface="ＭＳ Ｐゴシック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95288" y="3005136"/>
            <a:ext cx="3421062" cy="152082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HIGH TECHNOLOGY</a:t>
            </a:r>
          </a:p>
          <a:p>
            <a:r>
              <a:rPr lang="en-US" altLang="ja-JP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Sophisticated metal composite technology</a:t>
            </a:r>
            <a:endParaRPr lang="ja-JP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95288" y="1295400"/>
            <a:ext cx="3421062" cy="155416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CUSTOMIZATION</a:t>
            </a:r>
          </a:p>
          <a:p>
            <a:r>
              <a:rPr lang="en-US" altLang="ja-JP" b="1" dirty="0">
                <a:solidFill>
                  <a:schemeClr val="tx1"/>
                </a:solidFill>
                <a:latin typeface="Arial" charset="0"/>
                <a:cs typeface="Arial" charset="0"/>
              </a:rPr>
              <a:t>Various </a:t>
            </a:r>
            <a:r>
              <a:rPr lang="en-US" altLang="ja-JP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conductor designs satisfy customer </a:t>
            </a:r>
            <a:r>
              <a:rPr lang="en-US" altLang="ja-JP" b="1" dirty="0">
                <a:solidFill>
                  <a:schemeClr val="tx1"/>
                </a:solidFill>
                <a:latin typeface="Arial" charset="0"/>
                <a:cs typeface="Arial" charset="0"/>
              </a:rPr>
              <a:t>demands</a:t>
            </a:r>
            <a:endParaRPr lang="en-US" altLang="ja-JP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5288" y="4680743"/>
            <a:ext cx="3421062" cy="148986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HIGH QUALITY</a:t>
            </a:r>
          </a:p>
          <a:p>
            <a:r>
              <a:rPr lang="en-US" altLang="ja-JP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High-precision cabling </a:t>
            </a:r>
            <a:r>
              <a:rPr lang="en-US" altLang="ja-JP" b="1" dirty="0">
                <a:solidFill>
                  <a:schemeClr val="tx1"/>
                </a:solidFill>
                <a:latin typeface="Arial" charset="0"/>
                <a:cs typeface="Arial" charset="0"/>
              </a:rPr>
              <a:t>technology</a:t>
            </a:r>
            <a:endParaRPr lang="ja-JP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225" name="Picture 12" descr="\\10.10.0.19\共有\fsho01\部門\金属カンパニー\P：条営\超電導Ｇ\製品データ\断面写真\54芯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266825"/>
            <a:ext cx="84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4" descr="\\10.10.0.19\共有\fsho01\部門\金属カンパニー\P：条営\超電導Ｇ\製品データ\断面写真\FSW-MF-100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257300"/>
            <a:ext cx="8493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\\10.10.0.19\共有\fsho01\部門\金属カンパニー\P：条営\超電導Ｇ\製品データ\断面写真\LH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266825"/>
            <a:ext cx="8159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0" descr="\\10.10.0.19\共有\fsho01\部門\金属カンパニー\P：条営\超電導Ｇ\製品データ\断面写真\理研SRC(芯あり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388" y="1266825"/>
            <a:ext cx="81438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テキスト ボックス 15"/>
          <p:cNvSpPr txBox="1">
            <a:spLocks noChangeArrowheads="1"/>
          </p:cNvSpPr>
          <p:nvPr/>
        </p:nvSpPr>
        <p:spPr bwMode="auto">
          <a:xfrm>
            <a:off x="5094288" y="2133600"/>
            <a:ext cx="2887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 kumimoji="1" sz="24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latin typeface="Arial Narrow" pitchFamily="34" charset="0"/>
              </a:rPr>
              <a:t>NbTi wire with various Cu ratio &amp; filament </a:t>
            </a:r>
            <a:r>
              <a:rPr lang="en-US" altLang="ja-JP" sz="1200" dirty="0" smtClean="0">
                <a:solidFill>
                  <a:schemeClr val="tx1"/>
                </a:solidFill>
                <a:latin typeface="Arial Narrow" pitchFamily="34" charset="0"/>
              </a:rPr>
              <a:t>sizes</a:t>
            </a:r>
            <a:endParaRPr lang="ja-JP" altLang="en-US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9230" name="Picture 15" descr="\\10.10.0.19\共有\fsho01\部門\金属カンパニー\P：条営\超電導Ｇ\製品データ\断面写真\ISTEC-SM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688" y="2560935"/>
            <a:ext cx="8905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3" descr="\\10.10.0.19\共有\fsho01\部門\金属カンパニー\P：条営\超電導Ｇ\製品データ\断面写真\LHC Cable 最適サイ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226050"/>
            <a:ext cx="11525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313" y="5235575"/>
            <a:ext cx="32559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7" descr="\\10.10.0.19\共有\fsho01\部門\金属カンパニー\P：条営\超電導Ｇ\製品データ\断面写真\Nb3Sn(high Jc 19hex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262" y="2540298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6" descr="\\10.10.0.19\共有\fsho01\部門\金属カンパニー\P：条営\超電導Ｇ\製品データ\断面写真\High strength Nb3S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40298"/>
            <a:ext cx="109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テキスト ボックス 21"/>
          <p:cNvSpPr txBox="1">
            <a:spLocks noChangeArrowheads="1"/>
          </p:cNvSpPr>
          <p:nvPr/>
        </p:nvSpPr>
        <p:spPr bwMode="auto">
          <a:xfrm>
            <a:off x="4122737" y="3424535"/>
            <a:ext cx="113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 kumimoji="1" sz="24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latin typeface="Arial Narrow" pitchFamily="34" charset="0"/>
              </a:rPr>
              <a:t>Low ac loss NbTi wire</a:t>
            </a:r>
            <a:endParaRPr lang="ja-JP" altLang="en-US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36" name="テキスト ボックス 22"/>
          <p:cNvSpPr txBox="1">
            <a:spLocks noChangeArrowheads="1"/>
          </p:cNvSpPr>
          <p:nvPr/>
        </p:nvSpPr>
        <p:spPr bwMode="auto">
          <a:xfrm>
            <a:off x="6559550" y="3429000"/>
            <a:ext cx="1289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 kumimoji="1" sz="24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latin typeface="Arial Narrow" pitchFamily="34" charset="0"/>
              </a:rPr>
              <a:t>High Jc Nb</a:t>
            </a:r>
            <a:r>
              <a:rPr lang="en-US" altLang="ja-JP" sz="1200" baseline="-25000" dirty="0">
                <a:solidFill>
                  <a:schemeClr val="tx1"/>
                </a:solidFill>
                <a:latin typeface="Arial Narrow" pitchFamily="34" charset="0"/>
              </a:rPr>
              <a:t>3</a:t>
            </a:r>
            <a:r>
              <a:rPr lang="en-US" altLang="ja-JP" sz="1200" dirty="0">
                <a:solidFill>
                  <a:schemeClr val="tx1"/>
                </a:solidFill>
                <a:latin typeface="Arial Narrow" pitchFamily="34" charset="0"/>
              </a:rPr>
              <a:t>Sn wire</a:t>
            </a:r>
            <a:endParaRPr lang="ja-JP" altLang="en-US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37" name="テキスト ボックス 23"/>
          <p:cNvSpPr txBox="1">
            <a:spLocks noChangeArrowheads="1"/>
          </p:cNvSpPr>
          <p:nvPr/>
        </p:nvSpPr>
        <p:spPr bwMode="auto">
          <a:xfrm>
            <a:off x="7888287" y="3424535"/>
            <a:ext cx="1179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 kumimoji="1" sz="24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latin typeface="Arial Narrow" pitchFamily="34" charset="0"/>
              </a:rPr>
              <a:t>High strength Nb</a:t>
            </a:r>
            <a:r>
              <a:rPr lang="en-US" altLang="ja-JP" sz="1200" baseline="-25000" dirty="0">
                <a:solidFill>
                  <a:schemeClr val="tx1"/>
                </a:solidFill>
                <a:latin typeface="Arial Narrow" pitchFamily="34" charset="0"/>
              </a:rPr>
              <a:t>3</a:t>
            </a:r>
            <a:r>
              <a:rPr lang="en-US" altLang="ja-JP" sz="1200" dirty="0">
                <a:solidFill>
                  <a:schemeClr val="tx1"/>
                </a:solidFill>
                <a:latin typeface="Arial Narrow" pitchFamily="34" charset="0"/>
              </a:rPr>
              <a:t>Sn wire</a:t>
            </a:r>
            <a:endParaRPr lang="ja-JP" altLang="en-US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9238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275" y="4095750"/>
            <a:ext cx="24368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962400"/>
            <a:ext cx="12620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テキスト ボックス 25"/>
          <p:cNvSpPr txBox="1">
            <a:spLocks noChangeArrowheads="1"/>
          </p:cNvSpPr>
          <p:nvPr/>
        </p:nvSpPr>
        <p:spPr bwMode="auto">
          <a:xfrm>
            <a:off x="4159250" y="4664075"/>
            <a:ext cx="2132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 kumimoji="1" sz="24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latin typeface="Arial Narrow" pitchFamily="34" charset="0"/>
              </a:rPr>
              <a:t>Al-stabilized NbTi Rutherford cable</a:t>
            </a:r>
            <a:endParaRPr lang="ja-JP" altLang="en-US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41" name="テキスト ボックス 26"/>
          <p:cNvSpPr txBox="1">
            <a:spLocks noChangeArrowheads="1"/>
          </p:cNvSpPr>
          <p:nvPr/>
        </p:nvSpPr>
        <p:spPr bwMode="auto">
          <a:xfrm>
            <a:off x="6548438" y="46482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 kumimoji="1" sz="24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latin typeface="Arial Narrow" pitchFamily="34" charset="0"/>
              </a:rPr>
              <a:t>NbTi Rutherford cable with cored bar</a:t>
            </a:r>
            <a:endParaRPr lang="ja-JP" altLang="en-US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42" name="テキスト ボックス 27"/>
          <p:cNvSpPr txBox="1">
            <a:spLocks noChangeArrowheads="1"/>
          </p:cNvSpPr>
          <p:nvPr/>
        </p:nvSpPr>
        <p:spPr bwMode="auto">
          <a:xfrm>
            <a:off x="4532313" y="6122987"/>
            <a:ext cx="2581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 kumimoji="1" sz="24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1"/>
                </a:solidFill>
                <a:latin typeface="Arial Narrow" pitchFamily="34" charset="0"/>
              </a:rPr>
              <a:t>NbTi Rutherford cable with high-precision</a:t>
            </a:r>
            <a:endParaRPr lang="ja-JP" altLang="en-US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5060"/>
            <a:ext cx="125607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1"/>
          <p:cNvSpPr txBox="1">
            <a:spLocks noChangeArrowheads="1"/>
          </p:cNvSpPr>
          <p:nvPr/>
        </p:nvSpPr>
        <p:spPr bwMode="auto">
          <a:xfrm>
            <a:off x="5181600" y="3429000"/>
            <a:ext cx="146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 kumimoji="1" sz="24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eaLnBrk="0" hangingPunct="0">
              <a:defRPr kumimoji="1" sz="2000" b="1">
                <a:solidFill>
                  <a:srgbClr val="5F5F5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200" dirty="0" smtClean="0">
                <a:solidFill>
                  <a:schemeClr val="tx1"/>
                </a:solidFill>
                <a:latin typeface="Arial Narrow" pitchFamily="34" charset="0"/>
              </a:rPr>
              <a:t>Al-stabilized NbTi wire</a:t>
            </a:r>
            <a:endParaRPr lang="ja-JP" altLang="en-US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1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 offers the best  </a:t>
            </a:r>
            <a:r>
              <a:rPr lang="en-US" sz="2400" dirty="0" err="1" smtClean="0"/>
              <a:t>IcBT</a:t>
            </a:r>
            <a:r>
              <a:rPr lang="en-US" sz="2400" dirty="0" smtClean="0"/>
              <a:t> performance in the industry</a:t>
            </a:r>
          </a:p>
          <a:p>
            <a:r>
              <a:rPr lang="en-US" sz="2400" dirty="0" smtClean="0"/>
              <a:t>SP establish a series of mechanical testing facilities in order to better understand and continuously improve the materials  </a:t>
            </a:r>
          </a:p>
          <a:p>
            <a:r>
              <a:rPr lang="en-US" sz="2400" dirty="0" smtClean="0"/>
              <a:t>SP is engaging to make more initiatives including 15% </a:t>
            </a:r>
            <a:r>
              <a:rPr lang="en-US" sz="2400" dirty="0" err="1" smtClean="0"/>
              <a:t>Zr</a:t>
            </a:r>
            <a:r>
              <a:rPr lang="en-US" sz="2400" dirty="0" smtClean="0"/>
              <a:t> doping, thinner substrate, bonded wires and insulation options.</a:t>
            </a:r>
          </a:p>
          <a:p>
            <a:r>
              <a:rPr lang="en-US" sz="2400" dirty="0" smtClean="0"/>
              <a:t>Continue to lower the cost and speed up the response to the </a:t>
            </a:r>
            <a:r>
              <a:rPr lang="en-US" sz="2400" dirty="0" err="1" smtClean="0"/>
              <a:t>custoemrs</a:t>
            </a:r>
            <a:r>
              <a:rPr lang="en-US" sz="2400" dirty="0" smtClean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Typical architecture of </a:t>
            </a:r>
            <a:r>
              <a:rPr lang="en-US" altLang="zh-CN" dirty="0" err="1" smtClean="0"/>
              <a:t>SuperPower’s</a:t>
            </a:r>
            <a:r>
              <a:rPr lang="en-US" altLang="zh-CN" dirty="0" smtClean="0"/>
              <a:t> wire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I:\2012 Wire Layers_Layer and Process_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7680624" cy="35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32" y="542926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Series of width  : 2mm, 4mm, 6mm, 12mm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3075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Today’s properties for the customers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95400"/>
            <a:ext cx="6095191" cy="5181600"/>
          </a:xfrm>
          <a:solidFill>
            <a:srgbClr val="FFFFFF">
              <a:alpha val="43137"/>
            </a:srgbClr>
          </a:solidFill>
        </p:spPr>
        <p:txBody>
          <a:bodyPr>
            <a:normAutofit fontScale="92500" lnSpcReduction="20000"/>
          </a:bodyPr>
          <a:lstStyle/>
          <a:p>
            <a:pPr marL="225425" indent="-225425">
              <a:lnSpc>
                <a:spcPct val="120000"/>
              </a:lnSpc>
            </a:pPr>
            <a:r>
              <a:rPr lang="en-US" sz="1700" b="1" dirty="0" smtClean="0"/>
              <a:t>High </a:t>
            </a:r>
            <a:r>
              <a:rPr lang="en-US" sz="1800" i="1" dirty="0"/>
              <a:t>I</a:t>
            </a:r>
            <a:r>
              <a:rPr lang="en-US" sz="1800" baseline="-25000" dirty="0"/>
              <a:t>c </a:t>
            </a:r>
            <a:r>
              <a:rPr lang="en-US" sz="1700" dirty="0" smtClean="0">
                <a:solidFill>
                  <a:srgbClr val="FF0000"/>
                </a:solidFill>
              </a:rPr>
              <a:t>:  &gt;450A standard (12 mm width; 77K, 0T)</a:t>
            </a:r>
          </a:p>
          <a:p>
            <a:pPr marL="225425" indent="-225425">
              <a:lnSpc>
                <a:spcPct val="120000"/>
              </a:lnSpc>
            </a:pPr>
            <a:r>
              <a:rPr lang="en-US" sz="1700" b="1" dirty="0" smtClean="0"/>
              <a:t>Uniform </a:t>
            </a:r>
            <a:r>
              <a:rPr lang="en-US" sz="1800" i="1" dirty="0"/>
              <a:t>I</a:t>
            </a:r>
            <a:r>
              <a:rPr lang="en-US" sz="1800" baseline="-25000" dirty="0"/>
              <a:t>c</a:t>
            </a:r>
            <a:r>
              <a:rPr lang="en-US" sz="1700" b="1" dirty="0" smtClean="0"/>
              <a:t> over long lengths:  </a:t>
            </a:r>
            <a:r>
              <a:rPr lang="en-US" sz="1700" dirty="0" smtClean="0"/>
              <a:t>STDEV +/- 10%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Good, repeatable bandwidth</a:t>
            </a:r>
            <a:endParaRPr lang="en-US" sz="1700" b="1" dirty="0" smtClean="0"/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Good 2D uniformity (across width)</a:t>
            </a:r>
          </a:p>
          <a:p>
            <a:pPr marL="236538" indent="-225425">
              <a:lnSpc>
                <a:spcPct val="120000"/>
              </a:lnSpc>
            </a:pPr>
            <a:r>
              <a:rPr lang="en-US" sz="1700" b="1" dirty="0" smtClean="0"/>
              <a:t>High engineering current density: </a:t>
            </a:r>
          </a:p>
          <a:p>
            <a:pPr marL="636588" lvl="1" indent="-225425">
              <a:lnSpc>
                <a:spcPct val="120000"/>
              </a:lnSpc>
            </a:pPr>
            <a:r>
              <a:rPr lang="en-US" sz="1600" dirty="0" smtClean="0"/>
              <a:t>Very thin substrates and stabilizers</a:t>
            </a:r>
            <a:endParaRPr lang="en-US" sz="1700" dirty="0" smtClean="0"/>
          </a:p>
          <a:p>
            <a:pPr marL="236538" indent="-225425">
              <a:lnSpc>
                <a:spcPct val="120000"/>
              </a:lnSpc>
            </a:pPr>
            <a:r>
              <a:rPr lang="en-US" sz="1700" b="1" dirty="0" smtClean="0"/>
              <a:t>Chemistry: </a:t>
            </a:r>
            <a:r>
              <a:rPr lang="en-US" sz="1700" dirty="0" smtClean="0"/>
              <a:t> </a:t>
            </a:r>
          </a:p>
          <a:p>
            <a:pPr marL="636588" lvl="1" indent="-225425">
              <a:lnSpc>
                <a:spcPct val="120000"/>
              </a:lnSpc>
            </a:pPr>
            <a:r>
              <a:rPr lang="en-US" sz="1700" dirty="0" smtClean="0"/>
              <a:t>Currently two formulations</a:t>
            </a:r>
          </a:p>
          <a:p>
            <a:pPr lvl="2">
              <a:lnSpc>
                <a:spcPct val="120000"/>
              </a:lnSpc>
            </a:pPr>
            <a:r>
              <a:rPr lang="en-US" sz="1500" dirty="0" smtClean="0"/>
              <a:t>AP (</a:t>
            </a:r>
            <a:r>
              <a:rPr lang="en-US" sz="1400" i="1" dirty="0" smtClean="0"/>
              <a:t>Advanced Pinning</a:t>
            </a:r>
            <a:r>
              <a:rPr lang="en-US" sz="1500" dirty="0" smtClean="0"/>
              <a:t>) – enhanced performance for            in-magnetic field applications</a:t>
            </a:r>
          </a:p>
          <a:p>
            <a:pPr lvl="2">
              <a:lnSpc>
                <a:spcPct val="120000"/>
              </a:lnSpc>
            </a:pPr>
            <a:r>
              <a:rPr lang="en-US" sz="1500" dirty="0" smtClean="0"/>
              <a:t>CF (</a:t>
            </a:r>
            <a:r>
              <a:rPr lang="en-US" sz="1400" i="1" dirty="0" smtClean="0"/>
              <a:t>Cable Formulation</a:t>
            </a:r>
            <a:r>
              <a:rPr lang="en-US" sz="1500" dirty="0" smtClean="0"/>
              <a:t>) – 77K, low fields  (cable, FCL, transformer)</a:t>
            </a:r>
          </a:p>
          <a:p>
            <a:pPr marL="225425" indent="-225425">
              <a:lnSpc>
                <a:spcPct val="120000"/>
              </a:lnSpc>
            </a:pPr>
            <a:r>
              <a:rPr lang="en-US" sz="1700" b="1" dirty="0" smtClean="0"/>
              <a:t>Flexible, robust architecture:</a:t>
            </a:r>
            <a:endParaRPr lang="en-US" sz="1700" dirty="0" smtClean="0"/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Multiple widths and thicknesses (substrate, stabilizers) </a:t>
            </a:r>
          </a:p>
          <a:p>
            <a:pPr marL="225425" indent="-225425">
              <a:lnSpc>
                <a:spcPct val="120000"/>
              </a:lnSpc>
            </a:pPr>
            <a:r>
              <a:rPr lang="en-US" sz="1700" b="1" dirty="0" smtClean="0"/>
              <a:t>Superior </a:t>
            </a:r>
            <a:r>
              <a:rPr lang="en-US" sz="1700" b="1" dirty="0"/>
              <a:t>mechanical </a:t>
            </a:r>
            <a:r>
              <a:rPr lang="en-US" sz="1700" b="1" dirty="0" smtClean="0"/>
              <a:t>properties:</a:t>
            </a:r>
            <a:endParaRPr lang="en-US" sz="1700" b="1" dirty="0"/>
          </a:p>
          <a:p>
            <a:pPr lvl="1">
              <a:lnSpc>
                <a:spcPct val="120000"/>
              </a:lnSpc>
            </a:pPr>
            <a:r>
              <a:rPr lang="en-US" sz="1700" dirty="0"/>
              <a:t>Yield strength </a:t>
            </a:r>
            <a:r>
              <a:rPr lang="en-US" sz="1700" dirty="0" smtClean="0"/>
              <a:t>550 MPa and higher with superalloy-based </a:t>
            </a:r>
            <a:r>
              <a:rPr lang="en-US" sz="1700" dirty="0"/>
              <a:t>coated </a:t>
            </a:r>
            <a:r>
              <a:rPr lang="en-US" sz="1700" dirty="0" smtClean="0"/>
              <a:t>conductors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Excellent joints and solderability</a:t>
            </a:r>
            <a:endParaRPr lang="en-US" sz="1700" dirty="0"/>
          </a:p>
          <a:p>
            <a:pPr>
              <a:lnSpc>
                <a:spcPct val="120000"/>
              </a:lnSpc>
            </a:pP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02" b="14250"/>
          <a:stretch/>
        </p:blipFill>
        <p:spPr>
          <a:xfrm rot="16200000">
            <a:off x="5015910" y="2527080"/>
            <a:ext cx="5359771" cy="259160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8079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3075"/>
            <a:ext cx="8534400" cy="1143000"/>
          </a:xfrm>
        </p:spPr>
        <p:txBody>
          <a:bodyPr/>
          <a:lstStyle/>
          <a:p>
            <a:r>
              <a:rPr lang="en-US" dirty="0" smtClean="0"/>
              <a:t>Recent step wise improvements to meet market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High  -  Critical current</a:t>
            </a:r>
          </a:p>
          <a:p>
            <a:pPr lvl="1"/>
            <a:r>
              <a:rPr lang="en-US" dirty="0" smtClean="0"/>
              <a:t>Recent advances in processing have significantly increased the base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 smtClean="0"/>
              <a:t> (77K, sf) of SP 2G HTS tapes into the 400-600 A/cm-w range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Long  -  Piece length</a:t>
            </a:r>
          </a:p>
          <a:p>
            <a:pPr lvl="1"/>
            <a:r>
              <a:rPr lang="en-US" dirty="0" smtClean="0"/>
              <a:t>Recent advances in processing have also increased the stable production piece length of SP 2G HTS tapes &gt;500m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Large - Current density</a:t>
            </a:r>
          </a:p>
          <a:p>
            <a:pPr lvl="1"/>
            <a:r>
              <a:rPr lang="en-US" dirty="0" smtClean="0"/>
              <a:t>SP 2G HTS tapes have the highest conductor Jc’s in the industry</a:t>
            </a:r>
          </a:p>
          <a:p>
            <a:pPr lvl="1"/>
            <a:r>
              <a:rPr lang="en-US" dirty="0" smtClean="0"/>
              <a:t>New initiatives will maintain this performance advantage</a:t>
            </a:r>
          </a:p>
          <a:p>
            <a:pPr lvl="2"/>
            <a:r>
              <a:rPr lang="en-US" dirty="0" smtClean="0"/>
              <a:t>Thinner substrates (&gt;30% Jc improvements)</a:t>
            </a:r>
          </a:p>
          <a:p>
            <a:pPr lvl="2"/>
            <a:r>
              <a:rPr lang="en-US" dirty="0" smtClean="0"/>
              <a:t>Improved lift factors (2x +) with enhanced pinning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Efforts in Pricing</a:t>
            </a:r>
          </a:p>
          <a:p>
            <a:pPr lvl="1"/>
            <a:r>
              <a:rPr lang="en-US" dirty="0" smtClean="0"/>
              <a:t>Improved yields improve costs</a:t>
            </a:r>
          </a:p>
          <a:p>
            <a:pPr lvl="1"/>
            <a:r>
              <a:rPr lang="en-US" dirty="0" smtClean="0"/>
              <a:t>Review of pricing structure to facilitate competitive pricing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1FE-288C-4DF6-9997-D0F46DE0EA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632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IcBT</a:t>
            </a:r>
            <a:r>
              <a:rPr lang="en-US" dirty="0" smtClean="0"/>
              <a:t> improvements achieved</a:t>
            </a:r>
            <a:br>
              <a:rPr lang="en-US" dirty="0" smtClean="0"/>
            </a:br>
            <a:r>
              <a:rPr lang="en-US" dirty="0" smtClean="0"/>
              <a:t>  - </a:t>
            </a:r>
            <a:r>
              <a:rPr lang="en-US" dirty="0" err="1" smtClean="0"/>
              <a:t>Ic</a:t>
            </a:r>
            <a:r>
              <a:rPr lang="en-US" dirty="0" smtClean="0"/>
              <a:t> (standard </a:t>
            </a:r>
            <a:r>
              <a:rPr lang="en-US" dirty="0" err="1" smtClean="0"/>
              <a:t>vs</a:t>
            </a:r>
            <a:r>
              <a:rPr lang="en-US" dirty="0" smtClean="0"/>
              <a:t> enhanced  7.5%)</a:t>
            </a:r>
            <a:br>
              <a:rPr lang="en-US" dirty="0" smtClean="0"/>
            </a:br>
            <a:r>
              <a:rPr lang="en-US" dirty="0" smtClean="0"/>
              <a:t>  - Anisotropy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25D641FE-288C-4DF6-9997-D0F46DE0EA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035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perPower Palette">
      <a:dk1>
        <a:sysClr val="windowText" lastClr="000000"/>
      </a:dk1>
      <a:lt1>
        <a:sysClr val="window" lastClr="FFFFFF"/>
      </a:lt1>
      <a:dk2>
        <a:srgbClr val="1F497D"/>
      </a:dk2>
      <a:lt2>
        <a:srgbClr val="9EA1B2"/>
      </a:lt2>
      <a:accent1>
        <a:srgbClr val="69C3DA"/>
      </a:accent1>
      <a:accent2>
        <a:srgbClr val="FFBB57"/>
      </a:accent2>
      <a:accent3>
        <a:srgbClr val="0B5ED7"/>
      </a:accent3>
      <a:accent4>
        <a:srgbClr val="C1E3EB"/>
      </a:accent4>
      <a:accent5>
        <a:srgbClr val="7CBD2A"/>
      </a:accent5>
      <a:accent6>
        <a:srgbClr val="E92823"/>
      </a:accent6>
      <a:hlink>
        <a:srgbClr val="000066"/>
      </a:hlink>
      <a:folHlink>
        <a:srgbClr val="5C005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2216</Words>
  <Application>Microsoft Office PowerPoint</Application>
  <PresentationFormat>全屏显示(4:3)</PresentationFormat>
  <Paragraphs>369</Paragraphs>
  <Slides>50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1" baseType="lpstr">
      <vt:lpstr>Office Theme</vt:lpstr>
      <vt:lpstr>2015 Technology and Manufacturing Innovations at SuperPower   Guilin Cui Furukawa Electric Co.,Ltd Beijing</vt:lpstr>
      <vt:lpstr>Outline</vt:lpstr>
      <vt:lpstr>SuperPower’s history  as a 2G HTS industry leader</vt:lpstr>
      <vt:lpstr>One Furukawa: offering both LTS and HTS solutions</vt:lpstr>
      <vt:lpstr>Furukawa has a long history in LTS</vt:lpstr>
      <vt:lpstr>Typical architecture of SuperPower’s wire </vt:lpstr>
      <vt:lpstr>Today’s properties for the customers</vt:lpstr>
      <vt:lpstr>Recent step wise improvements to meet market challenges</vt:lpstr>
      <vt:lpstr>IcBT improvements achieved   - Ic (standard vs enhanced  7.5%)   - Anisotropy  </vt:lpstr>
      <vt:lpstr>Microstructure of production MOCVD HTS wires with standard 7.5% Zr doping</vt:lpstr>
      <vt:lpstr>Ic vs. field: standard 7.5% Zr AP</vt:lpstr>
      <vt:lpstr>Ic vs. field: enhanced 7.5% Zr AP</vt:lpstr>
      <vt:lpstr>Ic comparison: standard vs. enhanced</vt:lpstr>
      <vt:lpstr>Lift factor (another perspective) : std 7.5% Zr AP</vt:lpstr>
      <vt:lpstr>Lift factor (another perspective ): enhanced 7.5% Zr AP</vt:lpstr>
      <vt:lpstr>Lift factor comparison: standard vs. enhanced</vt:lpstr>
      <vt:lpstr>IcBT typical data of Anisotropy (1.5T)</vt:lpstr>
      <vt:lpstr>IcBT typical data of anisotropy (77K)</vt:lpstr>
      <vt:lpstr>Mechanical properties</vt:lpstr>
      <vt:lpstr>Comprehensive testing capabilities for mechanical and electromechanical properties</vt:lpstr>
      <vt:lpstr>Studies on mechanical/electromechanical properties</vt:lpstr>
      <vt:lpstr>幻灯片 22</vt:lpstr>
      <vt:lpstr>幻灯片 23</vt:lpstr>
      <vt:lpstr>Tensile property of various wires</vt:lpstr>
      <vt:lpstr>Tensile property of various wires</vt:lpstr>
      <vt:lpstr>Tensile property of various wires</vt:lpstr>
      <vt:lpstr>幻灯片 27</vt:lpstr>
      <vt:lpstr>New initiatives</vt:lpstr>
      <vt:lpstr>New Initiatives being transitioned from R&amp;D to production </vt:lpstr>
      <vt:lpstr>15% Zr additions</vt:lpstr>
      <vt:lpstr>TEM analysis for enhanced Zr doping</vt:lpstr>
      <vt:lpstr>Trend of BZO rod</vt:lpstr>
      <vt:lpstr>In-field performance at 30K/2T</vt:lpstr>
      <vt:lpstr>Ic-B performance at various temperature</vt:lpstr>
      <vt:lpstr>Ic performance with Zr = 15%</vt:lpstr>
      <vt:lpstr>Long tapes with Zr = 15%</vt:lpstr>
      <vt:lpstr>30 micron substrate</vt:lpstr>
      <vt:lpstr>Improved Je (engineering current density) wire with thinner substrate</vt:lpstr>
      <vt:lpstr>幻灯片 39</vt:lpstr>
      <vt:lpstr>Bonded tapes</vt:lpstr>
      <vt:lpstr>Bonded tapes tailored for various applications</vt:lpstr>
      <vt:lpstr>Examples:</vt:lpstr>
      <vt:lpstr>Examples (continued)</vt:lpstr>
      <vt:lpstr>Insulation options</vt:lpstr>
      <vt:lpstr>New 2G HTS conductor insulations are being developed to meet customer requests</vt:lpstr>
      <vt:lpstr>Some applications </vt:lpstr>
      <vt:lpstr>SP 2G HTS is used in several cable configurations</vt:lpstr>
      <vt:lpstr>Latest news release (June.10th ) </vt:lpstr>
      <vt:lpstr>Offering improved services to our customers </vt:lpstr>
      <vt:lpstr>Summary</vt:lpstr>
    </vt:vector>
  </TitlesOfParts>
  <Company>SuperPower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Yifei Zhang</dc:creator>
  <cp:lastModifiedBy>xc</cp:lastModifiedBy>
  <cp:revision>326</cp:revision>
  <cp:lastPrinted>2015-03-18T19:52:39Z</cp:lastPrinted>
  <dcterms:created xsi:type="dcterms:W3CDTF">2012-05-08T18:31:20Z</dcterms:created>
  <dcterms:modified xsi:type="dcterms:W3CDTF">2015-06-16T04:05:22Z</dcterms:modified>
</cp:coreProperties>
</file>