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321" r:id="rId2"/>
    <p:sldId id="256" r:id="rId3"/>
    <p:sldId id="312" r:id="rId4"/>
    <p:sldId id="313" r:id="rId5"/>
    <p:sldId id="322" r:id="rId6"/>
    <p:sldId id="315" r:id="rId7"/>
    <p:sldId id="314" r:id="rId8"/>
    <p:sldId id="324" r:id="rId9"/>
    <p:sldId id="317" r:id="rId10"/>
    <p:sldId id="318" r:id="rId11"/>
    <p:sldId id="319" r:id="rId12"/>
    <p:sldId id="320" r:id="rId13"/>
    <p:sldId id="323" r:id="rId14"/>
    <p:sldId id="310" r:id="rId15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243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85" d="100"/>
          <a:sy n="85" d="100"/>
        </p:scale>
        <p:origin x="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276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zh-CN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CC8A20F7-EA79-44BF-AC99-F0D890A6CAC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4686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B2C655A0-50AB-46C5-B2CD-BE6B5D6F2D3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38457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6E1908-3827-43CB-83A7-1110FE3FF4F7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82453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00FF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pic>
        <p:nvPicPr>
          <p:cNvPr id="10244" name="Picture 4" descr="Untitled-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00800"/>
            <a:ext cx="609600" cy="40163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Shi,Jingyan/CC/IHEP  </a:t>
            </a:r>
            <a:fld id="{E8CCBDB1-1B31-4FCD-A360-7A40FCA33555}" type="datetime1">
              <a:rPr lang="zh-CN" altLang="en-US"/>
              <a:pPr/>
              <a:t>2015/8/17</a:t>
            </a:fld>
            <a:r>
              <a:rPr lang="en-US" altLang="zh-CN"/>
              <a:t> - </a:t>
            </a:r>
            <a:fld id="{CD54BF25-0F22-4AEE-A1DD-F877681A2EA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62750" y="304800"/>
            <a:ext cx="2152650" cy="5867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305550" cy="5867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Shi,Jingyan/CC/IHEP  </a:t>
            </a:r>
            <a:fld id="{E8CCBDB1-1B31-4FCD-A360-7A40FCA33555}" type="datetime1">
              <a:rPr lang="zh-CN" altLang="en-US"/>
              <a:pPr/>
              <a:t>2015/8/17</a:t>
            </a:fld>
            <a:r>
              <a:rPr lang="en-US" altLang="zh-CN"/>
              <a:t> - </a:t>
            </a:r>
            <a:fld id="{A01BCC66-0FBC-4930-993D-E568A79674B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09700" y="304800"/>
            <a:ext cx="6324600" cy="685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610600" cy="49530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3276600" y="6553200"/>
            <a:ext cx="5867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Shi,Jingyan/CC/IHEP  </a:t>
            </a:r>
            <a:fld id="{E8CCBDB1-1B31-4FCD-A360-7A40FCA33555}" type="datetime1">
              <a:rPr lang="zh-CN" altLang="en-US"/>
              <a:pPr/>
              <a:t>2015/8/17</a:t>
            </a:fld>
            <a:r>
              <a:rPr lang="en-US" altLang="zh-CN"/>
              <a:t> - </a:t>
            </a:r>
            <a:fld id="{BE242EE5-803D-4982-BA0E-09989B97E4A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zh-CN" altLang="en-US" dirty="0" smtClean="0"/>
              <a:t>单击此处母版标题样编辑式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CUI Tao/CC/IHEP  </a:t>
            </a:r>
            <a:fld id="{E8CCBDB1-1B31-4FCD-A360-7A40FCA33555}" type="datetime1">
              <a:rPr lang="zh-CN" altLang="en-US" smtClean="0"/>
              <a:pPr/>
              <a:t>2015/8/17</a:t>
            </a:fld>
            <a:r>
              <a:rPr lang="en-US" altLang="zh-CN" dirty="0" smtClean="0"/>
              <a:t> - </a:t>
            </a:r>
            <a:fld id="{ADE102C1-CBF5-4A82-8AA8-7F939797F2F0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Shi,Jingyan/CC/IHEP  </a:t>
            </a:r>
            <a:fld id="{E8CCBDB1-1B31-4FCD-A360-7A40FCA33555}" type="datetime1">
              <a:rPr lang="zh-CN" altLang="en-US"/>
              <a:pPr/>
              <a:t>2015/8/17</a:t>
            </a:fld>
            <a:r>
              <a:rPr lang="en-US" altLang="zh-CN"/>
              <a:t> - </a:t>
            </a:r>
            <a:fld id="{6AD8EE06-4929-4839-9CA1-40B7F8B80B3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Shi,Jingyan/CC/IHEP  </a:t>
            </a:r>
            <a:fld id="{E8CCBDB1-1B31-4FCD-A360-7A40FCA33555}" type="datetime1">
              <a:rPr lang="zh-CN" altLang="en-US"/>
              <a:pPr/>
              <a:t>2015/8/17</a:t>
            </a:fld>
            <a:r>
              <a:rPr lang="en-US" altLang="zh-CN"/>
              <a:t> - </a:t>
            </a:r>
            <a:fld id="{EDA33339-CC96-4605-82FD-728D9D9369E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Shi,Jingyan/CC/IHEP  </a:t>
            </a:r>
            <a:fld id="{E8CCBDB1-1B31-4FCD-A360-7A40FCA33555}" type="datetime1">
              <a:rPr lang="zh-CN" altLang="en-US"/>
              <a:pPr/>
              <a:t>2015/8/17</a:t>
            </a:fld>
            <a:r>
              <a:rPr lang="en-US" altLang="zh-CN"/>
              <a:t> - </a:t>
            </a:r>
            <a:fld id="{D0895616-82CA-4F55-873A-36DDD727542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Shi,Jingyan/CC/IHEP  </a:t>
            </a:r>
            <a:fld id="{E8CCBDB1-1B31-4FCD-A360-7A40FCA33555}" type="datetime1">
              <a:rPr lang="zh-CN" altLang="en-US"/>
              <a:pPr/>
              <a:t>2015/8/17</a:t>
            </a:fld>
            <a:r>
              <a:rPr lang="en-US" altLang="zh-CN"/>
              <a:t> - </a:t>
            </a:r>
            <a:fld id="{1B1F48FD-195F-463F-B7B8-35305EF265D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Shi,Jingyan/CC/IHEP  </a:t>
            </a:r>
            <a:fld id="{E8CCBDB1-1B31-4FCD-A360-7A40FCA33555}" type="datetime1">
              <a:rPr lang="zh-CN" altLang="en-US"/>
              <a:pPr/>
              <a:t>2015/8/17</a:t>
            </a:fld>
            <a:r>
              <a:rPr lang="en-US" altLang="zh-CN"/>
              <a:t> - </a:t>
            </a:r>
            <a:fld id="{D13A136E-0574-4B6F-819B-E80734A1CB7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Shi,Jingyan/CC/IHEP  </a:t>
            </a:r>
            <a:fld id="{E8CCBDB1-1B31-4FCD-A360-7A40FCA33555}" type="datetime1">
              <a:rPr lang="zh-CN" altLang="en-US"/>
              <a:pPr/>
              <a:t>2015/8/17</a:t>
            </a:fld>
            <a:r>
              <a:rPr lang="en-US" altLang="zh-CN"/>
              <a:t> - </a:t>
            </a:r>
            <a:fld id="{6ECF6316-7352-47FA-8861-9558B5B4629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Shi,Jingyan/CC/IHEP  </a:t>
            </a:r>
            <a:fld id="{E8CCBDB1-1B31-4FCD-A360-7A40FCA33555}" type="datetime1">
              <a:rPr lang="zh-CN" altLang="en-US"/>
              <a:pPr/>
              <a:t>2015/8/17</a:t>
            </a:fld>
            <a:r>
              <a:rPr lang="en-US" altLang="zh-CN"/>
              <a:t> - </a:t>
            </a:r>
            <a:fld id="{D74C4D27-FC7D-4E8E-B16F-5C08C9D583F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243DF4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09700" y="3048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标题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正文第一级标题</a:t>
            </a:r>
          </a:p>
          <a:p>
            <a:pPr lvl="1"/>
            <a:r>
              <a:rPr lang="zh-CN" altLang="en-US" smtClean="0"/>
              <a:t>正文第二级标题</a:t>
            </a:r>
          </a:p>
          <a:p>
            <a:pPr lvl="2"/>
            <a:r>
              <a:rPr lang="zh-CN" altLang="en-US" smtClean="0"/>
              <a:t>正文第三级标题</a:t>
            </a:r>
          </a:p>
          <a:p>
            <a:pPr lvl="1"/>
            <a:endParaRPr lang="en-US" altLang="zh-CN" smtClean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5532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altLang="zh-CN"/>
              <a:t>Shi,Jingyan/CC/IHEP  </a:t>
            </a:r>
            <a:fld id="{E8CCBDB1-1B31-4FCD-A360-7A40FCA33555}" type="datetime1">
              <a:rPr lang="zh-CN" altLang="en-US"/>
              <a:pPr/>
              <a:t>2015/8/17</a:t>
            </a:fld>
            <a:r>
              <a:rPr lang="en-US" altLang="zh-CN"/>
              <a:t> - </a:t>
            </a:r>
            <a:fld id="{E83C1EF6-0E1B-4B1E-AEFC-026293ECB6F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pic>
        <p:nvPicPr>
          <p:cNvPr id="9223" name="Picture 7" descr="Untitled-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456363"/>
            <a:ext cx="609600" cy="401637"/>
          </a:xfrm>
          <a:prstGeom prst="rect">
            <a:avLst/>
          </a:prstGeom>
          <a:noFill/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152400"/>
            <a:ext cx="76200" cy="838200"/>
          </a:xfrm>
          <a:prstGeom prst="rect">
            <a:avLst/>
          </a:prstGeom>
          <a:solidFill>
            <a:srgbClr val="243D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1219200"/>
            <a:ext cx="76200" cy="838200"/>
          </a:xfrm>
          <a:prstGeom prst="rect">
            <a:avLst/>
          </a:prstGeom>
          <a:solidFill>
            <a:srgbClr val="243D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ea typeface="幼圆" pitchFamily="49" charset="-122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ea typeface="幼圆" pitchFamily="49" charset="-122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ea typeface="幼圆" pitchFamily="49" charset="-122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ea typeface="幼圆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ea typeface="幼圆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ea typeface="幼圆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ea typeface="幼圆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ea typeface="幼圆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ECAE14"/>
        </a:buClr>
        <a:buSzPct val="110000"/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0066"/>
        </a:buClr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80000"/>
        <a:buFont typeface="Wingdings" pitchFamily="2" charset="2"/>
        <a:buChar char="§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pitchFamily="34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pitchFamily="34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pitchFamily="34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202.122.33.9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202.122.33.9/doc/install.docx" TargetMode="External"/><Relationship Id="rId2" Type="http://schemas.openxmlformats.org/officeDocument/2006/relationships/hyperlink" Target="http://202.122.33.9/install/ssh.ex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幼圆" pitchFamily="49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幼圆" pitchFamily="49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幼圆" pitchFamily="49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幼圆" pitchFamily="49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幼圆" pitchFamily="49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幼圆" pitchFamily="49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幼圆" pitchFamily="49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幼圆" pitchFamily="49" charset="-122"/>
              </a:defRPr>
            </a:lvl9pPr>
          </a:lstStyle>
          <a:p>
            <a:pPr algn="l"/>
            <a:r>
              <a:rPr lang="zh-CN" altLang="en-US" sz="2000" kern="0" dirty="0" smtClean="0"/>
              <a:t>第十七届全国科学计算与</a:t>
            </a:r>
            <a:r>
              <a:rPr lang="zh-CN" altLang="en-US" sz="2000" kern="0" dirty="0"/>
              <a:t>信息化会议暨智慧科研论坛</a:t>
            </a:r>
            <a:r>
              <a:rPr lang="en-US" altLang="zh-CN" sz="2800" kern="0" dirty="0" smtClean="0"/>
              <a:t/>
            </a:r>
            <a:br>
              <a:rPr lang="en-US" altLang="zh-CN" sz="2800" kern="0" dirty="0" smtClean="0"/>
            </a:br>
            <a:r>
              <a:rPr lang="en-US" altLang="zh-CN" sz="2800" kern="0" dirty="0" smtClean="0"/>
              <a:t/>
            </a:r>
            <a:br>
              <a:rPr lang="en-US" altLang="zh-CN" sz="2800" kern="0" dirty="0" smtClean="0"/>
            </a:br>
            <a:r>
              <a:rPr lang="en-US" altLang="zh-CN" sz="2800" kern="0" dirty="0" smtClean="0"/>
              <a:t/>
            </a:r>
            <a:br>
              <a:rPr lang="en-US" altLang="zh-CN" sz="2800" kern="0" dirty="0" smtClean="0"/>
            </a:br>
            <a:r>
              <a:rPr lang="en-US" altLang="zh-CN" sz="3600" kern="0" dirty="0" smtClean="0"/>
              <a:t/>
            </a:r>
            <a:br>
              <a:rPr lang="en-US" altLang="zh-CN" sz="3600" kern="0" dirty="0" smtClean="0"/>
            </a:br>
            <a:r>
              <a:rPr lang="en-US" altLang="zh-CN" sz="3600" kern="0" dirty="0" smtClean="0"/>
              <a:t/>
            </a:r>
            <a:br>
              <a:rPr lang="en-US" altLang="zh-CN" sz="3600" kern="0" dirty="0" smtClean="0"/>
            </a:br>
            <a:r>
              <a:rPr lang="zh-CN" altLang="en-US" sz="3600" kern="0" dirty="0" smtClean="0"/>
              <a:t/>
            </a:r>
            <a:br>
              <a:rPr lang="zh-CN" altLang="en-US" sz="3600" kern="0" dirty="0" smtClean="0"/>
            </a:br>
            <a:endParaRPr lang="zh-CN" altLang="en-US" sz="3600" kern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62200" y="1289957"/>
            <a:ext cx="4495800" cy="762000"/>
          </a:xfrm>
        </p:spPr>
        <p:txBody>
          <a:bodyPr/>
          <a:lstStyle/>
          <a:p>
            <a:r>
              <a:rPr lang="zh-CN" altLang="en-US" dirty="0" smtClean="0"/>
              <a:t>培训环境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2667000"/>
            <a:ext cx="8610600" cy="3505200"/>
          </a:xfrm>
        </p:spPr>
        <p:txBody>
          <a:bodyPr/>
          <a:lstStyle/>
          <a:p>
            <a:r>
              <a:rPr lang="zh-CN" altLang="en-US" dirty="0" smtClean="0"/>
              <a:t>无线     </a:t>
            </a:r>
            <a:r>
              <a:rPr lang="en-US" altLang="zh-CN" dirty="0" smtClean="0"/>
              <a:t>FDSMEETING_C201-1</a:t>
            </a:r>
          </a:p>
          <a:p>
            <a:pPr marL="0" indent="0">
              <a:buNone/>
            </a:pPr>
            <a:r>
              <a:rPr lang="zh-CN" altLang="en-US" dirty="0" smtClean="0"/>
              <a:t>            </a:t>
            </a:r>
            <a:r>
              <a:rPr lang="en-US" altLang="zh-CN" dirty="0" smtClean="0"/>
              <a:t>FDSMEETING_C201-2</a:t>
            </a:r>
          </a:p>
          <a:p>
            <a:pPr marL="0" indent="0">
              <a:buNone/>
            </a:pPr>
            <a:r>
              <a:rPr lang="zh-CN" altLang="en-US" dirty="0" smtClean="0"/>
              <a:t>            </a:t>
            </a:r>
            <a:r>
              <a:rPr lang="en-US" altLang="zh-CN" dirty="0" smtClean="0"/>
              <a:t>FDSMEETING_C201-3</a:t>
            </a:r>
          </a:p>
          <a:p>
            <a:pPr marL="0" indent="0">
              <a:buNone/>
            </a:pPr>
            <a:r>
              <a:rPr lang="zh-CN" altLang="en-US" dirty="0"/>
              <a:t> </a:t>
            </a:r>
            <a:r>
              <a:rPr lang="zh-CN" altLang="en-US" dirty="0" smtClean="0"/>
              <a:t>  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 </a:t>
            </a:r>
            <a:r>
              <a:rPr lang="zh-CN" altLang="en-US" dirty="0" smtClean="0"/>
              <a:t>  密码    </a:t>
            </a:r>
            <a:r>
              <a:rPr lang="en-US" altLang="zh-CN" dirty="0" smtClean="0"/>
              <a:t>fdstream2003</a:t>
            </a:r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2015/8/17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1</a:t>
            </a:fld>
            <a:endParaRPr lang="en-US" altLang="zh-CN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570506"/>
            <a:ext cx="1662113" cy="163177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584156" y="421394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云计算</a:t>
            </a:r>
            <a:r>
              <a:rPr lang="zh-CN" altLang="en-US" dirty="0"/>
              <a:t>培训</a:t>
            </a:r>
          </a:p>
        </p:txBody>
      </p:sp>
    </p:spTree>
    <p:extLst>
      <p:ext uri="{BB962C8B-B14F-4D97-AF65-F5344CB8AC3E}">
        <p14:creationId xmlns:p14="http://schemas.microsoft.com/office/powerpoint/2010/main" val="20217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RDO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RDO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Redhat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Openstack</a:t>
            </a:r>
            <a:r>
              <a:rPr lang="zh-CN" altLang="en-US" dirty="0" smtClean="0"/>
              <a:t>自动安装工具</a:t>
            </a:r>
            <a:endParaRPr lang="en-US" altLang="zh-CN" dirty="0" smtClean="0"/>
          </a:p>
          <a:p>
            <a:r>
              <a:rPr lang="zh-CN" altLang="en-US" dirty="0" smtClean="0"/>
              <a:t>基本约定</a:t>
            </a:r>
            <a:endParaRPr lang="en-US" altLang="zh-CN" dirty="0"/>
          </a:p>
          <a:p>
            <a:pPr lvl="1"/>
            <a:r>
              <a:rPr lang="en-US" altLang="zh-CN" dirty="0" smtClean="0"/>
              <a:t>Controller</a:t>
            </a:r>
            <a:r>
              <a:rPr lang="zh-CN" altLang="en-US" dirty="0" smtClean="0"/>
              <a:t>        集中</a:t>
            </a:r>
            <a:r>
              <a:rPr lang="en-US" altLang="zh-CN" dirty="0" smtClean="0"/>
              <a:t>glance</a:t>
            </a:r>
            <a:r>
              <a:rPr lang="zh-CN" altLang="en-US" dirty="0" smtClean="0"/>
              <a:t>、</a:t>
            </a:r>
            <a:r>
              <a:rPr lang="en-US" altLang="zh-CN" dirty="0" smtClean="0"/>
              <a:t>cinder</a:t>
            </a:r>
            <a:r>
              <a:rPr lang="zh-CN" altLang="en-US" dirty="0" smtClean="0"/>
              <a:t>、</a:t>
            </a:r>
            <a:r>
              <a:rPr lang="en-US" altLang="zh-CN" dirty="0" smtClean="0"/>
              <a:t>ceilometer</a:t>
            </a:r>
            <a:r>
              <a:rPr lang="zh-CN" altLang="en-US" dirty="0" smtClean="0"/>
              <a:t>等</a:t>
            </a:r>
            <a:r>
              <a:rPr lang="zh-CN" altLang="en-US" dirty="0"/>
              <a:t>服务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Network</a:t>
            </a:r>
            <a:r>
              <a:rPr lang="zh-CN" altLang="en-US" dirty="0" smtClean="0"/>
              <a:t> </a:t>
            </a:r>
            <a:r>
              <a:rPr lang="en-US" altLang="zh-CN" dirty="0" smtClean="0"/>
              <a:t>node</a:t>
            </a:r>
            <a:r>
              <a:rPr lang="zh-CN" altLang="en-US" dirty="0" smtClean="0"/>
              <a:t>   网络控制器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Compute</a:t>
            </a:r>
            <a:r>
              <a:rPr lang="zh-CN" altLang="en-US" dirty="0" smtClean="0"/>
              <a:t> </a:t>
            </a:r>
            <a:r>
              <a:rPr lang="en-US" altLang="zh-CN" dirty="0" smtClean="0"/>
              <a:t>node</a:t>
            </a:r>
            <a:r>
              <a:rPr lang="zh-CN" altLang="en-US" dirty="0" smtClean="0"/>
              <a:t>   计算资源</a:t>
            </a:r>
            <a:endParaRPr lang="en-US" altLang="zh-CN" dirty="0" smtClean="0"/>
          </a:p>
          <a:p>
            <a:r>
              <a:rPr lang="zh-CN" altLang="en-US" dirty="0" smtClean="0"/>
              <a:t>安装步骤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配置</a:t>
            </a:r>
            <a:r>
              <a:rPr lang="en-US" altLang="zh-CN" dirty="0" smtClean="0"/>
              <a:t>yum</a:t>
            </a:r>
            <a:r>
              <a:rPr lang="zh-CN" altLang="en-US" dirty="0" smtClean="0"/>
              <a:t>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检查操作系统相关配置和软件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Rpm</a:t>
            </a:r>
            <a:r>
              <a:rPr lang="zh-CN" altLang="en-US" dirty="0"/>
              <a:t>依赖</a:t>
            </a:r>
            <a:r>
              <a:rPr lang="zh-CN" altLang="en-US" dirty="0" smtClean="0"/>
              <a:t>、</a:t>
            </a:r>
            <a:r>
              <a:rPr lang="en-US" altLang="zh-CN" dirty="0" err="1" smtClean="0"/>
              <a:t>Selinux</a:t>
            </a:r>
            <a:r>
              <a:rPr lang="zh-CN" altLang="en-US" dirty="0" smtClean="0"/>
              <a:t>、</a:t>
            </a:r>
            <a:r>
              <a:rPr lang="en-US" altLang="zh-CN" dirty="0" err="1" smtClean="0"/>
              <a:t>NetworkManager</a:t>
            </a:r>
            <a:r>
              <a:rPr lang="zh-CN" altLang="en-US" dirty="0" smtClean="0"/>
              <a:t>、</a:t>
            </a:r>
            <a:r>
              <a:rPr lang="en-US" altLang="zh-CN" dirty="0" err="1" smtClean="0"/>
              <a:t>Dns</a:t>
            </a:r>
            <a:r>
              <a:rPr lang="zh-CN" altLang="en-US" dirty="0" smtClean="0"/>
              <a:t>、</a:t>
            </a:r>
            <a:r>
              <a:rPr lang="en-US" altLang="zh-CN" dirty="0" smtClean="0"/>
              <a:t>hostname</a:t>
            </a:r>
            <a:r>
              <a:rPr lang="zh-CN" altLang="en-US" dirty="0" smtClean="0"/>
              <a:t>、</a:t>
            </a:r>
            <a:r>
              <a:rPr lang="en-US" altLang="zh-CN" dirty="0" smtClean="0"/>
              <a:t>Cinder </a:t>
            </a:r>
            <a:r>
              <a:rPr lang="en-US" altLang="zh-CN" dirty="0" err="1" smtClean="0"/>
              <a:t>lvm</a:t>
            </a:r>
            <a:r>
              <a:rPr lang="zh-CN" altLang="en-US" dirty="0" smtClean="0"/>
              <a:t>卷、网卡配置、无密码登陆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安装</a:t>
            </a:r>
            <a:r>
              <a:rPr lang="en-US" altLang="zh-CN" dirty="0" smtClean="0"/>
              <a:t>RDO</a:t>
            </a:r>
            <a:r>
              <a:rPr lang="zh-CN" altLang="en-US" dirty="0" smtClean="0"/>
              <a:t>工具       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	Yum install </a:t>
            </a:r>
            <a:r>
              <a:rPr lang="en-US" altLang="zh-CN" dirty="0" err="1" smtClean="0"/>
              <a:t>openstack-packstack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生成并配置应答文件</a:t>
            </a: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 smtClean="0"/>
              <a:t>		yum --gen-answer-file=</a:t>
            </a:r>
            <a:r>
              <a:rPr lang="en-US" altLang="zh-CN" dirty="0" err="1" smtClean="0"/>
              <a:t>my.conf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安装并</a:t>
            </a:r>
            <a:r>
              <a:rPr lang="zh-CN" altLang="en-US" dirty="0"/>
              <a:t>排</a:t>
            </a:r>
            <a:r>
              <a:rPr lang="zh-CN" altLang="en-US" dirty="0" smtClean="0"/>
              <a:t>查错误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	yum –answer-file=</a:t>
            </a:r>
            <a:r>
              <a:rPr lang="en-US" altLang="zh-CN" dirty="0" err="1" smtClean="0"/>
              <a:t>my.conf</a:t>
            </a:r>
            <a:endParaRPr lang="en-US" altLang="zh-CN" dirty="0" smtClean="0"/>
          </a:p>
          <a:p>
            <a:pPr marL="457200" lvl="1" indent="0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2015/8/17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10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7158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RDO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应答文件  </a:t>
            </a:r>
            <a:r>
              <a:rPr lang="en-US" altLang="zh-CN" dirty="0" err="1" smtClean="0"/>
              <a:t>My.conf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基本选项</a:t>
            </a:r>
            <a:endParaRPr lang="en-US" altLang="zh-CN" dirty="0" smtClean="0"/>
          </a:p>
          <a:p>
            <a:pPr lvl="2"/>
            <a:r>
              <a:rPr lang="en-US" altLang="zh-CN" sz="1100" dirty="0" smtClean="0"/>
              <a:t>CONFIG_DEFAULT_PASSWORD=</a:t>
            </a:r>
            <a:endParaRPr lang="en-US" altLang="zh-CN" sz="1100" dirty="0"/>
          </a:p>
          <a:p>
            <a:pPr lvl="2"/>
            <a:r>
              <a:rPr lang="en-US" altLang="zh-CN" sz="1100" dirty="0"/>
              <a:t>CONFIG_NTP_SERVERS=ntp.ihep.ac.cn</a:t>
            </a:r>
          </a:p>
          <a:p>
            <a:pPr lvl="2"/>
            <a:r>
              <a:rPr lang="en-US" altLang="zh-CN" sz="1100" dirty="0"/>
              <a:t>EXCLUDE_SERVERS=</a:t>
            </a:r>
          </a:p>
          <a:p>
            <a:pPr lvl="2"/>
            <a:r>
              <a:rPr lang="en-US" altLang="zh-CN" sz="1100" dirty="0" smtClean="0"/>
              <a:t>CONFIG_COMPUTE_HOSTS=192.168.nnn.mmm</a:t>
            </a:r>
          </a:p>
          <a:p>
            <a:pPr lvl="2"/>
            <a:r>
              <a:rPr lang="en-US" altLang="zh-CN" sz="1100" dirty="0" smtClean="0"/>
              <a:t>CONFIG_NETWORK_HOSTS=192.168.nnn.mmm</a:t>
            </a:r>
          </a:p>
          <a:p>
            <a:pPr lvl="2"/>
            <a:r>
              <a:rPr lang="en-US" altLang="zh-CN" sz="1100" dirty="0"/>
              <a:t>CONFIG_COMPUTE_HOSTS=192.168nnn.001,192.168.nnn,002,…</a:t>
            </a:r>
            <a:endParaRPr lang="en-US" altLang="zh-CN" sz="1100" dirty="0" smtClean="0"/>
          </a:p>
          <a:p>
            <a:pPr lvl="2"/>
            <a:r>
              <a:rPr lang="en-US" altLang="zh-CN" sz="1100" dirty="0"/>
              <a:t>CONFIG_USE_EPEL=y  </a:t>
            </a:r>
            <a:r>
              <a:rPr lang="en-US" altLang="zh-CN" sz="1100" dirty="0" smtClean="0"/>
              <a:t>                           </a:t>
            </a:r>
            <a:r>
              <a:rPr lang="zh-CN" altLang="en-US" sz="1100" dirty="0" smtClean="0"/>
              <a:t>缺省</a:t>
            </a:r>
            <a:r>
              <a:rPr lang="zh-CN" altLang="en-US" sz="1100" dirty="0"/>
              <a:t>为</a:t>
            </a:r>
            <a:r>
              <a:rPr lang="en-US" altLang="zh-CN" sz="1100" dirty="0"/>
              <a:t>n</a:t>
            </a:r>
            <a:r>
              <a:rPr lang="zh-CN" altLang="en-US" sz="1100" dirty="0"/>
              <a:t>，会出错 </a:t>
            </a:r>
            <a:endParaRPr lang="en-US" altLang="zh-CN" sz="1100" dirty="0" smtClean="0"/>
          </a:p>
          <a:p>
            <a:pPr lvl="2"/>
            <a:r>
              <a:rPr lang="en-US" altLang="zh-CN" sz="1100" dirty="0" smtClean="0"/>
              <a:t>CONFIG_PROVISION_DEMO=n   </a:t>
            </a:r>
          </a:p>
          <a:p>
            <a:pPr lvl="2"/>
            <a:r>
              <a:rPr lang="en-US" altLang="zh-CN" sz="1100" dirty="0" smtClean="0"/>
              <a:t>CONFIG_NOVA_SCHED_CPU_ALLOC_RATIO= </a:t>
            </a:r>
          </a:p>
          <a:p>
            <a:pPr lvl="2"/>
            <a:r>
              <a:rPr lang="en-US" altLang="zh-CN" sz="1100" dirty="0" smtClean="0"/>
              <a:t>CONFIG_NOVA_SCHED_RAM_ALLOC_RATIO=</a:t>
            </a:r>
          </a:p>
          <a:p>
            <a:pPr marL="800100" lvl="1"/>
            <a:r>
              <a:rPr lang="zh-CN" altLang="en-US" sz="1300" dirty="0" smtClean="0"/>
              <a:t>网络配置    </a:t>
            </a:r>
            <a:r>
              <a:rPr lang="en-US" altLang="zh-CN" sz="1300" dirty="0" err="1" smtClean="0"/>
              <a:t>OVS+vlan</a:t>
            </a:r>
            <a:endParaRPr lang="en-US" altLang="zh-CN" sz="1300" dirty="0" smtClean="0"/>
          </a:p>
          <a:p>
            <a:pPr marL="1200150" lvl="2"/>
            <a:r>
              <a:rPr lang="en-US" altLang="zh-CN" sz="1100" dirty="0"/>
              <a:t>CONFIG_NEUTRON_L2_PLUGIN=</a:t>
            </a:r>
            <a:r>
              <a:rPr lang="en-US" altLang="zh-CN" sz="1100" dirty="0" err="1"/>
              <a:t>openvswitch</a:t>
            </a:r>
            <a:endParaRPr lang="en-US" altLang="zh-CN" sz="1100" dirty="0"/>
          </a:p>
          <a:p>
            <a:pPr marL="1200150" lvl="2"/>
            <a:r>
              <a:rPr lang="en-US" altLang="zh-CN" sz="1100" dirty="0" smtClean="0"/>
              <a:t>[</a:t>
            </a:r>
            <a:r>
              <a:rPr lang="en-US" altLang="zh-CN" sz="1100" dirty="0"/>
              <a:t>'logger', 'test', '</a:t>
            </a:r>
            <a:r>
              <a:rPr lang="en-US" altLang="zh-CN" sz="1100" dirty="0" err="1"/>
              <a:t>linuxbridge</a:t>
            </a:r>
            <a:r>
              <a:rPr lang="en-US" altLang="zh-CN" sz="1100" dirty="0"/>
              <a:t>', '</a:t>
            </a:r>
            <a:r>
              <a:rPr lang="en-US" altLang="zh-CN" sz="1100" dirty="0" err="1"/>
              <a:t>openvswitch</a:t>
            </a:r>
            <a:r>
              <a:rPr lang="en-US" altLang="zh-CN" sz="1100" dirty="0"/>
              <a:t>', '</a:t>
            </a:r>
            <a:r>
              <a:rPr lang="en-US" altLang="zh-CN" sz="1100" dirty="0" err="1"/>
              <a:t>hyperv</a:t>
            </a:r>
            <a:r>
              <a:rPr lang="en-US" altLang="zh-CN" sz="1100" dirty="0"/>
              <a:t>', '</a:t>
            </a:r>
            <a:r>
              <a:rPr lang="en-US" altLang="zh-CN" sz="1100" dirty="0" err="1"/>
              <a:t>ncs</a:t>
            </a:r>
            <a:r>
              <a:rPr lang="en-US" altLang="zh-CN" sz="1100" dirty="0"/>
              <a:t>', 'arista', '</a:t>
            </a:r>
            <a:r>
              <a:rPr lang="en-US" altLang="zh-CN" sz="1100" dirty="0" err="1"/>
              <a:t>cisco_nexus</a:t>
            </a:r>
            <a:r>
              <a:rPr lang="en-US" altLang="zh-CN" sz="1100" dirty="0"/>
              <a:t>', 'l2population']</a:t>
            </a:r>
          </a:p>
          <a:p>
            <a:pPr marL="1200150" lvl="2"/>
            <a:r>
              <a:rPr lang="en-US" altLang="zh-CN" sz="1100" dirty="0"/>
              <a:t>CONFIG_NEUTRON_L3_EXT_BRIDGE=</a:t>
            </a:r>
            <a:r>
              <a:rPr lang="en-US" altLang="zh-CN" sz="1100" dirty="0" err="1"/>
              <a:t>br</a:t>
            </a:r>
            <a:r>
              <a:rPr lang="en-US" altLang="zh-CN" sz="1100" dirty="0"/>
              <a:t>-ex  </a:t>
            </a:r>
            <a:r>
              <a:rPr lang="zh-CN" altLang="en-US" sz="1100" dirty="0"/>
              <a:t>使用</a:t>
            </a:r>
            <a:r>
              <a:rPr lang="en-US" altLang="zh-CN" sz="1100" dirty="0"/>
              <a:t>OVS</a:t>
            </a:r>
            <a:r>
              <a:rPr lang="zh-CN" altLang="en-US" sz="1100" dirty="0"/>
              <a:t>填写，外网网桥名称，如果使用</a:t>
            </a:r>
            <a:r>
              <a:rPr lang="en-US" altLang="zh-CN" sz="1100" dirty="0" err="1"/>
              <a:t>linuxbridge</a:t>
            </a:r>
            <a:r>
              <a:rPr lang="en-US" altLang="zh-CN" sz="1100" dirty="0"/>
              <a:t>,</a:t>
            </a:r>
            <a:r>
              <a:rPr lang="zh-CN" altLang="en-US" sz="1100" dirty="0"/>
              <a:t>空着</a:t>
            </a:r>
          </a:p>
          <a:p>
            <a:pPr marL="1200150" lvl="2"/>
            <a:r>
              <a:rPr lang="en-US" altLang="zh-CN" sz="1100" dirty="0"/>
              <a:t>CONFIG_NEUTRON_ML2_TYPE_DRIVERS=</a:t>
            </a:r>
            <a:r>
              <a:rPr lang="en-US" altLang="zh-CN" sz="1100" dirty="0" err="1"/>
              <a:t>vlan</a:t>
            </a:r>
            <a:endParaRPr lang="en-US" altLang="zh-CN" sz="1100" dirty="0"/>
          </a:p>
          <a:p>
            <a:pPr marL="1200150" lvl="2"/>
            <a:r>
              <a:rPr lang="en-US" altLang="zh-CN" sz="1100" dirty="0" smtClean="0"/>
              <a:t> [</a:t>
            </a:r>
            <a:r>
              <a:rPr lang="en-US" altLang="zh-CN" sz="1100" dirty="0"/>
              <a:t>'local', '</a:t>
            </a:r>
            <a:r>
              <a:rPr lang="en-US" altLang="zh-CN" sz="1100" dirty="0" err="1"/>
              <a:t>vlan</a:t>
            </a:r>
            <a:r>
              <a:rPr lang="en-US" altLang="zh-CN" sz="1100" dirty="0"/>
              <a:t>', '</a:t>
            </a:r>
            <a:r>
              <a:rPr lang="en-US" altLang="zh-CN" sz="1100" dirty="0" err="1"/>
              <a:t>gre</a:t>
            </a:r>
            <a:r>
              <a:rPr lang="en-US" altLang="zh-CN" sz="1100" dirty="0"/>
              <a:t>', '</a:t>
            </a:r>
            <a:r>
              <a:rPr lang="en-US" altLang="zh-CN" sz="1100" dirty="0" err="1"/>
              <a:t>vxlan</a:t>
            </a:r>
            <a:r>
              <a:rPr lang="en-US" altLang="zh-CN" sz="1100" dirty="0" smtClean="0"/>
              <a:t>']</a:t>
            </a:r>
            <a:endParaRPr lang="en-US" altLang="zh-CN" sz="1100" dirty="0"/>
          </a:p>
          <a:p>
            <a:pPr marL="1200150" lvl="2"/>
            <a:r>
              <a:rPr lang="en-US" altLang="zh-CN" sz="1100" dirty="0"/>
              <a:t>CONFIG_NEUTRON_ML2_TENANT_NETWORK_TYPES=</a:t>
            </a:r>
            <a:r>
              <a:rPr lang="en-US" altLang="zh-CN" sz="1100" dirty="0" err="1"/>
              <a:t>vlan</a:t>
            </a:r>
            <a:endParaRPr lang="en-US" altLang="zh-CN" sz="1100" dirty="0"/>
          </a:p>
          <a:p>
            <a:pPr marL="1200150" lvl="2"/>
            <a:r>
              <a:rPr lang="en-US" altLang="zh-CN" sz="1100" dirty="0" smtClean="0"/>
              <a:t> </a:t>
            </a:r>
            <a:r>
              <a:rPr lang="en-US" altLang="zh-CN" sz="1100" dirty="0"/>
              <a:t>['local', '</a:t>
            </a:r>
            <a:r>
              <a:rPr lang="en-US" altLang="zh-CN" sz="1100" dirty="0" err="1"/>
              <a:t>vlan</a:t>
            </a:r>
            <a:r>
              <a:rPr lang="en-US" altLang="zh-CN" sz="1100" dirty="0"/>
              <a:t>', '</a:t>
            </a:r>
            <a:r>
              <a:rPr lang="en-US" altLang="zh-CN" sz="1100" dirty="0" err="1"/>
              <a:t>gre</a:t>
            </a:r>
            <a:r>
              <a:rPr lang="en-US" altLang="zh-CN" sz="1100" dirty="0"/>
              <a:t>', '</a:t>
            </a:r>
            <a:r>
              <a:rPr lang="en-US" altLang="zh-CN" sz="1100" dirty="0" err="1"/>
              <a:t>vxlan</a:t>
            </a:r>
            <a:r>
              <a:rPr lang="en-US" altLang="zh-CN" sz="1100" dirty="0"/>
              <a:t>']</a:t>
            </a:r>
          </a:p>
          <a:p>
            <a:pPr marL="1200150" lvl="2"/>
            <a:r>
              <a:rPr lang="en-US" altLang="zh-CN" sz="1100" dirty="0" smtClean="0"/>
              <a:t>CONFIG_NEUTRON_ML2_VLAN_RANGES=phy1:vlanid:vlanid</a:t>
            </a:r>
            <a:endParaRPr lang="en-US" altLang="zh-CN" sz="1100" dirty="0"/>
          </a:p>
          <a:p>
            <a:pPr marL="1200150" lvl="2"/>
            <a:r>
              <a:rPr lang="en-US" altLang="zh-CN" sz="1100" dirty="0" smtClean="0"/>
              <a:t>CONFIG_NEUTRON_LB_INTERFACE_MAPPINGS=phy1:eth0</a:t>
            </a:r>
            <a:endParaRPr lang="en-US" altLang="zh-CN" sz="1100" dirty="0"/>
          </a:p>
          <a:p>
            <a:pPr marL="1200150" lvl="2"/>
            <a:r>
              <a:rPr lang="en-US" altLang="zh-CN" sz="1100" dirty="0"/>
              <a:t>CONFIG_NEUTRON_OVS_BRIDGE_MAPPINGS=phy1:br-ex</a:t>
            </a:r>
          </a:p>
          <a:p>
            <a:pPr marL="1200150" lvl="2"/>
            <a:r>
              <a:rPr lang="en-US" altLang="zh-CN" sz="1100" dirty="0" smtClean="0"/>
              <a:t> </a:t>
            </a:r>
          </a:p>
          <a:p>
            <a:pPr marL="457200" lvl="1" indent="0">
              <a:buNone/>
            </a:pPr>
            <a:endParaRPr lang="en-US" altLang="zh-CN" sz="1300" dirty="0" smtClean="0"/>
          </a:p>
          <a:p>
            <a:pPr lvl="2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2015/8/17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11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5404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实验环境介绍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资源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HP C7000 +  pass-through switch</a:t>
            </a:r>
          </a:p>
          <a:p>
            <a:pPr lvl="1"/>
            <a:r>
              <a:rPr lang="en-US" altLang="zh-CN" dirty="0" smtClean="0"/>
              <a:t>11</a:t>
            </a:r>
            <a:r>
              <a:rPr lang="zh-CN" altLang="en-US" dirty="0" smtClean="0"/>
              <a:t>台  </a:t>
            </a:r>
            <a:r>
              <a:rPr lang="en-US" altLang="zh-CN" dirty="0"/>
              <a:t>ProLiant BL460c </a:t>
            </a:r>
            <a:r>
              <a:rPr lang="en-US" altLang="zh-CN" dirty="0" smtClean="0"/>
              <a:t>Gen9 +  1 10G </a:t>
            </a:r>
            <a:r>
              <a:rPr lang="en-US" altLang="zh-CN" dirty="0" err="1" smtClean="0"/>
              <a:t>nic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Openstack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juno</a:t>
            </a:r>
            <a:r>
              <a:rPr lang="zh-CN" altLang="en-US" dirty="0" smtClean="0"/>
              <a:t> </a:t>
            </a:r>
            <a:r>
              <a:rPr lang="en-US" altLang="zh-CN" dirty="0" smtClean="0"/>
              <a:t>+</a:t>
            </a:r>
            <a:r>
              <a:rPr lang="zh-CN" altLang="en-US" dirty="0" smtClean="0"/>
              <a:t> </a:t>
            </a:r>
            <a:r>
              <a:rPr lang="en-US" altLang="zh-CN" dirty="0" smtClean="0"/>
              <a:t>image</a:t>
            </a:r>
            <a:r>
              <a:rPr lang="zh-CN" altLang="en-US" dirty="0" smtClean="0"/>
              <a:t> </a:t>
            </a:r>
            <a:r>
              <a:rPr lang="en-US" altLang="zh-CN" dirty="0" smtClean="0"/>
              <a:t>Scientific</a:t>
            </a:r>
            <a:r>
              <a:rPr lang="zh-CN" altLang="en-US" dirty="0" smtClean="0"/>
              <a:t> </a:t>
            </a:r>
            <a:r>
              <a:rPr lang="en-US" altLang="zh-CN" dirty="0"/>
              <a:t>L</a:t>
            </a:r>
            <a:r>
              <a:rPr lang="en-US" altLang="zh-CN" dirty="0" smtClean="0"/>
              <a:t>inux</a:t>
            </a:r>
            <a:r>
              <a:rPr lang="zh-CN" altLang="en-US" dirty="0" smtClean="0"/>
              <a:t> </a:t>
            </a:r>
            <a:r>
              <a:rPr lang="en-US" altLang="zh-CN" dirty="0" smtClean="0"/>
              <a:t>7.1</a:t>
            </a:r>
          </a:p>
          <a:p>
            <a:pPr lvl="1"/>
            <a:r>
              <a:rPr lang="en-US" altLang="zh-CN" dirty="0" smtClean="0"/>
              <a:t>Yum </a:t>
            </a:r>
            <a:r>
              <a:rPr lang="zh-CN" altLang="en-US" dirty="0" smtClean="0"/>
              <a:t>源  </a:t>
            </a:r>
            <a:r>
              <a:rPr lang="en-US" altLang="zh-CN" dirty="0" smtClean="0">
                <a:hlinkClick r:id="rId2"/>
              </a:rPr>
              <a:t>http://202.122.33.9</a:t>
            </a:r>
            <a:r>
              <a:rPr lang="en-US" altLang="zh-CN" dirty="0" smtClean="0"/>
              <a:t>  epel-sl7 </a:t>
            </a:r>
            <a:r>
              <a:rPr lang="en-US" altLang="zh-CN" dirty="0" err="1" smtClean="0"/>
              <a:t>openstack-juno</a:t>
            </a:r>
            <a:r>
              <a:rPr lang="en-US" altLang="zh-CN" dirty="0" smtClean="0"/>
              <a:t> puppet foreman</a:t>
            </a:r>
          </a:p>
          <a:p>
            <a:pPr lvl="1"/>
            <a:r>
              <a:rPr lang="en-US" altLang="zh-CN" dirty="0" smtClean="0"/>
              <a:t>CEPH</a:t>
            </a:r>
            <a:r>
              <a:rPr lang="zh-CN" altLang="en-US" dirty="0" smtClean="0"/>
              <a:t>后台存储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规划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安装  </a:t>
            </a:r>
            <a:r>
              <a:rPr lang="en-US" altLang="zh-CN" dirty="0" err="1" smtClean="0"/>
              <a:t>Openstack-juno</a:t>
            </a:r>
            <a:r>
              <a:rPr lang="zh-CN" altLang="en-US" dirty="0" smtClean="0"/>
              <a:t> </a:t>
            </a:r>
            <a:r>
              <a:rPr lang="en-US" altLang="zh-CN" dirty="0" smtClean="0"/>
              <a:t>SL7.1</a:t>
            </a:r>
            <a:r>
              <a:rPr lang="zh-CN" altLang="en-US" dirty="0" smtClean="0"/>
              <a:t> </a:t>
            </a:r>
            <a:r>
              <a:rPr lang="en-US" altLang="zh-CN" dirty="0" smtClean="0"/>
              <a:t>OVS+VLAN</a:t>
            </a:r>
          </a:p>
          <a:p>
            <a:pPr lvl="1"/>
            <a:r>
              <a:rPr lang="zh-CN" altLang="en-US" dirty="0"/>
              <a:t>网络  </a:t>
            </a:r>
            <a:r>
              <a:rPr lang="en-US" altLang="zh-CN" dirty="0" err="1" smtClean="0"/>
              <a:t>Vlan</a:t>
            </a:r>
            <a:r>
              <a:rPr lang="zh-CN" altLang="en-US" dirty="0" smtClean="0"/>
              <a:t> </a:t>
            </a:r>
            <a:r>
              <a:rPr lang="en-US" altLang="zh-CN" dirty="0" smtClean="0"/>
              <a:t>1086</a:t>
            </a:r>
            <a:r>
              <a:rPr lang="zh-CN" altLang="en-US" dirty="0" smtClean="0"/>
              <a:t>    地址段</a:t>
            </a:r>
            <a:r>
              <a:rPr lang="en-US" altLang="zh-CN" dirty="0" smtClean="0"/>
              <a:t>192.168.86.0/24</a:t>
            </a:r>
            <a:endParaRPr lang="en-US" altLang="zh-CN" dirty="0"/>
          </a:p>
          <a:p>
            <a:pPr lvl="1"/>
            <a:r>
              <a:rPr lang="zh-CN" altLang="en-US" dirty="0" smtClean="0"/>
              <a:t>实验服务器  每人一台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每人两个虚拟机</a:t>
            </a:r>
            <a:r>
              <a:rPr lang="en-US" altLang="zh-CN" dirty="0" smtClean="0"/>
              <a:t>IP</a:t>
            </a:r>
            <a:r>
              <a:rPr lang="zh-CN" altLang="en-US" dirty="0" smtClean="0"/>
              <a:t>地址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2015/8/17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12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5175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实验说明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1.</a:t>
            </a:r>
            <a:r>
              <a:rPr lang="zh-CN" altLang="en-US" dirty="0" smtClean="0"/>
              <a:t>登录</a:t>
            </a:r>
            <a:r>
              <a:rPr lang="en-US" altLang="zh-CN" dirty="0" smtClean="0"/>
              <a:t>sslvpn.ihep.ac.cn,</a:t>
            </a:r>
            <a:r>
              <a:rPr lang="zh-CN" altLang="en-US" dirty="0" smtClean="0"/>
              <a:t>连接到高能所计算网络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zh-CN" altLang="en-US" dirty="0" smtClean="0"/>
              <a:t>提示</a:t>
            </a:r>
            <a:r>
              <a:rPr lang="en-US" altLang="zh-CN" dirty="0" smtClean="0"/>
              <a:t>:  IE</a:t>
            </a:r>
            <a:r>
              <a:rPr lang="zh-CN" altLang="en-US" dirty="0" smtClean="0"/>
              <a:t>浏览器</a:t>
            </a:r>
            <a:endParaRPr lang="en-US" altLang="zh-CN" sz="3600" dirty="0" smtClean="0">
              <a:solidFill>
                <a:srgbClr val="FF3300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marL="0" indent="0">
              <a:buNone/>
            </a:pPr>
            <a:r>
              <a:rPr lang="en-US" altLang="zh-CN" dirty="0" smtClean="0"/>
              <a:t>    </a:t>
            </a:r>
            <a:r>
              <a:rPr lang="zh-CN" altLang="en-US" dirty="0" smtClean="0"/>
              <a:t>虚拟机</a:t>
            </a:r>
            <a:r>
              <a:rPr lang="en-US" altLang="zh-CN" dirty="0" smtClean="0"/>
              <a:t>IP</a:t>
            </a:r>
            <a:r>
              <a:rPr lang="zh-CN" altLang="en-US" dirty="0" smtClean="0"/>
              <a:t>地址  </a:t>
            </a:r>
            <a:r>
              <a:rPr lang="en-US" altLang="zh-CN" sz="3600" dirty="0" smtClean="0"/>
              <a:t>192.168.86.nnn</a:t>
            </a:r>
          </a:p>
          <a:p>
            <a:pPr marL="0" indent="0">
              <a:buNone/>
            </a:pPr>
            <a:r>
              <a:rPr lang="zh-CN" altLang="en-US" dirty="0" smtClean="0"/>
              <a:t>    虚拟机</a:t>
            </a:r>
            <a:r>
              <a:rPr lang="en-US" altLang="zh-CN" dirty="0"/>
              <a:t>root</a:t>
            </a:r>
            <a:r>
              <a:rPr lang="zh-CN" altLang="en-US" dirty="0"/>
              <a:t>密码为</a:t>
            </a:r>
            <a:r>
              <a:rPr lang="en-US" altLang="zh-CN" sz="4000" dirty="0">
                <a:latin typeface="+mn-ea"/>
              </a:rPr>
              <a:t>vm;654321</a:t>
            </a:r>
            <a:endParaRPr lang="en-US" altLang="zh-CN" sz="4000" dirty="0" smtClean="0">
              <a:latin typeface="+mn-ea"/>
            </a:endParaRPr>
          </a:p>
          <a:p>
            <a:pPr marL="0" indent="0">
              <a:buNone/>
            </a:pPr>
            <a:endParaRPr lang="en-US" altLang="zh-CN" smtClean="0"/>
          </a:p>
          <a:p>
            <a:pPr marL="0" indent="0">
              <a:buNone/>
            </a:pPr>
            <a:r>
              <a:rPr lang="en-US" altLang="zh-CN" smtClean="0"/>
              <a:t>2.SSH </a:t>
            </a:r>
            <a:r>
              <a:rPr lang="zh-CN" altLang="en-US" dirty="0" smtClean="0"/>
              <a:t>本人的测试用机</a:t>
            </a:r>
            <a:r>
              <a:rPr lang="en-US" altLang="zh-CN" dirty="0" smtClean="0"/>
              <a:t>,</a:t>
            </a:r>
            <a:r>
              <a:rPr lang="en-US" altLang="zh-CN" dirty="0" err="1" smtClean="0"/>
              <a:t>ssh</a:t>
            </a:r>
            <a:r>
              <a:rPr lang="en-US" altLang="zh-CN" dirty="0" smtClean="0"/>
              <a:t> </a:t>
            </a:r>
            <a:r>
              <a:rPr lang="zh-CN" altLang="en-US" dirty="0" smtClean="0"/>
              <a:t>下载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zh-CN" altLang="en-US" dirty="0"/>
              <a:t> </a:t>
            </a:r>
            <a:r>
              <a:rPr lang="zh-CN" altLang="en-US" dirty="0" smtClean="0"/>
              <a:t>   </a:t>
            </a:r>
            <a:r>
              <a:rPr lang="en-US" altLang="zh-CN" dirty="0" smtClean="0">
                <a:hlinkClick r:id="rId2"/>
              </a:rPr>
              <a:t>http://202.122.33.9/install/ssh.exe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3.</a:t>
            </a:r>
            <a:r>
              <a:rPr lang="zh-CN" altLang="en-US" dirty="0" smtClean="0"/>
              <a:t>下载安装文档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 </a:t>
            </a:r>
            <a:r>
              <a:rPr lang="zh-CN" altLang="en-US" dirty="0" smtClean="0"/>
              <a:t>   </a:t>
            </a:r>
            <a:r>
              <a:rPr lang="en-US" altLang="zh-CN" dirty="0" smtClean="0">
                <a:hlinkClick r:id="rId3"/>
              </a:rPr>
              <a:t>http</a:t>
            </a:r>
            <a:r>
              <a:rPr lang="en-US" altLang="zh-CN" dirty="0">
                <a:hlinkClick r:id="rId3"/>
              </a:rPr>
              <a:t>:</a:t>
            </a:r>
            <a:r>
              <a:rPr lang="en-US" altLang="zh-CN" dirty="0" smtClean="0">
                <a:hlinkClick r:id="rId3"/>
              </a:rPr>
              <a:t>//202.122.33.9/install/install.docx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4.</a:t>
            </a:r>
            <a:r>
              <a:rPr lang="zh-CN" altLang="en-US" dirty="0" smtClean="0"/>
              <a:t>按照步骤开始安装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2015/8/17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13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4287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Shi,Jingyan/CC/IHEP  </a:t>
            </a:r>
            <a:fld id="{E8CCBDB1-1B31-4FCD-A360-7A40FCA33555}" type="datetime1">
              <a:rPr lang="zh-CN" altLang="en-US"/>
              <a:pPr/>
              <a:t>2015/8/17</a:t>
            </a:fld>
            <a:r>
              <a:rPr lang="en-US" altLang="zh-CN"/>
              <a:t> - </a:t>
            </a:r>
            <a:fld id="{AC2037EA-B146-4222-9845-630306344989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4953000"/>
          </a:xfrm>
        </p:spPr>
        <p:txBody>
          <a:bodyPr/>
          <a:lstStyle/>
          <a:p>
            <a:pPr algn="ctr">
              <a:buFontTx/>
              <a:buNone/>
            </a:pPr>
            <a:endParaRPr lang="en-US" altLang="zh-CN" sz="8000" dirty="0" smtClean="0"/>
          </a:p>
          <a:p>
            <a:pPr algn="ctr">
              <a:buFontTx/>
              <a:buNone/>
            </a:pPr>
            <a:r>
              <a:rPr lang="zh-CN" altLang="en-US" sz="8000" dirty="0" smtClean="0"/>
              <a:t> 谢谢</a:t>
            </a:r>
            <a:r>
              <a:rPr lang="zh-CN" altLang="en-US" sz="8000" dirty="0"/>
              <a:t>！</a:t>
            </a:r>
          </a:p>
          <a:p>
            <a:pPr algn="ctr">
              <a:buFontTx/>
              <a:buNone/>
            </a:pPr>
            <a:endParaRPr lang="zh-CN" altLang="en-US" sz="8000" dirty="0"/>
          </a:p>
          <a:p>
            <a:pPr algn="ctr">
              <a:buFontTx/>
              <a:buNone/>
            </a:pPr>
            <a:endParaRPr lang="zh-CN" alt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4114800"/>
            <a:ext cx="6400800" cy="16002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0" algn="ctr">
              <a:buFontTx/>
              <a:buNone/>
            </a:pPr>
            <a:r>
              <a:rPr lang="zh-CN" altLang="en-US" sz="2400" dirty="0"/>
              <a:t>高能</a:t>
            </a:r>
            <a:r>
              <a:rPr lang="zh-CN" altLang="en-US" sz="2400" dirty="0" smtClean="0"/>
              <a:t>所云计算组</a:t>
            </a:r>
            <a:endParaRPr lang="en-US" altLang="zh-CN" sz="2400" dirty="0" smtClean="0"/>
          </a:p>
          <a:p>
            <a:pPr marL="0" indent="0" algn="ctr">
              <a:buFontTx/>
              <a:buNone/>
            </a:pPr>
            <a:endParaRPr lang="en-US" altLang="zh-CN" sz="2400" dirty="0" smtClean="0"/>
          </a:p>
          <a:p>
            <a:pPr marL="0" indent="0" algn="ctr">
              <a:buFontTx/>
              <a:buNone/>
            </a:pPr>
            <a:r>
              <a:rPr lang="en-US" altLang="zh-CN" sz="2400" dirty="0" smtClean="0"/>
              <a:t>2015</a:t>
            </a:r>
            <a:r>
              <a:rPr lang="zh-CN" altLang="en-US" sz="2400" dirty="0" smtClean="0"/>
              <a:t>年</a:t>
            </a:r>
            <a:r>
              <a:rPr lang="en-US" altLang="zh-CN" sz="2400" dirty="0" smtClean="0"/>
              <a:t>08</a:t>
            </a:r>
            <a:r>
              <a:rPr lang="zh-CN" altLang="en-US" sz="2400" dirty="0" smtClean="0"/>
              <a:t>月</a:t>
            </a:r>
            <a:r>
              <a:rPr lang="en-US" altLang="zh-CN" sz="2400" dirty="0" smtClean="0"/>
              <a:t>17</a:t>
            </a:r>
            <a:r>
              <a:rPr lang="zh-CN" altLang="en-US" sz="2400" dirty="0" smtClean="0"/>
              <a:t>日</a:t>
            </a:r>
            <a:endParaRPr lang="zh-CN" altLang="en-US" sz="2400" dirty="0"/>
          </a:p>
          <a:p>
            <a:pPr marL="0" indent="0" algn="ctr">
              <a:buFontTx/>
              <a:buNone/>
            </a:pPr>
            <a:endParaRPr lang="en-US" altLang="zh-CN" dirty="0"/>
          </a:p>
        </p:txBody>
      </p:sp>
      <p:sp>
        <p:nvSpPr>
          <p:cNvPr id="2" name="TextBox 1"/>
          <p:cNvSpPr txBox="1"/>
          <p:nvPr/>
        </p:nvSpPr>
        <p:spPr>
          <a:xfrm>
            <a:off x="1066800" y="2300606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err="1"/>
              <a:t>Openstack</a:t>
            </a:r>
            <a:r>
              <a:rPr lang="zh-CN" altLang="en-US" sz="4400" dirty="0"/>
              <a:t>培训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609600"/>
            <a:ext cx="7924800" cy="12954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幼圆" pitchFamily="49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幼圆" pitchFamily="49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幼圆" pitchFamily="49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幼圆" pitchFamily="49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幼圆" pitchFamily="49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幼圆" pitchFamily="49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幼圆" pitchFamily="49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幼圆" pitchFamily="49" charset="-122"/>
              </a:defRPr>
            </a:lvl9pPr>
          </a:lstStyle>
          <a:p>
            <a:pPr algn="l"/>
            <a:r>
              <a:rPr lang="zh-CN" altLang="en-US" sz="2000" kern="0" dirty="0" smtClean="0"/>
              <a:t>第十七届全国科学计算与</a:t>
            </a:r>
            <a:r>
              <a:rPr lang="zh-CN" altLang="en-US" sz="2000" kern="0" dirty="0"/>
              <a:t>信息化会议暨智慧科研论坛</a:t>
            </a:r>
            <a:r>
              <a:rPr lang="en-US" altLang="zh-CN" sz="2800" kern="0" dirty="0" smtClean="0"/>
              <a:t/>
            </a:r>
            <a:br>
              <a:rPr lang="en-US" altLang="zh-CN" sz="2800" kern="0" dirty="0" smtClean="0"/>
            </a:br>
            <a:r>
              <a:rPr lang="en-US" altLang="zh-CN" sz="2800" kern="0" dirty="0" smtClean="0"/>
              <a:t/>
            </a:r>
            <a:br>
              <a:rPr lang="en-US" altLang="zh-CN" sz="2800" kern="0" dirty="0" smtClean="0"/>
            </a:br>
            <a:r>
              <a:rPr lang="en-US" altLang="zh-CN" sz="2800" kern="0" dirty="0" smtClean="0"/>
              <a:t/>
            </a:r>
            <a:br>
              <a:rPr lang="en-US" altLang="zh-CN" sz="2800" kern="0" dirty="0" smtClean="0"/>
            </a:br>
            <a:r>
              <a:rPr lang="en-US" altLang="zh-CN" sz="3600" kern="0" dirty="0" smtClean="0"/>
              <a:t/>
            </a:r>
            <a:br>
              <a:rPr lang="en-US" altLang="zh-CN" sz="3600" kern="0" dirty="0" smtClean="0"/>
            </a:br>
            <a:r>
              <a:rPr lang="en-US" altLang="zh-CN" sz="3600" kern="0" dirty="0" smtClean="0"/>
              <a:t/>
            </a:r>
            <a:br>
              <a:rPr lang="en-US" altLang="zh-CN" sz="3600" kern="0" dirty="0" smtClean="0"/>
            </a:br>
            <a:r>
              <a:rPr lang="zh-CN" altLang="en-US" sz="3600" kern="0" dirty="0" smtClean="0"/>
              <a:t/>
            </a:r>
            <a:br>
              <a:rPr lang="zh-CN" altLang="en-US" sz="3600" kern="0" dirty="0" smtClean="0"/>
            </a:br>
            <a:endParaRPr lang="zh-CN" altLang="en-US" sz="36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Openstack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257800"/>
          </a:xfrm>
        </p:spPr>
        <p:txBody>
          <a:bodyPr/>
          <a:lstStyle/>
          <a:p>
            <a:r>
              <a:rPr lang="en-US" altLang="zh-CN" dirty="0" err="1" smtClean="0"/>
              <a:t>Openstack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lvl="1"/>
            <a:r>
              <a:rPr lang="zh-CN" altLang="en-US" sz="1800" dirty="0"/>
              <a:t>开源软件    </a:t>
            </a:r>
            <a:endParaRPr lang="en-US" altLang="zh-CN" sz="1800" dirty="0"/>
          </a:p>
          <a:p>
            <a:pPr marL="457200" lvl="1" indent="0">
              <a:buNone/>
            </a:pPr>
            <a:r>
              <a:rPr lang="en-US" altLang="zh-CN" sz="1800" dirty="0"/>
              <a:t>    </a:t>
            </a:r>
            <a:r>
              <a:rPr lang="en-US" altLang="zh-CN" sz="1800" dirty="0" err="1"/>
              <a:t>OpenStack</a:t>
            </a:r>
            <a:r>
              <a:rPr lang="zh-CN" altLang="en-US" sz="1800" dirty="0"/>
              <a:t>是</a:t>
            </a:r>
            <a:r>
              <a:rPr lang="en-US" altLang="zh-CN" sz="1800" dirty="0"/>
              <a:t>2010</a:t>
            </a:r>
            <a:r>
              <a:rPr lang="zh-CN" altLang="en-US" sz="1800" dirty="0"/>
              <a:t>年由美国国家航空航天局（</a:t>
            </a:r>
            <a:r>
              <a:rPr lang="en-US" altLang="zh-CN" sz="1800" dirty="0"/>
              <a:t>NASA</a:t>
            </a:r>
            <a:r>
              <a:rPr lang="zh-CN" altLang="en-US" sz="1800" dirty="0"/>
              <a:t>）和</a:t>
            </a:r>
            <a:r>
              <a:rPr lang="en-US" altLang="zh-CN" sz="1800" dirty="0"/>
              <a:t>Rackspace</a:t>
            </a:r>
            <a:r>
              <a:rPr lang="zh-CN" altLang="en-US" sz="1800" dirty="0"/>
              <a:t>合作研发的开源软件</a:t>
            </a:r>
            <a:endParaRPr lang="en-US" altLang="zh-CN" sz="1800" dirty="0"/>
          </a:p>
          <a:p>
            <a:pPr lvl="1"/>
            <a:endParaRPr lang="en-US" altLang="zh-CN" sz="1800" dirty="0" smtClean="0"/>
          </a:p>
          <a:p>
            <a:pPr lvl="1"/>
            <a:r>
              <a:rPr lang="zh-CN" altLang="en-US" sz="1800" dirty="0" smtClean="0"/>
              <a:t>项目</a:t>
            </a:r>
            <a:r>
              <a:rPr lang="zh-CN" altLang="en-US" sz="1800" dirty="0" smtClean="0"/>
              <a:t>目标：      </a:t>
            </a:r>
            <a:endParaRPr lang="en-US" altLang="zh-CN" sz="1800" dirty="0" smtClean="0"/>
          </a:p>
          <a:p>
            <a:pPr marL="457200" lvl="1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Open source of software for creating private and public clouds</a:t>
            </a:r>
          </a:p>
          <a:p>
            <a:pPr lvl="1"/>
            <a:endParaRPr lang="en-US" altLang="zh-CN" sz="1800" dirty="0" smtClean="0"/>
          </a:p>
          <a:p>
            <a:pPr marL="457200" lvl="1" indent="0">
              <a:buNone/>
            </a:pPr>
            <a:endParaRPr lang="en-US" altLang="zh-CN" sz="1800" dirty="0" smtClean="0"/>
          </a:p>
          <a:p>
            <a:pPr lvl="1"/>
            <a:r>
              <a:rPr lang="zh-CN" altLang="en-US" sz="1800" dirty="0" smtClean="0"/>
              <a:t>版本发展</a:t>
            </a:r>
            <a:r>
              <a:rPr lang="en-US" altLang="zh-CN" sz="1800" dirty="0"/>
              <a:t>    </a:t>
            </a:r>
            <a:endParaRPr lang="en-US" altLang="zh-CN" sz="1800" dirty="0" smtClean="0"/>
          </a:p>
          <a:p>
            <a:pPr marL="457200" lvl="1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</a:t>
            </a:r>
            <a:r>
              <a:rPr lang="en-US" altLang="zh-CN" sz="2400" dirty="0" smtClean="0"/>
              <a:t>Kilo</a:t>
            </a:r>
            <a:r>
              <a:rPr lang="zh-CN" altLang="en-US" sz="2400" dirty="0"/>
              <a:t>、</a:t>
            </a:r>
            <a:r>
              <a:rPr lang="en-US" altLang="zh-CN" sz="2400" dirty="0"/>
              <a:t>Juno</a:t>
            </a:r>
            <a:r>
              <a:rPr lang="zh-CN" altLang="en-US" sz="1800" dirty="0" smtClean="0"/>
              <a:t>、</a:t>
            </a:r>
            <a:r>
              <a:rPr lang="en-US" altLang="zh-CN" sz="1800" dirty="0" smtClean="0"/>
              <a:t>Icehouse</a:t>
            </a:r>
            <a:r>
              <a:rPr lang="zh-CN" altLang="en-US" sz="1800" dirty="0" smtClean="0"/>
              <a:t>、</a:t>
            </a:r>
            <a:r>
              <a:rPr lang="en-US" altLang="zh-CN" sz="1800" dirty="0" smtClean="0"/>
              <a:t>Havana</a:t>
            </a:r>
          </a:p>
          <a:p>
            <a:pPr marL="457200" lvl="1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Grizzly</a:t>
            </a:r>
            <a:r>
              <a:rPr lang="zh-CN" altLang="en-US" sz="1800" dirty="0"/>
              <a:t>、</a:t>
            </a:r>
            <a:r>
              <a:rPr lang="en-US" altLang="zh-CN" sz="1800" dirty="0"/>
              <a:t>Folsom</a:t>
            </a:r>
            <a:r>
              <a:rPr lang="zh-CN" altLang="en-US" sz="1800" dirty="0"/>
              <a:t>、</a:t>
            </a:r>
            <a:r>
              <a:rPr lang="en-US" altLang="zh-CN" sz="1800" dirty="0" smtClean="0"/>
              <a:t>Essex</a:t>
            </a:r>
            <a:endParaRPr lang="en-US" altLang="zh-CN" sz="1800" dirty="0"/>
          </a:p>
          <a:p>
            <a:pPr marL="457200" lvl="1" indent="0">
              <a:buNone/>
            </a:pPr>
            <a:r>
              <a:rPr lang="en-US" altLang="zh-CN" sz="1800" dirty="0" smtClean="0"/>
              <a:t>        Diablo</a:t>
            </a:r>
            <a:r>
              <a:rPr lang="zh-CN" altLang="en-US" sz="1800" dirty="0"/>
              <a:t>、</a:t>
            </a:r>
            <a:r>
              <a:rPr lang="en-US" altLang="zh-CN" sz="1800" dirty="0"/>
              <a:t>Cactus</a:t>
            </a:r>
            <a:r>
              <a:rPr lang="zh-CN" altLang="en-US" sz="1800" dirty="0"/>
              <a:t>、</a:t>
            </a:r>
            <a:r>
              <a:rPr lang="en-US" altLang="zh-CN" sz="1800" dirty="0"/>
              <a:t>Bexar</a:t>
            </a:r>
            <a:r>
              <a:rPr lang="zh-CN" altLang="en-US" sz="1800" dirty="0"/>
              <a:t>、</a:t>
            </a:r>
            <a:r>
              <a:rPr lang="en-US" altLang="zh-CN" sz="1800" dirty="0" smtClean="0"/>
              <a:t>Austin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sz="1200" dirty="0"/>
          </a:p>
          <a:p>
            <a:pPr lvl="1"/>
            <a:endParaRPr lang="en-US" altLang="zh-CN" sz="12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dirty="0" smtClean="0"/>
              <a:t>CUI Tao/CC/IHEP  </a:t>
            </a:r>
            <a:fld id="{E8CCBDB1-1B31-4FCD-A360-7A40FCA33555}" type="datetime1">
              <a:rPr lang="zh-CN" altLang="en-US" smtClean="0"/>
              <a:pPr/>
              <a:t>2015/8/17</a:t>
            </a:fld>
            <a:r>
              <a:rPr lang="en-US" altLang="zh-CN" dirty="0" smtClean="0"/>
              <a:t> - </a:t>
            </a:r>
            <a:fld id="{ADE102C1-CBF5-4A82-8AA8-7F939797F2F0}" type="slidenum">
              <a:rPr lang="en-US" altLang="zh-CN" smtClean="0"/>
              <a:pPr/>
              <a:t>3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Openstack</a:t>
            </a:r>
            <a:r>
              <a:rPr lang="zh-CN" altLang="en-US" dirty="0" smtClean="0"/>
              <a:t>系统架构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2015/8/17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4</a:t>
            </a:fld>
            <a:endParaRPr lang="en-US" altLang="zh-CN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029200"/>
          </a:xfrm>
        </p:spPr>
        <p:txBody>
          <a:bodyPr/>
          <a:lstStyle/>
          <a:p>
            <a:r>
              <a:rPr lang="zh-CN" altLang="en-US" dirty="0"/>
              <a:t>基本架构</a:t>
            </a:r>
            <a:endParaRPr lang="en-US" altLang="zh-CN" dirty="0"/>
          </a:p>
          <a:p>
            <a:pPr lvl="1"/>
            <a:r>
              <a:rPr lang="zh-CN" altLang="en-US" dirty="0" smtClean="0"/>
              <a:t>计算   </a:t>
            </a:r>
            <a:r>
              <a:rPr lang="en-US" altLang="zh-CN" dirty="0" smtClean="0"/>
              <a:t>nova </a:t>
            </a:r>
          </a:p>
          <a:p>
            <a:pPr lvl="1"/>
            <a:r>
              <a:rPr lang="zh-CN" altLang="en-US" dirty="0" smtClean="0"/>
              <a:t>存储   </a:t>
            </a:r>
            <a:r>
              <a:rPr lang="en-US" altLang="zh-CN" dirty="0" smtClean="0"/>
              <a:t>swift \  cinder</a:t>
            </a:r>
            <a:endParaRPr lang="en-US" altLang="zh-CN" dirty="0"/>
          </a:p>
          <a:p>
            <a:pPr lvl="1"/>
            <a:r>
              <a:rPr lang="zh-CN" altLang="en-US" dirty="0" smtClean="0"/>
              <a:t>网络   </a:t>
            </a:r>
            <a:r>
              <a:rPr lang="en-US" altLang="zh-CN" dirty="0" smtClean="0"/>
              <a:t>neutron</a:t>
            </a:r>
            <a:endParaRPr lang="en-US" altLang="zh-CN" dirty="0"/>
          </a:p>
          <a:p>
            <a:r>
              <a:rPr lang="zh-CN" altLang="en-US" dirty="0"/>
              <a:t>架构</a:t>
            </a:r>
            <a:r>
              <a:rPr lang="zh-CN" altLang="en-US" dirty="0" smtClean="0"/>
              <a:t>特点</a:t>
            </a:r>
            <a:endParaRPr lang="en-US" altLang="zh-CN" dirty="0"/>
          </a:p>
          <a:p>
            <a:pPr lvl="1"/>
            <a:r>
              <a:rPr lang="zh-CN" altLang="en-US" dirty="0"/>
              <a:t>模块化</a:t>
            </a:r>
            <a:r>
              <a:rPr lang="zh-CN" altLang="en-US" dirty="0" smtClean="0"/>
              <a:t>设计</a:t>
            </a:r>
            <a:r>
              <a:rPr lang="en-US" altLang="zh-CN" dirty="0" smtClean="0"/>
              <a:t>,</a:t>
            </a:r>
            <a:r>
              <a:rPr lang="zh-CN" altLang="en-US" dirty="0" smtClean="0"/>
              <a:t>易扩展</a:t>
            </a:r>
            <a:r>
              <a:rPr lang="en-US" altLang="zh-CN" dirty="0" smtClean="0"/>
              <a:t>,</a:t>
            </a:r>
            <a:r>
              <a:rPr lang="zh-CN" altLang="en-US" dirty="0" smtClean="0"/>
              <a:t>不断</a:t>
            </a:r>
            <a:r>
              <a:rPr lang="zh-CN" altLang="en-US" dirty="0"/>
              <a:t>增长</a:t>
            </a:r>
            <a:r>
              <a:rPr lang="zh-CN" altLang="en-US" dirty="0" smtClean="0"/>
              <a:t>的功能模块</a:t>
            </a:r>
            <a:endParaRPr lang="en-US" altLang="zh-CN" dirty="0" smtClean="0"/>
          </a:p>
          <a:p>
            <a:pPr lvl="2"/>
            <a:r>
              <a:rPr lang="en-US" altLang="zh-CN" sz="1200" dirty="0" smtClean="0"/>
              <a:t>Nova		B	</a:t>
            </a:r>
            <a:r>
              <a:rPr lang="zh-CN" altLang="en-US" sz="1200" dirty="0" smtClean="0"/>
              <a:t>运算项目</a:t>
            </a:r>
          </a:p>
          <a:p>
            <a:pPr lvl="2"/>
            <a:r>
              <a:rPr lang="en-US" altLang="zh-CN" sz="1200" dirty="0" smtClean="0"/>
              <a:t>Glance		B	</a:t>
            </a:r>
            <a:r>
              <a:rPr lang="zh-CN" altLang="en-US" sz="1200" dirty="0" smtClean="0"/>
              <a:t>虚拟机器镜像</a:t>
            </a:r>
          </a:p>
          <a:p>
            <a:pPr lvl="2"/>
            <a:r>
              <a:rPr lang="en-US" altLang="zh-CN" sz="1200" dirty="0" smtClean="0"/>
              <a:t>Swift		B	</a:t>
            </a:r>
            <a:r>
              <a:rPr lang="zh-CN" altLang="en-US" sz="1200" dirty="0" smtClean="0"/>
              <a:t>面向对象数据存贮项目</a:t>
            </a:r>
          </a:p>
          <a:p>
            <a:pPr lvl="2"/>
            <a:r>
              <a:rPr lang="en-US" altLang="zh-CN" sz="1200" dirty="0" smtClean="0"/>
              <a:t>Horizon		E	</a:t>
            </a:r>
            <a:r>
              <a:rPr lang="zh-CN" altLang="en-US" sz="1200" dirty="0" smtClean="0"/>
              <a:t>提供简易</a:t>
            </a:r>
            <a:r>
              <a:rPr lang="en-US" altLang="zh-CN" sz="1200" dirty="0" smtClean="0"/>
              <a:t>Web</a:t>
            </a:r>
            <a:r>
              <a:rPr lang="zh-CN" altLang="en-US" sz="1200" dirty="0" smtClean="0"/>
              <a:t>界面和管理控制台</a:t>
            </a:r>
          </a:p>
          <a:p>
            <a:pPr lvl="2"/>
            <a:r>
              <a:rPr lang="en-US" altLang="zh-CN" sz="1200" dirty="0" smtClean="0"/>
              <a:t>Keystone 	E	</a:t>
            </a:r>
            <a:r>
              <a:rPr lang="zh-CN" altLang="en-US" sz="1200" dirty="0" smtClean="0"/>
              <a:t>提供身份验证机制</a:t>
            </a:r>
          </a:p>
          <a:p>
            <a:pPr lvl="2"/>
            <a:r>
              <a:rPr lang="en-US" altLang="zh-CN" sz="1200" dirty="0" smtClean="0"/>
              <a:t>Cinder		F	</a:t>
            </a:r>
            <a:r>
              <a:rPr lang="zh-CN" altLang="en-US" sz="1200" dirty="0" smtClean="0"/>
              <a:t>提供</a:t>
            </a:r>
            <a:r>
              <a:rPr lang="zh-CN" altLang="en-US" sz="1200" dirty="0"/>
              <a:t>块</a:t>
            </a:r>
            <a:r>
              <a:rPr lang="zh-CN" altLang="en-US" sz="1200" dirty="0" smtClean="0"/>
              <a:t>资料存取</a:t>
            </a:r>
          </a:p>
          <a:p>
            <a:pPr lvl="2"/>
            <a:r>
              <a:rPr lang="en-US" altLang="zh-CN" sz="1200" dirty="0" smtClean="0"/>
              <a:t>Neutron		H	</a:t>
            </a:r>
            <a:r>
              <a:rPr lang="zh-CN" altLang="en-US" sz="1200" dirty="0" smtClean="0"/>
              <a:t>提供网络管理功能</a:t>
            </a:r>
          </a:p>
          <a:p>
            <a:pPr lvl="2"/>
            <a:r>
              <a:rPr lang="en-US" altLang="zh-CN" sz="1200" dirty="0" smtClean="0"/>
              <a:t>Ceilometer 	H	</a:t>
            </a:r>
            <a:r>
              <a:rPr lang="zh-CN" altLang="en-US" sz="1200" dirty="0" smtClean="0"/>
              <a:t>提供计量与监控功能</a:t>
            </a:r>
          </a:p>
          <a:p>
            <a:pPr lvl="2"/>
            <a:r>
              <a:rPr lang="en-US" altLang="zh-CN" sz="1200" dirty="0" smtClean="0"/>
              <a:t>Heat		H	</a:t>
            </a:r>
            <a:r>
              <a:rPr lang="zh-CN" altLang="en-US" sz="1200" dirty="0" smtClean="0"/>
              <a:t>提供自动延展虚拟机功能</a:t>
            </a:r>
          </a:p>
          <a:p>
            <a:pPr lvl="2"/>
            <a:r>
              <a:rPr lang="en-US" altLang="zh-CN" sz="1200" dirty="0" smtClean="0"/>
              <a:t>Trove		I	</a:t>
            </a:r>
            <a:r>
              <a:rPr lang="zh-CN" altLang="en-US" sz="1200" dirty="0" smtClean="0"/>
              <a:t>提供数据库管理功能</a:t>
            </a:r>
          </a:p>
          <a:p>
            <a:pPr lvl="2"/>
            <a:r>
              <a:rPr lang="en-US" altLang="zh-CN" sz="1200" dirty="0" smtClean="0"/>
              <a:t>Sahara		J	</a:t>
            </a:r>
            <a:r>
              <a:rPr lang="zh-CN" altLang="en-US" sz="1200" dirty="0" smtClean="0"/>
              <a:t>提供海量资料运算部署功开放的集中式的虚拟网络架构</a:t>
            </a:r>
            <a:endParaRPr lang="en-US" altLang="zh-CN" sz="1200" dirty="0" smtClean="0"/>
          </a:p>
          <a:p>
            <a:pPr lvl="1"/>
            <a:r>
              <a:rPr lang="zh-CN" altLang="en-US" dirty="0" smtClean="0"/>
              <a:t>层次化的虚拟网络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ML2</a:t>
            </a:r>
            <a:r>
              <a:rPr lang="zh-CN" altLang="en-US" dirty="0" smtClean="0"/>
              <a:t>          </a:t>
            </a:r>
            <a:r>
              <a:rPr lang="en-US" altLang="zh-CN" dirty="0" smtClean="0"/>
              <a:t>nova</a:t>
            </a:r>
            <a:r>
              <a:rPr lang="zh-CN" altLang="en-US" dirty="0" smtClean="0"/>
              <a:t>，</a:t>
            </a:r>
            <a:r>
              <a:rPr lang="en-US" altLang="zh-CN" dirty="0" smtClean="0"/>
              <a:t>neutron</a:t>
            </a:r>
            <a:endParaRPr lang="zh-CN" altLang="en-US" dirty="0"/>
          </a:p>
          <a:p>
            <a:pPr lvl="1"/>
            <a:endParaRPr lang="en-US" altLang="zh-CN" sz="1200" dirty="0" smtClean="0"/>
          </a:p>
          <a:p>
            <a:pPr lvl="1"/>
            <a:endParaRPr lang="en-US" altLang="zh-CN" sz="1200" dirty="0"/>
          </a:p>
          <a:p>
            <a:pPr lvl="1"/>
            <a:endParaRPr lang="en-US" altLang="zh-CN" sz="1200" dirty="0" smtClean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717" y="1686169"/>
            <a:ext cx="8643629" cy="4638431"/>
          </a:xfrm>
          <a:prstGeom prst="rect">
            <a:avLst/>
          </a:prstGeom>
        </p:spPr>
      </p:pic>
      <p:pic>
        <p:nvPicPr>
          <p:cNvPr id="9" name="Picture 4" descr="http://moges.cn/upload/Fl20141028113447624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1819274"/>
            <a:ext cx="8664554" cy="35909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15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074 L -0.98663 0.00162 " pathEditMode="relative" rAng="0" ptsTypes="AA">
                                      <p:cBhvr>
                                        <p:cTn id="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844" y="67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041 0.00024 L -1.96875 0.01133 " pathEditMode="relative" rAng="0" ptsTypes="AA">
                                      <p:cBhvr>
                                        <p:cTn id="4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417" y="555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0.00741 L -0.96042 0.00023 " pathEditMode="relative" rAng="0" ptsTypes="AA">
                                      <p:cBhvr>
                                        <p:cTn id="9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917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042 0.00023 L -1.96875 0.01134 " pathEditMode="relative" rAng="0" ptsTypes="AA">
                                      <p:cBhvr>
                                        <p:cTn id="9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417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Openstack</a:t>
            </a:r>
            <a:r>
              <a:rPr lang="zh-CN" altLang="en-US" dirty="0" smtClean="0"/>
              <a:t>功能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/>
            <a:r>
              <a:rPr lang="zh-CN" altLang="en-US" sz="2200" dirty="0" smtClean="0"/>
              <a:t>虚拟机调度与管理</a:t>
            </a:r>
            <a:endParaRPr lang="en-US" altLang="zh-CN" sz="2200" dirty="0" smtClean="0"/>
          </a:p>
          <a:p>
            <a:pPr marL="800100" lvl="1"/>
            <a:r>
              <a:rPr lang="en-US" altLang="zh-CN" dirty="0" err="1" smtClean="0"/>
              <a:t>Qemu-kvm</a:t>
            </a:r>
            <a:r>
              <a:rPr lang="zh-CN" altLang="en-US" dirty="0" smtClean="0"/>
              <a:t>、</a:t>
            </a:r>
            <a:r>
              <a:rPr lang="en-US" altLang="zh-CN" dirty="0" err="1" smtClean="0"/>
              <a:t>Xen</a:t>
            </a:r>
            <a:r>
              <a:rPr lang="zh-CN" altLang="en-US" dirty="0" smtClean="0"/>
              <a:t>、</a:t>
            </a:r>
            <a:r>
              <a:rPr lang="en-US" altLang="zh-CN" dirty="0" err="1" smtClean="0"/>
              <a:t>Vmware</a:t>
            </a:r>
            <a:r>
              <a:rPr lang="en-US" altLang="zh-CN" dirty="0" smtClean="0"/>
              <a:t>…</a:t>
            </a:r>
          </a:p>
          <a:p>
            <a:pPr marL="800100" lvl="1"/>
            <a:endParaRPr lang="en-US" altLang="zh-CN" dirty="0" smtClean="0"/>
          </a:p>
          <a:p>
            <a:pPr marL="400050"/>
            <a:r>
              <a:rPr lang="zh-CN" altLang="en-US" sz="2200" dirty="0" smtClean="0"/>
              <a:t>虚拟网络</a:t>
            </a:r>
            <a:endParaRPr lang="en-US" altLang="zh-CN" sz="2200" dirty="0" smtClean="0"/>
          </a:p>
          <a:p>
            <a:pPr marL="800100" lvl="1"/>
            <a:r>
              <a:rPr lang="en-US" altLang="zh-CN" dirty="0" err="1" smtClean="0"/>
              <a:t>Linuxbridge</a:t>
            </a:r>
            <a:r>
              <a:rPr lang="zh-CN" altLang="en-US" dirty="0" smtClean="0"/>
              <a:t>、</a:t>
            </a:r>
            <a:r>
              <a:rPr lang="en-US" altLang="zh-CN" dirty="0" smtClean="0"/>
              <a:t>OVS</a:t>
            </a:r>
            <a:r>
              <a:rPr lang="zh-CN" altLang="en-US" dirty="0" smtClean="0"/>
              <a:t>、</a:t>
            </a:r>
            <a:r>
              <a:rPr lang="en-US" altLang="zh-CN" dirty="0" err="1" smtClean="0"/>
              <a:t>Bigswitch</a:t>
            </a:r>
            <a:endParaRPr lang="en-US" altLang="zh-CN" dirty="0" smtClean="0"/>
          </a:p>
          <a:p>
            <a:pPr marL="800100" lvl="1"/>
            <a:r>
              <a:rPr lang="en-US" altLang="zh-CN" dirty="0" smtClean="0"/>
              <a:t>Cisco</a:t>
            </a:r>
            <a:r>
              <a:rPr lang="zh-CN" altLang="en-US" dirty="0" smtClean="0"/>
              <a:t>、</a:t>
            </a:r>
            <a:r>
              <a:rPr lang="en-US" altLang="zh-CN" dirty="0" smtClean="0"/>
              <a:t>Arista</a:t>
            </a:r>
            <a:r>
              <a:rPr lang="zh-CN" altLang="en-US" dirty="0" smtClean="0"/>
              <a:t>、</a:t>
            </a:r>
            <a:r>
              <a:rPr lang="en-US" altLang="zh-CN" dirty="0" smtClean="0"/>
              <a:t>Brocade…</a:t>
            </a:r>
          </a:p>
          <a:p>
            <a:pPr marL="800100" lvl="1"/>
            <a:endParaRPr lang="en-US" altLang="zh-CN" dirty="0" smtClean="0"/>
          </a:p>
          <a:p>
            <a:pPr marL="400050"/>
            <a:r>
              <a:rPr lang="zh-CN" altLang="en-US" sz="2200" dirty="0" smtClean="0"/>
              <a:t>多租户</a:t>
            </a:r>
            <a:endParaRPr lang="en-US" altLang="zh-CN" sz="2200" dirty="0" smtClean="0"/>
          </a:p>
          <a:p>
            <a:pPr marL="800100" lvl="1"/>
            <a:r>
              <a:rPr lang="zh-CN" altLang="en-US" dirty="0"/>
              <a:t>资源</a:t>
            </a:r>
            <a:r>
              <a:rPr lang="zh-CN" altLang="en-US" dirty="0" smtClean="0"/>
              <a:t>配额</a:t>
            </a:r>
            <a:r>
              <a:rPr lang="en-US" altLang="zh-CN" dirty="0" smtClean="0"/>
              <a:t>\</a:t>
            </a:r>
            <a:r>
              <a:rPr lang="zh-CN" altLang="en-US" dirty="0"/>
              <a:t>审计</a:t>
            </a:r>
            <a:r>
              <a:rPr lang="en-US" altLang="zh-CN" dirty="0"/>
              <a:t>\</a:t>
            </a:r>
            <a:r>
              <a:rPr lang="zh-CN" altLang="en-US" dirty="0" smtClean="0"/>
              <a:t>人机界面</a:t>
            </a:r>
            <a:r>
              <a:rPr lang="en-US" altLang="zh-CN" dirty="0" smtClean="0"/>
              <a:t>\</a:t>
            </a:r>
            <a:r>
              <a:rPr lang="zh-CN" altLang="en-US" dirty="0" smtClean="0"/>
              <a:t>私有</a:t>
            </a:r>
            <a:r>
              <a:rPr lang="zh-CN" altLang="en-US" dirty="0"/>
              <a:t>环境管理及资源调度</a:t>
            </a:r>
            <a:endParaRPr lang="en-US" altLang="zh-CN" dirty="0"/>
          </a:p>
          <a:p>
            <a:pPr lvl="2"/>
            <a:r>
              <a:rPr lang="zh-CN" altLang="en-US" dirty="0" smtClean="0"/>
              <a:t>网络</a:t>
            </a:r>
            <a:r>
              <a:rPr lang="en-US" altLang="zh-CN" dirty="0" smtClean="0"/>
              <a:t>	</a:t>
            </a:r>
            <a:r>
              <a:rPr lang="en-US" altLang="zh-CN" dirty="0" err="1" smtClean="0"/>
              <a:t>vlan</a:t>
            </a:r>
            <a:r>
              <a:rPr lang="zh-CN" altLang="en-US" dirty="0"/>
              <a:t>、</a:t>
            </a:r>
            <a:r>
              <a:rPr lang="en-US" altLang="zh-CN" dirty="0"/>
              <a:t>router</a:t>
            </a:r>
            <a:r>
              <a:rPr lang="zh-CN" altLang="en-US" dirty="0"/>
              <a:t>，构建私有云</a:t>
            </a:r>
            <a:endParaRPr lang="en-US" altLang="zh-CN" dirty="0"/>
          </a:p>
          <a:p>
            <a:pPr lvl="2"/>
            <a:r>
              <a:rPr lang="zh-CN" altLang="en-US" dirty="0" smtClean="0"/>
              <a:t>虚拟机</a:t>
            </a:r>
            <a:r>
              <a:rPr lang="en-US" altLang="zh-CN" dirty="0" smtClean="0"/>
              <a:t>	</a:t>
            </a:r>
            <a:r>
              <a:rPr lang="zh-CN" altLang="en-US" dirty="0" smtClean="0"/>
              <a:t>创建</a:t>
            </a:r>
            <a:r>
              <a:rPr lang="zh-CN" altLang="en-US" dirty="0"/>
              <a:t>、管理、注销虚拟机</a:t>
            </a:r>
            <a:endParaRPr lang="en-US" altLang="zh-CN" dirty="0"/>
          </a:p>
          <a:p>
            <a:pPr lvl="2"/>
            <a:r>
              <a:rPr lang="zh-CN" altLang="en-US" dirty="0" smtClean="0"/>
              <a:t>存储</a:t>
            </a:r>
            <a:r>
              <a:rPr lang="en-US" altLang="zh-CN" dirty="0" smtClean="0"/>
              <a:t>	</a:t>
            </a:r>
            <a:r>
              <a:rPr lang="zh-CN" altLang="en-US" dirty="0" smtClean="0"/>
              <a:t>创建</a:t>
            </a:r>
            <a:r>
              <a:rPr lang="zh-CN" altLang="en-US" dirty="0"/>
              <a:t>、管理、注销</a:t>
            </a:r>
            <a:r>
              <a:rPr lang="zh-CN" altLang="en-US" dirty="0" smtClean="0"/>
              <a:t>存储</a:t>
            </a:r>
            <a:endParaRPr lang="en-US" altLang="zh-CN" dirty="0" smtClean="0"/>
          </a:p>
          <a:p>
            <a:pPr lvl="2"/>
            <a:endParaRPr lang="en-US" altLang="zh-CN" dirty="0"/>
          </a:p>
          <a:p>
            <a:pPr marL="400050"/>
            <a:r>
              <a:rPr lang="zh-CN" altLang="en-US" sz="2200" dirty="0" smtClean="0"/>
              <a:t>与应用相结合</a:t>
            </a:r>
            <a:endParaRPr lang="en-US" altLang="zh-CN" sz="2200" dirty="0" smtClean="0"/>
          </a:p>
          <a:p>
            <a:pPr lvl="1"/>
            <a:r>
              <a:rPr lang="zh-CN" altLang="en-US" dirty="0" smtClean="0"/>
              <a:t>数据仓库   </a:t>
            </a:r>
            <a:r>
              <a:rPr lang="en-US" altLang="zh-CN" dirty="0" smtClean="0"/>
              <a:t>Trove</a:t>
            </a:r>
          </a:p>
          <a:p>
            <a:pPr lvl="1"/>
            <a:r>
              <a:rPr lang="zh-CN" altLang="en-US" dirty="0" smtClean="0"/>
              <a:t>大数据     </a:t>
            </a:r>
            <a:r>
              <a:rPr lang="en-US" altLang="zh-CN" dirty="0" smtClean="0"/>
              <a:t>Sahara</a:t>
            </a:r>
          </a:p>
          <a:p>
            <a:pPr marL="457200" lvl="1" indent="0">
              <a:buNone/>
            </a:pPr>
            <a:r>
              <a:rPr lang="en-US" altLang="zh-CN" sz="1400" dirty="0"/>
              <a:t>	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2015/8/17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4886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Openstack</a:t>
            </a:r>
            <a:r>
              <a:rPr lang="zh-CN" altLang="en-US" dirty="0" smtClean="0"/>
              <a:t>网络</a:t>
            </a:r>
            <a:r>
              <a:rPr lang="zh-CN" altLang="en-US" dirty="0"/>
              <a:t>概念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基本网络概念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Internal network</a:t>
            </a:r>
            <a:r>
              <a:rPr lang="zh-CN" altLang="en-US" dirty="0" smtClean="0"/>
              <a:t>      </a:t>
            </a:r>
            <a:r>
              <a:rPr lang="en-US" altLang="zh-CN" dirty="0" err="1" smtClean="0"/>
              <a:t>rabbitmq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mysql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mongodb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External network</a:t>
            </a:r>
            <a:r>
              <a:rPr lang="zh-CN" altLang="en-US" dirty="0" smtClean="0"/>
              <a:t>      </a:t>
            </a:r>
            <a:r>
              <a:rPr lang="en-US" altLang="zh-CN" dirty="0" smtClean="0"/>
              <a:t>API/floating </a:t>
            </a:r>
            <a:r>
              <a:rPr lang="en-US" altLang="zh-CN" dirty="0" err="1" smtClean="0"/>
              <a:t>ip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Data network</a:t>
            </a:r>
            <a:r>
              <a:rPr lang="zh-CN" altLang="en-US" dirty="0" smtClean="0"/>
              <a:t>          </a:t>
            </a:r>
            <a:r>
              <a:rPr lang="en-US" altLang="zh-CN" dirty="0" smtClean="0"/>
              <a:t>instance L2/L3</a:t>
            </a:r>
          </a:p>
          <a:p>
            <a:pPr lvl="1"/>
            <a:r>
              <a:rPr lang="en-US" altLang="zh-CN" dirty="0" smtClean="0"/>
              <a:t>API</a:t>
            </a:r>
            <a:r>
              <a:rPr lang="zh-CN" altLang="en-US" dirty="0" smtClean="0"/>
              <a:t> </a:t>
            </a:r>
            <a:r>
              <a:rPr lang="en-US" altLang="zh-CN" dirty="0" smtClean="0"/>
              <a:t>network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基于租户的网络</a:t>
            </a:r>
            <a:endParaRPr lang="en-US" altLang="zh-CN" dirty="0"/>
          </a:p>
          <a:p>
            <a:pPr lvl="1"/>
            <a:r>
              <a:rPr lang="en-US" altLang="zh-CN" dirty="0"/>
              <a:t>Tenant network</a:t>
            </a:r>
          </a:p>
          <a:p>
            <a:pPr lvl="2"/>
            <a:r>
              <a:rPr lang="en-US" altLang="zh-CN" dirty="0" err="1"/>
              <a:t>Falt</a:t>
            </a:r>
            <a:endParaRPr lang="en-US" altLang="zh-CN" dirty="0"/>
          </a:p>
          <a:p>
            <a:pPr lvl="2"/>
            <a:r>
              <a:rPr lang="en-US" altLang="zh-CN" dirty="0" err="1"/>
              <a:t>Vlan</a:t>
            </a:r>
            <a:endParaRPr lang="en-US" altLang="zh-CN" dirty="0"/>
          </a:p>
          <a:p>
            <a:pPr lvl="2"/>
            <a:r>
              <a:rPr lang="en-US" altLang="zh-CN" dirty="0" err="1"/>
              <a:t>Gre</a:t>
            </a:r>
            <a:r>
              <a:rPr lang="en-US" altLang="zh-CN" dirty="0"/>
              <a:t>/</a:t>
            </a:r>
            <a:r>
              <a:rPr lang="en-US" altLang="zh-CN" dirty="0" err="1"/>
              <a:t>vxlan</a:t>
            </a:r>
            <a:endParaRPr lang="en-US" altLang="zh-CN" dirty="0"/>
          </a:p>
          <a:p>
            <a:pPr lvl="1"/>
            <a:r>
              <a:rPr lang="en-US" altLang="zh-CN" dirty="0" err="1"/>
              <a:t>Providor</a:t>
            </a:r>
            <a:r>
              <a:rPr lang="en-US" altLang="zh-CN" dirty="0"/>
              <a:t> network</a:t>
            </a:r>
          </a:p>
          <a:p>
            <a:pPr marL="457200" lvl="1" indent="0">
              <a:buNone/>
            </a:pP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0200" y="391684"/>
            <a:ext cx="8382000" cy="594836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Openstack</a:t>
            </a:r>
            <a:r>
              <a:rPr lang="zh-CN" altLang="en-US" dirty="0"/>
              <a:t>网络</a:t>
            </a:r>
            <a:r>
              <a:rPr lang="zh-CN" altLang="en-US" dirty="0" smtClean="0"/>
              <a:t>架构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2015/8/17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6</a:t>
            </a:fld>
            <a:endParaRPr lang="en-US" altLang="zh-CN" dirty="0"/>
          </a:p>
        </p:txBody>
      </p:sp>
      <p:pic>
        <p:nvPicPr>
          <p:cNvPr id="5" name="Picture 10" descr="https://www.mirantis.com/wp-content/uploads/2012/12/image02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629" y="1143000"/>
            <a:ext cx="8213470" cy="49831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1026" name="Picture 2" descr="https://fosskb.files.wordpress.com/2014/06/openstack-full-blown1.png?w=9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929151"/>
            <a:ext cx="8391525" cy="486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12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289 0.01944 L -0.95712 0.0141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12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712 0.01412 L -1.94948 0.0141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6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288 0.01945 L -0.95712 0.01413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12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712 0.01413 L -1.94948 0.01413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6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289 0.01945 L -1 -0.00185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65" y="-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712 0.01412 L -1.94948 0.01412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6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计算网络需要的虚拟网络</a:t>
            </a:r>
            <a:r>
              <a:rPr lang="zh-CN" altLang="en-US" dirty="0"/>
              <a:t>架构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2015/8/17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7</a:t>
            </a:fld>
            <a:endParaRPr lang="en-US" altLang="zh-CN" dirty="0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953000"/>
          </a:xfrm>
        </p:spPr>
        <p:txBody>
          <a:bodyPr/>
          <a:lstStyle/>
          <a:p>
            <a:r>
              <a:rPr lang="zh-CN" altLang="en-US" dirty="0" smtClean="0"/>
              <a:t>计算资源虚拟化的环境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刀片机计算资源</a:t>
            </a:r>
            <a:r>
              <a:rPr lang="en-US" altLang="zh-CN" dirty="0" smtClean="0"/>
              <a:t>	</a:t>
            </a:r>
            <a:r>
              <a:rPr lang="zh-CN" altLang="en-US" dirty="0" smtClean="0"/>
              <a:t>单网卡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虚拟网络与物理网络并存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计算环境对虚拟资源的要求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合法的主机地址，有域名       </a:t>
            </a:r>
            <a:r>
              <a:rPr lang="en-US" altLang="zh-CN" dirty="0" smtClean="0"/>
              <a:t>puppet</a:t>
            </a:r>
          </a:p>
          <a:p>
            <a:pPr lvl="1"/>
            <a:r>
              <a:rPr lang="zh-CN" altLang="en-US" dirty="0" smtClean="0"/>
              <a:t>能够被监控和管理              </a:t>
            </a:r>
            <a:r>
              <a:rPr lang="en-US" altLang="zh-CN" dirty="0" smtClean="0"/>
              <a:t>ganglia/cacti</a:t>
            </a:r>
          </a:p>
          <a:p>
            <a:pPr lvl="1"/>
            <a:r>
              <a:rPr lang="zh-CN" altLang="en-US" dirty="0" smtClean="0"/>
              <a:t>灵活调度                       计算、</a:t>
            </a:r>
            <a:r>
              <a:rPr lang="en-US" altLang="zh-CN" dirty="0" smtClean="0"/>
              <a:t>UI</a:t>
            </a:r>
          </a:p>
          <a:p>
            <a:r>
              <a:rPr lang="zh-CN" altLang="en-US" dirty="0" smtClean="0"/>
              <a:t>网络需求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接入      </a:t>
            </a:r>
            <a:r>
              <a:rPr lang="en-US" altLang="zh-CN" dirty="0" smtClean="0"/>
              <a:t>		</a:t>
            </a:r>
            <a:r>
              <a:rPr lang="zh-CN" altLang="en-US" dirty="0" smtClean="0"/>
              <a:t>多网段，功能分区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调度</a:t>
            </a:r>
            <a:r>
              <a:rPr lang="en-US" altLang="zh-CN" dirty="0" smtClean="0"/>
              <a:t>		</a:t>
            </a:r>
            <a:r>
              <a:rPr lang="zh-CN" altLang="en-US" dirty="0" smtClean="0"/>
              <a:t>作业运行于任意计算资源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marL="457200" lvl="1" indent="0">
              <a:buNone/>
            </a:pP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5771" y="957943"/>
            <a:ext cx="8553450" cy="502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06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288 0.01944 L -0.95712 0.0141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12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712 0.01412 L -1.94948 0.0141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6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设计目标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虚拟机可以接入多个</a:t>
            </a:r>
            <a:r>
              <a:rPr lang="en-US" altLang="zh-CN" dirty="0" err="1" smtClean="0"/>
              <a:t>vlan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虚拟机由</a:t>
            </a:r>
            <a:r>
              <a:rPr lang="en-US" altLang="zh-CN" dirty="0" err="1" smtClean="0"/>
              <a:t>openstack</a:t>
            </a:r>
            <a:r>
              <a:rPr lang="zh-CN" altLang="en-US" dirty="0" smtClean="0"/>
              <a:t>分配地址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虚拟机通过物理交换机的网关实现跨网段访问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实现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OVS</a:t>
            </a:r>
          </a:p>
          <a:p>
            <a:pPr lvl="1"/>
            <a:r>
              <a:rPr lang="en-US" altLang="zh-CN" dirty="0" smtClean="0"/>
              <a:t>Neutron </a:t>
            </a:r>
            <a:r>
              <a:rPr lang="en-US" altLang="zh-CN" dirty="0" err="1" smtClean="0"/>
              <a:t>Vlan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Switch Trunk</a:t>
            </a:r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Openstack</a:t>
            </a:r>
            <a:r>
              <a:rPr lang="zh-CN" altLang="en-US" dirty="0" smtClean="0"/>
              <a:t> </a:t>
            </a:r>
            <a:r>
              <a:rPr lang="en-US" altLang="zh-CN" dirty="0" smtClean="0"/>
              <a:t>neutron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OVS+Vlan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2015/8/17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8</a:t>
            </a:fld>
            <a:endParaRPr lang="en-US" altLang="zh-CN" dirty="0"/>
          </a:p>
        </p:txBody>
      </p:sp>
      <p:pic>
        <p:nvPicPr>
          <p:cNvPr id="5" name="图片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1096803"/>
            <a:ext cx="4216718" cy="5197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200" y="990600"/>
            <a:ext cx="7032171" cy="527069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10817632" y="-165487"/>
            <a:ext cx="4343400" cy="7582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11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288 0.01945 L -0.95712 0.0141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12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712 0.01412 L -1.94948 0.0141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6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889 0.00926 L -0.80313 0.00394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12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0312 0.00393 L -1.94948 0.01412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04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289 0.01945 L -0.95712 0.0141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12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5712 0.01412 L -1.94948 0.01412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6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Openstack</a:t>
            </a:r>
            <a:r>
              <a:rPr lang="zh-CN" altLang="en-US" dirty="0" smtClean="0"/>
              <a:t>自动化部署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Openstack</a:t>
            </a:r>
            <a:r>
              <a:rPr lang="zh-CN" altLang="en-US" dirty="0" smtClean="0"/>
              <a:t>安装工具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RDO</a:t>
            </a:r>
            <a:r>
              <a:rPr lang="zh-CN" altLang="en-US" dirty="0" smtClean="0"/>
              <a:t>    </a:t>
            </a:r>
            <a:r>
              <a:rPr lang="en-US" altLang="zh-CN" dirty="0" err="1" smtClean="0"/>
              <a:t>Redhat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Openstack</a:t>
            </a:r>
            <a:endParaRPr lang="en-US" altLang="zh-CN" dirty="0" smtClean="0"/>
          </a:p>
          <a:p>
            <a:r>
              <a:rPr lang="zh-CN" altLang="en-US" dirty="0" smtClean="0"/>
              <a:t>安装准备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Yum</a:t>
            </a:r>
            <a:r>
              <a:rPr lang="zh-CN" altLang="en-US" dirty="0" smtClean="0"/>
              <a:t> 源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操作系统相关软件包版本匹配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Yum</a:t>
            </a:r>
            <a:r>
              <a:rPr lang="zh-CN" altLang="en-US" dirty="0" smtClean="0"/>
              <a:t>源与网络带宽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网络规划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Tenant</a:t>
            </a:r>
            <a:r>
              <a:rPr lang="zh-CN" altLang="en-US" dirty="0" smtClean="0"/>
              <a:t>网络的确定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物理交换机配置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IP</a:t>
            </a:r>
            <a:r>
              <a:rPr lang="zh-CN" altLang="en-US" dirty="0" smtClean="0"/>
              <a:t>地址及域名规划，物理服务器及虚拟机域名预定义</a:t>
            </a:r>
            <a:endParaRPr lang="en-US" altLang="zh-CN" dirty="0" smtClean="0"/>
          </a:p>
          <a:p>
            <a:r>
              <a:rPr lang="zh-CN" altLang="en-US" dirty="0" smtClean="0"/>
              <a:t>系统</a:t>
            </a:r>
            <a:r>
              <a:rPr lang="zh-CN" altLang="en-US" dirty="0"/>
              <a:t>调试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环境配置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虚拟机</a:t>
            </a:r>
            <a:r>
              <a:rPr lang="en-US" altLang="zh-CN" dirty="0" smtClean="0"/>
              <a:t>image</a:t>
            </a:r>
            <a:r>
              <a:rPr lang="zh-CN" altLang="en-US" dirty="0" smtClean="0"/>
              <a:t>预装系统软件</a:t>
            </a:r>
            <a:r>
              <a:rPr lang="en-US" altLang="zh-CN" dirty="0" smtClean="0"/>
              <a:t>	</a:t>
            </a:r>
            <a:r>
              <a:rPr lang="zh-CN" altLang="en-US" dirty="0" smtClean="0"/>
              <a:t>监视系统，自动配置管理系统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系统配置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Sec</a:t>
            </a:r>
            <a:r>
              <a:rPr lang="zh-CN" altLang="en-US" dirty="0" smtClean="0"/>
              <a:t> </a:t>
            </a:r>
            <a:r>
              <a:rPr lang="en-US" altLang="zh-CN" dirty="0" smtClean="0"/>
              <a:t>group</a:t>
            </a:r>
            <a:r>
              <a:rPr lang="zh-CN" altLang="en-US" dirty="0" smtClean="0"/>
              <a:t>、</a:t>
            </a:r>
            <a:r>
              <a:rPr lang="en-US" altLang="zh-CN" dirty="0" err="1" smtClean="0"/>
              <a:t>Qutta</a:t>
            </a:r>
            <a:r>
              <a:rPr lang="zh-CN" altLang="en-US" dirty="0" smtClean="0"/>
              <a:t>、</a:t>
            </a:r>
            <a:r>
              <a:rPr lang="en-US" altLang="zh-CN" dirty="0" smtClean="0"/>
              <a:t>Images</a:t>
            </a:r>
            <a:r>
              <a:rPr lang="zh-CN" altLang="en-US" dirty="0" smtClean="0"/>
              <a:t>、</a:t>
            </a:r>
            <a:r>
              <a:rPr lang="en-US" altLang="zh-CN" dirty="0" smtClean="0"/>
              <a:t>flavor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2015/8/17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9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0622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">
      <a:dk1>
        <a:srgbClr val="000000"/>
      </a:dk1>
      <a:lt1>
        <a:srgbClr val="FFFFFF"/>
      </a:lt1>
      <a:dk2>
        <a:srgbClr val="353A90"/>
      </a:dk2>
      <a:lt2>
        <a:srgbClr val="FFCC00"/>
      </a:lt2>
      <a:accent1>
        <a:srgbClr val="FFCC00"/>
      </a:accent1>
      <a:accent2>
        <a:srgbClr val="9D9DFF"/>
      </a:accent2>
      <a:accent3>
        <a:srgbClr val="FFFFFF"/>
      </a:accent3>
      <a:accent4>
        <a:srgbClr val="000000"/>
      </a:accent4>
      <a:accent5>
        <a:srgbClr val="FFE2AA"/>
      </a:accent5>
      <a:accent6>
        <a:srgbClr val="8E8EE7"/>
      </a:accent6>
      <a:hlink>
        <a:srgbClr val="CCCCFF"/>
      </a:hlink>
      <a:folHlink>
        <a:srgbClr val="B2B2B2"/>
      </a:folHlink>
    </a:clrScheme>
    <a:fontScheme name="professional">
      <a:majorFont>
        <a:latin typeface="Comic Sans MS"/>
        <a:ea typeface="幼圆"/>
        <a:cs typeface=""/>
      </a:majorFont>
      <a:minorFont>
        <a:latin typeface="Comic Sans MS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8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CC00"/>
        </a:accent1>
        <a:accent2>
          <a:srgbClr val="9D9DFF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8E8EE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professional</Template>
  <TotalTime>7651</TotalTime>
  <Words>654</Words>
  <Application>Microsoft Office PowerPoint</Application>
  <PresentationFormat>全屏显示(4:3)</PresentationFormat>
  <Paragraphs>201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BatangChe</vt:lpstr>
      <vt:lpstr>宋体</vt:lpstr>
      <vt:lpstr>幼圆</vt:lpstr>
      <vt:lpstr>Arial</vt:lpstr>
      <vt:lpstr>Comic Sans MS</vt:lpstr>
      <vt:lpstr>Wingdings</vt:lpstr>
      <vt:lpstr>professional</vt:lpstr>
      <vt:lpstr>培训环境</vt:lpstr>
      <vt:lpstr>PowerPoint 演示文稿</vt:lpstr>
      <vt:lpstr>Openstack简介</vt:lpstr>
      <vt:lpstr>Openstack系统架构</vt:lpstr>
      <vt:lpstr>Openstack功能</vt:lpstr>
      <vt:lpstr>Openstack网络架构</vt:lpstr>
      <vt:lpstr>计算网络需要的虚拟网络架构</vt:lpstr>
      <vt:lpstr>Openstack neutron OVS+Vlan</vt:lpstr>
      <vt:lpstr>Openstack自动化部署</vt:lpstr>
      <vt:lpstr>RDO</vt:lpstr>
      <vt:lpstr>RDO</vt:lpstr>
      <vt:lpstr>实验环境介绍</vt:lpstr>
      <vt:lpstr>实验说明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CT</cp:lastModifiedBy>
  <cp:revision>186</cp:revision>
  <cp:lastPrinted>1601-01-01T00:00:00Z</cp:lastPrinted>
  <dcterms:created xsi:type="dcterms:W3CDTF">1601-01-01T00:00:00Z</dcterms:created>
  <dcterms:modified xsi:type="dcterms:W3CDTF">2015-08-16T16:57:05Z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