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theme/themeOverride2.xml" ContentType="application/vnd.openxmlformats-officedocument.themeOverride+xml"/>
  <Override PartName="/ppt/notesSlides/notesSlide6.xml" ContentType="application/vnd.openxmlformats-officedocument.presentationml.notesSlide+xml"/>
  <Override PartName="/ppt/theme/themeOverride3.xml" ContentType="application/vnd.openxmlformats-officedocument.themeOverr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7.xml" ContentType="application/vnd.openxmlformats-officedocument.presentationml.notesSlide+xml"/>
  <Override PartName="/ppt/theme/themeOverride4.xml" ContentType="application/vnd.openxmlformats-officedocument.themeOverride+xml"/>
  <Override PartName="/ppt/notesSlides/notesSlide8.xml" ContentType="application/vnd.openxmlformats-officedocument.presentationml.notesSlide+xml"/>
  <Override PartName="/ppt/theme/themeOverride5.xml" ContentType="application/vnd.openxmlformats-officedocument.themeOverride+xml"/>
  <Override PartName="/ppt/notesSlides/notesSlide9.xml" ContentType="application/vnd.openxmlformats-officedocument.presentationml.notesSlide+xml"/>
  <Override PartName="/ppt/theme/themeOverride6.xml" ContentType="application/vnd.openxmlformats-officedocument.themeOverride+xml"/>
  <Override PartName="/ppt/notesSlides/notesSlide10.xml" ContentType="application/vnd.openxmlformats-officedocument.presentationml.notesSlide+xml"/>
  <Override PartName="/ppt/theme/themeOverride7.xml" ContentType="application/vnd.openxmlformats-officedocument.themeOverride+xml"/>
  <Override PartName="/ppt/notesSlides/notesSlide11.xml" ContentType="application/vnd.openxmlformats-officedocument.presentationml.notesSlide+xml"/>
  <Override PartName="/ppt/theme/themeOverride8.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72"/>
  </p:notesMasterIdLst>
  <p:sldIdLst>
    <p:sldId id="260" r:id="rId2"/>
    <p:sldId id="443" r:id="rId3"/>
    <p:sldId id="364" r:id="rId4"/>
    <p:sldId id="417" r:id="rId5"/>
    <p:sldId id="418" r:id="rId6"/>
    <p:sldId id="419" r:id="rId7"/>
    <p:sldId id="420" r:id="rId8"/>
    <p:sldId id="421" r:id="rId9"/>
    <p:sldId id="422" r:id="rId10"/>
    <p:sldId id="372" r:id="rId11"/>
    <p:sldId id="423" r:id="rId12"/>
    <p:sldId id="424" r:id="rId13"/>
    <p:sldId id="396" r:id="rId14"/>
    <p:sldId id="363" r:id="rId15"/>
    <p:sldId id="348" r:id="rId16"/>
    <p:sldId id="349" r:id="rId17"/>
    <p:sldId id="350" r:id="rId18"/>
    <p:sldId id="415" r:id="rId19"/>
    <p:sldId id="416" r:id="rId20"/>
    <p:sldId id="397" r:id="rId21"/>
    <p:sldId id="405" r:id="rId22"/>
    <p:sldId id="333" r:id="rId23"/>
    <p:sldId id="361" r:id="rId24"/>
    <p:sldId id="337" r:id="rId25"/>
    <p:sldId id="339" r:id="rId26"/>
    <p:sldId id="398" r:id="rId27"/>
    <p:sldId id="299" r:id="rId28"/>
    <p:sldId id="358" r:id="rId29"/>
    <p:sldId id="439" r:id="rId30"/>
    <p:sldId id="447" r:id="rId31"/>
    <p:sldId id="444" r:id="rId32"/>
    <p:sldId id="432" r:id="rId33"/>
    <p:sldId id="376" r:id="rId34"/>
    <p:sldId id="425" r:id="rId35"/>
    <p:sldId id="375" r:id="rId36"/>
    <p:sldId id="445" r:id="rId37"/>
    <p:sldId id="446" r:id="rId38"/>
    <p:sldId id="352" r:id="rId39"/>
    <p:sldId id="353" r:id="rId40"/>
    <p:sldId id="386" r:id="rId41"/>
    <p:sldId id="300" r:id="rId42"/>
    <p:sldId id="301" r:id="rId43"/>
    <p:sldId id="303" r:id="rId44"/>
    <p:sldId id="387" r:id="rId45"/>
    <p:sldId id="388" r:id="rId46"/>
    <p:sldId id="391" r:id="rId47"/>
    <p:sldId id="392" r:id="rId48"/>
    <p:sldId id="394" r:id="rId49"/>
    <p:sldId id="384" r:id="rId50"/>
    <p:sldId id="385" r:id="rId51"/>
    <p:sldId id="326" r:id="rId52"/>
    <p:sldId id="399" r:id="rId53"/>
    <p:sldId id="440" r:id="rId54"/>
    <p:sldId id="429" r:id="rId55"/>
    <p:sldId id="433" r:id="rId56"/>
    <p:sldId id="426" r:id="rId57"/>
    <p:sldId id="427" r:id="rId58"/>
    <p:sldId id="428" r:id="rId59"/>
    <p:sldId id="436" r:id="rId60"/>
    <p:sldId id="437" r:id="rId61"/>
    <p:sldId id="438" r:id="rId62"/>
    <p:sldId id="441" r:id="rId63"/>
    <p:sldId id="442" r:id="rId64"/>
    <p:sldId id="268" r:id="rId65"/>
    <p:sldId id="378" r:id="rId66"/>
    <p:sldId id="379" r:id="rId67"/>
    <p:sldId id="380" r:id="rId68"/>
    <p:sldId id="381" r:id="rId69"/>
    <p:sldId id="382" r:id="rId70"/>
    <p:sldId id="383" r:id="rId71"/>
  </p:sldIdLst>
  <p:sldSz cx="9144000" cy="6858000" type="screen4x3"/>
  <p:notesSz cx="6858000" cy="9144000"/>
  <p:embeddedFontLst>
    <p:embeddedFont>
      <p:font typeface="迷你简粗倩" panose="02010600030101010101" charset="-122"/>
      <p:regular r:id="rId73"/>
    </p:embeddedFont>
    <p:embeddedFont>
      <p:font typeface="仿宋" panose="02010609060101010101" pitchFamily="49" charset="-122"/>
      <p:regular r:id="rId74"/>
    </p:embeddedFont>
    <p:embeddedFont>
      <p:font typeface="隶书" panose="02010509060101010101" pitchFamily="49" charset="-122"/>
      <p:regular r:id="rId75"/>
    </p:embeddedFont>
    <p:embeddedFont>
      <p:font typeface="华文中宋" panose="02010600040101010101" pitchFamily="2" charset="-122"/>
      <p:regular r:id="rId76"/>
    </p:embeddedFont>
    <p:embeddedFont>
      <p:font typeface="Calibri" panose="020F0502020204030204" pitchFamily="34" charset="0"/>
      <p:regular r:id="rId77"/>
      <p:bold r:id="rId78"/>
      <p:italic r:id="rId79"/>
      <p:boldItalic r:id="rId80"/>
    </p:embeddedFont>
    <p:embeddedFont>
      <p:font typeface="微软雅黑" panose="020B0503020204020204" pitchFamily="34" charset="-122"/>
      <p:regular r:id="rId81"/>
      <p:bold r:id="rId82"/>
    </p:embeddedFont>
    <p:embeddedFont>
      <p:font typeface="Century" panose="02040604050505020304" pitchFamily="18" charset="0"/>
      <p:regular r:id="rId83"/>
    </p:embeddedFont>
    <p:embeddedFont>
      <p:font typeface="黑体" panose="02010609060101010101" pitchFamily="49" charset="-122"/>
      <p:regular r:id="rId84"/>
    </p:embeddedFont>
  </p:embeddedFontLst>
  <p:defaultTex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p:scale>
          <a:sx n="50" d="100"/>
          <a:sy n="50" d="100"/>
        </p:scale>
        <p:origin x="-1872" y="-354"/>
      </p:cViewPr>
      <p:guideLst>
        <p:guide orient="horz" pos="2387"/>
        <p:guide pos="-6"/>
      </p:guideLst>
    </p:cSldViewPr>
  </p:slideViewPr>
  <p:notesTextViewPr>
    <p:cViewPr>
      <p:scale>
        <a:sx n="1" d="1"/>
        <a:sy n="1" d="1"/>
      </p:scale>
      <p:origin x="0" y="0"/>
    </p:cViewPr>
  </p:notesTextViewPr>
  <p:gridSpacing cx="72006" cy="72006"/>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font" Target="fonts/font4.fntdata"/><Relationship Id="rId84" Type="http://schemas.openxmlformats.org/officeDocument/2006/relationships/font" Target="fonts/font12.fntdata"/><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2.fntdata"/><Relationship Id="rId79" Type="http://schemas.openxmlformats.org/officeDocument/2006/relationships/font" Target="fonts/font7.fntdata"/><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10.fntdata"/><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80" Type="http://schemas.openxmlformats.org/officeDocument/2006/relationships/font" Target="fonts/font8.fntdata"/><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3.fntdata"/><Relationship Id="rId83" Type="http://schemas.openxmlformats.org/officeDocument/2006/relationships/font" Target="fonts/font11.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1.fntdata"/><Relationship Id="rId78" Type="http://schemas.openxmlformats.org/officeDocument/2006/relationships/font" Target="fonts/font6.fntdata"/><Relationship Id="rId81" Type="http://schemas.openxmlformats.org/officeDocument/2006/relationships/font" Target="fonts/font9.fntdata"/><Relationship Id="rId86"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050" name="页眉占位符 1"/>
          <p:cNvSpPr>
            <a:spLocks noGrp="1" noChangeArrowheads="1"/>
          </p:cNvSpPr>
          <p:nvPr>
            <p:ph type="hdr" sz="quarter" idx="4294967295"/>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a:lvl1pPr>
          </a:lstStyle>
          <a:p>
            <a:endParaRPr lang="zh-CN" altLang="zh-CN"/>
          </a:p>
        </p:txBody>
      </p:sp>
      <p:sp>
        <p:nvSpPr>
          <p:cNvPr id="2051" name="日期占位符 2"/>
          <p:cNvSpPr>
            <a:spLocks noGrp="1" noChangeArrowheads="1"/>
          </p:cNvSpPr>
          <p:nvPr>
            <p:ph type="dt" idx="1"/>
          </p:nvPr>
        </p:nvSpPr>
        <p:spPr bwMode="auto">
          <a:xfrm>
            <a:off x="3884613"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a:lvl1pPr>
          </a:lstStyle>
          <a:p>
            <a:fld id="{893C6828-DD60-42C4-A7CA-EF0526D66377}" type="datetime1">
              <a:rPr lang="zh-CN" altLang="en-US"/>
              <a:pPr/>
              <a:t>2015/8/20</a:t>
            </a:fld>
            <a:endParaRPr lang="zh-CN" altLang="en-US" sz="1200"/>
          </a:p>
        </p:txBody>
      </p:sp>
      <p:sp>
        <p:nvSpPr>
          <p:cNvPr id="2052" name="幻灯片图像占位符 3"/>
          <p:cNvSpPr>
            <a:spLocks noGrp="1" noRot="1" noChangeAspect="1" noChangeArrowheads="1"/>
          </p:cNvSpPr>
          <p:nvPr>
            <p:ph type="sldImg" idx="2"/>
          </p:nvPr>
        </p:nvSpPr>
        <p:spPr bwMode="auto">
          <a:xfrm>
            <a:off x="1143000" y="6858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mpd="sng">
                <a:solidFill>
                  <a:srgbClr val="000000"/>
                </a:solidFill>
                <a:bevel/>
                <a:headEnd/>
                <a:tailEnd/>
              </a14:hiddenLine>
            </a:ext>
          </a:extLst>
        </p:spPr>
      </p:sp>
      <p:sp>
        <p:nvSpPr>
          <p:cNvPr id="2053" name="备注占位符 4"/>
          <p:cNvSpPr>
            <a:spLocks noGrp="1" noRot="1" noChangeAspect="1"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mpd="sng">
                <a:solidFill>
                  <a:srgbClr val="000000"/>
                </a:solidFill>
                <a:bevel/>
                <a:headEnd/>
                <a:tailEnd/>
              </a14:hiddenLine>
            </a:ext>
          </a:extLst>
        </p:spPr>
        <p:txBody>
          <a:bodyPr anchor="ctr"/>
          <a:lstStyle>
            <a:lvl1pPr defTabSz="0" eaLnBrk="0" hangingPunct="0">
              <a:spcBef>
                <a:spcPct val="30000"/>
              </a:spcBef>
              <a:defRPr sz="1200">
                <a:solidFill>
                  <a:schemeClr val="tx1"/>
                </a:solidFill>
                <a:latin typeface="Arial" pitchFamily="34" charset="0"/>
              </a:defRPr>
            </a:lvl1pPr>
            <a:lvl2pPr defTabSz="0" eaLnBrk="0" hangingPunct="0">
              <a:spcBef>
                <a:spcPct val="30000"/>
              </a:spcBef>
              <a:defRPr sz="1200">
                <a:solidFill>
                  <a:schemeClr val="tx1"/>
                </a:solidFill>
                <a:latin typeface="Arial" pitchFamily="34" charset="0"/>
              </a:defRPr>
            </a:lvl2pPr>
            <a:lvl3pPr defTabSz="0" eaLnBrk="0" hangingPunct="0">
              <a:spcBef>
                <a:spcPct val="30000"/>
              </a:spcBef>
              <a:defRPr sz="1200">
                <a:solidFill>
                  <a:schemeClr val="tx1"/>
                </a:solidFill>
                <a:latin typeface="Arial" pitchFamily="34" charset="0"/>
              </a:defRPr>
            </a:lvl3pPr>
            <a:lvl4pPr defTabSz="0" eaLnBrk="0" hangingPunct="0">
              <a:spcBef>
                <a:spcPct val="30000"/>
              </a:spcBef>
              <a:defRPr sz="1200">
                <a:solidFill>
                  <a:schemeClr val="tx1"/>
                </a:solidFill>
                <a:latin typeface="Arial" pitchFamily="34" charset="0"/>
              </a:defRPr>
            </a:lvl4pPr>
            <a:lvl5pPr defTabSz="0" eaLnBrk="0" hangingPunct="0">
              <a:spcBef>
                <a:spcPct val="30000"/>
              </a:spcBef>
              <a:defRPr sz="1200">
                <a:solidFill>
                  <a:schemeClr val="tx1"/>
                </a:solidFill>
                <a:latin typeface="Arial" pitchFamily="34" charset="0"/>
              </a:defRPr>
            </a:lvl5pPr>
            <a:lvl6pPr marL="457200" defTabSz="0" eaLnBrk="0" fontAlgn="base" hangingPunct="0">
              <a:spcBef>
                <a:spcPct val="30000"/>
              </a:spcBef>
              <a:spcAft>
                <a:spcPct val="0"/>
              </a:spcAft>
              <a:defRPr sz="1200">
                <a:solidFill>
                  <a:schemeClr val="tx1"/>
                </a:solidFill>
                <a:latin typeface="Arial" pitchFamily="34" charset="0"/>
              </a:defRPr>
            </a:lvl6pPr>
            <a:lvl7pPr marL="914400" defTabSz="0" eaLnBrk="0" fontAlgn="base" hangingPunct="0">
              <a:spcBef>
                <a:spcPct val="30000"/>
              </a:spcBef>
              <a:spcAft>
                <a:spcPct val="0"/>
              </a:spcAft>
              <a:defRPr sz="1200">
                <a:solidFill>
                  <a:schemeClr val="tx1"/>
                </a:solidFill>
                <a:latin typeface="Arial" pitchFamily="34" charset="0"/>
              </a:defRPr>
            </a:lvl7pPr>
            <a:lvl8pPr marL="1371600" defTabSz="0" eaLnBrk="0" fontAlgn="base" hangingPunct="0">
              <a:spcBef>
                <a:spcPct val="30000"/>
              </a:spcBef>
              <a:spcAft>
                <a:spcPct val="0"/>
              </a:spcAft>
              <a:defRPr sz="1200">
                <a:solidFill>
                  <a:schemeClr val="tx1"/>
                </a:solidFill>
                <a:latin typeface="Arial" pitchFamily="34" charset="0"/>
              </a:defRPr>
            </a:lvl8pPr>
            <a:lvl9pPr marL="1828800" defTabSz="0" eaLnBrk="0" fontAlgn="base" hangingPunct="0">
              <a:spcBef>
                <a:spcPct val="30000"/>
              </a:spcBef>
              <a:spcAft>
                <a:spcPct val="0"/>
              </a:spcAft>
              <a:defRPr sz="1200">
                <a:solidFill>
                  <a:schemeClr val="tx1"/>
                </a:solidFill>
                <a:latin typeface="Arial" pitchFamily="34" charset="0"/>
              </a:defRPr>
            </a:lvl9pPr>
          </a:lstStyle>
          <a:p>
            <a:pPr>
              <a:buFontTx/>
              <a:buNone/>
            </a:pPr>
            <a:r>
              <a:rPr lang="zh-CN" altLang="zh-CN"/>
              <a:t>单击此处编辑母版文本样式</a:t>
            </a:r>
          </a:p>
          <a:p>
            <a:pPr>
              <a:buFontTx/>
              <a:buNone/>
            </a:pPr>
            <a:r>
              <a:rPr lang="zh-CN" altLang="zh-CN"/>
              <a:t>第二级</a:t>
            </a:r>
          </a:p>
          <a:p>
            <a:pPr>
              <a:buFontTx/>
              <a:buNone/>
            </a:pPr>
            <a:r>
              <a:rPr lang="zh-CN" altLang="zh-CN"/>
              <a:t>第三级</a:t>
            </a:r>
          </a:p>
          <a:p>
            <a:pPr>
              <a:buFontTx/>
              <a:buNone/>
            </a:pPr>
            <a:r>
              <a:rPr lang="zh-CN" altLang="zh-CN"/>
              <a:t>第四级</a:t>
            </a:r>
          </a:p>
          <a:p>
            <a:pPr>
              <a:buFontTx/>
              <a:buNone/>
            </a:pPr>
            <a:r>
              <a:rPr lang="zh-CN" altLang="zh-CN"/>
              <a:t>第五级</a:t>
            </a:r>
          </a:p>
        </p:txBody>
      </p:sp>
      <p:sp>
        <p:nvSpPr>
          <p:cNvPr id="2054" name="页脚占位符 5"/>
          <p:cNvSpPr>
            <a:spLocks noGrp="1" noChangeArrowheads="1"/>
          </p:cNvSpPr>
          <p:nvPr>
            <p:ph type="ftr" sz="quarter" idx="4"/>
          </p:nvPr>
        </p:nvSpPr>
        <p:spPr bwMode="auto">
          <a:xfrm>
            <a:off x="0"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1200"/>
            </a:lvl1pPr>
          </a:lstStyle>
          <a:p>
            <a:endParaRPr lang="zh-CN" altLang="zh-CN"/>
          </a:p>
        </p:txBody>
      </p:sp>
      <p:sp>
        <p:nvSpPr>
          <p:cNvPr id="2055" name="灯片编号占位符 6"/>
          <p:cNvSpPr>
            <a:spLocks noGrp="1" noChangeArrowheads="1"/>
          </p:cNvSpPr>
          <p:nvPr>
            <p:ph type="sldNum" sz="quarter" idx="5"/>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a:lvl1pPr>
          </a:lstStyle>
          <a:p>
            <a:fld id="{8304D2B5-8E8B-4523-AF24-86DB37C5937C}" type="slidenum">
              <a:rPr lang="zh-CN" altLang="en-US"/>
              <a:pPr/>
              <a:t>‹#›</a:t>
            </a:fld>
            <a:endParaRPr lang="zh-CN" altLang="en-US" sz="1200"/>
          </a:p>
        </p:txBody>
      </p:sp>
    </p:spTree>
    <p:extLst>
      <p:ext uri="{BB962C8B-B14F-4D97-AF65-F5344CB8AC3E}">
        <p14:creationId xmlns:p14="http://schemas.microsoft.com/office/powerpoint/2010/main" val="3013820172"/>
      </p:ext>
    </p:extLst>
  </p:cSld>
  <p:clrMap bg1="lt1" tx1="dk1" bg2="lt2" tx2="dk2" accent1="accent1" accent2="accent2" accent3="accent3" accent4="accent4" accent5="accent5" accent6="accent6" hlink="hlink" folHlink="folHlink"/>
  <p:hf hdr="0" ftr="0"/>
  <p:notesStyle>
    <a:lvl1pPr algn="l" defTabSz="0" rtl="0" eaLnBrk="0" fontAlgn="base" hangingPunct="0">
      <a:spcBef>
        <a:spcPct val="30000"/>
      </a:spcBef>
      <a:spcAft>
        <a:spcPct val="0"/>
      </a:spcAft>
      <a:defRPr sz="1200" kern="1200">
        <a:solidFill>
          <a:schemeClr val="tx1"/>
        </a:solidFill>
        <a:latin typeface="Arial" pitchFamily="34" charset="0"/>
        <a:ea typeface="+mn-ea"/>
        <a:cs typeface="+mn-cs"/>
      </a:defRPr>
    </a:lvl1pPr>
    <a:lvl2pPr algn="l" defTabSz="0" rtl="0" eaLnBrk="0" fontAlgn="base" hangingPunct="0">
      <a:spcBef>
        <a:spcPct val="30000"/>
      </a:spcBef>
      <a:spcAft>
        <a:spcPct val="0"/>
      </a:spcAft>
      <a:defRPr sz="1200" kern="1200">
        <a:solidFill>
          <a:schemeClr val="tx1"/>
        </a:solidFill>
        <a:latin typeface="Arial" pitchFamily="34" charset="0"/>
        <a:ea typeface="+mn-ea"/>
        <a:cs typeface="+mn-cs"/>
      </a:defRPr>
    </a:lvl2pPr>
    <a:lvl3pPr algn="l" defTabSz="0" rtl="0" eaLnBrk="0" fontAlgn="base" hangingPunct="0">
      <a:spcBef>
        <a:spcPct val="30000"/>
      </a:spcBef>
      <a:spcAft>
        <a:spcPct val="0"/>
      </a:spcAft>
      <a:defRPr sz="1200" kern="1200">
        <a:solidFill>
          <a:schemeClr val="tx1"/>
        </a:solidFill>
        <a:latin typeface="Arial" pitchFamily="34" charset="0"/>
        <a:ea typeface="+mn-ea"/>
        <a:cs typeface="+mn-cs"/>
      </a:defRPr>
    </a:lvl3pPr>
    <a:lvl4pPr algn="l" defTabSz="0" rtl="0" eaLnBrk="0" fontAlgn="base" hangingPunct="0">
      <a:spcBef>
        <a:spcPct val="30000"/>
      </a:spcBef>
      <a:spcAft>
        <a:spcPct val="0"/>
      </a:spcAft>
      <a:defRPr sz="1200" kern="1200">
        <a:solidFill>
          <a:schemeClr val="tx1"/>
        </a:solidFill>
        <a:latin typeface="Arial" pitchFamily="34" charset="0"/>
        <a:ea typeface="+mn-ea"/>
        <a:cs typeface="+mn-cs"/>
      </a:defRPr>
    </a:lvl4pPr>
    <a:lvl5pPr algn="l" defTabSz="0"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hemeOverride" Target="../theme/themeOverride7.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hemeOverride" Target="../theme/themeOverride8.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hemeOverride" Target="../theme/themeOverride1.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hemeOverride" Target="../theme/themeOverride2.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hemeOverride" Target="../theme/themeOverride3.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hemeOverride" Target="../theme/themeOverride4.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hemeOverride" Target="../theme/themeOverride5.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hemeOverride" Target="../theme/themeOverride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幻灯片图像占位符 1"/>
          <p:cNvSpPr>
            <a:spLocks noGrp="1" noRot="1" noChangeAspect="1" noTextEdit="1"/>
          </p:cNvSpPr>
          <p:nvPr>
            <p:ph type="sldImg"/>
          </p:nvPr>
        </p:nvSpPr>
        <p:spPr>
          <a:xfrm>
            <a:off x="1143000" y="685800"/>
            <a:ext cx="4573588" cy="3429000"/>
          </a:xfrm>
        </p:spPr>
      </p:sp>
      <p:sp>
        <p:nvSpPr>
          <p:cNvPr id="40962" name="备注占位符 2"/>
          <p:cNvSpPr>
            <a:spLocks noGrp="1"/>
          </p:cNvSpPr>
          <p:nvPr>
            <p:ph type="body" idx="1"/>
          </p:nvPr>
        </p:nvSpPr>
        <p:spPr bwMode="auto">
          <a:xfrm>
            <a:off x="686121" y="4343436"/>
            <a:ext cx="5485760" cy="4114143"/>
          </a:xfrm>
          <a:prstGeom prst="rect">
            <a:avLst/>
          </a:prstGeom>
          <a:solidFill>
            <a:srgbClr val="FFFFFF"/>
          </a:solidFill>
          <a:ln>
            <a:solidFill>
              <a:srgbClr val="000000"/>
            </a:solidFill>
            <a:miter lim="800000"/>
            <a:headEnd/>
            <a:tailEnd/>
          </a:ln>
        </p:spPr>
        <p:txBody>
          <a:bodyPr/>
          <a:lstStyle/>
          <a:p>
            <a:pPr defTabSz="914400">
              <a:spcBef>
                <a:spcPct val="0"/>
              </a:spcBef>
            </a:pPr>
            <a:endParaRPr lang="zh-CN" altLang="en-US" smtClean="0"/>
          </a:p>
        </p:txBody>
      </p:sp>
      <p:sp>
        <p:nvSpPr>
          <p:cNvPr id="40963" name="灯片编号占位符 3"/>
          <p:cNvSpPr txBox="1">
            <a:spLocks noGrp="1"/>
          </p:cNvSpPr>
          <p:nvPr/>
        </p:nvSpPr>
        <p:spPr bwMode="auto">
          <a:xfrm>
            <a:off x="3884816" y="8685413"/>
            <a:ext cx="2971587" cy="457126"/>
          </a:xfrm>
          <a:prstGeom prst="rect">
            <a:avLst/>
          </a:prstGeom>
          <a:noFill/>
          <a:ln w="9525">
            <a:noFill/>
            <a:miter lim="800000"/>
            <a:headEnd/>
            <a:tailEnd/>
          </a:ln>
        </p:spPr>
        <p:txBody>
          <a:bodyPr anchor="b"/>
          <a:lstStyle/>
          <a:p>
            <a:pPr algn="r" fontAlgn="base">
              <a:spcBef>
                <a:spcPct val="0"/>
              </a:spcBef>
              <a:spcAft>
                <a:spcPct val="0"/>
              </a:spcAft>
            </a:pPr>
            <a:fld id="{68510DFC-6916-490E-ABC5-BF73555B29DC}" type="slidenum">
              <a:rPr lang="zh-CN" altLang="en-US" sz="1200">
                <a:solidFill>
                  <a:srgbClr val="000000"/>
                </a:solidFill>
              </a:rPr>
              <a:pPr algn="r" fontAlgn="base">
                <a:spcBef>
                  <a:spcPct val="0"/>
                </a:spcBef>
                <a:spcAft>
                  <a:spcPct val="0"/>
                </a:spcAft>
              </a:pPr>
              <a:t>4</a:t>
            </a:fld>
            <a:endParaRPr lang="en-US" altLang="zh-CN" sz="1200">
              <a:solidFill>
                <a:srgbClr val="000000"/>
              </a:solidFill>
            </a:endParaRPr>
          </a:p>
        </p:txBody>
      </p:sp>
    </p:spTree>
    <p:extLst>
      <p:ext uri="{BB962C8B-B14F-4D97-AF65-F5344CB8AC3E}">
        <p14:creationId xmlns:p14="http://schemas.microsoft.com/office/powerpoint/2010/main" val="4830739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6386" name="幻灯片图像占位符 1"/>
          <p:cNvSpPr>
            <a:spLocks noGrp="1" noRot="1" noChangeAspect="1" noChangeArrowheads="1"/>
          </p:cNvSpPr>
          <p:nvPr>
            <p:ph type="sldImg" idx="4294967295"/>
          </p:nvPr>
        </p:nvSpPr>
        <p:spPr>
          <a:xfrm>
            <a:off x="-947738" y="0"/>
            <a:ext cx="4362451" cy="3273425"/>
          </a:xfrm>
          <a:ln/>
          <a:extLst>
            <a:ext uri="{91240B29-F687-4F45-9708-019B960494DF}">
              <a14:hiddenLine xmlns:a14="http://schemas.microsoft.com/office/drawing/2010/main" w="12700">
                <a:solidFill>
                  <a:srgbClr val="000000"/>
                </a:solidFill>
                <a:miter lim="800000"/>
                <a:headEnd/>
                <a:tailEnd/>
              </a14:hiddenLine>
            </a:ext>
          </a:extLst>
        </p:spPr>
      </p:sp>
      <p:sp>
        <p:nvSpPr>
          <p:cNvPr id="16387" name="备注占位符 2"/>
          <p:cNvSpPr>
            <a:spLocks noGrp="1" noRot="1" noChangeAspect="1" noChangeArrowheads="1"/>
          </p:cNvSpPr>
          <p:nvPr>
            <p:ph type="body" idx="1"/>
          </p:nvPr>
        </p:nvSpPr>
        <p:spPr bwMode="auto">
          <a:xfrm>
            <a:off x="457200" y="1268413"/>
            <a:ext cx="8229600" cy="2879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t>实验信息管理平台是蛋白质中心科研活动中，各研究组及技术系统使用统一的针对实验信息进行管理的平台系统，而对于其他管理功能，各个系统可以独立使用，而不会被其他系统所干扰，仿佛各个系统在使用一个独立的系统一样。但同时上海设施整体上又整体基于各个系统的情况数据进行整体的统计分析。</a:t>
            </a:r>
          </a:p>
        </p:txBody>
      </p:sp>
    </p:spTree>
  </p:cSld>
  <p:clrMapOvr>
    <a:overrideClrMapping bg1="lt1" tx1="dk1" bg2="lt2" tx2="dk2" accent1="accent1" accent2="accent2" accent3="accent3" accent4="accent4" accent5="accent5" accent6="accent6" hlink="hlink" folHlink="folHlink"/>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21506" name="幻灯片图像占位符 1"/>
          <p:cNvSpPr>
            <a:spLocks noGrp="1" noRot="1" noChangeAspect="1" noChangeArrowheads="1"/>
          </p:cNvSpPr>
          <p:nvPr>
            <p:ph type="sldImg" idx="4294967295"/>
          </p:nvPr>
        </p:nvSpPr>
        <p:spPr>
          <a:xfrm>
            <a:off x="361950" y="0"/>
            <a:ext cx="3416300" cy="2563813"/>
          </a:xfrm>
          <a:ln/>
          <a:extLst>
            <a:ext uri="{91240B29-F687-4F45-9708-019B960494DF}">
              <a14:hiddenLine xmlns:a14="http://schemas.microsoft.com/office/drawing/2010/main" w="12700">
                <a:solidFill>
                  <a:srgbClr val="000000"/>
                </a:solidFill>
                <a:miter lim="800000"/>
                <a:headEnd/>
                <a:tailEnd/>
              </a14:hiddenLine>
            </a:ext>
          </a:extLst>
        </p:spPr>
      </p:sp>
      <p:sp>
        <p:nvSpPr>
          <p:cNvPr id="21507" name="备注占位符 2"/>
          <p:cNvSpPr>
            <a:spLocks noGrp="1" noRot="1" noChangeAspect="1" noChangeArrowheads="1"/>
          </p:cNvSpPr>
          <p:nvPr>
            <p:ph type="body" idx="1"/>
          </p:nvPr>
        </p:nvSpPr>
        <p:spPr bwMode="auto">
          <a:xfrm>
            <a:off x="457200" y="1268413"/>
            <a:ext cx="8229600" cy="2879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a:p>
            <a:r>
              <a:rPr lang="zh-CN" altLang="en-US"/>
              <a:t>利用蛋白质中心的强大硬件平台和业界先进的软件技术，将现代化办公和计算机辅助功能结合起来。通过实现办公</a:t>
            </a:r>
            <a:r>
              <a:rPr lang="en-US" altLang="zh-CN"/>
              <a:t>OA</a:t>
            </a:r>
            <a:r>
              <a:rPr lang="zh-CN" altLang="en-US"/>
              <a:t>系统，可以优化现有的管理组织结构，调整管理体制，在提高效率的基础上，增加协同办公能力，强化决策的一致性，最后实现提高决策效能的目的。</a:t>
            </a:r>
          </a:p>
        </p:txBody>
      </p:sp>
    </p:spTree>
  </p:cSld>
  <p:clrMapOvr>
    <a:overrideClrMapping bg1="lt1" tx1="dk1" bg2="lt2" tx2="dk2" accent1="accent1" accent2="accent2" accent3="accent3" accent4="accent4" accent5="accent5" accent6="accent6" hlink="hlink" folHlink="folHlink"/>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幻灯片图像占位符 1"/>
          <p:cNvSpPr>
            <a:spLocks noGrp="1" noRot="1" noChangeAspect="1" noTextEdit="1"/>
          </p:cNvSpPr>
          <p:nvPr>
            <p:ph type="sldImg"/>
          </p:nvPr>
        </p:nvSpPr>
        <p:spPr/>
      </p:sp>
      <p:sp>
        <p:nvSpPr>
          <p:cNvPr id="43010" name="备注占位符 2"/>
          <p:cNvSpPr>
            <a:spLocks noGrp="1"/>
          </p:cNvSpPr>
          <p:nvPr>
            <p:ph type="body" idx="1"/>
          </p:nvPr>
        </p:nvSpPr>
        <p:spPr bwMode="auto">
          <a:xfrm>
            <a:off x="686121" y="4343436"/>
            <a:ext cx="5485760" cy="4114143"/>
          </a:xfrm>
          <a:prstGeom prst="rect">
            <a:avLst/>
          </a:prstGeom>
          <a:noFill/>
          <a:ln>
            <a:miter lim="800000"/>
            <a:headEnd/>
            <a:tailEnd/>
          </a:ln>
        </p:spPr>
        <p:txBody>
          <a:bodyPr/>
          <a:lstStyle/>
          <a:p>
            <a:endParaRPr lang="zh-CN" altLang="en-US" smtClean="0"/>
          </a:p>
        </p:txBody>
      </p:sp>
      <p:sp>
        <p:nvSpPr>
          <p:cNvPr id="43011" name="灯片编号占位符 3"/>
          <p:cNvSpPr txBox="1">
            <a:spLocks noGrp="1"/>
          </p:cNvSpPr>
          <p:nvPr/>
        </p:nvSpPr>
        <p:spPr bwMode="auto">
          <a:xfrm>
            <a:off x="3883216" y="8683953"/>
            <a:ext cx="2971587" cy="458587"/>
          </a:xfrm>
          <a:prstGeom prst="rect">
            <a:avLst/>
          </a:prstGeom>
          <a:noFill/>
          <a:ln w="9525">
            <a:noFill/>
            <a:miter lim="800000"/>
            <a:headEnd/>
            <a:tailEnd/>
          </a:ln>
        </p:spPr>
        <p:txBody>
          <a:bodyPr lIns="92236" tIns="46118" rIns="92236" bIns="46118" anchor="b"/>
          <a:lstStyle/>
          <a:p>
            <a:pPr eaLnBrk="0" fontAlgn="base" hangingPunct="0">
              <a:spcBef>
                <a:spcPct val="0"/>
              </a:spcBef>
              <a:spcAft>
                <a:spcPct val="0"/>
              </a:spcAft>
            </a:pPr>
            <a:fld id="{620A425A-43CD-45E2-8464-491593C03707}" type="slidenum">
              <a:rPr lang="zh-CN" altLang="en-US">
                <a:solidFill>
                  <a:prstClr val="black"/>
                </a:solidFill>
                <a:latin typeface="华文中宋" pitchFamily="2" charset="-122"/>
              </a:rPr>
              <a:pPr eaLnBrk="0" fontAlgn="base" hangingPunct="0">
                <a:spcBef>
                  <a:spcPct val="0"/>
                </a:spcBef>
                <a:spcAft>
                  <a:spcPct val="0"/>
                </a:spcAft>
              </a:pPr>
              <a:t>5</a:t>
            </a:fld>
            <a:endParaRPr lang="en-US" altLang="zh-CN">
              <a:solidFill>
                <a:prstClr val="black"/>
              </a:solidFill>
              <a:latin typeface="华文中宋" pitchFamily="2" charset="-122"/>
            </a:endParaRPr>
          </a:p>
        </p:txBody>
      </p:sp>
    </p:spTree>
    <p:extLst>
      <p:ext uri="{BB962C8B-B14F-4D97-AF65-F5344CB8AC3E}">
        <p14:creationId xmlns:p14="http://schemas.microsoft.com/office/powerpoint/2010/main" val="476568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3" name="幻灯片图像占位符 1"/>
          <p:cNvSpPr>
            <a:spLocks noGrp="1" noRot="1" noChangeAspect="1" noTextEdit="1"/>
          </p:cNvSpPr>
          <p:nvPr>
            <p:ph type="sldImg"/>
          </p:nvPr>
        </p:nvSpPr>
        <p:spPr>
          <a:xfrm>
            <a:off x="1143000" y="685800"/>
            <a:ext cx="4573588" cy="3429000"/>
          </a:xfrm>
        </p:spPr>
      </p:sp>
      <p:sp>
        <p:nvSpPr>
          <p:cNvPr id="463874" name="备注占位符 2"/>
          <p:cNvSpPr>
            <a:spLocks noGrp="1"/>
          </p:cNvSpPr>
          <p:nvPr>
            <p:ph type="body" idx="1"/>
          </p:nvPr>
        </p:nvSpPr>
        <p:spPr bwMode="auto">
          <a:xfrm>
            <a:off x="686121" y="4343436"/>
            <a:ext cx="5485760" cy="4114143"/>
          </a:xfrm>
          <a:prstGeom prst="rect">
            <a:avLst/>
          </a:prstGeom>
          <a:solidFill>
            <a:srgbClr val="FFFFFF"/>
          </a:solidFill>
          <a:ln>
            <a:solidFill>
              <a:srgbClr val="000000"/>
            </a:solidFill>
            <a:miter lim="800000"/>
            <a:headEnd/>
            <a:tailEnd/>
          </a:ln>
        </p:spPr>
        <p:txBody>
          <a:bodyPr/>
          <a:lstStyle/>
          <a:p>
            <a:pPr defTabSz="914400">
              <a:spcBef>
                <a:spcPct val="0"/>
              </a:spcBef>
            </a:pPr>
            <a:r>
              <a:rPr lang="zh-CN" altLang="en-US" smtClean="0">
                <a:solidFill>
                  <a:srgbClr val="000000"/>
                </a:solidFill>
                <a:latin typeface="Times New Roman" pitchFamily="18" charset="0"/>
              </a:rPr>
              <a:t>单分子超高分辨率显微镜 </a:t>
            </a:r>
            <a:r>
              <a:rPr lang="en-US" altLang="zh-CN" smtClean="0">
                <a:solidFill>
                  <a:srgbClr val="000000"/>
                </a:solidFill>
                <a:latin typeface="Times New Roman" pitchFamily="18" charset="0"/>
              </a:rPr>
              <a:t>Nikon STORM</a:t>
            </a:r>
            <a:r>
              <a:rPr lang="zh-CN" altLang="en-US" smtClean="0">
                <a:solidFill>
                  <a:srgbClr val="000000"/>
                </a:solidFill>
                <a:latin typeface="Times New Roman" pitchFamily="18" charset="0"/>
              </a:rPr>
              <a:t>：</a:t>
            </a:r>
            <a:r>
              <a:rPr lang="zh-CN" altLang="zh-CN" smtClean="0">
                <a:latin typeface="Times New Roman" pitchFamily="18" charset="0"/>
              </a:rPr>
              <a:t>极高的空间分辨率</a:t>
            </a:r>
            <a:endParaRPr lang="zh-CN" altLang="en-US" smtClean="0"/>
          </a:p>
        </p:txBody>
      </p:sp>
      <p:sp>
        <p:nvSpPr>
          <p:cNvPr id="463875" name="灯片编号占位符 3"/>
          <p:cNvSpPr txBox="1">
            <a:spLocks noGrp="1"/>
          </p:cNvSpPr>
          <p:nvPr/>
        </p:nvSpPr>
        <p:spPr bwMode="auto">
          <a:xfrm>
            <a:off x="3884816" y="8685413"/>
            <a:ext cx="2971587" cy="457126"/>
          </a:xfrm>
          <a:prstGeom prst="rect">
            <a:avLst/>
          </a:prstGeom>
          <a:noFill/>
          <a:ln w="9525">
            <a:noFill/>
            <a:miter lim="800000"/>
            <a:headEnd/>
            <a:tailEnd/>
          </a:ln>
        </p:spPr>
        <p:txBody>
          <a:bodyPr anchor="b"/>
          <a:lstStyle/>
          <a:p>
            <a:pPr algn="r" fontAlgn="base">
              <a:spcBef>
                <a:spcPct val="0"/>
              </a:spcBef>
              <a:spcAft>
                <a:spcPct val="0"/>
              </a:spcAft>
            </a:pPr>
            <a:fld id="{5AAE205E-5EAA-4FED-A444-B71A7CC31F41}" type="slidenum">
              <a:rPr lang="en-US" altLang="zh-CN" sz="1200">
                <a:solidFill>
                  <a:prstClr val="black"/>
                </a:solidFill>
              </a:rPr>
              <a:pPr algn="r" fontAlgn="base">
                <a:spcBef>
                  <a:spcPct val="0"/>
                </a:spcBef>
                <a:spcAft>
                  <a:spcPct val="0"/>
                </a:spcAft>
              </a:pPr>
              <a:t>8</a:t>
            </a:fld>
            <a:endParaRPr lang="en-US" altLang="zh-CN" sz="1200">
              <a:solidFill>
                <a:prstClr val="black"/>
              </a:solidFill>
            </a:endParaRPr>
          </a:p>
        </p:txBody>
      </p:sp>
    </p:spTree>
    <p:extLst>
      <p:ext uri="{BB962C8B-B14F-4D97-AF65-F5344CB8AC3E}">
        <p14:creationId xmlns:p14="http://schemas.microsoft.com/office/powerpoint/2010/main" val="2188492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9218" name="幻灯片图像占位符 1"/>
          <p:cNvSpPr>
            <a:spLocks noGrp="1" noRot="1" noChangeAspect="1" noChangeArrowheads="1"/>
          </p:cNvSpPr>
          <p:nvPr>
            <p:ph type="sldImg" idx="4294967295"/>
          </p:nvPr>
        </p:nvSpPr>
        <p:spPr>
          <a:xfrm>
            <a:off x="-4319588" y="0"/>
            <a:ext cx="8629651" cy="6473825"/>
          </a:xfrm>
          <a:ln/>
          <a:extLst>
            <a:ext uri="{91240B29-F687-4F45-9708-019B960494DF}">
              <a14:hiddenLine xmlns:a14="http://schemas.microsoft.com/office/drawing/2010/main" w="12700">
                <a:solidFill>
                  <a:srgbClr val="000000"/>
                </a:solidFill>
                <a:miter lim="800000"/>
                <a:headEnd/>
                <a:tailEnd/>
              </a14:hiddenLine>
            </a:ext>
          </a:extLst>
        </p:spPr>
      </p:sp>
      <p:sp>
        <p:nvSpPr>
          <p:cNvPr id="9219" name="备注占位符 2"/>
          <p:cNvSpPr>
            <a:spLocks noGrp="1" noRot="1" noChangeAspect="1" noChangeArrowheads="1"/>
          </p:cNvSpPr>
          <p:nvPr>
            <p:ph type="body" idx="1"/>
          </p:nvPr>
        </p:nvSpPr>
        <p:spPr bwMode="auto">
          <a:xfrm>
            <a:off x="457200" y="1268413"/>
            <a:ext cx="8229600" cy="2879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zh-CN" altLang="en-US"/>
              <a:t>科研信息管理平台是蛋白质中心管理层的核心操作平台，并包涵从各个子系统的实验信息管理系统采集数据，得到整体的数据信息、设备运行信息统计、服务信息统计，为决策提供支持的科研信息管理平台。</a:t>
            </a:r>
          </a:p>
          <a:p>
            <a:endParaRPr lang="zh-CN" altLang="en-US"/>
          </a:p>
        </p:txBody>
      </p:sp>
    </p:spTree>
  </p:cSld>
  <p:clrMapOvr>
    <a:overrideClrMapping bg1="lt1" tx1="dk1" bg2="lt2" tx2="dk2" accent1="accent1" accent2="accent2" accent3="accent3" accent4="accent4" accent5="accent5" accent6="accent6" hlink="hlink" folHlink="folHlink"/>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1266" name="幻灯片图像占位符 1"/>
          <p:cNvSpPr>
            <a:spLocks noGrp="1" noRot="1" noChangeAspect="1" noChangeArrowheads="1"/>
          </p:cNvSpPr>
          <p:nvPr>
            <p:ph type="sldImg" idx="4294967295"/>
          </p:nvPr>
        </p:nvSpPr>
        <p:spPr>
          <a:xfrm>
            <a:off x="-4322763" y="0"/>
            <a:ext cx="8629651" cy="6473825"/>
          </a:xfrm>
          <a:ln/>
          <a:extLst>
            <a:ext uri="{91240B29-F687-4F45-9708-019B960494DF}">
              <a14:hiddenLine xmlns:a14="http://schemas.microsoft.com/office/drawing/2010/main" w="12700">
                <a:solidFill>
                  <a:srgbClr val="000000"/>
                </a:solidFill>
                <a:miter lim="800000"/>
                <a:headEnd/>
                <a:tailEnd/>
              </a14:hiddenLine>
            </a:ext>
          </a:extLst>
        </p:spPr>
      </p:sp>
      <p:sp>
        <p:nvSpPr>
          <p:cNvPr id="11267" name="备注占位符 2"/>
          <p:cNvSpPr>
            <a:spLocks noGrp="1" noRot="1" noChangeAspect="1" noChangeArrowheads="1"/>
          </p:cNvSpPr>
          <p:nvPr>
            <p:ph type="body" idx="1"/>
          </p:nvPr>
        </p:nvSpPr>
        <p:spPr bwMode="auto">
          <a:xfrm>
            <a:off x="457200" y="1268413"/>
            <a:ext cx="8229600" cy="2879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zh-CN" altLang="en-US"/>
              <a:t>科研信息管理平台是蛋白质中心管理层的核心操作平台，并包涵从各个子系统的实验信息管理系统采集数据，得到整体的数据信息、设备运行信息统计、服务信息统计，为决策提供支持的科研信息管理平台。</a:t>
            </a:r>
          </a:p>
          <a:p>
            <a:endParaRPr lang="zh-CN" altLang="en-US"/>
          </a:p>
        </p:txBody>
      </p:sp>
    </p:spTree>
  </p:cSld>
  <p:clrMapOvr>
    <a:overrideClrMapping bg1="lt1" tx1="dk1" bg2="lt2" tx2="dk2" accent1="accent1" accent2="accent2" accent3="accent3" accent4="accent4" accent5="accent5" accent6="accent6" hlink="hlink" folHlink="folHlink"/>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3314" name="幻灯片图像占位符 1"/>
          <p:cNvSpPr>
            <a:spLocks noGrp="1" noRot="1" noChangeAspect="1" noChangeArrowheads="1"/>
          </p:cNvSpPr>
          <p:nvPr>
            <p:ph type="sldImg" idx="4294967295"/>
          </p:nvPr>
        </p:nvSpPr>
        <p:spPr>
          <a:xfrm>
            <a:off x="-4321175" y="0"/>
            <a:ext cx="8632825" cy="6475413"/>
          </a:xfrm>
          <a:ln/>
          <a:extLst>
            <a:ext uri="{91240B29-F687-4F45-9708-019B960494DF}">
              <a14:hiddenLine xmlns:a14="http://schemas.microsoft.com/office/drawing/2010/main" w="12700">
                <a:solidFill>
                  <a:srgbClr val="000000"/>
                </a:solidFill>
                <a:miter lim="800000"/>
                <a:headEnd/>
                <a:tailEnd/>
              </a14:hiddenLine>
            </a:ext>
          </a:extLst>
        </p:spPr>
      </p:sp>
      <p:sp>
        <p:nvSpPr>
          <p:cNvPr id="13315" name="备注占位符 2"/>
          <p:cNvSpPr>
            <a:spLocks noGrp="1" noRot="1" noChangeAspect="1" noChangeArrowheads="1"/>
          </p:cNvSpPr>
          <p:nvPr>
            <p:ph type="body" idx="1"/>
          </p:nvPr>
        </p:nvSpPr>
        <p:spPr bwMode="auto">
          <a:xfrm>
            <a:off x="457200" y="1268413"/>
            <a:ext cx="8229600" cy="2879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zh-CN" altLang="en-US"/>
              <a:t>科研信息管理平台是蛋白质中心管理层的核心操作平台，并包涵从各个子系统的实验信息管理系统采集数据，得到整体的数据信息、设备运行信息统计、服务信息统计，为决策提供支持的科研信息管理平台。</a:t>
            </a:r>
          </a:p>
          <a:p>
            <a:endParaRPr lang="zh-CN" altLang="en-US"/>
          </a:p>
        </p:txBody>
      </p:sp>
    </p:spTree>
  </p:cSld>
  <p:clrMapOvr>
    <a:overrideClrMapping bg1="lt1" tx1="dk1" bg2="lt2" tx2="dk2" accent1="accent1" accent2="accent2" accent3="accent3" accent4="accent4" accent5="accent5" accent6="accent6" hlink="hlink" folHlink="folHlink"/>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3314" name="幻灯片图像占位符 1"/>
          <p:cNvSpPr>
            <a:spLocks noGrp="1" noRot="1" noChangeAspect="1" noChangeArrowheads="1"/>
          </p:cNvSpPr>
          <p:nvPr>
            <p:ph type="sldImg" idx="4294967295"/>
          </p:nvPr>
        </p:nvSpPr>
        <p:spPr>
          <a:xfrm>
            <a:off x="-4321175" y="0"/>
            <a:ext cx="8632825" cy="6475413"/>
          </a:xfrm>
          <a:ln/>
          <a:extLst>
            <a:ext uri="{91240B29-F687-4F45-9708-019B960494DF}">
              <a14:hiddenLine xmlns:a14="http://schemas.microsoft.com/office/drawing/2010/main" w="12700">
                <a:solidFill>
                  <a:srgbClr val="000000"/>
                </a:solidFill>
                <a:miter lim="800000"/>
                <a:headEnd/>
                <a:tailEnd/>
              </a14:hiddenLine>
            </a:ext>
          </a:extLst>
        </p:spPr>
      </p:sp>
      <p:sp>
        <p:nvSpPr>
          <p:cNvPr id="13315" name="备注占位符 2"/>
          <p:cNvSpPr>
            <a:spLocks noGrp="1" noRot="1" noChangeAspect="1" noChangeArrowheads="1"/>
          </p:cNvSpPr>
          <p:nvPr>
            <p:ph type="body" idx="1"/>
          </p:nvPr>
        </p:nvSpPr>
        <p:spPr bwMode="auto">
          <a:xfrm>
            <a:off x="457200" y="1268413"/>
            <a:ext cx="8229600" cy="2879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zh-CN" altLang="en-US"/>
              <a:t>科研信息管理平台是蛋白质中心管理层的核心操作平台，并包涵从各个子系统的实验信息管理系统采集数据，得到整体的数据信息、设备运行信息统计、服务信息统计，为决策提供支持的科研信息管理平台。</a:t>
            </a:r>
          </a:p>
          <a:p>
            <a:endParaRPr lang="zh-CN" altLang="en-US"/>
          </a:p>
        </p:txBody>
      </p:sp>
    </p:spTree>
  </p:cSld>
  <p:clrMapOvr>
    <a:overrideClrMapping bg1="lt1" tx1="dk1" bg2="lt2" tx2="dk2" accent1="accent1" accent2="accent2" accent3="accent3" accent4="accent4" accent5="accent5" accent6="accent6" hlink="hlink" folHlink="folHlink"/>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3314" name="幻灯片图像占位符 1"/>
          <p:cNvSpPr>
            <a:spLocks noGrp="1" noRot="1" noChangeAspect="1" noChangeArrowheads="1"/>
          </p:cNvSpPr>
          <p:nvPr>
            <p:ph type="sldImg" idx="4294967295"/>
          </p:nvPr>
        </p:nvSpPr>
        <p:spPr>
          <a:xfrm>
            <a:off x="-4321175" y="0"/>
            <a:ext cx="8632825" cy="6475413"/>
          </a:xfrm>
          <a:ln/>
          <a:extLst>
            <a:ext uri="{91240B29-F687-4F45-9708-019B960494DF}">
              <a14:hiddenLine xmlns:a14="http://schemas.microsoft.com/office/drawing/2010/main" w="12700">
                <a:solidFill>
                  <a:srgbClr val="000000"/>
                </a:solidFill>
                <a:miter lim="800000"/>
                <a:headEnd/>
                <a:tailEnd/>
              </a14:hiddenLine>
            </a:ext>
          </a:extLst>
        </p:spPr>
      </p:sp>
      <p:sp>
        <p:nvSpPr>
          <p:cNvPr id="13315" name="备注占位符 2"/>
          <p:cNvSpPr>
            <a:spLocks noGrp="1" noRot="1" noChangeAspect="1" noChangeArrowheads="1"/>
          </p:cNvSpPr>
          <p:nvPr>
            <p:ph type="body" idx="1"/>
          </p:nvPr>
        </p:nvSpPr>
        <p:spPr bwMode="auto">
          <a:xfrm>
            <a:off x="457200" y="1268413"/>
            <a:ext cx="8229600" cy="2879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zh-CN" altLang="en-US"/>
              <a:t>科研信息管理平台是蛋白质中心管理层的核心操作平台，并包涵从各个子系统的实验信息管理系统采集数据，得到整体的数据信息、设备运行信息统计、服务信息统计，为决策提供支持的科研信息管理平台。</a:t>
            </a:r>
          </a:p>
          <a:p>
            <a:endParaRPr lang="zh-CN" altLang="en-US"/>
          </a:p>
        </p:txBody>
      </p:sp>
    </p:spTree>
  </p:cSld>
  <p:clrMapOvr>
    <a:overrideClrMapping bg1="lt1" tx1="dk1" bg2="lt2" tx2="dk2" accent1="accent1" accent2="accent2" accent3="accent3" accent4="accent4" accent5="accent5" accent6="accent6" hlink="hlink" folHlink="folHlink"/>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8434" name="幻灯片图像占位符 1"/>
          <p:cNvSpPr>
            <a:spLocks noGrp="1" noRot="1" noChangeAspect="1" noChangeArrowheads="1"/>
          </p:cNvSpPr>
          <p:nvPr>
            <p:ph type="sldImg" idx="4294967295"/>
          </p:nvPr>
        </p:nvSpPr>
        <p:spPr>
          <a:xfrm>
            <a:off x="-1279525" y="0"/>
            <a:ext cx="8351838" cy="6265863"/>
          </a:xfrm>
          <a:ln/>
          <a:extLst>
            <a:ext uri="{91240B29-F687-4F45-9708-019B960494DF}">
              <a14:hiddenLine xmlns:a14="http://schemas.microsoft.com/office/drawing/2010/main" w="12700">
                <a:solidFill>
                  <a:srgbClr val="000000"/>
                </a:solidFill>
                <a:miter lim="800000"/>
                <a:headEnd/>
                <a:tailEnd/>
              </a14:hiddenLine>
            </a:ext>
          </a:extLst>
        </p:spPr>
      </p:sp>
      <p:sp>
        <p:nvSpPr>
          <p:cNvPr id="18435" name="备注占位符 2"/>
          <p:cNvSpPr>
            <a:spLocks noGrp="1" noRot="1" noChangeAspect="1" noChangeArrowheads="1"/>
          </p:cNvSpPr>
          <p:nvPr>
            <p:ph type="body" idx="1"/>
          </p:nvPr>
        </p:nvSpPr>
        <p:spPr bwMode="auto">
          <a:xfrm>
            <a:off x="457200" y="1268413"/>
            <a:ext cx="8229600" cy="2879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zh-CN" altLang="en-US"/>
              <a:t>科研信息管理平台是蛋白质中心管理层的核心操作平台，并包涵从各个子系统的实验信息管理系统采集数据，得到整体的数据信息、设备运行信息统计、服务信息统计，为决策提供支持的科研信息管理平台。</a:t>
            </a:r>
          </a:p>
          <a:p>
            <a:endParaRPr lang="zh-CN" altLang="en-US"/>
          </a:p>
        </p:txBody>
      </p:sp>
    </p:spTree>
  </p:cSld>
  <p:clrMapOvr>
    <a:overrideClrMapping bg1="lt1" tx1="dk1" bg2="lt2" tx2="dk2" accent1="accent1" accent2="accent2" accent3="accent3" accent4="accent4" accent5="accent5" accent6="accent6" hlink="hlink" folHlink="folHlink"/>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jpeg"/><Relationship Id="rId4" Type="http://schemas.openxmlformats.org/officeDocument/2006/relationships/image" Target="../media/image5.jpe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15"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p:cNvSpPr/>
          <p:nvPr userDrawn="1"/>
        </p:nvSpPr>
        <p:spPr>
          <a:xfrm>
            <a:off x="-1588" y="1600200"/>
            <a:ext cx="9144000" cy="2209800"/>
          </a:xfrm>
          <a:prstGeom prst="rect">
            <a:avLst/>
          </a:prstGeom>
          <a:solidFill>
            <a:srgbClr val="0022C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 name="任意多边形 11"/>
          <p:cNvSpPr/>
          <p:nvPr userDrawn="1"/>
        </p:nvSpPr>
        <p:spPr>
          <a:xfrm>
            <a:off x="-3175" y="1524000"/>
            <a:ext cx="8892000" cy="5334000"/>
          </a:xfrm>
          <a:custGeom>
            <a:avLst/>
            <a:gdLst>
              <a:gd name="connsiteX0" fmla="*/ 7878725 w 7878725"/>
              <a:gd name="connsiteY0" fmla="*/ 0 h 6858000"/>
              <a:gd name="connsiteX1" fmla="*/ 5199320 w 7878725"/>
              <a:gd name="connsiteY1" fmla="*/ 6858000 h 6858000"/>
              <a:gd name="connsiteX2" fmla="*/ 0 w 7878725"/>
              <a:gd name="connsiteY2" fmla="*/ 6858000 h 6858000"/>
              <a:gd name="connsiteX3" fmla="*/ 0 w 7878725"/>
              <a:gd name="connsiteY3" fmla="*/ 0 h 6858000"/>
              <a:gd name="connsiteX4" fmla="*/ 7878725 w 787872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8725" h="6858000">
                <a:moveTo>
                  <a:pt x="7878725" y="0"/>
                </a:moveTo>
                <a:lnTo>
                  <a:pt x="5199320" y="6858000"/>
                </a:lnTo>
                <a:lnTo>
                  <a:pt x="0" y="6858000"/>
                </a:lnTo>
                <a:lnTo>
                  <a:pt x="0" y="0"/>
                </a:lnTo>
                <a:lnTo>
                  <a:pt x="7878725" y="0"/>
                </a:lnTo>
                <a:close/>
              </a:path>
            </a:pathLst>
          </a:custGeom>
          <a:solidFill>
            <a:schemeClr val="tx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5" name="图片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3527" y="404664"/>
            <a:ext cx="4245971" cy="1008112"/>
          </a:xfrm>
          <a:prstGeom prst="rect">
            <a:avLst/>
          </a:prstGeom>
          <a:noFill/>
          <a:ln>
            <a:noFill/>
          </a:ln>
        </p:spPr>
      </p:pic>
      <p:sp>
        <p:nvSpPr>
          <p:cNvPr id="8" name="标题 1"/>
          <p:cNvSpPr>
            <a:spLocks noGrp="1"/>
          </p:cNvSpPr>
          <p:nvPr>
            <p:ph type="ctrTitle"/>
          </p:nvPr>
        </p:nvSpPr>
        <p:spPr>
          <a:xfrm>
            <a:off x="685800" y="1958975"/>
            <a:ext cx="7772400" cy="14700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lang="zh-CN" altLang="en-US" sz="4800" b="1">
                <a:solidFill>
                  <a:schemeClr val="bg1"/>
                </a:solidFill>
                <a:latin typeface="华文中宋" pitchFamily="2" charset="-122"/>
                <a:ea typeface="华文中宋" pitchFamily="2" charset="-122"/>
                <a:cs typeface="+mn-cs"/>
              </a:defRPr>
            </a:lvl1pPr>
          </a:lstStyle>
          <a:p>
            <a:pPr marL="0" lvl="0">
              <a:spcBef>
                <a:spcPct val="50000"/>
              </a:spcBef>
            </a:pPr>
            <a:r>
              <a:rPr lang="zh-CN" altLang="en-US" smtClean="0"/>
              <a:t>单击此处编辑母版标题样式</a:t>
            </a:r>
            <a:endParaRPr lang="zh-CN" altLang="en-US"/>
          </a:p>
        </p:txBody>
      </p:sp>
      <p:sp>
        <p:nvSpPr>
          <p:cNvPr id="9" name="副标题 2"/>
          <p:cNvSpPr>
            <a:spLocks noGrp="1"/>
          </p:cNvSpPr>
          <p:nvPr>
            <p:ph type="subTitle" idx="1"/>
          </p:nvPr>
        </p:nvSpPr>
        <p:spPr>
          <a:xfrm>
            <a:off x="1371600" y="4623221"/>
            <a:ext cx="6400800" cy="46166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0" indent="0" algn="ctr">
              <a:buFontTx/>
              <a:buNone/>
              <a:defRPr lang="zh-CN" altLang="en-US" sz="2400" b="1" dirty="0">
                <a:solidFill>
                  <a:srgbClr val="FFFF00"/>
                </a:solidFill>
                <a:latin typeface="微软雅黑" pitchFamily="34" charset="-122"/>
                <a:ea typeface="微软雅黑" pitchFamily="34" charset="-122"/>
                <a:cs typeface="Arial" charset="0"/>
              </a:defRPr>
            </a:lvl1pPr>
          </a:lstStyle>
          <a:p>
            <a:pPr marL="0" lvl="0" algn="ctr" eaLnBrk="0" hangingPunct="0">
              <a:spcBef>
                <a:spcPct val="50000"/>
              </a:spcBef>
            </a:pPr>
            <a:r>
              <a:rPr lang="zh-CN" altLang="en-US" dirty="0" smtClean="0"/>
              <a:t>单击此处编辑母版副标题样式</a:t>
            </a:r>
            <a:endParaRPr lang="zh-CN" altLang="en-US" dirty="0"/>
          </a:p>
        </p:txBody>
      </p:sp>
    </p:spTree>
    <p:extLst>
      <p:ext uri="{BB962C8B-B14F-4D97-AF65-F5344CB8AC3E}">
        <p14:creationId xmlns:p14="http://schemas.microsoft.com/office/powerpoint/2010/main" val="309668841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lvl1pPr>
              <a:defRPr/>
            </a:lvl1pPr>
          </a:lstStyle>
          <a:p>
            <a:fld id="{4B7AB1DC-9065-4B37-B23C-C7958F76FCB8}" type="datetime1">
              <a:rPr lang="zh-CN" altLang="en-US"/>
              <a:pPr/>
              <a:t>2015/8/20</a:t>
            </a:fld>
            <a:endParaRPr lang="zh-CN" altLang="en-US" sz="1800">
              <a:solidFill>
                <a:schemeClr val="tx1"/>
              </a:solidFill>
              <a:latin typeface="Arial" pitchFamily="34" charset="0"/>
              <a:ea typeface="宋体" pitchFamily="2" charset="-122"/>
            </a:endParaRPr>
          </a:p>
        </p:txBody>
      </p:sp>
      <p:sp>
        <p:nvSpPr>
          <p:cNvPr id="8" name="页脚占位符 7"/>
          <p:cNvSpPr>
            <a:spLocks noGrp="1"/>
          </p:cNvSpPr>
          <p:nvPr>
            <p:ph type="ftr" sz="quarter" idx="11"/>
          </p:nvPr>
        </p:nvSpPr>
        <p:spPr/>
        <p:txBody>
          <a:bodyPr/>
          <a:lstStyle>
            <a:lvl1pPr>
              <a:defRPr/>
            </a:lvl1pPr>
          </a:lstStyle>
          <a:p>
            <a:endParaRPr lang="zh-CN" altLang="zh-CN"/>
          </a:p>
        </p:txBody>
      </p:sp>
      <p:sp>
        <p:nvSpPr>
          <p:cNvPr id="9" name="灯片编号占位符 8"/>
          <p:cNvSpPr>
            <a:spLocks noGrp="1"/>
          </p:cNvSpPr>
          <p:nvPr>
            <p:ph type="sldNum" sz="quarter" idx="12"/>
          </p:nvPr>
        </p:nvSpPr>
        <p:spPr/>
        <p:txBody>
          <a:bodyPr/>
          <a:lstStyle>
            <a:lvl1pPr>
              <a:defRPr/>
            </a:lvl1pPr>
          </a:lstStyle>
          <a:p>
            <a:fld id="{0D35A4D3-AE58-424E-AD8C-6AEFF06A000D}" type="slidenum">
              <a:rPr lang="zh-CN" altLang="en-US"/>
              <a:pPr/>
              <a:t>‹#›</a:t>
            </a:fld>
            <a:endParaRPr lang="zh-CN" altLang="en-US" sz="1800">
              <a:solidFill>
                <a:schemeClr val="tx1"/>
              </a:solidFill>
              <a:latin typeface="Arial" pitchFamily="34" charset="0"/>
              <a:ea typeface="宋体" pitchFamily="2" charset="-122"/>
            </a:endParaRPr>
          </a:p>
        </p:txBody>
      </p:sp>
    </p:spTree>
    <p:extLst>
      <p:ext uri="{BB962C8B-B14F-4D97-AF65-F5344CB8AC3E}">
        <p14:creationId xmlns:p14="http://schemas.microsoft.com/office/powerpoint/2010/main" val="1566347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lvl1pPr>
              <a:defRPr/>
            </a:lvl1pPr>
          </a:lstStyle>
          <a:p>
            <a:fld id="{4B7AB1DC-9065-4B37-B23C-C7958F76FCB8}" type="datetime1">
              <a:rPr lang="zh-CN" altLang="en-US"/>
              <a:pPr/>
              <a:t>2015/8/20</a:t>
            </a:fld>
            <a:endParaRPr lang="zh-CN" altLang="en-US" sz="1800">
              <a:solidFill>
                <a:schemeClr val="tx1"/>
              </a:solidFill>
              <a:latin typeface="Arial" pitchFamily="34" charset="0"/>
              <a:ea typeface="宋体" pitchFamily="2" charset="-122"/>
            </a:endParaRPr>
          </a:p>
        </p:txBody>
      </p:sp>
      <p:sp>
        <p:nvSpPr>
          <p:cNvPr id="4" name="页脚占位符 3"/>
          <p:cNvSpPr>
            <a:spLocks noGrp="1"/>
          </p:cNvSpPr>
          <p:nvPr>
            <p:ph type="ftr" sz="quarter" idx="11"/>
          </p:nvPr>
        </p:nvSpPr>
        <p:spPr/>
        <p:txBody>
          <a:bodyPr/>
          <a:lstStyle>
            <a:lvl1pPr>
              <a:defRPr/>
            </a:lvl1pPr>
          </a:lstStyle>
          <a:p>
            <a:endParaRPr lang="zh-CN" altLang="zh-CN"/>
          </a:p>
        </p:txBody>
      </p:sp>
      <p:sp>
        <p:nvSpPr>
          <p:cNvPr id="5" name="灯片编号占位符 4"/>
          <p:cNvSpPr>
            <a:spLocks noGrp="1"/>
          </p:cNvSpPr>
          <p:nvPr>
            <p:ph type="sldNum" sz="quarter" idx="12"/>
          </p:nvPr>
        </p:nvSpPr>
        <p:spPr/>
        <p:txBody>
          <a:bodyPr/>
          <a:lstStyle>
            <a:lvl1pPr>
              <a:defRPr/>
            </a:lvl1pPr>
          </a:lstStyle>
          <a:p>
            <a:fld id="{004647A9-BA37-4482-A6E3-377C904738C0}" type="slidenum">
              <a:rPr lang="zh-CN" altLang="en-US"/>
              <a:pPr/>
              <a:t>‹#›</a:t>
            </a:fld>
            <a:endParaRPr lang="zh-CN" altLang="en-US" sz="1800">
              <a:solidFill>
                <a:schemeClr val="tx1"/>
              </a:solidFill>
              <a:latin typeface="Arial" pitchFamily="34" charset="0"/>
              <a:ea typeface="宋体" pitchFamily="2" charset="-122"/>
            </a:endParaRPr>
          </a:p>
        </p:txBody>
      </p:sp>
    </p:spTree>
    <p:extLst>
      <p:ext uri="{BB962C8B-B14F-4D97-AF65-F5344CB8AC3E}">
        <p14:creationId xmlns:p14="http://schemas.microsoft.com/office/powerpoint/2010/main" val="112058603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fld id="{4B7AB1DC-9065-4B37-B23C-C7958F76FCB8}" type="datetime1">
              <a:rPr lang="zh-CN" altLang="en-US"/>
              <a:pPr/>
              <a:t>2015/8/20</a:t>
            </a:fld>
            <a:endParaRPr lang="zh-CN" altLang="en-US" sz="1800">
              <a:solidFill>
                <a:schemeClr val="tx1"/>
              </a:solidFill>
              <a:latin typeface="Arial" pitchFamily="34" charset="0"/>
              <a:ea typeface="宋体" pitchFamily="2" charset="-122"/>
            </a:endParaRPr>
          </a:p>
        </p:txBody>
      </p:sp>
      <p:sp>
        <p:nvSpPr>
          <p:cNvPr id="3" name="页脚占位符 2"/>
          <p:cNvSpPr>
            <a:spLocks noGrp="1"/>
          </p:cNvSpPr>
          <p:nvPr>
            <p:ph type="ftr" sz="quarter" idx="11"/>
          </p:nvPr>
        </p:nvSpPr>
        <p:spPr/>
        <p:txBody>
          <a:bodyPr/>
          <a:lstStyle>
            <a:lvl1pPr>
              <a:defRPr/>
            </a:lvl1pPr>
          </a:lstStyle>
          <a:p>
            <a:endParaRPr lang="zh-CN" altLang="zh-CN"/>
          </a:p>
        </p:txBody>
      </p:sp>
      <p:sp>
        <p:nvSpPr>
          <p:cNvPr id="4" name="灯片编号占位符 3"/>
          <p:cNvSpPr>
            <a:spLocks noGrp="1"/>
          </p:cNvSpPr>
          <p:nvPr>
            <p:ph type="sldNum" sz="quarter" idx="12"/>
          </p:nvPr>
        </p:nvSpPr>
        <p:spPr/>
        <p:txBody>
          <a:bodyPr/>
          <a:lstStyle>
            <a:lvl1pPr>
              <a:defRPr/>
            </a:lvl1pPr>
          </a:lstStyle>
          <a:p>
            <a:fld id="{F464B22C-5EE8-4F82-BEBA-0AD2EFA975CF}" type="slidenum">
              <a:rPr lang="zh-CN" altLang="en-US"/>
              <a:pPr/>
              <a:t>‹#›</a:t>
            </a:fld>
            <a:endParaRPr lang="zh-CN" altLang="en-US" sz="1800">
              <a:solidFill>
                <a:schemeClr val="tx1"/>
              </a:solidFill>
              <a:latin typeface="Arial" pitchFamily="34" charset="0"/>
              <a:ea typeface="宋体" pitchFamily="2" charset="-122"/>
            </a:endParaRPr>
          </a:p>
        </p:txBody>
      </p:sp>
    </p:spTree>
    <p:extLst>
      <p:ext uri="{BB962C8B-B14F-4D97-AF65-F5344CB8AC3E}">
        <p14:creationId xmlns:p14="http://schemas.microsoft.com/office/powerpoint/2010/main" val="268946226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fld id="{4B7AB1DC-9065-4B37-B23C-C7958F76FCB8}" type="datetime1">
              <a:rPr lang="zh-CN" altLang="en-US"/>
              <a:pPr/>
              <a:t>2015/8/20</a:t>
            </a:fld>
            <a:endParaRPr lang="zh-CN" altLang="en-US" sz="1800">
              <a:solidFill>
                <a:schemeClr val="tx1"/>
              </a:solidFill>
              <a:latin typeface="Arial" pitchFamily="34" charset="0"/>
              <a:ea typeface="宋体" pitchFamily="2" charset="-122"/>
            </a:endParaRPr>
          </a:p>
        </p:txBody>
      </p:sp>
      <p:sp>
        <p:nvSpPr>
          <p:cNvPr id="6" name="页脚占位符 5"/>
          <p:cNvSpPr>
            <a:spLocks noGrp="1"/>
          </p:cNvSpPr>
          <p:nvPr>
            <p:ph type="ftr" sz="quarter" idx="11"/>
          </p:nvPr>
        </p:nvSpPr>
        <p:spPr/>
        <p:txBody>
          <a:bodyPr/>
          <a:lstStyle>
            <a:lvl1pPr>
              <a:defRPr/>
            </a:lvl1pPr>
          </a:lstStyle>
          <a:p>
            <a:endParaRPr lang="zh-CN" altLang="zh-CN"/>
          </a:p>
        </p:txBody>
      </p:sp>
      <p:sp>
        <p:nvSpPr>
          <p:cNvPr id="7" name="灯片编号占位符 6"/>
          <p:cNvSpPr>
            <a:spLocks noGrp="1"/>
          </p:cNvSpPr>
          <p:nvPr>
            <p:ph type="sldNum" sz="quarter" idx="12"/>
          </p:nvPr>
        </p:nvSpPr>
        <p:spPr/>
        <p:txBody>
          <a:bodyPr/>
          <a:lstStyle>
            <a:lvl1pPr>
              <a:defRPr/>
            </a:lvl1pPr>
          </a:lstStyle>
          <a:p>
            <a:fld id="{0277D323-FA42-4A3E-A625-487204DF9CD2}" type="slidenum">
              <a:rPr lang="zh-CN" altLang="en-US"/>
              <a:pPr/>
              <a:t>‹#›</a:t>
            </a:fld>
            <a:endParaRPr lang="zh-CN" altLang="en-US" sz="1800">
              <a:solidFill>
                <a:schemeClr val="tx1"/>
              </a:solidFill>
              <a:latin typeface="Arial" pitchFamily="34" charset="0"/>
              <a:ea typeface="宋体" pitchFamily="2" charset="-122"/>
            </a:endParaRPr>
          </a:p>
        </p:txBody>
      </p:sp>
    </p:spTree>
    <p:extLst>
      <p:ext uri="{BB962C8B-B14F-4D97-AF65-F5344CB8AC3E}">
        <p14:creationId xmlns:p14="http://schemas.microsoft.com/office/powerpoint/2010/main" val="27592936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fld id="{4B7AB1DC-9065-4B37-B23C-C7958F76FCB8}" type="datetime1">
              <a:rPr lang="zh-CN" altLang="en-US"/>
              <a:pPr/>
              <a:t>2015/8/20</a:t>
            </a:fld>
            <a:endParaRPr lang="zh-CN" altLang="en-US" sz="1800">
              <a:solidFill>
                <a:schemeClr val="tx1"/>
              </a:solidFill>
              <a:latin typeface="Arial" pitchFamily="34" charset="0"/>
              <a:ea typeface="宋体" pitchFamily="2" charset="-122"/>
            </a:endParaRPr>
          </a:p>
        </p:txBody>
      </p:sp>
      <p:sp>
        <p:nvSpPr>
          <p:cNvPr id="6" name="页脚占位符 5"/>
          <p:cNvSpPr>
            <a:spLocks noGrp="1"/>
          </p:cNvSpPr>
          <p:nvPr>
            <p:ph type="ftr" sz="quarter" idx="11"/>
          </p:nvPr>
        </p:nvSpPr>
        <p:spPr/>
        <p:txBody>
          <a:bodyPr/>
          <a:lstStyle>
            <a:lvl1pPr>
              <a:defRPr/>
            </a:lvl1pPr>
          </a:lstStyle>
          <a:p>
            <a:endParaRPr lang="zh-CN" altLang="zh-CN"/>
          </a:p>
        </p:txBody>
      </p:sp>
      <p:sp>
        <p:nvSpPr>
          <p:cNvPr id="7" name="灯片编号占位符 6"/>
          <p:cNvSpPr>
            <a:spLocks noGrp="1"/>
          </p:cNvSpPr>
          <p:nvPr>
            <p:ph type="sldNum" sz="quarter" idx="12"/>
          </p:nvPr>
        </p:nvSpPr>
        <p:spPr/>
        <p:txBody>
          <a:bodyPr/>
          <a:lstStyle>
            <a:lvl1pPr>
              <a:defRPr/>
            </a:lvl1pPr>
          </a:lstStyle>
          <a:p>
            <a:fld id="{8E86920D-1237-49B6-B747-A558EB3D3D48}" type="slidenum">
              <a:rPr lang="zh-CN" altLang="en-US"/>
              <a:pPr/>
              <a:t>‹#›</a:t>
            </a:fld>
            <a:endParaRPr lang="zh-CN" altLang="en-US" sz="1800">
              <a:solidFill>
                <a:schemeClr val="tx1"/>
              </a:solidFill>
              <a:latin typeface="Arial" pitchFamily="34" charset="0"/>
              <a:ea typeface="宋体" pitchFamily="2" charset="-122"/>
            </a:endParaRPr>
          </a:p>
        </p:txBody>
      </p:sp>
    </p:spTree>
    <p:extLst>
      <p:ext uri="{BB962C8B-B14F-4D97-AF65-F5344CB8AC3E}">
        <p14:creationId xmlns:p14="http://schemas.microsoft.com/office/powerpoint/2010/main" val="17921670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fld id="{4B7AB1DC-9065-4B37-B23C-C7958F76FCB8}" type="datetime1">
              <a:rPr lang="zh-CN" altLang="en-US"/>
              <a:pPr/>
              <a:t>2015/8/20</a:t>
            </a:fld>
            <a:endParaRPr lang="zh-CN" altLang="en-US" sz="1800">
              <a:solidFill>
                <a:schemeClr val="tx1"/>
              </a:solidFill>
              <a:latin typeface="Arial" pitchFamily="34" charset="0"/>
              <a:ea typeface="宋体" pitchFamily="2" charset="-122"/>
            </a:endParaRPr>
          </a:p>
        </p:txBody>
      </p:sp>
      <p:sp>
        <p:nvSpPr>
          <p:cNvPr id="5" name="页脚占位符 4"/>
          <p:cNvSpPr>
            <a:spLocks noGrp="1"/>
          </p:cNvSpPr>
          <p:nvPr>
            <p:ph type="ftr" sz="quarter" idx="11"/>
          </p:nvPr>
        </p:nvSpPr>
        <p:spPr/>
        <p:txBody>
          <a:bodyPr/>
          <a:lstStyle>
            <a:lvl1pPr>
              <a:defRPr/>
            </a:lvl1pPr>
          </a:lstStyle>
          <a:p>
            <a:endParaRPr lang="zh-CN" altLang="zh-CN"/>
          </a:p>
        </p:txBody>
      </p:sp>
      <p:sp>
        <p:nvSpPr>
          <p:cNvPr id="6" name="灯片编号占位符 5"/>
          <p:cNvSpPr>
            <a:spLocks noGrp="1"/>
          </p:cNvSpPr>
          <p:nvPr>
            <p:ph type="sldNum" sz="quarter" idx="12"/>
          </p:nvPr>
        </p:nvSpPr>
        <p:spPr/>
        <p:txBody>
          <a:bodyPr/>
          <a:lstStyle>
            <a:lvl1pPr>
              <a:defRPr/>
            </a:lvl1pPr>
          </a:lstStyle>
          <a:p>
            <a:fld id="{02EA655B-0516-4952-8882-9EAB1CA52BC5}" type="slidenum">
              <a:rPr lang="zh-CN" altLang="en-US"/>
              <a:pPr/>
              <a:t>‹#›</a:t>
            </a:fld>
            <a:endParaRPr lang="zh-CN" altLang="en-US" sz="1800">
              <a:solidFill>
                <a:schemeClr val="tx1"/>
              </a:solidFill>
              <a:latin typeface="Arial" pitchFamily="34" charset="0"/>
              <a:ea typeface="宋体" pitchFamily="2" charset="-122"/>
            </a:endParaRPr>
          </a:p>
        </p:txBody>
      </p:sp>
    </p:spTree>
    <p:extLst>
      <p:ext uri="{BB962C8B-B14F-4D97-AF65-F5344CB8AC3E}">
        <p14:creationId xmlns:p14="http://schemas.microsoft.com/office/powerpoint/2010/main" val="233887800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fld id="{4B7AB1DC-9065-4B37-B23C-C7958F76FCB8}" type="datetime1">
              <a:rPr lang="zh-CN" altLang="en-US"/>
              <a:pPr/>
              <a:t>2015/8/20</a:t>
            </a:fld>
            <a:endParaRPr lang="zh-CN" altLang="en-US" sz="1800">
              <a:solidFill>
                <a:schemeClr val="tx1"/>
              </a:solidFill>
              <a:latin typeface="Arial" pitchFamily="34" charset="0"/>
              <a:ea typeface="宋体" pitchFamily="2" charset="-122"/>
            </a:endParaRPr>
          </a:p>
        </p:txBody>
      </p:sp>
      <p:sp>
        <p:nvSpPr>
          <p:cNvPr id="5" name="页脚占位符 4"/>
          <p:cNvSpPr>
            <a:spLocks noGrp="1"/>
          </p:cNvSpPr>
          <p:nvPr>
            <p:ph type="ftr" sz="quarter" idx="11"/>
          </p:nvPr>
        </p:nvSpPr>
        <p:spPr/>
        <p:txBody>
          <a:bodyPr/>
          <a:lstStyle>
            <a:lvl1pPr>
              <a:defRPr/>
            </a:lvl1pPr>
          </a:lstStyle>
          <a:p>
            <a:endParaRPr lang="zh-CN" altLang="zh-CN"/>
          </a:p>
        </p:txBody>
      </p:sp>
      <p:sp>
        <p:nvSpPr>
          <p:cNvPr id="6" name="灯片编号占位符 5"/>
          <p:cNvSpPr>
            <a:spLocks noGrp="1"/>
          </p:cNvSpPr>
          <p:nvPr>
            <p:ph type="sldNum" sz="quarter" idx="12"/>
          </p:nvPr>
        </p:nvSpPr>
        <p:spPr/>
        <p:txBody>
          <a:bodyPr/>
          <a:lstStyle>
            <a:lvl1pPr>
              <a:defRPr/>
            </a:lvl1pPr>
          </a:lstStyle>
          <a:p>
            <a:fld id="{06391F3E-0C48-4E4C-A0BF-02BF88271B42}" type="slidenum">
              <a:rPr lang="zh-CN" altLang="en-US"/>
              <a:pPr/>
              <a:t>‹#›</a:t>
            </a:fld>
            <a:endParaRPr lang="zh-CN" altLang="en-US" sz="1800">
              <a:solidFill>
                <a:schemeClr val="tx1"/>
              </a:solidFill>
              <a:latin typeface="Arial" pitchFamily="34" charset="0"/>
              <a:ea typeface="宋体" pitchFamily="2" charset="-122"/>
            </a:endParaRPr>
          </a:p>
        </p:txBody>
      </p:sp>
    </p:spTree>
    <p:extLst>
      <p:ext uri="{BB962C8B-B14F-4D97-AF65-F5344CB8AC3E}">
        <p14:creationId xmlns:p14="http://schemas.microsoft.com/office/powerpoint/2010/main" val="251324091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457200" y="6356350"/>
            <a:ext cx="2133600" cy="365125"/>
          </a:xfrm>
        </p:spPr>
        <p:txBody>
          <a:bodyPr/>
          <a:lstStyle>
            <a:lvl1pPr>
              <a:defRPr/>
            </a:lvl1pPr>
          </a:lstStyle>
          <a:p>
            <a:fld id="{4B7AB1DC-9065-4B37-B23C-C7958F76FCB8}" type="datetime1">
              <a:rPr lang="zh-CN" altLang="en-US"/>
              <a:pPr/>
              <a:t>2015/8/20</a:t>
            </a:fld>
            <a:endParaRPr lang="zh-CN" altLang="en-US" sz="1800">
              <a:solidFill>
                <a:schemeClr val="tx1"/>
              </a:solidFill>
              <a:latin typeface="Arial" pitchFamily="34" charset="0"/>
              <a:ea typeface="宋体" pitchFamily="2" charset="-122"/>
            </a:endParaRPr>
          </a:p>
        </p:txBody>
      </p:sp>
      <p:sp>
        <p:nvSpPr>
          <p:cNvPr id="4" name="页脚占位符 3"/>
          <p:cNvSpPr>
            <a:spLocks noGrp="1"/>
          </p:cNvSpPr>
          <p:nvPr>
            <p:ph type="ftr" sz="quarter" idx="11"/>
          </p:nvPr>
        </p:nvSpPr>
        <p:spPr>
          <a:xfrm>
            <a:off x="3124200" y="6356350"/>
            <a:ext cx="2895600" cy="365125"/>
          </a:xfrm>
        </p:spPr>
        <p:txBody>
          <a:bodyPr/>
          <a:lstStyle>
            <a:lvl1pPr>
              <a:defRPr/>
            </a:lvl1pPr>
          </a:lstStyle>
          <a:p>
            <a:endParaRPr lang="zh-CN" altLang="zh-CN"/>
          </a:p>
        </p:txBody>
      </p:sp>
      <p:sp>
        <p:nvSpPr>
          <p:cNvPr id="5" name="灯片编号占位符 4"/>
          <p:cNvSpPr>
            <a:spLocks noGrp="1"/>
          </p:cNvSpPr>
          <p:nvPr>
            <p:ph type="sldNum" sz="quarter" idx="12"/>
          </p:nvPr>
        </p:nvSpPr>
        <p:spPr>
          <a:xfrm>
            <a:off x="6553200" y="6356350"/>
            <a:ext cx="2133600" cy="365125"/>
          </a:xfrm>
        </p:spPr>
        <p:txBody>
          <a:bodyPr/>
          <a:lstStyle>
            <a:lvl1pPr>
              <a:defRPr/>
            </a:lvl1pPr>
          </a:lstStyle>
          <a:p>
            <a:fld id="{6BF6D2FB-F92E-4CE5-9AA6-39663225E9BB}" type="slidenum">
              <a:rPr lang="zh-CN" altLang="en-US"/>
              <a:pPr/>
              <a:t>‹#›</a:t>
            </a:fld>
            <a:endParaRPr lang="zh-CN" altLang="en-US" sz="1800">
              <a:solidFill>
                <a:schemeClr val="tx1"/>
              </a:solidFill>
              <a:latin typeface="Arial" pitchFamily="34" charset="0"/>
              <a:ea typeface="宋体" pitchFamily="2" charset="-122"/>
            </a:endParaRPr>
          </a:p>
        </p:txBody>
      </p:sp>
    </p:spTree>
    <p:extLst>
      <p:ext uri="{BB962C8B-B14F-4D97-AF65-F5344CB8AC3E}">
        <p14:creationId xmlns:p14="http://schemas.microsoft.com/office/powerpoint/2010/main" val="329939508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sp>
        <p:nvSpPr>
          <p:cNvPr id="4" name="矩形 3"/>
          <p:cNvSpPr/>
          <p:nvPr userDrawn="1"/>
        </p:nvSpPr>
        <p:spPr>
          <a:xfrm>
            <a:off x="-9525" y="763200"/>
            <a:ext cx="9151847" cy="6094800"/>
          </a:xfrm>
          <a:prstGeom prst="rect">
            <a:avLst/>
          </a:prstGeom>
          <a:blipFill dpi="0" rotWithShape="1">
            <a:blip r:embed="rId2">
              <a:alphaModFix amt="80000"/>
            </a:blip>
            <a:srcRect/>
            <a:stretch>
              <a:fillRect b="-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8878" y="0"/>
            <a:ext cx="9151200" cy="763200"/>
          </a:xfrm>
          <a:prstGeom prst="rect">
            <a:avLst/>
          </a:prstGeom>
        </p:spPr>
      </p:pic>
      <p:pic>
        <p:nvPicPr>
          <p:cNvPr id="3" name="图片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775" y="0"/>
            <a:ext cx="2544001" cy="763200"/>
          </a:xfrm>
          <a:prstGeom prst="rect">
            <a:avLst/>
          </a:prstGeom>
        </p:spPr>
      </p:pic>
      <p:pic>
        <p:nvPicPr>
          <p:cNvPr id="13" name="图片 12"/>
          <p:cNvPicPr>
            <a:picLocks noChangeAspect="1"/>
          </p:cNvPicPr>
          <p:nvPr userDrawn="1"/>
        </p:nvPicPr>
        <p:blipFill rotWithShape="1">
          <a:blip r:embed="rId5">
            <a:extLst>
              <a:ext uri="{28A0092B-C50C-407E-A947-70E740481C1C}">
                <a14:useLocalDpi xmlns:a14="http://schemas.microsoft.com/office/drawing/2010/main" val="0"/>
              </a:ext>
            </a:extLst>
          </a:blip>
          <a:srcRect b="1605"/>
          <a:stretch/>
        </p:blipFill>
        <p:spPr>
          <a:xfrm>
            <a:off x="1000" y="764704"/>
            <a:ext cx="9144000" cy="6093296"/>
          </a:xfrm>
          <a:prstGeom prst="rect">
            <a:avLst/>
          </a:prstGeom>
        </p:spPr>
      </p:pic>
      <p:sp>
        <p:nvSpPr>
          <p:cNvPr id="7" name="Rectangle 3"/>
          <p:cNvSpPr>
            <a:spLocks noChangeArrowheads="1"/>
          </p:cNvSpPr>
          <p:nvPr userDrawn="1"/>
        </p:nvSpPr>
        <p:spPr bwMode="auto">
          <a:xfrm>
            <a:off x="-9525" y="6525344"/>
            <a:ext cx="9163050" cy="342181"/>
          </a:xfrm>
          <a:prstGeom prst="rect">
            <a:avLst/>
          </a:prstGeom>
          <a:solidFill>
            <a:srgbClr val="777777">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1" name="TextBox 10"/>
          <p:cNvSpPr txBox="1"/>
          <p:nvPr userDrawn="1"/>
        </p:nvSpPr>
        <p:spPr>
          <a:xfrm>
            <a:off x="4706796" y="6625927"/>
            <a:ext cx="4185684" cy="169277"/>
          </a:xfrm>
          <a:prstGeom prst="rect">
            <a:avLst/>
          </a:prstGeom>
          <a:noFill/>
        </p:spPr>
        <p:txBody>
          <a:bodyPr wrap="square" lIns="0" tIns="0" rIns="0" bIns="0" rtlCol="0">
            <a:spAutoFit/>
          </a:bodyPr>
          <a:lstStyle/>
          <a:p>
            <a:pPr algn="r"/>
            <a:r>
              <a:rPr lang="en-US" altLang="zh-CN" sz="1100" dirty="0" smtClean="0">
                <a:solidFill>
                  <a:schemeClr val="bg1"/>
                </a:solidFill>
                <a:latin typeface="Century" pitchFamily="18" charset="0"/>
                <a:ea typeface="迷你简粗倩" pitchFamily="65" charset="-122"/>
              </a:rPr>
              <a:t>National Center</a:t>
            </a:r>
            <a:r>
              <a:rPr lang="en-US" altLang="zh-CN" sz="1100" baseline="0" dirty="0" smtClean="0">
                <a:solidFill>
                  <a:schemeClr val="bg1"/>
                </a:solidFill>
                <a:latin typeface="Century" pitchFamily="18" charset="0"/>
                <a:ea typeface="迷你简粗倩" pitchFamily="65" charset="-122"/>
              </a:rPr>
              <a:t> for Protein Science </a:t>
            </a:r>
            <a:r>
              <a:rPr lang="en-US" altLang="zh-CN" sz="1100" kern="1200" baseline="0" dirty="0" smtClean="0">
                <a:solidFill>
                  <a:schemeClr val="bg1"/>
                </a:solidFill>
                <a:latin typeface="Century" pitchFamily="18" charset="0"/>
                <a:ea typeface="迷你简粗倩" pitchFamily="65" charset="-122"/>
                <a:cs typeface="+mn-cs"/>
              </a:rPr>
              <a:t>Shanghai</a:t>
            </a:r>
            <a:endParaRPr lang="zh-CN" altLang="en-US" sz="1100" kern="1200" baseline="0" dirty="0">
              <a:solidFill>
                <a:schemeClr val="bg1"/>
              </a:solidFill>
              <a:latin typeface="Century" pitchFamily="18" charset="0"/>
              <a:ea typeface="迷你简粗倩" pitchFamily="65" charset="-122"/>
              <a:cs typeface="+mn-cs"/>
            </a:endParaRPr>
          </a:p>
        </p:txBody>
      </p:sp>
    </p:spTree>
    <p:extLst>
      <p:ext uri="{BB962C8B-B14F-4D97-AF65-F5344CB8AC3E}">
        <p14:creationId xmlns:p14="http://schemas.microsoft.com/office/powerpoint/2010/main" val="388418028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p>
            <a:fld id="{0334C354-CEDF-4E58-B670-9E32488F7983}" type="datetimeFigureOut">
              <a:rPr lang="zh-CN" altLang="en-US" smtClean="0"/>
              <a:pPr/>
              <a:t>2015/8/20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521A705-F427-4659-8862-FF92C4D17E92}" type="slidenum">
              <a:rPr lang="zh-CN" altLang="en-US" smtClean="0"/>
              <a:pPr/>
              <a:t>‹#›</a:t>
            </a:fld>
            <a:endParaRPr lang="zh-CN" altLang="en-US"/>
          </a:p>
        </p:txBody>
      </p:sp>
      <p:sp>
        <p:nvSpPr>
          <p:cNvPr id="9" name="矩形 8"/>
          <p:cNvSpPr/>
          <p:nvPr userDrawn="1"/>
        </p:nvSpPr>
        <p:spPr>
          <a:xfrm>
            <a:off x="0" y="0"/>
            <a:ext cx="9144000" cy="6858000"/>
          </a:xfrm>
          <a:prstGeom prst="rect">
            <a:avLst/>
          </a:prstGeom>
          <a:blipFill dpi="0" rotWithShape="1">
            <a:blip r:embed="rId2">
              <a:alphaModFix amt="55000"/>
            </a:blip>
            <a:srcRect/>
            <a:stretch>
              <a:fillRect l="-8000" t="-48000" r="-1000" b="-3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27587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节标题">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8"/>
          <p:cNvSpPr/>
          <p:nvPr userDrawn="1"/>
        </p:nvSpPr>
        <p:spPr>
          <a:xfrm>
            <a:off x="-1588" y="2204864"/>
            <a:ext cx="9144000" cy="2209800"/>
          </a:xfrm>
          <a:prstGeom prst="rect">
            <a:avLst/>
          </a:prstGeom>
          <a:solidFill>
            <a:srgbClr val="0022C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矩形 10"/>
          <p:cNvSpPr/>
          <p:nvPr userDrawn="1"/>
        </p:nvSpPr>
        <p:spPr>
          <a:xfrm>
            <a:off x="-1588" y="2204864"/>
            <a:ext cx="9144000" cy="2209800"/>
          </a:xfrm>
          <a:prstGeom prst="rect">
            <a:avLst/>
          </a:prstGeom>
          <a:solidFill>
            <a:schemeClr val="tx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zh-CN" altLang="en-US"/>
          </a:p>
        </p:txBody>
      </p:sp>
      <p:sp>
        <p:nvSpPr>
          <p:cNvPr id="2" name="标题 1"/>
          <p:cNvSpPr>
            <a:spLocks noGrp="1"/>
          </p:cNvSpPr>
          <p:nvPr>
            <p:ph type="title"/>
          </p:nvPr>
        </p:nvSpPr>
        <p:spPr>
          <a:xfrm>
            <a:off x="722313" y="4065091"/>
            <a:ext cx="7772400" cy="1362075"/>
          </a:xfrm>
        </p:spPr>
        <p:txBody>
          <a:bodyPr anchor="t"/>
          <a:lstStyle>
            <a:lvl1pPr algn="l">
              <a:defRPr sz="4000" b="1" cap="all"/>
            </a:lvl1p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722313" y="256490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0334C354-CEDF-4E58-B670-9E32488F7983}" type="datetimeFigureOut">
              <a:rPr lang="zh-CN" altLang="en-US" smtClean="0"/>
              <a:pPr/>
              <a:t>2015/8/20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521A705-F427-4659-8862-FF92C4D17E92}" type="slidenum">
              <a:rPr lang="zh-CN" altLang="en-US" smtClean="0"/>
              <a:pPr/>
              <a:t>‹#›</a:t>
            </a:fld>
            <a:endParaRPr lang="zh-CN" altLang="en-US"/>
          </a:p>
        </p:txBody>
      </p:sp>
    </p:spTree>
    <p:extLst>
      <p:ext uri="{BB962C8B-B14F-4D97-AF65-F5344CB8AC3E}">
        <p14:creationId xmlns:p14="http://schemas.microsoft.com/office/powerpoint/2010/main" val="1087270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2_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065091"/>
            <a:ext cx="7772400" cy="1362075"/>
          </a:xfrm>
        </p:spPr>
        <p:txBody>
          <a:bodyPr anchor="t"/>
          <a:lstStyle>
            <a:lvl1pPr algn="l">
              <a:defRPr sz="4000" b="1" cap="all"/>
            </a:lvl1p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722313" y="256490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0334C354-CEDF-4E58-B670-9E32488F7983}" type="datetimeFigureOut">
              <a:rPr lang="zh-CN" altLang="en-US" smtClean="0"/>
              <a:pPr/>
              <a:t>2015/8/20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521A705-F427-4659-8862-FF92C4D17E92}" type="slidenum">
              <a:rPr lang="zh-CN" altLang="en-US" smtClean="0"/>
              <a:pPr/>
              <a:t>‹#›</a:t>
            </a:fld>
            <a:endParaRPr lang="zh-CN" altLang="en-US"/>
          </a:p>
        </p:txBody>
      </p:sp>
      <p:sp>
        <p:nvSpPr>
          <p:cNvPr id="8" name="矩形 7"/>
          <p:cNvSpPr/>
          <p:nvPr userDrawn="1"/>
        </p:nvSpPr>
        <p:spPr>
          <a:xfrm>
            <a:off x="-9525" y="763200"/>
            <a:ext cx="9163050" cy="6104325"/>
          </a:xfrm>
          <a:prstGeom prst="rect">
            <a:avLst/>
          </a:prstGeom>
          <a:blipFill dpi="0" rotWithShape="1">
            <a:blip r:embed="rId2">
              <a:alphaModFix amt="41000"/>
            </a:blip>
            <a:srcRect/>
            <a:stretch>
              <a:fillRect l="-8000" t="-25000" r="-1000" b="-2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9525" y="0"/>
            <a:ext cx="9172500" cy="763200"/>
          </a:xfrm>
          <a:prstGeom prst="rect">
            <a:avLst/>
          </a:prstGeom>
          <a:blipFill dpi="0" rotWithShape="1">
            <a:blip r:embed="rId3">
              <a:alphaModFix amt="6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11117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fld id="{4B7AB1DC-9065-4B37-B23C-C7958F76FCB8}" type="datetime1">
              <a:rPr lang="zh-CN" altLang="en-US"/>
              <a:pPr/>
              <a:t>2015/8/20</a:t>
            </a:fld>
            <a:endParaRPr lang="zh-CN" altLang="en-US" sz="1800">
              <a:solidFill>
                <a:schemeClr val="tx1"/>
              </a:solidFill>
              <a:latin typeface="Arial" pitchFamily="34" charset="0"/>
              <a:ea typeface="宋体" pitchFamily="2" charset="-122"/>
            </a:endParaRPr>
          </a:p>
        </p:txBody>
      </p:sp>
      <p:sp>
        <p:nvSpPr>
          <p:cNvPr id="5" name="页脚占位符 4"/>
          <p:cNvSpPr>
            <a:spLocks noGrp="1"/>
          </p:cNvSpPr>
          <p:nvPr>
            <p:ph type="ftr" sz="quarter" idx="11"/>
          </p:nvPr>
        </p:nvSpPr>
        <p:spPr/>
        <p:txBody>
          <a:bodyPr/>
          <a:lstStyle>
            <a:lvl1pPr>
              <a:defRPr/>
            </a:lvl1pPr>
          </a:lstStyle>
          <a:p>
            <a:endParaRPr lang="zh-CN" altLang="zh-CN"/>
          </a:p>
        </p:txBody>
      </p:sp>
      <p:sp>
        <p:nvSpPr>
          <p:cNvPr id="6" name="灯片编号占位符 5"/>
          <p:cNvSpPr>
            <a:spLocks noGrp="1"/>
          </p:cNvSpPr>
          <p:nvPr>
            <p:ph type="sldNum" sz="quarter" idx="12"/>
          </p:nvPr>
        </p:nvSpPr>
        <p:spPr/>
        <p:txBody>
          <a:bodyPr/>
          <a:lstStyle>
            <a:lvl1pPr>
              <a:defRPr/>
            </a:lvl1pPr>
          </a:lstStyle>
          <a:p>
            <a:fld id="{5908FEF6-6D8E-4BA9-8E96-97A29DAEA97E}" type="slidenum">
              <a:rPr lang="zh-CN" altLang="en-US"/>
              <a:pPr/>
              <a:t>‹#›</a:t>
            </a:fld>
            <a:endParaRPr lang="zh-CN" altLang="en-US" sz="1800">
              <a:solidFill>
                <a:schemeClr val="tx1"/>
              </a:solidFill>
              <a:latin typeface="Arial" pitchFamily="34" charset="0"/>
              <a:ea typeface="宋体" pitchFamily="2" charset="-122"/>
            </a:endParaRPr>
          </a:p>
        </p:txBody>
      </p:sp>
    </p:spTree>
    <p:extLst>
      <p:ext uri="{BB962C8B-B14F-4D97-AF65-F5344CB8AC3E}">
        <p14:creationId xmlns:p14="http://schemas.microsoft.com/office/powerpoint/2010/main" val="346654759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fld id="{4B7AB1DC-9065-4B37-B23C-C7958F76FCB8}" type="datetime1">
              <a:rPr lang="zh-CN" altLang="en-US"/>
              <a:pPr/>
              <a:t>2015/8/20</a:t>
            </a:fld>
            <a:endParaRPr lang="zh-CN" altLang="en-US" sz="1800">
              <a:solidFill>
                <a:schemeClr val="tx1"/>
              </a:solidFill>
              <a:latin typeface="Arial" pitchFamily="34" charset="0"/>
              <a:ea typeface="宋体" pitchFamily="2" charset="-122"/>
            </a:endParaRPr>
          </a:p>
        </p:txBody>
      </p:sp>
      <p:sp>
        <p:nvSpPr>
          <p:cNvPr id="5" name="页脚占位符 4"/>
          <p:cNvSpPr>
            <a:spLocks noGrp="1"/>
          </p:cNvSpPr>
          <p:nvPr>
            <p:ph type="ftr" sz="quarter" idx="11"/>
          </p:nvPr>
        </p:nvSpPr>
        <p:spPr/>
        <p:txBody>
          <a:bodyPr/>
          <a:lstStyle>
            <a:lvl1pPr>
              <a:defRPr/>
            </a:lvl1pPr>
          </a:lstStyle>
          <a:p>
            <a:endParaRPr lang="zh-CN" altLang="zh-CN"/>
          </a:p>
        </p:txBody>
      </p:sp>
      <p:sp>
        <p:nvSpPr>
          <p:cNvPr id="6" name="灯片编号占位符 5"/>
          <p:cNvSpPr>
            <a:spLocks noGrp="1"/>
          </p:cNvSpPr>
          <p:nvPr>
            <p:ph type="sldNum" sz="quarter" idx="12"/>
          </p:nvPr>
        </p:nvSpPr>
        <p:spPr/>
        <p:txBody>
          <a:bodyPr/>
          <a:lstStyle>
            <a:lvl1pPr>
              <a:defRPr/>
            </a:lvl1pPr>
          </a:lstStyle>
          <a:p>
            <a:fld id="{05433274-8349-499C-BAC7-559D1801ECA3}" type="slidenum">
              <a:rPr lang="zh-CN" altLang="en-US"/>
              <a:pPr/>
              <a:t>‹#›</a:t>
            </a:fld>
            <a:endParaRPr lang="zh-CN" altLang="en-US" sz="1800">
              <a:solidFill>
                <a:schemeClr val="tx1"/>
              </a:solidFill>
              <a:latin typeface="Arial" pitchFamily="34" charset="0"/>
              <a:ea typeface="宋体" pitchFamily="2" charset="-122"/>
            </a:endParaRPr>
          </a:p>
        </p:txBody>
      </p:sp>
    </p:spTree>
    <p:extLst>
      <p:ext uri="{BB962C8B-B14F-4D97-AF65-F5344CB8AC3E}">
        <p14:creationId xmlns:p14="http://schemas.microsoft.com/office/powerpoint/2010/main" val="32958763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fld id="{4B7AB1DC-9065-4B37-B23C-C7958F76FCB8}" type="datetime1">
              <a:rPr lang="zh-CN" altLang="en-US"/>
              <a:pPr/>
              <a:t>2015/8/20</a:t>
            </a:fld>
            <a:endParaRPr lang="zh-CN" altLang="en-US" sz="1800">
              <a:solidFill>
                <a:schemeClr val="tx1"/>
              </a:solidFill>
              <a:latin typeface="Arial" pitchFamily="34" charset="0"/>
              <a:ea typeface="宋体" pitchFamily="2" charset="-122"/>
            </a:endParaRPr>
          </a:p>
        </p:txBody>
      </p:sp>
      <p:sp>
        <p:nvSpPr>
          <p:cNvPr id="5" name="页脚占位符 4"/>
          <p:cNvSpPr>
            <a:spLocks noGrp="1"/>
          </p:cNvSpPr>
          <p:nvPr>
            <p:ph type="ftr" sz="quarter" idx="11"/>
          </p:nvPr>
        </p:nvSpPr>
        <p:spPr/>
        <p:txBody>
          <a:bodyPr/>
          <a:lstStyle>
            <a:lvl1pPr>
              <a:defRPr/>
            </a:lvl1pPr>
          </a:lstStyle>
          <a:p>
            <a:endParaRPr lang="zh-CN" altLang="zh-CN"/>
          </a:p>
        </p:txBody>
      </p:sp>
      <p:sp>
        <p:nvSpPr>
          <p:cNvPr id="6" name="灯片编号占位符 5"/>
          <p:cNvSpPr>
            <a:spLocks noGrp="1"/>
          </p:cNvSpPr>
          <p:nvPr>
            <p:ph type="sldNum" sz="quarter" idx="12"/>
          </p:nvPr>
        </p:nvSpPr>
        <p:spPr/>
        <p:txBody>
          <a:bodyPr/>
          <a:lstStyle>
            <a:lvl1pPr>
              <a:defRPr/>
            </a:lvl1pPr>
          </a:lstStyle>
          <a:p>
            <a:fld id="{6F54FCDF-7E5B-4519-B6A2-FD325A92D6C1}" type="slidenum">
              <a:rPr lang="zh-CN" altLang="en-US"/>
              <a:pPr/>
              <a:t>‹#›</a:t>
            </a:fld>
            <a:endParaRPr lang="zh-CN" altLang="en-US" sz="1800">
              <a:solidFill>
                <a:schemeClr val="tx1"/>
              </a:solidFill>
              <a:latin typeface="Arial" pitchFamily="34" charset="0"/>
              <a:ea typeface="宋体" pitchFamily="2" charset="-122"/>
            </a:endParaRPr>
          </a:p>
        </p:txBody>
      </p:sp>
    </p:spTree>
    <p:extLst>
      <p:ext uri="{BB962C8B-B14F-4D97-AF65-F5344CB8AC3E}">
        <p14:creationId xmlns:p14="http://schemas.microsoft.com/office/powerpoint/2010/main" val="94853648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lvl1pPr>
              <a:defRPr/>
            </a:lvl1pPr>
          </a:lstStyle>
          <a:p>
            <a:fld id="{4B7AB1DC-9065-4B37-B23C-C7958F76FCB8}" type="datetime1">
              <a:rPr lang="zh-CN" altLang="en-US"/>
              <a:pPr/>
              <a:t>2015/8/20</a:t>
            </a:fld>
            <a:endParaRPr lang="zh-CN" altLang="en-US" sz="1800">
              <a:solidFill>
                <a:schemeClr val="tx1"/>
              </a:solidFill>
              <a:latin typeface="Arial" pitchFamily="34" charset="0"/>
              <a:ea typeface="宋体" pitchFamily="2" charset="-122"/>
            </a:endParaRPr>
          </a:p>
        </p:txBody>
      </p:sp>
      <p:sp>
        <p:nvSpPr>
          <p:cNvPr id="6" name="页脚占位符 5"/>
          <p:cNvSpPr>
            <a:spLocks noGrp="1"/>
          </p:cNvSpPr>
          <p:nvPr>
            <p:ph type="ftr" sz="quarter" idx="11"/>
          </p:nvPr>
        </p:nvSpPr>
        <p:spPr/>
        <p:txBody>
          <a:bodyPr/>
          <a:lstStyle>
            <a:lvl1pPr>
              <a:defRPr/>
            </a:lvl1pPr>
          </a:lstStyle>
          <a:p>
            <a:endParaRPr lang="zh-CN" altLang="zh-CN"/>
          </a:p>
        </p:txBody>
      </p:sp>
      <p:sp>
        <p:nvSpPr>
          <p:cNvPr id="7" name="灯片编号占位符 6"/>
          <p:cNvSpPr>
            <a:spLocks noGrp="1"/>
          </p:cNvSpPr>
          <p:nvPr>
            <p:ph type="sldNum" sz="quarter" idx="12"/>
          </p:nvPr>
        </p:nvSpPr>
        <p:spPr/>
        <p:txBody>
          <a:bodyPr/>
          <a:lstStyle>
            <a:lvl1pPr>
              <a:defRPr/>
            </a:lvl1pPr>
          </a:lstStyle>
          <a:p>
            <a:fld id="{B97CB301-EABF-4BCC-A064-AB2ACB201293}" type="slidenum">
              <a:rPr lang="zh-CN" altLang="en-US"/>
              <a:pPr/>
              <a:t>‹#›</a:t>
            </a:fld>
            <a:endParaRPr lang="zh-CN" altLang="en-US" sz="1800">
              <a:solidFill>
                <a:schemeClr val="tx1"/>
              </a:solidFill>
              <a:latin typeface="Arial" pitchFamily="34" charset="0"/>
              <a:ea typeface="宋体" pitchFamily="2" charset="-122"/>
            </a:endParaRPr>
          </a:p>
        </p:txBody>
      </p:sp>
    </p:spTree>
    <p:extLst>
      <p:ext uri="{BB962C8B-B14F-4D97-AF65-F5344CB8AC3E}">
        <p14:creationId xmlns:p14="http://schemas.microsoft.com/office/powerpoint/2010/main" val="341925186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noChangeArrowheads="1"/>
          </p:cNvSpPr>
          <p:nvPr>
            <p:ph type="title" idx="4294967295"/>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zh-CN" smtClean="0">
                <a:sym typeface="Calibri" pitchFamily="34" charset="0"/>
              </a:rPr>
              <a:t>单击此处编辑母版标题样式</a:t>
            </a:r>
          </a:p>
        </p:txBody>
      </p:sp>
      <p:sp>
        <p:nvSpPr>
          <p:cNvPr id="1027" name="文本占位符 2"/>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zh-CN" smtClean="0">
                <a:sym typeface="Calibri" pitchFamily="34" charset="0"/>
              </a:rPr>
              <a:t>单击此处编辑母版文本样式</a:t>
            </a:r>
          </a:p>
          <a:p>
            <a:pPr lvl="1"/>
            <a:r>
              <a:rPr lang="zh-CN" altLang="zh-CN" smtClean="0">
                <a:sym typeface="Calibri" pitchFamily="34" charset="0"/>
              </a:rPr>
              <a:t>第二级</a:t>
            </a:r>
          </a:p>
          <a:p>
            <a:pPr lvl="2"/>
            <a:r>
              <a:rPr lang="zh-CN" altLang="zh-CN" smtClean="0">
                <a:sym typeface="Calibri" pitchFamily="34" charset="0"/>
              </a:rPr>
              <a:t>第三级</a:t>
            </a:r>
          </a:p>
          <a:p>
            <a:pPr lvl="3"/>
            <a:r>
              <a:rPr lang="zh-CN" altLang="zh-CN" smtClean="0">
                <a:sym typeface="Calibri" pitchFamily="34" charset="0"/>
              </a:rPr>
              <a:t>第四级</a:t>
            </a:r>
          </a:p>
          <a:p>
            <a:pPr lvl="4"/>
            <a:r>
              <a:rPr lang="zh-CN" altLang="zh-CN" smtClean="0">
                <a:sym typeface="Calibri" pitchFamily="34" charset="0"/>
              </a:rPr>
              <a:t>第五级</a:t>
            </a:r>
          </a:p>
        </p:txBody>
      </p:sp>
      <p:sp>
        <p:nvSpPr>
          <p:cNvPr id="1028" name="日期占位符 3"/>
          <p:cNvSpPr>
            <a:spLocks noGrp="1" noChangeArrowheads="1"/>
          </p:cNvSpPr>
          <p:nvPr>
            <p:ph type="dt" sz="half" idx="2"/>
          </p:nvPr>
        </p:nvSpPr>
        <p:spPr bwMode="auto">
          <a:xfrm>
            <a:off x="457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sz="1200">
                <a:solidFill>
                  <a:srgbClr val="898989"/>
                </a:solidFill>
                <a:latin typeface="+mn-lt"/>
                <a:ea typeface="+mn-ea"/>
                <a:sym typeface="微软雅黑" pitchFamily="34" charset="-122"/>
              </a:defRPr>
            </a:lvl1pPr>
          </a:lstStyle>
          <a:p>
            <a:fld id="{4B7AB1DC-9065-4B37-B23C-C7958F76FCB8}" type="datetime1">
              <a:rPr lang="zh-CN" altLang="en-US"/>
              <a:pPr/>
              <a:t>2015/8/20</a:t>
            </a:fld>
            <a:endParaRPr lang="zh-CN" altLang="en-US" sz="1800">
              <a:solidFill>
                <a:schemeClr val="tx1"/>
              </a:solidFill>
              <a:latin typeface="Arial" pitchFamily="34" charset="0"/>
              <a:ea typeface="宋体" pitchFamily="2" charset="-122"/>
            </a:endParaRPr>
          </a:p>
        </p:txBody>
      </p:sp>
      <p:sp>
        <p:nvSpPr>
          <p:cNvPr id="1029" name="页脚占位符 4"/>
          <p:cNvSpPr>
            <a:spLocks noGrp="1" noChangeArrowheads="1"/>
          </p:cNvSpPr>
          <p:nvPr>
            <p:ph type="ftr" sz="quarter" idx="3"/>
          </p:nvPr>
        </p:nvSpPr>
        <p:spPr bwMode="auto">
          <a:xfrm>
            <a:off x="3124200" y="6356350"/>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a:defRPr sz="1200">
                <a:solidFill>
                  <a:srgbClr val="898989"/>
                </a:solidFill>
                <a:latin typeface="+mn-lt"/>
                <a:ea typeface="+mn-ea"/>
                <a:sym typeface="微软雅黑" pitchFamily="34" charset="-122"/>
              </a:defRPr>
            </a:lvl1pPr>
          </a:lstStyle>
          <a:p>
            <a:endParaRPr lang="zh-CN" altLang="zh-CN"/>
          </a:p>
        </p:txBody>
      </p:sp>
      <p:sp>
        <p:nvSpPr>
          <p:cNvPr id="1030" name="灯片编号占位符 5"/>
          <p:cNvSpPr>
            <a:spLocks noGrp="1" noChangeArrowheads="1"/>
          </p:cNvSpPr>
          <p:nvPr>
            <p:ph type="sldNum" sz="quarter" idx="4"/>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a:defRPr sz="1200">
                <a:solidFill>
                  <a:srgbClr val="898989"/>
                </a:solidFill>
                <a:latin typeface="+mn-lt"/>
                <a:ea typeface="+mn-ea"/>
                <a:sym typeface="微软雅黑" pitchFamily="34" charset="-122"/>
              </a:defRPr>
            </a:lvl1pPr>
          </a:lstStyle>
          <a:p>
            <a:fld id="{0C8A0C95-A0BB-453E-A3ED-7DD908559375}" type="slidenum">
              <a:rPr lang="zh-CN" altLang="en-US"/>
              <a:pPr/>
              <a:t>‹#›</a:t>
            </a:fld>
            <a:endParaRPr lang="zh-CN" altLang="en-US" sz="1800">
              <a:solidFill>
                <a:schemeClr val="tx1"/>
              </a:solidFill>
              <a:latin typeface="Arial" pitchFamily="34" charset="0"/>
              <a:ea typeface="宋体" pitchFamily="2" charset="-122"/>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49" r:id="rId6"/>
    <p:sldLayoutId id="2147483650" r:id="rId7"/>
    <p:sldLayoutId id="2147483651" r:id="rId8"/>
    <p:sldLayoutId id="2147483652" r:id="rId9"/>
    <p:sldLayoutId id="2147483653" r:id="rId10"/>
    <p:sldLayoutId id="2147483654" r:id="rId11"/>
    <p:sldLayoutId id="2147483655" r:id="rId12"/>
    <p:sldLayoutId id="2147483656" r:id="rId13"/>
    <p:sldLayoutId id="2147483657" r:id="rId14"/>
    <p:sldLayoutId id="2147483658" r:id="rId15"/>
    <p:sldLayoutId id="2147483659" r:id="rId16"/>
    <p:sldLayoutId id="2147483660" r:id="rId17"/>
  </p:sldLayoutIdLst>
  <p:timing>
    <p:tnLst>
      <p:par>
        <p:cTn id="1" dur="indefinite" restart="never" nodeType="tmRoot"/>
      </p:par>
    </p:tnLst>
  </p:timing>
  <p:hf sldNum="0" hdr="0" ftr="0"/>
  <p:txStyles>
    <p:titleStyle>
      <a:lvl1pPr marL="914400" indent="-914400" algn="ctr" rtl="0" fontAlgn="base">
        <a:spcBef>
          <a:spcPct val="0"/>
        </a:spcBef>
        <a:spcAft>
          <a:spcPct val="0"/>
        </a:spcAft>
        <a:defRPr sz="4400">
          <a:solidFill>
            <a:schemeClr val="tx1"/>
          </a:solidFill>
          <a:latin typeface="+mj-lt"/>
          <a:ea typeface="+mj-ea"/>
          <a:cs typeface="+mj-cs"/>
          <a:sym typeface="Calibri" pitchFamily="34" charset="0"/>
        </a:defRPr>
      </a:lvl1pPr>
      <a:lvl2pPr marL="914400" indent="-914400" algn="ctr" rtl="0" fontAlgn="base">
        <a:spcBef>
          <a:spcPct val="0"/>
        </a:spcBef>
        <a:spcAft>
          <a:spcPct val="0"/>
        </a:spcAft>
        <a:defRPr sz="4400">
          <a:solidFill>
            <a:schemeClr val="tx1"/>
          </a:solidFill>
          <a:latin typeface="微软雅黑" pitchFamily="34" charset="-122"/>
          <a:ea typeface="微软雅黑" pitchFamily="34" charset="-122"/>
          <a:sym typeface="Calibri" pitchFamily="34" charset="0"/>
        </a:defRPr>
      </a:lvl2pPr>
      <a:lvl3pPr marL="914400" indent="-914400" algn="ctr" rtl="0" fontAlgn="base">
        <a:spcBef>
          <a:spcPct val="0"/>
        </a:spcBef>
        <a:spcAft>
          <a:spcPct val="0"/>
        </a:spcAft>
        <a:defRPr sz="4400">
          <a:solidFill>
            <a:schemeClr val="tx1"/>
          </a:solidFill>
          <a:latin typeface="微软雅黑" pitchFamily="34" charset="-122"/>
          <a:ea typeface="微软雅黑" pitchFamily="34" charset="-122"/>
          <a:sym typeface="Calibri" pitchFamily="34" charset="0"/>
        </a:defRPr>
      </a:lvl3pPr>
      <a:lvl4pPr marL="914400" indent="-914400" algn="ctr" rtl="0" fontAlgn="base">
        <a:spcBef>
          <a:spcPct val="0"/>
        </a:spcBef>
        <a:spcAft>
          <a:spcPct val="0"/>
        </a:spcAft>
        <a:defRPr sz="4400">
          <a:solidFill>
            <a:schemeClr val="tx1"/>
          </a:solidFill>
          <a:latin typeface="微软雅黑" pitchFamily="34" charset="-122"/>
          <a:ea typeface="微软雅黑" pitchFamily="34" charset="-122"/>
          <a:sym typeface="Calibri" pitchFamily="34" charset="0"/>
        </a:defRPr>
      </a:lvl4pPr>
      <a:lvl5pPr marL="914400" indent="-914400" algn="ctr" rtl="0" fontAlgn="base">
        <a:spcBef>
          <a:spcPct val="0"/>
        </a:spcBef>
        <a:spcAft>
          <a:spcPct val="0"/>
        </a:spcAft>
        <a:defRPr sz="4400">
          <a:solidFill>
            <a:schemeClr val="tx1"/>
          </a:solidFill>
          <a:latin typeface="微软雅黑" pitchFamily="34" charset="-122"/>
          <a:ea typeface="微软雅黑" pitchFamily="34" charset="-122"/>
          <a:sym typeface="Calibri" pitchFamily="34" charset="0"/>
        </a:defRPr>
      </a:lvl5pPr>
      <a:lvl6pPr marL="1371600" indent="-914400" algn="ctr" rtl="0" fontAlgn="base">
        <a:spcBef>
          <a:spcPct val="0"/>
        </a:spcBef>
        <a:spcAft>
          <a:spcPct val="0"/>
        </a:spcAft>
        <a:defRPr sz="4400">
          <a:solidFill>
            <a:schemeClr val="tx1"/>
          </a:solidFill>
          <a:latin typeface="微软雅黑" pitchFamily="34" charset="-122"/>
          <a:ea typeface="微软雅黑" pitchFamily="34" charset="-122"/>
          <a:sym typeface="Calibri" pitchFamily="34" charset="0"/>
        </a:defRPr>
      </a:lvl6pPr>
      <a:lvl7pPr marL="1828800" indent="-914400" algn="ctr" rtl="0" fontAlgn="base">
        <a:spcBef>
          <a:spcPct val="0"/>
        </a:spcBef>
        <a:spcAft>
          <a:spcPct val="0"/>
        </a:spcAft>
        <a:defRPr sz="4400">
          <a:solidFill>
            <a:schemeClr val="tx1"/>
          </a:solidFill>
          <a:latin typeface="微软雅黑" pitchFamily="34" charset="-122"/>
          <a:ea typeface="微软雅黑" pitchFamily="34" charset="-122"/>
          <a:sym typeface="Calibri" pitchFamily="34" charset="0"/>
        </a:defRPr>
      </a:lvl7pPr>
      <a:lvl8pPr marL="2286000" indent="-914400" algn="ctr" rtl="0" fontAlgn="base">
        <a:spcBef>
          <a:spcPct val="0"/>
        </a:spcBef>
        <a:spcAft>
          <a:spcPct val="0"/>
        </a:spcAft>
        <a:defRPr sz="4400">
          <a:solidFill>
            <a:schemeClr val="tx1"/>
          </a:solidFill>
          <a:latin typeface="微软雅黑" pitchFamily="34" charset="-122"/>
          <a:ea typeface="微软雅黑" pitchFamily="34" charset="-122"/>
          <a:sym typeface="Calibri" pitchFamily="34" charset="0"/>
        </a:defRPr>
      </a:lvl8pPr>
      <a:lvl9pPr marL="2743200" indent="-914400" algn="ctr" rtl="0" fontAlgn="base">
        <a:spcBef>
          <a:spcPct val="0"/>
        </a:spcBef>
        <a:spcAft>
          <a:spcPct val="0"/>
        </a:spcAft>
        <a:defRPr sz="4400">
          <a:solidFill>
            <a:schemeClr val="tx1"/>
          </a:solidFill>
          <a:latin typeface="微软雅黑" pitchFamily="34" charset="-122"/>
          <a:ea typeface="微软雅黑" pitchFamily="34" charset="-122"/>
          <a:sym typeface="Calibri" pitchFamily="34" charset="0"/>
        </a:defRPr>
      </a:lvl9pPr>
    </p:titleStyle>
    <p:bodyStyle>
      <a:lvl1pPr marL="342900" indent="-342900" algn="l" rtl="0" fontAlgn="base">
        <a:spcBef>
          <a:spcPct val="20000"/>
        </a:spcBef>
        <a:spcAft>
          <a:spcPct val="0"/>
        </a:spcAft>
        <a:buFont typeface="Arial" pitchFamily="34" charset="0"/>
        <a:buChar char="•"/>
        <a:defRPr sz="3200">
          <a:solidFill>
            <a:schemeClr val="tx1"/>
          </a:solidFill>
          <a:latin typeface="+mn-lt"/>
          <a:ea typeface="+mn-ea"/>
          <a:cs typeface="+mn-cs"/>
          <a:sym typeface="Calibri" pitchFamily="34" charset="0"/>
        </a:defRPr>
      </a:lvl1pPr>
      <a:lvl2pPr marL="742950" indent="-285750" algn="l" rtl="0" fontAlgn="base">
        <a:spcBef>
          <a:spcPct val="20000"/>
        </a:spcBef>
        <a:spcAft>
          <a:spcPct val="0"/>
        </a:spcAft>
        <a:buFont typeface="Arial" pitchFamily="34" charset="0"/>
        <a:buChar char="–"/>
        <a:defRPr sz="2800">
          <a:solidFill>
            <a:schemeClr val="tx1"/>
          </a:solidFill>
          <a:latin typeface="+mn-lt"/>
          <a:ea typeface="+mn-ea"/>
          <a:sym typeface="Calibri" pitchFamily="34" charset="0"/>
        </a:defRPr>
      </a:lvl2pPr>
      <a:lvl3pPr marL="1143000" indent="-228600" algn="l" rtl="0" fontAlgn="base">
        <a:spcBef>
          <a:spcPct val="20000"/>
        </a:spcBef>
        <a:spcAft>
          <a:spcPct val="0"/>
        </a:spcAft>
        <a:buFont typeface="Arial" pitchFamily="34" charset="0"/>
        <a:buChar char="•"/>
        <a:defRPr sz="2400">
          <a:solidFill>
            <a:schemeClr val="tx1"/>
          </a:solidFill>
          <a:latin typeface="+mn-lt"/>
          <a:ea typeface="+mn-ea"/>
          <a:sym typeface="Calibri" pitchFamily="34" charset="0"/>
        </a:defRPr>
      </a:lvl3pPr>
      <a:lvl4pPr marL="1600200" indent="-228600" algn="l" rtl="0" fontAlgn="base">
        <a:spcBef>
          <a:spcPct val="20000"/>
        </a:spcBef>
        <a:spcAft>
          <a:spcPct val="0"/>
        </a:spcAft>
        <a:buFont typeface="Arial" pitchFamily="34" charset="0"/>
        <a:buChar char="–"/>
        <a:defRPr sz="2000">
          <a:solidFill>
            <a:schemeClr val="tx1"/>
          </a:solidFill>
          <a:latin typeface="+mn-lt"/>
          <a:ea typeface="+mn-ea"/>
          <a:sym typeface="Calibri" pitchFamily="34" charset="0"/>
        </a:defRPr>
      </a:lvl4pPr>
      <a:lvl5pPr marL="2057400" indent="-228600" algn="l" rtl="0" fontAlgn="base">
        <a:spcBef>
          <a:spcPct val="20000"/>
        </a:spcBef>
        <a:spcAft>
          <a:spcPct val="0"/>
        </a:spcAft>
        <a:buFont typeface="Arial" pitchFamily="34" charset="0"/>
        <a:buChar char="»"/>
        <a:defRPr sz="2000">
          <a:solidFill>
            <a:schemeClr val="tx1"/>
          </a:solidFill>
          <a:latin typeface="+mn-lt"/>
          <a:ea typeface="+mn-ea"/>
          <a:sym typeface="Calibri" pitchFamily="34" charset="0"/>
        </a:defRPr>
      </a:lvl5pPr>
      <a:lvl6pPr marL="2514600" indent="-228600" algn="l" rtl="0" fontAlgn="base">
        <a:spcBef>
          <a:spcPct val="20000"/>
        </a:spcBef>
        <a:spcAft>
          <a:spcPct val="0"/>
        </a:spcAft>
        <a:buFont typeface="Arial" pitchFamily="34" charset="0"/>
        <a:buChar char="»"/>
        <a:defRPr sz="2000">
          <a:solidFill>
            <a:schemeClr val="tx1"/>
          </a:solidFill>
          <a:latin typeface="+mn-lt"/>
          <a:ea typeface="+mn-ea"/>
          <a:sym typeface="Calibri" pitchFamily="34" charset="0"/>
        </a:defRPr>
      </a:lvl6pPr>
      <a:lvl7pPr marL="2971800" indent="-228600" algn="l" rtl="0" fontAlgn="base">
        <a:spcBef>
          <a:spcPct val="20000"/>
        </a:spcBef>
        <a:spcAft>
          <a:spcPct val="0"/>
        </a:spcAft>
        <a:buFont typeface="Arial" pitchFamily="34" charset="0"/>
        <a:buChar char="»"/>
        <a:defRPr sz="2000">
          <a:solidFill>
            <a:schemeClr val="tx1"/>
          </a:solidFill>
          <a:latin typeface="+mn-lt"/>
          <a:ea typeface="+mn-ea"/>
          <a:sym typeface="Calibri" pitchFamily="34" charset="0"/>
        </a:defRPr>
      </a:lvl7pPr>
      <a:lvl8pPr marL="3429000" indent="-228600" algn="l" rtl="0" fontAlgn="base">
        <a:spcBef>
          <a:spcPct val="20000"/>
        </a:spcBef>
        <a:spcAft>
          <a:spcPct val="0"/>
        </a:spcAft>
        <a:buFont typeface="Arial" pitchFamily="34" charset="0"/>
        <a:buChar char="»"/>
        <a:defRPr sz="2000">
          <a:solidFill>
            <a:schemeClr val="tx1"/>
          </a:solidFill>
          <a:latin typeface="+mn-lt"/>
          <a:ea typeface="+mn-ea"/>
          <a:sym typeface="Calibri" pitchFamily="34" charset="0"/>
        </a:defRPr>
      </a:lvl8pPr>
      <a:lvl9pPr marL="3886200" indent="-228600" algn="l" rtl="0" fontAlgn="base">
        <a:spcBef>
          <a:spcPct val="20000"/>
        </a:spcBef>
        <a:spcAft>
          <a:spcPct val="0"/>
        </a:spcAft>
        <a:buFont typeface="Arial" pitchFamily="34" charset="0"/>
        <a:buChar char="»"/>
        <a:defRPr sz="2000">
          <a:solidFill>
            <a:schemeClr val="tx1"/>
          </a:solidFill>
          <a:latin typeface="+mn-lt"/>
          <a:ea typeface="+mn-ea"/>
          <a:sym typeface="Calibri"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4.jpeg"/><Relationship Id="rId7" Type="http://schemas.openxmlformats.org/officeDocument/2006/relationships/image" Target="../media/image33.jpeg"/><Relationship Id="rId2" Type="http://schemas.openxmlformats.org/officeDocument/2006/relationships/image" Target="../media/image3.jpeg"/><Relationship Id="rId1" Type="http://schemas.openxmlformats.org/officeDocument/2006/relationships/slideLayout" Target="../slideLayouts/slideLayout17.xml"/><Relationship Id="rId6" Type="http://schemas.openxmlformats.org/officeDocument/2006/relationships/image" Target="../media/image32.jpeg"/><Relationship Id="rId5" Type="http://schemas.openxmlformats.org/officeDocument/2006/relationships/image" Target="../media/image6.jpeg"/><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7.xml"/><Relationship Id="rId5" Type="http://schemas.openxmlformats.org/officeDocument/2006/relationships/image" Target="../media/image6.jpeg"/><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7.xml"/><Relationship Id="rId5" Type="http://schemas.openxmlformats.org/officeDocument/2006/relationships/image" Target="../media/image6.jpeg"/><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7.xml"/><Relationship Id="rId13" Type="http://schemas.openxmlformats.org/officeDocument/2006/relationships/image" Target="../media/image38.jpeg"/><Relationship Id="rId18" Type="http://schemas.openxmlformats.org/officeDocument/2006/relationships/image" Target="../media/image43.jpeg"/><Relationship Id="rId26" Type="http://schemas.openxmlformats.org/officeDocument/2006/relationships/image" Target="../media/image51.png"/><Relationship Id="rId3" Type="http://schemas.openxmlformats.org/officeDocument/2006/relationships/tags" Target="../tags/tag3.xml"/><Relationship Id="rId21" Type="http://schemas.openxmlformats.org/officeDocument/2006/relationships/image" Target="../media/image46.png"/><Relationship Id="rId7" Type="http://schemas.openxmlformats.org/officeDocument/2006/relationships/slideLayout" Target="../slideLayouts/slideLayout17.xml"/><Relationship Id="rId12" Type="http://schemas.openxmlformats.org/officeDocument/2006/relationships/image" Target="../media/image6.jpeg"/><Relationship Id="rId17" Type="http://schemas.openxmlformats.org/officeDocument/2006/relationships/image" Target="../media/image42.png"/><Relationship Id="rId25" Type="http://schemas.openxmlformats.org/officeDocument/2006/relationships/image" Target="../media/image50.wmf"/><Relationship Id="rId33" Type="http://schemas.openxmlformats.org/officeDocument/2006/relationships/image" Target="../media/image58.jpeg"/><Relationship Id="rId2" Type="http://schemas.openxmlformats.org/officeDocument/2006/relationships/tags" Target="../tags/tag2.xml"/><Relationship Id="rId16" Type="http://schemas.openxmlformats.org/officeDocument/2006/relationships/image" Target="../media/image41.png"/><Relationship Id="rId20" Type="http://schemas.openxmlformats.org/officeDocument/2006/relationships/image" Target="../media/image45.png"/><Relationship Id="rId29" Type="http://schemas.openxmlformats.org/officeDocument/2006/relationships/image" Target="../media/image54.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5.jpeg"/><Relationship Id="rId24" Type="http://schemas.openxmlformats.org/officeDocument/2006/relationships/image" Target="../media/image49.png"/><Relationship Id="rId32" Type="http://schemas.openxmlformats.org/officeDocument/2006/relationships/image" Target="../media/image57.jpeg"/><Relationship Id="rId5" Type="http://schemas.openxmlformats.org/officeDocument/2006/relationships/tags" Target="../tags/tag5.xml"/><Relationship Id="rId15" Type="http://schemas.openxmlformats.org/officeDocument/2006/relationships/image" Target="../media/image40.png"/><Relationship Id="rId23" Type="http://schemas.openxmlformats.org/officeDocument/2006/relationships/image" Target="../media/image48.jpeg"/><Relationship Id="rId28" Type="http://schemas.openxmlformats.org/officeDocument/2006/relationships/image" Target="../media/image53.jpeg"/><Relationship Id="rId10" Type="http://schemas.openxmlformats.org/officeDocument/2006/relationships/image" Target="../media/image4.jpeg"/><Relationship Id="rId19" Type="http://schemas.openxmlformats.org/officeDocument/2006/relationships/image" Target="../media/image44.jpeg"/><Relationship Id="rId31" Type="http://schemas.openxmlformats.org/officeDocument/2006/relationships/image" Target="../media/image56.png"/><Relationship Id="rId4" Type="http://schemas.openxmlformats.org/officeDocument/2006/relationships/tags" Target="../tags/tag4.xml"/><Relationship Id="rId9" Type="http://schemas.openxmlformats.org/officeDocument/2006/relationships/image" Target="../media/image3.jpeg"/><Relationship Id="rId14" Type="http://schemas.openxmlformats.org/officeDocument/2006/relationships/image" Target="../media/image39.png"/><Relationship Id="rId22" Type="http://schemas.openxmlformats.org/officeDocument/2006/relationships/image" Target="../media/image47.wmf"/><Relationship Id="rId27" Type="http://schemas.openxmlformats.org/officeDocument/2006/relationships/image" Target="../media/image52.jpeg"/><Relationship Id="rId30" Type="http://schemas.openxmlformats.org/officeDocument/2006/relationships/image" Target="../media/image55.jpe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7.xml"/><Relationship Id="rId5" Type="http://schemas.openxmlformats.org/officeDocument/2006/relationships/image" Target="../media/image6.jpeg"/><Relationship Id="rId4" Type="http://schemas.openxmlformats.org/officeDocument/2006/relationships/image" Target="../media/image5.jpeg"/></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7.xml"/><Relationship Id="rId5" Type="http://schemas.openxmlformats.org/officeDocument/2006/relationships/image" Target="../media/image6.jpeg"/><Relationship Id="rId4" Type="http://schemas.openxmlformats.org/officeDocument/2006/relationships/image" Target="../media/image5.jpeg"/></Relationships>
</file>

<file path=ppt/slides/_rels/slide22.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image" Target="../media/image3.jpe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6.jpeg"/><Relationship Id="rId11" Type="http://schemas.openxmlformats.org/officeDocument/2006/relationships/image" Target="../media/image64.png"/><Relationship Id="rId5" Type="http://schemas.openxmlformats.org/officeDocument/2006/relationships/image" Target="../media/image5.jpeg"/><Relationship Id="rId10" Type="http://schemas.openxmlformats.org/officeDocument/2006/relationships/image" Target="../media/image63.png"/><Relationship Id="rId4" Type="http://schemas.openxmlformats.org/officeDocument/2006/relationships/image" Target="../media/image4.jpeg"/><Relationship Id="rId9" Type="http://schemas.openxmlformats.org/officeDocument/2006/relationships/image" Target="../media/image62.png"/><Relationship Id="rId14" Type="http://schemas.openxmlformats.org/officeDocument/2006/relationships/image" Target="../media/image67.png"/></Relationships>
</file>

<file path=ppt/slides/_rels/slide23.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3" Type="http://schemas.openxmlformats.org/officeDocument/2006/relationships/image" Target="../media/image3.jpeg"/><Relationship Id="rId7" Type="http://schemas.openxmlformats.org/officeDocument/2006/relationships/image" Target="../media/image60.png"/><Relationship Id="rId12" Type="http://schemas.openxmlformats.org/officeDocument/2006/relationships/image" Target="../media/image72.wmf"/><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6.jpeg"/><Relationship Id="rId11" Type="http://schemas.openxmlformats.org/officeDocument/2006/relationships/image" Target="../media/image71.png"/><Relationship Id="rId5" Type="http://schemas.openxmlformats.org/officeDocument/2006/relationships/image" Target="../media/image5.jpeg"/><Relationship Id="rId10" Type="http://schemas.openxmlformats.org/officeDocument/2006/relationships/image" Target="../media/image70.png"/><Relationship Id="rId4" Type="http://schemas.openxmlformats.org/officeDocument/2006/relationships/image" Target="../media/image4.jpeg"/><Relationship Id="rId9" Type="http://schemas.openxmlformats.org/officeDocument/2006/relationships/image" Target="../media/image69.png"/></Relationships>
</file>

<file path=ppt/slides/_rels/slide24.xml.rels><?xml version="1.0" encoding="UTF-8" standalone="yes"?>
<Relationships xmlns="http://schemas.openxmlformats.org/package/2006/relationships"><Relationship Id="rId8" Type="http://schemas.openxmlformats.org/officeDocument/2006/relationships/image" Target="../media/image76.wmf"/><Relationship Id="rId3" Type="http://schemas.openxmlformats.org/officeDocument/2006/relationships/image" Target="../media/image4.jpeg"/><Relationship Id="rId7" Type="http://schemas.openxmlformats.org/officeDocument/2006/relationships/image" Target="../media/image75.png"/><Relationship Id="rId2" Type="http://schemas.openxmlformats.org/officeDocument/2006/relationships/image" Target="../media/image3.jpeg"/><Relationship Id="rId1" Type="http://schemas.openxmlformats.org/officeDocument/2006/relationships/slideLayout" Target="../slideLayouts/slideLayout17.xml"/><Relationship Id="rId6" Type="http://schemas.openxmlformats.org/officeDocument/2006/relationships/image" Target="../media/image74.png"/><Relationship Id="rId5" Type="http://schemas.openxmlformats.org/officeDocument/2006/relationships/image" Target="../media/image6.jpeg"/><Relationship Id="rId4" Type="http://schemas.openxmlformats.org/officeDocument/2006/relationships/image" Target="../media/image5.jpeg"/></Relationships>
</file>

<file path=ppt/slides/_rels/slide25.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3" Type="http://schemas.openxmlformats.org/officeDocument/2006/relationships/image" Target="../media/image3.jpeg"/><Relationship Id="rId7" Type="http://schemas.openxmlformats.org/officeDocument/2006/relationships/image" Target="../media/image77.png"/><Relationship Id="rId12" Type="http://schemas.openxmlformats.org/officeDocument/2006/relationships/image" Target="../media/image82.png"/><Relationship Id="rId2" Type="http://schemas.openxmlformats.org/officeDocument/2006/relationships/notesSlide" Target="../notesSlides/notesSlide11.xml"/><Relationship Id="rId16" Type="http://schemas.openxmlformats.org/officeDocument/2006/relationships/image" Target="../media/image86.jpeg"/><Relationship Id="rId1" Type="http://schemas.openxmlformats.org/officeDocument/2006/relationships/slideLayout" Target="../slideLayouts/slideLayout17.xml"/><Relationship Id="rId6" Type="http://schemas.openxmlformats.org/officeDocument/2006/relationships/image" Target="../media/image6.jpeg"/><Relationship Id="rId11" Type="http://schemas.openxmlformats.org/officeDocument/2006/relationships/image" Target="../media/image81.png"/><Relationship Id="rId5" Type="http://schemas.openxmlformats.org/officeDocument/2006/relationships/image" Target="../media/image5.jpeg"/><Relationship Id="rId15" Type="http://schemas.openxmlformats.org/officeDocument/2006/relationships/image" Target="../media/image85.wmf"/><Relationship Id="rId10" Type="http://schemas.openxmlformats.org/officeDocument/2006/relationships/image" Target="../media/image80.png"/><Relationship Id="rId4" Type="http://schemas.openxmlformats.org/officeDocument/2006/relationships/image" Target="../media/image4.jpeg"/><Relationship Id="rId9" Type="http://schemas.openxmlformats.org/officeDocument/2006/relationships/image" Target="../media/image79.png"/><Relationship Id="rId14" Type="http://schemas.openxmlformats.org/officeDocument/2006/relationships/image" Target="../media/image84.wmf"/></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7.xml"/><Relationship Id="rId5" Type="http://schemas.openxmlformats.org/officeDocument/2006/relationships/image" Target="../media/image6.jpeg"/><Relationship Id="rId4" Type="http://schemas.openxmlformats.org/officeDocument/2006/relationships/image" Target="../media/image5.jpeg"/></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7.xml"/><Relationship Id="rId6" Type="http://schemas.openxmlformats.org/officeDocument/2006/relationships/image" Target="../media/image87.jpeg"/><Relationship Id="rId5" Type="http://schemas.openxmlformats.org/officeDocument/2006/relationships/image" Target="../media/image6.jpeg"/><Relationship Id="rId4" Type="http://schemas.openxmlformats.org/officeDocument/2006/relationships/image" Target="../media/image5.jpeg"/></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7.xml"/><Relationship Id="rId5" Type="http://schemas.openxmlformats.org/officeDocument/2006/relationships/image" Target="../media/image6.jpeg"/><Relationship Id="rId4" Type="http://schemas.openxmlformats.org/officeDocument/2006/relationships/image" Target="../media/image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1.jpeg"/><Relationship Id="rId2" Type="http://schemas.openxmlformats.org/officeDocument/2006/relationships/image" Target="../media/image3.jpeg"/><Relationship Id="rId1" Type="http://schemas.openxmlformats.org/officeDocument/2006/relationships/slideLayout" Target="../slideLayouts/slideLayout17.xml"/><Relationship Id="rId6" Type="http://schemas.openxmlformats.org/officeDocument/2006/relationships/image" Target="../media/image10.jpeg"/><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7.xml"/><Relationship Id="rId6" Type="http://schemas.openxmlformats.org/officeDocument/2006/relationships/image" Target="../media/image89.png"/><Relationship Id="rId5" Type="http://schemas.openxmlformats.org/officeDocument/2006/relationships/image" Target="../media/image6.jpeg"/><Relationship Id="rId4" Type="http://schemas.openxmlformats.org/officeDocument/2006/relationships/image" Target="../media/image5.jpeg"/></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90.png"/><Relationship Id="rId2" Type="http://schemas.openxmlformats.org/officeDocument/2006/relationships/image" Target="../media/image3.jpeg"/><Relationship Id="rId1" Type="http://schemas.openxmlformats.org/officeDocument/2006/relationships/slideLayout" Target="../slideLayouts/slideLayout17.xml"/><Relationship Id="rId6" Type="http://schemas.openxmlformats.org/officeDocument/2006/relationships/image" Target="../media/image87.jpeg"/><Relationship Id="rId5" Type="http://schemas.openxmlformats.org/officeDocument/2006/relationships/image" Target="../media/image6.jpeg"/><Relationship Id="rId4" Type="http://schemas.openxmlformats.org/officeDocument/2006/relationships/image" Target="../media/image5.jpeg"/></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7.xml"/><Relationship Id="rId5" Type="http://schemas.openxmlformats.org/officeDocument/2006/relationships/image" Target="../media/image6.jpeg"/><Relationship Id="rId4" Type="http://schemas.openxmlformats.org/officeDocument/2006/relationships/image" Target="../media/image5.jpeg"/></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7.xml"/><Relationship Id="rId5" Type="http://schemas.openxmlformats.org/officeDocument/2006/relationships/image" Target="../media/image6.jpeg"/><Relationship Id="rId4" Type="http://schemas.openxmlformats.org/officeDocument/2006/relationships/image" Target="../media/image5.jpeg"/></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7.xml"/><Relationship Id="rId6" Type="http://schemas.openxmlformats.org/officeDocument/2006/relationships/image" Target="../media/image91.png"/><Relationship Id="rId5" Type="http://schemas.openxmlformats.org/officeDocument/2006/relationships/image" Target="../media/image6.jpeg"/><Relationship Id="rId4" Type="http://schemas.openxmlformats.org/officeDocument/2006/relationships/image" Target="../media/image5.jpeg"/></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7.xml"/><Relationship Id="rId5" Type="http://schemas.openxmlformats.org/officeDocument/2006/relationships/image" Target="../media/image6.jpeg"/><Relationship Id="rId4" Type="http://schemas.openxmlformats.org/officeDocument/2006/relationships/image" Target="../media/image5.jpeg"/></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7.xml"/><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7.xml"/><Relationship Id="rId6" Type="http://schemas.openxmlformats.org/officeDocument/2006/relationships/image" Target="../media/image87.jpeg"/><Relationship Id="rId5" Type="http://schemas.openxmlformats.org/officeDocument/2006/relationships/image" Target="../media/image6.jpeg"/><Relationship Id="rId4" Type="http://schemas.openxmlformats.org/officeDocument/2006/relationships/image" Target="../media/image5.jpeg"/></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7.xml"/><Relationship Id="rId6" Type="http://schemas.openxmlformats.org/officeDocument/2006/relationships/image" Target="../media/image92.jpeg"/><Relationship Id="rId5" Type="http://schemas.openxmlformats.org/officeDocument/2006/relationships/image" Target="../media/image6.jpeg"/><Relationship Id="rId4" Type="http://schemas.openxmlformats.org/officeDocument/2006/relationships/image" Target="../media/image5.jpeg"/></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7.xml"/><Relationship Id="rId6" Type="http://schemas.openxmlformats.org/officeDocument/2006/relationships/image" Target="../media/image93.jpeg"/><Relationship Id="rId5" Type="http://schemas.openxmlformats.org/officeDocument/2006/relationships/image" Target="../media/image6.jpeg"/><Relationship Id="rId4" Type="http://schemas.openxmlformats.org/officeDocument/2006/relationships/image" Target="../media/image5.jpeg"/></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7.xml"/><Relationship Id="rId6" Type="http://schemas.openxmlformats.org/officeDocument/2006/relationships/image" Target="../media/image94.jpeg"/><Relationship Id="rId5" Type="http://schemas.openxmlformats.org/officeDocument/2006/relationships/image" Target="../media/image6.jpeg"/><Relationship Id="rId4" Type="http://schemas.openxmlformats.org/officeDocument/2006/relationships/image" Target="../media/image5.jpeg"/></Relationships>
</file>

<file path=ppt/slides/_rels/slide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7.xml"/><Relationship Id="rId6" Type="http://schemas.openxmlformats.org/officeDocument/2006/relationships/image" Target="../media/image95.jpeg"/><Relationship Id="rId5" Type="http://schemas.openxmlformats.org/officeDocument/2006/relationships/image" Target="../media/image6.jpeg"/><Relationship Id="rId4" Type="http://schemas.openxmlformats.org/officeDocument/2006/relationships/image" Target="../media/image5.jpeg"/></Relationships>
</file>

<file path=ppt/slides/_rels/slide4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7.xml"/><Relationship Id="rId6" Type="http://schemas.openxmlformats.org/officeDocument/2006/relationships/image" Target="../media/image95.jpeg"/><Relationship Id="rId5" Type="http://schemas.openxmlformats.org/officeDocument/2006/relationships/image" Target="../media/image6.jpeg"/><Relationship Id="rId4" Type="http://schemas.openxmlformats.org/officeDocument/2006/relationships/image" Target="../media/image5.jpeg"/></Relationships>
</file>

<file path=ppt/slides/_rels/slide46.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96.png"/><Relationship Id="rId2" Type="http://schemas.openxmlformats.org/officeDocument/2006/relationships/image" Target="../media/image3.jpeg"/><Relationship Id="rId1" Type="http://schemas.openxmlformats.org/officeDocument/2006/relationships/slideLayout" Target="../slideLayouts/slideLayout17.xml"/><Relationship Id="rId6" Type="http://schemas.openxmlformats.org/officeDocument/2006/relationships/image" Target="../media/image95.jpeg"/><Relationship Id="rId5" Type="http://schemas.openxmlformats.org/officeDocument/2006/relationships/image" Target="../media/image6.jpeg"/><Relationship Id="rId4" Type="http://schemas.openxmlformats.org/officeDocument/2006/relationships/image" Target="../media/image5.jpeg"/></Relationships>
</file>

<file path=ppt/slides/_rels/slide47.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97.png"/><Relationship Id="rId2" Type="http://schemas.openxmlformats.org/officeDocument/2006/relationships/image" Target="../media/image3.jpeg"/><Relationship Id="rId1" Type="http://schemas.openxmlformats.org/officeDocument/2006/relationships/slideLayout" Target="../slideLayouts/slideLayout17.xml"/><Relationship Id="rId6" Type="http://schemas.openxmlformats.org/officeDocument/2006/relationships/image" Target="../media/image95.jpeg"/><Relationship Id="rId5" Type="http://schemas.openxmlformats.org/officeDocument/2006/relationships/image" Target="../media/image6.jpeg"/><Relationship Id="rId4" Type="http://schemas.openxmlformats.org/officeDocument/2006/relationships/image" Target="../media/image5.jpeg"/></Relationships>
</file>

<file path=ppt/slides/_rels/slide48.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98.png"/><Relationship Id="rId2" Type="http://schemas.openxmlformats.org/officeDocument/2006/relationships/image" Target="../media/image3.jpeg"/><Relationship Id="rId1" Type="http://schemas.openxmlformats.org/officeDocument/2006/relationships/slideLayout" Target="../slideLayouts/slideLayout17.xml"/><Relationship Id="rId6" Type="http://schemas.openxmlformats.org/officeDocument/2006/relationships/image" Target="../media/image95.jpeg"/><Relationship Id="rId5" Type="http://schemas.openxmlformats.org/officeDocument/2006/relationships/image" Target="../media/image6.jpeg"/><Relationship Id="rId4" Type="http://schemas.openxmlformats.org/officeDocument/2006/relationships/image" Target="../media/image5.jpeg"/></Relationships>
</file>

<file path=ppt/slides/_rels/slide4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7.xml"/><Relationship Id="rId6" Type="http://schemas.openxmlformats.org/officeDocument/2006/relationships/image" Target="../media/image99.jpeg"/><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7.xml"/><Relationship Id="rId6" Type="http://schemas.openxmlformats.org/officeDocument/2006/relationships/image" Target="../media/image100.png"/><Relationship Id="rId5" Type="http://schemas.openxmlformats.org/officeDocument/2006/relationships/image" Target="../media/image6.jpeg"/><Relationship Id="rId4" Type="http://schemas.openxmlformats.org/officeDocument/2006/relationships/image" Target="../media/image5.jpeg"/></Relationships>
</file>

<file path=ppt/slides/_rels/slide5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7.xml"/><Relationship Id="rId6" Type="http://schemas.openxmlformats.org/officeDocument/2006/relationships/image" Target="../media/image101.jpeg"/><Relationship Id="rId5" Type="http://schemas.openxmlformats.org/officeDocument/2006/relationships/image" Target="../media/image6.jpeg"/><Relationship Id="rId4" Type="http://schemas.openxmlformats.org/officeDocument/2006/relationships/image" Target="../media/image5.jpeg"/></Relationships>
</file>

<file path=ppt/slides/_rels/slide52.xml.rels><?xml version="1.0" encoding="UTF-8" standalone="yes"?>
<Relationships xmlns="http://schemas.openxmlformats.org/package/2006/relationships"><Relationship Id="rId3" Type="http://schemas.openxmlformats.org/officeDocument/2006/relationships/image" Target="../media/image4.jpeg"/><Relationship Id="rId7"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17.xml"/><Relationship Id="rId6" Type="http://schemas.openxmlformats.org/officeDocument/2006/relationships/image" Target="../media/image102.jpeg"/><Relationship Id="rId5" Type="http://schemas.openxmlformats.org/officeDocument/2006/relationships/image" Target="../media/image6.jpeg"/><Relationship Id="rId4" Type="http://schemas.openxmlformats.org/officeDocument/2006/relationships/image" Target="../media/image5.jpeg"/></Relationships>
</file>

<file path=ppt/slides/_rels/slide5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7.xml"/><Relationship Id="rId5" Type="http://schemas.openxmlformats.org/officeDocument/2006/relationships/image" Target="../media/image6.jpeg"/><Relationship Id="rId4" Type="http://schemas.openxmlformats.org/officeDocument/2006/relationships/image" Target="../media/image5.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 Id="rId5" Type="http://schemas.openxmlformats.org/officeDocument/2006/relationships/image" Target="../media/image109.jpeg"/><Relationship Id="rId4" Type="http://schemas.openxmlformats.org/officeDocument/2006/relationships/image" Target="../media/image108.jpeg"/></Relationships>
</file>

<file path=ppt/slides/_rels/slide62.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7.xml"/><Relationship Id="rId6" Type="http://schemas.openxmlformats.org/officeDocument/2006/relationships/image" Target="../media/image112.png"/><Relationship Id="rId5" Type="http://schemas.openxmlformats.org/officeDocument/2006/relationships/image" Target="../media/image6.jpeg"/><Relationship Id="rId4" Type="http://schemas.openxmlformats.org/officeDocument/2006/relationships/image" Target="../media/image5.jpeg"/></Relationships>
</file>

<file path=ppt/slides/_rels/slide6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7.xml"/><Relationship Id="rId6" Type="http://schemas.openxmlformats.org/officeDocument/2006/relationships/image" Target="../media/image113.png"/><Relationship Id="rId5" Type="http://schemas.openxmlformats.org/officeDocument/2006/relationships/image" Target="../media/image6.jpeg"/><Relationship Id="rId4" Type="http://schemas.openxmlformats.org/officeDocument/2006/relationships/image" Target="../media/image5.jpeg"/></Relationships>
</file>

<file path=ppt/slides/_rels/slide6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7.xml"/><Relationship Id="rId6" Type="http://schemas.openxmlformats.org/officeDocument/2006/relationships/image" Target="../media/image114.jpeg"/><Relationship Id="rId5" Type="http://schemas.openxmlformats.org/officeDocument/2006/relationships/image" Target="../media/image6.jpeg"/><Relationship Id="rId4" Type="http://schemas.openxmlformats.org/officeDocument/2006/relationships/image" Target="../media/image5.jpeg"/></Relationships>
</file>

<file path=ppt/slides/_rels/slide6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7.xml"/><Relationship Id="rId6" Type="http://schemas.openxmlformats.org/officeDocument/2006/relationships/image" Target="../media/image115.jpeg"/><Relationship Id="rId5" Type="http://schemas.openxmlformats.org/officeDocument/2006/relationships/image" Target="../media/image6.jpeg"/><Relationship Id="rId4" Type="http://schemas.openxmlformats.org/officeDocument/2006/relationships/image" Target="../media/image5.jpeg"/></Relationships>
</file>

<file path=ppt/slides/_rels/slide6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7.xml"/><Relationship Id="rId6" Type="http://schemas.openxmlformats.org/officeDocument/2006/relationships/image" Target="../media/image116.jpeg"/><Relationship Id="rId5" Type="http://schemas.openxmlformats.org/officeDocument/2006/relationships/image" Target="../media/image6.jpe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7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7.xml"/><Relationship Id="rId6" Type="http://schemas.openxmlformats.org/officeDocument/2006/relationships/image" Target="../media/image117.jpeg"/><Relationship Id="rId5" Type="http://schemas.openxmlformats.org/officeDocument/2006/relationships/image" Target="../media/image6.jpe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pic>
      <p:sp>
        <p:nvSpPr>
          <p:cNvPr id="3075" name="矩形 10"/>
          <p:cNvSpPr>
            <a:spLocks noChangeArrowheads="1"/>
          </p:cNvSpPr>
          <p:nvPr/>
        </p:nvSpPr>
        <p:spPr bwMode="auto">
          <a:xfrm>
            <a:off x="-1588" y="1600200"/>
            <a:ext cx="9144001" cy="2209800"/>
          </a:xfrm>
          <a:prstGeom prst="rect">
            <a:avLst/>
          </a:prstGeom>
          <a:solidFill>
            <a:srgbClr val="0022CC">
              <a:alpha val="79999"/>
            </a:srgbClr>
          </a:solid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sp>
        <p:nvSpPr>
          <p:cNvPr id="3076" name="任意多边形 11"/>
          <p:cNvSpPr>
            <a:spLocks noChangeArrowheads="1"/>
          </p:cNvSpPr>
          <p:nvPr/>
        </p:nvSpPr>
        <p:spPr bwMode="auto">
          <a:xfrm>
            <a:off x="-3175" y="1524000"/>
            <a:ext cx="8893175" cy="5334000"/>
          </a:xfrm>
          <a:custGeom>
            <a:avLst/>
            <a:gdLst>
              <a:gd name="T0" fmla="*/ 7878725 w 7878725"/>
              <a:gd name="T1" fmla="*/ 0 h 6858000"/>
              <a:gd name="T2" fmla="*/ 5199320 w 7878725"/>
              <a:gd name="T3" fmla="*/ 6858000 h 6858000"/>
              <a:gd name="T4" fmla="*/ 0 w 7878725"/>
              <a:gd name="T5" fmla="*/ 6858000 h 6858000"/>
              <a:gd name="T6" fmla="*/ 0 w 7878725"/>
              <a:gd name="T7" fmla="*/ 0 h 6858000"/>
              <a:gd name="T8" fmla="*/ 7878725 w 7878725"/>
              <a:gd name="T9" fmla="*/ 0 h 6858000"/>
              <a:gd name="T10" fmla="*/ 0 60000 65536"/>
              <a:gd name="T11" fmla="*/ 0 60000 65536"/>
              <a:gd name="T12" fmla="*/ 0 60000 65536"/>
              <a:gd name="T13" fmla="*/ 0 60000 65536"/>
              <a:gd name="T14" fmla="*/ 0 60000 65536"/>
              <a:gd name="T15" fmla="*/ 0 w 7878725"/>
              <a:gd name="T16" fmla="*/ 0 h 6858000"/>
              <a:gd name="T17" fmla="*/ 7878725 w 7878725"/>
              <a:gd name="T18" fmla="*/ 6858000 h 6858000"/>
            </a:gdLst>
            <a:ahLst/>
            <a:cxnLst>
              <a:cxn ang="T10">
                <a:pos x="T0" y="T1"/>
              </a:cxn>
              <a:cxn ang="T11">
                <a:pos x="T2" y="T3"/>
              </a:cxn>
              <a:cxn ang="T12">
                <a:pos x="T4" y="T5"/>
              </a:cxn>
              <a:cxn ang="T13">
                <a:pos x="T6" y="T7"/>
              </a:cxn>
              <a:cxn ang="T14">
                <a:pos x="T8" y="T9"/>
              </a:cxn>
            </a:cxnLst>
            <a:rect l="T15" t="T16" r="T17" b="T18"/>
            <a:pathLst>
              <a:path w="7878725" h="6858000">
                <a:moveTo>
                  <a:pt x="7878725" y="0"/>
                </a:moveTo>
                <a:lnTo>
                  <a:pt x="5199320" y="6858000"/>
                </a:lnTo>
                <a:lnTo>
                  <a:pt x="0" y="6858000"/>
                </a:lnTo>
                <a:lnTo>
                  <a:pt x="0" y="0"/>
                </a:lnTo>
                <a:lnTo>
                  <a:pt x="7878725" y="0"/>
                </a:lnTo>
                <a:close/>
              </a:path>
            </a:pathLst>
          </a:custGeom>
          <a:solidFill>
            <a:srgbClr val="000000">
              <a:alpha val="51999"/>
            </a:srgbClr>
          </a:solid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pic>
        <p:nvPicPr>
          <p:cNvPr id="3077" name="图片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850" y="404813"/>
            <a:ext cx="4244975"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pic>
      <p:sp>
        <p:nvSpPr>
          <p:cNvPr id="3078" name="标题 3"/>
          <p:cNvSpPr>
            <a:spLocks noGrp="1" noChangeArrowheads="1"/>
          </p:cNvSpPr>
          <p:nvPr>
            <p:ph type="ctrTitle" idx="4294967295"/>
          </p:nvPr>
        </p:nvSpPr>
        <p:spPr>
          <a:xfrm>
            <a:off x="685800" y="1958975"/>
            <a:ext cx="7772400" cy="1470025"/>
          </a:xfrm>
          <a:ln/>
        </p:spPr>
        <p:txBody>
          <a:bodyPr/>
          <a:lstStyle/>
          <a:p>
            <a:pPr marL="0" indent="0"/>
            <a:r>
              <a:rPr lang="zh-CN" altLang="en-US" sz="3600" b="1" dirty="0">
                <a:solidFill>
                  <a:schemeClr val="bg1"/>
                </a:solidFill>
                <a:latin typeface="华文中宋" pitchFamily="2" charset="-122"/>
                <a:ea typeface="华文中宋" pitchFamily="2" charset="-122"/>
              </a:rPr>
              <a:t>互联网思维打造科研支撑管理平台 </a:t>
            </a:r>
            <a:r>
              <a:rPr lang="en-US" altLang="zh-CN" sz="3600" b="1" dirty="0" err="1">
                <a:solidFill>
                  <a:schemeClr val="bg1"/>
                </a:solidFill>
                <a:latin typeface="华文中宋" pitchFamily="2" charset="-122"/>
                <a:ea typeface="华文中宋" pitchFamily="2" charset="-122"/>
              </a:rPr>
              <a:t>eSupply</a:t>
            </a:r>
            <a:r>
              <a:rPr lang="zh-CN" altLang="en-US" sz="3600" b="1" dirty="0">
                <a:solidFill>
                  <a:schemeClr val="bg1"/>
                </a:solidFill>
                <a:latin typeface="华文中宋" pitchFamily="2" charset="-122"/>
                <a:ea typeface="华文中宋" pitchFamily="2" charset="-122"/>
              </a:rPr>
              <a:t>科研物资管理系统</a:t>
            </a:r>
            <a:endParaRPr lang="zh-CN" altLang="en-US" b="1" dirty="0">
              <a:solidFill>
                <a:schemeClr val="bg1"/>
              </a:solidFill>
              <a:latin typeface="华文中宋" pitchFamily="2" charset="-122"/>
              <a:ea typeface="华文中宋" pitchFamily="2" charset="-122"/>
              <a:sym typeface="宋体" pitchFamily="2" charset="-122"/>
            </a:endParaRPr>
          </a:p>
        </p:txBody>
      </p:sp>
      <p:sp>
        <p:nvSpPr>
          <p:cNvPr id="3079" name="副标题 4"/>
          <p:cNvSpPr>
            <a:spLocks noGrp="1" noChangeArrowheads="1"/>
          </p:cNvSpPr>
          <p:nvPr>
            <p:ph type="subTitle" idx="4294967295"/>
          </p:nvPr>
        </p:nvSpPr>
        <p:spPr bwMode="auto">
          <a:xfrm>
            <a:off x="1371600" y="4622800"/>
            <a:ext cx="6400800" cy="904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indent="0" algn="ctr">
              <a:buFont typeface="Arial" pitchFamily="34" charset="0"/>
              <a:buNone/>
            </a:pPr>
            <a:r>
              <a:rPr lang="en-US" altLang="zh-CN" sz="2400" b="1" dirty="0">
                <a:solidFill>
                  <a:srgbClr val="FFFF00"/>
                </a:solidFill>
                <a:sym typeface="Arial" pitchFamily="34" charset="0"/>
              </a:rPr>
              <a:t>2015</a:t>
            </a:r>
            <a:r>
              <a:rPr lang="zh-CN" altLang="en-US" sz="2400" b="1" dirty="0">
                <a:solidFill>
                  <a:srgbClr val="FFFF00"/>
                </a:solidFill>
                <a:sym typeface="Arial" pitchFamily="34" charset="0"/>
              </a:rPr>
              <a:t>年</a:t>
            </a:r>
            <a:r>
              <a:rPr lang="en-US" altLang="zh-CN" sz="2400" b="1" dirty="0" smtClean="0">
                <a:solidFill>
                  <a:srgbClr val="FFFF00"/>
                </a:solidFill>
                <a:sym typeface="Arial" pitchFamily="34" charset="0"/>
              </a:rPr>
              <a:t>08</a:t>
            </a:r>
            <a:r>
              <a:rPr lang="zh-CN" altLang="en-US" sz="2400" b="1" dirty="0" smtClean="0">
                <a:solidFill>
                  <a:srgbClr val="FFFF00"/>
                </a:solidFill>
                <a:sym typeface="Arial" pitchFamily="34" charset="0"/>
              </a:rPr>
              <a:t>月</a:t>
            </a:r>
            <a:endParaRPr lang="en-US" altLang="zh-CN" sz="2400" b="1" dirty="0">
              <a:solidFill>
                <a:srgbClr val="FFFF00"/>
              </a:solidFill>
              <a:sym typeface="Arial" pitchFamily="34" charset="0"/>
            </a:endParaRPr>
          </a:p>
          <a:p>
            <a:pPr marL="0" indent="0" algn="ctr">
              <a:buFont typeface="Arial" pitchFamily="34" charset="0"/>
              <a:buNone/>
            </a:pPr>
            <a:r>
              <a:rPr lang="zh-CN" altLang="en-US" sz="2400" b="1" dirty="0">
                <a:solidFill>
                  <a:srgbClr val="F6E50A"/>
                </a:solidFill>
                <a:sym typeface="Arial" pitchFamily="34" charset="0"/>
              </a:rPr>
              <a:t>范海巍</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矩形 3"/>
          <p:cNvSpPr>
            <a:spLocks noChangeArrowheads="1"/>
          </p:cNvSpPr>
          <p:nvPr/>
        </p:nvSpPr>
        <p:spPr bwMode="auto">
          <a:xfrm>
            <a:off x="-9525" y="763588"/>
            <a:ext cx="9151938" cy="6094412"/>
          </a:xfrm>
          <a:prstGeom prst="rect">
            <a:avLst/>
          </a:prstGeom>
          <a:blipFill dpi="0" rotWithShape="1">
            <a:blip r:embed="rId2">
              <a:alphaModFix amt="80000"/>
            </a:blip>
            <a:srcRect/>
            <a:stretch>
              <a:fillRect/>
            </a:stretch>
          </a:blip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pic>
        <p:nvPicPr>
          <p:cNvPr id="5123" name="图片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50351"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图片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0"/>
            <a:ext cx="2543175"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图片 12"/>
          <p:cNvPicPr>
            <a:picLocks noChangeAspect="1" noChangeArrowheads="1"/>
          </p:cNvPicPr>
          <p:nvPr/>
        </p:nvPicPr>
        <p:blipFill>
          <a:blip r:embed="rId5">
            <a:extLst>
              <a:ext uri="{28A0092B-C50C-407E-A947-70E740481C1C}">
                <a14:useLocalDpi xmlns:a14="http://schemas.microsoft.com/office/drawing/2010/main" val="0"/>
              </a:ext>
            </a:extLst>
          </a:blip>
          <a:srcRect b="1604"/>
          <a:stretch>
            <a:fillRect/>
          </a:stretch>
        </p:blipFill>
        <p:spPr bwMode="auto">
          <a:xfrm>
            <a:off x="1588" y="765175"/>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Rectangle 3"/>
          <p:cNvSpPr>
            <a:spLocks noChangeArrowheads="1"/>
          </p:cNvSpPr>
          <p:nvPr/>
        </p:nvSpPr>
        <p:spPr bwMode="auto">
          <a:xfrm>
            <a:off x="-9525" y="6524625"/>
            <a:ext cx="9163050" cy="342900"/>
          </a:xfrm>
          <a:prstGeom prst="rect">
            <a:avLst/>
          </a:prstGeom>
          <a:solidFill>
            <a:srgbClr val="777777">
              <a:alpha val="50000"/>
            </a:srgbClr>
          </a:solidFill>
          <a:ln>
            <a:noFill/>
          </a:ln>
          <a:extLst>
            <a:ext uri="{91240B29-F687-4F45-9708-019B960494DF}">
              <a14:hiddenLine xmlns:a14="http://schemas.microsoft.com/office/drawing/2010/main" w="9525" cmpd="sng">
                <a:solidFill>
                  <a:srgbClr val="000000"/>
                </a:solidFill>
                <a:bevel/>
                <a:headEnd/>
                <a:tailEnd/>
              </a14:hiddenLine>
            </a:ext>
          </a:extLst>
        </p:spPr>
        <p:txBody>
          <a:bodyPr wrap="none" anchor="ctr"/>
          <a:lstStyle/>
          <a:p>
            <a:endParaRPr lang="zh-CN" altLang="zh-CN">
              <a:solidFill>
                <a:srgbClr val="000000"/>
              </a:solidFill>
              <a:latin typeface="Calibri" pitchFamily="34" charset="0"/>
              <a:sym typeface="宋体" pitchFamily="2" charset="-122"/>
            </a:endParaRPr>
          </a:p>
        </p:txBody>
      </p:sp>
      <p:sp>
        <p:nvSpPr>
          <p:cNvPr id="5127" name="TextBox 10"/>
          <p:cNvSpPr>
            <a:spLocks noChangeArrowheads="1"/>
          </p:cNvSpPr>
          <p:nvPr/>
        </p:nvSpPr>
        <p:spPr bwMode="auto">
          <a:xfrm>
            <a:off x="4706938" y="6626225"/>
            <a:ext cx="418623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r>
              <a:rPr lang="zh-CN" altLang="zh-CN" sz="1100">
                <a:solidFill>
                  <a:schemeClr val="bg1"/>
                </a:solidFill>
                <a:latin typeface="Century" pitchFamily="18" charset="0"/>
                <a:ea typeface="迷你简粗倩" pitchFamily="1" charset="-122"/>
                <a:sym typeface="Century" pitchFamily="18" charset="0"/>
              </a:rPr>
              <a:t>National Center for Protein Science </a:t>
            </a:r>
            <a:r>
              <a:rPr lang="zh-CN" altLang="zh-CN" sz="1100">
                <a:solidFill>
                  <a:schemeClr val="bg1"/>
                </a:solidFill>
                <a:latin typeface="Century" pitchFamily="18" charset="0"/>
                <a:ea typeface="迷你简粗倩" pitchFamily="1" charset="-122"/>
                <a:sym typeface="宋体" pitchFamily="2" charset="-122"/>
              </a:rPr>
              <a:t>Shanghai</a:t>
            </a:r>
          </a:p>
        </p:txBody>
      </p:sp>
      <p:pic>
        <p:nvPicPr>
          <p:cNvPr id="5128" name="图片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30523" y="3970338"/>
            <a:ext cx="3600450" cy="270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pic>
      <p:pic>
        <p:nvPicPr>
          <p:cNvPr id="5129" name="图片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48263" y="1123950"/>
            <a:ext cx="3062287"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Picture 49" descr="http://www.ncpss.org/uploadfile/20131203102927359.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6905" y="1123950"/>
            <a:ext cx="3587750"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1" name="矩形 3"/>
          <p:cNvSpPr>
            <a:spLocks noChangeArrowheads="1"/>
          </p:cNvSpPr>
          <p:nvPr/>
        </p:nvSpPr>
        <p:spPr bwMode="auto">
          <a:xfrm>
            <a:off x="1126905" y="3311525"/>
            <a:ext cx="3587750" cy="504825"/>
          </a:xfrm>
          <a:prstGeom prst="rect">
            <a:avLst/>
          </a:prstGeom>
          <a:solidFill>
            <a:srgbClr val="17365D">
              <a:alpha val="84999"/>
            </a:srgbClr>
          </a:solid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pPr algn="ctr"/>
            <a:r>
              <a:rPr lang="zh-CN" altLang="en-US" sz="2000">
                <a:solidFill>
                  <a:schemeClr val="bg1"/>
                </a:solidFill>
                <a:latin typeface="仿宋" pitchFamily="49" charset="-122"/>
                <a:ea typeface="仿宋" pitchFamily="49" charset="-122"/>
                <a:sym typeface="仿宋" pitchFamily="49" charset="-122"/>
              </a:rPr>
              <a:t>高性能计算</a:t>
            </a:r>
          </a:p>
        </p:txBody>
      </p:sp>
      <p:sp>
        <p:nvSpPr>
          <p:cNvPr id="5132" name="矩形 15"/>
          <p:cNvSpPr>
            <a:spLocks noChangeArrowheads="1"/>
          </p:cNvSpPr>
          <p:nvPr/>
        </p:nvSpPr>
        <p:spPr bwMode="auto">
          <a:xfrm>
            <a:off x="5148263" y="3311525"/>
            <a:ext cx="3062287" cy="504825"/>
          </a:xfrm>
          <a:prstGeom prst="rect">
            <a:avLst/>
          </a:prstGeom>
          <a:solidFill>
            <a:srgbClr val="17365D">
              <a:alpha val="84999"/>
            </a:srgbClr>
          </a:solid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pPr algn="ctr" eaLnBrk="0" hangingPunct="0"/>
            <a:r>
              <a:rPr lang="zh-CN" altLang="en-US" sz="2000">
                <a:solidFill>
                  <a:schemeClr val="bg1"/>
                </a:solidFill>
                <a:latin typeface="仿宋" pitchFamily="49" charset="-122"/>
                <a:ea typeface="仿宋" pitchFamily="49" charset="-122"/>
                <a:sym typeface="仿宋" pitchFamily="49" charset="-122"/>
              </a:rPr>
              <a:t>并行存储</a:t>
            </a:r>
          </a:p>
        </p:txBody>
      </p:sp>
      <p:sp>
        <p:nvSpPr>
          <p:cNvPr id="5133" name="矩形 16"/>
          <p:cNvSpPr>
            <a:spLocks noChangeArrowheads="1"/>
          </p:cNvSpPr>
          <p:nvPr/>
        </p:nvSpPr>
        <p:spPr bwMode="auto">
          <a:xfrm>
            <a:off x="2830523" y="6165850"/>
            <a:ext cx="3600450" cy="504825"/>
          </a:xfrm>
          <a:prstGeom prst="rect">
            <a:avLst/>
          </a:prstGeom>
          <a:solidFill>
            <a:srgbClr val="17365D">
              <a:alpha val="84999"/>
            </a:srgbClr>
          </a:solid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pPr algn="ctr" eaLnBrk="0" hangingPunct="0"/>
            <a:r>
              <a:rPr lang="zh-CN" altLang="en-US" sz="2000">
                <a:solidFill>
                  <a:schemeClr val="bg1"/>
                </a:solidFill>
                <a:latin typeface="仿宋" pitchFamily="49" charset="-122"/>
                <a:ea typeface="仿宋" pitchFamily="49" charset="-122"/>
                <a:sym typeface="仿宋" pitchFamily="49" charset="-122"/>
              </a:rPr>
              <a:t>云平台服务</a:t>
            </a:r>
          </a:p>
        </p:txBody>
      </p:sp>
      <p:sp>
        <p:nvSpPr>
          <p:cNvPr id="5134" name="Text Box 2"/>
          <p:cNvSpPr>
            <a:spLocks noChangeArrowheads="1"/>
          </p:cNvSpPr>
          <p:nvPr/>
        </p:nvSpPr>
        <p:spPr bwMode="auto">
          <a:xfrm>
            <a:off x="0" y="141288"/>
            <a:ext cx="7586663"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txBody>
          <a:bodyPr>
            <a:spAutoFit/>
          </a:bodyPr>
          <a:lstStyle/>
          <a:p>
            <a:r>
              <a:rPr lang="zh-CN" altLang="en-US" sz="3400" b="1">
                <a:solidFill>
                  <a:schemeClr val="bg1"/>
                </a:solidFill>
                <a:latin typeface="仿宋" pitchFamily="49" charset="-122"/>
                <a:ea typeface="仿宋" pitchFamily="49" charset="-122"/>
                <a:sym typeface="仿宋" pitchFamily="49" charset="-122"/>
              </a:rPr>
              <a:t>设施建设</a:t>
            </a:r>
            <a:r>
              <a:rPr lang="en-US" altLang="zh-CN" sz="3400" b="1">
                <a:solidFill>
                  <a:schemeClr val="bg1"/>
                </a:solidFill>
                <a:latin typeface="仿宋" pitchFamily="49" charset="-122"/>
                <a:ea typeface="仿宋" pitchFamily="49" charset="-122"/>
                <a:sym typeface="仿宋" pitchFamily="49" charset="-122"/>
              </a:rPr>
              <a:t>-</a:t>
            </a:r>
            <a:r>
              <a:rPr lang="zh-CN" altLang="en-US" sz="3400" b="1">
                <a:solidFill>
                  <a:schemeClr val="bg1"/>
                </a:solidFill>
                <a:latin typeface="仿宋" pitchFamily="49" charset="-122"/>
                <a:ea typeface="仿宋" pitchFamily="49" charset="-122"/>
                <a:sym typeface="仿宋" pitchFamily="49" charset="-122"/>
              </a:rPr>
              <a:t>数据库与计算机系统</a:t>
            </a:r>
          </a:p>
        </p:txBody>
      </p:sp>
      <p:sp>
        <p:nvSpPr>
          <p:cNvPr id="5135" name="标题 9"/>
          <p:cNvSpPr>
            <a:spLocks noGrp="1" noChangeArrowheads="1"/>
          </p:cNvSpPr>
          <p:nvPr>
            <p:ph type="title" idx="4294967295"/>
          </p:nvPr>
        </p:nvSpPr>
        <p:spPr>
          <a:xfrm>
            <a:off x="158750" y="12700"/>
            <a:ext cx="8229600" cy="750888"/>
          </a:xfrm>
          <a:ln/>
        </p:spPr>
        <p:txBody>
          <a:bodyPr/>
          <a:lstStyle/>
          <a:p>
            <a:pPr algn="l"/>
            <a:endParaRPr lang="zh-CN" altLang="zh-CN" sz="2400" b="1" dirty="0">
              <a:solidFill>
                <a:schemeClr val="bg1"/>
              </a:solidFill>
              <a:latin typeface="黑体" pitchFamily="49" charset="-122"/>
              <a:ea typeface="黑体" pitchFamily="49" charset="-122"/>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idx="4294967295"/>
          </p:nvPr>
        </p:nvSpPr>
        <p:spPr>
          <a:xfrm>
            <a:off x="158824" y="12601"/>
            <a:ext cx="8229600" cy="750599"/>
          </a:xfrm>
        </p:spPr>
        <p:txBody>
          <a:bodyPr/>
          <a:lstStyle/>
          <a:p>
            <a:r>
              <a:rPr lang="zh-CN" altLang="en-US" dirty="0" smtClean="0">
                <a:solidFill>
                  <a:schemeClr val="bg1"/>
                </a:solidFill>
              </a:rPr>
              <a:t>建 设 背 景</a:t>
            </a:r>
            <a:endParaRPr lang="zh-CN" altLang="en-US" dirty="0">
              <a:solidFill>
                <a:schemeClr val="bg1"/>
              </a:solidFill>
            </a:endParaRPr>
          </a:p>
        </p:txBody>
      </p:sp>
      <p:sp>
        <p:nvSpPr>
          <p:cNvPr id="5" name="内容占位符 4"/>
          <p:cNvSpPr>
            <a:spLocks noGrp="1"/>
          </p:cNvSpPr>
          <p:nvPr>
            <p:ph idx="4294967295"/>
          </p:nvPr>
        </p:nvSpPr>
        <p:spPr>
          <a:xfrm>
            <a:off x="442686" y="1123621"/>
            <a:ext cx="8229600" cy="2880320"/>
          </a:xfrm>
        </p:spPr>
        <p:txBody>
          <a:bodyPr/>
          <a:lstStyle/>
          <a:p>
            <a:pPr>
              <a:lnSpc>
                <a:spcPct val="150000"/>
              </a:lnSpc>
            </a:pPr>
            <a:r>
              <a:rPr lang="en-US" altLang="zh-CN" sz="2400" dirty="0" smtClean="0"/>
              <a:t>	</a:t>
            </a:r>
            <a:r>
              <a:rPr lang="zh-CN" altLang="zh-CN" sz="2400" dirty="0" smtClean="0"/>
              <a:t>近年来</a:t>
            </a:r>
            <a:r>
              <a:rPr lang="zh-CN" altLang="zh-CN" sz="2400" dirty="0"/>
              <a:t>，生命科学高速发展，造成了生物学信息和数据的新一轮爆炸增长。</a:t>
            </a:r>
            <a:r>
              <a:rPr lang="zh-CN" altLang="zh-CN" sz="2400" dirty="0">
                <a:solidFill>
                  <a:srgbClr val="FF0000"/>
                </a:solidFill>
              </a:rPr>
              <a:t>高通量数据的管理和分析</a:t>
            </a:r>
            <a:r>
              <a:rPr lang="zh-CN" altLang="zh-CN" sz="2400" dirty="0"/>
              <a:t>逐步成为研究过程中的瓶颈，计算需求不断提高、生物信息分析任务的复杂化提高了基础计算环境构建的复杂</a:t>
            </a:r>
            <a:r>
              <a:rPr lang="zh-CN" altLang="zh-CN" sz="2400" dirty="0" smtClean="0"/>
              <a:t>度</a:t>
            </a:r>
            <a:r>
              <a:rPr lang="zh-CN" altLang="en-US" sz="2400" dirty="0" smtClean="0"/>
              <a:t>要求</a:t>
            </a:r>
            <a:r>
              <a:rPr lang="zh-CN" altLang="zh-CN" sz="2400" dirty="0" smtClean="0"/>
              <a:t>，</a:t>
            </a:r>
            <a:r>
              <a:rPr lang="zh-CN" altLang="zh-CN" sz="2400" dirty="0"/>
              <a:t>传统的信息处理模式已经不能很好地解决这些问题。此外，传统的生物实验室往往存在着</a:t>
            </a:r>
            <a:r>
              <a:rPr lang="zh-CN" altLang="zh-CN" sz="2400" dirty="0">
                <a:solidFill>
                  <a:srgbClr val="FF0000"/>
                </a:solidFill>
              </a:rPr>
              <a:t>信息化水平相对滞后、管理模式混乱</a:t>
            </a:r>
            <a:r>
              <a:rPr lang="zh-CN" altLang="zh-CN" sz="2400" dirty="0"/>
              <a:t>，执行力不强等问题，即便是对实验室的仪器和耗材资源也未能有详细的统计，更难以做到对实验信息及相关科研活动的系统化管理</a:t>
            </a:r>
            <a:r>
              <a:rPr lang="zh-CN" altLang="zh-CN" sz="2400" dirty="0" smtClean="0"/>
              <a:t>。</a:t>
            </a:r>
            <a:endParaRPr lang="zh-CN" altLang="en-US" sz="2400" dirty="0"/>
          </a:p>
        </p:txBody>
      </p:sp>
      <p:sp>
        <p:nvSpPr>
          <p:cNvPr id="3" name="日期占位符 2"/>
          <p:cNvSpPr>
            <a:spLocks noGrp="1"/>
          </p:cNvSpPr>
          <p:nvPr>
            <p:ph type="dt" sz="half" idx="4294967295"/>
          </p:nvPr>
        </p:nvSpPr>
        <p:spPr>
          <a:xfrm>
            <a:off x="0" y="6356350"/>
            <a:ext cx="2133600" cy="365125"/>
          </a:xfrm>
        </p:spPr>
        <p:txBody>
          <a:bodyPr/>
          <a:lstStyle/>
          <a:p>
            <a:fld id="{4B7AB1DC-9065-4B37-B23C-C7958F76FCB8}" type="datetime1">
              <a:rPr lang="zh-CN" altLang="en-US" smtClean="0"/>
              <a:pPr/>
              <a:t>2015/8/20</a:t>
            </a:fld>
            <a:endParaRPr lang="zh-CN" altLang="en-US" sz="1800">
              <a:solidFill>
                <a:schemeClr val="tx1"/>
              </a:solidFill>
              <a:latin typeface="Arial" pitchFamily="34" charset="0"/>
              <a:ea typeface="宋体" pitchFamily="2" charset="-122"/>
            </a:endParaRPr>
          </a:p>
        </p:txBody>
      </p:sp>
    </p:spTree>
    <p:extLst>
      <p:ext uri="{BB962C8B-B14F-4D97-AF65-F5344CB8AC3E}">
        <p14:creationId xmlns:p14="http://schemas.microsoft.com/office/powerpoint/2010/main" val="23560996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158824" y="12601"/>
            <a:ext cx="8229600" cy="750599"/>
          </a:xfrm>
        </p:spPr>
        <p:txBody>
          <a:bodyPr/>
          <a:lstStyle/>
          <a:p>
            <a:r>
              <a:rPr lang="zh-CN" altLang="en-US" dirty="0" smtClean="0">
                <a:solidFill>
                  <a:schemeClr val="bg1"/>
                </a:solidFill>
              </a:rPr>
              <a:t>建 设 背 景</a:t>
            </a:r>
            <a:endParaRPr lang="zh-CN" altLang="en-US" dirty="0">
              <a:solidFill>
                <a:schemeClr val="bg1"/>
              </a:solidFill>
            </a:endParaRPr>
          </a:p>
        </p:txBody>
      </p:sp>
      <p:sp>
        <p:nvSpPr>
          <p:cNvPr id="3" name="内容占位符 2"/>
          <p:cNvSpPr>
            <a:spLocks noGrp="1"/>
          </p:cNvSpPr>
          <p:nvPr>
            <p:ph idx="4294967295"/>
          </p:nvPr>
        </p:nvSpPr>
        <p:spPr>
          <a:xfrm>
            <a:off x="457200" y="1123621"/>
            <a:ext cx="8229600" cy="2880320"/>
          </a:xfrm>
        </p:spPr>
        <p:txBody>
          <a:bodyPr/>
          <a:lstStyle/>
          <a:p>
            <a:pPr>
              <a:lnSpc>
                <a:spcPct val="150000"/>
              </a:lnSpc>
            </a:pPr>
            <a:r>
              <a:rPr lang="en-US" altLang="zh-CN" sz="2400" dirty="0" smtClean="0"/>
              <a:t>	</a:t>
            </a:r>
            <a:r>
              <a:rPr lang="zh-CN" altLang="zh-CN" sz="2400" dirty="0" smtClean="0"/>
              <a:t>与此同时，各</a:t>
            </a:r>
            <a:r>
              <a:rPr lang="zh-CN" altLang="zh-CN" sz="2400" dirty="0"/>
              <a:t>类组织都在大力推行</a:t>
            </a:r>
            <a:r>
              <a:rPr lang="zh-CN" altLang="zh-CN" sz="2400" dirty="0" smtClean="0"/>
              <a:t>信息化管理</a:t>
            </a:r>
            <a:r>
              <a:rPr lang="zh-CN" altLang="zh-CN" sz="2400" dirty="0"/>
              <a:t>模式，并尝试在云的体系架构上重新规整所有资源。具有互联网接入、资源池化、弹性扩展、自助服务、服务可计量等特性的云平台建设思路提供了一种很好的解决方案。蛋白质设施的信息化系统通过建设</a:t>
            </a:r>
            <a:r>
              <a:rPr lang="zh-CN" altLang="zh-CN" sz="2400" dirty="0" smtClean="0">
                <a:solidFill>
                  <a:srgbClr val="FF0000"/>
                </a:solidFill>
              </a:rPr>
              <a:t>云计算</a:t>
            </a:r>
            <a:r>
              <a:rPr lang="zh-CN" altLang="zh-CN" sz="2400" dirty="0">
                <a:solidFill>
                  <a:srgbClr val="FF0000"/>
                </a:solidFill>
              </a:rPr>
              <a:t>平台</a:t>
            </a:r>
            <a:r>
              <a:rPr lang="zh-CN" altLang="zh-CN" sz="2400" dirty="0"/>
              <a:t>，</a:t>
            </a:r>
            <a:r>
              <a:rPr lang="zh-CN" altLang="zh-CN" sz="2400" dirty="0" smtClean="0">
                <a:solidFill>
                  <a:srgbClr val="FF0000"/>
                </a:solidFill>
              </a:rPr>
              <a:t>云存储</a:t>
            </a:r>
            <a:r>
              <a:rPr lang="zh-CN" altLang="zh-CN" sz="2400" dirty="0">
                <a:solidFill>
                  <a:srgbClr val="FF0000"/>
                </a:solidFill>
              </a:rPr>
              <a:t>平台</a:t>
            </a:r>
            <a:r>
              <a:rPr lang="zh-CN" altLang="zh-CN" sz="2400" dirty="0"/>
              <a:t>和</a:t>
            </a:r>
            <a:r>
              <a:rPr lang="zh-CN" altLang="zh-CN" sz="2400" dirty="0" smtClean="0">
                <a:solidFill>
                  <a:srgbClr val="FF0000"/>
                </a:solidFill>
              </a:rPr>
              <a:t>云管理</a:t>
            </a:r>
            <a:r>
              <a:rPr lang="zh-CN" altLang="zh-CN" sz="2400" dirty="0">
                <a:solidFill>
                  <a:srgbClr val="FF0000"/>
                </a:solidFill>
              </a:rPr>
              <a:t>服务平台</a:t>
            </a:r>
            <a:r>
              <a:rPr lang="zh-CN" altLang="zh-CN" sz="2400" dirty="0"/>
              <a:t>三大云平台，全面实现了</a:t>
            </a:r>
            <a:r>
              <a:rPr lang="zh-CN" altLang="zh-CN" sz="2800" dirty="0">
                <a:solidFill>
                  <a:srgbClr val="FF0000"/>
                </a:solidFill>
              </a:rPr>
              <a:t>蛋白质设施的信息综合管理体系</a:t>
            </a:r>
            <a:r>
              <a:rPr lang="zh-CN" altLang="zh-CN" sz="2400" dirty="0"/>
              <a:t>。</a:t>
            </a:r>
          </a:p>
          <a:p>
            <a:pPr>
              <a:lnSpc>
                <a:spcPct val="150000"/>
              </a:lnSpc>
            </a:pPr>
            <a:endParaRPr lang="zh-CN" altLang="en-US" sz="2400" dirty="0"/>
          </a:p>
        </p:txBody>
      </p:sp>
    </p:spTree>
    <p:extLst>
      <p:ext uri="{BB962C8B-B14F-4D97-AF65-F5344CB8AC3E}">
        <p14:creationId xmlns:p14="http://schemas.microsoft.com/office/powerpoint/2010/main" val="36035329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矩形 3"/>
          <p:cNvSpPr>
            <a:spLocks noChangeArrowheads="1"/>
          </p:cNvSpPr>
          <p:nvPr/>
        </p:nvSpPr>
        <p:spPr bwMode="auto">
          <a:xfrm>
            <a:off x="-9525" y="763588"/>
            <a:ext cx="9151938" cy="6094412"/>
          </a:xfrm>
          <a:prstGeom prst="rect">
            <a:avLst/>
          </a:prstGeom>
          <a:blipFill dpi="0" rotWithShape="1">
            <a:blip r:embed="rId2">
              <a:alphaModFix amt="80000"/>
            </a:blip>
            <a:srcRect/>
            <a:stretch>
              <a:fillRect/>
            </a:stretch>
          </a:blip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pic>
        <p:nvPicPr>
          <p:cNvPr id="5123" name="图片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50351"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图片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0"/>
            <a:ext cx="2543175"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图片 12"/>
          <p:cNvPicPr>
            <a:picLocks noChangeAspect="1" noChangeArrowheads="1"/>
          </p:cNvPicPr>
          <p:nvPr/>
        </p:nvPicPr>
        <p:blipFill>
          <a:blip r:embed="rId5">
            <a:extLst>
              <a:ext uri="{28A0092B-C50C-407E-A947-70E740481C1C}">
                <a14:useLocalDpi xmlns:a14="http://schemas.microsoft.com/office/drawing/2010/main" val="0"/>
              </a:ext>
            </a:extLst>
          </a:blip>
          <a:srcRect b="1604"/>
          <a:stretch>
            <a:fillRect/>
          </a:stretch>
        </p:blipFill>
        <p:spPr bwMode="auto">
          <a:xfrm>
            <a:off x="1588" y="765175"/>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Rectangle 3"/>
          <p:cNvSpPr>
            <a:spLocks noChangeArrowheads="1"/>
          </p:cNvSpPr>
          <p:nvPr/>
        </p:nvSpPr>
        <p:spPr bwMode="auto">
          <a:xfrm>
            <a:off x="-9525" y="6524625"/>
            <a:ext cx="9163050" cy="342900"/>
          </a:xfrm>
          <a:prstGeom prst="rect">
            <a:avLst/>
          </a:prstGeom>
          <a:solidFill>
            <a:srgbClr val="777777">
              <a:alpha val="50000"/>
            </a:srgbClr>
          </a:solidFill>
          <a:ln>
            <a:noFill/>
          </a:ln>
          <a:extLst>
            <a:ext uri="{91240B29-F687-4F45-9708-019B960494DF}">
              <a14:hiddenLine xmlns:a14="http://schemas.microsoft.com/office/drawing/2010/main" w="9525" cmpd="sng">
                <a:solidFill>
                  <a:srgbClr val="000000"/>
                </a:solidFill>
                <a:bevel/>
                <a:headEnd/>
                <a:tailEnd/>
              </a14:hiddenLine>
            </a:ext>
          </a:extLst>
        </p:spPr>
        <p:txBody>
          <a:bodyPr wrap="none" anchor="ctr"/>
          <a:lstStyle/>
          <a:p>
            <a:endParaRPr lang="zh-CN" altLang="zh-CN">
              <a:solidFill>
                <a:srgbClr val="000000"/>
              </a:solidFill>
              <a:latin typeface="Calibri" pitchFamily="34" charset="0"/>
              <a:sym typeface="宋体" pitchFamily="2" charset="-122"/>
            </a:endParaRPr>
          </a:p>
        </p:txBody>
      </p:sp>
      <p:sp>
        <p:nvSpPr>
          <p:cNvPr id="5127" name="TextBox 10"/>
          <p:cNvSpPr>
            <a:spLocks noChangeArrowheads="1"/>
          </p:cNvSpPr>
          <p:nvPr/>
        </p:nvSpPr>
        <p:spPr bwMode="auto">
          <a:xfrm>
            <a:off x="4706938" y="6626225"/>
            <a:ext cx="418623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r>
              <a:rPr lang="zh-CN" altLang="zh-CN" sz="1100">
                <a:solidFill>
                  <a:schemeClr val="bg1"/>
                </a:solidFill>
                <a:latin typeface="Century" pitchFamily="18" charset="0"/>
                <a:ea typeface="迷你简粗倩" pitchFamily="1" charset="-122"/>
                <a:sym typeface="Century" pitchFamily="18" charset="0"/>
              </a:rPr>
              <a:t>National Center for Protein Science </a:t>
            </a:r>
            <a:r>
              <a:rPr lang="zh-CN" altLang="zh-CN" sz="1100">
                <a:solidFill>
                  <a:schemeClr val="bg1"/>
                </a:solidFill>
                <a:latin typeface="Century" pitchFamily="18" charset="0"/>
                <a:ea typeface="迷你简粗倩" pitchFamily="1" charset="-122"/>
                <a:sym typeface="宋体" pitchFamily="2" charset="-122"/>
              </a:rPr>
              <a:t>Shanghai</a:t>
            </a:r>
          </a:p>
        </p:txBody>
      </p:sp>
      <p:sp>
        <p:nvSpPr>
          <p:cNvPr id="16" name="标题 1"/>
          <p:cNvSpPr>
            <a:spLocks noGrp="1"/>
          </p:cNvSpPr>
          <p:nvPr>
            <p:ph type="title"/>
          </p:nvPr>
        </p:nvSpPr>
        <p:spPr>
          <a:xfrm>
            <a:off x="158824" y="12601"/>
            <a:ext cx="8229600" cy="750599"/>
          </a:xfrm>
        </p:spPr>
        <p:txBody>
          <a:bodyPr>
            <a:normAutofit/>
          </a:bodyPr>
          <a:lstStyle/>
          <a:p>
            <a:r>
              <a:rPr lang="zh-CN" altLang="en-US" sz="3600" dirty="0">
                <a:solidFill>
                  <a:schemeClr val="bg1"/>
                </a:solidFill>
              </a:rPr>
              <a:t>汇报内容</a:t>
            </a:r>
          </a:p>
        </p:txBody>
      </p:sp>
      <p:grpSp>
        <p:nvGrpSpPr>
          <p:cNvPr id="17" name="组合 16"/>
          <p:cNvGrpSpPr/>
          <p:nvPr/>
        </p:nvGrpSpPr>
        <p:grpSpPr>
          <a:xfrm>
            <a:off x="1404485" y="3194338"/>
            <a:ext cx="5831811" cy="738718"/>
            <a:chOff x="1231939" y="2762885"/>
            <a:chExt cx="5831811" cy="738718"/>
          </a:xfrm>
        </p:grpSpPr>
        <p:sp>
          <p:nvSpPr>
            <p:cNvPr id="18" name="AutoShape 3"/>
            <p:cNvSpPr>
              <a:spLocks noChangeArrowheads="1"/>
            </p:cNvSpPr>
            <p:nvPr/>
          </p:nvSpPr>
          <p:spPr bwMode="gray">
            <a:xfrm>
              <a:off x="1405950" y="2864118"/>
              <a:ext cx="5657800" cy="576000"/>
            </a:xfrm>
            <a:prstGeom prst="rect">
              <a:avLst/>
            </a:prstGeom>
            <a:gradFill flip="none" rotWithShape="1">
              <a:gsLst>
                <a:gs pos="0">
                  <a:srgbClr val="3FAFED">
                    <a:alpha val="96000"/>
                  </a:srgbClr>
                </a:gs>
                <a:gs pos="100000">
                  <a:srgbClr val="1282C2">
                    <a:alpha val="88000"/>
                  </a:srgbClr>
                </a:gs>
              </a:gsLst>
              <a:path path="circle">
                <a:fillToRect l="100000" b="100000"/>
              </a:path>
              <a:tileRect t="-100000" r="-100000"/>
            </a:gradFill>
            <a:ln w="12700" algn="ctr">
              <a:solidFill>
                <a:schemeClr val="bg1"/>
              </a:solidFill>
              <a:round/>
              <a:headEnd/>
              <a:tailEnd/>
            </a:ln>
            <a:effectLst>
              <a:outerShdw blurRad="50800" dist="38100" dir="5400000" algn="t" rotWithShape="0">
                <a:prstClr val="black">
                  <a:alpha val="40000"/>
                </a:prstClr>
              </a:outerShdw>
            </a:effectLst>
          </p:spPr>
          <p:txBody>
            <a:bodyPr wrap="none" anchor="ctr"/>
            <a:lstStyle/>
            <a:p>
              <a:pPr algn="ctr" eaLnBrk="0" hangingPunct="0"/>
              <a:r>
                <a:rPr lang="zh-CN" altLang="en-US" sz="2000" dirty="0" smtClean="0">
                  <a:solidFill>
                    <a:schemeClr val="bg2">
                      <a:lumMod val="75000"/>
                    </a:schemeClr>
                  </a:solidFill>
                  <a:latin typeface="Calibri" pitchFamily="34" charset="0"/>
                  <a:ea typeface="微软雅黑" pitchFamily="34" charset="-122"/>
                </a:rPr>
                <a:t>软 件 规 划</a:t>
              </a:r>
              <a:endParaRPr lang="zh-CN" altLang="zh-CN" sz="2000" dirty="0">
                <a:solidFill>
                  <a:schemeClr val="bg2">
                    <a:lumMod val="75000"/>
                  </a:schemeClr>
                </a:solidFill>
                <a:latin typeface="Calibri" pitchFamily="34" charset="0"/>
                <a:ea typeface="微软雅黑" pitchFamily="34" charset="-122"/>
              </a:endParaRPr>
            </a:p>
          </p:txBody>
        </p:sp>
        <p:sp>
          <p:nvSpPr>
            <p:cNvPr id="19" name="AutoShape 3"/>
            <p:cNvSpPr>
              <a:spLocks noChangeArrowheads="1"/>
            </p:cNvSpPr>
            <p:nvPr/>
          </p:nvSpPr>
          <p:spPr bwMode="gray">
            <a:xfrm>
              <a:off x="1420943" y="2900631"/>
              <a:ext cx="5614278" cy="360000"/>
            </a:xfrm>
            <a:prstGeom prst="rect">
              <a:avLst/>
            </a:prstGeom>
            <a:gradFill flip="none" rotWithShape="1">
              <a:gsLst>
                <a:gs pos="84000">
                  <a:schemeClr val="bg1">
                    <a:alpha val="0"/>
                  </a:schemeClr>
                </a:gs>
                <a:gs pos="12000">
                  <a:schemeClr val="bg1">
                    <a:alpha val="25000"/>
                  </a:schemeClr>
                </a:gs>
              </a:gsLst>
              <a:lin ang="54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zh-CN" dirty="0">
                <a:solidFill>
                  <a:schemeClr val="bg2">
                    <a:lumMod val="75000"/>
                  </a:schemeClr>
                </a:solidFill>
              </a:endParaRPr>
            </a:p>
          </p:txBody>
        </p:sp>
        <p:grpSp>
          <p:nvGrpSpPr>
            <p:cNvPr id="20" name="组合 19"/>
            <p:cNvGrpSpPr/>
            <p:nvPr/>
          </p:nvGrpSpPr>
          <p:grpSpPr>
            <a:xfrm>
              <a:off x="1231939" y="2762885"/>
              <a:ext cx="902172" cy="738718"/>
              <a:chOff x="1565275" y="5473179"/>
              <a:chExt cx="1078359" cy="1067467"/>
            </a:xfrm>
          </p:grpSpPr>
          <p:sp>
            <p:nvSpPr>
              <p:cNvPr id="21" name="AutoShape 32"/>
              <p:cNvSpPr>
                <a:spLocks noChangeArrowheads="1"/>
              </p:cNvSpPr>
              <p:nvPr/>
            </p:nvSpPr>
            <p:spPr bwMode="gray">
              <a:xfrm>
                <a:off x="1565275" y="5517232"/>
                <a:ext cx="1078359" cy="1023414"/>
              </a:xfrm>
              <a:prstGeom prst="roundRect">
                <a:avLst>
                  <a:gd name="adj" fmla="val 17509"/>
                </a:avLst>
              </a:prstGeom>
              <a:solidFill>
                <a:srgbClr val="4E91D4"/>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zh-CN" altLang="en-US">
                  <a:solidFill>
                    <a:schemeClr val="bg2">
                      <a:lumMod val="75000"/>
                    </a:schemeClr>
                  </a:solidFill>
                </a:endParaRPr>
              </a:p>
            </p:txBody>
          </p:sp>
          <p:sp>
            <p:nvSpPr>
              <p:cNvPr id="22" name="AutoShape 33"/>
              <p:cNvSpPr>
                <a:spLocks noChangeArrowheads="1"/>
              </p:cNvSpPr>
              <p:nvPr/>
            </p:nvSpPr>
            <p:spPr bwMode="gray">
              <a:xfrm>
                <a:off x="1590671" y="6259523"/>
                <a:ext cx="1031474" cy="254274"/>
              </a:xfrm>
              <a:prstGeom prst="roundRect">
                <a:avLst>
                  <a:gd name="adj" fmla="val 50000"/>
                </a:avLst>
              </a:prstGeom>
              <a:gradFill rotWithShape="1">
                <a:gsLst>
                  <a:gs pos="0">
                    <a:srgbClr val="4E91D4"/>
                  </a:gs>
                  <a:gs pos="100000">
                    <a:srgbClr val="4E91D4">
                      <a:gamma/>
                      <a:tint val="60784"/>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chemeClr val="bg2">
                      <a:lumMod val="75000"/>
                    </a:schemeClr>
                  </a:solidFill>
                </a:endParaRPr>
              </a:p>
            </p:txBody>
          </p:sp>
          <p:sp>
            <p:nvSpPr>
              <p:cNvPr id="23" name="AutoShape 34"/>
              <p:cNvSpPr>
                <a:spLocks noChangeArrowheads="1"/>
              </p:cNvSpPr>
              <p:nvPr/>
            </p:nvSpPr>
            <p:spPr bwMode="gray">
              <a:xfrm>
                <a:off x="1590671" y="5528287"/>
                <a:ext cx="1031474" cy="253484"/>
              </a:xfrm>
              <a:prstGeom prst="roundRect">
                <a:avLst>
                  <a:gd name="adj" fmla="val 50000"/>
                </a:avLst>
              </a:prstGeom>
              <a:gradFill rotWithShape="0">
                <a:gsLst>
                  <a:gs pos="0">
                    <a:srgbClr val="4E91D4">
                      <a:gamma/>
                      <a:tint val="27451"/>
                      <a:invGamma/>
                    </a:srgbClr>
                  </a:gs>
                  <a:gs pos="100000">
                    <a:srgbClr val="4E91D4"/>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chemeClr val="bg2">
                      <a:lumMod val="75000"/>
                    </a:schemeClr>
                  </a:solidFill>
                </a:endParaRPr>
              </a:p>
            </p:txBody>
          </p:sp>
          <p:sp>
            <p:nvSpPr>
              <p:cNvPr id="24" name="Text Box 35"/>
              <p:cNvSpPr txBox="1">
                <a:spLocks noChangeArrowheads="1"/>
              </p:cNvSpPr>
              <p:nvPr/>
            </p:nvSpPr>
            <p:spPr bwMode="gray">
              <a:xfrm>
                <a:off x="1831565" y="5473179"/>
                <a:ext cx="531132" cy="1022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zh-CN" sz="4000" b="1" dirty="0" smtClean="0">
                    <a:solidFill>
                      <a:schemeClr val="bg2">
                        <a:lumMod val="75000"/>
                      </a:schemeClr>
                    </a:solidFill>
                    <a:effectLst>
                      <a:outerShdw blurRad="38100" dist="38100" dir="2700000" algn="tl">
                        <a:srgbClr val="000000"/>
                      </a:outerShdw>
                    </a:effectLst>
                    <a:ea typeface="宋体" pitchFamily="2" charset="-122"/>
                  </a:rPr>
                  <a:t>2</a:t>
                </a:r>
                <a:endParaRPr lang="en-US" altLang="zh-CN" sz="2400" b="1" dirty="0">
                  <a:solidFill>
                    <a:schemeClr val="bg2">
                      <a:lumMod val="75000"/>
                    </a:schemeClr>
                  </a:solidFill>
                  <a:effectLst>
                    <a:outerShdw blurRad="38100" dist="38100" dir="2700000" algn="tl">
                      <a:srgbClr val="000000"/>
                    </a:outerShdw>
                  </a:effectLst>
                  <a:ea typeface="宋体" pitchFamily="2" charset="-122"/>
                </a:endParaRPr>
              </a:p>
            </p:txBody>
          </p:sp>
        </p:grpSp>
      </p:grpSp>
      <p:grpSp>
        <p:nvGrpSpPr>
          <p:cNvPr id="25" name="组合 24"/>
          <p:cNvGrpSpPr/>
          <p:nvPr/>
        </p:nvGrpSpPr>
        <p:grpSpPr>
          <a:xfrm>
            <a:off x="1383238" y="2060848"/>
            <a:ext cx="5831811" cy="738718"/>
            <a:chOff x="1231939" y="2762885"/>
            <a:chExt cx="5831811" cy="738718"/>
          </a:xfrm>
        </p:grpSpPr>
        <p:sp>
          <p:nvSpPr>
            <p:cNvPr id="26" name="AutoShape 3"/>
            <p:cNvSpPr>
              <a:spLocks noChangeArrowheads="1"/>
            </p:cNvSpPr>
            <p:nvPr/>
          </p:nvSpPr>
          <p:spPr bwMode="gray">
            <a:xfrm>
              <a:off x="1405950" y="2864118"/>
              <a:ext cx="5657800" cy="576000"/>
            </a:xfrm>
            <a:prstGeom prst="rect">
              <a:avLst/>
            </a:prstGeom>
            <a:gradFill flip="none" rotWithShape="1">
              <a:gsLst>
                <a:gs pos="0">
                  <a:srgbClr val="3FAFED">
                    <a:alpha val="96000"/>
                  </a:srgbClr>
                </a:gs>
                <a:gs pos="100000">
                  <a:srgbClr val="1282C2">
                    <a:alpha val="88000"/>
                  </a:srgbClr>
                </a:gs>
              </a:gsLst>
              <a:path path="circle">
                <a:fillToRect l="100000" b="100000"/>
              </a:path>
              <a:tileRect t="-100000" r="-100000"/>
            </a:gradFill>
            <a:ln w="12700" algn="ctr">
              <a:solidFill>
                <a:schemeClr val="bg1"/>
              </a:solidFill>
              <a:round/>
              <a:headEnd/>
              <a:tailEnd/>
            </a:ln>
            <a:effectLst>
              <a:outerShdw blurRad="50800" dist="38100" dir="5400000" algn="t" rotWithShape="0">
                <a:prstClr val="black">
                  <a:alpha val="40000"/>
                </a:prstClr>
              </a:outerShdw>
            </a:effectLst>
          </p:spPr>
          <p:txBody>
            <a:bodyPr wrap="none" anchor="ctr"/>
            <a:lstStyle/>
            <a:p>
              <a:pPr algn="ctr" eaLnBrk="0" hangingPunct="0"/>
              <a:r>
                <a:rPr lang="zh-CN" altLang="en-US"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ea typeface="微软雅黑" pitchFamily="34" charset="-122"/>
                </a:rPr>
                <a:t>硬 件 支 撑</a:t>
              </a:r>
              <a:endParaRPr lang="en-US" altLang="zh-CN"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ea typeface="微软雅黑" pitchFamily="34" charset="-122"/>
              </a:endParaRPr>
            </a:p>
          </p:txBody>
        </p:sp>
        <p:sp>
          <p:nvSpPr>
            <p:cNvPr id="27" name="AutoShape 3"/>
            <p:cNvSpPr>
              <a:spLocks noChangeArrowheads="1"/>
            </p:cNvSpPr>
            <p:nvPr/>
          </p:nvSpPr>
          <p:spPr bwMode="gray">
            <a:xfrm>
              <a:off x="1420943" y="2900631"/>
              <a:ext cx="5614278" cy="360000"/>
            </a:xfrm>
            <a:prstGeom prst="rect">
              <a:avLst/>
            </a:prstGeom>
            <a:gradFill flip="none" rotWithShape="1">
              <a:gsLst>
                <a:gs pos="84000">
                  <a:schemeClr val="bg1">
                    <a:alpha val="0"/>
                  </a:schemeClr>
                </a:gs>
                <a:gs pos="12000">
                  <a:schemeClr val="bg1">
                    <a:alpha val="25000"/>
                  </a:schemeClr>
                </a:gs>
              </a:gsLst>
              <a:lin ang="54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zh-C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nvGrpSpPr>
            <p:cNvPr id="28" name="组合 27"/>
            <p:cNvGrpSpPr/>
            <p:nvPr/>
          </p:nvGrpSpPr>
          <p:grpSpPr>
            <a:xfrm>
              <a:off x="1231939" y="2762885"/>
              <a:ext cx="902172" cy="738718"/>
              <a:chOff x="1565275" y="5473179"/>
              <a:chExt cx="1078359" cy="1067467"/>
            </a:xfrm>
          </p:grpSpPr>
          <p:sp>
            <p:nvSpPr>
              <p:cNvPr id="29" name="AutoShape 32"/>
              <p:cNvSpPr>
                <a:spLocks noChangeArrowheads="1"/>
              </p:cNvSpPr>
              <p:nvPr/>
            </p:nvSpPr>
            <p:spPr bwMode="gray">
              <a:xfrm>
                <a:off x="1565275" y="5517232"/>
                <a:ext cx="1078359" cy="1023414"/>
              </a:xfrm>
              <a:prstGeom prst="roundRect">
                <a:avLst>
                  <a:gd name="adj" fmla="val 17509"/>
                </a:avLst>
              </a:prstGeom>
              <a:solidFill>
                <a:srgbClr val="4E91D4"/>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zh-CN" alt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0" name="AutoShape 33"/>
              <p:cNvSpPr>
                <a:spLocks noChangeArrowheads="1"/>
              </p:cNvSpPr>
              <p:nvPr/>
            </p:nvSpPr>
            <p:spPr bwMode="gray">
              <a:xfrm>
                <a:off x="1590671" y="6259523"/>
                <a:ext cx="1031474" cy="254274"/>
              </a:xfrm>
              <a:prstGeom prst="roundRect">
                <a:avLst>
                  <a:gd name="adj" fmla="val 50000"/>
                </a:avLst>
              </a:prstGeom>
              <a:gradFill rotWithShape="1">
                <a:gsLst>
                  <a:gs pos="0">
                    <a:srgbClr val="4E91D4"/>
                  </a:gs>
                  <a:gs pos="100000">
                    <a:srgbClr val="4E91D4">
                      <a:gamma/>
                      <a:tint val="60784"/>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1" name="AutoShape 34"/>
              <p:cNvSpPr>
                <a:spLocks noChangeArrowheads="1"/>
              </p:cNvSpPr>
              <p:nvPr/>
            </p:nvSpPr>
            <p:spPr bwMode="gray">
              <a:xfrm>
                <a:off x="1590671" y="5528287"/>
                <a:ext cx="1031474" cy="253484"/>
              </a:xfrm>
              <a:prstGeom prst="roundRect">
                <a:avLst>
                  <a:gd name="adj" fmla="val 50000"/>
                </a:avLst>
              </a:prstGeom>
              <a:gradFill rotWithShape="0">
                <a:gsLst>
                  <a:gs pos="0">
                    <a:srgbClr val="4E91D4">
                      <a:gamma/>
                      <a:tint val="27451"/>
                      <a:invGamma/>
                    </a:srgbClr>
                  </a:gs>
                  <a:gs pos="100000">
                    <a:srgbClr val="4E91D4"/>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2" name="Text Box 35"/>
              <p:cNvSpPr txBox="1">
                <a:spLocks noChangeArrowheads="1"/>
              </p:cNvSpPr>
              <p:nvPr/>
            </p:nvSpPr>
            <p:spPr bwMode="gray">
              <a:xfrm>
                <a:off x="1831565" y="5473179"/>
                <a:ext cx="531132" cy="1022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zh-CN"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ea typeface="宋体" pitchFamily="2" charset="-122"/>
                  </a:rPr>
                  <a:t>1</a:t>
                </a:r>
                <a:endParaRPr lang="en-US" altLang="zh-CN" sz="2400" dirty="0">
                  <a:ln w="18415" cmpd="sng">
                    <a:solidFill>
                      <a:srgbClr val="FFFFFF"/>
                    </a:solidFill>
                    <a:prstDash val="solid"/>
                  </a:ln>
                  <a:solidFill>
                    <a:srgbClr val="FFFFFF"/>
                  </a:solidFill>
                  <a:effectLst>
                    <a:outerShdw blurRad="63500" dir="3600000" algn="tl" rotWithShape="0">
                      <a:srgbClr val="000000">
                        <a:alpha val="70000"/>
                      </a:srgbClr>
                    </a:outerShdw>
                  </a:effectLst>
                  <a:ea typeface="宋体" pitchFamily="2" charset="-122"/>
                </a:endParaRPr>
              </a:p>
            </p:txBody>
          </p:sp>
        </p:grpSp>
      </p:grpSp>
      <p:grpSp>
        <p:nvGrpSpPr>
          <p:cNvPr id="33" name="组合 32"/>
          <p:cNvGrpSpPr/>
          <p:nvPr/>
        </p:nvGrpSpPr>
        <p:grpSpPr>
          <a:xfrm>
            <a:off x="1404485" y="4365104"/>
            <a:ext cx="5831811" cy="738718"/>
            <a:chOff x="1231939" y="2762885"/>
            <a:chExt cx="5831811" cy="738718"/>
          </a:xfrm>
        </p:grpSpPr>
        <p:sp>
          <p:nvSpPr>
            <p:cNvPr id="34" name="AutoShape 3"/>
            <p:cNvSpPr>
              <a:spLocks noChangeArrowheads="1"/>
            </p:cNvSpPr>
            <p:nvPr/>
          </p:nvSpPr>
          <p:spPr bwMode="gray">
            <a:xfrm>
              <a:off x="1405950" y="2864118"/>
              <a:ext cx="5657800" cy="576000"/>
            </a:xfrm>
            <a:prstGeom prst="rect">
              <a:avLst/>
            </a:prstGeom>
            <a:gradFill flip="none" rotWithShape="1">
              <a:gsLst>
                <a:gs pos="0">
                  <a:srgbClr val="3FAFED">
                    <a:alpha val="96000"/>
                  </a:srgbClr>
                </a:gs>
                <a:gs pos="100000">
                  <a:srgbClr val="1282C2">
                    <a:alpha val="88000"/>
                  </a:srgbClr>
                </a:gs>
              </a:gsLst>
              <a:path path="circle">
                <a:fillToRect l="100000" b="100000"/>
              </a:path>
              <a:tileRect t="-100000" r="-100000"/>
            </a:gradFill>
            <a:ln w="12700" algn="ctr">
              <a:solidFill>
                <a:schemeClr val="bg1"/>
              </a:solidFill>
              <a:round/>
              <a:headEnd/>
              <a:tailEnd/>
            </a:ln>
            <a:effectLst>
              <a:outerShdw blurRad="50800" dist="38100" dir="5400000" algn="t" rotWithShape="0">
                <a:prstClr val="black">
                  <a:alpha val="40000"/>
                </a:prstClr>
              </a:outerShdw>
            </a:effectLst>
          </p:spPr>
          <p:txBody>
            <a:bodyPr wrap="none" anchor="ctr"/>
            <a:lstStyle/>
            <a:p>
              <a:pPr algn="ctr" eaLnBrk="0" hangingPunct="0"/>
              <a:r>
                <a:rPr lang="zh-CN" altLang="en-US" sz="2000" dirty="0" smtClean="0">
                  <a:solidFill>
                    <a:schemeClr val="bg2">
                      <a:lumMod val="75000"/>
                    </a:schemeClr>
                  </a:solidFill>
                  <a:latin typeface="Calibri" pitchFamily="34" charset="0"/>
                  <a:ea typeface="微软雅黑" pitchFamily="34" charset="-122"/>
                </a:rPr>
                <a:t>实 施 进 展</a:t>
              </a:r>
              <a:endParaRPr lang="zh-CN" altLang="zh-CN" sz="2000" dirty="0">
                <a:solidFill>
                  <a:schemeClr val="bg2">
                    <a:lumMod val="75000"/>
                  </a:schemeClr>
                </a:solidFill>
                <a:latin typeface="Calibri" pitchFamily="34" charset="0"/>
                <a:ea typeface="微软雅黑" pitchFamily="34" charset="-122"/>
              </a:endParaRPr>
            </a:p>
          </p:txBody>
        </p:sp>
        <p:sp>
          <p:nvSpPr>
            <p:cNvPr id="35" name="AutoShape 3"/>
            <p:cNvSpPr>
              <a:spLocks noChangeArrowheads="1"/>
            </p:cNvSpPr>
            <p:nvPr/>
          </p:nvSpPr>
          <p:spPr bwMode="gray">
            <a:xfrm>
              <a:off x="1420943" y="2900631"/>
              <a:ext cx="5614278" cy="360000"/>
            </a:xfrm>
            <a:prstGeom prst="rect">
              <a:avLst/>
            </a:prstGeom>
            <a:gradFill flip="none" rotWithShape="1">
              <a:gsLst>
                <a:gs pos="84000">
                  <a:schemeClr val="bg1">
                    <a:alpha val="0"/>
                  </a:schemeClr>
                </a:gs>
                <a:gs pos="12000">
                  <a:schemeClr val="bg1">
                    <a:alpha val="25000"/>
                  </a:schemeClr>
                </a:gs>
              </a:gsLst>
              <a:lin ang="54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zh-CN" dirty="0">
                <a:solidFill>
                  <a:schemeClr val="bg2">
                    <a:lumMod val="75000"/>
                  </a:schemeClr>
                </a:solidFill>
              </a:endParaRPr>
            </a:p>
          </p:txBody>
        </p:sp>
        <p:grpSp>
          <p:nvGrpSpPr>
            <p:cNvPr id="36" name="组合 35"/>
            <p:cNvGrpSpPr/>
            <p:nvPr/>
          </p:nvGrpSpPr>
          <p:grpSpPr>
            <a:xfrm>
              <a:off x="1231939" y="2762885"/>
              <a:ext cx="902172" cy="738718"/>
              <a:chOff x="1565275" y="5473179"/>
              <a:chExt cx="1078359" cy="1067467"/>
            </a:xfrm>
          </p:grpSpPr>
          <p:sp>
            <p:nvSpPr>
              <p:cNvPr id="37" name="AutoShape 32"/>
              <p:cNvSpPr>
                <a:spLocks noChangeArrowheads="1"/>
              </p:cNvSpPr>
              <p:nvPr/>
            </p:nvSpPr>
            <p:spPr bwMode="gray">
              <a:xfrm>
                <a:off x="1565275" y="5517232"/>
                <a:ext cx="1078359" cy="1023414"/>
              </a:xfrm>
              <a:prstGeom prst="roundRect">
                <a:avLst>
                  <a:gd name="adj" fmla="val 17509"/>
                </a:avLst>
              </a:prstGeom>
              <a:solidFill>
                <a:srgbClr val="4E91D4"/>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zh-CN" altLang="en-US">
                  <a:solidFill>
                    <a:schemeClr val="bg2">
                      <a:lumMod val="75000"/>
                    </a:schemeClr>
                  </a:solidFill>
                </a:endParaRPr>
              </a:p>
            </p:txBody>
          </p:sp>
          <p:sp>
            <p:nvSpPr>
              <p:cNvPr id="38" name="AutoShape 33"/>
              <p:cNvSpPr>
                <a:spLocks noChangeArrowheads="1"/>
              </p:cNvSpPr>
              <p:nvPr/>
            </p:nvSpPr>
            <p:spPr bwMode="gray">
              <a:xfrm>
                <a:off x="1590671" y="6259523"/>
                <a:ext cx="1031474" cy="254274"/>
              </a:xfrm>
              <a:prstGeom prst="roundRect">
                <a:avLst>
                  <a:gd name="adj" fmla="val 50000"/>
                </a:avLst>
              </a:prstGeom>
              <a:gradFill rotWithShape="1">
                <a:gsLst>
                  <a:gs pos="0">
                    <a:srgbClr val="4E91D4"/>
                  </a:gs>
                  <a:gs pos="100000">
                    <a:srgbClr val="4E91D4">
                      <a:gamma/>
                      <a:tint val="60784"/>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chemeClr val="bg2">
                      <a:lumMod val="75000"/>
                    </a:schemeClr>
                  </a:solidFill>
                </a:endParaRPr>
              </a:p>
            </p:txBody>
          </p:sp>
          <p:sp>
            <p:nvSpPr>
              <p:cNvPr id="39" name="AutoShape 34"/>
              <p:cNvSpPr>
                <a:spLocks noChangeArrowheads="1"/>
              </p:cNvSpPr>
              <p:nvPr/>
            </p:nvSpPr>
            <p:spPr bwMode="gray">
              <a:xfrm>
                <a:off x="1590671" y="5528287"/>
                <a:ext cx="1031474" cy="253484"/>
              </a:xfrm>
              <a:prstGeom prst="roundRect">
                <a:avLst>
                  <a:gd name="adj" fmla="val 50000"/>
                </a:avLst>
              </a:prstGeom>
              <a:gradFill rotWithShape="0">
                <a:gsLst>
                  <a:gs pos="0">
                    <a:srgbClr val="4E91D4">
                      <a:gamma/>
                      <a:tint val="27451"/>
                      <a:invGamma/>
                    </a:srgbClr>
                  </a:gs>
                  <a:gs pos="100000">
                    <a:srgbClr val="4E91D4"/>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chemeClr val="bg2">
                      <a:lumMod val="75000"/>
                    </a:schemeClr>
                  </a:solidFill>
                </a:endParaRPr>
              </a:p>
            </p:txBody>
          </p:sp>
          <p:sp>
            <p:nvSpPr>
              <p:cNvPr id="40" name="Text Box 35"/>
              <p:cNvSpPr txBox="1">
                <a:spLocks noChangeArrowheads="1"/>
              </p:cNvSpPr>
              <p:nvPr/>
            </p:nvSpPr>
            <p:spPr bwMode="gray">
              <a:xfrm>
                <a:off x="1831565" y="5473179"/>
                <a:ext cx="531132" cy="1022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zh-CN" sz="4000" b="1" dirty="0" smtClean="0">
                    <a:solidFill>
                      <a:schemeClr val="bg2">
                        <a:lumMod val="75000"/>
                      </a:schemeClr>
                    </a:solidFill>
                    <a:effectLst>
                      <a:outerShdw blurRad="38100" dist="38100" dir="2700000" algn="tl">
                        <a:srgbClr val="000000"/>
                      </a:outerShdw>
                    </a:effectLst>
                    <a:ea typeface="宋体" pitchFamily="2" charset="-122"/>
                  </a:rPr>
                  <a:t>3</a:t>
                </a:r>
                <a:endParaRPr lang="en-US" altLang="zh-CN" sz="2400" b="1" dirty="0">
                  <a:solidFill>
                    <a:schemeClr val="bg2">
                      <a:lumMod val="75000"/>
                    </a:schemeClr>
                  </a:solidFill>
                  <a:effectLst>
                    <a:outerShdw blurRad="38100" dist="38100" dir="2700000" algn="tl">
                      <a:srgbClr val="000000"/>
                    </a:outerShdw>
                  </a:effectLst>
                  <a:ea typeface="宋体" pitchFamily="2" charset="-122"/>
                </a:endParaRPr>
              </a:p>
            </p:txBody>
          </p:sp>
        </p:grpSp>
      </p:grpSp>
    </p:spTree>
    <p:extLst>
      <p:ext uri="{BB962C8B-B14F-4D97-AF65-F5344CB8AC3E}">
        <p14:creationId xmlns:p14="http://schemas.microsoft.com/office/powerpoint/2010/main" val="4194425977"/>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矩形 3"/>
          <p:cNvSpPr>
            <a:spLocks noChangeArrowheads="1"/>
          </p:cNvSpPr>
          <p:nvPr/>
        </p:nvSpPr>
        <p:spPr bwMode="auto">
          <a:xfrm>
            <a:off x="-9525" y="763588"/>
            <a:ext cx="9151938" cy="6094412"/>
          </a:xfrm>
          <a:prstGeom prst="rect">
            <a:avLst/>
          </a:prstGeom>
          <a:blipFill dpi="0" rotWithShape="1">
            <a:blip r:embed="rId2">
              <a:alphaModFix amt="80000"/>
            </a:blip>
            <a:srcRect/>
            <a:stretch>
              <a:fillRect/>
            </a:stretch>
          </a:blip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pic>
        <p:nvPicPr>
          <p:cNvPr id="7171" name="图片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50351"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图片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0"/>
            <a:ext cx="2543175"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图片 12"/>
          <p:cNvPicPr>
            <a:picLocks noChangeAspect="1" noChangeArrowheads="1"/>
          </p:cNvPicPr>
          <p:nvPr/>
        </p:nvPicPr>
        <p:blipFill>
          <a:blip r:embed="rId5">
            <a:extLst>
              <a:ext uri="{28A0092B-C50C-407E-A947-70E740481C1C}">
                <a14:useLocalDpi xmlns:a14="http://schemas.microsoft.com/office/drawing/2010/main" val="0"/>
              </a:ext>
            </a:extLst>
          </a:blip>
          <a:srcRect b="1604"/>
          <a:stretch>
            <a:fillRect/>
          </a:stretch>
        </p:blipFill>
        <p:spPr bwMode="auto">
          <a:xfrm>
            <a:off x="1588" y="765175"/>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Rectangle 3"/>
          <p:cNvSpPr>
            <a:spLocks noChangeArrowheads="1"/>
          </p:cNvSpPr>
          <p:nvPr/>
        </p:nvSpPr>
        <p:spPr bwMode="auto">
          <a:xfrm>
            <a:off x="-9525" y="6524625"/>
            <a:ext cx="9163050" cy="342900"/>
          </a:xfrm>
          <a:prstGeom prst="rect">
            <a:avLst/>
          </a:prstGeom>
          <a:solidFill>
            <a:srgbClr val="777777">
              <a:alpha val="50000"/>
            </a:srgbClr>
          </a:solidFill>
          <a:ln>
            <a:noFill/>
          </a:ln>
          <a:extLst>
            <a:ext uri="{91240B29-F687-4F45-9708-019B960494DF}">
              <a14:hiddenLine xmlns:a14="http://schemas.microsoft.com/office/drawing/2010/main" w="9525" cmpd="sng">
                <a:solidFill>
                  <a:srgbClr val="000000"/>
                </a:solidFill>
                <a:bevel/>
                <a:headEnd/>
                <a:tailEnd/>
              </a14:hiddenLine>
            </a:ext>
          </a:extLst>
        </p:spPr>
        <p:txBody>
          <a:bodyPr wrap="none" anchor="ctr"/>
          <a:lstStyle/>
          <a:p>
            <a:endParaRPr lang="zh-CN" altLang="zh-CN">
              <a:solidFill>
                <a:srgbClr val="000000"/>
              </a:solidFill>
              <a:latin typeface="Calibri" pitchFamily="34" charset="0"/>
              <a:sym typeface="宋体" pitchFamily="2" charset="-122"/>
            </a:endParaRPr>
          </a:p>
        </p:txBody>
      </p:sp>
      <p:sp>
        <p:nvSpPr>
          <p:cNvPr id="7175" name="TextBox 10"/>
          <p:cNvSpPr>
            <a:spLocks noChangeArrowheads="1"/>
          </p:cNvSpPr>
          <p:nvPr/>
        </p:nvSpPr>
        <p:spPr bwMode="auto">
          <a:xfrm>
            <a:off x="4706938" y="6626225"/>
            <a:ext cx="418623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r>
              <a:rPr lang="zh-CN" altLang="zh-CN" sz="1100">
                <a:solidFill>
                  <a:schemeClr val="bg1"/>
                </a:solidFill>
                <a:latin typeface="Century" pitchFamily="18" charset="0"/>
                <a:ea typeface="迷你简粗倩" pitchFamily="1" charset="-122"/>
                <a:sym typeface="Century" pitchFamily="18" charset="0"/>
              </a:rPr>
              <a:t>National Center for Protein Science </a:t>
            </a:r>
            <a:r>
              <a:rPr lang="zh-CN" altLang="zh-CN" sz="1100">
                <a:solidFill>
                  <a:schemeClr val="bg1"/>
                </a:solidFill>
                <a:latin typeface="Century" pitchFamily="18" charset="0"/>
                <a:ea typeface="迷你简粗倩" pitchFamily="1" charset="-122"/>
                <a:sym typeface="宋体" pitchFamily="2" charset="-122"/>
              </a:rPr>
              <a:t>Shanghai</a:t>
            </a:r>
          </a:p>
        </p:txBody>
      </p:sp>
      <p:sp>
        <p:nvSpPr>
          <p:cNvPr id="7176" name="标题 1"/>
          <p:cNvSpPr>
            <a:spLocks noGrp="1" noChangeArrowheads="1"/>
          </p:cNvSpPr>
          <p:nvPr>
            <p:ph type="title" idx="4294967295"/>
          </p:nvPr>
        </p:nvSpPr>
        <p:spPr>
          <a:xfrm>
            <a:off x="158750" y="12700"/>
            <a:ext cx="8229600" cy="750888"/>
          </a:xfrm>
          <a:ln/>
        </p:spPr>
        <p:txBody>
          <a:bodyPr/>
          <a:lstStyle/>
          <a:p>
            <a:pPr algn="l"/>
            <a:r>
              <a:rPr lang="zh-CN" altLang="zh-CN" sz="2400" b="1">
                <a:solidFill>
                  <a:schemeClr val="bg1"/>
                </a:solidFill>
                <a:latin typeface="黑体" pitchFamily="49" charset="-122"/>
                <a:ea typeface="黑体" pitchFamily="49" charset="-122"/>
              </a:rPr>
              <a:t>数据中心建设性能指标</a:t>
            </a:r>
          </a:p>
        </p:txBody>
      </p:sp>
      <p:sp>
        <p:nvSpPr>
          <p:cNvPr id="7177" name="矩形 3"/>
          <p:cNvSpPr>
            <a:spLocks noGrp="1" noChangeArrowheads="1"/>
          </p:cNvSpPr>
          <p:nvPr>
            <p:ph idx="4294967295"/>
          </p:nvPr>
        </p:nvSpPr>
        <p:spPr bwMode="auto">
          <a:xfrm>
            <a:off x="447675" y="908050"/>
            <a:ext cx="8229600" cy="55403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txBody>
          <a:bodyPr>
            <a:spAutoFit/>
          </a:bodyPr>
          <a:lstStyle/>
          <a:p>
            <a:pPr eaLnBrk="0" hangingPunct="0">
              <a:lnSpc>
                <a:spcPct val="150000"/>
              </a:lnSpc>
              <a:buFont typeface="Wingdings" pitchFamily="2" charset="2"/>
              <a:buChar char="Ø"/>
            </a:pPr>
            <a:r>
              <a:rPr lang="zh-CN" altLang="en-US" sz="1800" b="1" dirty="0">
                <a:solidFill>
                  <a:srgbClr val="C00000"/>
                </a:solidFill>
                <a:sym typeface="微软雅黑" pitchFamily="34" charset="-122"/>
              </a:rPr>
              <a:t>高性能计算分析云平台：</a:t>
            </a:r>
            <a:endParaRPr lang="en-US" altLang="zh-CN" sz="1800" b="1" dirty="0">
              <a:solidFill>
                <a:srgbClr val="C00000"/>
              </a:solidFill>
              <a:sym typeface="微软雅黑" pitchFamily="34" charset="-122"/>
            </a:endParaRPr>
          </a:p>
          <a:p>
            <a:pPr marL="0" indent="0" eaLnBrk="0" hangingPunct="0">
              <a:lnSpc>
                <a:spcPct val="150000"/>
              </a:lnSpc>
              <a:buFont typeface="Arial" pitchFamily="34" charset="0"/>
              <a:buNone/>
            </a:pPr>
            <a:r>
              <a:rPr lang="zh-CN" altLang="en-US" sz="1600" dirty="0">
                <a:sym typeface="微软雅黑" pitchFamily="34" charset="-122"/>
              </a:rPr>
              <a:t>高性能计算机集群系统建设初期最高峰值达到</a:t>
            </a:r>
            <a:r>
              <a:rPr lang="en-US" altLang="zh-CN" sz="1600" dirty="0">
                <a:sym typeface="微软雅黑" pitchFamily="34" charset="-122"/>
              </a:rPr>
              <a:t>25TFlops</a:t>
            </a:r>
            <a:r>
              <a:rPr lang="zh-CN" altLang="en-US" sz="1600" dirty="0">
                <a:sym typeface="微软雅黑" pitchFamily="34" charset="-122"/>
              </a:rPr>
              <a:t>，最终能形成</a:t>
            </a:r>
            <a:r>
              <a:rPr lang="en-US" altLang="zh-CN" sz="1600" dirty="0">
                <a:sym typeface="微软雅黑" pitchFamily="34" charset="-122"/>
              </a:rPr>
              <a:t>100-200TFlops</a:t>
            </a:r>
            <a:r>
              <a:rPr lang="zh-CN" altLang="en-US" sz="1600" dirty="0">
                <a:sym typeface="微软雅黑" pitchFamily="34" charset="-122"/>
              </a:rPr>
              <a:t>的计算能力。</a:t>
            </a:r>
            <a:endParaRPr lang="en-US" altLang="zh-CN" sz="1600" b="1" dirty="0">
              <a:solidFill>
                <a:srgbClr val="FF0000"/>
              </a:solidFill>
              <a:sym typeface="微软雅黑" pitchFamily="34" charset="-122"/>
            </a:endParaRPr>
          </a:p>
          <a:p>
            <a:pPr eaLnBrk="0" hangingPunct="0">
              <a:lnSpc>
                <a:spcPct val="150000"/>
              </a:lnSpc>
              <a:buFont typeface="Wingdings" pitchFamily="2" charset="2"/>
              <a:buChar char="Ø"/>
            </a:pPr>
            <a:r>
              <a:rPr lang="zh-CN" altLang="en-US" sz="1800" b="1" dirty="0">
                <a:solidFill>
                  <a:srgbClr val="C00000"/>
                </a:solidFill>
                <a:sym typeface="微软雅黑" pitchFamily="34" charset="-122"/>
              </a:rPr>
              <a:t>云存储和备份系统：</a:t>
            </a:r>
            <a:endParaRPr lang="en-US" altLang="zh-CN" sz="1800" b="1" dirty="0">
              <a:solidFill>
                <a:srgbClr val="C00000"/>
              </a:solidFill>
              <a:sym typeface="微软雅黑" pitchFamily="34" charset="-122"/>
            </a:endParaRPr>
          </a:p>
          <a:p>
            <a:pPr marL="0" indent="0" eaLnBrk="0" hangingPunct="0">
              <a:lnSpc>
                <a:spcPct val="150000"/>
              </a:lnSpc>
              <a:buFont typeface="Arial" pitchFamily="34" charset="0"/>
              <a:buNone/>
            </a:pPr>
            <a:r>
              <a:rPr lang="zh-CN" altLang="en-US" sz="1600" dirty="0">
                <a:sym typeface="微软雅黑" pitchFamily="34" charset="-122"/>
              </a:rPr>
              <a:t>存储容量，初期裸容量</a:t>
            </a:r>
            <a:r>
              <a:rPr lang="en-US" altLang="zh-CN" sz="1600" dirty="0">
                <a:sym typeface="微软雅黑" pitchFamily="34" charset="-122"/>
              </a:rPr>
              <a:t>1PB</a:t>
            </a:r>
            <a:r>
              <a:rPr lang="zh-CN" altLang="en-US" sz="1600" dirty="0">
                <a:sym typeface="微软雅黑" pitchFamily="34" charset="-122"/>
              </a:rPr>
              <a:t>，能扩展到</a:t>
            </a:r>
            <a:r>
              <a:rPr lang="en-US" altLang="zh-CN" sz="1600" dirty="0">
                <a:sym typeface="微软雅黑" pitchFamily="34" charset="-122"/>
              </a:rPr>
              <a:t>6PB</a:t>
            </a:r>
            <a:r>
              <a:rPr lang="zh-CN" altLang="en-US" sz="1600" dirty="0">
                <a:sym typeface="微软雅黑" pitchFamily="34" charset="-122"/>
              </a:rPr>
              <a:t>；关键核心数据：</a:t>
            </a:r>
            <a:r>
              <a:rPr lang="en-US" altLang="zh-CN" sz="1600" dirty="0">
                <a:sym typeface="微软雅黑" pitchFamily="34" charset="-122"/>
              </a:rPr>
              <a:t>(10TB)</a:t>
            </a:r>
            <a:r>
              <a:rPr lang="zh-CN" altLang="en-US" sz="1600" dirty="0">
                <a:sym typeface="微软雅黑" pitchFamily="34" charset="-122"/>
              </a:rPr>
              <a:t>，</a:t>
            </a:r>
            <a:r>
              <a:rPr lang="en-US" altLang="zh-CN" sz="1600" dirty="0">
                <a:sym typeface="微软雅黑" pitchFamily="34" charset="-122"/>
              </a:rPr>
              <a:t> 20</a:t>
            </a:r>
            <a:r>
              <a:rPr lang="zh-CN" altLang="en-US" sz="1600" dirty="0">
                <a:sym typeface="微软雅黑" pitchFamily="34" charset="-122"/>
              </a:rPr>
              <a:t>小时内数据全备</a:t>
            </a:r>
            <a:endParaRPr lang="en-US" altLang="zh-CN" sz="1600" dirty="0">
              <a:sym typeface="微软雅黑" pitchFamily="34" charset="-122"/>
            </a:endParaRPr>
          </a:p>
          <a:p>
            <a:pPr eaLnBrk="0" hangingPunct="0">
              <a:lnSpc>
                <a:spcPct val="150000"/>
              </a:lnSpc>
              <a:buFont typeface="Wingdings" pitchFamily="2" charset="2"/>
              <a:buChar char="Ø"/>
            </a:pPr>
            <a:r>
              <a:rPr lang="zh-CN" altLang="en-US" sz="1800" b="1" dirty="0">
                <a:solidFill>
                  <a:srgbClr val="C00000"/>
                </a:solidFill>
              </a:rPr>
              <a:t>应用服务云平台：</a:t>
            </a:r>
            <a:endParaRPr lang="en-US" altLang="zh-CN" sz="1800" b="1" dirty="0">
              <a:solidFill>
                <a:srgbClr val="C00000"/>
              </a:solidFill>
            </a:endParaRPr>
          </a:p>
          <a:p>
            <a:pPr marL="0" indent="0" eaLnBrk="0" hangingPunct="0">
              <a:lnSpc>
                <a:spcPct val="150000"/>
              </a:lnSpc>
              <a:buFont typeface="Arial" pitchFamily="34" charset="0"/>
              <a:buNone/>
            </a:pPr>
            <a:r>
              <a:rPr lang="zh-CN" altLang="en-US" sz="1800" dirty="0"/>
              <a:t>提供可视化平台、虚拟协作系统、分析数据库的硬件能力，满足超过</a:t>
            </a:r>
            <a:r>
              <a:rPr lang="en-US" altLang="zh-CN" sz="1800" dirty="0"/>
              <a:t>100</a:t>
            </a:r>
            <a:r>
              <a:rPr lang="zh-CN" altLang="en-US" sz="1800" dirty="0"/>
              <a:t>个应用服务的硬件支撑，应用服务实现负载均衡，系统冗余。</a:t>
            </a:r>
            <a:endParaRPr lang="en-US" altLang="zh-CN" sz="1800" dirty="0"/>
          </a:p>
          <a:p>
            <a:pPr eaLnBrk="0" hangingPunct="0">
              <a:lnSpc>
                <a:spcPct val="150000"/>
              </a:lnSpc>
              <a:buFont typeface="Wingdings" pitchFamily="2" charset="2"/>
              <a:buChar char="Ø"/>
            </a:pPr>
            <a:r>
              <a:rPr lang="zh-CN" altLang="en-US" sz="1800" b="1" dirty="0">
                <a:solidFill>
                  <a:srgbClr val="C00000"/>
                </a:solidFill>
                <a:sym typeface="微软雅黑" pitchFamily="34" charset="-122"/>
              </a:rPr>
              <a:t>网络系统：</a:t>
            </a:r>
            <a:endParaRPr lang="en-US" altLang="zh-CN" sz="1800" b="1" dirty="0">
              <a:solidFill>
                <a:srgbClr val="C00000"/>
              </a:solidFill>
              <a:sym typeface="微软雅黑" pitchFamily="34" charset="-122"/>
            </a:endParaRPr>
          </a:p>
          <a:p>
            <a:pPr marL="0" indent="0" algn="just" eaLnBrk="0" hangingPunct="0">
              <a:lnSpc>
                <a:spcPct val="150000"/>
              </a:lnSpc>
              <a:buFont typeface="Arial" pitchFamily="34" charset="0"/>
              <a:buNone/>
            </a:pPr>
            <a:r>
              <a:rPr lang="zh-CN" altLang="en-US" sz="1600" dirty="0">
                <a:sym typeface="微软雅黑" pitchFamily="34" charset="-122"/>
              </a:rPr>
              <a:t>数据中心机房通过万兆双光纤到楼层，千兆网络到桌面的设计能力，形成各个子系统间安全、快速信息通道。网络支持</a:t>
            </a:r>
            <a:r>
              <a:rPr lang="en-US" altLang="zh-CN" sz="1600" dirty="0">
                <a:sym typeface="微软雅黑" pitchFamily="34" charset="-122"/>
              </a:rPr>
              <a:t>IPV6</a:t>
            </a:r>
            <a:r>
              <a:rPr lang="zh-CN" altLang="en-US" sz="1600" dirty="0">
                <a:sym typeface="微软雅黑" pitchFamily="34" charset="-122"/>
              </a:rPr>
              <a:t>协议，具有</a:t>
            </a:r>
            <a:r>
              <a:rPr lang="en-US" altLang="zh-CN" sz="1600" dirty="0">
                <a:sym typeface="微软雅黑" pitchFamily="34" charset="-122"/>
              </a:rPr>
              <a:t>7×24</a:t>
            </a:r>
            <a:r>
              <a:rPr lang="zh-CN" altLang="en-US" sz="1600" dirty="0">
                <a:sym typeface="微软雅黑" pitchFamily="34" charset="-122"/>
              </a:rPr>
              <a:t>可用性。大中型会议室、接待中心以及公共场所配置无线接入点</a:t>
            </a:r>
            <a:r>
              <a:rPr lang="en-US" altLang="zh-CN" sz="1600" dirty="0">
                <a:sym typeface="微软雅黑" pitchFamily="34" charset="-122"/>
              </a:rPr>
              <a:t>AP130</a:t>
            </a:r>
            <a:r>
              <a:rPr lang="zh-CN" altLang="en-US" sz="1600" dirty="0">
                <a:sym typeface="微软雅黑" pitchFamily="34" charset="-122"/>
              </a:rPr>
              <a:t>余个，尽可能实现园区内重要场所的无线网络覆盖和接入。</a:t>
            </a:r>
            <a:endParaRPr lang="en-US" altLang="zh-CN" sz="1600" dirty="0">
              <a:sym typeface="微软雅黑" pitchFamily="34" charset="-122"/>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矩形 3"/>
          <p:cNvSpPr>
            <a:spLocks noChangeArrowheads="1"/>
          </p:cNvSpPr>
          <p:nvPr/>
        </p:nvSpPr>
        <p:spPr bwMode="auto">
          <a:xfrm>
            <a:off x="-9525" y="763588"/>
            <a:ext cx="9151938" cy="6094412"/>
          </a:xfrm>
          <a:prstGeom prst="rect">
            <a:avLst/>
          </a:prstGeom>
          <a:blipFill dpi="0" rotWithShape="1">
            <a:blip r:embed="rId3">
              <a:alphaModFix amt="80000"/>
            </a:blip>
            <a:srcRect/>
            <a:stretch>
              <a:fillRect/>
            </a:stretch>
          </a:blip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pic>
        <p:nvPicPr>
          <p:cNvPr id="8195" name="图片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8" y="0"/>
            <a:ext cx="9150351"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 y="0"/>
            <a:ext cx="2543175"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图片 12"/>
          <p:cNvPicPr>
            <a:picLocks noChangeAspect="1" noChangeArrowheads="1"/>
          </p:cNvPicPr>
          <p:nvPr/>
        </p:nvPicPr>
        <p:blipFill>
          <a:blip r:embed="rId6">
            <a:extLst>
              <a:ext uri="{28A0092B-C50C-407E-A947-70E740481C1C}">
                <a14:useLocalDpi xmlns:a14="http://schemas.microsoft.com/office/drawing/2010/main" val="0"/>
              </a:ext>
            </a:extLst>
          </a:blip>
          <a:srcRect b="1604"/>
          <a:stretch>
            <a:fillRect/>
          </a:stretch>
        </p:blipFill>
        <p:spPr bwMode="auto">
          <a:xfrm>
            <a:off x="1588" y="765175"/>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Rectangle 3"/>
          <p:cNvSpPr>
            <a:spLocks noChangeArrowheads="1"/>
          </p:cNvSpPr>
          <p:nvPr/>
        </p:nvSpPr>
        <p:spPr bwMode="auto">
          <a:xfrm>
            <a:off x="-9525" y="6524625"/>
            <a:ext cx="9163050" cy="342900"/>
          </a:xfrm>
          <a:prstGeom prst="rect">
            <a:avLst/>
          </a:prstGeom>
          <a:solidFill>
            <a:srgbClr val="777777">
              <a:alpha val="50000"/>
            </a:srgbClr>
          </a:solidFill>
          <a:ln>
            <a:noFill/>
          </a:ln>
          <a:extLst>
            <a:ext uri="{91240B29-F687-4F45-9708-019B960494DF}">
              <a14:hiddenLine xmlns:a14="http://schemas.microsoft.com/office/drawing/2010/main" w="9525" cmpd="sng">
                <a:solidFill>
                  <a:srgbClr val="000000"/>
                </a:solidFill>
                <a:bevel/>
                <a:headEnd/>
                <a:tailEnd/>
              </a14:hiddenLine>
            </a:ext>
          </a:extLst>
        </p:spPr>
        <p:txBody>
          <a:bodyPr wrap="none" anchor="ctr"/>
          <a:lstStyle/>
          <a:p>
            <a:endParaRPr lang="zh-CN" altLang="zh-CN">
              <a:solidFill>
                <a:srgbClr val="000000"/>
              </a:solidFill>
              <a:latin typeface="Calibri" pitchFamily="34" charset="0"/>
              <a:sym typeface="宋体" pitchFamily="2" charset="-122"/>
            </a:endParaRPr>
          </a:p>
        </p:txBody>
      </p:sp>
      <p:sp>
        <p:nvSpPr>
          <p:cNvPr id="8199" name="TextBox 10"/>
          <p:cNvSpPr>
            <a:spLocks noChangeArrowheads="1"/>
          </p:cNvSpPr>
          <p:nvPr/>
        </p:nvSpPr>
        <p:spPr bwMode="auto">
          <a:xfrm>
            <a:off x="4706938" y="6626225"/>
            <a:ext cx="418623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r>
              <a:rPr lang="zh-CN" altLang="zh-CN" sz="1100">
                <a:solidFill>
                  <a:schemeClr val="bg1"/>
                </a:solidFill>
                <a:latin typeface="Century" pitchFamily="18" charset="0"/>
                <a:ea typeface="迷你简粗倩" pitchFamily="1" charset="-122"/>
                <a:sym typeface="Century" pitchFamily="18" charset="0"/>
              </a:rPr>
              <a:t>National Center for Protein Science </a:t>
            </a:r>
            <a:r>
              <a:rPr lang="zh-CN" altLang="zh-CN" sz="1100">
                <a:solidFill>
                  <a:schemeClr val="bg1"/>
                </a:solidFill>
                <a:latin typeface="Century" pitchFamily="18" charset="0"/>
                <a:ea typeface="迷你简粗倩" pitchFamily="1" charset="-122"/>
                <a:sym typeface="宋体" pitchFamily="2" charset="-122"/>
              </a:rPr>
              <a:t>Shanghai</a:t>
            </a:r>
          </a:p>
        </p:txBody>
      </p:sp>
      <p:sp>
        <p:nvSpPr>
          <p:cNvPr id="8200" name="标题 6"/>
          <p:cNvSpPr>
            <a:spLocks noGrp="1" noChangeArrowheads="1"/>
          </p:cNvSpPr>
          <p:nvPr>
            <p:ph type="title" idx="4294967295"/>
          </p:nvPr>
        </p:nvSpPr>
        <p:spPr>
          <a:xfrm>
            <a:off x="158750" y="12700"/>
            <a:ext cx="8229600" cy="750888"/>
          </a:xfrm>
          <a:ln/>
        </p:spPr>
        <p:txBody>
          <a:bodyPr/>
          <a:lstStyle/>
          <a:p>
            <a:pPr algn="l"/>
            <a:r>
              <a:rPr lang="zh-CN" altLang="zh-CN" sz="3600" b="1">
                <a:solidFill>
                  <a:schemeClr val="bg1"/>
                </a:solidFill>
                <a:latin typeface="黑体" pitchFamily="49" charset="-122"/>
                <a:ea typeface="黑体" pitchFamily="49" charset="-122"/>
              </a:rPr>
              <a:t>硬件支撑</a:t>
            </a:r>
          </a:p>
        </p:txBody>
      </p:sp>
      <p:pic>
        <p:nvPicPr>
          <p:cNvPr id="8201" name="Picture 2" descr="C:\Users\hwfan\Desktop\中科院信息化建设汇报\图片\1(2).jpg"/>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288" y="768350"/>
            <a:ext cx="9215438" cy="570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灯片编号占位符 4"/>
          <p:cNvSpPr>
            <a:spLocks noGrp="1"/>
          </p:cNvSpPr>
          <p:nvPr>
            <p:ph type="sldNum" sz="quarter" idx="12"/>
          </p:nvPr>
        </p:nvSpPr>
        <p:spPr/>
        <p:txBody>
          <a:bodyPr/>
          <a:lstStyle/>
          <a:p>
            <a:fld id="{57B850DF-61FA-4408-8408-C3D128816D3B}" type="slidenum">
              <a:rPr lang="zh-CN" altLang="en-US"/>
              <a:pPr/>
              <a:t>16</a:t>
            </a:fld>
            <a:endParaRPr lang="zh-CN" altLang="en-US" sz="1800">
              <a:solidFill>
                <a:schemeClr val="tx1"/>
              </a:solidFill>
              <a:latin typeface="Arial" pitchFamily="34" charset="0"/>
              <a:ea typeface="宋体" pitchFamily="2" charset="-122"/>
            </a:endParaRPr>
          </a:p>
        </p:txBody>
      </p:sp>
      <p:sp>
        <p:nvSpPr>
          <p:cNvPr id="10242" name="矩形 3"/>
          <p:cNvSpPr>
            <a:spLocks noChangeArrowheads="1"/>
          </p:cNvSpPr>
          <p:nvPr/>
        </p:nvSpPr>
        <p:spPr bwMode="auto">
          <a:xfrm>
            <a:off x="-9525" y="763588"/>
            <a:ext cx="9151938" cy="6094412"/>
          </a:xfrm>
          <a:prstGeom prst="rect">
            <a:avLst/>
          </a:prstGeom>
          <a:blipFill dpi="0" rotWithShape="1">
            <a:blip r:embed="rId3">
              <a:alphaModFix amt="80000"/>
            </a:blip>
            <a:srcRect/>
            <a:stretch>
              <a:fillRect/>
            </a:stretch>
          </a:blip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pic>
        <p:nvPicPr>
          <p:cNvPr id="10243" name="图片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8" y="0"/>
            <a:ext cx="9150351"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 y="0"/>
            <a:ext cx="2543175"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图片 12"/>
          <p:cNvPicPr>
            <a:picLocks noChangeAspect="1" noChangeArrowheads="1"/>
          </p:cNvPicPr>
          <p:nvPr/>
        </p:nvPicPr>
        <p:blipFill>
          <a:blip r:embed="rId6">
            <a:extLst>
              <a:ext uri="{28A0092B-C50C-407E-A947-70E740481C1C}">
                <a14:useLocalDpi xmlns:a14="http://schemas.microsoft.com/office/drawing/2010/main" val="0"/>
              </a:ext>
            </a:extLst>
          </a:blip>
          <a:srcRect b="1604"/>
          <a:stretch>
            <a:fillRect/>
          </a:stretch>
        </p:blipFill>
        <p:spPr bwMode="auto">
          <a:xfrm>
            <a:off x="1588" y="765175"/>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Rectangle 3"/>
          <p:cNvSpPr>
            <a:spLocks noChangeArrowheads="1"/>
          </p:cNvSpPr>
          <p:nvPr/>
        </p:nvSpPr>
        <p:spPr bwMode="auto">
          <a:xfrm>
            <a:off x="-9525" y="6524625"/>
            <a:ext cx="9163050" cy="342900"/>
          </a:xfrm>
          <a:prstGeom prst="rect">
            <a:avLst/>
          </a:prstGeom>
          <a:solidFill>
            <a:srgbClr val="777777">
              <a:alpha val="50000"/>
            </a:srgbClr>
          </a:solidFill>
          <a:ln>
            <a:noFill/>
          </a:ln>
          <a:extLst>
            <a:ext uri="{91240B29-F687-4F45-9708-019B960494DF}">
              <a14:hiddenLine xmlns:a14="http://schemas.microsoft.com/office/drawing/2010/main" w="9525" cmpd="sng">
                <a:solidFill>
                  <a:srgbClr val="000000"/>
                </a:solidFill>
                <a:bevel/>
                <a:headEnd/>
                <a:tailEnd/>
              </a14:hiddenLine>
            </a:ext>
          </a:extLst>
        </p:spPr>
        <p:txBody>
          <a:bodyPr wrap="none" anchor="ctr"/>
          <a:lstStyle/>
          <a:p>
            <a:endParaRPr lang="zh-CN" altLang="zh-CN">
              <a:solidFill>
                <a:srgbClr val="000000"/>
              </a:solidFill>
              <a:latin typeface="Calibri" pitchFamily="34" charset="0"/>
              <a:sym typeface="宋体" pitchFamily="2" charset="-122"/>
            </a:endParaRPr>
          </a:p>
        </p:txBody>
      </p:sp>
      <p:sp>
        <p:nvSpPr>
          <p:cNvPr id="10247" name="TextBox 10"/>
          <p:cNvSpPr>
            <a:spLocks noChangeArrowheads="1"/>
          </p:cNvSpPr>
          <p:nvPr/>
        </p:nvSpPr>
        <p:spPr bwMode="auto">
          <a:xfrm>
            <a:off x="4706938" y="6626225"/>
            <a:ext cx="418623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r>
              <a:rPr lang="zh-CN" altLang="zh-CN" sz="1100">
                <a:solidFill>
                  <a:schemeClr val="bg1"/>
                </a:solidFill>
                <a:latin typeface="Century" pitchFamily="18" charset="0"/>
                <a:ea typeface="迷你简粗倩" pitchFamily="1" charset="-122"/>
                <a:sym typeface="Century" pitchFamily="18" charset="0"/>
              </a:rPr>
              <a:t>National Center for Protein Science </a:t>
            </a:r>
            <a:r>
              <a:rPr lang="zh-CN" altLang="zh-CN" sz="1100">
                <a:solidFill>
                  <a:schemeClr val="bg1"/>
                </a:solidFill>
                <a:latin typeface="Century" pitchFamily="18" charset="0"/>
                <a:ea typeface="迷你简粗倩" pitchFamily="1" charset="-122"/>
                <a:sym typeface="宋体" pitchFamily="2" charset="-122"/>
              </a:rPr>
              <a:t>Shanghai</a:t>
            </a:r>
          </a:p>
        </p:txBody>
      </p:sp>
      <p:sp>
        <p:nvSpPr>
          <p:cNvPr id="10248" name="标题 6"/>
          <p:cNvSpPr>
            <a:spLocks noGrp="1" noChangeArrowheads="1"/>
          </p:cNvSpPr>
          <p:nvPr>
            <p:ph type="title" idx="4294967295"/>
          </p:nvPr>
        </p:nvSpPr>
        <p:spPr>
          <a:xfrm>
            <a:off x="158750" y="12700"/>
            <a:ext cx="8229600" cy="750888"/>
          </a:xfrm>
          <a:ln/>
        </p:spPr>
        <p:txBody>
          <a:bodyPr/>
          <a:lstStyle/>
          <a:p>
            <a:pPr algn="l"/>
            <a:r>
              <a:rPr lang="zh-CN" altLang="zh-CN" sz="3600" b="1">
                <a:solidFill>
                  <a:schemeClr val="bg1"/>
                </a:solidFill>
                <a:latin typeface="黑体" pitchFamily="49" charset="-122"/>
                <a:ea typeface="黑体" pitchFamily="49" charset="-122"/>
              </a:rPr>
              <a:t>硬件支撑</a:t>
            </a:r>
          </a:p>
        </p:txBody>
      </p:sp>
      <p:pic>
        <p:nvPicPr>
          <p:cNvPr id="10249" name="Picture 2" descr="C:\Users\hwfan\Desktop\中科院信息化建设汇报\图片\2(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225" y="768350"/>
            <a:ext cx="9226550" cy="570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灯片编号占位符 4"/>
          <p:cNvSpPr>
            <a:spLocks noGrp="1"/>
          </p:cNvSpPr>
          <p:nvPr>
            <p:ph type="sldNum" sz="quarter" idx="12"/>
          </p:nvPr>
        </p:nvSpPr>
        <p:spPr/>
        <p:txBody>
          <a:bodyPr/>
          <a:lstStyle/>
          <a:p>
            <a:fld id="{14A9BB02-4F95-42DD-B3E8-5EA2FB09451D}" type="slidenum">
              <a:rPr lang="zh-CN" altLang="en-US"/>
              <a:pPr/>
              <a:t>17</a:t>
            </a:fld>
            <a:endParaRPr lang="zh-CN" altLang="en-US" sz="1800">
              <a:solidFill>
                <a:schemeClr val="tx1"/>
              </a:solidFill>
              <a:latin typeface="Arial" pitchFamily="34" charset="0"/>
              <a:ea typeface="宋体" pitchFamily="2" charset="-122"/>
            </a:endParaRPr>
          </a:p>
        </p:txBody>
      </p:sp>
      <p:sp>
        <p:nvSpPr>
          <p:cNvPr id="12290" name="矩形 3"/>
          <p:cNvSpPr>
            <a:spLocks noChangeArrowheads="1"/>
          </p:cNvSpPr>
          <p:nvPr/>
        </p:nvSpPr>
        <p:spPr bwMode="auto">
          <a:xfrm>
            <a:off x="-9525" y="763588"/>
            <a:ext cx="9151938" cy="6094412"/>
          </a:xfrm>
          <a:prstGeom prst="rect">
            <a:avLst/>
          </a:prstGeom>
          <a:blipFill dpi="0" rotWithShape="1">
            <a:blip r:embed="rId3">
              <a:alphaModFix amt="80000"/>
            </a:blip>
            <a:srcRect/>
            <a:stretch>
              <a:fillRect/>
            </a:stretch>
          </a:blip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pic>
        <p:nvPicPr>
          <p:cNvPr id="12291" name="图片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8" y="0"/>
            <a:ext cx="9150351"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 y="0"/>
            <a:ext cx="2543175"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图片 12"/>
          <p:cNvPicPr>
            <a:picLocks noChangeAspect="1" noChangeArrowheads="1"/>
          </p:cNvPicPr>
          <p:nvPr/>
        </p:nvPicPr>
        <p:blipFill>
          <a:blip r:embed="rId6">
            <a:extLst>
              <a:ext uri="{28A0092B-C50C-407E-A947-70E740481C1C}">
                <a14:useLocalDpi xmlns:a14="http://schemas.microsoft.com/office/drawing/2010/main" val="0"/>
              </a:ext>
            </a:extLst>
          </a:blip>
          <a:srcRect b="1604"/>
          <a:stretch>
            <a:fillRect/>
          </a:stretch>
        </p:blipFill>
        <p:spPr bwMode="auto">
          <a:xfrm>
            <a:off x="1588" y="765175"/>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Rectangle 3"/>
          <p:cNvSpPr>
            <a:spLocks noChangeArrowheads="1"/>
          </p:cNvSpPr>
          <p:nvPr/>
        </p:nvSpPr>
        <p:spPr bwMode="auto">
          <a:xfrm>
            <a:off x="-9525" y="6524625"/>
            <a:ext cx="9163050" cy="342900"/>
          </a:xfrm>
          <a:prstGeom prst="rect">
            <a:avLst/>
          </a:prstGeom>
          <a:solidFill>
            <a:srgbClr val="777777">
              <a:alpha val="50000"/>
            </a:srgbClr>
          </a:solidFill>
          <a:ln>
            <a:noFill/>
          </a:ln>
          <a:extLst>
            <a:ext uri="{91240B29-F687-4F45-9708-019B960494DF}">
              <a14:hiddenLine xmlns:a14="http://schemas.microsoft.com/office/drawing/2010/main" w="9525" cmpd="sng">
                <a:solidFill>
                  <a:srgbClr val="000000"/>
                </a:solidFill>
                <a:bevel/>
                <a:headEnd/>
                <a:tailEnd/>
              </a14:hiddenLine>
            </a:ext>
          </a:extLst>
        </p:spPr>
        <p:txBody>
          <a:bodyPr wrap="none" anchor="ctr"/>
          <a:lstStyle/>
          <a:p>
            <a:endParaRPr lang="zh-CN" altLang="zh-CN">
              <a:solidFill>
                <a:srgbClr val="000000"/>
              </a:solidFill>
              <a:latin typeface="Calibri" pitchFamily="34" charset="0"/>
              <a:sym typeface="宋体" pitchFamily="2" charset="-122"/>
            </a:endParaRPr>
          </a:p>
        </p:txBody>
      </p:sp>
      <p:sp>
        <p:nvSpPr>
          <p:cNvPr id="12295" name="TextBox 10"/>
          <p:cNvSpPr>
            <a:spLocks noChangeArrowheads="1"/>
          </p:cNvSpPr>
          <p:nvPr/>
        </p:nvSpPr>
        <p:spPr bwMode="auto">
          <a:xfrm>
            <a:off x="4706938" y="6626225"/>
            <a:ext cx="418623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r>
              <a:rPr lang="zh-CN" altLang="zh-CN" sz="1100">
                <a:solidFill>
                  <a:schemeClr val="bg1"/>
                </a:solidFill>
                <a:latin typeface="Century" pitchFamily="18" charset="0"/>
                <a:ea typeface="迷你简粗倩" pitchFamily="1" charset="-122"/>
                <a:sym typeface="Century" pitchFamily="18" charset="0"/>
              </a:rPr>
              <a:t>National Center for Protein Science </a:t>
            </a:r>
            <a:r>
              <a:rPr lang="zh-CN" altLang="zh-CN" sz="1100">
                <a:solidFill>
                  <a:schemeClr val="bg1"/>
                </a:solidFill>
                <a:latin typeface="Century" pitchFamily="18" charset="0"/>
                <a:ea typeface="迷你简粗倩" pitchFamily="1" charset="-122"/>
                <a:sym typeface="宋体" pitchFamily="2" charset="-122"/>
              </a:rPr>
              <a:t>Shanghai</a:t>
            </a:r>
          </a:p>
        </p:txBody>
      </p:sp>
      <p:sp>
        <p:nvSpPr>
          <p:cNvPr id="12296" name="标题 6"/>
          <p:cNvSpPr>
            <a:spLocks noGrp="1" noChangeArrowheads="1"/>
          </p:cNvSpPr>
          <p:nvPr>
            <p:ph type="title" idx="4294967295"/>
          </p:nvPr>
        </p:nvSpPr>
        <p:spPr>
          <a:xfrm>
            <a:off x="158750" y="12700"/>
            <a:ext cx="8229600" cy="750888"/>
          </a:xfrm>
          <a:ln/>
        </p:spPr>
        <p:txBody>
          <a:bodyPr/>
          <a:lstStyle/>
          <a:p>
            <a:pPr algn="l"/>
            <a:r>
              <a:rPr lang="zh-CN" altLang="zh-CN" sz="3600" b="1">
                <a:solidFill>
                  <a:schemeClr val="bg1"/>
                </a:solidFill>
                <a:latin typeface="黑体" pitchFamily="49" charset="-122"/>
                <a:ea typeface="黑体" pitchFamily="49" charset="-122"/>
              </a:rPr>
              <a:t>硬件支撑</a:t>
            </a:r>
          </a:p>
        </p:txBody>
      </p:sp>
      <p:pic>
        <p:nvPicPr>
          <p:cNvPr id="12297" name="Picture 2" descr="C:\Users\hwfan\Desktop\中科院信息化建设汇报\图片\3.jpg"/>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288" y="769938"/>
            <a:ext cx="9215438" cy="570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灯片编号占位符 4"/>
          <p:cNvSpPr>
            <a:spLocks noGrp="1"/>
          </p:cNvSpPr>
          <p:nvPr>
            <p:ph type="sldNum" sz="quarter" idx="12"/>
          </p:nvPr>
        </p:nvSpPr>
        <p:spPr/>
        <p:txBody>
          <a:bodyPr/>
          <a:lstStyle/>
          <a:p>
            <a:fld id="{14A9BB02-4F95-42DD-B3E8-5EA2FB09451D}" type="slidenum">
              <a:rPr lang="zh-CN" altLang="en-US"/>
              <a:pPr/>
              <a:t>18</a:t>
            </a:fld>
            <a:endParaRPr lang="zh-CN" altLang="en-US" sz="1800">
              <a:solidFill>
                <a:schemeClr val="tx1"/>
              </a:solidFill>
              <a:latin typeface="Arial" pitchFamily="34" charset="0"/>
              <a:ea typeface="宋体" pitchFamily="2" charset="-122"/>
            </a:endParaRPr>
          </a:p>
        </p:txBody>
      </p:sp>
      <p:sp>
        <p:nvSpPr>
          <p:cNvPr id="12290" name="矩形 3"/>
          <p:cNvSpPr>
            <a:spLocks noChangeArrowheads="1"/>
          </p:cNvSpPr>
          <p:nvPr/>
        </p:nvSpPr>
        <p:spPr bwMode="auto">
          <a:xfrm>
            <a:off x="-9525" y="763588"/>
            <a:ext cx="9151938" cy="6094412"/>
          </a:xfrm>
          <a:prstGeom prst="rect">
            <a:avLst/>
          </a:prstGeom>
          <a:blipFill dpi="0" rotWithShape="1">
            <a:blip r:embed="rId9">
              <a:alphaModFix amt="80000"/>
            </a:blip>
            <a:srcRect/>
            <a:stretch>
              <a:fillRect/>
            </a:stretch>
          </a:blip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pic>
        <p:nvPicPr>
          <p:cNvPr id="12291" name="图片 8"/>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38" y="0"/>
            <a:ext cx="9150351"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图片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700" y="0"/>
            <a:ext cx="2543175"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图片 12"/>
          <p:cNvPicPr>
            <a:picLocks noChangeAspect="1" noChangeArrowheads="1"/>
          </p:cNvPicPr>
          <p:nvPr/>
        </p:nvPicPr>
        <p:blipFill>
          <a:blip r:embed="rId12">
            <a:extLst>
              <a:ext uri="{28A0092B-C50C-407E-A947-70E740481C1C}">
                <a14:useLocalDpi xmlns:a14="http://schemas.microsoft.com/office/drawing/2010/main" val="0"/>
              </a:ext>
            </a:extLst>
          </a:blip>
          <a:srcRect b="1604"/>
          <a:stretch>
            <a:fillRect/>
          </a:stretch>
        </p:blipFill>
        <p:spPr bwMode="auto">
          <a:xfrm>
            <a:off x="1588" y="765175"/>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Rectangle 3"/>
          <p:cNvSpPr>
            <a:spLocks noChangeArrowheads="1"/>
          </p:cNvSpPr>
          <p:nvPr/>
        </p:nvSpPr>
        <p:spPr bwMode="auto">
          <a:xfrm>
            <a:off x="-9525" y="6524625"/>
            <a:ext cx="9163050" cy="342900"/>
          </a:xfrm>
          <a:prstGeom prst="rect">
            <a:avLst/>
          </a:prstGeom>
          <a:solidFill>
            <a:srgbClr val="777777">
              <a:alpha val="50000"/>
            </a:srgbClr>
          </a:solidFill>
          <a:ln>
            <a:noFill/>
          </a:ln>
          <a:extLst>
            <a:ext uri="{91240B29-F687-4F45-9708-019B960494DF}">
              <a14:hiddenLine xmlns:a14="http://schemas.microsoft.com/office/drawing/2010/main" w="9525" cmpd="sng">
                <a:solidFill>
                  <a:srgbClr val="000000"/>
                </a:solidFill>
                <a:bevel/>
                <a:headEnd/>
                <a:tailEnd/>
              </a14:hiddenLine>
            </a:ext>
          </a:extLst>
        </p:spPr>
        <p:txBody>
          <a:bodyPr wrap="none" anchor="ctr"/>
          <a:lstStyle/>
          <a:p>
            <a:endParaRPr lang="zh-CN" altLang="zh-CN">
              <a:solidFill>
                <a:srgbClr val="000000"/>
              </a:solidFill>
              <a:latin typeface="Calibri" pitchFamily="34" charset="0"/>
              <a:sym typeface="宋体" pitchFamily="2" charset="-122"/>
            </a:endParaRPr>
          </a:p>
        </p:txBody>
      </p:sp>
      <p:sp>
        <p:nvSpPr>
          <p:cNvPr id="12295" name="TextBox 10"/>
          <p:cNvSpPr>
            <a:spLocks noChangeArrowheads="1"/>
          </p:cNvSpPr>
          <p:nvPr/>
        </p:nvSpPr>
        <p:spPr bwMode="auto">
          <a:xfrm>
            <a:off x="4706938" y="6626225"/>
            <a:ext cx="418623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r>
              <a:rPr lang="zh-CN" altLang="zh-CN" sz="1100">
                <a:solidFill>
                  <a:schemeClr val="bg1"/>
                </a:solidFill>
                <a:latin typeface="Century" pitchFamily="18" charset="0"/>
                <a:ea typeface="迷你简粗倩" pitchFamily="1" charset="-122"/>
                <a:sym typeface="Century" pitchFamily="18" charset="0"/>
              </a:rPr>
              <a:t>National Center for Protein Science </a:t>
            </a:r>
            <a:r>
              <a:rPr lang="zh-CN" altLang="zh-CN" sz="1100">
                <a:solidFill>
                  <a:schemeClr val="bg1"/>
                </a:solidFill>
                <a:latin typeface="Century" pitchFamily="18" charset="0"/>
                <a:ea typeface="迷你简粗倩" pitchFamily="1" charset="-122"/>
                <a:sym typeface="宋体" pitchFamily="2" charset="-122"/>
              </a:rPr>
              <a:t>Shanghai</a:t>
            </a:r>
          </a:p>
        </p:txBody>
      </p:sp>
      <p:sp>
        <p:nvSpPr>
          <p:cNvPr id="12296" name="标题 6"/>
          <p:cNvSpPr>
            <a:spLocks noGrp="1" noChangeArrowheads="1"/>
          </p:cNvSpPr>
          <p:nvPr>
            <p:ph type="title" idx="4294967295"/>
          </p:nvPr>
        </p:nvSpPr>
        <p:spPr>
          <a:xfrm>
            <a:off x="158750" y="12700"/>
            <a:ext cx="8229600" cy="750888"/>
          </a:xfrm>
          <a:ln/>
        </p:spPr>
        <p:txBody>
          <a:bodyPr/>
          <a:lstStyle/>
          <a:p>
            <a:pPr algn="l"/>
            <a:r>
              <a:rPr lang="en-US" altLang="zh-CN" sz="3600" b="1" dirty="0" smtClean="0">
                <a:solidFill>
                  <a:schemeClr val="bg1"/>
                </a:solidFill>
                <a:latin typeface="黑体" pitchFamily="49" charset="-122"/>
                <a:ea typeface="黑体" pitchFamily="49" charset="-122"/>
              </a:rPr>
              <a:t>Cloud</a:t>
            </a:r>
            <a:r>
              <a:rPr lang="zh-CN" altLang="en-US" sz="3600" b="1" dirty="0" smtClean="0">
                <a:solidFill>
                  <a:schemeClr val="bg1"/>
                </a:solidFill>
                <a:latin typeface="黑体" pitchFamily="49" charset="-122"/>
                <a:ea typeface="黑体" pitchFamily="49" charset="-122"/>
              </a:rPr>
              <a:t>拓扑示意图</a:t>
            </a:r>
            <a:endParaRPr lang="zh-CN" altLang="zh-CN" sz="3600" b="1" dirty="0">
              <a:solidFill>
                <a:schemeClr val="bg1"/>
              </a:solidFill>
              <a:latin typeface="黑体" pitchFamily="49" charset="-122"/>
              <a:ea typeface="黑体" pitchFamily="49" charset="-122"/>
            </a:endParaRPr>
          </a:p>
        </p:txBody>
      </p:sp>
      <p:grpSp>
        <p:nvGrpSpPr>
          <p:cNvPr id="249" name="组合 248"/>
          <p:cNvGrpSpPr/>
          <p:nvPr/>
        </p:nvGrpSpPr>
        <p:grpSpPr>
          <a:xfrm>
            <a:off x="247530" y="580653"/>
            <a:ext cx="8749351" cy="6200244"/>
            <a:chOff x="247530" y="580653"/>
            <a:chExt cx="8749351" cy="6200244"/>
          </a:xfrm>
        </p:grpSpPr>
        <p:cxnSp>
          <p:nvCxnSpPr>
            <p:cNvPr id="250" name="直接连接符 249"/>
            <p:cNvCxnSpPr>
              <a:stCxn id="280" idx="0"/>
            </p:cNvCxnSpPr>
            <p:nvPr/>
          </p:nvCxnSpPr>
          <p:spPr>
            <a:xfrm flipV="1">
              <a:off x="2881082" y="1857352"/>
              <a:ext cx="0" cy="43138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 name="直接连接符 250"/>
            <p:cNvCxnSpPr/>
            <p:nvPr/>
          </p:nvCxnSpPr>
          <p:spPr>
            <a:xfrm flipV="1">
              <a:off x="2835075" y="1658826"/>
              <a:ext cx="331634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52" name="Group 187"/>
            <p:cNvGrpSpPr>
              <a:grpSpLocks/>
            </p:cNvGrpSpPr>
            <p:nvPr/>
          </p:nvGrpSpPr>
          <p:grpSpPr bwMode="auto">
            <a:xfrm>
              <a:off x="5578375" y="580653"/>
              <a:ext cx="1810863" cy="820738"/>
              <a:chOff x="3460202" y="644344"/>
              <a:chExt cx="1705031" cy="820094"/>
            </a:xfrm>
          </p:grpSpPr>
          <p:pic>
            <p:nvPicPr>
              <p:cNvPr id="358" name="Picture 189" descr="internet_Cloud.jpg"/>
              <p:cNvPicPr>
                <a:picLocks noChangeAspect="1"/>
              </p:cNvPicPr>
              <p:nvPr/>
            </p:nvPicPr>
            <p:blipFill>
              <a:blip r:embed="rId13" cstate="print">
                <a:clrChange>
                  <a:clrFrom>
                    <a:srgbClr val="FFFFFF"/>
                  </a:clrFrom>
                  <a:clrTo>
                    <a:srgbClr val="FFFFFF">
                      <a:alpha val="0"/>
                    </a:srgbClr>
                  </a:clrTo>
                </a:clrChange>
              </a:blip>
              <a:srcRect/>
              <a:stretch>
                <a:fillRect/>
              </a:stretch>
            </p:blipFill>
            <p:spPr bwMode="auto">
              <a:xfrm>
                <a:off x="3460202" y="644344"/>
                <a:ext cx="1705031" cy="820094"/>
              </a:xfrm>
              <a:prstGeom prst="rect">
                <a:avLst/>
              </a:prstGeom>
              <a:noFill/>
              <a:ln w="9525">
                <a:noFill/>
                <a:miter lim="800000"/>
                <a:headEnd/>
                <a:tailEnd/>
              </a:ln>
            </p:spPr>
          </p:pic>
          <p:sp>
            <p:nvSpPr>
              <p:cNvPr id="359" name="TextBox 190"/>
              <p:cNvSpPr txBox="1">
                <a:spLocks noChangeArrowheads="1"/>
              </p:cNvSpPr>
              <p:nvPr/>
            </p:nvSpPr>
            <p:spPr bwMode="auto">
              <a:xfrm>
                <a:off x="3985188" y="823945"/>
                <a:ext cx="872656" cy="336286"/>
              </a:xfrm>
              <a:prstGeom prst="rect">
                <a:avLst/>
              </a:prstGeom>
              <a:noFill/>
              <a:ln w="9525">
                <a:noFill/>
                <a:miter lim="800000"/>
                <a:headEnd/>
                <a:tailEnd/>
              </a:ln>
            </p:spPr>
            <p:txBody>
              <a:bodyPr wrap="none">
                <a:spAutoFit/>
              </a:bodyPr>
              <a:lstStyle/>
              <a:p>
                <a:pPr eaLnBrk="0" hangingPunct="0"/>
                <a:r>
                  <a:rPr lang="en-US" altLang="zh-CN" sz="1600" dirty="0"/>
                  <a:t>Internet</a:t>
                </a:r>
                <a:endParaRPr lang="en-US" altLang="zh-CN" dirty="0"/>
              </a:p>
            </p:txBody>
          </p:sp>
        </p:grpSp>
        <p:grpSp>
          <p:nvGrpSpPr>
            <p:cNvPr id="253" name="Group 140"/>
            <p:cNvGrpSpPr>
              <a:grpSpLocks/>
            </p:cNvGrpSpPr>
            <p:nvPr/>
          </p:nvGrpSpPr>
          <p:grpSpPr bwMode="auto">
            <a:xfrm>
              <a:off x="3921125" y="2580970"/>
              <a:ext cx="950913" cy="1057275"/>
              <a:chOff x="3340327" y="5114050"/>
              <a:chExt cx="950437" cy="1213872"/>
            </a:xfrm>
          </p:grpSpPr>
          <p:grpSp>
            <p:nvGrpSpPr>
              <p:cNvPr id="341" name="Group 154"/>
              <p:cNvGrpSpPr>
                <a:grpSpLocks/>
              </p:cNvGrpSpPr>
              <p:nvPr/>
            </p:nvGrpSpPr>
            <p:grpSpPr bwMode="auto">
              <a:xfrm>
                <a:off x="3340327" y="5114050"/>
                <a:ext cx="694346" cy="1089752"/>
                <a:chOff x="6328624" y="2509569"/>
                <a:chExt cx="517960" cy="927465"/>
              </a:xfrm>
            </p:grpSpPr>
            <p:pic>
              <p:nvPicPr>
                <p:cNvPr id="350" name="Picture 9" descr="small_server"/>
                <p:cNvPicPr>
                  <a:picLocks noChangeAspect="1" noChangeArrowheads="1"/>
                </p:cNvPicPr>
                <p:nvPr/>
              </p:nvPicPr>
              <p:blipFill>
                <a:blip r:embed="rId14" cstate="print"/>
                <a:srcRect/>
                <a:stretch>
                  <a:fillRect/>
                </a:stretch>
              </p:blipFill>
              <p:spPr bwMode="auto">
                <a:xfrm>
                  <a:off x="6330206" y="2831602"/>
                  <a:ext cx="516378" cy="605432"/>
                </a:xfrm>
                <a:prstGeom prst="rect">
                  <a:avLst/>
                </a:prstGeom>
                <a:noFill/>
                <a:ln w="9525">
                  <a:noFill/>
                  <a:miter lim="800000"/>
                  <a:headEnd/>
                  <a:tailEnd/>
                </a:ln>
              </p:spPr>
            </p:pic>
            <p:pic>
              <p:nvPicPr>
                <p:cNvPr id="351" name="Picture 9" descr="arch3"/>
                <p:cNvPicPr>
                  <a:picLocks noChangeAspect="1" noChangeArrowheads="1"/>
                </p:cNvPicPr>
                <p:nvPr/>
              </p:nvPicPr>
              <p:blipFill>
                <a:blip r:embed="rId15" cstate="print"/>
                <a:srcRect/>
                <a:stretch>
                  <a:fillRect/>
                </a:stretch>
              </p:blipFill>
              <p:spPr bwMode="auto">
                <a:xfrm>
                  <a:off x="6330206" y="2743465"/>
                  <a:ext cx="401716" cy="280004"/>
                </a:xfrm>
                <a:prstGeom prst="rect">
                  <a:avLst/>
                </a:prstGeom>
                <a:noFill/>
                <a:ln w="9525">
                  <a:noFill/>
                  <a:miter lim="800000"/>
                  <a:headEnd/>
                  <a:tailEnd/>
                </a:ln>
              </p:spPr>
            </p:pic>
            <p:grpSp>
              <p:nvGrpSpPr>
                <p:cNvPr id="352" name="Group 10"/>
                <p:cNvGrpSpPr>
                  <a:grpSpLocks/>
                </p:cNvGrpSpPr>
                <p:nvPr/>
              </p:nvGrpSpPr>
              <p:grpSpPr bwMode="auto">
                <a:xfrm>
                  <a:off x="6328624" y="2509569"/>
                  <a:ext cx="391435" cy="452210"/>
                  <a:chOff x="2003" y="1596"/>
                  <a:chExt cx="495" cy="667"/>
                </a:xfrm>
              </p:grpSpPr>
              <p:pic>
                <p:nvPicPr>
                  <p:cNvPr id="353" name="Picture 11" descr="OS_revised"/>
                  <p:cNvPicPr>
                    <a:picLocks noChangeAspect="1" noChangeArrowheads="1"/>
                  </p:cNvPicPr>
                  <p:nvPr/>
                </p:nvPicPr>
                <p:blipFill>
                  <a:blip r:embed="rId16" cstate="print"/>
                  <a:srcRect/>
                  <a:stretch>
                    <a:fillRect/>
                  </a:stretch>
                </p:blipFill>
                <p:spPr bwMode="auto">
                  <a:xfrm>
                    <a:off x="2291" y="1596"/>
                    <a:ext cx="207" cy="507"/>
                  </a:xfrm>
                  <a:prstGeom prst="rect">
                    <a:avLst/>
                  </a:prstGeom>
                  <a:noFill/>
                  <a:ln w="9525">
                    <a:noFill/>
                    <a:miter lim="800000"/>
                    <a:headEnd/>
                    <a:tailEnd/>
                  </a:ln>
                </p:spPr>
              </p:pic>
              <p:pic>
                <p:nvPicPr>
                  <p:cNvPr id="354" name="Picture 12" descr="OS_revised"/>
                  <p:cNvPicPr>
                    <a:picLocks noChangeAspect="1" noChangeArrowheads="1"/>
                  </p:cNvPicPr>
                  <p:nvPr/>
                </p:nvPicPr>
                <p:blipFill>
                  <a:blip r:embed="rId16" cstate="print"/>
                  <a:srcRect/>
                  <a:stretch>
                    <a:fillRect/>
                  </a:stretch>
                </p:blipFill>
                <p:spPr bwMode="auto">
                  <a:xfrm>
                    <a:off x="2219" y="1636"/>
                    <a:ext cx="207" cy="507"/>
                  </a:xfrm>
                  <a:prstGeom prst="rect">
                    <a:avLst/>
                  </a:prstGeom>
                  <a:noFill/>
                  <a:ln w="9525">
                    <a:noFill/>
                    <a:miter lim="800000"/>
                    <a:headEnd/>
                    <a:tailEnd/>
                  </a:ln>
                </p:spPr>
              </p:pic>
              <p:pic>
                <p:nvPicPr>
                  <p:cNvPr id="355" name="Picture 13" descr="OS_revised"/>
                  <p:cNvPicPr>
                    <a:picLocks noChangeAspect="1" noChangeArrowheads="1"/>
                  </p:cNvPicPr>
                  <p:nvPr/>
                </p:nvPicPr>
                <p:blipFill>
                  <a:blip r:embed="rId16" cstate="print"/>
                  <a:srcRect/>
                  <a:stretch>
                    <a:fillRect/>
                  </a:stretch>
                </p:blipFill>
                <p:spPr bwMode="auto">
                  <a:xfrm>
                    <a:off x="2165" y="1676"/>
                    <a:ext cx="207" cy="507"/>
                  </a:xfrm>
                  <a:prstGeom prst="rect">
                    <a:avLst/>
                  </a:prstGeom>
                  <a:noFill/>
                  <a:ln w="9525">
                    <a:noFill/>
                    <a:miter lim="800000"/>
                    <a:headEnd/>
                    <a:tailEnd/>
                  </a:ln>
                </p:spPr>
              </p:pic>
              <p:pic>
                <p:nvPicPr>
                  <p:cNvPr id="356" name="Picture 14" descr="OS_revised"/>
                  <p:cNvPicPr>
                    <a:picLocks noChangeAspect="1" noChangeArrowheads="1"/>
                  </p:cNvPicPr>
                  <p:nvPr/>
                </p:nvPicPr>
                <p:blipFill>
                  <a:blip r:embed="rId16" cstate="print"/>
                  <a:srcRect/>
                  <a:stretch>
                    <a:fillRect/>
                  </a:stretch>
                </p:blipFill>
                <p:spPr bwMode="auto">
                  <a:xfrm>
                    <a:off x="2088" y="1716"/>
                    <a:ext cx="207" cy="507"/>
                  </a:xfrm>
                  <a:prstGeom prst="rect">
                    <a:avLst/>
                  </a:prstGeom>
                  <a:noFill/>
                  <a:ln w="9525">
                    <a:noFill/>
                    <a:miter lim="800000"/>
                    <a:headEnd/>
                    <a:tailEnd/>
                  </a:ln>
                </p:spPr>
              </p:pic>
              <p:pic>
                <p:nvPicPr>
                  <p:cNvPr id="357" name="Picture 15" descr="OS_revised"/>
                  <p:cNvPicPr>
                    <a:picLocks noChangeAspect="1" noChangeArrowheads="1"/>
                  </p:cNvPicPr>
                  <p:nvPr/>
                </p:nvPicPr>
                <p:blipFill>
                  <a:blip r:embed="rId16" cstate="print"/>
                  <a:srcRect/>
                  <a:stretch>
                    <a:fillRect/>
                  </a:stretch>
                </p:blipFill>
                <p:spPr bwMode="auto">
                  <a:xfrm>
                    <a:off x="2003" y="1756"/>
                    <a:ext cx="207" cy="507"/>
                  </a:xfrm>
                  <a:prstGeom prst="rect">
                    <a:avLst/>
                  </a:prstGeom>
                  <a:noFill/>
                  <a:ln w="9525">
                    <a:noFill/>
                    <a:miter lim="800000"/>
                    <a:headEnd/>
                    <a:tailEnd/>
                  </a:ln>
                </p:spPr>
              </p:pic>
            </p:grpSp>
          </p:grpSp>
          <p:grpSp>
            <p:nvGrpSpPr>
              <p:cNvPr id="342" name="Group 154"/>
              <p:cNvGrpSpPr>
                <a:grpSpLocks/>
              </p:cNvGrpSpPr>
              <p:nvPr/>
            </p:nvGrpSpPr>
            <p:grpSpPr bwMode="auto">
              <a:xfrm>
                <a:off x="3598539" y="5238172"/>
                <a:ext cx="692225" cy="1089750"/>
                <a:chOff x="6330206" y="2509571"/>
                <a:chExt cx="516378" cy="927463"/>
              </a:xfrm>
            </p:grpSpPr>
            <p:pic>
              <p:nvPicPr>
                <p:cNvPr id="343" name="Picture 9" descr="small_server"/>
                <p:cNvPicPr>
                  <a:picLocks noChangeAspect="1" noChangeArrowheads="1"/>
                </p:cNvPicPr>
                <p:nvPr/>
              </p:nvPicPr>
              <p:blipFill>
                <a:blip r:embed="rId14" cstate="print"/>
                <a:srcRect/>
                <a:stretch>
                  <a:fillRect/>
                </a:stretch>
              </p:blipFill>
              <p:spPr bwMode="auto">
                <a:xfrm>
                  <a:off x="6330206" y="2831602"/>
                  <a:ext cx="516378" cy="605432"/>
                </a:xfrm>
                <a:prstGeom prst="rect">
                  <a:avLst/>
                </a:prstGeom>
                <a:noFill/>
                <a:ln w="9525">
                  <a:noFill/>
                  <a:miter lim="800000"/>
                  <a:headEnd/>
                  <a:tailEnd/>
                </a:ln>
              </p:spPr>
            </p:pic>
            <p:pic>
              <p:nvPicPr>
                <p:cNvPr id="344" name="Picture 9" descr="arch3"/>
                <p:cNvPicPr>
                  <a:picLocks noChangeAspect="1" noChangeArrowheads="1"/>
                </p:cNvPicPr>
                <p:nvPr/>
              </p:nvPicPr>
              <p:blipFill>
                <a:blip r:embed="rId15" cstate="print"/>
                <a:srcRect/>
                <a:stretch>
                  <a:fillRect/>
                </a:stretch>
              </p:blipFill>
              <p:spPr bwMode="auto">
                <a:xfrm>
                  <a:off x="6330206" y="2743465"/>
                  <a:ext cx="401716" cy="280004"/>
                </a:xfrm>
                <a:prstGeom prst="rect">
                  <a:avLst/>
                </a:prstGeom>
                <a:noFill/>
                <a:ln w="9525">
                  <a:noFill/>
                  <a:miter lim="800000"/>
                  <a:headEnd/>
                  <a:tailEnd/>
                </a:ln>
              </p:spPr>
            </p:pic>
            <p:grpSp>
              <p:nvGrpSpPr>
                <p:cNvPr id="345" name="Group 10"/>
                <p:cNvGrpSpPr>
                  <a:grpSpLocks/>
                </p:cNvGrpSpPr>
                <p:nvPr/>
              </p:nvGrpSpPr>
              <p:grpSpPr bwMode="auto">
                <a:xfrm>
                  <a:off x="6395841" y="2509571"/>
                  <a:ext cx="324219" cy="425091"/>
                  <a:chOff x="2088" y="1596"/>
                  <a:chExt cx="410" cy="627"/>
                </a:xfrm>
              </p:grpSpPr>
              <p:pic>
                <p:nvPicPr>
                  <p:cNvPr id="346" name="Picture 11" descr="OS_revised"/>
                  <p:cNvPicPr>
                    <a:picLocks noChangeAspect="1" noChangeArrowheads="1"/>
                  </p:cNvPicPr>
                  <p:nvPr/>
                </p:nvPicPr>
                <p:blipFill>
                  <a:blip r:embed="rId16" cstate="print"/>
                  <a:srcRect/>
                  <a:stretch>
                    <a:fillRect/>
                  </a:stretch>
                </p:blipFill>
                <p:spPr bwMode="auto">
                  <a:xfrm>
                    <a:off x="2291" y="1596"/>
                    <a:ext cx="207" cy="507"/>
                  </a:xfrm>
                  <a:prstGeom prst="rect">
                    <a:avLst/>
                  </a:prstGeom>
                  <a:noFill/>
                  <a:ln w="9525">
                    <a:noFill/>
                    <a:miter lim="800000"/>
                    <a:headEnd/>
                    <a:tailEnd/>
                  </a:ln>
                </p:spPr>
              </p:pic>
              <p:pic>
                <p:nvPicPr>
                  <p:cNvPr id="347" name="Picture 12" descr="OS_revised"/>
                  <p:cNvPicPr>
                    <a:picLocks noChangeAspect="1" noChangeArrowheads="1"/>
                  </p:cNvPicPr>
                  <p:nvPr/>
                </p:nvPicPr>
                <p:blipFill>
                  <a:blip r:embed="rId16" cstate="print"/>
                  <a:srcRect/>
                  <a:stretch>
                    <a:fillRect/>
                  </a:stretch>
                </p:blipFill>
                <p:spPr bwMode="auto">
                  <a:xfrm>
                    <a:off x="2219" y="1636"/>
                    <a:ext cx="207" cy="507"/>
                  </a:xfrm>
                  <a:prstGeom prst="rect">
                    <a:avLst/>
                  </a:prstGeom>
                  <a:noFill/>
                  <a:ln w="9525">
                    <a:noFill/>
                    <a:miter lim="800000"/>
                    <a:headEnd/>
                    <a:tailEnd/>
                  </a:ln>
                </p:spPr>
              </p:pic>
              <p:pic>
                <p:nvPicPr>
                  <p:cNvPr id="348" name="Picture 13" descr="OS_revised"/>
                  <p:cNvPicPr>
                    <a:picLocks noChangeAspect="1" noChangeArrowheads="1"/>
                  </p:cNvPicPr>
                  <p:nvPr/>
                </p:nvPicPr>
                <p:blipFill>
                  <a:blip r:embed="rId16" cstate="print"/>
                  <a:srcRect/>
                  <a:stretch>
                    <a:fillRect/>
                  </a:stretch>
                </p:blipFill>
                <p:spPr bwMode="auto">
                  <a:xfrm>
                    <a:off x="2165" y="1676"/>
                    <a:ext cx="207" cy="507"/>
                  </a:xfrm>
                  <a:prstGeom prst="rect">
                    <a:avLst/>
                  </a:prstGeom>
                  <a:noFill/>
                  <a:ln w="9525">
                    <a:noFill/>
                    <a:miter lim="800000"/>
                    <a:headEnd/>
                    <a:tailEnd/>
                  </a:ln>
                </p:spPr>
              </p:pic>
              <p:pic>
                <p:nvPicPr>
                  <p:cNvPr id="349" name="Picture 14" descr="OS_revised"/>
                  <p:cNvPicPr>
                    <a:picLocks noChangeAspect="1" noChangeArrowheads="1"/>
                  </p:cNvPicPr>
                  <p:nvPr/>
                </p:nvPicPr>
                <p:blipFill>
                  <a:blip r:embed="rId16" cstate="print"/>
                  <a:srcRect/>
                  <a:stretch>
                    <a:fillRect/>
                  </a:stretch>
                </p:blipFill>
                <p:spPr bwMode="auto">
                  <a:xfrm>
                    <a:off x="2088" y="1716"/>
                    <a:ext cx="207" cy="507"/>
                  </a:xfrm>
                  <a:prstGeom prst="rect">
                    <a:avLst/>
                  </a:prstGeom>
                  <a:noFill/>
                  <a:ln w="9525">
                    <a:noFill/>
                    <a:miter lim="800000"/>
                    <a:headEnd/>
                    <a:tailEnd/>
                  </a:ln>
                </p:spPr>
              </p:pic>
            </p:grpSp>
          </p:grpSp>
        </p:grpSp>
        <p:grpSp>
          <p:nvGrpSpPr>
            <p:cNvPr id="254" name="Group 276"/>
            <p:cNvGrpSpPr>
              <a:grpSpLocks/>
            </p:cNvGrpSpPr>
            <p:nvPr/>
          </p:nvGrpSpPr>
          <p:grpSpPr bwMode="auto">
            <a:xfrm>
              <a:off x="373063" y="2507305"/>
              <a:ext cx="750887" cy="681038"/>
              <a:chOff x="372895" y="4958007"/>
              <a:chExt cx="751796" cy="781931"/>
            </a:xfrm>
          </p:grpSpPr>
          <p:pic>
            <p:nvPicPr>
              <p:cNvPr id="339" name="Picture 278" descr="micorosft_ocs_logo_2.bmp"/>
              <p:cNvPicPr>
                <a:picLocks noChangeAspect="1"/>
              </p:cNvPicPr>
              <p:nvPr/>
            </p:nvPicPr>
            <p:blipFill>
              <a:blip r:embed="rId17" cstate="print"/>
              <a:srcRect/>
              <a:stretch>
                <a:fillRect/>
              </a:stretch>
            </p:blipFill>
            <p:spPr bwMode="auto">
              <a:xfrm>
                <a:off x="372895" y="4958007"/>
                <a:ext cx="628591" cy="383440"/>
              </a:xfrm>
              <a:prstGeom prst="rect">
                <a:avLst/>
              </a:prstGeom>
              <a:noFill/>
              <a:ln w="9525">
                <a:noFill/>
                <a:miter lim="800000"/>
                <a:headEnd/>
                <a:tailEnd/>
              </a:ln>
            </p:spPr>
          </p:pic>
          <p:pic>
            <p:nvPicPr>
              <p:cNvPr id="340" name="Picture 279" descr="sharepoint_logo_2.jpg"/>
              <p:cNvPicPr>
                <a:picLocks noChangeAspect="1"/>
              </p:cNvPicPr>
              <p:nvPr/>
            </p:nvPicPr>
            <p:blipFill>
              <a:blip r:embed="rId18" cstate="print"/>
              <a:srcRect/>
              <a:stretch>
                <a:fillRect/>
              </a:stretch>
            </p:blipFill>
            <p:spPr bwMode="auto">
              <a:xfrm>
                <a:off x="372895" y="5430375"/>
                <a:ext cx="751796" cy="309563"/>
              </a:xfrm>
              <a:prstGeom prst="rect">
                <a:avLst/>
              </a:prstGeom>
              <a:noFill/>
              <a:ln w="9525">
                <a:noFill/>
                <a:miter lim="800000"/>
                <a:headEnd/>
                <a:tailEnd/>
              </a:ln>
            </p:spPr>
          </p:pic>
        </p:grpSp>
        <p:grpSp>
          <p:nvGrpSpPr>
            <p:cNvPr id="255" name="Group 132"/>
            <p:cNvGrpSpPr>
              <a:grpSpLocks/>
            </p:cNvGrpSpPr>
            <p:nvPr/>
          </p:nvGrpSpPr>
          <p:grpSpPr bwMode="auto">
            <a:xfrm>
              <a:off x="1473200" y="2566683"/>
              <a:ext cx="950913" cy="1058862"/>
              <a:chOff x="1030760" y="5180037"/>
              <a:chExt cx="950441" cy="1213872"/>
            </a:xfrm>
          </p:grpSpPr>
          <p:grpSp>
            <p:nvGrpSpPr>
              <p:cNvPr id="324" name="Group 154"/>
              <p:cNvGrpSpPr>
                <a:grpSpLocks/>
              </p:cNvGrpSpPr>
              <p:nvPr/>
            </p:nvGrpSpPr>
            <p:grpSpPr bwMode="auto">
              <a:xfrm>
                <a:off x="1030760" y="5180041"/>
                <a:ext cx="694346" cy="1089747"/>
                <a:chOff x="6328624" y="2509573"/>
                <a:chExt cx="517960" cy="927461"/>
              </a:xfrm>
            </p:grpSpPr>
            <p:pic>
              <p:nvPicPr>
                <p:cNvPr id="331" name="Picture 9" descr="small_server"/>
                <p:cNvPicPr>
                  <a:picLocks noChangeAspect="1" noChangeArrowheads="1"/>
                </p:cNvPicPr>
                <p:nvPr/>
              </p:nvPicPr>
              <p:blipFill>
                <a:blip r:embed="rId14" cstate="print"/>
                <a:srcRect/>
                <a:stretch>
                  <a:fillRect/>
                </a:stretch>
              </p:blipFill>
              <p:spPr bwMode="auto">
                <a:xfrm>
                  <a:off x="6330206" y="2831602"/>
                  <a:ext cx="516378" cy="605432"/>
                </a:xfrm>
                <a:prstGeom prst="rect">
                  <a:avLst/>
                </a:prstGeom>
                <a:noFill/>
                <a:ln w="9525">
                  <a:noFill/>
                  <a:miter lim="800000"/>
                  <a:headEnd/>
                  <a:tailEnd/>
                </a:ln>
              </p:spPr>
            </p:pic>
            <p:pic>
              <p:nvPicPr>
                <p:cNvPr id="332" name="Picture 9" descr="arch3"/>
                <p:cNvPicPr>
                  <a:picLocks noChangeAspect="1" noChangeArrowheads="1"/>
                </p:cNvPicPr>
                <p:nvPr/>
              </p:nvPicPr>
              <p:blipFill>
                <a:blip r:embed="rId15" cstate="print"/>
                <a:srcRect/>
                <a:stretch>
                  <a:fillRect/>
                </a:stretch>
              </p:blipFill>
              <p:spPr bwMode="auto">
                <a:xfrm>
                  <a:off x="6330206" y="2743465"/>
                  <a:ext cx="401716" cy="280004"/>
                </a:xfrm>
                <a:prstGeom prst="rect">
                  <a:avLst/>
                </a:prstGeom>
                <a:noFill/>
                <a:ln w="9525">
                  <a:noFill/>
                  <a:miter lim="800000"/>
                  <a:headEnd/>
                  <a:tailEnd/>
                </a:ln>
              </p:spPr>
            </p:pic>
            <p:grpSp>
              <p:nvGrpSpPr>
                <p:cNvPr id="333" name="Group 10"/>
                <p:cNvGrpSpPr>
                  <a:grpSpLocks/>
                </p:cNvGrpSpPr>
                <p:nvPr/>
              </p:nvGrpSpPr>
              <p:grpSpPr bwMode="auto">
                <a:xfrm>
                  <a:off x="6328624" y="2509573"/>
                  <a:ext cx="391435" cy="452210"/>
                  <a:chOff x="2003" y="1596"/>
                  <a:chExt cx="495" cy="667"/>
                </a:xfrm>
              </p:grpSpPr>
              <p:pic>
                <p:nvPicPr>
                  <p:cNvPr id="334" name="Picture 11" descr="OS_revised"/>
                  <p:cNvPicPr>
                    <a:picLocks noChangeAspect="1" noChangeArrowheads="1"/>
                  </p:cNvPicPr>
                  <p:nvPr/>
                </p:nvPicPr>
                <p:blipFill>
                  <a:blip r:embed="rId16" cstate="print"/>
                  <a:srcRect/>
                  <a:stretch>
                    <a:fillRect/>
                  </a:stretch>
                </p:blipFill>
                <p:spPr bwMode="auto">
                  <a:xfrm>
                    <a:off x="2291" y="1596"/>
                    <a:ext cx="207" cy="507"/>
                  </a:xfrm>
                  <a:prstGeom prst="rect">
                    <a:avLst/>
                  </a:prstGeom>
                  <a:noFill/>
                  <a:ln w="9525">
                    <a:noFill/>
                    <a:miter lim="800000"/>
                    <a:headEnd/>
                    <a:tailEnd/>
                  </a:ln>
                </p:spPr>
              </p:pic>
              <p:pic>
                <p:nvPicPr>
                  <p:cNvPr id="335" name="Picture 12" descr="OS_revised"/>
                  <p:cNvPicPr>
                    <a:picLocks noChangeAspect="1" noChangeArrowheads="1"/>
                  </p:cNvPicPr>
                  <p:nvPr/>
                </p:nvPicPr>
                <p:blipFill>
                  <a:blip r:embed="rId16" cstate="print"/>
                  <a:srcRect/>
                  <a:stretch>
                    <a:fillRect/>
                  </a:stretch>
                </p:blipFill>
                <p:spPr bwMode="auto">
                  <a:xfrm>
                    <a:off x="2219" y="1636"/>
                    <a:ext cx="207" cy="507"/>
                  </a:xfrm>
                  <a:prstGeom prst="rect">
                    <a:avLst/>
                  </a:prstGeom>
                  <a:noFill/>
                  <a:ln w="9525">
                    <a:noFill/>
                    <a:miter lim="800000"/>
                    <a:headEnd/>
                    <a:tailEnd/>
                  </a:ln>
                </p:spPr>
              </p:pic>
              <p:pic>
                <p:nvPicPr>
                  <p:cNvPr id="336" name="Picture 13" descr="OS_revised"/>
                  <p:cNvPicPr>
                    <a:picLocks noChangeAspect="1" noChangeArrowheads="1"/>
                  </p:cNvPicPr>
                  <p:nvPr/>
                </p:nvPicPr>
                <p:blipFill>
                  <a:blip r:embed="rId16" cstate="print"/>
                  <a:srcRect/>
                  <a:stretch>
                    <a:fillRect/>
                  </a:stretch>
                </p:blipFill>
                <p:spPr bwMode="auto">
                  <a:xfrm>
                    <a:off x="2165" y="1676"/>
                    <a:ext cx="207" cy="507"/>
                  </a:xfrm>
                  <a:prstGeom prst="rect">
                    <a:avLst/>
                  </a:prstGeom>
                  <a:noFill/>
                  <a:ln w="9525">
                    <a:noFill/>
                    <a:miter lim="800000"/>
                    <a:headEnd/>
                    <a:tailEnd/>
                  </a:ln>
                </p:spPr>
              </p:pic>
              <p:pic>
                <p:nvPicPr>
                  <p:cNvPr id="337" name="Picture 14" descr="OS_revised"/>
                  <p:cNvPicPr>
                    <a:picLocks noChangeAspect="1" noChangeArrowheads="1"/>
                  </p:cNvPicPr>
                  <p:nvPr/>
                </p:nvPicPr>
                <p:blipFill>
                  <a:blip r:embed="rId16" cstate="print"/>
                  <a:srcRect/>
                  <a:stretch>
                    <a:fillRect/>
                  </a:stretch>
                </p:blipFill>
                <p:spPr bwMode="auto">
                  <a:xfrm>
                    <a:off x="2088" y="1716"/>
                    <a:ext cx="207" cy="507"/>
                  </a:xfrm>
                  <a:prstGeom prst="rect">
                    <a:avLst/>
                  </a:prstGeom>
                  <a:noFill/>
                  <a:ln w="9525">
                    <a:noFill/>
                    <a:miter lim="800000"/>
                    <a:headEnd/>
                    <a:tailEnd/>
                  </a:ln>
                </p:spPr>
              </p:pic>
              <p:pic>
                <p:nvPicPr>
                  <p:cNvPr id="338" name="Picture 15" descr="OS_revised"/>
                  <p:cNvPicPr>
                    <a:picLocks noChangeAspect="1" noChangeArrowheads="1"/>
                  </p:cNvPicPr>
                  <p:nvPr/>
                </p:nvPicPr>
                <p:blipFill>
                  <a:blip r:embed="rId16" cstate="print"/>
                  <a:srcRect/>
                  <a:stretch>
                    <a:fillRect/>
                  </a:stretch>
                </p:blipFill>
                <p:spPr bwMode="auto">
                  <a:xfrm>
                    <a:off x="2003" y="1756"/>
                    <a:ext cx="207" cy="507"/>
                  </a:xfrm>
                  <a:prstGeom prst="rect">
                    <a:avLst/>
                  </a:prstGeom>
                  <a:noFill/>
                  <a:ln w="9525">
                    <a:noFill/>
                    <a:miter lim="800000"/>
                    <a:headEnd/>
                    <a:tailEnd/>
                  </a:ln>
                </p:spPr>
              </p:pic>
            </p:grpSp>
          </p:grpSp>
          <p:pic>
            <p:nvPicPr>
              <p:cNvPr id="325" name="Picture 9" descr="small_server"/>
              <p:cNvPicPr>
                <a:picLocks noChangeAspect="1" noChangeArrowheads="1"/>
              </p:cNvPicPr>
              <p:nvPr/>
            </p:nvPicPr>
            <p:blipFill>
              <a:blip r:embed="rId14" cstate="print"/>
              <a:srcRect/>
              <a:stretch>
                <a:fillRect/>
              </a:stretch>
            </p:blipFill>
            <p:spPr bwMode="auto">
              <a:xfrm>
                <a:off x="1288976" y="5682539"/>
                <a:ext cx="692225" cy="711370"/>
              </a:xfrm>
              <a:prstGeom prst="rect">
                <a:avLst/>
              </a:prstGeom>
              <a:noFill/>
              <a:ln w="9525">
                <a:noFill/>
                <a:miter lim="800000"/>
                <a:headEnd/>
                <a:tailEnd/>
              </a:ln>
            </p:spPr>
          </p:pic>
          <p:pic>
            <p:nvPicPr>
              <p:cNvPr id="326" name="Picture 9" descr="arch3"/>
              <p:cNvPicPr>
                <a:picLocks noChangeAspect="1" noChangeArrowheads="1"/>
              </p:cNvPicPr>
              <p:nvPr/>
            </p:nvPicPr>
            <p:blipFill>
              <a:blip r:embed="rId15" cstate="print"/>
              <a:srcRect/>
              <a:stretch>
                <a:fillRect/>
              </a:stretch>
            </p:blipFill>
            <p:spPr bwMode="auto">
              <a:xfrm>
                <a:off x="1288976" y="5578980"/>
                <a:ext cx="538516" cy="328999"/>
              </a:xfrm>
              <a:prstGeom prst="rect">
                <a:avLst/>
              </a:prstGeom>
              <a:noFill/>
              <a:ln w="9525">
                <a:noFill/>
                <a:miter lim="800000"/>
                <a:headEnd/>
                <a:tailEnd/>
              </a:ln>
            </p:spPr>
          </p:pic>
          <p:pic>
            <p:nvPicPr>
              <p:cNvPr id="327" name="Picture 11" descr="OS_revised"/>
              <p:cNvPicPr>
                <a:picLocks noChangeAspect="1" noChangeArrowheads="1"/>
              </p:cNvPicPr>
              <p:nvPr/>
            </p:nvPicPr>
            <p:blipFill>
              <a:blip r:embed="rId16" cstate="print"/>
              <a:srcRect/>
              <a:stretch>
                <a:fillRect/>
              </a:stretch>
            </p:blipFill>
            <p:spPr bwMode="auto">
              <a:xfrm>
                <a:off x="1592155" y="5304159"/>
                <a:ext cx="219434" cy="403880"/>
              </a:xfrm>
              <a:prstGeom prst="rect">
                <a:avLst/>
              </a:prstGeom>
              <a:noFill/>
              <a:ln w="9525">
                <a:noFill/>
                <a:miter lim="800000"/>
                <a:headEnd/>
                <a:tailEnd/>
              </a:ln>
            </p:spPr>
          </p:pic>
          <p:pic>
            <p:nvPicPr>
              <p:cNvPr id="328" name="Picture 12" descr="OS_revised"/>
              <p:cNvPicPr>
                <a:picLocks noChangeAspect="1" noChangeArrowheads="1"/>
              </p:cNvPicPr>
              <p:nvPr/>
            </p:nvPicPr>
            <p:blipFill>
              <a:blip r:embed="rId16" cstate="print"/>
              <a:srcRect/>
              <a:stretch>
                <a:fillRect/>
              </a:stretch>
            </p:blipFill>
            <p:spPr bwMode="auto">
              <a:xfrm>
                <a:off x="1515830" y="5336023"/>
                <a:ext cx="219434" cy="403880"/>
              </a:xfrm>
              <a:prstGeom prst="rect">
                <a:avLst/>
              </a:prstGeom>
              <a:noFill/>
              <a:ln w="9525">
                <a:noFill/>
                <a:miter lim="800000"/>
                <a:headEnd/>
                <a:tailEnd/>
              </a:ln>
            </p:spPr>
          </p:pic>
          <p:pic>
            <p:nvPicPr>
              <p:cNvPr id="329" name="Picture 13" descr="OS_revised"/>
              <p:cNvPicPr>
                <a:picLocks noChangeAspect="1" noChangeArrowheads="1"/>
              </p:cNvPicPr>
              <p:nvPr/>
            </p:nvPicPr>
            <p:blipFill>
              <a:blip r:embed="rId16" cstate="print"/>
              <a:srcRect/>
              <a:stretch>
                <a:fillRect/>
              </a:stretch>
            </p:blipFill>
            <p:spPr bwMode="auto">
              <a:xfrm>
                <a:off x="1458586" y="5367888"/>
                <a:ext cx="219434" cy="403880"/>
              </a:xfrm>
              <a:prstGeom prst="rect">
                <a:avLst/>
              </a:prstGeom>
              <a:noFill/>
              <a:ln w="9525">
                <a:noFill/>
                <a:miter lim="800000"/>
                <a:headEnd/>
                <a:tailEnd/>
              </a:ln>
            </p:spPr>
          </p:pic>
          <p:pic>
            <p:nvPicPr>
              <p:cNvPr id="330" name="Picture 14" descr="OS_revised"/>
              <p:cNvPicPr>
                <a:picLocks noChangeAspect="1" noChangeArrowheads="1"/>
              </p:cNvPicPr>
              <p:nvPr/>
            </p:nvPicPr>
            <p:blipFill>
              <a:blip r:embed="rId16" cstate="print"/>
              <a:srcRect/>
              <a:stretch>
                <a:fillRect/>
              </a:stretch>
            </p:blipFill>
            <p:spPr bwMode="auto">
              <a:xfrm>
                <a:off x="1376961" y="5399752"/>
                <a:ext cx="219434" cy="403880"/>
              </a:xfrm>
              <a:prstGeom prst="rect">
                <a:avLst/>
              </a:prstGeom>
              <a:noFill/>
              <a:ln w="9525">
                <a:noFill/>
                <a:miter lim="800000"/>
                <a:headEnd/>
                <a:tailEnd/>
              </a:ln>
            </p:spPr>
          </p:pic>
        </p:grpSp>
        <p:pic>
          <p:nvPicPr>
            <p:cNvPr id="256" name="Picture 368" descr="www.jpg"/>
            <p:cNvPicPr>
              <a:picLocks noChangeAspect="1"/>
            </p:cNvPicPr>
            <p:nvPr/>
          </p:nvPicPr>
          <p:blipFill>
            <a:blip r:embed="rId19" cstate="print"/>
            <a:srcRect l="8775" t="16479"/>
            <a:stretch>
              <a:fillRect/>
            </a:stretch>
          </p:blipFill>
          <p:spPr bwMode="auto">
            <a:xfrm>
              <a:off x="427038" y="3227385"/>
              <a:ext cx="563562" cy="192088"/>
            </a:xfrm>
            <a:prstGeom prst="rect">
              <a:avLst/>
            </a:prstGeom>
            <a:noFill/>
            <a:ln w="9525">
              <a:noFill/>
              <a:miter lim="800000"/>
              <a:headEnd/>
              <a:tailEnd/>
            </a:ln>
          </p:spPr>
        </p:pic>
        <p:sp>
          <p:nvSpPr>
            <p:cNvPr id="257" name="Rounded Rectangle 251"/>
            <p:cNvSpPr/>
            <p:nvPr/>
          </p:nvSpPr>
          <p:spPr bwMode="auto">
            <a:xfrm>
              <a:off x="5217043" y="2291281"/>
              <a:ext cx="3754438" cy="1454773"/>
            </a:xfrm>
            <a:prstGeom prst="roundRect">
              <a:avLst/>
            </a:prstGeom>
            <a:noFill/>
            <a:ln>
              <a:headEnd type="none" w="med" len="med"/>
              <a:tailEnd type="none" w="med" len="med"/>
            </a:ln>
            <a:effectLst>
              <a:outerShdw blurRad="50800" dist="38100" algn="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anchor="ctr"/>
            <a:lstStyle/>
            <a:p>
              <a:pPr algn="ctr" eaLnBrk="0" hangingPunct="0">
                <a:defRPr/>
              </a:pPr>
              <a:endParaRPr lang="en-US" sz="2000" b="1" dirty="0">
                <a:solidFill>
                  <a:schemeClr val="tx1"/>
                </a:solidFill>
                <a:ea typeface="Osaka" pitchFamily="1" charset="-128"/>
              </a:endParaRPr>
            </a:p>
          </p:txBody>
        </p:sp>
        <p:sp>
          <p:nvSpPr>
            <p:cNvPr id="258" name="Rounded Rectangle 140"/>
            <p:cNvSpPr/>
            <p:nvPr/>
          </p:nvSpPr>
          <p:spPr bwMode="auto">
            <a:xfrm>
              <a:off x="292100" y="2291281"/>
              <a:ext cx="4687888" cy="1440627"/>
            </a:xfrm>
            <a:prstGeom prst="roundRect">
              <a:avLst/>
            </a:prstGeom>
            <a:noFill/>
            <a:ln>
              <a:headEnd type="none" w="med" len="med"/>
              <a:tailEnd type="none" w="med" len="med"/>
            </a:ln>
            <a:effectLst>
              <a:outerShdw blurRad="50800" dist="38100" algn="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anchor="ctr"/>
            <a:lstStyle/>
            <a:p>
              <a:pPr algn="ctr" eaLnBrk="0" hangingPunct="0">
                <a:defRPr/>
              </a:pPr>
              <a:endParaRPr lang="en-US" sz="2000" b="1" dirty="0">
                <a:solidFill>
                  <a:schemeClr val="tx1"/>
                </a:solidFill>
                <a:ea typeface="Osaka" pitchFamily="1" charset="-128"/>
              </a:endParaRPr>
            </a:p>
          </p:txBody>
        </p:sp>
        <p:pic>
          <p:nvPicPr>
            <p:cNvPr id="259" name="Picture 1178" descr="V_Icon_Angle_no_BG"/>
            <p:cNvPicPr>
              <a:picLocks noChangeAspect="1" noChangeArrowheads="1"/>
            </p:cNvPicPr>
            <p:nvPr/>
          </p:nvPicPr>
          <p:blipFill>
            <a:blip r:embed="rId20" cstate="print"/>
            <a:srcRect/>
            <a:stretch>
              <a:fillRect/>
            </a:stretch>
          </p:blipFill>
          <p:spPr bwMode="auto">
            <a:xfrm>
              <a:off x="1701800" y="2849258"/>
              <a:ext cx="285750" cy="293687"/>
            </a:xfrm>
            <a:prstGeom prst="rect">
              <a:avLst/>
            </a:prstGeom>
            <a:noFill/>
            <a:ln w="9525">
              <a:noFill/>
              <a:miter lim="800000"/>
              <a:headEnd/>
              <a:tailEnd/>
            </a:ln>
          </p:spPr>
        </p:pic>
        <p:pic>
          <p:nvPicPr>
            <p:cNvPr id="260" name="Picture 1179" descr="V_Icon_Angle_no_BG"/>
            <p:cNvPicPr>
              <a:picLocks noChangeAspect="1" noChangeArrowheads="1"/>
            </p:cNvPicPr>
            <p:nvPr/>
          </p:nvPicPr>
          <p:blipFill>
            <a:blip r:embed="rId20" cstate="print"/>
            <a:srcRect/>
            <a:stretch>
              <a:fillRect/>
            </a:stretch>
          </p:blipFill>
          <p:spPr bwMode="auto">
            <a:xfrm>
              <a:off x="4117112" y="2857195"/>
              <a:ext cx="285750" cy="293688"/>
            </a:xfrm>
            <a:prstGeom prst="rect">
              <a:avLst/>
            </a:prstGeom>
            <a:noFill/>
            <a:ln w="9525">
              <a:noFill/>
              <a:miter lim="800000"/>
              <a:headEnd/>
              <a:tailEnd/>
            </a:ln>
          </p:spPr>
        </p:pic>
        <p:pic>
          <p:nvPicPr>
            <p:cNvPr id="261" name="Picture 14" descr="ICON_Storage_3up_Q408.png"/>
            <p:cNvPicPr>
              <a:picLocks noChangeAspect="1"/>
            </p:cNvPicPr>
            <p:nvPr>
              <p:custDataLst>
                <p:tags r:id="rId1"/>
              </p:custDataLst>
            </p:nvPr>
          </p:nvPicPr>
          <p:blipFill>
            <a:blip r:embed="rId21" cstate="print"/>
            <a:srcRect/>
            <a:stretch>
              <a:fillRect/>
            </a:stretch>
          </p:blipFill>
          <p:spPr bwMode="auto">
            <a:xfrm>
              <a:off x="3486150" y="5145115"/>
              <a:ext cx="593725" cy="587375"/>
            </a:xfrm>
            <a:prstGeom prst="rect">
              <a:avLst/>
            </a:prstGeom>
            <a:noFill/>
            <a:ln w="9525">
              <a:noFill/>
              <a:miter lim="800000"/>
              <a:headEnd/>
              <a:tailEnd/>
            </a:ln>
          </p:spPr>
        </p:pic>
        <p:pic>
          <p:nvPicPr>
            <p:cNvPr id="262" name="Picture 14" descr="ICON_Storage_3up_Q408.png"/>
            <p:cNvPicPr>
              <a:picLocks noChangeAspect="1"/>
            </p:cNvPicPr>
            <p:nvPr>
              <p:custDataLst>
                <p:tags r:id="rId2"/>
              </p:custDataLst>
            </p:nvPr>
          </p:nvPicPr>
          <p:blipFill>
            <a:blip r:embed="rId21" cstate="print"/>
            <a:srcRect/>
            <a:stretch>
              <a:fillRect/>
            </a:stretch>
          </p:blipFill>
          <p:spPr bwMode="auto">
            <a:xfrm>
              <a:off x="4581525" y="5129240"/>
              <a:ext cx="593725" cy="587375"/>
            </a:xfrm>
            <a:prstGeom prst="rect">
              <a:avLst/>
            </a:prstGeom>
            <a:noFill/>
            <a:ln w="9525">
              <a:noFill/>
              <a:miter lim="800000"/>
              <a:headEnd/>
              <a:tailEnd/>
            </a:ln>
          </p:spPr>
        </p:pic>
        <p:sp>
          <p:nvSpPr>
            <p:cNvPr id="263" name="Rounded Rectangle 140"/>
            <p:cNvSpPr/>
            <p:nvPr/>
          </p:nvSpPr>
          <p:spPr bwMode="auto">
            <a:xfrm>
              <a:off x="260350" y="4822593"/>
              <a:ext cx="8642350" cy="978487"/>
            </a:xfrm>
            <a:prstGeom prst="roundRect">
              <a:avLst/>
            </a:prstGeom>
            <a:noFill/>
            <a:ln>
              <a:headEnd type="none" w="med" len="med"/>
              <a:tailEnd type="none" w="med" len="med"/>
            </a:ln>
            <a:effectLst>
              <a:outerShdw blurRad="50800" dist="38100" algn="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anchor="ctr"/>
            <a:lstStyle/>
            <a:p>
              <a:pPr algn="ctr" eaLnBrk="0" hangingPunct="0">
                <a:defRPr/>
              </a:pPr>
              <a:endParaRPr lang="en-US" sz="2000" b="1" dirty="0">
                <a:solidFill>
                  <a:schemeClr val="tx1"/>
                </a:solidFill>
                <a:ea typeface="Osaka" pitchFamily="1" charset="-128"/>
              </a:endParaRPr>
            </a:p>
          </p:txBody>
        </p:sp>
        <p:grpSp>
          <p:nvGrpSpPr>
            <p:cNvPr id="264" name="Group 140"/>
            <p:cNvGrpSpPr>
              <a:grpSpLocks/>
            </p:cNvGrpSpPr>
            <p:nvPr/>
          </p:nvGrpSpPr>
          <p:grpSpPr bwMode="auto">
            <a:xfrm>
              <a:off x="2751138" y="2592083"/>
              <a:ext cx="950912" cy="1058862"/>
              <a:chOff x="3340327" y="5114050"/>
              <a:chExt cx="950437" cy="1213872"/>
            </a:xfrm>
          </p:grpSpPr>
          <p:grpSp>
            <p:nvGrpSpPr>
              <p:cNvPr id="307" name="Group 154"/>
              <p:cNvGrpSpPr>
                <a:grpSpLocks/>
              </p:cNvGrpSpPr>
              <p:nvPr/>
            </p:nvGrpSpPr>
            <p:grpSpPr bwMode="auto">
              <a:xfrm>
                <a:off x="3340327" y="5114053"/>
                <a:ext cx="694346" cy="1089750"/>
                <a:chOff x="6328624" y="2509571"/>
                <a:chExt cx="517960" cy="927463"/>
              </a:xfrm>
            </p:grpSpPr>
            <p:pic>
              <p:nvPicPr>
                <p:cNvPr id="316" name="Picture 9" descr="small_server"/>
                <p:cNvPicPr>
                  <a:picLocks noChangeAspect="1" noChangeArrowheads="1"/>
                </p:cNvPicPr>
                <p:nvPr/>
              </p:nvPicPr>
              <p:blipFill>
                <a:blip r:embed="rId14" cstate="print"/>
                <a:srcRect/>
                <a:stretch>
                  <a:fillRect/>
                </a:stretch>
              </p:blipFill>
              <p:spPr bwMode="auto">
                <a:xfrm>
                  <a:off x="6330206" y="2831602"/>
                  <a:ext cx="516378" cy="605432"/>
                </a:xfrm>
                <a:prstGeom prst="rect">
                  <a:avLst/>
                </a:prstGeom>
                <a:noFill/>
                <a:ln w="9525">
                  <a:noFill/>
                  <a:miter lim="800000"/>
                  <a:headEnd/>
                  <a:tailEnd/>
                </a:ln>
              </p:spPr>
            </p:pic>
            <p:pic>
              <p:nvPicPr>
                <p:cNvPr id="317" name="Picture 9" descr="arch3"/>
                <p:cNvPicPr>
                  <a:picLocks noChangeAspect="1" noChangeArrowheads="1"/>
                </p:cNvPicPr>
                <p:nvPr/>
              </p:nvPicPr>
              <p:blipFill>
                <a:blip r:embed="rId15" cstate="print"/>
                <a:srcRect/>
                <a:stretch>
                  <a:fillRect/>
                </a:stretch>
              </p:blipFill>
              <p:spPr bwMode="auto">
                <a:xfrm>
                  <a:off x="6330206" y="2743465"/>
                  <a:ext cx="401716" cy="280004"/>
                </a:xfrm>
                <a:prstGeom prst="rect">
                  <a:avLst/>
                </a:prstGeom>
                <a:noFill/>
                <a:ln w="9525">
                  <a:noFill/>
                  <a:miter lim="800000"/>
                  <a:headEnd/>
                  <a:tailEnd/>
                </a:ln>
              </p:spPr>
            </p:pic>
            <p:grpSp>
              <p:nvGrpSpPr>
                <p:cNvPr id="318" name="Group 10"/>
                <p:cNvGrpSpPr>
                  <a:grpSpLocks/>
                </p:cNvGrpSpPr>
                <p:nvPr/>
              </p:nvGrpSpPr>
              <p:grpSpPr bwMode="auto">
                <a:xfrm>
                  <a:off x="6328624" y="2509571"/>
                  <a:ext cx="391435" cy="452210"/>
                  <a:chOff x="2003" y="1596"/>
                  <a:chExt cx="495" cy="667"/>
                </a:xfrm>
              </p:grpSpPr>
              <p:pic>
                <p:nvPicPr>
                  <p:cNvPr id="319" name="Picture 11" descr="OS_revised"/>
                  <p:cNvPicPr>
                    <a:picLocks noChangeAspect="1" noChangeArrowheads="1"/>
                  </p:cNvPicPr>
                  <p:nvPr/>
                </p:nvPicPr>
                <p:blipFill>
                  <a:blip r:embed="rId16" cstate="print"/>
                  <a:srcRect/>
                  <a:stretch>
                    <a:fillRect/>
                  </a:stretch>
                </p:blipFill>
                <p:spPr bwMode="auto">
                  <a:xfrm>
                    <a:off x="2291" y="1596"/>
                    <a:ext cx="207" cy="507"/>
                  </a:xfrm>
                  <a:prstGeom prst="rect">
                    <a:avLst/>
                  </a:prstGeom>
                  <a:noFill/>
                  <a:ln w="9525">
                    <a:noFill/>
                    <a:miter lim="800000"/>
                    <a:headEnd/>
                    <a:tailEnd/>
                  </a:ln>
                </p:spPr>
              </p:pic>
              <p:pic>
                <p:nvPicPr>
                  <p:cNvPr id="320" name="Picture 12" descr="OS_revised"/>
                  <p:cNvPicPr>
                    <a:picLocks noChangeAspect="1" noChangeArrowheads="1"/>
                  </p:cNvPicPr>
                  <p:nvPr/>
                </p:nvPicPr>
                <p:blipFill>
                  <a:blip r:embed="rId16" cstate="print"/>
                  <a:srcRect/>
                  <a:stretch>
                    <a:fillRect/>
                  </a:stretch>
                </p:blipFill>
                <p:spPr bwMode="auto">
                  <a:xfrm>
                    <a:off x="2219" y="1636"/>
                    <a:ext cx="207" cy="507"/>
                  </a:xfrm>
                  <a:prstGeom prst="rect">
                    <a:avLst/>
                  </a:prstGeom>
                  <a:noFill/>
                  <a:ln w="9525">
                    <a:noFill/>
                    <a:miter lim="800000"/>
                    <a:headEnd/>
                    <a:tailEnd/>
                  </a:ln>
                </p:spPr>
              </p:pic>
              <p:pic>
                <p:nvPicPr>
                  <p:cNvPr id="321" name="Picture 13" descr="OS_revised"/>
                  <p:cNvPicPr>
                    <a:picLocks noChangeAspect="1" noChangeArrowheads="1"/>
                  </p:cNvPicPr>
                  <p:nvPr/>
                </p:nvPicPr>
                <p:blipFill>
                  <a:blip r:embed="rId16" cstate="print"/>
                  <a:srcRect/>
                  <a:stretch>
                    <a:fillRect/>
                  </a:stretch>
                </p:blipFill>
                <p:spPr bwMode="auto">
                  <a:xfrm>
                    <a:off x="2165" y="1676"/>
                    <a:ext cx="207" cy="507"/>
                  </a:xfrm>
                  <a:prstGeom prst="rect">
                    <a:avLst/>
                  </a:prstGeom>
                  <a:noFill/>
                  <a:ln w="9525">
                    <a:noFill/>
                    <a:miter lim="800000"/>
                    <a:headEnd/>
                    <a:tailEnd/>
                  </a:ln>
                </p:spPr>
              </p:pic>
              <p:pic>
                <p:nvPicPr>
                  <p:cNvPr id="322" name="Picture 14" descr="OS_revised"/>
                  <p:cNvPicPr>
                    <a:picLocks noChangeAspect="1" noChangeArrowheads="1"/>
                  </p:cNvPicPr>
                  <p:nvPr/>
                </p:nvPicPr>
                <p:blipFill>
                  <a:blip r:embed="rId16" cstate="print"/>
                  <a:srcRect/>
                  <a:stretch>
                    <a:fillRect/>
                  </a:stretch>
                </p:blipFill>
                <p:spPr bwMode="auto">
                  <a:xfrm>
                    <a:off x="2088" y="1716"/>
                    <a:ext cx="207" cy="507"/>
                  </a:xfrm>
                  <a:prstGeom prst="rect">
                    <a:avLst/>
                  </a:prstGeom>
                  <a:noFill/>
                  <a:ln w="9525">
                    <a:noFill/>
                    <a:miter lim="800000"/>
                    <a:headEnd/>
                    <a:tailEnd/>
                  </a:ln>
                </p:spPr>
              </p:pic>
              <p:pic>
                <p:nvPicPr>
                  <p:cNvPr id="323" name="Picture 15" descr="OS_revised"/>
                  <p:cNvPicPr>
                    <a:picLocks noChangeAspect="1" noChangeArrowheads="1"/>
                  </p:cNvPicPr>
                  <p:nvPr/>
                </p:nvPicPr>
                <p:blipFill>
                  <a:blip r:embed="rId16" cstate="print"/>
                  <a:srcRect/>
                  <a:stretch>
                    <a:fillRect/>
                  </a:stretch>
                </p:blipFill>
                <p:spPr bwMode="auto">
                  <a:xfrm>
                    <a:off x="2003" y="1756"/>
                    <a:ext cx="207" cy="507"/>
                  </a:xfrm>
                  <a:prstGeom prst="rect">
                    <a:avLst/>
                  </a:prstGeom>
                  <a:noFill/>
                  <a:ln w="9525">
                    <a:noFill/>
                    <a:miter lim="800000"/>
                    <a:headEnd/>
                    <a:tailEnd/>
                  </a:ln>
                </p:spPr>
              </p:pic>
            </p:grpSp>
          </p:grpSp>
          <p:grpSp>
            <p:nvGrpSpPr>
              <p:cNvPr id="308" name="Group 154"/>
              <p:cNvGrpSpPr>
                <a:grpSpLocks/>
              </p:cNvGrpSpPr>
              <p:nvPr/>
            </p:nvGrpSpPr>
            <p:grpSpPr bwMode="auto">
              <a:xfrm>
                <a:off x="3598539" y="5238172"/>
                <a:ext cx="692225" cy="1089750"/>
                <a:chOff x="6330206" y="2509571"/>
                <a:chExt cx="516378" cy="927463"/>
              </a:xfrm>
            </p:grpSpPr>
            <p:pic>
              <p:nvPicPr>
                <p:cNvPr id="309" name="Picture 9" descr="small_server"/>
                <p:cNvPicPr>
                  <a:picLocks noChangeAspect="1" noChangeArrowheads="1"/>
                </p:cNvPicPr>
                <p:nvPr/>
              </p:nvPicPr>
              <p:blipFill>
                <a:blip r:embed="rId14" cstate="print"/>
                <a:srcRect/>
                <a:stretch>
                  <a:fillRect/>
                </a:stretch>
              </p:blipFill>
              <p:spPr bwMode="auto">
                <a:xfrm>
                  <a:off x="6330206" y="2831602"/>
                  <a:ext cx="516378" cy="605432"/>
                </a:xfrm>
                <a:prstGeom prst="rect">
                  <a:avLst/>
                </a:prstGeom>
                <a:noFill/>
                <a:ln w="9525">
                  <a:noFill/>
                  <a:miter lim="800000"/>
                  <a:headEnd/>
                  <a:tailEnd/>
                </a:ln>
              </p:spPr>
            </p:pic>
            <p:pic>
              <p:nvPicPr>
                <p:cNvPr id="310" name="Picture 9" descr="arch3"/>
                <p:cNvPicPr>
                  <a:picLocks noChangeAspect="1" noChangeArrowheads="1"/>
                </p:cNvPicPr>
                <p:nvPr/>
              </p:nvPicPr>
              <p:blipFill>
                <a:blip r:embed="rId15" cstate="print"/>
                <a:srcRect/>
                <a:stretch>
                  <a:fillRect/>
                </a:stretch>
              </p:blipFill>
              <p:spPr bwMode="auto">
                <a:xfrm>
                  <a:off x="6330206" y="2743465"/>
                  <a:ext cx="401716" cy="280004"/>
                </a:xfrm>
                <a:prstGeom prst="rect">
                  <a:avLst/>
                </a:prstGeom>
                <a:noFill/>
                <a:ln w="9525">
                  <a:noFill/>
                  <a:miter lim="800000"/>
                  <a:headEnd/>
                  <a:tailEnd/>
                </a:ln>
              </p:spPr>
            </p:pic>
            <p:grpSp>
              <p:nvGrpSpPr>
                <p:cNvPr id="311" name="Group 10"/>
                <p:cNvGrpSpPr>
                  <a:grpSpLocks/>
                </p:cNvGrpSpPr>
                <p:nvPr/>
              </p:nvGrpSpPr>
              <p:grpSpPr bwMode="auto">
                <a:xfrm>
                  <a:off x="6395841" y="2509571"/>
                  <a:ext cx="324219" cy="425091"/>
                  <a:chOff x="2088" y="1596"/>
                  <a:chExt cx="410" cy="627"/>
                </a:xfrm>
              </p:grpSpPr>
              <p:pic>
                <p:nvPicPr>
                  <p:cNvPr id="312" name="Picture 11" descr="OS_revised"/>
                  <p:cNvPicPr>
                    <a:picLocks noChangeAspect="1" noChangeArrowheads="1"/>
                  </p:cNvPicPr>
                  <p:nvPr/>
                </p:nvPicPr>
                <p:blipFill>
                  <a:blip r:embed="rId16" cstate="print"/>
                  <a:srcRect/>
                  <a:stretch>
                    <a:fillRect/>
                  </a:stretch>
                </p:blipFill>
                <p:spPr bwMode="auto">
                  <a:xfrm>
                    <a:off x="2291" y="1596"/>
                    <a:ext cx="207" cy="507"/>
                  </a:xfrm>
                  <a:prstGeom prst="rect">
                    <a:avLst/>
                  </a:prstGeom>
                  <a:noFill/>
                  <a:ln w="9525">
                    <a:noFill/>
                    <a:miter lim="800000"/>
                    <a:headEnd/>
                    <a:tailEnd/>
                  </a:ln>
                </p:spPr>
              </p:pic>
              <p:pic>
                <p:nvPicPr>
                  <p:cNvPr id="313" name="Picture 12" descr="OS_revised"/>
                  <p:cNvPicPr>
                    <a:picLocks noChangeAspect="1" noChangeArrowheads="1"/>
                  </p:cNvPicPr>
                  <p:nvPr/>
                </p:nvPicPr>
                <p:blipFill>
                  <a:blip r:embed="rId16" cstate="print"/>
                  <a:srcRect/>
                  <a:stretch>
                    <a:fillRect/>
                  </a:stretch>
                </p:blipFill>
                <p:spPr bwMode="auto">
                  <a:xfrm>
                    <a:off x="2219" y="1636"/>
                    <a:ext cx="207" cy="507"/>
                  </a:xfrm>
                  <a:prstGeom prst="rect">
                    <a:avLst/>
                  </a:prstGeom>
                  <a:noFill/>
                  <a:ln w="9525">
                    <a:noFill/>
                    <a:miter lim="800000"/>
                    <a:headEnd/>
                    <a:tailEnd/>
                  </a:ln>
                </p:spPr>
              </p:pic>
              <p:pic>
                <p:nvPicPr>
                  <p:cNvPr id="314" name="Picture 13" descr="OS_revised"/>
                  <p:cNvPicPr>
                    <a:picLocks noChangeAspect="1" noChangeArrowheads="1"/>
                  </p:cNvPicPr>
                  <p:nvPr/>
                </p:nvPicPr>
                <p:blipFill>
                  <a:blip r:embed="rId16" cstate="print"/>
                  <a:srcRect/>
                  <a:stretch>
                    <a:fillRect/>
                  </a:stretch>
                </p:blipFill>
                <p:spPr bwMode="auto">
                  <a:xfrm>
                    <a:off x="2165" y="1676"/>
                    <a:ext cx="207" cy="507"/>
                  </a:xfrm>
                  <a:prstGeom prst="rect">
                    <a:avLst/>
                  </a:prstGeom>
                  <a:noFill/>
                  <a:ln w="9525">
                    <a:noFill/>
                    <a:miter lim="800000"/>
                    <a:headEnd/>
                    <a:tailEnd/>
                  </a:ln>
                </p:spPr>
              </p:pic>
              <p:pic>
                <p:nvPicPr>
                  <p:cNvPr id="315" name="Picture 14" descr="OS_revised"/>
                  <p:cNvPicPr>
                    <a:picLocks noChangeAspect="1" noChangeArrowheads="1"/>
                  </p:cNvPicPr>
                  <p:nvPr/>
                </p:nvPicPr>
                <p:blipFill>
                  <a:blip r:embed="rId16" cstate="print"/>
                  <a:srcRect/>
                  <a:stretch>
                    <a:fillRect/>
                  </a:stretch>
                </p:blipFill>
                <p:spPr bwMode="auto">
                  <a:xfrm>
                    <a:off x="2088" y="1716"/>
                    <a:ext cx="207" cy="507"/>
                  </a:xfrm>
                  <a:prstGeom prst="rect">
                    <a:avLst/>
                  </a:prstGeom>
                  <a:noFill/>
                  <a:ln w="9525">
                    <a:noFill/>
                    <a:miter lim="800000"/>
                    <a:headEnd/>
                    <a:tailEnd/>
                  </a:ln>
                </p:spPr>
              </p:pic>
            </p:grpSp>
          </p:grpSp>
        </p:grpSp>
        <p:pic>
          <p:nvPicPr>
            <p:cNvPr id="265" name="Picture 1179" descr="V_Icon_Angle_no_BG"/>
            <p:cNvPicPr>
              <a:picLocks noChangeAspect="1" noChangeArrowheads="1"/>
            </p:cNvPicPr>
            <p:nvPr/>
          </p:nvPicPr>
          <p:blipFill>
            <a:blip r:embed="rId20" cstate="print"/>
            <a:srcRect/>
            <a:stretch>
              <a:fillRect/>
            </a:stretch>
          </p:blipFill>
          <p:spPr bwMode="auto">
            <a:xfrm>
              <a:off x="2990850" y="2868308"/>
              <a:ext cx="285750" cy="293687"/>
            </a:xfrm>
            <a:prstGeom prst="rect">
              <a:avLst/>
            </a:prstGeom>
            <a:noFill/>
            <a:ln w="9525">
              <a:noFill/>
              <a:miter lim="800000"/>
              <a:headEnd/>
              <a:tailEnd/>
            </a:ln>
          </p:spPr>
        </p:pic>
        <p:pic>
          <p:nvPicPr>
            <p:cNvPr id="266" name="Picture 95"/>
            <p:cNvPicPr>
              <a:picLocks noChangeAspect="1" noChangeArrowheads="1"/>
            </p:cNvPicPr>
            <p:nvPr/>
          </p:nvPicPr>
          <p:blipFill>
            <a:blip r:embed="rId22"/>
            <a:srcRect/>
            <a:stretch>
              <a:fillRect/>
            </a:stretch>
          </p:blipFill>
          <p:spPr bwMode="gray">
            <a:xfrm>
              <a:off x="7236296" y="2635662"/>
              <a:ext cx="817563" cy="417513"/>
            </a:xfrm>
            <a:prstGeom prst="rect">
              <a:avLst/>
            </a:prstGeom>
            <a:noFill/>
            <a:ln w="28575" algn="ctr">
              <a:noFill/>
              <a:miter lim="800000"/>
              <a:headEnd/>
              <a:tailEnd/>
            </a:ln>
            <a:effectLst/>
          </p:spPr>
        </p:pic>
        <p:grpSp>
          <p:nvGrpSpPr>
            <p:cNvPr id="267" name="Group 114"/>
            <p:cNvGrpSpPr>
              <a:grpSpLocks/>
            </p:cNvGrpSpPr>
            <p:nvPr/>
          </p:nvGrpSpPr>
          <p:grpSpPr bwMode="auto">
            <a:xfrm>
              <a:off x="8069020" y="2507305"/>
              <a:ext cx="838200" cy="717550"/>
              <a:chOff x="3120" y="4320"/>
              <a:chExt cx="528" cy="452"/>
            </a:xfrm>
          </p:grpSpPr>
          <p:pic>
            <p:nvPicPr>
              <p:cNvPr id="305" name="Picture 97" descr="4U16"/>
              <p:cNvPicPr>
                <a:picLocks noChangeAspect="1" noChangeArrowheads="1"/>
              </p:cNvPicPr>
              <p:nvPr/>
            </p:nvPicPr>
            <p:blipFill>
              <a:blip r:embed="rId23" cstate="print"/>
              <a:stretch>
                <a:fillRect/>
              </a:stretch>
            </p:blipFill>
            <p:spPr bwMode="auto">
              <a:xfrm>
                <a:off x="3120" y="4560"/>
                <a:ext cx="528" cy="212"/>
              </a:xfrm>
              <a:prstGeom prst="rect">
                <a:avLst/>
              </a:prstGeom>
              <a:noFill/>
              <a:ln w="9525">
                <a:noFill/>
                <a:miter lim="800000"/>
                <a:headEnd/>
                <a:tailEnd/>
              </a:ln>
            </p:spPr>
          </p:pic>
          <p:pic>
            <p:nvPicPr>
              <p:cNvPr id="306" name="Picture 13" descr="GeForce_8800_GTx_3qtr"/>
              <p:cNvPicPr>
                <a:picLocks noChangeAspect="1" noChangeArrowheads="1"/>
              </p:cNvPicPr>
              <p:nvPr/>
            </p:nvPicPr>
            <p:blipFill>
              <a:blip r:embed="rId24" cstate="print"/>
              <a:srcRect/>
              <a:stretch>
                <a:fillRect/>
              </a:stretch>
            </p:blipFill>
            <p:spPr bwMode="auto">
              <a:xfrm>
                <a:off x="3168" y="4320"/>
                <a:ext cx="480" cy="251"/>
              </a:xfrm>
              <a:prstGeom prst="rect">
                <a:avLst/>
              </a:prstGeom>
              <a:noFill/>
              <a:ln w="9525">
                <a:noFill/>
                <a:miter lim="800000"/>
                <a:headEnd/>
                <a:tailEnd/>
              </a:ln>
            </p:spPr>
          </p:pic>
        </p:grpSp>
        <p:pic>
          <p:nvPicPr>
            <p:cNvPr id="268" name="Picture 14" descr="ICON_Storage_3up_Q408.png"/>
            <p:cNvPicPr>
              <a:picLocks noChangeAspect="1"/>
            </p:cNvPicPr>
            <p:nvPr>
              <p:custDataLst>
                <p:tags r:id="rId3"/>
              </p:custDataLst>
            </p:nvPr>
          </p:nvPicPr>
          <p:blipFill>
            <a:blip r:embed="rId21" cstate="print"/>
            <a:srcRect/>
            <a:stretch>
              <a:fillRect/>
            </a:stretch>
          </p:blipFill>
          <p:spPr bwMode="auto">
            <a:xfrm>
              <a:off x="2241350" y="5128446"/>
              <a:ext cx="593725" cy="587375"/>
            </a:xfrm>
            <a:prstGeom prst="rect">
              <a:avLst/>
            </a:prstGeom>
            <a:noFill/>
            <a:ln w="9525">
              <a:noFill/>
              <a:miter lim="800000"/>
              <a:headEnd/>
              <a:tailEnd/>
            </a:ln>
          </p:spPr>
        </p:pic>
        <p:pic>
          <p:nvPicPr>
            <p:cNvPr id="269" name="Picture 14" descr="ICON_Storage_3up_Q408.png"/>
            <p:cNvPicPr>
              <a:picLocks noChangeAspect="1"/>
            </p:cNvPicPr>
            <p:nvPr>
              <p:custDataLst>
                <p:tags r:id="rId4"/>
              </p:custDataLst>
            </p:nvPr>
          </p:nvPicPr>
          <p:blipFill>
            <a:blip r:embed="rId21" cstate="print"/>
            <a:srcRect/>
            <a:stretch>
              <a:fillRect/>
            </a:stretch>
          </p:blipFill>
          <p:spPr bwMode="auto">
            <a:xfrm>
              <a:off x="5659537" y="5098872"/>
              <a:ext cx="593725" cy="587375"/>
            </a:xfrm>
            <a:prstGeom prst="rect">
              <a:avLst/>
            </a:prstGeom>
            <a:noFill/>
            <a:ln w="9525">
              <a:noFill/>
              <a:miter lim="800000"/>
              <a:headEnd/>
              <a:tailEnd/>
            </a:ln>
          </p:spPr>
        </p:pic>
        <p:pic>
          <p:nvPicPr>
            <p:cNvPr id="270" name="Picture 14" descr="ICON_Storage_3up_Q408.png"/>
            <p:cNvPicPr>
              <a:picLocks noChangeAspect="1"/>
            </p:cNvPicPr>
            <p:nvPr>
              <p:custDataLst>
                <p:tags r:id="rId5"/>
              </p:custDataLst>
            </p:nvPr>
          </p:nvPicPr>
          <p:blipFill>
            <a:blip r:embed="rId21" cstate="print"/>
            <a:srcRect/>
            <a:stretch>
              <a:fillRect/>
            </a:stretch>
          </p:blipFill>
          <p:spPr bwMode="auto">
            <a:xfrm>
              <a:off x="6714653" y="5108899"/>
              <a:ext cx="593725" cy="587375"/>
            </a:xfrm>
            <a:prstGeom prst="rect">
              <a:avLst/>
            </a:prstGeom>
            <a:noFill/>
            <a:ln w="9525">
              <a:noFill/>
              <a:miter lim="800000"/>
              <a:headEnd/>
              <a:tailEnd/>
            </a:ln>
          </p:spPr>
        </p:pic>
        <p:pic>
          <p:nvPicPr>
            <p:cNvPr id="271" name="Picture 14" descr="ICON_Storage_3up_Q408.png"/>
            <p:cNvPicPr>
              <a:picLocks noChangeAspect="1"/>
            </p:cNvPicPr>
            <p:nvPr>
              <p:custDataLst>
                <p:tags r:id="rId6"/>
              </p:custDataLst>
            </p:nvPr>
          </p:nvPicPr>
          <p:blipFill>
            <a:blip r:embed="rId21" cstate="print"/>
            <a:srcRect/>
            <a:stretch>
              <a:fillRect/>
            </a:stretch>
          </p:blipFill>
          <p:spPr bwMode="auto">
            <a:xfrm>
              <a:off x="7958776" y="5098871"/>
              <a:ext cx="593725" cy="587375"/>
            </a:xfrm>
            <a:prstGeom prst="rect">
              <a:avLst/>
            </a:prstGeom>
            <a:noFill/>
            <a:ln w="9525">
              <a:noFill/>
              <a:miter lim="800000"/>
              <a:headEnd/>
              <a:tailEnd/>
            </a:ln>
          </p:spPr>
        </p:pic>
        <p:pic>
          <p:nvPicPr>
            <p:cNvPr id="272" name="Picture 94"/>
            <p:cNvPicPr>
              <a:picLocks noChangeAspect="1" noChangeArrowheads="1"/>
            </p:cNvPicPr>
            <p:nvPr/>
          </p:nvPicPr>
          <p:blipFill>
            <a:blip r:embed="rId25"/>
            <a:srcRect/>
            <a:stretch>
              <a:fillRect/>
            </a:stretch>
          </p:blipFill>
          <p:spPr bwMode="gray">
            <a:xfrm>
              <a:off x="5500694" y="2566686"/>
              <a:ext cx="863600" cy="533400"/>
            </a:xfrm>
            <a:prstGeom prst="rect">
              <a:avLst/>
            </a:prstGeom>
            <a:noFill/>
            <a:ln w="28575" algn="ctr">
              <a:noFill/>
              <a:miter lim="800000"/>
              <a:headEnd/>
              <a:tailEnd/>
            </a:ln>
            <a:effectLst/>
          </p:spPr>
        </p:pic>
        <p:pic>
          <p:nvPicPr>
            <p:cNvPr id="273" name="Picture 94"/>
            <p:cNvPicPr>
              <a:picLocks noChangeAspect="1" noChangeArrowheads="1"/>
            </p:cNvPicPr>
            <p:nvPr/>
          </p:nvPicPr>
          <p:blipFill>
            <a:blip r:embed="rId25"/>
            <a:srcRect/>
            <a:stretch>
              <a:fillRect/>
            </a:stretch>
          </p:blipFill>
          <p:spPr bwMode="gray">
            <a:xfrm>
              <a:off x="6364294" y="2566686"/>
              <a:ext cx="863600" cy="533400"/>
            </a:xfrm>
            <a:prstGeom prst="rect">
              <a:avLst/>
            </a:prstGeom>
            <a:noFill/>
            <a:ln w="28575" algn="ctr">
              <a:noFill/>
              <a:miter lim="800000"/>
              <a:headEnd/>
              <a:tailEnd/>
            </a:ln>
            <a:effectLst/>
          </p:spPr>
        </p:pic>
        <p:sp>
          <p:nvSpPr>
            <p:cNvPr id="274" name="Text Box 116"/>
            <p:cNvSpPr txBox="1">
              <a:spLocks noChangeArrowheads="1"/>
            </p:cNvSpPr>
            <p:nvPr/>
          </p:nvSpPr>
          <p:spPr bwMode="auto">
            <a:xfrm>
              <a:off x="5932494" y="3213985"/>
              <a:ext cx="888761" cy="274840"/>
            </a:xfrm>
            <a:prstGeom prst="rect">
              <a:avLst/>
            </a:prstGeom>
            <a:noFill/>
            <a:ln w="9525">
              <a:noFill/>
              <a:miter lim="800000"/>
              <a:headEnd/>
              <a:tailEnd/>
            </a:ln>
            <a:effectLst/>
          </p:spPr>
          <p:txBody>
            <a:bodyPr wrap="square">
              <a:spAutoFit/>
            </a:bodyPr>
            <a:lstStyle/>
            <a:p>
              <a:r>
                <a:rPr lang="en-US" altLang="zh-CN" sz="1000" b="1" dirty="0">
                  <a:latin typeface="宋体" charset="-122"/>
                  <a:sym typeface="Arial" charset="0"/>
                </a:rPr>
                <a:t> </a:t>
              </a:r>
              <a:r>
                <a:rPr lang="zh-CN" altLang="en-US" sz="1200" b="1" dirty="0">
                  <a:latin typeface="宋体" charset="-122"/>
                  <a:sym typeface="Arial" charset="0"/>
                </a:rPr>
                <a:t>刀片集群</a:t>
              </a:r>
            </a:p>
          </p:txBody>
        </p:sp>
        <p:sp>
          <p:nvSpPr>
            <p:cNvPr id="275" name="Text Box 116"/>
            <p:cNvSpPr txBox="1">
              <a:spLocks noChangeArrowheads="1"/>
            </p:cNvSpPr>
            <p:nvPr/>
          </p:nvSpPr>
          <p:spPr bwMode="auto">
            <a:xfrm>
              <a:off x="7172305" y="3213985"/>
              <a:ext cx="888761" cy="276999"/>
            </a:xfrm>
            <a:prstGeom prst="rect">
              <a:avLst/>
            </a:prstGeom>
            <a:noFill/>
            <a:ln w="9525">
              <a:noFill/>
              <a:miter lim="800000"/>
              <a:headEnd/>
              <a:tailEnd/>
            </a:ln>
            <a:effectLst/>
          </p:spPr>
          <p:txBody>
            <a:bodyPr wrap="square">
              <a:spAutoFit/>
            </a:bodyPr>
            <a:lstStyle/>
            <a:p>
              <a:r>
                <a:rPr lang="en-US" altLang="zh-CN" sz="1200" b="1" dirty="0">
                  <a:latin typeface="宋体" charset="-122"/>
                  <a:sym typeface="Arial" charset="0"/>
                </a:rPr>
                <a:t> </a:t>
              </a:r>
              <a:r>
                <a:rPr lang="zh-CN" altLang="en-US" sz="1200" b="1" dirty="0" smtClean="0">
                  <a:latin typeface="宋体" charset="-122"/>
                  <a:sym typeface="Arial" charset="0"/>
                </a:rPr>
                <a:t>胖节点</a:t>
              </a:r>
              <a:endParaRPr lang="zh-CN" altLang="en-US" sz="1200" b="1" dirty="0">
                <a:latin typeface="宋体" charset="-122"/>
                <a:sym typeface="Arial" charset="0"/>
              </a:endParaRPr>
            </a:p>
          </p:txBody>
        </p:sp>
        <p:sp>
          <p:nvSpPr>
            <p:cNvPr id="276" name="Text Box 116"/>
            <p:cNvSpPr txBox="1">
              <a:spLocks noChangeArrowheads="1"/>
            </p:cNvSpPr>
            <p:nvPr/>
          </p:nvSpPr>
          <p:spPr bwMode="auto">
            <a:xfrm>
              <a:off x="8108120" y="3213985"/>
              <a:ext cx="888761" cy="276999"/>
            </a:xfrm>
            <a:prstGeom prst="rect">
              <a:avLst/>
            </a:prstGeom>
            <a:noFill/>
            <a:ln w="9525">
              <a:noFill/>
              <a:miter lim="800000"/>
              <a:headEnd/>
              <a:tailEnd/>
            </a:ln>
            <a:effectLst/>
          </p:spPr>
          <p:txBody>
            <a:bodyPr wrap="square">
              <a:spAutoFit/>
            </a:bodyPr>
            <a:lstStyle/>
            <a:p>
              <a:r>
                <a:rPr lang="en-US" altLang="zh-CN" sz="1200" b="1" dirty="0" smtClean="0">
                  <a:latin typeface="宋体" charset="-122"/>
                  <a:sym typeface="Arial" charset="0"/>
                </a:rPr>
                <a:t>GPGPU</a:t>
              </a:r>
              <a:r>
                <a:rPr lang="zh-CN" altLang="en-US" sz="1200" b="1" dirty="0" smtClean="0">
                  <a:latin typeface="宋体" charset="-122"/>
                  <a:sym typeface="Arial" charset="0"/>
                </a:rPr>
                <a:t>节点</a:t>
              </a:r>
              <a:endParaRPr lang="zh-CN" altLang="en-US" sz="1200" b="1" dirty="0">
                <a:latin typeface="宋体" charset="-122"/>
                <a:sym typeface="Arial" charset="0"/>
              </a:endParaRPr>
            </a:p>
          </p:txBody>
        </p:sp>
        <p:pic>
          <p:nvPicPr>
            <p:cNvPr id="277" name="Picture 2"/>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043608" y="3227385"/>
              <a:ext cx="325989" cy="462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8" name="Picture 30"/>
            <p:cNvPicPr>
              <a:picLocks noChangeAspect="1" noChangeArrowheads="1"/>
            </p:cNvPicPr>
            <p:nvPr/>
          </p:nvPicPr>
          <p:blipFill>
            <a:blip r:embed="rId27"/>
            <a:srcRect/>
            <a:stretch>
              <a:fillRect/>
            </a:stretch>
          </p:blipFill>
          <p:spPr bwMode="auto">
            <a:xfrm>
              <a:off x="2697883" y="4012593"/>
              <a:ext cx="841375" cy="525463"/>
            </a:xfrm>
            <a:prstGeom prst="rect">
              <a:avLst/>
            </a:prstGeom>
            <a:noFill/>
            <a:ln w="9525">
              <a:noFill/>
              <a:miter lim="800000"/>
              <a:headEnd/>
              <a:tailEnd/>
            </a:ln>
            <a:effectLst/>
          </p:spPr>
        </p:pic>
        <p:pic>
          <p:nvPicPr>
            <p:cNvPr id="279" name="Picture 31" descr="fastironII"/>
            <p:cNvPicPr>
              <a:picLocks noChangeAspect="1" noChangeArrowheads="1"/>
            </p:cNvPicPr>
            <p:nvPr/>
          </p:nvPicPr>
          <p:blipFill>
            <a:blip r:embed="rId28" cstate="print">
              <a:clrChange>
                <a:clrFrom>
                  <a:srgbClr val="FFFFFF"/>
                </a:clrFrom>
                <a:clrTo>
                  <a:srgbClr val="FFFFFF">
                    <a:alpha val="0"/>
                  </a:srgbClr>
                </a:clrTo>
              </a:clrChange>
            </a:blip>
            <a:srcRect/>
            <a:stretch>
              <a:fillRect/>
            </a:stretch>
          </p:blipFill>
          <p:spPr bwMode="auto">
            <a:xfrm>
              <a:off x="5794275" y="3924319"/>
              <a:ext cx="979488" cy="576263"/>
            </a:xfrm>
            <a:prstGeom prst="rect">
              <a:avLst/>
            </a:prstGeom>
            <a:noFill/>
            <a:ln w="9525">
              <a:noFill/>
              <a:miter lim="800000"/>
              <a:headEnd/>
              <a:tailEnd/>
            </a:ln>
            <a:effectLst/>
          </p:spPr>
        </p:pic>
        <p:sp>
          <p:nvSpPr>
            <p:cNvPr id="280" name="Text Box 116"/>
            <p:cNvSpPr txBox="1">
              <a:spLocks noChangeArrowheads="1"/>
            </p:cNvSpPr>
            <p:nvPr/>
          </p:nvSpPr>
          <p:spPr bwMode="auto">
            <a:xfrm>
              <a:off x="2229809" y="2288737"/>
              <a:ext cx="1302546" cy="276999"/>
            </a:xfrm>
            <a:prstGeom prst="rect">
              <a:avLst/>
            </a:prstGeom>
            <a:noFill/>
            <a:ln w="9525">
              <a:noFill/>
              <a:miter lim="800000"/>
              <a:headEnd/>
              <a:tailEnd/>
            </a:ln>
            <a:effectLst/>
          </p:spPr>
          <p:txBody>
            <a:bodyPr wrap="square">
              <a:spAutoFit/>
            </a:bodyPr>
            <a:lstStyle/>
            <a:p>
              <a:r>
                <a:rPr lang="en-US" altLang="zh-CN" sz="1000" b="1" dirty="0">
                  <a:latin typeface="宋体" charset="-122"/>
                  <a:sym typeface="Arial" charset="0"/>
                </a:rPr>
                <a:t> </a:t>
              </a:r>
              <a:r>
                <a:rPr lang="zh-CN" altLang="en-US" sz="1200" b="1" dirty="0" smtClean="0">
                  <a:latin typeface="宋体" charset="-122"/>
                  <a:sym typeface="Arial" charset="0"/>
                </a:rPr>
                <a:t>虚拟机系统</a:t>
              </a:r>
              <a:endParaRPr lang="zh-CN" altLang="en-US" sz="1200" b="1" dirty="0">
                <a:latin typeface="宋体" charset="-122"/>
                <a:sym typeface="Arial" charset="0"/>
              </a:endParaRPr>
            </a:p>
          </p:txBody>
        </p:sp>
        <p:sp>
          <p:nvSpPr>
            <p:cNvPr id="281" name="Text Box 116"/>
            <p:cNvSpPr txBox="1">
              <a:spLocks noChangeArrowheads="1"/>
            </p:cNvSpPr>
            <p:nvPr/>
          </p:nvSpPr>
          <p:spPr bwMode="auto">
            <a:xfrm>
              <a:off x="6328118" y="2276872"/>
              <a:ext cx="1630658" cy="276999"/>
            </a:xfrm>
            <a:prstGeom prst="rect">
              <a:avLst/>
            </a:prstGeom>
            <a:noFill/>
            <a:ln w="9525">
              <a:noFill/>
              <a:miter lim="800000"/>
              <a:headEnd/>
              <a:tailEnd/>
            </a:ln>
            <a:effectLst/>
          </p:spPr>
          <p:txBody>
            <a:bodyPr wrap="square">
              <a:spAutoFit/>
            </a:bodyPr>
            <a:lstStyle/>
            <a:p>
              <a:r>
                <a:rPr lang="en-US" altLang="zh-CN" sz="1000" b="1" dirty="0">
                  <a:latin typeface="宋体" charset="-122"/>
                  <a:sym typeface="Arial" charset="0"/>
                </a:rPr>
                <a:t> </a:t>
              </a:r>
              <a:r>
                <a:rPr lang="zh-CN" altLang="en-US" sz="1200" b="1" dirty="0" smtClean="0">
                  <a:latin typeface="宋体" charset="-122"/>
                  <a:sym typeface="Arial" charset="0"/>
                </a:rPr>
                <a:t>物理机计算集群</a:t>
              </a:r>
              <a:endParaRPr lang="zh-CN" altLang="en-US" sz="1200" b="1" dirty="0">
                <a:latin typeface="宋体" charset="-122"/>
                <a:sym typeface="Arial" charset="0"/>
              </a:endParaRPr>
            </a:p>
          </p:txBody>
        </p:sp>
        <p:pic>
          <p:nvPicPr>
            <p:cNvPr id="282" name="Picture 2"/>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5362475" y="3094401"/>
              <a:ext cx="431800" cy="612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83" name="直接连接符 282"/>
            <p:cNvCxnSpPr/>
            <p:nvPr/>
          </p:nvCxnSpPr>
          <p:spPr>
            <a:xfrm>
              <a:off x="1895709" y="3722963"/>
              <a:ext cx="939366" cy="3600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84" name="直接连接符 283"/>
            <p:cNvCxnSpPr/>
            <p:nvPr/>
          </p:nvCxnSpPr>
          <p:spPr>
            <a:xfrm flipV="1">
              <a:off x="1778652" y="4500582"/>
              <a:ext cx="1056423" cy="322012"/>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85" name="直接连接符 284"/>
            <p:cNvCxnSpPr/>
            <p:nvPr/>
          </p:nvCxnSpPr>
          <p:spPr>
            <a:xfrm flipH="1">
              <a:off x="3486150" y="3756219"/>
              <a:ext cx="2905534" cy="336909"/>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86" name="直接连接符 285"/>
            <p:cNvCxnSpPr/>
            <p:nvPr/>
          </p:nvCxnSpPr>
          <p:spPr>
            <a:xfrm flipH="1" flipV="1">
              <a:off x="3419271" y="4299560"/>
              <a:ext cx="2957603" cy="52303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87" name="直接连接符 286"/>
            <p:cNvCxnSpPr/>
            <p:nvPr/>
          </p:nvCxnSpPr>
          <p:spPr>
            <a:xfrm flipH="1">
              <a:off x="3453717" y="4374583"/>
              <a:ext cx="2340558" cy="443080"/>
            </a:xfrm>
            <a:prstGeom prst="line">
              <a:avLst/>
            </a:prstGeom>
            <a:ln w="571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8" name="直接连接符 287"/>
            <p:cNvCxnSpPr>
              <a:stCxn id="279" idx="1"/>
            </p:cNvCxnSpPr>
            <p:nvPr/>
          </p:nvCxnSpPr>
          <p:spPr>
            <a:xfrm flipH="1" flipV="1">
              <a:off x="3568076" y="3796056"/>
              <a:ext cx="2226199" cy="416395"/>
            </a:xfrm>
            <a:prstGeom prst="line">
              <a:avLst/>
            </a:prstGeom>
            <a:ln w="571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9" name="直接连接符 288"/>
            <p:cNvCxnSpPr/>
            <p:nvPr/>
          </p:nvCxnSpPr>
          <p:spPr>
            <a:xfrm flipH="1">
              <a:off x="6391685" y="3731908"/>
              <a:ext cx="2356779" cy="335219"/>
            </a:xfrm>
            <a:prstGeom prst="line">
              <a:avLst/>
            </a:prstGeom>
            <a:ln w="571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0" name="直接连接符 289"/>
            <p:cNvCxnSpPr/>
            <p:nvPr/>
          </p:nvCxnSpPr>
          <p:spPr>
            <a:xfrm flipH="1" flipV="1">
              <a:off x="6402813" y="4374583"/>
              <a:ext cx="2149688" cy="448011"/>
            </a:xfrm>
            <a:prstGeom prst="line">
              <a:avLst/>
            </a:prstGeom>
            <a:ln w="571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291" name="Rounded Rectangle 140"/>
            <p:cNvSpPr/>
            <p:nvPr/>
          </p:nvSpPr>
          <p:spPr bwMode="auto">
            <a:xfrm>
              <a:off x="247531" y="5802410"/>
              <a:ext cx="8642350" cy="978487"/>
            </a:xfrm>
            <a:prstGeom prst="roundRect">
              <a:avLst/>
            </a:prstGeom>
            <a:noFill/>
            <a:ln>
              <a:headEnd type="none" w="med" len="med"/>
              <a:tailEnd type="none" w="med" len="med"/>
            </a:ln>
            <a:effectLst>
              <a:outerShdw blurRad="50800" dist="38100" algn="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anchor="ctr"/>
            <a:lstStyle/>
            <a:p>
              <a:pPr algn="ctr" eaLnBrk="0" hangingPunct="0">
                <a:defRPr/>
              </a:pPr>
              <a:endParaRPr lang="en-US" sz="2000" b="1" dirty="0">
                <a:solidFill>
                  <a:schemeClr val="tx1"/>
                </a:solidFill>
                <a:ea typeface="Osaka" pitchFamily="1" charset="-128"/>
              </a:endParaRPr>
            </a:p>
          </p:txBody>
        </p:sp>
        <p:pic>
          <p:nvPicPr>
            <p:cNvPr id="292" name="图片 1" descr="C1000效果图2"/>
            <p:cNvPicPr>
              <a:picLocks noChangeAspect="1" noChangeArrowheads="1"/>
            </p:cNvPicPr>
            <p:nvPr/>
          </p:nvPicPr>
          <p:blipFill rotWithShape="1">
            <a:blip r:embed="rId30">
              <a:extLst>
                <a:ext uri="{28A0092B-C50C-407E-A947-70E740481C1C}">
                  <a14:useLocalDpi xmlns:a14="http://schemas.microsoft.com/office/drawing/2010/main" val="0"/>
                </a:ext>
              </a:extLst>
            </a:blip>
            <a:srcRect t="24196" r="4111" b="24775"/>
            <a:stretch/>
          </p:blipFill>
          <p:spPr bwMode="auto">
            <a:xfrm>
              <a:off x="2385177" y="5874543"/>
              <a:ext cx="3231101" cy="834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3" name="图片 1" descr="C1000效果图2"/>
            <p:cNvPicPr>
              <a:picLocks noChangeAspect="1" noChangeArrowheads="1"/>
            </p:cNvPicPr>
            <p:nvPr/>
          </p:nvPicPr>
          <p:blipFill rotWithShape="1">
            <a:blip r:embed="rId30">
              <a:extLst>
                <a:ext uri="{28A0092B-C50C-407E-A947-70E740481C1C}">
                  <a14:useLocalDpi xmlns:a14="http://schemas.microsoft.com/office/drawing/2010/main" val="0"/>
                </a:ext>
              </a:extLst>
            </a:blip>
            <a:srcRect l="13717" t="24935" r="-3403" b="24036"/>
            <a:stretch/>
          </p:blipFill>
          <p:spPr bwMode="auto">
            <a:xfrm>
              <a:off x="5582358" y="5874543"/>
              <a:ext cx="3022090" cy="834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4" name="Picture 18"/>
            <p:cNvPicPr>
              <a:picLocks noChangeAspect="1" noChangeArrowheads="1"/>
            </p:cNvPicPr>
            <p:nvPr/>
          </p:nvPicPr>
          <p:blipFill>
            <a:blip r:embed="rId31"/>
            <a:srcRect t="3203" b="3203"/>
            <a:stretch>
              <a:fillRect/>
            </a:stretch>
          </p:blipFill>
          <p:spPr bwMode="auto">
            <a:xfrm>
              <a:off x="2498495" y="1463667"/>
              <a:ext cx="847725" cy="495300"/>
            </a:xfrm>
            <a:prstGeom prst="rect">
              <a:avLst/>
            </a:prstGeom>
            <a:noFill/>
            <a:ln w="9525">
              <a:noFill/>
              <a:miter lim="800000"/>
              <a:headEnd/>
              <a:tailEnd/>
            </a:ln>
            <a:effectLst/>
          </p:spPr>
        </p:pic>
        <p:pic>
          <p:nvPicPr>
            <p:cNvPr id="295" name="Picture 19"/>
            <p:cNvPicPr>
              <a:picLocks noChangeAspect="1" noChangeArrowheads="1"/>
            </p:cNvPicPr>
            <p:nvPr/>
          </p:nvPicPr>
          <p:blipFill>
            <a:blip r:embed="rId32"/>
            <a:srcRect/>
            <a:stretch>
              <a:fillRect/>
            </a:stretch>
          </p:blipFill>
          <p:spPr bwMode="auto">
            <a:xfrm>
              <a:off x="3697715" y="1398580"/>
              <a:ext cx="354012" cy="560387"/>
            </a:xfrm>
            <a:prstGeom prst="rect">
              <a:avLst/>
            </a:prstGeom>
            <a:noFill/>
            <a:ln w="9525">
              <a:noFill/>
              <a:miter lim="800000"/>
              <a:headEnd/>
              <a:tailEnd/>
            </a:ln>
            <a:effectLst/>
          </p:spPr>
        </p:pic>
        <p:pic>
          <p:nvPicPr>
            <p:cNvPr id="296" name="Picture 20"/>
            <p:cNvPicPr>
              <a:picLocks noChangeAspect="1" noChangeArrowheads="1"/>
            </p:cNvPicPr>
            <p:nvPr/>
          </p:nvPicPr>
          <p:blipFill>
            <a:blip r:embed="rId33"/>
            <a:srcRect/>
            <a:stretch>
              <a:fillRect/>
            </a:stretch>
          </p:blipFill>
          <p:spPr bwMode="auto">
            <a:xfrm>
              <a:off x="4665493" y="1434298"/>
              <a:ext cx="487362" cy="488950"/>
            </a:xfrm>
            <a:prstGeom prst="rect">
              <a:avLst/>
            </a:prstGeom>
            <a:noFill/>
            <a:ln w="9525">
              <a:noFill/>
              <a:miter lim="800000"/>
              <a:headEnd/>
              <a:tailEnd/>
            </a:ln>
            <a:effectLst/>
          </p:spPr>
        </p:pic>
        <p:sp>
          <p:nvSpPr>
            <p:cNvPr id="297" name="Text Box 116"/>
            <p:cNvSpPr txBox="1">
              <a:spLocks noChangeArrowheads="1"/>
            </p:cNvSpPr>
            <p:nvPr/>
          </p:nvSpPr>
          <p:spPr bwMode="auto">
            <a:xfrm>
              <a:off x="4326451" y="1855530"/>
              <a:ext cx="653538" cy="276999"/>
            </a:xfrm>
            <a:prstGeom prst="rect">
              <a:avLst/>
            </a:prstGeom>
            <a:noFill/>
            <a:ln w="9525">
              <a:noFill/>
              <a:miter lim="800000"/>
              <a:headEnd/>
              <a:tailEnd/>
            </a:ln>
            <a:effectLst/>
          </p:spPr>
          <p:txBody>
            <a:bodyPr wrap="square">
              <a:spAutoFit/>
            </a:bodyPr>
            <a:lstStyle/>
            <a:p>
              <a:r>
                <a:rPr lang="zh-CN" altLang="en-US" sz="1200" b="1" dirty="0" smtClean="0">
                  <a:latin typeface="宋体" charset="-122"/>
                  <a:sym typeface="Arial" charset="0"/>
                </a:rPr>
                <a:t>路由器</a:t>
              </a:r>
              <a:endParaRPr lang="zh-CN" altLang="en-US" sz="1200" b="1" dirty="0">
                <a:latin typeface="宋体" charset="-122"/>
                <a:sym typeface="Arial" charset="0"/>
              </a:endParaRPr>
            </a:p>
          </p:txBody>
        </p:sp>
        <p:sp>
          <p:nvSpPr>
            <p:cNvPr id="298" name="Text Box 116"/>
            <p:cNvSpPr txBox="1">
              <a:spLocks noChangeArrowheads="1"/>
            </p:cNvSpPr>
            <p:nvPr/>
          </p:nvSpPr>
          <p:spPr bwMode="auto">
            <a:xfrm>
              <a:off x="3525928" y="1897035"/>
              <a:ext cx="653538" cy="276999"/>
            </a:xfrm>
            <a:prstGeom prst="rect">
              <a:avLst/>
            </a:prstGeom>
            <a:noFill/>
            <a:ln w="9525">
              <a:noFill/>
              <a:miter lim="800000"/>
              <a:headEnd/>
              <a:tailEnd/>
            </a:ln>
            <a:effectLst/>
          </p:spPr>
          <p:txBody>
            <a:bodyPr wrap="square">
              <a:spAutoFit/>
            </a:bodyPr>
            <a:lstStyle/>
            <a:p>
              <a:r>
                <a:rPr lang="zh-CN" altLang="en-US" sz="1200" b="1" dirty="0" smtClean="0">
                  <a:latin typeface="宋体" charset="-122"/>
                  <a:sym typeface="Arial" charset="0"/>
                </a:rPr>
                <a:t>防火墙</a:t>
              </a:r>
              <a:endParaRPr lang="zh-CN" altLang="en-US" sz="1200" b="1" dirty="0">
                <a:latin typeface="宋体" charset="-122"/>
                <a:sym typeface="Arial" charset="0"/>
              </a:endParaRPr>
            </a:p>
          </p:txBody>
        </p:sp>
        <p:sp>
          <p:nvSpPr>
            <p:cNvPr id="299" name="Text Box 116"/>
            <p:cNvSpPr txBox="1">
              <a:spLocks noChangeArrowheads="1"/>
            </p:cNvSpPr>
            <p:nvPr/>
          </p:nvSpPr>
          <p:spPr bwMode="auto">
            <a:xfrm>
              <a:off x="1596161" y="1608765"/>
              <a:ext cx="1031623" cy="276999"/>
            </a:xfrm>
            <a:prstGeom prst="rect">
              <a:avLst/>
            </a:prstGeom>
            <a:noFill/>
            <a:ln w="9525">
              <a:noFill/>
              <a:miter lim="800000"/>
              <a:headEnd/>
              <a:tailEnd/>
            </a:ln>
            <a:effectLst/>
          </p:spPr>
          <p:txBody>
            <a:bodyPr wrap="square">
              <a:spAutoFit/>
            </a:bodyPr>
            <a:lstStyle/>
            <a:p>
              <a:r>
                <a:rPr lang="zh-CN" altLang="en-US" sz="1200" b="1" dirty="0" smtClean="0">
                  <a:latin typeface="宋体" charset="-122"/>
                  <a:sym typeface="Arial" charset="0"/>
                </a:rPr>
                <a:t>核心交换机</a:t>
              </a:r>
              <a:endParaRPr lang="zh-CN" altLang="en-US" sz="1200" b="1" dirty="0">
                <a:latin typeface="宋体" charset="-122"/>
                <a:sym typeface="Arial" charset="0"/>
              </a:endParaRPr>
            </a:p>
          </p:txBody>
        </p:sp>
        <p:sp>
          <p:nvSpPr>
            <p:cNvPr id="300" name="Text Box 116"/>
            <p:cNvSpPr txBox="1">
              <a:spLocks noChangeArrowheads="1"/>
            </p:cNvSpPr>
            <p:nvPr/>
          </p:nvSpPr>
          <p:spPr bwMode="auto">
            <a:xfrm>
              <a:off x="6742173" y="4097584"/>
              <a:ext cx="1810327" cy="276999"/>
            </a:xfrm>
            <a:prstGeom prst="rect">
              <a:avLst/>
            </a:prstGeom>
            <a:noFill/>
            <a:ln w="9525">
              <a:noFill/>
              <a:miter lim="800000"/>
              <a:headEnd/>
              <a:tailEnd/>
            </a:ln>
            <a:effectLst/>
          </p:spPr>
          <p:txBody>
            <a:bodyPr wrap="square">
              <a:spAutoFit/>
            </a:bodyPr>
            <a:lstStyle/>
            <a:p>
              <a:r>
                <a:rPr lang="en-US" altLang="zh-CN" sz="1000" b="1" dirty="0">
                  <a:latin typeface="宋体" charset="-122"/>
                  <a:sym typeface="Arial" charset="0"/>
                </a:rPr>
                <a:t> </a:t>
              </a:r>
              <a:r>
                <a:rPr lang="en-US" altLang="zh-CN" sz="1200" b="1" dirty="0" err="1" smtClean="0">
                  <a:latin typeface="宋体" charset="-122"/>
                  <a:sym typeface="Arial" charset="0"/>
                </a:rPr>
                <a:t>Infiniband</a:t>
              </a:r>
              <a:r>
                <a:rPr lang="en-US" altLang="zh-CN" sz="1200" b="1" dirty="0" smtClean="0">
                  <a:latin typeface="宋体" charset="-122"/>
                  <a:sym typeface="Arial" charset="0"/>
                </a:rPr>
                <a:t> </a:t>
              </a:r>
              <a:r>
                <a:rPr lang="zh-CN" altLang="en-US" sz="1200" b="1" dirty="0" smtClean="0">
                  <a:latin typeface="宋体" charset="-122"/>
                  <a:sym typeface="Arial" charset="0"/>
                </a:rPr>
                <a:t>网络系统</a:t>
              </a:r>
              <a:endParaRPr lang="zh-CN" altLang="en-US" sz="1200" b="1" dirty="0">
                <a:latin typeface="宋体" charset="-122"/>
                <a:sym typeface="Arial" charset="0"/>
              </a:endParaRPr>
            </a:p>
          </p:txBody>
        </p:sp>
        <p:sp>
          <p:nvSpPr>
            <p:cNvPr id="301" name="Text Box 116"/>
            <p:cNvSpPr txBox="1">
              <a:spLocks noChangeArrowheads="1"/>
            </p:cNvSpPr>
            <p:nvPr/>
          </p:nvSpPr>
          <p:spPr bwMode="auto">
            <a:xfrm>
              <a:off x="1259632" y="4067127"/>
              <a:ext cx="1482034" cy="276999"/>
            </a:xfrm>
            <a:prstGeom prst="rect">
              <a:avLst/>
            </a:prstGeom>
            <a:noFill/>
            <a:ln w="9525">
              <a:noFill/>
              <a:miter lim="800000"/>
              <a:headEnd/>
              <a:tailEnd/>
            </a:ln>
            <a:effectLst/>
          </p:spPr>
          <p:txBody>
            <a:bodyPr wrap="square">
              <a:spAutoFit/>
            </a:bodyPr>
            <a:lstStyle/>
            <a:p>
              <a:r>
                <a:rPr lang="en-US" altLang="zh-CN" sz="1000" b="1" dirty="0">
                  <a:latin typeface="宋体" charset="-122"/>
                  <a:sym typeface="Arial" charset="0"/>
                </a:rPr>
                <a:t> </a:t>
              </a:r>
              <a:r>
                <a:rPr lang="zh-CN" altLang="en-US" sz="1200" b="1" dirty="0" smtClean="0">
                  <a:latin typeface="宋体" charset="-122"/>
                  <a:sym typeface="Arial" charset="0"/>
                </a:rPr>
                <a:t>千兆</a:t>
              </a:r>
              <a:r>
                <a:rPr lang="en-US" altLang="zh-CN" sz="1200" b="1" dirty="0" smtClean="0">
                  <a:latin typeface="宋体" charset="-122"/>
                  <a:sym typeface="Arial" charset="0"/>
                </a:rPr>
                <a:t>/</a:t>
              </a:r>
              <a:r>
                <a:rPr lang="zh-CN" altLang="en-US" sz="1200" b="1" dirty="0" smtClean="0">
                  <a:latin typeface="宋体" charset="-122"/>
                  <a:sym typeface="Arial" charset="0"/>
                </a:rPr>
                <a:t>万兆以太网</a:t>
              </a:r>
              <a:endParaRPr lang="zh-CN" altLang="en-US" sz="1200" b="1" dirty="0">
                <a:latin typeface="宋体" charset="-122"/>
                <a:sym typeface="Arial" charset="0"/>
              </a:endParaRPr>
            </a:p>
          </p:txBody>
        </p:sp>
        <p:sp>
          <p:nvSpPr>
            <p:cNvPr id="302" name="Text Box 116"/>
            <p:cNvSpPr txBox="1">
              <a:spLocks noChangeArrowheads="1"/>
            </p:cNvSpPr>
            <p:nvPr/>
          </p:nvSpPr>
          <p:spPr bwMode="auto">
            <a:xfrm>
              <a:off x="323528" y="5240233"/>
              <a:ext cx="1810327" cy="276999"/>
            </a:xfrm>
            <a:prstGeom prst="rect">
              <a:avLst/>
            </a:prstGeom>
            <a:noFill/>
            <a:ln w="9525">
              <a:noFill/>
              <a:miter lim="800000"/>
              <a:headEnd/>
              <a:tailEnd/>
            </a:ln>
            <a:effectLst/>
          </p:spPr>
          <p:txBody>
            <a:bodyPr wrap="square">
              <a:spAutoFit/>
            </a:bodyPr>
            <a:lstStyle/>
            <a:p>
              <a:r>
                <a:rPr lang="en-US" altLang="zh-CN" sz="1000" b="1" dirty="0">
                  <a:latin typeface="宋体" charset="-122"/>
                  <a:sym typeface="Arial" charset="0"/>
                </a:rPr>
                <a:t> </a:t>
              </a:r>
              <a:r>
                <a:rPr lang="en-US" altLang="zh-CN" sz="1200" b="1" dirty="0" err="1" smtClean="0">
                  <a:latin typeface="宋体" charset="-122"/>
                  <a:sym typeface="Arial" charset="0"/>
                </a:rPr>
                <a:t>Parastor</a:t>
              </a:r>
              <a:r>
                <a:rPr lang="en-US" altLang="zh-CN" sz="1200" b="1" dirty="0" smtClean="0">
                  <a:latin typeface="宋体" charset="-122"/>
                  <a:sym typeface="Arial" charset="0"/>
                </a:rPr>
                <a:t> </a:t>
              </a:r>
              <a:r>
                <a:rPr lang="zh-CN" altLang="en-US" sz="1200" b="1" dirty="0" smtClean="0">
                  <a:latin typeface="宋体" charset="-122"/>
                  <a:sym typeface="Arial" charset="0"/>
                </a:rPr>
                <a:t>云存储系统</a:t>
              </a:r>
              <a:endParaRPr lang="zh-CN" altLang="en-US" sz="1200" b="1" dirty="0">
                <a:latin typeface="宋体" charset="-122"/>
                <a:sym typeface="Arial" charset="0"/>
              </a:endParaRPr>
            </a:p>
          </p:txBody>
        </p:sp>
        <p:sp>
          <p:nvSpPr>
            <p:cNvPr id="303" name="Text Box 116"/>
            <p:cNvSpPr txBox="1">
              <a:spLocks noChangeArrowheads="1"/>
            </p:cNvSpPr>
            <p:nvPr/>
          </p:nvSpPr>
          <p:spPr bwMode="auto">
            <a:xfrm>
              <a:off x="247530" y="6153152"/>
              <a:ext cx="2137647" cy="276999"/>
            </a:xfrm>
            <a:prstGeom prst="rect">
              <a:avLst/>
            </a:prstGeom>
            <a:noFill/>
            <a:ln w="9525">
              <a:noFill/>
              <a:miter lim="800000"/>
              <a:headEnd/>
              <a:tailEnd/>
            </a:ln>
            <a:effectLst/>
          </p:spPr>
          <p:txBody>
            <a:bodyPr wrap="square">
              <a:spAutoFit/>
            </a:bodyPr>
            <a:lstStyle/>
            <a:p>
              <a:r>
                <a:rPr lang="en-US" altLang="zh-CN" sz="1000" b="1" dirty="0">
                  <a:latin typeface="宋体" charset="-122"/>
                  <a:sym typeface="Arial" charset="0"/>
                </a:rPr>
                <a:t> </a:t>
              </a:r>
              <a:r>
                <a:rPr lang="zh-CN" altLang="en-US" sz="1200" b="1" dirty="0" smtClean="0">
                  <a:latin typeface="宋体" charset="-122"/>
                  <a:sym typeface="Arial" charset="0"/>
                </a:rPr>
                <a:t>云基础设施系统</a:t>
              </a:r>
              <a:endParaRPr lang="zh-CN" altLang="en-US" sz="1200" b="1" dirty="0">
                <a:latin typeface="宋体" charset="-122"/>
                <a:sym typeface="Arial" charset="0"/>
              </a:endParaRPr>
            </a:p>
          </p:txBody>
        </p:sp>
        <p:cxnSp>
          <p:nvCxnSpPr>
            <p:cNvPr id="304" name="直接连接符 303"/>
            <p:cNvCxnSpPr/>
            <p:nvPr/>
          </p:nvCxnSpPr>
          <p:spPr>
            <a:xfrm flipH="1" flipV="1">
              <a:off x="6159427" y="1224896"/>
              <a:ext cx="0" cy="45387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89588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9"/>
                                        </p:tgtEl>
                                        <p:attrNameLst>
                                          <p:attrName>style.visibility</p:attrName>
                                        </p:attrNameLst>
                                      </p:cBhvr>
                                      <p:to>
                                        <p:strVal val="visible"/>
                                      </p:to>
                                    </p:set>
                                    <p:animEffect transition="in" filter="fade">
                                      <p:cBhvr>
                                        <p:cTn id="7" dur="750"/>
                                        <p:tgtEl>
                                          <p:spTgt spid="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灯片编号占位符 4"/>
          <p:cNvSpPr>
            <a:spLocks noGrp="1"/>
          </p:cNvSpPr>
          <p:nvPr>
            <p:ph type="sldNum" sz="quarter" idx="12"/>
          </p:nvPr>
        </p:nvSpPr>
        <p:spPr/>
        <p:txBody>
          <a:bodyPr/>
          <a:lstStyle/>
          <a:p>
            <a:fld id="{14A9BB02-4F95-42DD-B3E8-5EA2FB09451D}" type="slidenum">
              <a:rPr lang="zh-CN" altLang="en-US"/>
              <a:pPr/>
              <a:t>19</a:t>
            </a:fld>
            <a:endParaRPr lang="zh-CN" altLang="en-US" sz="1800">
              <a:solidFill>
                <a:schemeClr val="tx1"/>
              </a:solidFill>
              <a:latin typeface="Arial" pitchFamily="34" charset="0"/>
              <a:ea typeface="宋体" pitchFamily="2" charset="-122"/>
            </a:endParaRPr>
          </a:p>
        </p:txBody>
      </p:sp>
      <p:sp>
        <p:nvSpPr>
          <p:cNvPr id="12290" name="矩形 3"/>
          <p:cNvSpPr>
            <a:spLocks noChangeArrowheads="1"/>
          </p:cNvSpPr>
          <p:nvPr/>
        </p:nvSpPr>
        <p:spPr bwMode="auto">
          <a:xfrm>
            <a:off x="-9525" y="763588"/>
            <a:ext cx="9151938" cy="6094412"/>
          </a:xfrm>
          <a:prstGeom prst="rect">
            <a:avLst/>
          </a:prstGeom>
          <a:blipFill dpi="0" rotWithShape="1">
            <a:blip r:embed="rId3">
              <a:alphaModFix amt="80000"/>
            </a:blip>
            <a:srcRect/>
            <a:stretch>
              <a:fillRect/>
            </a:stretch>
          </a:blip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pic>
        <p:nvPicPr>
          <p:cNvPr id="12291" name="图片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8" y="0"/>
            <a:ext cx="9150351"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 y="0"/>
            <a:ext cx="2543175"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图片 12"/>
          <p:cNvPicPr>
            <a:picLocks noChangeAspect="1" noChangeArrowheads="1"/>
          </p:cNvPicPr>
          <p:nvPr/>
        </p:nvPicPr>
        <p:blipFill>
          <a:blip r:embed="rId6">
            <a:extLst>
              <a:ext uri="{28A0092B-C50C-407E-A947-70E740481C1C}">
                <a14:useLocalDpi xmlns:a14="http://schemas.microsoft.com/office/drawing/2010/main" val="0"/>
              </a:ext>
            </a:extLst>
          </a:blip>
          <a:srcRect b="1604"/>
          <a:stretch>
            <a:fillRect/>
          </a:stretch>
        </p:blipFill>
        <p:spPr bwMode="auto">
          <a:xfrm>
            <a:off x="1588" y="765175"/>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Rectangle 3"/>
          <p:cNvSpPr>
            <a:spLocks noChangeArrowheads="1"/>
          </p:cNvSpPr>
          <p:nvPr/>
        </p:nvSpPr>
        <p:spPr bwMode="auto">
          <a:xfrm>
            <a:off x="-9525" y="6524625"/>
            <a:ext cx="9163050" cy="342900"/>
          </a:xfrm>
          <a:prstGeom prst="rect">
            <a:avLst/>
          </a:prstGeom>
          <a:solidFill>
            <a:srgbClr val="777777">
              <a:alpha val="50000"/>
            </a:srgbClr>
          </a:solidFill>
          <a:ln>
            <a:noFill/>
          </a:ln>
          <a:extLst>
            <a:ext uri="{91240B29-F687-4F45-9708-019B960494DF}">
              <a14:hiddenLine xmlns:a14="http://schemas.microsoft.com/office/drawing/2010/main" w="9525" cmpd="sng">
                <a:solidFill>
                  <a:srgbClr val="000000"/>
                </a:solidFill>
                <a:bevel/>
                <a:headEnd/>
                <a:tailEnd/>
              </a14:hiddenLine>
            </a:ext>
          </a:extLst>
        </p:spPr>
        <p:txBody>
          <a:bodyPr wrap="none" anchor="ctr"/>
          <a:lstStyle/>
          <a:p>
            <a:endParaRPr lang="zh-CN" altLang="zh-CN">
              <a:solidFill>
                <a:srgbClr val="000000"/>
              </a:solidFill>
              <a:latin typeface="Calibri" pitchFamily="34" charset="0"/>
              <a:sym typeface="宋体" pitchFamily="2" charset="-122"/>
            </a:endParaRPr>
          </a:p>
        </p:txBody>
      </p:sp>
      <p:sp>
        <p:nvSpPr>
          <p:cNvPr id="12295" name="TextBox 10"/>
          <p:cNvSpPr>
            <a:spLocks noChangeArrowheads="1"/>
          </p:cNvSpPr>
          <p:nvPr/>
        </p:nvSpPr>
        <p:spPr bwMode="auto">
          <a:xfrm>
            <a:off x="4706938" y="6626225"/>
            <a:ext cx="418623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r>
              <a:rPr lang="zh-CN" altLang="zh-CN" sz="1100">
                <a:solidFill>
                  <a:schemeClr val="bg1"/>
                </a:solidFill>
                <a:latin typeface="Century" pitchFamily="18" charset="0"/>
                <a:ea typeface="迷你简粗倩" pitchFamily="1" charset="-122"/>
                <a:sym typeface="Century" pitchFamily="18" charset="0"/>
              </a:rPr>
              <a:t>National Center for Protein Science </a:t>
            </a:r>
            <a:r>
              <a:rPr lang="zh-CN" altLang="zh-CN" sz="1100">
                <a:solidFill>
                  <a:schemeClr val="bg1"/>
                </a:solidFill>
                <a:latin typeface="Century" pitchFamily="18" charset="0"/>
                <a:ea typeface="迷你简粗倩" pitchFamily="1" charset="-122"/>
                <a:sym typeface="宋体" pitchFamily="2" charset="-122"/>
              </a:rPr>
              <a:t>Shanghai</a:t>
            </a:r>
          </a:p>
        </p:txBody>
      </p:sp>
      <p:sp>
        <p:nvSpPr>
          <p:cNvPr id="12296" name="标题 6"/>
          <p:cNvSpPr>
            <a:spLocks noGrp="1" noChangeArrowheads="1"/>
          </p:cNvSpPr>
          <p:nvPr>
            <p:ph type="title" idx="4294967295"/>
          </p:nvPr>
        </p:nvSpPr>
        <p:spPr>
          <a:xfrm>
            <a:off x="158750" y="12700"/>
            <a:ext cx="8229600" cy="750888"/>
          </a:xfrm>
          <a:ln/>
        </p:spPr>
        <p:txBody>
          <a:bodyPr/>
          <a:lstStyle/>
          <a:p>
            <a:pPr algn="l"/>
            <a:r>
              <a:rPr lang="zh-CN" altLang="en-US" sz="3600" dirty="0">
                <a:solidFill>
                  <a:schemeClr val="bg1"/>
                </a:solidFill>
              </a:rPr>
              <a:t>硬件支撑 </a:t>
            </a:r>
            <a:r>
              <a:rPr lang="en-US" altLang="zh-CN" sz="3600" dirty="0">
                <a:solidFill>
                  <a:schemeClr val="bg1"/>
                </a:solidFill>
              </a:rPr>
              <a:t>– </a:t>
            </a:r>
            <a:r>
              <a:rPr lang="zh-CN" altLang="en-US" sz="3600" dirty="0">
                <a:solidFill>
                  <a:schemeClr val="bg1"/>
                </a:solidFill>
              </a:rPr>
              <a:t>环境监控系统</a:t>
            </a:r>
          </a:p>
        </p:txBody>
      </p:sp>
      <p:pic>
        <p:nvPicPr>
          <p:cNvPr id="12" name="Picture 2" descr="C:\Users\hwfan\AppData\Roaming\Foxmail7\Temp-7240-20141118131452\image001(11-18-18-58-5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3382" y="836712"/>
            <a:ext cx="6640894" cy="453645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83568" y="5373162"/>
            <a:ext cx="8208912" cy="1618905"/>
          </a:xfrm>
          <a:prstGeom prst="rect">
            <a:avLst/>
          </a:prstGeom>
          <a:noFill/>
        </p:spPr>
        <p:txBody>
          <a:bodyPr wrap="square" rtlCol="0">
            <a:spAutoFit/>
          </a:bodyPr>
          <a:lstStyle/>
          <a:p>
            <a:pPr>
              <a:lnSpc>
                <a:spcPct val="120000"/>
              </a:lnSpc>
            </a:pPr>
            <a:r>
              <a:rPr lang="zh-CN" altLang="en-US" sz="1400" dirty="0">
                <a:latin typeface="微软雅黑" panose="020B0503020204020204" pitchFamily="34" charset="-122"/>
                <a:ea typeface="微软雅黑" panose="020B0503020204020204" pitchFamily="34" charset="-122"/>
              </a:rPr>
              <a:t>  </a:t>
            </a:r>
            <a:r>
              <a:rPr lang="zh-CN" altLang="en-US" sz="1400" dirty="0" smtClean="0">
                <a:latin typeface="微软雅黑" panose="020B0503020204020204" pitchFamily="34" charset="-122"/>
                <a:ea typeface="微软雅黑" panose="020B0503020204020204" pitchFamily="34" charset="-122"/>
              </a:rPr>
              <a:t>环境监控系统包括</a:t>
            </a:r>
            <a:r>
              <a:rPr lang="en-US" altLang="zh-CN" sz="1400" dirty="0">
                <a:latin typeface="微软雅黑" panose="020B0503020204020204" pitchFamily="34" charset="-122"/>
                <a:ea typeface="微软雅黑" panose="020B0503020204020204" pitchFamily="34" charset="-122"/>
              </a:rPr>
              <a:t>UPS</a:t>
            </a:r>
            <a:r>
              <a:rPr lang="zh-CN" altLang="en-US" sz="1400" dirty="0">
                <a:latin typeface="微软雅黑" panose="020B0503020204020204" pitchFamily="34" charset="-122"/>
                <a:ea typeface="微软雅黑" panose="020B0503020204020204" pitchFamily="34" charset="-122"/>
              </a:rPr>
              <a:t>运行参数监控、精密空调运行状态监控、环境温湿度监控、配电柜开关闭合状态监控、水冷机组监控、循环水泵监控</a:t>
            </a:r>
            <a:r>
              <a:rPr lang="zh-CN" altLang="en-US" sz="1400" dirty="0" smtClean="0">
                <a:latin typeface="微软雅黑" panose="020B0503020204020204" pitchFamily="34" charset="-122"/>
                <a:ea typeface="微软雅黑" panose="020B0503020204020204" pitchFamily="34" charset="-122"/>
              </a:rPr>
              <a:t>。对</a:t>
            </a:r>
            <a:r>
              <a:rPr lang="zh-CN" altLang="en-US" sz="1400" dirty="0">
                <a:latin typeface="微软雅黑" panose="020B0503020204020204" pitchFamily="34" charset="-122"/>
                <a:ea typeface="微软雅黑" panose="020B0503020204020204" pitchFamily="34" charset="-122"/>
              </a:rPr>
              <a:t>各个故障环节有短信报警和声光报警机制。</a:t>
            </a:r>
          </a:p>
          <a:p>
            <a:pPr>
              <a:lnSpc>
                <a:spcPct val="120000"/>
              </a:lnSpc>
            </a:pPr>
            <a:r>
              <a:rPr lang="zh-CN" altLang="en-US" sz="1400" dirty="0">
                <a:latin typeface="微软雅黑" panose="020B0503020204020204" pitchFamily="34" charset="-122"/>
                <a:ea typeface="微软雅黑" panose="020B0503020204020204" pitchFamily="34" charset="-122"/>
              </a:rPr>
              <a:t>  可以针对单个设备独立开启或关闭监控，用以设备的检修和轮换</a:t>
            </a:r>
            <a:r>
              <a:rPr lang="zh-CN" altLang="en-US" sz="1400" dirty="0" smtClean="0">
                <a:latin typeface="微软雅黑" panose="020B0503020204020204" pitchFamily="34" charset="-122"/>
                <a:ea typeface="微软雅黑" panose="020B0503020204020204" pitchFamily="34" charset="-122"/>
              </a:rPr>
              <a:t>。可远程</a:t>
            </a:r>
            <a:r>
              <a:rPr lang="zh-CN" altLang="en-US" sz="1400" dirty="0">
                <a:latin typeface="微软雅黑" panose="020B0503020204020204" pitchFamily="34" charset="-122"/>
                <a:ea typeface="微软雅黑" panose="020B0503020204020204" pitchFamily="34" charset="-122"/>
              </a:rPr>
              <a:t>控制灯光、水泵、水冷机组阀门。</a:t>
            </a:r>
          </a:p>
          <a:p>
            <a:r>
              <a:rPr lang="zh-CN" altLang="en-US" sz="1600" dirty="0">
                <a:latin typeface="微软雅黑" panose="020B0503020204020204" pitchFamily="34" charset="-122"/>
                <a:ea typeface="微软雅黑" panose="020B0503020204020204" pitchFamily="34" charset="-122"/>
              </a:rPr>
              <a:t/>
            </a:r>
            <a:br>
              <a:rPr lang="zh-CN" altLang="en-US" sz="1600" dirty="0">
                <a:latin typeface="微软雅黑" panose="020B0503020204020204" pitchFamily="34" charset="-122"/>
                <a:ea typeface="微软雅黑" panose="020B0503020204020204" pitchFamily="34" charset="-122"/>
              </a:rPr>
            </a:br>
            <a:endParaRPr lang="zh-CN" altLang="en-US" sz="16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7554592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pic>
      <p:sp>
        <p:nvSpPr>
          <p:cNvPr id="46083" name="矩形 8"/>
          <p:cNvSpPr>
            <a:spLocks noChangeArrowheads="1"/>
          </p:cNvSpPr>
          <p:nvPr/>
        </p:nvSpPr>
        <p:spPr bwMode="auto">
          <a:xfrm>
            <a:off x="-1588" y="2205038"/>
            <a:ext cx="9144001" cy="2209800"/>
          </a:xfrm>
          <a:prstGeom prst="rect">
            <a:avLst/>
          </a:prstGeom>
          <a:solidFill>
            <a:srgbClr val="0022CC">
              <a:alpha val="79999"/>
            </a:srgbClr>
          </a:solid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sp>
        <p:nvSpPr>
          <p:cNvPr id="46084" name="矩形 10"/>
          <p:cNvSpPr>
            <a:spLocks noChangeArrowheads="1"/>
          </p:cNvSpPr>
          <p:nvPr/>
        </p:nvSpPr>
        <p:spPr bwMode="auto">
          <a:xfrm>
            <a:off x="-1588" y="2205038"/>
            <a:ext cx="9144001" cy="2209800"/>
          </a:xfrm>
          <a:prstGeom prst="rect">
            <a:avLst/>
          </a:prstGeom>
          <a:solidFill>
            <a:srgbClr val="000000">
              <a:alpha val="51999"/>
            </a:srgbClr>
          </a:solid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sp>
        <p:nvSpPr>
          <p:cNvPr id="46086" name="文本占位符 6"/>
          <p:cNvSpPr>
            <a:spLocks noGrp="1" noChangeArrowheads="1"/>
          </p:cNvSpPr>
          <p:nvPr>
            <p:ph type="body" idx="4294967295"/>
          </p:nvPr>
        </p:nvSpPr>
        <p:spPr bwMode="auto">
          <a:xfrm>
            <a:off x="722313" y="2565400"/>
            <a:ext cx="7772400" cy="14986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indent="0" algn="ctr">
              <a:buFont typeface="Arial" pitchFamily="34" charset="0"/>
              <a:buNone/>
            </a:pPr>
            <a:r>
              <a:rPr lang="zh-CN" altLang="en-US" sz="4400" dirty="0" smtClean="0">
                <a:solidFill>
                  <a:schemeClr val="bg1"/>
                </a:solidFill>
              </a:rPr>
              <a:t>这是一个关于把网购变成科研活动乐趣和管理模式的故事</a:t>
            </a:r>
            <a:endParaRPr lang="zh-CN" altLang="zh-CN" sz="4400" dirty="0">
              <a:solidFill>
                <a:schemeClr val="bg1"/>
              </a:solidFill>
            </a:endParaRPr>
          </a:p>
        </p:txBody>
      </p:sp>
    </p:spTree>
    <p:extLst>
      <p:ext uri="{BB962C8B-B14F-4D97-AF65-F5344CB8AC3E}">
        <p14:creationId xmlns:p14="http://schemas.microsoft.com/office/powerpoint/2010/main" val="617447325"/>
      </p:ext>
    </p:extLst>
  </p:cSld>
  <p:clrMapOvr>
    <a:masterClrMapping/>
  </p:clrMapOvr>
  <mc:AlternateContent xmlns:mc="http://schemas.openxmlformats.org/markup-compatibility/2006">
    <mc:Choice xmlns:p14="http://schemas.microsoft.com/office/powerpoint/2010/main" Requires="p14">
      <p:transition spd="slow" p14:dur="2000">
        <p:dissolve/>
      </p:transition>
    </mc:Choice>
    <mc:Fallback>
      <p:transition spd="slow">
        <p:dissolv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矩形 3"/>
          <p:cNvSpPr>
            <a:spLocks noChangeArrowheads="1"/>
          </p:cNvSpPr>
          <p:nvPr/>
        </p:nvSpPr>
        <p:spPr bwMode="auto">
          <a:xfrm>
            <a:off x="-9525" y="763588"/>
            <a:ext cx="9151938" cy="6094412"/>
          </a:xfrm>
          <a:prstGeom prst="rect">
            <a:avLst/>
          </a:prstGeom>
          <a:blipFill dpi="0" rotWithShape="1">
            <a:blip r:embed="rId2">
              <a:alphaModFix amt="80000"/>
            </a:blip>
            <a:srcRect/>
            <a:stretch>
              <a:fillRect/>
            </a:stretch>
          </a:blip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pic>
        <p:nvPicPr>
          <p:cNvPr id="5123" name="图片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50351"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图片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0"/>
            <a:ext cx="2543175"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图片 12"/>
          <p:cNvPicPr>
            <a:picLocks noChangeAspect="1" noChangeArrowheads="1"/>
          </p:cNvPicPr>
          <p:nvPr/>
        </p:nvPicPr>
        <p:blipFill>
          <a:blip r:embed="rId5">
            <a:extLst>
              <a:ext uri="{28A0092B-C50C-407E-A947-70E740481C1C}">
                <a14:useLocalDpi xmlns:a14="http://schemas.microsoft.com/office/drawing/2010/main" val="0"/>
              </a:ext>
            </a:extLst>
          </a:blip>
          <a:srcRect b="1604"/>
          <a:stretch>
            <a:fillRect/>
          </a:stretch>
        </p:blipFill>
        <p:spPr bwMode="auto">
          <a:xfrm>
            <a:off x="1588" y="765175"/>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Rectangle 3"/>
          <p:cNvSpPr>
            <a:spLocks noChangeArrowheads="1"/>
          </p:cNvSpPr>
          <p:nvPr/>
        </p:nvSpPr>
        <p:spPr bwMode="auto">
          <a:xfrm>
            <a:off x="-9525" y="6524625"/>
            <a:ext cx="9163050" cy="342900"/>
          </a:xfrm>
          <a:prstGeom prst="rect">
            <a:avLst/>
          </a:prstGeom>
          <a:solidFill>
            <a:srgbClr val="777777">
              <a:alpha val="50000"/>
            </a:srgbClr>
          </a:solidFill>
          <a:ln>
            <a:noFill/>
          </a:ln>
          <a:extLst>
            <a:ext uri="{91240B29-F687-4F45-9708-019B960494DF}">
              <a14:hiddenLine xmlns:a14="http://schemas.microsoft.com/office/drawing/2010/main" w="9525" cmpd="sng">
                <a:solidFill>
                  <a:srgbClr val="000000"/>
                </a:solidFill>
                <a:bevel/>
                <a:headEnd/>
                <a:tailEnd/>
              </a14:hiddenLine>
            </a:ext>
          </a:extLst>
        </p:spPr>
        <p:txBody>
          <a:bodyPr wrap="none" anchor="ctr"/>
          <a:lstStyle/>
          <a:p>
            <a:endParaRPr lang="zh-CN" altLang="zh-CN">
              <a:solidFill>
                <a:srgbClr val="000000"/>
              </a:solidFill>
              <a:latin typeface="Calibri" pitchFamily="34" charset="0"/>
              <a:sym typeface="宋体" pitchFamily="2" charset="-122"/>
            </a:endParaRPr>
          </a:p>
        </p:txBody>
      </p:sp>
      <p:sp>
        <p:nvSpPr>
          <p:cNvPr id="5127" name="TextBox 10"/>
          <p:cNvSpPr>
            <a:spLocks noChangeArrowheads="1"/>
          </p:cNvSpPr>
          <p:nvPr/>
        </p:nvSpPr>
        <p:spPr bwMode="auto">
          <a:xfrm>
            <a:off x="4706938" y="6626225"/>
            <a:ext cx="418623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r>
              <a:rPr lang="zh-CN" altLang="zh-CN" sz="1100">
                <a:solidFill>
                  <a:schemeClr val="bg1"/>
                </a:solidFill>
                <a:latin typeface="Century" pitchFamily="18" charset="0"/>
                <a:ea typeface="迷你简粗倩" pitchFamily="1" charset="-122"/>
                <a:sym typeface="Century" pitchFamily="18" charset="0"/>
              </a:rPr>
              <a:t>National Center for Protein Science </a:t>
            </a:r>
            <a:r>
              <a:rPr lang="zh-CN" altLang="zh-CN" sz="1100">
                <a:solidFill>
                  <a:schemeClr val="bg1"/>
                </a:solidFill>
                <a:latin typeface="Century" pitchFamily="18" charset="0"/>
                <a:ea typeface="迷你简粗倩" pitchFamily="1" charset="-122"/>
                <a:sym typeface="宋体" pitchFamily="2" charset="-122"/>
              </a:rPr>
              <a:t>Shanghai</a:t>
            </a:r>
          </a:p>
        </p:txBody>
      </p:sp>
      <p:sp>
        <p:nvSpPr>
          <p:cNvPr id="16" name="标题 1"/>
          <p:cNvSpPr>
            <a:spLocks noGrp="1"/>
          </p:cNvSpPr>
          <p:nvPr>
            <p:ph type="title"/>
          </p:nvPr>
        </p:nvSpPr>
        <p:spPr>
          <a:xfrm>
            <a:off x="158824" y="12601"/>
            <a:ext cx="8229600" cy="750599"/>
          </a:xfrm>
        </p:spPr>
        <p:txBody>
          <a:bodyPr>
            <a:normAutofit/>
          </a:bodyPr>
          <a:lstStyle/>
          <a:p>
            <a:r>
              <a:rPr lang="zh-CN" altLang="en-US" sz="3600" dirty="0">
                <a:solidFill>
                  <a:schemeClr val="bg1"/>
                </a:solidFill>
              </a:rPr>
              <a:t>汇报内容</a:t>
            </a:r>
          </a:p>
        </p:txBody>
      </p:sp>
      <p:grpSp>
        <p:nvGrpSpPr>
          <p:cNvPr id="41" name="组合 40"/>
          <p:cNvGrpSpPr/>
          <p:nvPr/>
        </p:nvGrpSpPr>
        <p:grpSpPr>
          <a:xfrm>
            <a:off x="1404485" y="3194338"/>
            <a:ext cx="5831811" cy="738718"/>
            <a:chOff x="1231939" y="2762885"/>
            <a:chExt cx="5831811" cy="738718"/>
          </a:xfrm>
        </p:grpSpPr>
        <p:sp>
          <p:nvSpPr>
            <p:cNvPr id="42" name="AutoShape 3"/>
            <p:cNvSpPr>
              <a:spLocks noChangeArrowheads="1"/>
            </p:cNvSpPr>
            <p:nvPr/>
          </p:nvSpPr>
          <p:spPr bwMode="gray">
            <a:xfrm>
              <a:off x="1405950" y="2864118"/>
              <a:ext cx="5657800" cy="576000"/>
            </a:xfrm>
            <a:prstGeom prst="rect">
              <a:avLst/>
            </a:prstGeom>
            <a:gradFill flip="none" rotWithShape="1">
              <a:gsLst>
                <a:gs pos="0">
                  <a:srgbClr val="3FAFED">
                    <a:alpha val="96000"/>
                  </a:srgbClr>
                </a:gs>
                <a:gs pos="100000">
                  <a:srgbClr val="1282C2">
                    <a:alpha val="88000"/>
                  </a:srgbClr>
                </a:gs>
              </a:gsLst>
              <a:path path="circle">
                <a:fillToRect l="100000" b="100000"/>
              </a:path>
              <a:tileRect t="-100000" r="-100000"/>
            </a:gradFill>
            <a:ln w="12700" algn="ctr">
              <a:solidFill>
                <a:schemeClr val="bg1"/>
              </a:solidFill>
              <a:round/>
              <a:headEnd/>
              <a:tailEnd/>
            </a:ln>
            <a:effectLst>
              <a:outerShdw blurRad="50800" dist="38100" dir="5400000" algn="t" rotWithShape="0">
                <a:prstClr val="black">
                  <a:alpha val="40000"/>
                </a:prstClr>
              </a:outerShdw>
            </a:effectLst>
          </p:spPr>
          <p:txBody>
            <a:bodyPr wrap="none" anchor="ctr"/>
            <a:lstStyle/>
            <a:p>
              <a:pPr algn="ctr" eaLnBrk="0" hangingPunct="0"/>
              <a:r>
                <a:rPr lang="zh-CN" altLang="en-US" sz="2000" b="1" dirty="0" smtClean="0">
                  <a:solidFill>
                    <a:schemeClr val="bg1"/>
                  </a:solidFill>
                  <a:latin typeface="Calibri" pitchFamily="34" charset="0"/>
                  <a:ea typeface="微软雅黑" pitchFamily="34" charset="-122"/>
                </a:rPr>
                <a:t>软 件 规 划</a:t>
              </a:r>
              <a:endParaRPr lang="zh-CN" altLang="zh-CN" sz="2000" b="1" dirty="0">
                <a:solidFill>
                  <a:schemeClr val="bg1"/>
                </a:solidFill>
                <a:latin typeface="Calibri" pitchFamily="34" charset="0"/>
                <a:ea typeface="微软雅黑" pitchFamily="34" charset="-122"/>
              </a:endParaRPr>
            </a:p>
          </p:txBody>
        </p:sp>
        <p:sp>
          <p:nvSpPr>
            <p:cNvPr id="43" name="AutoShape 3"/>
            <p:cNvSpPr>
              <a:spLocks noChangeArrowheads="1"/>
            </p:cNvSpPr>
            <p:nvPr/>
          </p:nvSpPr>
          <p:spPr bwMode="gray">
            <a:xfrm>
              <a:off x="1420943" y="2900631"/>
              <a:ext cx="5614278" cy="360000"/>
            </a:xfrm>
            <a:prstGeom prst="rect">
              <a:avLst/>
            </a:prstGeom>
            <a:gradFill flip="none" rotWithShape="1">
              <a:gsLst>
                <a:gs pos="84000">
                  <a:schemeClr val="bg1">
                    <a:alpha val="0"/>
                  </a:schemeClr>
                </a:gs>
                <a:gs pos="12000">
                  <a:schemeClr val="bg1">
                    <a:alpha val="25000"/>
                  </a:schemeClr>
                </a:gs>
              </a:gsLst>
              <a:lin ang="54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zh-CN" b="1" dirty="0">
                <a:solidFill>
                  <a:schemeClr val="bg1"/>
                </a:solidFill>
              </a:endParaRPr>
            </a:p>
          </p:txBody>
        </p:sp>
        <p:grpSp>
          <p:nvGrpSpPr>
            <p:cNvPr id="44" name="组合 43"/>
            <p:cNvGrpSpPr/>
            <p:nvPr/>
          </p:nvGrpSpPr>
          <p:grpSpPr>
            <a:xfrm>
              <a:off x="1231939" y="2762885"/>
              <a:ext cx="902172" cy="738718"/>
              <a:chOff x="1565275" y="5473179"/>
              <a:chExt cx="1078359" cy="1067467"/>
            </a:xfrm>
          </p:grpSpPr>
          <p:sp>
            <p:nvSpPr>
              <p:cNvPr id="45" name="AutoShape 32"/>
              <p:cNvSpPr>
                <a:spLocks noChangeArrowheads="1"/>
              </p:cNvSpPr>
              <p:nvPr/>
            </p:nvSpPr>
            <p:spPr bwMode="gray">
              <a:xfrm>
                <a:off x="1565275" y="5517232"/>
                <a:ext cx="1078359" cy="1023414"/>
              </a:xfrm>
              <a:prstGeom prst="roundRect">
                <a:avLst>
                  <a:gd name="adj" fmla="val 17509"/>
                </a:avLst>
              </a:prstGeom>
              <a:solidFill>
                <a:srgbClr val="4E91D4"/>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zh-CN" altLang="en-US" b="1">
                  <a:solidFill>
                    <a:schemeClr val="bg1"/>
                  </a:solidFill>
                </a:endParaRPr>
              </a:p>
            </p:txBody>
          </p:sp>
          <p:sp>
            <p:nvSpPr>
              <p:cNvPr id="46" name="AutoShape 33"/>
              <p:cNvSpPr>
                <a:spLocks noChangeArrowheads="1"/>
              </p:cNvSpPr>
              <p:nvPr/>
            </p:nvSpPr>
            <p:spPr bwMode="gray">
              <a:xfrm>
                <a:off x="1590671" y="6259523"/>
                <a:ext cx="1031474" cy="254274"/>
              </a:xfrm>
              <a:prstGeom prst="roundRect">
                <a:avLst>
                  <a:gd name="adj" fmla="val 50000"/>
                </a:avLst>
              </a:prstGeom>
              <a:gradFill rotWithShape="1">
                <a:gsLst>
                  <a:gs pos="0">
                    <a:srgbClr val="4E91D4"/>
                  </a:gs>
                  <a:gs pos="100000">
                    <a:srgbClr val="4E91D4">
                      <a:gamma/>
                      <a:tint val="60784"/>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b="1">
                  <a:solidFill>
                    <a:schemeClr val="bg1"/>
                  </a:solidFill>
                </a:endParaRPr>
              </a:p>
            </p:txBody>
          </p:sp>
          <p:sp>
            <p:nvSpPr>
              <p:cNvPr id="47" name="AutoShape 34"/>
              <p:cNvSpPr>
                <a:spLocks noChangeArrowheads="1"/>
              </p:cNvSpPr>
              <p:nvPr/>
            </p:nvSpPr>
            <p:spPr bwMode="gray">
              <a:xfrm>
                <a:off x="1590671" y="5528287"/>
                <a:ext cx="1031474" cy="253484"/>
              </a:xfrm>
              <a:prstGeom prst="roundRect">
                <a:avLst>
                  <a:gd name="adj" fmla="val 50000"/>
                </a:avLst>
              </a:prstGeom>
              <a:gradFill rotWithShape="0">
                <a:gsLst>
                  <a:gs pos="0">
                    <a:srgbClr val="4E91D4">
                      <a:gamma/>
                      <a:tint val="27451"/>
                      <a:invGamma/>
                    </a:srgbClr>
                  </a:gs>
                  <a:gs pos="100000">
                    <a:srgbClr val="4E91D4"/>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b="1">
                  <a:solidFill>
                    <a:schemeClr val="bg1"/>
                  </a:solidFill>
                </a:endParaRPr>
              </a:p>
            </p:txBody>
          </p:sp>
          <p:sp>
            <p:nvSpPr>
              <p:cNvPr id="48" name="Text Box 35"/>
              <p:cNvSpPr txBox="1">
                <a:spLocks noChangeArrowheads="1"/>
              </p:cNvSpPr>
              <p:nvPr/>
            </p:nvSpPr>
            <p:spPr bwMode="gray">
              <a:xfrm>
                <a:off x="1831565" y="5473179"/>
                <a:ext cx="531132" cy="1022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zh-CN" sz="4000" b="1" dirty="0" smtClean="0">
                    <a:solidFill>
                      <a:schemeClr val="bg1"/>
                    </a:solidFill>
                    <a:effectLst>
                      <a:outerShdw blurRad="38100" dist="38100" dir="2700000" algn="tl">
                        <a:srgbClr val="000000"/>
                      </a:outerShdw>
                    </a:effectLst>
                    <a:ea typeface="宋体" pitchFamily="2" charset="-122"/>
                  </a:rPr>
                  <a:t>2</a:t>
                </a:r>
                <a:endParaRPr lang="en-US" altLang="zh-CN" sz="2400" b="1" dirty="0">
                  <a:solidFill>
                    <a:schemeClr val="bg1"/>
                  </a:solidFill>
                  <a:effectLst>
                    <a:outerShdw blurRad="38100" dist="38100" dir="2700000" algn="tl">
                      <a:srgbClr val="000000"/>
                    </a:outerShdw>
                  </a:effectLst>
                  <a:ea typeface="宋体" pitchFamily="2" charset="-122"/>
                </a:endParaRPr>
              </a:p>
            </p:txBody>
          </p:sp>
        </p:grpSp>
      </p:grpSp>
      <p:grpSp>
        <p:nvGrpSpPr>
          <p:cNvPr id="49" name="组合 48"/>
          <p:cNvGrpSpPr/>
          <p:nvPr/>
        </p:nvGrpSpPr>
        <p:grpSpPr>
          <a:xfrm>
            <a:off x="1383238" y="2060848"/>
            <a:ext cx="5831811" cy="738718"/>
            <a:chOff x="1231939" y="2762885"/>
            <a:chExt cx="5831811" cy="738718"/>
          </a:xfrm>
        </p:grpSpPr>
        <p:sp>
          <p:nvSpPr>
            <p:cNvPr id="50" name="AutoShape 3"/>
            <p:cNvSpPr>
              <a:spLocks noChangeArrowheads="1"/>
            </p:cNvSpPr>
            <p:nvPr/>
          </p:nvSpPr>
          <p:spPr bwMode="gray">
            <a:xfrm>
              <a:off x="1405950" y="2864118"/>
              <a:ext cx="5657800" cy="576000"/>
            </a:xfrm>
            <a:prstGeom prst="rect">
              <a:avLst/>
            </a:prstGeom>
            <a:gradFill flip="none" rotWithShape="1">
              <a:gsLst>
                <a:gs pos="0">
                  <a:srgbClr val="3FAFED">
                    <a:alpha val="96000"/>
                  </a:srgbClr>
                </a:gs>
                <a:gs pos="100000">
                  <a:srgbClr val="1282C2">
                    <a:alpha val="88000"/>
                  </a:srgbClr>
                </a:gs>
              </a:gsLst>
              <a:path path="circle">
                <a:fillToRect l="100000" b="100000"/>
              </a:path>
              <a:tileRect t="-100000" r="-100000"/>
            </a:gradFill>
            <a:ln w="12700" algn="ctr">
              <a:solidFill>
                <a:schemeClr val="bg1"/>
              </a:solidFill>
              <a:round/>
              <a:headEnd/>
              <a:tailEnd/>
            </a:ln>
            <a:effectLst>
              <a:outerShdw blurRad="50800" dist="38100" dir="5400000" algn="t" rotWithShape="0">
                <a:prstClr val="black">
                  <a:alpha val="40000"/>
                </a:prstClr>
              </a:outerShdw>
            </a:effectLst>
          </p:spPr>
          <p:txBody>
            <a:bodyPr wrap="none" anchor="ctr"/>
            <a:lstStyle/>
            <a:p>
              <a:pPr algn="ctr" eaLnBrk="0" hangingPunct="0"/>
              <a:r>
                <a:rPr lang="zh-CN" altLang="en-US" sz="2000" dirty="0" smtClean="0">
                  <a:ln w="18415" cmpd="sng">
                    <a:noFill/>
                    <a:prstDash val="solid"/>
                  </a:ln>
                  <a:solidFill>
                    <a:schemeClr val="bg1">
                      <a:lumMod val="75000"/>
                    </a:schemeClr>
                  </a:solidFill>
                  <a:latin typeface="Calibri" pitchFamily="34" charset="0"/>
                  <a:ea typeface="微软雅黑" pitchFamily="34" charset="-122"/>
                </a:rPr>
                <a:t>硬 件 支 撑</a:t>
              </a:r>
              <a:endParaRPr lang="en-US" altLang="zh-CN" sz="2000" dirty="0" smtClean="0">
                <a:ln w="18415" cmpd="sng">
                  <a:noFill/>
                  <a:prstDash val="solid"/>
                </a:ln>
                <a:solidFill>
                  <a:schemeClr val="bg1">
                    <a:lumMod val="75000"/>
                  </a:schemeClr>
                </a:solidFill>
                <a:latin typeface="Calibri" pitchFamily="34" charset="0"/>
                <a:ea typeface="微软雅黑" pitchFamily="34" charset="-122"/>
              </a:endParaRPr>
            </a:p>
          </p:txBody>
        </p:sp>
        <p:sp>
          <p:nvSpPr>
            <p:cNvPr id="51" name="AutoShape 3"/>
            <p:cNvSpPr>
              <a:spLocks noChangeArrowheads="1"/>
            </p:cNvSpPr>
            <p:nvPr/>
          </p:nvSpPr>
          <p:spPr bwMode="gray">
            <a:xfrm>
              <a:off x="1420943" y="2900631"/>
              <a:ext cx="5614278" cy="360000"/>
            </a:xfrm>
            <a:prstGeom prst="rect">
              <a:avLst/>
            </a:prstGeom>
            <a:gradFill flip="none" rotWithShape="1">
              <a:gsLst>
                <a:gs pos="84000">
                  <a:schemeClr val="bg1">
                    <a:alpha val="0"/>
                  </a:schemeClr>
                </a:gs>
                <a:gs pos="12000">
                  <a:schemeClr val="bg1">
                    <a:alpha val="25000"/>
                  </a:schemeClr>
                </a:gs>
              </a:gsLst>
              <a:lin ang="54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zh-CN" dirty="0">
                <a:ln w="18415" cmpd="sng">
                  <a:noFill/>
                  <a:prstDash val="solid"/>
                </a:ln>
                <a:solidFill>
                  <a:schemeClr val="bg1">
                    <a:lumMod val="75000"/>
                  </a:schemeClr>
                </a:solidFill>
              </a:endParaRPr>
            </a:p>
          </p:txBody>
        </p:sp>
        <p:grpSp>
          <p:nvGrpSpPr>
            <p:cNvPr id="52" name="组合 51"/>
            <p:cNvGrpSpPr/>
            <p:nvPr/>
          </p:nvGrpSpPr>
          <p:grpSpPr>
            <a:xfrm>
              <a:off x="1231939" y="2762885"/>
              <a:ext cx="902172" cy="738718"/>
              <a:chOff x="1565275" y="5473179"/>
              <a:chExt cx="1078359" cy="1067467"/>
            </a:xfrm>
          </p:grpSpPr>
          <p:sp>
            <p:nvSpPr>
              <p:cNvPr id="53" name="AutoShape 32"/>
              <p:cNvSpPr>
                <a:spLocks noChangeArrowheads="1"/>
              </p:cNvSpPr>
              <p:nvPr/>
            </p:nvSpPr>
            <p:spPr bwMode="gray">
              <a:xfrm>
                <a:off x="1565275" y="5517232"/>
                <a:ext cx="1078359" cy="1023414"/>
              </a:xfrm>
              <a:prstGeom prst="roundRect">
                <a:avLst>
                  <a:gd name="adj" fmla="val 17509"/>
                </a:avLst>
              </a:prstGeom>
              <a:solidFill>
                <a:srgbClr val="4E91D4"/>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zh-CN" altLang="en-US">
                  <a:ln w="18415" cmpd="sng">
                    <a:noFill/>
                    <a:prstDash val="solid"/>
                  </a:ln>
                  <a:solidFill>
                    <a:schemeClr val="bg1">
                      <a:lumMod val="75000"/>
                    </a:schemeClr>
                  </a:solidFill>
                </a:endParaRPr>
              </a:p>
            </p:txBody>
          </p:sp>
          <p:sp>
            <p:nvSpPr>
              <p:cNvPr id="54" name="AutoShape 33"/>
              <p:cNvSpPr>
                <a:spLocks noChangeArrowheads="1"/>
              </p:cNvSpPr>
              <p:nvPr/>
            </p:nvSpPr>
            <p:spPr bwMode="gray">
              <a:xfrm>
                <a:off x="1590671" y="6259523"/>
                <a:ext cx="1031474" cy="254274"/>
              </a:xfrm>
              <a:prstGeom prst="roundRect">
                <a:avLst>
                  <a:gd name="adj" fmla="val 50000"/>
                </a:avLst>
              </a:prstGeom>
              <a:gradFill rotWithShape="1">
                <a:gsLst>
                  <a:gs pos="0">
                    <a:srgbClr val="4E91D4"/>
                  </a:gs>
                  <a:gs pos="100000">
                    <a:srgbClr val="4E91D4">
                      <a:gamma/>
                      <a:tint val="60784"/>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n w="18415" cmpd="sng">
                    <a:noFill/>
                    <a:prstDash val="solid"/>
                  </a:ln>
                  <a:solidFill>
                    <a:schemeClr val="bg1">
                      <a:lumMod val="75000"/>
                    </a:schemeClr>
                  </a:solidFill>
                </a:endParaRPr>
              </a:p>
            </p:txBody>
          </p:sp>
          <p:sp>
            <p:nvSpPr>
              <p:cNvPr id="55" name="AutoShape 34"/>
              <p:cNvSpPr>
                <a:spLocks noChangeArrowheads="1"/>
              </p:cNvSpPr>
              <p:nvPr/>
            </p:nvSpPr>
            <p:spPr bwMode="gray">
              <a:xfrm>
                <a:off x="1590671" y="5528287"/>
                <a:ext cx="1031474" cy="253484"/>
              </a:xfrm>
              <a:prstGeom prst="roundRect">
                <a:avLst>
                  <a:gd name="adj" fmla="val 50000"/>
                </a:avLst>
              </a:prstGeom>
              <a:gradFill rotWithShape="0">
                <a:gsLst>
                  <a:gs pos="0">
                    <a:srgbClr val="4E91D4">
                      <a:gamma/>
                      <a:tint val="27451"/>
                      <a:invGamma/>
                    </a:srgbClr>
                  </a:gs>
                  <a:gs pos="100000">
                    <a:srgbClr val="4E91D4"/>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n w="18415" cmpd="sng">
                    <a:noFill/>
                    <a:prstDash val="solid"/>
                  </a:ln>
                  <a:solidFill>
                    <a:schemeClr val="bg1">
                      <a:lumMod val="75000"/>
                    </a:schemeClr>
                  </a:solidFill>
                </a:endParaRPr>
              </a:p>
            </p:txBody>
          </p:sp>
          <p:sp>
            <p:nvSpPr>
              <p:cNvPr id="56" name="Text Box 35"/>
              <p:cNvSpPr txBox="1">
                <a:spLocks noChangeArrowheads="1"/>
              </p:cNvSpPr>
              <p:nvPr/>
            </p:nvSpPr>
            <p:spPr bwMode="gray">
              <a:xfrm>
                <a:off x="1831565" y="5473179"/>
                <a:ext cx="531132" cy="1022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zh-CN" sz="4000" dirty="0" smtClean="0">
                    <a:ln w="18415" cmpd="sng">
                      <a:noFill/>
                      <a:prstDash val="solid"/>
                    </a:ln>
                    <a:solidFill>
                      <a:schemeClr val="bg1">
                        <a:lumMod val="75000"/>
                      </a:schemeClr>
                    </a:solidFill>
                    <a:effectLst>
                      <a:outerShdw blurRad="38100" dist="38100" dir="2700000" algn="tl">
                        <a:srgbClr val="000000">
                          <a:alpha val="43137"/>
                        </a:srgbClr>
                      </a:outerShdw>
                    </a:effectLst>
                    <a:ea typeface="宋体" pitchFamily="2" charset="-122"/>
                  </a:rPr>
                  <a:t>1</a:t>
                </a:r>
                <a:endParaRPr lang="en-US" altLang="zh-CN" sz="2400" dirty="0">
                  <a:ln w="18415" cmpd="sng">
                    <a:noFill/>
                    <a:prstDash val="solid"/>
                  </a:ln>
                  <a:solidFill>
                    <a:schemeClr val="bg1">
                      <a:lumMod val="75000"/>
                    </a:schemeClr>
                  </a:solidFill>
                  <a:effectLst>
                    <a:outerShdw blurRad="38100" dist="38100" dir="2700000" algn="tl">
                      <a:srgbClr val="000000">
                        <a:alpha val="43137"/>
                      </a:srgbClr>
                    </a:outerShdw>
                  </a:effectLst>
                  <a:ea typeface="宋体" pitchFamily="2" charset="-122"/>
                </a:endParaRPr>
              </a:p>
            </p:txBody>
          </p:sp>
        </p:grpSp>
      </p:grpSp>
      <p:grpSp>
        <p:nvGrpSpPr>
          <p:cNvPr id="57" name="组合 56"/>
          <p:cNvGrpSpPr/>
          <p:nvPr/>
        </p:nvGrpSpPr>
        <p:grpSpPr>
          <a:xfrm>
            <a:off x="1404485" y="4365104"/>
            <a:ext cx="5831811" cy="738718"/>
            <a:chOff x="1231939" y="2762885"/>
            <a:chExt cx="5831811" cy="738718"/>
          </a:xfrm>
        </p:grpSpPr>
        <p:sp>
          <p:nvSpPr>
            <p:cNvPr id="58" name="AutoShape 3"/>
            <p:cNvSpPr>
              <a:spLocks noChangeArrowheads="1"/>
            </p:cNvSpPr>
            <p:nvPr/>
          </p:nvSpPr>
          <p:spPr bwMode="gray">
            <a:xfrm>
              <a:off x="1405950" y="2864118"/>
              <a:ext cx="5657800" cy="576000"/>
            </a:xfrm>
            <a:prstGeom prst="rect">
              <a:avLst/>
            </a:prstGeom>
            <a:gradFill flip="none" rotWithShape="1">
              <a:gsLst>
                <a:gs pos="0">
                  <a:srgbClr val="3FAFED">
                    <a:alpha val="96000"/>
                  </a:srgbClr>
                </a:gs>
                <a:gs pos="100000">
                  <a:srgbClr val="1282C2">
                    <a:alpha val="88000"/>
                  </a:srgbClr>
                </a:gs>
              </a:gsLst>
              <a:path path="circle">
                <a:fillToRect l="100000" b="100000"/>
              </a:path>
              <a:tileRect t="-100000" r="-100000"/>
            </a:gradFill>
            <a:ln w="12700" algn="ctr">
              <a:solidFill>
                <a:schemeClr val="bg1"/>
              </a:solidFill>
              <a:round/>
              <a:headEnd/>
              <a:tailEnd/>
            </a:ln>
            <a:effectLst>
              <a:outerShdw blurRad="50800" dist="38100" dir="5400000" algn="t" rotWithShape="0">
                <a:prstClr val="black">
                  <a:alpha val="40000"/>
                </a:prstClr>
              </a:outerShdw>
            </a:effectLst>
          </p:spPr>
          <p:txBody>
            <a:bodyPr wrap="none" anchor="ctr"/>
            <a:lstStyle/>
            <a:p>
              <a:pPr algn="ctr" eaLnBrk="0" hangingPunct="0"/>
              <a:r>
                <a:rPr lang="zh-CN" altLang="en-US" sz="2000" dirty="0" smtClean="0">
                  <a:solidFill>
                    <a:schemeClr val="bg1">
                      <a:lumMod val="75000"/>
                    </a:schemeClr>
                  </a:solidFill>
                  <a:latin typeface="Calibri" pitchFamily="34" charset="0"/>
                  <a:ea typeface="微软雅黑" pitchFamily="34" charset="-122"/>
                </a:rPr>
                <a:t>实 施 进 展</a:t>
              </a:r>
              <a:endParaRPr lang="zh-CN" altLang="zh-CN" sz="2000" dirty="0">
                <a:solidFill>
                  <a:schemeClr val="bg1">
                    <a:lumMod val="75000"/>
                  </a:schemeClr>
                </a:solidFill>
                <a:latin typeface="Calibri" pitchFamily="34" charset="0"/>
                <a:ea typeface="微软雅黑" pitchFamily="34" charset="-122"/>
              </a:endParaRPr>
            </a:p>
          </p:txBody>
        </p:sp>
        <p:sp>
          <p:nvSpPr>
            <p:cNvPr id="59" name="AutoShape 3"/>
            <p:cNvSpPr>
              <a:spLocks noChangeArrowheads="1"/>
            </p:cNvSpPr>
            <p:nvPr/>
          </p:nvSpPr>
          <p:spPr bwMode="gray">
            <a:xfrm>
              <a:off x="1420943" y="2900631"/>
              <a:ext cx="5614278" cy="360000"/>
            </a:xfrm>
            <a:prstGeom prst="rect">
              <a:avLst/>
            </a:prstGeom>
            <a:gradFill flip="none" rotWithShape="1">
              <a:gsLst>
                <a:gs pos="84000">
                  <a:schemeClr val="bg1">
                    <a:alpha val="0"/>
                  </a:schemeClr>
                </a:gs>
                <a:gs pos="12000">
                  <a:schemeClr val="bg1">
                    <a:alpha val="25000"/>
                  </a:schemeClr>
                </a:gs>
              </a:gsLst>
              <a:lin ang="54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zh-CN" dirty="0">
                <a:solidFill>
                  <a:schemeClr val="bg1">
                    <a:lumMod val="75000"/>
                  </a:schemeClr>
                </a:solidFill>
              </a:endParaRPr>
            </a:p>
          </p:txBody>
        </p:sp>
        <p:grpSp>
          <p:nvGrpSpPr>
            <p:cNvPr id="60" name="组合 59"/>
            <p:cNvGrpSpPr/>
            <p:nvPr/>
          </p:nvGrpSpPr>
          <p:grpSpPr>
            <a:xfrm>
              <a:off x="1231939" y="2762885"/>
              <a:ext cx="902172" cy="738718"/>
              <a:chOff x="1565275" y="5473179"/>
              <a:chExt cx="1078359" cy="1067467"/>
            </a:xfrm>
          </p:grpSpPr>
          <p:sp>
            <p:nvSpPr>
              <p:cNvPr id="61" name="AutoShape 32"/>
              <p:cNvSpPr>
                <a:spLocks noChangeArrowheads="1"/>
              </p:cNvSpPr>
              <p:nvPr/>
            </p:nvSpPr>
            <p:spPr bwMode="gray">
              <a:xfrm>
                <a:off x="1565275" y="5517232"/>
                <a:ext cx="1078359" cy="1023414"/>
              </a:xfrm>
              <a:prstGeom prst="roundRect">
                <a:avLst>
                  <a:gd name="adj" fmla="val 17509"/>
                </a:avLst>
              </a:prstGeom>
              <a:solidFill>
                <a:srgbClr val="4E91D4"/>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zh-CN" altLang="en-US">
                  <a:solidFill>
                    <a:schemeClr val="bg1">
                      <a:lumMod val="75000"/>
                    </a:schemeClr>
                  </a:solidFill>
                </a:endParaRPr>
              </a:p>
            </p:txBody>
          </p:sp>
          <p:sp>
            <p:nvSpPr>
              <p:cNvPr id="62" name="AutoShape 33"/>
              <p:cNvSpPr>
                <a:spLocks noChangeArrowheads="1"/>
              </p:cNvSpPr>
              <p:nvPr/>
            </p:nvSpPr>
            <p:spPr bwMode="gray">
              <a:xfrm>
                <a:off x="1590671" y="6259523"/>
                <a:ext cx="1031474" cy="254274"/>
              </a:xfrm>
              <a:prstGeom prst="roundRect">
                <a:avLst>
                  <a:gd name="adj" fmla="val 50000"/>
                </a:avLst>
              </a:prstGeom>
              <a:gradFill rotWithShape="1">
                <a:gsLst>
                  <a:gs pos="0">
                    <a:srgbClr val="4E91D4"/>
                  </a:gs>
                  <a:gs pos="100000">
                    <a:srgbClr val="4E91D4">
                      <a:gamma/>
                      <a:tint val="60784"/>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chemeClr val="bg1">
                      <a:lumMod val="75000"/>
                    </a:schemeClr>
                  </a:solidFill>
                </a:endParaRPr>
              </a:p>
            </p:txBody>
          </p:sp>
          <p:sp>
            <p:nvSpPr>
              <p:cNvPr id="63" name="AutoShape 34"/>
              <p:cNvSpPr>
                <a:spLocks noChangeArrowheads="1"/>
              </p:cNvSpPr>
              <p:nvPr/>
            </p:nvSpPr>
            <p:spPr bwMode="gray">
              <a:xfrm>
                <a:off x="1590671" y="5528287"/>
                <a:ext cx="1031474" cy="253484"/>
              </a:xfrm>
              <a:prstGeom prst="roundRect">
                <a:avLst>
                  <a:gd name="adj" fmla="val 50000"/>
                </a:avLst>
              </a:prstGeom>
              <a:gradFill rotWithShape="0">
                <a:gsLst>
                  <a:gs pos="0">
                    <a:srgbClr val="4E91D4">
                      <a:gamma/>
                      <a:tint val="27451"/>
                      <a:invGamma/>
                    </a:srgbClr>
                  </a:gs>
                  <a:gs pos="100000">
                    <a:srgbClr val="4E91D4"/>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chemeClr val="bg1">
                      <a:lumMod val="75000"/>
                    </a:schemeClr>
                  </a:solidFill>
                </a:endParaRPr>
              </a:p>
            </p:txBody>
          </p:sp>
          <p:sp>
            <p:nvSpPr>
              <p:cNvPr id="64" name="Text Box 35"/>
              <p:cNvSpPr txBox="1">
                <a:spLocks noChangeArrowheads="1"/>
              </p:cNvSpPr>
              <p:nvPr/>
            </p:nvSpPr>
            <p:spPr bwMode="gray">
              <a:xfrm>
                <a:off x="1831565" y="5473179"/>
                <a:ext cx="531132" cy="1022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zh-CN" sz="4000" b="1" dirty="0" smtClean="0">
                    <a:solidFill>
                      <a:schemeClr val="bg1">
                        <a:lumMod val="75000"/>
                      </a:schemeClr>
                    </a:solidFill>
                    <a:effectLst>
                      <a:outerShdw blurRad="38100" dist="38100" dir="2700000" algn="tl">
                        <a:srgbClr val="000000"/>
                      </a:outerShdw>
                    </a:effectLst>
                    <a:ea typeface="宋体" pitchFamily="2" charset="-122"/>
                  </a:rPr>
                  <a:t>3</a:t>
                </a:r>
                <a:endParaRPr lang="en-US" altLang="zh-CN" sz="2400" b="1" dirty="0">
                  <a:solidFill>
                    <a:schemeClr val="bg1">
                      <a:lumMod val="75000"/>
                    </a:schemeClr>
                  </a:solidFill>
                  <a:effectLst>
                    <a:outerShdw blurRad="38100" dist="38100" dir="2700000" algn="tl">
                      <a:srgbClr val="000000"/>
                    </a:outerShdw>
                  </a:effectLst>
                  <a:ea typeface="宋体" pitchFamily="2" charset="-122"/>
                </a:endParaRPr>
              </a:p>
            </p:txBody>
          </p:sp>
        </p:grpSp>
      </p:grpSp>
    </p:spTree>
    <p:extLst>
      <p:ext uri="{BB962C8B-B14F-4D97-AF65-F5344CB8AC3E}">
        <p14:creationId xmlns:p14="http://schemas.microsoft.com/office/powerpoint/2010/main" val="2454525707"/>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矩形 3"/>
          <p:cNvSpPr>
            <a:spLocks noChangeArrowheads="1"/>
          </p:cNvSpPr>
          <p:nvPr/>
        </p:nvSpPr>
        <p:spPr bwMode="auto">
          <a:xfrm>
            <a:off x="-9525" y="763588"/>
            <a:ext cx="9151938" cy="6094412"/>
          </a:xfrm>
          <a:prstGeom prst="rect">
            <a:avLst/>
          </a:prstGeom>
          <a:blipFill dpi="0" rotWithShape="1">
            <a:blip r:embed="rId2">
              <a:alphaModFix amt="80000"/>
            </a:blip>
            <a:srcRect/>
            <a:stretch>
              <a:fillRect/>
            </a:stretch>
          </a:blip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pic>
        <p:nvPicPr>
          <p:cNvPr id="45059" name="图片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50351"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图片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0"/>
            <a:ext cx="2543175"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图片 12"/>
          <p:cNvPicPr>
            <a:picLocks noChangeAspect="1" noChangeArrowheads="1"/>
          </p:cNvPicPr>
          <p:nvPr/>
        </p:nvPicPr>
        <p:blipFill>
          <a:blip r:embed="rId5">
            <a:extLst>
              <a:ext uri="{28A0092B-C50C-407E-A947-70E740481C1C}">
                <a14:useLocalDpi xmlns:a14="http://schemas.microsoft.com/office/drawing/2010/main" val="0"/>
              </a:ext>
            </a:extLst>
          </a:blip>
          <a:srcRect b="1604"/>
          <a:stretch>
            <a:fillRect/>
          </a:stretch>
        </p:blipFill>
        <p:spPr bwMode="auto">
          <a:xfrm>
            <a:off x="1588" y="765175"/>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Rectangle 3"/>
          <p:cNvSpPr>
            <a:spLocks noChangeArrowheads="1"/>
          </p:cNvSpPr>
          <p:nvPr/>
        </p:nvSpPr>
        <p:spPr bwMode="auto">
          <a:xfrm>
            <a:off x="-9525" y="6524625"/>
            <a:ext cx="9163050" cy="342900"/>
          </a:xfrm>
          <a:prstGeom prst="rect">
            <a:avLst/>
          </a:prstGeom>
          <a:solidFill>
            <a:srgbClr val="777777">
              <a:alpha val="50000"/>
            </a:srgbClr>
          </a:solidFill>
          <a:ln>
            <a:noFill/>
          </a:ln>
          <a:extLst>
            <a:ext uri="{91240B29-F687-4F45-9708-019B960494DF}">
              <a14:hiddenLine xmlns:a14="http://schemas.microsoft.com/office/drawing/2010/main" w="9525" cmpd="sng">
                <a:solidFill>
                  <a:srgbClr val="000000"/>
                </a:solidFill>
                <a:bevel/>
                <a:headEnd/>
                <a:tailEnd/>
              </a14:hiddenLine>
            </a:ext>
          </a:extLst>
        </p:spPr>
        <p:txBody>
          <a:bodyPr wrap="none" anchor="ctr"/>
          <a:lstStyle/>
          <a:p>
            <a:endParaRPr lang="zh-CN" altLang="zh-CN">
              <a:solidFill>
                <a:srgbClr val="000000"/>
              </a:solidFill>
              <a:latin typeface="Calibri" pitchFamily="34" charset="0"/>
              <a:sym typeface="宋体" pitchFamily="2" charset="-122"/>
            </a:endParaRPr>
          </a:p>
        </p:txBody>
      </p:sp>
      <p:sp>
        <p:nvSpPr>
          <p:cNvPr id="45063" name="TextBox 10"/>
          <p:cNvSpPr>
            <a:spLocks noChangeArrowheads="1"/>
          </p:cNvSpPr>
          <p:nvPr/>
        </p:nvSpPr>
        <p:spPr bwMode="auto">
          <a:xfrm>
            <a:off x="4706938" y="6626225"/>
            <a:ext cx="418623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r>
              <a:rPr lang="zh-CN" altLang="zh-CN" sz="1100">
                <a:solidFill>
                  <a:schemeClr val="bg1"/>
                </a:solidFill>
                <a:latin typeface="Century" pitchFamily="18" charset="0"/>
                <a:ea typeface="迷你简粗倩" pitchFamily="1" charset="-122"/>
                <a:sym typeface="Century" pitchFamily="18" charset="0"/>
              </a:rPr>
              <a:t>National Center for Protein Science </a:t>
            </a:r>
            <a:r>
              <a:rPr lang="zh-CN" altLang="zh-CN" sz="1100">
                <a:solidFill>
                  <a:schemeClr val="bg1"/>
                </a:solidFill>
                <a:latin typeface="Century" pitchFamily="18" charset="0"/>
                <a:ea typeface="迷你简粗倩" pitchFamily="1" charset="-122"/>
                <a:sym typeface="宋体" pitchFamily="2" charset="-122"/>
              </a:rPr>
              <a:t>Shanghai</a:t>
            </a:r>
          </a:p>
        </p:txBody>
      </p:sp>
      <p:sp>
        <p:nvSpPr>
          <p:cNvPr id="45064" name="标题 1"/>
          <p:cNvSpPr>
            <a:spLocks noGrp="1" noChangeArrowheads="1"/>
          </p:cNvSpPr>
          <p:nvPr>
            <p:ph type="title" idx="4294967295"/>
          </p:nvPr>
        </p:nvSpPr>
        <p:spPr>
          <a:xfrm>
            <a:off x="158750" y="12700"/>
            <a:ext cx="8229600" cy="750888"/>
          </a:xfrm>
          <a:ln/>
        </p:spPr>
        <p:txBody>
          <a:bodyPr/>
          <a:lstStyle/>
          <a:p>
            <a:pPr algn="l"/>
            <a:r>
              <a:rPr lang="zh-CN" altLang="en-US" sz="2400" b="1" dirty="0" smtClean="0">
                <a:solidFill>
                  <a:schemeClr val="bg1"/>
                </a:solidFill>
                <a:latin typeface="黑体" pitchFamily="49" charset="-122"/>
                <a:ea typeface="黑体" pitchFamily="49" charset="-122"/>
              </a:rPr>
              <a:t>信息化建设现状</a:t>
            </a:r>
            <a:endParaRPr lang="zh-CN" altLang="zh-CN" sz="2400" b="1" dirty="0">
              <a:solidFill>
                <a:schemeClr val="bg1"/>
              </a:solidFill>
              <a:latin typeface="黑体" pitchFamily="49" charset="-122"/>
              <a:ea typeface="黑体" pitchFamily="49" charset="-122"/>
            </a:endParaRPr>
          </a:p>
        </p:txBody>
      </p:sp>
      <p:sp>
        <p:nvSpPr>
          <p:cNvPr id="3" name="TextBox 2"/>
          <p:cNvSpPr txBox="1"/>
          <p:nvPr/>
        </p:nvSpPr>
        <p:spPr>
          <a:xfrm>
            <a:off x="611670" y="994582"/>
            <a:ext cx="8280691" cy="5678478"/>
          </a:xfrm>
          <a:prstGeom prst="rect">
            <a:avLst/>
          </a:prstGeom>
          <a:noFill/>
        </p:spPr>
        <p:txBody>
          <a:bodyPr wrap="square" rtlCol="0">
            <a:spAutoFit/>
          </a:bodyPr>
          <a:lstStyle/>
          <a:p>
            <a:pPr>
              <a:lnSpc>
                <a:spcPct val="150000"/>
              </a:lnSpc>
            </a:pPr>
            <a:r>
              <a:rPr lang="en-US" altLang="zh-CN" sz="2200" dirty="0" smtClean="0">
                <a:latin typeface="黑体" panose="02010609060101010101" pitchFamily="49" charset="-122"/>
                <a:ea typeface="黑体" panose="02010609060101010101" pitchFamily="49" charset="-122"/>
              </a:rPr>
              <a:t>	</a:t>
            </a:r>
            <a:r>
              <a:rPr lang="zh-CN" altLang="zh-CN" sz="2200" dirty="0" smtClean="0">
                <a:latin typeface="黑体" panose="02010609060101010101" pitchFamily="49" charset="-122"/>
                <a:ea typeface="黑体" panose="02010609060101010101" pitchFamily="49" charset="-122"/>
              </a:rPr>
              <a:t>在</a:t>
            </a:r>
            <a:r>
              <a:rPr lang="zh-CN" altLang="zh-CN" sz="2200" dirty="0">
                <a:latin typeface="黑体" panose="02010609060101010101" pitchFamily="49" charset="-122"/>
                <a:ea typeface="黑体" panose="02010609060101010101" pitchFamily="49" charset="-122"/>
              </a:rPr>
              <a:t>科学院系统中</a:t>
            </a:r>
            <a:r>
              <a:rPr lang="zh-CN" altLang="zh-CN" sz="2200" dirty="0" smtClean="0">
                <a:latin typeface="黑体" panose="02010609060101010101" pitchFamily="49" charset="-122"/>
                <a:ea typeface="黑体" panose="02010609060101010101" pitchFamily="49" charset="-122"/>
              </a:rPr>
              <a:t>，</a:t>
            </a:r>
            <a:r>
              <a:rPr lang="zh-CN" altLang="en-US" sz="2200" dirty="0" smtClean="0">
                <a:latin typeface="黑体" panose="02010609060101010101" pitchFamily="49" charset="-122"/>
                <a:ea typeface="黑体" panose="02010609060101010101" pitchFamily="49" charset="-122"/>
              </a:rPr>
              <a:t>虽然已有了比较完善的</a:t>
            </a:r>
            <a:r>
              <a:rPr lang="zh-CN" altLang="en-US" sz="2200" dirty="0">
                <a:latin typeface="黑体" panose="02010609060101010101" pitchFamily="49" charset="-122"/>
                <a:ea typeface="黑体" panose="02010609060101010101" pitchFamily="49" charset="-122"/>
              </a:rPr>
              <a:t>资源管理</a:t>
            </a:r>
            <a:r>
              <a:rPr lang="zh-CN" altLang="en-US" sz="2200" dirty="0" smtClean="0">
                <a:latin typeface="黑体" panose="02010609060101010101" pitchFamily="49" charset="-122"/>
                <a:ea typeface="黑体" panose="02010609060101010101" pitchFamily="49" charset="-122"/>
              </a:rPr>
              <a:t>系统，</a:t>
            </a:r>
            <a:r>
              <a:rPr lang="zh-CN" altLang="zh-CN" sz="2200" dirty="0" smtClean="0">
                <a:latin typeface="黑体" panose="02010609060101010101" pitchFamily="49" charset="-122"/>
                <a:ea typeface="黑体" panose="02010609060101010101" pitchFamily="49" charset="-122"/>
              </a:rPr>
              <a:t>已</a:t>
            </a:r>
            <a:r>
              <a:rPr lang="zh-CN" altLang="zh-CN" sz="2200" dirty="0">
                <a:latin typeface="黑体" panose="02010609060101010101" pitchFamily="49" charset="-122"/>
                <a:ea typeface="黑体" panose="02010609060101010101" pitchFamily="49" charset="-122"/>
              </a:rPr>
              <a:t>对全</a:t>
            </a:r>
            <a:r>
              <a:rPr lang="zh-CN" altLang="zh-CN" sz="2200" dirty="0" smtClean="0">
                <a:latin typeface="黑体" panose="02010609060101010101" pitchFamily="49" charset="-122"/>
                <a:ea typeface="黑体" panose="02010609060101010101" pitchFamily="49" charset="-122"/>
              </a:rPr>
              <a:t>院</a:t>
            </a:r>
            <a:r>
              <a:rPr lang="zh-CN" altLang="en-US" sz="2200" dirty="0" smtClean="0">
                <a:latin typeface="黑体" panose="02010609060101010101" pitchFamily="49" charset="-122"/>
                <a:ea typeface="黑体" panose="02010609060101010101" pitchFamily="49" charset="-122"/>
              </a:rPr>
              <a:t>的</a:t>
            </a:r>
            <a:r>
              <a:rPr lang="zh-CN" altLang="zh-CN" sz="2200" dirty="0" smtClean="0">
                <a:latin typeface="黑体" panose="02010609060101010101" pitchFamily="49" charset="-122"/>
                <a:ea typeface="黑体" panose="02010609060101010101" pitchFamily="49" charset="-122"/>
              </a:rPr>
              <a:t>人力</a:t>
            </a:r>
            <a:r>
              <a:rPr lang="zh-CN" altLang="zh-CN" sz="2200" dirty="0">
                <a:latin typeface="黑体" panose="02010609060101010101" pitchFamily="49" charset="-122"/>
                <a:ea typeface="黑体" panose="02010609060101010101" pitchFamily="49" charset="-122"/>
              </a:rPr>
              <a:t>、资金、科研基础条件等资源配置及进行了较好的整合与</a:t>
            </a:r>
            <a:r>
              <a:rPr lang="zh-CN" altLang="zh-CN" sz="2200" dirty="0" smtClean="0">
                <a:latin typeface="黑体" panose="02010609060101010101" pitchFamily="49" charset="-122"/>
                <a:ea typeface="黑体" panose="02010609060101010101" pitchFamily="49" charset="-122"/>
              </a:rPr>
              <a:t>优化。</a:t>
            </a:r>
            <a:r>
              <a:rPr lang="zh-CN" altLang="zh-CN" sz="2200" dirty="0">
                <a:latin typeface="黑体" panose="02010609060101010101" pitchFamily="49" charset="-122"/>
                <a:ea typeface="黑体" panose="02010609060101010101" pitchFamily="49" charset="-122"/>
              </a:rPr>
              <a:t>但在实际执行当中，因各个研究所的</a:t>
            </a:r>
            <a:r>
              <a:rPr lang="zh-CN" altLang="zh-CN" sz="2200" dirty="0">
                <a:solidFill>
                  <a:srgbClr val="FF0000"/>
                </a:solidFill>
                <a:latin typeface="黑体" panose="02010609060101010101" pitchFamily="49" charset="-122"/>
                <a:ea typeface="黑体" panose="02010609060101010101" pitchFamily="49" charset="-122"/>
              </a:rPr>
              <a:t>实际运行管理情况较为复杂</a:t>
            </a:r>
            <a:r>
              <a:rPr lang="zh-CN" altLang="zh-CN" sz="2200" dirty="0">
                <a:latin typeface="黑体" panose="02010609060101010101" pitchFamily="49" charset="-122"/>
                <a:ea typeface="黑体" panose="02010609060101010101" pitchFamily="49" charset="-122"/>
              </a:rPr>
              <a:t>，个性化需求</a:t>
            </a:r>
            <a:r>
              <a:rPr lang="zh-CN" altLang="zh-CN" sz="2200" dirty="0" smtClean="0">
                <a:latin typeface="黑体" panose="02010609060101010101" pitchFamily="49" charset="-122"/>
                <a:ea typeface="黑体" panose="02010609060101010101" pitchFamily="49" charset="-122"/>
              </a:rPr>
              <a:t>无法</a:t>
            </a:r>
            <a:r>
              <a:rPr lang="zh-CN" altLang="en-US" sz="2200" dirty="0" smtClean="0">
                <a:latin typeface="黑体" panose="02010609060101010101" pitchFamily="49" charset="-122"/>
                <a:ea typeface="黑体" panose="02010609060101010101" pitchFamily="49" charset="-122"/>
              </a:rPr>
              <a:t>深入实现</a:t>
            </a:r>
            <a:r>
              <a:rPr lang="zh-CN" altLang="zh-CN" sz="2200" dirty="0" smtClean="0">
                <a:latin typeface="黑体" panose="02010609060101010101" pitchFamily="49" charset="-122"/>
                <a:ea typeface="黑体" panose="02010609060101010101" pitchFamily="49" charset="-122"/>
              </a:rPr>
              <a:t>。</a:t>
            </a:r>
            <a:r>
              <a:rPr lang="zh-CN" altLang="zh-CN" sz="2200" dirty="0">
                <a:latin typeface="黑体" panose="02010609060101010101" pitchFamily="49" charset="-122"/>
                <a:ea typeface="黑体" panose="02010609060101010101" pitchFamily="49" charset="-122"/>
              </a:rPr>
              <a:t>科学家和科研管理工作者仍然迫切希望有一套</a:t>
            </a:r>
            <a:r>
              <a:rPr lang="zh-CN" altLang="zh-CN" sz="2200" dirty="0" smtClean="0">
                <a:latin typeface="黑体" panose="02010609060101010101" pitchFamily="49" charset="-122"/>
                <a:ea typeface="黑体" panose="02010609060101010101" pitchFamily="49" charset="-122"/>
              </a:rPr>
              <a:t>能</a:t>
            </a:r>
            <a:r>
              <a:rPr lang="zh-CN" altLang="en-US" sz="2200" dirty="0" smtClean="0">
                <a:solidFill>
                  <a:srgbClr val="FF0000"/>
                </a:solidFill>
                <a:latin typeface="黑体" panose="02010609060101010101" pitchFamily="49" charset="-122"/>
                <a:ea typeface="黑体" panose="02010609060101010101" pitchFamily="49" charset="-122"/>
              </a:rPr>
              <a:t>贴近</a:t>
            </a:r>
            <a:r>
              <a:rPr lang="zh-CN" altLang="en-US" sz="2200" dirty="0">
                <a:solidFill>
                  <a:srgbClr val="FF0000"/>
                </a:solidFill>
                <a:latin typeface="黑体" panose="02010609060101010101" pitchFamily="49" charset="-122"/>
                <a:ea typeface="黑体" panose="02010609060101010101" pitchFamily="49" charset="-122"/>
              </a:rPr>
              <a:t>身边</a:t>
            </a:r>
            <a:r>
              <a:rPr lang="zh-CN" altLang="zh-CN" sz="2200" dirty="0" smtClean="0">
                <a:latin typeface="黑体" panose="02010609060101010101" pitchFamily="49" charset="-122"/>
                <a:ea typeface="黑体" panose="02010609060101010101" pitchFamily="49" charset="-122"/>
              </a:rPr>
              <a:t>的</a:t>
            </a:r>
            <a:r>
              <a:rPr lang="zh-CN" altLang="zh-CN" sz="2200" dirty="0">
                <a:latin typeface="黑体" panose="02010609060101010101" pitchFamily="49" charset="-122"/>
                <a:ea typeface="黑体" panose="02010609060101010101" pitchFamily="49" charset="-122"/>
              </a:rPr>
              <a:t>信息化服务</a:t>
            </a:r>
            <a:r>
              <a:rPr lang="zh-CN" altLang="zh-CN" sz="2200" dirty="0" smtClean="0">
                <a:latin typeface="黑体" panose="02010609060101010101" pitchFamily="49" charset="-122"/>
                <a:ea typeface="黑体" panose="02010609060101010101" pitchFamily="49" charset="-122"/>
              </a:rPr>
              <a:t>管理</a:t>
            </a:r>
            <a:r>
              <a:rPr lang="zh-CN" altLang="en-US" sz="2200" dirty="0" smtClean="0">
                <a:latin typeface="黑体" panose="02010609060101010101" pitchFamily="49" charset="-122"/>
                <a:ea typeface="黑体" panose="02010609060101010101" pitchFamily="49" charset="-122"/>
              </a:rPr>
              <a:t>、</a:t>
            </a:r>
            <a:r>
              <a:rPr lang="zh-CN" altLang="zh-CN" sz="2200" dirty="0" smtClean="0">
                <a:latin typeface="黑体" panose="02010609060101010101" pitchFamily="49" charset="-122"/>
                <a:ea typeface="黑体" panose="02010609060101010101" pitchFamily="49" charset="-122"/>
              </a:rPr>
              <a:t>支撑平台</a:t>
            </a:r>
            <a:r>
              <a:rPr lang="zh-CN" altLang="en-US" sz="2200" dirty="0" smtClean="0">
                <a:latin typeface="黑体" panose="02010609060101010101" pitchFamily="49" charset="-122"/>
                <a:ea typeface="黑体" panose="02010609060101010101" pitchFamily="49" charset="-122"/>
              </a:rPr>
              <a:t>。</a:t>
            </a:r>
            <a:r>
              <a:rPr lang="zh-CN" altLang="zh-CN" sz="2200" dirty="0" smtClean="0">
                <a:latin typeface="黑体" panose="02010609060101010101" pitchFamily="49" charset="-122"/>
                <a:ea typeface="黑体" panose="02010609060101010101" pitchFamily="49" charset="-122"/>
              </a:rPr>
              <a:t>而目前</a:t>
            </a:r>
            <a:r>
              <a:rPr lang="zh-CN" altLang="en-US" sz="2200" dirty="0" smtClean="0">
                <a:latin typeface="黑体" panose="02010609060101010101" pitchFamily="49" charset="-122"/>
                <a:ea typeface="黑体" panose="02010609060101010101" pitchFamily="49" charset="-122"/>
              </a:rPr>
              <a:t>上海生科院</a:t>
            </a:r>
            <a:r>
              <a:rPr lang="zh-CN" altLang="zh-CN" sz="2200" dirty="0" smtClean="0">
                <a:latin typeface="黑体" panose="02010609060101010101" pitchFamily="49" charset="-122"/>
                <a:ea typeface="黑体" panose="02010609060101010101" pitchFamily="49" charset="-122"/>
              </a:rPr>
              <a:t>多数非法</a:t>
            </a:r>
            <a:r>
              <a:rPr lang="zh-CN" altLang="zh-CN" sz="2200" dirty="0">
                <a:latin typeface="黑体" panose="02010609060101010101" pitchFamily="49" charset="-122"/>
                <a:ea typeface="黑体" panose="02010609060101010101" pitchFamily="49" charset="-122"/>
              </a:rPr>
              <a:t>人单位没有全面</a:t>
            </a:r>
            <a:r>
              <a:rPr lang="zh-CN" altLang="zh-CN" sz="2200" dirty="0" smtClean="0">
                <a:latin typeface="黑体" panose="02010609060101010101" pitchFamily="49" charset="-122"/>
                <a:ea typeface="黑体" panose="02010609060101010101" pitchFamily="49" charset="-122"/>
              </a:rPr>
              <a:t>使用</a:t>
            </a:r>
            <a:r>
              <a:rPr lang="zh-CN" altLang="en-US" sz="2200" dirty="0" smtClean="0">
                <a:latin typeface="黑体" panose="02010609060101010101" pitchFamily="49" charset="-122"/>
                <a:ea typeface="黑体" panose="02010609060101010101" pitchFamily="49" charset="-122"/>
              </a:rPr>
              <a:t>上述资源管理</a:t>
            </a:r>
            <a:r>
              <a:rPr lang="zh-CN" altLang="zh-CN" sz="2200" dirty="0" smtClean="0">
                <a:latin typeface="黑体" panose="02010609060101010101" pitchFamily="49" charset="-122"/>
                <a:ea typeface="黑体" panose="02010609060101010101" pitchFamily="49" charset="-122"/>
              </a:rPr>
              <a:t>系统</a:t>
            </a:r>
            <a:r>
              <a:rPr lang="zh-CN" altLang="zh-CN" sz="2200" dirty="0">
                <a:latin typeface="黑体" panose="02010609060101010101" pitchFamily="49" charset="-122"/>
                <a:ea typeface="黑体" panose="02010609060101010101" pitchFamily="49" charset="-122"/>
              </a:rPr>
              <a:t>的权限。这就使得这些处于信息化洼地的</a:t>
            </a:r>
            <a:r>
              <a:rPr lang="zh-CN" altLang="zh-CN" sz="2200" dirty="0" smtClean="0">
                <a:latin typeface="黑体" panose="02010609060101010101" pitchFamily="49" charset="-122"/>
                <a:ea typeface="黑体" panose="02010609060101010101" pitchFamily="49" charset="-122"/>
              </a:rPr>
              <a:t>单位</a:t>
            </a:r>
            <a:r>
              <a:rPr lang="zh-CN" altLang="en-US" sz="2200" dirty="0" smtClean="0">
                <a:latin typeface="黑体" panose="02010609060101010101" pitchFamily="49" charset="-122"/>
                <a:ea typeface="黑体" panose="02010609060101010101" pitchFamily="49" charset="-122"/>
              </a:rPr>
              <a:t>或机构</a:t>
            </a:r>
            <a:r>
              <a:rPr lang="zh-CN" altLang="zh-CN" sz="2200" dirty="0" smtClean="0">
                <a:latin typeface="黑体" panose="02010609060101010101" pitchFamily="49" charset="-122"/>
                <a:ea typeface="黑体" panose="02010609060101010101" pitchFamily="49" charset="-122"/>
              </a:rPr>
              <a:t>，</a:t>
            </a:r>
            <a:r>
              <a:rPr lang="zh-CN" altLang="zh-CN" sz="2200" dirty="0">
                <a:latin typeface="黑体" panose="02010609060101010101" pitchFamily="49" charset="-122"/>
                <a:ea typeface="黑体" panose="02010609060101010101" pitchFamily="49" charset="-122"/>
              </a:rPr>
              <a:t>必须重新结合自身实际，构建出一套对人、财、物、无形资产及科学生产、科研管理活动流程的全面掌控的信息化管理平台</a:t>
            </a:r>
            <a:r>
              <a:rPr lang="zh-CN" altLang="zh-CN" sz="2200" dirty="0" smtClean="0">
                <a:latin typeface="黑体" panose="02010609060101010101" pitchFamily="49" charset="-122"/>
                <a:ea typeface="黑体" panose="02010609060101010101" pitchFamily="49" charset="-122"/>
              </a:rPr>
              <a:t>。</a:t>
            </a:r>
            <a:r>
              <a:rPr lang="zh-CN" altLang="en-US" sz="2200" dirty="0" smtClean="0">
                <a:solidFill>
                  <a:srgbClr val="FF0000"/>
                </a:solidFill>
                <a:latin typeface="黑体" panose="02010609060101010101" pitchFamily="49" charset="-122"/>
                <a:ea typeface="黑体" panose="02010609060101010101" pitchFamily="49" charset="-122"/>
              </a:rPr>
              <a:t>对</a:t>
            </a:r>
            <a:r>
              <a:rPr lang="zh-CN" altLang="en-US" sz="2200" dirty="0">
                <a:solidFill>
                  <a:srgbClr val="FF0000"/>
                </a:solidFill>
                <a:latin typeface="黑体" panose="02010609060101010101" pitchFamily="49" charset="-122"/>
                <a:ea typeface="黑体" panose="02010609060101010101" pitchFamily="49" charset="-122"/>
              </a:rPr>
              <a:t>大装置</a:t>
            </a:r>
            <a:r>
              <a:rPr lang="zh-CN" altLang="en-US" sz="2200" dirty="0" smtClean="0">
                <a:solidFill>
                  <a:srgbClr val="FF0000"/>
                </a:solidFill>
                <a:latin typeface="黑体" panose="02010609060101010101" pitchFamily="49" charset="-122"/>
                <a:ea typeface="黑体" panose="02010609060101010101" pitchFamily="49" charset="-122"/>
              </a:rPr>
              <a:t>来说，这种需求更加迫切</a:t>
            </a:r>
            <a:r>
              <a:rPr lang="zh-CN" altLang="en-US" sz="2200" dirty="0">
                <a:latin typeface="黑体" panose="02010609060101010101" pitchFamily="49" charset="-122"/>
                <a:ea typeface="黑体" panose="02010609060101010101" pitchFamily="49" charset="-122"/>
              </a:rPr>
              <a:t>。</a:t>
            </a:r>
            <a:r>
              <a:rPr lang="zh-CN" altLang="en-US" sz="2200" dirty="0" smtClean="0">
                <a:latin typeface="黑体" panose="02010609060101010101" pitchFamily="49" charset="-122"/>
                <a:ea typeface="黑体" panose="02010609060101010101" pitchFamily="49" charset="-122"/>
              </a:rPr>
              <a:t>这</a:t>
            </a:r>
            <a:r>
              <a:rPr lang="zh-CN" altLang="en-US" sz="2200" dirty="0">
                <a:latin typeface="黑体" panose="02010609060101010101" pitchFamily="49" charset="-122"/>
                <a:ea typeface="黑体" panose="02010609060101010101" pitchFamily="49" charset="-122"/>
              </a:rPr>
              <a:t>既是一种挑战，也是一次创新</a:t>
            </a:r>
            <a:r>
              <a:rPr lang="zh-CN" altLang="en-US" sz="2200" dirty="0" smtClean="0">
                <a:latin typeface="黑体" panose="02010609060101010101" pitchFamily="49" charset="-122"/>
                <a:ea typeface="黑体" panose="02010609060101010101" pitchFamily="49" charset="-122"/>
              </a:rPr>
              <a:t>。</a:t>
            </a:r>
            <a:endParaRPr lang="zh-CN" altLang="en-US" sz="2200"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21407713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灯片编号占位符 4"/>
          <p:cNvSpPr>
            <a:spLocks noGrp="1"/>
          </p:cNvSpPr>
          <p:nvPr>
            <p:ph type="sldNum" sz="quarter" idx="12"/>
          </p:nvPr>
        </p:nvSpPr>
        <p:spPr/>
        <p:txBody>
          <a:bodyPr/>
          <a:lstStyle/>
          <a:p>
            <a:fld id="{F376F4CF-5559-40AD-8A55-D7AEB69B6C05}" type="slidenum">
              <a:rPr lang="zh-CN" altLang="en-US"/>
              <a:pPr/>
              <a:t>22</a:t>
            </a:fld>
            <a:endParaRPr lang="zh-CN" altLang="en-US" sz="1800">
              <a:solidFill>
                <a:schemeClr val="tx1"/>
              </a:solidFill>
              <a:latin typeface="Arial" pitchFamily="34" charset="0"/>
              <a:ea typeface="宋体" pitchFamily="2" charset="-122"/>
            </a:endParaRPr>
          </a:p>
        </p:txBody>
      </p:sp>
      <p:sp>
        <p:nvSpPr>
          <p:cNvPr id="17410" name="矩形 3"/>
          <p:cNvSpPr>
            <a:spLocks noChangeArrowheads="1"/>
          </p:cNvSpPr>
          <p:nvPr/>
        </p:nvSpPr>
        <p:spPr bwMode="auto">
          <a:xfrm>
            <a:off x="-9525" y="763588"/>
            <a:ext cx="9151938" cy="6094412"/>
          </a:xfrm>
          <a:prstGeom prst="rect">
            <a:avLst/>
          </a:prstGeom>
          <a:blipFill dpi="0" rotWithShape="1">
            <a:blip r:embed="rId3">
              <a:alphaModFix amt="80000"/>
            </a:blip>
            <a:srcRect/>
            <a:stretch>
              <a:fillRect/>
            </a:stretch>
          </a:blip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pic>
        <p:nvPicPr>
          <p:cNvPr id="17411" name="图片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8" y="0"/>
            <a:ext cx="9150351"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 y="0"/>
            <a:ext cx="2543175"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图片 12"/>
          <p:cNvPicPr>
            <a:picLocks noChangeAspect="1" noChangeArrowheads="1"/>
          </p:cNvPicPr>
          <p:nvPr/>
        </p:nvPicPr>
        <p:blipFill>
          <a:blip r:embed="rId6">
            <a:extLst>
              <a:ext uri="{28A0092B-C50C-407E-A947-70E740481C1C}">
                <a14:useLocalDpi xmlns:a14="http://schemas.microsoft.com/office/drawing/2010/main" val="0"/>
              </a:ext>
            </a:extLst>
          </a:blip>
          <a:srcRect b="1604"/>
          <a:stretch>
            <a:fillRect/>
          </a:stretch>
        </p:blipFill>
        <p:spPr bwMode="auto">
          <a:xfrm>
            <a:off x="1588" y="765175"/>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Rectangle 3"/>
          <p:cNvSpPr>
            <a:spLocks noChangeArrowheads="1"/>
          </p:cNvSpPr>
          <p:nvPr/>
        </p:nvSpPr>
        <p:spPr bwMode="auto">
          <a:xfrm>
            <a:off x="-9525" y="6524625"/>
            <a:ext cx="9163050" cy="342900"/>
          </a:xfrm>
          <a:prstGeom prst="rect">
            <a:avLst/>
          </a:prstGeom>
          <a:solidFill>
            <a:srgbClr val="777777">
              <a:alpha val="50000"/>
            </a:srgbClr>
          </a:solidFill>
          <a:ln>
            <a:noFill/>
          </a:ln>
          <a:extLst>
            <a:ext uri="{91240B29-F687-4F45-9708-019B960494DF}">
              <a14:hiddenLine xmlns:a14="http://schemas.microsoft.com/office/drawing/2010/main" w="9525" cmpd="sng">
                <a:solidFill>
                  <a:srgbClr val="000000"/>
                </a:solidFill>
                <a:bevel/>
                <a:headEnd/>
                <a:tailEnd/>
              </a14:hiddenLine>
            </a:ext>
          </a:extLst>
        </p:spPr>
        <p:txBody>
          <a:bodyPr wrap="none" anchor="ctr"/>
          <a:lstStyle/>
          <a:p>
            <a:endParaRPr lang="zh-CN" altLang="zh-CN">
              <a:solidFill>
                <a:srgbClr val="000000"/>
              </a:solidFill>
              <a:latin typeface="Calibri" pitchFamily="34" charset="0"/>
              <a:sym typeface="宋体" pitchFamily="2" charset="-122"/>
            </a:endParaRPr>
          </a:p>
        </p:txBody>
      </p:sp>
      <p:sp>
        <p:nvSpPr>
          <p:cNvPr id="17415" name="TextBox 10"/>
          <p:cNvSpPr>
            <a:spLocks noChangeArrowheads="1"/>
          </p:cNvSpPr>
          <p:nvPr/>
        </p:nvSpPr>
        <p:spPr bwMode="auto">
          <a:xfrm>
            <a:off x="4706938" y="6626225"/>
            <a:ext cx="418623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r>
              <a:rPr lang="zh-CN" altLang="zh-CN" sz="1100">
                <a:solidFill>
                  <a:schemeClr val="bg1"/>
                </a:solidFill>
                <a:latin typeface="Century" pitchFamily="18" charset="0"/>
                <a:ea typeface="迷你简粗倩" pitchFamily="1" charset="-122"/>
                <a:sym typeface="Century" pitchFamily="18" charset="0"/>
              </a:rPr>
              <a:t>National Center for Protein Science </a:t>
            </a:r>
            <a:r>
              <a:rPr lang="zh-CN" altLang="zh-CN" sz="1100">
                <a:solidFill>
                  <a:schemeClr val="bg1"/>
                </a:solidFill>
                <a:latin typeface="Century" pitchFamily="18" charset="0"/>
                <a:ea typeface="迷你简粗倩" pitchFamily="1" charset="-122"/>
                <a:sym typeface="宋体" pitchFamily="2" charset="-122"/>
              </a:rPr>
              <a:t>Shanghai</a:t>
            </a:r>
          </a:p>
        </p:txBody>
      </p:sp>
      <p:sp>
        <p:nvSpPr>
          <p:cNvPr id="17416" name="圆角矩形 34"/>
          <p:cNvSpPr>
            <a:spLocks noChangeArrowheads="1"/>
          </p:cNvSpPr>
          <p:nvPr/>
        </p:nvSpPr>
        <p:spPr bwMode="auto">
          <a:xfrm>
            <a:off x="2654300" y="4437063"/>
            <a:ext cx="2847975" cy="1611312"/>
          </a:xfrm>
          <a:prstGeom prst="roundRect">
            <a:avLst>
              <a:gd name="adj" fmla="val 16667"/>
            </a:avLst>
          </a:prstGeom>
          <a:gradFill rotWithShape="1">
            <a:gsLst>
              <a:gs pos="0">
                <a:srgbClr val="FABF8E"/>
              </a:gs>
              <a:gs pos="100000">
                <a:srgbClr val="FBD4B4"/>
              </a:gs>
            </a:gsLst>
            <a:lin ang="16200000" scaled="1"/>
          </a:gradFill>
          <a:ln>
            <a:noFill/>
          </a:ln>
          <a:extLst>
            <a:ext uri="{91240B29-F687-4F45-9708-019B960494DF}">
              <a14:hiddenLine xmlns:a14="http://schemas.microsoft.com/office/drawing/2010/main" w="9525" cap="flat" cmpd="sng">
                <a:solidFill>
                  <a:srgbClr val="4BACC6"/>
                </a:solidFill>
                <a:bevel/>
                <a:headEnd/>
                <a:tailEnd/>
              </a14:hiddenLine>
            </a:ext>
          </a:extLst>
        </p:spPr>
        <p:txBody>
          <a:bodyPr anchor="ctr"/>
          <a:lstStyle/>
          <a:p>
            <a:pPr algn="ctr"/>
            <a:endParaRPr lang="zh-CN" altLang="zh-CN" sz="1200">
              <a:solidFill>
                <a:srgbClr val="FFFFFF"/>
              </a:solidFill>
              <a:ea typeface="微软简粗黑" pitchFamily="2" charset="-122"/>
            </a:endParaRPr>
          </a:p>
        </p:txBody>
      </p:sp>
      <p:sp>
        <p:nvSpPr>
          <p:cNvPr id="17417" name="圆角矩形 33"/>
          <p:cNvSpPr>
            <a:spLocks noChangeArrowheads="1"/>
          </p:cNvSpPr>
          <p:nvPr/>
        </p:nvSpPr>
        <p:spPr bwMode="auto">
          <a:xfrm>
            <a:off x="395288" y="4437063"/>
            <a:ext cx="2089150" cy="1611312"/>
          </a:xfrm>
          <a:prstGeom prst="roundRect">
            <a:avLst>
              <a:gd name="adj" fmla="val 16667"/>
            </a:avLst>
          </a:prstGeom>
          <a:gradFill rotWithShape="1">
            <a:gsLst>
              <a:gs pos="0">
                <a:srgbClr val="B2A0C7"/>
              </a:gs>
              <a:gs pos="100000">
                <a:srgbClr val="DBD2E4"/>
              </a:gs>
            </a:gsLst>
            <a:lin ang="16200000" scaled="1"/>
          </a:gradFill>
          <a:ln>
            <a:noFill/>
          </a:ln>
          <a:extLst>
            <a:ext uri="{91240B29-F687-4F45-9708-019B960494DF}">
              <a14:hiddenLine xmlns:a14="http://schemas.microsoft.com/office/drawing/2010/main" w="9525" cap="flat" cmpd="sng">
                <a:solidFill>
                  <a:srgbClr val="4BACC6"/>
                </a:solidFill>
                <a:bevel/>
                <a:headEnd/>
                <a:tailEnd/>
              </a14:hiddenLine>
            </a:ext>
          </a:extLst>
        </p:spPr>
        <p:txBody>
          <a:bodyPr anchor="ctr"/>
          <a:lstStyle/>
          <a:p>
            <a:pPr algn="ctr"/>
            <a:endParaRPr lang="zh-CN" altLang="zh-CN" sz="1200">
              <a:solidFill>
                <a:srgbClr val="FFFFFF"/>
              </a:solidFill>
              <a:ea typeface="微软简粗黑" pitchFamily="2" charset="-122"/>
            </a:endParaRPr>
          </a:p>
        </p:txBody>
      </p:sp>
      <p:sp>
        <p:nvSpPr>
          <p:cNvPr id="17418" name="圆角矩形 32"/>
          <p:cNvSpPr>
            <a:spLocks noChangeArrowheads="1"/>
          </p:cNvSpPr>
          <p:nvPr/>
        </p:nvSpPr>
        <p:spPr bwMode="auto">
          <a:xfrm>
            <a:off x="3605213" y="2411413"/>
            <a:ext cx="1917700" cy="1676400"/>
          </a:xfrm>
          <a:prstGeom prst="roundRect">
            <a:avLst>
              <a:gd name="adj" fmla="val 16667"/>
            </a:avLst>
          </a:prstGeom>
          <a:gradFill rotWithShape="1">
            <a:gsLst>
              <a:gs pos="0">
                <a:srgbClr val="D6E3BC"/>
              </a:gs>
              <a:gs pos="100000">
                <a:srgbClr val="C2D59B"/>
              </a:gs>
            </a:gsLst>
            <a:lin ang="5400000" scaled="1"/>
          </a:gradFill>
          <a:ln>
            <a:noFill/>
          </a:ln>
          <a:extLst>
            <a:ext uri="{91240B29-F687-4F45-9708-019B960494DF}">
              <a14:hiddenLine xmlns:a14="http://schemas.microsoft.com/office/drawing/2010/main" w="9525" cap="flat" cmpd="sng">
                <a:solidFill>
                  <a:srgbClr val="4BACC6"/>
                </a:solidFill>
                <a:bevel/>
                <a:headEnd/>
                <a:tailEnd/>
              </a14:hiddenLine>
            </a:ext>
          </a:extLst>
        </p:spPr>
        <p:txBody>
          <a:bodyPr anchor="ctr"/>
          <a:lstStyle/>
          <a:p>
            <a:pPr algn="ctr"/>
            <a:endParaRPr lang="zh-CN" altLang="zh-CN" sz="1200">
              <a:solidFill>
                <a:srgbClr val="FFFFFF"/>
              </a:solidFill>
              <a:ea typeface="微软简粗黑" pitchFamily="2" charset="-122"/>
            </a:endParaRPr>
          </a:p>
        </p:txBody>
      </p:sp>
      <p:sp>
        <p:nvSpPr>
          <p:cNvPr id="17419" name="圆角矩形 27"/>
          <p:cNvSpPr>
            <a:spLocks noChangeArrowheads="1"/>
          </p:cNvSpPr>
          <p:nvPr/>
        </p:nvSpPr>
        <p:spPr bwMode="auto">
          <a:xfrm>
            <a:off x="395288" y="2411413"/>
            <a:ext cx="3060700" cy="1676400"/>
          </a:xfrm>
          <a:prstGeom prst="roundRect">
            <a:avLst>
              <a:gd name="adj" fmla="val 16667"/>
            </a:avLst>
          </a:prstGeom>
          <a:gradFill rotWithShape="1">
            <a:gsLst>
              <a:gs pos="0">
                <a:srgbClr val="A4BBCE"/>
              </a:gs>
              <a:gs pos="100000">
                <a:srgbClr val="C5D8F1"/>
              </a:gs>
            </a:gsLst>
            <a:lin ang="16200000" scaled="1"/>
          </a:gradFill>
          <a:ln>
            <a:noFill/>
          </a:ln>
          <a:extLst>
            <a:ext uri="{91240B29-F687-4F45-9708-019B960494DF}">
              <a14:hiddenLine xmlns:a14="http://schemas.microsoft.com/office/drawing/2010/main" w="9525" cap="flat" cmpd="sng">
                <a:solidFill>
                  <a:srgbClr val="4BACC6"/>
                </a:solidFill>
                <a:bevel/>
                <a:headEnd/>
                <a:tailEnd/>
              </a14:hiddenLine>
            </a:ext>
          </a:extLst>
        </p:spPr>
        <p:txBody>
          <a:bodyPr anchor="ctr"/>
          <a:lstStyle/>
          <a:p>
            <a:pPr algn="ctr"/>
            <a:endParaRPr lang="zh-CN" altLang="zh-CN" sz="1200">
              <a:solidFill>
                <a:srgbClr val="FFFFFF"/>
              </a:solidFill>
              <a:ea typeface="微软简粗黑" pitchFamily="2" charset="-122"/>
            </a:endParaRPr>
          </a:p>
        </p:txBody>
      </p:sp>
      <p:sp>
        <p:nvSpPr>
          <p:cNvPr id="17420" name="标题 6"/>
          <p:cNvSpPr>
            <a:spLocks noGrp="1" noChangeArrowheads="1"/>
          </p:cNvSpPr>
          <p:nvPr>
            <p:ph type="title" idx="4294967295"/>
          </p:nvPr>
        </p:nvSpPr>
        <p:spPr>
          <a:xfrm>
            <a:off x="158750" y="12700"/>
            <a:ext cx="8229600" cy="750888"/>
          </a:xfrm>
          <a:ln/>
        </p:spPr>
        <p:txBody>
          <a:bodyPr/>
          <a:lstStyle/>
          <a:p>
            <a:pPr algn="l"/>
            <a:r>
              <a:rPr lang="zh-CN" altLang="zh-CN" sz="3600" b="1">
                <a:solidFill>
                  <a:schemeClr val="bg1"/>
                </a:solidFill>
                <a:latin typeface="黑体" pitchFamily="49" charset="-122"/>
                <a:ea typeface="黑体" pitchFamily="49" charset="-122"/>
              </a:rPr>
              <a:t>科研信息管理平台</a:t>
            </a:r>
            <a:endParaRPr lang="zh-CN" altLang="zh-CN"/>
          </a:p>
        </p:txBody>
      </p:sp>
      <p:sp>
        <p:nvSpPr>
          <p:cNvPr id="17421" name="圆角矩形 3"/>
          <p:cNvSpPr>
            <a:spLocks noChangeArrowheads="1"/>
          </p:cNvSpPr>
          <p:nvPr/>
        </p:nvSpPr>
        <p:spPr bwMode="auto">
          <a:xfrm>
            <a:off x="539750" y="981075"/>
            <a:ext cx="8277225" cy="750888"/>
          </a:xfrm>
          <a:prstGeom prst="roundRect">
            <a:avLst>
              <a:gd name="adj" fmla="val 16667"/>
            </a:avLst>
          </a:prstGeom>
          <a:gradFill rotWithShape="1">
            <a:gsLst>
              <a:gs pos="0">
                <a:srgbClr val="164B5A"/>
              </a:gs>
              <a:gs pos="100000">
                <a:srgbClr val="36B0D0"/>
              </a:gs>
            </a:gsLst>
            <a:lin ang="16200000" scaled="1"/>
          </a:gradFill>
          <a:ln>
            <a:noFill/>
          </a:ln>
          <a:extLst>
            <a:ext uri="{91240B29-F687-4F45-9708-019B960494DF}">
              <a14:hiddenLine xmlns:a14="http://schemas.microsoft.com/office/drawing/2010/main" w="9525" cap="flat" cmpd="sng">
                <a:solidFill>
                  <a:srgbClr val="4BACC6"/>
                </a:solidFill>
                <a:bevel/>
                <a:headEnd/>
                <a:tailEnd/>
              </a14:hiddenLine>
            </a:ext>
          </a:extLst>
        </p:spPr>
        <p:txBody>
          <a:bodyPr anchor="ctr"/>
          <a:lstStyle/>
          <a:p>
            <a:pPr algn="ctr"/>
            <a:endParaRPr lang="zh-CN" altLang="zh-CN" sz="1200">
              <a:solidFill>
                <a:srgbClr val="FFFFFF"/>
              </a:solidFill>
              <a:ea typeface="微软简粗黑" pitchFamily="2" charset="-122"/>
            </a:endParaRPr>
          </a:p>
        </p:txBody>
      </p:sp>
      <p:sp>
        <p:nvSpPr>
          <p:cNvPr id="17422" name="TextBox 44"/>
          <p:cNvSpPr>
            <a:spLocks noChangeArrowheads="1"/>
          </p:cNvSpPr>
          <p:nvPr/>
        </p:nvSpPr>
        <p:spPr bwMode="auto">
          <a:xfrm>
            <a:off x="3203575" y="1123950"/>
            <a:ext cx="2757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2400" b="1">
                <a:solidFill>
                  <a:schemeClr val="bg1"/>
                </a:solidFill>
                <a:latin typeface="Adobe 黑体 Std R" pitchFamily="34" charset="-122"/>
                <a:ea typeface="Adobe 黑体 Std R" pitchFamily="34" charset="-122"/>
              </a:rPr>
              <a:t>科研信息管理平台</a:t>
            </a:r>
          </a:p>
        </p:txBody>
      </p:sp>
      <p:pic>
        <p:nvPicPr>
          <p:cNvPr id="17423" name="图片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1650" y="2524125"/>
            <a:ext cx="79057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4" name="图片 3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24300" y="2628900"/>
            <a:ext cx="727075"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5" name="圆角矩形 43"/>
          <p:cNvSpPr>
            <a:spLocks noChangeArrowheads="1"/>
          </p:cNvSpPr>
          <p:nvPr/>
        </p:nvSpPr>
        <p:spPr bwMode="auto">
          <a:xfrm>
            <a:off x="2763838" y="5381625"/>
            <a:ext cx="1309687" cy="539750"/>
          </a:xfrm>
          <a:prstGeom prst="roundRect">
            <a:avLst>
              <a:gd name="adj" fmla="val 16667"/>
            </a:avLst>
          </a:prstGeom>
          <a:gradFill rotWithShape="1">
            <a:gsLst>
              <a:gs pos="0">
                <a:srgbClr val="185262"/>
              </a:gs>
              <a:gs pos="73999">
                <a:srgbClr val="23839D"/>
              </a:gs>
              <a:gs pos="100000">
                <a:srgbClr val="23839D"/>
              </a:gs>
            </a:gsLst>
            <a:lin ang="162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r>
              <a:rPr lang="zh-CN" altLang="en-US" sz="1400">
                <a:solidFill>
                  <a:srgbClr val="FFFFFF"/>
                </a:solidFill>
                <a:latin typeface="黑体" pitchFamily="49" charset="-122"/>
                <a:ea typeface="黑体" pitchFamily="49" charset="-122"/>
                <a:sym typeface="黑体" pitchFamily="49" charset="-122"/>
              </a:rPr>
              <a:t>科研项目</a:t>
            </a:r>
            <a:endParaRPr lang="en-US" altLang="zh-CN" sz="1400">
              <a:solidFill>
                <a:srgbClr val="FFFFFF"/>
              </a:solidFill>
              <a:latin typeface="黑体" pitchFamily="49" charset="-122"/>
              <a:ea typeface="黑体" pitchFamily="49" charset="-122"/>
              <a:sym typeface="黑体" pitchFamily="49" charset="-122"/>
            </a:endParaRPr>
          </a:p>
          <a:p>
            <a:pPr algn="ctr"/>
            <a:r>
              <a:rPr lang="zh-CN" altLang="en-US" sz="1400">
                <a:solidFill>
                  <a:srgbClr val="FFFFFF"/>
                </a:solidFill>
                <a:latin typeface="黑体" pitchFamily="49" charset="-122"/>
                <a:ea typeface="黑体" pitchFamily="49" charset="-122"/>
                <a:sym typeface="黑体" pitchFamily="49" charset="-122"/>
              </a:rPr>
              <a:t>管理</a:t>
            </a:r>
          </a:p>
        </p:txBody>
      </p:sp>
      <p:sp>
        <p:nvSpPr>
          <p:cNvPr id="17426" name="圆角矩形 46"/>
          <p:cNvSpPr>
            <a:spLocks noChangeArrowheads="1"/>
          </p:cNvSpPr>
          <p:nvPr/>
        </p:nvSpPr>
        <p:spPr bwMode="auto">
          <a:xfrm>
            <a:off x="4156075" y="5381625"/>
            <a:ext cx="1274763" cy="539750"/>
          </a:xfrm>
          <a:prstGeom prst="roundRect">
            <a:avLst>
              <a:gd name="adj" fmla="val 16667"/>
            </a:avLst>
          </a:prstGeom>
          <a:gradFill rotWithShape="1">
            <a:gsLst>
              <a:gs pos="0">
                <a:srgbClr val="185262"/>
              </a:gs>
              <a:gs pos="73999">
                <a:srgbClr val="23839D"/>
              </a:gs>
              <a:gs pos="100000">
                <a:srgbClr val="23839D"/>
              </a:gs>
            </a:gsLst>
            <a:lin ang="162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r>
              <a:rPr lang="zh-CN" altLang="en-US" sz="1400">
                <a:solidFill>
                  <a:srgbClr val="FFFFFF"/>
                </a:solidFill>
                <a:latin typeface="黑体" pitchFamily="49" charset="-122"/>
                <a:ea typeface="黑体" pitchFamily="49" charset="-122"/>
                <a:sym typeface="黑体" pitchFamily="49" charset="-122"/>
              </a:rPr>
              <a:t>科研成果</a:t>
            </a:r>
            <a:endParaRPr lang="en-US" altLang="zh-CN" sz="1400">
              <a:solidFill>
                <a:srgbClr val="FFFFFF"/>
              </a:solidFill>
              <a:latin typeface="黑体" pitchFamily="49" charset="-122"/>
              <a:ea typeface="黑体" pitchFamily="49" charset="-122"/>
              <a:sym typeface="黑体" pitchFamily="49" charset="-122"/>
            </a:endParaRPr>
          </a:p>
          <a:p>
            <a:pPr algn="ctr"/>
            <a:r>
              <a:rPr lang="zh-CN" altLang="en-US" sz="1400">
                <a:solidFill>
                  <a:srgbClr val="FFFFFF"/>
                </a:solidFill>
                <a:latin typeface="黑体" pitchFamily="49" charset="-122"/>
                <a:ea typeface="黑体" pitchFamily="49" charset="-122"/>
                <a:sym typeface="黑体" pitchFamily="49" charset="-122"/>
              </a:rPr>
              <a:t>管理</a:t>
            </a:r>
          </a:p>
        </p:txBody>
      </p:sp>
      <p:pic>
        <p:nvPicPr>
          <p:cNvPr id="17427" name="图片 4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49563" y="4581525"/>
            <a:ext cx="75565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8" name="图片 5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7850" y="4621213"/>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9" name="图片 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199188" y="2493963"/>
            <a:ext cx="893762"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30" name="圆角矩形 28"/>
          <p:cNvSpPr>
            <a:spLocks noChangeArrowheads="1"/>
          </p:cNvSpPr>
          <p:nvPr/>
        </p:nvSpPr>
        <p:spPr bwMode="auto">
          <a:xfrm>
            <a:off x="5867400" y="3468688"/>
            <a:ext cx="1312863" cy="539750"/>
          </a:xfrm>
          <a:prstGeom prst="roundRect">
            <a:avLst>
              <a:gd name="adj" fmla="val 16667"/>
            </a:avLst>
          </a:prstGeom>
          <a:solidFill>
            <a:srgbClr val="F79646"/>
          </a:solidFill>
          <a:ln w="25400" cap="flat" cmpd="sng">
            <a:solidFill>
              <a:srgbClr val="B46D33"/>
            </a:solidFill>
            <a:bevel/>
            <a:headEnd/>
            <a:tailEnd/>
          </a:ln>
        </p:spPr>
        <p:txBody>
          <a:bodyPr anchor="ctr"/>
          <a:lstStyle/>
          <a:p>
            <a:pPr algn="ctr"/>
            <a:r>
              <a:rPr lang="zh-CN" altLang="en-US" sz="1400" dirty="0">
                <a:solidFill>
                  <a:srgbClr val="FFFFFF"/>
                </a:solidFill>
                <a:latin typeface="黑体" pitchFamily="49" charset="-122"/>
                <a:ea typeface="黑体" pitchFamily="49" charset="-122"/>
                <a:sym typeface="黑体" pitchFamily="49" charset="-122"/>
              </a:rPr>
              <a:t>统计分析系统</a:t>
            </a:r>
            <a:endParaRPr lang="zh-CN" altLang="en-US" dirty="0"/>
          </a:p>
        </p:txBody>
      </p:sp>
      <p:pic>
        <p:nvPicPr>
          <p:cNvPr id="17431" name="图片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30925" y="4437063"/>
            <a:ext cx="89217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32" name="圆角矩形 29"/>
          <p:cNvSpPr>
            <a:spLocks noChangeArrowheads="1"/>
          </p:cNvSpPr>
          <p:nvPr/>
        </p:nvSpPr>
        <p:spPr bwMode="auto">
          <a:xfrm>
            <a:off x="5978525" y="5413375"/>
            <a:ext cx="1201738" cy="539750"/>
          </a:xfrm>
          <a:prstGeom prst="roundRect">
            <a:avLst>
              <a:gd name="adj" fmla="val 16667"/>
            </a:avLst>
          </a:prstGeom>
          <a:solidFill>
            <a:srgbClr val="3F3F3F"/>
          </a:solidFill>
          <a:ln w="25400" cap="flat" cmpd="sng">
            <a:solidFill>
              <a:srgbClr val="3F3F3F"/>
            </a:solidFill>
            <a:bevel/>
            <a:headEnd/>
            <a:tailEnd/>
          </a:ln>
        </p:spPr>
        <p:txBody>
          <a:bodyPr anchor="ctr"/>
          <a:lstStyle/>
          <a:p>
            <a:pPr algn="ctr"/>
            <a:r>
              <a:rPr lang="zh-CN" altLang="en-US" sz="1400" dirty="0" smtClean="0">
                <a:solidFill>
                  <a:srgbClr val="FFFFFF"/>
                </a:solidFill>
                <a:latin typeface="黑体" pitchFamily="49" charset="-122"/>
                <a:ea typeface="黑体" pitchFamily="49" charset="-122"/>
                <a:sym typeface="黑体" pitchFamily="49" charset="-122"/>
              </a:rPr>
              <a:t>电子档案</a:t>
            </a:r>
            <a:r>
              <a:rPr lang="zh-CN" altLang="en-US" sz="1400" dirty="0">
                <a:solidFill>
                  <a:srgbClr val="FFFFFF"/>
                </a:solidFill>
                <a:latin typeface="黑体" pitchFamily="49" charset="-122"/>
                <a:ea typeface="黑体" pitchFamily="49" charset="-122"/>
                <a:sym typeface="黑体" pitchFamily="49" charset="-122"/>
              </a:rPr>
              <a:t>管理</a:t>
            </a:r>
            <a:endParaRPr lang="zh-CN" altLang="en-US" dirty="0"/>
          </a:p>
        </p:txBody>
      </p:sp>
      <p:pic>
        <p:nvPicPr>
          <p:cNvPr id="17433" name="图片 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73963" y="4468813"/>
            <a:ext cx="849312"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34" name="圆角矩形 30"/>
          <p:cNvSpPr>
            <a:spLocks noChangeArrowheads="1"/>
          </p:cNvSpPr>
          <p:nvPr/>
        </p:nvSpPr>
        <p:spPr bwMode="auto">
          <a:xfrm>
            <a:off x="7451725" y="5413375"/>
            <a:ext cx="1089025" cy="539750"/>
          </a:xfrm>
          <a:prstGeom prst="roundRect">
            <a:avLst>
              <a:gd name="adj" fmla="val 16667"/>
            </a:avLst>
          </a:prstGeom>
          <a:solidFill>
            <a:srgbClr val="3F3F3F"/>
          </a:solidFill>
          <a:ln w="25400" cap="flat" cmpd="sng">
            <a:solidFill>
              <a:srgbClr val="3F3F3F"/>
            </a:solidFill>
            <a:bevel/>
            <a:headEnd/>
            <a:tailEnd/>
          </a:ln>
        </p:spPr>
        <p:txBody>
          <a:bodyPr anchor="ctr"/>
          <a:lstStyle/>
          <a:p>
            <a:pPr algn="ctr"/>
            <a:r>
              <a:rPr lang="zh-CN" altLang="en-US" sz="1400" dirty="0" smtClean="0">
                <a:solidFill>
                  <a:srgbClr val="FFFFFF"/>
                </a:solidFill>
                <a:latin typeface="黑体" pitchFamily="49" charset="-122"/>
                <a:ea typeface="黑体" pitchFamily="49" charset="-122"/>
                <a:sym typeface="黑体" pitchFamily="49" charset="-122"/>
              </a:rPr>
              <a:t>日志管理</a:t>
            </a:r>
            <a:endParaRPr lang="en-US" altLang="zh-CN" sz="1400" dirty="0">
              <a:solidFill>
                <a:srgbClr val="FFFFFF"/>
              </a:solidFill>
              <a:latin typeface="黑体" pitchFamily="49" charset="-122"/>
              <a:ea typeface="黑体" pitchFamily="49" charset="-122"/>
              <a:sym typeface="黑体" pitchFamily="49" charset="-122"/>
            </a:endParaRPr>
          </a:p>
        </p:txBody>
      </p:sp>
      <p:sp>
        <p:nvSpPr>
          <p:cNvPr id="17435" name="圆角矩形 31"/>
          <p:cNvSpPr>
            <a:spLocks noChangeArrowheads="1"/>
          </p:cNvSpPr>
          <p:nvPr/>
        </p:nvSpPr>
        <p:spPr bwMode="auto">
          <a:xfrm>
            <a:off x="7380288" y="3470275"/>
            <a:ext cx="1338262" cy="539750"/>
          </a:xfrm>
          <a:prstGeom prst="roundRect">
            <a:avLst>
              <a:gd name="adj" fmla="val 16667"/>
            </a:avLst>
          </a:prstGeom>
          <a:solidFill>
            <a:srgbClr val="F79646"/>
          </a:solidFill>
          <a:ln w="25400" cap="flat" cmpd="sng">
            <a:solidFill>
              <a:srgbClr val="B46D33"/>
            </a:solidFill>
            <a:bevel/>
            <a:headEnd/>
            <a:tailEnd/>
          </a:ln>
        </p:spPr>
        <p:txBody>
          <a:bodyPr anchor="ctr"/>
          <a:lstStyle/>
          <a:p>
            <a:pPr algn="ctr"/>
            <a:r>
              <a:rPr lang="zh-CN" altLang="en-US" sz="1400" dirty="0" smtClean="0">
                <a:solidFill>
                  <a:srgbClr val="FFFFFF"/>
                </a:solidFill>
                <a:latin typeface="黑体" pitchFamily="49" charset="-122"/>
                <a:ea typeface="黑体" pitchFamily="49" charset="-122"/>
                <a:sym typeface="黑体" pitchFamily="49" charset="-122"/>
              </a:rPr>
              <a:t>决策</a:t>
            </a:r>
            <a:r>
              <a:rPr lang="zh-CN" altLang="en-US" sz="1400" dirty="0">
                <a:solidFill>
                  <a:srgbClr val="FFFFFF"/>
                </a:solidFill>
                <a:latin typeface="黑体" pitchFamily="49" charset="-122"/>
                <a:ea typeface="黑体" pitchFamily="49" charset="-122"/>
                <a:sym typeface="黑体" pitchFamily="49" charset="-122"/>
              </a:rPr>
              <a:t>系统</a:t>
            </a:r>
          </a:p>
        </p:txBody>
      </p:sp>
      <p:pic>
        <p:nvPicPr>
          <p:cNvPr id="17436" name="图片 1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451725" y="2519363"/>
            <a:ext cx="99536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37" name="圆角矩形 14"/>
          <p:cNvSpPr>
            <a:spLocks noChangeArrowheads="1"/>
          </p:cNvSpPr>
          <p:nvPr/>
        </p:nvSpPr>
        <p:spPr bwMode="auto">
          <a:xfrm>
            <a:off x="2051050" y="2760663"/>
            <a:ext cx="1073150" cy="463550"/>
          </a:xfrm>
          <a:prstGeom prst="roundRect">
            <a:avLst>
              <a:gd name="adj" fmla="val 16667"/>
            </a:avLst>
          </a:prstGeom>
          <a:gradFill rotWithShape="1">
            <a:gsLst>
              <a:gs pos="0">
                <a:srgbClr val="992F2B"/>
              </a:gs>
              <a:gs pos="79999">
                <a:srgbClr val="C93D39"/>
              </a:gs>
              <a:gs pos="100000">
                <a:srgbClr val="CD3A36"/>
              </a:gs>
            </a:gsLst>
            <a:lin ang="16200000" scaled="1"/>
          </a:gradFill>
          <a:ln w="9525" cap="flat" cmpd="sng">
            <a:solidFill>
              <a:schemeClr val="accent2"/>
            </a:solidFill>
            <a:bevel/>
            <a:headEnd/>
            <a:tailEnd/>
          </a:ln>
        </p:spPr>
        <p:txBody>
          <a:bodyPr anchor="ctr"/>
          <a:lstStyle/>
          <a:p>
            <a:pPr algn="ctr"/>
            <a:r>
              <a:rPr lang="zh-CN" altLang="en-US" sz="1400">
                <a:solidFill>
                  <a:srgbClr val="FFFFFF"/>
                </a:solidFill>
                <a:latin typeface="黑体" pitchFamily="49" charset="-122"/>
                <a:ea typeface="黑体" pitchFamily="49" charset="-122"/>
                <a:sym typeface="黑体" pitchFamily="49" charset="-122"/>
              </a:rPr>
              <a:t>账号管理</a:t>
            </a:r>
          </a:p>
        </p:txBody>
      </p:sp>
      <p:sp>
        <p:nvSpPr>
          <p:cNvPr id="17438" name="圆角矩形 35"/>
          <p:cNvSpPr>
            <a:spLocks noChangeArrowheads="1"/>
          </p:cNvSpPr>
          <p:nvPr/>
        </p:nvSpPr>
        <p:spPr bwMode="auto">
          <a:xfrm>
            <a:off x="2051050" y="3424238"/>
            <a:ext cx="1063625" cy="465137"/>
          </a:xfrm>
          <a:prstGeom prst="roundRect">
            <a:avLst>
              <a:gd name="adj" fmla="val 16667"/>
            </a:avLst>
          </a:prstGeom>
          <a:gradFill rotWithShape="1">
            <a:gsLst>
              <a:gs pos="0">
                <a:srgbClr val="992F2B"/>
              </a:gs>
              <a:gs pos="79999">
                <a:srgbClr val="C93D39"/>
              </a:gs>
              <a:gs pos="100000">
                <a:srgbClr val="CD3A36"/>
              </a:gs>
            </a:gsLst>
            <a:lin ang="16200000" scaled="1"/>
          </a:gradFill>
          <a:ln w="9525" cap="flat" cmpd="sng">
            <a:solidFill>
              <a:schemeClr val="accent2"/>
            </a:solidFill>
            <a:bevel/>
            <a:headEnd/>
            <a:tailEnd/>
          </a:ln>
        </p:spPr>
        <p:txBody>
          <a:bodyPr anchor="ctr"/>
          <a:lstStyle/>
          <a:p>
            <a:pPr algn="ctr"/>
            <a:r>
              <a:rPr lang="zh-CN" altLang="en-US" sz="1400">
                <a:solidFill>
                  <a:srgbClr val="FFFFFF"/>
                </a:solidFill>
                <a:latin typeface="黑体" pitchFamily="49" charset="-122"/>
                <a:ea typeface="黑体" pitchFamily="49" charset="-122"/>
                <a:sym typeface="黑体" pitchFamily="49" charset="-122"/>
              </a:rPr>
              <a:t>人事管理</a:t>
            </a:r>
          </a:p>
        </p:txBody>
      </p:sp>
      <p:sp>
        <p:nvSpPr>
          <p:cNvPr id="17439" name="圆角矩形 36"/>
          <p:cNvSpPr>
            <a:spLocks noChangeArrowheads="1"/>
          </p:cNvSpPr>
          <p:nvPr/>
        </p:nvSpPr>
        <p:spPr bwMode="auto">
          <a:xfrm>
            <a:off x="590550" y="3429000"/>
            <a:ext cx="1244600" cy="463550"/>
          </a:xfrm>
          <a:prstGeom prst="roundRect">
            <a:avLst>
              <a:gd name="adj" fmla="val 16667"/>
            </a:avLst>
          </a:prstGeom>
          <a:gradFill rotWithShape="1">
            <a:gsLst>
              <a:gs pos="0">
                <a:srgbClr val="992F2B"/>
              </a:gs>
              <a:gs pos="79999">
                <a:srgbClr val="C93D39"/>
              </a:gs>
              <a:gs pos="100000">
                <a:srgbClr val="CD3A36"/>
              </a:gs>
            </a:gsLst>
            <a:lin ang="16200000" scaled="1"/>
          </a:gradFill>
          <a:ln w="9525" cap="flat" cmpd="sng">
            <a:solidFill>
              <a:schemeClr val="accent2"/>
            </a:solidFill>
            <a:bevel/>
            <a:headEnd/>
            <a:tailEnd/>
          </a:ln>
        </p:spPr>
        <p:txBody>
          <a:bodyPr anchor="ctr"/>
          <a:lstStyle/>
          <a:p>
            <a:pPr algn="ctr"/>
            <a:r>
              <a:rPr lang="zh-CN" altLang="en-US" sz="1200">
                <a:solidFill>
                  <a:srgbClr val="FFFFFF"/>
                </a:solidFill>
                <a:latin typeface="黑体" pitchFamily="49" charset="-122"/>
                <a:ea typeface="黑体" pitchFamily="49" charset="-122"/>
                <a:sym typeface="黑体" pitchFamily="49" charset="-122"/>
              </a:rPr>
              <a:t>课题组管理</a:t>
            </a:r>
          </a:p>
        </p:txBody>
      </p:sp>
      <p:sp>
        <p:nvSpPr>
          <p:cNvPr id="17440" name="圆角矩形 37"/>
          <p:cNvSpPr>
            <a:spLocks noChangeArrowheads="1"/>
          </p:cNvSpPr>
          <p:nvPr/>
        </p:nvSpPr>
        <p:spPr bwMode="auto">
          <a:xfrm>
            <a:off x="3924300" y="3386138"/>
            <a:ext cx="1306513" cy="539750"/>
          </a:xfrm>
          <a:prstGeom prst="roundRect">
            <a:avLst>
              <a:gd name="adj" fmla="val 16667"/>
            </a:avLst>
          </a:prstGeom>
          <a:gradFill rotWithShape="1">
            <a:gsLst>
              <a:gs pos="0">
                <a:srgbClr val="A15517"/>
              </a:gs>
              <a:gs pos="100000">
                <a:srgbClr val="FF8F33"/>
              </a:gs>
            </a:gsLst>
            <a:lin ang="16200000" scaled="1"/>
          </a:gradFill>
          <a:ln>
            <a:noFill/>
          </a:ln>
          <a:extLst>
            <a:ext uri="{91240B29-F687-4F45-9708-019B960494DF}">
              <a14:hiddenLine xmlns:a14="http://schemas.microsoft.com/office/drawing/2010/main" w="9525" cap="flat" cmpd="sng">
                <a:solidFill>
                  <a:srgbClr val="F79646"/>
                </a:solidFill>
                <a:bevel/>
                <a:headEnd/>
                <a:tailEnd/>
              </a14:hiddenLine>
            </a:ext>
          </a:extLst>
        </p:spPr>
        <p:txBody>
          <a:bodyPr anchor="ctr"/>
          <a:lstStyle/>
          <a:p>
            <a:pPr algn="ctr"/>
            <a:r>
              <a:rPr lang="zh-CN" altLang="en-US" sz="1400">
                <a:solidFill>
                  <a:srgbClr val="FFFFFF"/>
                </a:solidFill>
                <a:latin typeface="黑体" pitchFamily="49" charset="-122"/>
                <a:ea typeface="黑体" pitchFamily="49" charset="-122"/>
                <a:sym typeface="黑体" pitchFamily="49" charset="-122"/>
              </a:rPr>
              <a:t>科研经费</a:t>
            </a:r>
            <a:endParaRPr lang="en-US" altLang="zh-CN" sz="1400">
              <a:solidFill>
                <a:srgbClr val="FFFFFF"/>
              </a:solidFill>
              <a:latin typeface="黑体" pitchFamily="49" charset="-122"/>
              <a:ea typeface="黑体" pitchFamily="49" charset="-122"/>
              <a:sym typeface="黑体" pitchFamily="49" charset="-122"/>
            </a:endParaRPr>
          </a:p>
          <a:p>
            <a:pPr algn="ctr"/>
            <a:r>
              <a:rPr lang="zh-CN" altLang="en-US" sz="1400">
                <a:solidFill>
                  <a:srgbClr val="FFFFFF"/>
                </a:solidFill>
                <a:latin typeface="黑体" pitchFamily="49" charset="-122"/>
                <a:ea typeface="黑体" pitchFamily="49" charset="-122"/>
                <a:sym typeface="黑体" pitchFamily="49" charset="-122"/>
              </a:rPr>
              <a:t>管理</a:t>
            </a:r>
          </a:p>
        </p:txBody>
      </p:sp>
      <p:sp>
        <p:nvSpPr>
          <p:cNvPr id="17441" name="圆角矩形 38"/>
          <p:cNvSpPr>
            <a:spLocks noChangeArrowheads="1"/>
          </p:cNvSpPr>
          <p:nvPr/>
        </p:nvSpPr>
        <p:spPr bwMode="auto">
          <a:xfrm>
            <a:off x="552450" y="5389563"/>
            <a:ext cx="1751013" cy="539750"/>
          </a:xfrm>
          <a:prstGeom prst="roundRect">
            <a:avLst>
              <a:gd name="adj" fmla="val 16667"/>
            </a:avLst>
          </a:prstGeom>
          <a:gradFill rotWithShape="1">
            <a:gsLst>
              <a:gs pos="0">
                <a:srgbClr val="759436"/>
              </a:gs>
              <a:gs pos="79999">
                <a:srgbClr val="9BC247"/>
              </a:gs>
              <a:gs pos="100000">
                <a:srgbClr val="9BC545"/>
              </a:gs>
            </a:gsLst>
            <a:lin ang="162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r>
              <a:rPr lang="zh-CN" altLang="en-US" sz="1400">
                <a:solidFill>
                  <a:srgbClr val="FFFFFF"/>
                </a:solidFill>
                <a:latin typeface="黑体" pitchFamily="49" charset="-122"/>
                <a:ea typeface="黑体" pitchFamily="49" charset="-122"/>
                <a:sym typeface="黑体" pitchFamily="49" charset="-122"/>
              </a:rPr>
              <a:t>合同及固定资产</a:t>
            </a:r>
            <a:endParaRPr lang="en-US" altLang="zh-CN" sz="1400">
              <a:solidFill>
                <a:srgbClr val="FFFFFF"/>
              </a:solidFill>
              <a:latin typeface="黑体" pitchFamily="49" charset="-122"/>
              <a:ea typeface="黑体" pitchFamily="49" charset="-122"/>
              <a:sym typeface="黑体" pitchFamily="49" charset="-122"/>
            </a:endParaRPr>
          </a:p>
          <a:p>
            <a:pPr algn="ctr"/>
            <a:r>
              <a:rPr lang="zh-CN" altLang="en-US" sz="1400">
                <a:solidFill>
                  <a:srgbClr val="FFFFFF"/>
                </a:solidFill>
                <a:latin typeface="黑体" pitchFamily="49" charset="-122"/>
                <a:ea typeface="黑体" pitchFamily="49" charset="-122"/>
                <a:sym typeface="黑体" pitchFamily="49" charset="-122"/>
              </a:rPr>
              <a:t>管理</a:t>
            </a:r>
          </a:p>
        </p:txBody>
      </p:sp>
      <p:sp>
        <p:nvSpPr>
          <p:cNvPr id="17442" name="圆角矩形 40"/>
          <p:cNvSpPr>
            <a:spLocks noChangeArrowheads="1"/>
          </p:cNvSpPr>
          <p:nvPr/>
        </p:nvSpPr>
        <p:spPr bwMode="auto">
          <a:xfrm>
            <a:off x="244475" y="2214563"/>
            <a:ext cx="5395913" cy="4052887"/>
          </a:xfrm>
          <a:prstGeom prst="roundRect">
            <a:avLst>
              <a:gd name="adj" fmla="val 16667"/>
            </a:avLst>
          </a:prstGeom>
          <a:noFill/>
          <a:ln w="25400" cap="flat" cmpd="sng">
            <a:solidFill>
              <a:srgbClr val="366092"/>
            </a:solidFill>
            <a:bevel/>
            <a:headEnd/>
            <a:tailEnd/>
          </a:ln>
          <a:extLst>
            <a:ext uri="{909E8E84-426E-40DD-AFC4-6F175D3DCCD1}">
              <a14:hiddenFill xmlns:a14="http://schemas.microsoft.com/office/drawing/2010/main">
                <a:solidFill>
                  <a:srgbClr val="FFFFFF"/>
                </a:solidFill>
              </a14:hiddenFill>
            </a:ext>
          </a:extLst>
        </p:spPr>
        <p:txBody>
          <a:bodyPr anchor="ctr"/>
          <a:lstStyle/>
          <a:p>
            <a:pPr algn="ctr"/>
            <a:endParaRPr lang="zh-CN" altLang="zh-CN" sz="1200">
              <a:solidFill>
                <a:srgbClr val="000000"/>
              </a:solidFill>
              <a:ea typeface="微软简粗黑" pitchFamily="2" charset="-122"/>
            </a:endParaRPr>
          </a:p>
        </p:txBody>
      </p:sp>
      <p:sp>
        <p:nvSpPr>
          <p:cNvPr id="17443" name="圆角矩形 41"/>
          <p:cNvSpPr>
            <a:spLocks noChangeArrowheads="1"/>
          </p:cNvSpPr>
          <p:nvPr/>
        </p:nvSpPr>
        <p:spPr bwMode="auto">
          <a:xfrm>
            <a:off x="100013" y="1946275"/>
            <a:ext cx="8936037" cy="4535488"/>
          </a:xfrm>
          <a:prstGeom prst="roundRect">
            <a:avLst>
              <a:gd name="adj" fmla="val 16667"/>
            </a:avLst>
          </a:prstGeom>
          <a:noFill/>
          <a:ln w="25400" cap="flat" cmpd="sng">
            <a:solidFill>
              <a:srgbClr val="366092"/>
            </a:solidFill>
            <a:bevel/>
            <a:headEnd/>
            <a:tailEnd/>
          </a:ln>
          <a:extLst>
            <a:ext uri="{909E8E84-426E-40DD-AFC4-6F175D3DCCD1}">
              <a14:hiddenFill xmlns:a14="http://schemas.microsoft.com/office/drawing/2010/main">
                <a:solidFill>
                  <a:srgbClr val="FFFFFF"/>
                </a:solidFill>
              </a14:hiddenFill>
            </a:ext>
          </a:extLst>
        </p:spPr>
        <p:txBody>
          <a:bodyPr anchor="ctr"/>
          <a:lstStyle/>
          <a:p>
            <a:pPr algn="ctr"/>
            <a:endParaRPr lang="zh-CN" altLang="zh-CN" sz="1200">
              <a:solidFill>
                <a:srgbClr val="000000"/>
              </a:solidFill>
              <a:ea typeface="微软简粗黑" pitchFamily="2" charset="-122"/>
            </a:endParaRPr>
          </a:p>
        </p:txBody>
      </p:sp>
      <p:sp>
        <p:nvSpPr>
          <p:cNvPr id="17444" name="TextBox 44"/>
          <p:cNvSpPr>
            <a:spLocks noChangeArrowheads="1"/>
          </p:cNvSpPr>
          <p:nvPr/>
        </p:nvSpPr>
        <p:spPr bwMode="auto">
          <a:xfrm>
            <a:off x="1293813" y="2781300"/>
            <a:ext cx="631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3200" b="1">
                <a:solidFill>
                  <a:srgbClr val="244061"/>
                </a:solidFill>
                <a:latin typeface="Adobe 黑体 Std R" pitchFamily="34" charset="-122"/>
                <a:ea typeface="Adobe 黑体 Std R" pitchFamily="34" charset="-122"/>
              </a:rPr>
              <a:t>人</a:t>
            </a:r>
          </a:p>
        </p:txBody>
      </p:sp>
      <p:sp>
        <p:nvSpPr>
          <p:cNvPr id="17445" name="TextBox 44"/>
          <p:cNvSpPr>
            <a:spLocks noChangeArrowheads="1"/>
          </p:cNvSpPr>
          <p:nvPr/>
        </p:nvSpPr>
        <p:spPr bwMode="auto">
          <a:xfrm>
            <a:off x="3506788" y="4868863"/>
            <a:ext cx="18684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2400" b="1">
                <a:solidFill>
                  <a:srgbClr val="244061"/>
                </a:solidFill>
                <a:latin typeface="Adobe 黑体 Std R" pitchFamily="34" charset="-122"/>
                <a:ea typeface="Adobe 黑体 Std R" pitchFamily="34" charset="-122"/>
              </a:rPr>
              <a:t>知识资产</a:t>
            </a:r>
          </a:p>
        </p:txBody>
      </p:sp>
      <p:sp>
        <p:nvSpPr>
          <p:cNvPr id="17446" name="TextBox 44"/>
          <p:cNvSpPr>
            <a:spLocks noChangeArrowheads="1"/>
          </p:cNvSpPr>
          <p:nvPr/>
        </p:nvSpPr>
        <p:spPr bwMode="auto">
          <a:xfrm>
            <a:off x="4540250" y="2803525"/>
            <a:ext cx="6318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3200" b="1">
                <a:solidFill>
                  <a:srgbClr val="244061"/>
                </a:solidFill>
                <a:latin typeface="Adobe 黑体 Std R" pitchFamily="34" charset="-122"/>
                <a:ea typeface="Adobe 黑体 Std R" pitchFamily="34" charset="-122"/>
              </a:rPr>
              <a:t>财</a:t>
            </a:r>
          </a:p>
        </p:txBody>
      </p:sp>
      <p:sp>
        <p:nvSpPr>
          <p:cNvPr id="17447" name="TextBox 44"/>
          <p:cNvSpPr>
            <a:spLocks noChangeArrowheads="1"/>
          </p:cNvSpPr>
          <p:nvPr/>
        </p:nvSpPr>
        <p:spPr bwMode="auto">
          <a:xfrm>
            <a:off x="1355725" y="4816475"/>
            <a:ext cx="6318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3200" b="1">
                <a:solidFill>
                  <a:srgbClr val="244061"/>
                </a:solidFill>
                <a:latin typeface="Adobe 黑体 Std R" pitchFamily="34" charset="-122"/>
                <a:ea typeface="Adobe 黑体 Std R" pitchFamily="34" charset="-122"/>
              </a:rPr>
              <a:t>物</a:t>
            </a:r>
          </a:p>
        </p:txBody>
      </p:sp>
      <p:sp>
        <p:nvSpPr>
          <p:cNvPr id="17448" name="圆角矩形 2"/>
          <p:cNvSpPr>
            <a:spLocks noChangeArrowheads="1"/>
          </p:cNvSpPr>
          <p:nvPr/>
        </p:nvSpPr>
        <p:spPr bwMode="auto">
          <a:xfrm>
            <a:off x="6804025" y="2060575"/>
            <a:ext cx="1196975" cy="43180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cmpd="sng">
                <a:solidFill>
                  <a:srgbClr val="395E8A"/>
                </a:solidFill>
                <a:bevel/>
                <a:headEnd/>
                <a:tailEnd/>
              </a14:hiddenLine>
            </a:ext>
          </a:extLst>
        </p:spPr>
        <p:txBody>
          <a:bodyPr anchor="ctr"/>
          <a:lstStyle/>
          <a:p>
            <a:pPr algn="ctr"/>
            <a:r>
              <a:rPr lang="zh-CN" altLang="en-US" b="1" dirty="0">
                <a:solidFill>
                  <a:srgbClr val="244061"/>
                </a:solidFill>
                <a:latin typeface="Adobe 黑体 Std R" pitchFamily="34" charset="-122"/>
                <a:ea typeface="Adobe 黑体 Std R" pitchFamily="34" charset="-122"/>
                <a:sym typeface="Adobe 黑体 Std R" pitchFamily="34" charset="-122"/>
              </a:rPr>
              <a:t>决策分析</a:t>
            </a:r>
          </a:p>
        </p:txBody>
      </p:sp>
      <p:sp>
        <p:nvSpPr>
          <p:cNvPr id="17449" name="圆角矩形 53"/>
          <p:cNvSpPr>
            <a:spLocks noChangeArrowheads="1"/>
          </p:cNvSpPr>
          <p:nvPr/>
        </p:nvSpPr>
        <p:spPr bwMode="auto">
          <a:xfrm>
            <a:off x="5789613" y="4275138"/>
            <a:ext cx="3005137" cy="1992312"/>
          </a:xfrm>
          <a:prstGeom prst="roundRect">
            <a:avLst>
              <a:gd name="adj" fmla="val 16667"/>
            </a:avLst>
          </a:prstGeom>
          <a:noFill/>
          <a:ln w="25400" cap="flat" cmpd="sng">
            <a:solidFill>
              <a:srgbClr val="366092"/>
            </a:solidFill>
            <a:bevel/>
            <a:headEnd/>
            <a:tailEnd/>
          </a:ln>
          <a:extLst>
            <a:ext uri="{909E8E84-426E-40DD-AFC4-6F175D3DCCD1}">
              <a14:hiddenFill xmlns:a14="http://schemas.microsoft.com/office/drawing/2010/main">
                <a:solidFill>
                  <a:srgbClr val="FFFFFF"/>
                </a:solidFill>
              </a14:hiddenFill>
            </a:ext>
          </a:extLst>
        </p:spPr>
        <p:txBody>
          <a:bodyPr anchor="ctr"/>
          <a:lstStyle/>
          <a:p>
            <a:pPr algn="ctr"/>
            <a:endParaRPr lang="zh-CN" altLang="zh-CN" sz="1200">
              <a:solidFill>
                <a:srgbClr val="000000"/>
              </a:solidFill>
              <a:ea typeface="微软简粗黑" pitchFamily="2" charset="-122"/>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矩形 3"/>
          <p:cNvSpPr>
            <a:spLocks noChangeArrowheads="1"/>
          </p:cNvSpPr>
          <p:nvPr/>
        </p:nvSpPr>
        <p:spPr bwMode="auto">
          <a:xfrm>
            <a:off x="-9525" y="763588"/>
            <a:ext cx="9151938" cy="6094412"/>
          </a:xfrm>
          <a:prstGeom prst="rect">
            <a:avLst/>
          </a:prstGeom>
          <a:blipFill dpi="0" rotWithShape="1">
            <a:blip r:embed="rId3">
              <a:alphaModFix amt="80000"/>
            </a:blip>
            <a:srcRect/>
            <a:stretch>
              <a:fillRect/>
            </a:stretch>
          </a:blip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pic>
        <p:nvPicPr>
          <p:cNvPr id="15363" name="图片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8" y="0"/>
            <a:ext cx="9150351"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 y="0"/>
            <a:ext cx="2543175"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图片 12"/>
          <p:cNvPicPr>
            <a:picLocks noChangeAspect="1" noChangeArrowheads="1"/>
          </p:cNvPicPr>
          <p:nvPr/>
        </p:nvPicPr>
        <p:blipFill>
          <a:blip r:embed="rId6">
            <a:extLst>
              <a:ext uri="{28A0092B-C50C-407E-A947-70E740481C1C}">
                <a14:useLocalDpi xmlns:a14="http://schemas.microsoft.com/office/drawing/2010/main" val="0"/>
              </a:ext>
            </a:extLst>
          </a:blip>
          <a:srcRect b="1604"/>
          <a:stretch>
            <a:fillRect/>
          </a:stretch>
        </p:blipFill>
        <p:spPr bwMode="auto">
          <a:xfrm>
            <a:off x="1588" y="765175"/>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Rectangle 3"/>
          <p:cNvSpPr>
            <a:spLocks noChangeArrowheads="1"/>
          </p:cNvSpPr>
          <p:nvPr/>
        </p:nvSpPr>
        <p:spPr bwMode="auto">
          <a:xfrm>
            <a:off x="-9525" y="6524625"/>
            <a:ext cx="9163050" cy="342900"/>
          </a:xfrm>
          <a:prstGeom prst="rect">
            <a:avLst/>
          </a:prstGeom>
          <a:solidFill>
            <a:srgbClr val="777777">
              <a:alpha val="50000"/>
            </a:srgbClr>
          </a:solidFill>
          <a:ln>
            <a:noFill/>
          </a:ln>
          <a:extLst>
            <a:ext uri="{91240B29-F687-4F45-9708-019B960494DF}">
              <a14:hiddenLine xmlns:a14="http://schemas.microsoft.com/office/drawing/2010/main" w="9525" cmpd="sng">
                <a:solidFill>
                  <a:srgbClr val="000000"/>
                </a:solidFill>
                <a:bevel/>
                <a:headEnd/>
                <a:tailEnd/>
              </a14:hiddenLine>
            </a:ext>
          </a:extLst>
        </p:spPr>
        <p:txBody>
          <a:bodyPr wrap="none" anchor="ctr"/>
          <a:lstStyle/>
          <a:p>
            <a:endParaRPr lang="zh-CN" altLang="zh-CN">
              <a:solidFill>
                <a:srgbClr val="000000"/>
              </a:solidFill>
              <a:latin typeface="Calibri" pitchFamily="34" charset="0"/>
              <a:sym typeface="宋体" pitchFamily="2" charset="-122"/>
            </a:endParaRPr>
          </a:p>
        </p:txBody>
      </p:sp>
      <p:sp>
        <p:nvSpPr>
          <p:cNvPr id="15367" name="TextBox 10"/>
          <p:cNvSpPr>
            <a:spLocks noChangeArrowheads="1"/>
          </p:cNvSpPr>
          <p:nvPr/>
        </p:nvSpPr>
        <p:spPr bwMode="auto">
          <a:xfrm>
            <a:off x="4706938" y="6626225"/>
            <a:ext cx="418623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r>
              <a:rPr lang="zh-CN" altLang="zh-CN" sz="1100">
                <a:solidFill>
                  <a:schemeClr val="bg1"/>
                </a:solidFill>
                <a:latin typeface="Century" pitchFamily="18" charset="0"/>
                <a:ea typeface="迷你简粗倩" pitchFamily="1" charset="-122"/>
                <a:sym typeface="Century" pitchFamily="18" charset="0"/>
              </a:rPr>
              <a:t>National Center for Protein Science </a:t>
            </a:r>
            <a:r>
              <a:rPr lang="zh-CN" altLang="zh-CN" sz="1100">
                <a:solidFill>
                  <a:schemeClr val="bg1"/>
                </a:solidFill>
                <a:latin typeface="Century" pitchFamily="18" charset="0"/>
                <a:ea typeface="迷你简粗倩" pitchFamily="1" charset="-122"/>
                <a:sym typeface="宋体" pitchFamily="2" charset="-122"/>
              </a:rPr>
              <a:t>Shanghai</a:t>
            </a:r>
          </a:p>
        </p:txBody>
      </p:sp>
      <p:sp>
        <p:nvSpPr>
          <p:cNvPr id="15368" name="标题 6"/>
          <p:cNvSpPr>
            <a:spLocks noGrp="1" noChangeArrowheads="1"/>
          </p:cNvSpPr>
          <p:nvPr>
            <p:ph type="title" idx="4294967295"/>
          </p:nvPr>
        </p:nvSpPr>
        <p:spPr>
          <a:xfrm>
            <a:off x="158750" y="12700"/>
            <a:ext cx="8229600" cy="750888"/>
          </a:xfrm>
          <a:ln/>
        </p:spPr>
        <p:txBody>
          <a:bodyPr/>
          <a:lstStyle/>
          <a:p>
            <a:pPr algn="l"/>
            <a:r>
              <a:rPr lang="zh-CN" altLang="zh-CN" sz="3600" b="1">
                <a:solidFill>
                  <a:schemeClr val="bg1"/>
                </a:solidFill>
                <a:latin typeface="黑体" pitchFamily="49" charset="-122"/>
                <a:ea typeface="黑体" pitchFamily="49" charset="-122"/>
              </a:rPr>
              <a:t>实验信息管理平台</a:t>
            </a:r>
            <a:endParaRPr lang="zh-CN" altLang="zh-CN"/>
          </a:p>
        </p:txBody>
      </p:sp>
      <p:sp>
        <p:nvSpPr>
          <p:cNvPr id="15369" name="圆角矩形 3"/>
          <p:cNvSpPr>
            <a:spLocks noChangeArrowheads="1"/>
          </p:cNvSpPr>
          <p:nvPr/>
        </p:nvSpPr>
        <p:spPr bwMode="auto">
          <a:xfrm>
            <a:off x="615950" y="1052513"/>
            <a:ext cx="8277225" cy="750887"/>
          </a:xfrm>
          <a:prstGeom prst="roundRect">
            <a:avLst>
              <a:gd name="adj" fmla="val 16667"/>
            </a:avLst>
          </a:prstGeom>
          <a:gradFill rotWithShape="1">
            <a:gsLst>
              <a:gs pos="0">
                <a:srgbClr val="A15517"/>
              </a:gs>
              <a:gs pos="100000">
                <a:srgbClr val="FF8F33"/>
              </a:gs>
            </a:gsLst>
            <a:lin ang="16200000" scaled="1"/>
          </a:gradFill>
          <a:ln>
            <a:noFill/>
          </a:ln>
          <a:extLst>
            <a:ext uri="{91240B29-F687-4F45-9708-019B960494DF}">
              <a14:hiddenLine xmlns:a14="http://schemas.microsoft.com/office/drawing/2010/main" w="9525" cap="flat" cmpd="sng">
                <a:solidFill>
                  <a:srgbClr val="F79646"/>
                </a:solidFill>
                <a:bevel/>
                <a:headEnd/>
                <a:tailEnd/>
              </a14:hiddenLine>
            </a:ext>
          </a:extLst>
        </p:spPr>
        <p:txBody>
          <a:bodyPr anchor="ctr"/>
          <a:lstStyle/>
          <a:p>
            <a:pPr algn="ctr"/>
            <a:endParaRPr lang="zh-CN" altLang="zh-CN" sz="1400">
              <a:solidFill>
                <a:srgbClr val="FFFFFF"/>
              </a:solidFill>
              <a:latin typeface="黑体" pitchFamily="49" charset="-122"/>
              <a:ea typeface="黑体" pitchFamily="49" charset="-122"/>
              <a:sym typeface="黑体" pitchFamily="49" charset="-122"/>
            </a:endParaRPr>
          </a:p>
        </p:txBody>
      </p:sp>
      <p:sp>
        <p:nvSpPr>
          <p:cNvPr id="15370" name="TextBox 44"/>
          <p:cNvSpPr>
            <a:spLocks noChangeArrowheads="1"/>
          </p:cNvSpPr>
          <p:nvPr/>
        </p:nvSpPr>
        <p:spPr bwMode="auto">
          <a:xfrm>
            <a:off x="3398838" y="1196975"/>
            <a:ext cx="27574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2400" b="1">
                <a:solidFill>
                  <a:schemeClr val="bg1"/>
                </a:solidFill>
                <a:latin typeface="Adobe 黑体 Std R" pitchFamily="34" charset="-122"/>
                <a:ea typeface="Adobe 黑体 Std R" pitchFamily="34" charset="-122"/>
              </a:rPr>
              <a:t>实验信息管理平台</a:t>
            </a:r>
            <a:endParaRPr lang="zh-CN" altLang="en-US"/>
          </a:p>
        </p:txBody>
      </p:sp>
      <p:pic>
        <p:nvPicPr>
          <p:cNvPr id="15371" name="图片 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40150" y="3644900"/>
            <a:ext cx="1336675"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2" name="文本框 8"/>
          <p:cNvSpPr>
            <a:spLocks noChangeArrowheads="1"/>
          </p:cNvSpPr>
          <p:nvPr/>
        </p:nvSpPr>
        <p:spPr bwMode="auto">
          <a:xfrm>
            <a:off x="1455738" y="2571750"/>
            <a:ext cx="12969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a:solidFill>
                  <a:srgbClr val="000000"/>
                </a:solidFill>
                <a:latin typeface="黑体" pitchFamily="49" charset="-122"/>
                <a:ea typeface="黑体" pitchFamily="49" charset="-122"/>
                <a:sym typeface="黑体" pitchFamily="49" charset="-122"/>
              </a:rPr>
              <a:t>仪器设备</a:t>
            </a:r>
          </a:p>
        </p:txBody>
      </p:sp>
      <p:sp>
        <p:nvSpPr>
          <p:cNvPr id="15373" name="文本框 33"/>
          <p:cNvSpPr>
            <a:spLocks noChangeArrowheads="1"/>
          </p:cNvSpPr>
          <p:nvPr/>
        </p:nvSpPr>
        <p:spPr bwMode="auto">
          <a:xfrm>
            <a:off x="323850" y="4495800"/>
            <a:ext cx="26638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dirty="0">
                <a:solidFill>
                  <a:srgbClr val="000000"/>
                </a:solidFill>
                <a:latin typeface="黑体" pitchFamily="49" charset="-122"/>
                <a:ea typeface="黑体" pitchFamily="49" charset="-122"/>
                <a:sym typeface="黑体" pitchFamily="49" charset="-122"/>
              </a:rPr>
              <a:t>试剂耗材</a:t>
            </a:r>
            <a:endParaRPr lang="en-US" altLang="zh-CN" dirty="0">
              <a:solidFill>
                <a:srgbClr val="000000"/>
              </a:solidFill>
              <a:latin typeface="黑体" pitchFamily="49" charset="-122"/>
              <a:ea typeface="黑体" pitchFamily="49" charset="-122"/>
              <a:sym typeface="黑体" pitchFamily="49" charset="-122"/>
            </a:endParaRPr>
          </a:p>
          <a:p>
            <a:pPr algn="ctr"/>
            <a:r>
              <a:rPr lang="zh-CN" altLang="en-US" sz="1400" dirty="0">
                <a:solidFill>
                  <a:srgbClr val="000000"/>
                </a:solidFill>
                <a:latin typeface="黑体" pitchFamily="49" charset="-122"/>
                <a:ea typeface="黑体" pitchFamily="49" charset="-122"/>
                <a:sym typeface="黑体" pitchFamily="49" charset="-122"/>
              </a:rPr>
              <a:t>（科研</a:t>
            </a:r>
            <a:r>
              <a:rPr lang="zh-CN" altLang="en-US" sz="1400" dirty="0" smtClean="0">
                <a:solidFill>
                  <a:srgbClr val="000000"/>
                </a:solidFill>
                <a:latin typeface="黑体" pitchFamily="49" charset="-122"/>
                <a:ea typeface="黑体" pitchFamily="49" charset="-122"/>
                <a:sym typeface="黑体" pitchFamily="49" charset="-122"/>
              </a:rPr>
              <a:t>物资</a:t>
            </a:r>
            <a:r>
              <a:rPr lang="en-US" altLang="zh-CN" sz="1400" dirty="0">
                <a:solidFill>
                  <a:srgbClr val="000000"/>
                </a:solidFill>
                <a:latin typeface="黑体" pitchFamily="49" charset="-122"/>
                <a:ea typeface="黑体" pitchFamily="49" charset="-122"/>
                <a:sym typeface="黑体" pitchFamily="49" charset="-122"/>
              </a:rPr>
              <a:t>)</a:t>
            </a:r>
            <a:endParaRPr lang="zh-CN" altLang="en-US" dirty="0"/>
          </a:p>
        </p:txBody>
      </p:sp>
      <p:pic>
        <p:nvPicPr>
          <p:cNvPr id="15374" name="图片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12888" y="3435350"/>
            <a:ext cx="1182687"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5" name="图片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95513" y="5272088"/>
            <a:ext cx="1254125" cy="125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6" name="文本框 34"/>
          <p:cNvSpPr>
            <a:spLocks noChangeArrowheads="1"/>
          </p:cNvSpPr>
          <p:nvPr/>
        </p:nvSpPr>
        <p:spPr bwMode="auto">
          <a:xfrm>
            <a:off x="3305175" y="5864225"/>
            <a:ext cx="13382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a:solidFill>
                  <a:srgbClr val="000000"/>
                </a:solidFill>
                <a:latin typeface="黑体" pitchFamily="49" charset="-122"/>
                <a:ea typeface="黑体" pitchFamily="49" charset="-122"/>
                <a:sym typeface="黑体" pitchFamily="49" charset="-122"/>
              </a:rPr>
              <a:t>样品管理</a:t>
            </a:r>
            <a:endParaRPr lang="zh-CN" altLang="en-US" sz="1400">
              <a:solidFill>
                <a:srgbClr val="000000"/>
              </a:solidFill>
              <a:latin typeface="黑体" pitchFamily="49" charset="-122"/>
              <a:ea typeface="黑体" pitchFamily="49" charset="-122"/>
              <a:sym typeface="黑体" pitchFamily="49" charset="-122"/>
            </a:endParaRPr>
          </a:p>
        </p:txBody>
      </p:sp>
      <p:sp>
        <p:nvSpPr>
          <p:cNvPr id="15377" name="文本框 36"/>
          <p:cNvSpPr>
            <a:spLocks noChangeArrowheads="1"/>
          </p:cNvSpPr>
          <p:nvPr/>
        </p:nvSpPr>
        <p:spPr bwMode="auto">
          <a:xfrm>
            <a:off x="7308850" y="4127500"/>
            <a:ext cx="13382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a:solidFill>
                  <a:srgbClr val="000000"/>
                </a:solidFill>
                <a:latin typeface="黑体" pitchFamily="49" charset="-122"/>
                <a:ea typeface="黑体" pitchFamily="49" charset="-122"/>
                <a:sym typeface="黑体" pitchFamily="49" charset="-122"/>
              </a:rPr>
              <a:t>实验记录管理</a:t>
            </a:r>
          </a:p>
        </p:txBody>
      </p:sp>
      <p:sp>
        <p:nvSpPr>
          <p:cNvPr id="15378" name="文本框 37"/>
          <p:cNvSpPr>
            <a:spLocks noChangeArrowheads="1"/>
          </p:cNvSpPr>
          <p:nvPr/>
        </p:nvSpPr>
        <p:spPr bwMode="auto">
          <a:xfrm>
            <a:off x="6713538" y="5684838"/>
            <a:ext cx="1831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dirty="0" smtClean="0">
                <a:solidFill>
                  <a:srgbClr val="000000"/>
                </a:solidFill>
                <a:latin typeface="黑体" pitchFamily="49" charset="-122"/>
                <a:ea typeface="黑体" pitchFamily="49" charset="-122"/>
                <a:sym typeface="黑体" pitchFamily="49" charset="-122"/>
              </a:rPr>
              <a:t>实验自动化</a:t>
            </a:r>
            <a:endParaRPr lang="zh-CN" altLang="en-US" dirty="0"/>
          </a:p>
        </p:txBody>
      </p:sp>
      <p:sp>
        <p:nvSpPr>
          <p:cNvPr id="15379" name="文本框 35"/>
          <p:cNvSpPr>
            <a:spLocks noChangeArrowheads="1"/>
          </p:cNvSpPr>
          <p:nvPr/>
        </p:nvSpPr>
        <p:spPr bwMode="auto">
          <a:xfrm>
            <a:off x="6599238" y="2568575"/>
            <a:ext cx="13382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a:solidFill>
                  <a:srgbClr val="000000"/>
                </a:solidFill>
                <a:latin typeface="黑体" pitchFamily="49" charset="-122"/>
                <a:ea typeface="黑体" pitchFamily="49" charset="-122"/>
                <a:sym typeface="黑体" pitchFamily="49" charset="-122"/>
              </a:rPr>
              <a:t>动物房管理</a:t>
            </a:r>
            <a:endParaRPr lang="zh-CN" altLang="en-US"/>
          </a:p>
        </p:txBody>
      </p:sp>
      <p:pic>
        <p:nvPicPr>
          <p:cNvPr id="15380" name="图片 1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86425" y="3074988"/>
            <a:ext cx="2251075" cy="225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1" name="图片 1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05475" y="5164138"/>
            <a:ext cx="1143000" cy="114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82" name="上箭头 20"/>
          <p:cNvSpPr>
            <a:spLocks noChangeArrowheads="1"/>
          </p:cNvSpPr>
          <p:nvPr/>
        </p:nvSpPr>
        <p:spPr bwMode="auto">
          <a:xfrm rot="2700000">
            <a:off x="5186363" y="2973387"/>
            <a:ext cx="368300" cy="746125"/>
          </a:xfrm>
          <a:prstGeom prst="upArrow">
            <a:avLst>
              <a:gd name="adj1" fmla="val 50000"/>
              <a:gd name="adj2" fmla="val 49999"/>
            </a:avLst>
          </a:prstGeom>
          <a:gradFill rotWithShape="1">
            <a:gsLst>
              <a:gs pos="0">
                <a:srgbClr val="185262"/>
              </a:gs>
              <a:gs pos="73999">
                <a:srgbClr val="23839D"/>
              </a:gs>
              <a:gs pos="100000">
                <a:srgbClr val="23839D"/>
              </a:gs>
            </a:gsLst>
            <a:lin ang="162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sz="1400">
              <a:solidFill>
                <a:srgbClr val="FFFFFF"/>
              </a:solidFill>
              <a:latin typeface="黑体" pitchFamily="49" charset="-122"/>
              <a:ea typeface="黑体" pitchFamily="49" charset="-122"/>
              <a:sym typeface="黑体" pitchFamily="49" charset="-122"/>
            </a:endParaRPr>
          </a:p>
        </p:txBody>
      </p:sp>
      <p:sp>
        <p:nvSpPr>
          <p:cNvPr id="15383" name="上箭头 44"/>
          <p:cNvSpPr>
            <a:spLocks noChangeArrowheads="1"/>
          </p:cNvSpPr>
          <p:nvPr/>
        </p:nvSpPr>
        <p:spPr bwMode="auto">
          <a:xfrm rot="5400000">
            <a:off x="5610226" y="3827462"/>
            <a:ext cx="368300" cy="746125"/>
          </a:xfrm>
          <a:prstGeom prst="upArrow">
            <a:avLst>
              <a:gd name="adj1" fmla="val 50000"/>
              <a:gd name="adj2" fmla="val 49999"/>
            </a:avLst>
          </a:prstGeom>
          <a:gradFill rotWithShape="1">
            <a:gsLst>
              <a:gs pos="0">
                <a:srgbClr val="185262"/>
              </a:gs>
              <a:gs pos="73999">
                <a:srgbClr val="23839D"/>
              </a:gs>
              <a:gs pos="100000">
                <a:srgbClr val="23839D"/>
              </a:gs>
            </a:gsLst>
            <a:lin ang="162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sz="1400">
              <a:solidFill>
                <a:srgbClr val="FFFFFF"/>
              </a:solidFill>
              <a:latin typeface="黑体" pitchFamily="49" charset="-122"/>
              <a:ea typeface="黑体" pitchFamily="49" charset="-122"/>
              <a:sym typeface="黑体" pitchFamily="49" charset="-122"/>
            </a:endParaRPr>
          </a:p>
        </p:txBody>
      </p:sp>
      <p:sp>
        <p:nvSpPr>
          <p:cNvPr id="15384" name="上箭头 45"/>
          <p:cNvSpPr>
            <a:spLocks noChangeArrowheads="1"/>
          </p:cNvSpPr>
          <p:nvPr/>
        </p:nvSpPr>
        <p:spPr bwMode="auto">
          <a:xfrm rot="8100000">
            <a:off x="5272088" y="4749800"/>
            <a:ext cx="368300" cy="746125"/>
          </a:xfrm>
          <a:prstGeom prst="upArrow">
            <a:avLst>
              <a:gd name="adj1" fmla="val 50000"/>
              <a:gd name="adj2" fmla="val 49999"/>
            </a:avLst>
          </a:prstGeom>
          <a:gradFill rotWithShape="1">
            <a:gsLst>
              <a:gs pos="0">
                <a:srgbClr val="185262"/>
              </a:gs>
              <a:gs pos="73999">
                <a:srgbClr val="23839D"/>
              </a:gs>
              <a:gs pos="100000">
                <a:srgbClr val="23839D"/>
              </a:gs>
            </a:gsLst>
            <a:lin ang="162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sz="1400">
              <a:solidFill>
                <a:srgbClr val="FFFFFF"/>
              </a:solidFill>
              <a:latin typeface="黑体" pitchFamily="49" charset="-122"/>
              <a:ea typeface="黑体" pitchFamily="49" charset="-122"/>
              <a:sym typeface="黑体" pitchFamily="49" charset="-122"/>
            </a:endParaRPr>
          </a:p>
        </p:txBody>
      </p:sp>
      <p:sp>
        <p:nvSpPr>
          <p:cNvPr id="15385" name="上箭头 51"/>
          <p:cNvSpPr>
            <a:spLocks noChangeArrowheads="1"/>
          </p:cNvSpPr>
          <p:nvPr/>
        </p:nvSpPr>
        <p:spPr bwMode="auto">
          <a:xfrm rot="13500000">
            <a:off x="3486151" y="4776787"/>
            <a:ext cx="368300" cy="746125"/>
          </a:xfrm>
          <a:prstGeom prst="upArrow">
            <a:avLst>
              <a:gd name="adj1" fmla="val 50000"/>
              <a:gd name="adj2" fmla="val 49999"/>
            </a:avLst>
          </a:prstGeom>
          <a:gradFill rotWithShape="1">
            <a:gsLst>
              <a:gs pos="0">
                <a:srgbClr val="185262"/>
              </a:gs>
              <a:gs pos="73999">
                <a:srgbClr val="23839D"/>
              </a:gs>
              <a:gs pos="100000">
                <a:srgbClr val="23839D"/>
              </a:gs>
            </a:gsLst>
            <a:lin ang="162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sz="1400">
              <a:solidFill>
                <a:srgbClr val="FFFFFF"/>
              </a:solidFill>
              <a:latin typeface="黑体" pitchFamily="49" charset="-122"/>
              <a:ea typeface="黑体" pitchFamily="49" charset="-122"/>
              <a:sym typeface="黑体" pitchFamily="49" charset="-122"/>
            </a:endParaRPr>
          </a:p>
        </p:txBody>
      </p:sp>
      <p:sp>
        <p:nvSpPr>
          <p:cNvPr id="15386" name="上箭头 52"/>
          <p:cNvSpPr>
            <a:spLocks noChangeArrowheads="1"/>
          </p:cNvSpPr>
          <p:nvPr/>
        </p:nvSpPr>
        <p:spPr bwMode="auto">
          <a:xfrm rot="18900000">
            <a:off x="3708400" y="2901950"/>
            <a:ext cx="368300" cy="755650"/>
          </a:xfrm>
          <a:prstGeom prst="upArrow">
            <a:avLst>
              <a:gd name="adj1" fmla="val 50000"/>
              <a:gd name="adj2" fmla="val 50039"/>
            </a:avLst>
          </a:prstGeom>
          <a:gradFill rotWithShape="1">
            <a:gsLst>
              <a:gs pos="0">
                <a:srgbClr val="185262"/>
              </a:gs>
              <a:gs pos="73999">
                <a:srgbClr val="23839D"/>
              </a:gs>
              <a:gs pos="100000">
                <a:srgbClr val="23839D"/>
              </a:gs>
            </a:gsLst>
            <a:lin ang="162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sz="1400">
              <a:solidFill>
                <a:srgbClr val="FFFFFF"/>
              </a:solidFill>
              <a:latin typeface="黑体" pitchFamily="49" charset="-122"/>
              <a:ea typeface="黑体" pitchFamily="49" charset="-122"/>
              <a:sym typeface="黑体" pitchFamily="49" charset="-122"/>
            </a:endParaRPr>
          </a:p>
        </p:txBody>
      </p:sp>
      <p:sp>
        <p:nvSpPr>
          <p:cNvPr id="15387" name="上箭头 53"/>
          <p:cNvSpPr>
            <a:spLocks noChangeArrowheads="1"/>
          </p:cNvSpPr>
          <p:nvPr/>
        </p:nvSpPr>
        <p:spPr bwMode="auto">
          <a:xfrm rot="16200000">
            <a:off x="2894013" y="3871913"/>
            <a:ext cx="368300" cy="755650"/>
          </a:xfrm>
          <a:prstGeom prst="upArrow">
            <a:avLst>
              <a:gd name="adj1" fmla="val 50000"/>
              <a:gd name="adj2" fmla="val 50039"/>
            </a:avLst>
          </a:prstGeom>
          <a:gradFill rotWithShape="1">
            <a:gsLst>
              <a:gs pos="0">
                <a:srgbClr val="185262"/>
              </a:gs>
              <a:gs pos="73999">
                <a:srgbClr val="23839D"/>
              </a:gs>
              <a:gs pos="100000">
                <a:srgbClr val="23839D"/>
              </a:gs>
            </a:gsLst>
            <a:lin ang="162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sz="1400">
              <a:solidFill>
                <a:srgbClr val="FFFFFF"/>
              </a:solidFill>
              <a:latin typeface="黑体" pitchFamily="49" charset="-122"/>
              <a:ea typeface="黑体" pitchFamily="49" charset="-122"/>
              <a:sym typeface="黑体" pitchFamily="49" charset="-122"/>
            </a:endParaRPr>
          </a:p>
        </p:txBody>
      </p:sp>
      <p:pic>
        <p:nvPicPr>
          <p:cNvPr id="15388" name="Picture 3" descr="C:\Users\hwfan\AppData\Local\Microsoft\Windows\Temporary Internet Files\Content.IE5\NE7FZH17\MC900052829[1].wm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89563" y="1989138"/>
            <a:ext cx="1344612"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9" name="Picture 5" descr="http://www.rpjxw.com/uploadpic/info/bjzsm_201086924079835.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63800" y="1989138"/>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灯片编号占位符 4"/>
          <p:cNvSpPr>
            <a:spLocks noGrp="1"/>
          </p:cNvSpPr>
          <p:nvPr>
            <p:ph type="sldNum" sz="quarter" idx="12"/>
          </p:nvPr>
        </p:nvSpPr>
        <p:spPr/>
        <p:txBody>
          <a:bodyPr/>
          <a:lstStyle/>
          <a:p>
            <a:fld id="{26E4A561-EA45-40E0-955F-04C762604443}" type="slidenum">
              <a:rPr lang="zh-CN" altLang="en-US"/>
              <a:pPr/>
              <a:t>24</a:t>
            </a:fld>
            <a:endParaRPr lang="zh-CN" altLang="en-US" sz="1800">
              <a:solidFill>
                <a:schemeClr val="tx1"/>
              </a:solidFill>
              <a:latin typeface="Arial" pitchFamily="34" charset="0"/>
              <a:ea typeface="宋体" pitchFamily="2" charset="-122"/>
            </a:endParaRPr>
          </a:p>
        </p:txBody>
      </p:sp>
      <p:sp>
        <p:nvSpPr>
          <p:cNvPr id="19458" name="矩形 3"/>
          <p:cNvSpPr>
            <a:spLocks noChangeArrowheads="1"/>
          </p:cNvSpPr>
          <p:nvPr/>
        </p:nvSpPr>
        <p:spPr bwMode="auto">
          <a:xfrm>
            <a:off x="-9525" y="763588"/>
            <a:ext cx="9151938" cy="6094412"/>
          </a:xfrm>
          <a:prstGeom prst="rect">
            <a:avLst/>
          </a:prstGeom>
          <a:blipFill dpi="0" rotWithShape="1">
            <a:blip r:embed="rId2">
              <a:alphaModFix amt="80000"/>
            </a:blip>
            <a:srcRect/>
            <a:stretch>
              <a:fillRect/>
            </a:stretch>
          </a:blip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pic>
        <p:nvPicPr>
          <p:cNvPr id="19459" name="图片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50351"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图片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0"/>
            <a:ext cx="2543175"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图片 12"/>
          <p:cNvPicPr>
            <a:picLocks noChangeAspect="1" noChangeArrowheads="1"/>
          </p:cNvPicPr>
          <p:nvPr/>
        </p:nvPicPr>
        <p:blipFill>
          <a:blip r:embed="rId5">
            <a:extLst>
              <a:ext uri="{28A0092B-C50C-407E-A947-70E740481C1C}">
                <a14:useLocalDpi xmlns:a14="http://schemas.microsoft.com/office/drawing/2010/main" val="0"/>
              </a:ext>
            </a:extLst>
          </a:blip>
          <a:srcRect b="1604"/>
          <a:stretch>
            <a:fillRect/>
          </a:stretch>
        </p:blipFill>
        <p:spPr bwMode="auto">
          <a:xfrm>
            <a:off x="1588" y="765175"/>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3"/>
          <p:cNvSpPr>
            <a:spLocks noChangeArrowheads="1"/>
          </p:cNvSpPr>
          <p:nvPr/>
        </p:nvSpPr>
        <p:spPr bwMode="auto">
          <a:xfrm>
            <a:off x="-9525" y="6524625"/>
            <a:ext cx="9163050" cy="342900"/>
          </a:xfrm>
          <a:prstGeom prst="rect">
            <a:avLst/>
          </a:prstGeom>
          <a:solidFill>
            <a:srgbClr val="777777">
              <a:alpha val="50000"/>
            </a:srgbClr>
          </a:solidFill>
          <a:ln>
            <a:noFill/>
          </a:ln>
          <a:extLst>
            <a:ext uri="{91240B29-F687-4F45-9708-019B960494DF}">
              <a14:hiddenLine xmlns:a14="http://schemas.microsoft.com/office/drawing/2010/main" w="9525" cmpd="sng">
                <a:solidFill>
                  <a:srgbClr val="000000"/>
                </a:solidFill>
                <a:bevel/>
                <a:headEnd/>
                <a:tailEnd/>
              </a14:hiddenLine>
            </a:ext>
          </a:extLst>
        </p:spPr>
        <p:txBody>
          <a:bodyPr wrap="none" anchor="ctr"/>
          <a:lstStyle/>
          <a:p>
            <a:endParaRPr lang="zh-CN" altLang="zh-CN">
              <a:solidFill>
                <a:srgbClr val="000000"/>
              </a:solidFill>
              <a:latin typeface="Calibri" pitchFamily="34" charset="0"/>
              <a:sym typeface="宋体" pitchFamily="2" charset="-122"/>
            </a:endParaRPr>
          </a:p>
        </p:txBody>
      </p:sp>
      <p:sp>
        <p:nvSpPr>
          <p:cNvPr id="19463" name="TextBox 10"/>
          <p:cNvSpPr>
            <a:spLocks noChangeArrowheads="1"/>
          </p:cNvSpPr>
          <p:nvPr/>
        </p:nvSpPr>
        <p:spPr bwMode="auto">
          <a:xfrm>
            <a:off x="4706938" y="6626225"/>
            <a:ext cx="418623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r>
              <a:rPr lang="zh-CN" altLang="zh-CN" sz="1100">
                <a:solidFill>
                  <a:schemeClr val="bg1"/>
                </a:solidFill>
                <a:latin typeface="Century" pitchFamily="18" charset="0"/>
                <a:ea typeface="迷你简粗倩" pitchFamily="1" charset="-122"/>
                <a:sym typeface="Century" pitchFamily="18" charset="0"/>
              </a:rPr>
              <a:t>National Center for Protein Science </a:t>
            </a:r>
            <a:r>
              <a:rPr lang="zh-CN" altLang="zh-CN" sz="1100">
                <a:solidFill>
                  <a:schemeClr val="bg1"/>
                </a:solidFill>
                <a:latin typeface="Century" pitchFamily="18" charset="0"/>
                <a:ea typeface="迷你简粗倩" pitchFamily="1" charset="-122"/>
                <a:sym typeface="宋体" pitchFamily="2" charset="-122"/>
              </a:rPr>
              <a:t>Shanghai</a:t>
            </a:r>
          </a:p>
        </p:txBody>
      </p:sp>
      <p:sp>
        <p:nvSpPr>
          <p:cNvPr id="19464" name="圆角矩形 3"/>
          <p:cNvSpPr>
            <a:spLocks noChangeArrowheads="1"/>
          </p:cNvSpPr>
          <p:nvPr/>
        </p:nvSpPr>
        <p:spPr bwMode="auto">
          <a:xfrm>
            <a:off x="466725" y="1123950"/>
            <a:ext cx="8277225" cy="5041900"/>
          </a:xfrm>
          <a:prstGeom prst="roundRect">
            <a:avLst>
              <a:gd name="adj" fmla="val 16667"/>
            </a:avLst>
          </a:prstGeom>
          <a:gradFill rotWithShape="1">
            <a:gsLst>
              <a:gs pos="0">
                <a:srgbClr val="A4BBCE"/>
              </a:gs>
              <a:gs pos="100000">
                <a:srgbClr val="C5D8F1"/>
              </a:gs>
            </a:gsLst>
            <a:lin ang="16200000" scaled="1"/>
          </a:gradFill>
          <a:ln>
            <a:noFill/>
          </a:ln>
          <a:extLst>
            <a:ext uri="{91240B29-F687-4F45-9708-019B960494DF}">
              <a14:hiddenLine xmlns:a14="http://schemas.microsoft.com/office/drawing/2010/main" w="9525" cap="flat" cmpd="sng">
                <a:solidFill>
                  <a:srgbClr val="4BACC6"/>
                </a:solidFill>
                <a:bevel/>
                <a:headEnd/>
                <a:tailEnd/>
              </a14:hiddenLine>
            </a:ext>
          </a:extLst>
        </p:spPr>
        <p:txBody>
          <a:bodyPr anchor="ctr"/>
          <a:lstStyle/>
          <a:p>
            <a:pPr algn="ctr"/>
            <a:endParaRPr lang="zh-CN" altLang="zh-CN" sz="1200">
              <a:solidFill>
                <a:srgbClr val="FFFFFF"/>
              </a:solidFill>
              <a:ea typeface="微软简粗黑" pitchFamily="2" charset="-122"/>
            </a:endParaRPr>
          </a:p>
        </p:txBody>
      </p:sp>
      <p:sp>
        <p:nvSpPr>
          <p:cNvPr id="19465" name="上箭头 41"/>
          <p:cNvSpPr>
            <a:spLocks noChangeArrowheads="1"/>
          </p:cNvSpPr>
          <p:nvPr/>
        </p:nvSpPr>
        <p:spPr bwMode="auto">
          <a:xfrm rot="14400000">
            <a:off x="3009900" y="1754188"/>
            <a:ext cx="528638" cy="1852612"/>
          </a:xfrm>
          <a:prstGeom prst="upArrow">
            <a:avLst>
              <a:gd name="adj1" fmla="val 50000"/>
              <a:gd name="adj2" fmla="val 50036"/>
            </a:avLst>
          </a:prstGeom>
          <a:gradFill rotWithShape="1">
            <a:gsLst>
              <a:gs pos="0">
                <a:srgbClr val="A15517"/>
              </a:gs>
              <a:gs pos="100000">
                <a:srgbClr val="FF8F33"/>
              </a:gs>
            </a:gsLst>
            <a:lin ang="16200000" scaled="1"/>
          </a:gradFill>
          <a:ln>
            <a:noFill/>
          </a:ln>
          <a:extLst>
            <a:ext uri="{91240B29-F687-4F45-9708-019B960494DF}">
              <a14:hiddenLine xmlns:a14="http://schemas.microsoft.com/office/drawing/2010/main" w="9525" cap="flat" cmpd="sng">
                <a:solidFill>
                  <a:srgbClr val="F79646"/>
                </a:solidFill>
                <a:bevel/>
                <a:headEnd/>
                <a:tailEnd/>
              </a14:hiddenLine>
            </a:ext>
          </a:extLst>
        </p:spPr>
        <p:txBody>
          <a:bodyPr anchor="ctr"/>
          <a:lstStyle/>
          <a:p>
            <a:pPr algn="ctr"/>
            <a:endParaRPr lang="zh-CN" altLang="zh-CN" sz="1400">
              <a:solidFill>
                <a:srgbClr val="FFFFFF"/>
              </a:solidFill>
              <a:latin typeface="黑体" pitchFamily="49" charset="-122"/>
              <a:ea typeface="黑体" pitchFamily="49" charset="-122"/>
              <a:sym typeface="黑体" pitchFamily="49" charset="-122"/>
            </a:endParaRPr>
          </a:p>
        </p:txBody>
      </p:sp>
      <p:sp>
        <p:nvSpPr>
          <p:cNvPr id="19466" name="标题 6"/>
          <p:cNvSpPr>
            <a:spLocks noGrp="1" noChangeArrowheads="1"/>
          </p:cNvSpPr>
          <p:nvPr>
            <p:ph type="title" idx="4294967295"/>
          </p:nvPr>
        </p:nvSpPr>
        <p:spPr>
          <a:xfrm>
            <a:off x="158750" y="12700"/>
            <a:ext cx="8229600" cy="750888"/>
          </a:xfrm>
          <a:ln/>
        </p:spPr>
        <p:txBody>
          <a:bodyPr/>
          <a:lstStyle/>
          <a:p>
            <a:pPr algn="l"/>
            <a:r>
              <a:rPr lang="zh-CN" altLang="en-US" sz="3600" b="1">
                <a:solidFill>
                  <a:schemeClr val="bg1"/>
                </a:solidFill>
                <a:latin typeface="黑体" pitchFamily="49" charset="-122"/>
                <a:ea typeface="黑体" pitchFamily="49" charset="-122"/>
              </a:rPr>
              <a:t>运行管理平台</a:t>
            </a:r>
            <a:endParaRPr lang="en-US" altLang="zh-CN" sz="3600" b="1">
              <a:solidFill>
                <a:schemeClr val="bg1"/>
              </a:solidFill>
              <a:latin typeface="黑体" pitchFamily="49" charset="-122"/>
              <a:ea typeface="黑体" pitchFamily="49" charset="-122"/>
            </a:endParaRPr>
          </a:p>
        </p:txBody>
      </p:sp>
      <p:sp>
        <p:nvSpPr>
          <p:cNvPr id="19467" name="圆角矩形 25"/>
          <p:cNvSpPr>
            <a:spLocks noChangeArrowheads="1"/>
          </p:cNvSpPr>
          <p:nvPr/>
        </p:nvSpPr>
        <p:spPr bwMode="auto">
          <a:xfrm>
            <a:off x="6048375" y="4940300"/>
            <a:ext cx="2309813" cy="649288"/>
          </a:xfrm>
          <a:prstGeom prst="roundRect">
            <a:avLst>
              <a:gd name="adj" fmla="val 16667"/>
            </a:avLst>
          </a:prstGeom>
          <a:gradFill rotWithShape="1">
            <a:gsLst>
              <a:gs pos="0">
                <a:srgbClr val="4F6128"/>
              </a:gs>
              <a:gs pos="100000">
                <a:srgbClr val="76923C"/>
              </a:gs>
            </a:gsLst>
            <a:lin ang="16200000" scaled="1"/>
          </a:gradFill>
          <a:ln>
            <a:noFill/>
          </a:ln>
          <a:extLst>
            <a:ext uri="{91240B29-F687-4F45-9708-019B960494DF}">
              <a14:hiddenLine xmlns:a14="http://schemas.microsoft.com/office/drawing/2010/main" w="9525" cap="flat" cmpd="sng">
                <a:solidFill>
                  <a:srgbClr val="F79646"/>
                </a:solidFill>
                <a:bevel/>
                <a:headEnd/>
                <a:tailEnd/>
              </a14:hiddenLine>
            </a:ext>
          </a:extLst>
        </p:spPr>
        <p:txBody>
          <a:bodyPr anchor="ctr"/>
          <a:lstStyle/>
          <a:p>
            <a:pPr algn="ctr"/>
            <a:r>
              <a:rPr lang="zh-CN" altLang="en-US">
                <a:solidFill>
                  <a:srgbClr val="FFFFFF"/>
                </a:solidFill>
                <a:latin typeface="黑体" pitchFamily="49" charset="-122"/>
                <a:ea typeface="黑体" pitchFamily="49" charset="-122"/>
                <a:sym typeface="黑体" pitchFamily="49" charset="-122"/>
              </a:rPr>
              <a:t>服务申请与预约管理</a:t>
            </a:r>
          </a:p>
        </p:txBody>
      </p:sp>
      <p:sp>
        <p:nvSpPr>
          <p:cNvPr id="19468" name="圆角矩形 26"/>
          <p:cNvSpPr>
            <a:spLocks noChangeArrowheads="1"/>
          </p:cNvSpPr>
          <p:nvPr/>
        </p:nvSpPr>
        <p:spPr bwMode="auto">
          <a:xfrm>
            <a:off x="1260475" y="4940300"/>
            <a:ext cx="2124075" cy="649288"/>
          </a:xfrm>
          <a:prstGeom prst="roundRect">
            <a:avLst>
              <a:gd name="adj" fmla="val 16667"/>
            </a:avLst>
          </a:prstGeom>
          <a:gradFill rotWithShape="1">
            <a:gsLst>
              <a:gs pos="0">
                <a:srgbClr val="992F2B"/>
              </a:gs>
              <a:gs pos="79999">
                <a:srgbClr val="C93D39"/>
              </a:gs>
              <a:gs pos="100000">
                <a:srgbClr val="CD3A36"/>
              </a:gs>
            </a:gsLst>
            <a:lin ang="16200000" scaled="1"/>
          </a:gradFill>
          <a:ln w="9525" cap="flat" cmpd="sng">
            <a:solidFill>
              <a:schemeClr val="accent2"/>
            </a:solidFill>
            <a:bevel/>
            <a:headEnd/>
            <a:tailEnd/>
          </a:ln>
        </p:spPr>
        <p:txBody>
          <a:bodyPr anchor="ctr"/>
          <a:lstStyle/>
          <a:p>
            <a:pPr algn="ctr"/>
            <a:r>
              <a:rPr lang="zh-CN" altLang="en-US">
                <a:solidFill>
                  <a:srgbClr val="FFFFFF"/>
                </a:solidFill>
                <a:latin typeface="黑体" pitchFamily="49" charset="-122"/>
                <a:ea typeface="黑体" pitchFamily="49" charset="-122"/>
                <a:sym typeface="黑体" pitchFamily="49" charset="-122"/>
              </a:rPr>
              <a:t>仪器设备运行管理</a:t>
            </a:r>
            <a:endParaRPr lang="zh-CN" altLang="en-US"/>
          </a:p>
        </p:txBody>
      </p:sp>
      <p:pic>
        <p:nvPicPr>
          <p:cNvPr id="19469" name="图片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7763" y="3209925"/>
            <a:ext cx="1625600"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0" name="图片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76375" y="3284538"/>
            <a:ext cx="1852613"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1" name="上箭头 10"/>
          <p:cNvSpPr>
            <a:spLocks noChangeArrowheads="1"/>
          </p:cNvSpPr>
          <p:nvPr/>
        </p:nvSpPr>
        <p:spPr bwMode="auto">
          <a:xfrm rot="7200000">
            <a:off x="5601494" y="1754981"/>
            <a:ext cx="528638" cy="1851025"/>
          </a:xfrm>
          <a:prstGeom prst="upArrow">
            <a:avLst>
              <a:gd name="adj1" fmla="val 50000"/>
              <a:gd name="adj2" fmla="val 49994"/>
            </a:avLst>
          </a:prstGeom>
          <a:gradFill rotWithShape="1">
            <a:gsLst>
              <a:gs pos="0">
                <a:srgbClr val="A15517"/>
              </a:gs>
              <a:gs pos="100000">
                <a:srgbClr val="FF8F33"/>
              </a:gs>
            </a:gsLst>
            <a:lin ang="16200000" scaled="1"/>
          </a:gradFill>
          <a:ln>
            <a:noFill/>
          </a:ln>
          <a:extLst>
            <a:ext uri="{91240B29-F687-4F45-9708-019B960494DF}">
              <a14:hiddenLine xmlns:a14="http://schemas.microsoft.com/office/drawing/2010/main" w="9525" cap="flat" cmpd="sng">
                <a:solidFill>
                  <a:srgbClr val="F79646"/>
                </a:solidFill>
                <a:bevel/>
                <a:headEnd/>
                <a:tailEnd/>
              </a14:hiddenLine>
            </a:ext>
          </a:extLst>
        </p:spPr>
        <p:txBody>
          <a:bodyPr anchor="ctr"/>
          <a:lstStyle/>
          <a:p>
            <a:pPr algn="ctr"/>
            <a:endParaRPr lang="zh-CN" altLang="zh-CN" sz="1400">
              <a:solidFill>
                <a:srgbClr val="FFFFFF"/>
              </a:solidFill>
              <a:latin typeface="黑体" pitchFamily="49" charset="-122"/>
              <a:ea typeface="黑体" pitchFamily="49" charset="-122"/>
              <a:sym typeface="黑体" pitchFamily="49" charset="-122"/>
            </a:endParaRPr>
          </a:p>
        </p:txBody>
      </p:sp>
      <p:sp>
        <p:nvSpPr>
          <p:cNvPr id="19472" name="圆角矩形 40"/>
          <p:cNvSpPr>
            <a:spLocks noChangeArrowheads="1"/>
          </p:cNvSpPr>
          <p:nvPr/>
        </p:nvSpPr>
        <p:spPr bwMode="auto">
          <a:xfrm>
            <a:off x="3067050" y="1412875"/>
            <a:ext cx="3024188" cy="598488"/>
          </a:xfrm>
          <a:prstGeom prst="roundRect">
            <a:avLst>
              <a:gd name="adj" fmla="val 16667"/>
            </a:avLst>
          </a:prstGeom>
          <a:gradFill rotWithShape="1">
            <a:gsLst>
              <a:gs pos="0">
                <a:srgbClr val="185262"/>
              </a:gs>
              <a:gs pos="73999">
                <a:srgbClr val="23839D"/>
              </a:gs>
              <a:gs pos="100000">
                <a:srgbClr val="23839D"/>
              </a:gs>
            </a:gsLst>
            <a:lin ang="162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r>
              <a:rPr lang="zh-CN" altLang="en-US" sz="2400">
                <a:solidFill>
                  <a:srgbClr val="FFFFFF"/>
                </a:solidFill>
                <a:latin typeface="黑体" pitchFamily="49" charset="-122"/>
                <a:ea typeface="黑体" pitchFamily="49" charset="-122"/>
                <a:sym typeface="黑体" pitchFamily="49" charset="-122"/>
              </a:rPr>
              <a:t>运行管理平台</a:t>
            </a:r>
          </a:p>
        </p:txBody>
      </p:sp>
      <p:pic>
        <p:nvPicPr>
          <p:cNvPr id="19473" name="Picture 2" descr="C:\Users\hwfan\AppData\Local\Microsoft\Windows\Temporary Internet Files\Content.IE5\9Q6FL3OI\MC900186164[1].wm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33825" y="3224213"/>
            <a:ext cx="1285875" cy="184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灯片编号占位符 4"/>
          <p:cNvSpPr>
            <a:spLocks noGrp="1"/>
          </p:cNvSpPr>
          <p:nvPr>
            <p:ph type="sldNum" sz="quarter" idx="12"/>
          </p:nvPr>
        </p:nvSpPr>
        <p:spPr/>
        <p:txBody>
          <a:bodyPr/>
          <a:lstStyle/>
          <a:p>
            <a:fld id="{BEDE8B7C-5530-4EEE-AE1E-25BBA46CAD71}" type="slidenum">
              <a:rPr lang="zh-CN" altLang="en-US"/>
              <a:pPr/>
              <a:t>25</a:t>
            </a:fld>
            <a:endParaRPr lang="zh-CN" altLang="en-US" sz="1800">
              <a:solidFill>
                <a:schemeClr val="tx1"/>
              </a:solidFill>
              <a:latin typeface="Arial" pitchFamily="34" charset="0"/>
              <a:ea typeface="宋体" pitchFamily="2" charset="-122"/>
            </a:endParaRPr>
          </a:p>
        </p:txBody>
      </p:sp>
      <p:sp>
        <p:nvSpPr>
          <p:cNvPr id="20482" name="矩形 3"/>
          <p:cNvSpPr>
            <a:spLocks noChangeArrowheads="1"/>
          </p:cNvSpPr>
          <p:nvPr/>
        </p:nvSpPr>
        <p:spPr bwMode="auto">
          <a:xfrm>
            <a:off x="-9525" y="763588"/>
            <a:ext cx="9151938" cy="6094412"/>
          </a:xfrm>
          <a:prstGeom prst="rect">
            <a:avLst/>
          </a:prstGeom>
          <a:blipFill dpi="0" rotWithShape="1">
            <a:blip r:embed="rId3">
              <a:alphaModFix amt="80000"/>
            </a:blip>
            <a:srcRect/>
            <a:stretch>
              <a:fillRect/>
            </a:stretch>
          </a:blip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pic>
        <p:nvPicPr>
          <p:cNvPr id="20483" name="图片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8" y="0"/>
            <a:ext cx="9150351"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 y="0"/>
            <a:ext cx="2543175"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图片 12"/>
          <p:cNvPicPr>
            <a:picLocks noChangeAspect="1" noChangeArrowheads="1"/>
          </p:cNvPicPr>
          <p:nvPr/>
        </p:nvPicPr>
        <p:blipFill>
          <a:blip r:embed="rId6">
            <a:extLst>
              <a:ext uri="{28A0092B-C50C-407E-A947-70E740481C1C}">
                <a14:useLocalDpi xmlns:a14="http://schemas.microsoft.com/office/drawing/2010/main" val="0"/>
              </a:ext>
            </a:extLst>
          </a:blip>
          <a:srcRect b="1604"/>
          <a:stretch>
            <a:fillRect/>
          </a:stretch>
        </p:blipFill>
        <p:spPr bwMode="auto">
          <a:xfrm>
            <a:off x="1588" y="765175"/>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Rectangle 3"/>
          <p:cNvSpPr>
            <a:spLocks noChangeArrowheads="1"/>
          </p:cNvSpPr>
          <p:nvPr/>
        </p:nvSpPr>
        <p:spPr bwMode="auto">
          <a:xfrm>
            <a:off x="-9525" y="6524625"/>
            <a:ext cx="9163050" cy="342900"/>
          </a:xfrm>
          <a:prstGeom prst="rect">
            <a:avLst/>
          </a:prstGeom>
          <a:solidFill>
            <a:srgbClr val="777777">
              <a:alpha val="50000"/>
            </a:srgbClr>
          </a:solidFill>
          <a:ln>
            <a:noFill/>
          </a:ln>
          <a:extLst>
            <a:ext uri="{91240B29-F687-4F45-9708-019B960494DF}">
              <a14:hiddenLine xmlns:a14="http://schemas.microsoft.com/office/drawing/2010/main" w="9525" cmpd="sng">
                <a:solidFill>
                  <a:srgbClr val="000000"/>
                </a:solidFill>
                <a:bevel/>
                <a:headEnd/>
                <a:tailEnd/>
              </a14:hiddenLine>
            </a:ext>
          </a:extLst>
        </p:spPr>
        <p:txBody>
          <a:bodyPr wrap="none" anchor="ctr"/>
          <a:lstStyle/>
          <a:p>
            <a:endParaRPr lang="zh-CN" altLang="zh-CN">
              <a:solidFill>
                <a:srgbClr val="000000"/>
              </a:solidFill>
              <a:latin typeface="Calibri" pitchFamily="34" charset="0"/>
              <a:sym typeface="宋体" pitchFamily="2" charset="-122"/>
            </a:endParaRPr>
          </a:p>
        </p:txBody>
      </p:sp>
      <p:sp>
        <p:nvSpPr>
          <p:cNvPr id="20487" name="TextBox 10"/>
          <p:cNvSpPr>
            <a:spLocks noChangeArrowheads="1"/>
          </p:cNvSpPr>
          <p:nvPr/>
        </p:nvSpPr>
        <p:spPr bwMode="auto">
          <a:xfrm>
            <a:off x="4706938" y="6626225"/>
            <a:ext cx="418623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r>
              <a:rPr lang="zh-CN" altLang="zh-CN" sz="1100">
                <a:solidFill>
                  <a:schemeClr val="bg1"/>
                </a:solidFill>
                <a:latin typeface="Century" pitchFamily="18" charset="0"/>
                <a:ea typeface="迷你简粗倩" pitchFamily="1" charset="-122"/>
                <a:sym typeface="Century" pitchFamily="18" charset="0"/>
              </a:rPr>
              <a:t>National Center for Protein Science </a:t>
            </a:r>
            <a:r>
              <a:rPr lang="zh-CN" altLang="zh-CN" sz="1100">
                <a:solidFill>
                  <a:schemeClr val="bg1"/>
                </a:solidFill>
                <a:latin typeface="Century" pitchFamily="18" charset="0"/>
                <a:ea typeface="迷你简粗倩" pitchFamily="1" charset="-122"/>
                <a:sym typeface="宋体" pitchFamily="2" charset="-122"/>
              </a:rPr>
              <a:t>Shanghai</a:t>
            </a:r>
          </a:p>
        </p:txBody>
      </p:sp>
      <p:sp>
        <p:nvSpPr>
          <p:cNvPr id="20488" name="标题 6"/>
          <p:cNvSpPr>
            <a:spLocks noGrp="1" noChangeArrowheads="1"/>
          </p:cNvSpPr>
          <p:nvPr>
            <p:ph type="title" idx="4294967295"/>
          </p:nvPr>
        </p:nvSpPr>
        <p:spPr>
          <a:xfrm>
            <a:off x="158750" y="12700"/>
            <a:ext cx="8229600" cy="750888"/>
          </a:xfrm>
          <a:ln/>
        </p:spPr>
        <p:txBody>
          <a:bodyPr/>
          <a:lstStyle/>
          <a:p>
            <a:pPr algn="l"/>
            <a:r>
              <a:rPr lang="zh-CN" altLang="en-US" sz="3600" b="1">
                <a:solidFill>
                  <a:schemeClr val="bg1"/>
                </a:solidFill>
                <a:latin typeface="黑体" pitchFamily="49" charset="-122"/>
                <a:ea typeface="黑体" pitchFamily="49" charset="-122"/>
              </a:rPr>
              <a:t>办公</a:t>
            </a:r>
            <a:r>
              <a:rPr lang="en-US" altLang="zh-CN" sz="3600" b="1">
                <a:solidFill>
                  <a:schemeClr val="bg1"/>
                </a:solidFill>
                <a:latin typeface="黑体" pitchFamily="49" charset="-122"/>
                <a:ea typeface="黑体" pitchFamily="49" charset="-122"/>
              </a:rPr>
              <a:t>OA</a:t>
            </a:r>
            <a:r>
              <a:rPr lang="zh-CN" altLang="en-US" sz="3600" b="1">
                <a:solidFill>
                  <a:schemeClr val="bg1"/>
                </a:solidFill>
                <a:latin typeface="黑体" pitchFamily="49" charset="-122"/>
                <a:ea typeface="黑体" pitchFamily="49" charset="-122"/>
              </a:rPr>
              <a:t>系统</a:t>
            </a:r>
          </a:p>
        </p:txBody>
      </p:sp>
      <p:sp>
        <p:nvSpPr>
          <p:cNvPr id="20489" name="圆角矩形 13"/>
          <p:cNvSpPr>
            <a:spLocks noChangeArrowheads="1"/>
          </p:cNvSpPr>
          <p:nvPr/>
        </p:nvSpPr>
        <p:spPr bwMode="auto">
          <a:xfrm>
            <a:off x="615950" y="1123950"/>
            <a:ext cx="8277225" cy="752475"/>
          </a:xfrm>
          <a:prstGeom prst="roundRect">
            <a:avLst>
              <a:gd name="adj" fmla="val 16667"/>
            </a:avLst>
          </a:prstGeom>
          <a:gradFill rotWithShape="1">
            <a:gsLst>
              <a:gs pos="0">
                <a:srgbClr val="164B5A"/>
              </a:gs>
              <a:gs pos="100000">
                <a:srgbClr val="36B0D0"/>
              </a:gs>
            </a:gsLst>
            <a:lin ang="16200000" scaled="1"/>
          </a:gradFill>
          <a:ln>
            <a:noFill/>
          </a:ln>
          <a:extLst>
            <a:ext uri="{91240B29-F687-4F45-9708-019B960494DF}">
              <a14:hiddenLine xmlns:a14="http://schemas.microsoft.com/office/drawing/2010/main" w="9525" cap="flat" cmpd="sng">
                <a:solidFill>
                  <a:srgbClr val="4BACC6"/>
                </a:solidFill>
                <a:bevel/>
                <a:headEnd/>
                <a:tailEnd/>
              </a14:hiddenLine>
            </a:ext>
          </a:extLst>
        </p:spPr>
        <p:txBody>
          <a:bodyPr anchor="ctr"/>
          <a:lstStyle/>
          <a:p>
            <a:pPr algn="ctr"/>
            <a:endParaRPr lang="zh-CN" altLang="zh-CN" sz="1200">
              <a:solidFill>
                <a:srgbClr val="FFFFFF"/>
              </a:solidFill>
              <a:ea typeface="微软简粗黑" pitchFamily="2" charset="-122"/>
            </a:endParaRPr>
          </a:p>
        </p:txBody>
      </p:sp>
      <p:sp>
        <p:nvSpPr>
          <p:cNvPr id="20490" name="TextBox 44"/>
          <p:cNvSpPr>
            <a:spLocks noChangeArrowheads="1"/>
          </p:cNvSpPr>
          <p:nvPr/>
        </p:nvSpPr>
        <p:spPr bwMode="auto">
          <a:xfrm>
            <a:off x="3203575" y="1279525"/>
            <a:ext cx="2757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2400" b="1">
                <a:solidFill>
                  <a:schemeClr val="bg1"/>
                </a:solidFill>
                <a:latin typeface="Adobe 黑体 Std R" pitchFamily="34" charset="-122"/>
                <a:ea typeface="Adobe 黑体 Std R" pitchFamily="34" charset="-122"/>
              </a:rPr>
              <a:t>办公</a:t>
            </a:r>
            <a:r>
              <a:rPr lang="en-US" altLang="zh-CN" sz="2400" b="1">
                <a:solidFill>
                  <a:schemeClr val="bg1"/>
                </a:solidFill>
                <a:latin typeface="Adobe 黑体 Std R" pitchFamily="34" charset="-122"/>
                <a:ea typeface="Adobe 黑体 Std R" pitchFamily="34" charset="-122"/>
              </a:rPr>
              <a:t>OA</a:t>
            </a:r>
            <a:r>
              <a:rPr lang="zh-CN" altLang="en-US" sz="2400" b="1">
                <a:solidFill>
                  <a:schemeClr val="bg1"/>
                </a:solidFill>
                <a:latin typeface="Adobe 黑体 Std R" pitchFamily="34" charset="-122"/>
                <a:ea typeface="Adobe 黑体 Std R" pitchFamily="34" charset="-122"/>
              </a:rPr>
              <a:t>系统</a:t>
            </a:r>
          </a:p>
        </p:txBody>
      </p:sp>
      <p:sp>
        <p:nvSpPr>
          <p:cNvPr id="20491" name="圆角矩形 15"/>
          <p:cNvSpPr>
            <a:spLocks noChangeArrowheads="1"/>
          </p:cNvSpPr>
          <p:nvPr/>
        </p:nvSpPr>
        <p:spPr bwMode="auto">
          <a:xfrm>
            <a:off x="1042988" y="4181475"/>
            <a:ext cx="1682750" cy="431800"/>
          </a:xfrm>
          <a:prstGeom prst="roundRect">
            <a:avLst>
              <a:gd name="adj" fmla="val 16667"/>
            </a:avLst>
          </a:prstGeom>
          <a:gradFill rotWithShape="1">
            <a:gsLst>
              <a:gs pos="0">
                <a:srgbClr val="A15517"/>
              </a:gs>
              <a:gs pos="100000">
                <a:srgbClr val="FF8F33"/>
              </a:gs>
            </a:gsLst>
            <a:lin ang="16200000" scaled="1"/>
          </a:gradFill>
          <a:ln>
            <a:noFill/>
          </a:ln>
          <a:extLst>
            <a:ext uri="{91240B29-F687-4F45-9708-019B960494DF}">
              <a14:hiddenLine xmlns:a14="http://schemas.microsoft.com/office/drawing/2010/main" w="9525" cap="flat" cmpd="sng">
                <a:solidFill>
                  <a:srgbClr val="F79646"/>
                </a:solidFill>
                <a:bevel/>
                <a:headEnd/>
                <a:tailEnd/>
              </a14:hiddenLine>
            </a:ext>
          </a:extLst>
        </p:spPr>
        <p:txBody>
          <a:bodyPr anchor="ctr"/>
          <a:lstStyle/>
          <a:p>
            <a:pPr algn="ctr"/>
            <a:r>
              <a:rPr lang="zh-CN" altLang="en-US">
                <a:solidFill>
                  <a:srgbClr val="FFFFFF"/>
                </a:solidFill>
                <a:latin typeface="黑体" pitchFamily="49" charset="-122"/>
                <a:ea typeface="黑体" pitchFamily="49" charset="-122"/>
                <a:sym typeface="黑体" pitchFamily="49" charset="-122"/>
              </a:rPr>
              <a:t>统一通讯</a:t>
            </a:r>
            <a:endParaRPr lang="en-US" altLang="zh-CN">
              <a:solidFill>
                <a:srgbClr val="FFFFFF"/>
              </a:solidFill>
              <a:latin typeface="黑体" pitchFamily="49" charset="-122"/>
              <a:ea typeface="黑体" pitchFamily="49" charset="-122"/>
              <a:sym typeface="黑体" pitchFamily="49" charset="-122"/>
            </a:endParaRPr>
          </a:p>
        </p:txBody>
      </p:sp>
      <p:pic>
        <p:nvPicPr>
          <p:cNvPr id="20492" name="图片 1"/>
          <p:cNvPicPr>
            <a:picLocks noChangeAspect="1" noChangeArrowheads="1"/>
          </p:cNvPicPr>
          <p:nvPr/>
        </p:nvPicPr>
        <p:blipFill>
          <a:blip r:embed="rId7">
            <a:extLst>
              <a:ext uri="{28A0092B-C50C-407E-A947-70E740481C1C}">
                <a14:useLocalDpi xmlns:a14="http://schemas.microsoft.com/office/drawing/2010/main" val="0"/>
              </a:ext>
            </a:extLst>
          </a:blip>
          <a:srcRect l="6734" t="14532" r="2370" b="17169"/>
          <a:stretch>
            <a:fillRect/>
          </a:stretch>
        </p:blipFill>
        <p:spPr bwMode="auto">
          <a:xfrm>
            <a:off x="1144588" y="3471863"/>
            <a:ext cx="14795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3" name="圆角矩形 30"/>
          <p:cNvSpPr>
            <a:spLocks noChangeArrowheads="1"/>
          </p:cNvSpPr>
          <p:nvPr/>
        </p:nvSpPr>
        <p:spPr bwMode="auto">
          <a:xfrm>
            <a:off x="3775075" y="2636838"/>
            <a:ext cx="1681163" cy="431800"/>
          </a:xfrm>
          <a:prstGeom prst="roundRect">
            <a:avLst>
              <a:gd name="adj" fmla="val 16667"/>
            </a:avLst>
          </a:prstGeom>
          <a:gradFill rotWithShape="1">
            <a:gsLst>
              <a:gs pos="0">
                <a:srgbClr val="A15517"/>
              </a:gs>
              <a:gs pos="100000">
                <a:srgbClr val="FF8F33"/>
              </a:gs>
            </a:gsLst>
            <a:lin ang="16200000" scaled="1"/>
          </a:gradFill>
          <a:ln>
            <a:noFill/>
          </a:ln>
          <a:extLst>
            <a:ext uri="{91240B29-F687-4F45-9708-019B960494DF}">
              <a14:hiddenLine xmlns:a14="http://schemas.microsoft.com/office/drawing/2010/main" w="9525" cap="flat" cmpd="sng">
                <a:solidFill>
                  <a:srgbClr val="F79646"/>
                </a:solidFill>
                <a:bevel/>
                <a:headEnd/>
                <a:tailEnd/>
              </a14:hiddenLine>
            </a:ext>
          </a:extLst>
        </p:spPr>
        <p:txBody>
          <a:bodyPr anchor="ctr"/>
          <a:lstStyle/>
          <a:p>
            <a:pPr algn="ctr"/>
            <a:r>
              <a:rPr lang="zh-CN" altLang="en-US">
                <a:solidFill>
                  <a:srgbClr val="FFFFFF"/>
                </a:solidFill>
                <a:latin typeface="黑体" pitchFamily="49" charset="-122"/>
                <a:ea typeface="黑体" pitchFamily="49" charset="-122"/>
                <a:sym typeface="黑体" pitchFamily="49" charset="-122"/>
              </a:rPr>
              <a:t>应用门户</a:t>
            </a:r>
            <a:endParaRPr lang="en-US" altLang="zh-CN">
              <a:solidFill>
                <a:srgbClr val="FFFFFF"/>
              </a:solidFill>
              <a:latin typeface="黑体" pitchFamily="49" charset="-122"/>
              <a:ea typeface="黑体" pitchFamily="49" charset="-122"/>
              <a:sym typeface="黑体" pitchFamily="49" charset="-122"/>
            </a:endParaRPr>
          </a:p>
        </p:txBody>
      </p:sp>
      <p:sp>
        <p:nvSpPr>
          <p:cNvPr id="20494" name="圆角矩形 16"/>
          <p:cNvSpPr>
            <a:spLocks noChangeArrowheads="1"/>
          </p:cNvSpPr>
          <p:nvPr/>
        </p:nvSpPr>
        <p:spPr bwMode="auto">
          <a:xfrm>
            <a:off x="4946650" y="4181475"/>
            <a:ext cx="1682750" cy="431800"/>
          </a:xfrm>
          <a:prstGeom prst="roundRect">
            <a:avLst>
              <a:gd name="adj" fmla="val 16667"/>
            </a:avLst>
          </a:prstGeom>
          <a:gradFill rotWithShape="1">
            <a:gsLst>
              <a:gs pos="0">
                <a:srgbClr val="A15517"/>
              </a:gs>
              <a:gs pos="100000">
                <a:srgbClr val="FF8F33"/>
              </a:gs>
            </a:gsLst>
            <a:lin ang="16200000" scaled="1"/>
          </a:gradFill>
          <a:ln>
            <a:noFill/>
          </a:ln>
          <a:extLst>
            <a:ext uri="{91240B29-F687-4F45-9708-019B960494DF}">
              <a14:hiddenLine xmlns:a14="http://schemas.microsoft.com/office/drawing/2010/main" w="9525" cap="flat" cmpd="sng">
                <a:solidFill>
                  <a:srgbClr val="F79646"/>
                </a:solidFill>
                <a:bevel/>
                <a:headEnd/>
                <a:tailEnd/>
              </a14:hiddenLine>
            </a:ext>
          </a:extLst>
        </p:spPr>
        <p:txBody>
          <a:bodyPr anchor="ctr"/>
          <a:lstStyle/>
          <a:p>
            <a:pPr algn="ctr"/>
            <a:r>
              <a:rPr lang="zh-CN" altLang="en-US">
                <a:solidFill>
                  <a:srgbClr val="FFFFFF"/>
                </a:solidFill>
                <a:latin typeface="黑体" pitchFamily="49" charset="-122"/>
                <a:ea typeface="黑体" pitchFamily="49" charset="-122"/>
                <a:sym typeface="黑体" pitchFamily="49" charset="-122"/>
              </a:rPr>
              <a:t>邮件系统</a:t>
            </a:r>
            <a:endParaRPr lang="zh-CN" altLang="en-US"/>
          </a:p>
        </p:txBody>
      </p:sp>
      <p:pic>
        <p:nvPicPr>
          <p:cNvPr id="20495" name="图片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18125" y="3405188"/>
            <a:ext cx="1025525"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6" name="圆角矩形 17"/>
          <p:cNvSpPr>
            <a:spLocks noChangeArrowheads="1"/>
          </p:cNvSpPr>
          <p:nvPr/>
        </p:nvSpPr>
        <p:spPr bwMode="auto">
          <a:xfrm>
            <a:off x="6899275" y="4181475"/>
            <a:ext cx="1681163" cy="431800"/>
          </a:xfrm>
          <a:prstGeom prst="roundRect">
            <a:avLst>
              <a:gd name="adj" fmla="val 16667"/>
            </a:avLst>
          </a:prstGeom>
          <a:gradFill rotWithShape="1">
            <a:gsLst>
              <a:gs pos="0">
                <a:srgbClr val="A15517"/>
              </a:gs>
              <a:gs pos="100000">
                <a:srgbClr val="FF8F33"/>
              </a:gs>
            </a:gsLst>
            <a:lin ang="16200000" scaled="1"/>
          </a:gradFill>
          <a:ln>
            <a:noFill/>
          </a:ln>
          <a:extLst>
            <a:ext uri="{91240B29-F687-4F45-9708-019B960494DF}">
              <a14:hiddenLine xmlns:a14="http://schemas.microsoft.com/office/drawing/2010/main" w="9525" cap="flat" cmpd="sng">
                <a:solidFill>
                  <a:srgbClr val="F79646"/>
                </a:solidFill>
                <a:bevel/>
                <a:headEnd/>
                <a:tailEnd/>
              </a14:hiddenLine>
            </a:ext>
          </a:extLst>
        </p:spPr>
        <p:txBody>
          <a:bodyPr anchor="ctr"/>
          <a:lstStyle/>
          <a:p>
            <a:pPr algn="ctr"/>
            <a:r>
              <a:rPr lang="zh-CN" altLang="en-US">
                <a:solidFill>
                  <a:srgbClr val="FFFFFF"/>
                </a:solidFill>
                <a:latin typeface="黑体" pitchFamily="49" charset="-122"/>
                <a:ea typeface="黑体" pitchFamily="49" charset="-122"/>
                <a:sym typeface="黑体" pitchFamily="49" charset="-122"/>
              </a:rPr>
              <a:t>文件共享</a:t>
            </a:r>
            <a:endParaRPr lang="en-US" altLang="zh-CN">
              <a:solidFill>
                <a:srgbClr val="FFFFFF"/>
              </a:solidFill>
              <a:latin typeface="黑体" pitchFamily="49" charset="-122"/>
              <a:ea typeface="黑体" pitchFamily="49" charset="-122"/>
              <a:sym typeface="黑体" pitchFamily="49" charset="-122"/>
            </a:endParaRPr>
          </a:p>
        </p:txBody>
      </p:sp>
      <p:pic>
        <p:nvPicPr>
          <p:cNvPr id="20497" name="图片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64388" y="3316288"/>
            <a:ext cx="1176337"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8" name="圆角矩形 18"/>
          <p:cNvSpPr>
            <a:spLocks noChangeArrowheads="1"/>
          </p:cNvSpPr>
          <p:nvPr/>
        </p:nvSpPr>
        <p:spPr bwMode="auto">
          <a:xfrm>
            <a:off x="533400" y="5826125"/>
            <a:ext cx="1514475" cy="431800"/>
          </a:xfrm>
          <a:prstGeom prst="roundRect">
            <a:avLst>
              <a:gd name="adj" fmla="val 16667"/>
            </a:avLst>
          </a:prstGeom>
          <a:gradFill rotWithShape="1">
            <a:gsLst>
              <a:gs pos="0">
                <a:srgbClr val="A15517"/>
              </a:gs>
              <a:gs pos="100000">
                <a:srgbClr val="FF8F33"/>
              </a:gs>
            </a:gsLst>
            <a:lin ang="16200000" scaled="1"/>
          </a:gradFill>
          <a:ln>
            <a:noFill/>
          </a:ln>
          <a:extLst>
            <a:ext uri="{91240B29-F687-4F45-9708-019B960494DF}">
              <a14:hiddenLine xmlns:a14="http://schemas.microsoft.com/office/drawing/2010/main" w="9525" cap="flat" cmpd="sng">
                <a:solidFill>
                  <a:srgbClr val="F79646"/>
                </a:solidFill>
                <a:bevel/>
                <a:headEnd/>
                <a:tailEnd/>
              </a14:hiddenLine>
            </a:ext>
          </a:extLst>
        </p:spPr>
        <p:txBody>
          <a:bodyPr anchor="ctr"/>
          <a:lstStyle/>
          <a:p>
            <a:pPr algn="ctr"/>
            <a:r>
              <a:rPr lang="zh-CN" altLang="en-US">
                <a:solidFill>
                  <a:srgbClr val="FFFFFF"/>
                </a:solidFill>
                <a:latin typeface="黑体" pitchFamily="49" charset="-122"/>
                <a:ea typeface="黑体" pitchFamily="49" charset="-122"/>
                <a:sym typeface="黑体" pitchFamily="49" charset="-122"/>
              </a:rPr>
              <a:t>会议预约</a:t>
            </a:r>
          </a:p>
        </p:txBody>
      </p:sp>
      <p:pic>
        <p:nvPicPr>
          <p:cNvPr id="20499" name="图片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19150" y="4937125"/>
            <a:ext cx="94297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0" name="圆角矩形 20"/>
          <p:cNvSpPr>
            <a:spLocks noChangeArrowheads="1"/>
          </p:cNvSpPr>
          <p:nvPr/>
        </p:nvSpPr>
        <p:spPr bwMode="auto">
          <a:xfrm>
            <a:off x="3956050" y="5826125"/>
            <a:ext cx="1514475" cy="431800"/>
          </a:xfrm>
          <a:prstGeom prst="roundRect">
            <a:avLst>
              <a:gd name="adj" fmla="val 16667"/>
            </a:avLst>
          </a:prstGeom>
          <a:gradFill rotWithShape="1">
            <a:gsLst>
              <a:gs pos="0">
                <a:srgbClr val="A15517"/>
              </a:gs>
              <a:gs pos="100000">
                <a:srgbClr val="FF8F33"/>
              </a:gs>
            </a:gsLst>
            <a:lin ang="16200000" scaled="1"/>
          </a:gradFill>
          <a:ln>
            <a:noFill/>
          </a:ln>
          <a:extLst>
            <a:ext uri="{91240B29-F687-4F45-9708-019B960494DF}">
              <a14:hiddenLine xmlns:a14="http://schemas.microsoft.com/office/drawing/2010/main" w="9525" cap="flat" cmpd="sng">
                <a:solidFill>
                  <a:srgbClr val="F79646"/>
                </a:solidFill>
                <a:bevel/>
                <a:headEnd/>
                <a:tailEnd/>
              </a14:hiddenLine>
            </a:ext>
          </a:extLst>
        </p:spPr>
        <p:txBody>
          <a:bodyPr anchor="ctr"/>
          <a:lstStyle/>
          <a:p>
            <a:pPr algn="ctr"/>
            <a:r>
              <a:rPr lang="zh-CN" altLang="en-US">
                <a:solidFill>
                  <a:srgbClr val="FFFFFF"/>
                </a:solidFill>
                <a:latin typeface="黑体" pitchFamily="49" charset="-122"/>
                <a:ea typeface="黑体" pitchFamily="49" charset="-122"/>
                <a:sym typeface="黑体" pitchFamily="49" charset="-122"/>
              </a:rPr>
              <a:t>专家库</a:t>
            </a:r>
            <a:endParaRPr lang="zh-CN" altLang="en-US"/>
          </a:p>
        </p:txBody>
      </p:sp>
      <p:sp>
        <p:nvSpPr>
          <p:cNvPr id="20501" name="圆角矩形 21"/>
          <p:cNvSpPr>
            <a:spLocks noChangeArrowheads="1"/>
          </p:cNvSpPr>
          <p:nvPr/>
        </p:nvSpPr>
        <p:spPr bwMode="auto">
          <a:xfrm>
            <a:off x="5667375" y="5826125"/>
            <a:ext cx="1514475" cy="431800"/>
          </a:xfrm>
          <a:prstGeom prst="roundRect">
            <a:avLst>
              <a:gd name="adj" fmla="val 16667"/>
            </a:avLst>
          </a:prstGeom>
          <a:gradFill rotWithShape="1">
            <a:gsLst>
              <a:gs pos="0">
                <a:srgbClr val="A15517"/>
              </a:gs>
              <a:gs pos="100000">
                <a:srgbClr val="FF8F33"/>
              </a:gs>
            </a:gsLst>
            <a:lin ang="16200000" scaled="1"/>
          </a:gradFill>
          <a:ln>
            <a:noFill/>
          </a:ln>
          <a:extLst>
            <a:ext uri="{91240B29-F687-4F45-9708-019B960494DF}">
              <a14:hiddenLine xmlns:a14="http://schemas.microsoft.com/office/drawing/2010/main" w="9525" cap="flat" cmpd="sng">
                <a:solidFill>
                  <a:srgbClr val="F79646"/>
                </a:solidFill>
                <a:bevel/>
                <a:headEnd/>
                <a:tailEnd/>
              </a14:hiddenLine>
            </a:ext>
          </a:extLst>
        </p:spPr>
        <p:txBody>
          <a:bodyPr anchor="ctr"/>
          <a:lstStyle/>
          <a:p>
            <a:pPr algn="ctr"/>
            <a:r>
              <a:rPr lang="zh-CN" altLang="en-US">
                <a:solidFill>
                  <a:srgbClr val="FFFFFF"/>
                </a:solidFill>
                <a:latin typeface="黑体" pitchFamily="49" charset="-122"/>
                <a:ea typeface="黑体" pitchFamily="49" charset="-122"/>
                <a:sym typeface="黑体" pitchFamily="49" charset="-122"/>
              </a:rPr>
              <a:t>问答系统</a:t>
            </a:r>
            <a:endParaRPr lang="zh-CN" altLang="en-US"/>
          </a:p>
        </p:txBody>
      </p:sp>
      <p:pic>
        <p:nvPicPr>
          <p:cNvPr id="20502" name="图片 2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75338" y="4868863"/>
            <a:ext cx="1098550"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3" name="圆角矩形 22"/>
          <p:cNvSpPr>
            <a:spLocks noChangeArrowheads="1"/>
          </p:cNvSpPr>
          <p:nvPr/>
        </p:nvSpPr>
        <p:spPr bwMode="auto">
          <a:xfrm>
            <a:off x="7378700" y="5826125"/>
            <a:ext cx="1514475" cy="431800"/>
          </a:xfrm>
          <a:prstGeom prst="roundRect">
            <a:avLst>
              <a:gd name="adj" fmla="val 16667"/>
            </a:avLst>
          </a:prstGeom>
          <a:gradFill rotWithShape="1">
            <a:gsLst>
              <a:gs pos="0">
                <a:srgbClr val="A15517"/>
              </a:gs>
              <a:gs pos="100000">
                <a:srgbClr val="FF8F33"/>
              </a:gs>
            </a:gsLst>
            <a:lin ang="16200000" scaled="1"/>
          </a:gradFill>
          <a:ln>
            <a:noFill/>
          </a:ln>
          <a:extLst>
            <a:ext uri="{91240B29-F687-4F45-9708-019B960494DF}">
              <a14:hiddenLine xmlns:a14="http://schemas.microsoft.com/office/drawing/2010/main" w="9525" cap="flat" cmpd="sng">
                <a:solidFill>
                  <a:srgbClr val="F79646"/>
                </a:solidFill>
                <a:bevel/>
                <a:headEnd/>
                <a:tailEnd/>
              </a14:hiddenLine>
            </a:ext>
          </a:extLst>
        </p:spPr>
        <p:txBody>
          <a:bodyPr anchor="ctr"/>
          <a:lstStyle/>
          <a:p>
            <a:pPr algn="ctr"/>
            <a:r>
              <a:rPr lang="zh-CN" altLang="en-US">
                <a:solidFill>
                  <a:srgbClr val="FFFFFF"/>
                </a:solidFill>
                <a:latin typeface="黑体" pitchFamily="49" charset="-122"/>
                <a:ea typeface="黑体" pitchFamily="49" charset="-122"/>
                <a:sym typeface="黑体" pitchFamily="49" charset="-122"/>
              </a:rPr>
              <a:t>视频培训</a:t>
            </a:r>
            <a:endParaRPr lang="zh-CN" altLang="en-US"/>
          </a:p>
        </p:txBody>
      </p:sp>
      <p:pic>
        <p:nvPicPr>
          <p:cNvPr id="20504" name="图片 2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00950" y="4848225"/>
            <a:ext cx="106838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5" name="圆角矩形 19"/>
          <p:cNvSpPr>
            <a:spLocks noChangeArrowheads="1"/>
          </p:cNvSpPr>
          <p:nvPr/>
        </p:nvSpPr>
        <p:spPr bwMode="auto">
          <a:xfrm>
            <a:off x="2244725" y="5826125"/>
            <a:ext cx="1514475" cy="431800"/>
          </a:xfrm>
          <a:prstGeom prst="roundRect">
            <a:avLst>
              <a:gd name="adj" fmla="val 16667"/>
            </a:avLst>
          </a:prstGeom>
          <a:gradFill rotWithShape="1">
            <a:gsLst>
              <a:gs pos="0">
                <a:srgbClr val="A15517"/>
              </a:gs>
              <a:gs pos="100000">
                <a:srgbClr val="FF8F33"/>
              </a:gs>
            </a:gsLst>
            <a:lin ang="16200000" scaled="1"/>
          </a:gradFill>
          <a:ln>
            <a:noFill/>
          </a:ln>
          <a:extLst>
            <a:ext uri="{91240B29-F687-4F45-9708-019B960494DF}">
              <a14:hiddenLine xmlns:a14="http://schemas.microsoft.com/office/drawing/2010/main" w="9525" cap="flat" cmpd="sng">
                <a:solidFill>
                  <a:srgbClr val="F79646"/>
                </a:solidFill>
                <a:bevel/>
                <a:headEnd/>
                <a:tailEnd/>
              </a14:hiddenLine>
            </a:ext>
          </a:extLst>
        </p:spPr>
        <p:txBody>
          <a:bodyPr anchor="ctr"/>
          <a:lstStyle/>
          <a:p>
            <a:pPr algn="ctr"/>
            <a:r>
              <a:rPr lang="zh-CN" altLang="en-US">
                <a:solidFill>
                  <a:srgbClr val="FFFFFF"/>
                </a:solidFill>
                <a:latin typeface="黑体" pitchFamily="49" charset="-122"/>
                <a:ea typeface="黑体" pitchFamily="49" charset="-122"/>
                <a:sym typeface="黑体" pitchFamily="49" charset="-122"/>
              </a:rPr>
              <a:t>知识库</a:t>
            </a:r>
            <a:endParaRPr lang="zh-CN" altLang="en-US"/>
          </a:p>
        </p:txBody>
      </p:sp>
      <p:pic>
        <p:nvPicPr>
          <p:cNvPr id="20506" name="图片 2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41588" y="4919663"/>
            <a:ext cx="922337"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7" name="圆角矩形 35"/>
          <p:cNvSpPr>
            <a:spLocks noChangeArrowheads="1"/>
          </p:cNvSpPr>
          <p:nvPr/>
        </p:nvSpPr>
        <p:spPr bwMode="auto">
          <a:xfrm>
            <a:off x="2995613" y="4181475"/>
            <a:ext cx="1681162" cy="431800"/>
          </a:xfrm>
          <a:prstGeom prst="roundRect">
            <a:avLst>
              <a:gd name="adj" fmla="val 16667"/>
            </a:avLst>
          </a:prstGeom>
          <a:gradFill rotWithShape="1">
            <a:gsLst>
              <a:gs pos="0">
                <a:srgbClr val="A15517"/>
              </a:gs>
              <a:gs pos="100000">
                <a:srgbClr val="FF8F33"/>
              </a:gs>
            </a:gsLst>
            <a:lin ang="16200000" scaled="1"/>
          </a:gradFill>
          <a:ln>
            <a:noFill/>
          </a:ln>
          <a:extLst>
            <a:ext uri="{91240B29-F687-4F45-9708-019B960494DF}">
              <a14:hiddenLine xmlns:a14="http://schemas.microsoft.com/office/drawing/2010/main" w="9525" cap="flat" cmpd="sng">
                <a:solidFill>
                  <a:srgbClr val="F79646"/>
                </a:solidFill>
                <a:bevel/>
                <a:headEnd/>
                <a:tailEnd/>
              </a14:hiddenLine>
            </a:ext>
          </a:extLst>
        </p:spPr>
        <p:txBody>
          <a:bodyPr anchor="ctr"/>
          <a:lstStyle/>
          <a:p>
            <a:pPr algn="ctr"/>
            <a:r>
              <a:rPr lang="zh-CN" altLang="en-US">
                <a:solidFill>
                  <a:srgbClr val="FFFFFF"/>
                </a:solidFill>
                <a:latin typeface="黑体" pitchFamily="49" charset="-122"/>
                <a:ea typeface="黑体" pitchFamily="49" charset="-122"/>
                <a:sym typeface="黑体" pitchFamily="49" charset="-122"/>
              </a:rPr>
              <a:t>协同办公</a:t>
            </a:r>
            <a:endParaRPr lang="en-US" altLang="zh-CN">
              <a:solidFill>
                <a:srgbClr val="FFFFFF"/>
              </a:solidFill>
              <a:latin typeface="黑体" pitchFamily="49" charset="-122"/>
              <a:ea typeface="黑体" pitchFamily="49" charset="-122"/>
              <a:sym typeface="黑体" pitchFamily="49" charset="-122"/>
            </a:endParaRPr>
          </a:p>
        </p:txBody>
      </p:sp>
      <p:pic>
        <p:nvPicPr>
          <p:cNvPr id="20508" name="Picture 2" descr="C:\Users\hwfan\AppData\Local\Microsoft\Windows\Temporary Internet Files\Content.IE5\NE7FZH17\MC900023456[1].wmf"/>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389438" y="4968875"/>
            <a:ext cx="855662"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9" name="Picture 5" descr="C:\Users\hwfan\AppData\Local\Microsoft\Windows\Temporary Internet Files\Content.IE5\9Q6FL3OI\MC900436998[1].wmf"/>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308350" y="3436938"/>
            <a:ext cx="1162050"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0" name="Picture 2" descr="http://a3.att.hudong.com/83/90/20300534062837134251900119970.jpg"/>
          <p:cNvPicPr>
            <a:picLocks noChangeAspect="1" noChangeArrowheads="1"/>
          </p:cNvPicPr>
          <p:nvPr/>
        </p:nvPicPr>
        <p:blipFill>
          <a:blip r:embed="rId16" cstate="print">
            <a:extLst>
              <a:ext uri="{28A0092B-C50C-407E-A947-70E740481C1C}">
                <a14:useLocalDpi xmlns:a14="http://schemas.microsoft.com/office/drawing/2010/main" val="0"/>
              </a:ext>
            </a:extLst>
          </a:blip>
          <a:srcRect r="24619"/>
          <a:stretch>
            <a:fillRect/>
          </a:stretch>
        </p:blipFill>
        <p:spPr bwMode="auto">
          <a:xfrm>
            <a:off x="4137025" y="2022475"/>
            <a:ext cx="9398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矩形 3"/>
          <p:cNvSpPr>
            <a:spLocks noChangeArrowheads="1"/>
          </p:cNvSpPr>
          <p:nvPr/>
        </p:nvSpPr>
        <p:spPr bwMode="auto">
          <a:xfrm>
            <a:off x="-9525" y="763588"/>
            <a:ext cx="9151938" cy="6094412"/>
          </a:xfrm>
          <a:prstGeom prst="rect">
            <a:avLst/>
          </a:prstGeom>
          <a:blipFill dpi="0" rotWithShape="1">
            <a:blip r:embed="rId2">
              <a:alphaModFix amt="80000"/>
            </a:blip>
            <a:srcRect/>
            <a:stretch>
              <a:fillRect/>
            </a:stretch>
          </a:blip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pic>
        <p:nvPicPr>
          <p:cNvPr id="5123" name="图片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50351"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图片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0"/>
            <a:ext cx="2543175"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图片 12"/>
          <p:cNvPicPr>
            <a:picLocks noChangeAspect="1" noChangeArrowheads="1"/>
          </p:cNvPicPr>
          <p:nvPr/>
        </p:nvPicPr>
        <p:blipFill>
          <a:blip r:embed="rId5">
            <a:extLst>
              <a:ext uri="{28A0092B-C50C-407E-A947-70E740481C1C}">
                <a14:useLocalDpi xmlns:a14="http://schemas.microsoft.com/office/drawing/2010/main" val="0"/>
              </a:ext>
            </a:extLst>
          </a:blip>
          <a:srcRect b="1604"/>
          <a:stretch>
            <a:fillRect/>
          </a:stretch>
        </p:blipFill>
        <p:spPr bwMode="auto">
          <a:xfrm>
            <a:off x="1588" y="765175"/>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Rectangle 3"/>
          <p:cNvSpPr>
            <a:spLocks noChangeArrowheads="1"/>
          </p:cNvSpPr>
          <p:nvPr/>
        </p:nvSpPr>
        <p:spPr bwMode="auto">
          <a:xfrm>
            <a:off x="-9525" y="6524625"/>
            <a:ext cx="9163050" cy="342900"/>
          </a:xfrm>
          <a:prstGeom prst="rect">
            <a:avLst/>
          </a:prstGeom>
          <a:solidFill>
            <a:srgbClr val="777777">
              <a:alpha val="50000"/>
            </a:srgbClr>
          </a:solidFill>
          <a:ln>
            <a:noFill/>
          </a:ln>
          <a:extLst>
            <a:ext uri="{91240B29-F687-4F45-9708-019B960494DF}">
              <a14:hiddenLine xmlns:a14="http://schemas.microsoft.com/office/drawing/2010/main" w="9525" cmpd="sng">
                <a:solidFill>
                  <a:srgbClr val="000000"/>
                </a:solidFill>
                <a:bevel/>
                <a:headEnd/>
                <a:tailEnd/>
              </a14:hiddenLine>
            </a:ext>
          </a:extLst>
        </p:spPr>
        <p:txBody>
          <a:bodyPr wrap="none" anchor="ctr"/>
          <a:lstStyle/>
          <a:p>
            <a:endParaRPr lang="zh-CN" altLang="zh-CN">
              <a:solidFill>
                <a:srgbClr val="000000"/>
              </a:solidFill>
              <a:latin typeface="Calibri" pitchFamily="34" charset="0"/>
              <a:sym typeface="宋体" pitchFamily="2" charset="-122"/>
            </a:endParaRPr>
          </a:p>
        </p:txBody>
      </p:sp>
      <p:sp>
        <p:nvSpPr>
          <p:cNvPr id="5127" name="TextBox 10"/>
          <p:cNvSpPr>
            <a:spLocks noChangeArrowheads="1"/>
          </p:cNvSpPr>
          <p:nvPr/>
        </p:nvSpPr>
        <p:spPr bwMode="auto">
          <a:xfrm>
            <a:off x="4706938" y="6626225"/>
            <a:ext cx="418623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r>
              <a:rPr lang="zh-CN" altLang="zh-CN" sz="1100">
                <a:solidFill>
                  <a:schemeClr val="bg1"/>
                </a:solidFill>
                <a:latin typeface="Century" pitchFamily="18" charset="0"/>
                <a:ea typeface="迷你简粗倩" pitchFamily="1" charset="-122"/>
                <a:sym typeface="Century" pitchFamily="18" charset="0"/>
              </a:rPr>
              <a:t>National Center for Protein Science </a:t>
            </a:r>
            <a:r>
              <a:rPr lang="zh-CN" altLang="zh-CN" sz="1100">
                <a:solidFill>
                  <a:schemeClr val="bg1"/>
                </a:solidFill>
                <a:latin typeface="Century" pitchFamily="18" charset="0"/>
                <a:ea typeface="迷你简粗倩" pitchFamily="1" charset="-122"/>
                <a:sym typeface="宋体" pitchFamily="2" charset="-122"/>
              </a:rPr>
              <a:t>Shanghai</a:t>
            </a:r>
          </a:p>
        </p:txBody>
      </p:sp>
      <p:sp>
        <p:nvSpPr>
          <p:cNvPr id="16" name="标题 1"/>
          <p:cNvSpPr>
            <a:spLocks noGrp="1"/>
          </p:cNvSpPr>
          <p:nvPr>
            <p:ph type="title"/>
          </p:nvPr>
        </p:nvSpPr>
        <p:spPr>
          <a:xfrm>
            <a:off x="158824" y="12601"/>
            <a:ext cx="8229600" cy="750599"/>
          </a:xfrm>
        </p:spPr>
        <p:txBody>
          <a:bodyPr>
            <a:normAutofit/>
          </a:bodyPr>
          <a:lstStyle/>
          <a:p>
            <a:r>
              <a:rPr lang="zh-CN" altLang="en-US" sz="3600" dirty="0">
                <a:solidFill>
                  <a:schemeClr val="bg1"/>
                </a:solidFill>
              </a:rPr>
              <a:t>汇报内容</a:t>
            </a:r>
          </a:p>
        </p:txBody>
      </p:sp>
      <p:grpSp>
        <p:nvGrpSpPr>
          <p:cNvPr id="41" name="组合 40"/>
          <p:cNvGrpSpPr/>
          <p:nvPr/>
        </p:nvGrpSpPr>
        <p:grpSpPr>
          <a:xfrm>
            <a:off x="1404485" y="3194338"/>
            <a:ext cx="5831811" cy="738718"/>
            <a:chOff x="1231939" y="2762885"/>
            <a:chExt cx="5831811" cy="738718"/>
          </a:xfrm>
        </p:grpSpPr>
        <p:sp>
          <p:nvSpPr>
            <p:cNvPr id="42" name="AutoShape 3"/>
            <p:cNvSpPr>
              <a:spLocks noChangeArrowheads="1"/>
            </p:cNvSpPr>
            <p:nvPr/>
          </p:nvSpPr>
          <p:spPr bwMode="gray">
            <a:xfrm>
              <a:off x="1405950" y="2864118"/>
              <a:ext cx="5657800" cy="576000"/>
            </a:xfrm>
            <a:prstGeom prst="rect">
              <a:avLst/>
            </a:prstGeom>
            <a:gradFill flip="none" rotWithShape="1">
              <a:gsLst>
                <a:gs pos="0">
                  <a:srgbClr val="3FAFED">
                    <a:alpha val="96000"/>
                  </a:srgbClr>
                </a:gs>
                <a:gs pos="100000">
                  <a:srgbClr val="1282C2">
                    <a:alpha val="88000"/>
                  </a:srgbClr>
                </a:gs>
              </a:gsLst>
              <a:path path="circle">
                <a:fillToRect l="100000" b="100000"/>
              </a:path>
              <a:tileRect t="-100000" r="-100000"/>
            </a:gradFill>
            <a:ln w="12700" algn="ctr">
              <a:solidFill>
                <a:schemeClr val="bg1"/>
              </a:solidFill>
              <a:round/>
              <a:headEnd/>
              <a:tailEnd/>
            </a:ln>
            <a:effectLst>
              <a:outerShdw blurRad="50800" dist="38100" dir="5400000" algn="t" rotWithShape="0">
                <a:prstClr val="black">
                  <a:alpha val="40000"/>
                </a:prstClr>
              </a:outerShdw>
            </a:effectLst>
          </p:spPr>
          <p:txBody>
            <a:bodyPr wrap="none" anchor="ctr"/>
            <a:lstStyle/>
            <a:p>
              <a:pPr algn="ctr" eaLnBrk="0" hangingPunct="0"/>
              <a:r>
                <a:rPr lang="zh-CN" altLang="en-US" sz="2000" dirty="0" smtClean="0">
                  <a:solidFill>
                    <a:schemeClr val="bg1">
                      <a:lumMod val="75000"/>
                    </a:schemeClr>
                  </a:solidFill>
                  <a:latin typeface="Calibri" pitchFamily="34" charset="0"/>
                  <a:ea typeface="微软雅黑" pitchFamily="34" charset="-122"/>
                </a:rPr>
                <a:t>软 件 规 划</a:t>
              </a:r>
              <a:endParaRPr lang="zh-CN" altLang="zh-CN" sz="2000" dirty="0">
                <a:solidFill>
                  <a:schemeClr val="bg1">
                    <a:lumMod val="75000"/>
                  </a:schemeClr>
                </a:solidFill>
                <a:latin typeface="Calibri" pitchFamily="34" charset="0"/>
                <a:ea typeface="微软雅黑" pitchFamily="34" charset="-122"/>
              </a:endParaRPr>
            </a:p>
          </p:txBody>
        </p:sp>
        <p:sp>
          <p:nvSpPr>
            <p:cNvPr id="43" name="AutoShape 3"/>
            <p:cNvSpPr>
              <a:spLocks noChangeArrowheads="1"/>
            </p:cNvSpPr>
            <p:nvPr/>
          </p:nvSpPr>
          <p:spPr bwMode="gray">
            <a:xfrm>
              <a:off x="1420943" y="2900631"/>
              <a:ext cx="5614278" cy="360000"/>
            </a:xfrm>
            <a:prstGeom prst="rect">
              <a:avLst/>
            </a:prstGeom>
            <a:gradFill flip="none" rotWithShape="1">
              <a:gsLst>
                <a:gs pos="84000">
                  <a:schemeClr val="bg1">
                    <a:alpha val="0"/>
                  </a:schemeClr>
                </a:gs>
                <a:gs pos="12000">
                  <a:schemeClr val="bg1">
                    <a:alpha val="25000"/>
                  </a:schemeClr>
                </a:gs>
              </a:gsLst>
              <a:lin ang="54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zh-CN" dirty="0">
                <a:solidFill>
                  <a:schemeClr val="bg1">
                    <a:lumMod val="75000"/>
                  </a:schemeClr>
                </a:solidFill>
              </a:endParaRPr>
            </a:p>
          </p:txBody>
        </p:sp>
        <p:grpSp>
          <p:nvGrpSpPr>
            <p:cNvPr id="44" name="组合 43"/>
            <p:cNvGrpSpPr/>
            <p:nvPr/>
          </p:nvGrpSpPr>
          <p:grpSpPr>
            <a:xfrm>
              <a:off x="1231939" y="2762885"/>
              <a:ext cx="902172" cy="738718"/>
              <a:chOff x="1565275" y="5473179"/>
              <a:chExt cx="1078359" cy="1067467"/>
            </a:xfrm>
          </p:grpSpPr>
          <p:sp>
            <p:nvSpPr>
              <p:cNvPr id="45" name="AutoShape 32"/>
              <p:cNvSpPr>
                <a:spLocks noChangeArrowheads="1"/>
              </p:cNvSpPr>
              <p:nvPr/>
            </p:nvSpPr>
            <p:spPr bwMode="gray">
              <a:xfrm>
                <a:off x="1565275" y="5517232"/>
                <a:ext cx="1078359" cy="1023414"/>
              </a:xfrm>
              <a:prstGeom prst="roundRect">
                <a:avLst>
                  <a:gd name="adj" fmla="val 17509"/>
                </a:avLst>
              </a:prstGeom>
              <a:solidFill>
                <a:srgbClr val="4E91D4"/>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zh-CN" altLang="en-US">
                  <a:solidFill>
                    <a:schemeClr val="bg1">
                      <a:lumMod val="75000"/>
                    </a:schemeClr>
                  </a:solidFill>
                </a:endParaRPr>
              </a:p>
            </p:txBody>
          </p:sp>
          <p:sp>
            <p:nvSpPr>
              <p:cNvPr id="46" name="AutoShape 33"/>
              <p:cNvSpPr>
                <a:spLocks noChangeArrowheads="1"/>
              </p:cNvSpPr>
              <p:nvPr/>
            </p:nvSpPr>
            <p:spPr bwMode="gray">
              <a:xfrm>
                <a:off x="1590671" y="6259523"/>
                <a:ext cx="1031474" cy="254274"/>
              </a:xfrm>
              <a:prstGeom prst="roundRect">
                <a:avLst>
                  <a:gd name="adj" fmla="val 50000"/>
                </a:avLst>
              </a:prstGeom>
              <a:gradFill rotWithShape="1">
                <a:gsLst>
                  <a:gs pos="0">
                    <a:srgbClr val="4E91D4"/>
                  </a:gs>
                  <a:gs pos="100000">
                    <a:srgbClr val="4E91D4">
                      <a:gamma/>
                      <a:tint val="60784"/>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chemeClr val="bg1">
                      <a:lumMod val="75000"/>
                    </a:schemeClr>
                  </a:solidFill>
                </a:endParaRPr>
              </a:p>
            </p:txBody>
          </p:sp>
          <p:sp>
            <p:nvSpPr>
              <p:cNvPr id="47" name="AutoShape 34"/>
              <p:cNvSpPr>
                <a:spLocks noChangeArrowheads="1"/>
              </p:cNvSpPr>
              <p:nvPr/>
            </p:nvSpPr>
            <p:spPr bwMode="gray">
              <a:xfrm>
                <a:off x="1590671" y="5528287"/>
                <a:ext cx="1031474" cy="253484"/>
              </a:xfrm>
              <a:prstGeom prst="roundRect">
                <a:avLst>
                  <a:gd name="adj" fmla="val 50000"/>
                </a:avLst>
              </a:prstGeom>
              <a:gradFill rotWithShape="0">
                <a:gsLst>
                  <a:gs pos="0">
                    <a:srgbClr val="4E91D4">
                      <a:gamma/>
                      <a:tint val="27451"/>
                      <a:invGamma/>
                    </a:srgbClr>
                  </a:gs>
                  <a:gs pos="100000">
                    <a:srgbClr val="4E91D4"/>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chemeClr val="bg1">
                      <a:lumMod val="75000"/>
                    </a:schemeClr>
                  </a:solidFill>
                </a:endParaRPr>
              </a:p>
            </p:txBody>
          </p:sp>
          <p:sp>
            <p:nvSpPr>
              <p:cNvPr id="48" name="Text Box 35"/>
              <p:cNvSpPr txBox="1">
                <a:spLocks noChangeArrowheads="1"/>
              </p:cNvSpPr>
              <p:nvPr/>
            </p:nvSpPr>
            <p:spPr bwMode="gray">
              <a:xfrm>
                <a:off x="1831565" y="5473179"/>
                <a:ext cx="531132" cy="1022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zh-CN" sz="4000" dirty="0" smtClean="0">
                    <a:solidFill>
                      <a:schemeClr val="bg1">
                        <a:lumMod val="75000"/>
                      </a:schemeClr>
                    </a:solidFill>
                    <a:effectLst>
                      <a:outerShdw blurRad="38100" dist="38100" dir="2700000" algn="tl">
                        <a:srgbClr val="000000">
                          <a:alpha val="43137"/>
                        </a:srgbClr>
                      </a:outerShdw>
                    </a:effectLst>
                    <a:ea typeface="宋体" pitchFamily="2" charset="-122"/>
                  </a:rPr>
                  <a:t>2</a:t>
                </a:r>
                <a:endParaRPr lang="en-US" altLang="zh-CN" sz="2400" dirty="0">
                  <a:solidFill>
                    <a:schemeClr val="bg1">
                      <a:lumMod val="75000"/>
                    </a:schemeClr>
                  </a:solidFill>
                  <a:effectLst>
                    <a:outerShdw blurRad="38100" dist="38100" dir="2700000" algn="tl">
                      <a:srgbClr val="000000">
                        <a:alpha val="43137"/>
                      </a:srgbClr>
                    </a:outerShdw>
                  </a:effectLst>
                  <a:ea typeface="宋体" pitchFamily="2" charset="-122"/>
                </a:endParaRPr>
              </a:p>
            </p:txBody>
          </p:sp>
        </p:grpSp>
      </p:grpSp>
      <p:grpSp>
        <p:nvGrpSpPr>
          <p:cNvPr id="49" name="组合 48"/>
          <p:cNvGrpSpPr/>
          <p:nvPr/>
        </p:nvGrpSpPr>
        <p:grpSpPr>
          <a:xfrm>
            <a:off x="1383238" y="2060848"/>
            <a:ext cx="5831811" cy="738718"/>
            <a:chOff x="1231939" y="2762885"/>
            <a:chExt cx="5831811" cy="738718"/>
          </a:xfrm>
        </p:grpSpPr>
        <p:sp>
          <p:nvSpPr>
            <p:cNvPr id="50" name="AutoShape 3"/>
            <p:cNvSpPr>
              <a:spLocks noChangeArrowheads="1"/>
            </p:cNvSpPr>
            <p:nvPr/>
          </p:nvSpPr>
          <p:spPr bwMode="gray">
            <a:xfrm>
              <a:off x="1405950" y="2864118"/>
              <a:ext cx="5657800" cy="576000"/>
            </a:xfrm>
            <a:prstGeom prst="rect">
              <a:avLst/>
            </a:prstGeom>
            <a:gradFill flip="none" rotWithShape="1">
              <a:gsLst>
                <a:gs pos="0">
                  <a:srgbClr val="3FAFED">
                    <a:alpha val="96000"/>
                  </a:srgbClr>
                </a:gs>
                <a:gs pos="100000">
                  <a:srgbClr val="1282C2">
                    <a:alpha val="88000"/>
                  </a:srgbClr>
                </a:gs>
              </a:gsLst>
              <a:path path="circle">
                <a:fillToRect l="100000" b="100000"/>
              </a:path>
              <a:tileRect t="-100000" r="-100000"/>
            </a:gradFill>
            <a:ln w="12700" algn="ctr">
              <a:solidFill>
                <a:schemeClr val="bg1"/>
              </a:solidFill>
              <a:round/>
              <a:headEnd/>
              <a:tailEnd/>
            </a:ln>
            <a:effectLst>
              <a:outerShdw blurRad="50800" dist="38100" dir="5400000" algn="t" rotWithShape="0">
                <a:prstClr val="black">
                  <a:alpha val="40000"/>
                </a:prstClr>
              </a:outerShdw>
            </a:effectLst>
          </p:spPr>
          <p:txBody>
            <a:bodyPr wrap="none" anchor="ctr"/>
            <a:lstStyle/>
            <a:p>
              <a:pPr algn="ctr" eaLnBrk="0" hangingPunct="0"/>
              <a:r>
                <a:rPr lang="zh-CN" altLang="en-US" sz="2000" dirty="0" smtClean="0">
                  <a:ln w="18415" cmpd="sng">
                    <a:noFill/>
                    <a:prstDash val="solid"/>
                  </a:ln>
                  <a:solidFill>
                    <a:schemeClr val="bg1">
                      <a:lumMod val="75000"/>
                    </a:schemeClr>
                  </a:solidFill>
                  <a:latin typeface="Calibri" pitchFamily="34" charset="0"/>
                  <a:ea typeface="微软雅黑" pitchFamily="34" charset="-122"/>
                </a:rPr>
                <a:t>硬 件 支 撑</a:t>
              </a:r>
              <a:endParaRPr lang="en-US" altLang="zh-CN" sz="2000" dirty="0" smtClean="0">
                <a:ln w="18415" cmpd="sng">
                  <a:noFill/>
                  <a:prstDash val="solid"/>
                </a:ln>
                <a:solidFill>
                  <a:schemeClr val="bg1">
                    <a:lumMod val="75000"/>
                  </a:schemeClr>
                </a:solidFill>
                <a:latin typeface="Calibri" pitchFamily="34" charset="0"/>
                <a:ea typeface="微软雅黑" pitchFamily="34" charset="-122"/>
              </a:endParaRPr>
            </a:p>
          </p:txBody>
        </p:sp>
        <p:sp>
          <p:nvSpPr>
            <p:cNvPr id="51" name="AutoShape 3"/>
            <p:cNvSpPr>
              <a:spLocks noChangeArrowheads="1"/>
            </p:cNvSpPr>
            <p:nvPr/>
          </p:nvSpPr>
          <p:spPr bwMode="gray">
            <a:xfrm>
              <a:off x="1420943" y="2900631"/>
              <a:ext cx="5614278" cy="360000"/>
            </a:xfrm>
            <a:prstGeom prst="rect">
              <a:avLst/>
            </a:prstGeom>
            <a:gradFill flip="none" rotWithShape="1">
              <a:gsLst>
                <a:gs pos="84000">
                  <a:schemeClr val="bg1">
                    <a:alpha val="0"/>
                  </a:schemeClr>
                </a:gs>
                <a:gs pos="12000">
                  <a:schemeClr val="bg1">
                    <a:alpha val="25000"/>
                  </a:schemeClr>
                </a:gs>
              </a:gsLst>
              <a:lin ang="54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zh-CN" dirty="0">
                <a:ln w="18415" cmpd="sng">
                  <a:noFill/>
                  <a:prstDash val="solid"/>
                </a:ln>
                <a:solidFill>
                  <a:schemeClr val="bg1">
                    <a:lumMod val="75000"/>
                  </a:schemeClr>
                </a:solidFill>
              </a:endParaRPr>
            </a:p>
          </p:txBody>
        </p:sp>
        <p:grpSp>
          <p:nvGrpSpPr>
            <p:cNvPr id="52" name="组合 51"/>
            <p:cNvGrpSpPr/>
            <p:nvPr/>
          </p:nvGrpSpPr>
          <p:grpSpPr>
            <a:xfrm>
              <a:off x="1231939" y="2762885"/>
              <a:ext cx="902172" cy="738718"/>
              <a:chOff x="1565275" y="5473179"/>
              <a:chExt cx="1078359" cy="1067467"/>
            </a:xfrm>
          </p:grpSpPr>
          <p:sp>
            <p:nvSpPr>
              <p:cNvPr id="53" name="AutoShape 32"/>
              <p:cNvSpPr>
                <a:spLocks noChangeArrowheads="1"/>
              </p:cNvSpPr>
              <p:nvPr/>
            </p:nvSpPr>
            <p:spPr bwMode="gray">
              <a:xfrm>
                <a:off x="1565275" y="5517232"/>
                <a:ext cx="1078359" cy="1023414"/>
              </a:xfrm>
              <a:prstGeom prst="roundRect">
                <a:avLst>
                  <a:gd name="adj" fmla="val 17509"/>
                </a:avLst>
              </a:prstGeom>
              <a:solidFill>
                <a:srgbClr val="4E91D4"/>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zh-CN" altLang="en-US">
                  <a:ln w="18415" cmpd="sng">
                    <a:noFill/>
                    <a:prstDash val="solid"/>
                  </a:ln>
                  <a:solidFill>
                    <a:schemeClr val="bg1">
                      <a:lumMod val="75000"/>
                    </a:schemeClr>
                  </a:solidFill>
                </a:endParaRPr>
              </a:p>
            </p:txBody>
          </p:sp>
          <p:sp>
            <p:nvSpPr>
              <p:cNvPr id="54" name="AutoShape 33"/>
              <p:cNvSpPr>
                <a:spLocks noChangeArrowheads="1"/>
              </p:cNvSpPr>
              <p:nvPr/>
            </p:nvSpPr>
            <p:spPr bwMode="gray">
              <a:xfrm>
                <a:off x="1590671" y="6259523"/>
                <a:ext cx="1031474" cy="254274"/>
              </a:xfrm>
              <a:prstGeom prst="roundRect">
                <a:avLst>
                  <a:gd name="adj" fmla="val 50000"/>
                </a:avLst>
              </a:prstGeom>
              <a:gradFill rotWithShape="1">
                <a:gsLst>
                  <a:gs pos="0">
                    <a:srgbClr val="4E91D4"/>
                  </a:gs>
                  <a:gs pos="100000">
                    <a:srgbClr val="4E91D4">
                      <a:gamma/>
                      <a:tint val="60784"/>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n w="18415" cmpd="sng">
                    <a:noFill/>
                    <a:prstDash val="solid"/>
                  </a:ln>
                  <a:solidFill>
                    <a:schemeClr val="bg1">
                      <a:lumMod val="75000"/>
                    </a:schemeClr>
                  </a:solidFill>
                </a:endParaRPr>
              </a:p>
            </p:txBody>
          </p:sp>
          <p:sp>
            <p:nvSpPr>
              <p:cNvPr id="55" name="AutoShape 34"/>
              <p:cNvSpPr>
                <a:spLocks noChangeArrowheads="1"/>
              </p:cNvSpPr>
              <p:nvPr/>
            </p:nvSpPr>
            <p:spPr bwMode="gray">
              <a:xfrm>
                <a:off x="1590671" y="5528287"/>
                <a:ext cx="1031474" cy="253484"/>
              </a:xfrm>
              <a:prstGeom prst="roundRect">
                <a:avLst>
                  <a:gd name="adj" fmla="val 50000"/>
                </a:avLst>
              </a:prstGeom>
              <a:gradFill rotWithShape="0">
                <a:gsLst>
                  <a:gs pos="0">
                    <a:srgbClr val="4E91D4">
                      <a:gamma/>
                      <a:tint val="27451"/>
                      <a:invGamma/>
                    </a:srgbClr>
                  </a:gs>
                  <a:gs pos="100000">
                    <a:srgbClr val="4E91D4"/>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n w="18415" cmpd="sng">
                    <a:noFill/>
                    <a:prstDash val="solid"/>
                  </a:ln>
                  <a:solidFill>
                    <a:schemeClr val="bg1">
                      <a:lumMod val="75000"/>
                    </a:schemeClr>
                  </a:solidFill>
                </a:endParaRPr>
              </a:p>
            </p:txBody>
          </p:sp>
          <p:sp>
            <p:nvSpPr>
              <p:cNvPr id="56" name="Text Box 35"/>
              <p:cNvSpPr txBox="1">
                <a:spLocks noChangeArrowheads="1"/>
              </p:cNvSpPr>
              <p:nvPr/>
            </p:nvSpPr>
            <p:spPr bwMode="gray">
              <a:xfrm>
                <a:off x="1831565" y="5473179"/>
                <a:ext cx="531132" cy="1022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zh-CN" sz="4000" dirty="0" smtClean="0">
                    <a:ln w="18415" cmpd="sng">
                      <a:noFill/>
                      <a:prstDash val="solid"/>
                    </a:ln>
                    <a:solidFill>
                      <a:schemeClr val="bg1">
                        <a:lumMod val="75000"/>
                      </a:schemeClr>
                    </a:solidFill>
                    <a:effectLst>
                      <a:outerShdw blurRad="38100" dist="38100" dir="2700000" algn="tl">
                        <a:srgbClr val="000000">
                          <a:alpha val="43137"/>
                        </a:srgbClr>
                      </a:outerShdw>
                    </a:effectLst>
                    <a:ea typeface="宋体" pitchFamily="2" charset="-122"/>
                  </a:rPr>
                  <a:t>1</a:t>
                </a:r>
                <a:endParaRPr lang="en-US" altLang="zh-CN" sz="2400" dirty="0">
                  <a:ln w="18415" cmpd="sng">
                    <a:noFill/>
                    <a:prstDash val="solid"/>
                  </a:ln>
                  <a:solidFill>
                    <a:schemeClr val="bg1">
                      <a:lumMod val="75000"/>
                    </a:schemeClr>
                  </a:solidFill>
                  <a:effectLst>
                    <a:outerShdw blurRad="38100" dist="38100" dir="2700000" algn="tl">
                      <a:srgbClr val="000000">
                        <a:alpha val="43137"/>
                      </a:srgbClr>
                    </a:outerShdw>
                  </a:effectLst>
                  <a:ea typeface="宋体" pitchFamily="2" charset="-122"/>
                </a:endParaRPr>
              </a:p>
            </p:txBody>
          </p:sp>
        </p:grpSp>
      </p:grpSp>
      <p:grpSp>
        <p:nvGrpSpPr>
          <p:cNvPr id="57" name="组合 56"/>
          <p:cNvGrpSpPr/>
          <p:nvPr/>
        </p:nvGrpSpPr>
        <p:grpSpPr>
          <a:xfrm>
            <a:off x="1404485" y="4365104"/>
            <a:ext cx="5831811" cy="738718"/>
            <a:chOff x="1231939" y="2762885"/>
            <a:chExt cx="5831811" cy="738718"/>
          </a:xfrm>
        </p:grpSpPr>
        <p:sp>
          <p:nvSpPr>
            <p:cNvPr id="58" name="AutoShape 3"/>
            <p:cNvSpPr>
              <a:spLocks noChangeArrowheads="1"/>
            </p:cNvSpPr>
            <p:nvPr/>
          </p:nvSpPr>
          <p:spPr bwMode="gray">
            <a:xfrm>
              <a:off x="1405950" y="2864118"/>
              <a:ext cx="5657800" cy="576000"/>
            </a:xfrm>
            <a:prstGeom prst="rect">
              <a:avLst/>
            </a:prstGeom>
            <a:gradFill flip="none" rotWithShape="1">
              <a:gsLst>
                <a:gs pos="0">
                  <a:srgbClr val="3FAFED">
                    <a:alpha val="96000"/>
                  </a:srgbClr>
                </a:gs>
                <a:gs pos="100000">
                  <a:srgbClr val="1282C2">
                    <a:alpha val="88000"/>
                  </a:srgbClr>
                </a:gs>
              </a:gsLst>
              <a:path path="circle">
                <a:fillToRect l="100000" b="100000"/>
              </a:path>
              <a:tileRect t="-100000" r="-100000"/>
            </a:gradFill>
            <a:ln w="12700" algn="ctr">
              <a:solidFill>
                <a:schemeClr val="bg1"/>
              </a:solidFill>
              <a:round/>
              <a:headEnd/>
              <a:tailEnd/>
            </a:ln>
            <a:effectLst>
              <a:outerShdw blurRad="50800" dist="38100" dir="5400000" algn="t" rotWithShape="0">
                <a:prstClr val="black">
                  <a:alpha val="40000"/>
                </a:prstClr>
              </a:outerShdw>
            </a:effectLst>
          </p:spPr>
          <p:txBody>
            <a:bodyPr wrap="none" anchor="ctr"/>
            <a:lstStyle/>
            <a:p>
              <a:pPr algn="ctr" eaLnBrk="0" hangingPunct="0"/>
              <a:r>
                <a:rPr lang="zh-CN" altLang="en-US" sz="2000" b="1" dirty="0" smtClean="0">
                  <a:solidFill>
                    <a:schemeClr val="bg1"/>
                  </a:solidFill>
                  <a:latin typeface="Calibri" pitchFamily="34" charset="0"/>
                  <a:ea typeface="微软雅黑" pitchFamily="34" charset="-122"/>
                </a:rPr>
                <a:t>实 施 进 展</a:t>
              </a:r>
              <a:endParaRPr lang="zh-CN" altLang="zh-CN" sz="2000" b="1" dirty="0">
                <a:solidFill>
                  <a:schemeClr val="bg1"/>
                </a:solidFill>
                <a:latin typeface="Calibri" pitchFamily="34" charset="0"/>
                <a:ea typeface="微软雅黑" pitchFamily="34" charset="-122"/>
              </a:endParaRPr>
            </a:p>
          </p:txBody>
        </p:sp>
        <p:sp>
          <p:nvSpPr>
            <p:cNvPr id="59" name="AutoShape 3"/>
            <p:cNvSpPr>
              <a:spLocks noChangeArrowheads="1"/>
            </p:cNvSpPr>
            <p:nvPr/>
          </p:nvSpPr>
          <p:spPr bwMode="gray">
            <a:xfrm>
              <a:off x="1420943" y="2900631"/>
              <a:ext cx="5614278" cy="360000"/>
            </a:xfrm>
            <a:prstGeom prst="rect">
              <a:avLst/>
            </a:prstGeom>
            <a:gradFill flip="none" rotWithShape="1">
              <a:gsLst>
                <a:gs pos="84000">
                  <a:schemeClr val="bg1">
                    <a:alpha val="0"/>
                  </a:schemeClr>
                </a:gs>
                <a:gs pos="12000">
                  <a:schemeClr val="bg1">
                    <a:alpha val="25000"/>
                  </a:schemeClr>
                </a:gs>
              </a:gsLst>
              <a:lin ang="54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zh-CN" b="1" dirty="0">
                <a:solidFill>
                  <a:schemeClr val="bg1"/>
                </a:solidFill>
              </a:endParaRPr>
            </a:p>
          </p:txBody>
        </p:sp>
        <p:grpSp>
          <p:nvGrpSpPr>
            <p:cNvPr id="60" name="组合 59"/>
            <p:cNvGrpSpPr/>
            <p:nvPr/>
          </p:nvGrpSpPr>
          <p:grpSpPr>
            <a:xfrm>
              <a:off x="1231939" y="2762885"/>
              <a:ext cx="902172" cy="738718"/>
              <a:chOff x="1565275" y="5473179"/>
              <a:chExt cx="1078359" cy="1067467"/>
            </a:xfrm>
          </p:grpSpPr>
          <p:sp>
            <p:nvSpPr>
              <p:cNvPr id="61" name="AutoShape 32"/>
              <p:cNvSpPr>
                <a:spLocks noChangeArrowheads="1"/>
              </p:cNvSpPr>
              <p:nvPr/>
            </p:nvSpPr>
            <p:spPr bwMode="gray">
              <a:xfrm>
                <a:off x="1565275" y="5517232"/>
                <a:ext cx="1078359" cy="1023414"/>
              </a:xfrm>
              <a:prstGeom prst="roundRect">
                <a:avLst>
                  <a:gd name="adj" fmla="val 17509"/>
                </a:avLst>
              </a:prstGeom>
              <a:solidFill>
                <a:srgbClr val="4E91D4"/>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zh-CN" altLang="en-US" b="1">
                  <a:solidFill>
                    <a:schemeClr val="bg1"/>
                  </a:solidFill>
                </a:endParaRPr>
              </a:p>
            </p:txBody>
          </p:sp>
          <p:sp>
            <p:nvSpPr>
              <p:cNvPr id="62" name="AutoShape 33"/>
              <p:cNvSpPr>
                <a:spLocks noChangeArrowheads="1"/>
              </p:cNvSpPr>
              <p:nvPr/>
            </p:nvSpPr>
            <p:spPr bwMode="gray">
              <a:xfrm>
                <a:off x="1590671" y="6259523"/>
                <a:ext cx="1031474" cy="254274"/>
              </a:xfrm>
              <a:prstGeom prst="roundRect">
                <a:avLst>
                  <a:gd name="adj" fmla="val 50000"/>
                </a:avLst>
              </a:prstGeom>
              <a:gradFill rotWithShape="1">
                <a:gsLst>
                  <a:gs pos="0">
                    <a:srgbClr val="4E91D4"/>
                  </a:gs>
                  <a:gs pos="100000">
                    <a:srgbClr val="4E91D4">
                      <a:gamma/>
                      <a:tint val="60784"/>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b="1">
                  <a:solidFill>
                    <a:schemeClr val="bg1"/>
                  </a:solidFill>
                </a:endParaRPr>
              </a:p>
            </p:txBody>
          </p:sp>
          <p:sp>
            <p:nvSpPr>
              <p:cNvPr id="63" name="AutoShape 34"/>
              <p:cNvSpPr>
                <a:spLocks noChangeArrowheads="1"/>
              </p:cNvSpPr>
              <p:nvPr/>
            </p:nvSpPr>
            <p:spPr bwMode="gray">
              <a:xfrm>
                <a:off x="1590671" y="5528287"/>
                <a:ext cx="1031474" cy="253484"/>
              </a:xfrm>
              <a:prstGeom prst="roundRect">
                <a:avLst>
                  <a:gd name="adj" fmla="val 50000"/>
                </a:avLst>
              </a:prstGeom>
              <a:gradFill rotWithShape="0">
                <a:gsLst>
                  <a:gs pos="0">
                    <a:srgbClr val="4E91D4">
                      <a:gamma/>
                      <a:tint val="27451"/>
                      <a:invGamma/>
                    </a:srgbClr>
                  </a:gs>
                  <a:gs pos="100000">
                    <a:srgbClr val="4E91D4"/>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b="1">
                  <a:solidFill>
                    <a:schemeClr val="bg1"/>
                  </a:solidFill>
                </a:endParaRPr>
              </a:p>
            </p:txBody>
          </p:sp>
          <p:sp>
            <p:nvSpPr>
              <p:cNvPr id="64" name="Text Box 35"/>
              <p:cNvSpPr txBox="1">
                <a:spLocks noChangeArrowheads="1"/>
              </p:cNvSpPr>
              <p:nvPr/>
            </p:nvSpPr>
            <p:spPr bwMode="gray">
              <a:xfrm>
                <a:off x="1831565" y="5473179"/>
                <a:ext cx="531132" cy="1022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zh-CN" sz="4000" b="1" dirty="0" smtClean="0">
                    <a:solidFill>
                      <a:schemeClr val="bg1"/>
                    </a:solidFill>
                    <a:effectLst>
                      <a:outerShdw blurRad="38100" dist="38100" dir="2700000" algn="tl">
                        <a:srgbClr val="000000"/>
                      </a:outerShdw>
                    </a:effectLst>
                    <a:ea typeface="宋体" pitchFamily="2" charset="-122"/>
                  </a:rPr>
                  <a:t>3</a:t>
                </a:r>
                <a:endParaRPr lang="en-US" altLang="zh-CN" sz="2400" b="1" dirty="0">
                  <a:solidFill>
                    <a:schemeClr val="bg1"/>
                  </a:solidFill>
                  <a:effectLst>
                    <a:outerShdw blurRad="38100" dist="38100" dir="2700000" algn="tl">
                      <a:srgbClr val="000000"/>
                    </a:outerShdw>
                  </a:effectLst>
                  <a:ea typeface="宋体" pitchFamily="2" charset="-122"/>
                </a:endParaRPr>
              </a:p>
            </p:txBody>
          </p:sp>
        </p:grpSp>
      </p:grpSp>
    </p:spTree>
    <p:extLst>
      <p:ext uri="{BB962C8B-B14F-4D97-AF65-F5344CB8AC3E}">
        <p14:creationId xmlns:p14="http://schemas.microsoft.com/office/powerpoint/2010/main" val="3689355406"/>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灯片编号占位符 4"/>
          <p:cNvSpPr>
            <a:spLocks noGrp="1"/>
          </p:cNvSpPr>
          <p:nvPr>
            <p:ph type="sldNum" sz="quarter" idx="12"/>
          </p:nvPr>
        </p:nvSpPr>
        <p:spPr/>
        <p:txBody>
          <a:bodyPr/>
          <a:lstStyle/>
          <a:p>
            <a:fld id="{0B6BF19E-345A-4DAE-B5A9-FAF139F9CD86}" type="slidenum">
              <a:rPr lang="zh-CN" altLang="en-US"/>
              <a:pPr/>
              <a:t>27</a:t>
            </a:fld>
            <a:endParaRPr lang="zh-CN" altLang="en-US" sz="1800">
              <a:solidFill>
                <a:schemeClr val="tx1"/>
              </a:solidFill>
              <a:latin typeface="Arial" pitchFamily="34" charset="0"/>
              <a:ea typeface="宋体" pitchFamily="2" charset="-122"/>
            </a:endParaRPr>
          </a:p>
        </p:txBody>
      </p:sp>
      <p:sp>
        <p:nvSpPr>
          <p:cNvPr id="22530" name="矩形 3"/>
          <p:cNvSpPr>
            <a:spLocks noChangeArrowheads="1"/>
          </p:cNvSpPr>
          <p:nvPr/>
        </p:nvSpPr>
        <p:spPr bwMode="auto">
          <a:xfrm>
            <a:off x="-9525" y="763588"/>
            <a:ext cx="9151938" cy="6094412"/>
          </a:xfrm>
          <a:prstGeom prst="rect">
            <a:avLst/>
          </a:prstGeom>
          <a:blipFill dpi="0" rotWithShape="1">
            <a:blip r:embed="rId2">
              <a:alphaModFix amt="80000"/>
            </a:blip>
            <a:srcRect/>
            <a:stretch>
              <a:fillRect/>
            </a:stretch>
          </a:blip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pic>
        <p:nvPicPr>
          <p:cNvPr id="22531" name="图片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50351"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图片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0"/>
            <a:ext cx="2543175"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图片 12"/>
          <p:cNvPicPr>
            <a:picLocks noChangeAspect="1" noChangeArrowheads="1"/>
          </p:cNvPicPr>
          <p:nvPr/>
        </p:nvPicPr>
        <p:blipFill>
          <a:blip r:embed="rId5">
            <a:extLst>
              <a:ext uri="{28A0092B-C50C-407E-A947-70E740481C1C}">
                <a14:useLocalDpi xmlns:a14="http://schemas.microsoft.com/office/drawing/2010/main" val="0"/>
              </a:ext>
            </a:extLst>
          </a:blip>
          <a:srcRect b="1604"/>
          <a:stretch>
            <a:fillRect/>
          </a:stretch>
        </p:blipFill>
        <p:spPr bwMode="auto">
          <a:xfrm>
            <a:off x="1588" y="765175"/>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Rectangle 3"/>
          <p:cNvSpPr>
            <a:spLocks noChangeArrowheads="1"/>
          </p:cNvSpPr>
          <p:nvPr/>
        </p:nvSpPr>
        <p:spPr bwMode="auto">
          <a:xfrm>
            <a:off x="-9525" y="6524625"/>
            <a:ext cx="9163050" cy="342900"/>
          </a:xfrm>
          <a:prstGeom prst="rect">
            <a:avLst/>
          </a:prstGeom>
          <a:solidFill>
            <a:srgbClr val="777777">
              <a:alpha val="50000"/>
            </a:srgbClr>
          </a:solidFill>
          <a:ln>
            <a:noFill/>
          </a:ln>
          <a:extLst>
            <a:ext uri="{91240B29-F687-4F45-9708-019B960494DF}">
              <a14:hiddenLine xmlns:a14="http://schemas.microsoft.com/office/drawing/2010/main" w="9525" cmpd="sng">
                <a:solidFill>
                  <a:srgbClr val="000000"/>
                </a:solidFill>
                <a:bevel/>
                <a:headEnd/>
                <a:tailEnd/>
              </a14:hiddenLine>
            </a:ext>
          </a:extLst>
        </p:spPr>
        <p:txBody>
          <a:bodyPr wrap="none" anchor="ctr"/>
          <a:lstStyle/>
          <a:p>
            <a:endParaRPr lang="zh-CN" altLang="zh-CN">
              <a:solidFill>
                <a:srgbClr val="000000"/>
              </a:solidFill>
              <a:latin typeface="Calibri" pitchFamily="34" charset="0"/>
              <a:sym typeface="宋体" pitchFamily="2" charset="-122"/>
            </a:endParaRPr>
          </a:p>
        </p:txBody>
      </p:sp>
      <p:sp>
        <p:nvSpPr>
          <p:cNvPr id="22535" name="TextBox 10"/>
          <p:cNvSpPr>
            <a:spLocks noChangeArrowheads="1"/>
          </p:cNvSpPr>
          <p:nvPr/>
        </p:nvSpPr>
        <p:spPr bwMode="auto">
          <a:xfrm>
            <a:off x="4706938" y="6626225"/>
            <a:ext cx="418623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r>
              <a:rPr lang="zh-CN" altLang="zh-CN" sz="1100">
                <a:solidFill>
                  <a:schemeClr val="bg1"/>
                </a:solidFill>
                <a:latin typeface="Century" pitchFamily="18" charset="0"/>
                <a:ea typeface="迷你简粗倩" pitchFamily="1" charset="-122"/>
                <a:sym typeface="Century" pitchFamily="18" charset="0"/>
              </a:rPr>
              <a:t>National Center for Protein Science </a:t>
            </a:r>
            <a:r>
              <a:rPr lang="zh-CN" altLang="zh-CN" sz="1100">
                <a:solidFill>
                  <a:schemeClr val="bg1"/>
                </a:solidFill>
                <a:latin typeface="Century" pitchFamily="18" charset="0"/>
                <a:ea typeface="迷你简粗倩" pitchFamily="1" charset="-122"/>
                <a:sym typeface="宋体" pitchFamily="2" charset="-122"/>
              </a:rPr>
              <a:t>Shanghai</a:t>
            </a:r>
          </a:p>
        </p:txBody>
      </p:sp>
      <p:sp>
        <p:nvSpPr>
          <p:cNvPr id="22536" name="灯片编号占位符 1"/>
          <p:cNvSpPr>
            <a:spLocks noGrp="1" noChangeArrowheads="1"/>
          </p:cNvSpPr>
          <p:nvPr/>
        </p:nvSpPr>
        <p:spPr bwMode="auto">
          <a:xfrm>
            <a:off x="70104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D046C9F-3326-4C35-BB6C-D4E07B4B3DFB}" type="slidenum">
              <a:rPr lang="zh-CN" altLang="en-US"/>
              <a:pPr/>
              <a:t>27</a:t>
            </a:fld>
            <a:endParaRPr lang="zh-CN" altLang="en-US"/>
          </a:p>
        </p:txBody>
      </p:sp>
      <p:sp>
        <p:nvSpPr>
          <p:cNvPr id="22537" name="标题 1"/>
          <p:cNvSpPr>
            <a:spLocks noGrp="1" noChangeArrowheads="1"/>
          </p:cNvSpPr>
          <p:nvPr>
            <p:ph type="title" idx="4294967295"/>
          </p:nvPr>
        </p:nvSpPr>
        <p:spPr>
          <a:xfrm>
            <a:off x="158750" y="12700"/>
            <a:ext cx="8229600" cy="750888"/>
          </a:xfrm>
          <a:ln/>
        </p:spPr>
        <p:txBody>
          <a:bodyPr/>
          <a:lstStyle/>
          <a:p>
            <a:pPr algn="l"/>
            <a:r>
              <a:rPr lang="zh-CN" altLang="zh-CN" sz="2400" b="1">
                <a:solidFill>
                  <a:schemeClr val="bg1"/>
                </a:solidFill>
                <a:latin typeface="黑体" pitchFamily="49" charset="-122"/>
                <a:ea typeface="黑体" pitchFamily="49" charset="-122"/>
              </a:rPr>
              <a:t>科研物资管理系统</a:t>
            </a:r>
          </a:p>
        </p:txBody>
      </p:sp>
      <p:pic>
        <p:nvPicPr>
          <p:cNvPr id="22538" name="Picture 2" descr="C:\Users\hwfan\Desktop\中科院信息化建设汇报\图片\1.jpg"/>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63" y="801688"/>
            <a:ext cx="9215438" cy="568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矩形 3"/>
          <p:cNvSpPr>
            <a:spLocks noChangeArrowheads="1"/>
          </p:cNvSpPr>
          <p:nvPr/>
        </p:nvSpPr>
        <p:spPr bwMode="auto">
          <a:xfrm>
            <a:off x="-9525" y="763588"/>
            <a:ext cx="9151938" cy="6094412"/>
          </a:xfrm>
          <a:prstGeom prst="rect">
            <a:avLst/>
          </a:prstGeom>
          <a:blipFill dpi="0" rotWithShape="1">
            <a:blip r:embed="rId2">
              <a:alphaModFix amt="80000"/>
            </a:blip>
            <a:srcRect/>
            <a:stretch>
              <a:fillRect/>
            </a:stretch>
          </a:blip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pic>
        <p:nvPicPr>
          <p:cNvPr id="23555" name="图片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50351"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图片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0"/>
            <a:ext cx="2543175"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图片 12"/>
          <p:cNvPicPr>
            <a:picLocks noChangeAspect="1" noChangeArrowheads="1"/>
          </p:cNvPicPr>
          <p:nvPr/>
        </p:nvPicPr>
        <p:blipFill>
          <a:blip r:embed="rId5">
            <a:extLst>
              <a:ext uri="{28A0092B-C50C-407E-A947-70E740481C1C}">
                <a14:useLocalDpi xmlns:a14="http://schemas.microsoft.com/office/drawing/2010/main" val="0"/>
              </a:ext>
            </a:extLst>
          </a:blip>
          <a:srcRect b="1604"/>
          <a:stretch>
            <a:fillRect/>
          </a:stretch>
        </p:blipFill>
        <p:spPr bwMode="auto">
          <a:xfrm>
            <a:off x="1588" y="765175"/>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3"/>
          <p:cNvSpPr>
            <a:spLocks noChangeArrowheads="1"/>
          </p:cNvSpPr>
          <p:nvPr/>
        </p:nvSpPr>
        <p:spPr bwMode="auto">
          <a:xfrm>
            <a:off x="-9525" y="6524625"/>
            <a:ext cx="9163050" cy="342900"/>
          </a:xfrm>
          <a:prstGeom prst="rect">
            <a:avLst/>
          </a:prstGeom>
          <a:solidFill>
            <a:srgbClr val="777777">
              <a:alpha val="50000"/>
            </a:srgbClr>
          </a:solidFill>
          <a:ln>
            <a:noFill/>
          </a:ln>
          <a:extLst>
            <a:ext uri="{91240B29-F687-4F45-9708-019B960494DF}">
              <a14:hiddenLine xmlns:a14="http://schemas.microsoft.com/office/drawing/2010/main" w="9525" cmpd="sng">
                <a:solidFill>
                  <a:srgbClr val="000000"/>
                </a:solidFill>
                <a:bevel/>
                <a:headEnd/>
                <a:tailEnd/>
              </a14:hiddenLine>
            </a:ext>
          </a:extLst>
        </p:spPr>
        <p:txBody>
          <a:bodyPr wrap="none" anchor="ctr"/>
          <a:lstStyle/>
          <a:p>
            <a:endParaRPr lang="zh-CN" altLang="zh-CN">
              <a:solidFill>
                <a:srgbClr val="000000"/>
              </a:solidFill>
              <a:latin typeface="Calibri" pitchFamily="34" charset="0"/>
              <a:sym typeface="宋体" pitchFamily="2" charset="-122"/>
            </a:endParaRPr>
          </a:p>
        </p:txBody>
      </p:sp>
      <p:sp>
        <p:nvSpPr>
          <p:cNvPr id="23559" name="TextBox 10"/>
          <p:cNvSpPr>
            <a:spLocks noChangeArrowheads="1"/>
          </p:cNvSpPr>
          <p:nvPr/>
        </p:nvSpPr>
        <p:spPr bwMode="auto">
          <a:xfrm>
            <a:off x="4706938" y="6626225"/>
            <a:ext cx="418623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r>
              <a:rPr lang="zh-CN" altLang="zh-CN" sz="1100">
                <a:solidFill>
                  <a:schemeClr val="bg1"/>
                </a:solidFill>
                <a:latin typeface="Century" pitchFamily="18" charset="0"/>
                <a:ea typeface="迷你简粗倩" pitchFamily="1" charset="-122"/>
                <a:sym typeface="Century" pitchFamily="18" charset="0"/>
              </a:rPr>
              <a:t>National Center for Protein Science </a:t>
            </a:r>
            <a:r>
              <a:rPr lang="zh-CN" altLang="zh-CN" sz="1100">
                <a:solidFill>
                  <a:schemeClr val="bg1"/>
                </a:solidFill>
                <a:latin typeface="Century" pitchFamily="18" charset="0"/>
                <a:ea typeface="迷你简粗倩" pitchFamily="1" charset="-122"/>
                <a:sym typeface="宋体" pitchFamily="2" charset="-122"/>
              </a:rPr>
              <a:t>Shanghai</a:t>
            </a:r>
          </a:p>
        </p:txBody>
      </p:sp>
      <p:sp>
        <p:nvSpPr>
          <p:cNvPr id="23560" name="内容占位符 2"/>
          <p:cNvSpPr>
            <a:spLocks noGrp="1" noChangeArrowheads="1"/>
          </p:cNvSpPr>
          <p:nvPr>
            <p:ph idx="4294967295"/>
          </p:nvPr>
        </p:nvSpPr>
        <p:spPr bwMode="auto">
          <a:xfrm>
            <a:off x="395288" y="920754"/>
            <a:ext cx="8229600" cy="4968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nSpc>
                <a:spcPct val="200000"/>
              </a:lnSpc>
              <a:buFont typeface="Arial" pitchFamily="34" charset="0"/>
              <a:buNone/>
            </a:pPr>
            <a:r>
              <a:rPr lang="en-US" altLang="zh-CN" sz="1900" dirty="0"/>
              <a:t>	</a:t>
            </a:r>
            <a:r>
              <a:rPr lang="zh-CN" altLang="en-US" sz="1900" b="1" dirty="0"/>
              <a:t>科研物资管理系统</a:t>
            </a:r>
            <a:r>
              <a:rPr lang="zh-CN" altLang="en-US" sz="1900" dirty="0"/>
              <a:t>是国家蛋白质科学研究上海设施现代化管理的重要组成部分，是整个科研活动的重要环节和支撑保障，科研物资管理是否高效将直接影响到科研活动是否可以顺利开展，同时也直接影响到科研经费能否充分管控、利用。</a:t>
            </a:r>
            <a:endParaRPr lang="en-US" altLang="zh-CN" sz="1900" dirty="0"/>
          </a:p>
          <a:p>
            <a:pPr marL="0" indent="0">
              <a:lnSpc>
                <a:spcPct val="200000"/>
              </a:lnSpc>
              <a:buFont typeface="Arial" pitchFamily="34" charset="0"/>
              <a:buNone/>
            </a:pPr>
            <a:r>
              <a:rPr lang="en-US" altLang="zh-CN" sz="1900" dirty="0"/>
              <a:t>	</a:t>
            </a:r>
            <a:r>
              <a:rPr lang="zh-CN" altLang="en-US" sz="1900" dirty="0" smtClean="0"/>
              <a:t>经过</a:t>
            </a:r>
            <a:r>
              <a:rPr lang="zh-CN" altLang="en-US" sz="1900" dirty="0"/>
              <a:t>调研，目前国内各科研机构研究组大都采用</a:t>
            </a:r>
            <a:r>
              <a:rPr lang="en-US" altLang="zh-CN" sz="1900" dirty="0"/>
              <a:t>B</a:t>
            </a:r>
            <a:r>
              <a:rPr lang="zh-CN" altLang="en-US" sz="1900" dirty="0"/>
              <a:t>２</a:t>
            </a:r>
            <a:r>
              <a:rPr lang="en-US" altLang="zh-CN" sz="1900" dirty="0"/>
              <a:t>C</a:t>
            </a:r>
            <a:r>
              <a:rPr lang="zh-CN" altLang="en-US" sz="1900" dirty="0"/>
              <a:t>采购模式，</a:t>
            </a:r>
            <a:r>
              <a:rPr lang="zh-CN" altLang="en-US" sz="1900" dirty="0">
                <a:solidFill>
                  <a:srgbClr val="FF0000"/>
                </a:solidFill>
              </a:rPr>
              <a:t>各研究组自行采购</a:t>
            </a:r>
            <a:r>
              <a:rPr lang="zh-CN" altLang="en-US" sz="1900" dirty="0"/>
              <a:t>试剂耗材及小型仪器设备，并无现成先进管理模式可循；国外现有流行的</a:t>
            </a:r>
            <a:r>
              <a:rPr lang="en-US" altLang="zh-CN" sz="1900" dirty="0" err="1"/>
              <a:t>sciQuest</a:t>
            </a:r>
            <a:r>
              <a:rPr lang="zh-CN" altLang="en-US" sz="1900" dirty="0"/>
              <a:t>是目前该领域内使用最广泛的软件，但</a:t>
            </a:r>
            <a:r>
              <a:rPr lang="en-US" altLang="zh-CN" sz="1900" dirty="0" err="1">
                <a:solidFill>
                  <a:srgbClr val="FF0000"/>
                </a:solidFill>
              </a:rPr>
              <a:t>sciQuest</a:t>
            </a:r>
            <a:r>
              <a:rPr lang="zh-CN" altLang="en-US" sz="1900" dirty="0">
                <a:solidFill>
                  <a:srgbClr val="FF0000"/>
                </a:solidFill>
              </a:rPr>
              <a:t>只具有线上订单处理功能</a:t>
            </a:r>
            <a:r>
              <a:rPr lang="zh-CN" altLang="en-US" sz="1900" dirty="0"/>
              <a:t>，缺少现货方面的管理。</a:t>
            </a:r>
            <a:endParaRPr lang="en-US" altLang="zh-CN" sz="1900" dirty="0"/>
          </a:p>
          <a:p>
            <a:pPr marL="0" indent="0">
              <a:lnSpc>
                <a:spcPct val="200000"/>
              </a:lnSpc>
              <a:buFont typeface="Arial" pitchFamily="34" charset="0"/>
              <a:buNone/>
            </a:pPr>
            <a:r>
              <a:rPr lang="en-US" altLang="zh-CN" sz="1900" dirty="0"/>
              <a:t>	</a:t>
            </a:r>
            <a:endParaRPr lang="zh-CN" altLang="en-US" sz="1900" dirty="0"/>
          </a:p>
        </p:txBody>
      </p:sp>
      <p:sp>
        <p:nvSpPr>
          <p:cNvPr id="23561" name="标题 1"/>
          <p:cNvSpPr>
            <a:spLocks noGrp="1" noChangeArrowheads="1"/>
          </p:cNvSpPr>
          <p:nvPr>
            <p:ph type="title" idx="4294967295"/>
          </p:nvPr>
        </p:nvSpPr>
        <p:spPr>
          <a:xfrm>
            <a:off x="158750" y="12700"/>
            <a:ext cx="8229600" cy="750888"/>
          </a:xfrm>
          <a:ln/>
        </p:spPr>
        <p:txBody>
          <a:bodyPr/>
          <a:lstStyle/>
          <a:p>
            <a:pPr algn="l"/>
            <a:r>
              <a:rPr lang="zh-CN" altLang="en-US" sz="2400" b="1" dirty="0">
                <a:solidFill>
                  <a:schemeClr val="bg1"/>
                </a:solidFill>
                <a:latin typeface="黑体" pitchFamily="49" charset="-122"/>
                <a:ea typeface="黑体" pitchFamily="49" charset="-122"/>
              </a:rPr>
              <a:t>科研物资管理系统 </a:t>
            </a:r>
            <a:r>
              <a:rPr lang="en-US" altLang="zh-CN" sz="2400" b="1" dirty="0">
                <a:solidFill>
                  <a:schemeClr val="bg1"/>
                </a:solidFill>
                <a:latin typeface="黑体" pitchFamily="49" charset="-122"/>
                <a:ea typeface="黑体" pitchFamily="49" charset="-122"/>
              </a:rPr>
              <a:t>– </a:t>
            </a:r>
            <a:r>
              <a:rPr lang="zh-CN" altLang="en-US" sz="2400" b="1" dirty="0">
                <a:solidFill>
                  <a:schemeClr val="bg1"/>
                </a:solidFill>
                <a:latin typeface="黑体" pitchFamily="49" charset="-122"/>
                <a:ea typeface="黑体" pitchFamily="49" charset="-122"/>
              </a:rPr>
              <a:t>国内国际现状</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占位符 2"/>
          <p:cNvSpPr>
            <a:spLocks noGrp="1"/>
          </p:cNvSpPr>
          <p:nvPr>
            <p:ph type="dt" sz="half" idx="4294967295"/>
          </p:nvPr>
        </p:nvSpPr>
        <p:spPr>
          <a:xfrm>
            <a:off x="0" y="6356350"/>
            <a:ext cx="2133600" cy="365125"/>
          </a:xfrm>
        </p:spPr>
        <p:txBody>
          <a:bodyPr/>
          <a:lstStyle/>
          <a:p>
            <a:fld id="{4B7AB1DC-9065-4B37-B23C-C7958F76FCB8}" type="datetime1">
              <a:rPr lang="zh-CN" altLang="en-US" smtClean="0"/>
              <a:pPr/>
              <a:t>2015/8/20</a:t>
            </a:fld>
            <a:endParaRPr lang="zh-CN" altLang="en-US" sz="1800">
              <a:solidFill>
                <a:schemeClr val="tx1"/>
              </a:solidFill>
              <a:latin typeface="Arial" pitchFamily="34" charset="0"/>
              <a:ea typeface="宋体" pitchFamily="2" charset="-122"/>
            </a:endParaRPr>
          </a:p>
        </p:txBody>
      </p:sp>
      <p:sp>
        <p:nvSpPr>
          <p:cNvPr id="4" name="矩形 3"/>
          <p:cNvSpPr/>
          <p:nvPr/>
        </p:nvSpPr>
        <p:spPr>
          <a:xfrm>
            <a:off x="827688" y="956152"/>
            <a:ext cx="7560662" cy="5447645"/>
          </a:xfrm>
          <a:prstGeom prst="rect">
            <a:avLst/>
          </a:prstGeom>
        </p:spPr>
        <p:txBody>
          <a:bodyPr wrap="square">
            <a:spAutoFit/>
          </a:bodyPr>
          <a:lstStyle/>
          <a:p>
            <a:pPr marL="342900" indent="-342900">
              <a:lnSpc>
                <a:spcPct val="150000"/>
              </a:lnSpc>
              <a:buFont typeface="Wingdings" panose="05000000000000000000" pitchFamily="2" charset="2"/>
              <a:buChar char="Ø"/>
            </a:pPr>
            <a:r>
              <a:rPr lang="zh-CN" altLang="en-US" sz="2400" dirty="0" smtClean="0">
                <a:latin typeface="+mn-lt"/>
                <a:ea typeface="+mn-ea"/>
                <a:sym typeface="Calibri" pitchFamily="34" charset="0"/>
              </a:rPr>
              <a:t>代理商</a:t>
            </a:r>
            <a:r>
              <a:rPr lang="zh-CN" altLang="en-US" sz="2400" dirty="0">
                <a:latin typeface="+mn-lt"/>
                <a:ea typeface="+mn-ea"/>
                <a:sym typeface="Calibri" pitchFamily="34" charset="0"/>
              </a:rPr>
              <a:t>充斥市场，产品质量参差不齐</a:t>
            </a:r>
            <a:endParaRPr lang="en-US" altLang="zh-CN" sz="2400" dirty="0">
              <a:latin typeface="+mn-lt"/>
              <a:ea typeface="+mn-ea"/>
              <a:sym typeface="Calibri" pitchFamily="34" charset="0"/>
            </a:endParaRPr>
          </a:p>
          <a:p>
            <a:pPr marL="342900" indent="-342900">
              <a:lnSpc>
                <a:spcPct val="200000"/>
              </a:lnSpc>
              <a:buFont typeface="Wingdings" panose="05000000000000000000" pitchFamily="2" charset="2"/>
              <a:buChar char="Ø"/>
            </a:pPr>
            <a:r>
              <a:rPr lang="zh-CN" altLang="en-US" sz="2400" dirty="0">
                <a:latin typeface="+mn-lt"/>
                <a:ea typeface="+mn-ea"/>
                <a:sym typeface="Calibri" pitchFamily="34" charset="0"/>
              </a:rPr>
              <a:t>缺乏厂商直供渠道，代理商便于操控</a:t>
            </a:r>
            <a:r>
              <a:rPr lang="zh-CN" altLang="en-US" sz="2400" dirty="0" smtClean="0">
                <a:latin typeface="+mn-lt"/>
                <a:ea typeface="+mn-ea"/>
                <a:sym typeface="Calibri" pitchFamily="34" charset="0"/>
              </a:rPr>
              <a:t>价格</a:t>
            </a:r>
            <a:endParaRPr lang="en-US" altLang="zh-CN" sz="2400" dirty="0" smtClean="0">
              <a:latin typeface="+mn-lt"/>
              <a:ea typeface="+mn-ea"/>
              <a:sym typeface="Calibri" pitchFamily="34" charset="0"/>
            </a:endParaRPr>
          </a:p>
          <a:p>
            <a:pPr marL="342900" indent="-342900">
              <a:lnSpc>
                <a:spcPct val="200000"/>
              </a:lnSpc>
              <a:buFont typeface="Wingdings" panose="05000000000000000000" pitchFamily="2" charset="2"/>
              <a:buChar char="Ø"/>
            </a:pPr>
            <a:r>
              <a:rPr lang="zh-CN" altLang="en-US" sz="2400" dirty="0" smtClean="0">
                <a:latin typeface="+mn-lt"/>
                <a:ea typeface="+mn-ea"/>
                <a:sym typeface="Calibri" pitchFamily="34" charset="0"/>
              </a:rPr>
              <a:t>科研</a:t>
            </a:r>
            <a:r>
              <a:rPr lang="zh-CN" altLang="en-US" sz="2400" dirty="0">
                <a:latin typeface="+mn-lt"/>
                <a:ea typeface="+mn-ea"/>
                <a:sym typeface="Calibri" pitchFamily="34" charset="0"/>
              </a:rPr>
              <a:t>经费缺乏有力有效监管途径</a:t>
            </a:r>
            <a:endParaRPr lang="en-US" altLang="zh-CN" sz="2400" dirty="0">
              <a:latin typeface="+mn-lt"/>
              <a:ea typeface="+mn-ea"/>
              <a:sym typeface="Calibri" pitchFamily="34" charset="0"/>
            </a:endParaRPr>
          </a:p>
          <a:p>
            <a:pPr marL="342900" indent="-342900">
              <a:lnSpc>
                <a:spcPct val="150000"/>
              </a:lnSpc>
              <a:buFont typeface="Wingdings" panose="05000000000000000000" pitchFamily="2" charset="2"/>
              <a:buChar char="Ø"/>
            </a:pPr>
            <a:r>
              <a:rPr lang="en-US" altLang="zh-CN" sz="2400" dirty="0">
                <a:latin typeface="+mn-lt"/>
                <a:ea typeface="+mn-ea"/>
                <a:sym typeface="Calibri" pitchFamily="34" charset="0"/>
              </a:rPr>
              <a:t>PI</a:t>
            </a:r>
            <a:r>
              <a:rPr lang="zh-CN" altLang="en-US" sz="2400" dirty="0">
                <a:latin typeface="+mn-lt"/>
                <a:ea typeface="+mn-ea"/>
                <a:sym typeface="Calibri" pitchFamily="34" charset="0"/>
              </a:rPr>
              <a:t>需频繁询价，电话、邮件，甚至业务员</a:t>
            </a:r>
            <a:r>
              <a:rPr lang="zh-CN" altLang="en-US" sz="2400" dirty="0" smtClean="0">
                <a:latin typeface="+mn-lt"/>
                <a:ea typeface="+mn-ea"/>
                <a:sym typeface="Calibri" pitchFamily="34" charset="0"/>
              </a:rPr>
              <a:t>上门排队询</a:t>
            </a:r>
            <a:r>
              <a:rPr lang="zh-CN" altLang="en-US" sz="2400" dirty="0">
                <a:latin typeface="+mn-lt"/>
                <a:ea typeface="+mn-ea"/>
                <a:sym typeface="Calibri" pitchFamily="34" charset="0"/>
              </a:rPr>
              <a:t>价，增加工作量</a:t>
            </a:r>
            <a:endParaRPr lang="en-US" altLang="zh-CN" sz="2400" dirty="0">
              <a:latin typeface="+mn-lt"/>
              <a:ea typeface="+mn-ea"/>
              <a:sym typeface="Calibri" pitchFamily="34" charset="0"/>
            </a:endParaRPr>
          </a:p>
          <a:p>
            <a:pPr marL="342900" indent="-342900">
              <a:lnSpc>
                <a:spcPct val="150000"/>
              </a:lnSpc>
              <a:buFont typeface="Wingdings" panose="05000000000000000000" pitchFamily="2" charset="2"/>
              <a:buChar char="Ø"/>
            </a:pPr>
            <a:r>
              <a:rPr lang="zh-CN" altLang="en-US" sz="2400" dirty="0">
                <a:latin typeface="+mn-lt"/>
                <a:ea typeface="+mn-ea"/>
                <a:sym typeface="Calibri" pitchFamily="34" charset="0"/>
              </a:rPr>
              <a:t>没有议价优势，售后服务各经销商不统一、混乱</a:t>
            </a:r>
            <a:endParaRPr lang="en-US" altLang="zh-CN" sz="2400" dirty="0">
              <a:latin typeface="+mn-lt"/>
              <a:ea typeface="+mn-ea"/>
              <a:sym typeface="Calibri" pitchFamily="34" charset="0"/>
            </a:endParaRPr>
          </a:p>
          <a:p>
            <a:pPr marL="342900" indent="-342900">
              <a:lnSpc>
                <a:spcPct val="150000"/>
              </a:lnSpc>
              <a:buFont typeface="Wingdings" panose="05000000000000000000" pitchFamily="2" charset="2"/>
              <a:buChar char="Ø"/>
            </a:pPr>
            <a:r>
              <a:rPr lang="zh-CN" altLang="en-US" sz="2400" dirty="0">
                <a:latin typeface="+mn-lt"/>
                <a:ea typeface="+mn-ea"/>
                <a:sym typeface="Calibri" pitchFamily="34" charset="0"/>
              </a:rPr>
              <a:t>水货充斥市场，直接影响国家税收</a:t>
            </a:r>
            <a:r>
              <a:rPr lang="zh-CN" altLang="en-US" sz="2400" dirty="0" smtClean="0">
                <a:latin typeface="+mn-lt"/>
                <a:ea typeface="+mn-ea"/>
                <a:sym typeface="Calibri" pitchFamily="34" charset="0"/>
              </a:rPr>
              <a:t>等</a:t>
            </a:r>
            <a:endParaRPr lang="en-US" altLang="zh-CN" sz="2400" dirty="0" smtClean="0">
              <a:latin typeface="+mn-lt"/>
              <a:ea typeface="+mn-ea"/>
              <a:sym typeface="Calibri" pitchFamily="34" charset="0"/>
            </a:endParaRPr>
          </a:p>
          <a:p>
            <a:pPr marL="342900" indent="-342900">
              <a:lnSpc>
                <a:spcPct val="150000"/>
              </a:lnSpc>
              <a:buFont typeface="Wingdings" panose="05000000000000000000" pitchFamily="2" charset="2"/>
              <a:buChar char="Ø"/>
            </a:pPr>
            <a:r>
              <a:rPr lang="zh-CN" altLang="en-US" sz="2400" dirty="0" smtClean="0">
                <a:latin typeface="+mn-lt"/>
                <a:ea typeface="+mn-ea"/>
                <a:sym typeface="Calibri" pitchFamily="34" charset="0"/>
              </a:rPr>
              <a:t>物资耗材订购的过程若因各种原因停滞则会影响</a:t>
            </a:r>
            <a:r>
              <a:rPr lang="zh-CN" altLang="en-US" sz="2400" dirty="0">
                <a:sym typeface="Calibri" pitchFamily="34" charset="0"/>
              </a:rPr>
              <a:t>整体</a:t>
            </a:r>
            <a:r>
              <a:rPr lang="zh-CN" altLang="en-US" sz="2400" dirty="0" smtClean="0">
                <a:latin typeface="+mn-lt"/>
                <a:ea typeface="+mn-ea"/>
                <a:sym typeface="Calibri" pitchFamily="34" charset="0"/>
              </a:rPr>
              <a:t>科研活动的效率</a:t>
            </a:r>
            <a:endParaRPr lang="zh-CN" altLang="en-US" sz="2400" dirty="0">
              <a:latin typeface="+mn-lt"/>
              <a:ea typeface="+mn-ea"/>
              <a:sym typeface="Calibri" pitchFamily="34" charset="0"/>
            </a:endParaRPr>
          </a:p>
        </p:txBody>
      </p:sp>
      <p:sp>
        <p:nvSpPr>
          <p:cNvPr id="5" name="标题 1"/>
          <p:cNvSpPr txBox="1">
            <a:spLocks noChangeArrowheads="1"/>
          </p:cNvSpPr>
          <p:nvPr/>
        </p:nvSpPr>
        <p:spPr bwMode="auto">
          <a:xfrm>
            <a:off x="158750" y="12700"/>
            <a:ext cx="8229600"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914400" indent="-914400" algn="ctr" rtl="0" fontAlgn="base">
              <a:spcBef>
                <a:spcPct val="0"/>
              </a:spcBef>
              <a:spcAft>
                <a:spcPct val="0"/>
              </a:spcAft>
              <a:defRPr sz="4400">
                <a:solidFill>
                  <a:schemeClr val="tx1"/>
                </a:solidFill>
                <a:latin typeface="+mj-lt"/>
                <a:ea typeface="+mj-ea"/>
                <a:cs typeface="+mj-cs"/>
                <a:sym typeface="Calibri" pitchFamily="34" charset="0"/>
              </a:defRPr>
            </a:lvl1pPr>
            <a:lvl2pPr marL="914400" indent="-914400" algn="ctr" rtl="0" fontAlgn="base">
              <a:spcBef>
                <a:spcPct val="0"/>
              </a:spcBef>
              <a:spcAft>
                <a:spcPct val="0"/>
              </a:spcAft>
              <a:defRPr sz="4400">
                <a:solidFill>
                  <a:schemeClr val="tx1"/>
                </a:solidFill>
                <a:latin typeface="微软雅黑" pitchFamily="34" charset="-122"/>
                <a:ea typeface="微软雅黑" pitchFamily="34" charset="-122"/>
                <a:sym typeface="Calibri" pitchFamily="34" charset="0"/>
              </a:defRPr>
            </a:lvl2pPr>
            <a:lvl3pPr marL="914400" indent="-914400" algn="ctr" rtl="0" fontAlgn="base">
              <a:spcBef>
                <a:spcPct val="0"/>
              </a:spcBef>
              <a:spcAft>
                <a:spcPct val="0"/>
              </a:spcAft>
              <a:defRPr sz="4400">
                <a:solidFill>
                  <a:schemeClr val="tx1"/>
                </a:solidFill>
                <a:latin typeface="微软雅黑" pitchFamily="34" charset="-122"/>
                <a:ea typeface="微软雅黑" pitchFamily="34" charset="-122"/>
                <a:sym typeface="Calibri" pitchFamily="34" charset="0"/>
              </a:defRPr>
            </a:lvl3pPr>
            <a:lvl4pPr marL="914400" indent="-914400" algn="ctr" rtl="0" fontAlgn="base">
              <a:spcBef>
                <a:spcPct val="0"/>
              </a:spcBef>
              <a:spcAft>
                <a:spcPct val="0"/>
              </a:spcAft>
              <a:defRPr sz="4400">
                <a:solidFill>
                  <a:schemeClr val="tx1"/>
                </a:solidFill>
                <a:latin typeface="微软雅黑" pitchFamily="34" charset="-122"/>
                <a:ea typeface="微软雅黑" pitchFamily="34" charset="-122"/>
                <a:sym typeface="Calibri" pitchFamily="34" charset="0"/>
              </a:defRPr>
            </a:lvl4pPr>
            <a:lvl5pPr marL="914400" indent="-914400" algn="ctr" rtl="0" fontAlgn="base">
              <a:spcBef>
                <a:spcPct val="0"/>
              </a:spcBef>
              <a:spcAft>
                <a:spcPct val="0"/>
              </a:spcAft>
              <a:defRPr sz="4400">
                <a:solidFill>
                  <a:schemeClr val="tx1"/>
                </a:solidFill>
                <a:latin typeface="微软雅黑" pitchFamily="34" charset="-122"/>
                <a:ea typeface="微软雅黑" pitchFamily="34" charset="-122"/>
                <a:sym typeface="Calibri" pitchFamily="34" charset="0"/>
              </a:defRPr>
            </a:lvl5pPr>
            <a:lvl6pPr marL="1371600" indent="-914400" algn="ctr" rtl="0" fontAlgn="base">
              <a:spcBef>
                <a:spcPct val="0"/>
              </a:spcBef>
              <a:spcAft>
                <a:spcPct val="0"/>
              </a:spcAft>
              <a:defRPr sz="4400">
                <a:solidFill>
                  <a:schemeClr val="tx1"/>
                </a:solidFill>
                <a:latin typeface="微软雅黑" pitchFamily="34" charset="-122"/>
                <a:ea typeface="微软雅黑" pitchFamily="34" charset="-122"/>
                <a:sym typeface="Calibri" pitchFamily="34" charset="0"/>
              </a:defRPr>
            </a:lvl6pPr>
            <a:lvl7pPr marL="1828800" indent="-914400" algn="ctr" rtl="0" fontAlgn="base">
              <a:spcBef>
                <a:spcPct val="0"/>
              </a:spcBef>
              <a:spcAft>
                <a:spcPct val="0"/>
              </a:spcAft>
              <a:defRPr sz="4400">
                <a:solidFill>
                  <a:schemeClr val="tx1"/>
                </a:solidFill>
                <a:latin typeface="微软雅黑" pitchFamily="34" charset="-122"/>
                <a:ea typeface="微软雅黑" pitchFamily="34" charset="-122"/>
                <a:sym typeface="Calibri" pitchFamily="34" charset="0"/>
              </a:defRPr>
            </a:lvl7pPr>
            <a:lvl8pPr marL="2286000" indent="-914400" algn="ctr" rtl="0" fontAlgn="base">
              <a:spcBef>
                <a:spcPct val="0"/>
              </a:spcBef>
              <a:spcAft>
                <a:spcPct val="0"/>
              </a:spcAft>
              <a:defRPr sz="4400">
                <a:solidFill>
                  <a:schemeClr val="tx1"/>
                </a:solidFill>
                <a:latin typeface="微软雅黑" pitchFamily="34" charset="-122"/>
                <a:ea typeface="微软雅黑" pitchFamily="34" charset="-122"/>
                <a:sym typeface="Calibri" pitchFamily="34" charset="0"/>
              </a:defRPr>
            </a:lvl8pPr>
            <a:lvl9pPr marL="2743200" indent="-914400" algn="ctr" rtl="0" fontAlgn="base">
              <a:spcBef>
                <a:spcPct val="0"/>
              </a:spcBef>
              <a:spcAft>
                <a:spcPct val="0"/>
              </a:spcAft>
              <a:defRPr sz="4400">
                <a:solidFill>
                  <a:schemeClr val="tx1"/>
                </a:solidFill>
                <a:latin typeface="微软雅黑" pitchFamily="34" charset="-122"/>
                <a:ea typeface="微软雅黑" pitchFamily="34" charset="-122"/>
                <a:sym typeface="Calibri" pitchFamily="34" charset="0"/>
              </a:defRPr>
            </a:lvl9pPr>
          </a:lstStyle>
          <a:p>
            <a:pPr algn="l">
              <a:buFontTx/>
            </a:pPr>
            <a:r>
              <a:rPr lang="zh-CN" altLang="en-US" sz="2400" b="1" kern="0" dirty="0" smtClean="0">
                <a:solidFill>
                  <a:schemeClr val="bg1"/>
                </a:solidFill>
                <a:latin typeface="黑体" pitchFamily="49" charset="-122"/>
                <a:ea typeface="黑体" pitchFamily="49" charset="-122"/>
              </a:rPr>
              <a:t>科研物资管理系统 </a:t>
            </a:r>
            <a:r>
              <a:rPr lang="en-US" altLang="zh-CN" sz="2400" b="1" kern="0" dirty="0" smtClean="0">
                <a:solidFill>
                  <a:schemeClr val="bg1"/>
                </a:solidFill>
                <a:latin typeface="黑体" pitchFamily="49" charset="-122"/>
                <a:ea typeface="黑体" pitchFamily="49" charset="-122"/>
              </a:rPr>
              <a:t>– </a:t>
            </a:r>
            <a:r>
              <a:rPr lang="zh-CN" altLang="en-US" sz="2400" b="1" kern="0" dirty="0" smtClean="0">
                <a:solidFill>
                  <a:schemeClr val="bg1"/>
                </a:solidFill>
                <a:latin typeface="黑体" pitchFamily="49" charset="-122"/>
                <a:ea typeface="黑体" pitchFamily="49" charset="-122"/>
              </a:rPr>
              <a:t>目前普遍存在</a:t>
            </a:r>
            <a:r>
              <a:rPr lang="zh-CN" altLang="en-US" sz="2400" b="1" kern="0" dirty="0" smtClean="0">
                <a:solidFill>
                  <a:schemeClr val="bg1"/>
                </a:solidFill>
                <a:latin typeface="黑体" pitchFamily="49" charset="-122"/>
                <a:ea typeface="黑体" pitchFamily="49" charset="-122"/>
              </a:rPr>
              <a:t>的问题</a:t>
            </a:r>
            <a:endParaRPr lang="zh-CN" altLang="en-US" sz="2400" b="1" kern="0" dirty="0">
              <a:solidFill>
                <a:schemeClr val="bg1"/>
              </a:solidFill>
              <a:latin typeface="黑体" pitchFamily="49" charset="-122"/>
              <a:ea typeface="黑体" pitchFamily="49" charset="-122"/>
            </a:endParaRPr>
          </a:p>
        </p:txBody>
      </p:sp>
    </p:spTree>
    <p:extLst>
      <p:ext uri="{BB962C8B-B14F-4D97-AF65-F5344CB8AC3E}">
        <p14:creationId xmlns:p14="http://schemas.microsoft.com/office/powerpoint/2010/main" val="34816117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矩形 3"/>
          <p:cNvSpPr>
            <a:spLocks noChangeArrowheads="1"/>
          </p:cNvSpPr>
          <p:nvPr/>
        </p:nvSpPr>
        <p:spPr bwMode="auto">
          <a:xfrm>
            <a:off x="-9525" y="763588"/>
            <a:ext cx="9151938" cy="6094412"/>
          </a:xfrm>
          <a:prstGeom prst="rect">
            <a:avLst/>
          </a:prstGeom>
          <a:blipFill dpi="0" rotWithShape="1">
            <a:blip r:embed="rId2">
              <a:alphaModFix amt="80000"/>
            </a:blip>
            <a:srcRect/>
            <a:stretch>
              <a:fillRect/>
            </a:stretch>
          </a:blip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pic>
        <p:nvPicPr>
          <p:cNvPr id="4099" name="图片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50351"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图片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0"/>
            <a:ext cx="2543175"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图片 12"/>
          <p:cNvPicPr>
            <a:picLocks noChangeAspect="1" noChangeArrowheads="1"/>
          </p:cNvPicPr>
          <p:nvPr/>
        </p:nvPicPr>
        <p:blipFill>
          <a:blip r:embed="rId5">
            <a:extLst>
              <a:ext uri="{28A0092B-C50C-407E-A947-70E740481C1C}">
                <a14:useLocalDpi xmlns:a14="http://schemas.microsoft.com/office/drawing/2010/main" val="0"/>
              </a:ext>
            </a:extLst>
          </a:blip>
          <a:srcRect b="1604"/>
          <a:stretch>
            <a:fillRect/>
          </a:stretch>
        </p:blipFill>
        <p:spPr bwMode="auto">
          <a:xfrm>
            <a:off x="1588" y="765175"/>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Rectangle 3"/>
          <p:cNvSpPr>
            <a:spLocks noChangeArrowheads="1"/>
          </p:cNvSpPr>
          <p:nvPr/>
        </p:nvSpPr>
        <p:spPr bwMode="auto">
          <a:xfrm>
            <a:off x="-9525" y="6524625"/>
            <a:ext cx="9163050" cy="342900"/>
          </a:xfrm>
          <a:prstGeom prst="rect">
            <a:avLst/>
          </a:prstGeom>
          <a:solidFill>
            <a:srgbClr val="777777">
              <a:alpha val="50000"/>
            </a:srgbClr>
          </a:solidFill>
          <a:ln>
            <a:noFill/>
          </a:ln>
          <a:extLst>
            <a:ext uri="{91240B29-F687-4F45-9708-019B960494DF}">
              <a14:hiddenLine xmlns:a14="http://schemas.microsoft.com/office/drawing/2010/main" w="9525" cmpd="sng">
                <a:solidFill>
                  <a:srgbClr val="000000"/>
                </a:solidFill>
                <a:bevel/>
                <a:headEnd/>
                <a:tailEnd/>
              </a14:hiddenLine>
            </a:ext>
          </a:extLst>
        </p:spPr>
        <p:txBody>
          <a:bodyPr wrap="none" anchor="ctr"/>
          <a:lstStyle/>
          <a:p>
            <a:endParaRPr lang="zh-CN" altLang="zh-CN">
              <a:solidFill>
                <a:srgbClr val="000000"/>
              </a:solidFill>
              <a:latin typeface="Calibri" pitchFamily="34" charset="0"/>
              <a:sym typeface="宋体" pitchFamily="2" charset="-122"/>
            </a:endParaRPr>
          </a:p>
        </p:txBody>
      </p:sp>
      <p:sp>
        <p:nvSpPr>
          <p:cNvPr id="4103" name="TextBox 10"/>
          <p:cNvSpPr>
            <a:spLocks noChangeArrowheads="1"/>
          </p:cNvSpPr>
          <p:nvPr/>
        </p:nvSpPr>
        <p:spPr bwMode="auto">
          <a:xfrm>
            <a:off x="4706938" y="6626225"/>
            <a:ext cx="418623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r>
              <a:rPr lang="zh-CN" altLang="zh-CN" sz="1100">
                <a:solidFill>
                  <a:schemeClr val="bg1"/>
                </a:solidFill>
                <a:latin typeface="Century" pitchFamily="18" charset="0"/>
                <a:ea typeface="迷你简粗倩" pitchFamily="1" charset="-122"/>
                <a:sym typeface="Century" pitchFamily="18" charset="0"/>
              </a:rPr>
              <a:t>National Center for Protein Science </a:t>
            </a:r>
            <a:r>
              <a:rPr lang="zh-CN" altLang="zh-CN" sz="1100">
                <a:solidFill>
                  <a:schemeClr val="bg1"/>
                </a:solidFill>
                <a:latin typeface="Century" pitchFamily="18" charset="0"/>
                <a:ea typeface="迷你简粗倩" pitchFamily="1" charset="-122"/>
                <a:sym typeface="宋体" pitchFamily="2" charset="-122"/>
              </a:rPr>
              <a:t>Shanghai</a:t>
            </a:r>
          </a:p>
        </p:txBody>
      </p:sp>
      <p:sp>
        <p:nvSpPr>
          <p:cNvPr id="4104" name="标题 1"/>
          <p:cNvSpPr>
            <a:spLocks noGrp="1" noChangeArrowheads="1"/>
          </p:cNvSpPr>
          <p:nvPr>
            <p:ph type="title" idx="4294967295"/>
          </p:nvPr>
        </p:nvSpPr>
        <p:spPr>
          <a:xfrm>
            <a:off x="158750" y="12700"/>
            <a:ext cx="8229600" cy="750888"/>
          </a:xfrm>
          <a:ln/>
        </p:spPr>
        <p:txBody>
          <a:bodyPr/>
          <a:lstStyle/>
          <a:p>
            <a:pPr algn="l"/>
            <a:r>
              <a:rPr lang="zh-CN" altLang="zh-CN" sz="3600" b="1">
                <a:solidFill>
                  <a:schemeClr val="bg1"/>
                </a:solidFill>
                <a:latin typeface="黑体" pitchFamily="49" charset="-122"/>
                <a:ea typeface="黑体" pitchFamily="49" charset="-122"/>
              </a:rPr>
              <a:t>中心概况</a:t>
            </a:r>
          </a:p>
        </p:txBody>
      </p:sp>
      <p:grpSp>
        <p:nvGrpSpPr>
          <p:cNvPr id="4105" name="组合 45"/>
          <p:cNvGrpSpPr>
            <a:grpSpLocks/>
          </p:cNvGrpSpPr>
          <p:nvPr/>
        </p:nvGrpSpPr>
        <p:grpSpPr bwMode="auto">
          <a:xfrm>
            <a:off x="25400" y="1857375"/>
            <a:ext cx="5668963" cy="4502150"/>
            <a:chOff x="0" y="0"/>
            <a:chExt cx="8528131" cy="5683250"/>
          </a:xfrm>
        </p:grpSpPr>
        <p:sp>
          <p:nvSpPr>
            <p:cNvPr id="4106" name="Rectangle 10"/>
            <p:cNvSpPr>
              <a:spLocks noChangeArrowheads="1"/>
            </p:cNvSpPr>
            <p:nvPr/>
          </p:nvSpPr>
          <p:spPr bwMode="auto">
            <a:xfrm>
              <a:off x="1870156" y="649288"/>
              <a:ext cx="6442719" cy="4051300"/>
            </a:xfrm>
            <a:prstGeom prst="rect">
              <a:avLst/>
            </a:prstGeom>
            <a:noFill/>
            <a:ln w="28575" cmpd="sng">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zh-CN" sz="1400">
                <a:solidFill>
                  <a:srgbClr val="000000"/>
                </a:solidFill>
                <a:latin typeface="仿宋" pitchFamily="49" charset="-122"/>
                <a:ea typeface="仿宋" pitchFamily="49" charset="-122"/>
                <a:sym typeface="仿宋" pitchFamily="49" charset="-122"/>
              </a:endParaRPr>
            </a:p>
          </p:txBody>
        </p:sp>
        <p:sp>
          <p:nvSpPr>
            <p:cNvPr id="4107" name="Line 11"/>
            <p:cNvSpPr>
              <a:spLocks noChangeShapeType="1"/>
            </p:cNvSpPr>
            <p:nvPr/>
          </p:nvSpPr>
          <p:spPr bwMode="auto">
            <a:xfrm>
              <a:off x="3879931" y="1595438"/>
              <a:ext cx="1282700" cy="1595437"/>
            </a:xfrm>
            <a:prstGeom prst="line">
              <a:avLst/>
            </a:prstGeom>
            <a:noFill/>
            <a:ln w="28575" cmpd="sng">
              <a:solidFill>
                <a:srgbClr val="990000"/>
              </a:solidFill>
              <a:bevel/>
              <a:headEnd/>
              <a:tailEnd/>
            </a:ln>
            <a:extLst>
              <a:ext uri="{909E8E84-426E-40DD-AFC4-6F175D3DCCD1}">
                <a14:hiddenFill xmlns:a14="http://schemas.microsoft.com/office/drawing/2010/main">
                  <a:noFill/>
                </a14:hiddenFill>
              </a:ext>
            </a:extLst>
          </p:spPr>
          <p:txBody>
            <a:bodyPr/>
            <a:lstStyle/>
            <a:p>
              <a:endParaRPr lang="zh-CN" altLang="zh-CN" sz="1400">
                <a:solidFill>
                  <a:srgbClr val="000000"/>
                </a:solidFill>
                <a:latin typeface="仿宋" pitchFamily="49" charset="-122"/>
                <a:ea typeface="仿宋" pitchFamily="49" charset="-122"/>
                <a:sym typeface="仿宋" pitchFamily="49" charset="-122"/>
              </a:endParaRPr>
            </a:p>
          </p:txBody>
        </p:sp>
        <p:sp>
          <p:nvSpPr>
            <p:cNvPr id="4108" name="Line 12"/>
            <p:cNvSpPr>
              <a:spLocks noChangeShapeType="1"/>
            </p:cNvSpPr>
            <p:nvPr/>
          </p:nvSpPr>
          <p:spPr bwMode="auto">
            <a:xfrm>
              <a:off x="4106943" y="3754438"/>
              <a:ext cx="1068388" cy="676275"/>
            </a:xfrm>
            <a:prstGeom prst="line">
              <a:avLst/>
            </a:prstGeom>
            <a:noFill/>
            <a:ln w="28575" cmpd="sng">
              <a:solidFill>
                <a:srgbClr val="0000FF"/>
              </a:solidFill>
              <a:bevel/>
              <a:headEnd/>
              <a:tailEnd/>
            </a:ln>
            <a:extLst>
              <a:ext uri="{909E8E84-426E-40DD-AFC4-6F175D3DCCD1}">
                <a14:hiddenFill xmlns:a14="http://schemas.microsoft.com/office/drawing/2010/main">
                  <a:noFill/>
                </a14:hiddenFill>
              </a:ext>
            </a:extLst>
          </p:spPr>
          <p:txBody>
            <a:bodyPr/>
            <a:lstStyle/>
            <a:p>
              <a:endParaRPr lang="zh-CN" altLang="zh-CN" sz="1400">
                <a:solidFill>
                  <a:srgbClr val="000000"/>
                </a:solidFill>
                <a:latin typeface="仿宋" pitchFamily="49" charset="-122"/>
                <a:ea typeface="仿宋" pitchFamily="49" charset="-122"/>
                <a:sym typeface="仿宋" pitchFamily="49" charset="-122"/>
              </a:endParaRPr>
            </a:p>
          </p:txBody>
        </p:sp>
        <p:sp>
          <p:nvSpPr>
            <p:cNvPr id="4109" name="Line 13"/>
            <p:cNvSpPr>
              <a:spLocks noChangeShapeType="1"/>
            </p:cNvSpPr>
            <p:nvPr/>
          </p:nvSpPr>
          <p:spPr bwMode="auto">
            <a:xfrm flipV="1">
              <a:off x="4021218" y="1655763"/>
              <a:ext cx="1284288" cy="1843087"/>
            </a:xfrm>
            <a:prstGeom prst="line">
              <a:avLst/>
            </a:prstGeom>
            <a:noFill/>
            <a:ln w="28575" cmpd="sng">
              <a:solidFill>
                <a:srgbClr val="0000FF"/>
              </a:solidFill>
              <a:bevel/>
              <a:headEnd/>
              <a:tailEnd/>
            </a:ln>
            <a:extLst>
              <a:ext uri="{909E8E84-426E-40DD-AFC4-6F175D3DCCD1}">
                <a14:hiddenFill xmlns:a14="http://schemas.microsoft.com/office/drawing/2010/main">
                  <a:noFill/>
                </a14:hiddenFill>
              </a:ext>
            </a:extLst>
          </p:spPr>
          <p:txBody>
            <a:bodyPr/>
            <a:lstStyle/>
            <a:p>
              <a:endParaRPr lang="zh-CN" altLang="zh-CN" sz="1400">
                <a:solidFill>
                  <a:srgbClr val="000000"/>
                </a:solidFill>
                <a:latin typeface="仿宋" pitchFamily="49" charset="-122"/>
                <a:ea typeface="仿宋" pitchFamily="49" charset="-122"/>
                <a:sym typeface="仿宋" pitchFamily="49" charset="-122"/>
              </a:endParaRPr>
            </a:p>
          </p:txBody>
        </p:sp>
        <p:sp>
          <p:nvSpPr>
            <p:cNvPr id="4110" name="Line 14"/>
            <p:cNvSpPr>
              <a:spLocks noChangeShapeType="1"/>
            </p:cNvSpPr>
            <p:nvPr/>
          </p:nvSpPr>
          <p:spPr bwMode="auto">
            <a:xfrm flipV="1">
              <a:off x="3949781" y="981075"/>
              <a:ext cx="1212850" cy="2517775"/>
            </a:xfrm>
            <a:prstGeom prst="line">
              <a:avLst/>
            </a:prstGeom>
            <a:noFill/>
            <a:ln w="28575" cmpd="sng">
              <a:solidFill>
                <a:srgbClr val="0000FF"/>
              </a:solidFill>
              <a:bevel/>
              <a:headEnd/>
              <a:tailEnd/>
            </a:ln>
            <a:extLst>
              <a:ext uri="{909E8E84-426E-40DD-AFC4-6F175D3DCCD1}">
                <a14:hiddenFill xmlns:a14="http://schemas.microsoft.com/office/drawing/2010/main">
                  <a:noFill/>
                </a14:hiddenFill>
              </a:ext>
            </a:extLst>
          </p:spPr>
          <p:txBody>
            <a:bodyPr/>
            <a:lstStyle/>
            <a:p>
              <a:endParaRPr lang="zh-CN" altLang="zh-CN" sz="1400">
                <a:solidFill>
                  <a:srgbClr val="000000"/>
                </a:solidFill>
                <a:latin typeface="仿宋" pitchFamily="49" charset="-122"/>
                <a:ea typeface="仿宋" pitchFamily="49" charset="-122"/>
                <a:sym typeface="仿宋" pitchFamily="49" charset="-122"/>
              </a:endParaRPr>
            </a:p>
          </p:txBody>
        </p:sp>
        <p:sp>
          <p:nvSpPr>
            <p:cNvPr id="4111" name="Line 15"/>
            <p:cNvSpPr>
              <a:spLocks noChangeShapeType="1"/>
            </p:cNvSpPr>
            <p:nvPr/>
          </p:nvSpPr>
          <p:spPr bwMode="auto">
            <a:xfrm>
              <a:off x="3949781" y="2700338"/>
              <a:ext cx="1212850" cy="1657350"/>
            </a:xfrm>
            <a:prstGeom prst="line">
              <a:avLst/>
            </a:prstGeom>
            <a:noFill/>
            <a:ln w="28575" cmpd="sng">
              <a:solidFill>
                <a:srgbClr val="009900"/>
              </a:solidFill>
              <a:bevel/>
              <a:headEnd/>
              <a:tailEnd/>
            </a:ln>
            <a:extLst>
              <a:ext uri="{909E8E84-426E-40DD-AFC4-6F175D3DCCD1}">
                <a14:hiddenFill xmlns:a14="http://schemas.microsoft.com/office/drawing/2010/main">
                  <a:noFill/>
                </a14:hiddenFill>
              </a:ext>
            </a:extLst>
          </p:spPr>
          <p:txBody>
            <a:bodyPr/>
            <a:lstStyle/>
            <a:p>
              <a:endParaRPr lang="zh-CN" altLang="zh-CN" sz="1400">
                <a:solidFill>
                  <a:srgbClr val="000000"/>
                </a:solidFill>
                <a:latin typeface="仿宋" pitchFamily="49" charset="-122"/>
                <a:ea typeface="仿宋" pitchFamily="49" charset="-122"/>
                <a:sym typeface="仿宋" pitchFamily="49" charset="-122"/>
              </a:endParaRPr>
            </a:p>
          </p:txBody>
        </p:sp>
        <p:sp>
          <p:nvSpPr>
            <p:cNvPr id="4112" name="Line 16"/>
            <p:cNvSpPr>
              <a:spLocks noChangeShapeType="1"/>
            </p:cNvSpPr>
            <p:nvPr/>
          </p:nvSpPr>
          <p:spPr bwMode="auto">
            <a:xfrm>
              <a:off x="3949781" y="2638425"/>
              <a:ext cx="1212850" cy="1104900"/>
            </a:xfrm>
            <a:prstGeom prst="line">
              <a:avLst/>
            </a:prstGeom>
            <a:noFill/>
            <a:ln w="28575" cmpd="sng">
              <a:solidFill>
                <a:srgbClr val="009900"/>
              </a:solidFill>
              <a:bevel/>
              <a:headEnd/>
              <a:tailEnd/>
            </a:ln>
            <a:extLst>
              <a:ext uri="{909E8E84-426E-40DD-AFC4-6F175D3DCCD1}">
                <a14:hiddenFill xmlns:a14="http://schemas.microsoft.com/office/drawing/2010/main">
                  <a:noFill/>
                </a14:hiddenFill>
              </a:ext>
            </a:extLst>
          </p:spPr>
          <p:txBody>
            <a:bodyPr/>
            <a:lstStyle/>
            <a:p>
              <a:endParaRPr lang="zh-CN" altLang="zh-CN" sz="1400">
                <a:solidFill>
                  <a:srgbClr val="000000"/>
                </a:solidFill>
                <a:latin typeface="仿宋" pitchFamily="49" charset="-122"/>
                <a:ea typeface="仿宋" pitchFamily="49" charset="-122"/>
                <a:sym typeface="仿宋" pitchFamily="49" charset="-122"/>
              </a:endParaRPr>
            </a:p>
          </p:txBody>
        </p:sp>
        <p:sp>
          <p:nvSpPr>
            <p:cNvPr id="4113" name="Line 17"/>
            <p:cNvSpPr>
              <a:spLocks noChangeShapeType="1"/>
            </p:cNvSpPr>
            <p:nvPr/>
          </p:nvSpPr>
          <p:spPr bwMode="auto">
            <a:xfrm>
              <a:off x="4092656" y="2700338"/>
              <a:ext cx="1069975" cy="614362"/>
            </a:xfrm>
            <a:prstGeom prst="line">
              <a:avLst/>
            </a:prstGeom>
            <a:noFill/>
            <a:ln w="28575" cmpd="sng">
              <a:solidFill>
                <a:srgbClr val="009900"/>
              </a:solidFill>
              <a:bevel/>
              <a:headEnd/>
              <a:tailEnd/>
            </a:ln>
            <a:extLst>
              <a:ext uri="{909E8E84-426E-40DD-AFC4-6F175D3DCCD1}">
                <a14:hiddenFill xmlns:a14="http://schemas.microsoft.com/office/drawing/2010/main">
                  <a:noFill/>
                </a14:hiddenFill>
              </a:ext>
            </a:extLst>
          </p:spPr>
          <p:txBody>
            <a:bodyPr/>
            <a:lstStyle/>
            <a:p>
              <a:endParaRPr lang="zh-CN" altLang="zh-CN" sz="1400">
                <a:solidFill>
                  <a:srgbClr val="000000"/>
                </a:solidFill>
                <a:latin typeface="仿宋" pitchFamily="49" charset="-122"/>
                <a:ea typeface="仿宋" pitchFamily="49" charset="-122"/>
                <a:sym typeface="仿宋" pitchFamily="49" charset="-122"/>
              </a:endParaRPr>
            </a:p>
          </p:txBody>
        </p:sp>
        <p:sp>
          <p:nvSpPr>
            <p:cNvPr id="4114" name="Line 18"/>
            <p:cNvSpPr>
              <a:spLocks noChangeShapeType="1"/>
            </p:cNvSpPr>
            <p:nvPr/>
          </p:nvSpPr>
          <p:spPr bwMode="auto">
            <a:xfrm>
              <a:off x="1341519" y="5203825"/>
              <a:ext cx="654049" cy="1"/>
            </a:xfrm>
            <a:prstGeom prst="line">
              <a:avLst/>
            </a:prstGeom>
            <a:noFill/>
            <a:ln w="38100" cmpd="sng">
              <a:solidFill>
                <a:srgbClr val="A62806"/>
              </a:solidFill>
              <a:bevel/>
              <a:headEnd/>
              <a:tailEnd/>
            </a:ln>
            <a:extLst>
              <a:ext uri="{909E8E84-426E-40DD-AFC4-6F175D3DCCD1}">
                <a14:hiddenFill xmlns:a14="http://schemas.microsoft.com/office/drawing/2010/main">
                  <a:noFill/>
                </a14:hiddenFill>
              </a:ext>
            </a:extLst>
          </p:spPr>
          <p:txBody>
            <a:bodyPr/>
            <a:lstStyle/>
            <a:p>
              <a:endParaRPr lang="zh-CN" altLang="zh-CN" sz="1400">
                <a:solidFill>
                  <a:srgbClr val="000000"/>
                </a:solidFill>
                <a:latin typeface="仿宋" pitchFamily="49" charset="-122"/>
                <a:ea typeface="仿宋" pitchFamily="49" charset="-122"/>
                <a:sym typeface="仿宋" pitchFamily="49" charset="-122"/>
              </a:endParaRPr>
            </a:p>
          </p:txBody>
        </p:sp>
        <p:sp>
          <p:nvSpPr>
            <p:cNvPr id="4115" name="Line 19"/>
            <p:cNvSpPr>
              <a:spLocks noChangeShapeType="1"/>
            </p:cNvSpPr>
            <p:nvPr/>
          </p:nvSpPr>
          <p:spPr bwMode="auto">
            <a:xfrm>
              <a:off x="1341519" y="3605213"/>
              <a:ext cx="614582" cy="1"/>
            </a:xfrm>
            <a:prstGeom prst="line">
              <a:avLst/>
            </a:prstGeom>
            <a:noFill/>
            <a:ln w="38100" cmpd="sng">
              <a:solidFill>
                <a:srgbClr val="A62806"/>
              </a:solidFill>
              <a:bevel/>
              <a:headEnd/>
              <a:tailEnd/>
            </a:ln>
            <a:extLst>
              <a:ext uri="{909E8E84-426E-40DD-AFC4-6F175D3DCCD1}">
                <a14:hiddenFill xmlns:a14="http://schemas.microsoft.com/office/drawing/2010/main">
                  <a:noFill/>
                </a14:hiddenFill>
              </a:ext>
            </a:extLst>
          </p:spPr>
          <p:txBody>
            <a:bodyPr/>
            <a:lstStyle/>
            <a:p>
              <a:endParaRPr lang="zh-CN" altLang="zh-CN" sz="1400">
                <a:solidFill>
                  <a:srgbClr val="000000"/>
                </a:solidFill>
                <a:latin typeface="仿宋" pitchFamily="49" charset="-122"/>
                <a:ea typeface="仿宋" pitchFamily="49" charset="-122"/>
                <a:sym typeface="仿宋" pitchFamily="49" charset="-122"/>
              </a:endParaRPr>
            </a:p>
          </p:txBody>
        </p:sp>
        <p:sp>
          <p:nvSpPr>
            <p:cNvPr id="4116" name="Line 20"/>
            <p:cNvSpPr>
              <a:spLocks noChangeShapeType="1"/>
            </p:cNvSpPr>
            <p:nvPr/>
          </p:nvSpPr>
          <p:spPr bwMode="auto">
            <a:xfrm>
              <a:off x="1341519" y="2590800"/>
              <a:ext cx="580752" cy="1"/>
            </a:xfrm>
            <a:prstGeom prst="line">
              <a:avLst/>
            </a:prstGeom>
            <a:noFill/>
            <a:ln w="38100" cmpd="sng">
              <a:solidFill>
                <a:srgbClr val="A62806"/>
              </a:solidFill>
              <a:bevel/>
              <a:headEnd/>
              <a:tailEnd/>
            </a:ln>
            <a:extLst>
              <a:ext uri="{909E8E84-426E-40DD-AFC4-6F175D3DCCD1}">
                <a14:hiddenFill xmlns:a14="http://schemas.microsoft.com/office/drawing/2010/main">
                  <a:noFill/>
                </a14:hiddenFill>
              </a:ext>
            </a:extLst>
          </p:spPr>
          <p:txBody>
            <a:bodyPr/>
            <a:lstStyle/>
            <a:p>
              <a:endParaRPr lang="zh-CN" altLang="zh-CN" sz="1400">
                <a:solidFill>
                  <a:srgbClr val="000000"/>
                </a:solidFill>
                <a:latin typeface="仿宋" pitchFamily="49" charset="-122"/>
                <a:ea typeface="仿宋" pitchFamily="49" charset="-122"/>
                <a:sym typeface="仿宋" pitchFamily="49" charset="-122"/>
              </a:endParaRPr>
            </a:p>
          </p:txBody>
        </p:sp>
        <p:sp>
          <p:nvSpPr>
            <p:cNvPr id="4117" name="Line 21"/>
            <p:cNvSpPr>
              <a:spLocks noChangeShapeType="1"/>
            </p:cNvSpPr>
            <p:nvPr/>
          </p:nvSpPr>
          <p:spPr bwMode="auto">
            <a:xfrm>
              <a:off x="1341519" y="1577975"/>
              <a:ext cx="580752" cy="1"/>
            </a:xfrm>
            <a:prstGeom prst="line">
              <a:avLst/>
            </a:prstGeom>
            <a:noFill/>
            <a:ln w="38100" cmpd="sng">
              <a:solidFill>
                <a:srgbClr val="A62806"/>
              </a:solidFill>
              <a:bevel/>
              <a:headEnd/>
              <a:tailEnd/>
            </a:ln>
            <a:extLst>
              <a:ext uri="{909E8E84-426E-40DD-AFC4-6F175D3DCCD1}">
                <a14:hiddenFill xmlns:a14="http://schemas.microsoft.com/office/drawing/2010/main">
                  <a:noFill/>
                </a14:hiddenFill>
              </a:ext>
            </a:extLst>
          </p:spPr>
          <p:txBody>
            <a:bodyPr/>
            <a:lstStyle/>
            <a:p>
              <a:endParaRPr lang="zh-CN" altLang="zh-CN" sz="1400">
                <a:solidFill>
                  <a:srgbClr val="000000"/>
                </a:solidFill>
                <a:latin typeface="仿宋" pitchFamily="49" charset="-122"/>
                <a:ea typeface="仿宋" pitchFamily="49" charset="-122"/>
                <a:sym typeface="仿宋" pitchFamily="49" charset="-122"/>
              </a:endParaRPr>
            </a:p>
          </p:txBody>
        </p:sp>
        <p:sp>
          <p:nvSpPr>
            <p:cNvPr id="4118" name="Line 22"/>
            <p:cNvSpPr>
              <a:spLocks noChangeShapeType="1"/>
            </p:cNvSpPr>
            <p:nvPr/>
          </p:nvSpPr>
          <p:spPr bwMode="auto">
            <a:xfrm>
              <a:off x="1341519" y="136525"/>
              <a:ext cx="614582" cy="1"/>
            </a:xfrm>
            <a:prstGeom prst="line">
              <a:avLst/>
            </a:prstGeom>
            <a:noFill/>
            <a:ln w="38100" cmpd="sng">
              <a:solidFill>
                <a:srgbClr val="A62806"/>
              </a:solidFill>
              <a:bevel/>
              <a:headEnd/>
              <a:tailEnd/>
            </a:ln>
            <a:extLst>
              <a:ext uri="{909E8E84-426E-40DD-AFC4-6F175D3DCCD1}">
                <a14:hiddenFill xmlns:a14="http://schemas.microsoft.com/office/drawing/2010/main">
                  <a:noFill/>
                </a14:hiddenFill>
              </a:ext>
            </a:extLst>
          </p:spPr>
          <p:txBody>
            <a:bodyPr/>
            <a:lstStyle/>
            <a:p>
              <a:endParaRPr lang="zh-CN" altLang="zh-CN" sz="1400">
                <a:solidFill>
                  <a:srgbClr val="000000"/>
                </a:solidFill>
                <a:latin typeface="仿宋" pitchFamily="49" charset="-122"/>
                <a:ea typeface="仿宋" pitchFamily="49" charset="-122"/>
                <a:sym typeface="仿宋" pitchFamily="49" charset="-122"/>
              </a:endParaRPr>
            </a:p>
          </p:txBody>
        </p:sp>
        <p:sp>
          <p:nvSpPr>
            <p:cNvPr id="4119" name="Text Box 24"/>
            <p:cNvSpPr>
              <a:spLocks noChangeArrowheads="1"/>
            </p:cNvSpPr>
            <p:nvPr/>
          </p:nvSpPr>
          <p:spPr bwMode="auto">
            <a:xfrm>
              <a:off x="1984456" y="1435101"/>
              <a:ext cx="2165351" cy="673099"/>
            </a:xfrm>
            <a:prstGeom prst="rect">
              <a:avLst/>
            </a:prstGeom>
            <a:gradFill rotWithShape="1">
              <a:gsLst>
                <a:gs pos="0">
                  <a:srgbClr val="C0504D"/>
                </a:gs>
                <a:gs pos="100000">
                  <a:srgbClr val="893937"/>
                </a:gs>
              </a:gsLst>
              <a:lin ang="5400000" scaled="1"/>
            </a:gradFill>
            <a:ln w="9525" cmpd="sng">
              <a:solidFill>
                <a:srgbClr val="7F7F7F"/>
              </a:solidFill>
              <a:miter lim="800000"/>
              <a:headEnd/>
              <a:tailEnd/>
            </a:ln>
          </p:spPr>
          <p:txBody>
            <a:bodyPr/>
            <a:lstStyle/>
            <a:p>
              <a:pPr algn="ctr"/>
              <a:r>
                <a:rPr lang="zh-CN" altLang="en-US" sz="1400" b="1">
                  <a:solidFill>
                    <a:schemeClr val="bg1"/>
                  </a:solidFill>
                  <a:latin typeface="仿宋" pitchFamily="49" charset="-122"/>
                  <a:ea typeface="仿宋" pitchFamily="49" charset="-122"/>
                  <a:sym typeface="仿宋" pitchFamily="49" charset="-122"/>
                </a:rPr>
                <a:t>多尺度结构分析能力</a:t>
              </a:r>
              <a:endParaRPr lang="zh-CN" altLang="en-US"/>
            </a:p>
          </p:txBody>
        </p:sp>
        <p:sp>
          <p:nvSpPr>
            <p:cNvPr id="4120" name="Text Box 25"/>
            <p:cNvSpPr>
              <a:spLocks noChangeArrowheads="1"/>
            </p:cNvSpPr>
            <p:nvPr/>
          </p:nvSpPr>
          <p:spPr bwMode="auto">
            <a:xfrm>
              <a:off x="1974932" y="2455863"/>
              <a:ext cx="2174875" cy="647701"/>
            </a:xfrm>
            <a:prstGeom prst="rect">
              <a:avLst/>
            </a:prstGeom>
            <a:gradFill rotWithShape="1">
              <a:gsLst>
                <a:gs pos="0">
                  <a:srgbClr val="C0504D"/>
                </a:gs>
                <a:gs pos="100000">
                  <a:srgbClr val="893937"/>
                </a:gs>
              </a:gsLst>
              <a:lin ang="5400000" scaled="1"/>
            </a:gradFill>
            <a:ln w="9525" cmpd="sng">
              <a:solidFill>
                <a:srgbClr val="7F7F7F"/>
              </a:solidFill>
              <a:miter lim="800000"/>
              <a:headEnd/>
              <a:tailEnd/>
            </a:ln>
          </p:spPr>
          <p:txBody>
            <a:bodyPr/>
            <a:lstStyle/>
            <a:p>
              <a:pPr algn="ctr"/>
              <a:r>
                <a:rPr lang="zh-CN" altLang="en-US" sz="1400" b="1">
                  <a:solidFill>
                    <a:schemeClr val="bg1"/>
                  </a:solidFill>
                  <a:latin typeface="仿宋" pitchFamily="49" charset="-122"/>
                  <a:ea typeface="仿宋" pitchFamily="49" charset="-122"/>
                  <a:sym typeface="仿宋" pitchFamily="49" charset="-122"/>
                </a:rPr>
                <a:t>多层次动态研究能力</a:t>
              </a:r>
              <a:endParaRPr lang="zh-CN" altLang="en-US"/>
            </a:p>
          </p:txBody>
        </p:sp>
        <p:sp>
          <p:nvSpPr>
            <p:cNvPr id="4121" name="Text Box 27"/>
            <p:cNvSpPr>
              <a:spLocks noChangeArrowheads="1"/>
            </p:cNvSpPr>
            <p:nvPr/>
          </p:nvSpPr>
          <p:spPr bwMode="auto">
            <a:xfrm>
              <a:off x="2003506" y="5065713"/>
              <a:ext cx="2146299" cy="617537"/>
            </a:xfrm>
            <a:prstGeom prst="rect">
              <a:avLst/>
            </a:prstGeom>
            <a:gradFill rotWithShape="1">
              <a:gsLst>
                <a:gs pos="0">
                  <a:srgbClr val="C0504D"/>
                </a:gs>
                <a:gs pos="100000">
                  <a:srgbClr val="893937"/>
                </a:gs>
              </a:gsLst>
              <a:lin ang="5400000" scaled="1"/>
            </a:gradFill>
            <a:ln w="9525" cmpd="sng">
              <a:solidFill>
                <a:srgbClr val="7F7F7F"/>
              </a:solidFill>
              <a:miter lim="800000"/>
              <a:headEnd/>
              <a:tailEnd/>
            </a:ln>
          </p:spPr>
          <p:txBody>
            <a:bodyPr/>
            <a:lstStyle/>
            <a:p>
              <a:pPr algn="ctr"/>
              <a:r>
                <a:rPr lang="zh-CN" altLang="en-US" sz="1400" b="1">
                  <a:solidFill>
                    <a:schemeClr val="bg1"/>
                  </a:solidFill>
                  <a:latin typeface="仿宋" pitchFamily="49" charset="-122"/>
                  <a:ea typeface="仿宋" pitchFamily="49" charset="-122"/>
                  <a:sym typeface="仿宋" pitchFamily="49" charset="-122"/>
                </a:rPr>
                <a:t>数据库与计算能力</a:t>
              </a:r>
              <a:endParaRPr lang="zh-CN" altLang="en-US"/>
            </a:p>
          </p:txBody>
        </p:sp>
        <p:sp>
          <p:nvSpPr>
            <p:cNvPr id="4122" name="Text Box 28"/>
            <p:cNvSpPr>
              <a:spLocks noChangeArrowheads="1"/>
            </p:cNvSpPr>
            <p:nvPr/>
          </p:nvSpPr>
          <p:spPr bwMode="auto">
            <a:xfrm>
              <a:off x="896051" y="60325"/>
              <a:ext cx="477837" cy="5235575"/>
            </a:xfrm>
            <a:prstGeom prst="rect">
              <a:avLst/>
            </a:prstGeom>
            <a:gradFill rotWithShape="1">
              <a:gsLst>
                <a:gs pos="0">
                  <a:srgbClr val="FF6600"/>
                </a:gs>
                <a:gs pos="100000">
                  <a:srgbClr val="FF9900"/>
                </a:gs>
              </a:gsLst>
              <a:lin ang="10800000" scaled="1"/>
            </a:gradFill>
            <a:ln>
              <a:noFill/>
            </a:ln>
            <a:extLst>
              <a:ext uri="{91240B29-F687-4F45-9708-019B960494DF}">
                <a14:hiddenLine xmlns:a14="http://schemas.microsoft.com/office/drawing/2010/main" w="9525" cmpd="sng">
                  <a:solidFill>
                    <a:srgbClr val="000000"/>
                  </a:solidFill>
                  <a:miter lim="800000"/>
                  <a:headEnd/>
                  <a:tailEnd/>
                </a14:hiddenLine>
              </a:ext>
            </a:extLst>
          </p:spPr>
          <p:txBody>
            <a:bodyPr wrap="none" anchor="ctr"/>
            <a:lstStyle/>
            <a:p>
              <a:pPr algn="ctr">
                <a:lnSpc>
                  <a:spcPct val="200000"/>
                </a:lnSpc>
              </a:pPr>
              <a:r>
                <a:rPr lang="zh-CN" altLang="en-US" sz="1400" b="1">
                  <a:solidFill>
                    <a:schemeClr val="bg1"/>
                  </a:solidFill>
                  <a:latin typeface="仿宋" pitchFamily="49" charset="-122"/>
                  <a:ea typeface="仿宋" pitchFamily="49" charset="-122"/>
                  <a:sym typeface="仿宋" pitchFamily="49" charset="-122"/>
                </a:rPr>
                <a:t>蛋</a:t>
              </a:r>
              <a:endParaRPr lang="en-US" altLang="zh-CN" sz="1400" b="1">
                <a:solidFill>
                  <a:schemeClr val="bg1"/>
                </a:solidFill>
                <a:latin typeface="仿宋" pitchFamily="49" charset="-122"/>
                <a:ea typeface="仿宋" pitchFamily="49" charset="-122"/>
                <a:sym typeface="仿宋" pitchFamily="49" charset="-122"/>
              </a:endParaRPr>
            </a:p>
            <a:p>
              <a:pPr algn="ctr">
                <a:lnSpc>
                  <a:spcPct val="200000"/>
                </a:lnSpc>
              </a:pPr>
              <a:r>
                <a:rPr lang="zh-CN" altLang="en-US" sz="1400" b="1">
                  <a:solidFill>
                    <a:schemeClr val="bg1"/>
                  </a:solidFill>
                  <a:latin typeface="仿宋" pitchFamily="49" charset="-122"/>
                  <a:ea typeface="仿宋" pitchFamily="49" charset="-122"/>
                  <a:sym typeface="仿宋" pitchFamily="49" charset="-122"/>
                </a:rPr>
                <a:t>白</a:t>
              </a:r>
              <a:endParaRPr lang="en-US" altLang="zh-CN" sz="1400" b="1">
                <a:solidFill>
                  <a:schemeClr val="bg1"/>
                </a:solidFill>
                <a:latin typeface="仿宋" pitchFamily="49" charset="-122"/>
                <a:ea typeface="仿宋" pitchFamily="49" charset="-122"/>
                <a:sym typeface="仿宋" pitchFamily="49" charset="-122"/>
              </a:endParaRPr>
            </a:p>
            <a:p>
              <a:pPr algn="ctr">
                <a:lnSpc>
                  <a:spcPct val="200000"/>
                </a:lnSpc>
              </a:pPr>
              <a:r>
                <a:rPr lang="zh-CN" altLang="en-US" sz="1400" b="1">
                  <a:solidFill>
                    <a:schemeClr val="bg1"/>
                  </a:solidFill>
                  <a:latin typeface="仿宋" pitchFamily="49" charset="-122"/>
                  <a:ea typeface="仿宋" pitchFamily="49" charset="-122"/>
                  <a:sym typeface="仿宋" pitchFamily="49" charset="-122"/>
                </a:rPr>
                <a:t>质</a:t>
              </a:r>
              <a:endParaRPr lang="en-US" altLang="zh-CN" sz="1400" b="1">
                <a:solidFill>
                  <a:schemeClr val="bg1"/>
                </a:solidFill>
                <a:latin typeface="仿宋" pitchFamily="49" charset="-122"/>
                <a:ea typeface="仿宋" pitchFamily="49" charset="-122"/>
                <a:sym typeface="仿宋" pitchFamily="49" charset="-122"/>
              </a:endParaRPr>
            </a:p>
            <a:p>
              <a:pPr algn="ctr">
                <a:lnSpc>
                  <a:spcPct val="200000"/>
                </a:lnSpc>
              </a:pPr>
              <a:r>
                <a:rPr lang="zh-CN" altLang="en-US" sz="1400" b="1">
                  <a:solidFill>
                    <a:schemeClr val="bg1"/>
                  </a:solidFill>
                  <a:latin typeface="仿宋" pitchFamily="49" charset="-122"/>
                  <a:ea typeface="仿宋" pitchFamily="49" charset="-122"/>
                  <a:sym typeface="仿宋" pitchFamily="49" charset="-122"/>
                </a:rPr>
                <a:t>研</a:t>
              </a:r>
              <a:endParaRPr lang="en-US" altLang="zh-CN" sz="1400" b="1">
                <a:solidFill>
                  <a:schemeClr val="bg1"/>
                </a:solidFill>
                <a:latin typeface="仿宋" pitchFamily="49" charset="-122"/>
                <a:ea typeface="仿宋" pitchFamily="49" charset="-122"/>
                <a:sym typeface="仿宋" pitchFamily="49" charset="-122"/>
              </a:endParaRPr>
            </a:p>
            <a:p>
              <a:pPr algn="ctr">
                <a:lnSpc>
                  <a:spcPct val="200000"/>
                </a:lnSpc>
              </a:pPr>
              <a:r>
                <a:rPr lang="zh-CN" altLang="en-US" sz="1400" b="1">
                  <a:solidFill>
                    <a:schemeClr val="bg1"/>
                  </a:solidFill>
                  <a:latin typeface="仿宋" pitchFamily="49" charset="-122"/>
                  <a:ea typeface="仿宋" pitchFamily="49" charset="-122"/>
                  <a:sym typeface="仿宋" pitchFamily="49" charset="-122"/>
                </a:rPr>
                <a:t>究</a:t>
              </a:r>
              <a:endParaRPr lang="en-US" altLang="zh-CN" sz="1400" b="1">
                <a:solidFill>
                  <a:schemeClr val="bg1"/>
                </a:solidFill>
                <a:latin typeface="仿宋" pitchFamily="49" charset="-122"/>
                <a:ea typeface="仿宋" pitchFamily="49" charset="-122"/>
                <a:sym typeface="仿宋" pitchFamily="49" charset="-122"/>
              </a:endParaRPr>
            </a:p>
            <a:p>
              <a:pPr algn="ctr">
                <a:lnSpc>
                  <a:spcPct val="200000"/>
                </a:lnSpc>
              </a:pPr>
              <a:r>
                <a:rPr lang="zh-CN" altLang="en-US" sz="1400" b="1">
                  <a:solidFill>
                    <a:schemeClr val="bg1"/>
                  </a:solidFill>
                  <a:latin typeface="仿宋" pitchFamily="49" charset="-122"/>
                  <a:ea typeface="仿宋" pitchFamily="49" charset="-122"/>
                  <a:sym typeface="仿宋" pitchFamily="49" charset="-122"/>
                </a:rPr>
                <a:t>上</a:t>
              </a:r>
              <a:endParaRPr lang="en-US" altLang="zh-CN" sz="1400" b="1">
                <a:solidFill>
                  <a:schemeClr val="bg1"/>
                </a:solidFill>
                <a:latin typeface="仿宋" pitchFamily="49" charset="-122"/>
                <a:ea typeface="仿宋" pitchFamily="49" charset="-122"/>
                <a:sym typeface="仿宋" pitchFamily="49" charset="-122"/>
              </a:endParaRPr>
            </a:p>
            <a:p>
              <a:pPr algn="ctr">
                <a:lnSpc>
                  <a:spcPct val="200000"/>
                </a:lnSpc>
              </a:pPr>
              <a:r>
                <a:rPr lang="zh-CN" altLang="en-US" sz="1400" b="1">
                  <a:solidFill>
                    <a:schemeClr val="bg1"/>
                  </a:solidFill>
                  <a:latin typeface="仿宋" pitchFamily="49" charset="-122"/>
                  <a:ea typeface="仿宋" pitchFamily="49" charset="-122"/>
                  <a:sym typeface="仿宋" pitchFamily="49" charset="-122"/>
                </a:rPr>
                <a:t>海</a:t>
              </a:r>
              <a:endParaRPr lang="en-US" altLang="zh-CN" sz="1400" b="1">
                <a:solidFill>
                  <a:schemeClr val="bg1"/>
                </a:solidFill>
                <a:latin typeface="仿宋" pitchFamily="49" charset="-122"/>
                <a:ea typeface="仿宋" pitchFamily="49" charset="-122"/>
                <a:sym typeface="仿宋" pitchFamily="49" charset="-122"/>
              </a:endParaRPr>
            </a:p>
            <a:p>
              <a:pPr algn="ctr">
                <a:lnSpc>
                  <a:spcPct val="200000"/>
                </a:lnSpc>
              </a:pPr>
              <a:r>
                <a:rPr lang="zh-CN" altLang="en-US" sz="1400" b="1">
                  <a:solidFill>
                    <a:schemeClr val="bg1"/>
                  </a:solidFill>
                  <a:latin typeface="仿宋" pitchFamily="49" charset="-122"/>
                  <a:ea typeface="仿宋" pitchFamily="49" charset="-122"/>
                  <a:sym typeface="仿宋" pitchFamily="49" charset="-122"/>
                </a:rPr>
                <a:t>设</a:t>
              </a:r>
              <a:endParaRPr lang="en-US" altLang="zh-CN" sz="1400" b="1">
                <a:solidFill>
                  <a:schemeClr val="bg1"/>
                </a:solidFill>
                <a:latin typeface="仿宋" pitchFamily="49" charset="-122"/>
                <a:ea typeface="仿宋" pitchFamily="49" charset="-122"/>
                <a:sym typeface="仿宋" pitchFamily="49" charset="-122"/>
              </a:endParaRPr>
            </a:p>
            <a:p>
              <a:pPr algn="ctr">
                <a:lnSpc>
                  <a:spcPct val="200000"/>
                </a:lnSpc>
              </a:pPr>
              <a:r>
                <a:rPr lang="zh-CN" altLang="en-US" sz="1400" b="1">
                  <a:solidFill>
                    <a:schemeClr val="bg1"/>
                  </a:solidFill>
                  <a:latin typeface="仿宋" pitchFamily="49" charset="-122"/>
                  <a:ea typeface="仿宋" pitchFamily="49" charset="-122"/>
                  <a:sym typeface="仿宋" pitchFamily="49" charset="-122"/>
                </a:rPr>
                <a:t>施</a:t>
              </a:r>
            </a:p>
          </p:txBody>
        </p:sp>
        <p:sp>
          <p:nvSpPr>
            <p:cNvPr id="4123" name="Text Box 29"/>
            <p:cNvSpPr>
              <a:spLocks noChangeArrowheads="1"/>
            </p:cNvSpPr>
            <p:nvPr/>
          </p:nvSpPr>
          <p:spPr bwMode="auto">
            <a:xfrm>
              <a:off x="5203906" y="0"/>
              <a:ext cx="2824162" cy="319088"/>
            </a:xfrm>
            <a:prstGeom prst="rect">
              <a:avLst/>
            </a:prstGeom>
            <a:gradFill rotWithShape="1">
              <a:gsLst>
                <a:gs pos="0">
                  <a:srgbClr val="59B0E5"/>
                </a:gs>
                <a:gs pos="100000">
                  <a:srgbClr val="1F88C8"/>
                </a:gs>
              </a:gsLst>
              <a:lin ang="5400000" scaled="1"/>
            </a:gradFill>
            <a:ln>
              <a:noFill/>
            </a:ln>
            <a:extLst>
              <a:ext uri="{91240B29-F687-4F45-9708-019B960494DF}">
                <a14:hiddenLine xmlns:a14="http://schemas.microsoft.com/office/drawing/2010/main" w="9525" cmpd="sng">
                  <a:solidFill>
                    <a:srgbClr val="000000"/>
                  </a:solidFill>
                  <a:miter lim="800000"/>
                  <a:headEnd/>
                  <a:tailEnd/>
                </a14:hiddenLine>
              </a:ext>
            </a:extLst>
          </p:spPr>
          <p:txBody>
            <a:bodyPr wrap="none" anchor="ctr"/>
            <a:lstStyle/>
            <a:p>
              <a:pPr algn="ctr"/>
              <a:r>
                <a:rPr lang="zh-CN" altLang="en-US" sz="1400" b="1">
                  <a:solidFill>
                    <a:schemeClr val="bg1"/>
                  </a:solidFill>
                  <a:latin typeface="仿宋" pitchFamily="49" charset="-122"/>
                  <a:ea typeface="仿宋" pitchFamily="49" charset="-122"/>
                  <a:sym typeface="仿宋" pitchFamily="49" charset="-122"/>
                </a:rPr>
                <a:t>规模化蛋白质制备系统</a:t>
              </a:r>
              <a:endParaRPr lang="zh-CN" altLang="en-US"/>
            </a:p>
          </p:txBody>
        </p:sp>
        <p:sp>
          <p:nvSpPr>
            <p:cNvPr id="4124" name="Text Box 30"/>
            <p:cNvSpPr>
              <a:spLocks noChangeArrowheads="1"/>
            </p:cNvSpPr>
            <p:nvPr/>
          </p:nvSpPr>
          <p:spPr bwMode="auto">
            <a:xfrm>
              <a:off x="5162631" y="749300"/>
              <a:ext cx="2978150" cy="319088"/>
            </a:xfrm>
            <a:prstGeom prst="rect">
              <a:avLst/>
            </a:prstGeom>
            <a:gradFill rotWithShape="1">
              <a:gsLst>
                <a:gs pos="0">
                  <a:srgbClr val="59B0E5"/>
                </a:gs>
                <a:gs pos="100000">
                  <a:srgbClr val="1F88C8"/>
                </a:gs>
              </a:gsLst>
              <a:lin ang="5400000" scaled="1"/>
            </a:gradFill>
            <a:ln>
              <a:noFill/>
            </a:ln>
            <a:extLst>
              <a:ext uri="{91240B29-F687-4F45-9708-019B960494DF}">
                <a14:hiddenLine xmlns:a14="http://schemas.microsoft.com/office/drawing/2010/main" w="9525" cmpd="sng">
                  <a:solidFill>
                    <a:srgbClr val="000000"/>
                  </a:solidFill>
                  <a:miter lim="800000"/>
                  <a:headEnd/>
                  <a:tailEnd/>
                </a14:hiddenLine>
              </a:ext>
            </a:extLst>
          </p:spPr>
          <p:txBody>
            <a:bodyPr wrap="none" anchor="ctr"/>
            <a:lstStyle/>
            <a:p>
              <a:pPr algn="ctr"/>
              <a:r>
                <a:rPr lang="zh-CN" altLang="en-US" sz="1400" b="1">
                  <a:solidFill>
                    <a:schemeClr val="bg1"/>
                  </a:solidFill>
                  <a:latin typeface="仿宋" pitchFamily="49" charset="-122"/>
                  <a:ea typeface="仿宋" pitchFamily="49" charset="-122"/>
                  <a:sym typeface="仿宋" pitchFamily="49" charset="-122"/>
                </a:rPr>
                <a:t>蛋白质晶体结构分析系统</a:t>
              </a:r>
              <a:endParaRPr lang="zh-CN" altLang="en-US"/>
            </a:p>
          </p:txBody>
        </p:sp>
        <p:sp>
          <p:nvSpPr>
            <p:cNvPr id="4125" name="Text Box 31"/>
            <p:cNvSpPr>
              <a:spLocks noChangeArrowheads="1"/>
            </p:cNvSpPr>
            <p:nvPr/>
          </p:nvSpPr>
          <p:spPr bwMode="auto">
            <a:xfrm>
              <a:off x="5162631" y="1331913"/>
              <a:ext cx="2978150" cy="320675"/>
            </a:xfrm>
            <a:prstGeom prst="rect">
              <a:avLst/>
            </a:prstGeom>
            <a:gradFill rotWithShape="1">
              <a:gsLst>
                <a:gs pos="0">
                  <a:srgbClr val="59B0E5"/>
                </a:gs>
                <a:gs pos="100000">
                  <a:srgbClr val="1F88C8"/>
                </a:gs>
              </a:gsLst>
              <a:lin ang="5400000" scaled="1"/>
            </a:gradFill>
            <a:ln>
              <a:noFill/>
            </a:ln>
            <a:extLst>
              <a:ext uri="{91240B29-F687-4F45-9708-019B960494DF}">
                <a14:hiddenLine xmlns:a14="http://schemas.microsoft.com/office/drawing/2010/main" w="9525" cmpd="sng">
                  <a:solidFill>
                    <a:srgbClr val="000000"/>
                  </a:solidFill>
                  <a:miter lim="800000"/>
                  <a:headEnd/>
                  <a:tailEnd/>
                </a14:hiddenLine>
              </a:ext>
            </a:extLst>
          </p:spPr>
          <p:txBody>
            <a:bodyPr wrap="none" anchor="ctr"/>
            <a:lstStyle/>
            <a:p>
              <a:pPr algn="ctr"/>
              <a:r>
                <a:rPr lang="zh-CN" altLang="en-US" sz="1400" b="1">
                  <a:solidFill>
                    <a:schemeClr val="bg1"/>
                  </a:solidFill>
                  <a:latin typeface="仿宋" pitchFamily="49" charset="-122"/>
                  <a:ea typeface="仿宋" pitchFamily="49" charset="-122"/>
                  <a:sym typeface="仿宋" pitchFamily="49" charset="-122"/>
                </a:rPr>
                <a:t>蛋白质核磁分析系统</a:t>
              </a:r>
              <a:endParaRPr lang="zh-CN" altLang="en-US"/>
            </a:p>
          </p:txBody>
        </p:sp>
        <p:sp>
          <p:nvSpPr>
            <p:cNvPr id="4126" name="Text Box 32"/>
            <p:cNvSpPr>
              <a:spLocks noChangeArrowheads="1"/>
            </p:cNvSpPr>
            <p:nvPr/>
          </p:nvSpPr>
          <p:spPr bwMode="auto">
            <a:xfrm>
              <a:off x="5162631" y="2536825"/>
              <a:ext cx="2978150" cy="320675"/>
            </a:xfrm>
            <a:prstGeom prst="rect">
              <a:avLst/>
            </a:prstGeom>
            <a:gradFill rotWithShape="1">
              <a:gsLst>
                <a:gs pos="0">
                  <a:srgbClr val="59B0E5"/>
                </a:gs>
                <a:gs pos="100000">
                  <a:srgbClr val="1F88C8"/>
                </a:gs>
              </a:gsLst>
              <a:lin ang="5400000" scaled="1"/>
            </a:gradFill>
            <a:ln>
              <a:noFill/>
            </a:ln>
            <a:extLst>
              <a:ext uri="{91240B29-F687-4F45-9708-019B960494DF}">
                <a14:hiddenLine xmlns:a14="http://schemas.microsoft.com/office/drawing/2010/main" w="9525" cmpd="sng">
                  <a:solidFill>
                    <a:srgbClr val="000000"/>
                  </a:solidFill>
                  <a:miter lim="800000"/>
                  <a:headEnd/>
                  <a:tailEnd/>
                </a14:hiddenLine>
              </a:ext>
            </a:extLst>
          </p:spPr>
          <p:txBody>
            <a:bodyPr wrap="none" anchor="ctr"/>
            <a:lstStyle/>
            <a:p>
              <a:pPr algn="ctr"/>
              <a:r>
                <a:rPr lang="zh-CN" altLang="en-US" sz="1400" b="1">
                  <a:solidFill>
                    <a:schemeClr val="bg1"/>
                  </a:solidFill>
                  <a:latin typeface="仿宋" pitchFamily="49" charset="-122"/>
                  <a:ea typeface="仿宋" pitchFamily="49" charset="-122"/>
                  <a:sym typeface="仿宋" pitchFamily="49" charset="-122"/>
                </a:rPr>
                <a:t>蛋白质动态分析系统</a:t>
              </a:r>
              <a:endParaRPr lang="zh-CN" altLang="en-US"/>
            </a:p>
          </p:txBody>
        </p:sp>
        <p:sp>
          <p:nvSpPr>
            <p:cNvPr id="4127" name="Text Box 33"/>
            <p:cNvSpPr>
              <a:spLocks noChangeArrowheads="1"/>
            </p:cNvSpPr>
            <p:nvPr/>
          </p:nvSpPr>
          <p:spPr bwMode="auto">
            <a:xfrm>
              <a:off x="5162631" y="1935163"/>
              <a:ext cx="2978150" cy="319087"/>
            </a:xfrm>
            <a:prstGeom prst="rect">
              <a:avLst/>
            </a:prstGeom>
            <a:gradFill rotWithShape="1">
              <a:gsLst>
                <a:gs pos="0">
                  <a:srgbClr val="59B0E5"/>
                </a:gs>
                <a:gs pos="100000">
                  <a:srgbClr val="1F88C8"/>
                </a:gs>
              </a:gsLst>
              <a:lin ang="5400000" scaled="1"/>
            </a:gradFill>
            <a:ln>
              <a:noFill/>
            </a:ln>
            <a:extLst>
              <a:ext uri="{91240B29-F687-4F45-9708-019B960494DF}">
                <a14:hiddenLine xmlns:a14="http://schemas.microsoft.com/office/drawing/2010/main" w="9525" cmpd="sng">
                  <a:solidFill>
                    <a:srgbClr val="000000"/>
                  </a:solidFill>
                  <a:miter lim="800000"/>
                  <a:headEnd/>
                  <a:tailEnd/>
                </a14:hiddenLine>
              </a:ext>
            </a:extLst>
          </p:spPr>
          <p:txBody>
            <a:bodyPr wrap="none" anchor="ctr"/>
            <a:lstStyle/>
            <a:p>
              <a:pPr algn="ctr"/>
              <a:r>
                <a:rPr lang="zh-CN" altLang="en-US" sz="1400" b="1">
                  <a:solidFill>
                    <a:schemeClr val="bg1"/>
                  </a:solidFill>
                  <a:latin typeface="仿宋" pitchFamily="49" charset="-122"/>
                  <a:ea typeface="仿宋" pitchFamily="49" charset="-122"/>
                  <a:sym typeface="仿宋" pitchFamily="49" charset="-122"/>
                </a:rPr>
                <a:t>集成化电镜分析系统</a:t>
              </a:r>
              <a:endParaRPr lang="zh-CN" altLang="en-US"/>
            </a:p>
          </p:txBody>
        </p:sp>
        <p:sp>
          <p:nvSpPr>
            <p:cNvPr id="4128" name="Text Box 34"/>
            <p:cNvSpPr>
              <a:spLocks noChangeArrowheads="1"/>
            </p:cNvSpPr>
            <p:nvPr/>
          </p:nvSpPr>
          <p:spPr bwMode="auto">
            <a:xfrm>
              <a:off x="5172156" y="3727450"/>
              <a:ext cx="2978150" cy="320675"/>
            </a:xfrm>
            <a:prstGeom prst="rect">
              <a:avLst/>
            </a:prstGeom>
            <a:gradFill rotWithShape="1">
              <a:gsLst>
                <a:gs pos="0">
                  <a:srgbClr val="59B0E5"/>
                </a:gs>
                <a:gs pos="100000">
                  <a:srgbClr val="1F88C8"/>
                </a:gs>
              </a:gsLst>
              <a:lin ang="5400000" scaled="1"/>
            </a:gradFill>
            <a:ln>
              <a:noFill/>
            </a:ln>
            <a:extLst>
              <a:ext uri="{91240B29-F687-4F45-9708-019B960494DF}">
                <a14:hiddenLine xmlns:a14="http://schemas.microsoft.com/office/drawing/2010/main" w="9525" cmpd="sng">
                  <a:solidFill>
                    <a:srgbClr val="000000"/>
                  </a:solidFill>
                  <a:miter lim="800000"/>
                  <a:headEnd/>
                  <a:tailEnd/>
                </a14:hiddenLine>
              </a:ext>
            </a:extLst>
          </p:spPr>
          <p:txBody>
            <a:bodyPr wrap="none" anchor="ctr"/>
            <a:lstStyle/>
            <a:p>
              <a:pPr algn="ctr"/>
              <a:r>
                <a:rPr lang="zh-CN" altLang="en-US" sz="1400" b="1">
                  <a:solidFill>
                    <a:schemeClr val="bg1"/>
                  </a:solidFill>
                  <a:latin typeface="仿宋" pitchFamily="49" charset="-122"/>
                  <a:ea typeface="仿宋" pitchFamily="49" charset="-122"/>
                  <a:sym typeface="仿宋" pitchFamily="49" charset="-122"/>
                </a:rPr>
                <a:t>复合激光显微镜系统</a:t>
              </a:r>
              <a:endParaRPr lang="zh-CN" altLang="en-US"/>
            </a:p>
          </p:txBody>
        </p:sp>
        <p:sp>
          <p:nvSpPr>
            <p:cNvPr id="4129" name="Text Box 35"/>
            <p:cNvSpPr>
              <a:spLocks noChangeArrowheads="1"/>
            </p:cNvSpPr>
            <p:nvPr/>
          </p:nvSpPr>
          <p:spPr bwMode="auto">
            <a:xfrm>
              <a:off x="5162630" y="5080000"/>
              <a:ext cx="3023375" cy="320675"/>
            </a:xfrm>
            <a:prstGeom prst="rect">
              <a:avLst/>
            </a:prstGeom>
            <a:gradFill rotWithShape="1">
              <a:gsLst>
                <a:gs pos="0">
                  <a:srgbClr val="59B0E5"/>
                </a:gs>
                <a:gs pos="100000">
                  <a:srgbClr val="1F88C8"/>
                </a:gs>
              </a:gsLst>
              <a:lin ang="5400000" scaled="1"/>
            </a:gradFill>
            <a:ln>
              <a:noFill/>
            </a:ln>
            <a:extLst>
              <a:ext uri="{91240B29-F687-4F45-9708-019B960494DF}">
                <a14:hiddenLine xmlns:a14="http://schemas.microsoft.com/office/drawing/2010/main" w="9525" cmpd="sng">
                  <a:solidFill>
                    <a:srgbClr val="000000"/>
                  </a:solidFill>
                  <a:miter lim="800000"/>
                  <a:headEnd/>
                  <a:tailEnd/>
                </a14:hiddenLine>
              </a:ext>
            </a:extLst>
          </p:spPr>
          <p:txBody>
            <a:bodyPr wrap="none" anchor="ctr"/>
            <a:lstStyle/>
            <a:p>
              <a:pPr algn="ctr"/>
              <a:r>
                <a:rPr lang="zh-CN" altLang="en-US" sz="1400" b="1">
                  <a:solidFill>
                    <a:schemeClr val="bg1"/>
                  </a:solidFill>
                  <a:latin typeface="仿宋" pitchFamily="49" charset="-122"/>
                  <a:ea typeface="仿宋" pitchFamily="49" charset="-122"/>
                  <a:sym typeface="仿宋" pitchFamily="49" charset="-122"/>
                </a:rPr>
                <a:t>数据库与计算分析系统</a:t>
              </a:r>
              <a:endParaRPr lang="zh-CN" altLang="en-US"/>
            </a:p>
          </p:txBody>
        </p:sp>
        <p:sp>
          <p:nvSpPr>
            <p:cNvPr id="4130" name="Text Box 36"/>
            <p:cNvSpPr>
              <a:spLocks noChangeArrowheads="1"/>
            </p:cNvSpPr>
            <p:nvPr/>
          </p:nvSpPr>
          <p:spPr bwMode="auto">
            <a:xfrm>
              <a:off x="5162631" y="3130550"/>
              <a:ext cx="2978150" cy="319088"/>
            </a:xfrm>
            <a:prstGeom prst="rect">
              <a:avLst/>
            </a:prstGeom>
            <a:gradFill rotWithShape="1">
              <a:gsLst>
                <a:gs pos="0">
                  <a:srgbClr val="59B0E5"/>
                </a:gs>
                <a:gs pos="100000">
                  <a:srgbClr val="1F88C8"/>
                </a:gs>
              </a:gsLst>
              <a:lin ang="5400000" scaled="1"/>
            </a:gradFill>
            <a:ln>
              <a:noFill/>
            </a:ln>
            <a:extLst>
              <a:ext uri="{91240B29-F687-4F45-9708-019B960494DF}">
                <a14:hiddenLine xmlns:a14="http://schemas.microsoft.com/office/drawing/2010/main" w="9525" cmpd="sng">
                  <a:solidFill>
                    <a:srgbClr val="000000"/>
                  </a:solidFill>
                  <a:miter lim="800000"/>
                  <a:headEnd/>
                  <a:tailEnd/>
                </a14:hiddenLine>
              </a:ext>
            </a:extLst>
          </p:spPr>
          <p:txBody>
            <a:bodyPr wrap="none" anchor="ctr"/>
            <a:lstStyle/>
            <a:p>
              <a:pPr algn="ctr"/>
              <a:r>
                <a:rPr lang="zh-CN" altLang="en-US" sz="1400" b="1">
                  <a:solidFill>
                    <a:schemeClr val="bg1"/>
                  </a:solidFill>
                  <a:latin typeface="仿宋" pitchFamily="49" charset="-122"/>
                  <a:ea typeface="仿宋" pitchFamily="49" charset="-122"/>
                  <a:sym typeface="仿宋" pitchFamily="49" charset="-122"/>
                </a:rPr>
                <a:t>质谱分析系统</a:t>
              </a:r>
              <a:endParaRPr lang="zh-CN" altLang="en-US"/>
            </a:p>
          </p:txBody>
        </p:sp>
        <p:sp>
          <p:nvSpPr>
            <p:cNvPr id="4131" name="Text Box 37"/>
            <p:cNvSpPr>
              <a:spLocks noChangeArrowheads="1"/>
            </p:cNvSpPr>
            <p:nvPr/>
          </p:nvSpPr>
          <p:spPr bwMode="auto">
            <a:xfrm>
              <a:off x="5162631" y="4303713"/>
              <a:ext cx="2978150" cy="319087"/>
            </a:xfrm>
            <a:prstGeom prst="rect">
              <a:avLst/>
            </a:prstGeom>
            <a:gradFill rotWithShape="1">
              <a:gsLst>
                <a:gs pos="0">
                  <a:srgbClr val="59B0E5"/>
                </a:gs>
                <a:gs pos="100000">
                  <a:srgbClr val="1F88C8"/>
                </a:gs>
              </a:gsLst>
              <a:lin ang="5400000" scaled="1"/>
            </a:gradFill>
            <a:ln>
              <a:noFill/>
            </a:ln>
            <a:extLst>
              <a:ext uri="{91240B29-F687-4F45-9708-019B960494DF}">
                <a14:hiddenLine xmlns:a14="http://schemas.microsoft.com/office/drawing/2010/main" w="9525" cmpd="sng">
                  <a:solidFill>
                    <a:srgbClr val="000000"/>
                  </a:solidFill>
                  <a:miter lim="800000"/>
                  <a:headEnd/>
                  <a:tailEnd/>
                </a14:hiddenLine>
              </a:ext>
            </a:extLst>
          </p:spPr>
          <p:txBody>
            <a:bodyPr wrap="none" anchor="ctr"/>
            <a:lstStyle/>
            <a:p>
              <a:pPr algn="ctr"/>
              <a:r>
                <a:rPr lang="zh-CN" altLang="en-US" sz="1400" b="1">
                  <a:solidFill>
                    <a:schemeClr val="bg1"/>
                  </a:solidFill>
                  <a:latin typeface="仿宋" pitchFamily="49" charset="-122"/>
                  <a:ea typeface="仿宋" pitchFamily="49" charset="-122"/>
                  <a:sym typeface="仿宋" pitchFamily="49" charset="-122"/>
                </a:rPr>
                <a:t>分子影像系统</a:t>
              </a:r>
              <a:endParaRPr lang="zh-CN" altLang="en-US"/>
            </a:p>
          </p:txBody>
        </p:sp>
        <p:sp>
          <p:nvSpPr>
            <p:cNvPr id="4132" name="Line 38"/>
            <p:cNvSpPr>
              <a:spLocks noChangeShapeType="1"/>
            </p:cNvSpPr>
            <p:nvPr/>
          </p:nvSpPr>
          <p:spPr bwMode="auto">
            <a:xfrm flipV="1">
              <a:off x="4164093" y="822325"/>
              <a:ext cx="998538" cy="612775"/>
            </a:xfrm>
            <a:prstGeom prst="line">
              <a:avLst/>
            </a:prstGeom>
            <a:noFill/>
            <a:ln w="28575" cmpd="sng">
              <a:solidFill>
                <a:srgbClr val="990000"/>
              </a:solidFill>
              <a:bevel/>
              <a:headEnd/>
              <a:tailEnd/>
            </a:ln>
            <a:extLst>
              <a:ext uri="{909E8E84-426E-40DD-AFC4-6F175D3DCCD1}">
                <a14:hiddenFill xmlns:a14="http://schemas.microsoft.com/office/drawing/2010/main">
                  <a:noFill/>
                </a14:hiddenFill>
              </a:ext>
            </a:extLst>
          </p:spPr>
          <p:txBody>
            <a:bodyPr/>
            <a:lstStyle/>
            <a:p>
              <a:endParaRPr lang="zh-CN" altLang="zh-CN" sz="1400">
                <a:solidFill>
                  <a:srgbClr val="000000"/>
                </a:solidFill>
                <a:latin typeface="仿宋" pitchFamily="49" charset="-122"/>
                <a:ea typeface="仿宋" pitchFamily="49" charset="-122"/>
                <a:sym typeface="仿宋" pitchFamily="49" charset="-122"/>
              </a:endParaRPr>
            </a:p>
          </p:txBody>
        </p:sp>
        <p:sp>
          <p:nvSpPr>
            <p:cNvPr id="4133" name="Line 39"/>
            <p:cNvSpPr>
              <a:spLocks noChangeShapeType="1"/>
            </p:cNvSpPr>
            <p:nvPr/>
          </p:nvSpPr>
          <p:spPr bwMode="auto">
            <a:xfrm>
              <a:off x="4164093" y="1535113"/>
              <a:ext cx="998538" cy="1"/>
            </a:xfrm>
            <a:prstGeom prst="line">
              <a:avLst/>
            </a:prstGeom>
            <a:noFill/>
            <a:ln w="28575" cmpd="sng">
              <a:solidFill>
                <a:srgbClr val="990000"/>
              </a:solidFill>
              <a:bevel/>
              <a:headEnd/>
              <a:tailEnd/>
            </a:ln>
            <a:extLst>
              <a:ext uri="{909E8E84-426E-40DD-AFC4-6F175D3DCCD1}">
                <a14:hiddenFill xmlns:a14="http://schemas.microsoft.com/office/drawing/2010/main">
                  <a:noFill/>
                </a14:hiddenFill>
              </a:ext>
            </a:extLst>
          </p:spPr>
          <p:txBody>
            <a:bodyPr/>
            <a:lstStyle/>
            <a:p>
              <a:endParaRPr lang="zh-CN" altLang="zh-CN" sz="1400">
                <a:solidFill>
                  <a:srgbClr val="000000"/>
                </a:solidFill>
                <a:latin typeface="仿宋" pitchFamily="49" charset="-122"/>
                <a:ea typeface="仿宋" pitchFamily="49" charset="-122"/>
                <a:sym typeface="仿宋" pitchFamily="49" charset="-122"/>
              </a:endParaRPr>
            </a:p>
          </p:txBody>
        </p:sp>
        <p:sp>
          <p:nvSpPr>
            <p:cNvPr id="4134" name="Line 40"/>
            <p:cNvSpPr>
              <a:spLocks noChangeShapeType="1"/>
            </p:cNvSpPr>
            <p:nvPr/>
          </p:nvSpPr>
          <p:spPr bwMode="auto">
            <a:xfrm>
              <a:off x="4164093" y="1719263"/>
              <a:ext cx="998538" cy="366712"/>
            </a:xfrm>
            <a:prstGeom prst="line">
              <a:avLst/>
            </a:prstGeom>
            <a:noFill/>
            <a:ln w="28575" cmpd="sng">
              <a:solidFill>
                <a:srgbClr val="990000"/>
              </a:solidFill>
              <a:bevel/>
              <a:headEnd/>
              <a:tailEnd/>
            </a:ln>
            <a:extLst>
              <a:ext uri="{909E8E84-426E-40DD-AFC4-6F175D3DCCD1}">
                <a14:hiddenFill xmlns:a14="http://schemas.microsoft.com/office/drawing/2010/main">
                  <a:noFill/>
                </a14:hiddenFill>
              </a:ext>
            </a:extLst>
          </p:spPr>
          <p:txBody>
            <a:bodyPr/>
            <a:lstStyle/>
            <a:p>
              <a:endParaRPr lang="zh-CN" altLang="zh-CN" sz="1400">
                <a:solidFill>
                  <a:srgbClr val="000000"/>
                </a:solidFill>
                <a:latin typeface="仿宋" pitchFamily="49" charset="-122"/>
                <a:ea typeface="仿宋" pitchFamily="49" charset="-122"/>
                <a:sym typeface="仿宋" pitchFamily="49" charset="-122"/>
              </a:endParaRPr>
            </a:p>
          </p:txBody>
        </p:sp>
        <p:sp>
          <p:nvSpPr>
            <p:cNvPr id="4135" name="Line 41"/>
            <p:cNvSpPr>
              <a:spLocks noChangeShapeType="1"/>
            </p:cNvSpPr>
            <p:nvPr/>
          </p:nvSpPr>
          <p:spPr bwMode="auto">
            <a:xfrm flipV="1">
              <a:off x="4164093" y="1655763"/>
              <a:ext cx="998538" cy="798512"/>
            </a:xfrm>
            <a:prstGeom prst="line">
              <a:avLst/>
            </a:prstGeom>
            <a:noFill/>
            <a:ln w="28575" cmpd="sng">
              <a:solidFill>
                <a:srgbClr val="009900"/>
              </a:solidFill>
              <a:bevel/>
              <a:headEnd/>
              <a:tailEnd/>
            </a:ln>
            <a:extLst>
              <a:ext uri="{909E8E84-426E-40DD-AFC4-6F175D3DCCD1}">
                <a14:hiddenFill xmlns:a14="http://schemas.microsoft.com/office/drawing/2010/main">
                  <a:noFill/>
                </a14:hiddenFill>
              </a:ext>
            </a:extLst>
          </p:spPr>
          <p:txBody>
            <a:bodyPr/>
            <a:lstStyle/>
            <a:p>
              <a:endParaRPr lang="zh-CN" altLang="zh-CN" sz="1400">
                <a:solidFill>
                  <a:srgbClr val="000000"/>
                </a:solidFill>
                <a:latin typeface="仿宋" pitchFamily="49" charset="-122"/>
                <a:ea typeface="仿宋" pitchFamily="49" charset="-122"/>
                <a:sym typeface="仿宋" pitchFamily="49" charset="-122"/>
              </a:endParaRPr>
            </a:p>
          </p:txBody>
        </p:sp>
        <p:sp>
          <p:nvSpPr>
            <p:cNvPr id="4136" name="Line 42"/>
            <p:cNvSpPr>
              <a:spLocks noChangeShapeType="1"/>
            </p:cNvSpPr>
            <p:nvPr/>
          </p:nvSpPr>
          <p:spPr bwMode="auto">
            <a:xfrm>
              <a:off x="4164093" y="2674938"/>
              <a:ext cx="998538" cy="1"/>
            </a:xfrm>
            <a:prstGeom prst="line">
              <a:avLst/>
            </a:prstGeom>
            <a:noFill/>
            <a:ln w="28575" cmpd="sng">
              <a:solidFill>
                <a:srgbClr val="009900"/>
              </a:solidFill>
              <a:bevel/>
              <a:headEnd/>
              <a:tailEnd/>
            </a:ln>
            <a:extLst>
              <a:ext uri="{909E8E84-426E-40DD-AFC4-6F175D3DCCD1}">
                <a14:hiddenFill xmlns:a14="http://schemas.microsoft.com/office/drawing/2010/main">
                  <a:noFill/>
                </a14:hiddenFill>
              </a:ext>
            </a:extLst>
          </p:spPr>
          <p:txBody>
            <a:bodyPr/>
            <a:lstStyle/>
            <a:p>
              <a:endParaRPr lang="zh-CN" altLang="zh-CN" sz="1400">
                <a:solidFill>
                  <a:srgbClr val="000000"/>
                </a:solidFill>
                <a:latin typeface="仿宋" pitchFamily="49" charset="-122"/>
                <a:ea typeface="仿宋" pitchFamily="49" charset="-122"/>
                <a:sym typeface="仿宋" pitchFamily="49" charset="-122"/>
              </a:endParaRPr>
            </a:p>
          </p:txBody>
        </p:sp>
        <p:sp>
          <p:nvSpPr>
            <p:cNvPr id="4137" name="Line 43"/>
            <p:cNvSpPr>
              <a:spLocks noChangeShapeType="1"/>
            </p:cNvSpPr>
            <p:nvPr/>
          </p:nvSpPr>
          <p:spPr bwMode="auto">
            <a:xfrm flipV="1">
              <a:off x="4164093" y="2208213"/>
              <a:ext cx="998538" cy="1289050"/>
            </a:xfrm>
            <a:prstGeom prst="line">
              <a:avLst/>
            </a:prstGeom>
            <a:noFill/>
            <a:ln w="28575" cmpd="sng">
              <a:solidFill>
                <a:srgbClr val="0000FF"/>
              </a:solidFill>
              <a:bevel/>
              <a:headEnd/>
              <a:tailEnd/>
            </a:ln>
            <a:extLst>
              <a:ext uri="{909E8E84-426E-40DD-AFC4-6F175D3DCCD1}">
                <a14:hiddenFill xmlns:a14="http://schemas.microsoft.com/office/drawing/2010/main">
                  <a:noFill/>
                </a14:hiddenFill>
              </a:ext>
            </a:extLst>
          </p:spPr>
          <p:txBody>
            <a:bodyPr/>
            <a:lstStyle/>
            <a:p>
              <a:endParaRPr lang="zh-CN" altLang="zh-CN" sz="1400">
                <a:solidFill>
                  <a:srgbClr val="000000"/>
                </a:solidFill>
                <a:latin typeface="仿宋" pitchFamily="49" charset="-122"/>
                <a:ea typeface="仿宋" pitchFamily="49" charset="-122"/>
                <a:sym typeface="仿宋" pitchFamily="49" charset="-122"/>
              </a:endParaRPr>
            </a:p>
          </p:txBody>
        </p:sp>
        <p:sp>
          <p:nvSpPr>
            <p:cNvPr id="4138" name="Line 44"/>
            <p:cNvSpPr>
              <a:spLocks noChangeShapeType="1"/>
            </p:cNvSpPr>
            <p:nvPr/>
          </p:nvSpPr>
          <p:spPr bwMode="auto">
            <a:xfrm flipV="1">
              <a:off x="4164093" y="3375025"/>
              <a:ext cx="998538" cy="246063"/>
            </a:xfrm>
            <a:prstGeom prst="line">
              <a:avLst/>
            </a:prstGeom>
            <a:noFill/>
            <a:ln w="28575" cmpd="sng">
              <a:solidFill>
                <a:srgbClr val="0000FF"/>
              </a:solidFill>
              <a:bevel/>
              <a:headEnd/>
              <a:tailEnd/>
            </a:ln>
            <a:extLst>
              <a:ext uri="{909E8E84-426E-40DD-AFC4-6F175D3DCCD1}">
                <a14:hiddenFill xmlns:a14="http://schemas.microsoft.com/office/drawing/2010/main">
                  <a:noFill/>
                </a14:hiddenFill>
              </a:ext>
            </a:extLst>
          </p:spPr>
          <p:txBody>
            <a:bodyPr/>
            <a:lstStyle/>
            <a:p>
              <a:endParaRPr lang="zh-CN" altLang="zh-CN" sz="1400">
                <a:solidFill>
                  <a:srgbClr val="000000"/>
                </a:solidFill>
                <a:latin typeface="仿宋" pitchFamily="49" charset="-122"/>
                <a:ea typeface="仿宋" pitchFamily="49" charset="-122"/>
                <a:sym typeface="仿宋" pitchFamily="49" charset="-122"/>
              </a:endParaRPr>
            </a:p>
          </p:txBody>
        </p:sp>
        <p:sp>
          <p:nvSpPr>
            <p:cNvPr id="4139" name="Line 45"/>
            <p:cNvSpPr>
              <a:spLocks noChangeShapeType="1"/>
            </p:cNvSpPr>
            <p:nvPr/>
          </p:nvSpPr>
          <p:spPr bwMode="auto">
            <a:xfrm>
              <a:off x="4164093" y="3681413"/>
              <a:ext cx="998538" cy="184150"/>
            </a:xfrm>
            <a:prstGeom prst="line">
              <a:avLst/>
            </a:prstGeom>
            <a:noFill/>
            <a:ln w="28575" cmpd="sng">
              <a:solidFill>
                <a:srgbClr val="0000FF"/>
              </a:solidFill>
              <a:bevel/>
              <a:headEnd/>
              <a:tailEnd/>
            </a:ln>
            <a:extLst>
              <a:ext uri="{909E8E84-426E-40DD-AFC4-6F175D3DCCD1}">
                <a14:hiddenFill xmlns:a14="http://schemas.microsoft.com/office/drawing/2010/main">
                  <a:noFill/>
                </a14:hiddenFill>
              </a:ext>
            </a:extLst>
          </p:spPr>
          <p:txBody>
            <a:bodyPr/>
            <a:lstStyle/>
            <a:p>
              <a:endParaRPr lang="zh-CN" altLang="zh-CN" sz="1400">
                <a:solidFill>
                  <a:srgbClr val="000000"/>
                </a:solidFill>
                <a:latin typeface="仿宋" pitchFamily="49" charset="-122"/>
                <a:ea typeface="仿宋" pitchFamily="49" charset="-122"/>
                <a:sym typeface="仿宋" pitchFamily="49" charset="-122"/>
              </a:endParaRPr>
            </a:p>
          </p:txBody>
        </p:sp>
        <p:sp>
          <p:nvSpPr>
            <p:cNvPr id="4140" name="AutoShape 46"/>
            <p:cNvSpPr>
              <a:spLocks noChangeArrowheads="1"/>
            </p:cNvSpPr>
            <p:nvPr/>
          </p:nvSpPr>
          <p:spPr bwMode="auto">
            <a:xfrm>
              <a:off x="6273881" y="4713288"/>
              <a:ext cx="642937" cy="381000"/>
            </a:xfrm>
            <a:prstGeom prst="upDownArrow">
              <a:avLst>
                <a:gd name="adj1" fmla="val 50000"/>
                <a:gd name="adj2" fmla="val 20000"/>
              </a:avLst>
            </a:prstGeom>
            <a:solidFill>
              <a:srgbClr val="800000"/>
            </a:solidFill>
            <a:ln w="9525" cmpd="sng">
              <a:solidFill>
                <a:schemeClr val="tx1"/>
              </a:solidFill>
              <a:miter lim="800000"/>
              <a:headEnd/>
              <a:tailEnd/>
            </a:ln>
          </p:spPr>
          <p:txBody>
            <a:bodyPr wrap="none" anchor="ctr"/>
            <a:lstStyle/>
            <a:p>
              <a:endParaRPr lang="zh-CN" altLang="zh-CN" sz="1400">
                <a:solidFill>
                  <a:srgbClr val="000000"/>
                </a:solidFill>
                <a:latin typeface="仿宋" pitchFamily="49" charset="-122"/>
                <a:ea typeface="仿宋" pitchFamily="49" charset="-122"/>
                <a:sym typeface="仿宋" pitchFamily="49" charset="-122"/>
              </a:endParaRPr>
            </a:p>
          </p:txBody>
        </p:sp>
        <p:sp>
          <p:nvSpPr>
            <p:cNvPr id="4141" name="AutoShape 47"/>
            <p:cNvSpPr>
              <a:spLocks noChangeArrowheads="1"/>
            </p:cNvSpPr>
            <p:nvPr/>
          </p:nvSpPr>
          <p:spPr bwMode="auto">
            <a:xfrm>
              <a:off x="6232606" y="330200"/>
              <a:ext cx="784225" cy="306388"/>
            </a:xfrm>
            <a:prstGeom prst="downArrow">
              <a:avLst>
                <a:gd name="adj1" fmla="val 50000"/>
                <a:gd name="adj2" fmla="val 25000"/>
              </a:avLst>
            </a:prstGeom>
            <a:solidFill>
              <a:srgbClr val="800000"/>
            </a:solidFill>
            <a:ln w="9525" cmpd="sng">
              <a:solidFill>
                <a:schemeClr val="tx1"/>
              </a:solidFill>
              <a:miter lim="800000"/>
              <a:headEnd/>
              <a:tailEnd/>
            </a:ln>
          </p:spPr>
          <p:txBody>
            <a:bodyPr wrap="none" anchor="ctr"/>
            <a:lstStyle/>
            <a:p>
              <a:endParaRPr lang="zh-CN" altLang="zh-CN" sz="1400">
                <a:solidFill>
                  <a:srgbClr val="000000"/>
                </a:solidFill>
                <a:latin typeface="仿宋" pitchFamily="49" charset="-122"/>
                <a:ea typeface="仿宋" pitchFamily="49" charset="-122"/>
                <a:sym typeface="仿宋" pitchFamily="49" charset="-122"/>
              </a:endParaRPr>
            </a:p>
          </p:txBody>
        </p:sp>
        <p:sp>
          <p:nvSpPr>
            <p:cNvPr id="4142" name="Line 48"/>
            <p:cNvSpPr>
              <a:spLocks noChangeShapeType="1"/>
            </p:cNvSpPr>
            <p:nvPr/>
          </p:nvSpPr>
          <p:spPr bwMode="auto">
            <a:xfrm>
              <a:off x="4164093" y="5216525"/>
              <a:ext cx="998538" cy="1"/>
            </a:xfrm>
            <a:prstGeom prst="line">
              <a:avLst/>
            </a:prstGeom>
            <a:noFill/>
            <a:ln w="38100" cmpd="sng">
              <a:solidFill>
                <a:srgbClr val="800000"/>
              </a:solidFill>
              <a:bevel/>
              <a:headEnd/>
              <a:tailEnd/>
            </a:ln>
            <a:extLst>
              <a:ext uri="{909E8E84-426E-40DD-AFC4-6F175D3DCCD1}">
                <a14:hiddenFill xmlns:a14="http://schemas.microsoft.com/office/drawing/2010/main">
                  <a:noFill/>
                </a14:hiddenFill>
              </a:ext>
            </a:extLst>
          </p:spPr>
          <p:txBody>
            <a:bodyPr/>
            <a:lstStyle/>
            <a:p>
              <a:endParaRPr lang="zh-CN" altLang="zh-CN" sz="1400">
                <a:solidFill>
                  <a:srgbClr val="000000"/>
                </a:solidFill>
                <a:latin typeface="仿宋" pitchFamily="49" charset="-122"/>
                <a:ea typeface="仿宋" pitchFamily="49" charset="-122"/>
                <a:sym typeface="仿宋" pitchFamily="49" charset="-122"/>
              </a:endParaRPr>
            </a:p>
          </p:txBody>
        </p:sp>
        <p:sp>
          <p:nvSpPr>
            <p:cNvPr id="4143" name="Line 49"/>
            <p:cNvSpPr>
              <a:spLocks noChangeShapeType="1"/>
            </p:cNvSpPr>
            <p:nvPr/>
          </p:nvSpPr>
          <p:spPr bwMode="auto">
            <a:xfrm>
              <a:off x="4149806" y="160338"/>
              <a:ext cx="1069975" cy="1"/>
            </a:xfrm>
            <a:prstGeom prst="line">
              <a:avLst/>
            </a:prstGeom>
            <a:noFill/>
            <a:ln w="38100" cmpd="sng">
              <a:solidFill>
                <a:srgbClr val="800000"/>
              </a:solidFill>
              <a:bevel/>
              <a:headEnd/>
              <a:tailEnd/>
            </a:ln>
            <a:extLst>
              <a:ext uri="{909E8E84-426E-40DD-AFC4-6F175D3DCCD1}">
                <a14:hiddenFill xmlns:a14="http://schemas.microsoft.com/office/drawing/2010/main">
                  <a:noFill/>
                </a14:hiddenFill>
              </a:ext>
            </a:extLst>
          </p:spPr>
          <p:txBody>
            <a:bodyPr/>
            <a:lstStyle/>
            <a:p>
              <a:endParaRPr lang="zh-CN" altLang="zh-CN" sz="1400">
                <a:solidFill>
                  <a:srgbClr val="000000"/>
                </a:solidFill>
                <a:latin typeface="仿宋" pitchFamily="49" charset="-122"/>
                <a:ea typeface="仿宋" pitchFamily="49" charset="-122"/>
                <a:sym typeface="仿宋" pitchFamily="49" charset="-122"/>
              </a:endParaRPr>
            </a:p>
          </p:txBody>
        </p:sp>
        <p:sp>
          <p:nvSpPr>
            <p:cNvPr id="4144" name="Line 50"/>
            <p:cNvSpPr>
              <a:spLocks noChangeShapeType="1"/>
            </p:cNvSpPr>
            <p:nvPr/>
          </p:nvSpPr>
          <p:spPr bwMode="auto">
            <a:xfrm>
              <a:off x="8028068" y="184150"/>
              <a:ext cx="500063" cy="1"/>
            </a:xfrm>
            <a:prstGeom prst="line">
              <a:avLst/>
            </a:prstGeom>
            <a:noFill/>
            <a:ln w="38100" cmpd="sng">
              <a:solidFill>
                <a:schemeClr val="accent2"/>
              </a:solidFill>
              <a:bevel/>
              <a:headEnd/>
              <a:tailEnd/>
            </a:ln>
            <a:extLst>
              <a:ext uri="{909E8E84-426E-40DD-AFC4-6F175D3DCCD1}">
                <a14:hiddenFill xmlns:a14="http://schemas.microsoft.com/office/drawing/2010/main">
                  <a:noFill/>
                </a14:hiddenFill>
              </a:ext>
            </a:extLst>
          </p:spPr>
          <p:txBody>
            <a:bodyPr/>
            <a:lstStyle/>
            <a:p>
              <a:endParaRPr lang="zh-CN" altLang="zh-CN" sz="1400">
                <a:solidFill>
                  <a:srgbClr val="000000"/>
                </a:solidFill>
                <a:latin typeface="仿宋" pitchFamily="49" charset="-122"/>
                <a:ea typeface="仿宋" pitchFamily="49" charset="-122"/>
                <a:sym typeface="仿宋" pitchFamily="49" charset="-122"/>
              </a:endParaRPr>
            </a:p>
          </p:txBody>
        </p:sp>
        <p:sp>
          <p:nvSpPr>
            <p:cNvPr id="4145" name="Line 51"/>
            <p:cNvSpPr>
              <a:spLocks noChangeShapeType="1"/>
            </p:cNvSpPr>
            <p:nvPr/>
          </p:nvSpPr>
          <p:spPr bwMode="auto">
            <a:xfrm>
              <a:off x="8528131" y="184150"/>
              <a:ext cx="1" cy="5092700"/>
            </a:xfrm>
            <a:prstGeom prst="line">
              <a:avLst/>
            </a:prstGeom>
            <a:noFill/>
            <a:ln w="38100" cmpd="sng">
              <a:solidFill>
                <a:schemeClr val="accent2"/>
              </a:solidFill>
              <a:bevel/>
              <a:headEnd/>
              <a:tailEnd/>
            </a:ln>
            <a:extLst>
              <a:ext uri="{909E8E84-426E-40DD-AFC4-6F175D3DCCD1}">
                <a14:hiddenFill xmlns:a14="http://schemas.microsoft.com/office/drawing/2010/main">
                  <a:noFill/>
                </a14:hiddenFill>
              </a:ext>
            </a:extLst>
          </p:spPr>
          <p:txBody>
            <a:bodyPr/>
            <a:lstStyle/>
            <a:p>
              <a:endParaRPr lang="zh-CN" altLang="zh-CN" sz="1400">
                <a:solidFill>
                  <a:srgbClr val="000000"/>
                </a:solidFill>
                <a:latin typeface="仿宋" pitchFamily="49" charset="-122"/>
                <a:ea typeface="仿宋" pitchFamily="49" charset="-122"/>
                <a:sym typeface="仿宋" pitchFamily="49" charset="-122"/>
              </a:endParaRPr>
            </a:p>
          </p:txBody>
        </p:sp>
        <p:sp>
          <p:nvSpPr>
            <p:cNvPr id="4146" name="Line 52"/>
            <p:cNvSpPr>
              <a:spLocks noChangeShapeType="1"/>
            </p:cNvSpPr>
            <p:nvPr/>
          </p:nvSpPr>
          <p:spPr bwMode="auto">
            <a:xfrm>
              <a:off x="8028068" y="5265738"/>
              <a:ext cx="500063" cy="1"/>
            </a:xfrm>
            <a:prstGeom prst="line">
              <a:avLst/>
            </a:prstGeom>
            <a:noFill/>
            <a:ln w="38100" cmpd="sng">
              <a:solidFill>
                <a:schemeClr val="accent2"/>
              </a:solidFill>
              <a:bevel/>
              <a:headEnd/>
              <a:tailEnd/>
            </a:ln>
            <a:extLst>
              <a:ext uri="{909E8E84-426E-40DD-AFC4-6F175D3DCCD1}">
                <a14:hiddenFill xmlns:a14="http://schemas.microsoft.com/office/drawing/2010/main">
                  <a:noFill/>
                </a14:hiddenFill>
              </a:ext>
            </a:extLst>
          </p:spPr>
          <p:txBody>
            <a:bodyPr/>
            <a:lstStyle/>
            <a:p>
              <a:endParaRPr lang="zh-CN" altLang="zh-CN" sz="1400">
                <a:solidFill>
                  <a:srgbClr val="000000"/>
                </a:solidFill>
                <a:latin typeface="仿宋" pitchFamily="49" charset="-122"/>
                <a:ea typeface="仿宋" pitchFamily="49" charset="-122"/>
                <a:sym typeface="仿宋" pitchFamily="49" charset="-122"/>
              </a:endParaRPr>
            </a:p>
          </p:txBody>
        </p:sp>
        <p:sp>
          <p:nvSpPr>
            <p:cNvPr id="4147" name="Text Box 23"/>
            <p:cNvSpPr>
              <a:spLocks noChangeArrowheads="1"/>
            </p:cNvSpPr>
            <p:nvPr/>
          </p:nvSpPr>
          <p:spPr bwMode="auto">
            <a:xfrm>
              <a:off x="1995568" y="0"/>
              <a:ext cx="2498724" cy="382180"/>
            </a:xfrm>
            <a:prstGeom prst="rect">
              <a:avLst/>
            </a:prstGeom>
            <a:gradFill rotWithShape="1">
              <a:gsLst>
                <a:gs pos="0">
                  <a:srgbClr val="C0504D"/>
                </a:gs>
                <a:gs pos="100000">
                  <a:srgbClr val="893937"/>
                </a:gs>
              </a:gsLst>
              <a:lin ang="5400000" scaled="1"/>
            </a:gradFill>
            <a:ln w="9525" cmpd="sng">
              <a:solidFill>
                <a:srgbClr val="7F7F7F"/>
              </a:solidFill>
              <a:miter lim="800000"/>
              <a:headEnd/>
              <a:tailEnd/>
            </a:ln>
          </p:spPr>
          <p:txBody>
            <a:bodyPr/>
            <a:lstStyle/>
            <a:p>
              <a:pPr algn="ctr"/>
              <a:r>
                <a:rPr lang="zh-CN" altLang="en-US" sz="1400" b="1">
                  <a:solidFill>
                    <a:schemeClr val="bg1"/>
                  </a:solidFill>
                  <a:latin typeface="仿宋" pitchFamily="49" charset="-122"/>
                  <a:ea typeface="仿宋" pitchFamily="49" charset="-122"/>
                  <a:sym typeface="仿宋" pitchFamily="49" charset="-122"/>
                </a:rPr>
                <a:t>规模化蛋白质制备能力</a:t>
              </a:r>
              <a:endParaRPr lang="zh-CN" altLang="en-US"/>
            </a:p>
          </p:txBody>
        </p:sp>
        <p:sp>
          <p:nvSpPr>
            <p:cNvPr id="4148" name="Text Box 26"/>
            <p:cNvSpPr>
              <a:spLocks noChangeArrowheads="1"/>
            </p:cNvSpPr>
            <p:nvPr/>
          </p:nvSpPr>
          <p:spPr bwMode="auto">
            <a:xfrm>
              <a:off x="1984456" y="3468689"/>
              <a:ext cx="2509838" cy="639761"/>
            </a:xfrm>
            <a:prstGeom prst="rect">
              <a:avLst/>
            </a:prstGeom>
            <a:gradFill rotWithShape="1">
              <a:gsLst>
                <a:gs pos="0">
                  <a:srgbClr val="C0504D"/>
                </a:gs>
                <a:gs pos="100000">
                  <a:srgbClr val="893937"/>
                </a:gs>
              </a:gsLst>
              <a:lin ang="5400000" scaled="1"/>
            </a:gradFill>
            <a:ln w="9525" cmpd="sng">
              <a:solidFill>
                <a:srgbClr val="7F7F7F"/>
              </a:solidFill>
              <a:miter lim="800000"/>
              <a:headEnd/>
              <a:tailEnd/>
            </a:ln>
          </p:spPr>
          <p:txBody>
            <a:bodyPr/>
            <a:lstStyle/>
            <a:p>
              <a:pPr algn="ctr"/>
              <a:r>
                <a:rPr lang="zh-CN" altLang="en-US" sz="1400" b="1">
                  <a:solidFill>
                    <a:schemeClr val="bg1"/>
                  </a:solidFill>
                  <a:latin typeface="仿宋" pitchFamily="49" charset="-122"/>
                  <a:ea typeface="仿宋" pitchFamily="49" charset="-122"/>
                  <a:sym typeface="仿宋" pitchFamily="49" charset="-122"/>
                </a:rPr>
                <a:t>修饰与相互作用分析能力</a:t>
              </a:r>
              <a:endParaRPr lang="zh-CN" altLang="en-US"/>
            </a:p>
          </p:txBody>
        </p:sp>
        <p:sp>
          <p:nvSpPr>
            <p:cNvPr id="4149" name="Text Box 8"/>
            <p:cNvSpPr>
              <a:spLocks noChangeArrowheads="1"/>
            </p:cNvSpPr>
            <p:nvPr/>
          </p:nvSpPr>
          <p:spPr bwMode="auto">
            <a:xfrm>
              <a:off x="0" y="171199"/>
              <a:ext cx="740751" cy="4680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buFont typeface="Arial" pitchFamily="34" charset="0"/>
                <a:defRPr>
                  <a:solidFill>
                    <a:schemeClr val="tx1"/>
                  </a:solidFill>
                  <a:latin typeface="Arial" pitchFamily="34" charset="0"/>
                </a:defRPr>
              </a:lvl6pPr>
              <a:lvl7pPr marL="2971800" indent="-228600" fontAlgn="base">
                <a:spcBef>
                  <a:spcPct val="0"/>
                </a:spcBef>
                <a:spcAft>
                  <a:spcPct val="0"/>
                </a:spcAft>
                <a:buFont typeface="Arial" pitchFamily="34" charset="0"/>
                <a:defRPr>
                  <a:solidFill>
                    <a:schemeClr val="tx1"/>
                  </a:solidFill>
                  <a:latin typeface="Arial" pitchFamily="34" charset="0"/>
                </a:defRPr>
              </a:lvl7pPr>
              <a:lvl8pPr marL="3429000" indent="-228600" fontAlgn="base">
                <a:spcBef>
                  <a:spcPct val="0"/>
                </a:spcBef>
                <a:spcAft>
                  <a:spcPct val="0"/>
                </a:spcAft>
                <a:buFont typeface="Arial" pitchFamily="34" charset="0"/>
                <a:defRPr>
                  <a:solidFill>
                    <a:schemeClr val="tx1"/>
                  </a:solidFill>
                  <a:latin typeface="Arial" pitchFamily="34" charset="0"/>
                </a:defRPr>
              </a:lvl8pPr>
              <a:lvl9pPr marL="3886200" indent="-228600" fontAlgn="base">
                <a:spcBef>
                  <a:spcPct val="0"/>
                </a:spcBef>
                <a:spcAft>
                  <a:spcPct val="0"/>
                </a:spcAft>
                <a:buFont typeface="Arial" pitchFamily="34" charset="0"/>
                <a:defRPr>
                  <a:solidFill>
                    <a:schemeClr val="tx1"/>
                  </a:solidFill>
                  <a:latin typeface="Arial" pitchFamily="34" charset="0"/>
                </a:defRPr>
              </a:lvl9pPr>
            </a:lstStyle>
            <a:p>
              <a:pPr algn="ctr">
                <a:spcBef>
                  <a:spcPct val="50000"/>
                </a:spcBef>
              </a:pPr>
              <a:r>
                <a:rPr lang="zh-CN" altLang="en-US" sz="2000" b="1">
                  <a:solidFill>
                    <a:srgbClr val="FF0000"/>
                  </a:solidFill>
                  <a:latin typeface="仿宋" pitchFamily="49" charset="-122"/>
                  <a:ea typeface="仿宋" pitchFamily="49" charset="-122"/>
                  <a:sym typeface="仿宋" pitchFamily="49" charset="-122"/>
                </a:rPr>
                <a:t>九大系统          五大能力</a:t>
              </a:r>
              <a:endParaRPr lang="zh-CN" altLang="en-US"/>
            </a:p>
          </p:txBody>
        </p:sp>
      </p:grpSp>
      <p:grpSp>
        <p:nvGrpSpPr>
          <p:cNvPr id="4150" name="Group 9"/>
          <p:cNvGrpSpPr>
            <a:grpSpLocks/>
          </p:cNvGrpSpPr>
          <p:nvPr/>
        </p:nvGrpSpPr>
        <p:grpSpPr bwMode="auto">
          <a:xfrm>
            <a:off x="6610350" y="2316163"/>
            <a:ext cx="2533650" cy="1620837"/>
            <a:chOff x="0" y="0"/>
            <a:chExt cx="2688" cy="1524"/>
          </a:xfrm>
        </p:grpSpPr>
        <p:pic>
          <p:nvPicPr>
            <p:cNvPr id="4151" name="Picture 4" descr="SSRF-20070724"/>
            <p:cNvPicPr>
              <a:picLocks noChangeAspect="1" noChangeArrowheads="1"/>
            </p:cNvPicPr>
            <p:nvPr/>
          </p:nvPicPr>
          <p:blipFill>
            <a:blip r:embed="rId6">
              <a:extLst>
                <a:ext uri="{28A0092B-C50C-407E-A947-70E740481C1C}">
                  <a14:useLocalDpi xmlns:a14="http://schemas.microsoft.com/office/drawing/2010/main" val="0"/>
                </a:ext>
              </a:extLst>
            </a:blip>
            <a:srcRect t="3403" b="4961"/>
            <a:stretch>
              <a:fillRect/>
            </a:stretch>
          </p:blipFill>
          <p:spPr bwMode="auto">
            <a:xfrm>
              <a:off x="0" y="0"/>
              <a:ext cx="2688" cy="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4152" name="文本框 18"/>
            <p:cNvSpPr>
              <a:spLocks noChangeArrowheads="1"/>
            </p:cNvSpPr>
            <p:nvPr/>
          </p:nvSpPr>
          <p:spPr bwMode="auto">
            <a:xfrm>
              <a:off x="1405" y="1235"/>
              <a:ext cx="1283" cy="289"/>
            </a:xfrm>
            <a:prstGeom prst="rect">
              <a:avLst/>
            </a:prstGeom>
            <a:solidFill>
              <a:srgbClr val="000000">
                <a:alpha val="45000"/>
              </a:srgbClr>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a:spAutoFit/>
            </a:bodyPr>
            <a:lstStyle/>
            <a:p>
              <a:pPr algn="r"/>
              <a:r>
                <a:rPr lang="zh-CN" altLang="en-US" sz="1400" b="1">
                  <a:solidFill>
                    <a:schemeClr val="bg1"/>
                  </a:solidFill>
                  <a:latin typeface="仿宋" pitchFamily="49" charset="-122"/>
                  <a:ea typeface="仿宋" pitchFamily="49" charset="-122"/>
                  <a:sym typeface="仿宋" pitchFamily="49" charset="-122"/>
                </a:rPr>
                <a:t>上海光源</a:t>
              </a:r>
              <a:endParaRPr lang="zh-CN" altLang="en-US"/>
            </a:p>
          </p:txBody>
        </p:sp>
      </p:grpSp>
      <p:sp>
        <p:nvSpPr>
          <p:cNvPr id="4153" name="Text Box 11"/>
          <p:cNvSpPr>
            <a:spLocks noChangeArrowheads="1"/>
          </p:cNvSpPr>
          <p:nvPr/>
        </p:nvSpPr>
        <p:spPr bwMode="auto">
          <a:xfrm>
            <a:off x="7207250" y="5024438"/>
            <a:ext cx="16795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txBody>
          <a:bodyPr>
            <a:spAutoFit/>
          </a:bodyPr>
          <a:lstStyle/>
          <a:p>
            <a:pPr>
              <a:spcBef>
                <a:spcPct val="50000"/>
              </a:spcBef>
            </a:pPr>
            <a:endParaRPr lang="zh-CN" altLang="zh-CN" b="1">
              <a:latin typeface="仿宋" pitchFamily="49" charset="-122"/>
              <a:ea typeface="仿宋" pitchFamily="49" charset="-122"/>
              <a:sym typeface="仿宋" pitchFamily="49" charset="-122"/>
            </a:endParaRPr>
          </a:p>
        </p:txBody>
      </p:sp>
      <p:sp>
        <p:nvSpPr>
          <p:cNvPr id="4154" name="Line 65"/>
          <p:cNvSpPr>
            <a:spLocks noChangeShapeType="1"/>
          </p:cNvSpPr>
          <p:nvPr/>
        </p:nvSpPr>
        <p:spPr bwMode="auto">
          <a:xfrm>
            <a:off x="5694363" y="2633663"/>
            <a:ext cx="893762" cy="333375"/>
          </a:xfrm>
          <a:prstGeom prst="line">
            <a:avLst/>
          </a:prstGeom>
          <a:noFill/>
          <a:ln w="9525" cmpd="sng">
            <a:solidFill>
              <a:srgbClr val="0000FF"/>
            </a:solidFill>
            <a:bevel/>
            <a:headEnd/>
            <a:tailEnd/>
          </a:ln>
          <a:extLst>
            <a:ext uri="{909E8E84-426E-40DD-AFC4-6F175D3DCCD1}">
              <a14:hiddenFill xmlns:a14="http://schemas.microsoft.com/office/drawing/2010/main">
                <a:noFill/>
              </a14:hiddenFill>
            </a:ext>
          </a:extLst>
        </p:spPr>
        <p:txBody>
          <a:bodyPr/>
          <a:lstStyle/>
          <a:p>
            <a:endParaRPr lang="zh-CN" altLang="zh-CN">
              <a:solidFill>
                <a:srgbClr val="000000"/>
              </a:solidFill>
              <a:latin typeface="仿宋" pitchFamily="49" charset="-122"/>
              <a:ea typeface="仿宋" pitchFamily="49" charset="-122"/>
              <a:sym typeface="仿宋" pitchFamily="49" charset="-122"/>
            </a:endParaRPr>
          </a:p>
        </p:txBody>
      </p:sp>
      <p:sp>
        <p:nvSpPr>
          <p:cNvPr id="4155" name="Line 66"/>
          <p:cNvSpPr>
            <a:spLocks noChangeShapeType="1"/>
          </p:cNvSpPr>
          <p:nvPr/>
        </p:nvSpPr>
        <p:spPr bwMode="auto">
          <a:xfrm flipV="1">
            <a:off x="5722938" y="2955925"/>
            <a:ext cx="858837" cy="1079500"/>
          </a:xfrm>
          <a:prstGeom prst="line">
            <a:avLst/>
          </a:prstGeom>
          <a:noFill/>
          <a:ln w="9525" cmpd="sng">
            <a:solidFill>
              <a:srgbClr val="0000FF"/>
            </a:solidFill>
            <a:bevel/>
            <a:headEnd/>
            <a:tailEnd/>
          </a:ln>
          <a:extLst>
            <a:ext uri="{909E8E84-426E-40DD-AFC4-6F175D3DCCD1}">
              <a14:hiddenFill xmlns:a14="http://schemas.microsoft.com/office/drawing/2010/main">
                <a:noFill/>
              </a14:hiddenFill>
            </a:ext>
          </a:extLst>
        </p:spPr>
        <p:txBody>
          <a:bodyPr/>
          <a:lstStyle/>
          <a:p>
            <a:endParaRPr lang="zh-CN" altLang="zh-CN">
              <a:solidFill>
                <a:srgbClr val="000000"/>
              </a:solidFill>
              <a:latin typeface="仿宋" pitchFamily="49" charset="-122"/>
              <a:ea typeface="仿宋" pitchFamily="49" charset="-122"/>
              <a:sym typeface="仿宋" pitchFamily="49" charset="-122"/>
            </a:endParaRPr>
          </a:p>
        </p:txBody>
      </p:sp>
      <p:sp>
        <p:nvSpPr>
          <p:cNvPr id="4156" name="Line 67"/>
          <p:cNvSpPr>
            <a:spLocks noChangeShapeType="1"/>
          </p:cNvSpPr>
          <p:nvPr/>
        </p:nvSpPr>
        <p:spPr bwMode="auto">
          <a:xfrm>
            <a:off x="5722938" y="2019300"/>
            <a:ext cx="930275" cy="2586038"/>
          </a:xfrm>
          <a:prstGeom prst="line">
            <a:avLst/>
          </a:prstGeom>
          <a:noFill/>
          <a:ln w="9525" cmpd="sng">
            <a:solidFill>
              <a:srgbClr val="21ED60"/>
            </a:solidFill>
            <a:bevel/>
            <a:headEnd/>
            <a:tailEnd/>
          </a:ln>
          <a:extLst>
            <a:ext uri="{909E8E84-426E-40DD-AFC4-6F175D3DCCD1}">
              <a14:hiddenFill xmlns:a14="http://schemas.microsoft.com/office/drawing/2010/main">
                <a:noFill/>
              </a14:hiddenFill>
            </a:ext>
          </a:extLst>
        </p:spPr>
        <p:txBody>
          <a:bodyPr/>
          <a:lstStyle/>
          <a:p>
            <a:endParaRPr lang="zh-CN" altLang="zh-CN">
              <a:solidFill>
                <a:srgbClr val="000000"/>
              </a:solidFill>
              <a:latin typeface="仿宋" pitchFamily="49" charset="-122"/>
              <a:ea typeface="仿宋" pitchFamily="49" charset="-122"/>
              <a:sym typeface="仿宋" pitchFamily="49" charset="-122"/>
            </a:endParaRPr>
          </a:p>
        </p:txBody>
      </p:sp>
      <p:sp>
        <p:nvSpPr>
          <p:cNvPr id="4157" name="Line 68"/>
          <p:cNvSpPr>
            <a:spLocks noChangeShapeType="1"/>
          </p:cNvSpPr>
          <p:nvPr/>
        </p:nvSpPr>
        <p:spPr bwMode="auto">
          <a:xfrm>
            <a:off x="5694363" y="3121025"/>
            <a:ext cx="911225" cy="1514475"/>
          </a:xfrm>
          <a:prstGeom prst="line">
            <a:avLst/>
          </a:prstGeom>
          <a:noFill/>
          <a:ln w="9525" cmpd="sng">
            <a:solidFill>
              <a:srgbClr val="21ED60"/>
            </a:solidFill>
            <a:bevel/>
            <a:headEnd/>
            <a:tailEnd/>
          </a:ln>
          <a:extLst>
            <a:ext uri="{909E8E84-426E-40DD-AFC4-6F175D3DCCD1}">
              <a14:hiddenFill xmlns:a14="http://schemas.microsoft.com/office/drawing/2010/main">
                <a:noFill/>
              </a14:hiddenFill>
            </a:ext>
          </a:extLst>
        </p:spPr>
        <p:txBody>
          <a:bodyPr/>
          <a:lstStyle/>
          <a:p>
            <a:endParaRPr lang="zh-CN" altLang="zh-CN">
              <a:solidFill>
                <a:srgbClr val="000000"/>
              </a:solidFill>
              <a:latin typeface="仿宋" pitchFamily="49" charset="-122"/>
              <a:ea typeface="仿宋" pitchFamily="49" charset="-122"/>
              <a:sym typeface="仿宋" pitchFamily="49" charset="-122"/>
            </a:endParaRPr>
          </a:p>
        </p:txBody>
      </p:sp>
      <p:sp>
        <p:nvSpPr>
          <p:cNvPr id="4158" name="Line 69"/>
          <p:cNvSpPr>
            <a:spLocks noChangeShapeType="1"/>
          </p:cNvSpPr>
          <p:nvPr/>
        </p:nvSpPr>
        <p:spPr bwMode="auto">
          <a:xfrm>
            <a:off x="5694363" y="3606800"/>
            <a:ext cx="911225" cy="1012825"/>
          </a:xfrm>
          <a:prstGeom prst="line">
            <a:avLst/>
          </a:prstGeom>
          <a:noFill/>
          <a:ln w="9525" cmpd="sng">
            <a:solidFill>
              <a:srgbClr val="21ED60"/>
            </a:solidFill>
            <a:bevel/>
            <a:headEnd/>
            <a:tailEnd/>
          </a:ln>
          <a:extLst>
            <a:ext uri="{909E8E84-426E-40DD-AFC4-6F175D3DCCD1}">
              <a14:hiddenFill xmlns:a14="http://schemas.microsoft.com/office/drawing/2010/main">
                <a:noFill/>
              </a14:hiddenFill>
            </a:ext>
          </a:extLst>
        </p:spPr>
        <p:txBody>
          <a:bodyPr/>
          <a:lstStyle/>
          <a:p>
            <a:endParaRPr lang="zh-CN" altLang="zh-CN">
              <a:solidFill>
                <a:srgbClr val="000000"/>
              </a:solidFill>
              <a:latin typeface="仿宋" pitchFamily="49" charset="-122"/>
              <a:ea typeface="仿宋" pitchFamily="49" charset="-122"/>
              <a:sym typeface="仿宋" pitchFamily="49" charset="-122"/>
            </a:endParaRPr>
          </a:p>
        </p:txBody>
      </p:sp>
      <p:sp>
        <p:nvSpPr>
          <p:cNvPr id="4159" name="Line 70"/>
          <p:cNvSpPr>
            <a:spLocks noChangeShapeType="1"/>
          </p:cNvSpPr>
          <p:nvPr/>
        </p:nvSpPr>
        <p:spPr bwMode="auto">
          <a:xfrm>
            <a:off x="5722938" y="4530725"/>
            <a:ext cx="898525" cy="57150"/>
          </a:xfrm>
          <a:prstGeom prst="line">
            <a:avLst/>
          </a:prstGeom>
          <a:noFill/>
          <a:ln w="9525" cmpd="sng">
            <a:solidFill>
              <a:srgbClr val="21ED60"/>
            </a:solidFill>
            <a:bevel/>
            <a:headEnd/>
            <a:tailEnd/>
          </a:ln>
          <a:extLst>
            <a:ext uri="{909E8E84-426E-40DD-AFC4-6F175D3DCCD1}">
              <a14:hiddenFill xmlns:a14="http://schemas.microsoft.com/office/drawing/2010/main">
                <a:noFill/>
              </a14:hiddenFill>
            </a:ext>
          </a:extLst>
        </p:spPr>
        <p:txBody>
          <a:bodyPr/>
          <a:lstStyle/>
          <a:p>
            <a:endParaRPr lang="zh-CN" altLang="zh-CN">
              <a:solidFill>
                <a:srgbClr val="000000"/>
              </a:solidFill>
              <a:latin typeface="仿宋" pitchFamily="49" charset="-122"/>
              <a:ea typeface="仿宋" pitchFamily="49" charset="-122"/>
              <a:sym typeface="仿宋" pitchFamily="49" charset="-122"/>
            </a:endParaRPr>
          </a:p>
        </p:txBody>
      </p:sp>
      <p:sp>
        <p:nvSpPr>
          <p:cNvPr id="4160" name="Line 71"/>
          <p:cNvSpPr>
            <a:spLocks noChangeShapeType="1"/>
          </p:cNvSpPr>
          <p:nvPr/>
        </p:nvSpPr>
        <p:spPr bwMode="auto">
          <a:xfrm flipV="1">
            <a:off x="5754688" y="4572000"/>
            <a:ext cx="882650" cy="347663"/>
          </a:xfrm>
          <a:prstGeom prst="line">
            <a:avLst/>
          </a:prstGeom>
          <a:noFill/>
          <a:ln w="9525" cmpd="sng">
            <a:solidFill>
              <a:srgbClr val="21ED60"/>
            </a:solidFill>
            <a:bevel/>
            <a:headEnd/>
            <a:tailEnd/>
          </a:ln>
          <a:extLst>
            <a:ext uri="{909E8E84-426E-40DD-AFC4-6F175D3DCCD1}">
              <a14:hiddenFill xmlns:a14="http://schemas.microsoft.com/office/drawing/2010/main">
                <a:noFill/>
              </a14:hiddenFill>
            </a:ext>
          </a:extLst>
        </p:spPr>
        <p:txBody>
          <a:bodyPr/>
          <a:lstStyle/>
          <a:p>
            <a:endParaRPr lang="zh-CN" altLang="zh-CN">
              <a:solidFill>
                <a:srgbClr val="000000"/>
              </a:solidFill>
              <a:latin typeface="仿宋" pitchFamily="49" charset="-122"/>
              <a:ea typeface="仿宋" pitchFamily="49" charset="-122"/>
              <a:sym typeface="仿宋" pitchFamily="49" charset="-122"/>
            </a:endParaRPr>
          </a:p>
        </p:txBody>
      </p:sp>
      <p:sp>
        <p:nvSpPr>
          <p:cNvPr id="4161" name="Line 72"/>
          <p:cNvSpPr>
            <a:spLocks noChangeShapeType="1"/>
          </p:cNvSpPr>
          <p:nvPr/>
        </p:nvSpPr>
        <p:spPr bwMode="auto">
          <a:xfrm flipV="1">
            <a:off x="5694363" y="4572000"/>
            <a:ext cx="958850" cy="795338"/>
          </a:xfrm>
          <a:prstGeom prst="line">
            <a:avLst/>
          </a:prstGeom>
          <a:noFill/>
          <a:ln w="9525" cmpd="sng">
            <a:solidFill>
              <a:srgbClr val="21ED60"/>
            </a:solidFill>
            <a:bevel/>
            <a:headEnd/>
            <a:tailEnd/>
          </a:ln>
          <a:extLst>
            <a:ext uri="{909E8E84-426E-40DD-AFC4-6F175D3DCCD1}">
              <a14:hiddenFill xmlns:a14="http://schemas.microsoft.com/office/drawing/2010/main">
                <a:noFill/>
              </a14:hiddenFill>
            </a:ext>
          </a:extLst>
        </p:spPr>
        <p:txBody>
          <a:bodyPr/>
          <a:lstStyle/>
          <a:p>
            <a:endParaRPr lang="zh-CN" altLang="zh-CN">
              <a:solidFill>
                <a:srgbClr val="000000"/>
              </a:solidFill>
              <a:latin typeface="仿宋" pitchFamily="49" charset="-122"/>
              <a:ea typeface="仿宋" pitchFamily="49" charset="-122"/>
              <a:sym typeface="仿宋" pitchFamily="49" charset="-122"/>
            </a:endParaRPr>
          </a:p>
        </p:txBody>
      </p:sp>
      <p:sp>
        <p:nvSpPr>
          <p:cNvPr id="4162" name="Line 73"/>
          <p:cNvSpPr>
            <a:spLocks noChangeShapeType="1"/>
          </p:cNvSpPr>
          <p:nvPr/>
        </p:nvSpPr>
        <p:spPr bwMode="auto">
          <a:xfrm flipV="1">
            <a:off x="5694363" y="4587875"/>
            <a:ext cx="927100" cy="1420813"/>
          </a:xfrm>
          <a:prstGeom prst="line">
            <a:avLst/>
          </a:prstGeom>
          <a:noFill/>
          <a:ln w="9525" cmpd="sng">
            <a:solidFill>
              <a:srgbClr val="21ED60"/>
            </a:solidFill>
            <a:bevel/>
            <a:headEnd/>
            <a:tailEnd/>
          </a:ln>
          <a:extLst>
            <a:ext uri="{909E8E84-426E-40DD-AFC4-6F175D3DCCD1}">
              <a14:hiddenFill xmlns:a14="http://schemas.microsoft.com/office/drawing/2010/main">
                <a:noFill/>
              </a14:hiddenFill>
            </a:ext>
          </a:extLst>
        </p:spPr>
        <p:txBody>
          <a:bodyPr/>
          <a:lstStyle/>
          <a:p>
            <a:endParaRPr lang="zh-CN" altLang="zh-CN">
              <a:solidFill>
                <a:srgbClr val="000000"/>
              </a:solidFill>
              <a:latin typeface="仿宋" pitchFamily="49" charset="-122"/>
              <a:ea typeface="仿宋" pitchFamily="49" charset="-122"/>
              <a:sym typeface="仿宋" pitchFamily="49" charset="-122"/>
            </a:endParaRPr>
          </a:p>
        </p:txBody>
      </p:sp>
      <p:pic>
        <p:nvPicPr>
          <p:cNvPr id="4163" name="图片 22" descr="复件 鸟瞰日景100805.jpg"/>
          <p:cNvPicPr>
            <a:picLocks noChangeAspect="1" noChangeArrowheads="1"/>
          </p:cNvPicPr>
          <p:nvPr/>
        </p:nvPicPr>
        <p:blipFill>
          <a:blip r:embed="rId7">
            <a:extLst>
              <a:ext uri="{28A0092B-C50C-407E-A947-70E740481C1C}">
                <a14:useLocalDpi xmlns:a14="http://schemas.microsoft.com/office/drawing/2010/main" val="0"/>
              </a:ext>
            </a:extLst>
          </a:blip>
          <a:srcRect l="12067" r="13799"/>
          <a:stretch>
            <a:fillRect/>
          </a:stretch>
        </p:blipFill>
        <p:spPr bwMode="auto">
          <a:xfrm>
            <a:off x="6613525" y="4083050"/>
            <a:ext cx="2530475" cy="150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4164" name="文本框 19"/>
          <p:cNvSpPr>
            <a:spLocks noChangeArrowheads="1"/>
          </p:cNvSpPr>
          <p:nvPr/>
        </p:nvSpPr>
        <p:spPr bwMode="auto">
          <a:xfrm>
            <a:off x="6627813" y="5060950"/>
            <a:ext cx="2516187" cy="523875"/>
          </a:xfrm>
          <a:prstGeom prst="rect">
            <a:avLst/>
          </a:prstGeom>
          <a:solidFill>
            <a:srgbClr val="000000">
              <a:alpha val="45000"/>
            </a:srgbClr>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a:spAutoFit/>
          </a:bodyPr>
          <a:lstStyle/>
          <a:p>
            <a:pPr algn="r"/>
            <a:r>
              <a:rPr lang="zh-CN" altLang="en-US" sz="1400" b="1">
                <a:solidFill>
                  <a:schemeClr val="bg1"/>
                </a:solidFill>
                <a:latin typeface="仿宋" pitchFamily="49" charset="-122"/>
                <a:ea typeface="仿宋" pitchFamily="49" charset="-122"/>
                <a:sym typeface="仿宋" pitchFamily="49" charset="-122"/>
              </a:rPr>
              <a:t>蛋白质科学研究设施（上海）海科路园区</a:t>
            </a:r>
            <a:endParaRPr lang="zh-CN" altLang="en-US"/>
          </a:p>
        </p:txBody>
      </p:sp>
      <p:sp>
        <p:nvSpPr>
          <p:cNvPr id="4165" name="Text Box 12"/>
          <p:cNvSpPr>
            <a:spLocks noChangeArrowheads="1"/>
          </p:cNvSpPr>
          <p:nvPr/>
        </p:nvSpPr>
        <p:spPr bwMode="auto">
          <a:xfrm>
            <a:off x="917575" y="890588"/>
            <a:ext cx="712946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txBody>
          <a:bodyPr>
            <a:spAutoFit/>
          </a:bodyPr>
          <a:lstStyle/>
          <a:p>
            <a:pPr algn="ctr">
              <a:lnSpc>
                <a:spcPct val="120000"/>
              </a:lnSpc>
              <a:buClr>
                <a:srgbClr val="FF0000"/>
              </a:buClr>
              <a:buFont typeface="隶书" pitchFamily="49" charset="-122"/>
              <a:buNone/>
            </a:pPr>
            <a:r>
              <a:rPr lang="zh-CN" altLang="en-US" sz="2000">
                <a:solidFill>
                  <a:srgbClr val="7F7F7F"/>
                </a:solidFill>
                <a:latin typeface="仿宋" pitchFamily="49" charset="-122"/>
                <a:ea typeface="仿宋" pitchFamily="49" charset="-122"/>
                <a:sym typeface="仿宋" pitchFamily="49" charset="-122"/>
              </a:rPr>
              <a:t>上海设施由依托光源的系统</a:t>
            </a:r>
            <a:r>
              <a:rPr lang="zh-CN" altLang="en-US" sz="2000" b="1">
                <a:solidFill>
                  <a:srgbClr val="C00000"/>
                </a:solidFill>
                <a:latin typeface="仿宋" pitchFamily="49" charset="-122"/>
                <a:ea typeface="仿宋" pitchFamily="49" charset="-122"/>
                <a:sym typeface="仿宋" pitchFamily="49" charset="-122"/>
              </a:rPr>
              <a:t>（五线六站）</a:t>
            </a:r>
            <a:r>
              <a:rPr lang="zh-CN" altLang="en-US" sz="2000">
                <a:solidFill>
                  <a:srgbClr val="7F7F7F"/>
                </a:solidFill>
                <a:latin typeface="仿宋" pitchFamily="49" charset="-122"/>
                <a:ea typeface="仿宋" pitchFamily="49" charset="-122"/>
                <a:sym typeface="仿宋" pitchFamily="49" charset="-122"/>
              </a:rPr>
              <a:t>和基于大型设备的系统两部分组成，分别位于</a:t>
            </a:r>
            <a:r>
              <a:rPr lang="zh-CN" altLang="en-US" sz="2000" b="1">
                <a:solidFill>
                  <a:srgbClr val="C00000"/>
                </a:solidFill>
                <a:latin typeface="仿宋" pitchFamily="49" charset="-122"/>
                <a:ea typeface="仿宋" pitchFamily="49" charset="-122"/>
                <a:sym typeface="仿宋" pitchFamily="49" charset="-122"/>
              </a:rPr>
              <a:t>上海光源</a:t>
            </a:r>
            <a:r>
              <a:rPr lang="zh-CN" altLang="en-US" sz="2000">
                <a:solidFill>
                  <a:srgbClr val="7F7F7F"/>
                </a:solidFill>
                <a:latin typeface="仿宋" pitchFamily="49" charset="-122"/>
                <a:ea typeface="仿宋" pitchFamily="49" charset="-122"/>
                <a:sym typeface="仿宋" pitchFamily="49" charset="-122"/>
              </a:rPr>
              <a:t>和上海</a:t>
            </a:r>
            <a:r>
              <a:rPr lang="zh-CN" altLang="en-US" sz="2000" b="1">
                <a:solidFill>
                  <a:srgbClr val="C00000"/>
                </a:solidFill>
                <a:latin typeface="仿宋" pitchFamily="49" charset="-122"/>
                <a:ea typeface="仿宋" pitchFamily="49" charset="-122"/>
                <a:sym typeface="仿宋" pitchFamily="49" charset="-122"/>
              </a:rPr>
              <a:t>浦东张江海科路园区</a:t>
            </a:r>
            <a:endParaRPr lang="zh-CN" altLang="en-US" sz="2000">
              <a:solidFill>
                <a:srgbClr val="000000"/>
              </a:solidFill>
              <a:latin typeface="仿宋" pitchFamily="49" charset="-122"/>
              <a:ea typeface="仿宋" pitchFamily="49" charset="-122"/>
              <a:sym typeface="仿宋" pitchFamily="49" charset="-122"/>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pic>
      <p:sp>
        <p:nvSpPr>
          <p:cNvPr id="46083" name="矩形 8"/>
          <p:cNvSpPr>
            <a:spLocks noChangeArrowheads="1"/>
          </p:cNvSpPr>
          <p:nvPr/>
        </p:nvSpPr>
        <p:spPr bwMode="auto">
          <a:xfrm>
            <a:off x="-1588" y="2205038"/>
            <a:ext cx="9144001" cy="2209800"/>
          </a:xfrm>
          <a:prstGeom prst="rect">
            <a:avLst/>
          </a:prstGeom>
          <a:solidFill>
            <a:srgbClr val="0022CC">
              <a:alpha val="79999"/>
            </a:srgbClr>
          </a:solid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sp>
        <p:nvSpPr>
          <p:cNvPr id="46084" name="矩形 10"/>
          <p:cNvSpPr>
            <a:spLocks noChangeArrowheads="1"/>
          </p:cNvSpPr>
          <p:nvPr/>
        </p:nvSpPr>
        <p:spPr bwMode="auto">
          <a:xfrm>
            <a:off x="-1588" y="2205038"/>
            <a:ext cx="9144001" cy="2209800"/>
          </a:xfrm>
          <a:prstGeom prst="rect">
            <a:avLst/>
          </a:prstGeom>
          <a:solidFill>
            <a:srgbClr val="000000">
              <a:alpha val="51999"/>
            </a:srgbClr>
          </a:solid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sp>
        <p:nvSpPr>
          <p:cNvPr id="46086" name="文本占位符 6"/>
          <p:cNvSpPr>
            <a:spLocks noGrp="1" noChangeArrowheads="1"/>
          </p:cNvSpPr>
          <p:nvPr>
            <p:ph type="body" idx="4294967295"/>
          </p:nvPr>
        </p:nvSpPr>
        <p:spPr bwMode="auto">
          <a:xfrm>
            <a:off x="722313" y="2565400"/>
            <a:ext cx="7772400" cy="14986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indent="0" algn="ctr">
              <a:buFont typeface="Arial" pitchFamily="34" charset="0"/>
              <a:buNone/>
            </a:pPr>
            <a:r>
              <a:rPr lang="zh-CN" altLang="en-US" sz="4400" dirty="0" smtClean="0">
                <a:solidFill>
                  <a:schemeClr val="bg1"/>
                </a:solidFill>
              </a:rPr>
              <a:t>如何改变这一乱象？</a:t>
            </a:r>
            <a:endParaRPr lang="zh-CN" altLang="zh-CN" sz="4400" dirty="0">
              <a:solidFill>
                <a:schemeClr val="bg1"/>
              </a:solidFill>
            </a:endParaRPr>
          </a:p>
        </p:txBody>
      </p:sp>
    </p:spTree>
    <p:extLst>
      <p:ext uri="{BB962C8B-B14F-4D97-AF65-F5344CB8AC3E}">
        <p14:creationId xmlns:p14="http://schemas.microsoft.com/office/powerpoint/2010/main" val="3338178732"/>
      </p:ext>
    </p:extLst>
  </p:cSld>
  <p:clrMapOvr>
    <a:masterClrMapping/>
  </p:clrMapOvr>
  <mc:AlternateContent xmlns:mc="http://schemas.openxmlformats.org/markup-compatibility/2006">
    <mc:Choice xmlns:p14="http://schemas.microsoft.com/office/powerpoint/2010/main" Requires="p14">
      <p:transition spd="slow" p14:dur="2000">
        <p:dissolve/>
      </p:transition>
    </mc:Choice>
    <mc:Fallback>
      <p:transition spd="slow">
        <p:dissolv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32438" y="1141838"/>
            <a:ext cx="7776648" cy="3354765"/>
          </a:xfrm>
          <a:prstGeom prst="rect">
            <a:avLst/>
          </a:prstGeom>
        </p:spPr>
        <p:txBody>
          <a:bodyPr wrap="square">
            <a:spAutoFit/>
          </a:bodyPr>
          <a:lstStyle/>
          <a:p>
            <a:r>
              <a:rPr lang="en-US" altLang="zh-CN" sz="3600" dirty="0" smtClean="0">
                <a:latin typeface="隶书" panose="02010509060101010101" pitchFamily="49" charset="-122"/>
                <a:ea typeface="隶书" panose="02010509060101010101" pitchFamily="49" charset="-122"/>
              </a:rPr>
              <a:t>	</a:t>
            </a:r>
            <a:r>
              <a:rPr lang="zh-CN" altLang="zh-CN" sz="3200" dirty="0" smtClean="0">
                <a:latin typeface="隶书" panose="02010509060101010101" pitchFamily="49" charset="-122"/>
                <a:ea typeface="隶书" panose="02010509060101010101" pitchFamily="49" charset="-122"/>
              </a:rPr>
              <a:t>专有</a:t>
            </a:r>
            <a:r>
              <a:rPr lang="zh-CN" altLang="zh-CN" sz="3200" dirty="0">
                <a:latin typeface="隶书" panose="02010509060101010101" pitchFamily="49" charset="-122"/>
                <a:ea typeface="隶书" panose="02010509060101010101" pitchFamily="49" charset="-122"/>
              </a:rPr>
              <a:t>技术需要在某些技术指标下十倍好于它的最接近的竞争者，这样才足以带来垄断优势。任何不能带来数量级提升的技术都没办法带来质变，也会不那么容易销售，尤其是在拥挤的市场</a:t>
            </a:r>
            <a:r>
              <a:rPr lang="zh-CN" altLang="zh-CN" sz="3200" dirty="0" smtClean="0">
                <a:latin typeface="隶书" panose="02010509060101010101" pitchFamily="49" charset="-122"/>
                <a:ea typeface="隶书" panose="02010509060101010101" pitchFamily="49" charset="-122"/>
              </a:rPr>
              <a:t>里</a:t>
            </a:r>
            <a:endParaRPr lang="en-US" altLang="zh-CN" sz="3200" dirty="0" smtClean="0">
              <a:latin typeface="隶书" panose="02010509060101010101" pitchFamily="49" charset="-122"/>
              <a:ea typeface="隶书" panose="02010509060101010101" pitchFamily="49" charset="-122"/>
            </a:endParaRPr>
          </a:p>
          <a:p>
            <a:endParaRPr lang="en-US" altLang="zh-CN" sz="2400" dirty="0">
              <a:latin typeface="隶书" panose="02010509060101010101" pitchFamily="49" charset="-122"/>
              <a:ea typeface="隶书" panose="02010509060101010101" pitchFamily="49" charset="-122"/>
            </a:endParaRPr>
          </a:p>
          <a:p>
            <a:pPr algn="r"/>
            <a:r>
              <a:rPr lang="en-US" altLang="zh-CN" sz="2400" dirty="0" smtClean="0">
                <a:latin typeface="隶书" panose="02010509060101010101" pitchFamily="49" charset="-122"/>
                <a:ea typeface="隶书" panose="02010509060101010101" pitchFamily="49" charset="-122"/>
              </a:rPr>
              <a:t>--Peter Thiel</a:t>
            </a:r>
            <a:endParaRPr lang="zh-CN" altLang="en-US" sz="2400" dirty="0">
              <a:latin typeface="隶书" panose="02010509060101010101" pitchFamily="49" charset="-122"/>
              <a:ea typeface="隶书" panose="02010509060101010101" pitchFamily="49" charset="-122"/>
            </a:endParaRPr>
          </a:p>
        </p:txBody>
      </p:sp>
      <p:pic>
        <p:nvPicPr>
          <p:cNvPr id="1026" name="Picture 2" descr="彼得·泰尔"/>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248" y="4189434"/>
            <a:ext cx="2552700" cy="1790701"/>
          </a:xfrm>
          <a:prstGeom prst="rect">
            <a:avLst/>
          </a:prstGeom>
          <a:noFill/>
          <a:extLst>
            <a:ext uri="{909E8E84-426E-40DD-AFC4-6F175D3DCCD1}">
              <a14:hiddenFill xmlns:a14="http://schemas.microsoft.com/office/drawing/2010/main">
                <a:solidFill>
                  <a:srgbClr val="FFFFFF"/>
                </a:solidFill>
              </a14:hiddenFill>
            </a:ext>
          </a:extLst>
        </p:spPr>
      </p:pic>
      <p:sp>
        <p:nvSpPr>
          <p:cNvPr id="5" name="标题 3"/>
          <p:cNvSpPr txBox="1">
            <a:spLocks/>
          </p:cNvSpPr>
          <p:nvPr/>
        </p:nvSpPr>
        <p:spPr bwMode="auto">
          <a:xfrm>
            <a:off x="158824" y="12601"/>
            <a:ext cx="8229600" cy="750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marL="914400" indent="-914400" algn="ctr" rtl="0" fontAlgn="base">
              <a:spcBef>
                <a:spcPct val="0"/>
              </a:spcBef>
              <a:spcAft>
                <a:spcPct val="0"/>
              </a:spcAft>
              <a:defRPr sz="4400">
                <a:solidFill>
                  <a:schemeClr val="tx1"/>
                </a:solidFill>
                <a:latin typeface="+mj-lt"/>
                <a:ea typeface="+mj-ea"/>
                <a:cs typeface="+mj-cs"/>
                <a:sym typeface="Calibri" pitchFamily="34" charset="0"/>
              </a:defRPr>
            </a:lvl1pPr>
            <a:lvl2pPr marL="914400" indent="-914400" algn="ctr" rtl="0" fontAlgn="base">
              <a:spcBef>
                <a:spcPct val="0"/>
              </a:spcBef>
              <a:spcAft>
                <a:spcPct val="0"/>
              </a:spcAft>
              <a:defRPr sz="4400">
                <a:solidFill>
                  <a:schemeClr val="tx1"/>
                </a:solidFill>
                <a:latin typeface="微软雅黑" pitchFamily="34" charset="-122"/>
                <a:ea typeface="微软雅黑" pitchFamily="34" charset="-122"/>
                <a:sym typeface="Calibri" pitchFamily="34" charset="0"/>
              </a:defRPr>
            </a:lvl2pPr>
            <a:lvl3pPr marL="914400" indent="-914400" algn="ctr" rtl="0" fontAlgn="base">
              <a:spcBef>
                <a:spcPct val="0"/>
              </a:spcBef>
              <a:spcAft>
                <a:spcPct val="0"/>
              </a:spcAft>
              <a:defRPr sz="4400">
                <a:solidFill>
                  <a:schemeClr val="tx1"/>
                </a:solidFill>
                <a:latin typeface="微软雅黑" pitchFamily="34" charset="-122"/>
                <a:ea typeface="微软雅黑" pitchFamily="34" charset="-122"/>
                <a:sym typeface="Calibri" pitchFamily="34" charset="0"/>
              </a:defRPr>
            </a:lvl3pPr>
            <a:lvl4pPr marL="914400" indent="-914400" algn="ctr" rtl="0" fontAlgn="base">
              <a:spcBef>
                <a:spcPct val="0"/>
              </a:spcBef>
              <a:spcAft>
                <a:spcPct val="0"/>
              </a:spcAft>
              <a:defRPr sz="4400">
                <a:solidFill>
                  <a:schemeClr val="tx1"/>
                </a:solidFill>
                <a:latin typeface="微软雅黑" pitchFamily="34" charset="-122"/>
                <a:ea typeface="微软雅黑" pitchFamily="34" charset="-122"/>
                <a:sym typeface="Calibri" pitchFamily="34" charset="0"/>
              </a:defRPr>
            </a:lvl4pPr>
            <a:lvl5pPr marL="914400" indent="-914400" algn="ctr" rtl="0" fontAlgn="base">
              <a:spcBef>
                <a:spcPct val="0"/>
              </a:spcBef>
              <a:spcAft>
                <a:spcPct val="0"/>
              </a:spcAft>
              <a:defRPr sz="4400">
                <a:solidFill>
                  <a:schemeClr val="tx1"/>
                </a:solidFill>
                <a:latin typeface="微软雅黑" pitchFamily="34" charset="-122"/>
                <a:ea typeface="微软雅黑" pitchFamily="34" charset="-122"/>
                <a:sym typeface="Calibri" pitchFamily="34" charset="0"/>
              </a:defRPr>
            </a:lvl5pPr>
            <a:lvl6pPr marL="1371600" indent="-914400" algn="ctr" rtl="0" fontAlgn="base">
              <a:spcBef>
                <a:spcPct val="0"/>
              </a:spcBef>
              <a:spcAft>
                <a:spcPct val="0"/>
              </a:spcAft>
              <a:defRPr sz="4400">
                <a:solidFill>
                  <a:schemeClr val="tx1"/>
                </a:solidFill>
                <a:latin typeface="微软雅黑" pitchFamily="34" charset="-122"/>
                <a:ea typeface="微软雅黑" pitchFamily="34" charset="-122"/>
                <a:sym typeface="Calibri" pitchFamily="34" charset="0"/>
              </a:defRPr>
            </a:lvl6pPr>
            <a:lvl7pPr marL="1828800" indent="-914400" algn="ctr" rtl="0" fontAlgn="base">
              <a:spcBef>
                <a:spcPct val="0"/>
              </a:spcBef>
              <a:spcAft>
                <a:spcPct val="0"/>
              </a:spcAft>
              <a:defRPr sz="4400">
                <a:solidFill>
                  <a:schemeClr val="tx1"/>
                </a:solidFill>
                <a:latin typeface="微软雅黑" pitchFamily="34" charset="-122"/>
                <a:ea typeface="微软雅黑" pitchFamily="34" charset="-122"/>
                <a:sym typeface="Calibri" pitchFamily="34" charset="0"/>
              </a:defRPr>
            </a:lvl7pPr>
            <a:lvl8pPr marL="2286000" indent="-914400" algn="ctr" rtl="0" fontAlgn="base">
              <a:spcBef>
                <a:spcPct val="0"/>
              </a:spcBef>
              <a:spcAft>
                <a:spcPct val="0"/>
              </a:spcAft>
              <a:defRPr sz="4400">
                <a:solidFill>
                  <a:schemeClr val="tx1"/>
                </a:solidFill>
                <a:latin typeface="微软雅黑" pitchFamily="34" charset="-122"/>
                <a:ea typeface="微软雅黑" pitchFamily="34" charset="-122"/>
                <a:sym typeface="Calibri" pitchFamily="34" charset="0"/>
              </a:defRPr>
            </a:lvl8pPr>
            <a:lvl9pPr marL="2743200" indent="-914400" algn="ctr" rtl="0" fontAlgn="base">
              <a:spcBef>
                <a:spcPct val="0"/>
              </a:spcBef>
              <a:spcAft>
                <a:spcPct val="0"/>
              </a:spcAft>
              <a:defRPr sz="4400">
                <a:solidFill>
                  <a:schemeClr val="tx1"/>
                </a:solidFill>
                <a:latin typeface="微软雅黑" pitchFamily="34" charset="-122"/>
                <a:ea typeface="微软雅黑" pitchFamily="34" charset="-122"/>
                <a:sym typeface="Calibri" pitchFamily="34" charset="0"/>
              </a:defRPr>
            </a:lvl9pPr>
          </a:lstStyle>
          <a:p>
            <a:pPr>
              <a:buFontTx/>
            </a:pPr>
            <a:r>
              <a:rPr lang="zh-CN" altLang="en-US" sz="3200" kern="0" smtClean="0">
                <a:solidFill>
                  <a:schemeClr val="bg1"/>
                </a:solidFill>
              </a:rPr>
              <a:t>互联网思维</a:t>
            </a:r>
            <a:endParaRPr lang="zh-CN" altLang="en-US" sz="3200" kern="0" dirty="0">
              <a:solidFill>
                <a:schemeClr val="bg1"/>
              </a:solidFill>
            </a:endParaRPr>
          </a:p>
        </p:txBody>
      </p:sp>
    </p:spTree>
    <p:extLst>
      <p:ext uri="{BB962C8B-B14F-4D97-AF65-F5344CB8AC3E}">
        <p14:creationId xmlns:p14="http://schemas.microsoft.com/office/powerpoint/2010/main" val="3274482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idx="4294967295"/>
          </p:nvPr>
        </p:nvSpPr>
        <p:spPr>
          <a:xfrm>
            <a:off x="158824" y="12601"/>
            <a:ext cx="8229600" cy="750599"/>
          </a:xfrm>
        </p:spPr>
        <p:txBody>
          <a:bodyPr>
            <a:normAutofit/>
          </a:bodyPr>
          <a:lstStyle/>
          <a:p>
            <a:r>
              <a:rPr lang="zh-CN" altLang="en-US" sz="3200" dirty="0" smtClean="0">
                <a:solidFill>
                  <a:schemeClr val="bg1"/>
                </a:solidFill>
              </a:rPr>
              <a:t>互联网思维</a:t>
            </a:r>
            <a:endParaRPr lang="zh-CN" altLang="en-US" sz="3200" dirty="0">
              <a:solidFill>
                <a:schemeClr val="bg1"/>
              </a:solidFill>
            </a:endParaRPr>
          </a:p>
        </p:txBody>
      </p:sp>
      <p:sp>
        <p:nvSpPr>
          <p:cNvPr id="3" name="日期占位符 2"/>
          <p:cNvSpPr>
            <a:spLocks noGrp="1"/>
          </p:cNvSpPr>
          <p:nvPr>
            <p:ph type="dt" sz="half" idx="4294967295"/>
          </p:nvPr>
        </p:nvSpPr>
        <p:spPr>
          <a:xfrm>
            <a:off x="0" y="6356350"/>
            <a:ext cx="2133600" cy="365125"/>
          </a:xfrm>
        </p:spPr>
        <p:txBody>
          <a:bodyPr/>
          <a:lstStyle/>
          <a:p>
            <a:fld id="{4B7AB1DC-9065-4B37-B23C-C7958F76FCB8}" type="datetime1">
              <a:rPr lang="zh-CN" altLang="en-US" smtClean="0"/>
              <a:pPr/>
              <a:t>2015/8/20</a:t>
            </a:fld>
            <a:endParaRPr lang="zh-CN" altLang="en-US" sz="1800">
              <a:solidFill>
                <a:schemeClr val="tx1"/>
              </a:solidFill>
              <a:latin typeface="Arial" pitchFamily="34" charset="0"/>
              <a:ea typeface="宋体" pitchFamily="2" charset="-122"/>
            </a:endParaRPr>
          </a:p>
        </p:txBody>
      </p:sp>
      <p:sp>
        <p:nvSpPr>
          <p:cNvPr id="12" name="TextBox 11"/>
          <p:cNvSpPr txBox="1"/>
          <p:nvPr/>
        </p:nvSpPr>
        <p:spPr>
          <a:xfrm>
            <a:off x="453030" y="1022798"/>
            <a:ext cx="8280920" cy="5383012"/>
          </a:xfrm>
          <a:prstGeom prst="rect">
            <a:avLst/>
          </a:prstGeom>
          <a:noFill/>
        </p:spPr>
        <p:txBody>
          <a:bodyPr wrap="square" rtlCol="0">
            <a:spAutoFit/>
          </a:bodyPr>
          <a:lstStyle/>
          <a:p>
            <a:pPr>
              <a:lnSpc>
                <a:spcPct val="120000"/>
              </a:lnSpc>
            </a:pPr>
            <a:r>
              <a:rPr lang="en-US" altLang="zh-CN" sz="2400" dirty="0" smtClean="0">
                <a:latin typeface="微软雅黑" panose="020B0503020204020204" pitchFamily="34" charset="-122"/>
                <a:ea typeface="微软雅黑" panose="020B0503020204020204" pitchFamily="34" charset="-122"/>
              </a:rPr>
              <a:t>	</a:t>
            </a:r>
            <a:r>
              <a:rPr lang="zh-CN" altLang="en-US" sz="2000" dirty="0" smtClean="0">
                <a:latin typeface="微软雅黑" panose="020B0503020204020204" pitchFamily="34" charset="-122"/>
                <a:ea typeface="微软雅黑" panose="020B0503020204020204" pitchFamily="34" charset="-122"/>
              </a:rPr>
              <a:t>利用</a:t>
            </a:r>
            <a:r>
              <a:rPr lang="zh-CN" altLang="en-US" sz="2000" dirty="0">
                <a:latin typeface="微软雅黑" panose="020B0503020204020204" pitchFamily="34" charset="-122"/>
                <a:ea typeface="微软雅黑" panose="020B0503020204020204" pitchFamily="34" charset="-122"/>
              </a:rPr>
              <a:t>互联网的平台，利用</a:t>
            </a:r>
            <a:r>
              <a:rPr lang="zh-CN" altLang="en-US" sz="2000" dirty="0" smtClean="0">
                <a:latin typeface="微软雅黑" panose="020B0503020204020204" pitchFamily="34" charset="-122"/>
                <a:ea typeface="微软雅黑" panose="020B0503020204020204" pitchFamily="34" charset="-122"/>
              </a:rPr>
              <a:t>信息化技术</a:t>
            </a:r>
            <a:r>
              <a:rPr lang="zh-CN" altLang="en-US" sz="2000" dirty="0">
                <a:latin typeface="微软雅黑" panose="020B0503020204020204" pitchFamily="34" charset="-122"/>
                <a:ea typeface="微软雅黑" panose="020B0503020204020204" pitchFamily="34" charset="-122"/>
              </a:rPr>
              <a:t>，把互联网和包括</a:t>
            </a:r>
            <a:r>
              <a:rPr lang="zh-CN" altLang="en-US" sz="2000" dirty="0" smtClean="0">
                <a:latin typeface="微软雅黑" panose="020B0503020204020204" pitchFamily="34" charset="-122"/>
                <a:ea typeface="微软雅黑" panose="020B0503020204020204" pitchFamily="34" charset="-122"/>
              </a:rPr>
              <a:t>传统各行各业</a:t>
            </a:r>
            <a:r>
              <a:rPr lang="zh-CN" altLang="en-US" sz="2000" dirty="0">
                <a:latin typeface="微软雅黑" panose="020B0503020204020204" pitchFamily="34" charset="-122"/>
                <a:ea typeface="微软雅黑" panose="020B0503020204020204" pitchFamily="34" charset="-122"/>
              </a:rPr>
              <a:t>结合起来，在新的领域创造一种新的生态</a:t>
            </a:r>
            <a:r>
              <a:rPr lang="zh-CN" altLang="en-US" sz="2000" dirty="0" smtClean="0">
                <a:latin typeface="微软雅黑" panose="020B0503020204020204" pitchFamily="34" charset="-122"/>
                <a:ea typeface="微软雅黑" panose="020B0503020204020204" pitchFamily="34" charset="-122"/>
              </a:rPr>
              <a:t>。利用新的技术手段全方位</a:t>
            </a:r>
            <a:r>
              <a:rPr lang="zh-CN" altLang="en-US" sz="2000" dirty="0">
                <a:latin typeface="微软雅黑" panose="020B0503020204020204" pitchFamily="34" charset="-122"/>
                <a:ea typeface="微软雅黑" panose="020B0503020204020204" pitchFamily="34" charset="-122"/>
              </a:rPr>
              <a:t>创新，创新是互联网时代的生命线</a:t>
            </a:r>
            <a:r>
              <a:rPr lang="zh-CN" altLang="en-US" sz="2000" dirty="0" smtClean="0">
                <a:latin typeface="微软雅黑" panose="020B0503020204020204" pitchFamily="34" charset="-122"/>
                <a:ea typeface="微软雅黑" panose="020B0503020204020204" pitchFamily="34" charset="-122"/>
              </a:rPr>
              <a:t>，</a:t>
            </a:r>
            <a:r>
              <a:rPr lang="zh-CN" altLang="en-US" sz="2000" dirty="0" smtClean="0">
                <a:solidFill>
                  <a:srgbClr val="FF0000"/>
                </a:solidFill>
                <a:latin typeface="微软雅黑" panose="020B0503020204020204" pitchFamily="34" charset="-122"/>
                <a:ea typeface="微软雅黑" panose="020B0503020204020204" pitchFamily="34" charset="-122"/>
              </a:rPr>
              <a:t>渗透在技术</a:t>
            </a:r>
            <a:r>
              <a:rPr lang="zh-CN" altLang="en-US" sz="2000" dirty="0">
                <a:solidFill>
                  <a:srgbClr val="FF0000"/>
                </a:solidFill>
                <a:latin typeface="微软雅黑" panose="020B0503020204020204" pitchFamily="34" charset="-122"/>
                <a:ea typeface="微软雅黑" panose="020B0503020204020204" pitchFamily="34" charset="-122"/>
              </a:rPr>
              <a:t>工具</a:t>
            </a:r>
            <a:r>
              <a:rPr lang="zh-CN" altLang="en-US" sz="2000" dirty="0" smtClean="0">
                <a:solidFill>
                  <a:srgbClr val="FF0000"/>
                </a:solidFill>
                <a:latin typeface="微软雅黑" panose="020B0503020204020204" pitchFamily="34" charset="-122"/>
                <a:ea typeface="微软雅黑" panose="020B0503020204020204" pitchFamily="34" charset="-122"/>
              </a:rPr>
              <a:t>、管理理念</a:t>
            </a:r>
            <a:r>
              <a:rPr lang="zh-CN" altLang="en-US" sz="2000" dirty="0">
                <a:solidFill>
                  <a:srgbClr val="FF0000"/>
                </a:solidFill>
                <a:latin typeface="微软雅黑" panose="020B0503020204020204" pitchFamily="34" charset="-122"/>
                <a:ea typeface="微软雅黑" panose="020B0503020204020204" pitchFamily="34" charset="-122"/>
              </a:rPr>
              <a:t>、</a:t>
            </a:r>
            <a:r>
              <a:rPr lang="zh-CN" altLang="en-US" sz="2000" dirty="0" smtClean="0">
                <a:solidFill>
                  <a:srgbClr val="FF0000"/>
                </a:solidFill>
                <a:latin typeface="微软雅黑" panose="020B0503020204020204" pitchFamily="34" charset="-122"/>
                <a:ea typeface="微软雅黑" panose="020B0503020204020204" pitchFamily="34" charset="-122"/>
              </a:rPr>
              <a:t>服务支撑</a:t>
            </a:r>
            <a:r>
              <a:rPr lang="zh-CN" altLang="en-US" sz="2000" dirty="0" smtClean="0">
                <a:latin typeface="微软雅黑" panose="020B0503020204020204" pitchFamily="34" charset="-122"/>
                <a:ea typeface="微软雅黑" panose="020B0503020204020204" pitchFamily="34" charset="-122"/>
              </a:rPr>
              <a:t>等</a:t>
            </a:r>
            <a:r>
              <a:rPr lang="zh-CN" altLang="en-US" sz="2000" dirty="0">
                <a:latin typeface="微软雅黑" panose="020B0503020204020204" pitchFamily="34" charset="-122"/>
                <a:ea typeface="微软雅黑" panose="020B0503020204020204" pitchFamily="34" charset="-122"/>
              </a:rPr>
              <a:t>各个方面</a:t>
            </a:r>
            <a:r>
              <a:rPr lang="zh-CN" altLang="en-US" sz="2000" dirty="0" smtClean="0">
                <a:latin typeface="微软雅黑" panose="020B0503020204020204" pitchFamily="34" charset="-122"/>
                <a:ea typeface="微软雅黑" panose="020B0503020204020204" pitchFamily="34" charset="-122"/>
              </a:rPr>
              <a:t>。</a:t>
            </a:r>
            <a:endParaRPr lang="en-US" altLang="zh-CN" sz="2000" dirty="0" smtClean="0">
              <a:latin typeface="微软雅黑" panose="020B0503020204020204" pitchFamily="34" charset="-122"/>
              <a:ea typeface="微软雅黑" panose="020B0503020204020204" pitchFamily="34" charset="-122"/>
            </a:endParaRPr>
          </a:p>
          <a:p>
            <a:pPr marL="271463">
              <a:lnSpc>
                <a:spcPct val="150000"/>
              </a:lnSpc>
            </a:pPr>
            <a:r>
              <a:rPr lang="en-US" altLang="zh-CN" dirty="0">
                <a:latin typeface="微软雅黑" panose="020B0503020204020204" pitchFamily="34" charset="-122"/>
                <a:ea typeface="微软雅黑" panose="020B0503020204020204" pitchFamily="34" charset="-122"/>
              </a:rPr>
              <a:t>1</a:t>
            </a: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Web1.0</a:t>
            </a:r>
            <a:r>
              <a:rPr lang="zh-CN" altLang="en-US" dirty="0">
                <a:latin typeface="微软雅黑" panose="020B0503020204020204" pitchFamily="34" charset="-122"/>
                <a:ea typeface="微软雅黑" panose="020B0503020204020204" pitchFamily="34" charset="-122"/>
              </a:rPr>
              <a:t>，门户时代</a:t>
            </a:r>
            <a:r>
              <a:rPr lang="zh-CN" altLang="en-US" dirty="0" smtClean="0">
                <a:latin typeface="微软雅黑" panose="020B0503020204020204" pitchFamily="34" charset="-122"/>
                <a:ea typeface="微软雅黑" panose="020B0503020204020204" pitchFamily="34" charset="-122"/>
              </a:rPr>
              <a:t>。典型</a:t>
            </a:r>
            <a:r>
              <a:rPr lang="zh-CN" altLang="en-US" dirty="0">
                <a:latin typeface="微软雅黑" panose="020B0503020204020204" pitchFamily="34" charset="-122"/>
                <a:ea typeface="微软雅黑" panose="020B0503020204020204" pitchFamily="34" charset="-122"/>
              </a:rPr>
              <a:t>特点是信息展示，基本上是一个单向的</a:t>
            </a:r>
            <a:r>
              <a:rPr lang="zh-CN" altLang="en-US" dirty="0" smtClean="0">
                <a:latin typeface="微软雅黑" panose="020B0503020204020204" pitchFamily="34" charset="-122"/>
                <a:ea typeface="微软雅黑" panose="020B0503020204020204" pitchFamily="34" charset="-122"/>
              </a:rPr>
              <a:t>互动。</a:t>
            </a:r>
            <a:endParaRPr lang="en-US" altLang="zh-CN" dirty="0">
              <a:latin typeface="微软雅黑" panose="020B0503020204020204" pitchFamily="34" charset="-122"/>
              <a:ea typeface="微软雅黑" panose="020B0503020204020204" pitchFamily="34" charset="-122"/>
            </a:endParaRPr>
          </a:p>
          <a:p>
            <a:pPr marL="271463">
              <a:lnSpc>
                <a:spcPct val="150000"/>
              </a:lnSpc>
            </a:pPr>
            <a:r>
              <a:rPr lang="en-US" altLang="zh-CN" dirty="0" smtClean="0">
                <a:latin typeface="微软雅黑" panose="020B0503020204020204" pitchFamily="34" charset="-122"/>
                <a:ea typeface="微软雅黑" panose="020B0503020204020204" pitchFamily="34" charset="-122"/>
              </a:rPr>
              <a:t>2</a:t>
            </a: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Web2.0</a:t>
            </a:r>
            <a:r>
              <a:rPr lang="zh-CN" altLang="en-US" dirty="0">
                <a:latin typeface="微软雅黑" panose="020B0503020204020204" pitchFamily="34" charset="-122"/>
                <a:ea typeface="微软雅黑" panose="020B0503020204020204" pitchFamily="34" charset="-122"/>
              </a:rPr>
              <a:t>，搜索</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社交时代。典型特点是</a:t>
            </a:r>
            <a:r>
              <a:rPr lang="en-US" altLang="zh-CN" dirty="0">
                <a:latin typeface="微软雅黑" panose="020B0503020204020204" pitchFamily="34" charset="-122"/>
                <a:ea typeface="微软雅黑" panose="020B0503020204020204" pitchFamily="34" charset="-122"/>
              </a:rPr>
              <a:t>UGC</a:t>
            </a:r>
            <a:r>
              <a:rPr lang="zh-CN" altLang="en-US" dirty="0">
                <a:latin typeface="微软雅黑" panose="020B0503020204020204" pitchFamily="34" charset="-122"/>
                <a:ea typeface="微软雅黑" panose="020B0503020204020204" pitchFamily="34" charset="-122"/>
              </a:rPr>
              <a:t>（用户生产内容），实现了人与人之间双向的互动</a:t>
            </a:r>
            <a:r>
              <a:rPr lang="zh-CN" altLang="en-US" dirty="0" smtClean="0">
                <a:latin typeface="微软雅黑" panose="020B0503020204020204" pitchFamily="34" charset="-122"/>
                <a:ea typeface="微软雅黑" panose="020B0503020204020204" pitchFamily="34" charset="-122"/>
              </a:rPr>
              <a:t>。典型</a:t>
            </a:r>
            <a:r>
              <a:rPr lang="zh-CN" altLang="en-US" dirty="0">
                <a:latin typeface="微软雅黑" panose="020B0503020204020204" pitchFamily="34" charset="-122"/>
                <a:ea typeface="微软雅黑" panose="020B0503020204020204" pitchFamily="34" charset="-122"/>
              </a:rPr>
              <a:t>产品如新浪微博、人人网等。</a:t>
            </a:r>
          </a:p>
          <a:p>
            <a:pPr marL="271463">
              <a:lnSpc>
                <a:spcPct val="150000"/>
              </a:lnSpc>
            </a:pPr>
            <a:r>
              <a:rPr lang="en-US" altLang="zh-CN" dirty="0">
                <a:latin typeface="微软雅黑" panose="020B0503020204020204" pitchFamily="34" charset="-122"/>
                <a:ea typeface="微软雅黑" panose="020B0503020204020204" pitchFamily="34" charset="-122"/>
              </a:rPr>
              <a:t>3</a:t>
            </a:r>
            <a:r>
              <a:rPr lang="zh-CN" altLang="en-US" dirty="0" smtClean="0">
                <a:latin typeface="微软雅黑" panose="020B0503020204020204" pitchFamily="34" charset="-122"/>
                <a:ea typeface="微软雅黑" panose="020B0503020204020204" pitchFamily="34" charset="-122"/>
              </a:rPr>
              <a:t>）互联网时代</a:t>
            </a:r>
            <a:r>
              <a:rPr lang="zh-CN" altLang="en-US" dirty="0">
                <a:latin typeface="微软雅黑" panose="020B0503020204020204" pitchFamily="34" charset="-122"/>
                <a:ea typeface="微软雅黑" panose="020B0503020204020204" pitchFamily="34" charset="-122"/>
              </a:rPr>
              <a:t>。典型特点是</a:t>
            </a:r>
            <a:r>
              <a:rPr lang="zh-CN" altLang="en-US" dirty="0">
                <a:solidFill>
                  <a:srgbClr val="FF6600"/>
                </a:solidFill>
                <a:latin typeface="微软雅黑" panose="020B0503020204020204" pitchFamily="34" charset="-122"/>
                <a:ea typeface="微软雅黑" panose="020B0503020204020204" pitchFamily="34" charset="-122"/>
              </a:rPr>
              <a:t>多对多交互，不仅包括人与人，还包括人机交互以及多个终端的交互</a:t>
            </a:r>
            <a:r>
              <a:rPr lang="zh-CN" altLang="en-US" dirty="0">
                <a:latin typeface="微软雅黑" panose="020B0503020204020204" pitchFamily="34" charset="-122"/>
                <a:ea typeface="微软雅黑" panose="020B0503020204020204" pitchFamily="34" charset="-122"/>
              </a:rPr>
              <a:t>。由智能手机为代表的</a:t>
            </a:r>
            <a:r>
              <a:rPr lang="zh-CN" altLang="en-US" dirty="0">
                <a:solidFill>
                  <a:srgbClr val="FF6600"/>
                </a:solidFill>
                <a:latin typeface="微软雅黑" panose="020B0503020204020204" pitchFamily="34" charset="-122"/>
                <a:ea typeface="微软雅黑" panose="020B0503020204020204" pitchFamily="34" charset="-122"/>
              </a:rPr>
              <a:t>移动互联网</a:t>
            </a:r>
            <a:r>
              <a:rPr lang="zh-CN" altLang="en-US" dirty="0">
                <a:latin typeface="微软雅黑" panose="020B0503020204020204" pitchFamily="34" charset="-122"/>
                <a:ea typeface="微软雅黑" panose="020B0503020204020204" pitchFamily="34" charset="-122"/>
              </a:rPr>
              <a:t>开端，在真正的</a:t>
            </a:r>
            <a:r>
              <a:rPr lang="zh-CN" altLang="en-US" dirty="0">
                <a:solidFill>
                  <a:srgbClr val="FF6600"/>
                </a:solidFill>
                <a:latin typeface="微软雅黑" panose="020B0503020204020204" pitchFamily="34" charset="-122"/>
                <a:ea typeface="微软雅黑" panose="020B0503020204020204" pitchFamily="34" charset="-122"/>
              </a:rPr>
              <a:t>物联网</a:t>
            </a:r>
            <a:r>
              <a:rPr lang="zh-CN" altLang="en-US" dirty="0">
                <a:latin typeface="微软雅黑" panose="020B0503020204020204" pitchFamily="34" charset="-122"/>
                <a:ea typeface="微软雅黑" panose="020B0503020204020204" pitchFamily="34" charset="-122"/>
              </a:rPr>
              <a:t>时代将盛行。一开始仅仅是大互联时代的初期，真正</a:t>
            </a:r>
            <a:r>
              <a:rPr lang="zh-CN" altLang="en-US" dirty="0" smtClean="0">
                <a:latin typeface="微软雅黑" panose="020B0503020204020204" pitchFamily="34" charset="-122"/>
                <a:ea typeface="微软雅黑" panose="020B0503020204020204" pitchFamily="34" charset="-122"/>
              </a:rPr>
              <a:t>的</a:t>
            </a:r>
            <a:r>
              <a:rPr lang="zh-CN" altLang="en-US" dirty="0">
                <a:latin typeface="微软雅黑" panose="020B0503020204020204" pitchFamily="34" charset="-122"/>
                <a:ea typeface="微软雅黑" panose="020B0503020204020204" pitchFamily="34" charset="-122"/>
              </a:rPr>
              <a:t>互联网</a:t>
            </a:r>
            <a:r>
              <a:rPr lang="zh-CN" altLang="en-US" dirty="0" smtClean="0">
                <a:latin typeface="微软雅黑" panose="020B0503020204020204" pitchFamily="34" charset="-122"/>
                <a:ea typeface="微软雅黑" panose="020B0503020204020204" pitchFamily="34" charset="-122"/>
              </a:rPr>
              <a:t>时代</a:t>
            </a:r>
            <a:r>
              <a:rPr lang="zh-CN" altLang="en-US" dirty="0">
                <a:latin typeface="微软雅黑" panose="020B0503020204020204" pitchFamily="34" charset="-122"/>
                <a:ea typeface="微软雅黑" panose="020B0503020204020204" pitchFamily="34" charset="-122"/>
              </a:rPr>
              <a:t>一定是</a:t>
            </a:r>
            <a:r>
              <a:rPr lang="zh-CN" altLang="en-US" dirty="0" smtClean="0">
                <a:latin typeface="微软雅黑" panose="020B0503020204020204" pitchFamily="34" charset="-122"/>
                <a:ea typeface="微软雅黑" panose="020B0503020204020204" pitchFamily="34" charset="-122"/>
              </a:rPr>
              <a:t>基于</a:t>
            </a:r>
            <a:r>
              <a:rPr lang="zh-CN" altLang="en-US" dirty="0" smtClean="0">
                <a:solidFill>
                  <a:srgbClr val="FF6600"/>
                </a:solidFill>
                <a:latin typeface="微软雅黑" panose="020B0503020204020204" pitchFamily="34" charset="-122"/>
                <a:ea typeface="微软雅黑" panose="020B0503020204020204" pitchFamily="34" charset="-122"/>
              </a:rPr>
              <a:t>大</a:t>
            </a:r>
            <a:r>
              <a:rPr lang="zh-CN" altLang="en-US" dirty="0">
                <a:solidFill>
                  <a:srgbClr val="FF6600"/>
                </a:solidFill>
                <a:latin typeface="微软雅黑" panose="020B0503020204020204" pitchFamily="34" charset="-122"/>
                <a:ea typeface="微软雅黑" panose="020B0503020204020204" pitchFamily="34" charset="-122"/>
              </a:rPr>
              <a:t>数据和云</a:t>
            </a:r>
            <a:r>
              <a:rPr lang="zh-CN" altLang="en-US" dirty="0" smtClean="0">
                <a:solidFill>
                  <a:srgbClr val="FF6600"/>
                </a:solidFill>
                <a:latin typeface="微软雅黑" panose="020B0503020204020204" pitchFamily="34" charset="-122"/>
                <a:ea typeface="微软雅黑" panose="020B0503020204020204" pitchFamily="34" charset="-122"/>
              </a:rPr>
              <a:t>计算、</a:t>
            </a:r>
            <a:r>
              <a:rPr lang="zh-CN" altLang="en-US" dirty="0">
                <a:solidFill>
                  <a:srgbClr val="FF6600"/>
                </a:solidFill>
                <a:latin typeface="微软雅黑" panose="020B0503020204020204" pitchFamily="34" charset="-122"/>
                <a:ea typeface="微软雅黑" panose="020B0503020204020204" pitchFamily="34" charset="-122"/>
              </a:rPr>
              <a:t>物联网</a:t>
            </a:r>
            <a:r>
              <a:rPr lang="zh-CN" altLang="en-US" dirty="0" smtClean="0">
                <a:latin typeface="微软雅黑" panose="020B0503020204020204" pitchFamily="34" charset="-122"/>
                <a:ea typeface="微软雅黑" panose="020B0503020204020204" pitchFamily="34" charset="-122"/>
              </a:rPr>
              <a:t>的</a:t>
            </a:r>
            <a:r>
              <a:rPr lang="zh-CN" altLang="en-US" dirty="0">
                <a:latin typeface="微软雅黑" panose="020B0503020204020204" pitchFamily="34" charset="-122"/>
                <a:ea typeface="微软雅黑" panose="020B0503020204020204" pitchFamily="34" charset="-122"/>
              </a:rPr>
              <a:t>智能生活时代，实现了“每个个体、时刻联网、各取所需、实时互动”的状态，也是一个“</a:t>
            </a:r>
            <a:r>
              <a:rPr lang="zh-CN" altLang="en-US" dirty="0">
                <a:solidFill>
                  <a:srgbClr val="FF6600"/>
                </a:solidFill>
                <a:latin typeface="微软雅黑" panose="020B0503020204020204" pitchFamily="34" charset="-122"/>
                <a:ea typeface="微软雅黑" panose="020B0503020204020204" pitchFamily="34" charset="-122"/>
              </a:rPr>
              <a:t>以人为本</a:t>
            </a:r>
            <a:r>
              <a:rPr lang="zh-CN" altLang="en-US" dirty="0">
                <a:latin typeface="微软雅黑" panose="020B0503020204020204" pitchFamily="34" charset="-122"/>
                <a:ea typeface="微软雅黑" panose="020B0503020204020204" pitchFamily="34" charset="-122"/>
              </a:rPr>
              <a:t>”的互联网思维指引下的新商业文明时代。</a:t>
            </a:r>
          </a:p>
        </p:txBody>
      </p:sp>
    </p:spTree>
    <p:extLst>
      <p:ext uri="{BB962C8B-B14F-4D97-AF65-F5344CB8AC3E}">
        <p14:creationId xmlns:p14="http://schemas.microsoft.com/office/powerpoint/2010/main" val="206364441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矩形 3"/>
          <p:cNvSpPr>
            <a:spLocks noChangeArrowheads="1"/>
          </p:cNvSpPr>
          <p:nvPr/>
        </p:nvSpPr>
        <p:spPr bwMode="auto">
          <a:xfrm>
            <a:off x="-9525" y="763588"/>
            <a:ext cx="9151938" cy="6094412"/>
          </a:xfrm>
          <a:prstGeom prst="rect">
            <a:avLst/>
          </a:prstGeom>
          <a:blipFill dpi="0" rotWithShape="1">
            <a:blip r:embed="rId2">
              <a:alphaModFix amt="80000"/>
            </a:blip>
            <a:srcRect/>
            <a:stretch>
              <a:fillRect/>
            </a:stretch>
          </a:blip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pic>
        <p:nvPicPr>
          <p:cNvPr id="25603" name="图片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50351"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图片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0"/>
            <a:ext cx="2543175"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图片 12"/>
          <p:cNvPicPr>
            <a:picLocks noChangeAspect="1" noChangeArrowheads="1"/>
          </p:cNvPicPr>
          <p:nvPr/>
        </p:nvPicPr>
        <p:blipFill>
          <a:blip r:embed="rId5">
            <a:extLst>
              <a:ext uri="{28A0092B-C50C-407E-A947-70E740481C1C}">
                <a14:useLocalDpi xmlns:a14="http://schemas.microsoft.com/office/drawing/2010/main" val="0"/>
              </a:ext>
            </a:extLst>
          </a:blip>
          <a:srcRect b="1604"/>
          <a:stretch>
            <a:fillRect/>
          </a:stretch>
        </p:blipFill>
        <p:spPr bwMode="auto">
          <a:xfrm>
            <a:off x="1588" y="765175"/>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Rectangle 3"/>
          <p:cNvSpPr>
            <a:spLocks noChangeArrowheads="1"/>
          </p:cNvSpPr>
          <p:nvPr/>
        </p:nvSpPr>
        <p:spPr bwMode="auto">
          <a:xfrm>
            <a:off x="-9525" y="6524625"/>
            <a:ext cx="9163050" cy="342900"/>
          </a:xfrm>
          <a:prstGeom prst="rect">
            <a:avLst/>
          </a:prstGeom>
          <a:solidFill>
            <a:srgbClr val="777777">
              <a:alpha val="50000"/>
            </a:srgbClr>
          </a:solidFill>
          <a:ln>
            <a:noFill/>
          </a:ln>
          <a:extLst>
            <a:ext uri="{91240B29-F687-4F45-9708-019B960494DF}">
              <a14:hiddenLine xmlns:a14="http://schemas.microsoft.com/office/drawing/2010/main" w="9525" cmpd="sng">
                <a:solidFill>
                  <a:srgbClr val="000000"/>
                </a:solidFill>
                <a:bevel/>
                <a:headEnd/>
                <a:tailEnd/>
              </a14:hiddenLine>
            </a:ext>
          </a:extLst>
        </p:spPr>
        <p:txBody>
          <a:bodyPr wrap="none" anchor="ctr"/>
          <a:lstStyle/>
          <a:p>
            <a:endParaRPr lang="zh-CN" altLang="zh-CN">
              <a:solidFill>
                <a:srgbClr val="000000"/>
              </a:solidFill>
              <a:latin typeface="Calibri" pitchFamily="34" charset="0"/>
              <a:sym typeface="宋体" pitchFamily="2" charset="-122"/>
            </a:endParaRPr>
          </a:p>
        </p:txBody>
      </p:sp>
      <p:sp>
        <p:nvSpPr>
          <p:cNvPr id="25607" name="TextBox 10"/>
          <p:cNvSpPr>
            <a:spLocks noChangeArrowheads="1"/>
          </p:cNvSpPr>
          <p:nvPr/>
        </p:nvSpPr>
        <p:spPr bwMode="auto">
          <a:xfrm>
            <a:off x="4706938" y="6626225"/>
            <a:ext cx="418623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r>
              <a:rPr lang="zh-CN" altLang="zh-CN" sz="1100">
                <a:solidFill>
                  <a:schemeClr val="bg1"/>
                </a:solidFill>
                <a:latin typeface="Century" pitchFamily="18" charset="0"/>
                <a:ea typeface="迷你简粗倩" pitchFamily="1" charset="-122"/>
                <a:sym typeface="Century" pitchFamily="18" charset="0"/>
              </a:rPr>
              <a:t>National Center for Protein Science </a:t>
            </a:r>
            <a:r>
              <a:rPr lang="zh-CN" altLang="zh-CN" sz="1100">
                <a:solidFill>
                  <a:schemeClr val="bg1"/>
                </a:solidFill>
                <a:latin typeface="Century" pitchFamily="18" charset="0"/>
                <a:ea typeface="迷你简粗倩" pitchFamily="1" charset="-122"/>
                <a:sym typeface="宋体" pitchFamily="2" charset="-122"/>
              </a:rPr>
              <a:t>Shanghai</a:t>
            </a:r>
          </a:p>
        </p:txBody>
      </p:sp>
      <p:sp>
        <p:nvSpPr>
          <p:cNvPr id="25608" name="标题 1"/>
          <p:cNvSpPr>
            <a:spLocks noGrp="1" noChangeArrowheads="1"/>
          </p:cNvSpPr>
          <p:nvPr>
            <p:ph type="title" idx="4294967295"/>
          </p:nvPr>
        </p:nvSpPr>
        <p:spPr>
          <a:xfrm>
            <a:off x="158750" y="12700"/>
            <a:ext cx="8229600" cy="750888"/>
          </a:xfrm>
          <a:ln/>
        </p:spPr>
        <p:txBody>
          <a:bodyPr/>
          <a:lstStyle/>
          <a:p>
            <a:pPr algn="l"/>
            <a:r>
              <a:rPr lang="zh-CN" altLang="en-US" sz="2400" b="1">
                <a:solidFill>
                  <a:schemeClr val="bg1"/>
                </a:solidFill>
                <a:latin typeface="黑体" pitchFamily="49" charset="-122"/>
                <a:ea typeface="黑体" pitchFamily="49" charset="-122"/>
              </a:rPr>
              <a:t>科研物资管理系统 </a:t>
            </a:r>
            <a:r>
              <a:rPr lang="en-US" altLang="zh-CN" sz="2400" b="1">
                <a:solidFill>
                  <a:schemeClr val="bg1"/>
                </a:solidFill>
                <a:latin typeface="黑体" pitchFamily="49" charset="-122"/>
                <a:ea typeface="黑体" pitchFamily="49" charset="-122"/>
              </a:rPr>
              <a:t>– </a:t>
            </a:r>
            <a:r>
              <a:rPr lang="zh-CN" altLang="en-US" sz="2400" b="1">
                <a:solidFill>
                  <a:schemeClr val="bg1"/>
                </a:solidFill>
                <a:latin typeface="黑体" pitchFamily="49" charset="-122"/>
                <a:ea typeface="黑体" pitchFamily="49" charset="-122"/>
              </a:rPr>
              <a:t>模式创新</a:t>
            </a:r>
          </a:p>
        </p:txBody>
      </p:sp>
      <p:sp>
        <p:nvSpPr>
          <p:cNvPr id="25609" name="内容占位符 2"/>
          <p:cNvSpPr>
            <a:spLocks noGrp="1" noChangeArrowheads="1"/>
          </p:cNvSpPr>
          <p:nvPr>
            <p:ph idx="4294967295"/>
          </p:nvPr>
        </p:nvSpPr>
        <p:spPr bwMode="auto">
          <a:xfrm>
            <a:off x="455613" y="836784"/>
            <a:ext cx="8229600" cy="18303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nSpc>
                <a:spcPct val="120000"/>
              </a:lnSpc>
              <a:buFont typeface="Arial" pitchFamily="34" charset="0"/>
              <a:buNone/>
            </a:pPr>
            <a:r>
              <a:rPr lang="en-US" altLang="zh-CN" sz="1600" dirty="0"/>
              <a:t>	</a:t>
            </a:r>
            <a:r>
              <a:rPr lang="zh-CN" altLang="en-US" sz="1600" dirty="0"/>
              <a:t>在现有背景下，我们利用科研</a:t>
            </a:r>
            <a:r>
              <a:rPr lang="zh-CN" altLang="en-US" sz="1600" dirty="0" smtClean="0"/>
              <a:t>物资供应</a:t>
            </a:r>
            <a:r>
              <a:rPr lang="zh-CN" altLang="en-US" sz="1600" dirty="0"/>
              <a:t>管理人员多年的经验以及信息化团队及硬件的基础支撑，建设完成具有</a:t>
            </a:r>
            <a:r>
              <a:rPr lang="zh-CN" altLang="en-US" sz="1600" b="1" dirty="0"/>
              <a:t>自</a:t>
            </a:r>
            <a:r>
              <a:rPr lang="zh-CN" altLang="en-US" sz="1600" dirty="0"/>
              <a:t>主</a:t>
            </a:r>
            <a:r>
              <a:rPr lang="zh-CN" altLang="en-US" sz="1600" dirty="0" smtClean="0"/>
              <a:t>知识产权的</a:t>
            </a:r>
            <a:r>
              <a:rPr lang="zh-CN" altLang="en-US" sz="1600" b="1" dirty="0" smtClean="0"/>
              <a:t>“</a:t>
            </a:r>
            <a:r>
              <a:rPr lang="en-US" altLang="zh-CN" sz="1600" b="1" dirty="0" err="1"/>
              <a:t>eSupply</a:t>
            </a:r>
            <a:r>
              <a:rPr lang="zh-CN" altLang="en-US" sz="1600" b="1" dirty="0"/>
              <a:t>科研物资供应管理系统”信息化管理系统</a:t>
            </a:r>
            <a:r>
              <a:rPr lang="zh-CN" altLang="en-US" sz="1600" dirty="0"/>
              <a:t>，统一对设施建设、运行所需要的</a:t>
            </a:r>
            <a:r>
              <a:rPr lang="zh-CN" altLang="en-US" sz="1600" dirty="0">
                <a:solidFill>
                  <a:srgbClr val="FF0000"/>
                </a:solidFill>
              </a:rPr>
              <a:t>试剂、耗材</a:t>
            </a:r>
            <a:r>
              <a:rPr lang="zh-CN" altLang="en-US" sz="1600" dirty="0" smtClean="0">
                <a:solidFill>
                  <a:srgbClr val="FF0000"/>
                </a:solidFill>
              </a:rPr>
              <a:t>、实验气体</a:t>
            </a:r>
            <a:r>
              <a:rPr lang="zh-CN" altLang="en-US" sz="1600" dirty="0" smtClean="0">
                <a:solidFill>
                  <a:srgbClr val="FF0000"/>
                </a:solidFill>
              </a:rPr>
              <a:t>、</a:t>
            </a:r>
            <a:r>
              <a:rPr lang="zh-CN" altLang="en-US" sz="1600" dirty="0" smtClean="0">
                <a:solidFill>
                  <a:srgbClr val="FF0000"/>
                </a:solidFill>
              </a:rPr>
              <a:t>备品备件、</a:t>
            </a:r>
            <a:r>
              <a:rPr lang="zh-CN" altLang="en-US" sz="1600" dirty="0" smtClean="0">
                <a:solidFill>
                  <a:srgbClr val="FF0000"/>
                </a:solidFill>
              </a:rPr>
              <a:t>小型</a:t>
            </a:r>
            <a:r>
              <a:rPr lang="zh-CN" altLang="en-US" sz="1600" dirty="0" smtClean="0">
                <a:solidFill>
                  <a:srgbClr val="FF0000"/>
                </a:solidFill>
              </a:rPr>
              <a:t>设备</a:t>
            </a:r>
            <a:r>
              <a:rPr lang="zh-CN" altLang="en-US" sz="1600" dirty="0" smtClean="0"/>
              <a:t>等</a:t>
            </a:r>
            <a:r>
              <a:rPr lang="zh-CN" altLang="en-US" sz="1600" dirty="0"/>
              <a:t>科研物资进行从需求受理到采购供应直至物资发送的全过程的信息化管理与服务，即</a:t>
            </a:r>
            <a:r>
              <a:rPr lang="en-US" altLang="zh-CN" sz="1600" dirty="0">
                <a:solidFill>
                  <a:srgbClr val="FF0000"/>
                </a:solidFill>
              </a:rPr>
              <a:t>B2B2C</a:t>
            </a:r>
            <a:r>
              <a:rPr lang="zh-CN" altLang="en-US" sz="1600" dirty="0">
                <a:solidFill>
                  <a:srgbClr val="FF0000"/>
                </a:solidFill>
              </a:rPr>
              <a:t>模式：供应商（</a:t>
            </a:r>
            <a:r>
              <a:rPr lang="en-US" altLang="zh-CN" sz="1600" dirty="0">
                <a:solidFill>
                  <a:srgbClr val="FF0000"/>
                </a:solidFill>
              </a:rPr>
              <a:t>B</a:t>
            </a:r>
            <a:r>
              <a:rPr lang="zh-CN" altLang="en-US" sz="1600" dirty="0">
                <a:solidFill>
                  <a:srgbClr val="FF0000"/>
                </a:solidFill>
              </a:rPr>
              <a:t>）</a:t>
            </a:r>
            <a:r>
              <a:rPr lang="en-US" altLang="zh-CN" sz="1600" dirty="0">
                <a:solidFill>
                  <a:srgbClr val="FF0000"/>
                </a:solidFill>
              </a:rPr>
              <a:t>-</a:t>
            </a:r>
            <a:r>
              <a:rPr lang="zh-CN" altLang="en-US" sz="1600" dirty="0">
                <a:solidFill>
                  <a:srgbClr val="FF0000"/>
                </a:solidFill>
              </a:rPr>
              <a:t>上海设施（</a:t>
            </a:r>
            <a:r>
              <a:rPr lang="en-US" altLang="zh-CN" sz="1600" dirty="0">
                <a:solidFill>
                  <a:srgbClr val="FF0000"/>
                </a:solidFill>
              </a:rPr>
              <a:t>B</a:t>
            </a:r>
            <a:r>
              <a:rPr lang="zh-CN" altLang="en-US" sz="1600" dirty="0">
                <a:solidFill>
                  <a:srgbClr val="FF0000"/>
                </a:solidFill>
              </a:rPr>
              <a:t>）</a:t>
            </a:r>
            <a:r>
              <a:rPr lang="en-US" altLang="zh-CN" sz="1600" dirty="0">
                <a:solidFill>
                  <a:srgbClr val="FF0000"/>
                </a:solidFill>
              </a:rPr>
              <a:t>-</a:t>
            </a:r>
            <a:r>
              <a:rPr lang="zh-CN" altLang="en-US" sz="1600" dirty="0">
                <a:solidFill>
                  <a:srgbClr val="FF0000"/>
                </a:solidFill>
              </a:rPr>
              <a:t>科研工作者（</a:t>
            </a:r>
            <a:r>
              <a:rPr lang="en-US" altLang="zh-CN" sz="1600" dirty="0">
                <a:solidFill>
                  <a:srgbClr val="FF0000"/>
                </a:solidFill>
              </a:rPr>
              <a:t>C</a:t>
            </a:r>
            <a:r>
              <a:rPr lang="zh-CN" altLang="en-US" sz="1600" dirty="0">
                <a:solidFill>
                  <a:srgbClr val="FF0000"/>
                </a:solidFill>
              </a:rPr>
              <a:t>）。</a:t>
            </a:r>
            <a:endParaRPr lang="en-US" altLang="zh-CN" sz="1600" dirty="0">
              <a:solidFill>
                <a:srgbClr val="FF0000"/>
              </a:solidFill>
            </a:endParaRPr>
          </a:p>
          <a:p>
            <a:pPr marL="0" indent="0">
              <a:lnSpc>
                <a:spcPct val="120000"/>
              </a:lnSpc>
              <a:buFont typeface="Arial" pitchFamily="34" charset="0"/>
              <a:buNone/>
            </a:pPr>
            <a:r>
              <a:rPr lang="en-US" altLang="zh-CN" sz="1600" dirty="0"/>
              <a:t>	</a:t>
            </a:r>
            <a:r>
              <a:rPr lang="zh-CN" altLang="en-US" sz="1600" dirty="0"/>
              <a:t>通过将设施的科研人员整合成一个整体后由科研物资供应管理系统直接对接各生产厂商，从源头购买产品，不但可以对厂商的服务质量提出更具体的要求，并且充分掌握了主动权，在价格谈判方面因具有巨大优势。</a:t>
            </a:r>
            <a:r>
              <a:rPr lang="en-US" altLang="zh-CN" sz="1600" dirty="0"/>
              <a:t>B2B2C</a:t>
            </a:r>
            <a:r>
              <a:rPr lang="zh-CN" altLang="en-US" sz="1600" dirty="0"/>
              <a:t>的模式达到效果相当于各</a:t>
            </a:r>
            <a:r>
              <a:rPr lang="en-US" altLang="zh-CN" sz="1600" dirty="0"/>
              <a:t>PI</a:t>
            </a:r>
            <a:r>
              <a:rPr lang="zh-CN" altLang="en-US" sz="1600" dirty="0"/>
              <a:t>直接从厂商订购，厂商直接为</a:t>
            </a:r>
            <a:r>
              <a:rPr lang="en-US" altLang="zh-CN" sz="1600" dirty="0"/>
              <a:t>PI</a:t>
            </a:r>
            <a:r>
              <a:rPr lang="zh-CN" altLang="en-US" sz="1600" dirty="0"/>
              <a:t>、研究组服务。</a:t>
            </a:r>
          </a:p>
          <a:p>
            <a:pPr marL="0" indent="0">
              <a:lnSpc>
                <a:spcPct val="112000"/>
              </a:lnSpc>
              <a:buFont typeface="Arial" pitchFamily="34" charset="0"/>
              <a:buNone/>
            </a:pPr>
            <a:endParaRPr lang="zh-CN" altLang="en-US" sz="1600" dirty="0"/>
          </a:p>
        </p:txBody>
      </p:sp>
      <p:pic>
        <p:nvPicPr>
          <p:cNvPr id="25610" name="图片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3675" y="3789362"/>
            <a:ext cx="6276975" cy="2663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矩形 3"/>
          <p:cNvSpPr>
            <a:spLocks noChangeArrowheads="1"/>
          </p:cNvSpPr>
          <p:nvPr/>
        </p:nvSpPr>
        <p:spPr bwMode="auto">
          <a:xfrm>
            <a:off x="-9525" y="763588"/>
            <a:ext cx="9151938" cy="6094412"/>
          </a:xfrm>
          <a:prstGeom prst="rect">
            <a:avLst/>
          </a:prstGeom>
          <a:blipFill dpi="0" rotWithShape="1">
            <a:blip r:embed="rId2">
              <a:alphaModFix amt="80000"/>
            </a:blip>
            <a:srcRect/>
            <a:stretch>
              <a:fillRect/>
            </a:stretch>
          </a:blip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pic>
        <p:nvPicPr>
          <p:cNvPr id="28675" name="图片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50351"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图片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0"/>
            <a:ext cx="2543175"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图片 12"/>
          <p:cNvPicPr>
            <a:picLocks noChangeAspect="1" noChangeArrowheads="1"/>
          </p:cNvPicPr>
          <p:nvPr/>
        </p:nvPicPr>
        <p:blipFill>
          <a:blip r:embed="rId5">
            <a:extLst>
              <a:ext uri="{28A0092B-C50C-407E-A947-70E740481C1C}">
                <a14:useLocalDpi xmlns:a14="http://schemas.microsoft.com/office/drawing/2010/main" val="0"/>
              </a:ext>
            </a:extLst>
          </a:blip>
          <a:srcRect b="1604"/>
          <a:stretch>
            <a:fillRect/>
          </a:stretch>
        </p:blipFill>
        <p:spPr bwMode="auto">
          <a:xfrm>
            <a:off x="1588" y="765175"/>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Rectangle 3"/>
          <p:cNvSpPr>
            <a:spLocks noChangeArrowheads="1"/>
          </p:cNvSpPr>
          <p:nvPr/>
        </p:nvSpPr>
        <p:spPr bwMode="auto">
          <a:xfrm>
            <a:off x="-9525" y="6524625"/>
            <a:ext cx="9163050" cy="342900"/>
          </a:xfrm>
          <a:prstGeom prst="rect">
            <a:avLst/>
          </a:prstGeom>
          <a:solidFill>
            <a:srgbClr val="777777">
              <a:alpha val="50000"/>
            </a:srgbClr>
          </a:solidFill>
          <a:ln>
            <a:noFill/>
          </a:ln>
          <a:extLst>
            <a:ext uri="{91240B29-F687-4F45-9708-019B960494DF}">
              <a14:hiddenLine xmlns:a14="http://schemas.microsoft.com/office/drawing/2010/main" w="9525" cmpd="sng">
                <a:solidFill>
                  <a:srgbClr val="000000"/>
                </a:solidFill>
                <a:bevel/>
                <a:headEnd/>
                <a:tailEnd/>
              </a14:hiddenLine>
            </a:ext>
          </a:extLst>
        </p:spPr>
        <p:txBody>
          <a:bodyPr wrap="none" anchor="ctr"/>
          <a:lstStyle/>
          <a:p>
            <a:endParaRPr lang="zh-CN" altLang="zh-CN">
              <a:solidFill>
                <a:srgbClr val="000000"/>
              </a:solidFill>
              <a:latin typeface="Calibri" pitchFamily="34" charset="0"/>
              <a:sym typeface="宋体" pitchFamily="2" charset="-122"/>
            </a:endParaRPr>
          </a:p>
        </p:txBody>
      </p:sp>
      <p:sp>
        <p:nvSpPr>
          <p:cNvPr id="28679" name="TextBox 10"/>
          <p:cNvSpPr>
            <a:spLocks noChangeArrowheads="1"/>
          </p:cNvSpPr>
          <p:nvPr/>
        </p:nvSpPr>
        <p:spPr bwMode="auto">
          <a:xfrm>
            <a:off x="4706938" y="6626225"/>
            <a:ext cx="418623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r>
              <a:rPr lang="zh-CN" altLang="zh-CN" sz="1100">
                <a:solidFill>
                  <a:schemeClr val="bg1"/>
                </a:solidFill>
                <a:latin typeface="Century" pitchFamily="18" charset="0"/>
                <a:ea typeface="迷你简粗倩" pitchFamily="1" charset="-122"/>
                <a:sym typeface="Century" pitchFamily="18" charset="0"/>
              </a:rPr>
              <a:t>National Center for Protein Science </a:t>
            </a:r>
            <a:r>
              <a:rPr lang="zh-CN" altLang="zh-CN" sz="1100">
                <a:solidFill>
                  <a:schemeClr val="bg1"/>
                </a:solidFill>
                <a:latin typeface="Century" pitchFamily="18" charset="0"/>
                <a:ea typeface="迷你简粗倩" pitchFamily="1" charset="-122"/>
                <a:sym typeface="宋体" pitchFamily="2" charset="-122"/>
              </a:rPr>
              <a:t>Shanghai</a:t>
            </a:r>
          </a:p>
        </p:txBody>
      </p:sp>
      <p:sp>
        <p:nvSpPr>
          <p:cNvPr id="28680" name="灯片编号占位符 1"/>
          <p:cNvSpPr>
            <a:spLocks noGrp="1" noChangeArrowheads="1"/>
          </p:cNvSpPr>
          <p:nvPr/>
        </p:nvSpPr>
        <p:spPr bwMode="auto">
          <a:xfrm>
            <a:off x="70104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7E1A9070-BE4E-4314-85E0-CBD027E47865}" type="slidenum">
              <a:rPr lang="zh-CN" altLang="en-US"/>
              <a:pPr/>
              <a:t>34</a:t>
            </a:fld>
            <a:endParaRPr lang="zh-CN" altLang="en-US"/>
          </a:p>
        </p:txBody>
      </p:sp>
      <p:sp>
        <p:nvSpPr>
          <p:cNvPr id="28681" name="标题 1"/>
          <p:cNvSpPr>
            <a:spLocks noGrp="1" noChangeArrowheads="1"/>
          </p:cNvSpPr>
          <p:nvPr>
            <p:ph type="title" idx="4294967295"/>
          </p:nvPr>
        </p:nvSpPr>
        <p:spPr>
          <a:xfrm>
            <a:off x="158750" y="12700"/>
            <a:ext cx="8229600" cy="750888"/>
          </a:xfrm>
          <a:ln/>
        </p:spPr>
        <p:txBody>
          <a:bodyPr/>
          <a:lstStyle/>
          <a:p>
            <a:pPr algn="l"/>
            <a:r>
              <a:rPr lang="zh-CN" altLang="en-US" sz="2400" b="1">
                <a:solidFill>
                  <a:schemeClr val="bg1"/>
                </a:solidFill>
                <a:latin typeface="黑体" pitchFamily="49" charset="-122"/>
                <a:ea typeface="黑体" pitchFamily="49" charset="-122"/>
              </a:rPr>
              <a:t>科研物资管理系统 </a:t>
            </a:r>
            <a:r>
              <a:rPr lang="en-US" altLang="zh-CN" sz="2400" b="1">
                <a:solidFill>
                  <a:schemeClr val="bg1"/>
                </a:solidFill>
                <a:latin typeface="黑体" pitchFamily="49" charset="-122"/>
                <a:ea typeface="黑体" pitchFamily="49" charset="-122"/>
              </a:rPr>
              <a:t>–</a:t>
            </a:r>
            <a:r>
              <a:rPr lang="zh-CN" altLang="en-US" sz="2400" b="1">
                <a:solidFill>
                  <a:schemeClr val="bg1"/>
                </a:solidFill>
                <a:latin typeface="黑体" pitchFamily="49" charset="-122"/>
                <a:ea typeface="黑体" pitchFamily="49" charset="-122"/>
              </a:rPr>
              <a:t> 操作流程</a:t>
            </a:r>
          </a:p>
        </p:txBody>
      </p:sp>
      <p:pic>
        <p:nvPicPr>
          <p:cNvPr id="28682" name="Picture 2" descr="C:\Users\hwfan\Desktop\中科院信息化建设汇报\图片\1.jpg"/>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63" y="801688"/>
            <a:ext cx="9215438" cy="568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25" y="866775"/>
            <a:ext cx="9091613" cy="5514975"/>
          </a:xfrm>
          <a:prstGeom prst="rect">
            <a:avLst/>
          </a:prstGeom>
          <a:solidFill>
            <a:srgbClr val="EDEDED"/>
          </a:solidFill>
          <a:ln w="190500" cap="sq" cmpd="sng">
            <a:solidFill>
              <a:srgbClr val="FFFFFF"/>
            </a:solidFill>
            <a:miter lim="800000"/>
            <a:headEnd/>
            <a:tailEnd/>
          </a:ln>
        </p:spPr>
      </p:pic>
      <p:sp>
        <p:nvSpPr>
          <p:cNvPr id="28684" name="TextBox 2"/>
          <p:cNvSpPr>
            <a:spLocks noChangeArrowheads="1"/>
          </p:cNvSpPr>
          <p:nvPr/>
        </p:nvSpPr>
        <p:spPr bwMode="auto">
          <a:xfrm>
            <a:off x="611188" y="4868863"/>
            <a:ext cx="2520950" cy="1189037"/>
          </a:xfrm>
          <a:prstGeom prst="rect">
            <a:avLst/>
          </a:prstGeom>
          <a:solidFill>
            <a:srgbClr val="76923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endParaRPr lang="zh-CN" altLang="en-US">
              <a:solidFill>
                <a:schemeClr val="bg1"/>
              </a:solidFill>
              <a:latin typeface="Calibri" pitchFamily="34" charset="0"/>
              <a:ea typeface="微软雅黑" pitchFamily="34" charset="-122"/>
              <a:sym typeface="Calibri" pitchFamily="34" charset="0"/>
            </a:endParaRPr>
          </a:p>
          <a:p>
            <a:pPr algn="ctr"/>
            <a:r>
              <a:rPr lang="zh-CN" altLang="en-US">
                <a:solidFill>
                  <a:schemeClr val="bg1"/>
                </a:solidFill>
                <a:latin typeface="Calibri" pitchFamily="34" charset="0"/>
                <a:ea typeface="微软雅黑" pitchFamily="34" charset="-122"/>
                <a:sym typeface="宋体" pitchFamily="2" charset="-122"/>
              </a:rPr>
              <a:t>科研物资数据库</a:t>
            </a:r>
            <a:endParaRPr lang="en-US" altLang="zh-CN">
              <a:solidFill>
                <a:schemeClr val="bg1"/>
              </a:solidFill>
              <a:latin typeface="Calibri" pitchFamily="34" charset="0"/>
              <a:ea typeface="微软雅黑" pitchFamily="34" charset="-122"/>
              <a:sym typeface="Calibri" pitchFamily="34" charset="0"/>
            </a:endParaRPr>
          </a:p>
          <a:p>
            <a:pPr algn="ctr"/>
            <a:endParaRPr lang="zh-CN" altLang="en-US">
              <a:solidFill>
                <a:schemeClr val="bg1"/>
              </a:solidFill>
              <a:latin typeface="Calibri" pitchFamily="34" charset="0"/>
              <a:ea typeface="微软雅黑" pitchFamily="34" charset="-122"/>
              <a:sym typeface="Calibri" pitchFamily="34" charset="0"/>
            </a:endParaRPr>
          </a:p>
          <a:p>
            <a:pPr algn="ctr"/>
            <a:endParaRPr lang="zh-CN" altLang="en-US">
              <a:solidFill>
                <a:schemeClr val="bg1"/>
              </a:solidFill>
              <a:latin typeface="Calibri" pitchFamily="34" charset="0"/>
              <a:ea typeface="微软雅黑" pitchFamily="34" charset="-122"/>
              <a:sym typeface="Calibri" pitchFamily="34" charset="0"/>
            </a:endParaRPr>
          </a:p>
        </p:txBody>
      </p:sp>
    </p:spTree>
    <p:extLst>
      <p:ext uri="{BB962C8B-B14F-4D97-AF65-F5344CB8AC3E}">
        <p14:creationId xmlns:p14="http://schemas.microsoft.com/office/powerpoint/2010/main" val="30452719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矩形 3"/>
          <p:cNvSpPr>
            <a:spLocks noChangeArrowheads="1"/>
          </p:cNvSpPr>
          <p:nvPr/>
        </p:nvSpPr>
        <p:spPr bwMode="auto">
          <a:xfrm>
            <a:off x="-9525" y="763588"/>
            <a:ext cx="9151938" cy="6094412"/>
          </a:xfrm>
          <a:prstGeom prst="rect">
            <a:avLst/>
          </a:prstGeom>
          <a:blipFill dpi="0" rotWithShape="1">
            <a:blip r:embed="rId2">
              <a:alphaModFix amt="80000"/>
            </a:blip>
            <a:srcRect/>
            <a:stretch>
              <a:fillRect/>
            </a:stretch>
          </a:blip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pic>
        <p:nvPicPr>
          <p:cNvPr id="26627" name="图片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50351"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图片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0"/>
            <a:ext cx="2543175"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图片 12"/>
          <p:cNvPicPr>
            <a:picLocks noChangeAspect="1" noChangeArrowheads="1"/>
          </p:cNvPicPr>
          <p:nvPr/>
        </p:nvPicPr>
        <p:blipFill>
          <a:blip r:embed="rId5">
            <a:extLst>
              <a:ext uri="{28A0092B-C50C-407E-A947-70E740481C1C}">
                <a14:useLocalDpi xmlns:a14="http://schemas.microsoft.com/office/drawing/2010/main" val="0"/>
              </a:ext>
            </a:extLst>
          </a:blip>
          <a:srcRect b="1604"/>
          <a:stretch>
            <a:fillRect/>
          </a:stretch>
        </p:blipFill>
        <p:spPr bwMode="auto">
          <a:xfrm>
            <a:off x="1588" y="765175"/>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Rectangle 3"/>
          <p:cNvSpPr>
            <a:spLocks noChangeArrowheads="1"/>
          </p:cNvSpPr>
          <p:nvPr/>
        </p:nvSpPr>
        <p:spPr bwMode="auto">
          <a:xfrm>
            <a:off x="-9525" y="6524625"/>
            <a:ext cx="9163050" cy="342900"/>
          </a:xfrm>
          <a:prstGeom prst="rect">
            <a:avLst/>
          </a:prstGeom>
          <a:solidFill>
            <a:srgbClr val="777777">
              <a:alpha val="50000"/>
            </a:srgbClr>
          </a:solidFill>
          <a:ln>
            <a:noFill/>
          </a:ln>
          <a:extLst>
            <a:ext uri="{91240B29-F687-4F45-9708-019B960494DF}">
              <a14:hiddenLine xmlns:a14="http://schemas.microsoft.com/office/drawing/2010/main" w="9525" cmpd="sng">
                <a:solidFill>
                  <a:srgbClr val="000000"/>
                </a:solidFill>
                <a:bevel/>
                <a:headEnd/>
                <a:tailEnd/>
              </a14:hiddenLine>
            </a:ext>
          </a:extLst>
        </p:spPr>
        <p:txBody>
          <a:bodyPr wrap="none" anchor="ctr"/>
          <a:lstStyle/>
          <a:p>
            <a:endParaRPr lang="zh-CN" altLang="zh-CN">
              <a:solidFill>
                <a:srgbClr val="000000"/>
              </a:solidFill>
              <a:latin typeface="Calibri" pitchFamily="34" charset="0"/>
              <a:sym typeface="宋体" pitchFamily="2" charset="-122"/>
            </a:endParaRPr>
          </a:p>
        </p:txBody>
      </p:sp>
      <p:sp>
        <p:nvSpPr>
          <p:cNvPr id="26631" name="TextBox 10"/>
          <p:cNvSpPr>
            <a:spLocks noChangeArrowheads="1"/>
          </p:cNvSpPr>
          <p:nvPr/>
        </p:nvSpPr>
        <p:spPr bwMode="auto">
          <a:xfrm>
            <a:off x="4706938" y="6626225"/>
            <a:ext cx="418623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r>
              <a:rPr lang="zh-CN" altLang="zh-CN" sz="1100">
                <a:solidFill>
                  <a:schemeClr val="bg1"/>
                </a:solidFill>
                <a:latin typeface="Century" pitchFamily="18" charset="0"/>
                <a:ea typeface="迷你简粗倩" pitchFamily="1" charset="-122"/>
                <a:sym typeface="Century" pitchFamily="18" charset="0"/>
              </a:rPr>
              <a:t>National Center for Protein Science </a:t>
            </a:r>
            <a:r>
              <a:rPr lang="zh-CN" altLang="zh-CN" sz="1100">
                <a:solidFill>
                  <a:schemeClr val="bg1"/>
                </a:solidFill>
                <a:latin typeface="Century" pitchFamily="18" charset="0"/>
                <a:ea typeface="迷你简粗倩" pitchFamily="1" charset="-122"/>
                <a:sym typeface="宋体" pitchFamily="2" charset="-122"/>
              </a:rPr>
              <a:t>Shanghai</a:t>
            </a:r>
          </a:p>
        </p:txBody>
      </p:sp>
      <p:sp>
        <p:nvSpPr>
          <p:cNvPr id="26632" name="标题 1"/>
          <p:cNvSpPr>
            <a:spLocks noGrp="1" noChangeArrowheads="1"/>
          </p:cNvSpPr>
          <p:nvPr>
            <p:ph type="title" idx="4294967295"/>
          </p:nvPr>
        </p:nvSpPr>
        <p:spPr>
          <a:xfrm>
            <a:off x="158750" y="12700"/>
            <a:ext cx="8229600" cy="750888"/>
          </a:xfrm>
          <a:ln/>
        </p:spPr>
        <p:txBody>
          <a:bodyPr/>
          <a:lstStyle/>
          <a:p>
            <a:pPr algn="l"/>
            <a:r>
              <a:rPr lang="zh-CN" altLang="zh-CN" sz="2400" b="1">
                <a:solidFill>
                  <a:schemeClr val="bg1"/>
                </a:solidFill>
                <a:latin typeface="黑体" pitchFamily="49" charset="-122"/>
                <a:ea typeface="黑体" pitchFamily="49" charset="-122"/>
              </a:rPr>
              <a:t>信息化实施</a:t>
            </a:r>
            <a:endParaRPr lang="zh-CN" altLang="zh-CN"/>
          </a:p>
        </p:txBody>
      </p:sp>
      <p:sp>
        <p:nvSpPr>
          <p:cNvPr id="26633" name="内容占位符 2"/>
          <p:cNvSpPr>
            <a:spLocks noGrp="1" noChangeArrowheads="1"/>
          </p:cNvSpPr>
          <p:nvPr>
            <p:ph idx="4294967295"/>
          </p:nvPr>
        </p:nvSpPr>
        <p:spPr bwMode="auto">
          <a:xfrm>
            <a:off x="457200" y="982663"/>
            <a:ext cx="8229600" cy="48244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nSpc>
                <a:spcPct val="128000"/>
              </a:lnSpc>
              <a:buFont typeface="Arial" pitchFamily="34" charset="0"/>
              <a:buNone/>
            </a:pPr>
            <a:r>
              <a:rPr lang="en-US" altLang="zh-CN" sz="1800" dirty="0"/>
              <a:t>	</a:t>
            </a:r>
            <a:r>
              <a:rPr lang="zh-CN" altLang="en-US" sz="1800" dirty="0"/>
              <a:t>我们将从厂商获得产品信息、产品价格、产品库存等信息上传至</a:t>
            </a:r>
            <a:r>
              <a:rPr lang="en-US" altLang="zh-CN" sz="1800" dirty="0" err="1"/>
              <a:t>eSupply</a:t>
            </a:r>
            <a:r>
              <a:rPr lang="zh-CN" altLang="en-US" sz="1800" dirty="0"/>
              <a:t>。广大科研工作者可通过</a:t>
            </a:r>
            <a:r>
              <a:rPr lang="en-US" altLang="zh-CN" sz="1800" dirty="0" err="1"/>
              <a:t>eSupply</a:t>
            </a:r>
            <a:r>
              <a:rPr lang="zh-CN" altLang="en-US" sz="1800" dirty="0"/>
              <a:t>在线系统完成整个物资购买过程，无需电话、邮件、登门询价等繁琐</a:t>
            </a:r>
            <a:r>
              <a:rPr lang="zh-CN" altLang="en-US" sz="1800" dirty="0" smtClean="0"/>
              <a:t>事务。</a:t>
            </a:r>
            <a:endParaRPr lang="en-US" altLang="zh-CN" sz="1800" dirty="0"/>
          </a:p>
          <a:p>
            <a:pPr marL="0" indent="0">
              <a:lnSpc>
                <a:spcPct val="128000"/>
              </a:lnSpc>
              <a:buFont typeface="Arial" pitchFamily="34" charset="0"/>
              <a:buNone/>
            </a:pPr>
            <a:r>
              <a:rPr lang="en-US" altLang="zh-CN" sz="1800" dirty="0" smtClean="0"/>
              <a:t>	</a:t>
            </a:r>
            <a:r>
              <a:rPr lang="zh-CN" altLang="en-US" sz="1800" dirty="0" smtClean="0"/>
              <a:t>在流程上，我们改变了以前</a:t>
            </a:r>
            <a:r>
              <a:rPr lang="en-US" altLang="zh-CN" sz="1800" dirty="0" smtClean="0"/>
              <a:t>PI</a:t>
            </a:r>
            <a:r>
              <a:rPr lang="zh-CN" altLang="en-US" sz="1800" dirty="0" smtClean="0"/>
              <a:t>管家主导物资采购的模式，每个科研工作者都可以在系统上检索产品并下订单，由</a:t>
            </a:r>
            <a:r>
              <a:rPr lang="en-US" altLang="zh-CN" sz="1800" dirty="0" smtClean="0"/>
              <a:t>PI</a:t>
            </a:r>
            <a:r>
              <a:rPr lang="zh-CN" altLang="en-US" sz="1800" dirty="0" smtClean="0"/>
              <a:t>审批通过，并与经费账号关联</a:t>
            </a:r>
            <a:r>
              <a:rPr lang="zh-CN" altLang="en-US" sz="1800" dirty="0" smtClean="0"/>
              <a:t>。</a:t>
            </a:r>
            <a:endParaRPr lang="en-US" altLang="zh-CN" sz="1800" dirty="0" smtClean="0"/>
          </a:p>
          <a:p>
            <a:pPr marL="0" indent="0">
              <a:lnSpc>
                <a:spcPct val="128000"/>
              </a:lnSpc>
              <a:buFont typeface="Arial" pitchFamily="34" charset="0"/>
              <a:buNone/>
            </a:pPr>
            <a:r>
              <a:rPr lang="en-US" altLang="zh-CN" sz="1800" dirty="0"/>
              <a:t>	</a:t>
            </a:r>
            <a:r>
              <a:rPr lang="zh-CN" altLang="en-US" sz="1800" dirty="0" smtClean="0"/>
              <a:t>通过将大量分散的订单整合后统一发送至供应商，实现了零散物资批量“团购”的功能。</a:t>
            </a:r>
            <a:endParaRPr lang="en-US" altLang="zh-CN" sz="1800" dirty="0" smtClean="0"/>
          </a:p>
          <a:p>
            <a:pPr marL="0" indent="0">
              <a:lnSpc>
                <a:spcPct val="128000"/>
              </a:lnSpc>
              <a:buFont typeface="Arial" pitchFamily="34" charset="0"/>
              <a:buNone/>
            </a:pPr>
            <a:r>
              <a:rPr lang="en-US" altLang="zh-CN" sz="1800" dirty="0"/>
              <a:t>	</a:t>
            </a:r>
            <a:r>
              <a:rPr lang="zh-CN" altLang="en-US" sz="1800" dirty="0" smtClean="0"/>
              <a:t>通过移动</a:t>
            </a:r>
            <a:r>
              <a:rPr lang="en-US" altLang="zh-CN" sz="1800" dirty="0" smtClean="0"/>
              <a:t>App</a:t>
            </a:r>
            <a:r>
              <a:rPr lang="zh-CN" altLang="en-US" sz="1800" dirty="0" smtClean="0"/>
              <a:t>，将科学家的碎片时间利用起来，无论身在世界何处，都可以快速的查阅审批订单。确保了科研活动流程的高效运转。</a:t>
            </a:r>
            <a:endParaRPr lang="en-US" altLang="zh-CN" sz="1800" dirty="0" smtClean="0"/>
          </a:p>
          <a:p>
            <a:pPr marL="0" indent="0">
              <a:lnSpc>
                <a:spcPct val="128000"/>
              </a:lnSpc>
              <a:buFont typeface="Arial" pitchFamily="34" charset="0"/>
              <a:buNone/>
            </a:pPr>
            <a:r>
              <a:rPr lang="en-US" altLang="zh-CN" sz="1800" dirty="0"/>
              <a:t>	</a:t>
            </a:r>
            <a:r>
              <a:rPr lang="zh-CN" altLang="en-US" sz="1800" dirty="0" smtClean="0"/>
              <a:t>整个信息平台又</a:t>
            </a:r>
            <a:r>
              <a:rPr lang="zh-CN" altLang="en-US" sz="1800" dirty="0"/>
              <a:t>将科研经费使用的全过程记录，做到有据可</a:t>
            </a:r>
            <a:r>
              <a:rPr lang="zh-CN" altLang="en-US" sz="1800" dirty="0" smtClean="0"/>
              <a:t>查，在一定范围内数据公开。使得绝大部分科研</a:t>
            </a:r>
            <a:r>
              <a:rPr lang="zh-CN" altLang="en-US" sz="1800" dirty="0"/>
              <a:t>经费的使用达到</a:t>
            </a:r>
            <a:r>
              <a:rPr lang="zh-CN" altLang="en-US" sz="1800" dirty="0">
                <a:solidFill>
                  <a:srgbClr val="FF0000"/>
                </a:solidFill>
              </a:rPr>
              <a:t>高效、节约、透明</a:t>
            </a:r>
            <a:r>
              <a:rPr lang="zh-CN" altLang="en-US" sz="1800" dirty="0"/>
              <a:t>的管理效果。为科学家提供了一个开放、快捷、透明的科研物资供应平台。</a:t>
            </a:r>
            <a:endParaRPr lang="en-US" altLang="zh-CN" sz="1800" dirty="0"/>
          </a:p>
          <a:p>
            <a:pPr marL="0" indent="0">
              <a:lnSpc>
                <a:spcPct val="128000"/>
              </a:lnSpc>
              <a:buFont typeface="Arial" pitchFamily="34" charset="0"/>
              <a:buNone/>
            </a:pPr>
            <a:r>
              <a:rPr lang="en-US" altLang="zh-CN" sz="1800" dirty="0"/>
              <a:t>	</a:t>
            </a:r>
            <a:r>
              <a:rPr lang="zh-CN" altLang="en-US" sz="1800" dirty="0"/>
              <a:t>经过紧张的需求分析、设计、开发、测试、部署调试。系统与</a:t>
            </a:r>
            <a:r>
              <a:rPr lang="en-US" altLang="zh-CN" sz="1800" dirty="0" smtClean="0"/>
              <a:t>2013</a:t>
            </a:r>
            <a:r>
              <a:rPr lang="zh-CN" altLang="en-US" sz="1800" dirty="0" smtClean="0"/>
              <a:t>年上线</a:t>
            </a:r>
            <a:r>
              <a:rPr lang="zh-CN" altLang="en-US" sz="1800" dirty="0"/>
              <a:t>试运行</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矩形 3"/>
          <p:cNvSpPr>
            <a:spLocks noChangeArrowheads="1"/>
          </p:cNvSpPr>
          <p:nvPr/>
        </p:nvSpPr>
        <p:spPr bwMode="auto">
          <a:xfrm>
            <a:off x="-9525" y="763588"/>
            <a:ext cx="9151938" cy="6094412"/>
          </a:xfrm>
          <a:prstGeom prst="rect">
            <a:avLst/>
          </a:prstGeom>
          <a:blipFill dpi="0" rotWithShape="1">
            <a:blip r:embed="rId2">
              <a:alphaModFix amt="80000"/>
            </a:blip>
            <a:srcRect/>
            <a:stretch>
              <a:fillRect/>
            </a:stretch>
          </a:blip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pic>
        <p:nvPicPr>
          <p:cNvPr id="40963" name="图片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50351"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图片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0"/>
            <a:ext cx="2543175"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图片 12"/>
          <p:cNvPicPr>
            <a:picLocks noChangeAspect="1" noChangeArrowheads="1"/>
          </p:cNvPicPr>
          <p:nvPr/>
        </p:nvPicPr>
        <p:blipFill>
          <a:blip r:embed="rId5">
            <a:extLst>
              <a:ext uri="{28A0092B-C50C-407E-A947-70E740481C1C}">
                <a14:useLocalDpi xmlns:a14="http://schemas.microsoft.com/office/drawing/2010/main" val="0"/>
              </a:ext>
            </a:extLst>
          </a:blip>
          <a:srcRect b="1604"/>
          <a:stretch>
            <a:fillRect/>
          </a:stretch>
        </p:blipFill>
        <p:spPr bwMode="auto">
          <a:xfrm>
            <a:off x="1588" y="765175"/>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Rectangle 3"/>
          <p:cNvSpPr>
            <a:spLocks noChangeArrowheads="1"/>
          </p:cNvSpPr>
          <p:nvPr/>
        </p:nvSpPr>
        <p:spPr bwMode="auto">
          <a:xfrm>
            <a:off x="-9525" y="6524625"/>
            <a:ext cx="9163050" cy="342900"/>
          </a:xfrm>
          <a:prstGeom prst="rect">
            <a:avLst/>
          </a:prstGeom>
          <a:solidFill>
            <a:srgbClr val="777777">
              <a:alpha val="50000"/>
            </a:srgbClr>
          </a:solidFill>
          <a:ln>
            <a:noFill/>
          </a:ln>
          <a:extLst>
            <a:ext uri="{91240B29-F687-4F45-9708-019B960494DF}">
              <a14:hiddenLine xmlns:a14="http://schemas.microsoft.com/office/drawing/2010/main" w="9525" cmpd="sng">
                <a:solidFill>
                  <a:srgbClr val="000000"/>
                </a:solidFill>
                <a:bevel/>
                <a:headEnd/>
                <a:tailEnd/>
              </a14:hiddenLine>
            </a:ext>
          </a:extLst>
        </p:spPr>
        <p:txBody>
          <a:bodyPr wrap="none" anchor="ctr"/>
          <a:lstStyle/>
          <a:p>
            <a:endParaRPr lang="zh-CN" altLang="zh-CN">
              <a:solidFill>
                <a:srgbClr val="000000"/>
              </a:solidFill>
              <a:latin typeface="Calibri" pitchFamily="34" charset="0"/>
              <a:sym typeface="宋体" pitchFamily="2" charset="-122"/>
            </a:endParaRPr>
          </a:p>
        </p:txBody>
      </p:sp>
      <p:sp>
        <p:nvSpPr>
          <p:cNvPr id="40967" name="TextBox 10"/>
          <p:cNvSpPr>
            <a:spLocks noChangeArrowheads="1"/>
          </p:cNvSpPr>
          <p:nvPr/>
        </p:nvSpPr>
        <p:spPr bwMode="auto">
          <a:xfrm>
            <a:off x="4706938" y="6626225"/>
            <a:ext cx="418623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r>
              <a:rPr lang="zh-CN" altLang="zh-CN" sz="1100">
                <a:solidFill>
                  <a:schemeClr val="bg1"/>
                </a:solidFill>
                <a:latin typeface="Century" pitchFamily="18" charset="0"/>
                <a:ea typeface="迷你简粗倩" pitchFamily="1" charset="-122"/>
                <a:sym typeface="Century" pitchFamily="18" charset="0"/>
              </a:rPr>
              <a:t>National Center for Protein Science </a:t>
            </a:r>
            <a:r>
              <a:rPr lang="zh-CN" altLang="zh-CN" sz="1100">
                <a:solidFill>
                  <a:schemeClr val="bg1"/>
                </a:solidFill>
                <a:latin typeface="Century" pitchFamily="18" charset="0"/>
                <a:ea typeface="迷你简粗倩" pitchFamily="1" charset="-122"/>
                <a:sym typeface="宋体" pitchFamily="2" charset="-122"/>
              </a:rPr>
              <a:t>Shanghai</a:t>
            </a:r>
          </a:p>
        </p:txBody>
      </p:sp>
      <p:sp>
        <p:nvSpPr>
          <p:cNvPr id="40968" name="标题 1"/>
          <p:cNvSpPr>
            <a:spLocks noGrp="1" noChangeArrowheads="1"/>
          </p:cNvSpPr>
          <p:nvPr>
            <p:ph type="title" idx="4294967295"/>
          </p:nvPr>
        </p:nvSpPr>
        <p:spPr>
          <a:xfrm>
            <a:off x="158750" y="12700"/>
            <a:ext cx="8229600" cy="750888"/>
          </a:xfrm>
          <a:ln/>
        </p:spPr>
        <p:txBody>
          <a:bodyPr/>
          <a:lstStyle/>
          <a:p>
            <a:pPr algn="l"/>
            <a:r>
              <a:rPr lang="zh-CN" altLang="zh-CN" sz="2400" b="1" dirty="0">
                <a:solidFill>
                  <a:schemeClr val="bg1"/>
                </a:solidFill>
                <a:latin typeface="黑体" pitchFamily="49" charset="-122"/>
                <a:ea typeface="黑体" pitchFamily="49" charset="-122"/>
              </a:rPr>
              <a:t>特色功能</a:t>
            </a:r>
          </a:p>
        </p:txBody>
      </p:sp>
      <p:sp>
        <p:nvSpPr>
          <p:cNvPr id="40969" name="内容占位符 2"/>
          <p:cNvSpPr>
            <a:spLocks noGrp="1" noChangeArrowheads="1"/>
          </p:cNvSpPr>
          <p:nvPr>
            <p:ph idx="4294967295"/>
          </p:nvPr>
        </p:nvSpPr>
        <p:spPr bwMode="auto">
          <a:xfrm>
            <a:off x="548141" y="1024617"/>
            <a:ext cx="8229600" cy="50403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a:lnSpc>
                <a:spcPct val="150000"/>
              </a:lnSpc>
              <a:buFont typeface="Wingdings" pitchFamily="2" charset="2"/>
              <a:buChar char="Ø"/>
            </a:pPr>
            <a:r>
              <a:rPr lang="zh-CN" altLang="en-US" sz="2000" dirty="0" smtClean="0"/>
              <a:t>现货库</a:t>
            </a:r>
            <a:endParaRPr lang="en-US" altLang="zh-CN" sz="2000" dirty="0" smtClean="0"/>
          </a:p>
          <a:p>
            <a:pPr marL="400050" lvl="1" indent="0">
              <a:lnSpc>
                <a:spcPct val="150000"/>
              </a:lnSpc>
              <a:buNone/>
            </a:pPr>
            <a:r>
              <a:rPr lang="en-US" altLang="zh-CN" sz="1800" dirty="0"/>
              <a:t>	</a:t>
            </a:r>
            <a:r>
              <a:rPr lang="zh-CN" altLang="en-US" sz="1800" dirty="0" smtClean="0"/>
              <a:t>经统计分析，将</a:t>
            </a:r>
            <a:r>
              <a:rPr lang="zh-CN" altLang="en-US" sz="1800" dirty="0"/>
              <a:t>用户</a:t>
            </a:r>
            <a:r>
              <a:rPr lang="zh-CN" altLang="en-US" sz="1800" dirty="0" smtClean="0"/>
              <a:t>最常用最急需的货物存放在蛋白质设施现货仓库。便于快速领用。</a:t>
            </a:r>
            <a:endParaRPr lang="en-US" altLang="zh-CN" sz="1800" dirty="0"/>
          </a:p>
          <a:p>
            <a:pPr marL="457200" indent="-457200">
              <a:lnSpc>
                <a:spcPct val="150000"/>
              </a:lnSpc>
              <a:buFont typeface="Wingdings" pitchFamily="2" charset="2"/>
              <a:buChar char="Ø"/>
            </a:pPr>
            <a:r>
              <a:rPr lang="zh-CN" altLang="en-US" sz="2000" dirty="0"/>
              <a:t>电子</a:t>
            </a:r>
            <a:r>
              <a:rPr lang="zh-CN" altLang="en-US" sz="2000" dirty="0" smtClean="0"/>
              <a:t>目录</a:t>
            </a:r>
            <a:r>
              <a:rPr lang="zh-CN" altLang="en-US" sz="2000" dirty="0"/>
              <a:t>导入</a:t>
            </a:r>
            <a:endParaRPr lang="en-US" altLang="zh-CN" sz="2000" dirty="0" smtClean="0"/>
          </a:p>
          <a:p>
            <a:pPr marL="400050" lvl="1" indent="0">
              <a:lnSpc>
                <a:spcPct val="150000"/>
              </a:lnSpc>
              <a:buNone/>
            </a:pPr>
            <a:r>
              <a:rPr lang="en-US" altLang="zh-CN" sz="1800" dirty="0" smtClean="0"/>
              <a:t>    </a:t>
            </a:r>
            <a:r>
              <a:rPr lang="zh-CN" altLang="en-US" sz="1800" dirty="0" smtClean="0"/>
              <a:t>提供厂商电子产品目录的批量导入功能，方便产品库的数据扩充。</a:t>
            </a:r>
            <a:endParaRPr lang="en-US" altLang="zh-CN" sz="1800" dirty="0"/>
          </a:p>
          <a:p>
            <a:pPr marL="457200" indent="-457200">
              <a:lnSpc>
                <a:spcPct val="150000"/>
              </a:lnSpc>
              <a:buFont typeface="Wingdings" pitchFamily="2" charset="2"/>
              <a:buChar char="Ø"/>
            </a:pPr>
            <a:r>
              <a:rPr lang="zh-CN" altLang="en-US" sz="2000" dirty="0"/>
              <a:t>非在目产品</a:t>
            </a:r>
            <a:r>
              <a:rPr lang="zh-CN" altLang="en-US" sz="2000" dirty="0" smtClean="0"/>
              <a:t>订购</a:t>
            </a:r>
            <a:endParaRPr lang="en-US" altLang="zh-CN" sz="2000" dirty="0" smtClean="0"/>
          </a:p>
          <a:p>
            <a:pPr marL="400050" lvl="1" indent="0">
              <a:lnSpc>
                <a:spcPct val="150000"/>
              </a:lnSpc>
              <a:buNone/>
            </a:pPr>
            <a:r>
              <a:rPr lang="en-US" altLang="zh-CN" sz="1800" dirty="0" smtClean="0"/>
              <a:t>    </a:t>
            </a:r>
            <a:r>
              <a:rPr lang="zh-CN" altLang="en-US" sz="1800" dirty="0" smtClean="0"/>
              <a:t>提供了需购产品不在产品库范围之内的特殊订购方式。并可将有一定共性的非在目产品转换为产品库条目。</a:t>
            </a:r>
            <a:endParaRPr lang="en-US" altLang="zh-CN" sz="1800" dirty="0"/>
          </a:p>
          <a:p>
            <a:pPr marL="457200" indent="-457200">
              <a:lnSpc>
                <a:spcPct val="150000"/>
              </a:lnSpc>
              <a:buFont typeface="Wingdings" pitchFamily="2" charset="2"/>
              <a:buChar char="Ø"/>
            </a:pPr>
            <a:r>
              <a:rPr lang="zh-CN" altLang="en-US" sz="2000" dirty="0" smtClean="0"/>
              <a:t>厂商现货销售管理</a:t>
            </a:r>
            <a:r>
              <a:rPr lang="zh-CN" altLang="en-US" sz="2000" dirty="0"/>
              <a:t>（国药</a:t>
            </a:r>
            <a:r>
              <a:rPr lang="zh-CN" altLang="en-US" sz="2000" dirty="0" smtClean="0"/>
              <a:t>）</a:t>
            </a:r>
            <a:endParaRPr lang="en-US" altLang="zh-CN" sz="2000" dirty="0" smtClean="0"/>
          </a:p>
          <a:p>
            <a:pPr marL="400050" lvl="1" indent="0">
              <a:lnSpc>
                <a:spcPct val="150000"/>
              </a:lnSpc>
              <a:buNone/>
            </a:pPr>
            <a:r>
              <a:rPr lang="en-US" altLang="zh-CN" sz="1800" dirty="0"/>
              <a:t> </a:t>
            </a:r>
            <a:r>
              <a:rPr lang="en-US" altLang="zh-CN" sz="1800" dirty="0" smtClean="0"/>
              <a:t>   </a:t>
            </a:r>
            <a:r>
              <a:rPr lang="zh-CN" altLang="en-US" sz="1800" dirty="0" smtClean="0"/>
              <a:t>为优质厂商提供了在现场半自主管理的平台，相当于小型物资超市管理。</a:t>
            </a:r>
            <a:endParaRPr lang="en-US" altLang="zh-CN" sz="1800" dirty="0"/>
          </a:p>
          <a:p>
            <a:pPr marL="457200" indent="-457200">
              <a:lnSpc>
                <a:spcPct val="150000"/>
              </a:lnSpc>
              <a:buFont typeface="Wingdings" pitchFamily="2" charset="2"/>
              <a:buChar char="Ø"/>
            </a:pPr>
            <a:r>
              <a:rPr lang="zh-CN" altLang="en-US" sz="2000" dirty="0"/>
              <a:t>第三方平台对接（</a:t>
            </a:r>
            <a:r>
              <a:rPr lang="en-US" altLang="zh-CN" sz="2000" dirty="0"/>
              <a:t>LIFE Tech/ </a:t>
            </a:r>
            <a:r>
              <a:rPr lang="en-US" altLang="zh-CN" sz="2000" dirty="0" err="1"/>
              <a:t>Thermo</a:t>
            </a:r>
            <a:r>
              <a:rPr lang="en-US" altLang="zh-CN" sz="2000" dirty="0"/>
              <a:t> Fisher </a:t>
            </a:r>
            <a:r>
              <a:rPr lang="zh-CN" altLang="en-US" sz="2000" dirty="0" smtClean="0"/>
              <a:t>）</a:t>
            </a:r>
            <a:endParaRPr lang="zh-CN" altLang="en-US" sz="2000" dirty="0"/>
          </a:p>
          <a:p>
            <a:pPr marL="457200" indent="-457200">
              <a:lnSpc>
                <a:spcPct val="150000"/>
              </a:lnSpc>
              <a:buFont typeface="Wingdings" pitchFamily="2" charset="2"/>
              <a:buChar char="Ø"/>
            </a:pPr>
            <a:endParaRPr lang="zh-CN" altLang="en-US" sz="2000" dirty="0"/>
          </a:p>
          <a:p>
            <a:pPr marL="457200" indent="-457200">
              <a:lnSpc>
                <a:spcPct val="150000"/>
              </a:lnSpc>
              <a:buFont typeface="Wingdings" pitchFamily="2" charset="2"/>
              <a:buChar char="Ø"/>
            </a:pPr>
            <a:endParaRPr lang="zh-CN" altLang="en-US" sz="2000" dirty="0"/>
          </a:p>
          <a:p>
            <a:pPr marL="457200" indent="-457200">
              <a:lnSpc>
                <a:spcPct val="150000"/>
              </a:lnSpc>
              <a:buFont typeface="Wingdings" pitchFamily="2" charset="2"/>
              <a:buChar char="Ø"/>
            </a:pPr>
            <a:endParaRPr lang="zh-CN" altLang="en-US" sz="2000" dirty="0"/>
          </a:p>
          <a:p>
            <a:pPr marL="457200" indent="-457200">
              <a:lnSpc>
                <a:spcPct val="150000"/>
              </a:lnSpc>
              <a:buFont typeface="Wingdings" pitchFamily="2" charset="2"/>
              <a:buChar char="Ø"/>
            </a:pPr>
            <a:endParaRPr lang="zh-CN" altLang="en-US" sz="2000" dirty="0"/>
          </a:p>
        </p:txBody>
      </p:sp>
    </p:spTree>
    <p:extLst>
      <p:ext uri="{BB962C8B-B14F-4D97-AF65-F5344CB8AC3E}">
        <p14:creationId xmlns:p14="http://schemas.microsoft.com/office/powerpoint/2010/main" val="346181384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矩形 3"/>
          <p:cNvSpPr>
            <a:spLocks noChangeArrowheads="1"/>
          </p:cNvSpPr>
          <p:nvPr/>
        </p:nvSpPr>
        <p:spPr bwMode="auto">
          <a:xfrm>
            <a:off x="-9525" y="763588"/>
            <a:ext cx="9151938" cy="6094412"/>
          </a:xfrm>
          <a:prstGeom prst="rect">
            <a:avLst/>
          </a:prstGeom>
          <a:blipFill dpi="0" rotWithShape="1">
            <a:blip r:embed="rId2">
              <a:alphaModFix amt="80000"/>
            </a:blip>
            <a:srcRect/>
            <a:stretch>
              <a:fillRect/>
            </a:stretch>
          </a:blip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pic>
        <p:nvPicPr>
          <p:cNvPr id="40963" name="图片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50351"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图片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0"/>
            <a:ext cx="2543175"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图片 12"/>
          <p:cNvPicPr>
            <a:picLocks noChangeAspect="1" noChangeArrowheads="1"/>
          </p:cNvPicPr>
          <p:nvPr/>
        </p:nvPicPr>
        <p:blipFill>
          <a:blip r:embed="rId5">
            <a:extLst>
              <a:ext uri="{28A0092B-C50C-407E-A947-70E740481C1C}">
                <a14:useLocalDpi xmlns:a14="http://schemas.microsoft.com/office/drawing/2010/main" val="0"/>
              </a:ext>
            </a:extLst>
          </a:blip>
          <a:srcRect b="1604"/>
          <a:stretch>
            <a:fillRect/>
          </a:stretch>
        </p:blipFill>
        <p:spPr bwMode="auto">
          <a:xfrm>
            <a:off x="1588" y="765175"/>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Rectangle 3"/>
          <p:cNvSpPr>
            <a:spLocks noChangeArrowheads="1"/>
          </p:cNvSpPr>
          <p:nvPr/>
        </p:nvSpPr>
        <p:spPr bwMode="auto">
          <a:xfrm>
            <a:off x="-9525" y="6524625"/>
            <a:ext cx="9163050" cy="342900"/>
          </a:xfrm>
          <a:prstGeom prst="rect">
            <a:avLst/>
          </a:prstGeom>
          <a:solidFill>
            <a:srgbClr val="777777">
              <a:alpha val="50000"/>
            </a:srgbClr>
          </a:solidFill>
          <a:ln>
            <a:noFill/>
          </a:ln>
          <a:extLst>
            <a:ext uri="{91240B29-F687-4F45-9708-019B960494DF}">
              <a14:hiddenLine xmlns:a14="http://schemas.microsoft.com/office/drawing/2010/main" w="9525" cmpd="sng">
                <a:solidFill>
                  <a:srgbClr val="000000"/>
                </a:solidFill>
                <a:bevel/>
                <a:headEnd/>
                <a:tailEnd/>
              </a14:hiddenLine>
            </a:ext>
          </a:extLst>
        </p:spPr>
        <p:txBody>
          <a:bodyPr wrap="none" anchor="ctr"/>
          <a:lstStyle/>
          <a:p>
            <a:endParaRPr lang="zh-CN" altLang="zh-CN">
              <a:solidFill>
                <a:srgbClr val="000000"/>
              </a:solidFill>
              <a:latin typeface="Calibri" pitchFamily="34" charset="0"/>
              <a:sym typeface="宋体" pitchFamily="2" charset="-122"/>
            </a:endParaRPr>
          </a:p>
        </p:txBody>
      </p:sp>
      <p:sp>
        <p:nvSpPr>
          <p:cNvPr id="40967" name="TextBox 10"/>
          <p:cNvSpPr>
            <a:spLocks noChangeArrowheads="1"/>
          </p:cNvSpPr>
          <p:nvPr/>
        </p:nvSpPr>
        <p:spPr bwMode="auto">
          <a:xfrm>
            <a:off x="4706938" y="6626225"/>
            <a:ext cx="418623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r>
              <a:rPr lang="zh-CN" altLang="zh-CN" sz="1100">
                <a:solidFill>
                  <a:schemeClr val="bg1"/>
                </a:solidFill>
                <a:latin typeface="Century" pitchFamily="18" charset="0"/>
                <a:ea typeface="迷你简粗倩" pitchFamily="1" charset="-122"/>
                <a:sym typeface="Century" pitchFamily="18" charset="0"/>
              </a:rPr>
              <a:t>National Center for Protein Science </a:t>
            </a:r>
            <a:r>
              <a:rPr lang="zh-CN" altLang="zh-CN" sz="1100">
                <a:solidFill>
                  <a:schemeClr val="bg1"/>
                </a:solidFill>
                <a:latin typeface="Century" pitchFamily="18" charset="0"/>
                <a:ea typeface="迷你简粗倩" pitchFamily="1" charset="-122"/>
                <a:sym typeface="宋体" pitchFamily="2" charset="-122"/>
              </a:rPr>
              <a:t>Shanghai</a:t>
            </a:r>
          </a:p>
        </p:txBody>
      </p:sp>
      <p:sp>
        <p:nvSpPr>
          <p:cNvPr id="40968" name="标题 1"/>
          <p:cNvSpPr>
            <a:spLocks noGrp="1" noChangeArrowheads="1"/>
          </p:cNvSpPr>
          <p:nvPr>
            <p:ph type="title" idx="4294967295"/>
          </p:nvPr>
        </p:nvSpPr>
        <p:spPr>
          <a:xfrm>
            <a:off x="158750" y="12700"/>
            <a:ext cx="8229600" cy="750888"/>
          </a:xfrm>
          <a:ln/>
        </p:spPr>
        <p:txBody>
          <a:bodyPr/>
          <a:lstStyle/>
          <a:p>
            <a:pPr algn="l"/>
            <a:r>
              <a:rPr lang="zh-CN" altLang="zh-CN" sz="2400" b="1" dirty="0">
                <a:solidFill>
                  <a:schemeClr val="bg1"/>
                </a:solidFill>
                <a:latin typeface="黑体" pitchFamily="49" charset="-122"/>
                <a:ea typeface="黑体" pitchFamily="49" charset="-122"/>
              </a:rPr>
              <a:t>特色功能</a:t>
            </a:r>
          </a:p>
        </p:txBody>
      </p:sp>
      <p:sp>
        <p:nvSpPr>
          <p:cNvPr id="40969" name="内容占位符 2"/>
          <p:cNvSpPr>
            <a:spLocks noGrp="1" noChangeArrowheads="1"/>
          </p:cNvSpPr>
          <p:nvPr>
            <p:ph idx="4294967295"/>
          </p:nvPr>
        </p:nvSpPr>
        <p:spPr bwMode="auto">
          <a:xfrm>
            <a:off x="519113" y="429543"/>
            <a:ext cx="8229600" cy="50403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nSpc>
                <a:spcPct val="120000"/>
              </a:lnSpc>
              <a:buNone/>
            </a:pPr>
            <a:endParaRPr lang="zh-CN" altLang="en-US" sz="2000" dirty="0">
              <a:latin typeface="+mj-lt"/>
            </a:endParaRPr>
          </a:p>
          <a:p>
            <a:pPr latinLnBrk="0">
              <a:lnSpc>
                <a:spcPct val="120000"/>
              </a:lnSpc>
            </a:pPr>
            <a:r>
              <a:rPr lang="zh-CN" altLang="en-US" sz="1600" dirty="0">
                <a:latin typeface="+mj-lt"/>
              </a:rPr>
              <a:t>商业</a:t>
            </a:r>
            <a:r>
              <a:rPr lang="en-US" altLang="zh-CN" sz="1600" dirty="0">
                <a:latin typeface="+mj-lt"/>
              </a:rPr>
              <a:t>XML</a:t>
            </a:r>
            <a:r>
              <a:rPr lang="zh-CN" altLang="en-US" sz="1600" dirty="0">
                <a:latin typeface="+mj-lt"/>
              </a:rPr>
              <a:t>（</a:t>
            </a:r>
            <a:r>
              <a:rPr lang="en-US" altLang="zh-CN" sz="1600" dirty="0">
                <a:latin typeface="+mj-lt"/>
              </a:rPr>
              <a:t>Commerce XML</a:t>
            </a:r>
            <a:r>
              <a:rPr lang="zh-CN" altLang="en-US" sz="1600" dirty="0">
                <a:latin typeface="+mj-lt"/>
              </a:rPr>
              <a:t>，</a:t>
            </a:r>
            <a:r>
              <a:rPr lang="en-US" altLang="zh-CN" sz="1600" dirty="0" err="1">
                <a:latin typeface="+mj-lt"/>
              </a:rPr>
              <a:t>cXML</a:t>
            </a:r>
            <a:r>
              <a:rPr lang="zh-CN" altLang="en-US" sz="1600" dirty="0">
                <a:latin typeface="+mj-lt"/>
              </a:rPr>
              <a:t>）是一个使用共同格式在网络上交换商业事务信息的标准，它定义了标准格式报价、销售条件条款和电子商务文档</a:t>
            </a:r>
            <a:r>
              <a:rPr lang="zh-CN" altLang="en-US" sz="1600" dirty="0" smtClean="0">
                <a:latin typeface="+mj-lt"/>
              </a:rPr>
              <a:t>。</a:t>
            </a:r>
            <a:r>
              <a:rPr lang="en-US" altLang="zh-CN" sz="1600" dirty="0" err="1" smtClean="0">
                <a:latin typeface="+mj-lt"/>
              </a:rPr>
              <a:t>cXML</a:t>
            </a:r>
            <a:r>
              <a:rPr lang="zh-CN" altLang="en-US" sz="1600" dirty="0">
                <a:latin typeface="+mj-lt"/>
              </a:rPr>
              <a:t>是建立在</a:t>
            </a:r>
            <a:r>
              <a:rPr lang="en-US" altLang="zh-CN" sz="1600" dirty="0">
                <a:latin typeface="+mj-lt"/>
              </a:rPr>
              <a:t>XML</a:t>
            </a:r>
            <a:r>
              <a:rPr lang="zh-CN" altLang="en-US" sz="1600" dirty="0">
                <a:latin typeface="+mj-lt"/>
              </a:rPr>
              <a:t>标签基础上的文档类型定义（</a:t>
            </a:r>
            <a:r>
              <a:rPr lang="en-US" altLang="zh-CN" sz="1600" dirty="0">
                <a:latin typeface="+mj-lt"/>
              </a:rPr>
              <a:t>DTD</a:t>
            </a:r>
            <a:r>
              <a:rPr lang="zh-CN" altLang="en-US" sz="1600" dirty="0">
                <a:latin typeface="+mj-lt"/>
              </a:rPr>
              <a:t>）</a:t>
            </a:r>
            <a:r>
              <a:rPr lang="zh-CN" altLang="en-US" sz="1600" dirty="0" smtClean="0">
                <a:latin typeface="+mj-lt"/>
              </a:rPr>
              <a:t>。有</a:t>
            </a:r>
            <a:r>
              <a:rPr lang="zh-CN" altLang="en-US" sz="1600" dirty="0">
                <a:latin typeface="+mj-lt"/>
              </a:rPr>
              <a:t>超过</a:t>
            </a:r>
            <a:r>
              <a:rPr lang="en-US" altLang="zh-CN" sz="1600" dirty="0">
                <a:latin typeface="+mj-lt"/>
              </a:rPr>
              <a:t>40</a:t>
            </a:r>
            <a:r>
              <a:rPr lang="zh-CN" altLang="en-US" sz="1600" dirty="0">
                <a:latin typeface="+mj-lt"/>
              </a:rPr>
              <a:t>家的公司在</a:t>
            </a:r>
            <a:r>
              <a:rPr lang="en-US" altLang="zh-CN" sz="1600" dirty="0" err="1">
                <a:latin typeface="+mj-lt"/>
              </a:rPr>
              <a:t>cXML</a:t>
            </a:r>
            <a:r>
              <a:rPr lang="zh-CN" altLang="en-US" sz="1600" dirty="0">
                <a:latin typeface="+mj-lt"/>
              </a:rPr>
              <a:t>方面展开合作，包括</a:t>
            </a:r>
            <a:r>
              <a:rPr lang="en-US" altLang="zh-CN" sz="1600" dirty="0">
                <a:latin typeface="+mj-lt"/>
              </a:rPr>
              <a:t>HP</a:t>
            </a:r>
            <a:r>
              <a:rPr lang="zh-CN" altLang="en-US" sz="1600" dirty="0">
                <a:latin typeface="+mj-lt"/>
              </a:rPr>
              <a:t>和微软</a:t>
            </a:r>
            <a:r>
              <a:rPr lang="zh-CN" altLang="en-US" sz="1600" dirty="0" smtClean="0">
                <a:latin typeface="+mj-lt"/>
              </a:rPr>
              <a:t>。这些公司希望能够在</a:t>
            </a:r>
            <a:r>
              <a:rPr lang="en-US" altLang="zh-CN" sz="1600" dirty="0" smtClean="0">
                <a:latin typeface="+mj-lt"/>
              </a:rPr>
              <a:t>e-commerce</a:t>
            </a:r>
            <a:r>
              <a:rPr lang="zh-CN" altLang="en-US" sz="1600" dirty="0" smtClean="0">
                <a:latin typeface="+mj-lt"/>
              </a:rPr>
              <a:t>项目领域里制定一</a:t>
            </a:r>
            <a:r>
              <a:rPr lang="zh-CN" altLang="en-US" sz="1600" dirty="0">
                <a:latin typeface="+mj-lt"/>
              </a:rPr>
              <a:t>个共同的标准，</a:t>
            </a:r>
            <a:r>
              <a:rPr lang="zh-CN" altLang="en-US" sz="1600" dirty="0" smtClean="0">
                <a:latin typeface="+mj-lt"/>
              </a:rPr>
              <a:t>以实现统一管理，减少商务</a:t>
            </a:r>
            <a:r>
              <a:rPr lang="zh-CN" altLang="en-US" sz="1600" dirty="0">
                <a:latin typeface="+mj-lt"/>
              </a:rPr>
              <a:t>的</a:t>
            </a:r>
            <a:r>
              <a:rPr lang="zh-CN" altLang="en-US" sz="1600" dirty="0" smtClean="0">
                <a:latin typeface="+mj-lt"/>
              </a:rPr>
              <a:t>成本。</a:t>
            </a:r>
            <a:endParaRPr lang="zh-CN" altLang="en-US" sz="1600" dirty="0">
              <a:latin typeface="+mj-lt"/>
            </a:endParaRPr>
          </a:p>
          <a:p>
            <a:pPr marL="0" indent="0">
              <a:lnSpc>
                <a:spcPct val="120000"/>
              </a:lnSpc>
              <a:buNone/>
            </a:pPr>
            <a:endParaRPr lang="zh-CN" altLang="en-US" sz="1800" dirty="0">
              <a:latin typeface="+mj-lt"/>
            </a:endParaRPr>
          </a:p>
          <a:p>
            <a:pPr marL="457200" indent="-457200">
              <a:lnSpc>
                <a:spcPct val="120000"/>
              </a:lnSpc>
              <a:buFont typeface="Wingdings" pitchFamily="2" charset="2"/>
              <a:buChar char="Ø"/>
            </a:pPr>
            <a:endParaRPr lang="zh-CN" altLang="en-US" sz="1800" dirty="0">
              <a:latin typeface="+mj-lt"/>
            </a:endParaRPr>
          </a:p>
          <a:p>
            <a:pPr marL="457200" indent="-457200">
              <a:lnSpc>
                <a:spcPct val="120000"/>
              </a:lnSpc>
              <a:buFont typeface="Wingdings" pitchFamily="2" charset="2"/>
              <a:buChar char="Ø"/>
            </a:pPr>
            <a:endParaRPr lang="zh-CN" altLang="en-US" sz="1800" dirty="0">
              <a:latin typeface="+mj-lt"/>
            </a:endParaRPr>
          </a:p>
        </p:txBody>
      </p:sp>
      <p:pic>
        <p:nvPicPr>
          <p:cNvPr id="1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00286" y="2520822"/>
            <a:ext cx="5040496" cy="3417402"/>
          </a:xfrm>
          <a:prstGeom prst="rect">
            <a:avLst/>
          </a:prstGeom>
          <a:ln>
            <a:noFill/>
          </a:ln>
          <a:effectLst>
            <a:outerShdw blurRad="292100" dist="139700" dir="2700000" algn="tl" rotWithShape="0">
              <a:srgbClr val="333333">
                <a:alpha val="65000"/>
              </a:srgbClr>
            </a:outerShdw>
          </a:effectLst>
          <a:extLs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453655" y="6216964"/>
            <a:ext cx="6332398" cy="523220"/>
          </a:xfrm>
          <a:prstGeom prst="rect">
            <a:avLst/>
          </a:prstGeom>
          <a:noFill/>
        </p:spPr>
        <p:txBody>
          <a:bodyPr wrap="square" rtlCol="0">
            <a:spAutoFit/>
          </a:bodyPr>
          <a:lstStyle/>
          <a:p>
            <a:pPr algn="ctr"/>
            <a:r>
              <a:rPr lang="zh-CN" altLang="en-US" sz="1400" dirty="0">
                <a:latin typeface="+mj-lt"/>
              </a:rPr>
              <a:t>与</a:t>
            </a:r>
            <a:r>
              <a:rPr lang="en-US" altLang="zh-CN" sz="1400" dirty="0">
                <a:latin typeface="+mj-lt"/>
              </a:rPr>
              <a:t>LIFE Tech/</a:t>
            </a:r>
            <a:r>
              <a:rPr lang="en-US" altLang="zh-CN" sz="1400" dirty="0" err="1">
                <a:latin typeface="+mj-lt"/>
              </a:rPr>
              <a:t>Thermo</a:t>
            </a:r>
            <a:r>
              <a:rPr lang="en-US" altLang="zh-CN" sz="1400" dirty="0">
                <a:latin typeface="+mj-lt"/>
              </a:rPr>
              <a:t> Fisher</a:t>
            </a:r>
            <a:r>
              <a:rPr lang="zh-CN" altLang="en-US" sz="1400" dirty="0">
                <a:latin typeface="+mj-lt"/>
              </a:rPr>
              <a:t>公司通过 </a:t>
            </a:r>
            <a:r>
              <a:rPr lang="en-US" altLang="zh-CN" sz="1400" dirty="0" err="1">
                <a:latin typeface="+mj-lt"/>
              </a:rPr>
              <a:t>cXML</a:t>
            </a:r>
            <a:r>
              <a:rPr lang="zh-CN" altLang="en-US" sz="1400" dirty="0">
                <a:latin typeface="+mj-lt"/>
              </a:rPr>
              <a:t>订单的一个实例</a:t>
            </a:r>
            <a:endParaRPr lang="en-US" altLang="zh-CN" sz="1400" dirty="0">
              <a:latin typeface="+mj-lt"/>
            </a:endParaRPr>
          </a:p>
          <a:p>
            <a:pPr algn="ctr"/>
            <a:endParaRPr lang="zh-CN" altLang="en-US" sz="1400" dirty="0">
              <a:latin typeface="+mj-lt"/>
            </a:endParaRPr>
          </a:p>
        </p:txBody>
      </p:sp>
    </p:spTree>
    <p:extLst>
      <p:ext uri="{BB962C8B-B14F-4D97-AF65-F5344CB8AC3E}">
        <p14:creationId xmlns:p14="http://schemas.microsoft.com/office/powerpoint/2010/main" val="6783661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矩形 3"/>
          <p:cNvSpPr>
            <a:spLocks noChangeArrowheads="1"/>
          </p:cNvSpPr>
          <p:nvPr/>
        </p:nvSpPr>
        <p:spPr bwMode="auto">
          <a:xfrm>
            <a:off x="-9525" y="763588"/>
            <a:ext cx="9151938" cy="6094412"/>
          </a:xfrm>
          <a:prstGeom prst="rect">
            <a:avLst/>
          </a:prstGeom>
          <a:blipFill dpi="0" rotWithShape="1">
            <a:blip r:embed="rId2">
              <a:alphaModFix amt="80000"/>
            </a:blip>
            <a:srcRect/>
            <a:stretch>
              <a:fillRect/>
            </a:stretch>
          </a:blip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pic>
        <p:nvPicPr>
          <p:cNvPr id="29699" name="图片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50351"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图片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0"/>
            <a:ext cx="2543175"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图片 12"/>
          <p:cNvPicPr>
            <a:picLocks noChangeAspect="1" noChangeArrowheads="1"/>
          </p:cNvPicPr>
          <p:nvPr/>
        </p:nvPicPr>
        <p:blipFill>
          <a:blip r:embed="rId5">
            <a:extLst>
              <a:ext uri="{28A0092B-C50C-407E-A947-70E740481C1C}">
                <a14:useLocalDpi xmlns:a14="http://schemas.microsoft.com/office/drawing/2010/main" val="0"/>
              </a:ext>
            </a:extLst>
          </a:blip>
          <a:srcRect b="1604"/>
          <a:stretch>
            <a:fillRect/>
          </a:stretch>
        </p:blipFill>
        <p:spPr bwMode="auto">
          <a:xfrm>
            <a:off x="1588" y="765175"/>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Rectangle 3"/>
          <p:cNvSpPr>
            <a:spLocks noChangeArrowheads="1"/>
          </p:cNvSpPr>
          <p:nvPr/>
        </p:nvSpPr>
        <p:spPr bwMode="auto">
          <a:xfrm>
            <a:off x="-9525" y="6524625"/>
            <a:ext cx="9163050" cy="342900"/>
          </a:xfrm>
          <a:prstGeom prst="rect">
            <a:avLst/>
          </a:prstGeom>
          <a:solidFill>
            <a:srgbClr val="777777">
              <a:alpha val="50000"/>
            </a:srgbClr>
          </a:solidFill>
          <a:ln>
            <a:noFill/>
          </a:ln>
          <a:extLst>
            <a:ext uri="{91240B29-F687-4F45-9708-019B960494DF}">
              <a14:hiddenLine xmlns:a14="http://schemas.microsoft.com/office/drawing/2010/main" w="9525" cmpd="sng">
                <a:solidFill>
                  <a:srgbClr val="000000"/>
                </a:solidFill>
                <a:bevel/>
                <a:headEnd/>
                <a:tailEnd/>
              </a14:hiddenLine>
            </a:ext>
          </a:extLst>
        </p:spPr>
        <p:txBody>
          <a:bodyPr wrap="none" anchor="ctr"/>
          <a:lstStyle/>
          <a:p>
            <a:endParaRPr lang="zh-CN" altLang="zh-CN">
              <a:solidFill>
                <a:srgbClr val="000000"/>
              </a:solidFill>
              <a:latin typeface="Calibri" pitchFamily="34" charset="0"/>
              <a:sym typeface="宋体" pitchFamily="2" charset="-122"/>
            </a:endParaRPr>
          </a:p>
        </p:txBody>
      </p:sp>
      <p:sp>
        <p:nvSpPr>
          <p:cNvPr id="29703" name="TextBox 10"/>
          <p:cNvSpPr>
            <a:spLocks noChangeArrowheads="1"/>
          </p:cNvSpPr>
          <p:nvPr/>
        </p:nvSpPr>
        <p:spPr bwMode="auto">
          <a:xfrm>
            <a:off x="4706938" y="6626225"/>
            <a:ext cx="418623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r>
              <a:rPr lang="zh-CN" altLang="zh-CN" sz="1100">
                <a:solidFill>
                  <a:schemeClr val="bg1"/>
                </a:solidFill>
                <a:latin typeface="Century" pitchFamily="18" charset="0"/>
                <a:ea typeface="迷你简粗倩" pitchFamily="1" charset="-122"/>
                <a:sym typeface="Century" pitchFamily="18" charset="0"/>
              </a:rPr>
              <a:t>National Center for Protein Science </a:t>
            </a:r>
            <a:r>
              <a:rPr lang="zh-CN" altLang="zh-CN" sz="1100">
                <a:solidFill>
                  <a:schemeClr val="bg1"/>
                </a:solidFill>
                <a:latin typeface="Century" pitchFamily="18" charset="0"/>
                <a:ea typeface="迷你简粗倩" pitchFamily="1" charset="-122"/>
                <a:sym typeface="宋体" pitchFamily="2" charset="-122"/>
              </a:rPr>
              <a:t>Shanghai</a:t>
            </a:r>
          </a:p>
        </p:txBody>
      </p:sp>
      <p:sp>
        <p:nvSpPr>
          <p:cNvPr id="29704" name="标题 1"/>
          <p:cNvSpPr>
            <a:spLocks noGrp="1" noChangeArrowheads="1"/>
          </p:cNvSpPr>
          <p:nvPr>
            <p:ph type="title" idx="4294967295"/>
          </p:nvPr>
        </p:nvSpPr>
        <p:spPr>
          <a:xfrm>
            <a:off x="158750" y="12700"/>
            <a:ext cx="8229600" cy="750888"/>
          </a:xfrm>
          <a:ln/>
        </p:spPr>
        <p:txBody>
          <a:bodyPr/>
          <a:lstStyle/>
          <a:p>
            <a:pPr algn="l"/>
            <a:r>
              <a:rPr lang="zh-CN" altLang="en-US" sz="2400" b="1">
                <a:solidFill>
                  <a:schemeClr val="bg1"/>
                </a:solidFill>
                <a:latin typeface="黑体" pitchFamily="49" charset="-122"/>
                <a:ea typeface="黑体" pitchFamily="49" charset="-122"/>
              </a:rPr>
              <a:t>科研物资管理系统</a:t>
            </a:r>
            <a:r>
              <a:rPr lang="en-US" altLang="zh-CN" sz="2400" b="1">
                <a:solidFill>
                  <a:schemeClr val="bg1"/>
                </a:solidFill>
                <a:latin typeface="黑体" pitchFamily="49" charset="-122"/>
                <a:ea typeface="黑体" pitchFamily="49" charset="-122"/>
              </a:rPr>
              <a:t> – </a:t>
            </a:r>
            <a:r>
              <a:rPr lang="zh-CN" altLang="en-US" sz="2400" b="1">
                <a:solidFill>
                  <a:schemeClr val="bg1"/>
                </a:solidFill>
                <a:latin typeface="黑体" pitchFamily="49" charset="-122"/>
                <a:ea typeface="黑体" pitchFamily="49" charset="-122"/>
              </a:rPr>
              <a:t>功能模块</a:t>
            </a:r>
          </a:p>
        </p:txBody>
      </p:sp>
      <p:sp>
        <p:nvSpPr>
          <p:cNvPr id="29705" name="灯片编号占位符 4"/>
          <p:cNvSpPr>
            <a:spLocks noGrp="1" noChangeArrowheads="1"/>
          </p:cNvSpPr>
          <p:nvPr/>
        </p:nvSpPr>
        <p:spPr bwMode="auto">
          <a:xfrm>
            <a:off x="70104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9A0985A-453E-4741-ACAC-827232E6F512}" type="slidenum">
              <a:rPr lang="zh-CN" altLang="en-US"/>
              <a:pPr/>
              <a:t>38</a:t>
            </a:fld>
            <a:endParaRPr lang="zh-CN" altLang="en-US"/>
          </a:p>
        </p:txBody>
      </p:sp>
      <p:grpSp>
        <p:nvGrpSpPr>
          <p:cNvPr id="29706" name="Group 10"/>
          <p:cNvGrpSpPr>
            <a:grpSpLocks/>
          </p:cNvGrpSpPr>
          <p:nvPr/>
        </p:nvGrpSpPr>
        <p:grpSpPr bwMode="auto">
          <a:xfrm>
            <a:off x="306388" y="868363"/>
            <a:ext cx="8586787" cy="5440362"/>
            <a:chOff x="0" y="0"/>
            <a:chExt cx="8586153" cy="5440680"/>
          </a:xfrm>
        </p:grpSpPr>
        <p:sp>
          <p:nvSpPr>
            <p:cNvPr id="29707" name="AutoShape 11"/>
            <p:cNvSpPr>
              <a:spLocks noChangeArrowheads="1"/>
            </p:cNvSpPr>
            <p:nvPr/>
          </p:nvSpPr>
          <p:spPr bwMode="auto">
            <a:xfrm>
              <a:off x="985" y="981"/>
              <a:ext cx="8584182" cy="1275159"/>
            </a:xfrm>
            <a:prstGeom prst="roundRect">
              <a:avLst>
                <a:gd name="adj" fmla="val 10000"/>
              </a:avLst>
            </a:prstGeom>
            <a:solidFill>
              <a:srgbClr val="4F81BD"/>
            </a:solidFill>
            <a:ln w="25400" cap="flat" cmpd="sng">
              <a:solidFill>
                <a:srgbClr val="FFFFFF"/>
              </a:solidFill>
              <a:bevel/>
              <a:headEnd/>
              <a:tailEnd/>
            </a:ln>
          </p:spPr>
          <p:txBody>
            <a:bodyPr/>
            <a:lstStyle/>
            <a:p>
              <a:endParaRPr lang="zh-CN" altLang="en-US"/>
            </a:p>
          </p:txBody>
        </p:sp>
        <p:sp>
          <p:nvSpPr>
            <p:cNvPr id="29708" name="Rectangle 12"/>
            <p:cNvSpPr>
              <a:spLocks noChangeArrowheads="1"/>
            </p:cNvSpPr>
            <p:nvPr/>
          </p:nvSpPr>
          <p:spPr bwMode="auto">
            <a:xfrm>
              <a:off x="38333" y="38329"/>
              <a:ext cx="8509486" cy="120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200" tIns="76200" rIns="76200" bIns="76200" anchor="ctr"/>
            <a:lstStyle/>
            <a:p>
              <a:pPr algn="ctr">
                <a:lnSpc>
                  <a:spcPct val="90000"/>
                </a:lnSpc>
                <a:spcAft>
                  <a:spcPct val="35000"/>
                </a:spcAft>
              </a:pPr>
              <a:r>
                <a:rPr lang="zh-CN" altLang="en-US" sz="2000">
                  <a:solidFill>
                    <a:srgbClr val="FFFFFF"/>
                  </a:solidFill>
                  <a:latin typeface="宋体" pitchFamily="2" charset="-122"/>
                  <a:sym typeface="宋体" pitchFamily="2" charset="-122"/>
                </a:rPr>
                <a:t>科研物资管理系统（用户前台）</a:t>
              </a:r>
              <a:endParaRPr lang="zh-CN" altLang="en-US"/>
            </a:p>
          </p:txBody>
        </p:sp>
        <p:sp>
          <p:nvSpPr>
            <p:cNvPr id="29709" name="AutoShape 13"/>
            <p:cNvSpPr>
              <a:spLocks noChangeArrowheads="1"/>
            </p:cNvSpPr>
            <p:nvPr/>
          </p:nvSpPr>
          <p:spPr bwMode="auto">
            <a:xfrm>
              <a:off x="985" y="1388833"/>
              <a:ext cx="420559" cy="1275159"/>
            </a:xfrm>
            <a:prstGeom prst="roundRect">
              <a:avLst>
                <a:gd name="adj" fmla="val 10000"/>
              </a:avLst>
            </a:prstGeom>
            <a:solidFill>
              <a:srgbClr val="C0504C"/>
            </a:solidFill>
            <a:ln w="25400" cap="flat" cmpd="sng">
              <a:solidFill>
                <a:srgbClr val="FFFFFF"/>
              </a:solidFill>
              <a:bevel/>
              <a:headEnd/>
              <a:tailEnd/>
            </a:ln>
          </p:spPr>
          <p:txBody>
            <a:bodyPr/>
            <a:lstStyle/>
            <a:p>
              <a:endParaRPr lang="zh-CN" altLang="en-US"/>
            </a:p>
          </p:txBody>
        </p:sp>
        <p:sp>
          <p:nvSpPr>
            <p:cNvPr id="29710" name="Rectangle 14"/>
            <p:cNvSpPr>
              <a:spLocks noChangeArrowheads="1"/>
            </p:cNvSpPr>
            <p:nvPr/>
          </p:nvSpPr>
          <p:spPr bwMode="auto">
            <a:xfrm>
              <a:off x="13303" y="1401151"/>
              <a:ext cx="395923" cy="1250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nchor="ctr"/>
            <a:lstStyle/>
            <a:p>
              <a:pPr algn="ctr">
                <a:lnSpc>
                  <a:spcPct val="90000"/>
                </a:lnSpc>
                <a:spcAft>
                  <a:spcPct val="35000"/>
                </a:spcAft>
              </a:pPr>
              <a:r>
                <a:rPr lang="zh-CN" altLang="en-US" sz="900">
                  <a:solidFill>
                    <a:srgbClr val="FFFFFF"/>
                  </a:solidFill>
                  <a:latin typeface="宋体" pitchFamily="2" charset="-122"/>
                  <a:sym typeface="宋体" pitchFamily="2" charset="-122"/>
                </a:rPr>
                <a:t>用户登录登出</a:t>
              </a:r>
              <a:endParaRPr lang="zh-CN" altLang="en-US"/>
            </a:p>
          </p:txBody>
        </p:sp>
        <p:sp>
          <p:nvSpPr>
            <p:cNvPr id="29711" name="AutoShape 15"/>
            <p:cNvSpPr>
              <a:spLocks noChangeArrowheads="1"/>
            </p:cNvSpPr>
            <p:nvPr/>
          </p:nvSpPr>
          <p:spPr bwMode="auto">
            <a:xfrm>
              <a:off x="985" y="2776686"/>
              <a:ext cx="205954" cy="1275159"/>
            </a:xfrm>
            <a:prstGeom prst="roundRect">
              <a:avLst>
                <a:gd name="adj" fmla="val 10000"/>
              </a:avLst>
            </a:prstGeom>
            <a:solidFill>
              <a:srgbClr val="9BBB59"/>
            </a:solidFill>
            <a:ln w="25400" cap="flat" cmpd="sng">
              <a:solidFill>
                <a:srgbClr val="FFFFFF"/>
              </a:solidFill>
              <a:bevel/>
              <a:headEnd/>
              <a:tailEnd/>
            </a:ln>
          </p:spPr>
          <p:txBody>
            <a:bodyPr/>
            <a:lstStyle/>
            <a:p>
              <a:endParaRPr lang="zh-CN" altLang="en-US"/>
            </a:p>
          </p:txBody>
        </p:sp>
        <p:sp>
          <p:nvSpPr>
            <p:cNvPr id="29712" name="Rectangle 16"/>
            <p:cNvSpPr>
              <a:spLocks noChangeArrowheads="1"/>
            </p:cNvSpPr>
            <p:nvPr/>
          </p:nvSpPr>
          <p:spPr bwMode="auto">
            <a:xfrm>
              <a:off x="7017" y="2782718"/>
              <a:ext cx="193890" cy="126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nchor="ctr"/>
            <a:lstStyle/>
            <a:p>
              <a:pPr algn="ctr">
                <a:lnSpc>
                  <a:spcPct val="90000"/>
                </a:lnSpc>
                <a:spcAft>
                  <a:spcPct val="35000"/>
                </a:spcAft>
              </a:pPr>
              <a:r>
                <a:rPr lang="zh-CN" altLang="en-US" sz="900">
                  <a:solidFill>
                    <a:srgbClr val="FFFFFF"/>
                  </a:solidFill>
                  <a:latin typeface="宋体" pitchFamily="2" charset="-122"/>
                  <a:sym typeface="宋体" pitchFamily="2" charset="-122"/>
                </a:rPr>
                <a:t>用户登录</a:t>
              </a:r>
              <a:endParaRPr lang="zh-CN" altLang="en-US"/>
            </a:p>
          </p:txBody>
        </p:sp>
        <p:sp>
          <p:nvSpPr>
            <p:cNvPr id="29713" name="AutoShape 17"/>
            <p:cNvSpPr>
              <a:spLocks noChangeArrowheads="1"/>
            </p:cNvSpPr>
            <p:nvPr/>
          </p:nvSpPr>
          <p:spPr bwMode="auto">
            <a:xfrm>
              <a:off x="215589" y="2776686"/>
              <a:ext cx="205954" cy="1275159"/>
            </a:xfrm>
            <a:prstGeom prst="roundRect">
              <a:avLst>
                <a:gd name="adj" fmla="val 10000"/>
              </a:avLst>
            </a:prstGeom>
            <a:solidFill>
              <a:srgbClr val="9BBB59"/>
            </a:solidFill>
            <a:ln w="25400" cap="flat" cmpd="sng">
              <a:solidFill>
                <a:srgbClr val="FFFFFF"/>
              </a:solidFill>
              <a:bevel/>
              <a:headEnd/>
              <a:tailEnd/>
            </a:ln>
          </p:spPr>
          <p:txBody>
            <a:bodyPr/>
            <a:lstStyle/>
            <a:p>
              <a:endParaRPr lang="zh-CN" altLang="en-US"/>
            </a:p>
          </p:txBody>
        </p:sp>
        <p:sp>
          <p:nvSpPr>
            <p:cNvPr id="29714" name="Rectangle 18"/>
            <p:cNvSpPr>
              <a:spLocks noChangeArrowheads="1"/>
            </p:cNvSpPr>
            <p:nvPr/>
          </p:nvSpPr>
          <p:spPr bwMode="auto">
            <a:xfrm>
              <a:off x="221621" y="2782718"/>
              <a:ext cx="193890" cy="126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nchor="ctr"/>
            <a:lstStyle/>
            <a:p>
              <a:pPr algn="ctr">
                <a:lnSpc>
                  <a:spcPct val="90000"/>
                </a:lnSpc>
                <a:spcAft>
                  <a:spcPct val="35000"/>
                </a:spcAft>
              </a:pPr>
              <a:r>
                <a:rPr lang="zh-CN" altLang="en-US" sz="900">
                  <a:solidFill>
                    <a:srgbClr val="FFFFFF"/>
                  </a:solidFill>
                  <a:latin typeface="宋体" pitchFamily="2" charset="-122"/>
                  <a:sym typeface="宋体" pitchFamily="2" charset="-122"/>
                </a:rPr>
                <a:t>用户退出</a:t>
              </a:r>
              <a:endParaRPr lang="zh-CN" altLang="en-US"/>
            </a:p>
          </p:txBody>
        </p:sp>
        <p:sp>
          <p:nvSpPr>
            <p:cNvPr id="29715" name="AutoShape 19"/>
            <p:cNvSpPr>
              <a:spLocks noChangeArrowheads="1"/>
            </p:cNvSpPr>
            <p:nvPr/>
          </p:nvSpPr>
          <p:spPr bwMode="auto">
            <a:xfrm>
              <a:off x="438844" y="1388833"/>
              <a:ext cx="420559" cy="1275159"/>
            </a:xfrm>
            <a:prstGeom prst="roundRect">
              <a:avLst>
                <a:gd name="adj" fmla="val 10000"/>
              </a:avLst>
            </a:prstGeom>
            <a:solidFill>
              <a:srgbClr val="C0504C"/>
            </a:solidFill>
            <a:ln w="25400" cap="flat" cmpd="sng">
              <a:solidFill>
                <a:srgbClr val="FFFFFF"/>
              </a:solidFill>
              <a:bevel/>
              <a:headEnd/>
              <a:tailEnd/>
            </a:ln>
          </p:spPr>
          <p:txBody>
            <a:bodyPr/>
            <a:lstStyle/>
            <a:p>
              <a:endParaRPr lang="zh-CN" altLang="en-US"/>
            </a:p>
          </p:txBody>
        </p:sp>
        <p:sp>
          <p:nvSpPr>
            <p:cNvPr id="29716" name="Rectangle 20"/>
            <p:cNvSpPr>
              <a:spLocks noChangeArrowheads="1"/>
            </p:cNvSpPr>
            <p:nvPr/>
          </p:nvSpPr>
          <p:spPr bwMode="auto">
            <a:xfrm>
              <a:off x="451162" y="1401151"/>
              <a:ext cx="395923" cy="1250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nchor="ctr"/>
            <a:lstStyle/>
            <a:p>
              <a:pPr algn="ctr">
                <a:lnSpc>
                  <a:spcPct val="90000"/>
                </a:lnSpc>
                <a:spcAft>
                  <a:spcPct val="35000"/>
                </a:spcAft>
              </a:pPr>
              <a:r>
                <a:rPr lang="zh-CN" altLang="en-US" sz="900">
                  <a:solidFill>
                    <a:srgbClr val="FFFFFF"/>
                  </a:solidFill>
                  <a:latin typeface="宋体" pitchFamily="2" charset="-122"/>
                  <a:sym typeface="宋体" pitchFamily="2" charset="-122"/>
                </a:rPr>
                <a:t>新闻公告</a:t>
              </a:r>
              <a:endParaRPr lang="zh-CN" altLang="en-US"/>
            </a:p>
          </p:txBody>
        </p:sp>
        <p:sp>
          <p:nvSpPr>
            <p:cNvPr id="29717" name="AutoShape 21"/>
            <p:cNvSpPr>
              <a:spLocks noChangeArrowheads="1"/>
            </p:cNvSpPr>
            <p:nvPr/>
          </p:nvSpPr>
          <p:spPr bwMode="auto">
            <a:xfrm>
              <a:off x="438844" y="2776686"/>
              <a:ext cx="205954" cy="1275159"/>
            </a:xfrm>
            <a:prstGeom prst="roundRect">
              <a:avLst>
                <a:gd name="adj" fmla="val 10000"/>
              </a:avLst>
            </a:prstGeom>
            <a:solidFill>
              <a:srgbClr val="9BBB59"/>
            </a:solidFill>
            <a:ln w="25400" cap="flat" cmpd="sng">
              <a:solidFill>
                <a:srgbClr val="FFFFFF"/>
              </a:solidFill>
              <a:bevel/>
              <a:headEnd/>
              <a:tailEnd/>
            </a:ln>
          </p:spPr>
          <p:txBody>
            <a:bodyPr/>
            <a:lstStyle/>
            <a:p>
              <a:endParaRPr lang="zh-CN" altLang="en-US"/>
            </a:p>
          </p:txBody>
        </p:sp>
        <p:sp>
          <p:nvSpPr>
            <p:cNvPr id="29718" name="Rectangle 22"/>
            <p:cNvSpPr>
              <a:spLocks noChangeArrowheads="1"/>
            </p:cNvSpPr>
            <p:nvPr/>
          </p:nvSpPr>
          <p:spPr bwMode="auto">
            <a:xfrm>
              <a:off x="444876" y="2782718"/>
              <a:ext cx="193890" cy="126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nchor="ctr"/>
            <a:lstStyle/>
            <a:p>
              <a:pPr algn="ctr">
                <a:lnSpc>
                  <a:spcPct val="90000"/>
                </a:lnSpc>
                <a:spcAft>
                  <a:spcPct val="35000"/>
                </a:spcAft>
              </a:pPr>
              <a:r>
                <a:rPr lang="zh-CN" altLang="en-US" sz="900">
                  <a:solidFill>
                    <a:srgbClr val="FFFFFF"/>
                  </a:solidFill>
                  <a:latin typeface="宋体" pitchFamily="2" charset="-122"/>
                  <a:sym typeface="宋体" pitchFamily="2" charset="-122"/>
                </a:rPr>
                <a:t>公告列表</a:t>
              </a:r>
              <a:endParaRPr lang="zh-CN" altLang="en-US"/>
            </a:p>
          </p:txBody>
        </p:sp>
        <p:sp>
          <p:nvSpPr>
            <p:cNvPr id="29719" name="AutoShape 23"/>
            <p:cNvSpPr>
              <a:spLocks noChangeArrowheads="1"/>
            </p:cNvSpPr>
            <p:nvPr/>
          </p:nvSpPr>
          <p:spPr bwMode="auto">
            <a:xfrm>
              <a:off x="653449" y="2776686"/>
              <a:ext cx="205954" cy="1275159"/>
            </a:xfrm>
            <a:prstGeom prst="roundRect">
              <a:avLst>
                <a:gd name="adj" fmla="val 10000"/>
              </a:avLst>
            </a:prstGeom>
            <a:solidFill>
              <a:srgbClr val="9BBB59"/>
            </a:solidFill>
            <a:ln w="25400" cap="flat" cmpd="sng">
              <a:solidFill>
                <a:srgbClr val="FFFFFF"/>
              </a:solidFill>
              <a:bevel/>
              <a:headEnd/>
              <a:tailEnd/>
            </a:ln>
          </p:spPr>
          <p:txBody>
            <a:bodyPr/>
            <a:lstStyle/>
            <a:p>
              <a:endParaRPr lang="zh-CN" altLang="en-US"/>
            </a:p>
          </p:txBody>
        </p:sp>
        <p:sp>
          <p:nvSpPr>
            <p:cNvPr id="29720" name="Rectangle 24"/>
            <p:cNvSpPr>
              <a:spLocks noChangeArrowheads="1"/>
            </p:cNvSpPr>
            <p:nvPr/>
          </p:nvSpPr>
          <p:spPr bwMode="auto">
            <a:xfrm>
              <a:off x="659481" y="2782718"/>
              <a:ext cx="193890" cy="126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nchor="ctr"/>
            <a:lstStyle/>
            <a:p>
              <a:pPr algn="ctr">
                <a:lnSpc>
                  <a:spcPct val="90000"/>
                </a:lnSpc>
                <a:spcAft>
                  <a:spcPct val="35000"/>
                </a:spcAft>
              </a:pPr>
              <a:r>
                <a:rPr lang="zh-CN" altLang="en-US" sz="900">
                  <a:solidFill>
                    <a:srgbClr val="FFFFFF"/>
                  </a:solidFill>
                  <a:latin typeface="宋体" pitchFamily="2" charset="-122"/>
                  <a:sym typeface="宋体" pitchFamily="2" charset="-122"/>
                </a:rPr>
                <a:t>查看公告详情</a:t>
              </a:r>
              <a:endParaRPr lang="zh-CN" altLang="en-US"/>
            </a:p>
          </p:txBody>
        </p:sp>
        <p:sp>
          <p:nvSpPr>
            <p:cNvPr id="29721" name="AutoShape 25"/>
            <p:cNvSpPr>
              <a:spLocks noChangeArrowheads="1"/>
            </p:cNvSpPr>
            <p:nvPr/>
          </p:nvSpPr>
          <p:spPr bwMode="auto">
            <a:xfrm>
              <a:off x="876703" y="1388833"/>
              <a:ext cx="1471956" cy="1275159"/>
            </a:xfrm>
            <a:prstGeom prst="roundRect">
              <a:avLst>
                <a:gd name="adj" fmla="val 10000"/>
              </a:avLst>
            </a:prstGeom>
            <a:solidFill>
              <a:srgbClr val="C0504C"/>
            </a:solidFill>
            <a:ln w="25400" cap="flat" cmpd="sng">
              <a:solidFill>
                <a:srgbClr val="FFFFFF"/>
              </a:solidFill>
              <a:bevel/>
              <a:headEnd/>
              <a:tailEnd/>
            </a:ln>
          </p:spPr>
          <p:txBody>
            <a:bodyPr/>
            <a:lstStyle/>
            <a:p>
              <a:endParaRPr lang="zh-CN" altLang="en-US"/>
            </a:p>
          </p:txBody>
        </p:sp>
        <p:sp>
          <p:nvSpPr>
            <p:cNvPr id="29722" name="Rectangle 26"/>
            <p:cNvSpPr>
              <a:spLocks noChangeArrowheads="1"/>
            </p:cNvSpPr>
            <p:nvPr/>
          </p:nvSpPr>
          <p:spPr bwMode="auto">
            <a:xfrm>
              <a:off x="914051" y="1426181"/>
              <a:ext cx="1397260" cy="120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nchor="ctr"/>
            <a:lstStyle/>
            <a:p>
              <a:pPr algn="ctr">
                <a:lnSpc>
                  <a:spcPct val="90000"/>
                </a:lnSpc>
                <a:spcAft>
                  <a:spcPct val="35000"/>
                </a:spcAft>
              </a:pPr>
              <a:r>
                <a:rPr lang="zh-CN" altLang="en-US" sz="900">
                  <a:solidFill>
                    <a:srgbClr val="FFFFFF"/>
                  </a:solidFill>
                  <a:latin typeface="宋体" pitchFamily="2" charset="-122"/>
                  <a:sym typeface="宋体" pitchFamily="2" charset="-122"/>
                </a:rPr>
                <a:t>现货库</a:t>
              </a:r>
              <a:endParaRPr lang="zh-CN" altLang="en-US"/>
            </a:p>
          </p:txBody>
        </p:sp>
        <p:sp>
          <p:nvSpPr>
            <p:cNvPr id="29723" name="AutoShape 27"/>
            <p:cNvSpPr>
              <a:spLocks noChangeArrowheads="1"/>
            </p:cNvSpPr>
            <p:nvPr/>
          </p:nvSpPr>
          <p:spPr bwMode="auto">
            <a:xfrm>
              <a:off x="876703" y="2776686"/>
              <a:ext cx="1047072" cy="1275159"/>
            </a:xfrm>
            <a:prstGeom prst="roundRect">
              <a:avLst>
                <a:gd name="adj" fmla="val 10000"/>
              </a:avLst>
            </a:prstGeom>
            <a:solidFill>
              <a:srgbClr val="9BBB59"/>
            </a:solidFill>
            <a:ln w="25400" cap="flat" cmpd="sng">
              <a:solidFill>
                <a:srgbClr val="FFFFFF"/>
              </a:solidFill>
              <a:bevel/>
              <a:headEnd/>
              <a:tailEnd/>
            </a:ln>
          </p:spPr>
          <p:txBody>
            <a:bodyPr/>
            <a:lstStyle/>
            <a:p>
              <a:endParaRPr lang="zh-CN" altLang="en-US"/>
            </a:p>
          </p:txBody>
        </p:sp>
        <p:sp>
          <p:nvSpPr>
            <p:cNvPr id="29724" name="Rectangle 28"/>
            <p:cNvSpPr>
              <a:spLocks noChangeArrowheads="1"/>
            </p:cNvSpPr>
            <p:nvPr/>
          </p:nvSpPr>
          <p:spPr bwMode="auto">
            <a:xfrm>
              <a:off x="907371" y="2807354"/>
              <a:ext cx="985736" cy="121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nchor="ctr"/>
            <a:lstStyle/>
            <a:p>
              <a:pPr algn="ctr">
                <a:lnSpc>
                  <a:spcPct val="90000"/>
                </a:lnSpc>
                <a:spcAft>
                  <a:spcPct val="35000"/>
                </a:spcAft>
              </a:pPr>
              <a:r>
                <a:rPr lang="en-US" altLang="zh-CN" sz="900">
                  <a:solidFill>
                    <a:srgbClr val="FFFFFF"/>
                  </a:solidFill>
                  <a:latin typeface="Calibri" pitchFamily="34" charset="0"/>
                  <a:ea typeface="Calibri" pitchFamily="34" charset="0"/>
                  <a:cs typeface="Calibri" pitchFamily="34" charset="0"/>
                  <a:sym typeface="Calibri" pitchFamily="34" charset="0"/>
                </a:rPr>
                <a:t>C</a:t>
              </a:r>
              <a:r>
                <a:rPr lang="zh-CN" altLang="en-US" sz="900">
                  <a:solidFill>
                    <a:srgbClr val="FFFFFF"/>
                  </a:solidFill>
                  <a:latin typeface="宋体" pitchFamily="2" charset="-122"/>
                  <a:sym typeface="宋体" pitchFamily="2" charset="-122"/>
                </a:rPr>
                <a:t>楼进口试剂</a:t>
              </a:r>
              <a:endParaRPr lang="zh-CN" altLang="en-US"/>
            </a:p>
          </p:txBody>
        </p:sp>
        <p:sp>
          <p:nvSpPr>
            <p:cNvPr id="29725" name="AutoShape 29"/>
            <p:cNvSpPr>
              <a:spLocks noChangeArrowheads="1"/>
            </p:cNvSpPr>
            <p:nvPr/>
          </p:nvSpPr>
          <p:spPr bwMode="auto">
            <a:xfrm>
              <a:off x="876703" y="4164539"/>
              <a:ext cx="205954" cy="1275159"/>
            </a:xfrm>
            <a:prstGeom prst="roundRect">
              <a:avLst>
                <a:gd name="adj" fmla="val 10000"/>
              </a:avLst>
            </a:prstGeom>
            <a:solidFill>
              <a:srgbClr val="4BACC6"/>
            </a:solidFill>
            <a:ln w="25400" cap="flat" cmpd="sng">
              <a:solidFill>
                <a:srgbClr val="FFFFFF"/>
              </a:solidFill>
              <a:bevel/>
              <a:headEnd/>
              <a:tailEnd/>
            </a:ln>
          </p:spPr>
          <p:txBody>
            <a:bodyPr/>
            <a:lstStyle/>
            <a:p>
              <a:endParaRPr lang="zh-CN" altLang="en-US"/>
            </a:p>
          </p:txBody>
        </p:sp>
        <p:sp>
          <p:nvSpPr>
            <p:cNvPr id="29726" name="Rectangle 30"/>
            <p:cNvSpPr>
              <a:spLocks noChangeArrowheads="1"/>
            </p:cNvSpPr>
            <p:nvPr/>
          </p:nvSpPr>
          <p:spPr bwMode="auto">
            <a:xfrm>
              <a:off x="882735" y="4170571"/>
              <a:ext cx="193890" cy="126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0480" tIns="30480" rIns="30480" bIns="30480" anchor="ctr"/>
            <a:lstStyle/>
            <a:p>
              <a:pPr algn="ctr">
                <a:lnSpc>
                  <a:spcPct val="90000"/>
                </a:lnSpc>
                <a:spcAft>
                  <a:spcPct val="35000"/>
                </a:spcAft>
              </a:pPr>
              <a:r>
                <a:rPr lang="zh-CN" altLang="en-US" sz="800">
                  <a:solidFill>
                    <a:srgbClr val="FFFFFF"/>
                  </a:solidFill>
                  <a:latin typeface="宋体" pitchFamily="2" charset="-122"/>
                  <a:sym typeface="宋体" pitchFamily="2" charset="-122"/>
                </a:rPr>
                <a:t>产品检索</a:t>
              </a:r>
              <a:endParaRPr lang="zh-CN" altLang="en-US"/>
            </a:p>
          </p:txBody>
        </p:sp>
        <p:sp>
          <p:nvSpPr>
            <p:cNvPr id="29727" name="AutoShape 31"/>
            <p:cNvSpPr>
              <a:spLocks noChangeArrowheads="1"/>
            </p:cNvSpPr>
            <p:nvPr/>
          </p:nvSpPr>
          <p:spPr bwMode="auto">
            <a:xfrm>
              <a:off x="1086983" y="4164539"/>
              <a:ext cx="205954" cy="1275159"/>
            </a:xfrm>
            <a:prstGeom prst="roundRect">
              <a:avLst>
                <a:gd name="adj" fmla="val 10000"/>
              </a:avLst>
            </a:prstGeom>
            <a:solidFill>
              <a:srgbClr val="4BACC6"/>
            </a:solidFill>
            <a:ln w="25400" cap="flat" cmpd="sng">
              <a:solidFill>
                <a:srgbClr val="FFFFFF"/>
              </a:solidFill>
              <a:bevel/>
              <a:headEnd/>
              <a:tailEnd/>
            </a:ln>
          </p:spPr>
          <p:txBody>
            <a:bodyPr/>
            <a:lstStyle/>
            <a:p>
              <a:endParaRPr lang="zh-CN" altLang="en-US"/>
            </a:p>
          </p:txBody>
        </p:sp>
        <p:sp>
          <p:nvSpPr>
            <p:cNvPr id="29728" name="Rectangle 32"/>
            <p:cNvSpPr>
              <a:spLocks noChangeArrowheads="1"/>
            </p:cNvSpPr>
            <p:nvPr/>
          </p:nvSpPr>
          <p:spPr bwMode="auto">
            <a:xfrm>
              <a:off x="1093015" y="4170571"/>
              <a:ext cx="193890" cy="126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0480" tIns="30480" rIns="30480" bIns="30480" anchor="ctr"/>
            <a:lstStyle/>
            <a:p>
              <a:pPr algn="ctr">
                <a:lnSpc>
                  <a:spcPct val="90000"/>
                </a:lnSpc>
                <a:spcAft>
                  <a:spcPct val="35000"/>
                </a:spcAft>
              </a:pPr>
              <a:r>
                <a:rPr lang="zh-CN" altLang="en-US" sz="800">
                  <a:solidFill>
                    <a:srgbClr val="FFFFFF"/>
                  </a:solidFill>
                  <a:latin typeface="宋体" pitchFamily="2" charset="-122"/>
                  <a:sym typeface="宋体" pitchFamily="2" charset="-122"/>
                </a:rPr>
                <a:t>查看产品详情</a:t>
              </a:r>
              <a:endParaRPr lang="zh-CN" altLang="en-US"/>
            </a:p>
          </p:txBody>
        </p:sp>
        <p:sp>
          <p:nvSpPr>
            <p:cNvPr id="29729" name="AutoShape 33"/>
            <p:cNvSpPr>
              <a:spLocks noChangeArrowheads="1"/>
            </p:cNvSpPr>
            <p:nvPr/>
          </p:nvSpPr>
          <p:spPr bwMode="auto">
            <a:xfrm>
              <a:off x="1297262" y="4164539"/>
              <a:ext cx="205954" cy="1275159"/>
            </a:xfrm>
            <a:prstGeom prst="roundRect">
              <a:avLst>
                <a:gd name="adj" fmla="val 10000"/>
              </a:avLst>
            </a:prstGeom>
            <a:solidFill>
              <a:srgbClr val="4BACC6"/>
            </a:solidFill>
            <a:ln w="25400" cap="flat" cmpd="sng">
              <a:solidFill>
                <a:srgbClr val="FFFFFF"/>
              </a:solidFill>
              <a:bevel/>
              <a:headEnd/>
              <a:tailEnd/>
            </a:ln>
          </p:spPr>
          <p:txBody>
            <a:bodyPr/>
            <a:lstStyle/>
            <a:p>
              <a:endParaRPr lang="zh-CN" altLang="en-US"/>
            </a:p>
          </p:txBody>
        </p:sp>
        <p:sp>
          <p:nvSpPr>
            <p:cNvPr id="29730" name="Rectangle 34"/>
            <p:cNvSpPr>
              <a:spLocks noChangeArrowheads="1"/>
            </p:cNvSpPr>
            <p:nvPr/>
          </p:nvSpPr>
          <p:spPr bwMode="auto">
            <a:xfrm>
              <a:off x="1303294" y="4170571"/>
              <a:ext cx="193890" cy="126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0480" tIns="30480" rIns="30480" bIns="30480" anchor="ctr"/>
            <a:lstStyle/>
            <a:p>
              <a:pPr algn="ctr">
                <a:lnSpc>
                  <a:spcPct val="90000"/>
                </a:lnSpc>
                <a:spcAft>
                  <a:spcPct val="35000"/>
                </a:spcAft>
              </a:pPr>
              <a:r>
                <a:rPr lang="zh-CN" altLang="en-US" sz="800">
                  <a:solidFill>
                    <a:srgbClr val="FFFFFF"/>
                  </a:solidFill>
                  <a:latin typeface="宋体" pitchFamily="2" charset="-122"/>
                  <a:sym typeface="宋体" pitchFamily="2" charset="-122"/>
                </a:rPr>
                <a:t>产品订购</a:t>
              </a:r>
              <a:endParaRPr lang="zh-CN" altLang="en-US"/>
            </a:p>
          </p:txBody>
        </p:sp>
        <p:sp>
          <p:nvSpPr>
            <p:cNvPr id="29731" name="AutoShape 35"/>
            <p:cNvSpPr>
              <a:spLocks noChangeArrowheads="1"/>
            </p:cNvSpPr>
            <p:nvPr/>
          </p:nvSpPr>
          <p:spPr bwMode="auto">
            <a:xfrm>
              <a:off x="1507542" y="4164539"/>
              <a:ext cx="205954" cy="1275159"/>
            </a:xfrm>
            <a:prstGeom prst="roundRect">
              <a:avLst>
                <a:gd name="adj" fmla="val 10000"/>
              </a:avLst>
            </a:prstGeom>
            <a:solidFill>
              <a:srgbClr val="4BACC6"/>
            </a:solidFill>
            <a:ln w="25400" cap="flat" cmpd="sng">
              <a:solidFill>
                <a:srgbClr val="FFFFFF"/>
              </a:solidFill>
              <a:bevel/>
              <a:headEnd/>
              <a:tailEnd/>
            </a:ln>
          </p:spPr>
          <p:txBody>
            <a:bodyPr/>
            <a:lstStyle/>
            <a:p>
              <a:endParaRPr lang="zh-CN" altLang="en-US"/>
            </a:p>
          </p:txBody>
        </p:sp>
        <p:sp>
          <p:nvSpPr>
            <p:cNvPr id="29732" name="Rectangle 36"/>
            <p:cNvSpPr>
              <a:spLocks noChangeArrowheads="1"/>
            </p:cNvSpPr>
            <p:nvPr/>
          </p:nvSpPr>
          <p:spPr bwMode="auto">
            <a:xfrm>
              <a:off x="1513574" y="4170571"/>
              <a:ext cx="193890" cy="126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0480" tIns="30480" rIns="30480" bIns="30480" anchor="ctr"/>
            <a:lstStyle/>
            <a:p>
              <a:pPr algn="ctr">
                <a:lnSpc>
                  <a:spcPct val="90000"/>
                </a:lnSpc>
                <a:spcAft>
                  <a:spcPct val="35000"/>
                </a:spcAft>
              </a:pPr>
              <a:r>
                <a:rPr lang="zh-CN" altLang="en-US" sz="800">
                  <a:solidFill>
                    <a:srgbClr val="FFFFFF"/>
                  </a:solidFill>
                  <a:latin typeface="宋体" pitchFamily="2" charset="-122"/>
                  <a:sym typeface="宋体" pitchFamily="2" charset="-122"/>
                </a:rPr>
                <a:t>加入购物车</a:t>
              </a:r>
              <a:endParaRPr lang="zh-CN" altLang="en-US"/>
            </a:p>
          </p:txBody>
        </p:sp>
        <p:sp>
          <p:nvSpPr>
            <p:cNvPr id="29733" name="AutoShape 37"/>
            <p:cNvSpPr>
              <a:spLocks noChangeArrowheads="1"/>
            </p:cNvSpPr>
            <p:nvPr/>
          </p:nvSpPr>
          <p:spPr bwMode="auto">
            <a:xfrm>
              <a:off x="1717821" y="4164539"/>
              <a:ext cx="205954" cy="1275159"/>
            </a:xfrm>
            <a:prstGeom prst="roundRect">
              <a:avLst>
                <a:gd name="adj" fmla="val 10000"/>
              </a:avLst>
            </a:prstGeom>
            <a:solidFill>
              <a:srgbClr val="4BACC6"/>
            </a:solidFill>
            <a:ln w="25400" cap="flat" cmpd="sng">
              <a:solidFill>
                <a:srgbClr val="FFFFFF"/>
              </a:solidFill>
              <a:bevel/>
              <a:headEnd/>
              <a:tailEnd/>
            </a:ln>
          </p:spPr>
          <p:txBody>
            <a:bodyPr/>
            <a:lstStyle/>
            <a:p>
              <a:endParaRPr lang="zh-CN" altLang="en-US"/>
            </a:p>
          </p:txBody>
        </p:sp>
        <p:sp>
          <p:nvSpPr>
            <p:cNvPr id="29734" name="Rectangle 38"/>
            <p:cNvSpPr>
              <a:spLocks noChangeArrowheads="1"/>
            </p:cNvSpPr>
            <p:nvPr/>
          </p:nvSpPr>
          <p:spPr bwMode="auto">
            <a:xfrm>
              <a:off x="1723853" y="4170571"/>
              <a:ext cx="193890" cy="126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0480" tIns="30480" rIns="30480" bIns="30480" anchor="ctr"/>
            <a:lstStyle/>
            <a:p>
              <a:pPr algn="ctr">
                <a:lnSpc>
                  <a:spcPct val="90000"/>
                </a:lnSpc>
                <a:spcAft>
                  <a:spcPct val="35000"/>
                </a:spcAft>
              </a:pPr>
              <a:r>
                <a:rPr lang="zh-CN" altLang="en-US" sz="800">
                  <a:solidFill>
                    <a:srgbClr val="FFFFFF"/>
                  </a:solidFill>
                  <a:latin typeface="宋体" pitchFamily="2" charset="-122"/>
                  <a:sym typeface="宋体" pitchFamily="2" charset="-122"/>
                </a:rPr>
                <a:t>加入收藏夹</a:t>
              </a:r>
              <a:endParaRPr lang="zh-CN" altLang="en-US"/>
            </a:p>
          </p:txBody>
        </p:sp>
        <p:sp>
          <p:nvSpPr>
            <p:cNvPr id="29735" name="AutoShape 39"/>
            <p:cNvSpPr>
              <a:spLocks noChangeArrowheads="1"/>
            </p:cNvSpPr>
            <p:nvPr/>
          </p:nvSpPr>
          <p:spPr bwMode="auto">
            <a:xfrm>
              <a:off x="1932426" y="2776686"/>
              <a:ext cx="416233" cy="1275159"/>
            </a:xfrm>
            <a:prstGeom prst="roundRect">
              <a:avLst>
                <a:gd name="adj" fmla="val 10000"/>
              </a:avLst>
            </a:prstGeom>
            <a:solidFill>
              <a:srgbClr val="9BBB59"/>
            </a:solidFill>
            <a:ln w="25400" cap="flat" cmpd="sng">
              <a:solidFill>
                <a:srgbClr val="FFFFFF"/>
              </a:solidFill>
              <a:bevel/>
              <a:headEnd/>
              <a:tailEnd/>
            </a:ln>
          </p:spPr>
          <p:txBody>
            <a:bodyPr/>
            <a:lstStyle/>
            <a:p>
              <a:endParaRPr lang="zh-CN" altLang="en-US"/>
            </a:p>
          </p:txBody>
        </p:sp>
        <p:sp>
          <p:nvSpPr>
            <p:cNvPr id="29736" name="Rectangle 40"/>
            <p:cNvSpPr>
              <a:spLocks noChangeArrowheads="1"/>
            </p:cNvSpPr>
            <p:nvPr/>
          </p:nvSpPr>
          <p:spPr bwMode="auto">
            <a:xfrm>
              <a:off x="1944617" y="2788877"/>
              <a:ext cx="391851" cy="1250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nchor="ctr"/>
            <a:lstStyle/>
            <a:p>
              <a:pPr algn="ctr">
                <a:lnSpc>
                  <a:spcPct val="90000"/>
                </a:lnSpc>
                <a:spcAft>
                  <a:spcPct val="35000"/>
                </a:spcAft>
              </a:pPr>
              <a:r>
                <a:rPr lang="en-US" altLang="zh-CN" sz="900">
                  <a:solidFill>
                    <a:srgbClr val="FFFFFF"/>
                  </a:solidFill>
                  <a:latin typeface="Calibri" pitchFamily="34" charset="0"/>
                  <a:ea typeface="Calibri" pitchFamily="34" charset="0"/>
                  <a:cs typeface="Calibri" pitchFamily="34" charset="0"/>
                  <a:sym typeface="Calibri" pitchFamily="34" charset="0"/>
                </a:rPr>
                <a:t>B</a:t>
              </a:r>
              <a:r>
                <a:rPr lang="zh-CN" altLang="en-US" sz="900">
                  <a:solidFill>
                    <a:srgbClr val="FFFFFF"/>
                  </a:solidFill>
                  <a:latin typeface="宋体" pitchFamily="2" charset="-122"/>
                  <a:sym typeface="宋体" pitchFamily="2" charset="-122"/>
                </a:rPr>
                <a:t>楼国产物品</a:t>
              </a:r>
              <a:endParaRPr lang="zh-CN" altLang="en-US"/>
            </a:p>
          </p:txBody>
        </p:sp>
        <p:sp>
          <p:nvSpPr>
            <p:cNvPr id="29737" name="AutoShape 41"/>
            <p:cNvSpPr>
              <a:spLocks noChangeArrowheads="1"/>
            </p:cNvSpPr>
            <p:nvPr/>
          </p:nvSpPr>
          <p:spPr bwMode="auto">
            <a:xfrm>
              <a:off x="1932426" y="4164539"/>
              <a:ext cx="205954" cy="1275159"/>
            </a:xfrm>
            <a:prstGeom prst="roundRect">
              <a:avLst>
                <a:gd name="adj" fmla="val 10000"/>
              </a:avLst>
            </a:prstGeom>
            <a:solidFill>
              <a:srgbClr val="4BACC6"/>
            </a:solidFill>
            <a:ln w="25400" cap="flat" cmpd="sng">
              <a:solidFill>
                <a:srgbClr val="FFFFFF"/>
              </a:solidFill>
              <a:bevel/>
              <a:headEnd/>
              <a:tailEnd/>
            </a:ln>
          </p:spPr>
          <p:txBody>
            <a:bodyPr/>
            <a:lstStyle/>
            <a:p>
              <a:endParaRPr lang="zh-CN" altLang="en-US"/>
            </a:p>
          </p:txBody>
        </p:sp>
        <p:sp>
          <p:nvSpPr>
            <p:cNvPr id="29738" name="Rectangle 42"/>
            <p:cNvSpPr>
              <a:spLocks noChangeArrowheads="1"/>
            </p:cNvSpPr>
            <p:nvPr/>
          </p:nvSpPr>
          <p:spPr bwMode="auto">
            <a:xfrm>
              <a:off x="1938458" y="4170571"/>
              <a:ext cx="193890" cy="126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0480" tIns="30480" rIns="30480" bIns="30480" anchor="ctr"/>
            <a:lstStyle/>
            <a:p>
              <a:pPr algn="ctr">
                <a:lnSpc>
                  <a:spcPct val="90000"/>
                </a:lnSpc>
                <a:spcAft>
                  <a:spcPct val="35000"/>
                </a:spcAft>
              </a:pPr>
              <a:r>
                <a:rPr lang="zh-CN" altLang="en-US" sz="800">
                  <a:solidFill>
                    <a:srgbClr val="FFFFFF"/>
                  </a:solidFill>
                  <a:latin typeface="宋体" pitchFamily="2" charset="-122"/>
                  <a:sym typeface="宋体" pitchFamily="2" charset="-122"/>
                </a:rPr>
                <a:t>产品检索</a:t>
              </a:r>
              <a:endParaRPr lang="zh-CN" altLang="en-US"/>
            </a:p>
          </p:txBody>
        </p:sp>
        <p:sp>
          <p:nvSpPr>
            <p:cNvPr id="29739" name="AutoShape 43"/>
            <p:cNvSpPr>
              <a:spLocks noChangeArrowheads="1"/>
            </p:cNvSpPr>
            <p:nvPr/>
          </p:nvSpPr>
          <p:spPr bwMode="auto">
            <a:xfrm>
              <a:off x="2142705" y="4164539"/>
              <a:ext cx="205954" cy="1275159"/>
            </a:xfrm>
            <a:prstGeom prst="roundRect">
              <a:avLst>
                <a:gd name="adj" fmla="val 10000"/>
              </a:avLst>
            </a:prstGeom>
            <a:solidFill>
              <a:srgbClr val="4BACC6"/>
            </a:solidFill>
            <a:ln w="25400" cap="flat" cmpd="sng">
              <a:solidFill>
                <a:srgbClr val="FFFFFF"/>
              </a:solidFill>
              <a:bevel/>
              <a:headEnd/>
              <a:tailEnd/>
            </a:ln>
          </p:spPr>
          <p:txBody>
            <a:bodyPr/>
            <a:lstStyle/>
            <a:p>
              <a:endParaRPr lang="zh-CN" altLang="en-US"/>
            </a:p>
          </p:txBody>
        </p:sp>
        <p:sp>
          <p:nvSpPr>
            <p:cNvPr id="29740" name="Rectangle 44"/>
            <p:cNvSpPr>
              <a:spLocks noChangeArrowheads="1"/>
            </p:cNvSpPr>
            <p:nvPr/>
          </p:nvSpPr>
          <p:spPr bwMode="auto">
            <a:xfrm>
              <a:off x="2148737" y="4170571"/>
              <a:ext cx="193890" cy="126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0480" tIns="30480" rIns="30480" bIns="30480" anchor="ctr"/>
            <a:lstStyle/>
            <a:p>
              <a:pPr algn="ctr">
                <a:lnSpc>
                  <a:spcPct val="90000"/>
                </a:lnSpc>
                <a:spcAft>
                  <a:spcPct val="35000"/>
                </a:spcAft>
              </a:pPr>
              <a:r>
                <a:rPr lang="zh-CN" altLang="en-US" sz="800">
                  <a:solidFill>
                    <a:srgbClr val="FFFFFF"/>
                  </a:solidFill>
                  <a:latin typeface="宋体" pitchFamily="2" charset="-122"/>
                  <a:sym typeface="宋体" pitchFamily="2" charset="-122"/>
                </a:rPr>
                <a:t>查看产品详情</a:t>
              </a:r>
              <a:endParaRPr lang="zh-CN" altLang="en-US"/>
            </a:p>
          </p:txBody>
        </p:sp>
        <p:sp>
          <p:nvSpPr>
            <p:cNvPr id="29741" name="AutoShape 45"/>
            <p:cNvSpPr>
              <a:spLocks noChangeArrowheads="1"/>
            </p:cNvSpPr>
            <p:nvPr/>
          </p:nvSpPr>
          <p:spPr bwMode="auto">
            <a:xfrm>
              <a:off x="2365960" y="1388833"/>
              <a:ext cx="1261677" cy="1275159"/>
            </a:xfrm>
            <a:prstGeom prst="roundRect">
              <a:avLst>
                <a:gd name="adj" fmla="val 10000"/>
              </a:avLst>
            </a:prstGeom>
            <a:solidFill>
              <a:srgbClr val="C0504C"/>
            </a:solidFill>
            <a:ln w="25400" cap="flat" cmpd="sng">
              <a:solidFill>
                <a:srgbClr val="FFFFFF"/>
              </a:solidFill>
              <a:bevel/>
              <a:headEnd/>
              <a:tailEnd/>
            </a:ln>
          </p:spPr>
          <p:txBody>
            <a:bodyPr/>
            <a:lstStyle/>
            <a:p>
              <a:endParaRPr lang="zh-CN" altLang="en-US"/>
            </a:p>
          </p:txBody>
        </p:sp>
        <p:sp>
          <p:nvSpPr>
            <p:cNvPr id="29742" name="Rectangle 46"/>
            <p:cNvSpPr>
              <a:spLocks noChangeArrowheads="1"/>
            </p:cNvSpPr>
            <p:nvPr/>
          </p:nvSpPr>
          <p:spPr bwMode="auto">
            <a:xfrm>
              <a:off x="2402913" y="1425786"/>
              <a:ext cx="1187771" cy="1201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nchor="ctr"/>
            <a:lstStyle/>
            <a:p>
              <a:pPr algn="ctr">
                <a:lnSpc>
                  <a:spcPct val="90000"/>
                </a:lnSpc>
                <a:spcAft>
                  <a:spcPct val="35000"/>
                </a:spcAft>
              </a:pPr>
              <a:r>
                <a:rPr lang="zh-CN" altLang="en-US" sz="900">
                  <a:solidFill>
                    <a:srgbClr val="FFFFFF"/>
                  </a:solidFill>
                  <a:latin typeface="宋体" pitchFamily="2" charset="-122"/>
                  <a:sym typeface="宋体" pitchFamily="2" charset="-122"/>
                </a:rPr>
                <a:t>产品订购</a:t>
              </a:r>
              <a:endParaRPr lang="zh-CN" altLang="en-US"/>
            </a:p>
          </p:txBody>
        </p:sp>
        <p:sp>
          <p:nvSpPr>
            <p:cNvPr id="29743" name="AutoShape 47"/>
            <p:cNvSpPr>
              <a:spLocks noChangeArrowheads="1"/>
            </p:cNvSpPr>
            <p:nvPr/>
          </p:nvSpPr>
          <p:spPr bwMode="auto">
            <a:xfrm>
              <a:off x="2365960" y="2776686"/>
              <a:ext cx="626513" cy="1275159"/>
            </a:xfrm>
            <a:prstGeom prst="roundRect">
              <a:avLst>
                <a:gd name="adj" fmla="val 10000"/>
              </a:avLst>
            </a:prstGeom>
            <a:solidFill>
              <a:srgbClr val="9BBB59"/>
            </a:solidFill>
            <a:ln w="25400" cap="flat" cmpd="sng">
              <a:solidFill>
                <a:srgbClr val="FFFFFF"/>
              </a:solidFill>
              <a:bevel/>
              <a:headEnd/>
              <a:tailEnd/>
            </a:ln>
          </p:spPr>
          <p:txBody>
            <a:bodyPr/>
            <a:lstStyle/>
            <a:p>
              <a:endParaRPr lang="zh-CN" altLang="en-US"/>
            </a:p>
          </p:txBody>
        </p:sp>
        <p:sp>
          <p:nvSpPr>
            <p:cNvPr id="29744" name="Rectangle 48"/>
            <p:cNvSpPr>
              <a:spLocks noChangeArrowheads="1"/>
            </p:cNvSpPr>
            <p:nvPr/>
          </p:nvSpPr>
          <p:spPr bwMode="auto">
            <a:xfrm>
              <a:off x="2384310" y="2795036"/>
              <a:ext cx="589813" cy="1238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nchor="ctr"/>
            <a:lstStyle/>
            <a:p>
              <a:pPr algn="ctr">
                <a:lnSpc>
                  <a:spcPct val="90000"/>
                </a:lnSpc>
                <a:spcAft>
                  <a:spcPct val="35000"/>
                </a:spcAft>
              </a:pPr>
              <a:r>
                <a:rPr lang="zh-CN" altLang="en-US" sz="900">
                  <a:solidFill>
                    <a:srgbClr val="FFFFFF"/>
                  </a:solidFill>
                  <a:latin typeface="宋体" pitchFamily="2" charset="-122"/>
                  <a:sym typeface="宋体" pitchFamily="2" charset="-122"/>
                </a:rPr>
                <a:t>产品检索</a:t>
              </a:r>
              <a:endParaRPr lang="zh-CN" altLang="en-US"/>
            </a:p>
          </p:txBody>
        </p:sp>
        <p:sp>
          <p:nvSpPr>
            <p:cNvPr id="29745" name="AutoShape 49"/>
            <p:cNvSpPr>
              <a:spLocks noChangeArrowheads="1"/>
            </p:cNvSpPr>
            <p:nvPr/>
          </p:nvSpPr>
          <p:spPr bwMode="auto">
            <a:xfrm>
              <a:off x="2365960" y="4164539"/>
              <a:ext cx="205954" cy="1275159"/>
            </a:xfrm>
            <a:prstGeom prst="roundRect">
              <a:avLst>
                <a:gd name="adj" fmla="val 10000"/>
              </a:avLst>
            </a:prstGeom>
            <a:solidFill>
              <a:srgbClr val="8064A2"/>
            </a:solidFill>
            <a:ln w="25400" cap="flat" cmpd="sng">
              <a:solidFill>
                <a:srgbClr val="FFFFFF"/>
              </a:solidFill>
              <a:bevel/>
              <a:headEnd/>
              <a:tailEnd/>
            </a:ln>
          </p:spPr>
          <p:txBody>
            <a:bodyPr/>
            <a:lstStyle/>
            <a:p>
              <a:endParaRPr lang="zh-CN" altLang="en-US"/>
            </a:p>
          </p:txBody>
        </p:sp>
        <p:sp>
          <p:nvSpPr>
            <p:cNvPr id="29746" name="Rectangle 50"/>
            <p:cNvSpPr>
              <a:spLocks noChangeArrowheads="1"/>
            </p:cNvSpPr>
            <p:nvPr/>
          </p:nvSpPr>
          <p:spPr bwMode="auto">
            <a:xfrm>
              <a:off x="2371992" y="4170571"/>
              <a:ext cx="193890" cy="126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0480" tIns="30480" rIns="30480" bIns="30480" anchor="ctr"/>
            <a:lstStyle/>
            <a:p>
              <a:pPr algn="ctr">
                <a:lnSpc>
                  <a:spcPct val="90000"/>
                </a:lnSpc>
                <a:spcAft>
                  <a:spcPct val="35000"/>
                </a:spcAft>
              </a:pPr>
              <a:r>
                <a:rPr lang="zh-CN" altLang="en-US" sz="800">
                  <a:solidFill>
                    <a:srgbClr val="FFFFFF"/>
                  </a:solidFill>
                  <a:latin typeface="宋体" pitchFamily="2" charset="-122"/>
                  <a:sym typeface="宋体" pitchFamily="2" charset="-122"/>
                </a:rPr>
                <a:t>现货产品</a:t>
              </a:r>
              <a:endParaRPr lang="zh-CN" altLang="en-US"/>
            </a:p>
          </p:txBody>
        </p:sp>
        <p:sp>
          <p:nvSpPr>
            <p:cNvPr id="29747" name="AutoShape 51"/>
            <p:cNvSpPr>
              <a:spLocks noChangeArrowheads="1"/>
            </p:cNvSpPr>
            <p:nvPr/>
          </p:nvSpPr>
          <p:spPr bwMode="auto">
            <a:xfrm>
              <a:off x="2576239" y="4164539"/>
              <a:ext cx="205954" cy="1275159"/>
            </a:xfrm>
            <a:prstGeom prst="roundRect">
              <a:avLst>
                <a:gd name="adj" fmla="val 10000"/>
              </a:avLst>
            </a:prstGeom>
            <a:solidFill>
              <a:srgbClr val="8064A2"/>
            </a:solidFill>
            <a:ln w="25400" cap="flat" cmpd="sng">
              <a:solidFill>
                <a:srgbClr val="FFFFFF"/>
              </a:solidFill>
              <a:bevel/>
              <a:headEnd/>
              <a:tailEnd/>
            </a:ln>
          </p:spPr>
          <p:txBody>
            <a:bodyPr/>
            <a:lstStyle/>
            <a:p>
              <a:endParaRPr lang="zh-CN" altLang="en-US"/>
            </a:p>
          </p:txBody>
        </p:sp>
        <p:sp>
          <p:nvSpPr>
            <p:cNvPr id="29748" name="Rectangle 52"/>
            <p:cNvSpPr>
              <a:spLocks noChangeArrowheads="1"/>
            </p:cNvSpPr>
            <p:nvPr/>
          </p:nvSpPr>
          <p:spPr bwMode="auto">
            <a:xfrm>
              <a:off x="2582271" y="4170571"/>
              <a:ext cx="193890" cy="126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nchor="ctr"/>
            <a:lstStyle/>
            <a:p>
              <a:pPr algn="ctr">
                <a:lnSpc>
                  <a:spcPct val="90000"/>
                </a:lnSpc>
                <a:spcAft>
                  <a:spcPct val="35000"/>
                </a:spcAft>
              </a:pPr>
              <a:r>
                <a:rPr lang="zh-CN" altLang="en-US" sz="900">
                  <a:solidFill>
                    <a:srgbClr val="FFFFFF"/>
                  </a:solidFill>
                  <a:latin typeface="宋体" pitchFamily="2" charset="-122"/>
                  <a:sym typeface="宋体" pitchFamily="2" charset="-122"/>
                </a:rPr>
                <a:t>非现货产品</a:t>
              </a:r>
              <a:endParaRPr lang="zh-CN" altLang="en-US"/>
            </a:p>
          </p:txBody>
        </p:sp>
        <p:sp>
          <p:nvSpPr>
            <p:cNvPr id="29749" name="AutoShape 53"/>
            <p:cNvSpPr>
              <a:spLocks noChangeArrowheads="1"/>
            </p:cNvSpPr>
            <p:nvPr/>
          </p:nvSpPr>
          <p:spPr bwMode="auto">
            <a:xfrm>
              <a:off x="2786519" y="4164539"/>
              <a:ext cx="205954" cy="1275159"/>
            </a:xfrm>
            <a:prstGeom prst="roundRect">
              <a:avLst>
                <a:gd name="adj" fmla="val 10000"/>
              </a:avLst>
            </a:prstGeom>
            <a:solidFill>
              <a:srgbClr val="8064A2"/>
            </a:solidFill>
            <a:ln w="25400" cap="flat" cmpd="sng">
              <a:solidFill>
                <a:srgbClr val="FFFFFF"/>
              </a:solidFill>
              <a:bevel/>
              <a:headEnd/>
              <a:tailEnd/>
            </a:ln>
          </p:spPr>
          <p:txBody>
            <a:bodyPr/>
            <a:lstStyle/>
            <a:p>
              <a:endParaRPr lang="zh-CN" altLang="en-US"/>
            </a:p>
          </p:txBody>
        </p:sp>
        <p:sp>
          <p:nvSpPr>
            <p:cNvPr id="29750" name="Rectangle 54"/>
            <p:cNvSpPr>
              <a:spLocks noChangeArrowheads="1"/>
            </p:cNvSpPr>
            <p:nvPr/>
          </p:nvSpPr>
          <p:spPr bwMode="auto">
            <a:xfrm>
              <a:off x="2792551" y="4170571"/>
              <a:ext cx="193890" cy="126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nchor="ctr"/>
            <a:lstStyle/>
            <a:p>
              <a:pPr algn="ctr">
                <a:lnSpc>
                  <a:spcPct val="90000"/>
                </a:lnSpc>
                <a:spcAft>
                  <a:spcPct val="35000"/>
                </a:spcAft>
              </a:pPr>
              <a:r>
                <a:rPr lang="zh-CN" altLang="en-US" sz="900">
                  <a:solidFill>
                    <a:srgbClr val="FFFFFF"/>
                  </a:solidFill>
                  <a:latin typeface="宋体" pitchFamily="2" charset="-122"/>
                  <a:sym typeface="宋体" pitchFamily="2" charset="-122"/>
                </a:rPr>
                <a:t>非在目产品</a:t>
              </a:r>
              <a:endParaRPr lang="zh-CN" altLang="en-US"/>
            </a:p>
          </p:txBody>
        </p:sp>
        <p:sp>
          <p:nvSpPr>
            <p:cNvPr id="29751" name="AutoShape 55"/>
            <p:cNvSpPr>
              <a:spLocks noChangeArrowheads="1"/>
            </p:cNvSpPr>
            <p:nvPr/>
          </p:nvSpPr>
          <p:spPr bwMode="auto">
            <a:xfrm>
              <a:off x="3001124" y="2776686"/>
              <a:ext cx="626513" cy="1275159"/>
            </a:xfrm>
            <a:prstGeom prst="roundRect">
              <a:avLst>
                <a:gd name="adj" fmla="val 10000"/>
              </a:avLst>
            </a:prstGeom>
            <a:solidFill>
              <a:srgbClr val="9BBB59"/>
            </a:solidFill>
            <a:ln w="25400" cap="flat" cmpd="sng">
              <a:solidFill>
                <a:srgbClr val="FFFFFF"/>
              </a:solidFill>
              <a:bevel/>
              <a:headEnd/>
              <a:tailEnd/>
            </a:ln>
          </p:spPr>
          <p:txBody>
            <a:bodyPr/>
            <a:lstStyle/>
            <a:p>
              <a:endParaRPr lang="zh-CN" altLang="en-US"/>
            </a:p>
          </p:txBody>
        </p:sp>
        <p:sp>
          <p:nvSpPr>
            <p:cNvPr id="29752" name="Rectangle 56"/>
            <p:cNvSpPr>
              <a:spLocks noChangeArrowheads="1"/>
            </p:cNvSpPr>
            <p:nvPr/>
          </p:nvSpPr>
          <p:spPr bwMode="auto">
            <a:xfrm>
              <a:off x="3019474" y="2795036"/>
              <a:ext cx="589813" cy="1238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nchor="ctr"/>
            <a:lstStyle/>
            <a:p>
              <a:pPr algn="ctr">
                <a:lnSpc>
                  <a:spcPct val="90000"/>
                </a:lnSpc>
                <a:spcAft>
                  <a:spcPct val="35000"/>
                </a:spcAft>
              </a:pPr>
              <a:r>
                <a:rPr lang="zh-CN" altLang="en-US" sz="900">
                  <a:solidFill>
                    <a:srgbClr val="FFFFFF"/>
                  </a:solidFill>
                  <a:latin typeface="宋体" pitchFamily="2" charset="-122"/>
                  <a:sym typeface="宋体" pitchFamily="2" charset="-122"/>
                </a:rPr>
                <a:t>产品订购</a:t>
              </a:r>
              <a:endParaRPr lang="zh-CN" altLang="en-US"/>
            </a:p>
          </p:txBody>
        </p:sp>
        <p:sp>
          <p:nvSpPr>
            <p:cNvPr id="29753" name="AutoShape 57"/>
            <p:cNvSpPr>
              <a:spLocks noChangeArrowheads="1"/>
            </p:cNvSpPr>
            <p:nvPr/>
          </p:nvSpPr>
          <p:spPr bwMode="auto">
            <a:xfrm>
              <a:off x="3001124" y="4164539"/>
              <a:ext cx="205954" cy="1275159"/>
            </a:xfrm>
            <a:prstGeom prst="roundRect">
              <a:avLst>
                <a:gd name="adj" fmla="val 10000"/>
              </a:avLst>
            </a:prstGeom>
            <a:solidFill>
              <a:srgbClr val="8064A2"/>
            </a:solidFill>
            <a:ln w="25400" cap="flat" cmpd="sng">
              <a:solidFill>
                <a:srgbClr val="FFFFFF"/>
              </a:solidFill>
              <a:bevel/>
              <a:headEnd/>
              <a:tailEnd/>
            </a:ln>
          </p:spPr>
          <p:txBody>
            <a:bodyPr/>
            <a:lstStyle/>
            <a:p>
              <a:endParaRPr lang="zh-CN" altLang="en-US"/>
            </a:p>
          </p:txBody>
        </p:sp>
        <p:sp>
          <p:nvSpPr>
            <p:cNvPr id="29754" name="Rectangle 58"/>
            <p:cNvSpPr>
              <a:spLocks noChangeArrowheads="1"/>
            </p:cNvSpPr>
            <p:nvPr/>
          </p:nvSpPr>
          <p:spPr bwMode="auto">
            <a:xfrm>
              <a:off x="3007156" y="4170571"/>
              <a:ext cx="193890" cy="126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nchor="ctr"/>
            <a:lstStyle/>
            <a:p>
              <a:pPr algn="ctr">
                <a:lnSpc>
                  <a:spcPct val="90000"/>
                </a:lnSpc>
                <a:spcAft>
                  <a:spcPct val="35000"/>
                </a:spcAft>
              </a:pPr>
              <a:r>
                <a:rPr lang="zh-CN" altLang="en-US" sz="900">
                  <a:solidFill>
                    <a:srgbClr val="FFFFFF"/>
                  </a:solidFill>
                  <a:latin typeface="宋体" pitchFamily="2" charset="-122"/>
                  <a:sym typeface="宋体" pitchFamily="2" charset="-122"/>
                </a:rPr>
                <a:t>现货产品</a:t>
              </a:r>
              <a:endParaRPr lang="zh-CN" altLang="en-US"/>
            </a:p>
          </p:txBody>
        </p:sp>
        <p:sp>
          <p:nvSpPr>
            <p:cNvPr id="29755" name="AutoShape 59"/>
            <p:cNvSpPr>
              <a:spLocks noChangeArrowheads="1"/>
            </p:cNvSpPr>
            <p:nvPr/>
          </p:nvSpPr>
          <p:spPr bwMode="auto">
            <a:xfrm>
              <a:off x="3211403" y="4164539"/>
              <a:ext cx="205954" cy="1275159"/>
            </a:xfrm>
            <a:prstGeom prst="roundRect">
              <a:avLst>
                <a:gd name="adj" fmla="val 10000"/>
              </a:avLst>
            </a:prstGeom>
            <a:solidFill>
              <a:srgbClr val="8064A2"/>
            </a:solidFill>
            <a:ln w="25400" cap="flat" cmpd="sng">
              <a:solidFill>
                <a:srgbClr val="FFFFFF"/>
              </a:solidFill>
              <a:bevel/>
              <a:headEnd/>
              <a:tailEnd/>
            </a:ln>
          </p:spPr>
          <p:txBody>
            <a:bodyPr/>
            <a:lstStyle/>
            <a:p>
              <a:endParaRPr lang="zh-CN" altLang="en-US"/>
            </a:p>
          </p:txBody>
        </p:sp>
        <p:sp>
          <p:nvSpPr>
            <p:cNvPr id="29756" name="Rectangle 60"/>
            <p:cNvSpPr>
              <a:spLocks noChangeArrowheads="1"/>
            </p:cNvSpPr>
            <p:nvPr/>
          </p:nvSpPr>
          <p:spPr bwMode="auto">
            <a:xfrm>
              <a:off x="3217435" y="4170571"/>
              <a:ext cx="193890" cy="126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nchor="ctr"/>
            <a:lstStyle/>
            <a:p>
              <a:pPr algn="ctr">
                <a:lnSpc>
                  <a:spcPct val="90000"/>
                </a:lnSpc>
                <a:spcAft>
                  <a:spcPct val="35000"/>
                </a:spcAft>
              </a:pPr>
              <a:r>
                <a:rPr lang="zh-CN" altLang="en-US" sz="900">
                  <a:solidFill>
                    <a:srgbClr val="FFFFFF"/>
                  </a:solidFill>
                  <a:latin typeface="宋体" pitchFamily="2" charset="-122"/>
                  <a:sym typeface="宋体" pitchFamily="2" charset="-122"/>
                </a:rPr>
                <a:t>非现货产品</a:t>
              </a:r>
              <a:endParaRPr lang="zh-CN" altLang="en-US"/>
            </a:p>
          </p:txBody>
        </p:sp>
        <p:sp>
          <p:nvSpPr>
            <p:cNvPr id="29757" name="AutoShape 61"/>
            <p:cNvSpPr>
              <a:spLocks noChangeArrowheads="1"/>
            </p:cNvSpPr>
            <p:nvPr/>
          </p:nvSpPr>
          <p:spPr bwMode="auto">
            <a:xfrm>
              <a:off x="3421683" y="4164539"/>
              <a:ext cx="205954" cy="1275159"/>
            </a:xfrm>
            <a:prstGeom prst="roundRect">
              <a:avLst>
                <a:gd name="adj" fmla="val 10000"/>
              </a:avLst>
            </a:prstGeom>
            <a:solidFill>
              <a:srgbClr val="8064A2"/>
            </a:solidFill>
            <a:ln w="25400" cap="flat" cmpd="sng">
              <a:solidFill>
                <a:srgbClr val="FFFFFF"/>
              </a:solidFill>
              <a:bevel/>
              <a:headEnd/>
              <a:tailEnd/>
            </a:ln>
          </p:spPr>
          <p:txBody>
            <a:bodyPr/>
            <a:lstStyle/>
            <a:p>
              <a:endParaRPr lang="zh-CN" altLang="en-US"/>
            </a:p>
          </p:txBody>
        </p:sp>
        <p:sp>
          <p:nvSpPr>
            <p:cNvPr id="29758" name="Rectangle 62"/>
            <p:cNvSpPr>
              <a:spLocks noChangeArrowheads="1"/>
            </p:cNvSpPr>
            <p:nvPr/>
          </p:nvSpPr>
          <p:spPr bwMode="auto">
            <a:xfrm>
              <a:off x="3427715" y="4170571"/>
              <a:ext cx="193890" cy="126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nchor="ctr"/>
            <a:lstStyle/>
            <a:p>
              <a:pPr algn="ctr">
                <a:lnSpc>
                  <a:spcPct val="90000"/>
                </a:lnSpc>
                <a:spcAft>
                  <a:spcPct val="35000"/>
                </a:spcAft>
              </a:pPr>
              <a:r>
                <a:rPr lang="zh-CN" altLang="en-US" sz="900">
                  <a:solidFill>
                    <a:srgbClr val="FFFFFF"/>
                  </a:solidFill>
                  <a:latin typeface="宋体" pitchFamily="2" charset="-122"/>
                  <a:sym typeface="宋体" pitchFamily="2" charset="-122"/>
                </a:rPr>
                <a:t>非在目产品</a:t>
              </a:r>
              <a:endParaRPr lang="zh-CN" altLang="en-US"/>
            </a:p>
          </p:txBody>
        </p:sp>
        <p:sp>
          <p:nvSpPr>
            <p:cNvPr id="29759" name="AutoShape 63"/>
            <p:cNvSpPr>
              <a:spLocks noChangeArrowheads="1"/>
            </p:cNvSpPr>
            <p:nvPr/>
          </p:nvSpPr>
          <p:spPr bwMode="auto">
            <a:xfrm>
              <a:off x="3644937" y="1388833"/>
              <a:ext cx="635163" cy="1275159"/>
            </a:xfrm>
            <a:prstGeom prst="roundRect">
              <a:avLst>
                <a:gd name="adj" fmla="val 10000"/>
              </a:avLst>
            </a:prstGeom>
            <a:solidFill>
              <a:srgbClr val="C0504C"/>
            </a:solidFill>
            <a:ln w="25400" cap="flat" cmpd="sng">
              <a:solidFill>
                <a:srgbClr val="FFFFFF"/>
              </a:solidFill>
              <a:bevel/>
              <a:headEnd/>
              <a:tailEnd/>
            </a:ln>
          </p:spPr>
          <p:txBody>
            <a:bodyPr/>
            <a:lstStyle/>
            <a:p>
              <a:endParaRPr lang="zh-CN" altLang="en-US"/>
            </a:p>
          </p:txBody>
        </p:sp>
        <p:sp>
          <p:nvSpPr>
            <p:cNvPr id="29760" name="Rectangle 64"/>
            <p:cNvSpPr>
              <a:spLocks noChangeArrowheads="1"/>
            </p:cNvSpPr>
            <p:nvPr/>
          </p:nvSpPr>
          <p:spPr bwMode="auto">
            <a:xfrm>
              <a:off x="3663540" y="1407436"/>
              <a:ext cx="597957" cy="1237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nchor="ctr"/>
            <a:lstStyle/>
            <a:p>
              <a:pPr algn="ctr">
                <a:lnSpc>
                  <a:spcPct val="90000"/>
                </a:lnSpc>
                <a:spcAft>
                  <a:spcPct val="35000"/>
                </a:spcAft>
              </a:pPr>
              <a:r>
                <a:rPr lang="zh-CN" altLang="en-US" sz="900">
                  <a:solidFill>
                    <a:srgbClr val="FFFFFF"/>
                  </a:solidFill>
                  <a:latin typeface="宋体" pitchFamily="2" charset="-122"/>
                  <a:sym typeface="宋体" pitchFamily="2" charset="-122"/>
                </a:rPr>
                <a:t>实验服务</a:t>
              </a:r>
              <a:endParaRPr lang="zh-CN" altLang="en-US"/>
            </a:p>
          </p:txBody>
        </p:sp>
        <p:sp>
          <p:nvSpPr>
            <p:cNvPr id="29761" name="AutoShape 65"/>
            <p:cNvSpPr>
              <a:spLocks noChangeArrowheads="1"/>
            </p:cNvSpPr>
            <p:nvPr/>
          </p:nvSpPr>
          <p:spPr bwMode="auto">
            <a:xfrm>
              <a:off x="3644937" y="2776686"/>
              <a:ext cx="205954" cy="1275159"/>
            </a:xfrm>
            <a:prstGeom prst="roundRect">
              <a:avLst>
                <a:gd name="adj" fmla="val 10000"/>
              </a:avLst>
            </a:prstGeom>
            <a:solidFill>
              <a:srgbClr val="9BBB59"/>
            </a:solidFill>
            <a:ln w="25400" cap="flat" cmpd="sng">
              <a:solidFill>
                <a:srgbClr val="FFFFFF"/>
              </a:solidFill>
              <a:bevel/>
              <a:headEnd/>
              <a:tailEnd/>
            </a:ln>
          </p:spPr>
          <p:txBody>
            <a:bodyPr/>
            <a:lstStyle/>
            <a:p>
              <a:endParaRPr lang="zh-CN" altLang="en-US"/>
            </a:p>
          </p:txBody>
        </p:sp>
        <p:sp>
          <p:nvSpPr>
            <p:cNvPr id="29762" name="Rectangle 66"/>
            <p:cNvSpPr>
              <a:spLocks noChangeArrowheads="1"/>
            </p:cNvSpPr>
            <p:nvPr/>
          </p:nvSpPr>
          <p:spPr bwMode="auto">
            <a:xfrm>
              <a:off x="3650969" y="2782718"/>
              <a:ext cx="193890" cy="126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nchor="ctr"/>
            <a:lstStyle/>
            <a:p>
              <a:pPr algn="ctr">
                <a:lnSpc>
                  <a:spcPct val="90000"/>
                </a:lnSpc>
                <a:spcAft>
                  <a:spcPct val="35000"/>
                </a:spcAft>
              </a:pPr>
              <a:r>
                <a:rPr lang="zh-CN" altLang="en-US" sz="900">
                  <a:solidFill>
                    <a:srgbClr val="FFFFFF"/>
                  </a:solidFill>
                  <a:latin typeface="宋体" pitchFamily="2" charset="-122"/>
                  <a:sym typeface="宋体" pitchFamily="2" charset="-122"/>
                </a:rPr>
                <a:t>引物</a:t>
              </a:r>
              <a:endParaRPr lang="zh-CN" altLang="en-US"/>
            </a:p>
          </p:txBody>
        </p:sp>
        <p:sp>
          <p:nvSpPr>
            <p:cNvPr id="29763" name="AutoShape 67"/>
            <p:cNvSpPr>
              <a:spLocks noChangeArrowheads="1"/>
            </p:cNvSpPr>
            <p:nvPr/>
          </p:nvSpPr>
          <p:spPr bwMode="auto">
            <a:xfrm>
              <a:off x="3859542" y="2776686"/>
              <a:ext cx="205954" cy="1275159"/>
            </a:xfrm>
            <a:prstGeom prst="roundRect">
              <a:avLst>
                <a:gd name="adj" fmla="val 10000"/>
              </a:avLst>
            </a:prstGeom>
            <a:solidFill>
              <a:srgbClr val="9BBB59"/>
            </a:solidFill>
            <a:ln w="25400" cap="flat" cmpd="sng">
              <a:solidFill>
                <a:srgbClr val="FFFFFF"/>
              </a:solidFill>
              <a:bevel/>
              <a:headEnd/>
              <a:tailEnd/>
            </a:ln>
          </p:spPr>
          <p:txBody>
            <a:bodyPr/>
            <a:lstStyle/>
            <a:p>
              <a:endParaRPr lang="zh-CN" altLang="en-US"/>
            </a:p>
          </p:txBody>
        </p:sp>
        <p:sp>
          <p:nvSpPr>
            <p:cNvPr id="29764" name="Rectangle 68"/>
            <p:cNvSpPr>
              <a:spLocks noChangeArrowheads="1"/>
            </p:cNvSpPr>
            <p:nvPr/>
          </p:nvSpPr>
          <p:spPr bwMode="auto">
            <a:xfrm>
              <a:off x="3865574" y="2782718"/>
              <a:ext cx="193890" cy="126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nchor="ctr"/>
            <a:lstStyle/>
            <a:p>
              <a:pPr algn="ctr">
                <a:lnSpc>
                  <a:spcPct val="90000"/>
                </a:lnSpc>
                <a:spcAft>
                  <a:spcPct val="35000"/>
                </a:spcAft>
              </a:pPr>
              <a:r>
                <a:rPr lang="zh-CN" altLang="en-US" sz="900">
                  <a:solidFill>
                    <a:srgbClr val="FFFFFF"/>
                  </a:solidFill>
                  <a:latin typeface="宋体" pitchFamily="2" charset="-122"/>
                  <a:sym typeface="宋体" pitchFamily="2" charset="-122"/>
                </a:rPr>
                <a:t>测序</a:t>
              </a:r>
              <a:endParaRPr lang="zh-CN" altLang="en-US"/>
            </a:p>
          </p:txBody>
        </p:sp>
        <p:sp>
          <p:nvSpPr>
            <p:cNvPr id="29765" name="AutoShape 69"/>
            <p:cNvSpPr>
              <a:spLocks noChangeArrowheads="1"/>
            </p:cNvSpPr>
            <p:nvPr/>
          </p:nvSpPr>
          <p:spPr bwMode="auto">
            <a:xfrm>
              <a:off x="4074146" y="2776686"/>
              <a:ext cx="205954" cy="1275159"/>
            </a:xfrm>
            <a:prstGeom prst="roundRect">
              <a:avLst>
                <a:gd name="adj" fmla="val 10000"/>
              </a:avLst>
            </a:prstGeom>
            <a:solidFill>
              <a:srgbClr val="9BBB59"/>
            </a:solidFill>
            <a:ln w="25400" cap="flat" cmpd="sng">
              <a:solidFill>
                <a:srgbClr val="FFFFFF"/>
              </a:solidFill>
              <a:bevel/>
              <a:headEnd/>
              <a:tailEnd/>
            </a:ln>
          </p:spPr>
          <p:txBody>
            <a:bodyPr/>
            <a:lstStyle/>
            <a:p>
              <a:endParaRPr lang="zh-CN" altLang="en-US"/>
            </a:p>
          </p:txBody>
        </p:sp>
        <p:sp>
          <p:nvSpPr>
            <p:cNvPr id="29766" name="Rectangle 70"/>
            <p:cNvSpPr>
              <a:spLocks noChangeArrowheads="1"/>
            </p:cNvSpPr>
            <p:nvPr/>
          </p:nvSpPr>
          <p:spPr bwMode="auto">
            <a:xfrm>
              <a:off x="4080178" y="2782718"/>
              <a:ext cx="193890" cy="126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nchor="ctr"/>
            <a:lstStyle/>
            <a:p>
              <a:pPr algn="ctr">
                <a:lnSpc>
                  <a:spcPct val="90000"/>
                </a:lnSpc>
                <a:spcAft>
                  <a:spcPct val="35000"/>
                </a:spcAft>
              </a:pPr>
              <a:r>
                <a:rPr lang="zh-CN" altLang="en-US" sz="900">
                  <a:solidFill>
                    <a:srgbClr val="FFFFFF"/>
                  </a:solidFill>
                  <a:latin typeface="宋体" pitchFamily="2" charset="-122"/>
                  <a:sym typeface="宋体" pitchFamily="2" charset="-122"/>
                </a:rPr>
                <a:t>其他</a:t>
              </a:r>
              <a:endParaRPr lang="zh-CN" altLang="en-US"/>
            </a:p>
          </p:txBody>
        </p:sp>
        <p:sp>
          <p:nvSpPr>
            <p:cNvPr id="29767" name="AutoShape 71"/>
            <p:cNvSpPr>
              <a:spLocks noChangeArrowheads="1"/>
            </p:cNvSpPr>
            <p:nvPr/>
          </p:nvSpPr>
          <p:spPr bwMode="auto">
            <a:xfrm>
              <a:off x="4297401" y="1388833"/>
              <a:ext cx="1901165" cy="1275159"/>
            </a:xfrm>
            <a:prstGeom prst="roundRect">
              <a:avLst>
                <a:gd name="adj" fmla="val 10000"/>
              </a:avLst>
            </a:prstGeom>
            <a:solidFill>
              <a:srgbClr val="C0504C"/>
            </a:solidFill>
            <a:ln w="25400" cap="flat" cmpd="sng">
              <a:solidFill>
                <a:srgbClr val="FFFFFF"/>
              </a:solidFill>
              <a:bevel/>
              <a:headEnd/>
              <a:tailEnd/>
            </a:ln>
          </p:spPr>
          <p:txBody>
            <a:bodyPr/>
            <a:lstStyle/>
            <a:p>
              <a:endParaRPr lang="zh-CN" altLang="en-US"/>
            </a:p>
          </p:txBody>
        </p:sp>
        <p:sp>
          <p:nvSpPr>
            <p:cNvPr id="29768" name="Rectangle 72"/>
            <p:cNvSpPr>
              <a:spLocks noChangeArrowheads="1"/>
            </p:cNvSpPr>
            <p:nvPr/>
          </p:nvSpPr>
          <p:spPr bwMode="auto">
            <a:xfrm>
              <a:off x="4334749" y="1426181"/>
              <a:ext cx="1826469" cy="120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nchor="ctr"/>
            <a:lstStyle/>
            <a:p>
              <a:pPr algn="ctr">
                <a:lnSpc>
                  <a:spcPct val="90000"/>
                </a:lnSpc>
                <a:spcAft>
                  <a:spcPct val="35000"/>
                </a:spcAft>
              </a:pPr>
              <a:r>
                <a:rPr lang="zh-CN" altLang="en-US" sz="900">
                  <a:solidFill>
                    <a:srgbClr val="FFFFFF"/>
                  </a:solidFill>
                  <a:latin typeface="宋体" pitchFamily="2" charset="-122"/>
                  <a:sym typeface="宋体" pitchFamily="2" charset="-122"/>
                </a:rPr>
                <a:t>订单管理</a:t>
              </a:r>
              <a:endParaRPr lang="zh-CN" altLang="en-US"/>
            </a:p>
          </p:txBody>
        </p:sp>
        <p:sp>
          <p:nvSpPr>
            <p:cNvPr id="29769" name="AutoShape 73"/>
            <p:cNvSpPr>
              <a:spLocks noChangeArrowheads="1"/>
            </p:cNvSpPr>
            <p:nvPr/>
          </p:nvSpPr>
          <p:spPr bwMode="auto">
            <a:xfrm>
              <a:off x="4297401" y="2776686"/>
              <a:ext cx="626513" cy="1275159"/>
            </a:xfrm>
            <a:prstGeom prst="roundRect">
              <a:avLst>
                <a:gd name="adj" fmla="val 10000"/>
              </a:avLst>
            </a:prstGeom>
            <a:solidFill>
              <a:srgbClr val="9BBB59"/>
            </a:solidFill>
            <a:ln w="25400" cap="flat" cmpd="sng">
              <a:solidFill>
                <a:srgbClr val="FFFFFF"/>
              </a:solidFill>
              <a:bevel/>
              <a:headEnd/>
              <a:tailEnd/>
            </a:ln>
          </p:spPr>
          <p:txBody>
            <a:bodyPr/>
            <a:lstStyle/>
            <a:p>
              <a:endParaRPr lang="zh-CN" altLang="en-US"/>
            </a:p>
          </p:txBody>
        </p:sp>
        <p:sp>
          <p:nvSpPr>
            <p:cNvPr id="29770" name="Rectangle 74"/>
            <p:cNvSpPr>
              <a:spLocks noChangeArrowheads="1"/>
            </p:cNvSpPr>
            <p:nvPr/>
          </p:nvSpPr>
          <p:spPr bwMode="auto">
            <a:xfrm>
              <a:off x="4315751" y="2795036"/>
              <a:ext cx="589813" cy="1238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nchor="ctr"/>
            <a:lstStyle/>
            <a:p>
              <a:pPr algn="ctr">
                <a:lnSpc>
                  <a:spcPct val="90000"/>
                </a:lnSpc>
                <a:spcAft>
                  <a:spcPct val="35000"/>
                </a:spcAft>
              </a:pPr>
              <a:r>
                <a:rPr lang="zh-CN" altLang="en-US" sz="900">
                  <a:solidFill>
                    <a:srgbClr val="FFFFFF"/>
                  </a:solidFill>
                  <a:latin typeface="宋体" pitchFamily="2" charset="-122"/>
                  <a:sym typeface="宋体" pitchFamily="2" charset="-122"/>
                </a:rPr>
                <a:t>我的订单</a:t>
              </a:r>
              <a:endParaRPr lang="zh-CN" altLang="en-US"/>
            </a:p>
          </p:txBody>
        </p:sp>
        <p:sp>
          <p:nvSpPr>
            <p:cNvPr id="29771" name="AutoShape 75"/>
            <p:cNvSpPr>
              <a:spLocks noChangeArrowheads="1"/>
            </p:cNvSpPr>
            <p:nvPr/>
          </p:nvSpPr>
          <p:spPr bwMode="auto">
            <a:xfrm>
              <a:off x="4288683" y="4164539"/>
              <a:ext cx="205954" cy="1275159"/>
            </a:xfrm>
            <a:prstGeom prst="roundRect">
              <a:avLst>
                <a:gd name="adj" fmla="val 10000"/>
              </a:avLst>
            </a:prstGeom>
            <a:solidFill>
              <a:srgbClr val="4BACC6"/>
            </a:solidFill>
            <a:ln w="25400" cap="flat" cmpd="sng">
              <a:solidFill>
                <a:srgbClr val="FFFFFF"/>
              </a:solidFill>
              <a:bevel/>
              <a:headEnd/>
              <a:tailEnd/>
            </a:ln>
          </p:spPr>
          <p:txBody>
            <a:bodyPr/>
            <a:lstStyle/>
            <a:p>
              <a:endParaRPr lang="zh-CN" altLang="en-US"/>
            </a:p>
          </p:txBody>
        </p:sp>
        <p:sp>
          <p:nvSpPr>
            <p:cNvPr id="29772" name="Rectangle 76"/>
            <p:cNvSpPr>
              <a:spLocks noChangeArrowheads="1"/>
            </p:cNvSpPr>
            <p:nvPr/>
          </p:nvSpPr>
          <p:spPr bwMode="auto">
            <a:xfrm>
              <a:off x="4294715" y="4170571"/>
              <a:ext cx="193890" cy="126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nchor="ctr"/>
            <a:lstStyle/>
            <a:p>
              <a:pPr algn="ctr">
                <a:lnSpc>
                  <a:spcPct val="90000"/>
                </a:lnSpc>
                <a:spcAft>
                  <a:spcPct val="35000"/>
                </a:spcAft>
              </a:pPr>
              <a:r>
                <a:rPr lang="zh-CN" altLang="en-US" sz="900">
                  <a:solidFill>
                    <a:srgbClr val="FFFFFF"/>
                  </a:solidFill>
                  <a:latin typeface="宋体" pitchFamily="2" charset="-122"/>
                  <a:sym typeface="宋体" pitchFamily="2" charset="-122"/>
                </a:rPr>
                <a:t>被拒订单</a:t>
              </a:r>
              <a:endParaRPr lang="zh-CN" altLang="en-US"/>
            </a:p>
          </p:txBody>
        </p:sp>
        <p:sp>
          <p:nvSpPr>
            <p:cNvPr id="29773" name="AutoShape 77"/>
            <p:cNvSpPr>
              <a:spLocks noChangeArrowheads="1"/>
            </p:cNvSpPr>
            <p:nvPr/>
          </p:nvSpPr>
          <p:spPr bwMode="auto">
            <a:xfrm>
              <a:off x="4507681" y="4164539"/>
              <a:ext cx="205954" cy="1275159"/>
            </a:xfrm>
            <a:prstGeom prst="roundRect">
              <a:avLst>
                <a:gd name="adj" fmla="val 10000"/>
              </a:avLst>
            </a:prstGeom>
            <a:solidFill>
              <a:srgbClr val="4BACC6"/>
            </a:solidFill>
            <a:ln w="25400" cap="flat" cmpd="sng">
              <a:solidFill>
                <a:srgbClr val="FFFFFF"/>
              </a:solidFill>
              <a:bevel/>
              <a:headEnd/>
              <a:tailEnd/>
            </a:ln>
          </p:spPr>
          <p:txBody>
            <a:bodyPr/>
            <a:lstStyle/>
            <a:p>
              <a:endParaRPr lang="zh-CN" altLang="en-US"/>
            </a:p>
          </p:txBody>
        </p:sp>
        <p:sp>
          <p:nvSpPr>
            <p:cNvPr id="29774" name="Rectangle 78"/>
            <p:cNvSpPr>
              <a:spLocks noChangeArrowheads="1"/>
            </p:cNvSpPr>
            <p:nvPr/>
          </p:nvSpPr>
          <p:spPr bwMode="auto">
            <a:xfrm>
              <a:off x="4513713" y="4170571"/>
              <a:ext cx="193890" cy="126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0480" tIns="30480" rIns="30480" bIns="30480" anchor="ctr"/>
            <a:lstStyle/>
            <a:p>
              <a:pPr algn="ctr">
                <a:lnSpc>
                  <a:spcPct val="90000"/>
                </a:lnSpc>
                <a:spcAft>
                  <a:spcPct val="35000"/>
                </a:spcAft>
              </a:pPr>
              <a:r>
                <a:rPr lang="zh-CN" altLang="en-US" sz="800">
                  <a:solidFill>
                    <a:srgbClr val="FFFFFF"/>
                  </a:solidFill>
                  <a:latin typeface="宋体" pitchFamily="2" charset="-122"/>
                  <a:sym typeface="宋体" pitchFamily="2" charset="-122"/>
                </a:rPr>
                <a:t>处理中订单</a:t>
              </a:r>
              <a:endParaRPr lang="zh-CN" altLang="en-US"/>
            </a:p>
          </p:txBody>
        </p:sp>
        <p:sp>
          <p:nvSpPr>
            <p:cNvPr id="29775" name="AutoShape 79"/>
            <p:cNvSpPr>
              <a:spLocks noChangeArrowheads="1"/>
            </p:cNvSpPr>
            <p:nvPr/>
          </p:nvSpPr>
          <p:spPr bwMode="auto">
            <a:xfrm>
              <a:off x="4717960" y="4164539"/>
              <a:ext cx="205954" cy="1275159"/>
            </a:xfrm>
            <a:prstGeom prst="roundRect">
              <a:avLst>
                <a:gd name="adj" fmla="val 10000"/>
              </a:avLst>
            </a:prstGeom>
            <a:solidFill>
              <a:srgbClr val="4BACC6"/>
            </a:solidFill>
            <a:ln w="25400" cap="flat" cmpd="sng">
              <a:solidFill>
                <a:srgbClr val="FFFFFF"/>
              </a:solidFill>
              <a:bevel/>
              <a:headEnd/>
              <a:tailEnd/>
            </a:ln>
          </p:spPr>
          <p:txBody>
            <a:bodyPr/>
            <a:lstStyle/>
            <a:p>
              <a:endParaRPr lang="zh-CN" altLang="en-US"/>
            </a:p>
          </p:txBody>
        </p:sp>
        <p:sp>
          <p:nvSpPr>
            <p:cNvPr id="29776" name="Rectangle 80"/>
            <p:cNvSpPr>
              <a:spLocks noChangeArrowheads="1"/>
            </p:cNvSpPr>
            <p:nvPr/>
          </p:nvSpPr>
          <p:spPr bwMode="auto">
            <a:xfrm>
              <a:off x="4723992" y="4170571"/>
              <a:ext cx="193890" cy="126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0480" tIns="30480" rIns="30480" bIns="30480" anchor="ctr"/>
            <a:lstStyle/>
            <a:p>
              <a:pPr algn="ctr">
                <a:lnSpc>
                  <a:spcPct val="90000"/>
                </a:lnSpc>
                <a:spcAft>
                  <a:spcPct val="35000"/>
                </a:spcAft>
              </a:pPr>
              <a:r>
                <a:rPr lang="zh-CN" altLang="en-US" sz="800">
                  <a:solidFill>
                    <a:srgbClr val="FFFFFF"/>
                  </a:solidFill>
                  <a:latin typeface="宋体" pitchFamily="2" charset="-122"/>
                  <a:sym typeface="宋体" pitchFamily="2" charset="-122"/>
                </a:rPr>
                <a:t>已完成订单</a:t>
              </a:r>
              <a:endParaRPr lang="zh-CN" altLang="en-US"/>
            </a:p>
          </p:txBody>
        </p:sp>
        <p:sp>
          <p:nvSpPr>
            <p:cNvPr id="29777" name="AutoShape 81"/>
            <p:cNvSpPr>
              <a:spLocks noChangeArrowheads="1"/>
            </p:cNvSpPr>
            <p:nvPr/>
          </p:nvSpPr>
          <p:spPr bwMode="auto">
            <a:xfrm>
              <a:off x="4932565" y="2776686"/>
              <a:ext cx="626513" cy="1275159"/>
            </a:xfrm>
            <a:prstGeom prst="roundRect">
              <a:avLst>
                <a:gd name="adj" fmla="val 10000"/>
              </a:avLst>
            </a:prstGeom>
            <a:solidFill>
              <a:srgbClr val="9BBB59"/>
            </a:solidFill>
            <a:ln w="25400" cap="flat" cmpd="sng">
              <a:solidFill>
                <a:srgbClr val="FFFFFF"/>
              </a:solidFill>
              <a:bevel/>
              <a:headEnd/>
              <a:tailEnd/>
            </a:ln>
          </p:spPr>
          <p:txBody>
            <a:bodyPr/>
            <a:lstStyle/>
            <a:p>
              <a:endParaRPr lang="zh-CN" altLang="en-US"/>
            </a:p>
          </p:txBody>
        </p:sp>
        <p:sp>
          <p:nvSpPr>
            <p:cNvPr id="29778" name="Rectangle 82"/>
            <p:cNvSpPr>
              <a:spLocks noChangeArrowheads="1"/>
            </p:cNvSpPr>
            <p:nvPr/>
          </p:nvSpPr>
          <p:spPr bwMode="auto">
            <a:xfrm>
              <a:off x="4950915" y="2795036"/>
              <a:ext cx="589813" cy="1238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nchor="ctr"/>
            <a:lstStyle/>
            <a:p>
              <a:pPr algn="ctr">
                <a:lnSpc>
                  <a:spcPct val="90000"/>
                </a:lnSpc>
                <a:spcAft>
                  <a:spcPct val="35000"/>
                </a:spcAft>
              </a:pPr>
              <a:r>
                <a:rPr lang="zh-CN" altLang="en-US" sz="900">
                  <a:solidFill>
                    <a:srgbClr val="FFFFFF"/>
                  </a:solidFill>
                  <a:latin typeface="宋体" pitchFamily="2" charset="-122"/>
                  <a:sym typeface="宋体" pitchFamily="2" charset="-122"/>
                </a:rPr>
                <a:t>课题组订单</a:t>
              </a:r>
              <a:endParaRPr lang="zh-CN" altLang="en-US"/>
            </a:p>
          </p:txBody>
        </p:sp>
        <p:sp>
          <p:nvSpPr>
            <p:cNvPr id="29779" name="AutoShape 83"/>
            <p:cNvSpPr>
              <a:spLocks noChangeArrowheads="1"/>
            </p:cNvSpPr>
            <p:nvPr/>
          </p:nvSpPr>
          <p:spPr bwMode="auto">
            <a:xfrm>
              <a:off x="4932565" y="4164539"/>
              <a:ext cx="205954" cy="1275159"/>
            </a:xfrm>
            <a:prstGeom prst="roundRect">
              <a:avLst>
                <a:gd name="adj" fmla="val 10000"/>
              </a:avLst>
            </a:prstGeom>
            <a:solidFill>
              <a:srgbClr val="4BACC6"/>
            </a:solidFill>
            <a:ln w="25400" cap="flat" cmpd="sng">
              <a:solidFill>
                <a:srgbClr val="FFFFFF"/>
              </a:solidFill>
              <a:bevel/>
              <a:headEnd/>
              <a:tailEnd/>
            </a:ln>
          </p:spPr>
          <p:txBody>
            <a:bodyPr/>
            <a:lstStyle/>
            <a:p>
              <a:endParaRPr lang="zh-CN" altLang="en-US"/>
            </a:p>
          </p:txBody>
        </p:sp>
        <p:sp>
          <p:nvSpPr>
            <p:cNvPr id="29780" name="Rectangle 84"/>
            <p:cNvSpPr>
              <a:spLocks noChangeArrowheads="1"/>
            </p:cNvSpPr>
            <p:nvPr/>
          </p:nvSpPr>
          <p:spPr bwMode="auto">
            <a:xfrm>
              <a:off x="4938597" y="4170571"/>
              <a:ext cx="193890" cy="126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nchor="ctr"/>
            <a:lstStyle/>
            <a:p>
              <a:pPr algn="ctr">
                <a:lnSpc>
                  <a:spcPct val="90000"/>
                </a:lnSpc>
                <a:spcAft>
                  <a:spcPct val="35000"/>
                </a:spcAft>
              </a:pPr>
              <a:r>
                <a:rPr lang="zh-CN" altLang="en-US" sz="900">
                  <a:solidFill>
                    <a:srgbClr val="FFFFFF"/>
                  </a:solidFill>
                  <a:latin typeface="宋体" pitchFamily="2" charset="-122"/>
                  <a:sym typeface="宋体" pitchFamily="2" charset="-122"/>
                </a:rPr>
                <a:t>被拒订单</a:t>
              </a:r>
              <a:endParaRPr lang="zh-CN" altLang="en-US"/>
            </a:p>
          </p:txBody>
        </p:sp>
        <p:sp>
          <p:nvSpPr>
            <p:cNvPr id="29781" name="AutoShape 85"/>
            <p:cNvSpPr>
              <a:spLocks noChangeArrowheads="1"/>
            </p:cNvSpPr>
            <p:nvPr/>
          </p:nvSpPr>
          <p:spPr bwMode="auto">
            <a:xfrm>
              <a:off x="5142844" y="4164539"/>
              <a:ext cx="205954" cy="1275159"/>
            </a:xfrm>
            <a:prstGeom prst="roundRect">
              <a:avLst>
                <a:gd name="adj" fmla="val 10000"/>
              </a:avLst>
            </a:prstGeom>
            <a:solidFill>
              <a:srgbClr val="4BACC6"/>
            </a:solidFill>
            <a:ln w="25400" cap="flat" cmpd="sng">
              <a:solidFill>
                <a:srgbClr val="FFFFFF"/>
              </a:solidFill>
              <a:bevel/>
              <a:headEnd/>
              <a:tailEnd/>
            </a:ln>
          </p:spPr>
          <p:txBody>
            <a:bodyPr/>
            <a:lstStyle/>
            <a:p>
              <a:endParaRPr lang="zh-CN" altLang="en-US"/>
            </a:p>
          </p:txBody>
        </p:sp>
        <p:sp>
          <p:nvSpPr>
            <p:cNvPr id="29782" name="Rectangle 86"/>
            <p:cNvSpPr>
              <a:spLocks noChangeArrowheads="1"/>
            </p:cNvSpPr>
            <p:nvPr/>
          </p:nvSpPr>
          <p:spPr bwMode="auto">
            <a:xfrm>
              <a:off x="5148876" y="4170571"/>
              <a:ext cx="193890" cy="126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0480" tIns="30480" rIns="30480" bIns="30480" anchor="ctr"/>
            <a:lstStyle/>
            <a:p>
              <a:pPr algn="ctr">
                <a:lnSpc>
                  <a:spcPct val="90000"/>
                </a:lnSpc>
                <a:spcAft>
                  <a:spcPct val="35000"/>
                </a:spcAft>
              </a:pPr>
              <a:r>
                <a:rPr lang="zh-CN" altLang="en-US" sz="800">
                  <a:solidFill>
                    <a:srgbClr val="FFFFFF"/>
                  </a:solidFill>
                  <a:latin typeface="宋体" pitchFamily="2" charset="-122"/>
                  <a:sym typeface="宋体" pitchFamily="2" charset="-122"/>
                </a:rPr>
                <a:t>处理中订单</a:t>
              </a:r>
              <a:endParaRPr lang="zh-CN" altLang="en-US"/>
            </a:p>
          </p:txBody>
        </p:sp>
        <p:sp>
          <p:nvSpPr>
            <p:cNvPr id="29783" name="AutoShape 87"/>
            <p:cNvSpPr>
              <a:spLocks noChangeArrowheads="1"/>
            </p:cNvSpPr>
            <p:nvPr/>
          </p:nvSpPr>
          <p:spPr bwMode="auto">
            <a:xfrm>
              <a:off x="5353124" y="4164539"/>
              <a:ext cx="205954" cy="1275159"/>
            </a:xfrm>
            <a:prstGeom prst="roundRect">
              <a:avLst>
                <a:gd name="adj" fmla="val 10000"/>
              </a:avLst>
            </a:prstGeom>
            <a:solidFill>
              <a:srgbClr val="4BACC6"/>
            </a:solidFill>
            <a:ln w="25400" cap="flat" cmpd="sng">
              <a:solidFill>
                <a:srgbClr val="FFFFFF"/>
              </a:solidFill>
              <a:bevel/>
              <a:headEnd/>
              <a:tailEnd/>
            </a:ln>
          </p:spPr>
          <p:txBody>
            <a:bodyPr/>
            <a:lstStyle/>
            <a:p>
              <a:endParaRPr lang="zh-CN" altLang="en-US"/>
            </a:p>
          </p:txBody>
        </p:sp>
        <p:sp>
          <p:nvSpPr>
            <p:cNvPr id="29784" name="Rectangle 88"/>
            <p:cNvSpPr>
              <a:spLocks noChangeArrowheads="1"/>
            </p:cNvSpPr>
            <p:nvPr/>
          </p:nvSpPr>
          <p:spPr bwMode="auto">
            <a:xfrm>
              <a:off x="5359156" y="4170571"/>
              <a:ext cx="193890" cy="126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0480" tIns="30480" rIns="30480" bIns="30480" anchor="ctr"/>
            <a:lstStyle/>
            <a:p>
              <a:pPr algn="ctr">
                <a:lnSpc>
                  <a:spcPct val="90000"/>
                </a:lnSpc>
                <a:spcAft>
                  <a:spcPct val="35000"/>
                </a:spcAft>
              </a:pPr>
              <a:r>
                <a:rPr lang="zh-CN" altLang="en-US" sz="800">
                  <a:solidFill>
                    <a:srgbClr val="FFFFFF"/>
                  </a:solidFill>
                  <a:latin typeface="宋体" pitchFamily="2" charset="-122"/>
                  <a:sym typeface="宋体" pitchFamily="2" charset="-122"/>
                </a:rPr>
                <a:t>已完成订单</a:t>
              </a:r>
              <a:endParaRPr lang="zh-CN" altLang="en-US"/>
            </a:p>
          </p:txBody>
        </p:sp>
        <p:sp>
          <p:nvSpPr>
            <p:cNvPr id="29785" name="AutoShape 89"/>
            <p:cNvSpPr>
              <a:spLocks noChangeArrowheads="1"/>
            </p:cNvSpPr>
            <p:nvPr/>
          </p:nvSpPr>
          <p:spPr bwMode="auto">
            <a:xfrm>
              <a:off x="5567728" y="2776686"/>
              <a:ext cx="416233" cy="1275159"/>
            </a:xfrm>
            <a:prstGeom prst="roundRect">
              <a:avLst>
                <a:gd name="adj" fmla="val 10000"/>
              </a:avLst>
            </a:prstGeom>
            <a:solidFill>
              <a:srgbClr val="9BBB59"/>
            </a:solidFill>
            <a:ln w="25400" cap="flat" cmpd="sng">
              <a:solidFill>
                <a:srgbClr val="FFFFFF"/>
              </a:solidFill>
              <a:bevel/>
              <a:headEnd/>
              <a:tailEnd/>
            </a:ln>
          </p:spPr>
          <p:txBody>
            <a:bodyPr/>
            <a:lstStyle/>
            <a:p>
              <a:endParaRPr lang="zh-CN" altLang="en-US"/>
            </a:p>
          </p:txBody>
        </p:sp>
        <p:sp>
          <p:nvSpPr>
            <p:cNvPr id="29786" name="Rectangle 90"/>
            <p:cNvSpPr>
              <a:spLocks noChangeArrowheads="1"/>
            </p:cNvSpPr>
            <p:nvPr/>
          </p:nvSpPr>
          <p:spPr bwMode="auto">
            <a:xfrm>
              <a:off x="5579919" y="2788877"/>
              <a:ext cx="391851" cy="1250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nchor="ctr"/>
            <a:lstStyle/>
            <a:p>
              <a:pPr algn="ctr">
                <a:lnSpc>
                  <a:spcPct val="90000"/>
                </a:lnSpc>
                <a:spcAft>
                  <a:spcPct val="35000"/>
                </a:spcAft>
              </a:pPr>
              <a:r>
                <a:rPr lang="zh-CN" altLang="en-US" sz="900">
                  <a:solidFill>
                    <a:srgbClr val="FFFFFF"/>
                  </a:solidFill>
                  <a:latin typeface="宋体" pitchFamily="2" charset="-122"/>
                  <a:sym typeface="宋体" pitchFamily="2" charset="-122"/>
                </a:rPr>
                <a:t>订单审核</a:t>
              </a:r>
              <a:endParaRPr lang="zh-CN" altLang="en-US"/>
            </a:p>
          </p:txBody>
        </p:sp>
        <p:sp>
          <p:nvSpPr>
            <p:cNvPr id="29787" name="AutoShape 91"/>
            <p:cNvSpPr>
              <a:spLocks noChangeArrowheads="1"/>
            </p:cNvSpPr>
            <p:nvPr/>
          </p:nvSpPr>
          <p:spPr bwMode="auto">
            <a:xfrm>
              <a:off x="5567728" y="4164539"/>
              <a:ext cx="205954" cy="1275159"/>
            </a:xfrm>
            <a:prstGeom prst="roundRect">
              <a:avLst>
                <a:gd name="adj" fmla="val 10000"/>
              </a:avLst>
            </a:prstGeom>
            <a:solidFill>
              <a:srgbClr val="4BACC6"/>
            </a:solidFill>
            <a:ln w="25400" cap="flat" cmpd="sng">
              <a:solidFill>
                <a:srgbClr val="FFFFFF"/>
              </a:solidFill>
              <a:bevel/>
              <a:headEnd/>
              <a:tailEnd/>
            </a:ln>
          </p:spPr>
          <p:txBody>
            <a:bodyPr/>
            <a:lstStyle/>
            <a:p>
              <a:endParaRPr lang="zh-CN" altLang="en-US"/>
            </a:p>
          </p:txBody>
        </p:sp>
        <p:sp>
          <p:nvSpPr>
            <p:cNvPr id="29788" name="Rectangle 92"/>
            <p:cNvSpPr>
              <a:spLocks noChangeArrowheads="1"/>
            </p:cNvSpPr>
            <p:nvPr/>
          </p:nvSpPr>
          <p:spPr bwMode="auto">
            <a:xfrm>
              <a:off x="5573760" y="4170571"/>
              <a:ext cx="193890" cy="126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nchor="ctr"/>
            <a:lstStyle/>
            <a:p>
              <a:pPr algn="ctr">
                <a:lnSpc>
                  <a:spcPct val="90000"/>
                </a:lnSpc>
                <a:spcAft>
                  <a:spcPct val="35000"/>
                </a:spcAft>
              </a:pPr>
              <a:r>
                <a:rPr lang="zh-CN" altLang="en-US" sz="900">
                  <a:solidFill>
                    <a:srgbClr val="FFFFFF"/>
                  </a:solidFill>
                  <a:latin typeface="宋体" pitchFamily="2" charset="-122"/>
                  <a:sym typeface="宋体" pitchFamily="2" charset="-122"/>
                </a:rPr>
                <a:t>待审订单</a:t>
              </a:r>
              <a:endParaRPr lang="zh-CN" altLang="en-US"/>
            </a:p>
          </p:txBody>
        </p:sp>
        <p:sp>
          <p:nvSpPr>
            <p:cNvPr id="29789" name="AutoShape 93"/>
            <p:cNvSpPr>
              <a:spLocks noChangeArrowheads="1"/>
            </p:cNvSpPr>
            <p:nvPr/>
          </p:nvSpPr>
          <p:spPr bwMode="auto">
            <a:xfrm>
              <a:off x="5778008" y="4164539"/>
              <a:ext cx="205954" cy="1275159"/>
            </a:xfrm>
            <a:prstGeom prst="roundRect">
              <a:avLst>
                <a:gd name="adj" fmla="val 10000"/>
              </a:avLst>
            </a:prstGeom>
            <a:solidFill>
              <a:srgbClr val="4BACC6"/>
            </a:solidFill>
            <a:ln w="25400" cap="flat" cmpd="sng">
              <a:solidFill>
                <a:srgbClr val="FFFFFF"/>
              </a:solidFill>
              <a:bevel/>
              <a:headEnd/>
              <a:tailEnd/>
            </a:ln>
          </p:spPr>
          <p:txBody>
            <a:bodyPr/>
            <a:lstStyle/>
            <a:p>
              <a:endParaRPr lang="zh-CN" altLang="en-US"/>
            </a:p>
          </p:txBody>
        </p:sp>
        <p:sp>
          <p:nvSpPr>
            <p:cNvPr id="29790" name="Rectangle 94"/>
            <p:cNvSpPr>
              <a:spLocks noChangeArrowheads="1"/>
            </p:cNvSpPr>
            <p:nvPr/>
          </p:nvSpPr>
          <p:spPr bwMode="auto">
            <a:xfrm>
              <a:off x="5784040" y="4170571"/>
              <a:ext cx="193890" cy="126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0480" tIns="30480" rIns="30480" bIns="30480" anchor="ctr"/>
            <a:lstStyle/>
            <a:p>
              <a:pPr algn="ctr">
                <a:lnSpc>
                  <a:spcPct val="90000"/>
                </a:lnSpc>
                <a:spcAft>
                  <a:spcPct val="35000"/>
                </a:spcAft>
              </a:pPr>
              <a:r>
                <a:rPr lang="zh-CN" altLang="en-US" sz="800">
                  <a:solidFill>
                    <a:srgbClr val="FFFFFF"/>
                  </a:solidFill>
                  <a:latin typeface="宋体" pitchFamily="2" charset="-122"/>
                  <a:sym typeface="宋体" pitchFamily="2" charset="-122"/>
                </a:rPr>
                <a:t>已审订单</a:t>
              </a:r>
              <a:endParaRPr lang="zh-CN" altLang="en-US"/>
            </a:p>
          </p:txBody>
        </p:sp>
        <p:sp>
          <p:nvSpPr>
            <p:cNvPr id="29791" name="AutoShape 95"/>
            <p:cNvSpPr>
              <a:spLocks noChangeArrowheads="1"/>
            </p:cNvSpPr>
            <p:nvPr/>
          </p:nvSpPr>
          <p:spPr bwMode="auto">
            <a:xfrm>
              <a:off x="5992612" y="2776686"/>
              <a:ext cx="205954" cy="1275159"/>
            </a:xfrm>
            <a:prstGeom prst="roundRect">
              <a:avLst>
                <a:gd name="adj" fmla="val 10000"/>
              </a:avLst>
            </a:prstGeom>
            <a:solidFill>
              <a:srgbClr val="9BBB59"/>
            </a:solidFill>
            <a:ln w="25400" cap="flat" cmpd="sng">
              <a:solidFill>
                <a:srgbClr val="FFFFFF"/>
              </a:solidFill>
              <a:bevel/>
              <a:headEnd/>
              <a:tailEnd/>
            </a:ln>
          </p:spPr>
          <p:txBody>
            <a:bodyPr/>
            <a:lstStyle/>
            <a:p>
              <a:endParaRPr lang="zh-CN" altLang="en-US"/>
            </a:p>
          </p:txBody>
        </p:sp>
        <p:sp>
          <p:nvSpPr>
            <p:cNvPr id="29792" name="Rectangle 96"/>
            <p:cNvSpPr>
              <a:spLocks noChangeArrowheads="1"/>
            </p:cNvSpPr>
            <p:nvPr/>
          </p:nvSpPr>
          <p:spPr bwMode="auto">
            <a:xfrm>
              <a:off x="5998644" y="2782718"/>
              <a:ext cx="193890" cy="126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nchor="ctr"/>
            <a:lstStyle/>
            <a:p>
              <a:pPr algn="ctr">
                <a:lnSpc>
                  <a:spcPct val="90000"/>
                </a:lnSpc>
                <a:spcAft>
                  <a:spcPct val="35000"/>
                </a:spcAft>
              </a:pPr>
              <a:r>
                <a:rPr lang="zh-CN" altLang="en-US" sz="900">
                  <a:solidFill>
                    <a:srgbClr val="FFFFFF"/>
                  </a:solidFill>
                  <a:latin typeface="宋体" pitchFamily="2" charset="-122"/>
                  <a:sym typeface="宋体" pitchFamily="2" charset="-122"/>
                </a:rPr>
                <a:t>订单统计</a:t>
              </a:r>
              <a:endParaRPr lang="zh-CN" altLang="en-US"/>
            </a:p>
          </p:txBody>
        </p:sp>
        <p:sp>
          <p:nvSpPr>
            <p:cNvPr id="29793" name="AutoShape 97"/>
            <p:cNvSpPr>
              <a:spLocks noChangeArrowheads="1"/>
            </p:cNvSpPr>
            <p:nvPr/>
          </p:nvSpPr>
          <p:spPr bwMode="auto">
            <a:xfrm>
              <a:off x="6215867" y="1388833"/>
              <a:ext cx="420559" cy="1275159"/>
            </a:xfrm>
            <a:prstGeom prst="roundRect">
              <a:avLst>
                <a:gd name="adj" fmla="val 10000"/>
              </a:avLst>
            </a:prstGeom>
            <a:solidFill>
              <a:srgbClr val="C0504C"/>
            </a:solidFill>
            <a:ln w="25400" cap="flat" cmpd="sng">
              <a:solidFill>
                <a:srgbClr val="FFFFFF"/>
              </a:solidFill>
              <a:bevel/>
              <a:headEnd/>
              <a:tailEnd/>
            </a:ln>
          </p:spPr>
          <p:txBody>
            <a:bodyPr/>
            <a:lstStyle/>
            <a:p>
              <a:endParaRPr lang="zh-CN" altLang="en-US"/>
            </a:p>
          </p:txBody>
        </p:sp>
        <p:sp>
          <p:nvSpPr>
            <p:cNvPr id="29794" name="Rectangle 98"/>
            <p:cNvSpPr>
              <a:spLocks noChangeArrowheads="1"/>
            </p:cNvSpPr>
            <p:nvPr/>
          </p:nvSpPr>
          <p:spPr bwMode="auto">
            <a:xfrm>
              <a:off x="6228185" y="1401151"/>
              <a:ext cx="395923" cy="1250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nchor="ctr"/>
            <a:lstStyle/>
            <a:p>
              <a:pPr algn="ctr">
                <a:lnSpc>
                  <a:spcPct val="90000"/>
                </a:lnSpc>
                <a:spcAft>
                  <a:spcPct val="35000"/>
                </a:spcAft>
              </a:pPr>
              <a:r>
                <a:rPr lang="zh-CN" altLang="en-US" sz="900">
                  <a:solidFill>
                    <a:srgbClr val="FFFFFF"/>
                  </a:solidFill>
                  <a:latin typeface="宋体" pitchFamily="2" charset="-122"/>
                  <a:sym typeface="宋体" pitchFamily="2" charset="-122"/>
                </a:rPr>
                <a:t>课题组管理</a:t>
              </a:r>
              <a:endParaRPr lang="zh-CN" altLang="en-US"/>
            </a:p>
          </p:txBody>
        </p:sp>
        <p:sp>
          <p:nvSpPr>
            <p:cNvPr id="29795" name="AutoShape 99"/>
            <p:cNvSpPr>
              <a:spLocks noChangeArrowheads="1"/>
            </p:cNvSpPr>
            <p:nvPr/>
          </p:nvSpPr>
          <p:spPr bwMode="auto">
            <a:xfrm>
              <a:off x="6215867" y="2776686"/>
              <a:ext cx="205954" cy="1275159"/>
            </a:xfrm>
            <a:prstGeom prst="roundRect">
              <a:avLst>
                <a:gd name="adj" fmla="val 10000"/>
              </a:avLst>
            </a:prstGeom>
            <a:solidFill>
              <a:srgbClr val="9BBB59"/>
            </a:solidFill>
            <a:ln w="25400" cap="flat" cmpd="sng">
              <a:solidFill>
                <a:srgbClr val="FFFFFF"/>
              </a:solidFill>
              <a:bevel/>
              <a:headEnd/>
              <a:tailEnd/>
            </a:ln>
          </p:spPr>
          <p:txBody>
            <a:bodyPr/>
            <a:lstStyle/>
            <a:p>
              <a:endParaRPr lang="zh-CN" altLang="en-US"/>
            </a:p>
          </p:txBody>
        </p:sp>
        <p:sp>
          <p:nvSpPr>
            <p:cNvPr id="29796" name="Rectangle 100"/>
            <p:cNvSpPr>
              <a:spLocks noChangeArrowheads="1"/>
            </p:cNvSpPr>
            <p:nvPr/>
          </p:nvSpPr>
          <p:spPr bwMode="auto">
            <a:xfrm>
              <a:off x="6221899" y="2782718"/>
              <a:ext cx="193890" cy="126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nchor="ctr"/>
            <a:lstStyle/>
            <a:p>
              <a:pPr algn="ctr">
                <a:lnSpc>
                  <a:spcPct val="90000"/>
                </a:lnSpc>
                <a:spcAft>
                  <a:spcPct val="35000"/>
                </a:spcAft>
              </a:pPr>
              <a:r>
                <a:rPr lang="zh-CN" altLang="en-US" sz="900">
                  <a:solidFill>
                    <a:srgbClr val="FFFFFF"/>
                  </a:solidFill>
                  <a:latin typeface="宋体" pitchFamily="2" charset="-122"/>
                  <a:sym typeface="宋体" pitchFamily="2" charset="-122"/>
                </a:rPr>
                <a:t>信息查看</a:t>
              </a:r>
              <a:endParaRPr lang="zh-CN" altLang="en-US"/>
            </a:p>
          </p:txBody>
        </p:sp>
        <p:sp>
          <p:nvSpPr>
            <p:cNvPr id="29797" name="AutoShape 101"/>
            <p:cNvSpPr>
              <a:spLocks noChangeArrowheads="1"/>
            </p:cNvSpPr>
            <p:nvPr/>
          </p:nvSpPr>
          <p:spPr bwMode="auto">
            <a:xfrm>
              <a:off x="6430472" y="2776686"/>
              <a:ext cx="205954" cy="1275159"/>
            </a:xfrm>
            <a:prstGeom prst="roundRect">
              <a:avLst>
                <a:gd name="adj" fmla="val 10000"/>
              </a:avLst>
            </a:prstGeom>
            <a:solidFill>
              <a:srgbClr val="9BBB59"/>
            </a:solidFill>
            <a:ln w="25400" cap="flat" cmpd="sng">
              <a:solidFill>
                <a:srgbClr val="FFFFFF"/>
              </a:solidFill>
              <a:bevel/>
              <a:headEnd/>
              <a:tailEnd/>
            </a:ln>
          </p:spPr>
          <p:txBody>
            <a:bodyPr/>
            <a:lstStyle/>
            <a:p>
              <a:endParaRPr lang="zh-CN" altLang="en-US"/>
            </a:p>
          </p:txBody>
        </p:sp>
        <p:sp>
          <p:nvSpPr>
            <p:cNvPr id="29798" name="Rectangle 102"/>
            <p:cNvSpPr>
              <a:spLocks noChangeArrowheads="1"/>
            </p:cNvSpPr>
            <p:nvPr/>
          </p:nvSpPr>
          <p:spPr bwMode="auto">
            <a:xfrm>
              <a:off x="6436504" y="2782718"/>
              <a:ext cx="193890" cy="126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nchor="ctr"/>
            <a:lstStyle/>
            <a:p>
              <a:pPr algn="ctr">
                <a:lnSpc>
                  <a:spcPct val="90000"/>
                </a:lnSpc>
                <a:spcAft>
                  <a:spcPct val="35000"/>
                </a:spcAft>
              </a:pPr>
              <a:r>
                <a:rPr lang="zh-CN" altLang="en-US" sz="900">
                  <a:solidFill>
                    <a:srgbClr val="FFFFFF"/>
                  </a:solidFill>
                  <a:latin typeface="宋体" pitchFamily="2" charset="-122"/>
                  <a:sym typeface="宋体" pitchFamily="2" charset="-122"/>
                </a:rPr>
                <a:t>账号查询</a:t>
              </a:r>
              <a:endParaRPr lang="zh-CN" altLang="en-US"/>
            </a:p>
          </p:txBody>
        </p:sp>
        <p:sp>
          <p:nvSpPr>
            <p:cNvPr id="29799" name="AutoShape 103"/>
            <p:cNvSpPr>
              <a:spLocks noChangeArrowheads="1"/>
            </p:cNvSpPr>
            <p:nvPr/>
          </p:nvSpPr>
          <p:spPr bwMode="auto">
            <a:xfrm>
              <a:off x="6653726" y="1388833"/>
              <a:ext cx="1064372" cy="1275159"/>
            </a:xfrm>
            <a:prstGeom prst="roundRect">
              <a:avLst>
                <a:gd name="adj" fmla="val 10000"/>
              </a:avLst>
            </a:prstGeom>
            <a:solidFill>
              <a:srgbClr val="C0504C"/>
            </a:solidFill>
            <a:ln w="25400" cap="flat" cmpd="sng">
              <a:solidFill>
                <a:srgbClr val="FFFFFF"/>
              </a:solidFill>
              <a:bevel/>
              <a:headEnd/>
              <a:tailEnd/>
            </a:ln>
          </p:spPr>
          <p:txBody>
            <a:bodyPr/>
            <a:lstStyle/>
            <a:p>
              <a:endParaRPr lang="zh-CN" altLang="en-US"/>
            </a:p>
          </p:txBody>
        </p:sp>
        <p:sp>
          <p:nvSpPr>
            <p:cNvPr id="29800" name="Rectangle 104"/>
            <p:cNvSpPr>
              <a:spLocks noChangeArrowheads="1"/>
            </p:cNvSpPr>
            <p:nvPr/>
          </p:nvSpPr>
          <p:spPr bwMode="auto">
            <a:xfrm>
              <a:off x="6684900" y="1420007"/>
              <a:ext cx="1002024" cy="1212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nchor="ctr"/>
            <a:lstStyle/>
            <a:p>
              <a:pPr algn="ctr">
                <a:lnSpc>
                  <a:spcPct val="90000"/>
                </a:lnSpc>
                <a:spcAft>
                  <a:spcPct val="35000"/>
                </a:spcAft>
              </a:pPr>
              <a:r>
                <a:rPr lang="zh-CN" altLang="en-US" sz="900">
                  <a:solidFill>
                    <a:srgbClr val="FFFFFF"/>
                  </a:solidFill>
                  <a:latin typeface="宋体" pitchFamily="2" charset="-122"/>
                  <a:sym typeface="宋体" pitchFamily="2" charset="-122"/>
                </a:rPr>
                <a:t>购物车</a:t>
              </a:r>
              <a:endParaRPr lang="en-US" altLang="zh-CN" sz="900">
                <a:solidFill>
                  <a:srgbClr val="FFFFFF"/>
                </a:solidFill>
                <a:latin typeface="Calibri" pitchFamily="34" charset="0"/>
                <a:ea typeface="Calibri" pitchFamily="34" charset="0"/>
                <a:cs typeface="Calibri" pitchFamily="34" charset="0"/>
                <a:sym typeface="Calibri" pitchFamily="34" charset="0"/>
              </a:endParaRPr>
            </a:p>
          </p:txBody>
        </p:sp>
        <p:sp>
          <p:nvSpPr>
            <p:cNvPr id="29801" name="AutoShape 105"/>
            <p:cNvSpPr>
              <a:spLocks noChangeArrowheads="1"/>
            </p:cNvSpPr>
            <p:nvPr/>
          </p:nvSpPr>
          <p:spPr bwMode="auto">
            <a:xfrm>
              <a:off x="6653726" y="2776686"/>
              <a:ext cx="205954" cy="1275159"/>
            </a:xfrm>
            <a:prstGeom prst="roundRect">
              <a:avLst>
                <a:gd name="adj" fmla="val 10000"/>
              </a:avLst>
            </a:prstGeom>
            <a:solidFill>
              <a:srgbClr val="9BBB59"/>
            </a:solidFill>
            <a:ln w="25400" cap="flat" cmpd="sng">
              <a:solidFill>
                <a:srgbClr val="FFFFFF"/>
              </a:solidFill>
              <a:bevel/>
              <a:headEnd/>
              <a:tailEnd/>
            </a:ln>
          </p:spPr>
          <p:txBody>
            <a:bodyPr/>
            <a:lstStyle/>
            <a:p>
              <a:endParaRPr lang="zh-CN" altLang="en-US"/>
            </a:p>
          </p:txBody>
        </p:sp>
        <p:sp>
          <p:nvSpPr>
            <p:cNvPr id="29802" name="Rectangle 106"/>
            <p:cNvSpPr>
              <a:spLocks noChangeArrowheads="1"/>
            </p:cNvSpPr>
            <p:nvPr/>
          </p:nvSpPr>
          <p:spPr bwMode="auto">
            <a:xfrm>
              <a:off x="6659758" y="2782718"/>
              <a:ext cx="193890" cy="126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nchor="ctr"/>
            <a:lstStyle/>
            <a:p>
              <a:pPr algn="ctr">
                <a:lnSpc>
                  <a:spcPct val="90000"/>
                </a:lnSpc>
                <a:spcAft>
                  <a:spcPct val="35000"/>
                </a:spcAft>
              </a:pPr>
              <a:r>
                <a:rPr lang="zh-CN" altLang="en-US" sz="900">
                  <a:solidFill>
                    <a:srgbClr val="FFFFFF"/>
                  </a:solidFill>
                  <a:latin typeface="宋体" pitchFamily="2" charset="-122"/>
                  <a:sym typeface="宋体" pitchFamily="2" charset="-122"/>
                </a:rPr>
                <a:t>产品添加</a:t>
              </a:r>
              <a:endParaRPr lang="en-US" altLang="zh-CN" sz="900">
                <a:solidFill>
                  <a:srgbClr val="FFFFFF"/>
                </a:solidFill>
                <a:latin typeface="Calibri" pitchFamily="34" charset="0"/>
                <a:ea typeface="Calibri" pitchFamily="34" charset="0"/>
                <a:cs typeface="Calibri" pitchFamily="34" charset="0"/>
                <a:sym typeface="Calibri" pitchFamily="34" charset="0"/>
              </a:endParaRPr>
            </a:p>
          </p:txBody>
        </p:sp>
        <p:sp>
          <p:nvSpPr>
            <p:cNvPr id="29803" name="AutoShape 107"/>
            <p:cNvSpPr>
              <a:spLocks noChangeArrowheads="1"/>
            </p:cNvSpPr>
            <p:nvPr/>
          </p:nvSpPr>
          <p:spPr bwMode="auto">
            <a:xfrm>
              <a:off x="6868331" y="2776686"/>
              <a:ext cx="205954" cy="1275159"/>
            </a:xfrm>
            <a:prstGeom prst="roundRect">
              <a:avLst>
                <a:gd name="adj" fmla="val 10000"/>
              </a:avLst>
            </a:prstGeom>
            <a:solidFill>
              <a:srgbClr val="9BBB59"/>
            </a:solidFill>
            <a:ln w="25400" cap="flat" cmpd="sng">
              <a:solidFill>
                <a:srgbClr val="FFFFFF"/>
              </a:solidFill>
              <a:bevel/>
              <a:headEnd/>
              <a:tailEnd/>
            </a:ln>
          </p:spPr>
          <p:txBody>
            <a:bodyPr/>
            <a:lstStyle/>
            <a:p>
              <a:endParaRPr lang="zh-CN" altLang="en-US"/>
            </a:p>
          </p:txBody>
        </p:sp>
        <p:sp>
          <p:nvSpPr>
            <p:cNvPr id="29804" name="Rectangle 108"/>
            <p:cNvSpPr>
              <a:spLocks noChangeArrowheads="1"/>
            </p:cNvSpPr>
            <p:nvPr/>
          </p:nvSpPr>
          <p:spPr bwMode="auto">
            <a:xfrm>
              <a:off x="6874363" y="2782718"/>
              <a:ext cx="193890" cy="126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nchor="ctr"/>
            <a:lstStyle/>
            <a:p>
              <a:pPr algn="ctr">
                <a:lnSpc>
                  <a:spcPct val="90000"/>
                </a:lnSpc>
                <a:spcAft>
                  <a:spcPct val="35000"/>
                </a:spcAft>
              </a:pPr>
              <a:r>
                <a:rPr lang="zh-CN" altLang="en-US" sz="900">
                  <a:solidFill>
                    <a:srgbClr val="FFFFFF"/>
                  </a:solidFill>
                  <a:latin typeface="宋体" pitchFamily="2" charset="-122"/>
                  <a:sym typeface="宋体" pitchFamily="2" charset="-122"/>
                </a:rPr>
                <a:t>产品删除</a:t>
              </a:r>
              <a:endParaRPr lang="en-US" altLang="zh-CN" sz="900">
                <a:solidFill>
                  <a:srgbClr val="FFFFFF"/>
                </a:solidFill>
                <a:latin typeface="Calibri" pitchFamily="34" charset="0"/>
                <a:ea typeface="Calibri" pitchFamily="34" charset="0"/>
                <a:cs typeface="Calibri" pitchFamily="34" charset="0"/>
                <a:sym typeface="Calibri" pitchFamily="34" charset="0"/>
              </a:endParaRPr>
            </a:p>
          </p:txBody>
        </p:sp>
        <p:sp>
          <p:nvSpPr>
            <p:cNvPr id="29805" name="AutoShape 109"/>
            <p:cNvSpPr>
              <a:spLocks noChangeArrowheads="1"/>
            </p:cNvSpPr>
            <p:nvPr/>
          </p:nvSpPr>
          <p:spPr bwMode="auto">
            <a:xfrm>
              <a:off x="7082935" y="2776686"/>
              <a:ext cx="205954" cy="1275159"/>
            </a:xfrm>
            <a:prstGeom prst="roundRect">
              <a:avLst>
                <a:gd name="adj" fmla="val 10000"/>
              </a:avLst>
            </a:prstGeom>
            <a:solidFill>
              <a:srgbClr val="9BBB59"/>
            </a:solidFill>
            <a:ln w="25400" cap="flat" cmpd="sng">
              <a:solidFill>
                <a:srgbClr val="FFFFFF"/>
              </a:solidFill>
              <a:bevel/>
              <a:headEnd/>
              <a:tailEnd/>
            </a:ln>
          </p:spPr>
          <p:txBody>
            <a:bodyPr/>
            <a:lstStyle/>
            <a:p>
              <a:endParaRPr lang="zh-CN" altLang="en-US"/>
            </a:p>
          </p:txBody>
        </p:sp>
        <p:sp>
          <p:nvSpPr>
            <p:cNvPr id="29806" name="Rectangle 110"/>
            <p:cNvSpPr>
              <a:spLocks noChangeArrowheads="1"/>
            </p:cNvSpPr>
            <p:nvPr/>
          </p:nvSpPr>
          <p:spPr bwMode="auto">
            <a:xfrm>
              <a:off x="7088967" y="2782718"/>
              <a:ext cx="193890" cy="126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nchor="ctr"/>
            <a:lstStyle/>
            <a:p>
              <a:pPr algn="ctr">
                <a:lnSpc>
                  <a:spcPct val="90000"/>
                </a:lnSpc>
                <a:spcAft>
                  <a:spcPct val="35000"/>
                </a:spcAft>
              </a:pPr>
              <a:r>
                <a:rPr lang="zh-CN" altLang="en-US" sz="900">
                  <a:solidFill>
                    <a:srgbClr val="FFFFFF"/>
                  </a:solidFill>
                  <a:latin typeface="宋体" pitchFamily="2" charset="-122"/>
                  <a:sym typeface="宋体" pitchFamily="2" charset="-122"/>
                </a:rPr>
                <a:t>产品收藏</a:t>
              </a:r>
              <a:endParaRPr lang="en-US" altLang="zh-CN" sz="900">
                <a:solidFill>
                  <a:srgbClr val="FFFFFF"/>
                </a:solidFill>
                <a:latin typeface="Calibri" pitchFamily="34" charset="0"/>
                <a:ea typeface="Calibri" pitchFamily="34" charset="0"/>
                <a:cs typeface="Calibri" pitchFamily="34" charset="0"/>
                <a:sym typeface="Calibri" pitchFamily="34" charset="0"/>
              </a:endParaRPr>
            </a:p>
          </p:txBody>
        </p:sp>
        <p:sp>
          <p:nvSpPr>
            <p:cNvPr id="29807" name="AutoShape 111"/>
            <p:cNvSpPr>
              <a:spLocks noChangeArrowheads="1"/>
            </p:cNvSpPr>
            <p:nvPr/>
          </p:nvSpPr>
          <p:spPr bwMode="auto">
            <a:xfrm>
              <a:off x="7297540" y="2776686"/>
              <a:ext cx="205954" cy="1275159"/>
            </a:xfrm>
            <a:prstGeom prst="roundRect">
              <a:avLst>
                <a:gd name="adj" fmla="val 10000"/>
              </a:avLst>
            </a:prstGeom>
            <a:solidFill>
              <a:srgbClr val="9BBB59"/>
            </a:solidFill>
            <a:ln w="25400" cap="flat" cmpd="sng">
              <a:solidFill>
                <a:srgbClr val="FFFFFF"/>
              </a:solidFill>
              <a:bevel/>
              <a:headEnd/>
              <a:tailEnd/>
            </a:ln>
          </p:spPr>
          <p:txBody>
            <a:bodyPr/>
            <a:lstStyle/>
            <a:p>
              <a:endParaRPr lang="zh-CN" altLang="en-US"/>
            </a:p>
          </p:txBody>
        </p:sp>
        <p:sp>
          <p:nvSpPr>
            <p:cNvPr id="29808" name="Rectangle 112"/>
            <p:cNvSpPr>
              <a:spLocks noChangeArrowheads="1"/>
            </p:cNvSpPr>
            <p:nvPr/>
          </p:nvSpPr>
          <p:spPr bwMode="auto">
            <a:xfrm>
              <a:off x="7303572" y="2782718"/>
              <a:ext cx="193890" cy="126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nchor="ctr"/>
            <a:lstStyle/>
            <a:p>
              <a:pPr algn="ctr">
                <a:lnSpc>
                  <a:spcPct val="90000"/>
                </a:lnSpc>
                <a:spcAft>
                  <a:spcPct val="35000"/>
                </a:spcAft>
              </a:pPr>
              <a:r>
                <a:rPr lang="zh-CN" altLang="en-US" sz="900">
                  <a:solidFill>
                    <a:srgbClr val="FFFFFF"/>
                  </a:solidFill>
                  <a:latin typeface="宋体" pitchFamily="2" charset="-122"/>
                  <a:sym typeface="宋体" pitchFamily="2" charset="-122"/>
                </a:rPr>
                <a:t>产品订购</a:t>
              </a:r>
              <a:endParaRPr lang="en-US" altLang="zh-CN" sz="900">
                <a:solidFill>
                  <a:srgbClr val="FFFFFF"/>
                </a:solidFill>
                <a:latin typeface="Calibri" pitchFamily="34" charset="0"/>
                <a:ea typeface="Calibri" pitchFamily="34" charset="0"/>
                <a:cs typeface="Calibri" pitchFamily="34" charset="0"/>
                <a:sym typeface="Calibri" pitchFamily="34" charset="0"/>
              </a:endParaRPr>
            </a:p>
          </p:txBody>
        </p:sp>
        <p:sp>
          <p:nvSpPr>
            <p:cNvPr id="29809" name="AutoShape 113"/>
            <p:cNvSpPr>
              <a:spLocks noChangeArrowheads="1"/>
            </p:cNvSpPr>
            <p:nvPr/>
          </p:nvSpPr>
          <p:spPr bwMode="auto">
            <a:xfrm>
              <a:off x="7512144" y="2776686"/>
              <a:ext cx="205954" cy="1275159"/>
            </a:xfrm>
            <a:prstGeom prst="roundRect">
              <a:avLst>
                <a:gd name="adj" fmla="val 10000"/>
              </a:avLst>
            </a:prstGeom>
            <a:solidFill>
              <a:srgbClr val="9BBB59"/>
            </a:solidFill>
            <a:ln w="25400" cap="flat" cmpd="sng">
              <a:solidFill>
                <a:srgbClr val="FFFFFF"/>
              </a:solidFill>
              <a:bevel/>
              <a:headEnd/>
              <a:tailEnd/>
            </a:ln>
          </p:spPr>
          <p:txBody>
            <a:bodyPr/>
            <a:lstStyle/>
            <a:p>
              <a:endParaRPr lang="zh-CN" altLang="en-US"/>
            </a:p>
          </p:txBody>
        </p:sp>
        <p:sp>
          <p:nvSpPr>
            <p:cNvPr id="29810" name="Rectangle 114"/>
            <p:cNvSpPr>
              <a:spLocks noChangeArrowheads="1"/>
            </p:cNvSpPr>
            <p:nvPr/>
          </p:nvSpPr>
          <p:spPr bwMode="auto">
            <a:xfrm>
              <a:off x="7518176" y="2782718"/>
              <a:ext cx="193890" cy="126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nchor="ctr"/>
            <a:lstStyle/>
            <a:p>
              <a:pPr algn="ctr">
                <a:lnSpc>
                  <a:spcPct val="90000"/>
                </a:lnSpc>
                <a:spcAft>
                  <a:spcPct val="35000"/>
                </a:spcAft>
              </a:pPr>
              <a:r>
                <a:rPr lang="zh-CN" altLang="en-US" sz="900">
                  <a:solidFill>
                    <a:srgbClr val="FFFFFF"/>
                  </a:solidFill>
                  <a:latin typeface="宋体" pitchFamily="2" charset="-122"/>
                  <a:sym typeface="宋体" pitchFamily="2" charset="-122"/>
                </a:rPr>
                <a:t>购物车统计</a:t>
              </a:r>
              <a:endParaRPr lang="en-US" altLang="zh-CN" sz="900">
                <a:solidFill>
                  <a:srgbClr val="FFFFFF"/>
                </a:solidFill>
                <a:latin typeface="Calibri" pitchFamily="34" charset="0"/>
                <a:ea typeface="Calibri" pitchFamily="34" charset="0"/>
                <a:cs typeface="Calibri" pitchFamily="34" charset="0"/>
                <a:sym typeface="Calibri" pitchFamily="34" charset="0"/>
              </a:endParaRPr>
            </a:p>
          </p:txBody>
        </p:sp>
        <p:sp>
          <p:nvSpPr>
            <p:cNvPr id="29811" name="AutoShape 115"/>
            <p:cNvSpPr>
              <a:spLocks noChangeArrowheads="1"/>
            </p:cNvSpPr>
            <p:nvPr/>
          </p:nvSpPr>
          <p:spPr bwMode="auto">
            <a:xfrm>
              <a:off x="7735399" y="1388833"/>
              <a:ext cx="849768" cy="1275159"/>
            </a:xfrm>
            <a:prstGeom prst="roundRect">
              <a:avLst>
                <a:gd name="adj" fmla="val 10000"/>
              </a:avLst>
            </a:prstGeom>
            <a:solidFill>
              <a:srgbClr val="C0504C"/>
            </a:solidFill>
            <a:ln w="25400" cap="flat" cmpd="sng">
              <a:solidFill>
                <a:srgbClr val="FFFFFF"/>
              </a:solidFill>
              <a:bevel/>
              <a:headEnd/>
              <a:tailEnd/>
            </a:ln>
          </p:spPr>
          <p:txBody>
            <a:bodyPr/>
            <a:lstStyle/>
            <a:p>
              <a:endParaRPr lang="zh-CN" altLang="en-US"/>
            </a:p>
          </p:txBody>
        </p:sp>
        <p:sp>
          <p:nvSpPr>
            <p:cNvPr id="29812" name="Rectangle 116"/>
            <p:cNvSpPr>
              <a:spLocks noChangeArrowheads="1"/>
            </p:cNvSpPr>
            <p:nvPr/>
          </p:nvSpPr>
          <p:spPr bwMode="auto">
            <a:xfrm>
              <a:off x="7760288" y="1413722"/>
              <a:ext cx="799990" cy="1225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nchor="ctr"/>
            <a:lstStyle/>
            <a:p>
              <a:pPr algn="ctr">
                <a:lnSpc>
                  <a:spcPct val="90000"/>
                </a:lnSpc>
                <a:spcAft>
                  <a:spcPct val="35000"/>
                </a:spcAft>
              </a:pPr>
              <a:r>
                <a:rPr lang="zh-CN" altLang="en-US" sz="900">
                  <a:solidFill>
                    <a:srgbClr val="FFFFFF"/>
                  </a:solidFill>
                  <a:latin typeface="宋体" pitchFamily="2" charset="-122"/>
                  <a:sym typeface="宋体" pitchFamily="2" charset="-122"/>
                </a:rPr>
                <a:t>产品收藏</a:t>
              </a:r>
              <a:endParaRPr lang="en-US" altLang="zh-CN" sz="900">
                <a:solidFill>
                  <a:srgbClr val="FFFFFF"/>
                </a:solidFill>
                <a:latin typeface="Calibri" pitchFamily="34" charset="0"/>
                <a:ea typeface="Calibri" pitchFamily="34" charset="0"/>
                <a:cs typeface="Calibri" pitchFamily="34" charset="0"/>
                <a:sym typeface="Calibri" pitchFamily="34" charset="0"/>
              </a:endParaRPr>
            </a:p>
          </p:txBody>
        </p:sp>
        <p:sp>
          <p:nvSpPr>
            <p:cNvPr id="29813" name="AutoShape 117"/>
            <p:cNvSpPr>
              <a:spLocks noChangeArrowheads="1"/>
            </p:cNvSpPr>
            <p:nvPr/>
          </p:nvSpPr>
          <p:spPr bwMode="auto">
            <a:xfrm>
              <a:off x="7735399" y="2776686"/>
              <a:ext cx="205954" cy="1275159"/>
            </a:xfrm>
            <a:prstGeom prst="roundRect">
              <a:avLst>
                <a:gd name="adj" fmla="val 10000"/>
              </a:avLst>
            </a:prstGeom>
            <a:solidFill>
              <a:srgbClr val="9BBB59"/>
            </a:solidFill>
            <a:ln w="25400" cap="flat" cmpd="sng">
              <a:solidFill>
                <a:srgbClr val="FFFFFF"/>
              </a:solidFill>
              <a:bevel/>
              <a:headEnd/>
              <a:tailEnd/>
            </a:ln>
          </p:spPr>
          <p:txBody>
            <a:bodyPr/>
            <a:lstStyle/>
            <a:p>
              <a:endParaRPr lang="zh-CN" altLang="en-US"/>
            </a:p>
          </p:txBody>
        </p:sp>
        <p:sp>
          <p:nvSpPr>
            <p:cNvPr id="29814" name="Rectangle 118"/>
            <p:cNvSpPr>
              <a:spLocks noChangeArrowheads="1"/>
            </p:cNvSpPr>
            <p:nvPr/>
          </p:nvSpPr>
          <p:spPr bwMode="auto">
            <a:xfrm>
              <a:off x="7741431" y="2782718"/>
              <a:ext cx="193890" cy="126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nchor="ctr"/>
            <a:lstStyle/>
            <a:p>
              <a:pPr algn="ctr">
                <a:lnSpc>
                  <a:spcPct val="90000"/>
                </a:lnSpc>
                <a:spcAft>
                  <a:spcPct val="35000"/>
                </a:spcAft>
              </a:pPr>
              <a:r>
                <a:rPr lang="zh-CN" altLang="en-US" sz="900">
                  <a:solidFill>
                    <a:srgbClr val="FFFFFF"/>
                  </a:solidFill>
                  <a:latin typeface="宋体" pitchFamily="2" charset="-122"/>
                  <a:sym typeface="宋体" pitchFamily="2" charset="-122"/>
                </a:rPr>
                <a:t>产品收藏</a:t>
              </a:r>
              <a:endParaRPr lang="zh-CN" altLang="en-US"/>
            </a:p>
          </p:txBody>
        </p:sp>
        <p:sp>
          <p:nvSpPr>
            <p:cNvPr id="29815" name="AutoShape 119"/>
            <p:cNvSpPr>
              <a:spLocks noChangeArrowheads="1"/>
            </p:cNvSpPr>
            <p:nvPr/>
          </p:nvSpPr>
          <p:spPr bwMode="auto">
            <a:xfrm>
              <a:off x="7950004" y="2776686"/>
              <a:ext cx="205954" cy="1275159"/>
            </a:xfrm>
            <a:prstGeom prst="roundRect">
              <a:avLst>
                <a:gd name="adj" fmla="val 10000"/>
              </a:avLst>
            </a:prstGeom>
            <a:solidFill>
              <a:srgbClr val="9BBB59"/>
            </a:solidFill>
            <a:ln w="25400" cap="flat" cmpd="sng">
              <a:solidFill>
                <a:srgbClr val="FFFFFF"/>
              </a:solidFill>
              <a:bevel/>
              <a:headEnd/>
              <a:tailEnd/>
            </a:ln>
          </p:spPr>
          <p:txBody>
            <a:bodyPr/>
            <a:lstStyle/>
            <a:p>
              <a:endParaRPr lang="zh-CN" altLang="en-US"/>
            </a:p>
          </p:txBody>
        </p:sp>
        <p:sp>
          <p:nvSpPr>
            <p:cNvPr id="29816" name="Rectangle 120"/>
            <p:cNvSpPr>
              <a:spLocks noChangeArrowheads="1"/>
            </p:cNvSpPr>
            <p:nvPr/>
          </p:nvSpPr>
          <p:spPr bwMode="auto">
            <a:xfrm>
              <a:off x="7956036" y="2782718"/>
              <a:ext cx="193890" cy="126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nchor="ctr"/>
            <a:lstStyle/>
            <a:p>
              <a:pPr algn="ctr">
                <a:lnSpc>
                  <a:spcPct val="90000"/>
                </a:lnSpc>
                <a:spcAft>
                  <a:spcPct val="35000"/>
                </a:spcAft>
              </a:pPr>
              <a:r>
                <a:rPr lang="zh-CN" altLang="en-US" sz="900">
                  <a:solidFill>
                    <a:srgbClr val="FFFFFF"/>
                  </a:solidFill>
                  <a:latin typeface="宋体" pitchFamily="2" charset="-122"/>
                  <a:sym typeface="宋体" pitchFamily="2" charset="-122"/>
                </a:rPr>
                <a:t>产品订购</a:t>
              </a:r>
              <a:endParaRPr lang="zh-CN" altLang="en-US"/>
            </a:p>
          </p:txBody>
        </p:sp>
        <p:sp>
          <p:nvSpPr>
            <p:cNvPr id="29817" name="AutoShape 121"/>
            <p:cNvSpPr>
              <a:spLocks noChangeArrowheads="1"/>
            </p:cNvSpPr>
            <p:nvPr/>
          </p:nvSpPr>
          <p:spPr bwMode="auto">
            <a:xfrm>
              <a:off x="8164608" y="2776686"/>
              <a:ext cx="205954" cy="1275159"/>
            </a:xfrm>
            <a:prstGeom prst="roundRect">
              <a:avLst>
                <a:gd name="adj" fmla="val 10000"/>
              </a:avLst>
            </a:prstGeom>
            <a:solidFill>
              <a:srgbClr val="9BBB59"/>
            </a:solidFill>
            <a:ln w="25400" cap="flat" cmpd="sng">
              <a:solidFill>
                <a:srgbClr val="FFFFFF"/>
              </a:solidFill>
              <a:bevel/>
              <a:headEnd/>
              <a:tailEnd/>
            </a:ln>
          </p:spPr>
          <p:txBody>
            <a:bodyPr/>
            <a:lstStyle/>
            <a:p>
              <a:endParaRPr lang="zh-CN" altLang="en-US"/>
            </a:p>
          </p:txBody>
        </p:sp>
        <p:sp>
          <p:nvSpPr>
            <p:cNvPr id="29818" name="Rectangle 122"/>
            <p:cNvSpPr>
              <a:spLocks noChangeArrowheads="1"/>
            </p:cNvSpPr>
            <p:nvPr/>
          </p:nvSpPr>
          <p:spPr bwMode="auto">
            <a:xfrm>
              <a:off x="8170640" y="2782718"/>
              <a:ext cx="193890" cy="126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nchor="ctr"/>
            <a:lstStyle/>
            <a:p>
              <a:pPr algn="ctr">
                <a:lnSpc>
                  <a:spcPct val="90000"/>
                </a:lnSpc>
                <a:spcAft>
                  <a:spcPct val="35000"/>
                </a:spcAft>
              </a:pPr>
              <a:r>
                <a:rPr lang="zh-CN" altLang="en-US" sz="900">
                  <a:solidFill>
                    <a:srgbClr val="FFFFFF"/>
                  </a:solidFill>
                  <a:latin typeface="宋体" pitchFamily="2" charset="-122"/>
                  <a:sym typeface="宋体" pitchFamily="2" charset="-122"/>
                </a:rPr>
                <a:t>加入购物车</a:t>
              </a:r>
              <a:endParaRPr lang="zh-CN" altLang="en-US"/>
            </a:p>
          </p:txBody>
        </p:sp>
        <p:sp>
          <p:nvSpPr>
            <p:cNvPr id="29819" name="AutoShape 123"/>
            <p:cNvSpPr>
              <a:spLocks noChangeArrowheads="1"/>
            </p:cNvSpPr>
            <p:nvPr/>
          </p:nvSpPr>
          <p:spPr bwMode="auto">
            <a:xfrm>
              <a:off x="8379213" y="2776686"/>
              <a:ext cx="205954" cy="1275159"/>
            </a:xfrm>
            <a:prstGeom prst="roundRect">
              <a:avLst>
                <a:gd name="adj" fmla="val 10000"/>
              </a:avLst>
            </a:prstGeom>
            <a:solidFill>
              <a:srgbClr val="9BBB59"/>
            </a:solidFill>
            <a:ln w="25400" cap="flat" cmpd="sng">
              <a:solidFill>
                <a:srgbClr val="FFFFFF"/>
              </a:solidFill>
              <a:bevel/>
              <a:headEnd/>
              <a:tailEnd/>
            </a:ln>
          </p:spPr>
          <p:txBody>
            <a:bodyPr/>
            <a:lstStyle/>
            <a:p>
              <a:endParaRPr lang="zh-CN" altLang="en-US"/>
            </a:p>
          </p:txBody>
        </p:sp>
        <p:sp>
          <p:nvSpPr>
            <p:cNvPr id="29820" name="Rectangle 124"/>
            <p:cNvSpPr>
              <a:spLocks noChangeArrowheads="1"/>
            </p:cNvSpPr>
            <p:nvPr/>
          </p:nvSpPr>
          <p:spPr bwMode="auto">
            <a:xfrm>
              <a:off x="8385245" y="2782718"/>
              <a:ext cx="193890" cy="126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nchor="ctr"/>
            <a:lstStyle/>
            <a:p>
              <a:pPr algn="ctr">
                <a:lnSpc>
                  <a:spcPct val="90000"/>
                </a:lnSpc>
                <a:spcAft>
                  <a:spcPct val="35000"/>
                </a:spcAft>
              </a:pPr>
              <a:r>
                <a:rPr lang="zh-CN" altLang="en-US" sz="900">
                  <a:solidFill>
                    <a:srgbClr val="FFFFFF"/>
                  </a:solidFill>
                  <a:latin typeface="宋体" pitchFamily="2" charset="-122"/>
                  <a:sym typeface="宋体" pitchFamily="2" charset="-122"/>
                </a:rPr>
                <a:t>收藏产品删除</a:t>
              </a:r>
              <a:endParaRPr lang="zh-CN" altLang="en-US"/>
            </a:p>
          </p:txBody>
        </p:sp>
      </p:gr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灯片编号占位符 4"/>
          <p:cNvSpPr>
            <a:spLocks noGrp="1"/>
          </p:cNvSpPr>
          <p:nvPr>
            <p:ph type="sldNum" sz="quarter" idx="12"/>
          </p:nvPr>
        </p:nvSpPr>
        <p:spPr/>
        <p:txBody>
          <a:bodyPr/>
          <a:lstStyle/>
          <a:p>
            <a:fld id="{6926AA0D-7B97-43C4-816E-7AF473EDECDF}" type="slidenum">
              <a:rPr lang="zh-CN" altLang="en-US"/>
              <a:pPr/>
              <a:t>39</a:t>
            </a:fld>
            <a:endParaRPr lang="zh-CN" altLang="en-US" sz="1800">
              <a:solidFill>
                <a:schemeClr val="tx1"/>
              </a:solidFill>
              <a:latin typeface="Arial" pitchFamily="34" charset="0"/>
              <a:ea typeface="宋体" pitchFamily="2" charset="-122"/>
            </a:endParaRPr>
          </a:p>
        </p:txBody>
      </p:sp>
      <p:sp>
        <p:nvSpPr>
          <p:cNvPr id="30722" name="矩形 3"/>
          <p:cNvSpPr>
            <a:spLocks noChangeArrowheads="1"/>
          </p:cNvSpPr>
          <p:nvPr/>
        </p:nvSpPr>
        <p:spPr bwMode="auto">
          <a:xfrm>
            <a:off x="-9525" y="763588"/>
            <a:ext cx="9151938" cy="6094412"/>
          </a:xfrm>
          <a:prstGeom prst="rect">
            <a:avLst/>
          </a:prstGeom>
          <a:blipFill dpi="0" rotWithShape="1">
            <a:blip r:embed="rId2">
              <a:alphaModFix amt="80000"/>
            </a:blip>
            <a:srcRect/>
            <a:stretch>
              <a:fillRect/>
            </a:stretch>
          </a:blip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pic>
        <p:nvPicPr>
          <p:cNvPr id="30723" name="图片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50351"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图片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0"/>
            <a:ext cx="2543175"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图片 12"/>
          <p:cNvPicPr>
            <a:picLocks noChangeAspect="1" noChangeArrowheads="1"/>
          </p:cNvPicPr>
          <p:nvPr/>
        </p:nvPicPr>
        <p:blipFill>
          <a:blip r:embed="rId5">
            <a:extLst>
              <a:ext uri="{28A0092B-C50C-407E-A947-70E740481C1C}">
                <a14:useLocalDpi xmlns:a14="http://schemas.microsoft.com/office/drawing/2010/main" val="0"/>
              </a:ext>
            </a:extLst>
          </a:blip>
          <a:srcRect b="1604"/>
          <a:stretch>
            <a:fillRect/>
          </a:stretch>
        </p:blipFill>
        <p:spPr bwMode="auto">
          <a:xfrm>
            <a:off x="1588" y="765175"/>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Rectangle 3"/>
          <p:cNvSpPr>
            <a:spLocks noChangeArrowheads="1"/>
          </p:cNvSpPr>
          <p:nvPr/>
        </p:nvSpPr>
        <p:spPr bwMode="auto">
          <a:xfrm>
            <a:off x="-9525" y="6524625"/>
            <a:ext cx="9163050" cy="342900"/>
          </a:xfrm>
          <a:prstGeom prst="rect">
            <a:avLst/>
          </a:prstGeom>
          <a:solidFill>
            <a:srgbClr val="777777">
              <a:alpha val="50000"/>
            </a:srgbClr>
          </a:solidFill>
          <a:ln>
            <a:noFill/>
          </a:ln>
          <a:extLst>
            <a:ext uri="{91240B29-F687-4F45-9708-019B960494DF}">
              <a14:hiddenLine xmlns:a14="http://schemas.microsoft.com/office/drawing/2010/main" w="9525" cmpd="sng">
                <a:solidFill>
                  <a:srgbClr val="000000"/>
                </a:solidFill>
                <a:bevel/>
                <a:headEnd/>
                <a:tailEnd/>
              </a14:hiddenLine>
            </a:ext>
          </a:extLst>
        </p:spPr>
        <p:txBody>
          <a:bodyPr wrap="none" anchor="ctr"/>
          <a:lstStyle/>
          <a:p>
            <a:endParaRPr lang="zh-CN" altLang="zh-CN">
              <a:solidFill>
                <a:srgbClr val="000000"/>
              </a:solidFill>
              <a:latin typeface="Calibri" pitchFamily="34" charset="0"/>
              <a:sym typeface="宋体" pitchFamily="2" charset="-122"/>
            </a:endParaRPr>
          </a:p>
        </p:txBody>
      </p:sp>
      <p:sp>
        <p:nvSpPr>
          <p:cNvPr id="30727" name="TextBox 10"/>
          <p:cNvSpPr>
            <a:spLocks noChangeArrowheads="1"/>
          </p:cNvSpPr>
          <p:nvPr/>
        </p:nvSpPr>
        <p:spPr bwMode="auto">
          <a:xfrm>
            <a:off x="4706938" y="6626225"/>
            <a:ext cx="418623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r>
              <a:rPr lang="zh-CN" altLang="zh-CN" sz="1100">
                <a:solidFill>
                  <a:schemeClr val="bg1"/>
                </a:solidFill>
                <a:latin typeface="Century" pitchFamily="18" charset="0"/>
                <a:ea typeface="迷你简粗倩" pitchFamily="1" charset="-122"/>
                <a:sym typeface="Century" pitchFamily="18" charset="0"/>
              </a:rPr>
              <a:t>National Center for Protein Science </a:t>
            </a:r>
            <a:r>
              <a:rPr lang="zh-CN" altLang="zh-CN" sz="1100">
                <a:solidFill>
                  <a:schemeClr val="bg1"/>
                </a:solidFill>
                <a:latin typeface="Century" pitchFamily="18" charset="0"/>
                <a:ea typeface="迷你简粗倩" pitchFamily="1" charset="-122"/>
                <a:sym typeface="宋体" pitchFamily="2" charset="-122"/>
              </a:rPr>
              <a:t>Shanghai</a:t>
            </a:r>
          </a:p>
        </p:txBody>
      </p:sp>
      <p:sp>
        <p:nvSpPr>
          <p:cNvPr id="30728" name="灯片编号占位符 1"/>
          <p:cNvSpPr>
            <a:spLocks noGrp="1" noChangeArrowheads="1"/>
          </p:cNvSpPr>
          <p:nvPr/>
        </p:nvSpPr>
        <p:spPr bwMode="auto">
          <a:xfrm>
            <a:off x="70104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5F525E54-672E-4A71-B7CB-ADBDB9B3BCF3}" type="slidenum">
              <a:rPr lang="zh-CN" altLang="en-US"/>
              <a:pPr/>
              <a:t>39</a:t>
            </a:fld>
            <a:endParaRPr lang="zh-CN" altLang="en-US"/>
          </a:p>
        </p:txBody>
      </p:sp>
      <p:grpSp>
        <p:nvGrpSpPr>
          <p:cNvPr id="30729" name="Group 9"/>
          <p:cNvGrpSpPr>
            <a:grpSpLocks/>
          </p:cNvGrpSpPr>
          <p:nvPr/>
        </p:nvGrpSpPr>
        <p:grpSpPr bwMode="auto">
          <a:xfrm>
            <a:off x="395288" y="773113"/>
            <a:ext cx="8424862" cy="5311775"/>
            <a:chOff x="0" y="0"/>
            <a:chExt cx="8424936" cy="5312410"/>
          </a:xfrm>
        </p:grpSpPr>
        <p:sp>
          <p:nvSpPr>
            <p:cNvPr id="30730" name="AutoShape 10"/>
            <p:cNvSpPr>
              <a:spLocks noChangeArrowheads="1"/>
            </p:cNvSpPr>
            <p:nvPr/>
          </p:nvSpPr>
          <p:spPr bwMode="auto">
            <a:xfrm>
              <a:off x="2400" y="2091"/>
              <a:ext cx="8420134" cy="1670503"/>
            </a:xfrm>
            <a:prstGeom prst="roundRect">
              <a:avLst>
                <a:gd name="adj" fmla="val 10000"/>
              </a:avLst>
            </a:prstGeom>
            <a:solidFill>
              <a:srgbClr val="4F81BD"/>
            </a:solidFill>
            <a:ln w="25400" cap="flat" cmpd="sng">
              <a:solidFill>
                <a:srgbClr val="FFFFFF"/>
              </a:solidFill>
              <a:bevel/>
              <a:headEnd/>
              <a:tailEnd/>
            </a:ln>
          </p:spPr>
          <p:txBody>
            <a:bodyPr/>
            <a:lstStyle/>
            <a:p>
              <a:endParaRPr lang="zh-CN" altLang="en-US"/>
            </a:p>
          </p:txBody>
        </p:sp>
        <p:sp>
          <p:nvSpPr>
            <p:cNvPr id="30731" name="Rectangle 11"/>
            <p:cNvSpPr>
              <a:spLocks noChangeArrowheads="1"/>
            </p:cNvSpPr>
            <p:nvPr/>
          </p:nvSpPr>
          <p:spPr bwMode="auto">
            <a:xfrm>
              <a:off x="51327" y="51018"/>
              <a:ext cx="8322280" cy="1572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200" tIns="76200" rIns="76200" bIns="76200" anchor="ctr"/>
            <a:lstStyle/>
            <a:p>
              <a:pPr algn="ctr">
                <a:lnSpc>
                  <a:spcPct val="90000"/>
                </a:lnSpc>
                <a:spcAft>
                  <a:spcPct val="35000"/>
                </a:spcAft>
              </a:pPr>
              <a:r>
                <a:rPr lang="zh-CN" altLang="en-US" sz="2000">
                  <a:solidFill>
                    <a:srgbClr val="FFFFFF"/>
                  </a:solidFill>
                  <a:latin typeface="宋体" pitchFamily="2" charset="-122"/>
                  <a:sym typeface="宋体" pitchFamily="2" charset="-122"/>
                </a:rPr>
                <a:t>科研物资管理系统（管理后台）</a:t>
              </a:r>
              <a:endParaRPr lang="zh-CN" altLang="en-US"/>
            </a:p>
          </p:txBody>
        </p:sp>
        <p:sp>
          <p:nvSpPr>
            <p:cNvPr id="30732" name="AutoShape 12"/>
            <p:cNvSpPr>
              <a:spLocks noChangeArrowheads="1"/>
            </p:cNvSpPr>
            <p:nvPr/>
          </p:nvSpPr>
          <p:spPr bwMode="auto">
            <a:xfrm>
              <a:off x="2400" y="1820953"/>
              <a:ext cx="528165" cy="1670503"/>
            </a:xfrm>
            <a:prstGeom prst="roundRect">
              <a:avLst>
                <a:gd name="adj" fmla="val 10000"/>
              </a:avLst>
            </a:prstGeom>
            <a:solidFill>
              <a:srgbClr val="C0504C"/>
            </a:solidFill>
            <a:ln w="25400" cap="flat" cmpd="sng">
              <a:solidFill>
                <a:srgbClr val="FFFFFF"/>
              </a:solidFill>
              <a:bevel/>
              <a:headEnd/>
              <a:tailEnd/>
            </a:ln>
          </p:spPr>
          <p:txBody>
            <a:bodyPr/>
            <a:lstStyle/>
            <a:p>
              <a:endParaRPr lang="zh-CN" altLang="en-US"/>
            </a:p>
          </p:txBody>
        </p:sp>
        <p:sp>
          <p:nvSpPr>
            <p:cNvPr id="30733" name="Rectangle 13"/>
            <p:cNvSpPr>
              <a:spLocks noChangeArrowheads="1"/>
            </p:cNvSpPr>
            <p:nvPr/>
          </p:nvSpPr>
          <p:spPr bwMode="auto">
            <a:xfrm>
              <a:off x="17869" y="1836422"/>
              <a:ext cx="497227" cy="1639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960" tIns="60960" rIns="60960" bIns="60960" anchor="ctr"/>
            <a:lstStyle/>
            <a:p>
              <a:pPr algn="ctr">
                <a:lnSpc>
                  <a:spcPct val="90000"/>
                </a:lnSpc>
                <a:spcAft>
                  <a:spcPct val="35000"/>
                </a:spcAft>
              </a:pPr>
              <a:r>
                <a:rPr lang="zh-CN" altLang="en-US" sz="1600">
                  <a:solidFill>
                    <a:srgbClr val="FFFFFF"/>
                  </a:solidFill>
                  <a:latin typeface="宋体" pitchFamily="2" charset="-122"/>
                  <a:sym typeface="宋体" pitchFamily="2" charset="-122"/>
                </a:rPr>
                <a:t>用户登录登出</a:t>
              </a:r>
              <a:endParaRPr lang="zh-CN" altLang="en-US"/>
            </a:p>
          </p:txBody>
        </p:sp>
        <p:sp>
          <p:nvSpPr>
            <p:cNvPr id="30734" name="AutoShape 14"/>
            <p:cNvSpPr>
              <a:spLocks noChangeArrowheads="1"/>
            </p:cNvSpPr>
            <p:nvPr/>
          </p:nvSpPr>
          <p:spPr bwMode="auto">
            <a:xfrm>
              <a:off x="2400" y="3639814"/>
              <a:ext cx="258651" cy="1670503"/>
            </a:xfrm>
            <a:prstGeom prst="roundRect">
              <a:avLst>
                <a:gd name="adj" fmla="val 10000"/>
              </a:avLst>
            </a:prstGeom>
            <a:solidFill>
              <a:srgbClr val="9BBB59"/>
            </a:solidFill>
            <a:ln w="25400" cap="flat" cmpd="sng">
              <a:solidFill>
                <a:srgbClr val="FFFFFF"/>
              </a:solidFill>
              <a:bevel/>
              <a:headEnd/>
              <a:tailEnd/>
            </a:ln>
          </p:spPr>
          <p:txBody>
            <a:bodyPr/>
            <a:lstStyle/>
            <a:p>
              <a:endParaRPr lang="zh-CN" altLang="en-US"/>
            </a:p>
          </p:txBody>
        </p:sp>
        <p:sp>
          <p:nvSpPr>
            <p:cNvPr id="30735" name="Rectangle 15"/>
            <p:cNvSpPr>
              <a:spLocks noChangeArrowheads="1"/>
            </p:cNvSpPr>
            <p:nvPr/>
          </p:nvSpPr>
          <p:spPr bwMode="auto">
            <a:xfrm>
              <a:off x="9976" y="3647390"/>
              <a:ext cx="243499" cy="165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nchor="ctr"/>
            <a:lstStyle/>
            <a:p>
              <a:pPr algn="ctr">
                <a:lnSpc>
                  <a:spcPct val="90000"/>
                </a:lnSpc>
                <a:spcAft>
                  <a:spcPct val="35000"/>
                </a:spcAft>
              </a:pPr>
              <a:r>
                <a:rPr lang="zh-CN" altLang="en-US" sz="1200">
                  <a:solidFill>
                    <a:srgbClr val="FFFFFF"/>
                  </a:solidFill>
                  <a:latin typeface="宋体" pitchFamily="2" charset="-122"/>
                  <a:sym typeface="宋体" pitchFamily="2" charset="-122"/>
                </a:rPr>
                <a:t>用户登录</a:t>
              </a:r>
              <a:endParaRPr lang="zh-CN" altLang="en-US"/>
            </a:p>
          </p:txBody>
        </p:sp>
        <p:sp>
          <p:nvSpPr>
            <p:cNvPr id="30736" name="AutoShape 16"/>
            <p:cNvSpPr>
              <a:spLocks noChangeArrowheads="1"/>
            </p:cNvSpPr>
            <p:nvPr/>
          </p:nvSpPr>
          <p:spPr bwMode="auto">
            <a:xfrm>
              <a:off x="271915" y="3639814"/>
              <a:ext cx="258651" cy="1670503"/>
            </a:xfrm>
            <a:prstGeom prst="roundRect">
              <a:avLst>
                <a:gd name="adj" fmla="val 10000"/>
              </a:avLst>
            </a:prstGeom>
            <a:solidFill>
              <a:srgbClr val="9BBB59"/>
            </a:solidFill>
            <a:ln w="25400" cap="flat" cmpd="sng">
              <a:solidFill>
                <a:srgbClr val="FFFFFF"/>
              </a:solidFill>
              <a:bevel/>
              <a:headEnd/>
              <a:tailEnd/>
            </a:ln>
          </p:spPr>
          <p:txBody>
            <a:bodyPr/>
            <a:lstStyle/>
            <a:p>
              <a:endParaRPr lang="zh-CN" altLang="en-US"/>
            </a:p>
          </p:txBody>
        </p:sp>
        <p:sp>
          <p:nvSpPr>
            <p:cNvPr id="30737" name="Rectangle 17"/>
            <p:cNvSpPr>
              <a:spLocks noChangeArrowheads="1"/>
            </p:cNvSpPr>
            <p:nvPr/>
          </p:nvSpPr>
          <p:spPr bwMode="auto">
            <a:xfrm>
              <a:off x="279491" y="3647390"/>
              <a:ext cx="243499" cy="165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nchor="ctr"/>
            <a:lstStyle/>
            <a:p>
              <a:pPr algn="ctr">
                <a:lnSpc>
                  <a:spcPct val="90000"/>
                </a:lnSpc>
                <a:spcAft>
                  <a:spcPct val="35000"/>
                </a:spcAft>
              </a:pPr>
              <a:r>
                <a:rPr lang="zh-CN" altLang="en-US" sz="1200">
                  <a:solidFill>
                    <a:srgbClr val="FFFFFF"/>
                  </a:solidFill>
                  <a:latin typeface="宋体" pitchFamily="2" charset="-122"/>
                  <a:sym typeface="宋体" pitchFamily="2" charset="-122"/>
                </a:rPr>
                <a:t>用户登出</a:t>
              </a:r>
              <a:endParaRPr lang="zh-CN" altLang="en-US"/>
            </a:p>
          </p:txBody>
        </p:sp>
        <p:sp>
          <p:nvSpPr>
            <p:cNvPr id="30738" name="AutoShape 18"/>
            <p:cNvSpPr>
              <a:spLocks noChangeArrowheads="1"/>
            </p:cNvSpPr>
            <p:nvPr/>
          </p:nvSpPr>
          <p:spPr bwMode="auto">
            <a:xfrm>
              <a:off x="552293" y="1820953"/>
              <a:ext cx="1336709" cy="1670503"/>
            </a:xfrm>
            <a:prstGeom prst="roundRect">
              <a:avLst>
                <a:gd name="adj" fmla="val 10000"/>
              </a:avLst>
            </a:prstGeom>
            <a:solidFill>
              <a:srgbClr val="C0504C"/>
            </a:solidFill>
            <a:ln w="25400" cap="flat" cmpd="sng">
              <a:solidFill>
                <a:srgbClr val="FFFFFF"/>
              </a:solidFill>
              <a:bevel/>
              <a:headEnd/>
              <a:tailEnd/>
            </a:ln>
          </p:spPr>
          <p:txBody>
            <a:bodyPr/>
            <a:lstStyle/>
            <a:p>
              <a:endParaRPr lang="zh-CN" altLang="en-US"/>
            </a:p>
          </p:txBody>
        </p:sp>
        <p:sp>
          <p:nvSpPr>
            <p:cNvPr id="30739" name="Rectangle 19"/>
            <p:cNvSpPr>
              <a:spLocks noChangeArrowheads="1"/>
            </p:cNvSpPr>
            <p:nvPr/>
          </p:nvSpPr>
          <p:spPr bwMode="auto">
            <a:xfrm>
              <a:off x="591444" y="1860104"/>
              <a:ext cx="1258407" cy="1592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960" tIns="60960" rIns="60960" bIns="60960" anchor="ctr"/>
            <a:lstStyle/>
            <a:p>
              <a:pPr algn="ctr">
                <a:lnSpc>
                  <a:spcPct val="90000"/>
                </a:lnSpc>
                <a:spcAft>
                  <a:spcPct val="35000"/>
                </a:spcAft>
              </a:pPr>
              <a:r>
                <a:rPr lang="zh-CN" altLang="en-US" sz="1600">
                  <a:solidFill>
                    <a:srgbClr val="FFFFFF"/>
                  </a:solidFill>
                  <a:latin typeface="宋体" pitchFamily="2" charset="-122"/>
                  <a:sym typeface="宋体" pitchFamily="2" charset="-122"/>
                </a:rPr>
                <a:t>订单管理</a:t>
              </a:r>
              <a:endParaRPr lang="zh-CN" altLang="en-US"/>
            </a:p>
          </p:txBody>
        </p:sp>
        <p:sp>
          <p:nvSpPr>
            <p:cNvPr id="30740" name="AutoShape 20"/>
            <p:cNvSpPr>
              <a:spLocks noChangeArrowheads="1"/>
            </p:cNvSpPr>
            <p:nvPr/>
          </p:nvSpPr>
          <p:spPr bwMode="auto">
            <a:xfrm>
              <a:off x="552293" y="3639814"/>
              <a:ext cx="258651" cy="1670503"/>
            </a:xfrm>
            <a:prstGeom prst="roundRect">
              <a:avLst>
                <a:gd name="adj" fmla="val 10000"/>
              </a:avLst>
            </a:prstGeom>
            <a:solidFill>
              <a:srgbClr val="9BBB59"/>
            </a:solidFill>
            <a:ln w="25400" cap="flat" cmpd="sng">
              <a:solidFill>
                <a:srgbClr val="FFFFFF"/>
              </a:solidFill>
              <a:bevel/>
              <a:headEnd/>
              <a:tailEnd/>
            </a:ln>
          </p:spPr>
          <p:txBody>
            <a:bodyPr/>
            <a:lstStyle/>
            <a:p>
              <a:endParaRPr lang="zh-CN" altLang="en-US"/>
            </a:p>
          </p:txBody>
        </p:sp>
        <p:sp>
          <p:nvSpPr>
            <p:cNvPr id="30741" name="Rectangle 21"/>
            <p:cNvSpPr>
              <a:spLocks noChangeArrowheads="1"/>
            </p:cNvSpPr>
            <p:nvPr/>
          </p:nvSpPr>
          <p:spPr bwMode="auto">
            <a:xfrm>
              <a:off x="559869" y="3647390"/>
              <a:ext cx="243499" cy="165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nchor="ctr"/>
            <a:lstStyle/>
            <a:p>
              <a:pPr algn="ctr">
                <a:lnSpc>
                  <a:spcPct val="90000"/>
                </a:lnSpc>
                <a:spcAft>
                  <a:spcPct val="35000"/>
                </a:spcAft>
              </a:pPr>
              <a:r>
                <a:rPr lang="zh-CN" altLang="en-US" sz="1200">
                  <a:solidFill>
                    <a:srgbClr val="FFFFFF"/>
                  </a:solidFill>
                  <a:latin typeface="宋体" pitchFamily="2" charset="-122"/>
                  <a:sym typeface="宋体" pitchFamily="2" charset="-122"/>
                </a:rPr>
                <a:t>现货订单</a:t>
              </a:r>
              <a:endParaRPr lang="zh-CN" altLang="en-US"/>
            </a:p>
          </p:txBody>
        </p:sp>
        <p:sp>
          <p:nvSpPr>
            <p:cNvPr id="30742" name="AutoShape 22"/>
            <p:cNvSpPr>
              <a:spLocks noChangeArrowheads="1"/>
            </p:cNvSpPr>
            <p:nvPr/>
          </p:nvSpPr>
          <p:spPr bwMode="auto">
            <a:xfrm>
              <a:off x="821808" y="3639814"/>
              <a:ext cx="258651" cy="1670503"/>
            </a:xfrm>
            <a:prstGeom prst="roundRect">
              <a:avLst>
                <a:gd name="adj" fmla="val 10000"/>
              </a:avLst>
            </a:prstGeom>
            <a:solidFill>
              <a:srgbClr val="9BBB59"/>
            </a:solidFill>
            <a:ln w="25400" cap="flat" cmpd="sng">
              <a:solidFill>
                <a:srgbClr val="FFFFFF"/>
              </a:solidFill>
              <a:bevel/>
              <a:headEnd/>
              <a:tailEnd/>
            </a:ln>
          </p:spPr>
          <p:txBody>
            <a:bodyPr/>
            <a:lstStyle/>
            <a:p>
              <a:endParaRPr lang="zh-CN" altLang="en-US"/>
            </a:p>
          </p:txBody>
        </p:sp>
        <p:sp>
          <p:nvSpPr>
            <p:cNvPr id="30743" name="Rectangle 23"/>
            <p:cNvSpPr>
              <a:spLocks noChangeArrowheads="1"/>
            </p:cNvSpPr>
            <p:nvPr/>
          </p:nvSpPr>
          <p:spPr bwMode="auto">
            <a:xfrm>
              <a:off x="829384" y="3647390"/>
              <a:ext cx="243499" cy="165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nchor="ctr"/>
            <a:lstStyle/>
            <a:p>
              <a:pPr algn="ctr">
                <a:lnSpc>
                  <a:spcPct val="90000"/>
                </a:lnSpc>
                <a:spcAft>
                  <a:spcPct val="35000"/>
                </a:spcAft>
              </a:pPr>
              <a:r>
                <a:rPr lang="zh-CN" altLang="en-US" sz="1200">
                  <a:solidFill>
                    <a:srgbClr val="FFFFFF"/>
                  </a:solidFill>
                  <a:latin typeface="宋体" pitchFamily="2" charset="-122"/>
                  <a:sym typeface="宋体" pitchFamily="2" charset="-122"/>
                </a:rPr>
                <a:t>非现货产品订单</a:t>
              </a:r>
              <a:endParaRPr lang="zh-CN" altLang="en-US"/>
            </a:p>
          </p:txBody>
        </p:sp>
        <p:sp>
          <p:nvSpPr>
            <p:cNvPr id="30744" name="AutoShape 24"/>
            <p:cNvSpPr>
              <a:spLocks noChangeArrowheads="1"/>
            </p:cNvSpPr>
            <p:nvPr/>
          </p:nvSpPr>
          <p:spPr bwMode="auto">
            <a:xfrm>
              <a:off x="1091322" y="3639814"/>
              <a:ext cx="258651" cy="1670503"/>
            </a:xfrm>
            <a:prstGeom prst="roundRect">
              <a:avLst>
                <a:gd name="adj" fmla="val 10000"/>
              </a:avLst>
            </a:prstGeom>
            <a:solidFill>
              <a:srgbClr val="9BBB59"/>
            </a:solidFill>
            <a:ln w="25400" cap="flat" cmpd="sng">
              <a:solidFill>
                <a:srgbClr val="FFFFFF"/>
              </a:solidFill>
              <a:bevel/>
              <a:headEnd/>
              <a:tailEnd/>
            </a:ln>
          </p:spPr>
          <p:txBody>
            <a:bodyPr/>
            <a:lstStyle/>
            <a:p>
              <a:endParaRPr lang="zh-CN" altLang="en-US"/>
            </a:p>
          </p:txBody>
        </p:sp>
        <p:sp>
          <p:nvSpPr>
            <p:cNvPr id="30745" name="Rectangle 25"/>
            <p:cNvSpPr>
              <a:spLocks noChangeArrowheads="1"/>
            </p:cNvSpPr>
            <p:nvPr/>
          </p:nvSpPr>
          <p:spPr bwMode="auto">
            <a:xfrm>
              <a:off x="1098898" y="3647390"/>
              <a:ext cx="243499" cy="165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nchor="ctr"/>
            <a:lstStyle/>
            <a:p>
              <a:pPr algn="ctr">
                <a:lnSpc>
                  <a:spcPct val="90000"/>
                </a:lnSpc>
                <a:spcAft>
                  <a:spcPct val="35000"/>
                </a:spcAft>
              </a:pPr>
              <a:r>
                <a:rPr lang="zh-CN" altLang="en-US" sz="1200">
                  <a:solidFill>
                    <a:srgbClr val="FFFFFF"/>
                  </a:solidFill>
                  <a:latin typeface="宋体" pitchFamily="2" charset="-122"/>
                  <a:sym typeface="宋体" pitchFamily="2" charset="-122"/>
                </a:rPr>
                <a:t>非在目产品订单</a:t>
              </a:r>
              <a:endParaRPr lang="zh-CN" altLang="en-US"/>
            </a:p>
          </p:txBody>
        </p:sp>
        <p:sp>
          <p:nvSpPr>
            <p:cNvPr id="30746" name="AutoShape 26"/>
            <p:cNvSpPr>
              <a:spLocks noChangeArrowheads="1"/>
            </p:cNvSpPr>
            <p:nvPr/>
          </p:nvSpPr>
          <p:spPr bwMode="auto">
            <a:xfrm>
              <a:off x="1360837" y="3639814"/>
              <a:ext cx="258651" cy="1670503"/>
            </a:xfrm>
            <a:prstGeom prst="roundRect">
              <a:avLst>
                <a:gd name="adj" fmla="val 10000"/>
              </a:avLst>
            </a:prstGeom>
            <a:solidFill>
              <a:srgbClr val="9BBB59"/>
            </a:solidFill>
            <a:ln w="25400" cap="flat" cmpd="sng">
              <a:solidFill>
                <a:srgbClr val="FFFFFF"/>
              </a:solidFill>
              <a:bevel/>
              <a:headEnd/>
              <a:tailEnd/>
            </a:ln>
          </p:spPr>
          <p:txBody>
            <a:bodyPr/>
            <a:lstStyle/>
            <a:p>
              <a:endParaRPr lang="zh-CN" altLang="en-US"/>
            </a:p>
          </p:txBody>
        </p:sp>
        <p:sp>
          <p:nvSpPr>
            <p:cNvPr id="30747" name="Rectangle 27"/>
            <p:cNvSpPr>
              <a:spLocks noChangeArrowheads="1"/>
            </p:cNvSpPr>
            <p:nvPr/>
          </p:nvSpPr>
          <p:spPr bwMode="auto">
            <a:xfrm>
              <a:off x="1368413" y="3647390"/>
              <a:ext cx="243499" cy="165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nchor="ctr"/>
            <a:lstStyle/>
            <a:p>
              <a:pPr algn="ctr">
                <a:lnSpc>
                  <a:spcPct val="90000"/>
                </a:lnSpc>
                <a:spcAft>
                  <a:spcPct val="35000"/>
                </a:spcAft>
              </a:pPr>
              <a:r>
                <a:rPr lang="zh-CN" altLang="en-US" sz="1200">
                  <a:solidFill>
                    <a:srgbClr val="FFFFFF"/>
                  </a:solidFill>
                  <a:latin typeface="宋体" pitchFamily="2" charset="-122"/>
                  <a:sym typeface="宋体" pitchFamily="2" charset="-122"/>
                </a:rPr>
                <a:t>订单查询</a:t>
              </a:r>
              <a:endParaRPr lang="zh-CN" altLang="en-US"/>
            </a:p>
          </p:txBody>
        </p:sp>
        <p:sp>
          <p:nvSpPr>
            <p:cNvPr id="30748" name="AutoShape 28"/>
            <p:cNvSpPr>
              <a:spLocks noChangeArrowheads="1"/>
            </p:cNvSpPr>
            <p:nvPr/>
          </p:nvSpPr>
          <p:spPr bwMode="auto">
            <a:xfrm>
              <a:off x="1630352" y="3639814"/>
              <a:ext cx="258651" cy="1670503"/>
            </a:xfrm>
            <a:prstGeom prst="roundRect">
              <a:avLst>
                <a:gd name="adj" fmla="val 10000"/>
              </a:avLst>
            </a:prstGeom>
            <a:solidFill>
              <a:srgbClr val="9BBB59"/>
            </a:solidFill>
            <a:ln w="25400" cap="flat" cmpd="sng">
              <a:solidFill>
                <a:srgbClr val="FFFFFF"/>
              </a:solidFill>
              <a:bevel/>
              <a:headEnd/>
              <a:tailEnd/>
            </a:ln>
          </p:spPr>
          <p:txBody>
            <a:bodyPr/>
            <a:lstStyle/>
            <a:p>
              <a:endParaRPr lang="zh-CN" altLang="en-US"/>
            </a:p>
          </p:txBody>
        </p:sp>
        <p:sp>
          <p:nvSpPr>
            <p:cNvPr id="30749" name="Rectangle 29"/>
            <p:cNvSpPr>
              <a:spLocks noChangeArrowheads="1"/>
            </p:cNvSpPr>
            <p:nvPr/>
          </p:nvSpPr>
          <p:spPr bwMode="auto">
            <a:xfrm>
              <a:off x="1637928" y="3647390"/>
              <a:ext cx="243499" cy="165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nchor="ctr"/>
            <a:lstStyle/>
            <a:p>
              <a:pPr algn="ctr">
                <a:lnSpc>
                  <a:spcPct val="90000"/>
                </a:lnSpc>
                <a:spcAft>
                  <a:spcPct val="35000"/>
                </a:spcAft>
              </a:pPr>
              <a:r>
                <a:rPr lang="zh-CN" altLang="en-US" sz="1200">
                  <a:solidFill>
                    <a:srgbClr val="FFFFFF"/>
                  </a:solidFill>
                  <a:latin typeface="宋体" pitchFamily="2" charset="-122"/>
                  <a:sym typeface="宋体" pitchFamily="2" charset="-122"/>
                </a:rPr>
                <a:t>货期查询</a:t>
              </a:r>
              <a:endParaRPr lang="zh-CN" altLang="en-US"/>
            </a:p>
          </p:txBody>
        </p:sp>
        <p:sp>
          <p:nvSpPr>
            <p:cNvPr id="30750" name="AutoShape 30"/>
            <p:cNvSpPr>
              <a:spLocks noChangeArrowheads="1"/>
            </p:cNvSpPr>
            <p:nvPr/>
          </p:nvSpPr>
          <p:spPr bwMode="auto">
            <a:xfrm>
              <a:off x="1910730" y="1820953"/>
              <a:ext cx="1067195" cy="1670503"/>
            </a:xfrm>
            <a:prstGeom prst="roundRect">
              <a:avLst>
                <a:gd name="adj" fmla="val 10000"/>
              </a:avLst>
            </a:prstGeom>
            <a:solidFill>
              <a:srgbClr val="C0504C"/>
            </a:solidFill>
            <a:ln w="25400" cap="flat" cmpd="sng">
              <a:solidFill>
                <a:srgbClr val="FFFFFF"/>
              </a:solidFill>
              <a:bevel/>
              <a:headEnd/>
              <a:tailEnd/>
            </a:ln>
          </p:spPr>
          <p:txBody>
            <a:bodyPr/>
            <a:lstStyle/>
            <a:p>
              <a:endParaRPr lang="zh-CN" altLang="en-US"/>
            </a:p>
          </p:txBody>
        </p:sp>
        <p:sp>
          <p:nvSpPr>
            <p:cNvPr id="30751" name="Rectangle 31"/>
            <p:cNvSpPr>
              <a:spLocks noChangeArrowheads="1"/>
            </p:cNvSpPr>
            <p:nvPr/>
          </p:nvSpPr>
          <p:spPr bwMode="auto">
            <a:xfrm>
              <a:off x="1941987" y="1852210"/>
              <a:ext cx="1004681" cy="1607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960" tIns="60960" rIns="60960" bIns="60960" anchor="ctr"/>
            <a:lstStyle/>
            <a:p>
              <a:pPr algn="ctr">
                <a:lnSpc>
                  <a:spcPct val="90000"/>
                </a:lnSpc>
                <a:spcAft>
                  <a:spcPct val="35000"/>
                </a:spcAft>
              </a:pPr>
              <a:r>
                <a:rPr lang="zh-CN" altLang="en-US" sz="1600">
                  <a:solidFill>
                    <a:srgbClr val="FFFFFF"/>
                  </a:solidFill>
                  <a:latin typeface="宋体" pitchFamily="2" charset="-122"/>
                  <a:sym typeface="宋体" pitchFamily="2" charset="-122"/>
                </a:rPr>
                <a:t>产品管理</a:t>
              </a:r>
              <a:endParaRPr lang="zh-CN" altLang="en-US"/>
            </a:p>
          </p:txBody>
        </p:sp>
        <p:sp>
          <p:nvSpPr>
            <p:cNvPr id="30752" name="AutoShape 32"/>
            <p:cNvSpPr>
              <a:spLocks noChangeArrowheads="1"/>
            </p:cNvSpPr>
            <p:nvPr/>
          </p:nvSpPr>
          <p:spPr bwMode="auto">
            <a:xfrm>
              <a:off x="1910730" y="3639814"/>
              <a:ext cx="258651" cy="1670503"/>
            </a:xfrm>
            <a:prstGeom prst="roundRect">
              <a:avLst>
                <a:gd name="adj" fmla="val 10000"/>
              </a:avLst>
            </a:prstGeom>
            <a:solidFill>
              <a:srgbClr val="9BBB59"/>
            </a:solidFill>
            <a:ln w="25400" cap="flat" cmpd="sng">
              <a:solidFill>
                <a:srgbClr val="FFFFFF"/>
              </a:solidFill>
              <a:bevel/>
              <a:headEnd/>
              <a:tailEnd/>
            </a:ln>
          </p:spPr>
          <p:txBody>
            <a:bodyPr/>
            <a:lstStyle/>
            <a:p>
              <a:endParaRPr lang="zh-CN" altLang="en-US"/>
            </a:p>
          </p:txBody>
        </p:sp>
        <p:sp>
          <p:nvSpPr>
            <p:cNvPr id="30753" name="Rectangle 33"/>
            <p:cNvSpPr>
              <a:spLocks noChangeArrowheads="1"/>
            </p:cNvSpPr>
            <p:nvPr/>
          </p:nvSpPr>
          <p:spPr bwMode="auto">
            <a:xfrm>
              <a:off x="1918306" y="3647390"/>
              <a:ext cx="243499" cy="165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nchor="ctr"/>
            <a:lstStyle/>
            <a:p>
              <a:pPr algn="ctr">
                <a:lnSpc>
                  <a:spcPct val="90000"/>
                </a:lnSpc>
                <a:spcAft>
                  <a:spcPct val="35000"/>
                </a:spcAft>
              </a:pPr>
              <a:r>
                <a:rPr lang="zh-CN" altLang="en-US" sz="1200">
                  <a:solidFill>
                    <a:srgbClr val="FFFFFF"/>
                  </a:solidFill>
                  <a:latin typeface="宋体" pitchFamily="2" charset="-122"/>
                  <a:sym typeface="宋体" pitchFamily="2" charset="-122"/>
                </a:rPr>
                <a:t>产品查询</a:t>
              </a:r>
              <a:endParaRPr lang="zh-CN" altLang="en-US"/>
            </a:p>
          </p:txBody>
        </p:sp>
        <p:sp>
          <p:nvSpPr>
            <p:cNvPr id="30754" name="AutoShape 34"/>
            <p:cNvSpPr>
              <a:spLocks noChangeArrowheads="1"/>
            </p:cNvSpPr>
            <p:nvPr/>
          </p:nvSpPr>
          <p:spPr bwMode="auto">
            <a:xfrm>
              <a:off x="2180244" y="3639814"/>
              <a:ext cx="258651" cy="1670503"/>
            </a:xfrm>
            <a:prstGeom prst="roundRect">
              <a:avLst>
                <a:gd name="adj" fmla="val 10000"/>
              </a:avLst>
            </a:prstGeom>
            <a:solidFill>
              <a:srgbClr val="9BBB59"/>
            </a:solidFill>
            <a:ln w="25400" cap="flat" cmpd="sng">
              <a:solidFill>
                <a:srgbClr val="FFFFFF"/>
              </a:solidFill>
              <a:bevel/>
              <a:headEnd/>
              <a:tailEnd/>
            </a:ln>
          </p:spPr>
          <p:txBody>
            <a:bodyPr/>
            <a:lstStyle/>
            <a:p>
              <a:endParaRPr lang="zh-CN" altLang="en-US"/>
            </a:p>
          </p:txBody>
        </p:sp>
        <p:sp>
          <p:nvSpPr>
            <p:cNvPr id="30755" name="Rectangle 35"/>
            <p:cNvSpPr>
              <a:spLocks noChangeArrowheads="1"/>
            </p:cNvSpPr>
            <p:nvPr/>
          </p:nvSpPr>
          <p:spPr bwMode="auto">
            <a:xfrm>
              <a:off x="2187820" y="3647390"/>
              <a:ext cx="243499" cy="165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nchor="ctr"/>
            <a:lstStyle/>
            <a:p>
              <a:pPr algn="ctr">
                <a:lnSpc>
                  <a:spcPct val="90000"/>
                </a:lnSpc>
                <a:spcAft>
                  <a:spcPct val="35000"/>
                </a:spcAft>
              </a:pPr>
              <a:r>
                <a:rPr lang="zh-CN" altLang="en-US" sz="1200">
                  <a:solidFill>
                    <a:srgbClr val="FFFFFF"/>
                  </a:solidFill>
                  <a:latin typeface="宋体" pitchFamily="2" charset="-122"/>
                  <a:sym typeface="宋体" pitchFamily="2" charset="-122"/>
                </a:rPr>
                <a:t>产品数据导入</a:t>
              </a:r>
              <a:endParaRPr lang="zh-CN" altLang="en-US"/>
            </a:p>
          </p:txBody>
        </p:sp>
        <p:sp>
          <p:nvSpPr>
            <p:cNvPr id="30756" name="AutoShape 36"/>
            <p:cNvSpPr>
              <a:spLocks noChangeArrowheads="1"/>
            </p:cNvSpPr>
            <p:nvPr/>
          </p:nvSpPr>
          <p:spPr bwMode="auto">
            <a:xfrm>
              <a:off x="2449759" y="3639814"/>
              <a:ext cx="258651" cy="1670503"/>
            </a:xfrm>
            <a:prstGeom prst="roundRect">
              <a:avLst>
                <a:gd name="adj" fmla="val 10000"/>
              </a:avLst>
            </a:prstGeom>
            <a:solidFill>
              <a:srgbClr val="9BBB59"/>
            </a:solidFill>
            <a:ln w="25400" cap="flat" cmpd="sng">
              <a:solidFill>
                <a:srgbClr val="FFFFFF"/>
              </a:solidFill>
              <a:bevel/>
              <a:headEnd/>
              <a:tailEnd/>
            </a:ln>
          </p:spPr>
          <p:txBody>
            <a:bodyPr/>
            <a:lstStyle/>
            <a:p>
              <a:endParaRPr lang="zh-CN" altLang="en-US"/>
            </a:p>
          </p:txBody>
        </p:sp>
        <p:sp>
          <p:nvSpPr>
            <p:cNvPr id="30757" name="Rectangle 37"/>
            <p:cNvSpPr>
              <a:spLocks noChangeArrowheads="1"/>
            </p:cNvSpPr>
            <p:nvPr/>
          </p:nvSpPr>
          <p:spPr bwMode="auto">
            <a:xfrm>
              <a:off x="2457335" y="3647390"/>
              <a:ext cx="243499" cy="165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nchor="ctr"/>
            <a:lstStyle/>
            <a:p>
              <a:pPr algn="ctr">
                <a:lnSpc>
                  <a:spcPct val="90000"/>
                </a:lnSpc>
                <a:spcAft>
                  <a:spcPct val="35000"/>
                </a:spcAft>
              </a:pPr>
              <a:r>
                <a:rPr lang="zh-CN" altLang="en-US" sz="1200">
                  <a:solidFill>
                    <a:srgbClr val="FFFFFF"/>
                  </a:solidFill>
                  <a:latin typeface="宋体" pitchFamily="2" charset="-122"/>
                  <a:sym typeface="宋体" pitchFamily="2" charset="-122"/>
                </a:rPr>
                <a:t>产品维护</a:t>
              </a:r>
              <a:endParaRPr lang="zh-CN" altLang="en-US"/>
            </a:p>
          </p:txBody>
        </p:sp>
        <p:sp>
          <p:nvSpPr>
            <p:cNvPr id="30758" name="AutoShape 38"/>
            <p:cNvSpPr>
              <a:spLocks noChangeArrowheads="1"/>
            </p:cNvSpPr>
            <p:nvPr/>
          </p:nvSpPr>
          <p:spPr bwMode="auto">
            <a:xfrm>
              <a:off x="2719274" y="3639814"/>
              <a:ext cx="258651" cy="1670503"/>
            </a:xfrm>
            <a:prstGeom prst="roundRect">
              <a:avLst>
                <a:gd name="adj" fmla="val 10000"/>
              </a:avLst>
            </a:prstGeom>
            <a:solidFill>
              <a:srgbClr val="9BBB59"/>
            </a:solidFill>
            <a:ln w="25400" cap="flat" cmpd="sng">
              <a:solidFill>
                <a:srgbClr val="FFFFFF"/>
              </a:solidFill>
              <a:bevel/>
              <a:headEnd/>
              <a:tailEnd/>
            </a:ln>
          </p:spPr>
          <p:txBody>
            <a:bodyPr/>
            <a:lstStyle/>
            <a:p>
              <a:endParaRPr lang="zh-CN" altLang="en-US"/>
            </a:p>
          </p:txBody>
        </p:sp>
        <p:sp>
          <p:nvSpPr>
            <p:cNvPr id="30759" name="Rectangle 39"/>
            <p:cNvSpPr>
              <a:spLocks noChangeArrowheads="1"/>
            </p:cNvSpPr>
            <p:nvPr/>
          </p:nvSpPr>
          <p:spPr bwMode="auto">
            <a:xfrm>
              <a:off x="2726850" y="3647390"/>
              <a:ext cx="243499" cy="165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nchor="ctr"/>
            <a:lstStyle/>
            <a:p>
              <a:pPr algn="ctr">
                <a:lnSpc>
                  <a:spcPct val="90000"/>
                </a:lnSpc>
                <a:spcAft>
                  <a:spcPct val="35000"/>
                </a:spcAft>
              </a:pPr>
              <a:r>
                <a:rPr lang="zh-CN" altLang="en-US" sz="1200">
                  <a:solidFill>
                    <a:srgbClr val="FFFFFF"/>
                  </a:solidFill>
                  <a:latin typeface="宋体" pitchFamily="2" charset="-122"/>
                  <a:sym typeface="宋体" pitchFamily="2" charset="-122"/>
                </a:rPr>
                <a:t>产品统计</a:t>
              </a:r>
              <a:endParaRPr lang="zh-CN" altLang="en-US"/>
            </a:p>
          </p:txBody>
        </p:sp>
        <p:sp>
          <p:nvSpPr>
            <p:cNvPr id="30760" name="AutoShape 40"/>
            <p:cNvSpPr>
              <a:spLocks noChangeArrowheads="1"/>
            </p:cNvSpPr>
            <p:nvPr/>
          </p:nvSpPr>
          <p:spPr bwMode="auto">
            <a:xfrm>
              <a:off x="2999652" y="1820953"/>
              <a:ext cx="1606224" cy="1670503"/>
            </a:xfrm>
            <a:prstGeom prst="roundRect">
              <a:avLst>
                <a:gd name="adj" fmla="val 10000"/>
              </a:avLst>
            </a:prstGeom>
            <a:solidFill>
              <a:srgbClr val="C0504C"/>
            </a:solidFill>
            <a:ln w="25400" cap="flat" cmpd="sng">
              <a:solidFill>
                <a:srgbClr val="FFFFFF"/>
              </a:solidFill>
              <a:bevel/>
              <a:headEnd/>
              <a:tailEnd/>
            </a:ln>
          </p:spPr>
          <p:txBody>
            <a:bodyPr/>
            <a:lstStyle/>
            <a:p>
              <a:endParaRPr lang="zh-CN" altLang="en-US"/>
            </a:p>
          </p:txBody>
        </p:sp>
        <p:sp>
          <p:nvSpPr>
            <p:cNvPr id="30761" name="Rectangle 41"/>
            <p:cNvSpPr>
              <a:spLocks noChangeArrowheads="1"/>
            </p:cNvSpPr>
            <p:nvPr/>
          </p:nvSpPr>
          <p:spPr bwMode="auto">
            <a:xfrm>
              <a:off x="3046697" y="1867998"/>
              <a:ext cx="1512134" cy="157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960" tIns="60960" rIns="60960" bIns="60960" anchor="ctr"/>
            <a:lstStyle/>
            <a:p>
              <a:pPr algn="ctr">
                <a:lnSpc>
                  <a:spcPct val="90000"/>
                </a:lnSpc>
                <a:spcAft>
                  <a:spcPct val="35000"/>
                </a:spcAft>
              </a:pPr>
              <a:r>
                <a:rPr lang="zh-CN" altLang="en-US" sz="1600">
                  <a:solidFill>
                    <a:srgbClr val="FFFFFF"/>
                  </a:solidFill>
                  <a:latin typeface="宋体" pitchFamily="2" charset="-122"/>
                  <a:sym typeface="宋体" pitchFamily="2" charset="-122"/>
                </a:rPr>
                <a:t>新闻管理</a:t>
              </a:r>
              <a:endParaRPr lang="zh-CN" altLang="en-US"/>
            </a:p>
          </p:txBody>
        </p:sp>
        <p:sp>
          <p:nvSpPr>
            <p:cNvPr id="30762" name="AutoShape 42"/>
            <p:cNvSpPr>
              <a:spLocks noChangeArrowheads="1"/>
            </p:cNvSpPr>
            <p:nvPr/>
          </p:nvSpPr>
          <p:spPr bwMode="auto">
            <a:xfrm>
              <a:off x="2999652" y="3639814"/>
              <a:ext cx="258651" cy="1670503"/>
            </a:xfrm>
            <a:prstGeom prst="roundRect">
              <a:avLst>
                <a:gd name="adj" fmla="val 10000"/>
              </a:avLst>
            </a:prstGeom>
            <a:solidFill>
              <a:srgbClr val="9BBB59"/>
            </a:solidFill>
            <a:ln w="25400" cap="flat" cmpd="sng">
              <a:solidFill>
                <a:srgbClr val="FFFFFF"/>
              </a:solidFill>
              <a:bevel/>
              <a:headEnd/>
              <a:tailEnd/>
            </a:ln>
          </p:spPr>
          <p:txBody>
            <a:bodyPr/>
            <a:lstStyle/>
            <a:p>
              <a:endParaRPr lang="zh-CN" altLang="en-US"/>
            </a:p>
          </p:txBody>
        </p:sp>
        <p:sp>
          <p:nvSpPr>
            <p:cNvPr id="30763" name="Rectangle 43"/>
            <p:cNvSpPr>
              <a:spLocks noChangeArrowheads="1"/>
            </p:cNvSpPr>
            <p:nvPr/>
          </p:nvSpPr>
          <p:spPr bwMode="auto">
            <a:xfrm>
              <a:off x="3007228" y="3647390"/>
              <a:ext cx="243499" cy="165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nchor="ctr"/>
            <a:lstStyle/>
            <a:p>
              <a:pPr algn="ctr">
                <a:lnSpc>
                  <a:spcPct val="90000"/>
                </a:lnSpc>
                <a:spcAft>
                  <a:spcPct val="35000"/>
                </a:spcAft>
              </a:pPr>
              <a:r>
                <a:rPr lang="zh-CN" altLang="en-US" sz="1200">
                  <a:solidFill>
                    <a:srgbClr val="FFFFFF"/>
                  </a:solidFill>
                  <a:latin typeface="宋体" pitchFamily="2" charset="-122"/>
                  <a:sym typeface="宋体" pitchFamily="2" charset="-122"/>
                </a:rPr>
                <a:t>增加新闻</a:t>
              </a:r>
              <a:endParaRPr lang="zh-CN" altLang="en-US"/>
            </a:p>
          </p:txBody>
        </p:sp>
        <p:sp>
          <p:nvSpPr>
            <p:cNvPr id="30764" name="AutoShape 44"/>
            <p:cNvSpPr>
              <a:spLocks noChangeArrowheads="1"/>
            </p:cNvSpPr>
            <p:nvPr/>
          </p:nvSpPr>
          <p:spPr bwMode="auto">
            <a:xfrm>
              <a:off x="3269166" y="3639814"/>
              <a:ext cx="258651" cy="1670503"/>
            </a:xfrm>
            <a:prstGeom prst="roundRect">
              <a:avLst>
                <a:gd name="adj" fmla="val 10000"/>
              </a:avLst>
            </a:prstGeom>
            <a:solidFill>
              <a:srgbClr val="9BBB59"/>
            </a:solidFill>
            <a:ln w="25400" cap="flat" cmpd="sng">
              <a:solidFill>
                <a:srgbClr val="FFFFFF"/>
              </a:solidFill>
              <a:bevel/>
              <a:headEnd/>
              <a:tailEnd/>
            </a:ln>
          </p:spPr>
          <p:txBody>
            <a:bodyPr/>
            <a:lstStyle/>
            <a:p>
              <a:endParaRPr lang="zh-CN" altLang="en-US"/>
            </a:p>
          </p:txBody>
        </p:sp>
        <p:sp>
          <p:nvSpPr>
            <p:cNvPr id="30765" name="Rectangle 45"/>
            <p:cNvSpPr>
              <a:spLocks noChangeArrowheads="1"/>
            </p:cNvSpPr>
            <p:nvPr/>
          </p:nvSpPr>
          <p:spPr bwMode="auto">
            <a:xfrm>
              <a:off x="3276742" y="3647390"/>
              <a:ext cx="243499" cy="165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nchor="ctr"/>
            <a:lstStyle/>
            <a:p>
              <a:pPr algn="ctr">
                <a:lnSpc>
                  <a:spcPct val="90000"/>
                </a:lnSpc>
                <a:spcAft>
                  <a:spcPct val="35000"/>
                </a:spcAft>
              </a:pPr>
              <a:r>
                <a:rPr lang="zh-CN" altLang="en-US" sz="1200">
                  <a:solidFill>
                    <a:srgbClr val="FFFFFF"/>
                  </a:solidFill>
                  <a:latin typeface="宋体" pitchFamily="2" charset="-122"/>
                  <a:sym typeface="宋体" pitchFamily="2" charset="-122"/>
                </a:rPr>
                <a:t>编辑新闻</a:t>
              </a:r>
              <a:endParaRPr lang="zh-CN" altLang="en-US"/>
            </a:p>
          </p:txBody>
        </p:sp>
        <p:sp>
          <p:nvSpPr>
            <p:cNvPr id="30766" name="AutoShape 46"/>
            <p:cNvSpPr>
              <a:spLocks noChangeArrowheads="1"/>
            </p:cNvSpPr>
            <p:nvPr/>
          </p:nvSpPr>
          <p:spPr bwMode="auto">
            <a:xfrm>
              <a:off x="3538681" y="3639814"/>
              <a:ext cx="258651" cy="1670503"/>
            </a:xfrm>
            <a:prstGeom prst="roundRect">
              <a:avLst>
                <a:gd name="adj" fmla="val 10000"/>
              </a:avLst>
            </a:prstGeom>
            <a:solidFill>
              <a:srgbClr val="9BBB59"/>
            </a:solidFill>
            <a:ln w="25400" cap="flat" cmpd="sng">
              <a:solidFill>
                <a:srgbClr val="FFFFFF"/>
              </a:solidFill>
              <a:bevel/>
              <a:headEnd/>
              <a:tailEnd/>
            </a:ln>
          </p:spPr>
          <p:txBody>
            <a:bodyPr/>
            <a:lstStyle/>
            <a:p>
              <a:endParaRPr lang="zh-CN" altLang="en-US"/>
            </a:p>
          </p:txBody>
        </p:sp>
        <p:sp>
          <p:nvSpPr>
            <p:cNvPr id="30767" name="Rectangle 47"/>
            <p:cNvSpPr>
              <a:spLocks noChangeArrowheads="1"/>
            </p:cNvSpPr>
            <p:nvPr/>
          </p:nvSpPr>
          <p:spPr bwMode="auto">
            <a:xfrm>
              <a:off x="3546257" y="3647390"/>
              <a:ext cx="243499" cy="165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nchor="ctr"/>
            <a:lstStyle/>
            <a:p>
              <a:pPr algn="ctr">
                <a:lnSpc>
                  <a:spcPct val="90000"/>
                </a:lnSpc>
                <a:spcAft>
                  <a:spcPct val="35000"/>
                </a:spcAft>
              </a:pPr>
              <a:r>
                <a:rPr lang="zh-CN" altLang="en-US" sz="1200">
                  <a:solidFill>
                    <a:srgbClr val="FFFFFF"/>
                  </a:solidFill>
                  <a:latin typeface="宋体" pitchFamily="2" charset="-122"/>
                  <a:sym typeface="宋体" pitchFamily="2" charset="-122"/>
                </a:rPr>
                <a:t>删除新闻</a:t>
              </a:r>
              <a:endParaRPr lang="zh-CN" altLang="en-US"/>
            </a:p>
          </p:txBody>
        </p:sp>
        <p:sp>
          <p:nvSpPr>
            <p:cNvPr id="30768" name="AutoShape 48"/>
            <p:cNvSpPr>
              <a:spLocks noChangeArrowheads="1"/>
            </p:cNvSpPr>
            <p:nvPr/>
          </p:nvSpPr>
          <p:spPr bwMode="auto">
            <a:xfrm>
              <a:off x="3808196" y="3639814"/>
              <a:ext cx="258651" cy="1670503"/>
            </a:xfrm>
            <a:prstGeom prst="roundRect">
              <a:avLst>
                <a:gd name="adj" fmla="val 10000"/>
              </a:avLst>
            </a:prstGeom>
            <a:solidFill>
              <a:srgbClr val="9BBB59"/>
            </a:solidFill>
            <a:ln w="25400" cap="flat" cmpd="sng">
              <a:solidFill>
                <a:srgbClr val="FFFFFF"/>
              </a:solidFill>
              <a:bevel/>
              <a:headEnd/>
              <a:tailEnd/>
            </a:ln>
          </p:spPr>
          <p:txBody>
            <a:bodyPr/>
            <a:lstStyle/>
            <a:p>
              <a:endParaRPr lang="zh-CN" altLang="en-US"/>
            </a:p>
          </p:txBody>
        </p:sp>
        <p:sp>
          <p:nvSpPr>
            <p:cNvPr id="30769" name="Rectangle 49"/>
            <p:cNvSpPr>
              <a:spLocks noChangeArrowheads="1"/>
            </p:cNvSpPr>
            <p:nvPr/>
          </p:nvSpPr>
          <p:spPr bwMode="auto">
            <a:xfrm>
              <a:off x="3815772" y="3647390"/>
              <a:ext cx="243499" cy="165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nchor="ctr"/>
            <a:lstStyle/>
            <a:p>
              <a:pPr algn="ctr">
                <a:lnSpc>
                  <a:spcPct val="90000"/>
                </a:lnSpc>
                <a:spcAft>
                  <a:spcPct val="35000"/>
                </a:spcAft>
              </a:pPr>
              <a:r>
                <a:rPr lang="zh-CN" altLang="en-US" sz="1200">
                  <a:solidFill>
                    <a:srgbClr val="FFFFFF"/>
                  </a:solidFill>
                  <a:latin typeface="宋体" pitchFamily="2" charset="-122"/>
                  <a:sym typeface="宋体" pitchFamily="2" charset="-122"/>
                </a:rPr>
                <a:t>新闻列表</a:t>
              </a:r>
              <a:endParaRPr lang="zh-CN" altLang="en-US"/>
            </a:p>
          </p:txBody>
        </p:sp>
        <p:sp>
          <p:nvSpPr>
            <p:cNvPr id="30770" name="AutoShape 50"/>
            <p:cNvSpPr>
              <a:spLocks noChangeArrowheads="1"/>
            </p:cNvSpPr>
            <p:nvPr/>
          </p:nvSpPr>
          <p:spPr bwMode="auto">
            <a:xfrm>
              <a:off x="4077710" y="3639814"/>
              <a:ext cx="258651" cy="1670503"/>
            </a:xfrm>
            <a:prstGeom prst="roundRect">
              <a:avLst>
                <a:gd name="adj" fmla="val 10000"/>
              </a:avLst>
            </a:prstGeom>
            <a:solidFill>
              <a:srgbClr val="9BBB59"/>
            </a:solidFill>
            <a:ln w="25400" cap="flat" cmpd="sng">
              <a:solidFill>
                <a:srgbClr val="FFFFFF"/>
              </a:solidFill>
              <a:bevel/>
              <a:headEnd/>
              <a:tailEnd/>
            </a:ln>
          </p:spPr>
          <p:txBody>
            <a:bodyPr/>
            <a:lstStyle/>
            <a:p>
              <a:endParaRPr lang="zh-CN" altLang="en-US"/>
            </a:p>
          </p:txBody>
        </p:sp>
        <p:sp>
          <p:nvSpPr>
            <p:cNvPr id="30771" name="Rectangle 51"/>
            <p:cNvSpPr>
              <a:spLocks noChangeArrowheads="1"/>
            </p:cNvSpPr>
            <p:nvPr/>
          </p:nvSpPr>
          <p:spPr bwMode="auto">
            <a:xfrm>
              <a:off x="4085286" y="3647390"/>
              <a:ext cx="243499" cy="165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nchor="ctr"/>
            <a:lstStyle/>
            <a:p>
              <a:pPr algn="ctr">
                <a:lnSpc>
                  <a:spcPct val="90000"/>
                </a:lnSpc>
                <a:spcAft>
                  <a:spcPct val="35000"/>
                </a:spcAft>
              </a:pPr>
              <a:r>
                <a:rPr lang="zh-CN" altLang="en-US" sz="1200">
                  <a:solidFill>
                    <a:srgbClr val="FFFFFF"/>
                  </a:solidFill>
                  <a:latin typeface="宋体" pitchFamily="2" charset="-122"/>
                  <a:sym typeface="宋体" pitchFamily="2" charset="-122"/>
                </a:rPr>
                <a:t>公告提醒</a:t>
              </a:r>
              <a:endParaRPr lang="zh-CN" altLang="en-US"/>
            </a:p>
          </p:txBody>
        </p:sp>
        <p:sp>
          <p:nvSpPr>
            <p:cNvPr id="30772" name="AutoShape 52"/>
            <p:cNvSpPr>
              <a:spLocks noChangeArrowheads="1"/>
            </p:cNvSpPr>
            <p:nvPr/>
          </p:nvSpPr>
          <p:spPr bwMode="auto">
            <a:xfrm>
              <a:off x="4347225" y="3639814"/>
              <a:ext cx="258651" cy="1670503"/>
            </a:xfrm>
            <a:prstGeom prst="roundRect">
              <a:avLst>
                <a:gd name="adj" fmla="val 10000"/>
              </a:avLst>
            </a:prstGeom>
            <a:solidFill>
              <a:srgbClr val="9BBB59"/>
            </a:solidFill>
            <a:ln w="25400" cap="flat" cmpd="sng">
              <a:solidFill>
                <a:srgbClr val="FFFFFF"/>
              </a:solidFill>
              <a:bevel/>
              <a:headEnd/>
              <a:tailEnd/>
            </a:ln>
          </p:spPr>
          <p:txBody>
            <a:bodyPr/>
            <a:lstStyle/>
            <a:p>
              <a:endParaRPr lang="zh-CN" altLang="en-US"/>
            </a:p>
          </p:txBody>
        </p:sp>
        <p:sp>
          <p:nvSpPr>
            <p:cNvPr id="30773" name="Rectangle 53"/>
            <p:cNvSpPr>
              <a:spLocks noChangeArrowheads="1"/>
            </p:cNvSpPr>
            <p:nvPr/>
          </p:nvSpPr>
          <p:spPr bwMode="auto">
            <a:xfrm>
              <a:off x="4354801" y="3647390"/>
              <a:ext cx="243499" cy="165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nchor="ctr"/>
            <a:lstStyle/>
            <a:p>
              <a:pPr algn="ctr">
                <a:lnSpc>
                  <a:spcPct val="90000"/>
                </a:lnSpc>
                <a:spcAft>
                  <a:spcPct val="35000"/>
                </a:spcAft>
              </a:pPr>
              <a:r>
                <a:rPr lang="zh-CN" altLang="en-US" sz="1200">
                  <a:solidFill>
                    <a:srgbClr val="FFFFFF"/>
                  </a:solidFill>
                  <a:latin typeface="宋体" pitchFamily="2" charset="-122"/>
                  <a:sym typeface="宋体" pitchFamily="2" charset="-122"/>
                </a:rPr>
                <a:t>邮件发送</a:t>
              </a:r>
              <a:endParaRPr lang="zh-CN" altLang="en-US"/>
            </a:p>
          </p:txBody>
        </p:sp>
        <p:sp>
          <p:nvSpPr>
            <p:cNvPr id="30774" name="AutoShape 54"/>
            <p:cNvSpPr>
              <a:spLocks noChangeArrowheads="1"/>
            </p:cNvSpPr>
            <p:nvPr/>
          </p:nvSpPr>
          <p:spPr bwMode="auto">
            <a:xfrm>
              <a:off x="4627603" y="1820953"/>
              <a:ext cx="1067195" cy="1670503"/>
            </a:xfrm>
            <a:prstGeom prst="roundRect">
              <a:avLst>
                <a:gd name="adj" fmla="val 10000"/>
              </a:avLst>
            </a:prstGeom>
            <a:solidFill>
              <a:srgbClr val="C0504C"/>
            </a:solidFill>
            <a:ln w="25400" cap="flat" cmpd="sng">
              <a:solidFill>
                <a:srgbClr val="FFFFFF"/>
              </a:solidFill>
              <a:bevel/>
              <a:headEnd/>
              <a:tailEnd/>
            </a:ln>
          </p:spPr>
          <p:txBody>
            <a:bodyPr/>
            <a:lstStyle/>
            <a:p>
              <a:endParaRPr lang="zh-CN" altLang="en-US"/>
            </a:p>
          </p:txBody>
        </p:sp>
        <p:sp>
          <p:nvSpPr>
            <p:cNvPr id="30775" name="Rectangle 55"/>
            <p:cNvSpPr>
              <a:spLocks noChangeArrowheads="1"/>
            </p:cNvSpPr>
            <p:nvPr/>
          </p:nvSpPr>
          <p:spPr bwMode="auto">
            <a:xfrm>
              <a:off x="4658860" y="1852210"/>
              <a:ext cx="1004681" cy="1607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960" tIns="60960" rIns="60960" bIns="60960" anchor="ctr"/>
            <a:lstStyle/>
            <a:p>
              <a:pPr algn="ctr">
                <a:lnSpc>
                  <a:spcPct val="90000"/>
                </a:lnSpc>
                <a:spcAft>
                  <a:spcPct val="35000"/>
                </a:spcAft>
              </a:pPr>
              <a:r>
                <a:rPr lang="zh-CN" altLang="en-US" sz="1600">
                  <a:solidFill>
                    <a:srgbClr val="FFFFFF"/>
                  </a:solidFill>
                  <a:latin typeface="宋体" pitchFamily="2" charset="-122"/>
                  <a:sym typeface="宋体" pitchFamily="2" charset="-122"/>
                </a:rPr>
                <a:t>品牌管理</a:t>
              </a:r>
              <a:endParaRPr lang="zh-CN" altLang="en-US"/>
            </a:p>
          </p:txBody>
        </p:sp>
        <p:sp>
          <p:nvSpPr>
            <p:cNvPr id="30776" name="AutoShape 56"/>
            <p:cNvSpPr>
              <a:spLocks noChangeArrowheads="1"/>
            </p:cNvSpPr>
            <p:nvPr/>
          </p:nvSpPr>
          <p:spPr bwMode="auto">
            <a:xfrm>
              <a:off x="4627603" y="3639814"/>
              <a:ext cx="258651" cy="1670503"/>
            </a:xfrm>
            <a:prstGeom prst="roundRect">
              <a:avLst>
                <a:gd name="adj" fmla="val 10000"/>
              </a:avLst>
            </a:prstGeom>
            <a:solidFill>
              <a:srgbClr val="9BBB59"/>
            </a:solidFill>
            <a:ln w="25400" cap="flat" cmpd="sng">
              <a:solidFill>
                <a:srgbClr val="FFFFFF"/>
              </a:solidFill>
              <a:bevel/>
              <a:headEnd/>
              <a:tailEnd/>
            </a:ln>
          </p:spPr>
          <p:txBody>
            <a:bodyPr/>
            <a:lstStyle/>
            <a:p>
              <a:endParaRPr lang="zh-CN" altLang="en-US"/>
            </a:p>
          </p:txBody>
        </p:sp>
        <p:sp>
          <p:nvSpPr>
            <p:cNvPr id="30777" name="Rectangle 57"/>
            <p:cNvSpPr>
              <a:spLocks noChangeArrowheads="1"/>
            </p:cNvSpPr>
            <p:nvPr/>
          </p:nvSpPr>
          <p:spPr bwMode="auto">
            <a:xfrm>
              <a:off x="4635179" y="3647390"/>
              <a:ext cx="243499" cy="165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nchor="ctr"/>
            <a:lstStyle/>
            <a:p>
              <a:pPr algn="ctr">
                <a:lnSpc>
                  <a:spcPct val="90000"/>
                </a:lnSpc>
                <a:spcAft>
                  <a:spcPct val="35000"/>
                </a:spcAft>
              </a:pPr>
              <a:r>
                <a:rPr lang="zh-CN" altLang="en-US" sz="1200">
                  <a:solidFill>
                    <a:srgbClr val="FFFFFF"/>
                  </a:solidFill>
                  <a:latin typeface="宋体" pitchFamily="2" charset="-122"/>
                  <a:sym typeface="宋体" pitchFamily="2" charset="-122"/>
                </a:rPr>
                <a:t>增加品牌</a:t>
              </a:r>
              <a:endParaRPr lang="zh-CN" altLang="en-US"/>
            </a:p>
          </p:txBody>
        </p:sp>
        <p:sp>
          <p:nvSpPr>
            <p:cNvPr id="30778" name="AutoShape 58"/>
            <p:cNvSpPr>
              <a:spLocks noChangeArrowheads="1"/>
            </p:cNvSpPr>
            <p:nvPr/>
          </p:nvSpPr>
          <p:spPr bwMode="auto">
            <a:xfrm>
              <a:off x="4897117" y="3639814"/>
              <a:ext cx="258651" cy="1670503"/>
            </a:xfrm>
            <a:prstGeom prst="roundRect">
              <a:avLst>
                <a:gd name="adj" fmla="val 10000"/>
              </a:avLst>
            </a:prstGeom>
            <a:solidFill>
              <a:srgbClr val="9BBB59"/>
            </a:solidFill>
            <a:ln w="25400" cap="flat" cmpd="sng">
              <a:solidFill>
                <a:srgbClr val="FFFFFF"/>
              </a:solidFill>
              <a:bevel/>
              <a:headEnd/>
              <a:tailEnd/>
            </a:ln>
          </p:spPr>
          <p:txBody>
            <a:bodyPr/>
            <a:lstStyle/>
            <a:p>
              <a:endParaRPr lang="zh-CN" altLang="en-US"/>
            </a:p>
          </p:txBody>
        </p:sp>
        <p:sp>
          <p:nvSpPr>
            <p:cNvPr id="30779" name="Rectangle 59"/>
            <p:cNvSpPr>
              <a:spLocks noChangeArrowheads="1"/>
            </p:cNvSpPr>
            <p:nvPr/>
          </p:nvSpPr>
          <p:spPr bwMode="auto">
            <a:xfrm>
              <a:off x="4904693" y="3647390"/>
              <a:ext cx="243499" cy="165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nchor="ctr"/>
            <a:lstStyle/>
            <a:p>
              <a:pPr algn="ctr">
                <a:lnSpc>
                  <a:spcPct val="90000"/>
                </a:lnSpc>
                <a:spcAft>
                  <a:spcPct val="35000"/>
                </a:spcAft>
              </a:pPr>
              <a:r>
                <a:rPr lang="zh-CN" altLang="en-US" sz="1200">
                  <a:solidFill>
                    <a:srgbClr val="FFFFFF"/>
                  </a:solidFill>
                  <a:latin typeface="宋体" pitchFamily="2" charset="-122"/>
                  <a:sym typeface="宋体" pitchFamily="2" charset="-122"/>
                </a:rPr>
                <a:t>编辑品牌</a:t>
              </a:r>
              <a:endParaRPr lang="zh-CN" altLang="en-US"/>
            </a:p>
          </p:txBody>
        </p:sp>
        <p:sp>
          <p:nvSpPr>
            <p:cNvPr id="30780" name="AutoShape 60"/>
            <p:cNvSpPr>
              <a:spLocks noChangeArrowheads="1"/>
            </p:cNvSpPr>
            <p:nvPr/>
          </p:nvSpPr>
          <p:spPr bwMode="auto">
            <a:xfrm>
              <a:off x="5166632" y="3639814"/>
              <a:ext cx="258651" cy="1670503"/>
            </a:xfrm>
            <a:prstGeom prst="roundRect">
              <a:avLst>
                <a:gd name="adj" fmla="val 10000"/>
              </a:avLst>
            </a:prstGeom>
            <a:solidFill>
              <a:srgbClr val="9BBB59"/>
            </a:solidFill>
            <a:ln w="25400" cap="flat" cmpd="sng">
              <a:solidFill>
                <a:srgbClr val="FFFFFF"/>
              </a:solidFill>
              <a:bevel/>
              <a:headEnd/>
              <a:tailEnd/>
            </a:ln>
          </p:spPr>
          <p:txBody>
            <a:bodyPr/>
            <a:lstStyle/>
            <a:p>
              <a:endParaRPr lang="zh-CN" altLang="en-US"/>
            </a:p>
          </p:txBody>
        </p:sp>
        <p:sp>
          <p:nvSpPr>
            <p:cNvPr id="30781" name="Rectangle 61"/>
            <p:cNvSpPr>
              <a:spLocks noChangeArrowheads="1"/>
            </p:cNvSpPr>
            <p:nvPr/>
          </p:nvSpPr>
          <p:spPr bwMode="auto">
            <a:xfrm>
              <a:off x="5174208" y="3647390"/>
              <a:ext cx="243499" cy="165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nchor="ctr"/>
            <a:lstStyle/>
            <a:p>
              <a:pPr algn="ctr">
                <a:lnSpc>
                  <a:spcPct val="90000"/>
                </a:lnSpc>
                <a:spcAft>
                  <a:spcPct val="35000"/>
                </a:spcAft>
              </a:pPr>
              <a:r>
                <a:rPr lang="zh-CN" altLang="en-US" sz="1200">
                  <a:solidFill>
                    <a:srgbClr val="FFFFFF"/>
                  </a:solidFill>
                  <a:latin typeface="宋体" pitchFamily="2" charset="-122"/>
                  <a:sym typeface="宋体" pitchFamily="2" charset="-122"/>
                </a:rPr>
                <a:t>查找品牌</a:t>
              </a:r>
              <a:endParaRPr lang="zh-CN" altLang="en-US"/>
            </a:p>
          </p:txBody>
        </p:sp>
        <p:sp>
          <p:nvSpPr>
            <p:cNvPr id="30782" name="AutoShape 62"/>
            <p:cNvSpPr>
              <a:spLocks noChangeArrowheads="1"/>
            </p:cNvSpPr>
            <p:nvPr/>
          </p:nvSpPr>
          <p:spPr bwMode="auto">
            <a:xfrm>
              <a:off x="5436147" y="3639814"/>
              <a:ext cx="258651" cy="1670503"/>
            </a:xfrm>
            <a:prstGeom prst="roundRect">
              <a:avLst>
                <a:gd name="adj" fmla="val 10000"/>
              </a:avLst>
            </a:prstGeom>
            <a:solidFill>
              <a:srgbClr val="9BBB59"/>
            </a:solidFill>
            <a:ln w="25400" cap="flat" cmpd="sng">
              <a:solidFill>
                <a:srgbClr val="FFFFFF"/>
              </a:solidFill>
              <a:bevel/>
              <a:headEnd/>
              <a:tailEnd/>
            </a:ln>
          </p:spPr>
          <p:txBody>
            <a:bodyPr/>
            <a:lstStyle/>
            <a:p>
              <a:endParaRPr lang="zh-CN" altLang="en-US"/>
            </a:p>
          </p:txBody>
        </p:sp>
        <p:sp>
          <p:nvSpPr>
            <p:cNvPr id="30783" name="Rectangle 63"/>
            <p:cNvSpPr>
              <a:spLocks noChangeArrowheads="1"/>
            </p:cNvSpPr>
            <p:nvPr/>
          </p:nvSpPr>
          <p:spPr bwMode="auto">
            <a:xfrm>
              <a:off x="5443723" y="3647390"/>
              <a:ext cx="243499" cy="165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nchor="ctr"/>
            <a:lstStyle/>
            <a:p>
              <a:pPr algn="ctr">
                <a:lnSpc>
                  <a:spcPct val="90000"/>
                </a:lnSpc>
                <a:spcAft>
                  <a:spcPct val="35000"/>
                </a:spcAft>
              </a:pPr>
              <a:r>
                <a:rPr lang="zh-CN" altLang="en-US" sz="1200">
                  <a:solidFill>
                    <a:srgbClr val="FFFFFF"/>
                  </a:solidFill>
                  <a:latin typeface="宋体" pitchFamily="2" charset="-122"/>
                  <a:sym typeface="宋体" pitchFamily="2" charset="-122"/>
                </a:rPr>
                <a:t>删除品牌</a:t>
              </a:r>
              <a:endParaRPr lang="zh-CN" altLang="en-US"/>
            </a:p>
          </p:txBody>
        </p:sp>
        <p:sp>
          <p:nvSpPr>
            <p:cNvPr id="30784" name="AutoShape 64"/>
            <p:cNvSpPr>
              <a:spLocks noChangeArrowheads="1"/>
            </p:cNvSpPr>
            <p:nvPr/>
          </p:nvSpPr>
          <p:spPr bwMode="auto">
            <a:xfrm>
              <a:off x="5716525" y="1820953"/>
              <a:ext cx="1067195" cy="1670503"/>
            </a:xfrm>
            <a:prstGeom prst="roundRect">
              <a:avLst>
                <a:gd name="adj" fmla="val 10000"/>
              </a:avLst>
            </a:prstGeom>
            <a:solidFill>
              <a:srgbClr val="C0504C"/>
            </a:solidFill>
            <a:ln w="25400" cap="flat" cmpd="sng">
              <a:solidFill>
                <a:srgbClr val="FFFFFF"/>
              </a:solidFill>
              <a:bevel/>
              <a:headEnd/>
              <a:tailEnd/>
            </a:ln>
          </p:spPr>
          <p:txBody>
            <a:bodyPr/>
            <a:lstStyle/>
            <a:p>
              <a:endParaRPr lang="zh-CN" altLang="en-US"/>
            </a:p>
          </p:txBody>
        </p:sp>
        <p:sp>
          <p:nvSpPr>
            <p:cNvPr id="30785" name="Rectangle 65"/>
            <p:cNvSpPr>
              <a:spLocks noChangeArrowheads="1"/>
            </p:cNvSpPr>
            <p:nvPr/>
          </p:nvSpPr>
          <p:spPr bwMode="auto">
            <a:xfrm>
              <a:off x="5747782" y="1852210"/>
              <a:ext cx="1004681" cy="1607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960" tIns="60960" rIns="60960" bIns="60960" anchor="ctr"/>
            <a:lstStyle/>
            <a:p>
              <a:pPr algn="ctr">
                <a:lnSpc>
                  <a:spcPct val="90000"/>
                </a:lnSpc>
                <a:spcAft>
                  <a:spcPct val="35000"/>
                </a:spcAft>
              </a:pPr>
              <a:r>
                <a:rPr lang="zh-CN" altLang="en-US" sz="1600">
                  <a:solidFill>
                    <a:srgbClr val="FFFFFF"/>
                  </a:solidFill>
                  <a:latin typeface="宋体" pitchFamily="2" charset="-122"/>
                  <a:sym typeface="宋体" pitchFamily="2" charset="-122"/>
                </a:rPr>
                <a:t>供应商管理</a:t>
              </a:r>
              <a:endParaRPr lang="zh-CN" altLang="en-US"/>
            </a:p>
          </p:txBody>
        </p:sp>
        <p:sp>
          <p:nvSpPr>
            <p:cNvPr id="30786" name="AutoShape 66"/>
            <p:cNvSpPr>
              <a:spLocks noChangeArrowheads="1"/>
            </p:cNvSpPr>
            <p:nvPr/>
          </p:nvSpPr>
          <p:spPr bwMode="auto">
            <a:xfrm>
              <a:off x="5716525" y="3639814"/>
              <a:ext cx="258651" cy="1670503"/>
            </a:xfrm>
            <a:prstGeom prst="roundRect">
              <a:avLst>
                <a:gd name="adj" fmla="val 10000"/>
              </a:avLst>
            </a:prstGeom>
            <a:solidFill>
              <a:srgbClr val="9BBB59"/>
            </a:solidFill>
            <a:ln w="25400" cap="flat" cmpd="sng">
              <a:solidFill>
                <a:srgbClr val="FFFFFF"/>
              </a:solidFill>
              <a:bevel/>
              <a:headEnd/>
              <a:tailEnd/>
            </a:ln>
          </p:spPr>
          <p:txBody>
            <a:bodyPr/>
            <a:lstStyle/>
            <a:p>
              <a:endParaRPr lang="zh-CN" altLang="en-US"/>
            </a:p>
          </p:txBody>
        </p:sp>
        <p:sp>
          <p:nvSpPr>
            <p:cNvPr id="30787" name="Rectangle 67"/>
            <p:cNvSpPr>
              <a:spLocks noChangeArrowheads="1"/>
            </p:cNvSpPr>
            <p:nvPr/>
          </p:nvSpPr>
          <p:spPr bwMode="auto">
            <a:xfrm>
              <a:off x="5724101" y="3647390"/>
              <a:ext cx="243499" cy="165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nchor="ctr"/>
            <a:lstStyle/>
            <a:p>
              <a:pPr algn="ctr">
                <a:lnSpc>
                  <a:spcPct val="90000"/>
                </a:lnSpc>
                <a:spcAft>
                  <a:spcPct val="35000"/>
                </a:spcAft>
              </a:pPr>
              <a:r>
                <a:rPr lang="zh-CN" altLang="en-US" sz="1200">
                  <a:solidFill>
                    <a:srgbClr val="FFFFFF"/>
                  </a:solidFill>
                  <a:latin typeface="宋体" pitchFamily="2" charset="-122"/>
                  <a:sym typeface="宋体" pitchFamily="2" charset="-122"/>
                </a:rPr>
                <a:t>增加供应商</a:t>
              </a:r>
              <a:endParaRPr lang="zh-CN" altLang="en-US"/>
            </a:p>
          </p:txBody>
        </p:sp>
        <p:sp>
          <p:nvSpPr>
            <p:cNvPr id="30788" name="AutoShape 68"/>
            <p:cNvSpPr>
              <a:spLocks noChangeArrowheads="1"/>
            </p:cNvSpPr>
            <p:nvPr/>
          </p:nvSpPr>
          <p:spPr bwMode="auto">
            <a:xfrm>
              <a:off x="5986039" y="3639814"/>
              <a:ext cx="258651" cy="1670503"/>
            </a:xfrm>
            <a:prstGeom prst="roundRect">
              <a:avLst>
                <a:gd name="adj" fmla="val 10000"/>
              </a:avLst>
            </a:prstGeom>
            <a:solidFill>
              <a:srgbClr val="9BBB59"/>
            </a:solidFill>
            <a:ln w="25400" cap="flat" cmpd="sng">
              <a:solidFill>
                <a:srgbClr val="FFFFFF"/>
              </a:solidFill>
              <a:bevel/>
              <a:headEnd/>
              <a:tailEnd/>
            </a:ln>
          </p:spPr>
          <p:txBody>
            <a:bodyPr/>
            <a:lstStyle/>
            <a:p>
              <a:endParaRPr lang="zh-CN" altLang="en-US"/>
            </a:p>
          </p:txBody>
        </p:sp>
        <p:sp>
          <p:nvSpPr>
            <p:cNvPr id="30789" name="Rectangle 69"/>
            <p:cNvSpPr>
              <a:spLocks noChangeArrowheads="1"/>
            </p:cNvSpPr>
            <p:nvPr/>
          </p:nvSpPr>
          <p:spPr bwMode="auto">
            <a:xfrm>
              <a:off x="5993615" y="3647390"/>
              <a:ext cx="243499" cy="165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nchor="ctr"/>
            <a:lstStyle/>
            <a:p>
              <a:pPr algn="ctr">
                <a:lnSpc>
                  <a:spcPct val="90000"/>
                </a:lnSpc>
                <a:spcAft>
                  <a:spcPct val="35000"/>
                </a:spcAft>
              </a:pPr>
              <a:r>
                <a:rPr lang="zh-CN" altLang="en-US" sz="1200">
                  <a:solidFill>
                    <a:srgbClr val="FFFFFF"/>
                  </a:solidFill>
                  <a:latin typeface="宋体" pitchFamily="2" charset="-122"/>
                  <a:sym typeface="宋体" pitchFamily="2" charset="-122"/>
                </a:rPr>
                <a:t>编辑供应商</a:t>
              </a:r>
              <a:endParaRPr lang="zh-CN" altLang="en-US"/>
            </a:p>
          </p:txBody>
        </p:sp>
        <p:sp>
          <p:nvSpPr>
            <p:cNvPr id="30790" name="AutoShape 70"/>
            <p:cNvSpPr>
              <a:spLocks noChangeArrowheads="1"/>
            </p:cNvSpPr>
            <p:nvPr/>
          </p:nvSpPr>
          <p:spPr bwMode="auto">
            <a:xfrm>
              <a:off x="6255554" y="3639814"/>
              <a:ext cx="258651" cy="1670503"/>
            </a:xfrm>
            <a:prstGeom prst="roundRect">
              <a:avLst>
                <a:gd name="adj" fmla="val 10000"/>
              </a:avLst>
            </a:prstGeom>
            <a:solidFill>
              <a:srgbClr val="9BBB59"/>
            </a:solidFill>
            <a:ln w="25400" cap="flat" cmpd="sng">
              <a:solidFill>
                <a:srgbClr val="FFFFFF"/>
              </a:solidFill>
              <a:bevel/>
              <a:headEnd/>
              <a:tailEnd/>
            </a:ln>
          </p:spPr>
          <p:txBody>
            <a:bodyPr/>
            <a:lstStyle/>
            <a:p>
              <a:endParaRPr lang="zh-CN" altLang="en-US"/>
            </a:p>
          </p:txBody>
        </p:sp>
        <p:sp>
          <p:nvSpPr>
            <p:cNvPr id="30791" name="Rectangle 71"/>
            <p:cNvSpPr>
              <a:spLocks noChangeArrowheads="1"/>
            </p:cNvSpPr>
            <p:nvPr/>
          </p:nvSpPr>
          <p:spPr bwMode="auto">
            <a:xfrm>
              <a:off x="6263130" y="3647390"/>
              <a:ext cx="243499" cy="165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nchor="ctr"/>
            <a:lstStyle/>
            <a:p>
              <a:pPr algn="ctr">
                <a:lnSpc>
                  <a:spcPct val="90000"/>
                </a:lnSpc>
                <a:spcAft>
                  <a:spcPct val="35000"/>
                </a:spcAft>
              </a:pPr>
              <a:r>
                <a:rPr lang="zh-CN" altLang="en-US" sz="1200">
                  <a:solidFill>
                    <a:srgbClr val="FFFFFF"/>
                  </a:solidFill>
                  <a:latin typeface="宋体" pitchFamily="2" charset="-122"/>
                  <a:sym typeface="宋体" pitchFamily="2" charset="-122"/>
                </a:rPr>
                <a:t>查找供应商</a:t>
              </a:r>
              <a:endParaRPr lang="zh-CN" altLang="en-US"/>
            </a:p>
          </p:txBody>
        </p:sp>
        <p:sp>
          <p:nvSpPr>
            <p:cNvPr id="30792" name="AutoShape 72"/>
            <p:cNvSpPr>
              <a:spLocks noChangeArrowheads="1"/>
            </p:cNvSpPr>
            <p:nvPr/>
          </p:nvSpPr>
          <p:spPr bwMode="auto">
            <a:xfrm>
              <a:off x="6525069" y="3639814"/>
              <a:ext cx="258651" cy="1670503"/>
            </a:xfrm>
            <a:prstGeom prst="roundRect">
              <a:avLst>
                <a:gd name="adj" fmla="val 10000"/>
              </a:avLst>
            </a:prstGeom>
            <a:solidFill>
              <a:srgbClr val="9BBB59"/>
            </a:solidFill>
            <a:ln w="25400" cap="flat" cmpd="sng">
              <a:solidFill>
                <a:srgbClr val="FFFFFF"/>
              </a:solidFill>
              <a:bevel/>
              <a:headEnd/>
              <a:tailEnd/>
            </a:ln>
          </p:spPr>
          <p:txBody>
            <a:bodyPr/>
            <a:lstStyle/>
            <a:p>
              <a:endParaRPr lang="zh-CN" altLang="en-US"/>
            </a:p>
          </p:txBody>
        </p:sp>
        <p:sp>
          <p:nvSpPr>
            <p:cNvPr id="30793" name="Rectangle 73"/>
            <p:cNvSpPr>
              <a:spLocks noChangeArrowheads="1"/>
            </p:cNvSpPr>
            <p:nvPr/>
          </p:nvSpPr>
          <p:spPr bwMode="auto">
            <a:xfrm>
              <a:off x="6532645" y="3647390"/>
              <a:ext cx="243499" cy="165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nchor="ctr"/>
            <a:lstStyle/>
            <a:p>
              <a:pPr algn="ctr">
                <a:lnSpc>
                  <a:spcPct val="90000"/>
                </a:lnSpc>
                <a:spcAft>
                  <a:spcPct val="35000"/>
                </a:spcAft>
              </a:pPr>
              <a:r>
                <a:rPr lang="zh-CN" altLang="en-US" sz="1200">
                  <a:solidFill>
                    <a:srgbClr val="FFFFFF"/>
                  </a:solidFill>
                  <a:latin typeface="宋体" pitchFamily="2" charset="-122"/>
                  <a:sym typeface="宋体" pitchFamily="2" charset="-122"/>
                </a:rPr>
                <a:t>删除供应商</a:t>
              </a:r>
              <a:endParaRPr lang="zh-CN" altLang="en-US"/>
            </a:p>
          </p:txBody>
        </p:sp>
        <p:sp>
          <p:nvSpPr>
            <p:cNvPr id="30794" name="AutoShape 74"/>
            <p:cNvSpPr>
              <a:spLocks noChangeArrowheads="1"/>
            </p:cNvSpPr>
            <p:nvPr/>
          </p:nvSpPr>
          <p:spPr bwMode="auto">
            <a:xfrm>
              <a:off x="6805447" y="1820953"/>
              <a:ext cx="1067195" cy="1670503"/>
            </a:xfrm>
            <a:prstGeom prst="roundRect">
              <a:avLst>
                <a:gd name="adj" fmla="val 10000"/>
              </a:avLst>
            </a:prstGeom>
            <a:solidFill>
              <a:srgbClr val="C0504C"/>
            </a:solidFill>
            <a:ln w="25400" cap="flat" cmpd="sng">
              <a:solidFill>
                <a:srgbClr val="FFFFFF"/>
              </a:solidFill>
              <a:bevel/>
              <a:headEnd/>
              <a:tailEnd/>
            </a:ln>
          </p:spPr>
          <p:txBody>
            <a:bodyPr/>
            <a:lstStyle/>
            <a:p>
              <a:endParaRPr lang="zh-CN" altLang="en-US"/>
            </a:p>
          </p:txBody>
        </p:sp>
        <p:sp>
          <p:nvSpPr>
            <p:cNvPr id="30795" name="Rectangle 75"/>
            <p:cNvSpPr>
              <a:spLocks noChangeArrowheads="1"/>
            </p:cNvSpPr>
            <p:nvPr/>
          </p:nvSpPr>
          <p:spPr bwMode="auto">
            <a:xfrm>
              <a:off x="6836704" y="1852210"/>
              <a:ext cx="1004681" cy="1607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960" tIns="60960" rIns="60960" bIns="60960" anchor="ctr"/>
            <a:lstStyle/>
            <a:p>
              <a:pPr algn="ctr">
                <a:lnSpc>
                  <a:spcPct val="90000"/>
                </a:lnSpc>
                <a:spcAft>
                  <a:spcPct val="35000"/>
                </a:spcAft>
              </a:pPr>
              <a:r>
                <a:rPr lang="zh-CN" altLang="en-US" sz="1600">
                  <a:solidFill>
                    <a:srgbClr val="FFFFFF"/>
                  </a:solidFill>
                  <a:latin typeface="宋体" pitchFamily="2" charset="-122"/>
                  <a:sym typeface="宋体" pitchFamily="2" charset="-122"/>
                </a:rPr>
                <a:t>现货库管理</a:t>
              </a:r>
              <a:endParaRPr lang="en-US" altLang="zh-CN" sz="1600">
                <a:solidFill>
                  <a:srgbClr val="FFFFFF"/>
                </a:solidFill>
                <a:latin typeface="Calibri" pitchFamily="34" charset="0"/>
                <a:ea typeface="Calibri" pitchFamily="34" charset="0"/>
                <a:cs typeface="Calibri" pitchFamily="34" charset="0"/>
                <a:sym typeface="Calibri" pitchFamily="34" charset="0"/>
              </a:endParaRPr>
            </a:p>
          </p:txBody>
        </p:sp>
        <p:sp>
          <p:nvSpPr>
            <p:cNvPr id="30796" name="AutoShape 76"/>
            <p:cNvSpPr>
              <a:spLocks noChangeArrowheads="1"/>
            </p:cNvSpPr>
            <p:nvPr/>
          </p:nvSpPr>
          <p:spPr bwMode="auto">
            <a:xfrm>
              <a:off x="6805447" y="3639814"/>
              <a:ext cx="258651" cy="1670503"/>
            </a:xfrm>
            <a:prstGeom prst="roundRect">
              <a:avLst>
                <a:gd name="adj" fmla="val 10000"/>
              </a:avLst>
            </a:prstGeom>
            <a:solidFill>
              <a:srgbClr val="9BBB59"/>
            </a:solidFill>
            <a:ln w="25400" cap="flat" cmpd="sng">
              <a:solidFill>
                <a:srgbClr val="FFFFFF"/>
              </a:solidFill>
              <a:bevel/>
              <a:headEnd/>
              <a:tailEnd/>
            </a:ln>
          </p:spPr>
          <p:txBody>
            <a:bodyPr/>
            <a:lstStyle/>
            <a:p>
              <a:endParaRPr lang="zh-CN" altLang="en-US"/>
            </a:p>
          </p:txBody>
        </p:sp>
        <p:sp>
          <p:nvSpPr>
            <p:cNvPr id="30797" name="Rectangle 77"/>
            <p:cNvSpPr>
              <a:spLocks noChangeArrowheads="1"/>
            </p:cNvSpPr>
            <p:nvPr/>
          </p:nvSpPr>
          <p:spPr bwMode="auto">
            <a:xfrm>
              <a:off x="6813023" y="3647390"/>
              <a:ext cx="243499" cy="165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nchor="ctr"/>
            <a:lstStyle/>
            <a:p>
              <a:pPr algn="ctr">
                <a:lnSpc>
                  <a:spcPct val="90000"/>
                </a:lnSpc>
                <a:spcAft>
                  <a:spcPct val="35000"/>
                </a:spcAft>
              </a:pPr>
              <a:r>
                <a:rPr lang="zh-CN" altLang="en-US" sz="1200">
                  <a:solidFill>
                    <a:srgbClr val="FFFFFF"/>
                  </a:solidFill>
                  <a:latin typeface="宋体" pitchFamily="2" charset="-122"/>
                  <a:sym typeface="宋体" pitchFamily="2" charset="-122"/>
                </a:rPr>
                <a:t>增加现货库产品</a:t>
              </a:r>
              <a:endParaRPr lang="en-US" altLang="zh-CN" sz="1200">
                <a:solidFill>
                  <a:srgbClr val="FFFFFF"/>
                </a:solidFill>
                <a:latin typeface="Calibri" pitchFamily="34" charset="0"/>
                <a:ea typeface="Calibri" pitchFamily="34" charset="0"/>
                <a:cs typeface="Calibri" pitchFamily="34" charset="0"/>
                <a:sym typeface="Calibri" pitchFamily="34" charset="0"/>
              </a:endParaRPr>
            </a:p>
          </p:txBody>
        </p:sp>
        <p:sp>
          <p:nvSpPr>
            <p:cNvPr id="30798" name="AutoShape 78"/>
            <p:cNvSpPr>
              <a:spLocks noChangeArrowheads="1"/>
            </p:cNvSpPr>
            <p:nvPr/>
          </p:nvSpPr>
          <p:spPr bwMode="auto">
            <a:xfrm>
              <a:off x="7074961" y="3639814"/>
              <a:ext cx="258651" cy="1670503"/>
            </a:xfrm>
            <a:prstGeom prst="roundRect">
              <a:avLst>
                <a:gd name="adj" fmla="val 10000"/>
              </a:avLst>
            </a:prstGeom>
            <a:solidFill>
              <a:srgbClr val="9BBB59"/>
            </a:solidFill>
            <a:ln w="25400" cap="flat" cmpd="sng">
              <a:solidFill>
                <a:srgbClr val="FFFFFF"/>
              </a:solidFill>
              <a:bevel/>
              <a:headEnd/>
              <a:tailEnd/>
            </a:ln>
          </p:spPr>
          <p:txBody>
            <a:bodyPr/>
            <a:lstStyle/>
            <a:p>
              <a:endParaRPr lang="zh-CN" altLang="en-US"/>
            </a:p>
          </p:txBody>
        </p:sp>
        <p:sp>
          <p:nvSpPr>
            <p:cNvPr id="30799" name="Rectangle 79"/>
            <p:cNvSpPr>
              <a:spLocks noChangeArrowheads="1"/>
            </p:cNvSpPr>
            <p:nvPr/>
          </p:nvSpPr>
          <p:spPr bwMode="auto">
            <a:xfrm>
              <a:off x="7082537" y="3647390"/>
              <a:ext cx="243499" cy="165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nchor="ctr"/>
            <a:lstStyle/>
            <a:p>
              <a:pPr algn="ctr">
                <a:lnSpc>
                  <a:spcPct val="90000"/>
                </a:lnSpc>
                <a:spcAft>
                  <a:spcPct val="35000"/>
                </a:spcAft>
              </a:pPr>
              <a:r>
                <a:rPr lang="zh-CN" altLang="en-US" sz="1200">
                  <a:solidFill>
                    <a:srgbClr val="FFFFFF"/>
                  </a:solidFill>
                  <a:latin typeface="宋体" pitchFamily="2" charset="-122"/>
                  <a:sym typeface="宋体" pitchFamily="2" charset="-122"/>
                </a:rPr>
                <a:t>检索现货库产品</a:t>
              </a:r>
              <a:endParaRPr lang="en-US" altLang="zh-CN" sz="1200">
                <a:solidFill>
                  <a:srgbClr val="FFFFFF"/>
                </a:solidFill>
                <a:latin typeface="Calibri" pitchFamily="34" charset="0"/>
                <a:ea typeface="Calibri" pitchFamily="34" charset="0"/>
                <a:cs typeface="Calibri" pitchFamily="34" charset="0"/>
                <a:sym typeface="Calibri" pitchFamily="34" charset="0"/>
              </a:endParaRPr>
            </a:p>
          </p:txBody>
        </p:sp>
        <p:sp>
          <p:nvSpPr>
            <p:cNvPr id="30800" name="AutoShape 80"/>
            <p:cNvSpPr>
              <a:spLocks noChangeArrowheads="1"/>
            </p:cNvSpPr>
            <p:nvPr/>
          </p:nvSpPr>
          <p:spPr bwMode="auto">
            <a:xfrm>
              <a:off x="7344476" y="3639814"/>
              <a:ext cx="258651" cy="1670503"/>
            </a:xfrm>
            <a:prstGeom prst="roundRect">
              <a:avLst>
                <a:gd name="adj" fmla="val 10000"/>
              </a:avLst>
            </a:prstGeom>
            <a:solidFill>
              <a:srgbClr val="9BBB59"/>
            </a:solidFill>
            <a:ln w="25400" cap="flat" cmpd="sng">
              <a:solidFill>
                <a:srgbClr val="FFFFFF"/>
              </a:solidFill>
              <a:bevel/>
              <a:headEnd/>
              <a:tailEnd/>
            </a:ln>
          </p:spPr>
          <p:txBody>
            <a:bodyPr/>
            <a:lstStyle/>
            <a:p>
              <a:endParaRPr lang="zh-CN" altLang="en-US"/>
            </a:p>
          </p:txBody>
        </p:sp>
        <p:sp>
          <p:nvSpPr>
            <p:cNvPr id="30801" name="Rectangle 81"/>
            <p:cNvSpPr>
              <a:spLocks noChangeArrowheads="1"/>
            </p:cNvSpPr>
            <p:nvPr/>
          </p:nvSpPr>
          <p:spPr bwMode="auto">
            <a:xfrm>
              <a:off x="7352052" y="3647390"/>
              <a:ext cx="243499" cy="165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nchor="ctr"/>
            <a:lstStyle/>
            <a:p>
              <a:pPr algn="ctr">
                <a:lnSpc>
                  <a:spcPct val="90000"/>
                </a:lnSpc>
                <a:spcAft>
                  <a:spcPct val="35000"/>
                </a:spcAft>
              </a:pPr>
              <a:r>
                <a:rPr lang="zh-CN" altLang="en-US" sz="1200">
                  <a:solidFill>
                    <a:srgbClr val="FFFFFF"/>
                  </a:solidFill>
                  <a:latin typeface="宋体" pitchFamily="2" charset="-122"/>
                  <a:sym typeface="宋体" pitchFamily="2" charset="-122"/>
                </a:rPr>
                <a:t>删除现货库产品</a:t>
              </a:r>
              <a:endParaRPr lang="en-US" altLang="zh-CN" sz="1200">
                <a:solidFill>
                  <a:srgbClr val="FFFFFF"/>
                </a:solidFill>
                <a:latin typeface="Calibri" pitchFamily="34" charset="0"/>
                <a:ea typeface="Calibri" pitchFamily="34" charset="0"/>
                <a:cs typeface="Calibri" pitchFamily="34" charset="0"/>
                <a:sym typeface="Calibri" pitchFamily="34" charset="0"/>
              </a:endParaRPr>
            </a:p>
          </p:txBody>
        </p:sp>
        <p:sp>
          <p:nvSpPr>
            <p:cNvPr id="30802" name="AutoShape 82"/>
            <p:cNvSpPr>
              <a:spLocks noChangeArrowheads="1"/>
            </p:cNvSpPr>
            <p:nvPr/>
          </p:nvSpPr>
          <p:spPr bwMode="auto">
            <a:xfrm>
              <a:off x="7613991" y="3639814"/>
              <a:ext cx="258651" cy="1670503"/>
            </a:xfrm>
            <a:prstGeom prst="roundRect">
              <a:avLst>
                <a:gd name="adj" fmla="val 10000"/>
              </a:avLst>
            </a:prstGeom>
            <a:solidFill>
              <a:srgbClr val="9BBB59"/>
            </a:solidFill>
            <a:ln w="25400" cap="flat" cmpd="sng">
              <a:solidFill>
                <a:srgbClr val="FFFFFF"/>
              </a:solidFill>
              <a:bevel/>
              <a:headEnd/>
              <a:tailEnd/>
            </a:ln>
          </p:spPr>
          <p:txBody>
            <a:bodyPr/>
            <a:lstStyle/>
            <a:p>
              <a:endParaRPr lang="zh-CN" altLang="en-US"/>
            </a:p>
          </p:txBody>
        </p:sp>
        <p:sp>
          <p:nvSpPr>
            <p:cNvPr id="30803" name="Rectangle 83"/>
            <p:cNvSpPr>
              <a:spLocks noChangeArrowheads="1"/>
            </p:cNvSpPr>
            <p:nvPr/>
          </p:nvSpPr>
          <p:spPr bwMode="auto">
            <a:xfrm>
              <a:off x="7621567" y="3647390"/>
              <a:ext cx="243499" cy="165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nchor="ctr"/>
            <a:lstStyle/>
            <a:p>
              <a:pPr algn="ctr">
                <a:lnSpc>
                  <a:spcPct val="90000"/>
                </a:lnSpc>
                <a:spcAft>
                  <a:spcPct val="35000"/>
                </a:spcAft>
              </a:pPr>
              <a:r>
                <a:rPr lang="zh-CN" altLang="en-US" sz="1200">
                  <a:solidFill>
                    <a:srgbClr val="FFFFFF"/>
                  </a:solidFill>
                  <a:latin typeface="宋体" pitchFamily="2" charset="-122"/>
                  <a:sym typeface="宋体" pitchFamily="2" charset="-122"/>
                </a:rPr>
                <a:t>编辑现货库产品</a:t>
              </a:r>
              <a:endParaRPr lang="en-US" altLang="zh-CN" sz="1200">
                <a:solidFill>
                  <a:srgbClr val="FFFFFF"/>
                </a:solidFill>
                <a:latin typeface="Calibri" pitchFamily="34" charset="0"/>
                <a:ea typeface="Calibri" pitchFamily="34" charset="0"/>
                <a:cs typeface="Calibri" pitchFamily="34" charset="0"/>
                <a:sym typeface="Calibri" pitchFamily="34" charset="0"/>
              </a:endParaRPr>
            </a:p>
          </p:txBody>
        </p:sp>
        <p:sp>
          <p:nvSpPr>
            <p:cNvPr id="30804" name="AutoShape 84"/>
            <p:cNvSpPr>
              <a:spLocks noChangeArrowheads="1"/>
            </p:cNvSpPr>
            <p:nvPr/>
          </p:nvSpPr>
          <p:spPr bwMode="auto">
            <a:xfrm>
              <a:off x="7894369" y="1820953"/>
              <a:ext cx="528165" cy="1670503"/>
            </a:xfrm>
            <a:prstGeom prst="roundRect">
              <a:avLst>
                <a:gd name="adj" fmla="val 10000"/>
              </a:avLst>
            </a:prstGeom>
            <a:solidFill>
              <a:srgbClr val="C0504C"/>
            </a:solidFill>
            <a:ln w="25400" cap="flat" cmpd="sng">
              <a:solidFill>
                <a:srgbClr val="FFFFFF"/>
              </a:solidFill>
              <a:bevel/>
              <a:headEnd/>
              <a:tailEnd/>
            </a:ln>
          </p:spPr>
          <p:txBody>
            <a:bodyPr/>
            <a:lstStyle/>
            <a:p>
              <a:endParaRPr lang="zh-CN" altLang="en-US"/>
            </a:p>
          </p:txBody>
        </p:sp>
        <p:sp>
          <p:nvSpPr>
            <p:cNvPr id="30805" name="Rectangle 85"/>
            <p:cNvSpPr>
              <a:spLocks noChangeArrowheads="1"/>
            </p:cNvSpPr>
            <p:nvPr/>
          </p:nvSpPr>
          <p:spPr bwMode="auto">
            <a:xfrm>
              <a:off x="7909838" y="1836422"/>
              <a:ext cx="497227" cy="1639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960" tIns="60960" rIns="60960" bIns="60960" anchor="ctr"/>
            <a:lstStyle/>
            <a:p>
              <a:pPr algn="ctr">
                <a:lnSpc>
                  <a:spcPct val="90000"/>
                </a:lnSpc>
                <a:spcAft>
                  <a:spcPct val="35000"/>
                </a:spcAft>
              </a:pPr>
              <a:r>
                <a:rPr lang="zh-CN" altLang="en-US" sz="1600">
                  <a:solidFill>
                    <a:srgbClr val="FFFFFF"/>
                  </a:solidFill>
                  <a:latin typeface="宋体" pitchFamily="2" charset="-122"/>
                  <a:sym typeface="宋体" pitchFamily="2" charset="-122"/>
                </a:rPr>
                <a:t>系统功能</a:t>
              </a:r>
              <a:endParaRPr lang="en-US" altLang="zh-CN" sz="1600">
                <a:solidFill>
                  <a:srgbClr val="FFFFFF"/>
                </a:solidFill>
                <a:latin typeface="Calibri" pitchFamily="34" charset="0"/>
                <a:ea typeface="Calibri" pitchFamily="34" charset="0"/>
                <a:cs typeface="Calibri" pitchFamily="34" charset="0"/>
                <a:sym typeface="Calibri" pitchFamily="34" charset="0"/>
              </a:endParaRPr>
            </a:p>
          </p:txBody>
        </p:sp>
        <p:sp>
          <p:nvSpPr>
            <p:cNvPr id="30806" name="AutoShape 86"/>
            <p:cNvSpPr>
              <a:spLocks noChangeArrowheads="1"/>
            </p:cNvSpPr>
            <p:nvPr/>
          </p:nvSpPr>
          <p:spPr bwMode="auto">
            <a:xfrm>
              <a:off x="7894369" y="3639814"/>
              <a:ext cx="258651" cy="1670503"/>
            </a:xfrm>
            <a:prstGeom prst="roundRect">
              <a:avLst>
                <a:gd name="adj" fmla="val 10000"/>
              </a:avLst>
            </a:prstGeom>
            <a:solidFill>
              <a:srgbClr val="9BBB59"/>
            </a:solidFill>
            <a:ln w="25400" cap="flat" cmpd="sng">
              <a:solidFill>
                <a:srgbClr val="FFFFFF"/>
              </a:solidFill>
              <a:bevel/>
              <a:headEnd/>
              <a:tailEnd/>
            </a:ln>
          </p:spPr>
          <p:txBody>
            <a:bodyPr/>
            <a:lstStyle/>
            <a:p>
              <a:endParaRPr lang="zh-CN" altLang="en-US"/>
            </a:p>
          </p:txBody>
        </p:sp>
        <p:sp>
          <p:nvSpPr>
            <p:cNvPr id="30807" name="Rectangle 87"/>
            <p:cNvSpPr>
              <a:spLocks noChangeArrowheads="1"/>
            </p:cNvSpPr>
            <p:nvPr/>
          </p:nvSpPr>
          <p:spPr bwMode="auto">
            <a:xfrm>
              <a:off x="7901945" y="3647390"/>
              <a:ext cx="243499" cy="165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nchor="ctr"/>
            <a:lstStyle/>
            <a:p>
              <a:pPr algn="ctr">
                <a:lnSpc>
                  <a:spcPct val="90000"/>
                </a:lnSpc>
                <a:spcAft>
                  <a:spcPct val="35000"/>
                </a:spcAft>
              </a:pPr>
              <a:r>
                <a:rPr lang="zh-CN" altLang="en-US" sz="1200">
                  <a:solidFill>
                    <a:srgbClr val="FFFFFF"/>
                  </a:solidFill>
                  <a:latin typeface="宋体" pitchFamily="2" charset="-122"/>
                  <a:sym typeface="宋体" pitchFamily="2" charset="-122"/>
                </a:rPr>
                <a:t>对外订单查询</a:t>
              </a:r>
              <a:endParaRPr lang="zh-CN" altLang="en-US"/>
            </a:p>
          </p:txBody>
        </p:sp>
        <p:sp>
          <p:nvSpPr>
            <p:cNvPr id="30808" name="AutoShape 88"/>
            <p:cNvSpPr>
              <a:spLocks noChangeArrowheads="1"/>
            </p:cNvSpPr>
            <p:nvPr/>
          </p:nvSpPr>
          <p:spPr bwMode="auto">
            <a:xfrm>
              <a:off x="8163883" y="3639814"/>
              <a:ext cx="258651" cy="1670503"/>
            </a:xfrm>
            <a:prstGeom prst="roundRect">
              <a:avLst>
                <a:gd name="adj" fmla="val 10000"/>
              </a:avLst>
            </a:prstGeom>
            <a:solidFill>
              <a:srgbClr val="9BBB59"/>
            </a:solidFill>
            <a:ln w="25400" cap="flat" cmpd="sng">
              <a:solidFill>
                <a:srgbClr val="FFFFFF"/>
              </a:solidFill>
              <a:bevel/>
              <a:headEnd/>
              <a:tailEnd/>
            </a:ln>
          </p:spPr>
          <p:txBody>
            <a:bodyPr/>
            <a:lstStyle/>
            <a:p>
              <a:endParaRPr lang="zh-CN" altLang="en-US"/>
            </a:p>
          </p:txBody>
        </p:sp>
        <p:sp>
          <p:nvSpPr>
            <p:cNvPr id="30809" name="Rectangle 89"/>
            <p:cNvSpPr>
              <a:spLocks noChangeArrowheads="1"/>
            </p:cNvSpPr>
            <p:nvPr/>
          </p:nvSpPr>
          <p:spPr bwMode="auto">
            <a:xfrm>
              <a:off x="8171459" y="3647390"/>
              <a:ext cx="243499" cy="165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nchor="ctr"/>
            <a:lstStyle/>
            <a:p>
              <a:pPr algn="ctr">
                <a:lnSpc>
                  <a:spcPct val="90000"/>
                </a:lnSpc>
                <a:spcAft>
                  <a:spcPct val="35000"/>
                </a:spcAft>
              </a:pPr>
              <a:r>
                <a:rPr lang="zh-CN" altLang="en-US" sz="1200">
                  <a:solidFill>
                    <a:srgbClr val="FFFFFF"/>
                  </a:solidFill>
                  <a:latin typeface="宋体" pitchFamily="2" charset="-122"/>
                  <a:sym typeface="宋体" pitchFamily="2" charset="-122"/>
                </a:rPr>
                <a:t>管理员维护</a:t>
              </a:r>
              <a:endParaRPr lang="zh-CN" altLang="en-US"/>
            </a:p>
          </p:txBody>
        </p:sp>
      </p:grpSp>
      <p:sp>
        <p:nvSpPr>
          <p:cNvPr id="30810" name="标题 1"/>
          <p:cNvSpPr>
            <a:spLocks noGrp="1" noChangeArrowheads="1"/>
          </p:cNvSpPr>
          <p:nvPr>
            <p:ph type="title" idx="4294967295"/>
          </p:nvPr>
        </p:nvSpPr>
        <p:spPr>
          <a:xfrm>
            <a:off x="158750" y="12700"/>
            <a:ext cx="8229600" cy="750888"/>
          </a:xfrm>
          <a:ln/>
        </p:spPr>
        <p:txBody>
          <a:bodyPr/>
          <a:lstStyle/>
          <a:p>
            <a:pPr algn="l"/>
            <a:r>
              <a:rPr lang="zh-CN" altLang="en-US" sz="2400" b="1">
                <a:solidFill>
                  <a:schemeClr val="bg1"/>
                </a:solidFill>
                <a:latin typeface="黑体" pitchFamily="49" charset="-122"/>
                <a:ea typeface="黑体" pitchFamily="49" charset="-122"/>
              </a:rPr>
              <a:t>科研物资管理系统 </a:t>
            </a:r>
            <a:r>
              <a:rPr lang="en-US" altLang="zh-CN" sz="2400" b="1">
                <a:solidFill>
                  <a:schemeClr val="bg1"/>
                </a:solidFill>
                <a:latin typeface="黑体" pitchFamily="49" charset="-122"/>
                <a:ea typeface="黑体" pitchFamily="49" charset="-122"/>
              </a:rPr>
              <a:t>– </a:t>
            </a:r>
            <a:r>
              <a:rPr lang="zh-CN" altLang="en-US" sz="2400" b="1">
                <a:solidFill>
                  <a:schemeClr val="bg1"/>
                </a:solidFill>
                <a:latin typeface="黑体" pitchFamily="49" charset="-122"/>
                <a:ea typeface="黑体" pitchFamily="49" charset="-122"/>
              </a:rPr>
              <a:t>功能模块</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2162" y="133989"/>
            <a:ext cx="7586663" cy="615553"/>
          </a:xfrm>
          <a:prstGeom prst="rect">
            <a:avLst/>
          </a:prstGeom>
          <a:noFill/>
          <a:ln w="9525">
            <a:noFill/>
            <a:miter lim="800000"/>
            <a:headEnd/>
            <a:tailEnd/>
          </a:ln>
        </p:spPr>
        <p:txBody>
          <a:bodyPr>
            <a:spAutoFit/>
          </a:bodyPr>
          <a:lstStyle/>
          <a:p>
            <a:r>
              <a:rPr lang="zh-CN" altLang="en-US" sz="3400" b="1" dirty="0" smtClean="0">
                <a:solidFill>
                  <a:schemeClr val="bg1"/>
                </a:solidFill>
                <a:latin typeface="仿宋" pitchFamily="49" charset="-122"/>
                <a:ea typeface="仿宋" pitchFamily="49" charset="-122"/>
              </a:rPr>
              <a:t>设施建设</a:t>
            </a:r>
            <a:r>
              <a:rPr lang="en-US" altLang="zh-CN" sz="3400" b="1" dirty="0" smtClean="0">
                <a:solidFill>
                  <a:schemeClr val="bg1"/>
                </a:solidFill>
                <a:latin typeface="仿宋" pitchFamily="49" charset="-122"/>
                <a:ea typeface="仿宋" pitchFamily="49" charset="-122"/>
              </a:rPr>
              <a:t>-</a:t>
            </a:r>
            <a:r>
              <a:rPr lang="zh-CN" altLang="en-US" sz="3400" b="1" dirty="0" smtClean="0">
                <a:solidFill>
                  <a:schemeClr val="bg1"/>
                </a:solidFill>
                <a:latin typeface="仿宋" pitchFamily="49" charset="-122"/>
                <a:ea typeface="仿宋" pitchFamily="49" charset="-122"/>
              </a:rPr>
              <a:t>规模化蛋白质制备系统</a:t>
            </a:r>
            <a:endParaRPr lang="zh-CN" altLang="en-US" sz="3400" b="1" dirty="0">
              <a:solidFill>
                <a:schemeClr val="bg1"/>
              </a:solidFill>
              <a:latin typeface="仿宋" pitchFamily="49" charset="-122"/>
              <a:ea typeface="仿宋" pitchFamily="49" charset="-122"/>
            </a:endParaRPr>
          </a:p>
        </p:txBody>
      </p:sp>
      <p:sp>
        <p:nvSpPr>
          <p:cNvPr id="39942" name="Rectangle 5"/>
          <p:cNvSpPr>
            <a:spLocks noChangeArrowheads="1"/>
          </p:cNvSpPr>
          <p:nvPr/>
        </p:nvSpPr>
        <p:spPr bwMode="auto">
          <a:xfrm>
            <a:off x="2318679" y="1772722"/>
            <a:ext cx="152088" cy="3982458"/>
          </a:xfrm>
          <a:prstGeom prst="rect">
            <a:avLst/>
          </a:prstGeom>
          <a:solidFill>
            <a:srgbClr val="C0C0C0"/>
          </a:solidFill>
          <a:ln w="9525">
            <a:solidFill>
              <a:srgbClr val="000000"/>
            </a:solidFill>
            <a:miter lim="800000"/>
            <a:headEnd/>
            <a:tailEnd/>
          </a:ln>
        </p:spPr>
        <p:txBody>
          <a:bodyPr/>
          <a:lstStyle/>
          <a:p>
            <a:pPr fontAlgn="base">
              <a:spcBef>
                <a:spcPct val="0"/>
              </a:spcBef>
              <a:spcAft>
                <a:spcPct val="0"/>
              </a:spcAft>
            </a:pPr>
            <a:endParaRPr lang="zh-CN" altLang="en-US" sz="1000">
              <a:solidFill>
                <a:srgbClr val="000000"/>
              </a:solidFill>
              <a:latin typeface="仿宋" pitchFamily="49" charset="-122"/>
              <a:ea typeface="仿宋" pitchFamily="49" charset="-122"/>
            </a:endParaRPr>
          </a:p>
        </p:txBody>
      </p:sp>
      <p:sp>
        <p:nvSpPr>
          <p:cNvPr id="39943" name="Rectangle 6"/>
          <p:cNvSpPr>
            <a:spLocks noChangeArrowheads="1"/>
          </p:cNvSpPr>
          <p:nvPr/>
        </p:nvSpPr>
        <p:spPr bwMode="auto">
          <a:xfrm>
            <a:off x="1528157" y="2541030"/>
            <a:ext cx="2597192" cy="409249"/>
          </a:xfrm>
          <a:prstGeom prst="rect">
            <a:avLst/>
          </a:prstGeom>
          <a:solidFill>
            <a:srgbClr val="C0C0C0"/>
          </a:solidFill>
          <a:ln w="9525">
            <a:solidFill>
              <a:srgbClr val="C0C0C0"/>
            </a:solidFill>
            <a:miter lim="800000"/>
            <a:headEnd/>
            <a:tailEnd/>
          </a:ln>
        </p:spPr>
        <p:txBody>
          <a:bodyPr/>
          <a:lstStyle/>
          <a:p>
            <a:pPr fontAlgn="base">
              <a:spcBef>
                <a:spcPct val="0"/>
              </a:spcBef>
              <a:spcAft>
                <a:spcPct val="0"/>
              </a:spcAft>
            </a:pPr>
            <a:endParaRPr lang="zh-CN" altLang="en-US" sz="1000">
              <a:solidFill>
                <a:srgbClr val="000000"/>
              </a:solidFill>
              <a:latin typeface="仿宋" pitchFamily="49" charset="-122"/>
              <a:ea typeface="仿宋" pitchFamily="49" charset="-122"/>
            </a:endParaRPr>
          </a:p>
        </p:txBody>
      </p:sp>
      <p:sp>
        <p:nvSpPr>
          <p:cNvPr id="39949" name="Rectangle 15"/>
          <p:cNvSpPr>
            <a:spLocks noChangeArrowheads="1"/>
          </p:cNvSpPr>
          <p:nvPr/>
        </p:nvSpPr>
        <p:spPr bwMode="auto">
          <a:xfrm>
            <a:off x="3227864" y="1449653"/>
            <a:ext cx="939268" cy="303077"/>
          </a:xfrm>
          <a:prstGeom prst="rect">
            <a:avLst/>
          </a:prstGeom>
          <a:solidFill>
            <a:srgbClr val="C0C0C0"/>
          </a:solidFill>
          <a:ln w="9525">
            <a:solidFill>
              <a:srgbClr val="C0C0C0"/>
            </a:solidFill>
            <a:miter lim="800000"/>
            <a:headEnd/>
            <a:tailEnd/>
          </a:ln>
        </p:spPr>
        <p:txBody>
          <a:bodyPr/>
          <a:lstStyle/>
          <a:p>
            <a:pPr fontAlgn="base">
              <a:spcBef>
                <a:spcPct val="0"/>
              </a:spcBef>
              <a:spcAft>
                <a:spcPct val="0"/>
              </a:spcAft>
            </a:pPr>
            <a:endParaRPr lang="zh-CN" altLang="en-US" sz="1000">
              <a:solidFill>
                <a:srgbClr val="000000"/>
              </a:solidFill>
              <a:latin typeface="仿宋" pitchFamily="49" charset="-122"/>
              <a:ea typeface="仿宋" pitchFamily="49" charset="-122"/>
            </a:endParaRPr>
          </a:p>
        </p:txBody>
      </p:sp>
      <p:sp>
        <p:nvSpPr>
          <p:cNvPr id="47" name="Text Box 19"/>
          <p:cNvSpPr txBox="1">
            <a:spLocks noChangeArrowheads="1"/>
          </p:cNvSpPr>
          <p:nvPr/>
        </p:nvSpPr>
        <p:spPr bwMode="auto">
          <a:xfrm>
            <a:off x="1508020" y="1142363"/>
            <a:ext cx="1787525" cy="815975"/>
          </a:xfrm>
          <a:prstGeom prst="rect">
            <a:avLst/>
          </a:prstGeom>
          <a:solidFill>
            <a:srgbClr val="FAC090"/>
          </a:solidFill>
          <a:ln w="19050">
            <a:solidFill>
              <a:schemeClr val="accent6">
                <a:lumMod val="50000"/>
              </a:schemeClr>
            </a:solidFill>
            <a:round/>
            <a:headEnd/>
            <a:tailEnd/>
          </a:ln>
        </p:spPr>
        <p:txBody>
          <a:bodyPr anchor="ctr"/>
          <a:lstStyle>
            <a:defPPr>
              <a:defRPr lang="zh-CN"/>
            </a:defPPr>
            <a:lvl1pPr indent="-342900" algn="ctr">
              <a:defRPr b="1">
                <a:solidFill>
                  <a:srgbClr val="000066"/>
                </a:solidFill>
                <a:latin typeface="黑体" panose="02010609060101010101" pitchFamily="49" charset="-122"/>
                <a:ea typeface="黑体" panose="02010609060101010101" pitchFamily="49" charset="-122"/>
              </a:defRPr>
            </a:lvl1pPr>
          </a:lstStyle>
          <a:p>
            <a:r>
              <a:rPr lang="zh-CN" altLang="en-US" sz="1400" dirty="0">
                <a:latin typeface="仿宋" pitchFamily="49" charset="-122"/>
                <a:ea typeface="仿宋" pitchFamily="49" charset="-122"/>
              </a:rPr>
              <a:t>自动化克隆和可溶性表达筛选模块克隆可溶性表</a:t>
            </a:r>
          </a:p>
        </p:txBody>
      </p:sp>
      <p:sp>
        <p:nvSpPr>
          <p:cNvPr id="39952" name="Text Box 21"/>
          <p:cNvSpPr txBox="1">
            <a:spLocks noChangeArrowheads="1"/>
          </p:cNvSpPr>
          <p:nvPr/>
        </p:nvSpPr>
        <p:spPr bwMode="auto">
          <a:xfrm>
            <a:off x="489369" y="2541028"/>
            <a:ext cx="1424186" cy="409249"/>
          </a:xfrm>
          <a:prstGeom prst="rect">
            <a:avLst/>
          </a:prstGeom>
          <a:solidFill>
            <a:srgbClr val="C0C0C0"/>
          </a:solidFill>
          <a:ln w="9525">
            <a:solidFill>
              <a:srgbClr val="C0C0C0"/>
            </a:solidFill>
            <a:miter lim="800000"/>
            <a:headEnd/>
            <a:tailEnd/>
          </a:ln>
        </p:spPr>
        <p:txBody>
          <a:bodyPr/>
          <a:lstStyle/>
          <a:p>
            <a:pPr algn="ctr" fontAlgn="base">
              <a:lnSpc>
                <a:spcPct val="150000"/>
              </a:lnSpc>
              <a:spcBef>
                <a:spcPct val="0"/>
              </a:spcBef>
              <a:spcAft>
                <a:spcPct val="0"/>
              </a:spcAft>
            </a:pPr>
            <a:r>
              <a:rPr lang="zh-CN" altLang="en-US" sz="1200" b="1" dirty="0">
                <a:solidFill>
                  <a:srgbClr val="333399"/>
                </a:solidFill>
                <a:latin typeface="仿宋" pitchFamily="49" charset="-122"/>
                <a:ea typeface="仿宋" pitchFamily="49" charset="-122"/>
              </a:rPr>
              <a:t>多种细胞表达模块</a:t>
            </a:r>
          </a:p>
        </p:txBody>
      </p:sp>
      <p:sp>
        <p:nvSpPr>
          <p:cNvPr id="39953" name="Text Box 27"/>
          <p:cNvSpPr txBox="1">
            <a:spLocks noChangeArrowheads="1"/>
          </p:cNvSpPr>
          <p:nvPr/>
        </p:nvSpPr>
        <p:spPr bwMode="auto">
          <a:xfrm>
            <a:off x="491592" y="1288704"/>
            <a:ext cx="1008741" cy="276999"/>
          </a:xfrm>
          <a:prstGeom prst="rect">
            <a:avLst/>
          </a:prstGeom>
          <a:noFill/>
          <a:ln w="9525">
            <a:noFill/>
            <a:miter lim="800000"/>
            <a:headEnd/>
            <a:tailEnd/>
          </a:ln>
        </p:spPr>
        <p:txBody>
          <a:bodyPr wrap="square">
            <a:spAutoFit/>
          </a:bodyPr>
          <a:lstStyle/>
          <a:p>
            <a:pPr fontAlgn="base">
              <a:spcBef>
                <a:spcPct val="50000"/>
              </a:spcBef>
              <a:spcAft>
                <a:spcPct val="0"/>
              </a:spcAft>
            </a:pPr>
            <a:r>
              <a:rPr lang="zh-CN" altLang="en-US" sz="1200" b="1" dirty="0">
                <a:solidFill>
                  <a:srgbClr val="333399"/>
                </a:solidFill>
                <a:latin typeface="仿宋" pitchFamily="49" charset="-122"/>
                <a:ea typeface="仿宋" pitchFamily="49" charset="-122"/>
              </a:rPr>
              <a:t>控制与管理</a:t>
            </a:r>
          </a:p>
        </p:txBody>
      </p:sp>
      <p:sp>
        <p:nvSpPr>
          <p:cNvPr id="39955" name="Rectangle 34"/>
          <p:cNvSpPr>
            <a:spLocks noChangeArrowheads="1"/>
          </p:cNvSpPr>
          <p:nvPr/>
        </p:nvSpPr>
        <p:spPr bwMode="auto">
          <a:xfrm>
            <a:off x="3220343" y="4802871"/>
            <a:ext cx="934254" cy="262537"/>
          </a:xfrm>
          <a:prstGeom prst="rect">
            <a:avLst/>
          </a:prstGeom>
          <a:solidFill>
            <a:srgbClr val="C0C0C0"/>
          </a:solidFill>
          <a:ln w="9525">
            <a:solidFill>
              <a:srgbClr val="C0C0C0"/>
            </a:solidFill>
            <a:miter lim="800000"/>
            <a:headEnd/>
            <a:tailEnd/>
          </a:ln>
        </p:spPr>
        <p:txBody>
          <a:bodyPr/>
          <a:lstStyle/>
          <a:p>
            <a:pPr fontAlgn="base">
              <a:spcBef>
                <a:spcPct val="0"/>
              </a:spcBef>
              <a:spcAft>
                <a:spcPct val="0"/>
              </a:spcAft>
            </a:pPr>
            <a:endParaRPr lang="zh-CN" altLang="en-US" sz="1000">
              <a:solidFill>
                <a:srgbClr val="000000"/>
              </a:solidFill>
              <a:latin typeface="仿宋" pitchFamily="49" charset="-122"/>
              <a:ea typeface="仿宋" pitchFamily="49" charset="-122"/>
            </a:endParaRPr>
          </a:p>
        </p:txBody>
      </p:sp>
      <p:sp>
        <p:nvSpPr>
          <p:cNvPr id="39957" name="Rectangle 34"/>
          <p:cNvSpPr>
            <a:spLocks noChangeArrowheads="1"/>
          </p:cNvSpPr>
          <p:nvPr/>
        </p:nvSpPr>
        <p:spPr bwMode="auto">
          <a:xfrm>
            <a:off x="3220205" y="5761879"/>
            <a:ext cx="934392" cy="262537"/>
          </a:xfrm>
          <a:prstGeom prst="rect">
            <a:avLst/>
          </a:prstGeom>
          <a:solidFill>
            <a:srgbClr val="C0C0C0"/>
          </a:solidFill>
          <a:ln w="9525">
            <a:solidFill>
              <a:srgbClr val="C0C0C0"/>
            </a:solidFill>
            <a:miter lim="800000"/>
            <a:headEnd/>
            <a:tailEnd/>
          </a:ln>
        </p:spPr>
        <p:txBody>
          <a:bodyPr/>
          <a:lstStyle/>
          <a:p>
            <a:pPr fontAlgn="base">
              <a:spcBef>
                <a:spcPct val="0"/>
              </a:spcBef>
              <a:spcAft>
                <a:spcPct val="0"/>
              </a:spcAft>
            </a:pPr>
            <a:endParaRPr lang="zh-CN" altLang="en-US" sz="1000">
              <a:solidFill>
                <a:srgbClr val="000000"/>
              </a:solidFill>
              <a:latin typeface="仿宋" pitchFamily="49" charset="-122"/>
              <a:ea typeface="仿宋" pitchFamily="49" charset="-122"/>
            </a:endParaRPr>
          </a:p>
        </p:txBody>
      </p:sp>
      <p:sp>
        <p:nvSpPr>
          <p:cNvPr id="39958" name="Rectangle 34"/>
          <p:cNvSpPr>
            <a:spLocks noChangeArrowheads="1"/>
          </p:cNvSpPr>
          <p:nvPr/>
        </p:nvSpPr>
        <p:spPr bwMode="auto">
          <a:xfrm>
            <a:off x="3220205" y="3844058"/>
            <a:ext cx="934392" cy="262537"/>
          </a:xfrm>
          <a:prstGeom prst="rect">
            <a:avLst/>
          </a:prstGeom>
          <a:solidFill>
            <a:srgbClr val="C0C0C0"/>
          </a:solidFill>
          <a:ln w="9525">
            <a:solidFill>
              <a:srgbClr val="C0C0C0"/>
            </a:solidFill>
            <a:miter lim="800000"/>
            <a:headEnd/>
            <a:tailEnd/>
          </a:ln>
        </p:spPr>
        <p:txBody>
          <a:bodyPr/>
          <a:lstStyle/>
          <a:p>
            <a:pPr fontAlgn="base">
              <a:spcBef>
                <a:spcPct val="0"/>
              </a:spcBef>
              <a:spcAft>
                <a:spcPct val="0"/>
              </a:spcAft>
            </a:pPr>
            <a:endParaRPr lang="zh-CN" altLang="en-US" sz="1000">
              <a:solidFill>
                <a:srgbClr val="000000"/>
              </a:solidFill>
              <a:latin typeface="仿宋" pitchFamily="49" charset="-122"/>
              <a:ea typeface="仿宋" pitchFamily="49" charset="-122"/>
            </a:endParaRPr>
          </a:p>
        </p:txBody>
      </p:sp>
      <p:sp>
        <p:nvSpPr>
          <p:cNvPr id="39959" name="Text Box 27"/>
          <p:cNvSpPr txBox="1">
            <a:spLocks noChangeArrowheads="1"/>
          </p:cNvSpPr>
          <p:nvPr/>
        </p:nvSpPr>
        <p:spPr bwMode="auto">
          <a:xfrm>
            <a:off x="528596" y="3628917"/>
            <a:ext cx="1010340" cy="276999"/>
          </a:xfrm>
          <a:prstGeom prst="rect">
            <a:avLst/>
          </a:prstGeom>
          <a:noFill/>
          <a:ln w="9525">
            <a:noFill/>
            <a:miter lim="800000"/>
            <a:headEnd/>
            <a:tailEnd/>
          </a:ln>
        </p:spPr>
        <p:txBody>
          <a:bodyPr wrap="square">
            <a:spAutoFit/>
          </a:bodyPr>
          <a:lstStyle/>
          <a:p>
            <a:pPr fontAlgn="base">
              <a:spcBef>
                <a:spcPct val="50000"/>
              </a:spcBef>
              <a:spcAft>
                <a:spcPct val="0"/>
              </a:spcAft>
            </a:pPr>
            <a:r>
              <a:rPr lang="zh-CN" altLang="en-US" sz="1200" b="1" dirty="0">
                <a:solidFill>
                  <a:srgbClr val="333399"/>
                </a:solidFill>
                <a:latin typeface="仿宋" pitchFamily="49" charset="-122"/>
                <a:ea typeface="仿宋" pitchFamily="49" charset="-122"/>
              </a:rPr>
              <a:t>控制与管理</a:t>
            </a:r>
          </a:p>
        </p:txBody>
      </p:sp>
      <p:sp>
        <p:nvSpPr>
          <p:cNvPr id="39960" name="Text Box 27"/>
          <p:cNvSpPr txBox="1">
            <a:spLocks noChangeArrowheads="1"/>
          </p:cNvSpPr>
          <p:nvPr/>
        </p:nvSpPr>
        <p:spPr bwMode="auto">
          <a:xfrm>
            <a:off x="528596" y="4620997"/>
            <a:ext cx="1010340" cy="276999"/>
          </a:xfrm>
          <a:prstGeom prst="rect">
            <a:avLst/>
          </a:prstGeom>
          <a:noFill/>
          <a:ln w="9525">
            <a:noFill/>
            <a:miter lim="800000"/>
            <a:headEnd/>
            <a:tailEnd/>
          </a:ln>
        </p:spPr>
        <p:txBody>
          <a:bodyPr wrap="square">
            <a:spAutoFit/>
          </a:bodyPr>
          <a:lstStyle/>
          <a:p>
            <a:pPr fontAlgn="base">
              <a:spcBef>
                <a:spcPct val="50000"/>
              </a:spcBef>
              <a:spcAft>
                <a:spcPct val="0"/>
              </a:spcAft>
            </a:pPr>
            <a:r>
              <a:rPr lang="zh-CN" altLang="en-US" sz="1200" b="1">
                <a:solidFill>
                  <a:srgbClr val="333399"/>
                </a:solidFill>
                <a:latin typeface="仿宋" pitchFamily="49" charset="-122"/>
                <a:ea typeface="仿宋" pitchFamily="49" charset="-122"/>
              </a:rPr>
              <a:t>控制与管理</a:t>
            </a:r>
          </a:p>
        </p:txBody>
      </p:sp>
      <p:sp>
        <p:nvSpPr>
          <p:cNvPr id="39961" name="Text Box 27"/>
          <p:cNvSpPr txBox="1">
            <a:spLocks noChangeArrowheads="1"/>
          </p:cNvSpPr>
          <p:nvPr/>
        </p:nvSpPr>
        <p:spPr bwMode="auto">
          <a:xfrm>
            <a:off x="528596" y="5631665"/>
            <a:ext cx="1047108" cy="276999"/>
          </a:xfrm>
          <a:prstGeom prst="rect">
            <a:avLst/>
          </a:prstGeom>
          <a:noFill/>
          <a:ln w="9525">
            <a:noFill/>
            <a:miter lim="800000"/>
            <a:headEnd/>
            <a:tailEnd/>
          </a:ln>
        </p:spPr>
        <p:txBody>
          <a:bodyPr wrap="square">
            <a:spAutoFit/>
          </a:bodyPr>
          <a:lstStyle/>
          <a:p>
            <a:pPr fontAlgn="base">
              <a:spcBef>
                <a:spcPct val="50000"/>
              </a:spcBef>
              <a:spcAft>
                <a:spcPct val="0"/>
              </a:spcAft>
            </a:pPr>
            <a:r>
              <a:rPr lang="zh-CN" altLang="en-US" sz="1200" b="1">
                <a:solidFill>
                  <a:srgbClr val="333399"/>
                </a:solidFill>
                <a:latin typeface="仿宋" pitchFamily="49" charset="-122"/>
                <a:ea typeface="仿宋" pitchFamily="49" charset="-122"/>
              </a:rPr>
              <a:t>控制与管理</a:t>
            </a:r>
          </a:p>
        </p:txBody>
      </p:sp>
      <p:sp>
        <p:nvSpPr>
          <p:cNvPr id="59" name="右箭头 58"/>
          <p:cNvSpPr/>
          <p:nvPr/>
        </p:nvSpPr>
        <p:spPr bwMode="auto">
          <a:xfrm>
            <a:off x="476145" y="5845891"/>
            <a:ext cx="1090613" cy="176212"/>
          </a:xfrm>
          <a:prstGeom prst="rightArrow">
            <a:avLst/>
          </a:prstGeom>
          <a:ln>
            <a:solidFill>
              <a:srgbClr val="FF0000"/>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a:lstStyle/>
          <a:p>
            <a:pPr eaLnBrk="0" fontAlgn="base" hangingPunct="0">
              <a:spcBef>
                <a:spcPct val="0"/>
              </a:spcBef>
              <a:spcAft>
                <a:spcPct val="0"/>
              </a:spcAft>
              <a:defRPr/>
            </a:pPr>
            <a:endParaRPr lang="zh-CN" altLang="en-US" sz="1000">
              <a:solidFill>
                <a:srgbClr val="000000"/>
              </a:solidFill>
              <a:latin typeface="仿宋" pitchFamily="49" charset="-122"/>
              <a:ea typeface="仿宋" pitchFamily="49" charset="-122"/>
            </a:endParaRPr>
          </a:p>
        </p:txBody>
      </p:sp>
      <p:sp>
        <p:nvSpPr>
          <p:cNvPr id="60" name="右箭头 59"/>
          <p:cNvSpPr/>
          <p:nvPr/>
        </p:nvSpPr>
        <p:spPr bwMode="auto">
          <a:xfrm>
            <a:off x="476145" y="4839659"/>
            <a:ext cx="1090613" cy="176212"/>
          </a:xfrm>
          <a:prstGeom prst="rightArrow">
            <a:avLst/>
          </a:prstGeom>
          <a:ln>
            <a:solidFill>
              <a:srgbClr val="FF0000"/>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a:lstStyle/>
          <a:p>
            <a:pPr eaLnBrk="0" fontAlgn="base" hangingPunct="0">
              <a:spcBef>
                <a:spcPct val="0"/>
              </a:spcBef>
              <a:spcAft>
                <a:spcPct val="0"/>
              </a:spcAft>
              <a:defRPr/>
            </a:pPr>
            <a:endParaRPr lang="zh-CN" altLang="en-US" sz="1000">
              <a:solidFill>
                <a:srgbClr val="000000"/>
              </a:solidFill>
              <a:latin typeface="仿宋" pitchFamily="49" charset="-122"/>
              <a:ea typeface="仿宋" pitchFamily="49" charset="-122"/>
            </a:endParaRPr>
          </a:p>
        </p:txBody>
      </p:sp>
      <p:sp>
        <p:nvSpPr>
          <p:cNvPr id="61" name="右箭头 60"/>
          <p:cNvSpPr/>
          <p:nvPr/>
        </p:nvSpPr>
        <p:spPr bwMode="auto">
          <a:xfrm>
            <a:off x="476145" y="3842826"/>
            <a:ext cx="1090613" cy="176212"/>
          </a:xfrm>
          <a:prstGeom prst="rightArrow">
            <a:avLst/>
          </a:prstGeom>
          <a:ln>
            <a:solidFill>
              <a:srgbClr val="FF0000"/>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a:lstStyle/>
          <a:p>
            <a:pPr eaLnBrk="0" fontAlgn="base" hangingPunct="0">
              <a:spcBef>
                <a:spcPct val="0"/>
              </a:spcBef>
              <a:spcAft>
                <a:spcPct val="0"/>
              </a:spcAft>
              <a:defRPr/>
            </a:pPr>
            <a:endParaRPr lang="zh-CN" altLang="en-US" sz="1000">
              <a:solidFill>
                <a:srgbClr val="000000"/>
              </a:solidFill>
              <a:latin typeface="仿宋" pitchFamily="49" charset="-122"/>
              <a:ea typeface="仿宋" pitchFamily="49" charset="-122"/>
            </a:endParaRPr>
          </a:p>
        </p:txBody>
      </p:sp>
      <p:sp>
        <p:nvSpPr>
          <p:cNvPr id="62" name="右箭头 61"/>
          <p:cNvSpPr/>
          <p:nvPr/>
        </p:nvSpPr>
        <p:spPr bwMode="auto">
          <a:xfrm>
            <a:off x="476145" y="1507488"/>
            <a:ext cx="1014413" cy="174626"/>
          </a:xfrm>
          <a:prstGeom prst="rightArrow">
            <a:avLst/>
          </a:prstGeom>
          <a:ln>
            <a:solidFill>
              <a:srgbClr val="FF0000"/>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a:lstStyle/>
          <a:p>
            <a:pPr eaLnBrk="0" fontAlgn="base" hangingPunct="0">
              <a:spcBef>
                <a:spcPct val="0"/>
              </a:spcBef>
              <a:spcAft>
                <a:spcPct val="0"/>
              </a:spcAft>
              <a:defRPr/>
            </a:pPr>
            <a:endParaRPr lang="zh-CN" altLang="en-US" sz="1000">
              <a:solidFill>
                <a:srgbClr val="000000"/>
              </a:solidFill>
              <a:latin typeface="仿宋" pitchFamily="49" charset="-122"/>
              <a:ea typeface="仿宋" pitchFamily="49" charset="-122"/>
            </a:endParaRPr>
          </a:p>
        </p:txBody>
      </p:sp>
      <p:sp>
        <p:nvSpPr>
          <p:cNvPr id="40" name="Text Box 7"/>
          <p:cNvSpPr txBox="1">
            <a:spLocks noChangeArrowheads="1"/>
          </p:cNvSpPr>
          <p:nvPr/>
        </p:nvSpPr>
        <p:spPr bwMode="auto">
          <a:xfrm>
            <a:off x="1897245" y="2177539"/>
            <a:ext cx="288000" cy="1201737"/>
          </a:xfrm>
          <a:prstGeom prst="rect">
            <a:avLst/>
          </a:prstGeom>
          <a:solidFill>
            <a:srgbClr val="FAC090"/>
          </a:solidFill>
          <a:ln w="19050">
            <a:solidFill>
              <a:schemeClr val="accent6">
                <a:lumMod val="50000"/>
              </a:schemeClr>
            </a:solidFill>
            <a:round/>
            <a:headEnd/>
            <a:tailEnd/>
          </a:ln>
        </p:spPr>
        <p:txBody>
          <a:bodyPr anchor="ctr"/>
          <a:lstStyle>
            <a:defPPr>
              <a:defRPr lang="zh-CN"/>
            </a:defPPr>
            <a:lvl1pPr indent="-342900" algn="ctr">
              <a:defRPr b="1">
                <a:solidFill>
                  <a:srgbClr val="000066"/>
                </a:solidFill>
                <a:latin typeface="黑体" panose="02010609060101010101" pitchFamily="49" charset="-122"/>
                <a:ea typeface="黑体" panose="02010609060101010101" pitchFamily="49" charset="-122"/>
              </a:defRPr>
            </a:lvl1pPr>
          </a:lstStyle>
          <a:p>
            <a:r>
              <a:rPr lang="zh-CN" altLang="en-US" sz="1500" dirty="0">
                <a:latin typeface="仿宋" pitchFamily="49" charset="-122"/>
                <a:ea typeface="仿宋" pitchFamily="49" charset="-122"/>
              </a:rPr>
              <a:t>昆虫细胞</a:t>
            </a:r>
          </a:p>
        </p:txBody>
      </p:sp>
      <p:sp>
        <p:nvSpPr>
          <p:cNvPr id="41" name="Text Box 8"/>
          <p:cNvSpPr txBox="1">
            <a:spLocks noChangeArrowheads="1"/>
          </p:cNvSpPr>
          <p:nvPr/>
        </p:nvSpPr>
        <p:spPr bwMode="auto">
          <a:xfrm>
            <a:off x="2248285" y="2177539"/>
            <a:ext cx="288000" cy="1201737"/>
          </a:xfrm>
          <a:prstGeom prst="rect">
            <a:avLst/>
          </a:prstGeom>
          <a:solidFill>
            <a:srgbClr val="FAC090"/>
          </a:solidFill>
          <a:ln w="19050">
            <a:solidFill>
              <a:schemeClr val="accent6">
                <a:lumMod val="50000"/>
              </a:schemeClr>
            </a:solidFill>
            <a:round/>
            <a:headEnd/>
            <a:tailEnd/>
          </a:ln>
        </p:spPr>
        <p:txBody>
          <a:bodyPr anchor="ctr"/>
          <a:lstStyle>
            <a:defPPr>
              <a:defRPr lang="zh-CN"/>
            </a:defPPr>
            <a:lvl1pPr indent="-342900" algn="ctr">
              <a:defRPr b="1">
                <a:solidFill>
                  <a:srgbClr val="000066"/>
                </a:solidFill>
                <a:latin typeface="黑体" panose="02010609060101010101" pitchFamily="49" charset="-122"/>
                <a:ea typeface="黑体" panose="02010609060101010101" pitchFamily="49" charset="-122"/>
              </a:defRPr>
            </a:lvl1pPr>
          </a:lstStyle>
          <a:p>
            <a:r>
              <a:rPr lang="zh-CN" altLang="en-US" sz="1500" dirty="0">
                <a:latin typeface="仿宋" pitchFamily="49" charset="-122"/>
                <a:ea typeface="仿宋" pitchFamily="49" charset="-122"/>
              </a:rPr>
              <a:t>大肠杆菌</a:t>
            </a:r>
          </a:p>
        </p:txBody>
      </p:sp>
      <p:sp>
        <p:nvSpPr>
          <p:cNvPr id="42" name="Text Box 9"/>
          <p:cNvSpPr txBox="1">
            <a:spLocks noChangeArrowheads="1"/>
          </p:cNvSpPr>
          <p:nvPr/>
        </p:nvSpPr>
        <p:spPr bwMode="auto">
          <a:xfrm>
            <a:off x="2611333" y="2177539"/>
            <a:ext cx="288000" cy="1201737"/>
          </a:xfrm>
          <a:prstGeom prst="rect">
            <a:avLst/>
          </a:prstGeom>
          <a:solidFill>
            <a:srgbClr val="FAC090"/>
          </a:solidFill>
          <a:ln w="19050">
            <a:solidFill>
              <a:schemeClr val="accent6">
                <a:lumMod val="50000"/>
              </a:schemeClr>
            </a:solidFill>
            <a:round/>
            <a:headEnd/>
            <a:tailEnd/>
          </a:ln>
        </p:spPr>
        <p:txBody>
          <a:bodyPr anchor="ctr"/>
          <a:lstStyle>
            <a:defPPr>
              <a:defRPr lang="zh-CN"/>
            </a:defPPr>
            <a:lvl1pPr indent="-342900" algn="ctr">
              <a:defRPr b="1">
                <a:solidFill>
                  <a:srgbClr val="000066"/>
                </a:solidFill>
                <a:latin typeface="黑体" panose="02010609060101010101" pitchFamily="49" charset="-122"/>
                <a:ea typeface="黑体" panose="02010609060101010101" pitchFamily="49" charset="-122"/>
              </a:defRPr>
            </a:lvl1pPr>
          </a:lstStyle>
          <a:p>
            <a:r>
              <a:rPr lang="zh-CN" altLang="en-US" sz="1500" dirty="0">
                <a:latin typeface="仿宋" pitchFamily="49" charset="-122"/>
                <a:ea typeface="仿宋" pitchFamily="49" charset="-122"/>
              </a:rPr>
              <a:t>哺乳动物</a:t>
            </a:r>
          </a:p>
        </p:txBody>
      </p:sp>
      <p:sp>
        <p:nvSpPr>
          <p:cNvPr id="3" name="圆角矩形 2"/>
          <p:cNvSpPr/>
          <p:nvPr/>
        </p:nvSpPr>
        <p:spPr>
          <a:xfrm>
            <a:off x="3905089" y="1288704"/>
            <a:ext cx="455842" cy="4964414"/>
          </a:xfrm>
          <a:prstGeom prst="roundRect">
            <a:avLst/>
          </a:prstGeom>
          <a:gradFill rotWithShape="1">
            <a:gsLst>
              <a:gs pos="0">
                <a:schemeClr val="tx2">
                  <a:lumMod val="40000"/>
                  <a:lumOff val="60000"/>
                </a:schemeClr>
              </a:gs>
              <a:gs pos="100000">
                <a:schemeClr val="accent1">
                  <a:lumMod val="75000"/>
                </a:schemeClr>
              </a:gs>
            </a:gsLst>
            <a:lin ang="5400000" scaled="1"/>
          </a:gradFill>
          <a:ln w="19050">
            <a:solidFill>
              <a:schemeClr val="accent1">
                <a:lumMod val="75000"/>
              </a:schemeClr>
            </a:solidFill>
            <a:round/>
            <a:headEnd/>
            <a:tailEnd/>
          </a:ln>
        </p:spPr>
        <p:txBody>
          <a:bodyPr anchor="ctr"/>
          <a:lstStyle/>
          <a:p>
            <a:pPr indent="-342900" algn="ctr"/>
            <a:r>
              <a:rPr lang="zh-CN" altLang="en-US" sz="1500" b="1" dirty="0">
                <a:solidFill>
                  <a:schemeClr val="bg1"/>
                </a:solidFill>
                <a:latin typeface="仿宋" pitchFamily="49" charset="-122"/>
                <a:ea typeface="仿宋" pitchFamily="49" charset="-122"/>
              </a:rPr>
              <a:t>解决蛋白质制备和晶体制备两大任务</a:t>
            </a:r>
          </a:p>
          <a:p>
            <a:pPr indent="-342900" algn="ctr"/>
            <a:endParaRPr lang="zh-CN" altLang="en-US" sz="1500" b="1" dirty="0">
              <a:solidFill>
                <a:schemeClr val="bg1"/>
              </a:solidFill>
              <a:latin typeface="仿宋" pitchFamily="49" charset="-122"/>
              <a:ea typeface="仿宋" pitchFamily="49" charset="-122"/>
            </a:endParaRPr>
          </a:p>
        </p:txBody>
      </p:sp>
      <p:sp>
        <p:nvSpPr>
          <p:cNvPr id="38" name="圆角矩形 37"/>
          <p:cNvSpPr/>
          <p:nvPr/>
        </p:nvSpPr>
        <p:spPr>
          <a:xfrm>
            <a:off x="35496" y="1288704"/>
            <a:ext cx="455842" cy="4964414"/>
          </a:xfrm>
          <a:prstGeom prst="roundRect">
            <a:avLst/>
          </a:prstGeom>
          <a:gradFill rotWithShape="1">
            <a:gsLst>
              <a:gs pos="0">
                <a:srgbClr val="81C800"/>
              </a:gs>
              <a:gs pos="100000">
                <a:srgbClr val="30771F"/>
              </a:gs>
            </a:gsLst>
            <a:lin ang="5400000" scaled="1"/>
          </a:gradFill>
          <a:ln w="19050">
            <a:solidFill>
              <a:schemeClr val="accent3">
                <a:lumMod val="75000"/>
              </a:schemeClr>
            </a:solidFill>
            <a:round/>
            <a:headEnd/>
            <a:tailEnd/>
          </a:ln>
        </p:spPr>
        <p:txBody>
          <a:bodyPr anchor="ctr"/>
          <a:lstStyle/>
          <a:p>
            <a:r>
              <a:rPr lang="zh-CN" altLang="en-US" sz="1500" dirty="0">
                <a:solidFill>
                  <a:schemeClr val="bg1"/>
                </a:solidFill>
                <a:latin typeface="仿宋" pitchFamily="49" charset="-122"/>
                <a:ea typeface="仿宋" pitchFamily="49" charset="-122"/>
              </a:rPr>
              <a:t>规模化蛋白质制备系统</a:t>
            </a:r>
          </a:p>
        </p:txBody>
      </p:sp>
      <p:sp>
        <p:nvSpPr>
          <p:cNvPr id="45" name="圆角矩形 44"/>
          <p:cNvSpPr/>
          <p:nvPr/>
        </p:nvSpPr>
        <p:spPr>
          <a:xfrm>
            <a:off x="1585460" y="3613959"/>
            <a:ext cx="1634745" cy="731220"/>
          </a:xfrm>
          <a:prstGeom prst="roundRect">
            <a:avLst/>
          </a:prstGeom>
          <a:solidFill>
            <a:srgbClr val="FAC090"/>
          </a:solidFill>
          <a:ln w="19050">
            <a:solidFill>
              <a:schemeClr val="accent6">
                <a:lumMod val="50000"/>
              </a:schemeClr>
            </a:solidFill>
            <a:round/>
            <a:headEnd/>
            <a:tailEnd/>
          </a:ln>
        </p:spPr>
        <p:txBody>
          <a:bodyPr anchor="ctr"/>
          <a:lstStyle/>
          <a:p>
            <a:pPr indent="-342900" algn="ctr"/>
            <a:r>
              <a:rPr lang="zh-CN" altLang="en-US" sz="1400" b="1" dirty="0">
                <a:solidFill>
                  <a:srgbClr val="000066"/>
                </a:solidFill>
                <a:latin typeface="仿宋" pitchFamily="49" charset="-122"/>
                <a:ea typeface="仿宋" pitchFamily="49" charset="-122"/>
              </a:rPr>
              <a:t>大规模蛋白质纯化</a:t>
            </a:r>
            <a:r>
              <a:rPr lang="zh-CN" altLang="en-US" sz="1400" b="1" dirty="0" smtClean="0">
                <a:solidFill>
                  <a:srgbClr val="000066"/>
                </a:solidFill>
                <a:latin typeface="仿宋" pitchFamily="49" charset="-122"/>
                <a:ea typeface="仿宋" pitchFamily="49" charset="-122"/>
              </a:rPr>
              <a:t>模块</a:t>
            </a:r>
            <a:endParaRPr lang="en-US" altLang="zh-CN" sz="1400" b="1" dirty="0" smtClean="0">
              <a:solidFill>
                <a:srgbClr val="000066"/>
              </a:solidFill>
              <a:latin typeface="仿宋" pitchFamily="49" charset="-122"/>
              <a:ea typeface="仿宋" pitchFamily="49" charset="-122"/>
            </a:endParaRPr>
          </a:p>
          <a:p>
            <a:pPr indent="-342900" algn="ctr"/>
            <a:r>
              <a:rPr lang="zh-CN" altLang="en-US" sz="1400" b="1" dirty="0" smtClean="0">
                <a:solidFill>
                  <a:srgbClr val="000066"/>
                </a:solidFill>
                <a:latin typeface="仿宋" pitchFamily="49" charset="-122"/>
                <a:ea typeface="仿宋" pitchFamily="49" charset="-122"/>
              </a:rPr>
              <a:t>蛋白质纯化</a:t>
            </a:r>
            <a:endParaRPr lang="zh-CN" altLang="en-US" sz="1400" b="1" dirty="0">
              <a:solidFill>
                <a:srgbClr val="000066"/>
              </a:solidFill>
              <a:latin typeface="仿宋" pitchFamily="49" charset="-122"/>
              <a:ea typeface="仿宋" pitchFamily="49" charset="-122"/>
            </a:endParaRPr>
          </a:p>
        </p:txBody>
      </p:sp>
      <p:sp>
        <p:nvSpPr>
          <p:cNvPr id="46" name="圆角矩形 45"/>
          <p:cNvSpPr/>
          <p:nvPr/>
        </p:nvSpPr>
        <p:spPr>
          <a:xfrm>
            <a:off x="1585460" y="4582124"/>
            <a:ext cx="1634745" cy="731220"/>
          </a:xfrm>
          <a:prstGeom prst="roundRect">
            <a:avLst/>
          </a:prstGeom>
          <a:solidFill>
            <a:srgbClr val="FAC090"/>
          </a:solidFill>
          <a:ln w="19050">
            <a:solidFill>
              <a:schemeClr val="accent6">
                <a:lumMod val="50000"/>
              </a:schemeClr>
            </a:solidFill>
            <a:round/>
            <a:headEnd/>
            <a:tailEnd/>
          </a:ln>
        </p:spPr>
        <p:txBody>
          <a:bodyPr anchor="ctr"/>
          <a:lstStyle/>
          <a:p>
            <a:pPr indent="-342900" algn="ctr"/>
            <a:r>
              <a:rPr lang="zh-CN" altLang="en-US" sz="1400" b="1" dirty="0">
                <a:solidFill>
                  <a:srgbClr val="000066"/>
                </a:solidFill>
                <a:latin typeface="仿宋" pitchFamily="49" charset="-122"/>
                <a:ea typeface="仿宋" pitchFamily="49" charset="-122"/>
              </a:rPr>
              <a:t>蛋白质</a:t>
            </a:r>
            <a:r>
              <a:rPr lang="zh-CN" altLang="en-US" sz="1400" b="1" dirty="0" smtClean="0">
                <a:solidFill>
                  <a:srgbClr val="000066"/>
                </a:solidFill>
                <a:latin typeface="仿宋" pitchFamily="49" charset="-122"/>
                <a:ea typeface="仿宋" pitchFamily="49" charset="-122"/>
              </a:rPr>
              <a:t>表征</a:t>
            </a:r>
            <a:r>
              <a:rPr lang="zh-CN" altLang="en-US" sz="1400" b="1" dirty="0">
                <a:solidFill>
                  <a:srgbClr val="000066"/>
                </a:solidFill>
                <a:latin typeface="仿宋" pitchFamily="49" charset="-122"/>
                <a:ea typeface="仿宋" pitchFamily="49" charset="-122"/>
              </a:rPr>
              <a:t>模块</a:t>
            </a:r>
          </a:p>
          <a:p>
            <a:pPr indent="-342900" algn="ctr"/>
            <a:r>
              <a:rPr lang="zh-CN" altLang="en-US" sz="1400" b="1" dirty="0">
                <a:solidFill>
                  <a:srgbClr val="000066"/>
                </a:solidFill>
                <a:latin typeface="仿宋" pitchFamily="49" charset="-122"/>
                <a:ea typeface="仿宋" pitchFamily="49" charset="-122"/>
              </a:rPr>
              <a:t>蛋白质表征</a:t>
            </a:r>
          </a:p>
        </p:txBody>
      </p:sp>
      <p:sp>
        <p:nvSpPr>
          <p:cNvPr id="48" name="圆角矩形 47"/>
          <p:cNvSpPr/>
          <p:nvPr/>
        </p:nvSpPr>
        <p:spPr>
          <a:xfrm>
            <a:off x="1585460" y="5521898"/>
            <a:ext cx="1634745" cy="731220"/>
          </a:xfrm>
          <a:prstGeom prst="roundRect">
            <a:avLst/>
          </a:prstGeom>
          <a:solidFill>
            <a:srgbClr val="FAC090"/>
          </a:solidFill>
          <a:ln w="19050">
            <a:solidFill>
              <a:schemeClr val="accent6">
                <a:lumMod val="50000"/>
              </a:schemeClr>
            </a:solidFill>
            <a:round/>
            <a:headEnd/>
            <a:tailEnd/>
          </a:ln>
        </p:spPr>
        <p:txBody>
          <a:bodyPr anchor="ctr"/>
          <a:lstStyle/>
          <a:p>
            <a:pPr indent="-342900" algn="ctr"/>
            <a:r>
              <a:rPr lang="zh-CN" altLang="en-US" sz="1400" b="1" dirty="0">
                <a:solidFill>
                  <a:srgbClr val="000066"/>
                </a:solidFill>
                <a:latin typeface="仿宋" pitchFamily="49" charset="-122"/>
                <a:ea typeface="仿宋" pitchFamily="49" charset="-122"/>
              </a:rPr>
              <a:t>自动化结晶和观测模块蛋白质</a:t>
            </a:r>
            <a:r>
              <a:rPr lang="zh-CN" altLang="en-US" sz="1400" b="1" dirty="0" smtClean="0">
                <a:solidFill>
                  <a:srgbClr val="000066"/>
                </a:solidFill>
                <a:latin typeface="仿宋" pitchFamily="49" charset="-122"/>
                <a:ea typeface="仿宋" pitchFamily="49" charset="-122"/>
              </a:rPr>
              <a:t>结晶观测</a:t>
            </a:r>
            <a:endParaRPr lang="zh-CN" altLang="en-US" sz="1400" b="1" dirty="0">
              <a:solidFill>
                <a:srgbClr val="000066"/>
              </a:solidFill>
              <a:latin typeface="仿宋" pitchFamily="49" charset="-122"/>
              <a:ea typeface="仿宋" pitchFamily="49" charset="-122"/>
            </a:endParaRPr>
          </a:p>
        </p:txBody>
      </p:sp>
      <p:pic>
        <p:nvPicPr>
          <p:cNvPr id="30" name="Picture 4"/>
          <p:cNvPicPr>
            <a:picLocks noChangeAspect="1" noChangeArrowheads="1"/>
          </p:cNvPicPr>
          <p:nvPr/>
        </p:nvPicPr>
        <p:blipFill>
          <a:blip r:embed="rId3" cstate="print"/>
          <a:srcRect/>
          <a:stretch>
            <a:fillRect/>
          </a:stretch>
        </p:blipFill>
        <p:spPr bwMode="auto">
          <a:xfrm>
            <a:off x="7407204" y="4620997"/>
            <a:ext cx="1591345" cy="1653008"/>
          </a:xfrm>
          <a:prstGeom prst="rect">
            <a:avLst/>
          </a:prstGeom>
          <a:noFill/>
          <a:ln>
            <a:noFill/>
          </a:ln>
        </p:spPr>
      </p:pic>
      <p:pic>
        <p:nvPicPr>
          <p:cNvPr id="3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2240" y="1130180"/>
            <a:ext cx="4556309" cy="33550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 name="Picture 3" descr="IMG_20140404_15495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42240" y="4594769"/>
            <a:ext cx="2857610" cy="167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03114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矩形 3"/>
          <p:cNvSpPr>
            <a:spLocks noChangeArrowheads="1"/>
          </p:cNvSpPr>
          <p:nvPr/>
        </p:nvSpPr>
        <p:spPr bwMode="auto">
          <a:xfrm>
            <a:off x="-9525" y="763588"/>
            <a:ext cx="9151938" cy="6094412"/>
          </a:xfrm>
          <a:prstGeom prst="rect">
            <a:avLst/>
          </a:prstGeom>
          <a:blipFill dpi="0" rotWithShape="1">
            <a:blip r:embed="rId2">
              <a:alphaModFix amt="80000"/>
            </a:blip>
            <a:srcRect/>
            <a:stretch>
              <a:fillRect/>
            </a:stretch>
          </a:blip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pic>
        <p:nvPicPr>
          <p:cNvPr id="31747" name="图片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50351"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图片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0"/>
            <a:ext cx="2543175"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图片 12"/>
          <p:cNvPicPr>
            <a:picLocks noChangeAspect="1" noChangeArrowheads="1"/>
          </p:cNvPicPr>
          <p:nvPr/>
        </p:nvPicPr>
        <p:blipFill>
          <a:blip r:embed="rId5">
            <a:extLst>
              <a:ext uri="{28A0092B-C50C-407E-A947-70E740481C1C}">
                <a14:useLocalDpi xmlns:a14="http://schemas.microsoft.com/office/drawing/2010/main" val="0"/>
              </a:ext>
            </a:extLst>
          </a:blip>
          <a:srcRect b="1604"/>
          <a:stretch>
            <a:fillRect/>
          </a:stretch>
        </p:blipFill>
        <p:spPr bwMode="auto">
          <a:xfrm>
            <a:off x="1588" y="765175"/>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Rectangle 3"/>
          <p:cNvSpPr>
            <a:spLocks noChangeArrowheads="1"/>
          </p:cNvSpPr>
          <p:nvPr/>
        </p:nvSpPr>
        <p:spPr bwMode="auto">
          <a:xfrm>
            <a:off x="-9525" y="6524625"/>
            <a:ext cx="9163050" cy="342900"/>
          </a:xfrm>
          <a:prstGeom prst="rect">
            <a:avLst/>
          </a:prstGeom>
          <a:solidFill>
            <a:srgbClr val="777777">
              <a:alpha val="50000"/>
            </a:srgbClr>
          </a:solidFill>
          <a:ln>
            <a:noFill/>
          </a:ln>
          <a:extLst>
            <a:ext uri="{91240B29-F687-4F45-9708-019B960494DF}">
              <a14:hiddenLine xmlns:a14="http://schemas.microsoft.com/office/drawing/2010/main" w="9525" cmpd="sng">
                <a:solidFill>
                  <a:srgbClr val="000000"/>
                </a:solidFill>
                <a:bevel/>
                <a:headEnd/>
                <a:tailEnd/>
              </a14:hiddenLine>
            </a:ext>
          </a:extLst>
        </p:spPr>
        <p:txBody>
          <a:bodyPr wrap="none" anchor="ctr"/>
          <a:lstStyle/>
          <a:p>
            <a:endParaRPr lang="zh-CN" altLang="zh-CN">
              <a:solidFill>
                <a:srgbClr val="000000"/>
              </a:solidFill>
              <a:latin typeface="Calibri" pitchFamily="34" charset="0"/>
              <a:sym typeface="宋体" pitchFamily="2" charset="-122"/>
            </a:endParaRPr>
          </a:p>
        </p:txBody>
      </p:sp>
      <p:sp>
        <p:nvSpPr>
          <p:cNvPr id="31751" name="TextBox 10"/>
          <p:cNvSpPr>
            <a:spLocks noChangeArrowheads="1"/>
          </p:cNvSpPr>
          <p:nvPr/>
        </p:nvSpPr>
        <p:spPr bwMode="auto">
          <a:xfrm>
            <a:off x="4706938" y="6626225"/>
            <a:ext cx="418623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r>
              <a:rPr lang="zh-CN" altLang="zh-CN" sz="1100">
                <a:solidFill>
                  <a:schemeClr val="bg1"/>
                </a:solidFill>
                <a:latin typeface="Century" pitchFamily="18" charset="0"/>
                <a:ea typeface="迷你简粗倩" pitchFamily="1" charset="-122"/>
                <a:sym typeface="Century" pitchFamily="18" charset="0"/>
              </a:rPr>
              <a:t>National Center for Protein Science </a:t>
            </a:r>
            <a:r>
              <a:rPr lang="zh-CN" altLang="zh-CN" sz="1100">
                <a:solidFill>
                  <a:schemeClr val="bg1"/>
                </a:solidFill>
                <a:latin typeface="Century" pitchFamily="18" charset="0"/>
                <a:ea typeface="迷你简粗倩" pitchFamily="1" charset="-122"/>
                <a:sym typeface="宋体" pitchFamily="2" charset="-122"/>
              </a:rPr>
              <a:t>Shanghai</a:t>
            </a:r>
          </a:p>
        </p:txBody>
      </p:sp>
      <p:sp>
        <p:nvSpPr>
          <p:cNvPr id="31752" name="灯片编号占位符 1"/>
          <p:cNvSpPr>
            <a:spLocks noGrp="1" noChangeArrowheads="1"/>
          </p:cNvSpPr>
          <p:nvPr/>
        </p:nvSpPr>
        <p:spPr bwMode="auto">
          <a:xfrm>
            <a:off x="70104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766F522-BA4F-4116-B128-ACEBF98C1B17}" type="slidenum">
              <a:rPr lang="zh-CN" altLang="en-US"/>
              <a:pPr/>
              <a:t>40</a:t>
            </a:fld>
            <a:endParaRPr lang="zh-CN" altLang="en-US"/>
          </a:p>
        </p:txBody>
      </p:sp>
      <p:sp>
        <p:nvSpPr>
          <p:cNvPr id="31753" name="标题 1"/>
          <p:cNvSpPr>
            <a:spLocks noGrp="1" noChangeArrowheads="1"/>
          </p:cNvSpPr>
          <p:nvPr>
            <p:ph type="title" idx="4294967295"/>
          </p:nvPr>
        </p:nvSpPr>
        <p:spPr>
          <a:xfrm>
            <a:off x="158750" y="12700"/>
            <a:ext cx="8229600" cy="750888"/>
          </a:xfrm>
          <a:ln/>
        </p:spPr>
        <p:txBody>
          <a:bodyPr/>
          <a:lstStyle/>
          <a:p>
            <a:pPr algn="l"/>
            <a:r>
              <a:rPr lang="zh-CN" altLang="en-US" sz="2400" b="1">
                <a:solidFill>
                  <a:schemeClr val="bg1"/>
                </a:solidFill>
                <a:latin typeface="黑体" pitchFamily="49" charset="-122"/>
                <a:ea typeface="黑体" pitchFamily="49" charset="-122"/>
              </a:rPr>
              <a:t>科研物资管理系统 </a:t>
            </a:r>
            <a:r>
              <a:rPr lang="en-US" altLang="zh-CN" sz="2400" b="1">
                <a:solidFill>
                  <a:schemeClr val="bg1"/>
                </a:solidFill>
                <a:latin typeface="黑体" pitchFamily="49" charset="-122"/>
                <a:ea typeface="黑体" pitchFamily="49" charset="-122"/>
              </a:rPr>
              <a:t>– </a:t>
            </a:r>
            <a:r>
              <a:rPr lang="zh-CN" altLang="en-US" sz="2400" b="1">
                <a:solidFill>
                  <a:schemeClr val="bg1"/>
                </a:solidFill>
                <a:latin typeface="黑体" pitchFamily="49" charset="-122"/>
                <a:ea typeface="黑体" pitchFamily="49" charset="-122"/>
              </a:rPr>
              <a:t>首页</a:t>
            </a:r>
          </a:p>
        </p:txBody>
      </p:sp>
      <p:pic>
        <p:nvPicPr>
          <p:cNvPr id="31754" name="Picture 2" descr="C:\Users\hwfan\Desktop\中科院信息化建设汇报\图片\1.jpg"/>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63" y="801688"/>
            <a:ext cx="9215438" cy="568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矩形 3"/>
          <p:cNvSpPr>
            <a:spLocks noChangeArrowheads="1"/>
          </p:cNvSpPr>
          <p:nvPr/>
        </p:nvSpPr>
        <p:spPr bwMode="auto">
          <a:xfrm>
            <a:off x="-9525" y="763588"/>
            <a:ext cx="9151938" cy="6094412"/>
          </a:xfrm>
          <a:prstGeom prst="rect">
            <a:avLst/>
          </a:prstGeom>
          <a:blipFill dpi="0" rotWithShape="1">
            <a:blip r:embed="rId2">
              <a:alphaModFix amt="80000"/>
            </a:blip>
            <a:srcRect/>
            <a:stretch>
              <a:fillRect/>
            </a:stretch>
          </a:blip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pic>
        <p:nvPicPr>
          <p:cNvPr id="32771" name="图片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50351"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图片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0"/>
            <a:ext cx="2543175"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图片 12"/>
          <p:cNvPicPr>
            <a:picLocks noChangeAspect="1" noChangeArrowheads="1"/>
          </p:cNvPicPr>
          <p:nvPr/>
        </p:nvPicPr>
        <p:blipFill>
          <a:blip r:embed="rId5">
            <a:extLst>
              <a:ext uri="{28A0092B-C50C-407E-A947-70E740481C1C}">
                <a14:useLocalDpi xmlns:a14="http://schemas.microsoft.com/office/drawing/2010/main" val="0"/>
              </a:ext>
            </a:extLst>
          </a:blip>
          <a:srcRect b="1604"/>
          <a:stretch>
            <a:fillRect/>
          </a:stretch>
        </p:blipFill>
        <p:spPr bwMode="auto">
          <a:xfrm>
            <a:off x="1588" y="765175"/>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Rectangle 3"/>
          <p:cNvSpPr>
            <a:spLocks noChangeArrowheads="1"/>
          </p:cNvSpPr>
          <p:nvPr/>
        </p:nvSpPr>
        <p:spPr bwMode="auto">
          <a:xfrm>
            <a:off x="-9525" y="6524625"/>
            <a:ext cx="9163050" cy="342900"/>
          </a:xfrm>
          <a:prstGeom prst="rect">
            <a:avLst/>
          </a:prstGeom>
          <a:solidFill>
            <a:srgbClr val="777777">
              <a:alpha val="50000"/>
            </a:srgbClr>
          </a:solidFill>
          <a:ln>
            <a:noFill/>
          </a:ln>
          <a:extLst>
            <a:ext uri="{91240B29-F687-4F45-9708-019B960494DF}">
              <a14:hiddenLine xmlns:a14="http://schemas.microsoft.com/office/drawing/2010/main" w="9525" cmpd="sng">
                <a:solidFill>
                  <a:srgbClr val="000000"/>
                </a:solidFill>
                <a:bevel/>
                <a:headEnd/>
                <a:tailEnd/>
              </a14:hiddenLine>
            </a:ext>
          </a:extLst>
        </p:spPr>
        <p:txBody>
          <a:bodyPr wrap="none" anchor="ctr"/>
          <a:lstStyle/>
          <a:p>
            <a:endParaRPr lang="zh-CN" altLang="zh-CN">
              <a:solidFill>
                <a:srgbClr val="000000"/>
              </a:solidFill>
              <a:latin typeface="Calibri" pitchFamily="34" charset="0"/>
              <a:sym typeface="宋体" pitchFamily="2" charset="-122"/>
            </a:endParaRPr>
          </a:p>
        </p:txBody>
      </p:sp>
      <p:sp>
        <p:nvSpPr>
          <p:cNvPr id="32775" name="TextBox 10"/>
          <p:cNvSpPr>
            <a:spLocks noChangeArrowheads="1"/>
          </p:cNvSpPr>
          <p:nvPr/>
        </p:nvSpPr>
        <p:spPr bwMode="auto">
          <a:xfrm>
            <a:off x="4706938" y="6626225"/>
            <a:ext cx="418623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r>
              <a:rPr lang="zh-CN" altLang="zh-CN" sz="1100">
                <a:solidFill>
                  <a:schemeClr val="bg1"/>
                </a:solidFill>
                <a:latin typeface="Century" pitchFamily="18" charset="0"/>
                <a:ea typeface="迷你简粗倩" pitchFamily="1" charset="-122"/>
                <a:sym typeface="Century" pitchFamily="18" charset="0"/>
              </a:rPr>
              <a:t>National Center for Protein Science </a:t>
            </a:r>
            <a:r>
              <a:rPr lang="zh-CN" altLang="zh-CN" sz="1100">
                <a:solidFill>
                  <a:schemeClr val="bg1"/>
                </a:solidFill>
                <a:latin typeface="Century" pitchFamily="18" charset="0"/>
                <a:ea typeface="迷你简粗倩" pitchFamily="1" charset="-122"/>
                <a:sym typeface="宋体" pitchFamily="2" charset="-122"/>
              </a:rPr>
              <a:t>Shanghai</a:t>
            </a:r>
          </a:p>
        </p:txBody>
      </p:sp>
      <p:sp>
        <p:nvSpPr>
          <p:cNvPr id="32776" name="灯片编号占位符 1"/>
          <p:cNvSpPr>
            <a:spLocks noGrp="1" noChangeArrowheads="1"/>
          </p:cNvSpPr>
          <p:nvPr/>
        </p:nvSpPr>
        <p:spPr bwMode="auto">
          <a:xfrm>
            <a:off x="70104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6DC655F-D618-4F6C-A3D6-7DDDDA4C288D}" type="slidenum">
              <a:rPr lang="zh-CN" altLang="en-US"/>
              <a:pPr/>
              <a:t>41</a:t>
            </a:fld>
            <a:endParaRPr lang="zh-CN" altLang="en-US"/>
          </a:p>
        </p:txBody>
      </p:sp>
      <p:sp>
        <p:nvSpPr>
          <p:cNvPr id="32777" name="标题 1"/>
          <p:cNvSpPr>
            <a:spLocks noGrp="1" noChangeArrowheads="1"/>
          </p:cNvSpPr>
          <p:nvPr>
            <p:ph type="title" idx="4294967295"/>
          </p:nvPr>
        </p:nvSpPr>
        <p:spPr>
          <a:xfrm>
            <a:off x="158750" y="12700"/>
            <a:ext cx="8229600" cy="750888"/>
          </a:xfrm>
          <a:ln/>
        </p:spPr>
        <p:txBody>
          <a:bodyPr/>
          <a:lstStyle/>
          <a:p>
            <a:pPr algn="l"/>
            <a:r>
              <a:rPr lang="zh-CN" altLang="en-US" sz="2400" b="1">
                <a:solidFill>
                  <a:schemeClr val="bg1"/>
                </a:solidFill>
                <a:latin typeface="黑体" pitchFamily="49" charset="-122"/>
                <a:ea typeface="黑体" pitchFamily="49" charset="-122"/>
              </a:rPr>
              <a:t>科研物资管理系统 </a:t>
            </a:r>
            <a:r>
              <a:rPr lang="en-US" altLang="zh-CN" sz="2400" b="1">
                <a:solidFill>
                  <a:schemeClr val="bg1"/>
                </a:solidFill>
                <a:latin typeface="黑体" pitchFamily="49" charset="-122"/>
                <a:ea typeface="黑体" pitchFamily="49" charset="-122"/>
              </a:rPr>
              <a:t>– </a:t>
            </a:r>
            <a:r>
              <a:rPr lang="zh-CN" altLang="en-US" sz="2400" b="1">
                <a:solidFill>
                  <a:schemeClr val="bg1"/>
                </a:solidFill>
                <a:latin typeface="黑体" pitchFamily="49" charset="-122"/>
                <a:ea typeface="黑体" pitchFamily="49" charset="-122"/>
              </a:rPr>
              <a:t>现货库</a:t>
            </a:r>
          </a:p>
        </p:txBody>
      </p:sp>
      <p:pic>
        <p:nvPicPr>
          <p:cNvPr id="32778" name="Picture 5" descr="C:\Users\hwfan\Desktop\中科院信息化建设汇报\图片\3 (2).jpg"/>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875" y="803275"/>
            <a:ext cx="9215438" cy="568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矩形 3"/>
          <p:cNvSpPr>
            <a:spLocks noChangeArrowheads="1"/>
          </p:cNvSpPr>
          <p:nvPr/>
        </p:nvSpPr>
        <p:spPr bwMode="auto">
          <a:xfrm>
            <a:off x="-9525" y="763588"/>
            <a:ext cx="9151938" cy="6094412"/>
          </a:xfrm>
          <a:prstGeom prst="rect">
            <a:avLst/>
          </a:prstGeom>
          <a:blipFill dpi="0" rotWithShape="1">
            <a:blip r:embed="rId2">
              <a:alphaModFix amt="80000"/>
            </a:blip>
            <a:srcRect/>
            <a:stretch>
              <a:fillRect/>
            </a:stretch>
          </a:blip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pic>
        <p:nvPicPr>
          <p:cNvPr id="33795" name="图片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50351"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图片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0"/>
            <a:ext cx="2543175"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图片 12"/>
          <p:cNvPicPr>
            <a:picLocks noChangeAspect="1" noChangeArrowheads="1"/>
          </p:cNvPicPr>
          <p:nvPr/>
        </p:nvPicPr>
        <p:blipFill>
          <a:blip r:embed="rId5">
            <a:extLst>
              <a:ext uri="{28A0092B-C50C-407E-A947-70E740481C1C}">
                <a14:useLocalDpi xmlns:a14="http://schemas.microsoft.com/office/drawing/2010/main" val="0"/>
              </a:ext>
            </a:extLst>
          </a:blip>
          <a:srcRect b="1604"/>
          <a:stretch>
            <a:fillRect/>
          </a:stretch>
        </p:blipFill>
        <p:spPr bwMode="auto">
          <a:xfrm>
            <a:off x="1588" y="765175"/>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Rectangle 3"/>
          <p:cNvSpPr>
            <a:spLocks noChangeArrowheads="1"/>
          </p:cNvSpPr>
          <p:nvPr/>
        </p:nvSpPr>
        <p:spPr bwMode="auto">
          <a:xfrm>
            <a:off x="-9525" y="6524625"/>
            <a:ext cx="9163050" cy="342900"/>
          </a:xfrm>
          <a:prstGeom prst="rect">
            <a:avLst/>
          </a:prstGeom>
          <a:solidFill>
            <a:srgbClr val="777777">
              <a:alpha val="50000"/>
            </a:srgbClr>
          </a:solidFill>
          <a:ln>
            <a:noFill/>
          </a:ln>
          <a:extLst>
            <a:ext uri="{91240B29-F687-4F45-9708-019B960494DF}">
              <a14:hiddenLine xmlns:a14="http://schemas.microsoft.com/office/drawing/2010/main" w="9525" cmpd="sng">
                <a:solidFill>
                  <a:srgbClr val="000000"/>
                </a:solidFill>
                <a:bevel/>
                <a:headEnd/>
                <a:tailEnd/>
              </a14:hiddenLine>
            </a:ext>
          </a:extLst>
        </p:spPr>
        <p:txBody>
          <a:bodyPr wrap="none" anchor="ctr"/>
          <a:lstStyle/>
          <a:p>
            <a:endParaRPr lang="zh-CN" altLang="zh-CN">
              <a:solidFill>
                <a:srgbClr val="000000"/>
              </a:solidFill>
              <a:latin typeface="Calibri" pitchFamily="34" charset="0"/>
              <a:sym typeface="宋体" pitchFamily="2" charset="-122"/>
            </a:endParaRPr>
          </a:p>
        </p:txBody>
      </p:sp>
      <p:sp>
        <p:nvSpPr>
          <p:cNvPr id="33799" name="TextBox 10"/>
          <p:cNvSpPr>
            <a:spLocks noChangeArrowheads="1"/>
          </p:cNvSpPr>
          <p:nvPr/>
        </p:nvSpPr>
        <p:spPr bwMode="auto">
          <a:xfrm>
            <a:off x="4706938" y="6626225"/>
            <a:ext cx="418623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r>
              <a:rPr lang="zh-CN" altLang="zh-CN" sz="1100">
                <a:solidFill>
                  <a:schemeClr val="bg1"/>
                </a:solidFill>
                <a:latin typeface="Century" pitchFamily="18" charset="0"/>
                <a:ea typeface="迷你简粗倩" pitchFamily="1" charset="-122"/>
                <a:sym typeface="Century" pitchFamily="18" charset="0"/>
              </a:rPr>
              <a:t>National Center for Protein Science </a:t>
            </a:r>
            <a:r>
              <a:rPr lang="zh-CN" altLang="zh-CN" sz="1100">
                <a:solidFill>
                  <a:schemeClr val="bg1"/>
                </a:solidFill>
                <a:latin typeface="Century" pitchFamily="18" charset="0"/>
                <a:ea typeface="迷你简粗倩" pitchFamily="1" charset="-122"/>
                <a:sym typeface="宋体" pitchFamily="2" charset="-122"/>
              </a:rPr>
              <a:t>Shanghai</a:t>
            </a:r>
          </a:p>
        </p:txBody>
      </p:sp>
      <p:sp>
        <p:nvSpPr>
          <p:cNvPr id="33800" name="灯片编号占位符 1"/>
          <p:cNvSpPr>
            <a:spLocks noGrp="1" noChangeArrowheads="1"/>
          </p:cNvSpPr>
          <p:nvPr/>
        </p:nvSpPr>
        <p:spPr bwMode="auto">
          <a:xfrm>
            <a:off x="70104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BA73A480-6BF9-4062-A152-E6B3E4CE56D5}" type="slidenum">
              <a:rPr lang="zh-CN" altLang="en-US"/>
              <a:pPr/>
              <a:t>42</a:t>
            </a:fld>
            <a:endParaRPr lang="zh-CN" altLang="en-US"/>
          </a:p>
        </p:txBody>
      </p:sp>
      <p:sp>
        <p:nvSpPr>
          <p:cNvPr id="33801" name="标题 1"/>
          <p:cNvSpPr>
            <a:spLocks noGrp="1" noChangeArrowheads="1"/>
          </p:cNvSpPr>
          <p:nvPr>
            <p:ph type="title" idx="4294967295"/>
          </p:nvPr>
        </p:nvSpPr>
        <p:spPr>
          <a:xfrm>
            <a:off x="158750" y="12700"/>
            <a:ext cx="8229600" cy="750888"/>
          </a:xfrm>
          <a:ln/>
        </p:spPr>
        <p:txBody>
          <a:bodyPr/>
          <a:lstStyle/>
          <a:p>
            <a:pPr algn="l"/>
            <a:r>
              <a:rPr lang="zh-CN" altLang="en-US" sz="2400" b="1">
                <a:solidFill>
                  <a:schemeClr val="bg1"/>
                </a:solidFill>
                <a:latin typeface="黑体" pitchFamily="49" charset="-122"/>
                <a:ea typeface="黑体" pitchFamily="49" charset="-122"/>
              </a:rPr>
              <a:t>科研物资管理系统 </a:t>
            </a:r>
            <a:r>
              <a:rPr lang="en-US" altLang="zh-CN" sz="2400" b="1">
                <a:solidFill>
                  <a:schemeClr val="bg1"/>
                </a:solidFill>
                <a:latin typeface="黑体" pitchFamily="49" charset="-122"/>
                <a:ea typeface="黑体" pitchFamily="49" charset="-122"/>
              </a:rPr>
              <a:t>–</a:t>
            </a:r>
            <a:r>
              <a:rPr lang="zh-CN" altLang="en-US" sz="2400" b="1">
                <a:solidFill>
                  <a:schemeClr val="bg1"/>
                </a:solidFill>
                <a:latin typeface="黑体" pitchFamily="49" charset="-122"/>
                <a:ea typeface="黑体" pitchFamily="49" charset="-122"/>
              </a:rPr>
              <a:t>产品检索</a:t>
            </a:r>
          </a:p>
        </p:txBody>
      </p:sp>
      <p:pic>
        <p:nvPicPr>
          <p:cNvPr id="33802" name="Picture 2" descr="C:\Users\hwfan\Desktop\中科院信息化建设汇报\图片\2.jpg"/>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813" y="809625"/>
            <a:ext cx="9215438" cy="568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矩形 3"/>
          <p:cNvSpPr>
            <a:spLocks noChangeArrowheads="1"/>
          </p:cNvSpPr>
          <p:nvPr/>
        </p:nvSpPr>
        <p:spPr bwMode="auto">
          <a:xfrm>
            <a:off x="-9525" y="763588"/>
            <a:ext cx="9151938" cy="6094412"/>
          </a:xfrm>
          <a:prstGeom prst="rect">
            <a:avLst/>
          </a:prstGeom>
          <a:blipFill dpi="0" rotWithShape="1">
            <a:blip r:embed="rId2">
              <a:alphaModFix amt="80000"/>
            </a:blip>
            <a:srcRect/>
            <a:stretch>
              <a:fillRect/>
            </a:stretch>
          </a:blip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pic>
        <p:nvPicPr>
          <p:cNvPr id="34819" name="图片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50351"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图片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0"/>
            <a:ext cx="2543175"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图片 12"/>
          <p:cNvPicPr>
            <a:picLocks noChangeAspect="1" noChangeArrowheads="1"/>
          </p:cNvPicPr>
          <p:nvPr/>
        </p:nvPicPr>
        <p:blipFill>
          <a:blip r:embed="rId5">
            <a:extLst>
              <a:ext uri="{28A0092B-C50C-407E-A947-70E740481C1C}">
                <a14:useLocalDpi xmlns:a14="http://schemas.microsoft.com/office/drawing/2010/main" val="0"/>
              </a:ext>
            </a:extLst>
          </a:blip>
          <a:srcRect b="1604"/>
          <a:stretch>
            <a:fillRect/>
          </a:stretch>
        </p:blipFill>
        <p:spPr bwMode="auto">
          <a:xfrm>
            <a:off x="1588" y="765175"/>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Rectangle 3"/>
          <p:cNvSpPr>
            <a:spLocks noChangeArrowheads="1"/>
          </p:cNvSpPr>
          <p:nvPr/>
        </p:nvSpPr>
        <p:spPr bwMode="auto">
          <a:xfrm>
            <a:off x="-9525" y="6524625"/>
            <a:ext cx="9163050" cy="342900"/>
          </a:xfrm>
          <a:prstGeom prst="rect">
            <a:avLst/>
          </a:prstGeom>
          <a:solidFill>
            <a:srgbClr val="777777">
              <a:alpha val="50000"/>
            </a:srgbClr>
          </a:solidFill>
          <a:ln>
            <a:noFill/>
          </a:ln>
          <a:extLst>
            <a:ext uri="{91240B29-F687-4F45-9708-019B960494DF}">
              <a14:hiddenLine xmlns:a14="http://schemas.microsoft.com/office/drawing/2010/main" w="9525" cmpd="sng">
                <a:solidFill>
                  <a:srgbClr val="000000"/>
                </a:solidFill>
                <a:bevel/>
                <a:headEnd/>
                <a:tailEnd/>
              </a14:hiddenLine>
            </a:ext>
          </a:extLst>
        </p:spPr>
        <p:txBody>
          <a:bodyPr wrap="none" anchor="ctr"/>
          <a:lstStyle/>
          <a:p>
            <a:endParaRPr lang="zh-CN" altLang="zh-CN">
              <a:solidFill>
                <a:srgbClr val="000000"/>
              </a:solidFill>
              <a:latin typeface="Calibri" pitchFamily="34" charset="0"/>
              <a:sym typeface="宋体" pitchFamily="2" charset="-122"/>
            </a:endParaRPr>
          </a:p>
        </p:txBody>
      </p:sp>
      <p:sp>
        <p:nvSpPr>
          <p:cNvPr id="34823" name="TextBox 10"/>
          <p:cNvSpPr>
            <a:spLocks noChangeArrowheads="1"/>
          </p:cNvSpPr>
          <p:nvPr/>
        </p:nvSpPr>
        <p:spPr bwMode="auto">
          <a:xfrm>
            <a:off x="4706938" y="6626225"/>
            <a:ext cx="418623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r>
              <a:rPr lang="zh-CN" altLang="zh-CN" sz="1100">
                <a:solidFill>
                  <a:schemeClr val="bg1"/>
                </a:solidFill>
                <a:latin typeface="Century" pitchFamily="18" charset="0"/>
                <a:ea typeface="迷你简粗倩" pitchFamily="1" charset="-122"/>
                <a:sym typeface="Century" pitchFamily="18" charset="0"/>
              </a:rPr>
              <a:t>National Center for Protein Science </a:t>
            </a:r>
            <a:r>
              <a:rPr lang="zh-CN" altLang="zh-CN" sz="1100">
                <a:solidFill>
                  <a:schemeClr val="bg1"/>
                </a:solidFill>
                <a:latin typeface="Century" pitchFamily="18" charset="0"/>
                <a:ea typeface="迷你简粗倩" pitchFamily="1" charset="-122"/>
                <a:sym typeface="宋体" pitchFamily="2" charset="-122"/>
              </a:rPr>
              <a:t>Shanghai</a:t>
            </a:r>
          </a:p>
        </p:txBody>
      </p:sp>
      <p:sp>
        <p:nvSpPr>
          <p:cNvPr id="34824" name="灯片编号占位符 1"/>
          <p:cNvSpPr>
            <a:spLocks noGrp="1" noChangeArrowheads="1"/>
          </p:cNvSpPr>
          <p:nvPr/>
        </p:nvSpPr>
        <p:spPr bwMode="auto">
          <a:xfrm>
            <a:off x="70104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8B73990F-3EEA-4238-BF94-CF9A6246699C}" type="slidenum">
              <a:rPr lang="zh-CN" altLang="en-US"/>
              <a:pPr/>
              <a:t>43</a:t>
            </a:fld>
            <a:endParaRPr lang="zh-CN" altLang="en-US"/>
          </a:p>
        </p:txBody>
      </p:sp>
      <p:sp>
        <p:nvSpPr>
          <p:cNvPr id="34825" name="标题 1"/>
          <p:cNvSpPr>
            <a:spLocks noGrp="1" noChangeArrowheads="1"/>
          </p:cNvSpPr>
          <p:nvPr>
            <p:ph type="title" idx="4294967295"/>
          </p:nvPr>
        </p:nvSpPr>
        <p:spPr>
          <a:xfrm>
            <a:off x="158750" y="12700"/>
            <a:ext cx="8229600" cy="750888"/>
          </a:xfrm>
          <a:ln/>
        </p:spPr>
        <p:txBody>
          <a:bodyPr/>
          <a:lstStyle/>
          <a:p>
            <a:pPr algn="l"/>
            <a:r>
              <a:rPr lang="zh-CN" altLang="en-US" sz="2400" b="1">
                <a:solidFill>
                  <a:schemeClr val="bg1"/>
                </a:solidFill>
                <a:latin typeface="黑体" pitchFamily="49" charset="-122"/>
                <a:ea typeface="黑体" pitchFamily="49" charset="-122"/>
              </a:rPr>
              <a:t>科研物资管理系统 </a:t>
            </a:r>
            <a:r>
              <a:rPr lang="en-US" altLang="zh-CN" sz="2400" b="1">
                <a:solidFill>
                  <a:schemeClr val="bg1"/>
                </a:solidFill>
                <a:latin typeface="黑体" pitchFamily="49" charset="-122"/>
                <a:ea typeface="黑体" pitchFamily="49" charset="-122"/>
              </a:rPr>
              <a:t>– </a:t>
            </a:r>
            <a:r>
              <a:rPr lang="zh-CN" altLang="en-US" sz="2400" b="1">
                <a:solidFill>
                  <a:schemeClr val="bg1"/>
                </a:solidFill>
                <a:latin typeface="黑体" pitchFamily="49" charset="-122"/>
                <a:ea typeface="黑体" pitchFamily="49" charset="-122"/>
              </a:rPr>
              <a:t>购物车</a:t>
            </a:r>
          </a:p>
        </p:txBody>
      </p:sp>
      <p:pic>
        <p:nvPicPr>
          <p:cNvPr id="34826" name="Picture 2" descr="C:\Users\hwfan\Desktop\中科院信息化建设汇报\图片\4.jpg"/>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050" y="800100"/>
            <a:ext cx="9215438" cy="568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矩形 3"/>
          <p:cNvSpPr>
            <a:spLocks noChangeArrowheads="1"/>
          </p:cNvSpPr>
          <p:nvPr/>
        </p:nvSpPr>
        <p:spPr bwMode="auto">
          <a:xfrm>
            <a:off x="-9525" y="763588"/>
            <a:ext cx="9151938" cy="6094412"/>
          </a:xfrm>
          <a:prstGeom prst="rect">
            <a:avLst/>
          </a:prstGeom>
          <a:blipFill dpi="0" rotWithShape="1">
            <a:blip r:embed="rId2">
              <a:alphaModFix amt="80000"/>
            </a:blip>
            <a:srcRect/>
            <a:stretch>
              <a:fillRect/>
            </a:stretch>
          </a:blip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pic>
        <p:nvPicPr>
          <p:cNvPr id="35843" name="图片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50351"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图片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0"/>
            <a:ext cx="2543175"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图片 12"/>
          <p:cNvPicPr>
            <a:picLocks noChangeAspect="1" noChangeArrowheads="1"/>
          </p:cNvPicPr>
          <p:nvPr/>
        </p:nvPicPr>
        <p:blipFill>
          <a:blip r:embed="rId5">
            <a:extLst>
              <a:ext uri="{28A0092B-C50C-407E-A947-70E740481C1C}">
                <a14:useLocalDpi xmlns:a14="http://schemas.microsoft.com/office/drawing/2010/main" val="0"/>
              </a:ext>
            </a:extLst>
          </a:blip>
          <a:srcRect b="1604"/>
          <a:stretch>
            <a:fillRect/>
          </a:stretch>
        </p:blipFill>
        <p:spPr bwMode="auto">
          <a:xfrm>
            <a:off x="1588" y="765175"/>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Rectangle 3"/>
          <p:cNvSpPr>
            <a:spLocks noChangeArrowheads="1"/>
          </p:cNvSpPr>
          <p:nvPr/>
        </p:nvSpPr>
        <p:spPr bwMode="auto">
          <a:xfrm>
            <a:off x="-9525" y="6524625"/>
            <a:ext cx="9163050" cy="342900"/>
          </a:xfrm>
          <a:prstGeom prst="rect">
            <a:avLst/>
          </a:prstGeom>
          <a:solidFill>
            <a:srgbClr val="777777">
              <a:alpha val="50000"/>
            </a:srgbClr>
          </a:solidFill>
          <a:ln>
            <a:noFill/>
          </a:ln>
          <a:extLst>
            <a:ext uri="{91240B29-F687-4F45-9708-019B960494DF}">
              <a14:hiddenLine xmlns:a14="http://schemas.microsoft.com/office/drawing/2010/main" w="9525" cmpd="sng">
                <a:solidFill>
                  <a:srgbClr val="000000"/>
                </a:solidFill>
                <a:bevel/>
                <a:headEnd/>
                <a:tailEnd/>
              </a14:hiddenLine>
            </a:ext>
          </a:extLst>
        </p:spPr>
        <p:txBody>
          <a:bodyPr wrap="none" anchor="ctr"/>
          <a:lstStyle/>
          <a:p>
            <a:endParaRPr lang="zh-CN" altLang="zh-CN">
              <a:solidFill>
                <a:srgbClr val="000000"/>
              </a:solidFill>
              <a:latin typeface="Calibri" pitchFamily="34" charset="0"/>
              <a:sym typeface="宋体" pitchFamily="2" charset="-122"/>
            </a:endParaRPr>
          </a:p>
        </p:txBody>
      </p:sp>
      <p:sp>
        <p:nvSpPr>
          <p:cNvPr id="35847" name="TextBox 10"/>
          <p:cNvSpPr>
            <a:spLocks noChangeArrowheads="1"/>
          </p:cNvSpPr>
          <p:nvPr/>
        </p:nvSpPr>
        <p:spPr bwMode="auto">
          <a:xfrm>
            <a:off x="4706938" y="6626225"/>
            <a:ext cx="418623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r>
              <a:rPr lang="zh-CN" altLang="zh-CN" sz="1100">
                <a:solidFill>
                  <a:schemeClr val="bg1"/>
                </a:solidFill>
                <a:latin typeface="Century" pitchFamily="18" charset="0"/>
                <a:ea typeface="迷你简粗倩" pitchFamily="1" charset="-122"/>
                <a:sym typeface="Century" pitchFamily="18" charset="0"/>
              </a:rPr>
              <a:t>National Center for Protein Science </a:t>
            </a:r>
            <a:r>
              <a:rPr lang="zh-CN" altLang="zh-CN" sz="1100">
                <a:solidFill>
                  <a:schemeClr val="bg1"/>
                </a:solidFill>
                <a:latin typeface="Century" pitchFamily="18" charset="0"/>
                <a:ea typeface="迷你简粗倩" pitchFamily="1" charset="-122"/>
                <a:sym typeface="宋体" pitchFamily="2" charset="-122"/>
              </a:rPr>
              <a:t>Shanghai</a:t>
            </a:r>
          </a:p>
        </p:txBody>
      </p:sp>
      <p:sp>
        <p:nvSpPr>
          <p:cNvPr id="35848" name="灯片编号占位符 1"/>
          <p:cNvSpPr>
            <a:spLocks noGrp="1" noChangeArrowheads="1"/>
          </p:cNvSpPr>
          <p:nvPr/>
        </p:nvSpPr>
        <p:spPr bwMode="auto">
          <a:xfrm>
            <a:off x="70104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CE126551-281A-4D41-8E4B-08DFFA9F009D}" type="slidenum">
              <a:rPr lang="zh-CN" altLang="en-US"/>
              <a:pPr/>
              <a:t>44</a:t>
            </a:fld>
            <a:endParaRPr lang="zh-CN" altLang="en-US"/>
          </a:p>
        </p:txBody>
      </p:sp>
      <p:sp>
        <p:nvSpPr>
          <p:cNvPr id="35849" name="标题 1"/>
          <p:cNvSpPr>
            <a:spLocks noGrp="1" noChangeArrowheads="1"/>
          </p:cNvSpPr>
          <p:nvPr>
            <p:ph type="title" idx="4294967295"/>
          </p:nvPr>
        </p:nvSpPr>
        <p:spPr>
          <a:xfrm>
            <a:off x="158750" y="12700"/>
            <a:ext cx="8229600" cy="750888"/>
          </a:xfrm>
          <a:ln/>
        </p:spPr>
        <p:txBody>
          <a:bodyPr/>
          <a:lstStyle/>
          <a:p>
            <a:pPr algn="l"/>
            <a:r>
              <a:rPr lang="zh-CN" altLang="en-US" sz="2400" b="1">
                <a:solidFill>
                  <a:schemeClr val="bg1"/>
                </a:solidFill>
                <a:latin typeface="黑体" pitchFamily="49" charset="-122"/>
                <a:ea typeface="黑体" pitchFamily="49" charset="-122"/>
              </a:rPr>
              <a:t>科研物资管理系统 </a:t>
            </a:r>
            <a:r>
              <a:rPr lang="en-US" altLang="zh-CN" sz="2400" b="1">
                <a:solidFill>
                  <a:schemeClr val="bg1"/>
                </a:solidFill>
                <a:latin typeface="黑体" pitchFamily="49" charset="-122"/>
                <a:ea typeface="黑体" pitchFamily="49" charset="-122"/>
              </a:rPr>
              <a:t>– </a:t>
            </a:r>
            <a:r>
              <a:rPr lang="zh-CN" altLang="en-US" sz="2400" b="1">
                <a:solidFill>
                  <a:schemeClr val="bg1"/>
                </a:solidFill>
                <a:latin typeface="黑体" pitchFamily="49" charset="-122"/>
                <a:ea typeface="黑体" pitchFamily="49" charset="-122"/>
              </a:rPr>
              <a:t>订购成功</a:t>
            </a:r>
          </a:p>
        </p:txBody>
      </p:sp>
      <p:pic>
        <p:nvPicPr>
          <p:cNvPr id="35850" name="Picture 2" descr="C:\Users\hwfan\Desktop\work\to高能所\5.jpg"/>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00" y="806450"/>
            <a:ext cx="9215438" cy="568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矩形 3"/>
          <p:cNvSpPr>
            <a:spLocks noChangeArrowheads="1"/>
          </p:cNvSpPr>
          <p:nvPr/>
        </p:nvSpPr>
        <p:spPr bwMode="auto">
          <a:xfrm>
            <a:off x="-9525" y="763588"/>
            <a:ext cx="9151938" cy="6094412"/>
          </a:xfrm>
          <a:prstGeom prst="rect">
            <a:avLst/>
          </a:prstGeom>
          <a:blipFill dpi="0" rotWithShape="1">
            <a:blip r:embed="rId2">
              <a:alphaModFix amt="80000"/>
            </a:blip>
            <a:srcRect/>
            <a:stretch>
              <a:fillRect/>
            </a:stretch>
          </a:blip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pic>
        <p:nvPicPr>
          <p:cNvPr id="36867" name="图片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50351"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图片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0"/>
            <a:ext cx="2543175"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图片 12"/>
          <p:cNvPicPr>
            <a:picLocks noChangeAspect="1" noChangeArrowheads="1"/>
          </p:cNvPicPr>
          <p:nvPr/>
        </p:nvPicPr>
        <p:blipFill>
          <a:blip r:embed="rId5">
            <a:extLst>
              <a:ext uri="{28A0092B-C50C-407E-A947-70E740481C1C}">
                <a14:useLocalDpi xmlns:a14="http://schemas.microsoft.com/office/drawing/2010/main" val="0"/>
              </a:ext>
            </a:extLst>
          </a:blip>
          <a:srcRect b="1604"/>
          <a:stretch>
            <a:fillRect/>
          </a:stretch>
        </p:blipFill>
        <p:spPr bwMode="auto">
          <a:xfrm>
            <a:off x="1588" y="765175"/>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Rectangle 3"/>
          <p:cNvSpPr>
            <a:spLocks noChangeArrowheads="1"/>
          </p:cNvSpPr>
          <p:nvPr/>
        </p:nvSpPr>
        <p:spPr bwMode="auto">
          <a:xfrm>
            <a:off x="-9525" y="6524625"/>
            <a:ext cx="9163050" cy="342900"/>
          </a:xfrm>
          <a:prstGeom prst="rect">
            <a:avLst/>
          </a:prstGeom>
          <a:solidFill>
            <a:srgbClr val="777777">
              <a:alpha val="50000"/>
            </a:srgbClr>
          </a:solidFill>
          <a:ln>
            <a:noFill/>
          </a:ln>
          <a:extLst>
            <a:ext uri="{91240B29-F687-4F45-9708-019B960494DF}">
              <a14:hiddenLine xmlns:a14="http://schemas.microsoft.com/office/drawing/2010/main" w="9525" cmpd="sng">
                <a:solidFill>
                  <a:srgbClr val="000000"/>
                </a:solidFill>
                <a:bevel/>
                <a:headEnd/>
                <a:tailEnd/>
              </a14:hiddenLine>
            </a:ext>
          </a:extLst>
        </p:spPr>
        <p:txBody>
          <a:bodyPr wrap="none" anchor="ctr"/>
          <a:lstStyle/>
          <a:p>
            <a:endParaRPr lang="zh-CN" altLang="zh-CN">
              <a:solidFill>
                <a:srgbClr val="000000"/>
              </a:solidFill>
              <a:latin typeface="Calibri" pitchFamily="34" charset="0"/>
              <a:sym typeface="宋体" pitchFamily="2" charset="-122"/>
            </a:endParaRPr>
          </a:p>
        </p:txBody>
      </p:sp>
      <p:sp>
        <p:nvSpPr>
          <p:cNvPr id="36871" name="TextBox 10"/>
          <p:cNvSpPr>
            <a:spLocks noChangeArrowheads="1"/>
          </p:cNvSpPr>
          <p:nvPr/>
        </p:nvSpPr>
        <p:spPr bwMode="auto">
          <a:xfrm>
            <a:off x="4706938" y="6626225"/>
            <a:ext cx="418623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r>
              <a:rPr lang="zh-CN" altLang="zh-CN" sz="1100">
                <a:solidFill>
                  <a:schemeClr val="bg1"/>
                </a:solidFill>
                <a:latin typeface="Century" pitchFamily="18" charset="0"/>
                <a:ea typeface="迷你简粗倩" pitchFamily="1" charset="-122"/>
                <a:sym typeface="Century" pitchFamily="18" charset="0"/>
              </a:rPr>
              <a:t>National Center for Protein Science </a:t>
            </a:r>
            <a:r>
              <a:rPr lang="zh-CN" altLang="zh-CN" sz="1100">
                <a:solidFill>
                  <a:schemeClr val="bg1"/>
                </a:solidFill>
                <a:latin typeface="Century" pitchFamily="18" charset="0"/>
                <a:ea typeface="迷你简粗倩" pitchFamily="1" charset="-122"/>
                <a:sym typeface="宋体" pitchFamily="2" charset="-122"/>
              </a:rPr>
              <a:t>Shanghai</a:t>
            </a:r>
          </a:p>
        </p:txBody>
      </p:sp>
      <p:sp>
        <p:nvSpPr>
          <p:cNvPr id="36872" name="灯片编号占位符 1"/>
          <p:cNvSpPr>
            <a:spLocks noGrp="1" noChangeArrowheads="1"/>
          </p:cNvSpPr>
          <p:nvPr/>
        </p:nvSpPr>
        <p:spPr bwMode="auto">
          <a:xfrm>
            <a:off x="70104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437ED13A-C938-49D0-A494-B7DE352D6E5B}" type="slidenum">
              <a:rPr lang="zh-CN" altLang="en-US"/>
              <a:pPr/>
              <a:t>45</a:t>
            </a:fld>
            <a:endParaRPr lang="zh-CN" altLang="en-US"/>
          </a:p>
        </p:txBody>
      </p:sp>
      <p:sp>
        <p:nvSpPr>
          <p:cNvPr id="36873" name="标题 1"/>
          <p:cNvSpPr>
            <a:spLocks noGrp="1" noChangeArrowheads="1"/>
          </p:cNvSpPr>
          <p:nvPr>
            <p:ph type="title" idx="4294967295"/>
          </p:nvPr>
        </p:nvSpPr>
        <p:spPr>
          <a:xfrm>
            <a:off x="158750" y="12700"/>
            <a:ext cx="8229600" cy="750888"/>
          </a:xfrm>
          <a:ln/>
        </p:spPr>
        <p:txBody>
          <a:bodyPr/>
          <a:lstStyle/>
          <a:p>
            <a:pPr algn="l"/>
            <a:r>
              <a:rPr lang="zh-CN" altLang="en-US" sz="2400" b="1">
                <a:solidFill>
                  <a:schemeClr val="bg1"/>
                </a:solidFill>
                <a:latin typeface="黑体" pitchFamily="49" charset="-122"/>
                <a:ea typeface="黑体" pitchFamily="49" charset="-122"/>
              </a:rPr>
              <a:t>科研物资管理系统 </a:t>
            </a:r>
            <a:r>
              <a:rPr lang="en-US" altLang="zh-CN" sz="2400" b="1">
                <a:solidFill>
                  <a:schemeClr val="bg1"/>
                </a:solidFill>
                <a:latin typeface="黑体" pitchFamily="49" charset="-122"/>
                <a:ea typeface="黑体" pitchFamily="49" charset="-122"/>
              </a:rPr>
              <a:t>– </a:t>
            </a:r>
            <a:r>
              <a:rPr lang="zh-CN" altLang="en-US" sz="2400" b="1">
                <a:solidFill>
                  <a:schemeClr val="bg1"/>
                </a:solidFill>
                <a:latin typeface="黑体" pitchFamily="49" charset="-122"/>
                <a:ea typeface="黑体" pitchFamily="49" charset="-122"/>
              </a:rPr>
              <a:t>订购成功</a:t>
            </a:r>
          </a:p>
        </p:txBody>
      </p:sp>
      <p:pic>
        <p:nvPicPr>
          <p:cNvPr id="36874" name="Picture 2" descr="C:\Users\hwfan\Desktop\work\to高能所\5.jpg"/>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00" y="806450"/>
            <a:ext cx="9215438" cy="568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矩形 3"/>
          <p:cNvSpPr>
            <a:spLocks noChangeArrowheads="1"/>
          </p:cNvSpPr>
          <p:nvPr/>
        </p:nvSpPr>
        <p:spPr bwMode="auto">
          <a:xfrm>
            <a:off x="-9525" y="763588"/>
            <a:ext cx="9151938" cy="6094412"/>
          </a:xfrm>
          <a:prstGeom prst="rect">
            <a:avLst/>
          </a:prstGeom>
          <a:blipFill dpi="0" rotWithShape="1">
            <a:blip r:embed="rId2">
              <a:alphaModFix amt="80000"/>
            </a:blip>
            <a:srcRect/>
            <a:stretch>
              <a:fillRect/>
            </a:stretch>
          </a:blip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pic>
        <p:nvPicPr>
          <p:cNvPr id="37891" name="图片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50351"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图片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0"/>
            <a:ext cx="2543175"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图片 12"/>
          <p:cNvPicPr>
            <a:picLocks noChangeAspect="1" noChangeArrowheads="1"/>
          </p:cNvPicPr>
          <p:nvPr/>
        </p:nvPicPr>
        <p:blipFill>
          <a:blip r:embed="rId5">
            <a:extLst>
              <a:ext uri="{28A0092B-C50C-407E-A947-70E740481C1C}">
                <a14:useLocalDpi xmlns:a14="http://schemas.microsoft.com/office/drawing/2010/main" val="0"/>
              </a:ext>
            </a:extLst>
          </a:blip>
          <a:srcRect b="1604"/>
          <a:stretch>
            <a:fillRect/>
          </a:stretch>
        </p:blipFill>
        <p:spPr bwMode="auto">
          <a:xfrm>
            <a:off x="1588" y="765175"/>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Rectangle 3"/>
          <p:cNvSpPr>
            <a:spLocks noChangeArrowheads="1"/>
          </p:cNvSpPr>
          <p:nvPr/>
        </p:nvSpPr>
        <p:spPr bwMode="auto">
          <a:xfrm>
            <a:off x="-9525" y="6524625"/>
            <a:ext cx="9163050" cy="342900"/>
          </a:xfrm>
          <a:prstGeom prst="rect">
            <a:avLst/>
          </a:prstGeom>
          <a:solidFill>
            <a:srgbClr val="777777">
              <a:alpha val="50000"/>
            </a:srgbClr>
          </a:solidFill>
          <a:ln>
            <a:noFill/>
          </a:ln>
          <a:extLst>
            <a:ext uri="{91240B29-F687-4F45-9708-019B960494DF}">
              <a14:hiddenLine xmlns:a14="http://schemas.microsoft.com/office/drawing/2010/main" w="9525" cmpd="sng">
                <a:solidFill>
                  <a:srgbClr val="000000"/>
                </a:solidFill>
                <a:bevel/>
                <a:headEnd/>
                <a:tailEnd/>
              </a14:hiddenLine>
            </a:ext>
          </a:extLst>
        </p:spPr>
        <p:txBody>
          <a:bodyPr wrap="none" anchor="ctr"/>
          <a:lstStyle/>
          <a:p>
            <a:endParaRPr lang="zh-CN" altLang="zh-CN">
              <a:solidFill>
                <a:srgbClr val="000000"/>
              </a:solidFill>
              <a:latin typeface="Calibri" pitchFamily="34" charset="0"/>
              <a:sym typeface="宋体" pitchFamily="2" charset="-122"/>
            </a:endParaRPr>
          </a:p>
        </p:txBody>
      </p:sp>
      <p:sp>
        <p:nvSpPr>
          <p:cNvPr id="37895" name="TextBox 10"/>
          <p:cNvSpPr>
            <a:spLocks noChangeArrowheads="1"/>
          </p:cNvSpPr>
          <p:nvPr/>
        </p:nvSpPr>
        <p:spPr bwMode="auto">
          <a:xfrm>
            <a:off x="4706938" y="6626225"/>
            <a:ext cx="418623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r>
              <a:rPr lang="zh-CN" altLang="zh-CN" sz="1100">
                <a:solidFill>
                  <a:schemeClr val="bg1"/>
                </a:solidFill>
                <a:latin typeface="Century" pitchFamily="18" charset="0"/>
                <a:ea typeface="迷你简粗倩" pitchFamily="1" charset="-122"/>
                <a:sym typeface="Century" pitchFamily="18" charset="0"/>
              </a:rPr>
              <a:t>National Center for Protein Science </a:t>
            </a:r>
            <a:r>
              <a:rPr lang="zh-CN" altLang="zh-CN" sz="1100">
                <a:solidFill>
                  <a:schemeClr val="bg1"/>
                </a:solidFill>
                <a:latin typeface="Century" pitchFamily="18" charset="0"/>
                <a:ea typeface="迷你简粗倩" pitchFamily="1" charset="-122"/>
                <a:sym typeface="宋体" pitchFamily="2" charset="-122"/>
              </a:rPr>
              <a:t>Shanghai</a:t>
            </a:r>
          </a:p>
        </p:txBody>
      </p:sp>
      <p:sp>
        <p:nvSpPr>
          <p:cNvPr id="37896" name="灯片编号占位符 1"/>
          <p:cNvSpPr>
            <a:spLocks noGrp="1" noChangeArrowheads="1"/>
          </p:cNvSpPr>
          <p:nvPr/>
        </p:nvSpPr>
        <p:spPr bwMode="auto">
          <a:xfrm>
            <a:off x="70104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2A250ED-AF78-4071-AD72-1B8452623242}" type="slidenum">
              <a:rPr lang="zh-CN" altLang="en-US"/>
              <a:pPr/>
              <a:t>46</a:t>
            </a:fld>
            <a:endParaRPr lang="zh-CN" altLang="en-US"/>
          </a:p>
        </p:txBody>
      </p:sp>
      <p:sp>
        <p:nvSpPr>
          <p:cNvPr id="37897" name="标题 1"/>
          <p:cNvSpPr>
            <a:spLocks noGrp="1" noChangeArrowheads="1"/>
          </p:cNvSpPr>
          <p:nvPr>
            <p:ph type="title" idx="4294967295"/>
          </p:nvPr>
        </p:nvSpPr>
        <p:spPr>
          <a:xfrm>
            <a:off x="158750" y="12700"/>
            <a:ext cx="8229600" cy="750888"/>
          </a:xfrm>
          <a:ln/>
        </p:spPr>
        <p:txBody>
          <a:bodyPr/>
          <a:lstStyle/>
          <a:p>
            <a:pPr algn="l"/>
            <a:r>
              <a:rPr lang="zh-CN" altLang="en-US" sz="2400" b="1">
                <a:solidFill>
                  <a:schemeClr val="bg1"/>
                </a:solidFill>
                <a:latin typeface="黑体" pitchFamily="49" charset="-122"/>
                <a:ea typeface="黑体" pitchFamily="49" charset="-122"/>
              </a:rPr>
              <a:t>科研物资管理系统 </a:t>
            </a:r>
            <a:r>
              <a:rPr lang="en-US" altLang="zh-CN" sz="2400" b="1">
                <a:solidFill>
                  <a:schemeClr val="bg1"/>
                </a:solidFill>
                <a:latin typeface="黑体" pitchFamily="49" charset="-122"/>
                <a:ea typeface="黑体" pitchFamily="49" charset="-122"/>
              </a:rPr>
              <a:t>– </a:t>
            </a:r>
            <a:r>
              <a:rPr lang="zh-CN" altLang="en-US" sz="2400" b="1">
                <a:solidFill>
                  <a:schemeClr val="bg1"/>
                </a:solidFill>
                <a:latin typeface="黑体" pitchFamily="49" charset="-122"/>
                <a:ea typeface="黑体" pitchFamily="49" charset="-122"/>
              </a:rPr>
              <a:t>后台订单管理</a:t>
            </a:r>
          </a:p>
        </p:txBody>
      </p:sp>
      <p:pic>
        <p:nvPicPr>
          <p:cNvPr id="37898" name="Picture 2" descr="C:\Users\hwfan\Desktop\work\to高能所\5.jpg"/>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00" y="806450"/>
            <a:ext cx="9215438" cy="568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3300" y="1557338"/>
            <a:ext cx="7240588"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矩形 3"/>
          <p:cNvSpPr>
            <a:spLocks noChangeArrowheads="1"/>
          </p:cNvSpPr>
          <p:nvPr/>
        </p:nvSpPr>
        <p:spPr bwMode="auto">
          <a:xfrm>
            <a:off x="-9525" y="763588"/>
            <a:ext cx="9151938" cy="6094412"/>
          </a:xfrm>
          <a:prstGeom prst="rect">
            <a:avLst/>
          </a:prstGeom>
          <a:blipFill dpi="0" rotWithShape="1">
            <a:blip r:embed="rId2">
              <a:alphaModFix amt="80000"/>
            </a:blip>
            <a:srcRect/>
            <a:stretch>
              <a:fillRect/>
            </a:stretch>
          </a:blip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pic>
        <p:nvPicPr>
          <p:cNvPr id="38915" name="图片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50351"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图片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0"/>
            <a:ext cx="2543175"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图片 12"/>
          <p:cNvPicPr>
            <a:picLocks noChangeAspect="1" noChangeArrowheads="1"/>
          </p:cNvPicPr>
          <p:nvPr/>
        </p:nvPicPr>
        <p:blipFill>
          <a:blip r:embed="rId5">
            <a:extLst>
              <a:ext uri="{28A0092B-C50C-407E-A947-70E740481C1C}">
                <a14:useLocalDpi xmlns:a14="http://schemas.microsoft.com/office/drawing/2010/main" val="0"/>
              </a:ext>
            </a:extLst>
          </a:blip>
          <a:srcRect b="1604"/>
          <a:stretch>
            <a:fillRect/>
          </a:stretch>
        </p:blipFill>
        <p:spPr bwMode="auto">
          <a:xfrm>
            <a:off x="1588" y="765175"/>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Rectangle 3"/>
          <p:cNvSpPr>
            <a:spLocks noChangeArrowheads="1"/>
          </p:cNvSpPr>
          <p:nvPr/>
        </p:nvSpPr>
        <p:spPr bwMode="auto">
          <a:xfrm>
            <a:off x="-9525" y="6524625"/>
            <a:ext cx="9163050" cy="342900"/>
          </a:xfrm>
          <a:prstGeom prst="rect">
            <a:avLst/>
          </a:prstGeom>
          <a:solidFill>
            <a:srgbClr val="777777">
              <a:alpha val="50000"/>
            </a:srgbClr>
          </a:solidFill>
          <a:ln>
            <a:noFill/>
          </a:ln>
          <a:extLst>
            <a:ext uri="{91240B29-F687-4F45-9708-019B960494DF}">
              <a14:hiddenLine xmlns:a14="http://schemas.microsoft.com/office/drawing/2010/main" w="9525" cmpd="sng">
                <a:solidFill>
                  <a:srgbClr val="000000"/>
                </a:solidFill>
                <a:bevel/>
                <a:headEnd/>
                <a:tailEnd/>
              </a14:hiddenLine>
            </a:ext>
          </a:extLst>
        </p:spPr>
        <p:txBody>
          <a:bodyPr wrap="none" anchor="ctr"/>
          <a:lstStyle/>
          <a:p>
            <a:endParaRPr lang="zh-CN" altLang="zh-CN">
              <a:solidFill>
                <a:srgbClr val="000000"/>
              </a:solidFill>
              <a:latin typeface="Calibri" pitchFamily="34" charset="0"/>
              <a:sym typeface="宋体" pitchFamily="2" charset="-122"/>
            </a:endParaRPr>
          </a:p>
        </p:txBody>
      </p:sp>
      <p:sp>
        <p:nvSpPr>
          <p:cNvPr id="38919" name="TextBox 10"/>
          <p:cNvSpPr>
            <a:spLocks noChangeArrowheads="1"/>
          </p:cNvSpPr>
          <p:nvPr/>
        </p:nvSpPr>
        <p:spPr bwMode="auto">
          <a:xfrm>
            <a:off x="4706938" y="6626225"/>
            <a:ext cx="418623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r>
              <a:rPr lang="zh-CN" altLang="zh-CN" sz="1100">
                <a:solidFill>
                  <a:schemeClr val="bg1"/>
                </a:solidFill>
                <a:latin typeface="Century" pitchFamily="18" charset="0"/>
                <a:ea typeface="迷你简粗倩" pitchFamily="1" charset="-122"/>
                <a:sym typeface="Century" pitchFamily="18" charset="0"/>
              </a:rPr>
              <a:t>National Center for Protein Science </a:t>
            </a:r>
            <a:r>
              <a:rPr lang="zh-CN" altLang="zh-CN" sz="1100">
                <a:solidFill>
                  <a:schemeClr val="bg1"/>
                </a:solidFill>
                <a:latin typeface="Century" pitchFamily="18" charset="0"/>
                <a:ea typeface="迷你简粗倩" pitchFamily="1" charset="-122"/>
                <a:sym typeface="宋体" pitchFamily="2" charset="-122"/>
              </a:rPr>
              <a:t>Shanghai</a:t>
            </a:r>
          </a:p>
        </p:txBody>
      </p:sp>
      <p:sp>
        <p:nvSpPr>
          <p:cNvPr id="38920" name="灯片编号占位符 1"/>
          <p:cNvSpPr>
            <a:spLocks noGrp="1" noChangeArrowheads="1"/>
          </p:cNvSpPr>
          <p:nvPr/>
        </p:nvSpPr>
        <p:spPr bwMode="auto">
          <a:xfrm>
            <a:off x="70104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833FBC7A-F1A7-4516-883E-875FB4EA702C}" type="slidenum">
              <a:rPr lang="zh-CN" altLang="en-US"/>
              <a:pPr/>
              <a:t>47</a:t>
            </a:fld>
            <a:endParaRPr lang="zh-CN" altLang="en-US"/>
          </a:p>
        </p:txBody>
      </p:sp>
      <p:sp>
        <p:nvSpPr>
          <p:cNvPr id="38921" name="标题 1"/>
          <p:cNvSpPr>
            <a:spLocks noGrp="1" noChangeArrowheads="1"/>
          </p:cNvSpPr>
          <p:nvPr>
            <p:ph type="title" idx="4294967295"/>
          </p:nvPr>
        </p:nvSpPr>
        <p:spPr>
          <a:xfrm>
            <a:off x="158750" y="12700"/>
            <a:ext cx="8229600" cy="750888"/>
          </a:xfrm>
          <a:ln/>
        </p:spPr>
        <p:txBody>
          <a:bodyPr/>
          <a:lstStyle/>
          <a:p>
            <a:pPr algn="l"/>
            <a:r>
              <a:rPr lang="zh-CN" altLang="en-US" sz="2400" b="1">
                <a:solidFill>
                  <a:schemeClr val="bg1"/>
                </a:solidFill>
                <a:latin typeface="黑体" pitchFamily="49" charset="-122"/>
                <a:ea typeface="黑体" pitchFamily="49" charset="-122"/>
              </a:rPr>
              <a:t>科研物资管理系统 </a:t>
            </a:r>
            <a:r>
              <a:rPr lang="en-US" altLang="zh-CN" sz="2400" b="1">
                <a:solidFill>
                  <a:schemeClr val="bg1"/>
                </a:solidFill>
                <a:latin typeface="黑体" pitchFamily="49" charset="-122"/>
                <a:ea typeface="黑体" pitchFamily="49" charset="-122"/>
              </a:rPr>
              <a:t>– </a:t>
            </a:r>
            <a:r>
              <a:rPr lang="zh-CN" altLang="en-US" sz="2400" b="1">
                <a:solidFill>
                  <a:schemeClr val="bg1"/>
                </a:solidFill>
                <a:latin typeface="黑体" pitchFamily="49" charset="-122"/>
                <a:ea typeface="黑体" pitchFamily="49" charset="-122"/>
              </a:rPr>
              <a:t>后台产品管理</a:t>
            </a:r>
          </a:p>
        </p:txBody>
      </p:sp>
      <p:pic>
        <p:nvPicPr>
          <p:cNvPr id="38922" name="Picture 2" descr="C:\Users\hwfan\Desktop\work\to高能所\5.jpg"/>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00" y="806450"/>
            <a:ext cx="9215438" cy="568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7900" y="1571625"/>
            <a:ext cx="7250113" cy="446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矩形 3"/>
          <p:cNvSpPr>
            <a:spLocks noChangeArrowheads="1"/>
          </p:cNvSpPr>
          <p:nvPr/>
        </p:nvSpPr>
        <p:spPr bwMode="auto">
          <a:xfrm>
            <a:off x="-9525" y="763588"/>
            <a:ext cx="9151938" cy="6094412"/>
          </a:xfrm>
          <a:prstGeom prst="rect">
            <a:avLst/>
          </a:prstGeom>
          <a:blipFill dpi="0" rotWithShape="1">
            <a:blip r:embed="rId2">
              <a:alphaModFix amt="80000"/>
            </a:blip>
            <a:srcRect/>
            <a:stretch>
              <a:fillRect/>
            </a:stretch>
          </a:blip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pic>
        <p:nvPicPr>
          <p:cNvPr id="39939" name="图片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50351"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图片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0"/>
            <a:ext cx="2543175"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图片 12"/>
          <p:cNvPicPr>
            <a:picLocks noChangeAspect="1" noChangeArrowheads="1"/>
          </p:cNvPicPr>
          <p:nvPr/>
        </p:nvPicPr>
        <p:blipFill>
          <a:blip r:embed="rId5">
            <a:extLst>
              <a:ext uri="{28A0092B-C50C-407E-A947-70E740481C1C}">
                <a14:useLocalDpi xmlns:a14="http://schemas.microsoft.com/office/drawing/2010/main" val="0"/>
              </a:ext>
            </a:extLst>
          </a:blip>
          <a:srcRect b="1604"/>
          <a:stretch>
            <a:fillRect/>
          </a:stretch>
        </p:blipFill>
        <p:spPr bwMode="auto">
          <a:xfrm>
            <a:off x="1588" y="765175"/>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Rectangle 3"/>
          <p:cNvSpPr>
            <a:spLocks noChangeArrowheads="1"/>
          </p:cNvSpPr>
          <p:nvPr/>
        </p:nvSpPr>
        <p:spPr bwMode="auto">
          <a:xfrm>
            <a:off x="-9525" y="6524625"/>
            <a:ext cx="9163050" cy="342900"/>
          </a:xfrm>
          <a:prstGeom prst="rect">
            <a:avLst/>
          </a:prstGeom>
          <a:solidFill>
            <a:srgbClr val="777777">
              <a:alpha val="50000"/>
            </a:srgbClr>
          </a:solidFill>
          <a:ln>
            <a:noFill/>
          </a:ln>
          <a:extLst>
            <a:ext uri="{91240B29-F687-4F45-9708-019B960494DF}">
              <a14:hiddenLine xmlns:a14="http://schemas.microsoft.com/office/drawing/2010/main" w="9525" cmpd="sng">
                <a:solidFill>
                  <a:srgbClr val="000000"/>
                </a:solidFill>
                <a:bevel/>
                <a:headEnd/>
                <a:tailEnd/>
              </a14:hiddenLine>
            </a:ext>
          </a:extLst>
        </p:spPr>
        <p:txBody>
          <a:bodyPr wrap="none" anchor="ctr"/>
          <a:lstStyle/>
          <a:p>
            <a:endParaRPr lang="zh-CN" altLang="zh-CN">
              <a:solidFill>
                <a:srgbClr val="000000"/>
              </a:solidFill>
              <a:latin typeface="Calibri" pitchFamily="34" charset="0"/>
              <a:sym typeface="宋体" pitchFamily="2" charset="-122"/>
            </a:endParaRPr>
          </a:p>
        </p:txBody>
      </p:sp>
      <p:sp>
        <p:nvSpPr>
          <p:cNvPr id="39943" name="TextBox 10"/>
          <p:cNvSpPr>
            <a:spLocks noChangeArrowheads="1"/>
          </p:cNvSpPr>
          <p:nvPr/>
        </p:nvSpPr>
        <p:spPr bwMode="auto">
          <a:xfrm>
            <a:off x="4706938" y="6626225"/>
            <a:ext cx="418623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r>
              <a:rPr lang="zh-CN" altLang="zh-CN" sz="1100">
                <a:solidFill>
                  <a:schemeClr val="bg1"/>
                </a:solidFill>
                <a:latin typeface="Century" pitchFamily="18" charset="0"/>
                <a:ea typeface="迷你简粗倩" pitchFamily="1" charset="-122"/>
                <a:sym typeface="Century" pitchFamily="18" charset="0"/>
              </a:rPr>
              <a:t>National Center for Protein Science </a:t>
            </a:r>
            <a:r>
              <a:rPr lang="zh-CN" altLang="zh-CN" sz="1100">
                <a:solidFill>
                  <a:schemeClr val="bg1"/>
                </a:solidFill>
                <a:latin typeface="Century" pitchFamily="18" charset="0"/>
                <a:ea typeface="迷你简粗倩" pitchFamily="1" charset="-122"/>
                <a:sym typeface="宋体" pitchFamily="2" charset="-122"/>
              </a:rPr>
              <a:t>Shanghai</a:t>
            </a:r>
          </a:p>
        </p:txBody>
      </p:sp>
      <p:sp>
        <p:nvSpPr>
          <p:cNvPr id="39944" name="灯片编号占位符 1"/>
          <p:cNvSpPr>
            <a:spLocks noGrp="1" noChangeArrowheads="1"/>
          </p:cNvSpPr>
          <p:nvPr/>
        </p:nvSpPr>
        <p:spPr bwMode="auto">
          <a:xfrm>
            <a:off x="70104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C38A2EE5-A4FF-458D-8F6D-03C5DFC0DF08}" type="slidenum">
              <a:rPr lang="zh-CN" altLang="en-US"/>
              <a:pPr/>
              <a:t>48</a:t>
            </a:fld>
            <a:endParaRPr lang="zh-CN" altLang="en-US"/>
          </a:p>
        </p:txBody>
      </p:sp>
      <p:sp>
        <p:nvSpPr>
          <p:cNvPr id="39945" name="标题 1"/>
          <p:cNvSpPr>
            <a:spLocks noGrp="1" noChangeArrowheads="1"/>
          </p:cNvSpPr>
          <p:nvPr>
            <p:ph type="title" idx="4294967295"/>
          </p:nvPr>
        </p:nvSpPr>
        <p:spPr>
          <a:xfrm>
            <a:off x="158750" y="12700"/>
            <a:ext cx="8229600" cy="750888"/>
          </a:xfrm>
          <a:ln/>
        </p:spPr>
        <p:txBody>
          <a:bodyPr/>
          <a:lstStyle/>
          <a:p>
            <a:pPr algn="l"/>
            <a:r>
              <a:rPr lang="zh-CN" altLang="en-US" sz="2400" b="1">
                <a:solidFill>
                  <a:schemeClr val="bg1"/>
                </a:solidFill>
                <a:latin typeface="黑体" pitchFamily="49" charset="-122"/>
                <a:ea typeface="黑体" pitchFamily="49" charset="-122"/>
              </a:rPr>
              <a:t>科研物资管理系统 </a:t>
            </a:r>
            <a:r>
              <a:rPr lang="en-US" altLang="zh-CN" sz="2400" b="1">
                <a:solidFill>
                  <a:schemeClr val="bg1"/>
                </a:solidFill>
                <a:latin typeface="黑体" pitchFamily="49" charset="-122"/>
                <a:ea typeface="黑体" pitchFamily="49" charset="-122"/>
              </a:rPr>
              <a:t>– </a:t>
            </a:r>
            <a:r>
              <a:rPr lang="zh-CN" altLang="en-US" sz="2400" b="1">
                <a:solidFill>
                  <a:schemeClr val="bg1"/>
                </a:solidFill>
                <a:latin typeface="黑体" pitchFamily="49" charset="-122"/>
                <a:ea typeface="黑体" pitchFamily="49" charset="-122"/>
              </a:rPr>
              <a:t>后台产品管理</a:t>
            </a:r>
          </a:p>
        </p:txBody>
      </p:sp>
      <p:pic>
        <p:nvPicPr>
          <p:cNvPr id="39946" name="Picture 2" descr="C:\Users\hwfan\Desktop\work\to高能所\5.jpg"/>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00" y="806450"/>
            <a:ext cx="9215438" cy="568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7"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2025" y="1600200"/>
            <a:ext cx="7250113" cy="434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矩形 3"/>
          <p:cNvSpPr>
            <a:spLocks noChangeArrowheads="1"/>
          </p:cNvSpPr>
          <p:nvPr/>
        </p:nvSpPr>
        <p:spPr bwMode="auto">
          <a:xfrm>
            <a:off x="-9525" y="763588"/>
            <a:ext cx="9151938" cy="6094412"/>
          </a:xfrm>
          <a:prstGeom prst="rect">
            <a:avLst/>
          </a:prstGeom>
          <a:blipFill dpi="0" rotWithShape="1">
            <a:blip r:embed="rId2">
              <a:alphaModFix amt="80000"/>
            </a:blip>
            <a:srcRect/>
            <a:stretch>
              <a:fillRect/>
            </a:stretch>
          </a:blip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pic>
        <p:nvPicPr>
          <p:cNvPr id="41987" name="图片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50351"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图片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0"/>
            <a:ext cx="2543175"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图片 12"/>
          <p:cNvPicPr>
            <a:picLocks noChangeAspect="1" noChangeArrowheads="1"/>
          </p:cNvPicPr>
          <p:nvPr/>
        </p:nvPicPr>
        <p:blipFill>
          <a:blip r:embed="rId5">
            <a:extLst>
              <a:ext uri="{28A0092B-C50C-407E-A947-70E740481C1C}">
                <a14:useLocalDpi xmlns:a14="http://schemas.microsoft.com/office/drawing/2010/main" val="0"/>
              </a:ext>
            </a:extLst>
          </a:blip>
          <a:srcRect b="1604"/>
          <a:stretch>
            <a:fillRect/>
          </a:stretch>
        </p:blipFill>
        <p:spPr bwMode="auto">
          <a:xfrm>
            <a:off x="1588" y="765175"/>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Rectangle 3"/>
          <p:cNvSpPr>
            <a:spLocks noChangeArrowheads="1"/>
          </p:cNvSpPr>
          <p:nvPr/>
        </p:nvSpPr>
        <p:spPr bwMode="auto">
          <a:xfrm>
            <a:off x="-9525" y="6524625"/>
            <a:ext cx="9163050" cy="342900"/>
          </a:xfrm>
          <a:prstGeom prst="rect">
            <a:avLst/>
          </a:prstGeom>
          <a:solidFill>
            <a:srgbClr val="777777">
              <a:alpha val="50000"/>
            </a:srgbClr>
          </a:solidFill>
          <a:ln>
            <a:noFill/>
          </a:ln>
          <a:extLst>
            <a:ext uri="{91240B29-F687-4F45-9708-019B960494DF}">
              <a14:hiddenLine xmlns:a14="http://schemas.microsoft.com/office/drawing/2010/main" w="9525" cmpd="sng">
                <a:solidFill>
                  <a:srgbClr val="000000"/>
                </a:solidFill>
                <a:bevel/>
                <a:headEnd/>
                <a:tailEnd/>
              </a14:hiddenLine>
            </a:ext>
          </a:extLst>
        </p:spPr>
        <p:txBody>
          <a:bodyPr wrap="none" anchor="ctr"/>
          <a:lstStyle/>
          <a:p>
            <a:endParaRPr lang="zh-CN" altLang="zh-CN">
              <a:solidFill>
                <a:srgbClr val="000000"/>
              </a:solidFill>
              <a:latin typeface="Calibri" pitchFamily="34" charset="0"/>
              <a:sym typeface="宋体" pitchFamily="2" charset="-122"/>
            </a:endParaRPr>
          </a:p>
        </p:txBody>
      </p:sp>
      <p:sp>
        <p:nvSpPr>
          <p:cNvPr id="41991" name="TextBox 10"/>
          <p:cNvSpPr>
            <a:spLocks noChangeArrowheads="1"/>
          </p:cNvSpPr>
          <p:nvPr/>
        </p:nvSpPr>
        <p:spPr bwMode="auto">
          <a:xfrm>
            <a:off x="4706938" y="6626225"/>
            <a:ext cx="418623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r>
              <a:rPr lang="zh-CN" altLang="zh-CN" sz="1100">
                <a:solidFill>
                  <a:schemeClr val="bg1"/>
                </a:solidFill>
                <a:latin typeface="Century" pitchFamily="18" charset="0"/>
                <a:ea typeface="迷你简粗倩" pitchFamily="1" charset="-122"/>
                <a:sym typeface="Century" pitchFamily="18" charset="0"/>
              </a:rPr>
              <a:t>National Center for Protein Science </a:t>
            </a:r>
            <a:r>
              <a:rPr lang="zh-CN" altLang="zh-CN" sz="1100">
                <a:solidFill>
                  <a:schemeClr val="bg1"/>
                </a:solidFill>
                <a:latin typeface="Century" pitchFamily="18" charset="0"/>
                <a:ea typeface="迷你简粗倩" pitchFamily="1" charset="-122"/>
                <a:sym typeface="宋体" pitchFamily="2" charset="-122"/>
              </a:rPr>
              <a:t>Shanghai</a:t>
            </a:r>
          </a:p>
        </p:txBody>
      </p:sp>
      <p:sp>
        <p:nvSpPr>
          <p:cNvPr id="41992" name="标题 1"/>
          <p:cNvSpPr>
            <a:spLocks noGrp="1" noChangeArrowheads="1"/>
          </p:cNvSpPr>
          <p:nvPr>
            <p:ph type="title" idx="4294967295"/>
          </p:nvPr>
        </p:nvSpPr>
        <p:spPr>
          <a:xfrm>
            <a:off x="158750" y="12700"/>
            <a:ext cx="8229600" cy="750888"/>
          </a:xfrm>
          <a:ln/>
        </p:spPr>
        <p:txBody>
          <a:bodyPr/>
          <a:lstStyle/>
          <a:p>
            <a:pPr algn="l"/>
            <a:r>
              <a:rPr lang="zh-CN" altLang="zh-CN" sz="2400" b="1">
                <a:solidFill>
                  <a:schemeClr val="bg1"/>
                </a:solidFill>
                <a:latin typeface="黑体" pitchFamily="49" charset="-122"/>
                <a:ea typeface="黑体" pitchFamily="49" charset="-122"/>
              </a:rPr>
              <a:t>现货仓库</a:t>
            </a:r>
          </a:p>
        </p:txBody>
      </p:sp>
      <p:pic>
        <p:nvPicPr>
          <p:cNvPr id="41993" name="Picture 2" descr="C:\Users\hwfan\Desktop\work\to高能所\4-物资现货库.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888" y="793750"/>
            <a:ext cx="8189912" cy="568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4174" name="Group 110"/>
          <p:cNvGraphicFramePr>
            <a:graphicFrameLocks noGrp="1"/>
          </p:cNvGraphicFramePr>
          <p:nvPr>
            <p:extLst>
              <p:ext uri="{D42A27DB-BD31-4B8C-83A1-F6EECF244321}">
                <p14:modId xmlns:p14="http://schemas.microsoft.com/office/powerpoint/2010/main" val="2947029101"/>
              </p:ext>
            </p:extLst>
          </p:nvPr>
        </p:nvGraphicFramePr>
        <p:xfrm>
          <a:off x="3160713" y="863600"/>
          <a:ext cx="5587751" cy="2709416"/>
        </p:xfrm>
        <a:graphic>
          <a:graphicData uri="http://schemas.openxmlformats.org/drawingml/2006/table">
            <a:tbl>
              <a:tblPr/>
              <a:tblGrid>
                <a:gridCol w="1210662"/>
                <a:gridCol w="1588546"/>
                <a:gridCol w="2788543"/>
              </a:tblGrid>
              <a:tr h="50653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altLang="en-US" sz="1400" b="1" i="0" u="none" strike="noStrike" cap="none" normalizeH="0" baseline="0" dirty="0" smtClean="0">
                          <a:ln>
                            <a:noFill/>
                          </a:ln>
                          <a:solidFill>
                            <a:schemeClr val="bg1"/>
                          </a:solidFill>
                          <a:effectLst/>
                          <a:latin typeface="仿宋" pitchFamily="49" charset="-122"/>
                          <a:ea typeface="仿宋" pitchFamily="49" charset="-122"/>
                          <a:cs typeface="Times New Roman" pitchFamily="18" charset="0"/>
                        </a:rPr>
                        <a:t>核磁设备</a:t>
                      </a:r>
                      <a:endParaRPr kumimoji="0" lang="zh-CN" altLang="en-US" sz="1200" b="1" i="0" u="none" strike="noStrike" cap="none" normalizeH="0" baseline="0" dirty="0" smtClean="0">
                        <a:ln>
                          <a:noFill/>
                        </a:ln>
                        <a:solidFill>
                          <a:schemeClr val="bg1"/>
                        </a:solidFill>
                        <a:effectLst/>
                        <a:latin typeface="仿宋" pitchFamily="49" charset="-122"/>
                        <a:ea typeface="仿宋" pitchFamily="49" charset="-122"/>
                        <a:cs typeface="Times New Roman" pitchFamily="18" charset="0"/>
                      </a:endParaRPr>
                    </a:p>
                  </a:txBody>
                  <a:tcPr marL="68580" marR="68580" marT="0" marB="0" anchor="ctr" horzOverflow="overflow">
                    <a:lnL>
                      <a:noFill/>
                    </a:lnL>
                    <a:lnR>
                      <a:noFill/>
                    </a:lnR>
                    <a:lnT>
                      <a:noFill/>
                    </a:lnT>
                    <a:lnB w="12700" cap="flat" cmpd="sng" algn="ctr">
                      <a:solidFill>
                        <a:srgbClr val="FFFFFF"/>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1" i="0" u="none" strike="noStrike" cap="none" normalizeH="0" baseline="0" dirty="0" smtClean="0">
                          <a:ln>
                            <a:noFill/>
                          </a:ln>
                          <a:solidFill>
                            <a:schemeClr val="bg1"/>
                          </a:solidFill>
                          <a:effectLst/>
                          <a:latin typeface="仿宋" pitchFamily="49" charset="-122"/>
                          <a:ea typeface="仿宋" pitchFamily="49" charset="-122"/>
                          <a:cs typeface="Times New Roman" pitchFamily="18" charset="0"/>
                        </a:rPr>
                        <a:t>性能特点</a:t>
                      </a:r>
                      <a:endParaRPr kumimoji="0" lang="zh-CN" altLang="en-US" sz="1200" b="1" i="0" u="none" strike="noStrike" cap="none" normalizeH="0" baseline="0" dirty="0" smtClean="0">
                        <a:ln>
                          <a:noFill/>
                        </a:ln>
                        <a:solidFill>
                          <a:schemeClr val="bg1"/>
                        </a:solidFill>
                        <a:effectLst/>
                        <a:latin typeface="仿宋" pitchFamily="49" charset="-122"/>
                        <a:ea typeface="仿宋" pitchFamily="49" charset="-122"/>
                        <a:cs typeface="Times New Roman" pitchFamily="18" charset="0"/>
                      </a:endParaRPr>
                    </a:p>
                  </a:txBody>
                  <a:tcPr marL="68580" marR="68580" marT="0" marB="0" anchor="ctr" horzOverflow="overflow">
                    <a:lnL>
                      <a:noFill/>
                    </a:lnL>
                    <a:lnR>
                      <a:noFill/>
                    </a:lnR>
                    <a:lnT>
                      <a:noFill/>
                    </a:lnT>
                    <a:lnB w="12700" cap="flat" cmpd="sng" algn="ctr">
                      <a:solidFill>
                        <a:srgbClr val="FFFFFF"/>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1" i="0" u="none" strike="noStrike" cap="none" normalizeH="0" baseline="0" dirty="0" smtClean="0">
                          <a:ln>
                            <a:noFill/>
                          </a:ln>
                          <a:solidFill>
                            <a:schemeClr val="bg1"/>
                          </a:solidFill>
                          <a:effectLst/>
                          <a:latin typeface="仿宋" pitchFamily="49" charset="-122"/>
                          <a:ea typeface="仿宋" pitchFamily="49" charset="-122"/>
                          <a:cs typeface="Times New Roman" pitchFamily="18" charset="0"/>
                        </a:rPr>
                        <a:t>应用范畴</a:t>
                      </a:r>
                      <a:endParaRPr kumimoji="0" lang="zh-CN" altLang="en-US" sz="1200" b="1" i="0" u="none" strike="noStrike" cap="none" normalizeH="0" baseline="0" dirty="0" smtClean="0">
                        <a:ln>
                          <a:noFill/>
                        </a:ln>
                        <a:solidFill>
                          <a:schemeClr val="bg1"/>
                        </a:solidFill>
                        <a:effectLst/>
                        <a:latin typeface="仿宋" pitchFamily="49" charset="-122"/>
                        <a:ea typeface="仿宋" pitchFamily="49" charset="-122"/>
                        <a:cs typeface="Times New Roman" pitchFamily="18" charset="0"/>
                      </a:endParaRPr>
                    </a:p>
                  </a:txBody>
                  <a:tcPr marL="68580" marR="68580" marT="0" marB="0" anchor="ctr" horzOverflow="overflow">
                    <a:lnL>
                      <a:noFill/>
                    </a:lnL>
                    <a:lnR>
                      <a:noFill/>
                    </a:lnR>
                    <a:lnT>
                      <a:noFill/>
                    </a:lnT>
                    <a:lnB w="12700" cap="flat" cmpd="sng" algn="ctr">
                      <a:solidFill>
                        <a:srgbClr val="FFFFFF"/>
                      </a:solidFill>
                      <a:prstDash val="solid"/>
                      <a:round/>
                      <a:headEnd type="none" w="med" len="med"/>
                      <a:tailEnd type="none" w="med" len="med"/>
                    </a:lnB>
                    <a:lnTlToBr>
                      <a:noFill/>
                    </a:lnTlToBr>
                    <a:lnBlToTr>
                      <a:noFill/>
                    </a:lnBlToTr>
                    <a:solidFill>
                      <a:schemeClr val="accent1"/>
                    </a:solidFill>
                  </a:tcPr>
                </a:tc>
              </a:tr>
              <a:tr h="890992">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rgbClr val="003366"/>
                          </a:solidFill>
                          <a:effectLst/>
                          <a:latin typeface="仿宋" pitchFamily="49" charset="-122"/>
                          <a:ea typeface="仿宋" pitchFamily="49" charset="-122"/>
                          <a:cs typeface="Times New Roman" pitchFamily="18" charset="0"/>
                        </a:rPr>
                        <a:t>Bruker900M</a:t>
                      </a:r>
                      <a:endParaRPr kumimoji="0" lang="zh-CN" altLang="zh-CN" sz="1200" b="1" i="0" u="none" strike="noStrike" cap="none" normalizeH="0" baseline="0" smtClean="0">
                        <a:ln>
                          <a:noFill/>
                        </a:ln>
                        <a:solidFill>
                          <a:srgbClr val="003366"/>
                        </a:solidFill>
                        <a:effectLst/>
                        <a:latin typeface="仿宋" pitchFamily="49" charset="-122"/>
                        <a:ea typeface="仿宋" pitchFamily="49" charset="-122"/>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rgbClr val="003366"/>
                          </a:solidFill>
                          <a:effectLst/>
                          <a:latin typeface="仿宋" pitchFamily="49" charset="-122"/>
                          <a:ea typeface="仿宋" pitchFamily="49" charset="-122"/>
                          <a:cs typeface="Times New Roman" pitchFamily="18" charset="0"/>
                        </a:rPr>
                        <a:t>Agilent800M</a:t>
                      </a:r>
                      <a:endParaRPr kumimoji="0" lang="zh-CN" altLang="zh-CN" sz="1200" b="1" i="0" u="none" strike="noStrike" cap="none" normalizeH="0" baseline="0" smtClean="0">
                        <a:ln>
                          <a:noFill/>
                        </a:ln>
                        <a:solidFill>
                          <a:srgbClr val="003366"/>
                        </a:solidFill>
                        <a:effectLst/>
                        <a:latin typeface="仿宋" pitchFamily="49" charset="-122"/>
                        <a:ea typeface="仿宋" pitchFamily="49" charset="-122"/>
                        <a:cs typeface="Times New Roman" pitchFamily="18" charset="0"/>
                      </a:endParaRPr>
                    </a:p>
                  </a:txBody>
                  <a:tcPr marL="68580" marR="68580" marT="0" marB="0" anchor="ctr" horzOverflow="overflow">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BE5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1" i="0" u="none" strike="noStrike" cap="none" normalizeH="0" baseline="0" dirty="0" smtClean="0">
                          <a:ln>
                            <a:noFill/>
                          </a:ln>
                          <a:solidFill>
                            <a:srgbClr val="003366"/>
                          </a:solidFill>
                          <a:effectLst/>
                          <a:latin typeface="仿宋" pitchFamily="49" charset="-122"/>
                          <a:ea typeface="仿宋" pitchFamily="49" charset="-122"/>
                          <a:cs typeface="Times New Roman" pitchFamily="18" charset="0"/>
                        </a:rPr>
                        <a:t>更高分辨率</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1" i="0" u="none" strike="noStrike" cap="none" normalizeH="0" baseline="0" dirty="0" smtClean="0">
                          <a:ln>
                            <a:noFill/>
                          </a:ln>
                          <a:solidFill>
                            <a:srgbClr val="003366"/>
                          </a:solidFill>
                          <a:effectLst/>
                          <a:latin typeface="仿宋" pitchFamily="49" charset="-122"/>
                          <a:ea typeface="仿宋" pitchFamily="49" charset="-122"/>
                          <a:cs typeface="Times New Roman" pitchFamily="18" charset="0"/>
                        </a:rPr>
                        <a:t>更高灵敏度组合</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err="1" smtClean="0">
                          <a:ln>
                            <a:noFill/>
                          </a:ln>
                          <a:solidFill>
                            <a:srgbClr val="003366"/>
                          </a:solidFill>
                          <a:effectLst/>
                          <a:latin typeface="仿宋" pitchFamily="49" charset="-122"/>
                          <a:ea typeface="仿宋" pitchFamily="49" charset="-122"/>
                          <a:cs typeface="Times New Roman" pitchFamily="18" charset="0"/>
                        </a:rPr>
                        <a:t>可研究更大蛋白质</a:t>
                      </a:r>
                      <a:endParaRPr kumimoji="0" lang="zh-CN" altLang="en-US" sz="1200" b="1" i="0" u="none" strike="noStrike" cap="none" normalizeH="0" baseline="0" dirty="0" smtClean="0">
                        <a:ln>
                          <a:noFill/>
                        </a:ln>
                        <a:solidFill>
                          <a:srgbClr val="003366"/>
                        </a:solidFill>
                        <a:effectLst/>
                        <a:latin typeface="仿宋" pitchFamily="49" charset="-122"/>
                        <a:ea typeface="仿宋" pitchFamily="49" charset="-122"/>
                        <a:cs typeface="Times New Roman" pitchFamily="18" charset="0"/>
                      </a:endParaRPr>
                    </a:p>
                  </a:txBody>
                  <a:tcPr marL="68580" marR="68580" marT="0" marB="0" anchor="ctr" horzOverflow="overflow">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BE5F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altLang="en-US" sz="1200" b="1" i="0" u="none" strike="noStrike" cap="none" normalizeH="0" baseline="0" dirty="0" smtClean="0">
                          <a:ln>
                            <a:noFill/>
                          </a:ln>
                          <a:solidFill>
                            <a:srgbClr val="003366"/>
                          </a:solidFill>
                          <a:effectLst/>
                          <a:latin typeface="仿宋" pitchFamily="49" charset="-122"/>
                          <a:ea typeface="仿宋" pitchFamily="49" charset="-122"/>
                          <a:cs typeface="Times New Roman" pitchFamily="18" charset="0"/>
                        </a:rPr>
                        <a:t>膜蛋白结构与功能研究、</a:t>
                      </a:r>
                      <a:r>
                        <a:rPr kumimoji="0" lang="en-US" altLang="zh-CN" sz="1200" b="1" i="0" u="none" strike="noStrike" cap="none" normalizeH="0" baseline="0" dirty="0" smtClean="0">
                          <a:ln>
                            <a:noFill/>
                          </a:ln>
                          <a:solidFill>
                            <a:srgbClr val="003366"/>
                          </a:solidFill>
                          <a:effectLst/>
                          <a:latin typeface="仿宋" pitchFamily="49" charset="-122"/>
                          <a:ea typeface="仿宋" pitchFamily="49" charset="-122"/>
                          <a:cs typeface="Times New Roman" pitchFamily="18" charset="0"/>
                        </a:rPr>
                        <a:t>NMR</a:t>
                      </a:r>
                      <a:r>
                        <a:rPr kumimoji="0" lang="zh-CN" altLang="en-US" sz="1200" b="1" i="0" u="none" strike="noStrike" cap="none" normalizeH="0" baseline="0" dirty="0" smtClean="0">
                          <a:ln>
                            <a:noFill/>
                          </a:ln>
                          <a:solidFill>
                            <a:srgbClr val="003366"/>
                          </a:solidFill>
                          <a:effectLst/>
                          <a:latin typeface="仿宋" pitchFamily="49" charset="-122"/>
                          <a:ea typeface="仿宋" pitchFamily="49" charset="-122"/>
                          <a:cs typeface="Times New Roman" pitchFamily="18" charset="0"/>
                        </a:rPr>
                        <a:t>新技术和结构解析新方法研究、核酸研究、天然无结构蛋白动力学 </a:t>
                      </a:r>
                    </a:p>
                  </a:txBody>
                  <a:tcPr marL="68580" marR="68580" marT="0" marB="0" anchor="ctr" horzOverflow="overflow">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BE5F1"/>
                    </a:solidFill>
                  </a:tcPr>
                </a:tc>
              </a:tr>
              <a:tr h="53568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smtClean="0">
                          <a:ln>
                            <a:noFill/>
                          </a:ln>
                          <a:solidFill>
                            <a:srgbClr val="003366"/>
                          </a:solidFill>
                          <a:effectLst/>
                          <a:latin typeface="仿宋" pitchFamily="49" charset="-122"/>
                          <a:ea typeface="仿宋" pitchFamily="49" charset="-122"/>
                          <a:cs typeface="Times New Roman" pitchFamily="18" charset="0"/>
                        </a:rPr>
                        <a:t>Agilent700M</a:t>
                      </a:r>
                      <a:endParaRPr kumimoji="0" lang="zh-CN" altLang="zh-CN" sz="1200" b="1" i="0" u="none" strike="noStrike" cap="none" normalizeH="0" baseline="0" dirty="0" smtClean="0">
                        <a:ln>
                          <a:noFill/>
                        </a:ln>
                        <a:solidFill>
                          <a:srgbClr val="003366"/>
                        </a:solidFill>
                        <a:effectLst/>
                        <a:latin typeface="仿宋" pitchFamily="49" charset="-122"/>
                        <a:ea typeface="仿宋" pitchFamily="49" charset="-122"/>
                        <a:cs typeface="Times New Roman" pitchFamily="18" charset="0"/>
                      </a:endParaRPr>
                    </a:p>
                  </a:txBody>
                  <a:tcPr marL="68580" marR="68580" marT="0" marB="0" anchor="ctr" horzOverflow="overflow">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1" i="0" u="none" strike="noStrike" cap="none" normalizeH="0" baseline="0" smtClean="0">
                          <a:ln>
                            <a:noFill/>
                          </a:ln>
                          <a:solidFill>
                            <a:srgbClr val="003366"/>
                          </a:solidFill>
                          <a:effectLst/>
                          <a:latin typeface="仿宋" pitchFamily="49" charset="-122"/>
                          <a:ea typeface="仿宋" pitchFamily="49" charset="-122"/>
                          <a:cs typeface="Times New Roman" pitchFamily="18" charset="0"/>
                        </a:rPr>
                        <a:t>兼顾固体和液体样品</a:t>
                      </a:r>
                    </a:p>
                  </a:txBody>
                  <a:tcPr marL="68580" marR="68580" marT="0" marB="0" anchor="ctr" horzOverflow="overflow">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altLang="en-US" sz="1200" b="1" i="0" u="none" strike="noStrike" cap="none" normalizeH="0" baseline="0" dirty="0" smtClean="0">
                          <a:ln>
                            <a:noFill/>
                          </a:ln>
                          <a:solidFill>
                            <a:srgbClr val="003366"/>
                          </a:solidFill>
                          <a:effectLst/>
                          <a:latin typeface="仿宋" pitchFamily="49" charset="-122"/>
                          <a:ea typeface="仿宋" pitchFamily="49" charset="-122"/>
                          <a:cs typeface="Times New Roman" pitchFamily="18" charset="0"/>
                        </a:rPr>
                        <a:t>蛋白与膜相互作用、微晶固体样品结构分析、蛋白纤维化研究</a:t>
                      </a:r>
                    </a:p>
                  </a:txBody>
                  <a:tcPr marL="68580" marR="68580" marT="0" marB="0" anchor="ctr" horzOverflow="overflow">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1">
                        <a:lumMod val="40000"/>
                        <a:lumOff val="60000"/>
                      </a:schemeClr>
                    </a:solidFill>
                  </a:tcPr>
                </a:tc>
              </a:tr>
              <a:tr h="776201">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rgbClr val="003366"/>
                          </a:solidFill>
                          <a:effectLst/>
                          <a:latin typeface="仿宋" pitchFamily="49" charset="-122"/>
                          <a:ea typeface="仿宋" pitchFamily="49" charset="-122"/>
                          <a:cs typeface="Times New Roman" pitchFamily="18" charset="0"/>
                        </a:rPr>
                        <a:t>Bruker600M</a:t>
                      </a:r>
                      <a:endParaRPr kumimoji="0" lang="zh-CN" altLang="zh-CN" sz="1200" b="1" i="0" u="none" strike="noStrike" cap="none" normalizeH="0" baseline="0" smtClean="0">
                        <a:ln>
                          <a:noFill/>
                        </a:ln>
                        <a:solidFill>
                          <a:srgbClr val="003366"/>
                        </a:solidFill>
                        <a:effectLst/>
                        <a:latin typeface="仿宋" pitchFamily="49" charset="-122"/>
                        <a:ea typeface="仿宋" pitchFamily="49" charset="-122"/>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rgbClr val="003366"/>
                          </a:solidFill>
                          <a:effectLst/>
                          <a:latin typeface="仿宋" pitchFamily="49" charset="-122"/>
                          <a:ea typeface="仿宋" pitchFamily="49" charset="-122"/>
                          <a:cs typeface="Times New Roman" pitchFamily="18" charset="0"/>
                        </a:rPr>
                        <a:t>Agilent600M</a:t>
                      </a:r>
                      <a:endParaRPr kumimoji="0" lang="zh-CN" altLang="zh-CN" sz="1200" b="1" i="0" u="none" strike="noStrike" cap="none" normalizeH="0" baseline="0" smtClean="0">
                        <a:ln>
                          <a:noFill/>
                        </a:ln>
                        <a:solidFill>
                          <a:srgbClr val="003366"/>
                        </a:solidFill>
                        <a:effectLst/>
                        <a:latin typeface="仿宋" pitchFamily="49" charset="-122"/>
                        <a:ea typeface="仿宋" pitchFamily="49" charset="-122"/>
                        <a:cs typeface="Times New Roman" pitchFamily="18" charset="0"/>
                      </a:endParaRPr>
                    </a:p>
                  </a:txBody>
                  <a:tcPr marL="68580" marR="68580" marT="0" marB="0" anchor="ctr" horzOverflow="overflow">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BE5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1" i="0" u="none" strike="noStrike" cap="none" normalizeH="0" baseline="0" smtClean="0">
                          <a:ln>
                            <a:noFill/>
                          </a:ln>
                          <a:solidFill>
                            <a:srgbClr val="003366"/>
                          </a:solidFill>
                          <a:effectLst/>
                          <a:latin typeface="仿宋" pitchFamily="49" charset="-122"/>
                          <a:ea typeface="仿宋" pitchFamily="49" charset="-122"/>
                          <a:cs typeface="Times New Roman" pitchFamily="18" charset="0"/>
                        </a:rPr>
                        <a:t>配有低温探头</a:t>
                      </a:r>
                    </a:p>
                  </a:txBody>
                  <a:tcPr marL="68580" marR="68580" marT="0" marB="0" anchor="ctr" horzOverflow="overflow">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BE5F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err="1" smtClean="0">
                          <a:ln>
                            <a:noFill/>
                          </a:ln>
                          <a:solidFill>
                            <a:srgbClr val="003366"/>
                          </a:solidFill>
                          <a:effectLst/>
                          <a:latin typeface="仿宋" pitchFamily="49" charset="-122"/>
                          <a:ea typeface="仿宋" pitchFamily="49" charset="-122"/>
                          <a:cs typeface="Times New Roman" pitchFamily="18" charset="0"/>
                        </a:rPr>
                        <a:t>常规结构生物学、蛋白磷酸化修饰、</a:t>
                      </a:r>
                      <a:r>
                        <a:rPr kumimoji="0" lang="en-US" altLang="zh-CN" sz="1200" b="1" i="0" u="none" strike="noStrike" cap="none" normalizeH="0" baseline="0" dirty="0" err="1" smtClean="0">
                          <a:ln>
                            <a:noFill/>
                          </a:ln>
                          <a:solidFill>
                            <a:srgbClr val="003366"/>
                          </a:solidFill>
                          <a:effectLst/>
                          <a:latin typeface="仿宋" pitchFamily="49" charset="-122"/>
                          <a:ea typeface="仿宋" pitchFamily="49" charset="-122"/>
                          <a:cs typeface="Times New Roman" pitchFamily="18" charset="0"/>
                        </a:rPr>
                        <a:t>In-cell</a:t>
                      </a:r>
                      <a:r>
                        <a:rPr kumimoji="0" lang="en-US" altLang="zh-CN" sz="1200" b="1" i="0" u="none" strike="noStrike" cap="none" normalizeH="0" baseline="0" dirty="0" smtClean="0">
                          <a:ln>
                            <a:noFill/>
                          </a:ln>
                          <a:solidFill>
                            <a:srgbClr val="003366"/>
                          </a:solidFill>
                          <a:effectLst/>
                          <a:latin typeface="仿宋" pitchFamily="49" charset="-122"/>
                          <a:ea typeface="仿宋" pitchFamily="49" charset="-122"/>
                          <a:cs typeface="Times New Roman" pitchFamily="18" charset="0"/>
                        </a:rPr>
                        <a:t> </a:t>
                      </a:r>
                      <a:r>
                        <a:rPr kumimoji="0" lang="en-US" altLang="zh-CN" sz="1200" b="1" i="0" u="none" strike="noStrike" cap="none" normalizeH="0" baseline="0" dirty="0" err="1" smtClean="0">
                          <a:ln>
                            <a:noFill/>
                          </a:ln>
                          <a:solidFill>
                            <a:srgbClr val="003366"/>
                          </a:solidFill>
                          <a:effectLst/>
                          <a:latin typeface="仿宋" pitchFamily="49" charset="-122"/>
                          <a:ea typeface="仿宋" pitchFamily="49" charset="-122"/>
                          <a:cs typeface="Times New Roman" pitchFamily="18" charset="0"/>
                        </a:rPr>
                        <a:t>NMR</a:t>
                      </a:r>
                      <a:r>
                        <a:rPr kumimoji="0" lang="en-US" sz="1200" b="1" i="0" u="none" strike="noStrike" cap="none" normalizeH="0" baseline="0" dirty="0" err="1" smtClean="0">
                          <a:ln>
                            <a:noFill/>
                          </a:ln>
                          <a:solidFill>
                            <a:srgbClr val="003366"/>
                          </a:solidFill>
                          <a:effectLst/>
                          <a:latin typeface="仿宋" pitchFamily="49" charset="-122"/>
                          <a:ea typeface="仿宋" pitchFamily="49" charset="-122"/>
                          <a:cs typeface="Times New Roman" pitchFamily="18" charset="0"/>
                        </a:rPr>
                        <a:t>、代谢、天然产物分析</a:t>
                      </a:r>
                      <a:endParaRPr kumimoji="0" lang="zh-CN" altLang="en-US" sz="1200" b="1" i="0" u="none" strike="noStrike" cap="none" normalizeH="0" baseline="0" dirty="0" smtClean="0">
                        <a:ln>
                          <a:noFill/>
                        </a:ln>
                        <a:solidFill>
                          <a:srgbClr val="003366"/>
                        </a:solidFill>
                        <a:effectLst/>
                        <a:latin typeface="仿宋" pitchFamily="49" charset="-122"/>
                        <a:ea typeface="仿宋" pitchFamily="49" charset="-122"/>
                        <a:cs typeface="Times New Roman" pitchFamily="18" charset="0"/>
                      </a:endParaRPr>
                    </a:p>
                  </a:txBody>
                  <a:tcPr marL="68580" marR="68580" marT="0" marB="0" anchor="ctr" horzOverflow="overflow">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BE5F1"/>
                    </a:solidFill>
                  </a:tcPr>
                </a:tc>
              </a:tr>
            </a:tbl>
          </a:graphicData>
        </a:graphic>
      </p:graphicFrame>
      <p:grpSp>
        <p:nvGrpSpPr>
          <p:cNvPr id="2" name="组合 49"/>
          <p:cNvGrpSpPr>
            <a:grpSpLocks/>
          </p:cNvGrpSpPr>
          <p:nvPr/>
        </p:nvGrpSpPr>
        <p:grpSpPr bwMode="auto">
          <a:xfrm>
            <a:off x="57150" y="788988"/>
            <a:ext cx="2978150" cy="2689225"/>
            <a:chOff x="2398713" y="1730374"/>
            <a:chExt cx="4362450" cy="4217989"/>
          </a:xfrm>
        </p:grpSpPr>
        <p:sp>
          <p:nvSpPr>
            <p:cNvPr id="51" name="Oval 30"/>
            <p:cNvSpPr>
              <a:spLocks noChangeArrowheads="1"/>
            </p:cNvSpPr>
            <p:nvPr/>
          </p:nvSpPr>
          <p:spPr bwMode="gray">
            <a:xfrm>
              <a:off x="2773103" y="2205955"/>
              <a:ext cx="3741568" cy="3742408"/>
            </a:xfrm>
            <a:prstGeom prst="ellipse">
              <a:avLst/>
            </a:prstGeom>
            <a:gradFill rotWithShape="1">
              <a:gsLst>
                <a:gs pos="0">
                  <a:srgbClr val="E5E2D1"/>
                </a:gs>
                <a:gs pos="50000">
                  <a:srgbClr val="D9D9C5"/>
                </a:gs>
                <a:gs pos="100000">
                  <a:srgbClr val="D6D1B4"/>
                </a:gs>
              </a:gsLst>
              <a:lin ang="2700000" scaled="1"/>
            </a:gradFill>
            <a:ln>
              <a:noFill/>
            </a:ln>
            <a:extLst/>
          </p:spPr>
          <p:txBody>
            <a:bodyPr wrap="none" anchor="ctr"/>
            <a:lstStyle/>
            <a:p>
              <a:pPr fontAlgn="base">
                <a:spcBef>
                  <a:spcPct val="0"/>
                </a:spcBef>
                <a:spcAft>
                  <a:spcPct val="0"/>
                </a:spcAft>
                <a:defRPr/>
              </a:pPr>
              <a:endParaRPr lang="zh-CN" altLang="en-US" sz="1400">
                <a:solidFill>
                  <a:srgbClr val="000000"/>
                </a:solidFill>
                <a:latin typeface="仿宋" pitchFamily="49" charset="-122"/>
                <a:ea typeface="仿宋" pitchFamily="49" charset="-122"/>
              </a:endParaRPr>
            </a:p>
          </p:txBody>
        </p:sp>
        <p:sp>
          <p:nvSpPr>
            <p:cNvPr id="52" name="Oval 31"/>
            <p:cNvSpPr>
              <a:spLocks noChangeArrowheads="1"/>
            </p:cNvSpPr>
            <p:nvPr/>
          </p:nvSpPr>
          <p:spPr bwMode="gray">
            <a:xfrm>
              <a:off x="3266088" y="2684027"/>
              <a:ext cx="2748623" cy="2746425"/>
            </a:xfrm>
            <a:prstGeom prst="ellipse">
              <a:avLst/>
            </a:prstGeom>
            <a:gradFill rotWithShape="1">
              <a:gsLst>
                <a:gs pos="0">
                  <a:schemeClr val="bg1">
                    <a:gamma/>
                    <a:shade val="46275"/>
                    <a:invGamma/>
                  </a:schemeClr>
                </a:gs>
                <a:gs pos="50000">
                  <a:schemeClr val="bg1"/>
                </a:gs>
                <a:gs pos="100000">
                  <a:schemeClr val="bg1">
                    <a:gamma/>
                    <a:shade val="46275"/>
                    <a:invGamma/>
                  </a:schemeClr>
                </a:gs>
              </a:gsLst>
              <a:lin ang="2700000" scaled="1"/>
            </a:gradFill>
            <a:ln>
              <a:noFill/>
            </a:ln>
            <a:effectLst>
              <a:prstShdw prst="shdw17" dist="17961" dir="2700000">
                <a:srgbClr val="999999"/>
              </a:prstShdw>
            </a:effectLst>
            <a:extLst/>
          </p:spPr>
          <p:txBody>
            <a:bodyPr wrap="none" anchor="ctr"/>
            <a:lstStyle/>
            <a:p>
              <a:pPr fontAlgn="base">
                <a:spcBef>
                  <a:spcPct val="0"/>
                </a:spcBef>
                <a:spcAft>
                  <a:spcPct val="0"/>
                </a:spcAft>
                <a:defRPr/>
              </a:pPr>
              <a:endParaRPr lang="zh-CN" altLang="en-US" sz="1400">
                <a:solidFill>
                  <a:srgbClr val="000000"/>
                </a:solidFill>
                <a:latin typeface="仿宋" pitchFamily="49" charset="-122"/>
                <a:ea typeface="仿宋" pitchFamily="49" charset="-122"/>
              </a:endParaRPr>
            </a:p>
          </p:txBody>
        </p:sp>
        <p:sp>
          <p:nvSpPr>
            <p:cNvPr id="53" name="Text Box 32"/>
            <p:cNvSpPr txBox="1">
              <a:spLocks noChangeArrowheads="1"/>
            </p:cNvSpPr>
            <p:nvPr/>
          </p:nvSpPr>
          <p:spPr bwMode="gray">
            <a:xfrm>
              <a:off x="3719540" y="3851818"/>
              <a:ext cx="1855669" cy="362055"/>
            </a:xfrm>
            <a:prstGeom prst="rect">
              <a:avLst/>
            </a:prstGeom>
            <a:noFill/>
            <a:ln w="9525" algn="ctr">
              <a:noFill/>
              <a:miter lim="800000"/>
              <a:headEnd/>
              <a:tailEnd/>
            </a:ln>
            <a:effectLst/>
          </p:spPr>
          <p:txBody>
            <a:bodyPr>
              <a:spAutoFit/>
            </a:bodyPr>
            <a:lstStyle/>
            <a:p>
              <a:pPr algn="ctr" fontAlgn="base">
                <a:spcBef>
                  <a:spcPct val="50000"/>
                </a:spcBef>
                <a:spcAft>
                  <a:spcPct val="0"/>
                </a:spcAft>
                <a:defRPr/>
              </a:pPr>
              <a:r>
                <a:rPr lang="zh-CN" altLang="en-US" b="1">
                  <a:solidFill>
                    <a:srgbClr val="080808"/>
                  </a:solidFill>
                  <a:effectLst>
                    <a:outerShdw blurRad="38100" dist="38100" dir="2700000" algn="tl">
                      <a:srgbClr val="C0C0C0"/>
                    </a:outerShdw>
                  </a:effectLst>
                  <a:latin typeface="仿宋" pitchFamily="49" charset="-122"/>
                  <a:ea typeface="仿宋" pitchFamily="49" charset="-122"/>
                </a:rPr>
                <a:t>核磁系统</a:t>
              </a:r>
            </a:p>
          </p:txBody>
        </p:sp>
        <p:grpSp>
          <p:nvGrpSpPr>
            <p:cNvPr id="3" name="Group 43"/>
            <p:cNvGrpSpPr>
              <a:grpSpLocks/>
            </p:cNvGrpSpPr>
            <p:nvPr/>
          </p:nvGrpSpPr>
          <p:grpSpPr bwMode="auto">
            <a:xfrm>
              <a:off x="2398713" y="4083050"/>
              <a:ext cx="1631950" cy="1612900"/>
              <a:chOff x="437" y="1700"/>
              <a:chExt cx="1110" cy="1096"/>
            </a:xfrm>
          </p:grpSpPr>
          <p:grpSp>
            <p:nvGrpSpPr>
              <p:cNvPr id="4" name="Group 44"/>
              <p:cNvGrpSpPr>
                <a:grpSpLocks/>
              </p:cNvGrpSpPr>
              <p:nvPr/>
            </p:nvGrpSpPr>
            <p:grpSpPr bwMode="auto">
              <a:xfrm>
                <a:off x="437" y="1700"/>
                <a:ext cx="1110" cy="1096"/>
                <a:chOff x="437" y="1700"/>
                <a:chExt cx="1110" cy="1096"/>
              </a:xfrm>
            </p:grpSpPr>
            <p:sp>
              <p:nvSpPr>
                <p:cNvPr id="42036" name="Oval 45"/>
                <p:cNvSpPr>
                  <a:spLocks noChangeArrowheads="1"/>
                </p:cNvSpPr>
                <p:nvPr/>
              </p:nvSpPr>
              <p:spPr bwMode="gray">
                <a:xfrm>
                  <a:off x="437" y="1700"/>
                  <a:ext cx="1110" cy="1096"/>
                </a:xfrm>
                <a:prstGeom prst="ellipse">
                  <a:avLst/>
                </a:prstGeom>
                <a:solidFill>
                  <a:schemeClr val="accent2">
                    <a:alpha val="10196"/>
                  </a:schemeClr>
                </a:solidFill>
                <a:ln w="9525">
                  <a:noFill/>
                  <a:round/>
                  <a:headEnd/>
                  <a:tailEnd/>
                </a:ln>
              </p:spPr>
              <p:txBody>
                <a:bodyPr wrap="none" anchor="ctr"/>
                <a:lstStyle/>
                <a:p>
                  <a:pPr fontAlgn="base">
                    <a:spcBef>
                      <a:spcPct val="0"/>
                    </a:spcBef>
                    <a:spcAft>
                      <a:spcPct val="0"/>
                    </a:spcAft>
                  </a:pPr>
                  <a:endParaRPr lang="zh-CN" altLang="en-US" sz="1400">
                    <a:solidFill>
                      <a:srgbClr val="000000"/>
                    </a:solidFill>
                    <a:latin typeface="仿宋" pitchFamily="49" charset="-122"/>
                    <a:ea typeface="仿宋" pitchFamily="49" charset="-122"/>
                  </a:endParaRPr>
                </a:p>
              </p:txBody>
            </p:sp>
            <p:sp>
              <p:nvSpPr>
                <p:cNvPr id="42037" name="Oval 46"/>
                <p:cNvSpPr>
                  <a:spLocks noChangeArrowheads="1"/>
                </p:cNvSpPr>
                <p:nvPr/>
              </p:nvSpPr>
              <p:spPr bwMode="gray">
                <a:xfrm>
                  <a:off x="462" y="1725"/>
                  <a:ext cx="1062" cy="1048"/>
                </a:xfrm>
                <a:prstGeom prst="ellipse">
                  <a:avLst/>
                </a:prstGeom>
                <a:solidFill>
                  <a:schemeClr val="accent2">
                    <a:alpha val="10196"/>
                  </a:schemeClr>
                </a:solidFill>
                <a:ln w="9525">
                  <a:noFill/>
                  <a:round/>
                  <a:headEnd/>
                  <a:tailEnd/>
                </a:ln>
              </p:spPr>
              <p:txBody>
                <a:bodyPr wrap="none" anchor="ctr"/>
                <a:lstStyle/>
                <a:p>
                  <a:pPr fontAlgn="base">
                    <a:spcBef>
                      <a:spcPct val="0"/>
                    </a:spcBef>
                    <a:spcAft>
                      <a:spcPct val="0"/>
                    </a:spcAft>
                  </a:pPr>
                  <a:endParaRPr lang="zh-CN" altLang="en-US" sz="1400">
                    <a:solidFill>
                      <a:srgbClr val="000000"/>
                    </a:solidFill>
                    <a:latin typeface="仿宋" pitchFamily="49" charset="-122"/>
                    <a:ea typeface="仿宋" pitchFamily="49" charset="-122"/>
                  </a:endParaRPr>
                </a:p>
              </p:txBody>
            </p:sp>
          </p:grpSp>
          <p:grpSp>
            <p:nvGrpSpPr>
              <p:cNvPr id="5" name="Group 47"/>
              <p:cNvGrpSpPr>
                <a:grpSpLocks/>
              </p:cNvGrpSpPr>
              <p:nvPr/>
            </p:nvGrpSpPr>
            <p:grpSpPr bwMode="auto">
              <a:xfrm>
                <a:off x="486" y="1748"/>
                <a:ext cx="1026" cy="1014"/>
                <a:chOff x="437" y="1700"/>
                <a:chExt cx="1110" cy="1096"/>
              </a:xfrm>
            </p:grpSpPr>
            <p:sp>
              <p:nvSpPr>
                <p:cNvPr id="42034" name="Oval 48"/>
                <p:cNvSpPr>
                  <a:spLocks noChangeArrowheads="1"/>
                </p:cNvSpPr>
                <p:nvPr/>
              </p:nvSpPr>
              <p:spPr bwMode="gray">
                <a:xfrm>
                  <a:off x="437" y="1700"/>
                  <a:ext cx="1110" cy="1096"/>
                </a:xfrm>
                <a:prstGeom prst="ellipse">
                  <a:avLst/>
                </a:prstGeom>
                <a:solidFill>
                  <a:schemeClr val="accent2">
                    <a:alpha val="10196"/>
                  </a:schemeClr>
                </a:solidFill>
                <a:ln w="9525">
                  <a:noFill/>
                  <a:round/>
                  <a:headEnd/>
                  <a:tailEnd/>
                </a:ln>
              </p:spPr>
              <p:txBody>
                <a:bodyPr wrap="none" anchor="ctr"/>
                <a:lstStyle/>
                <a:p>
                  <a:pPr fontAlgn="base">
                    <a:spcBef>
                      <a:spcPct val="0"/>
                    </a:spcBef>
                    <a:spcAft>
                      <a:spcPct val="0"/>
                    </a:spcAft>
                  </a:pPr>
                  <a:endParaRPr lang="zh-CN" altLang="en-US" sz="1400">
                    <a:solidFill>
                      <a:srgbClr val="000000"/>
                    </a:solidFill>
                    <a:latin typeface="仿宋" pitchFamily="49" charset="-122"/>
                    <a:ea typeface="仿宋" pitchFamily="49" charset="-122"/>
                  </a:endParaRPr>
                </a:p>
              </p:txBody>
            </p:sp>
            <p:sp>
              <p:nvSpPr>
                <p:cNvPr id="42035" name="Oval 49"/>
                <p:cNvSpPr>
                  <a:spLocks noChangeArrowheads="1"/>
                </p:cNvSpPr>
                <p:nvPr/>
              </p:nvSpPr>
              <p:spPr bwMode="gray">
                <a:xfrm>
                  <a:off x="462" y="1725"/>
                  <a:ext cx="1062" cy="1048"/>
                </a:xfrm>
                <a:prstGeom prst="ellipse">
                  <a:avLst/>
                </a:prstGeom>
                <a:solidFill>
                  <a:schemeClr val="accent2">
                    <a:alpha val="10196"/>
                  </a:schemeClr>
                </a:solidFill>
                <a:ln w="9525">
                  <a:noFill/>
                  <a:round/>
                  <a:headEnd/>
                  <a:tailEnd/>
                </a:ln>
              </p:spPr>
              <p:txBody>
                <a:bodyPr wrap="none" anchor="ctr"/>
                <a:lstStyle/>
                <a:p>
                  <a:pPr fontAlgn="base">
                    <a:spcBef>
                      <a:spcPct val="0"/>
                    </a:spcBef>
                    <a:spcAft>
                      <a:spcPct val="0"/>
                    </a:spcAft>
                  </a:pPr>
                  <a:endParaRPr lang="zh-CN" altLang="en-US" sz="1400">
                    <a:solidFill>
                      <a:srgbClr val="000000"/>
                    </a:solidFill>
                    <a:latin typeface="仿宋" pitchFamily="49" charset="-122"/>
                    <a:ea typeface="仿宋" pitchFamily="49" charset="-122"/>
                  </a:endParaRPr>
                </a:p>
              </p:txBody>
            </p:sp>
          </p:grpSp>
        </p:grpSp>
        <p:grpSp>
          <p:nvGrpSpPr>
            <p:cNvPr id="6" name="Group 50"/>
            <p:cNvGrpSpPr>
              <a:grpSpLocks/>
            </p:cNvGrpSpPr>
            <p:nvPr/>
          </p:nvGrpSpPr>
          <p:grpSpPr bwMode="auto">
            <a:xfrm>
              <a:off x="5129213" y="4083050"/>
              <a:ext cx="1631950" cy="1612900"/>
              <a:chOff x="437" y="1700"/>
              <a:chExt cx="1110" cy="1096"/>
            </a:xfrm>
          </p:grpSpPr>
          <p:grpSp>
            <p:nvGrpSpPr>
              <p:cNvPr id="7" name="Group 51"/>
              <p:cNvGrpSpPr>
                <a:grpSpLocks/>
              </p:cNvGrpSpPr>
              <p:nvPr/>
            </p:nvGrpSpPr>
            <p:grpSpPr bwMode="auto">
              <a:xfrm>
                <a:off x="437" y="1700"/>
                <a:ext cx="1110" cy="1096"/>
                <a:chOff x="437" y="1700"/>
                <a:chExt cx="1110" cy="1096"/>
              </a:xfrm>
            </p:grpSpPr>
            <p:sp>
              <p:nvSpPr>
                <p:cNvPr id="42030" name="Oval 52"/>
                <p:cNvSpPr>
                  <a:spLocks noChangeArrowheads="1"/>
                </p:cNvSpPr>
                <p:nvPr/>
              </p:nvSpPr>
              <p:spPr bwMode="gray">
                <a:xfrm>
                  <a:off x="437" y="1700"/>
                  <a:ext cx="1110" cy="1096"/>
                </a:xfrm>
                <a:prstGeom prst="ellipse">
                  <a:avLst/>
                </a:prstGeom>
                <a:solidFill>
                  <a:schemeClr val="hlink">
                    <a:alpha val="10196"/>
                  </a:schemeClr>
                </a:solidFill>
                <a:ln w="9525">
                  <a:noFill/>
                  <a:round/>
                  <a:headEnd/>
                  <a:tailEnd/>
                </a:ln>
              </p:spPr>
              <p:txBody>
                <a:bodyPr wrap="none" anchor="ctr"/>
                <a:lstStyle/>
                <a:p>
                  <a:pPr fontAlgn="base">
                    <a:spcBef>
                      <a:spcPct val="0"/>
                    </a:spcBef>
                    <a:spcAft>
                      <a:spcPct val="0"/>
                    </a:spcAft>
                  </a:pPr>
                  <a:endParaRPr lang="zh-CN" altLang="en-US" sz="1400">
                    <a:solidFill>
                      <a:srgbClr val="000000"/>
                    </a:solidFill>
                    <a:latin typeface="仿宋" pitchFamily="49" charset="-122"/>
                    <a:ea typeface="仿宋" pitchFamily="49" charset="-122"/>
                  </a:endParaRPr>
                </a:p>
              </p:txBody>
            </p:sp>
            <p:sp>
              <p:nvSpPr>
                <p:cNvPr id="42031" name="Oval 53"/>
                <p:cNvSpPr>
                  <a:spLocks noChangeArrowheads="1"/>
                </p:cNvSpPr>
                <p:nvPr/>
              </p:nvSpPr>
              <p:spPr bwMode="gray">
                <a:xfrm>
                  <a:off x="462" y="1725"/>
                  <a:ext cx="1062" cy="1048"/>
                </a:xfrm>
                <a:prstGeom prst="ellipse">
                  <a:avLst/>
                </a:prstGeom>
                <a:solidFill>
                  <a:srgbClr val="817E00">
                    <a:alpha val="10196"/>
                  </a:srgbClr>
                </a:solidFill>
                <a:ln w="9525">
                  <a:noFill/>
                  <a:round/>
                  <a:headEnd/>
                  <a:tailEnd/>
                </a:ln>
              </p:spPr>
              <p:txBody>
                <a:bodyPr wrap="none" anchor="ctr"/>
                <a:lstStyle/>
                <a:p>
                  <a:pPr fontAlgn="base">
                    <a:spcBef>
                      <a:spcPct val="0"/>
                    </a:spcBef>
                    <a:spcAft>
                      <a:spcPct val="0"/>
                    </a:spcAft>
                  </a:pPr>
                  <a:endParaRPr lang="zh-CN" altLang="en-US" sz="1400">
                    <a:solidFill>
                      <a:srgbClr val="000000"/>
                    </a:solidFill>
                    <a:latin typeface="仿宋" pitchFamily="49" charset="-122"/>
                    <a:ea typeface="仿宋" pitchFamily="49" charset="-122"/>
                  </a:endParaRPr>
                </a:p>
              </p:txBody>
            </p:sp>
          </p:grpSp>
          <p:grpSp>
            <p:nvGrpSpPr>
              <p:cNvPr id="8" name="Group 54"/>
              <p:cNvGrpSpPr>
                <a:grpSpLocks/>
              </p:cNvGrpSpPr>
              <p:nvPr/>
            </p:nvGrpSpPr>
            <p:grpSpPr bwMode="auto">
              <a:xfrm>
                <a:off x="486" y="1748"/>
                <a:ext cx="1026" cy="1014"/>
                <a:chOff x="437" y="1700"/>
                <a:chExt cx="1110" cy="1096"/>
              </a:xfrm>
            </p:grpSpPr>
            <p:sp>
              <p:nvSpPr>
                <p:cNvPr id="42028" name="Oval 55"/>
                <p:cNvSpPr>
                  <a:spLocks noChangeArrowheads="1"/>
                </p:cNvSpPr>
                <p:nvPr/>
              </p:nvSpPr>
              <p:spPr bwMode="gray">
                <a:xfrm>
                  <a:off x="437" y="1700"/>
                  <a:ext cx="1110" cy="1096"/>
                </a:xfrm>
                <a:prstGeom prst="ellipse">
                  <a:avLst/>
                </a:prstGeom>
                <a:solidFill>
                  <a:srgbClr val="817E00">
                    <a:alpha val="10196"/>
                  </a:srgbClr>
                </a:solidFill>
                <a:ln w="9525">
                  <a:noFill/>
                  <a:round/>
                  <a:headEnd/>
                  <a:tailEnd/>
                </a:ln>
              </p:spPr>
              <p:txBody>
                <a:bodyPr wrap="none" anchor="ctr"/>
                <a:lstStyle/>
                <a:p>
                  <a:pPr fontAlgn="base">
                    <a:spcBef>
                      <a:spcPct val="0"/>
                    </a:spcBef>
                    <a:spcAft>
                      <a:spcPct val="0"/>
                    </a:spcAft>
                  </a:pPr>
                  <a:endParaRPr lang="zh-CN" altLang="en-US" sz="1400">
                    <a:solidFill>
                      <a:srgbClr val="000000"/>
                    </a:solidFill>
                    <a:latin typeface="仿宋" pitchFamily="49" charset="-122"/>
                    <a:ea typeface="仿宋" pitchFamily="49" charset="-122"/>
                  </a:endParaRPr>
                </a:p>
              </p:txBody>
            </p:sp>
            <p:sp>
              <p:nvSpPr>
                <p:cNvPr id="42029" name="Oval 56"/>
                <p:cNvSpPr>
                  <a:spLocks noChangeArrowheads="1"/>
                </p:cNvSpPr>
                <p:nvPr/>
              </p:nvSpPr>
              <p:spPr bwMode="gray">
                <a:xfrm>
                  <a:off x="462" y="1725"/>
                  <a:ext cx="1062" cy="1048"/>
                </a:xfrm>
                <a:prstGeom prst="ellipse">
                  <a:avLst/>
                </a:prstGeom>
                <a:solidFill>
                  <a:srgbClr val="817E00">
                    <a:alpha val="10196"/>
                  </a:srgbClr>
                </a:solidFill>
                <a:ln w="9525">
                  <a:noFill/>
                  <a:round/>
                  <a:headEnd/>
                  <a:tailEnd/>
                </a:ln>
              </p:spPr>
              <p:txBody>
                <a:bodyPr wrap="none" anchor="ctr"/>
                <a:lstStyle/>
                <a:p>
                  <a:pPr fontAlgn="base">
                    <a:spcBef>
                      <a:spcPct val="0"/>
                    </a:spcBef>
                    <a:spcAft>
                      <a:spcPct val="0"/>
                    </a:spcAft>
                  </a:pPr>
                  <a:endParaRPr lang="zh-CN" altLang="en-US" sz="1400">
                    <a:solidFill>
                      <a:srgbClr val="000000"/>
                    </a:solidFill>
                    <a:latin typeface="仿宋" pitchFamily="49" charset="-122"/>
                    <a:ea typeface="仿宋" pitchFamily="49" charset="-122"/>
                  </a:endParaRPr>
                </a:p>
              </p:txBody>
            </p:sp>
          </p:grpSp>
        </p:grpSp>
        <p:sp>
          <p:nvSpPr>
            <p:cNvPr id="56" name="Oval 58"/>
            <p:cNvSpPr>
              <a:spLocks noChangeArrowheads="1"/>
            </p:cNvSpPr>
            <p:nvPr/>
          </p:nvSpPr>
          <p:spPr bwMode="gray">
            <a:xfrm>
              <a:off x="3921851" y="1792622"/>
              <a:ext cx="1399891" cy="1386907"/>
            </a:xfrm>
            <a:prstGeom prst="ellipse">
              <a:avLst/>
            </a:prstGeom>
            <a:gradFill rotWithShape="1">
              <a:gsLst>
                <a:gs pos="0">
                  <a:schemeClr val="accent1"/>
                </a:gs>
                <a:gs pos="100000">
                  <a:schemeClr val="accent1">
                    <a:gamma/>
                    <a:shade val="6275"/>
                    <a:invGamma/>
                  </a:schemeClr>
                </a:gs>
              </a:gsLst>
              <a:lin ang="5400000" scaled="1"/>
            </a:gradFill>
            <a:ln w="38100" algn="ctr">
              <a:solidFill>
                <a:srgbClr val="F8F8F8">
                  <a:alpha val="79999"/>
                </a:srgbClr>
              </a:solidFill>
              <a:round/>
              <a:headEnd/>
              <a:tailEnd/>
            </a:ln>
          </p:spPr>
          <p:txBody>
            <a:bodyPr wrap="none" anchor="ctr"/>
            <a:lstStyle/>
            <a:p>
              <a:pPr fontAlgn="base">
                <a:spcBef>
                  <a:spcPct val="0"/>
                </a:spcBef>
                <a:spcAft>
                  <a:spcPct val="0"/>
                </a:spcAft>
                <a:defRPr/>
              </a:pPr>
              <a:endParaRPr lang="zh-CN" altLang="en-US" sz="1400">
                <a:solidFill>
                  <a:srgbClr val="000000"/>
                </a:solidFill>
                <a:latin typeface="仿宋" pitchFamily="49" charset="-122"/>
                <a:ea typeface="仿宋" pitchFamily="49" charset="-122"/>
              </a:endParaRPr>
            </a:p>
          </p:txBody>
        </p:sp>
        <p:pic>
          <p:nvPicPr>
            <p:cNvPr id="42015" name="Picture 59" descr="cir_lighteffect0"/>
            <p:cNvPicPr>
              <a:picLocks noChangeAspect="1" noChangeArrowheads="1"/>
            </p:cNvPicPr>
            <p:nvPr/>
          </p:nvPicPr>
          <p:blipFill>
            <a:blip r:embed="rId3">
              <a:lum bright="18000" contrast="-12000"/>
            </a:blip>
            <a:srcRect/>
            <a:stretch>
              <a:fillRect/>
            </a:stretch>
          </p:blipFill>
          <p:spPr bwMode="gray">
            <a:xfrm>
              <a:off x="3883026" y="1730374"/>
              <a:ext cx="1466850" cy="1258888"/>
            </a:xfrm>
            <a:prstGeom prst="rect">
              <a:avLst/>
            </a:prstGeom>
            <a:noFill/>
            <a:ln w="9525">
              <a:noFill/>
              <a:miter lim="800000"/>
              <a:headEnd/>
              <a:tailEnd/>
            </a:ln>
          </p:spPr>
        </p:pic>
        <p:sp>
          <p:nvSpPr>
            <p:cNvPr id="42016" name="Rectangle 60"/>
            <p:cNvSpPr>
              <a:spLocks noChangeArrowheads="1"/>
            </p:cNvSpPr>
            <p:nvPr/>
          </p:nvSpPr>
          <p:spPr bwMode="gray">
            <a:xfrm>
              <a:off x="3861389" y="2253265"/>
              <a:ext cx="1451050" cy="478072"/>
            </a:xfrm>
            <a:prstGeom prst="rect">
              <a:avLst/>
            </a:prstGeom>
            <a:noFill/>
            <a:ln w="9525">
              <a:noFill/>
              <a:miter lim="800000"/>
              <a:headEnd/>
              <a:tailEnd/>
            </a:ln>
          </p:spPr>
          <p:txBody>
            <a:bodyPr>
              <a:spAutoFit/>
            </a:bodyPr>
            <a:lstStyle/>
            <a:p>
              <a:pPr algn="ctr" fontAlgn="base">
                <a:spcBef>
                  <a:spcPct val="0"/>
                </a:spcBef>
                <a:spcAft>
                  <a:spcPct val="0"/>
                </a:spcAft>
              </a:pPr>
              <a:r>
                <a:rPr lang="zh-CN" altLang="en-US" sz="1400" b="1" dirty="0">
                  <a:solidFill>
                    <a:srgbClr val="F8F8F8"/>
                  </a:solidFill>
                  <a:latin typeface="仿宋" pitchFamily="49" charset="-122"/>
                  <a:ea typeface="仿宋" pitchFamily="49" charset="-122"/>
                </a:rPr>
                <a:t>样品制备</a:t>
              </a:r>
            </a:p>
          </p:txBody>
        </p:sp>
        <p:sp>
          <p:nvSpPr>
            <p:cNvPr id="59" name="Oval 62"/>
            <p:cNvSpPr>
              <a:spLocks noChangeArrowheads="1"/>
            </p:cNvSpPr>
            <p:nvPr/>
          </p:nvSpPr>
          <p:spPr bwMode="gray">
            <a:xfrm>
              <a:off x="2510332" y="4205392"/>
              <a:ext cx="1397566" cy="1386906"/>
            </a:xfrm>
            <a:prstGeom prst="ellipse">
              <a:avLst/>
            </a:prstGeom>
            <a:gradFill rotWithShape="1">
              <a:gsLst>
                <a:gs pos="0">
                  <a:schemeClr val="accent2"/>
                </a:gs>
                <a:gs pos="100000">
                  <a:schemeClr val="accent2">
                    <a:gamma/>
                    <a:shade val="6275"/>
                    <a:invGamma/>
                  </a:schemeClr>
                </a:gs>
              </a:gsLst>
              <a:lin ang="5400000" scaled="1"/>
            </a:gradFill>
            <a:ln w="38100" algn="ctr">
              <a:solidFill>
                <a:srgbClr val="F8F8F8">
                  <a:alpha val="79999"/>
                </a:srgbClr>
              </a:solidFill>
              <a:round/>
              <a:headEnd/>
              <a:tailEnd/>
            </a:ln>
          </p:spPr>
          <p:txBody>
            <a:bodyPr wrap="none" anchor="ctr"/>
            <a:lstStyle/>
            <a:p>
              <a:pPr fontAlgn="base">
                <a:spcBef>
                  <a:spcPct val="0"/>
                </a:spcBef>
                <a:spcAft>
                  <a:spcPct val="0"/>
                </a:spcAft>
                <a:defRPr/>
              </a:pPr>
              <a:endParaRPr lang="zh-CN" altLang="en-US" sz="1400">
                <a:solidFill>
                  <a:srgbClr val="000000"/>
                </a:solidFill>
                <a:latin typeface="仿宋" pitchFamily="49" charset="-122"/>
                <a:ea typeface="仿宋" pitchFamily="49" charset="-122"/>
              </a:endParaRPr>
            </a:p>
          </p:txBody>
        </p:sp>
        <p:pic>
          <p:nvPicPr>
            <p:cNvPr id="42018" name="Picture 63" descr="cir_lighteffect0"/>
            <p:cNvPicPr>
              <a:picLocks noChangeAspect="1" noChangeArrowheads="1"/>
            </p:cNvPicPr>
            <p:nvPr/>
          </p:nvPicPr>
          <p:blipFill>
            <a:blip r:embed="rId3">
              <a:lum bright="18000" contrast="-12000"/>
            </a:blip>
            <a:srcRect/>
            <a:stretch>
              <a:fillRect/>
            </a:stretch>
          </p:blipFill>
          <p:spPr bwMode="gray">
            <a:xfrm>
              <a:off x="2470150" y="4144963"/>
              <a:ext cx="1466850" cy="1258887"/>
            </a:xfrm>
            <a:prstGeom prst="rect">
              <a:avLst/>
            </a:prstGeom>
            <a:noFill/>
            <a:ln w="9525">
              <a:noFill/>
              <a:miter lim="800000"/>
              <a:headEnd/>
              <a:tailEnd/>
            </a:ln>
          </p:spPr>
        </p:pic>
        <p:grpSp>
          <p:nvGrpSpPr>
            <p:cNvPr id="9" name="Group 65"/>
            <p:cNvGrpSpPr>
              <a:grpSpLocks/>
            </p:cNvGrpSpPr>
            <p:nvPr/>
          </p:nvGrpSpPr>
          <p:grpSpPr bwMode="auto">
            <a:xfrm>
              <a:off x="5230813" y="4144963"/>
              <a:ext cx="1466850" cy="1447800"/>
              <a:chOff x="708" y="2203"/>
              <a:chExt cx="751" cy="741"/>
            </a:xfrm>
          </p:grpSpPr>
          <p:sp>
            <p:nvSpPr>
              <p:cNvPr id="42024" name="Oval 66"/>
              <p:cNvSpPr>
                <a:spLocks noChangeArrowheads="1"/>
              </p:cNvSpPr>
              <p:nvPr/>
            </p:nvSpPr>
            <p:spPr bwMode="gray">
              <a:xfrm>
                <a:off x="728" y="2235"/>
                <a:ext cx="716" cy="709"/>
              </a:xfrm>
              <a:prstGeom prst="ellipse">
                <a:avLst/>
              </a:prstGeom>
              <a:gradFill rotWithShape="1">
                <a:gsLst>
                  <a:gs pos="0">
                    <a:srgbClr val="0099CC"/>
                  </a:gs>
                  <a:gs pos="100000">
                    <a:srgbClr val="003141"/>
                  </a:gs>
                </a:gsLst>
                <a:lin ang="5400000" scaled="1"/>
              </a:gradFill>
              <a:ln w="38100" algn="ctr">
                <a:solidFill>
                  <a:srgbClr val="F8F8F8">
                    <a:alpha val="79999"/>
                  </a:srgbClr>
                </a:solidFill>
                <a:round/>
                <a:headEnd/>
                <a:tailEnd/>
              </a:ln>
            </p:spPr>
            <p:txBody>
              <a:bodyPr wrap="none" anchor="ctr"/>
              <a:lstStyle/>
              <a:p>
                <a:pPr fontAlgn="base">
                  <a:spcBef>
                    <a:spcPct val="0"/>
                  </a:spcBef>
                  <a:spcAft>
                    <a:spcPct val="0"/>
                  </a:spcAft>
                </a:pPr>
                <a:endParaRPr lang="zh-CN" altLang="en-US" sz="1400">
                  <a:solidFill>
                    <a:srgbClr val="000000"/>
                  </a:solidFill>
                  <a:latin typeface="仿宋" pitchFamily="49" charset="-122"/>
                  <a:ea typeface="仿宋" pitchFamily="49" charset="-122"/>
                </a:endParaRPr>
              </a:p>
            </p:txBody>
          </p:sp>
          <p:pic>
            <p:nvPicPr>
              <p:cNvPr id="42025" name="Picture 67" descr="cir_lighteffect0"/>
              <p:cNvPicPr>
                <a:picLocks noChangeAspect="1" noChangeArrowheads="1"/>
              </p:cNvPicPr>
              <p:nvPr/>
            </p:nvPicPr>
            <p:blipFill>
              <a:blip r:embed="rId3">
                <a:lum bright="18000" contrast="-12000"/>
              </a:blip>
              <a:srcRect/>
              <a:stretch>
                <a:fillRect/>
              </a:stretch>
            </p:blipFill>
            <p:spPr bwMode="gray">
              <a:xfrm>
                <a:off x="708" y="2203"/>
                <a:ext cx="751" cy="644"/>
              </a:xfrm>
              <a:prstGeom prst="rect">
                <a:avLst/>
              </a:prstGeom>
              <a:noFill/>
              <a:ln w="9525">
                <a:noFill/>
                <a:miter lim="800000"/>
                <a:headEnd/>
                <a:tailEnd/>
              </a:ln>
            </p:spPr>
          </p:pic>
        </p:grpSp>
        <p:sp>
          <p:nvSpPr>
            <p:cNvPr id="62" name="Oval 69"/>
            <p:cNvSpPr>
              <a:spLocks noChangeArrowheads="1"/>
            </p:cNvSpPr>
            <p:nvPr/>
          </p:nvSpPr>
          <p:spPr bwMode="gray">
            <a:xfrm>
              <a:off x="5251979" y="4205392"/>
              <a:ext cx="1399891" cy="1386906"/>
            </a:xfrm>
            <a:prstGeom prst="ellipse">
              <a:avLst/>
            </a:prstGeom>
            <a:gradFill rotWithShape="1">
              <a:gsLst>
                <a:gs pos="0">
                  <a:schemeClr val="hlink"/>
                </a:gs>
                <a:gs pos="100000">
                  <a:schemeClr val="hlink">
                    <a:gamma/>
                    <a:shade val="18039"/>
                    <a:invGamma/>
                  </a:schemeClr>
                </a:gs>
              </a:gsLst>
              <a:lin ang="5400000" scaled="1"/>
            </a:gradFill>
            <a:ln w="38100" algn="ctr">
              <a:solidFill>
                <a:srgbClr val="F8F8F8">
                  <a:alpha val="79999"/>
                </a:srgbClr>
              </a:solidFill>
              <a:round/>
              <a:headEnd/>
              <a:tailEnd/>
            </a:ln>
          </p:spPr>
          <p:txBody>
            <a:bodyPr wrap="none" anchor="ctr"/>
            <a:lstStyle/>
            <a:p>
              <a:pPr fontAlgn="base">
                <a:spcBef>
                  <a:spcPct val="0"/>
                </a:spcBef>
                <a:spcAft>
                  <a:spcPct val="0"/>
                </a:spcAft>
                <a:defRPr/>
              </a:pPr>
              <a:endParaRPr lang="zh-CN" altLang="en-US" sz="1400">
                <a:solidFill>
                  <a:srgbClr val="000000"/>
                </a:solidFill>
                <a:latin typeface="仿宋" pitchFamily="49" charset="-122"/>
                <a:ea typeface="仿宋" pitchFamily="49" charset="-122"/>
              </a:endParaRPr>
            </a:p>
          </p:txBody>
        </p:sp>
        <p:pic>
          <p:nvPicPr>
            <p:cNvPr id="42021" name="Picture 70" descr="cir_lighteffect0"/>
            <p:cNvPicPr>
              <a:picLocks noChangeAspect="1" noChangeArrowheads="1"/>
            </p:cNvPicPr>
            <p:nvPr/>
          </p:nvPicPr>
          <p:blipFill>
            <a:blip r:embed="rId3">
              <a:lum bright="18000" contrast="-12000"/>
            </a:blip>
            <a:srcRect/>
            <a:stretch>
              <a:fillRect/>
            </a:stretch>
          </p:blipFill>
          <p:spPr bwMode="gray">
            <a:xfrm>
              <a:off x="5213350" y="4144963"/>
              <a:ext cx="1466850" cy="1258887"/>
            </a:xfrm>
            <a:prstGeom prst="rect">
              <a:avLst/>
            </a:prstGeom>
            <a:noFill/>
            <a:ln w="9525">
              <a:noFill/>
              <a:miter lim="800000"/>
              <a:headEnd/>
              <a:tailEnd/>
            </a:ln>
          </p:spPr>
        </p:pic>
        <p:sp>
          <p:nvSpPr>
            <p:cNvPr id="42022" name="Rectangle 60"/>
            <p:cNvSpPr>
              <a:spLocks noChangeArrowheads="1"/>
            </p:cNvSpPr>
            <p:nvPr/>
          </p:nvSpPr>
          <p:spPr bwMode="gray">
            <a:xfrm>
              <a:off x="2431269" y="4673504"/>
              <a:ext cx="1448724" cy="478072"/>
            </a:xfrm>
            <a:prstGeom prst="rect">
              <a:avLst/>
            </a:prstGeom>
            <a:noFill/>
            <a:ln w="9525">
              <a:noFill/>
              <a:miter lim="800000"/>
              <a:headEnd/>
              <a:tailEnd/>
            </a:ln>
          </p:spPr>
          <p:txBody>
            <a:bodyPr>
              <a:spAutoFit/>
            </a:bodyPr>
            <a:lstStyle/>
            <a:p>
              <a:pPr algn="ctr" fontAlgn="base">
                <a:spcBef>
                  <a:spcPct val="0"/>
                </a:spcBef>
                <a:spcAft>
                  <a:spcPct val="0"/>
                </a:spcAft>
              </a:pPr>
              <a:r>
                <a:rPr lang="en-US" altLang="zh-CN" sz="1400" b="1">
                  <a:solidFill>
                    <a:srgbClr val="F8F8F8"/>
                  </a:solidFill>
                  <a:latin typeface="仿宋" pitchFamily="49" charset="-122"/>
                  <a:ea typeface="仿宋" pitchFamily="49" charset="-122"/>
                </a:rPr>
                <a:t> </a:t>
              </a:r>
              <a:r>
                <a:rPr lang="zh-CN" altLang="en-US" sz="1400" b="1">
                  <a:solidFill>
                    <a:srgbClr val="F8F8F8"/>
                  </a:solidFill>
                  <a:latin typeface="仿宋" pitchFamily="49" charset="-122"/>
                  <a:ea typeface="仿宋" pitchFamily="49" charset="-122"/>
                </a:rPr>
                <a:t>数据处理</a:t>
              </a:r>
            </a:p>
          </p:txBody>
        </p:sp>
        <p:sp>
          <p:nvSpPr>
            <p:cNvPr id="42023" name="Rectangle 60"/>
            <p:cNvSpPr>
              <a:spLocks noChangeArrowheads="1"/>
            </p:cNvSpPr>
            <p:nvPr/>
          </p:nvSpPr>
          <p:spPr bwMode="gray">
            <a:xfrm>
              <a:off x="5231050" y="4700894"/>
              <a:ext cx="1451049" cy="478072"/>
            </a:xfrm>
            <a:prstGeom prst="rect">
              <a:avLst/>
            </a:prstGeom>
            <a:noFill/>
            <a:ln w="9525">
              <a:noFill/>
              <a:miter lim="800000"/>
              <a:headEnd/>
              <a:tailEnd/>
            </a:ln>
          </p:spPr>
          <p:txBody>
            <a:bodyPr>
              <a:spAutoFit/>
            </a:bodyPr>
            <a:lstStyle/>
            <a:p>
              <a:pPr algn="ctr" fontAlgn="base">
                <a:spcBef>
                  <a:spcPct val="0"/>
                </a:spcBef>
                <a:spcAft>
                  <a:spcPct val="0"/>
                </a:spcAft>
              </a:pPr>
              <a:r>
                <a:rPr lang="zh-CN" altLang="en-US" sz="1400" b="1">
                  <a:solidFill>
                    <a:srgbClr val="F8F8F8"/>
                  </a:solidFill>
                  <a:latin typeface="仿宋" pitchFamily="49" charset="-122"/>
                  <a:ea typeface="仿宋" pitchFamily="49" charset="-122"/>
                </a:rPr>
                <a:t>数据收集</a:t>
              </a:r>
            </a:p>
          </p:txBody>
        </p:sp>
      </p:grpSp>
      <p:sp>
        <p:nvSpPr>
          <p:cNvPr id="39" name="Text Box 2"/>
          <p:cNvSpPr txBox="1">
            <a:spLocks noChangeArrowheads="1"/>
          </p:cNvSpPr>
          <p:nvPr/>
        </p:nvSpPr>
        <p:spPr bwMode="auto">
          <a:xfrm>
            <a:off x="9658" y="141517"/>
            <a:ext cx="7586663" cy="615553"/>
          </a:xfrm>
          <a:prstGeom prst="rect">
            <a:avLst/>
          </a:prstGeom>
          <a:noFill/>
          <a:ln w="9525">
            <a:noFill/>
            <a:miter lim="800000"/>
            <a:headEnd/>
            <a:tailEnd/>
          </a:ln>
        </p:spPr>
        <p:txBody>
          <a:bodyPr>
            <a:spAutoFit/>
          </a:bodyPr>
          <a:lstStyle/>
          <a:p>
            <a:r>
              <a:rPr lang="zh-CN" altLang="en-US" sz="3400" b="1" dirty="0" smtClean="0">
                <a:solidFill>
                  <a:schemeClr val="bg1"/>
                </a:solidFill>
                <a:latin typeface="仿宋" pitchFamily="49" charset="-122"/>
                <a:ea typeface="仿宋" pitchFamily="49" charset="-122"/>
              </a:rPr>
              <a:t>设施建设</a:t>
            </a:r>
            <a:r>
              <a:rPr lang="en-US" altLang="zh-CN" sz="3400" b="1" dirty="0" smtClean="0">
                <a:solidFill>
                  <a:schemeClr val="bg1"/>
                </a:solidFill>
                <a:latin typeface="仿宋" pitchFamily="49" charset="-122"/>
                <a:ea typeface="仿宋" pitchFamily="49" charset="-122"/>
              </a:rPr>
              <a:t>-</a:t>
            </a:r>
            <a:r>
              <a:rPr lang="zh-CN" altLang="en-US" sz="3400" b="1" dirty="0" smtClean="0">
                <a:solidFill>
                  <a:schemeClr val="bg1"/>
                </a:solidFill>
                <a:latin typeface="仿宋" pitchFamily="49" charset="-122"/>
                <a:ea typeface="仿宋" pitchFamily="49" charset="-122"/>
              </a:rPr>
              <a:t>核磁系统</a:t>
            </a:r>
            <a:endParaRPr lang="zh-CN" altLang="en-US" sz="3400" b="1" dirty="0">
              <a:solidFill>
                <a:schemeClr val="bg1"/>
              </a:solidFill>
              <a:latin typeface="仿宋" pitchFamily="49" charset="-122"/>
              <a:ea typeface="仿宋" pitchFamily="49" charset="-122"/>
            </a:endParaRPr>
          </a:p>
        </p:txBody>
      </p:sp>
      <p:pic>
        <p:nvPicPr>
          <p:cNvPr id="40" name="图片 39"/>
          <p:cNvPicPr/>
          <p:nvPr/>
        </p:nvPicPr>
        <p:blipFill rotWithShape="1">
          <a:blip r:embed="rId4" cstate="print"/>
          <a:srcRect b="10721"/>
          <a:stretch/>
        </p:blipFill>
        <p:spPr bwMode="auto">
          <a:xfrm>
            <a:off x="237727" y="3645024"/>
            <a:ext cx="8543106" cy="3096344"/>
          </a:xfrm>
          <a:prstGeom prst="rect">
            <a:avLst/>
          </a:prstGeom>
          <a:noFill/>
          <a:ln w="9525">
            <a:noFill/>
            <a:miter lim="800000"/>
            <a:headEnd/>
            <a:tailEnd/>
          </a:ln>
        </p:spPr>
      </p:pic>
    </p:spTree>
    <p:extLst>
      <p:ext uri="{BB962C8B-B14F-4D97-AF65-F5344CB8AC3E}">
        <p14:creationId xmlns:p14="http://schemas.microsoft.com/office/powerpoint/2010/main" val="399096829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矩形 3"/>
          <p:cNvSpPr>
            <a:spLocks noChangeArrowheads="1"/>
          </p:cNvSpPr>
          <p:nvPr/>
        </p:nvSpPr>
        <p:spPr bwMode="auto">
          <a:xfrm>
            <a:off x="-9525" y="763588"/>
            <a:ext cx="9151938" cy="6094412"/>
          </a:xfrm>
          <a:prstGeom prst="rect">
            <a:avLst/>
          </a:prstGeom>
          <a:blipFill dpi="0" rotWithShape="1">
            <a:blip r:embed="rId2">
              <a:alphaModFix amt="80000"/>
            </a:blip>
            <a:srcRect/>
            <a:stretch>
              <a:fillRect/>
            </a:stretch>
          </a:blip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pic>
        <p:nvPicPr>
          <p:cNvPr id="43011" name="图片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50351"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图片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0"/>
            <a:ext cx="2543175"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图片 12"/>
          <p:cNvPicPr>
            <a:picLocks noChangeAspect="1" noChangeArrowheads="1"/>
          </p:cNvPicPr>
          <p:nvPr/>
        </p:nvPicPr>
        <p:blipFill>
          <a:blip r:embed="rId5">
            <a:extLst>
              <a:ext uri="{28A0092B-C50C-407E-A947-70E740481C1C}">
                <a14:useLocalDpi xmlns:a14="http://schemas.microsoft.com/office/drawing/2010/main" val="0"/>
              </a:ext>
            </a:extLst>
          </a:blip>
          <a:srcRect b="1604"/>
          <a:stretch>
            <a:fillRect/>
          </a:stretch>
        </p:blipFill>
        <p:spPr bwMode="auto">
          <a:xfrm>
            <a:off x="1588" y="765175"/>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Rectangle 3"/>
          <p:cNvSpPr>
            <a:spLocks noChangeArrowheads="1"/>
          </p:cNvSpPr>
          <p:nvPr/>
        </p:nvSpPr>
        <p:spPr bwMode="auto">
          <a:xfrm>
            <a:off x="-9525" y="6524625"/>
            <a:ext cx="9163050" cy="342900"/>
          </a:xfrm>
          <a:prstGeom prst="rect">
            <a:avLst/>
          </a:prstGeom>
          <a:solidFill>
            <a:srgbClr val="777777">
              <a:alpha val="50000"/>
            </a:srgbClr>
          </a:solidFill>
          <a:ln>
            <a:noFill/>
          </a:ln>
          <a:extLst>
            <a:ext uri="{91240B29-F687-4F45-9708-019B960494DF}">
              <a14:hiddenLine xmlns:a14="http://schemas.microsoft.com/office/drawing/2010/main" w="9525" cmpd="sng">
                <a:solidFill>
                  <a:srgbClr val="000000"/>
                </a:solidFill>
                <a:bevel/>
                <a:headEnd/>
                <a:tailEnd/>
              </a14:hiddenLine>
            </a:ext>
          </a:extLst>
        </p:spPr>
        <p:txBody>
          <a:bodyPr wrap="none" anchor="ctr"/>
          <a:lstStyle/>
          <a:p>
            <a:endParaRPr lang="zh-CN" altLang="zh-CN">
              <a:solidFill>
                <a:srgbClr val="000000"/>
              </a:solidFill>
              <a:latin typeface="Calibri" pitchFamily="34" charset="0"/>
              <a:sym typeface="宋体" pitchFamily="2" charset="-122"/>
            </a:endParaRPr>
          </a:p>
        </p:txBody>
      </p:sp>
      <p:sp>
        <p:nvSpPr>
          <p:cNvPr id="43015" name="TextBox 10"/>
          <p:cNvSpPr>
            <a:spLocks noChangeArrowheads="1"/>
          </p:cNvSpPr>
          <p:nvPr/>
        </p:nvSpPr>
        <p:spPr bwMode="auto">
          <a:xfrm>
            <a:off x="4706938" y="6626225"/>
            <a:ext cx="418623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r>
              <a:rPr lang="zh-CN" altLang="zh-CN" sz="1100">
                <a:solidFill>
                  <a:schemeClr val="bg1"/>
                </a:solidFill>
                <a:latin typeface="Century" pitchFamily="18" charset="0"/>
                <a:ea typeface="迷你简粗倩" pitchFamily="1" charset="-122"/>
                <a:sym typeface="Century" pitchFamily="18" charset="0"/>
              </a:rPr>
              <a:t>National Center for Protein Science </a:t>
            </a:r>
            <a:r>
              <a:rPr lang="zh-CN" altLang="zh-CN" sz="1100">
                <a:solidFill>
                  <a:schemeClr val="bg1"/>
                </a:solidFill>
                <a:latin typeface="Century" pitchFamily="18" charset="0"/>
                <a:ea typeface="迷你简粗倩" pitchFamily="1" charset="-122"/>
                <a:sym typeface="宋体" pitchFamily="2" charset="-122"/>
              </a:rPr>
              <a:t>Shanghai</a:t>
            </a:r>
          </a:p>
        </p:txBody>
      </p:sp>
      <p:sp>
        <p:nvSpPr>
          <p:cNvPr id="43016" name="标题 1"/>
          <p:cNvSpPr>
            <a:spLocks noGrp="1" noChangeArrowheads="1"/>
          </p:cNvSpPr>
          <p:nvPr>
            <p:ph type="title" idx="4294967295"/>
          </p:nvPr>
        </p:nvSpPr>
        <p:spPr>
          <a:xfrm>
            <a:off x="158750" y="12700"/>
            <a:ext cx="8229600" cy="750888"/>
          </a:xfrm>
          <a:ln/>
        </p:spPr>
        <p:txBody>
          <a:bodyPr/>
          <a:lstStyle/>
          <a:p>
            <a:pPr algn="l"/>
            <a:r>
              <a:rPr lang="zh-CN" altLang="zh-CN" sz="2400" b="1">
                <a:solidFill>
                  <a:schemeClr val="bg1"/>
                </a:solidFill>
                <a:latin typeface="黑体" pitchFamily="49" charset="-122"/>
                <a:ea typeface="黑体" pitchFamily="49" charset="-122"/>
              </a:rPr>
              <a:t>软件著作权登记证书</a:t>
            </a:r>
          </a:p>
        </p:txBody>
      </p:sp>
      <p:pic>
        <p:nvPicPr>
          <p:cNvPr id="43017" name="Picture 2" descr="C:\Users\hwfan\Desktop\work\to高能所\5-申请专利.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4075" y="981075"/>
            <a:ext cx="3808413" cy="51482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矩形 3"/>
          <p:cNvSpPr>
            <a:spLocks noChangeArrowheads="1"/>
          </p:cNvSpPr>
          <p:nvPr/>
        </p:nvSpPr>
        <p:spPr bwMode="auto">
          <a:xfrm>
            <a:off x="-9525" y="763588"/>
            <a:ext cx="9151938" cy="6094412"/>
          </a:xfrm>
          <a:prstGeom prst="rect">
            <a:avLst/>
          </a:prstGeom>
          <a:blipFill dpi="0" rotWithShape="1">
            <a:blip r:embed="rId2">
              <a:alphaModFix amt="80000"/>
            </a:blip>
            <a:srcRect/>
            <a:stretch>
              <a:fillRect/>
            </a:stretch>
          </a:blip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pic>
        <p:nvPicPr>
          <p:cNvPr id="44035" name="图片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50351"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图片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0"/>
            <a:ext cx="2543175"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图片 12"/>
          <p:cNvPicPr>
            <a:picLocks noChangeAspect="1" noChangeArrowheads="1"/>
          </p:cNvPicPr>
          <p:nvPr/>
        </p:nvPicPr>
        <p:blipFill>
          <a:blip r:embed="rId5">
            <a:extLst>
              <a:ext uri="{28A0092B-C50C-407E-A947-70E740481C1C}">
                <a14:useLocalDpi xmlns:a14="http://schemas.microsoft.com/office/drawing/2010/main" val="0"/>
              </a:ext>
            </a:extLst>
          </a:blip>
          <a:srcRect b="1604"/>
          <a:stretch>
            <a:fillRect/>
          </a:stretch>
        </p:blipFill>
        <p:spPr bwMode="auto">
          <a:xfrm>
            <a:off x="1588" y="765175"/>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Rectangle 3"/>
          <p:cNvSpPr>
            <a:spLocks noChangeArrowheads="1"/>
          </p:cNvSpPr>
          <p:nvPr/>
        </p:nvSpPr>
        <p:spPr bwMode="auto">
          <a:xfrm>
            <a:off x="-9525" y="6524625"/>
            <a:ext cx="9163050" cy="342900"/>
          </a:xfrm>
          <a:prstGeom prst="rect">
            <a:avLst/>
          </a:prstGeom>
          <a:solidFill>
            <a:srgbClr val="777777">
              <a:alpha val="50000"/>
            </a:srgbClr>
          </a:solidFill>
          <a:ln>
            <a:noFill/>
          </a:ln>
          <a:extLst>
            <a:ext uri="{91240B29-F687-4F45-9708-019B960494DF}">
              <a14:hiddenLine xmlns:a14="http://schemas.microsoft.com/office/drawing/2010/main" w="9525" cmpd="sng">
                <a:solidFill>
                  <a:srgbClr val="000000"/>
                </a:solidFill>
                <a:bevel/>
                <a:headEnd/>
                <a:tailEnd/>
              </a14:hiddenLine>
            </a:ext>
          </a:extLst>
        </p:spPr>
        <p:txBody>
          <a:bodyPr wrap="none" anchor="ctr"/>
          <a:lstStyle/>
          <a:p>
            <a:endParaRPr lang="zh-CN" altLang="zh-CN">
              <a:solidFill>
                <a:srgbClr val="000000"/>
              </a:solidFill>
              <a:latin typeface="Calibri" pitchFamily="34" charset="0"/>
              <a:sym typeface="宋体" pitchFamily="2" charset="-122"/>
            </a:endParaRPr>
          </a:p>
        </p:txBody>
      </p:sp>
      <p:sp>
        <p:nvSpPr>
          <p:cNvPr id="44039" name="TextBox 10"/>
          <p:cNvSpPr>
            <a:spLocks noChangeArrowheads="1"/>
          </p:cNvSpPr>
          <p:nvPr/>
        </p:nvSpPr>
        <p:spPr bwMode="auto">
          <a:xfrm>
            <a:off x="4706938" y="6626225"/>
            <a:ext cx="418623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r>
              <a:rPr lang="zh-CN" altLang="zh-CN" sz="1100">
                <a:solidFill>
                  <a:schemeClr val="bg1"/>
                </a:solidFill>
                <a:latin typeface="Century" pitchFamily="18" charset="0"/>
                <a:ea typeface="迷你简粗倩" pitchFamily="1" charset="-122"/>
                <a:sym typeface="Century" pitchFamily="18" charset="0"/>
              </a:rPr>
              <a:t>National Center for Protein Science </a:t>
            </a:r>
            <a:r>
              <a:rPr lang="zh-CN" altLang="zh-CN" sz="1100">
                <a:solidFill>
                  <a:schemeClr val="bg1"/>
                </a:solidFill>
                <a:latin typeface="Century" pitchFamily="18" charset="0"/>
                <a:ea typeface="迷你简粗倩" pitchFamily="1" charset="-122"/>
                <a:sym typeface="宋体" pitchFamily="2" charset="-122"/>
              </a:rPr>
              <a:t>Shanghai</a:t>
            </a:r>
          </a:p>
        </p:txBody>
      </p:sp>
      <p:sp>
        <p:nvSpPr>
          <p:cNvPr id="44040" name="标题 1"/>
          <p:cNvSpPr>
            <a:spLocks noGrp="1" noChangeArrowheads="1"/>
          </p:cNvSpPr>
          <p:nvPr>
            <p:ph type="title" idx="4294967295"/>
          </p:nvPr>
        </p:nvSpPr>
        <p:spPr>
          <a:xfrm>
            <a:off x="158750" y="12700"/>
            <a:ext cx="8229600" cy="750888"/>
          </a:xfrm>
          <a:ln/>
        </p:spPr>
        <p:txBody>
          <a:bodyPr/>
          <a:lstStyle/>
          <a:p>
            <a:pPr algn="l"/>
            <a:r>
              <a:rPr lang="zh-CN" altLang="en-US" sz="2400" b="1">
                <a:solidFill>
                  <a:schemeClr val="bg1"/>
                </a:solidFill>
                <a:latin typeface="黑体" pitchFamily="49" charset="-122"/>
                <a:ea typeface="黑体" pitchFamily="49" charset="-122"/>
              </a:rPr>
              <a:t>科研物资管理系统</a:t>
            </a:r>
            <a:r>
              <a:rPr lang="en-US" altLang="zh-CN" sz="2400" b="1">
                <a:solidFill>
                  <a:schemeClr val="bg1"/>
                </a:solidFill>
                <a:latin typeface="黑体" pitchFamily="49" charset="-122"/>
                <a:ea typeface="黑体" pitchFamily="49" charset="-122"/>
              </a:rPr>
              <a:t> – </a:t>
            </a:r>
            <a:r>
              <a:rPr lang="zh-CN" altLang="en-US" sz="2400" b="1">
                <a:solidFill>
                  <a:schemeClr val="bg1"/>
                </a:solidFill>
                <a:latin typeface="黑体" pitchFamily="49" charset="-122"/>
                <a:ea typeface="黑体" pitchFamily="49" charset="-122"/>
              </a:rPr>
              <a:t>移动版</a:t>
            </a:r>
          </a:p>
        </p:txBody>
      </p:sp>
      <p:pic>
        <p:nvPicPr>
          <p:cNvPr id="44041" name="Picture 2" descr="D:\快盘\sharebox\jiangge75@gmail.com\2014上报十大案例\图片\移动版.JPG"/>
          <p:cNvPicPr>
            <a:picLocks noChangeAspect="1" noChangeArrowheads="1"/>
          </p:cNvPicPr>
          <p:nvPr/>
        </p:nvPicPr>
        <p:blipFill>
          <a:blip r:embed="rId6">
            <a:extLst>
              <a:ext uri="{28A0092B-C50C-407E-A947-70E740481C1C}">
                <a14:useLocalDpi xmlns:a14="http://schemas.microsoft.com/office/drawing/2010/main" val="0"/>
              </a:ext>
            </a:extLst>
          </a:blip>
          <a:srcRect t="7443" b="12775"/>
          <a:stretch>
            <a:fillRect/>
          </a:stretch>
        </p:blipFill>
        <p:spPr bwMode="auto">
          <a:xfrm>
            <a:off x="0" y="981075"/>
            <a:ext cx="9144000"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矩形 3"/>
          <p:cNvSpPr>
            <a:spLocks noChangeArrowheads="1"/>
          </p:cNvSpPr>
          <p:nvPr/>
        </p:nvSpPr>
        <p:spPr bwMode="auto">
          <a:xfrm>
            <a:off x="-9525" y="763588"/>
            <a:ext cx="9151938" cy="6094412"/>
          </a:xfrm>
          <a:prstGeom prst="rect">
            <a:avLst/>
          </a:prstGeom>
          <a:blipFill dpi="0" rotWithShape="1">
            <a:blip r:embed="rId2">
              <a:alphaModFix amt="80000"/>
            </a:blip>
            <a:srcRect/>
            <a:stretch>
              <a:fillRect/>
            </a:stretch>
          </a:blip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pic>
        <p:nvPicPr>
          <p:cNvPr id="44035" name="图片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50351"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图片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0"/>
            <a:ext cx="2543175"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图片 12"/>
          <p:cNvPicPr>
            <a:picLocks noChangeAspect="1" noChangeArrowheads="1"/>
          </p:cNvPicPr>
          <p:nvPr/>
        </p:nvPicPr>
        <p:blipFill>
          <a:blip r:embed="rId5">
            <a:extLst>
              <a:ext uri="{28A0092B-C50C-407E-A947-70E740481C1C}">
                <a14:useLocalDpi xmlns:a14="http://schemas.microsoft.com/office/drawing/2010/main" val="0"/>
              </a:ext>
            </a:extLst>
          </a:blip>
          <a:srcRect b="1604"/>
          <a:stretch>
            <a:fillRect/>
          </a:stretch>
        </p:blipFill>
        <p:spPr bwMode="auto">
          <a:xfrm>
            <a:off x="1588" y="765175"/>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Rectangle 3"/>
          <p:cNvSpPr>
            <a:spLocks noChangeArrowheads="1"/>
          </p:cNvSpPr>
          <p:nvPr/>
        </p:nvSpPr>
        <p:spPr bwMode="auto">
          <a:xfrm>
            <a:off x="-9525" y="6524625"/>
            <a:ext cx="9163050" cy="342900"/>
          </a:xfrm>
          <a:prstGeom prst="rect">
            <a:avLst/>
          </a:prstGeom>
          <a:solidFill>
            <a:srgbClr val="777777">
              <a:alpha val="50000"/>
            </a:srgbClr>
          </a:solidFill>
          <a:ln>
            <a:noFill/>
          </a:ln>
          <a:extLst>
            <a:ext uri="{91240B29-F687-4F45-9708-019B960494DF}">
              <a14:hiddenLine xmlns:a14="http://schemas.microsoft.com/office/drawing/2010/main" w="9525" cmpd="sng">
                <a:solidFill>
                  <a:srgbClr val="000000"/>
                </a:solidFill>
                <a:bevel/>
                <a:headEnd/>
                <a:tailEnd/>
              </a14:hiddenLine>
            </a:ext>
          </a:extLst>
        </p:spPr>
        <p:txBody>
          <a:bodyPr wrap="none" anchor="ctr"/>
          <a:lstStyle/>
          <a:p>
            <a:endParaRPr lang="zh-CN" altLang="zh-CN">
              <a:solidFill>
                <a:srgbClr val="000000"/>
              </a:solidFill>
              <a:latin typeface="Calibri" pitchFamily="34" charset="0"/>
              <a:sym typeface="宋体" pitchFamily="2" charset="-122"/>
            </a:endParaRPr>
          </a:p>
        </p:txBody>
      </p:sp>
      <p:sp>
        <p:nvSpPr>
          <p:cNvPr id="44039" name="TextBox 10"/>
          <p:cNvSpPr>
            <a:spLocks noChangeArrowheads="1"/>
          </p:cNvSpPr>
          <p:nvPr/>
        </p:nvSpPr>
        <p:spPr bwMode="auto">
          <a:xfrm>
            <a:off x="4706938" y="6626225"/>
            <a:ext cx="418623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r>
              <a:rPr lang="zh-CN" altLang="zh-CN" sz="1100">
                <a:solidFill>
                  <a:schemeClr val="bg1"/>
                </a:solidFill>
                <a:latin typeface="Century" pitchFamily="18" charset="0"/>
                <a:ea typeface="迷你简粗倩" pitchFamily="1" charset="-122"/>
                <a:sym typeface="Century" pitchFamily="18" charset="0"/>
              </a:rPr>
              <a:t>National Center for Protein Science </a:t>
            </a:r>
            <a:r>
              <a:rPr lang="zh-CN" altLang="zh-CN" sz="1100">
                <a:solidFill>
                  <a:schemeClr val="bg1"/>
                </a:solidFill>
                <a:latin typeface="Century" pitchFamily="18" charset="0"/>
                <a:ea typeface="迷你简粗倩" pitchFamily="1" charset="-122"/>
                <a:sym typeface="宋体" pitchFamily="2" charset="-122"/>
              </a:rPr>
              <a:t>Shanghai</a:t>
            </a:r>
          </a:p>
        </p:txBody>
      </p:sp>
      <p:sp>
        <p:nvSpPr>
          <p:cNvPr id="44040" name="标题 1"/>
          <p:cNvSpPr>
            <a:spLocks noGrp="1" noChangeArrowheads="1"/>
          </p:cNvSpPr>
          <p:nvPr>
            <p:ph type="title" idx="4294967295"/>
          </p:nvPr>
        </p:nvSpPr>
        <p:spPr>
          <a:xfrm>
            <a:off x="158750" y="12700"/>
            <a:ext cx="8229600" cy="750888"/>
          </a:xfrm>
          <a:ln/>
        </p:spPr>
        <p:txBody>
          <a:bodyPr/>
          <a:lstStyle/>
          <a:p>
            <a:pPr algn="l"/>
            <a:r>
              <a:rPr lang="zh-CN" altLang="en-US" sz="2400" b="1" dirty="0">
                <a:solidFill>
                  <a:schemeClr val="bg1"/>
                </a:solidFill>
                <a:latin typeface="黑体" pitchFamily="49" charset="-122"/>
                <a:ea typeface="黑体" pitchFamily="49" charset="-122"/>
              </a:rPr>
              <a:t>科研物资管理系统</a:t>
            </a:r>
            <a:r>
              <a:rPr lang="en-US" altLang="zh-CN" sz="2400" b="1" dirty="0">
                <a:solidFill>
                  <a:schemeClr val="bg1"/>
                </a:solidFill>
                <a:latin typeface="黑体" pitchFamily="49" charset="-122"/>
                <a:ea typeface="黑体" pitchFamily="49" charset="-122"/>
              </a:rPr>
              <a:t> </a:t>
            </a:r>
            <a:endParaRPr lang="zh-CN" altLang="en-US" sz="2400" b="1" dirty="0">
              <a:solidFill>
                <a:schemeClr val="bg1"/>
              </a:solidFill>
              <a:latin typeface="黑体" pitchFamily="49" charset="-122"/>
              <a:ea typeface="黑体" pitchFamily="49" charset="-122"/>
            </a:endParaRPr>
          </a:p>
        </p:txBody>
      </p:sp>
      <p:pic>
        <p:nvPicPr>
          <p:cNvPr id="54274" name="Picture 2" descr="http://www.sibcb-ncpss.org/uploadfile/20150612202221839.jpg"/>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555875" y="1411302"/>
            <a:ext cx="6336485" cy="4224323"/>
          </a:xfrm>
          <a:prstGeom prst="roundRect">
            <a:avLst>
              <a:gd name="adj" fmla="val 1894"/>
            </a:avLst>
          </a:prstGeom>
          <a:solidFill>
            <a:srgbClr val="FFFFFF">
              <a:shade val="85000"/>
            </a:srgbClr>
          </a:solidFill>
          <a:ln>
            <a:noFill/>
          </a:ln>
          <a:effectLst>
            <a:reflection blurRad="12700" stA="38000" endPos="28000" dist="5000" dir="5400000" sy="-100000" algn="bl" rotWithShape="0"/>
          </a:effectLst>
          <a:extLst/>
        </p:spPr>
      </p:pic>
      <p:sp>
        <p:nvSpPr>
          <p:cNvPr id="2" name="TextBox 1"/>
          <p:cNvSpPr txBox="1"/>
          <p:nvPr/>
        </p:nvSpPr>
        <p:spPr>
          <a:xfrm>
            <a:off x="323646" y="1267692"/>
            <a:ext cx="2088174" cy="4613892"/>
          </a:xfrm>
          <a:prstGeom prst="rect">
            <a:avLst/>
          </a:prstGeom>
          <a:noFill/>
        </p:spPr>
        <p:txBody>
          <a:bodyPr wrap="square" rtlCol="0">
            <a:spAutoFit/>
          </a:bodyPr>
          <a:lstStyle/>
          <a:p>
            <a:pPr>
              <a:lnSpc>
                <a:spcPct val="150000"/>
              </a:lnSpc>
            </a:pPr>
            <a:r>
              <a:rPr lang="en-US" altLang="zh-CN" dirty="0">
                <a:latin typeface="+mn-lt"/>
                <a:ea typeface="+mn-ea"/>
                <a:sym typeface="Calibri" pitchFamily="34" charset="0"/>
              </a:rPr>
              <a:t>2015</a:t>
            </a:r>
            <a:r>
              <a:rPr lang="zh-CN" altLang="en-US" dirty="0">
                <a:latin typeface="+mn-lt"/>
                <a:ea typeface="+mn-ea"/>
                <a:sym typeface="Calibri" pitchFamily="34" charset="0"/>
              </a:rPr>
              <a:t>年</a:t>
            </a:r>
            <a:r>
              <a:rPr lang="en-US" altLang="zh-CN" dirty="0">
                <a:latin typeface="+mn-lt"/>
                <a:ea typeface="+mn-ea"/>
                <a:sym typeface="Calibri" pitchFamily="34" charset="0"/>
              </a:rPr>
              <a:t>6</a:t>
            </a:r>
            <a:r>
              <a:rPr lang="zh-CN" altLang="en-US" dirty="0">
                <a:latin typeface="+mn-lt"/>
                <a:ea typeface="+mn-ea"/>
                <a:sym typeface="Calibri" pitchFamily="34" charset="0"/>
              </a:rPr>
              <a:t>月</a:t>
            </a:r>
            <a:r>
              <a:rPr lang="en-US" altLang="zh-CN" dirty="0">
                <a:latin typeface="+mn-lt"/>
                <a:ea typeface="+mn-ea"/>
                <a:sym typeface="Calibri" pitchFamily="34" charset="0"/>
              </a:rPr>
              <a:t>12</a:t>
            </a:r>
            <a:r>
              <a:rPr lang="zh-CN" altLang="en-US" dirty="0">
                <a:latin typeface="+mn-lt"/>
                <a:ea typeface="+mn-ea"/>
                <a:sym typeface="Calibri" pitchFamily="34" charset="0"/>
              </a:rPr>
              <a:t>日上午，中科院副院长王恩哥在中科院上海分院调研期间专程前往国家蛋白质科学中心</a:t>
            </a:r>
            <a:r>
              <a:rPr lang="en-US" altLang="zh-CN" dirty="0">
                <a:latin typeface="+mn-lt"/>
                <a:ea typeface="+mn-ea"/>
                <a:sym typeface="Calibri" pitchFamily="34" charset="0"/>
              </a:rPr>
              <a:t>•</a:t>
            </a:r>
            <a:r>
              <a:rPr lang="zh-CN" altLang="en-US" dirty="0">
                <a:latin typeface="+mn-lt"/>
                <a:ea typeface="+mn-ea"/>
                <a:sym typeface="Calibri" pitchFamily="34" charset="0"/>
              </a:rPr>
              <a:t>上海参观调研。</a:t>
            </a:r>
            <a:endParaRPr lang="en-US" altLang="zh-CN" dirty="0">
              <a:latin typeface="+mn-lt"/>
              <a:ea typeface="+mn-ea"/>
              <a:sym typeface="Calibri" pitchFamily="34" charset="0"/>
            </a:endParaRPr>
          </a:p>
          <a:p>
            <a:pPr>
              <a:lnSpc>
                <a:spcPct val="150000"/>
              </a:lnSpc>
            </a:pPr>
            <a:r>
              <a:rPr lang="zh-CN" altLang="en-US" dirty="0">
                <a:latin typeface="+mn-lt"/>
                <a:ea typeface="+mn-ea"/>
                <a:sym typeface="Calibri" pitchFamily="34" charset="0"/>
              </a:rPr>
              <a:t>参观了数据库与计算分析系统等技术平台，以及科研物资仓库和采购系统</a:t>
            </a:r>
          </a:p>
        </p:txBody>
      </p:sp>
    </p:spTree>
    <p:extLst>
      <p:ext uri="{BB962C8B-B14F-4D97-AF65-F5344CB8AC3E}">
        <p14:creationId xmlns:p14="http://schemas.microsoft.com/office/powerpoint/2010/main" val="340077290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矩形 3"/>
          <p:cNvSpPr>
            <a:spLocks noChangeArrowheads="1"/>
          </p:cNvSpPr>
          <p:nvPr/>
        </p:nvSpPr>
        <p:spPr bwMode="auto">
          <a:xfrm>
            <a:off x="-9525" y="763588"/>
            <a:ext cx="9151938" cy="6094412"/>
          </a:xfrm>
          <a:prstGeom prst="rect">
            <a:avLst/>
          </a:prstGeom>
          <a:blipFill dpi="0" rotWithShape="1">
            <a:blip r:embed="rId2">
              <a:alphaModFix amt="80000"/>
            </a:blip>
            <a:srcRect/>
            <a:stretch>
              <a:fillRect/>
            </a:stretch>
          </a:blip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pic>
        <p:nvPicPr>
          <p:cNvPr id="27651" name="图片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50351"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图片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0"/>
            <a:ext cx="2543175"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图片 12"/>
          <p:cNvPicPr>
            <a:picLocks noChangeAspect="1" noChangeArrowheads="1"/>
          </p:cNvPicPr>
          <p:nvPr/>
        </p:nvPicPr>
        <p:blipFill>
          <a:blip r:embed="rId5">
            <a:extLst>
              <a:ext uri="{28A0092B-C50C-407E-A947-70E740481C1C}">
                <a14:useLocalDpi xmlns:a14="http://schemas.microsoft.com/office/drawing/2010/main" val="0"/>
              </a:ext>
            </a:extLst>
          </a:blip>
          <a:srcRect b="1604"/>
          <a:stretch>
            <a:fillRect/>
          </a:stretch>
        </p:blipFill>
        <p:spPr bwMode="auto">
          <a:xfrm>
            <a:off x="1588" y="765175"/>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Rectangle 3"/>
          <p:cNvSpPr>
            <a:spLocks noChangeArrowheads="1"/>
          </p:cNvSpPr>
          <p:nvPr/>
        </p:nvSpPr>
        <p:spPr bwMode="auto">
          <a:xfrm>
            <a:off x="-9525" y="6524625"/>
            <a:ext cx="9163050" cy="342900"/>
          </a:xfrm>
          <a:prstGeom prst="rect">
            <a:avLst/>
          </a:prstGeom>
          <a:solidFill>
            <a:srgbClr val="777777">
              <a:alpha val="50000"/>
            </a:srgbClr>
          </a:solidFill>
          <a:ln>
            <a:noFill/>
          </a:ln>
          <a:extLst>
            <a:ext uri="{91240B29-F687-4F45-9708-019B960494DF}">
              <a14:hiddenLine xmlns:a14="http://schemas.microsoft.com/office/drawing/2010/main" w="9525" cmpd="sng">
                <a:solidFill>
                  <a:srgbClr val="000000"/>
                </a:solidFill>
                <a:bevel/>
                <a:headEnd/>
                <a:tailEnd/>
              </a14:hiddenLine>
            </a:ext>
          </a:extLst>
        </p:spPr>
        <p:txBody>
          <a:bodyPr wrap="none" anchor="ctr"/>
          <a:lstStyle/>
          <a:p>
            <a:endParaRPr lang="zh-CN" altLang="zh-CN">
              <a:solidFill>
                <a:srgbClr val="000000"/>
              </a:solidFill>
              <a:latin typeface="Calibri" pitchFamily="34" charset="0"/>
              <a:sym typeface="宋体" pitchFamily="2" charset="-122"/>
            </a:endParaRPr>
          </a:p>
        </p:txBody>
      </p:sp>
      <p:sp>
        <p:nvSpPr>
          <p:cNvPr id="27655" name="TextBox 10"/>
          <p:cNvSpPr>
            <a:spLocks noChangeArrowheads="1"/>
          </p:cNvSpPr>
          <p:nvPr/>
        </p:nvSpPr>
        <p:spPr bwMode="auto">
          <a:xfrm>
            <a:off x="4706938" y="6626225"/>
            <a:ext cx="418623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r>
              <a:rPr lang="zh-CN" altLang="zh-CN" sz="1100">
                <a:solidFill>
                  <a:schemeClr val="bg1"/>
                </a:solidFill>
                <a:latin typeface="Century" pitchFamily="18" charset="0"/>
                <a:ea typeface="迷你简粗倩" pitchFamily="1" charset="-122"/>
                <a:sym typeface="Century" pitchFamily="18" charset="0"/>
              </a:rPr>
              <a:t>National Center for Protein Science </a:t>
            </a:r>
            <a:r>
              <a:rPr lang="zh-CN" altLang="zh-CN" sz="1100">
                <a:solidFill>
                  <a:schemeClr val="bg1"/>
                </a:solidFill>
                <a:latin typeface="Century" pitchFamily="18" charset="0"/>
                <a:ea typeface="迷你简粗倩" pitchFamily="1" charset="-122"/>
                <a:sym typeface="宋体" pitchFamily="2" charset="-122"/>
              </a:rPr>
              <a:t>Shanghai</a:t>
            </a:r>
          </a:p>
        </p:txBody>
      </p:sp>
      <p:sp>
        <p:nvSpPr>
          <p:cNvPr id="27656" name="内容占位符 2"/>
          <p:cNvSpPr>
            <a:spLocks noGrp="1" noChangeArrowheads="1"/>
          </p:cNvSpPr>
          <p:nvPr>
            <p:ph idx="4294967295"/>
          </p:nvPr>
        </p:nvSpPr>
        <p:spPr bwMode="auto">
          <a:xfrm>
            <a:off x="466725" y="965200"/>
            <a:ext cx="8229600" cy="53292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nSpc>
                <a:spcPct val="150000"/>
              </a:lnSpc>
              <a:buFont typeface="Arial" pitchFamily="34" charset="0"/>
              <a:buNone/>
            </a:pPr>
            <a:r>
              <a:rPr lang="en-US" altLang="zh-CN" sz="1800" dirty="0"/>
              <a:t>	</a:t>
            </a:r>
            <a:r>
              <a:rPr lang="zh-CN" altLang="en-US" sz="1800" dirty="0"/>
              <a:t>目前</a:t>
            </a:r>
            <a:r>
              <a:rPr lang="en-US" altLang="zh-CN" sz="1800" dirty="0"/>
              <a:t>e-Supply</a:t>
            </a:r>
            <a:r>
              <a:rPr lang="zh-CN" altLang="en-US" sz="1800" dirty="0"/>
              <a:t>系统除了承担国家蛋白质科学中心的科研物资管理外，还承担了</a:t>
            </a:r>
            <a:r>
              <a:rPr lang="zh-CN" altLang="en-US" sz="2000" b="1" dirty="0"/>
              <a:t>上海科技大学</a:t>
            </a:r>
            <a:r>
              <a:rPr lang="zh-CN" altLang="en-US" sz="1800" dirty="0"/>
              <a:t>的物资采购任务，</a:t>
            </a:r>
            <a:r>
              <a:rPr lang="zh-CN" altLang="en-US" sz="1800" dirty="0" smtClean="0"/>
              <a:t>与多个其它研究所也</a:t>
            </a:r>
            <a:r>
              <a:rPr lang="zh-CN" altLang="en-US" sz="1800" dirty="0"/>
              <a:t>已有</a:t>
            </a:r>
            <a:r>
              <a:rPr lang="zh-CN" altLang="en-US" sz="1800" dirty="0" smtClean="0"/>
              <a:t>合作共建的意向</a:t>
            </a:r>
            <a:r>
              <a:rPr lang="zh-CN" altLang="en-US" sz="1800" dirty="0"/>
              <a:t>。</a:t>
            </a:r>
            <a:endParaRPr lang="en-US" altLang="zh-CN" sz="1800" dirty="0"/>
          </a:p>
          <a:p>
            <a:pPr marL="0" indent="0">
              <a:lnSpc>
                <a:spcPct val="150000"/>
              </a:lnSpc>
              <a:buNone/>
            </a:pPr>
            <a:r>
              <a:rPr lang="en-US" altLang="zh-CN" sz="1800" dirty="0"/>
              <a:t>	</a:t>
            </a:r>
            <a:r>
              <a:rPr lang="zh-CN" altLang="en-US" sz="1800" dirty="0"/>
              <a:t>该系统经专家委员会评议后可新增品牌及条目。经审核资质后录入系统中进口与国产品牌数已</a:t>
            </a:r>
            <a:r>
              <a:rPr lang="zh-CN" altLang="en-US" sz="1800" dirty="0" smtClean="0"/>
              <a:t>达百</a:t>
            </a:r>
            <a:r>
              <a:rPr lang="zh-CN" altLang="en-US" sz="1800" b="1" dirty="0" smtClean="0"/>
              <a:t>余</a:t>
            </a:r>
            <a:r>
              <a:rPr lang="zh-CN" altLang="en-US" sz="1800" b="1" dirty="0"/>
              <a:t>个</a:t>
            </a:r>
            <a:r>
              <a:rPr lang="zh-CN" altLang="en-US" sz="1800" dirty="0"/>
              <a:t>（例如：</a:t>
            </a:r>
            <a:r>
              <a:rPr lang="en-US" altLang="zh-CN" sz="1800" dirty="0" err="1"/>
              <a:t>Thermo</a:t>
            </a:r>
            <a:r>
              <a:rPr lang="zh-CN" altLang="en-US" sz="1800" dirty="0"/>
              <a:t>、</a:t>
            </a:r>
            <a:r>
              <a:rPr lang="en-US" altLang="zh-CN" sz="1800" dirty="0"/>
              <a:t>Sigma</a:t>
            </a:r>
            <a:r>
              <a:rPr lang="zh-CN" altLang="en-US" sz="1800" dirty="0"/>
              <a:t>、</a:t>
            </a:r>
            <a:r>
              <a:rPr lang="en-US" altLang="zh-CN" sz="1800" dirty="0"/>
              <a:t>Merck</a:t>
            </a:r>
            <a:r>
              <a:rPr lang="zh-CN" altLang="en-US" sz="1800" dirty="0"/>
              <a:t>、</a:t>
            </a:r>
            <a:r>
              <a:rPr lang="en-US" altLang="zh-CN" sz="1800" dirty="0" err="1"/>
              <a:t>Aglient</a:t>
            </a:r>
            <a:r>
              <a:rPr lang="zh-CN" altLang="en-US" sz="1800" dirty="0"/>
              <a:t>、</a:t>
            </a:r>
            <a:r>
              <a:rPr lang="en-US" altLang="zh-CN" sz="1800" dirty="0" err="1"/>
              <a:t>Cornning</a:t>
            </a:r>
            <a:r>
              <a:rPr lang="zh-CN" altLang="en-US" sz="1800" dirty="0"/>
              <a:t>；宝钢气体、国药</a:t>
            </a:r>
            <a:r>
              <a:rPr lang="en-US" altLang="zh-CN" sz="1800" dirty="0"/>
              <a:t>/</a:t>
            </a:r>
            <a:r>
              <a:rPr lang="zh-CN" altLang="en-US" sz="1800" dirty="0"/>
              <a:t>沪试</a:t>
            </a:r>
            <a:r>
              <a:rPr lang="en-US" altLang="zh-CN" sz="1800" dirty="0"/>
              <a:t>/</a:t>
            </a:r>
            <a:r>
              <a:rPr lang="zh-CN" altLang="en-US" sz="1800" dirty="0"/>
              <a:t>沃凯</a:t>
            </a:r>
            <a:r>
              <a:rPr lang="en-US" altLang="zh-CN" sz="1800" dirty="0"/>
              <a:t>/</a:t>
            </a:r>
            <a:r>
              <a:rPr lang="zh-CN" altLang="en-US" sz="1800" dirty="0"/>
              <a:t>申玻、晨光科力普、全式金等），产品条目数</a:t>
            </a:r>
            <a:r>
              <a:rPr lang="zh-CN" altLang="en-US" sz="1800" dirty="0" smtClean="0"/>
              <a:t>为</a:t>
            </a:r>
            <a:r>
              <a:rPr lang="en-US" altLang="zh-CN" sz="1800" b="1" dirty="0" smtClean="0"/>
              <a:t>250</a:t>
            </a:r>
            <a:r>
              <a:rPr lang="zh-CN" altLang="en-US" sz="1800" b="1" dirty="0" smtClean="0"/>
              <a:t>万余</a:t>
            </a:r>
            <a:r>
              <a:rPr lang="zh-CN" altLang="en-US" sz="1800" b="1" dirty="0"/>
              <a:t>条</a:t>
            </a:r>
            <a:r>
              <a:rPr lang="zh-CN" altLang="en-US" sz="1800" dirty="0"/>
              <a:t>。</a:t>
            </a:r>
            <a:endParaRPr lang="en-US" altLang="zh-CN" sz="1800" dirty="0"/>
          </a:p>
          <a:p>
            <a:pPr marL="0" indent="0">
              <a:lnSpc>
                <a:spcPct val="150000"/>
              </a:lnSpc>
              <a:buFont typeface="Arial" pitchFamily="34" charset="0"/>
              <a:buNone/>
            </a:pPr>
            <a:r>
              <a:rPr lang="en-US" altLang="zh-CN" sz="1800" dirty="0"/>
              <a:t>	</a:t>
            </a:r>
            <a:r>
              <a:rPr lang="zh-CN" altLang="en-US" sz="1800" dirty="0" smtClean="0"/>
              <a:t>目前注册</a:t>
            </a:r>
            <a:r>
              <a:rPr lang="zh-CN" altLang="en-US" sz="1800" dirty="0"/>
              <a:t>课题组为</a:t>
            </a:r>
            <a:r>
              <a:rPr lang="en-US" altLang="zh-CN" sz="1800" dirty="0"/>
              <a:t>75</a:t>
            </a:r>
            <a:r>
              <a:rPr lang="zh-CN" altLang="en-US" sz="1800" dirty="0"/>
              <a:t>个，在线用户数</a:t>
            </a:r>
            <a:r>
              <a:rPr lang="zh-CN" altLang="en-US" sz="1800" dirty="0" smtClean="0"/>
              <a:t>为</a:t>
            </a:r>
            <a:r>
              <a:rPr lang="en-US" altLang="zh-CN" sz="1800" dirty="0" smtClean="0"/>
              <a:t>400</a:t>
            </a:r>
            <a:r>
              <a:rPr lang="zh-CN" altLang="en-US" sz="1800" dirty="0" smtClean="0"/>
              <a:t>余个</a:t>
            </a:r>
            <a:r>
              <a:rPr lang="zh-CN" altLang="en-US" sz="1800" dirty="0"/>
              <a:t>。截至</a:t>
            </a:r>
            <a:r>
              <a:rPr lang="en-US" altLang="zh-CN" sz="1800" dirty="0"/>
              <a:t>2014</a:t>
            </a:r>
            <a:r>
              <a:rPr lang="zh-CN" altLang="en-US" sz="1800" dirty="0"/>
              <a:t>年底产生订单</a:t>
            </a:r>
            <a:r>
              <a:rPr lang="en-US" altLang="zh-CN" sz="1800" b="1" dirty="0"/>
              <a:t>2</a:t>
            </a:r>
            <a:r>
              <a:rPr lang="zh-CN" altLang="en-US" sz="1800" b="1" dirty="0"/>
              <a:t>万</a:t>
            </a:r>
            <a:r>
              <a:rPr lang="en-US" altLang="zh-CN" sz="1800" b="1" dirty="0"/>
              <a:t>5</a:t>
            </a:r>
            <a:r>
              <a:rPr lang="zh-CN" altLang="en-US" sz="1800" b="1" dirty="0"/>
              <a:t>千余笔</a:t>
            </a:r>
            <a:r>
              <a:rPr lang="zh-CN" altLang="en-US" sz="1800" dirty="0"/>
              <a:t>，涉及经费</a:t>
            </a:r>
            <a:r>
              <a:rPr lang="zh-CN" altLang="en-US" sz="1800" b="1" dirty="0"/>
              <a:t>数千万元</a:t>
            </a:r>
            <a:r>
              <a:rPr lang="zh-CN" altLang="en-US" sz="1800" dirty="0"/>
              <a:t>。近期日均受理订单</a:t>
            </a:r>
            <a:r>
              <a:rPr lang="en-US" altLang="zh-CN" sz="1800" dirty="0"/>
              <a:t>150</a:t>
            </a:r>
            <a:r>
              <a:rPr lang="zh-CN" altLang="en-US" sz="1800" dirty="0"/>
              <a:t>条，订单金额</a:t>
            </a:r>
            <a:r>
              <a:rPr lang="en-US" altLang="zh-CN" sz="1800" dirty="0"/>
              <a:t>20</a:t>
            </a:r>
            <a:r>
              <a:rPr lang="zh-CN" altLang="en-US" sz="1800" dirty="0"/>
              <a:t>万左右。截止目前，这样的集中采购模式（协议价）相较于原有的分散采购（市场价）为国家</a:t>
            </a:r>
            <a:r>
              <a:rPr lang="zh-CN" altLang="en-US" sz="1800" dirty="0" smtClean="0"/>
              <a:t>蛋白质科学研究上海设施</a:t>
            </a:r>
            <a:r>
              <a:rPr lang="zh-CN" altLang="en-US" sz="1800" dirty="0"/>
              <a:t>节省了科研</a:t>
            </a:r>
            <a:r>
              <a:rPr lang="zh-CN" altLang="en-US" sz="1800" dirty="0" smtClean="0"/>
              <a:t>经费</a:t>
            </a:r>
            <a:r>
              <a:rPr lang="en-US" altLang="zh-CN" sz="2000" b="1" dirty="0" smtClean="0"/>
              <a:t>30%</a:t>
            </a:r>
            <a:r>
              <a:rPr lang="zh-CN" altLang="en-US" sz="1800" dirty="0" smtClean="0"/>
              <a:t>以上。</a:t>
            </a:r>
            <a:endParaRPr lang="zh-CN" altLang="en-US" sz="1800" dirty="0"/>
          </a:p>
        </p:txBody>
      </p:sp>
      <p:sp>
        <p:nvSpPr>
          <p:cNvPr id="27657" name="标题 1"/>
          <p:cNvSpPr>
            <a:spLocks noGrp="1" noChangeArrowheads="1"/>
          </p:cNvSpPr>
          <p:nvPr>
            <p:ph type="title" idx="4294967295"/>
          </p:nvPr>
        </p:nvSpPr>
        <p:spPr>
          <a:xfrm>
            <a:off x="158750" y="12700"/>
            <a:ext cx="8229600" cy="750888"/>
          </a:xfrm>
          <a:ln/>
        </p:spPr>
        <p:txBody>
          <a:bodyPr/>
          <a:lstStyle/>
          <a:p>
            <a:pPr algn="l"/>
            <a:r>
              <a:rPr lang="zh-CN" altLang="en-US" sz="2400" b="1">
                <a:solidFill>
                  <a:schemeClr val="bg1"/>
                </a:solidFill>
                <a:latin typeface="黑体" pitchFamily="49" charset="-122"/>
                <a:ea typeface="黑体" pitchFamily="49" charset="-122"/>
              </a:rPr>
              <a:t>科研物资管理系统 </a:t>
            </a:r>
            <a:r>
              <a:rPr lang="en-US" altLang="zh-CN" sz="2400" b="1">
                <a:solidFill>
                  <a:schemeClr val="bg1"/>
                </a:solidFill>
                <a:latin typeface="黑体" pitchFamily="49" charset="-122"/>
                <a:ea typeface="黑体" pitchFamily="49" charset="-122"/>
              </a:rPr>
              <a:t>– </a:t>
            </a:r>
            <a:r>
              <a:rPr lang="zh-CN" altLang="en-US" sz="2400" b="1">
                <a:solidFill>
                  <a:schemeClr val="bg1"/>
                </a:solidFill>
                <a:latin typeface="黑体" pitchFamily="49" charset="-122"/>
                <a:ea typeface="黑体" pitchFamily="49" charset="-122"/>
              </a:rPr>
              <a:t>运行成效</a:t>
            </a:r>
          </a:p>
        </p:txBody>
      </p:sp>
    </p:spTree>
    <p:extLst>
      <p:ext uri="{BB962C8B-B14F-4D97-AF65-F5344CB8AC3E}">
        <p14:creationId xmlns:p14="http://schemas.microsoft.com/office/powerpoint/2010/main" val="298072979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158824" y="12601"/>
            <a:ext cx="8229600" cy="750599"/>
          </a:xfrm>
        </p:spPr>
        <p:txBody>
          <a:bodyPr/>
          <a:lstStyle/>
          <a:p>
            <a:r>
              <a:rPr lang="zh-CN" altLang="en-US" dirty="0" smtClean="0">
                <a:solidFill>
                  <a:schemeClr val="bg1"/>
                </a:solidFill>
              </a:rPr>
              <a:t>心 得</a:t>
            </a:r>
            <a:endParaRPr lang="zh-CN" altLang="en-US" dirty="0">
              <a:solidFill>
                <a:schemeClr val="bg1"/>
              </a:solidFill>
            </a:endParaRPr>
          </a:p>
        </p:txBody>
      </p:sp>
      <p:sp>
        <p:nvSpPr>
          <p:cNvPr id="3" name="内容占位符 2"/>
          <p:cNvSpPr>
            <a:spLocks noGrp="1"/>
          </p:cNvSpPr>
          <p:nvPr>
            <p:ph idx="4294967295"/>
          </p:nvPr>
        </p:nvSpPr>
        <p:spPr>
          <a:xfrm>
            <a:off x="415470" y="1309141"/>
            <a:ext cx="8614230" cy="4553207"/>
          </a:xfrm>
        </p:spPr>
        <p:txBody>
          <a:bodyPr/>
          <a:lstStyle/>
          <a:p>
            <a:pPr marL="457200" indent="-457200">
              <a:lnSpc>
                <a:spcPct val="150000"/>
              </a:lnSpc>
              <a:buFont typeface="Wingdings" panose="05000000000000000000" pitchFamily="2" charset="2"/>
              <a:buChar char="Ø"/>
            </a:pPr>
            <a:r>
              <a:rPr lang="zh-CN" altLang="en-US" sz="2000" dirty="0" smtClean="0"/>
              <a:t>系统建设过程中贯彻了“</a:t>
            </a:r>
            <a:r>
              <a:rPr lang="zh-CN" altLang="en-US" sz="2000" dirty="0" smtClean="0">
                <a:solidFill>
                  <a:srgbClr val="FF0000"/>
                </a:solidFill>
              </a:rPr>
              <a:t>以人为本</a:t>
            </a:r>
            <a:r>
              <a:rPr lang="zh-CN" altLang="en-US" sz="2000" dirty="0" smtClean="0"/>
              <a:t>”的理念，为科学家提供贴身服务。</a:t>
            </a:r>
            <a:endParaRPr lang="en-US" altLang="zh-CN" sz="2000" dirty="0" smtClean="0"/>
          </a:p>
          <a:p>
            <a:pPr marL="457200" indent="-457200">
              <a:lnSpc>
                <a:spcPct val="150000"/>
              </a:lnSpc>
              <a:buFont typeface="Wingdings" panose="05000000000000000000" pitchFamily="2" charset="2"/>
              <a:buChar char="Ø"/>
            </a:pPr>
            <a:r>
              <a:rPr lang="zh-CN" altLang="en-US" sz="2000" dirty="0" smtClean="0"/>
              <a:t>把</a:t>
            </a:r>
            <a:r>
              <a:rPr lang="zh-CN" altLang="en-US" sz="2000" dirty="0"/>
              <a:t>科研活动变成一种购物</a:t>
            </a:r>
            <a:r>
              <a:rPr lang="zh-CN" altLang="en-US" sz="2000" dirty="0" smtClean="0"/>
              <a:t>式</a:t>
            </a:r>
            <a:r>
              <a:rPr lang="zh-CN" altLang="en-US" sz="2000" dirty="0">
                <a:solidFill>
                  <a:srgbClr val="FF0000"/>
                </a:solidFill>
              </a:rPr>
              <a:t>乐趣</a:t>
            </a:r>
            <a:r>
              <a:rPr lang="zh-CN" altLang="en-US" sz="2000" dirty="0" smtClean="0">
                <a:solidFill>
                  <a:srgbClr val="FF0000"/>
                </a:solidFill>
              </a:rPr>
              <a:t>体验</a:t>
            </a:r>
            <a:r>
              <a:rPr lang="zh-CN" altLang="en-US" sz="2000" dirty="0" smtClean="0"/>
              <a:t>（</a:t>
            </a:r>
            <a:r>
              <a:rPr lang="zh-CN" altLang="en-US" sz="2000" dirty="0"/>
              <a:t>还不花自己的钱</a:t>
            </a:r>
            <a:r>
              <a:rPr lang="zh-CN" altLang="en-US" sz="2000" dirty="0" smtClean="0"/>
              <a:t>）。</a:t>
            </a:r>
            <a:endParaRPr lang="en-US" altLang="zh-CN" sz="2000" dirty="0" smtClean="0"/>
          </a:p>
          <a:p>
            <a:pPr marL="457200" indent="-457200">
              <a:lnSpc>
                <a:spcPct val="150000"/>
              </a:lnSpc>
              <a:buFont typeface="Wingdings" panose="05000000000000000000" pitchFamily="2" charset="2"/>
              <a:buChar char="Ø"/>
            </a:pPr>
            <a:r>
              <a:rPr lang="zh-CN" altLang="en-US" sz="2000" dirty="0" smtClean="0"/>
              <a:t>利用</a:t>
            </a:r>
            <a:r>
              <a:rPr lang="zh-CN" altLang="en-US" sz="2000" dirty="0" smtClean="0">
                <a:solidFill>
                  <a:srgbClr val="FF0000"/>
                </a:solidFill>
              </a:rPr>
              <a:t>移动互联网</a:t>
            </a:r>
            <a:r>
              <a:rPr lang="zh-CN" altLang="en-US" sz="2000" dirty="0" smtClean="0"/>
              <a:t>技术，充分利用了碎片时间。提升了</a:t>
            </a:r>
            <a:r>
              <a:rPr lang="zh-CN" altLang="en-US" sz="2000" dirty="0" smtClean="0">
                <a:solidFill>
                  <a:srgbClr val="FF0000"/>
                </a:solidFill>
              </a:rPr>
              <a:t>科研活动效率</a:t>
            </a:r>
            <a:r>
              <a:rPr lang="zh-CN" altLang="en-US" sz="2000" dirty="0" smtClean="0"/>
              <a:t>。</a:t>
            </a:r>
            <a:endParaRPr lang="en-US" altLang="zh-CN" sz="2000" dirty="0" smtClean="0"/>
          </a:p>
          <a:p>
            <a:pPr marL="457200" indent="-457200">
              <a:lnSpc>
                <a:spcPct val="150000"/>
              </a:lnSpc>
              <a:buFont typeface="Wingdings" panose="05000000000000000000" pitchFamily="2" charset="2"/>
              <a:buChar char="Ø"/>
            </a:pPr>
            <a:r>
              <a:rPr lang="zh-CN" altLang="en-US" sz="2000" dirty="0"/>
              <a:t>大大</a:t>
            </a:r>
            <a:r>
              <a:rPr lang="zh-CN" altLang="en-US" sz="2000" dirty="0">
                <a:solidFill>
                  <a:srgbClr val="FF0000"/>
                </a:solidFill>
              </a:rPr>
              <a:t>节约了科研经费</a:t>
            </a:r>
            <a:r>
              <a:rPr lang="zh-CN" altLang="en-US" sz="2000" dirty="0" smtClean="0"/>
              <a:t>，并</a:t>
            </a:r>
            <a:r>
              <a:rPr lang="zh-CN" altLang="en-US" sz="2000" dirty="0"/>
              <a:t>从源头上</a:t>
            </a:r>
            <a:r>
              <a:rPr lang="zh-CN" altLang="en-US" sz="2000" dirty="0">
                <a:solidFill>
                  <a:srgbClr val="FF0000"/>
                </a:solidFill>
              </a:rPr>
              <a:t>防范了风险</a:t>
            </a:r>
            <a:r>
              <a:rPr lang="zh-CN" altLang="en-US" sz="2000" dirty="0"/>
              <a:t>。</a:t>
            </a:r>
            <a:endParaRPr lang="en-US" altLang="zh-CN" sz="2000" dirty="0"/>
          </a:p>
          <a:p>
            <a:pPr marL="457200" indent="-457200">
              <a:lnSpc>
                <a:spcPct val="150000"/>
              </a:lnSpc>
              <a:buFont typeface="Wingdings" panose="05000000000000000000" pitchFamily="2" charset="2"/>
              <a:buChar char="Ø"/>
            </a:pPr>
            <a:r>
              <a:rPr lang="zh-CN" altLang="en-US" sz="2000" dirty="0" smtClean="0"/>
              <a:t>结合管理制度，做到了</a:t>
            </a:r>
            <a:r>
              <a:rPr lang="zh-CN" altLang="en-US" sz="2000" dirty="0" smtClean="0">
                <a:solidFill>
                  <a:srgbClr val="FF0000"/>
                </a:solidFill>
              </a:rPr>
              <a:t>信息化系统</a:t>
            </a:r>
            <a:r>
              <a:rPr lang="zh-CN" altLang="en-US" sz="2000" dirty="0">
                <a:solidFill>
                  <a:srgbClr val="FF0000"/>
                </a:solidFill>
              </a:rPr>
              <a:t>与</a:t>
            </a:r>
            <a:r>
              <a:rPr lang="zh-CN" altLang="en-US" sz="2000" dirty="0" smtClean="0">
                <a:solidFill>
                  <a:srgbClr val="FF0000"/>
                </a:solidFill>
              </a:rPr>
              <a:t>管理制度结合</a:t>
            </a:r>
            <a:r>
              <a:rPr lang="zh-CN" altLang="en-US" sz="2000" dirty="0" smtClean="0"/>
              <a:t>一加一大于二</a:t>
            </a:r>
            <a:r>
              <a:rPr lang="zh-CN" altLang="en-US" sz="2000" dirty="0" smtClean="0"/>
              <a:t>的效果</a:t>
            </a:r>
            <a:endParaRPr lang="en-US" altLang="zh-CN" sz="2000" dirty="0" smtClean="0"/>
          </a:p>
          <a:p>
            <a:pPr marL="457200" indent="-457200">
              <a:lnSpc>
                <a:spcPct val="150000"/>
              </a:lnSpc>
              <a:buFont typeface="Wingdings" panose="05000000000000000000" pitchFamily="2" charset="2"/>
              <a:buChar char="Ø"/>
            </a:pPr>
            <a:r>
              <a:rPr lang="zh-CN" altLang="en-US" sz="2000" dirty="0"/>
              <a:t>改变垂直式</a:t>
            </a:r>
            <a:r>
              <a:rPr lang="zh-CN" altLang="en-US" sz="2000" dirty="0" smtClean="0"/>
              <a:t>管理，实现</a:t>
            </a:r>
            <a:r>
              <a:rPr lang="zh-CN" altLang="en-US" sz="2000" dirty="0"/>
              <a:t>了</a:t>
            </a:r>
            <a:r>
              <a:rPr lang="zh-CN" altLang="en-US" sz="2000" dirty="0">
                <a:solidFill>
                  <a:srgbClr val="FF0000"/>
                </a:solidFill>
              </a:rPr>
              <a:t>服务式管理</a:t>
            </a:r>
            <a:r>
              <a:rPr lang="zh-CN" altLang="en-US" sz="2000" dirty="0"/>
              <a:t>。通过服务实现了全方位的</a:t>
            </a:r>
            <a:r>
              <a:rPr lang="zh-CN" altLang="en-US" sz="2000" dirty="0" smtClean="0"/>
              <a:t>管控</a:t>
            </a:r>
            <a:r>
              <a:rPr lang="zh-CN" altLang="en-US" sz="2000" dirty="0" smtClean="0"/>
              <a:t>。</a:t>
            </a:r>
            <a:r>
              <a:rPr lang="zh-CN" altLang="en-US" sz="2000" dirty="0"/>
              <a:t> </a:t>
            </a:r>
            <a:r>
              <a:rPr lang="zh-CN" altLang="en-US" sz="2000" dirty="0" smtClean="0"/>
              <a:t>并把</a:t>
            </a:r>
            <a:r>
              <a:rPr lang="zh-CN" altLang="en-US" sz="2000" dirty="0"/>
              <a:t>科学家宝贵的时间归还到科研活动中去。</a:t>
            </a:r>
            <a:endParaRPr lang="en-US" altLang="zh-CN" sz="2000" dirty="0" smtClean="0"/>
          </a:p>
          <a:p>
            <a:pPr marL="457200" indent="-457200">
              <a:lnSpc>
                <a:spcPct val="150000"/>
              </a:lnSpc>
              <a:buFont typeface="Wingdings" panose="05000000000000000000" pitchFamily="2" charset="2"/>
              <a:buChar char="Ø"/>
            </a:pPr>
            <a:r>
              <a:rPr lang="zh-CN" altLang="en-US" sz="2000" dirty="0" smtClean="0"/>
              <a:t>始终围绕科研，</a:t>
            </a:r>
            <a:r>
              <a:rPr lang="zh-CN" altLang="en-US" sz="2000" dirty="0"/>
              <a:t>符合</a:t>
            </a:r>
            <a:r>
              <a:rPr lang="zh-CN" altLang="en-US" sz="2000" dirty="0" smtClean="0"/>
              <a:t>科研活动规律。</a:t>
            </a:r>
            <a:endParaRPr lang="en-US" altLang="zh-CN" sz="2000" dirty="0" smtClean="0"/>
          </a:p>
          <a:p>
            <a:pPr marL="457200" indent="-457200">
              <a:lnSpc>
                <a:spcPct val="150000"/>
              </a:lnSpc>
              <a:buFont typeface="Wingdings" panose="05000000000000000000" pitchFamily="2" charset="2"/>
              <a:buChar char="Ø"/>
            </a:pPr>
            <a:r>
              <a:rPr lang="zh-CN" altLang="en-US" sz="2000" dirty="0" smtClean="0"/>
              <a:t>这</a:t>
            </a:r>
            <a:r>
              <a:rPr lang="zh-CN" altLang="en-US" sz="2000" dirty="0" smtClean="0"/>
              <a:t>是国家蛋白质设施科研信息化工作迈出的一小步</a:t>
            </a:r>
            <a:endParaRPr lang="en-US" altLang="zh-CN" sz="2000" dirty="0" smtClean="0"/>
          </a:p>
          <a:p>
            <a:pPr marL="457200" indent="-457200">
              <a:lnSpc>
                <a:spcPct val="150000"/>
              </a:lnSpc>
              <a:buFont typeface="Wingdings" panose="05000000000000000000" pitchFamily="2" charset="2"/>
              <a:buChar char="Ø"/>
            </a:pPr>
            <a:endParaRPr lang="zh-CN" altLang="en-US" sz="2000" dirty="0"/>
          </a:p>
        </p:txBody>
      </p:sp>
    </p:spTree>
    <p:extLst>
      <p:ext uri="{BB962C8B-B14F-4D97-AF65-F5344CB8AC3E}">
        <p14:creationId xmlns:p14="http://schemas.microsoft.com/office/powerpoint/2010/main" val="185265564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158824" y="12601"/>
            <a:ext cx="8229600" cy="750599"/>
          </a:xfrm>
        </p:spPr>
        <p:txBody>
          <a:bodyPr/>
          <a:lstStyle/>
          <a:p>
            <a:r>
              <a:rPr lang="zh-CN" altLang="en-US" dirty="0" smtClean="0">
                <a:solidFill>
                  <a:schemeClr val="bg1"/>
                </a:solidFill>
              </a:rPr>
              <a:t>未来改进</a:t>
            </a:r>
            <a:endParaRPr lang="zh-CN" altLang="en-US" dirty="0">
              <a:solidFill>
                <a:schemeClr val="bg1"/>
              </a:solidFill>
            </a:endParaRPr>
          </a:p>
        </p:txBody>
      </p:sp>
      <p:sp>
        <p:nvSpPr>
          <p:cNvPr id="3" name="内容占位符 2"/>
          <p:cNvSpPr>
            <a:spLocks noGrp="1"/>
          </p:cNvSpPr>
          <p:nvPr>
            <p:ph idx="4294967295"/>
          </p:nvPr>
        </p:nvSpPr>
        <p:spPr>
          <a:xfrm>
            <a:off x="683982" y="1090962"/>
            <a:ext cx="8229600" cy="4278005"/>
          </a:xfrm>
        </p:spPr>
        <p:txBody>
          <a:bodyPr/>
          <a:lstStyle/>
          <a:p>
            <a:pPr marL="457200" indent="-457200">
              <a:lnSpc>
                <a:spcPct val="200000"/>
              </a:lnSpc>
              <a:buFont typeface="Wingdings" panose="05000000000000000000" pitchFamily="2" charset="2"/>
              <a:buChar char="Ø"/>
            </a:pPr>
            <a:r>
              <a:rPr lang="zh-CN" altLang="en-US" sz="2400" dirty="0" smtClean="0"/>
              <a:t>实现</a:t>
            </a:r>
            <a:r>
              <a:rPr lang="zh-CN" altLang="en-US" sz="2400" dirty="0" smtClean="0"/>
              <a:t>用户统一</a:t>
            </a:r>
            <a:r>
              <a:rPr lang="zh-CN" altLang="en-US" sz="2400" dirty="0"/>
              <a:t>认证</a:t>
            </a:r>
            <a:endParaRPr lang="en-US" altLang="zh-CN" sz="2400" dirty="0"/>
          </a:p>
          <a:p>
            <a:pPr marL="457200" indent="-457200">
              <a:lnSpc>
                <a:spcPct val="200000"/>
              </a:lnSpc>
              <a:buFont typeface="Wingdings" panose="05000000000000000000" pitchFamily="2" charset="2"/>
              <a:buChar char="Ø"/>
            </a:pPr>
            <a:r>
              <a:rPr lang="zh-CN" altLang="en-US" sz="2400" dirty="0" smtClean="0"/>
              <a:t>利用工作流引擎</a:t>
            </a:r>
            <a:r>
              <a:rPr lang="zh-CN" altLang="en-US" sz="2400" dirty="0" smtClean="0"/>
              <a:t>提供</a:t>
            </a:r>
            <a:r>
              <a:rPr lang="zh-CN" altLang="en-US" sz="2400" dirty="0" smtClean="0"/>
              <a:t>更多样的</a:t>
            </a:r>
            <a:r>
              <a:rPr lang="zh-CN" altLang="en-US" sz="2400" dirty="0" smtClean="0"/>
              <a:t>审批方式，提高灵活性</a:t>
            </a:r>
            <a:endParaRPr lang="en-US" altLang="zh-CN" sz="2400" dirty="0" smtClean="0"/>
          </a:p>
          <a:p>
            <a:pPr marL="457200" indent="-457200">
              <a:lnSpc>
                <a:spcPct val="200000"/>
              </a:lnSpc>
              <a:buFont typeface="Wingdings" panose="05000000000000000000" pitchFamily="2" charset="2"/>
              <a:buChar char="Ø"/>
            </a:pPr>
            <a:r>
              <a:rPr lang="zh-CN" altLang="en-US" sz="2400" dirty="0"/>
              <a:t>增加虚拟仓储管理</a:t>
            </a:r>
            <a:r>
              <a:rPr lang="zh-CN" altLang="en-US" sz="2400" dirty="0" smtClean="0"/>
              <a:t>、深化与物联网的整合</a:t>
            </a:r>
            <a:endParaRPr lang="en-US" altLang="zh-CN" sz="2400" dirty="0"/>
          </a:p>
          <a:p>
            <a:pPr marL="457200" indent="-457200">
              <a:lnSpc>
                <a:spcPct val="200000"/>
              </a:lnSpc>
              <a:buFont typeface="Wingdings" panose="05000000000000000000" pitchFamily="2" charset="2"/>
              <a:buChar char="Ø"/>
            </a:pPr>
            <a:r>
              <a:rPr lang="zh-CN" altLang="en-US" sz="2400" dirty="0" smtClean="0"/>
              <a:t>全面提供</a:t>
            </a:r>
            <a:r>
              <a:rPr lang="zh-CN" altLang="en-US" sz="2400" dirty="0"/>
              <a:t>与外单位系统对接的</a:t>
            </a:r>
            <a:r>
              <a:rPr lang="zh-CN" altLang="en-US" sz="2400" dirty="0" smtClean="0"/>
              <a:t>接口</a:t>
            </a:r>
            <a:endParaRPr lang="en-US" altLang="zh-CN" sz="2400" dirty="0" smtClean="0"/>
          </a:p>
          <a:p>
            <a:pPr marL="457200" indent="-457200">
              <a:lnSpc>
                <a:spcPct val="200000"/>
              </a:lnSpc>
              <a:buFont typeface="Wingdings" panose="05000000000000000000" pitchFamily="2" charset="2"/>
              <a:buChar char="Ø"/>
            </a:pPr>
            <a:r>
              <a:rPr lang="zh-CN" altLang="en-US" sz="2400" dirty="0"/>
              <a:t>进一步提升平台友好度，用户互动</a:t>
            </a:r>
            <a:r>
              <a:rPr lang="zh-CN" altLang="en-US" sz="2400" dirty="0" smtClean="0"/>
              <a:t>性</a:t>
            </a:r>
            <a:endParaRPr lang="en-US" altLang="zh-CN" sz="2400" dirty="0" smtClean="0"/>
          </a:p>
          <a:p>
            <a:pPr marL="457200" indent="-457200">
              <a:lnSpc>
                <a:spcPct val="200000"/>
              </a:lnSpc>
              <a:buFont typeface="Wingdings" panose="05000000000000000000" pitchFamily="2" charset="2"/>
              <a:buChar char="Ø"/>
            </a:pPr>
            <a:r>
              <a:rPr lang="zh-CN" altLang="en-US" sz="2400" dirty="0" smtClean="0"/>
              <a:t>全面开展对科研活动数据的</a:t>
            </a:r>
            <a:r>
              <a:rPr lang="zh-CN" altLang="en-US" sz="2400" dirty="0" smtClean="0"/>
              <a:t>采集挖掘</a:t>
            </a:r>
            <a:r>
              <a:rPr lang="zh-CN" altLang="en-US" sz="2400" dirty="0" smtClean="0"/>
              <a:t>工作</a:t>
            </a:r>
            <a:endParaRPr lang="zh-CN" altLang="en-US" sz="2400" dirty="0"/>
          </a:p>
        </p:txBody>
      </p:sp>
    </p:spTree>
    <p:extLst>
      <p:ext uri="{BB962C8B-B14F-4D97-AF65-F5344CB8AC3E}">
        <p14:creationId xmlns:p14="http://schemas.microsoft.com/office/powerpoint/2010/main" val="79100967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快盘\03esupply\新版\1首页03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25"/>
            <a:ext cx="9180000" cy="13302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205140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158824" y="12601"/>
            <a:ext cx="8229600" cy="750599"/>
          </a:xfrm>
        </p:spPr>
        <p:txBody>
          <a:bodyPr/>
          <a:lstStyle/>
          <a:p>
            <a:endParaRPr lang="zh-CN" altLang="en-US"/>
          </a:p>
        </p:txBody>
      </p:sp>
      <p:sp>
        <p:nvSpPr>
          <p:cNvPr id="3" name="内容占位符 2"/>
          <p:cNvSpPr>
            <a:spLocks noGrp="1"/>
          </p:cNvSpPr>
          <p:nvPr>
            <p:ph idx="4294967295"/>
          </p:nvPr>
        </p:nvSpPr>
        <p:spPr>
          <a:xfrm>
            <a:off x="457200" y="1268761"/>
            <a:ext cx="8229600" cy="2880320"/>
          </a:xfrm>
        </p:spPr>
        <p:txBody>
          <a:bodyPr/>
          <a:lstStyle/>
          <a:p>
            <a:endParaRPr lang="zh-CN" altLang="en-US"/>
          </a:p>
        </p:txBody>
      </p:sp>
      <p:sp>
        <p:nvSpPr>
          <p:cNvPr id="4" name="内容占位符 3"/>
          <p:cNvSpPr>
            <a:spLocks noGrp="1"/>
          </p:cNvSpPr>
          <p:nvPr>
            <p:ph idx="4294967295"/>
          </p:nvPr>
        </p:nvSpPr>
        <p:spPr>
          <a:xfrm>
            <a:off x="457200" y="4211986"/>
            <a:ext cx="8229600" cy="2097334"/>
          </a:xfrm>
        </p:spPr>
        <p:txBody>
          <a:bodyPr/>
          <a:lstStyle/>
          <a:p>
            <a:endParaRPr lang="zh-CN" altLang="en-US"/>
          </a:p>
        </p:txBody>
      </p:sp>
      <p:pic>
        <p:nvPicPr>
          <p:cNvPr id="2050" name="Picture 2" descr="D:\快盘\03esupply\新版\3购物车.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5" y="1932"/>
            <a:ext cx="9180000" cy="8442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815575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158824" y="12601"/>
            <a:ext cx="8229600" cy="750599"/>
          </a:xfrm>
        </p:spPr>
        <p:txBody>
          <a:bodyPr/>
          <a:lstStyle/>
          <a:p>
            <a:endParaRPr lang="zh-CN" altLang="en-US"/>
          </a:p>
        </p:txBody>
      </p:sp>
      <p:sp>
        <p:nvSpPr>
          <p:cNvPr id="3" name="内容占位符 2"/>
          <p:cNvSpPr>
            <a:spLocks noGrp="1"/>
          </p:cNvSpPr>
          <p:nvPr>
            <p:ph idx="4294967295"/>
          </p:nvPr>
        </p:nvSpPr>
        <p:spPr>
          <a:xfrm>
            <a:off x="457200" y="1268761"/>
            <a:ext cx="8229600" cy="2880320"/>
          </a:xfrm>
        </p:spPr>
        <p:txBody>
          <a:bodyPr/>
          <a:lstStyle/>
          <a:p>
            <a:endParaRPr lang="zh-CN" altLang="en-US"/>
          </a:p>
        </p:txBody>
      </p:sp>
      <p:sp>
        <p:nvSpPr>
          <p:cNvPr id="4" name="内容占位符 3"/>
          <p:cNvSpPr>
            <a:spLocks noGrp="1"/>
          </p:cNvSpPr>
          <p:nvPr>
            <p:ph idx="4294967295"/>
          </p:nvPr>
        </p:nvSpPr>
        <p:spPr>
          <a:xfrm>
            <a:off x="457200" y="4211986"/>
            <a:ext cx="8229600" cy="2097334"/>
          </a:xfrm>
        </p:spPr>
        <p:txBody>
          <a:bodyPr/>
          <a:lstStyle/>
          <a:p>
            <a:endParaRPr lang="zh-CN" altLang="en-US"/>
          </a:p>
        </p:txBody>
      </p:sp>
      <p:pic>
        <p:nvPicPr>
          <p:cNvPr id="3074" name="Picture 2" descr="D:\快盘\03esupply\新版\4产品展示.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74" y="0"/>
            <a:ext cx="9180000" cy="6525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586506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pic>
      <p:sp>
        <p:nvSpPr>
          <p:cNvPr id="46083" name="矩形 8"/>
          <p:cNvSpPr>
            <a:spLocks noChangeArrowheads="1"/>
          </p:cNvSpPr>
          <p:nvPr/>
        </p:nvSpPr>
        <p:spPr bwMode="auto">
          <a:xfrm>
            <a:off x="-1588" y="2205038"/>
            <a:ext cx="9144001" cy="2209800"/>
          </a:xfrm>
          <a:prstGeom prst="rect">
            <a:avLst/>
          </a:prstGeom>
          <a:solidFill>
            <a:srgbClr val="0022CC">
              <a:alpha val="79999"/>
            </a:srgbClr>
          </a:solid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sp>
        <p:nvSpPr>
          <p:cNvPr id="46084" name="矩形 10"/>
          <p:cNvSpPr>
            <a:spLocks noChangeArrowheads="1"/>
          </p:cNvSpPr>
          <p:nvPr/>
        </p:nvSpPr>
        <p:spPr bwMode="auto">
          <a:xfrm>
            <a:off x="-1588" y="2205038"/>
            <a:ext cx="9144001" cy="2209800"/>
          </a:xfrm>
          <a:prstGeom prst="rect">
            <a:avLst/>
          </a:prstGeom>
          <a:solidFill>
            <a:srgbClr val="000000">
              <a:alpha val="51999"/>
            </a:srgbClr>
          </a:solid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sp>
        <p:nvSpPr>
          <p:cNvPr id="46086" name="文本占位符 6"/>
          <p:cNvSpPr>
            <a:spLocks noGrp="1" noChangeArrowheads="1"/>
          </p:cNvSpPr>
          <p:nvPr>
            <p:ph type="body" idx="4294967295"/>
          </p:nvPr>
        </p:nvSpPr>
        <p:spPr bwMode="auto">
          <a:xfrm>
            <a:off x="722313" y="2565400"/>
            <a:ext cx="7772400" cy="14986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indent="0" algn="ctr">
              <a:buFont typeface="Arial" pitchFamily="34" charset="0"/>
              <a:buNone/>
            </a:pPr>
            <a:r>
              <a:rPr lang="zh-CN" altLang="en-US" sz="4800" dirty="0" smtClean="0">
                <a:solidFill>
                  <a:schemeClr val="bg1"/>
                </a:solidFill>
              </a:rPr>
              <a:t>刚才的故事到此暂告一段落</a:t>
            </a:r>
            <a:endParaRPr lang="zh-CN" altLang="zh-CN" sz="4800" dirty="0">
              <a:solidFill>
                <a:schemeClr val="bg1"/>
              </a:solidFill>
            </a:endParaRPr>
          </a:p>
        </p:txBody>
      </p:sp>
    </p:spTree>
    <p:extLst>
      <p:ext uri="{BB962C8B-B14F-4D97-AF65-F5344CB8AC3E}">
        <p14:creationId xmlns:p14="http://schemas.microsoft.com/office/powerpoint/2010/main" val="3424928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643574" y="854171"/>
            <a:ext cx="4246997" cy="3137853"/>
            <a:chOff x="-30" y="-447"/>
            <a:chExt cx="9789" cy="10218"/>
          </a:xfrm>
        </p:grpSpPr>
        <p:grpSp>
          <p:nvGrpSpPr>
            <p:cNvPr id="3" name="Group 3"/>
            <p:cNvGrpSpPr>
              <a:grpSpLocks noChangeAspect="1"/>
            </p:cNvGrpSpPr>
            <p:nvPr/>
          </p:nvGrpSpPr>
          <p:grpSpPr bwMode="auto">
            <a:xfrm>
              <a:off x="-30" y="-447"/>
              <a:ext cx="9462" cy="8925"/>
              <a:chOff x="-9" y="-126"/>
              <a:chExt cx="2834" cy="2512"/>
            </a:xfrm>
          </p:grpSpPr>
          <p:grpSp>
            <p:nvGrpSpPr>
              <p:cNvPr id="4" name="Group 4"/>
              <p:cNvGrpSpPr>
                <a:grpSpLocks noChangeAspect="1"/>
              </p:cNvGrpSpPr>
              <p:nvPr/>
            </p:nvGrpSpPr>
            <p:grpSpPr bwMode="auto">
              <a:xfrm>
                <a:off x="-9" y="-126"/>
                <a:ext cx="1089" cy="2512"/>
                <a:chOff x="-9" y="-133"/>
                <a:chExt cx="1089" cy="2512"/>
              </a:xfrm>
            </p:grpSpPr>
            <p:pic>
              <p:nvPicPr>
                <p:cNvPr id="14359" name="Picture 9" descr="120kV"/>
                <p:cNvPicPr>
                  <a:picLocks noChangeAspect="1" noChangeArrowheads="1"/>
                </p:cNvPicPr>
                <p:nvPr/>
              </p:nvPicPr>
              <p:blipFill>
                <a:blip r:embed="rId2" cstate="print">
                  <a:extLst>
                    <a:ext uri="{28A0092B-C50C-407E-A947-70E740481C1C}">
                      <a14:useLocalDpi xmlns:a14="http://schemas.microsoft.com/office/drawing/2010/main" val="0"/>
                    </a:ext>
                  </a:extLst>
                </a:blip>
                <a:srcRect l="21329" r="7927"/>
                <a:stretch>
                  <a:fillRect/>
                </a:stretch>
              </p:blipFill>
              <p:spPr bwMode="auto">
                <a:xfrm>
                  <a:off x="0" y="-133"/>
                  <a:ext cx="1080" cy="10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60" name="Picture 10" descr="200kV"/>
                <p:cNvPicPr>
                  <a:picLocks noChangeAspect="1" noChangeArrowheads="1"/>
                </p:cNvPicPr>
                <p:nvPr/>
              </p:nvPicPr>
              <p:blipFill>
                <a:blip r:embed="rId3" cstate="print">
                  <a:extLst>
                    <a:ext uri="{28A0092B-C50C-407E-A947-70E740481C1C}">
                      <a14:useLocalDpi xmlns:a14="http://schemas.microsoft.com/office/drawing/2010/main" val="0"/>
                    </a:ext>
                  </a:extLst>
                </a:blip>
                <a:srcRect l="31653"/>
                <a:stretch>
                  <a:fillRect/>
                </a:stretch>
              </p:blipFill>
              <p:spPr bwMode="auto">
                <a:xfrm>
                  <a:off x="-9" y="1233"/>
                  <a:ext cx="1089" cy="1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14358" name="Picture 11" descr="MicroMsg635134762950300000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6" y="-126"/>
                <a:ext cx="1699" cy="2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4354" name="Text Box 8"/>
            <p:cNvSpPr txBox="1">
              <a:spLocks noChangeArrowheads="1"/>
            </p:cNvSpPr>
            <p:nvPr/>
          </p:nvSpPr>
          <p:spPr bwMode="auto">
            <a:xfrm>
              <a:off x="-29" y="3188"/>
              <a:ext cx="3665" cy="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Calibri" pitchFamily="34" charset="0"/>
                  <a:ea typeface="宋体" pitchFamily="2" charset="-122"/>
                </a:defRPr>
              </a:lvl1pPr>
              <a:lvl2pPr marL="742950" indent="-285750" eaLnBrk="0" hangingPunct="0">
                <a:spcBef>
                  <a:spcPct val="20000"/>
                </a:spcBef>
                <a:buChar char="–"/>
                <a:defRPr sz="2800">
                  <a:solidFill>
                    <a:schemeClr val="tx1"/>
                  </a:solidFill>
                  <a:latin typeface="Calibri" pitchFamily="34" charset="0"/>
                  <a:ea typeface="宋体" pitchFamily="2" charset="-122"/>
                </a:defRPr>
              </a:lvl2pPr>
              <a:lvl3pPr marL="1143000" indent="-228600" eaLnBrk="0" hangingPunct="0">
                <a:spcBef>
                  <a:spcPct val="20000"/>
                </a:spcBef>
                <a:buChar char="•"/>
                <a:defRPr sz="2400">
                  <a:solidFill>
                    <a:schemeClr val="tx1"/>
                  </a:solidFill>
                  <a:latin typeface="Calibri" pitchFamily="34" charset="0"/>
                  <a:ea typeface="宋体" pitchFamily="2" charset="-122"/>
                </a:defRPr>
              </a:lvl3pPr>
              <a:lvl4pPr marL="1600200" indent="-228600" eaLnBrk="0" hangingPunct="0">
                <a:spcBef>
                  <a:spcPct val="20000"/>
                </a:spcBef>
                <a:buChar char="–"/>
                <a:defRPr sz="2000">
                  <a:solidFill>
                    <a:schemeClr val="tx1"/>
                  </a:solidFill>
                  <a:latin typeface="Calibri" pitchFamily="34" charset="0"/>
                  <a:ea typeface="宋体" pitchFamily="2" charset="-122"/>
                </a:defRPr>
              </a:lvl4pPr>
              <a:lvl5pPr marL="2057400" indent="-228600" eaLnBrk="0" hangingPunct="0">
                <a:spcBef>
                  <a:spcPct val="20000"/>
                </a:spcBef>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lgn="ctr" eaLnBrk="1" fontAlgn="base" hangingPunct="1">
                <a:spcBef>
                  <a:spcPct val="0"/>
                </a:spcBef>
                <a:spcAft>
                  <a:spcPct val="0"/>
                </a:spcAft>
                <a:buFont typeface="Arial" pitchFamily="34" charset="0"/>
                <a:buNone/>
              </a:pPr>
              <a:r>
                <a:rPr lang="zh-CN" altLang="zh-CN" sz="1000" b="1" dirty="0" smtClean="0">
                  <a:solidFill>
                    <a:srgbClr val="C00000"/>
                  </a:solidFill>
                  <a:latin typeface="仿宋" pitchFamily="49" charset="-122"/>
                  <a:ea typeface="仿宋" pitchFamily="49" charset="-122"/>
                  <a:sym typeface="宋体" pitchFamily="2" charset="-122"/>
                </a:rPr>
                <a:t>Tecnai G</a:t>
              </a:r>
              <a:r>
                <a:rPr lang="zh-CN" altLang="zh-CN" sz="1000" b="1" baseline="30000" dirty="0" smtClean="0">
                  <a:solidFill>
                    <a:srgbClr val="C00000"/>
                  </a:solidFill>
                  <a:latin typeface="仿宋" pitchFamily="49" charset="-122"/>
                  <a:ea typeface="仿宋" pitchFamily="49" charset="-122"/>
                  <a:sym typeface="宋体" pitchFamily="2" charset="-122"/>
                </a:rPr>
                <a:t>2</a:t>
              </a:r>
              <a:r>
                <a:rPr lang="zh-CN" altLang="zh-CN" sz="1000" b="1" dirty="0" smtClean="0">
                  <a:solidFill>
                    <a:srgbClr val="C00000"/>
                  </a:solidFill>
                  <a:latin typeface="仿宋" pitchFamily="49" charset="-122"/>
                  <a:ea typeface="仿宋" pitchFamily="49" charset="-122"/>
                  <a:sym typeface="宋体" pitchFamily="2" charset="-122"/>
                </a:rPr>
                <a:t> Spirit</a:t>
              </a:r>
              <a:r>
                <a:rPr lang="en-US" altLang="zh-CN" sz="1000" b="1" dirty="0" smtClean="0">
                  <a:solidFill>
                    <a:srgbClr val="C00000"/>
                  </a:solidFill>
                  <a:latin typeface="仿宋" pitchFamily="49" charset="-122"/>
                  <a:ea typeface="仿宋" pitchFamily="49" charset="-122"/>
                  <a:sym typeface="宋体" pitchFamily="2" charset="-122"/>
                </a:rPr>
                <a:t> 120Kv </a:t>
              </a:r>
              <a:r>
                <a:rPr lang="zh-CN" altLang="en-US" sz="1000" b="1" dirty="0" smtClean="0">
                  <a:solidFill>
                    <a:srgbClr val="C00000"/>
                  </a:solidFill>
                  <a:latin typeface="仿宋" pitchFamily="49" charset="-122"/>
                  <a:ea typeface="仿宋" pitchFamily="49" charset="-122"/>
                  <a:sym typeface="宋体" pitchFamily="2" charset="-122"/>
                </a:rPr>
                <a:t>冷冻电镜</a:t>
              </a:r>
              <a:r>
                <a:rPr lang="zh-CN" altLang="zh-CN" sz="1000" b="1" dirty="0" smtClean="0">
                  <a:solidFill>
                    <a:srgbClr val="C00000"/>
                  </a:solidFill>
                  <a:latin typeface="仿宋" pitchFamily="49" charset="-122"/>
                  <a:ea typeface="仿宋" pitchFamily="49" charset="-122"/>
                  <a:sym typeface="宋体" pitchFamily="2" charset="-122"/>
                </a:rPr>
                <a:t> </a:t>
              </a:r>
            </a:p>
          </p:txBody>
        </p:sp>
        <p:sp>
          <p:nvSpPr>
            <p:cNvPr id="14355" name="Text Box 9"/>
            <p:cNvSpPr txBox="1">
              <a:spLocks noChangeArrowheads="1"/>
            </p:cNvSpPr>
            <p:nvPr/>
          </p:nvSpPr>
          <p:spPr bwMode="auto">
            <a:xfrm>
              <a:off x="30" y="8468"/>
              <a:ext cx="3260" cy="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Calibri" pitchFamily="34" charset="0"/>
                  <a:ea typeface="宋体" pitchFamily="2" charset="-122"/>
                </a:defRPr>
              </a:lvl1pPr>
              <a:lvl2pPr marL="742950" indent="-285750" eaLnBrk="0" hangingPunct="0">
                <a:spcBef>
                  <a:spcPct val="20000"/>
                </a:spcBef>
                <a:buChar char="–"/>
                <a:defRPr sz="2800">
                  <a:solidFill>
                    <a:schemeClr val="tx1"/>
                  </a:solidFill>
                  <a:latin typeface="Calibri" pitchFamily="34" charset="0"/>
                  <a:ea typeface="宋体" pitchFamily="2" charset="-122"/>
                </a:defRPr>
              </a:lvl2pPr>
              <a:lvl3pPr marL="1143000" indent="-228600" eaLnBrk="0" hangingPunct="0">
                <a:spcBef>
                  <a:spcPct val="20000"/>
                </a:spcBef>
                <a:buChar char="•"/>
                <a:defRPr sz="2400">
                  <a:solidFill>
                    <a:schemeClr val="tx1"/>
                  </a:solidFill>
                  <a:latin typeface="Calibri" pitchFamily="34" charset="0"/>
                  <a:ea typeface="宋体" pitchFamily="2" charset="-122"/>
                </a:defRPr>
              </a:lvl3pPr>
              <a:lvl4pPr marL="1600200" indent="-228600" eaLnBrk="0" hangingPunct="0">
                <a:spcBef>
                  <a:spcPct val="20000"/>
                </a:spcBef>
                <a:buChar char="–"/>
                <a:defRPr sz="2000">
                  <a:solidFill>
                    <a:schemeClr val="tx1"/>
                  </a:solidFill>
                  <a:latin typeface="Calibri" pitchFamily="34" charset="0"/>
                  <a:ea typeface="宋体" pitchFamily="2" charset="-122"/>
                </a:defRPr>
              </a:lvl4pPr>
              <a:lvl5pPr marL="2057400" indent="-228600" eaLnBrk="0" hangingPunct="0">
                <a:spcBef>
                  <a:spcPct val="20000"/>
                </a:spcBef>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lgn="ctr" eaLnBrk="1" fontAlgn="base" hangingPunct="1">
                <a:spcBef>
                  <a:spcPct val="0"/>
                </a:spcBef>
                <a:spcAft>
                  <a:spcPct val="0"/>
                </a:spcAft>
                <a:buFont typeface="Arial" pitchFamily="34" charset="0"/>
                <a:buNone/>
              </a:pPr>
              <a:r>
                <a:rPr lang="zh-CN" altLang="zh-CN" sz="1000" b="1" dirty="0" smtClean="0">
                  <a:solidFill>
                    <a:srgbClr val="C00000"/>
                  </a:solidFill>
                  <a:latin typeface="仿宋" pitchFamily="49" charset="-122"/>
                  <a:ea typeface="仿宋" pitchFamily="49" charset="-122"/>
                  <a:sym typeface="宋体" pitchFamily="2" charset="-122"/>
                </a:rPr>
                <a:t>Tecnai G</a:t>
              </a:r>
              <a:r>
                <a:rPr lang="zh-CN" altLang="zh-CN" sz="1000" b="1" baseline="30000" dirty="0" smtClean="0">
                  <a:solidFill>
                    <a:srgbClr val="C00000"/>
                  </a:solidFill>
                  <a:latin typeface="仿宋" pitchFamily="49" charset="-122"/>
                  <a:ea typeface="仿宋" pitchFamily="49" charset="-122"/>
                  <a:sym typeface="宋体" pitchFamily="2" charset="-122"/>
                </a:rPr>
                <a:t>2</a:t>
              </a:r>
              <a:r>
                <a:rPr lang="zh-CN" altLang="zh-CN" sz="1000" b="1" dirty="0" smtClean="0">
                  <a:solidFill>
                    <a:srgbClr val="C00000"/>
                  </a:solidFill>
                  <a:latin typeface="仿宋" pitchFamily="49" charset="-122"/>
                  <a:ea typeface="仿宋" pitchFamily="49" charset="-122"/>
                  <a:sym typeface="宋体" pitchFamily="2" charset="-122"/>
                </a:rPr>
                <a:t> F20</a:t>
              </a:r>
              <a:r>
                <a:rPr lang="en-US" altLang="zh-CN" sz="1000" b="1" dirty="0" smtClean="0">
                  <a:solidFill>
                    <a:srgbClr val="C00000"/>
                  </a:solidFill>
                  <a:latin typeface="仿宋" pitchFamily="49" charset="-122"/>
                  <a:ea typeface="仿宋" pitchFamily="49" charset="-122"/>
                  <a:sym typeface="宋体" pitchFamily="2" charset="-122"/>
                </a:rPr>
                <a:t> 200Kv </a:t>
              </a:r>
              <a:r>
                <a:rPr lang="zh-CN" altLang="en-US" sz="1000" b="1" dirty="0" smtClean="0">
                  <a:solidFill>
                    <a:srgbClr val="C00000"/>
                  </a:solidFill>
                  <a:latin typeface="仿宋" pitchFamily="49" charset="-122"/>
                  <a:ea typeface="仿宋" pitchFamily="49" charset="-122"/>
                  <a:sym typeface="宋体" pitchFamily="2" charset="-122"/>
                </a:rPr>
                <a:t>冷冻电镜</a:t>
              </a:r>
              <a:endParaRPr lang="zh-CN" altLang="zh-CN" sz="1000" b="1" dirty="0" smtClean="0">
                <a:solidFill>
                  <a:srgbClr val="C00000"/>
                </a:solidFill>
                <a:latin typeface="仿宋" pitchFamily="49" charset="-122"/>
                <a:ea typeface="仿宋" pitchFamily="49" charset="-122"/>
                <a:sym typeface="宋体" pitchFamily="2" charset="-122"/>
              </a:endParaRPr>
            </a:p>
          </p:txBody>
        </p:sp>
        <p:sp>
          <p:nvSpPr>
            <p:cNvPr id="14356" name="Text Box 10"/>
            <p:cNvSpPr txBox="1">
              <a:spLocks noChangeArrowheads="1"/>
            </p:cNvSpPr>
            <p:nvPr/>
          </p:nvSpPr>
          <p:spPr bwMode="auto">
            <a:xfrm>
              <a:off x="3739" y="8694"/>
              <a:ext cx="6020" cy="8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har char="•"/>
                <a:defRPr sz="3200">
                  <a:solidFill>
                    <a:schemeClr val="tx1"/>
                  </a:solidFill>
                  <a:latin typeface="Calibri" pitchFamily="34" charset="0"/>
                  <a:ea typeface="宋体" pitchFamily="2" charset="-122"/>
                </a:defRPr>
              </a:lvl1pPr>
              <a:lvl2pPr marL="742950" indent="-285750" eaLnBrk="0" hangingPunct="0">
                <a:spcBef>
                  <a:spcPct val="20000"/>
                </a:spcBef>
                <a:buChar char="–"/>
                <a:defRPr sz="2800">
                  <a:solidFill>
                    <a:schemeClr val="tx1"/>
                  </a:solidFill>
                  <a:latin typeface="Calibri" pitchFamily="34" charset="0"/>
                  <a:ea typeface="宋体" pitchFamily="2" charset="-122"/>
                </a:defRPr>
              </a:lvl2pPr>
              <a:lvl3pPr marL="1143000" indent="-228600" eaLnBrk="0" hangingPunct="0">
                <a:spcBef>
                  <a:spcPct val="20000"/>
                </a:spcBef>
                <a:buChar char="•"/>
                <a:defRPr sz="2400">
                  <a:solidFill>
                    <a:schemeClr val="tx1"/>
                  </a:solidFill>
                  <a:latin typeface="Calibri" pitchFamily="34" charset="0"/>
                  <a:ea typeface="宋体" pitchFamily="2" charset="-122"/>
                </a:defRPr>
              </a:lvl3pPr>
              <a:lvl4pPr marL="1600200" indent="-228600" eaLnBrk="0" hangingPunct="0">
                <a:spcBef>
                  <a:spcPct val="20000"/>
                </a:spcBef>
                <a:buChar char="–"/>
                <a:defRPr sz="2000">
                  <a:solidFill>
                    <a:schemeClr val="tx1"/>
                  </a:solidFill>
                  <a:latin typeface="Calibri" pitchFamily="34" charset="0"/>
                  <a:ea typeface="宋体" pitchFamily="2" charset="-122"/>
                </a:defRPr>
              </a:lvl4pPr>
              <a:lvl5pPr marL="2057400" indent="-228600" eaLnBrk="0" hangingPunct="0">
                <a:spcBef>
                  <a:spcPct val="20000"/>
                </a:spcBef>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lgn="ctr" eaLnBrk="1" fontAlgn="base" hangingPunct="1">
                <a:spcBef>
                  <a:spcPct val="0"/>
                </a:spcBef>
                <a:spcAft>
                  <a:spcPct val="0"/>
                </a:spcAft>
                <a:buFont typeface="Arial" pitchFamily="34" charset="0"/>
                <a:buNone/>
              </a:pPr>
              <a:r>
                <a:rPr lang="zh-CN" altLang="en-US" sz="1100" b="1" dirty="0" smtClean="0">
                  <a:solidFill>
                    <a:srgbClr val="C00000"/>
                  </a:solidFill>
                  <a:latin typeface="仿宋" pitchFamily="49" charset="-122"/>
                  <a:ea typeface="仿宋" pitchFamily="49" charset="-122"/>
                  <a:sym typeface="宋体" pitchFamily="2" charset="-122"/>
                </a:rPr>
                <a:t>Titan Krios</a:t>
              </a:r>
              <a:r>
                <a:rPr lang="en-US" altLang="zh-CN" sz="1100" b="1" dirty="0" smtClean="0">
                  <a:solidFill>
                    <a:srgbClr val="C00000"/>
                  </a:solidFill>
                  <a:latin typeface="仿宋" pitchFamily="49" charset="-122"/>
                  <a:ea typeface="仿宋" pitchFamily="49" charset="-122"/>
                  <a:sym typeface="宋体" pitchFamily="2" charset="-122"/>
                </a:rPr>
                <a:t> 300Kv </a:t>
              </a:r>
              <a:r>
                <a:rPr lang="zh-CN" altLang="en-US" sz="1100" b="1" dirty="0" smtClean="0">
                  <a:solidFill>
                    <a:srgbClr val="C00000"/>
                  </a:solidFill>
                  <a:latin typeface="仿宋" pitchFamily="49" charset="-122"/>
                  <a:ea typeface="仿宋" pitchFamily="49" charset="-122"/>
                  <a:sym typeface="宋体" pitchFamily="2" charset="-122"/>
                </a:rPr>
                <a:t>冷冻电镜</a:t>
              </a:r>
            </a:p>
          </p:txBody>
        </p:sp>
      </p:grpSp>
      <p:graphicFrame>
        <p:nvGraphicFramePr>
          <p:cNvPr id="12" name="Group 11"/>
          <p:cNvGraphicFramePr>
            <a:graphicFrameLocks noGrp="1"/>
          </p:cNvGraphicFramePr>
          <p:nvPr>
            <p:extLst>
              <p:ext uri="{D42A27DB-BD31-4B8C-83A1-F6EECF244321}">
                <p14:modId xmlns:p14="http://schemas.microsoft.com/office/powerpoint/2010/main" val="2959443872"/>
              </p:ext>
            </p:extLst>
          </p:nvPr>
        </p:nvGraphicFramePr>
        <p:xfrm>
          <a:off x="539750" y="3997325"/>
          <a:ext cx="8353425" cy="2600027"/>
        </p:xfrm>
        <a:graphic>
          <a:graphicData uri="http://schemas.openxmlformats.org/drawingml/2006/table">
            <a:tbl>
              <a:tblPr>
                <a:tableStyleId>{EB344D84-9AFB-497E-A393-DC336BA19D2E}</a:tableStyleId>
              </a:tblPr>
              <a:tblGrid>
                <a:gridCol w="1387980"/>
                <a:gridCol w="4516478"/>
                <a:gridCol w="2448967"/>
              </a:tblGrid>
              <a:tr h="367779">
                <a:tc>
                  <a:txBody>
                    <a:bodyPr/>
                    <a:lstStyle>
                      <a:lvl1pPr eaLnBrk="0" hangingPunct="0">
                        <a:spcBef>
                          <a:spcPct val="20000"/>
                        </a:spcBef>
                        <a:defRPr sz="2800">
                          <a:solidFill>
                            <a:schemeClr val="tx1"/>
                          </a:solidFill>
                          <a:latin typeface="Arial" pitchFamily="34" charset="0"/>
                          <a:ea typeface="宋体" pitchFamily="2" charset="-122"/>
                        </a:defRPr>
                      </a:lvl1pPr>
                      <a:lvl2pPr eaLnBrk="0" hangingPunct="0">
                        <a:spcBef>
                          <a:spcPct val="20000"/>
                        </a:spcBef>
                        <a:defRPr sz="2400">
                          <a:solidFill>
                            <a:schemeClr val="tx1"/>
                          </a:solidFill>
                          <a:latin typeface="Arial" pitchFamily="34" charset="0"/>
                          <a:ea typeface="宋体" pitchFamily="2" charset="-122"/>
                        </a:defRPr>
                      </a:lvl2pPr>
                      <a:lvl3pPr eaLnBrk="0" hangingPunct="0">
                        <a:spcBef>
                          <a:spcPct val="20000"/>
                        </a:spcBef>
                        <a:defRPr sz="2000">
                          <a:solidFill>
                            <a:schemeClr val="tx1"/>
                          </a:solidFill>
                          <a:latin typeface="Arial" pitchFamily="34" charset="0"/>
                          <a:ea typeface="宋体" pitchFamily="2" charset="-122"/>
                        </a:defRPr>
                      </a:lvl3pPr>
                      <a:lvl4pPr eaLnBrk="0" hangingPunct="0">
                        <a:spcBef>
                          <a:spcPct val="20000"/>
                        </a:spcBef>
                        <a:defRPr>
                          <a:solidFill>
                            <a:schemeClr val="tx1"/>
                          </a:solidFill>
                          <a:latin typeface="Arial" pitchFamily="34" charset="0"/>
                          <a:ea typeface="宋体" pitchFamily="2" charset="-122"/>
                        </a:defRPr>
                      </a:lvl4pPr>
                      <a:lvl5pPr eaLnBrk="0" hangingPunct="0">
                        <a:spcBef>
                          <a:spcPct val="20000"/>
                        </a:spcBef>
                        <a:defRPr>
                          <a:solidFill>
                            <a:schemeClr val="tx1"/>
                          </a:solidFill>
                          <a:latin typeface="Arial" pitchFamily="34" charset="0"/>
                          <a:ea typeface="宋体" pitchFamily="2" charset="-122"/>
                        </a:defRPr>
                      </a:lvl5pPr>
                      <a:lvl6pPr eaLnBrk="0" fontAlgn="base" hangingPunct="0">
                        <a:spcBef>
                          <a:spcPct val="20000"/>
                        </a:spcBef>
                        <a:spcAft>
                          <a:spcPct val="0"/>
                        </a:spcAft>
                        <a:defRPr>
                          <a:solidFill>
                            <a:schemeClr val="tx1"/>
                          </a:solidFill>
                          <a:latin typeface="Arial" pitchFamily="34" charset="0"/>
                          <a:ea typeface="宋体" pitchFamily="2" charset="-122"/>
                        </a:defRPr>
                      </a:lvl6pPr>
                      <a:lvl7pPr eaLnBrk="0" fontAlgn="base" hangingPunct="0">
                        <a:spcBef>
                          <a:spcPct val="20000"/>
                        </a:spcBef>
                        <a:spcAft>
                          <a:spcPct val="0"/>
                        </a:spcAft>
                        <a:defRPr>
                          <a:solidFill>
                            <a:schemeClr val="tx1"/>
                          </a:solidFill>
                          <a:latin typeface="Arial" pitchFamily="34" charset="0"/>
                          <a:ea typeface="宋体" pitchFamily="2" charset="-122"/>
                        </a:defRPr>
                      </a:lvl7pPr>
                      <a:lvl8pPr eaLnBrk="0" fontAlgn="base" hangingPunct="0">
                        <a:spcBef>
                          <a:spcPct val="20000"/>
                        </a:spcBef>
                        <a:spcAft>
                          <a:spcPct val="0"/>
                        </a:spcAft>
                        <a:defRPr>
                          <a:solidFill>
                            <a:schemeClr val="tx1"/>
                          </a:solidFill>
                          <a:latin typeface="Arial" pitchFamily="34" charset="0"/>
                          <a:ea typeface="宋体" pitchFamily="2" charset="-122"/>
                        </a:defRPr>
                      </a:lvl8pPr>
                      <a:lvl9pPr eaLnBrk="0" fontAlgn="base" hangingPunct="0">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zh-CN" sz="1400" u="none" strike="noStrike" cap="none" normalizeH="0" baseline="0" dirty="0" smtClean="0">
                          <a:ln>
                            <a:noFill/>
                          </a:ln>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宋体" pitchFamily="2" charset="-122"/>
                        </a:rPr>
                        <a:t>设备</a:t>
                      </a:r>
                      <a:endParaRPr kumimoji="0" lang="zh-CN" altLang="zh-CN" sz="1400" b="1" i="0" u="none" strike="noStrike" cap="none" normalizeH="0" baseline="0" dirty="0" smtClean="0">
                        <a:ln>
                          <a:noFill/>
                        </a:ln>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宋体" pitchFamily="2" charset="-122"/>
                      </a:endParaRPr>
                    </a:p>
                  </a:txBody>
                  <a:tcPr marL="0" marR="0" marT="0" marB="0" anchor="ctr" horzOverflow="overflow">
                    <a:solidFill>
                      <a:schemeClr val="accent1"/>
                    </a:solidFill>
                  </a:tcPr>
                </a:tc>
                <a:tc>
                  <a:txBody>
                    <a:bodyPr/>
                    <a:lstStyle>
                      <a:lvl1pPr eaLnBrk="0" hangingPunct="0">
                        <a:spcBef>
                          <a:spcPct val="20000"/>
                        </a:spcBef>
                        <a:defRPr sz="2800">
                          <a:solidFill>
                            <a:schemeClr val="tx1"/>
                          </a:solidFill>
                          <a:latin typeface="Arial" pitchFamily="34" charset="0"/>
                          <a:ea typeface="宋体" pitchFamily="2" charset="-122"/>
                        </a:defRPr>
                      </a:lvl1pPr>
                      <a:lvl2pPr eaLnBrk="0" hangingPunct="0">
                        <a:spcBef>
                          <a:spcPct val="20000"/>
                        </a:spcBef>
                        <a:defRPr sz="2400">
                          <a:solidFill>
                            <a:schemeClr val="tx1"/>
                          </a:solidFill>
                          <a:latin typeface="Arial" pitchFamily="34" charset="0"/>
                          <a:ea typeface="宋体" pitchFamily="2" charset="-122"/>
                        </a:defRPr>
                      </a:lvl2pPr>
                      <a:lvl3pPr eaLnBrk="0" hangingPunct="0">
                        <a:spcBef>
                          <a:spcPct val="20000"/>
                        </a:spcBef>
                        <a:defRPr sz="2000">
                          <a:solidFill>
                            <a:schemeClr val="tx1"/>
                          </a:solidFill>
                          <a:latin typeface="Arial" pitchFamily="34" charset="0"/>
                          <a:ea typeface="宋体" pitchFamily="2" charset="-122"/>
                        </a:defRPr>
                      </a:lvl3pPr>
                      <a:lvl4pPr eaLnBrk="0" hangingPunct="0">
                        <a:spcBef>
                          <a:spcPct val="20000"/>
                        </a:spcBef>
                        <a:defRPr>
                          <a:solidFill>
                            <a:schemeClr val="tx1"/>
                          </a:solidFill>
                          <a:latin typeface="Arial" pitchFamily="34" charset="0"/>
                          <a:ea typeface="宋体" pitchFamily="2" charset="-122"/>
                        </a:defRPr>
                      </a:lvl4pPr>
                      <a:lvl5pPr eaLnBrk="0" hangingPunct="0">
                        <a:spcBef>
                          <a:spcPct val="20000"/>
                        </a:spcBef>
                        <a:defRPr>
                          <a:solidFill>
                            <a:schemeClr val="tx1"/>
                          </a:solidFill>
                          <a:latin typeface="Arial" pitchFamily="34" charset="0"/>
                          <a:ea typeface="宋体" pitchFamily="2" charset="-122"/>
                        </a:defRPr>
                      </a:lvl5pPr>
                      <a:lvl6pPr eaLnBrk="0" fontAlgn="base" hangingPunct="0">
                        <a:spcBef>
                          <a:spcPct val="20000"/>
                        </a:spcBef>
                        <a:spcAft>
                          <a:spcPct val="0"/>
                        </a:spcAft>
                        <a:defRPr>
                          <a:solidFill>
                            <a:schemeClr val="tx1"/>
                          </a:solidFill>
                          <a:latin typeface="Arial" pitchFamily="34" charset="0"/>
                          <a:ea typeface="宋体" pitchFamily="2" charset="-122"/>
                        </a:defRPr>
                      </a:lvl6pPr>
                      <a:lvl7pPr eaLnBrk="0" fontAlgn="base" hangingPunct="0">
                        <a:spcBef>
                          <a:spcPct val="20000"/>
                        </a:spcBef>
                        <a:spcAft>
                          <a:spcPct val="0"/>
                        </a:spcAft>
                        <a:defRPr>
                          <a:solidFill>
                            <a:schemeClr val="tx1"/>
                          </a:solidFill>
                          <a:latin typeface="Arial" pitchFamily="34" charset="0"/>
                          <a:ea typeface="宋体" pitchFamily="2" charset="-122"/>
                        </a:defRPr>
                      </a:lvl7pPr>
                      <a:lvl8pPr eaLnBrk="0" fontAlgn="base" hangingPunct="0">
                        <a:spcBef>
                          <a:spcPct val="20000"/>
                        </a:spcBef>
                        <a:spcAft>
                          <a:spcPct val="0"/>
                        </a:spcAft>
                        <a:defRPr>
                          <a:solidFill>
                            <a:schemeClr val="tx1"/>
                          </a:solidFill>
                          <a:latin typeface="Arial" pitchFamily="34" charset="0"/>
                          <a:ea typeface="宋体" pitchFamily="2" charset="-122"/>
                        </a:defRPr>
                      </a:lvl8pPr>
                      <a:lvl9pPr eaLnBrk="0" fontAlgn="base" hangingPunct="0">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zh-CN" sz="1400" u="none" strike="noStrike" cap="none" normalizeH="0" baseline="0" dirty="0" smtClean="0">
                          <a:ln>
                            <a:noFill/>
                          </a:ln>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宋体" pitchFamily="2" charset="-122"/>
                        </a:rPr>
                        <a:t>配置特点</a:t>
                      </a:r>
                      <a:endParaRPr kumimoji="0" lang="zh-CN" altLang="zh-CN" sz="1400" b="1" i="0" u="none" strike="noStrike" cap="none" normalizeH="0" baseline="0" dirty="0" smtClean="0">
                        <a:ln>
                          <a:noFill/>
                        </a:ln>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宋体" pitchFamily="2" charset="-122"/>
                      </a:endParaRPr>
                    </a:p>
                  </a:txBody>
                  <a:tcPr marL="0" marR="0" marT="0" marB="0" anchor="ctr" horzOverflow="overflow">
                    <a:solidFill>
                      <a:schemeClr val="accent1"/>
                    </a:solidFill>
                  </a:tcPr>
                </a:tc>
                <a:tc>
                  <a:txBody>
                    <a:bodyPr/>
                    <a:lstStyle>
                      <a:lvl1pPr eaLnBrk="0" hangingPunct="0">
                        <a:spcBef>
                          <a:spcPct val="20000"/>
                        </a:spcBef>
                        <a:defRPr sz="2800">
                          <a:solidFill>
                            <a:schemeClr val="tx1"/>
                          </a:solidFill>
                          <a:latin typeface="Arial" pitchFamily="34" charset="0"/>
                          <a:ea typeface="宋体" pitchFamily="2" charset="-122"/>
                        </a:defRPr>
                      </a:lvl1pPr>
                      <a:lvl2pPr eaLnBrk="0" hangingPunct="0">
                        <a:spcBef>
                          <a:spcPct val="20000"/>
                        </a:spcBef>
                        <a:defRPr sz="2400">
                          <a:solidFill>
                            <a:schemeClr val="tx1"/>
                          </a:solidFill>
                          <a:latin typeface="Arial" pitchFamily="34" charset="0"/>
                          <a:ea typeface="宋体" pitchFamily="2" charset="-122"/>
                        </a:defRPr>
                      </a:lvl2pPr>
                      <a:lvl3pPr eaLnBrk="0" hangingPunct="0">
                        <a:spcBef>
                          <a:spcPct val="20000"/>
                        </a:spcBef>
                        <a:defRPr sz="2000">
                          <a:solidFill>
                            <a:schemeClr val="tx1"/>
                          </a:solidFill>
                          <a:latin typeface="Arial" pitchFamily="34" charset="0"/>
                          <a:ea typeface="宋体" pitchFamily="2" charset="-122"/>
                        </a:defRPr>
                      </a:lvl3pPr>
                      <a:lvl4pPr eaLnBrk="0" hangingPunct="0">
                        <a:spcBef>
                          <a:spcPct val="20000"/>
                        </a:spcBef>
                        <a:defRPr>
                          <a:solidFill>
                            <a:schemeClr val="tx1"/>
                          </a:solidFill>
                          <a:latin typeface="Arial" pitchFamily="34" charset="0"/>
                          <a:ea typeface="宋体" pitchFamily="2" charset="-122"/>
                        </a:defRPr>
                      </a:lvl4pPr>
                      <a:lvl5pPr eaLnBrk="0" hangingPunct="0">
                        <a:spcBef>
                          <a:spcPct val="20000"/>
                        </a:spcBef>
                        <a:defRPr>
                          <a:solidFill>
                            <a:schemeClr val="tx1"/>
                          </a:solidFill>
                          <a:latin typeface="Arial" pitchFamily="34" charset="0"/>
                          <a:ea typeface="宋体" pitchFamily="2" charset="-122"/>
                        </a:defRPr>
                      </a:lvl5pPr>
                      <a:lvl6pPr eaLnBrk="0" fontAlgn="base" hangingPunct="0">
                        <a:spcBef>
                          <a:spcPct val="20000"/>
                        </a:spcBef>
                        <a:spcAft>
                          <a:spcPct val="0"/>
                        </a:spcAft>
                        <a:defRPr>
                          <a:solidFill>
                            <a:schemeClr val="tx1"/>
                          </a:solidFill>
                          <a:latin typeface="Arial" pitchFamily="34" charset="0"/>
                          <a:ea typeface="宋体" pitchFamily="2" charset="-122"/>
                        </a:defRPr>
                      </a:lvl6pPr>
                      <a:lvl7pPr eaLnBrk="0" fontAlgn="base" hangingPunct="0">
                        <a:spcBef>
                          <a:spcPct val="20000"/>
                        </a:spcBef>
                        <a:spcAft>
                          <a:spcPct val="0"/>
                        </a:spcAft>
                        <a:defRPr>
                          <a:solidFill>
                            <a:schemeClr val="tx1"/>
                          </a:solidFill>
                          <a:latin typeface="Arial" pitchFamily="34" charset="0"/>
                          <a:ea typeface="宋体" pitchFamily="2" charset="-122"/>
                        </a:defRPr>
                      </a:lvl7pPr>
                      <a:lvl8pPr eaLnBrk="0" fontAlgn="base" hangingPunct="0">
                        <a:spcBef>
                          <a:spcPct val="20000"/>
                        </a:spcBef>
                        <a:spcAft>
                          <a:spcPct val="0"/>
                        </a:spcAft>
                        <a:defRPr>
                          <a:solidFill>
                            <a:schemeClr val="tx1"/>
                          </a:solidFill>
                          <a:latin typeface="Arial" pitchFamily="34" charset="0"/>
                          <a:ea typeface="宋体" pitchFamily="2" charset="-122"/>
                        </a:defRPr>
                      </a:lvl8pPr>
                      <a:lvl9pPr eaLnBrk="0" fontAlgn="base" hangingPunct="0">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zh-CN" sz="1400" u="none" strike="noStrike" cap="none" normalizeH="0" baseline="0" dirty="0" smtClean="0">
                          <a:ln>
                            <a:noFill/>
                          </a:ln>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宋体" pitchFamily="2" charset="-122"/>
                        </a:rPr>
                        <a:t>服务内容以及应用范畴</a:t>
                      </a:r>
                      <a:endParaRPr kumimoji="0" lang="zh-CN" altLang="zh-CN" sz="1400" b="1" i="0" u="none" strike="noStrike" cap="none" normalizeH="0" baseline="0" dirty="0" smtClean="0">
                        <a:ln>
                          <a:noFill/>
                        </a:ln>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宋体" pitchFamily="2" charset="-122"/>
                      </a:endParaRPr>
                    </a:p>
                  </a:txBody>
                  <a:tcPr marL="0" marR="0" marT="0" marB="0" anchor="ctr" horzOverflow="overflow">
                    <a:solidFill>
                      <a:schemeClr val="accent1"/>
                    </a:solidFill>
                  </a:tcPr>
                </a:tc>
              </a:tr>
              <a:tr h="648072">
                <a:tc>
                  <a:txBody>
                    <a:bodyPr/>
                    <a:lstStyle>
                      <a:lvl1pPr eaLnBrk="0" hangingPunct="0">
                        <a:spcBef>
                          <a:spcPct val="20000"/>
                        </a:spcBef>
                        <a:defRPr sz="2800">
                          <a:solidFill>
                            <a:schemeClr val="tx1"/>
                          </a:solidFill>
                          <a:latin typeface="Arial" pitchFamily="34" charset="0"/>
                          <a:ea typeface="宋体" pitchFamily="2" charset="-122"/>
                        </a:defRPr>
                      </a:lvl1pPr>
                      <a:lvl2pPr eaLnBrk="0" hangingPunct="0">
                        <a:spcBef>
                          <a:spcPct val="20000"/>
                        </a:spcBef>
                        <a:defRPr sz="2400">
                          <a:solidFill>
                            <a:schemeClr val="tx1"/>
                          </a:solidFill>
                          <a:latin typeface="Arial" pitchFamily="34" charset="0"/>
                          <a:ea typeface="宋体" pitchFamily="2" charset="-122"/>
                        </a:defRPr>
                      </a:lvl2pPr>
                      <a:lvl3pPr eaLnBrk="0" hangingPunct="0">
                        <a:spcBef>
                          <a:spcPct val="20000"/>
                        </a:spcBef>
                        <a:defRPr sz="2000">
                          <a:solidFill>
                            <a:schemeClr val="tx1"/>
                          </a:solidFill>
                          <a:latin typeface="Arial" pitchFamily="34" charset="0"/>
                          <a:ea typeface="宋体" pitchFamily="2" charset="-122"/>
                        </a:defRPr>
                      </a:lvl3pPr>
                      <a:lvl4pPr eaLnBrk="0" hangingPunct="0">
                        <a:spcBef>
                          <a:spcPct val="20000"/>
                        </a:spcBef>
                        <a:defRPr>
                          <a:solidFill>
                            <a:schemeClr val="tx1"/>
                          </a:solidFill>
                          <a:latin typeface="Arial" pitchFamily="34" charset="0"/>
                          <a:ea typeface="宋体" pitchFamily="2" charset="-122"/>
                        </a:defRPr>
                      </a:lvl4pPr>
                      <a:lvl5pPr eaLnBrk="0" hangingPunct="0">
                        <a:spcBef>
                          <a:spcPct val="20000"/>
                        </a:spcBef>
                        <a:defRPr>
                          <a:solidFill>
                            <a:schemeClr val="tx1"/>
                          </a:solidFill>
                          <a:latin typeface="Arial" pitchFamily="34" charset="0"/>
                          <a:ea typeface="宋体" pitchFamily="2" charset="-122"/>
                        </a:defRPr>
                      </a:lvl5pPr>
                      <a:lvl6pPr eaLnBrk="0" fontAlgn="base" hangingPunct="0">
                        <a:spcBef>
                          <a:spcPct val="20000"/>
                        </a:spcBef>
                        <a:spcAft>
                          <a:spcPct val="0"/>
                        </a:spcAft>
                        <a:defRPr>
                          <a:solidFill>
                            <a:schemeClr val="tx1"/>
                          </a:solidFill>
                          <a:latin typeface="Arial" pitchFamily="34" charset="0"/>
                          <a:ea typeface="宋体" pitchFamily="2" charset="-122"/>
                        </a:defRPr>
                      </a:lvl6pPr>
                      <a:lvl7pPr eaLnBrk="0" fontAlgn="base" hangingPunct="0">
                        <a:spcBef>
                          <a:spcPct val="20000"/>
                        </a:spcBef>
                        <a:spcAft>
                          <a:spcPct val="0"/>
                        </a:spcAft>
                        <a:defRPr>
                          <a:solidFill>
                            <a:schemeClr val="tx1"/>
                          </a:solidFill>
                          <a:latin typeface="Arial" pitchFamily="34" charset="0"/>
                          <a:ea typeface="宋体" pitchFamily="2" charset="-122"/>
                        </a:defRPr>
                      </a:lvl7pPr>
                      <a:lvl8pPr eaLnBrk="0" fontAlgn="base" hangingPunct="0">
                        <a:spcBef>
                          <a:spcPct val="20000"/>
                        </a:spcBef>
                        <a:spcAft>
                          <a:spcPct val="0"/>
                        </a:spcAft>
                        <a:defRPr>
                          <a:solidFill>
                            <a:schemeClr val="tx1"/>
                          </a:solidFill>
                          <a:latin typeface="Arial" pitchFamily="34" charset="0"/>
                          <a:ea typeface="宋体" pitchFamily="2" charset="-122"/>
                        </a:defRPr>
                      </a:lvl8pPr>
                      <a:lvl9pPr eaLnBrk="0" fontAlgn="base" hangingPunct="0">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zh-CN" sz="1200" u="none" strike="noStrike" cap="none" normalizeH="0" baseline="0" dirty="0" smtClean="0">
                          <a:ln>
                            <a:noFill/>
                          </a:ln>
                          <a:effectLst/>
                          <a:latin typeface="微软雅黑" panose="020B0503020204020204" pitchFamily="34" charset="-122"/>
                          <a:ea typeface="微软雅黑" panose="020B0503020204020204" pitchFamily="34" charset="-122"/>
                          <a:sym typeface="宋体" pitchFamily="2" charset="-122"/>
                        </a:rPr>
                        <a:t>Tecnai G</a:t>
                      </a:r>
                      <a:r>
                        <a:rPr kumimoji="0" lang="zh-CN" altLang="zh-CN" sz="1200" u="none" strike="noStrike" cap="none" normalizeH="0" baseline="30000" dirty="0" smtClean="0">
                          <a:ln>
                            <a:noFill/>
                          </a:ln>
                          <a:effectLst/>
                          <a:latin typeface="微软雅黑" panose="020B0503020204020204" pitchFamily="34" charset="-122"/>
                          <a:ea typeface="微软雅黑" panose="020B0503020204020204" pitchFamily="34" charset="-122"/>
                          <a:sym typeface="宋体" pitchFamily="2" charset="-122"/>
                        </a:rPr>
                        <a:t>2</a:t>
                      </a:r>
                      <a:r>
                        <a:rPr kumimoji="0" lang="zh-CN" altLang="zh-CN" sz="1200" u="none" strike="noStrike" cap="none" normalizeH="0" baseline="0" dirty="0" smtClean="0">
                          <a:ln>
                            <a:noFill/>
                          </a:ln>
                          <a:effectLst/>
                          <a:latin typeface="微软雅黑" panose="020B0503020204020204" pitchFamily="34" charset="-122"/>
                          <a:ea typeface="微软雅黑" panose="020B0503020204020204" pitchFamily="34" charset="-122"/>
                          <a:sym typeface="宋体" pitchFamily="2" charset="-122"/>
                        </a:rPr>
                        <a:t> Spirit</a:t>
                      </a:r>
                      <a:endParaRPr kumimoji="0" lang="zh-CN" altLang="zh-CN" sz="12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sym typeface="宋体" pitchFamily="2" charset="-122"/>
                      </a:endParaRPr>
                    </a:p>
                  </a:txBody>
                  <a:tcPr marL="0" marR="0" marT="0" marB="0" anchor="ctr" horzOverflow="overflow"/>
                </a:tc>
                <a:tc>
                  <a:txBody>
                    <a:bodyPr/>
                    <a:lstStyle>
                      <a:lvl1pPr eaLnBrk="0" hangingPunct="0">
                        <a:spcBef>
                          <a:spcPct val="20000"/>
                        </a:spcBef>
                        <a:defRPr sz="2800">
                          <a:solidFill>
                            <a:schemeClr val="tx1"/>
                          </a:solidFill>
                          <a:latin typeface="Arial" pitchFamily="34" charset="0"/>
                          <a:ea typeface="宋体" pitchFamily="2" charset="-122"/>
                        </a:defRPr>
                      </a:lvl1pPr>
                      <a:lvl2pPr eaLnBrk="0" hangingPunct="0">
                        <a:spcBef>
                          <a:spcPct val="20000"/>
                        </a:spcBef>
                        <a:defRPr sz="2400">
                          <a:solidFill>
                            <a:schemeClr val="tx1"/>
                          </a:solidFill>
                          <a:latin typeface="Arial" pitchFamily="34" charset="0"/>
                          <a:ea typeface="宋体" pitchFamily="2" charset="-122"/>
                        </a:defRPr>
                      </a:lvl2pPr>
                      <a:lvl3pPr eaLnBrk="0" hangingPunct="0">
                        <a:spcBef>
                          <a:spcPct val="20000"/>
                        </a:spcBef>
                        <a:defRPr sz="2000">
                          <a:solidFill>
                            <a:schemeClr val="tx1"/>
                          </a:solidFill>
                          <a:latin typeface="Arial" pitchFamily="34" charset="0"/>
                          <a:ea typeface="宋体" pitchFamily="2" charset="-122"/>
                        </a:defRPr>
                      </a:lvl3pPr>
                      <a:lvl4pPr eaLnBrk="0" hangingPunct="0">
                        <a:spcBef>
                          <a:spcPct val="20000"/>
                        </a:spcBef>
                        <a:defRPr>
                          <a:solidFill>
                            <a:schemeClr val="tx1"/>
                          </a:solidFill>
                          <a:latin typeface="Arial" pitchFamily="34" charset="0"/>
                          <a:ea typeface="宋体" pitchFamily="2" charset="-122"/>
                        </a:defRPr>
                      </a:lvl4pPr>
                      <a:lvl5pPr eaLnBrk="0" hangingPunct="0">
                        <a:spcBef>
                          <a:spcPct val="20000"/>
                        </a:spcBef>
                        <a:defRPr>
                          <a:solidFill>
                            <a:schemeClr val="tx1"/>
                          </a:solidFill>
                          <a:latin typeface="Arial" pitchFamily="34" charset="0"/>
                          <a:ea typeface="宋体" pitchFamily="2" charset="-122"/>
                        </a:defRPr>
                      </a:lvl5pPr>
                      <a:lvl6pPr eaLnBrk="0" fontAlgn="base" hangingPunct="0">
                        <a:spcBef>
                          <a:spcPct val="20000"/>
                        </a:spcBef>
                        <a:spcAft>
                          <a:spcPct val="0"/>
                        </a:spcAft>
                        <a:defRPr>
                          <a:solidFill>
                            <a:schemeClr val="tx1"/>
                          </a:solidFill>
                          <a:latin typeface="Arial" pitchFamily="34" charset="0"/>
                          <a:ea typeface="宋体" pitchFamily="2" charset="-122"/>
                        </a:defRPr>
                      </a:lvl6pPr>
                      <a:lvl7pPr eaLnBrk="0" fontAlgn="base" hangingPunct="0">
                        <a:spcBef>
                          <a:spcPct val="20000"/>
                        </a:spcBef>
                        <a:spcAft>
                          <a:spcPct val="0"/>
                        </a:spcAft>
                        <a:defRPr>
                          <a:solidFill>
                            <a:schemeClr val="tx1"/>
                          </a:solidFill>
                          <a:latin typeface="Arial" pitchFamily="34" charset="0"/>
                          <a:ea typeface="宋体" pitchFamily="2" charset="-122"/>
                        </a:defRPr>
                      </a:lvl7pPr>
                      <a:lvl8pPr eaLnBrk="0" fontAlgn="base" hangingPunct="0">
                        <a:spcBef>
                          <a:spcPct val="20000"/>
                        </a:spcBef>
                        <a:spcAft>
                          <a:spcPct val="0"/>
                        </a:spcAft>
                        <a:defRPr>
                          <a:solidFill>
                            <a:schemeClr val="tx1"/>
                          </a:solidFill>
                          <a:latin typeface="Arial" pitchFamily="34" charset="0"/>
                          <a:ea typeface="宋体" pitchFamily="2" charset="-122"/>
                        </a:defRPr>
                      </a:lvl8pPr>
                      <a:lvl9pPr eaLnBrk="0" fontAlgn="base" hangingPunct="0">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200" u="none" strike="noStrike" cap="none" normalizeH="0" baseline="0" dirty="0" smtClean="0">
                          <a:ln>
                            <a:noFill/>
                          </a:ln>
                          <a:effectLst/>
                          <a:latin typeface="微软雅黑" panose="020B0503020204020204" pitchFamily="34" charset="-122"/>
                          <a:ea typeface="微软雅黑" panose="020B0503020204020204" pitchFamily="34" charset="-122"/>
                          <a:sym typeface="宋体" pitchFamily="2" charset="-122"/>
                        </a:rPr>
                        <a:t>120Kv加速电压；LaB</a:t>
                      </a:r>
                      <a:r>
                        <a:rPr kumimoji="0" lang="zh-CN" altLang="en-US" sz="1200" u="none" strike="noStrike" cap="none" normalizeH="0" baseline="-25000" dirty="0" smtClean="0">
                          <a:ln>
                            <a:noFill/>
                          </a:ln>
                          <a:effectLst/>
                          <a:latin typeface="微软雅黑" panose="020B0503020204020204" pitchFamily="34" charset="-122"/>
                          <a:ea typeface="微软雅黑" panose="020B0503020204020204" pitchFamily="34" charset="-122"/>
                          <a:sym typeface="宋体" pitchFamily="2" charset="-122"/>
                        </a:rPr>
                        <a:t>6</a:t>
                      </a:r>
                      <a:r>
                        <a:rPr kumimoji="0" lang="zh-CN" altLang="en-US" sz="1200" u="none" strike="noStrike" cap="none" normalizeH="0" baseline="0" dirty="0" smtClean="0">
                          <a:ln>
                            <a:noFill/>
                          </a:ln>
                          <a:effectLst/>
                          <a:latin typeface="微软雅黑" panose="020B0503020204020204" pitchFamily="34" charset="-122"/>
                          <a:ea typeface="微软雅黑" panose="020B0503020204020204" pitchFamily="34" charset="-122"/>
                          <a:sym typeface="宋体" pitchFamily="2" charset="-122"/>
                        </a:rPr>
                        <a:t> 灯丝；信息分辨极限0.34nm</a:t>
                      </a:r>
                      <a:endParaRPr kumimoji="0" lang="zh-CN" altLang="en-US" sz="12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sym typeface="宋体" pitchFamily="2" charset="-122"/>
                      </a:endParaRPr>
                    </a:p>
                  </a:txBody>
                  <a:tcPr marL="0" marR="0" marT="0" marB="0" anchor="ctr" horzOverflow="overflow"/>
                </a:tc>
                <a:tc rowSpan="3">
                  <a:txBody>
                    <a:bodyPr/>
                    <a:lstStyle>
                      <a:lvl1pPr eaLnBrk="0" hangingPunct="0">
                        <a:spcBef>
                          <a:spcPct val="20000"/>
                        </a:spcBef>
                        <a:defRPr sz="2800">
                          <a:solidFill>
                            <a:schemeClr val="tx1"/>
                          </a:solidFill>
                          <a:latin typeface="Arial" pitchFamily="34" charset="0"/>
                          <a:ea typeface="宋体" pitchFamily="2" charset="-122"/>
                        </a:defRPr>
                      </a:lvl1pPr>
                      <a:lvl2pPr eaLnBrk="0" hangingPunct="0">
                        <a:spcBef>
                          <a:spcPct val="20000"/>
                        </a:spcBef>
                        <a:defRPr sz="2400">
                          <a:solidFill>
                            <a:schemeClr val="tx1"/>
                          </a:solidFill>
                          <a:latin typeface="Arial" pitchFamily="34" charset="0"/>
                          <a:ea typeface="宋体" pitchFamily="2" charset="-122"/>
                        </a:defRPr>
                      </a:lvl2pPr>
                      <a:lvl3pPr eaLnBrk="0" hangingPunct="0">
                        <a:spcBef>
                          <a:spcPct val="20000"/>
                        </a:spcBef>
                        <a:defRPr sz="2000">
                          <a:solidFill>
                            <a:schemeClr val="tx1"/>
                          </a:solidFill>
                          <a:latin typeface="Arial" pitchFamily="34" charset="0"/>
                          <a:ea typeface="宋体" pitchFamily="2" charset="-122"/>
                        </a:defRPr>
                      </a:lvl3pPr>
                      <a:lvl4pPr eaLnBrk="0" hangingPunct="0">
                        <a:spcBef>
                          <a:spcPct val="20000"/>
                        </a:spcBef>
                        <a:defRPr>
                          <a:solidFill>
                            <a:schemeClr val="tx1"/>
                          </a:solidFill>
                          <a:latin typeface="Arial" pitchFamily="34" charset="0"/>
                          <a:ea typeface="宋体" pitchFamily="2" charset="-122"/>
                        </a:defRPr>
                      </a:lvl4pPr>
                      <a:lvl5pPr eaLnBrk="0" hangingPunct="0">
                        <a:spcBef>
                          <a:spcPct val="20000"/>
                        </a:spcBef>
                        <a:defRPr>
                          <a:solidFill>
                            <a:schemeClr val="tx1"/>
                          </a:solidFill>
                          <a:latin typeface="Arial" pitchFamily="34" charset="0"/>
                          <a:ea typeface="宋体" pitchFamily="2" charset="-122"/>
                        </a:defRPr>
                      </a:lvl5pPr>
                      <a:lvl6pPr eaLnBrk="0" fontAlgn="base" hangingPunct="0">
                        <a:spcBef>
                          <a:spcPct val="20000"/>
                        </a:spcBef>
                        <a:spcAft>
                          <a:spcPct val="0"/>
                        </a:spcAft>
                        <a:defRPr>
                          <a:solidFill>
                            <a:schemeClr val="tx1"/>
                          </a:solidFill>
                          <a:latin typeface="Arial" pitchFamily="34" charset="0"/>
                          <a:ea typeface="宋体" pitchFamily="2" charset="-122"/>
                        </a:defRPr>
                      </a:lvl6pPr>
                      <a:lvl7pPr eaLnBrk="0" fontAlgn="base" hangingPunct="0">
                        <a:spcBef>
                          <a:spcPct val="20000"/>
                        </a:spcBef>
                        <a:spcAft>
                          <a:spcPct val="0"/>
                        </a:spcAft>
                        <a:defRPr>
                          <a:solidFill>
                            <a:schemeClr val="tx1"/>
                          </a:solidFill>
                          <a:latin typeface="Arial" pitchFamily="34" charset="0"/>
                          <a:ea typeface="宋体" pitchFamily="2" charset="-122"/>
                        </a:defRPr>
                      </a:lvl7pPr>
                      <a:lvl8pPr eaLnBrk="0" fontAlgn="base" hangingPunct="0">
                        <a:spcBef>
                          <a:spcPct val="20000"/>
                        </a:spcBef>
                        <a:spcAft>
                          <a:spcPct val="0"/>
                        </a:spcAft>
                        <a:defRPr>
                          <a:solidFill>
                            <a:schemeClr val="tx1"/>
                          </a:solidFill>
                          <a:latin typeface="Arial" pitchFamily="34" charset="0"/>
                          <a:ea typeface="宋体" pitchFamily="2" charset="-122"/>
                        </a:defRPr>
                      </a:lvl8pPr>
                      <a:lvl9pPr eaLnBrk="0" fontAlgn="base" hangingPunct="0">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0" fontAlgn="base" latinLnBrk="0" hangingPunct="0">
                        <a:lnSpc>
                          <a:spcPct val="150000"/>
                        </a:lnSpc>
                        <a:spcBef>
                          <a:spcPct val="20000"/>
                        </a:spcBef>
                        <a:spcAft>
                          <a:spcPct val="0"/>
                        </a:spcAft>
                        <a:buClrTx/>
                        <a:buSzTx/>
                        <a:buFontTx/>
                        <a:buNone/>
                        <a:tabLst/>
                      </a:pPr>
                      <a:r>
                        <a:rPr kumimoji="0" lang="zh-CN" altLang="en-US" sz="1200" u="none" strike="noStrike" cap="none" normalizeH="0" baseline="0" dirty="0" smtClean="0">
                          <a:ln>
                            <a:noFill/>
                          </a:ln>
                          <a:effectLst/>
                          <a:latin typeface="微软雅黑" panose="020B0503020204020204" pitchFamily="34" charset="-122"/>
                          <a:ea typeface="微软雅黑" panose="020B0503020204020204" pitchFamily="34" charset="-122"/>
                          <a:sym typeface="宋体" pitchFamily="2" charset="-122"/>
                        </a:rPr>
                        <a:t>提供不同加速电压下的冷冻电镜观察服务，以单颗粒重构和三维断层扫描重构等实验方法为主，建立起生物大分子复合体、膜蛋白复合体、蛋白质分子机器、病毒（分子量为100 kDa以上）等，以及细胞、细胞器等大尺度三维结构的解析能力。</a:t>
                      </a:r>
                      <a:endParaRPr kumimoji="0" lang="zh-CN" altLang="en-US" sz="12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sym typeface="宋体" pitchFamily="2" charset="-122"/>
                      </a:endParaRPr>
                    </a:p>
                  </a:txBody>
                  <a:tcPr marL="0" marR="0" marT="0" marB="0" anchor="ctr" horzOverflow="overflow">
                    <a:solidFill>
                      <a:schemeClr val="bg1"/>
                    </a:solidFill>
                  </a:tcPr>
                </a:tc>
              </a:tr>
              <a:tr h="677532">
                <a:tc>
                  <a:txBody>
                    <a:bodyPr/>
                    <a:lstStyle>
                      <a:lvl1pPr eaLnBrk="0" hangingPunct="0">
                        <a:spcBef>
                          <a:spcPct val="20000"/>
                        </a:spcBef>
                        <a:defRPr sz="2800">
                          <a:solidFill>
                            <a:schemeClr val="tx1"/>
                          </a:solidFill>
                          <a:latin typeface="Arial" pitchFamily="34" charset="0"/>
                          <a:ea typeface="宋体" pitchFamily="2" charset="-122"/>
                        </a:defRPr>
                      </a:lvl1pPr>
                      <a:lvl2pPr eaLnBrk="0" hangingPunct="0">
                        <a:spcBef>
                          <a:spcPct val="20000"/>
                        </a:spcBef>
                        <a:defRPr sz="2400">
                          <a:solidFill>
                            <a:schemeClr val="tx1"/>
                          </a:solidFill>
                          <a:latin typeface="Arial" pitchFamily="34" charset="0"/>
                          <a:ea typeface="宋体" pitchFamily="2" charset="-122"/>
                        </a:defRPr>
                      </a:lvl2pPr>
                      <a:lvl3pPr eaLnBrk="0" hangingPunct="0">
                        <a:spcBef>
                          <a:spcPct val="20000"/>
                        </a:spcBef>
                        <a:defRPr sz="2000">
                          <a:solidFill>
                            <a:schemeClr val="tx1"/>
                          </a:solidFill>
                          <a:latin typeface="Arial" pitchFamily="34" charset="0"/>
                          <a:ea typeface="宋体" pitchFamily="2" charset="-122"/>
                        </a:defRPr>
                      </a:lvl3pPr>
                      <a:lvl4pPr eaLnBrk="0" hangingPunct="0">
                        <a:spcBef>
                          <a:spcPct val="20000"/>
                        </a:spcBef>
                        <a:defRPr>
                          <a:solidFill>
                            <a:schemeClr val="tx1"/>
                          </a:solidFill>
                          <a:latin typeface="Arial" pitchFamily="34" charset="0"/>
                          <a:ea typeface="宋体" pitchFamily="2" charset="-122"/>
                        </a:defRPr>
                      </a:lvl4pPr>
                      <a:lvl5pPr eaLnBrk="0" hangingPunct="0">
                        <a:spcBef>
                          <a:spcPct val="20000"/>
                        </a:spcBef>
                        <a:defRPr>
                          <a:solidFill>
                            <a:schemeClr val="tx1"/>
                          </a:solidFill>
                          <a:latin typeface="Arial" pitchFamily="34" charset="0"/>
                          <a:ea typeface="宋体" pitchFamily="2" charset="-122"/>
                        </a:defRPr>
                      </a:lvl5pPr>
                      <a:lvl6pPr eaLnBrk="0" fontAlgn="base" hangingPunct="0">
                        <a:spcBef>
                          <a:spcPct val="20000"/>
                        </a:spcBef>
                        <a:spcAft>
                          <a:spcPct val="0"/>
                        </a:spcAft>
                        <a:defRPr>
                          <a:solidFill>
                            <a:schemeClr val="tx1"/>
                          </a:solidFill>
                          <a:latin typeface="Arial" pitchFamily="34" charset="0"/>
                          <a:ea typeface="宋体" pitchFamily="2" charset="-122"/>
                        </a:defRPr>
                      </a:lvl6pPr>
                      <a:lvl7pPr eaLnBrk="0" fontAlgn="base" hangingPunct="0">
                        <a:spcBef>
                          <a:spcPct val="20000"/>
                        </a:spcBef>
                        <a:spcAft>
                          <a:spcPct val="0"/>
                        </a:spcAft>
                        <a:defRPr>
                          <a:solidFill>
                            <a:schemeClr val="tx1"/>
                          </a:solidFill>
                          <a:latin typeface="Arial" pitchFamily="34" charset="0"/>
                          <a:ea typeface="宋体" pitchFamily="2" charset="-122"/>
                        </a:defRPr>
                      </a:lvl7pPr>
                      <a:lvl8pPr eaLnBrk="0" fontAlgn="base" hangingPunct="0">
                        <a:spcBef>
                          <a:spcPct val="20000"/>
                        </a:spcBef>
                        <a:spcAft>
                          <a:spcPct val="0"/>
                        </a:spcAft>
                        <a:defRPr>
                          <a:solidFill>
                            <a:schemeClr val="tx1"/>
                          </a:solidFill>
                          <a:latin typeface="Arial" pitchFamily="34" charset="0"/>
                          <a:ea typeface="宋体" pitchFamily="2" charset="-122"/>
                        </a:defRPr>
                      </a:lvl8pPr>
                      <a:lvl9pPr eaLnBrk="0" fontAlgn="base" hangingPunct="0">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zh-CN" sz="1200" u="none" strike="noStrike" cap="none" normalizeH="0" baseline="0" dirty="0" smtClean="0">
                          <a:ln>
                            <a:noFill/>
                          </a:ln>
                          <a:effectLst/>
                          <a:latin typeface="微软雅黑" panose="020B0503020204020204" pitchFamily="34" charset="-122"/>
                          <a:ea typeface="微软雅黑" panose="020B0503020204020204" pitchFamily="34" charset="-122"/>
                          <a:sym typeface="宋体" pitchFamily="2" charset="-122"/>
                        </a:rPr>
                        <a:t>Tecnai G</a:t>
                      </a:r>
                      <a:r>
                        <a:rPr kumimoji="0" lang="zh-CN" altLang="zh-CN" sz="1200" u="none" strike="noStrike" cap="none" normalizeH="0" baseline="30000" dirty="0" smtClean="0">
                          <a:ln>
                            <a:noFill/>
                          </a:ln>
                          <a:effectLst/>
                          <a:latin typeface="微软雅黑" panose="020B0503020204020204" pitchFamily="34" charset="-122"/>
                          <a:ea typeface="微软雅黑" panose="020B0503020204020204" pitchFamily="34" charset="-122"/>
                          <a:sym typeface="宋体" pitchFamily="2" charset="-122"/>
                        </a:rPr>
                        <a:t>2</a:t>
                      </a:r>
                      <a:r>
                        <a:rPr kumimoji="0" lang="zh-CN" altLang="zh-CN" sz="1200" u="none" strike="noStrike" cap="none" normalizeH="0" baseline="0" dirty="0" smtClean="0">
                          <a:ln>
                            <a:noFill/>
                          </a:ln>
                          <a:effectLst/>
                          <a:latin typeface="微软雅黑" panose="020B0503020204020204" pitchFamily="34" charset="-122"/>
                          <a:ea typeface="微软雅黑" panose="020B0503020204020204" pitchFamily="34" charset="-122"/>
                          <a:sym typeface="宋体" pitchFamily="2" charset="-122"/>
                        </a:rPr>
                        <a:t> F20</a:t>
                      </a:r>
                      <a:endParaRPr kumimoji="0" lang="zh-CN" altLang="zh-CN" sz="12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sym typeface="宋体" pitchFamily="2" charset="-122"/>
                      </a:endParaRPr>
                    </a:p>
                  </a:txBody>
                  <a:tcPr marL="0" marR="0" marT="0" marB="0" anchor="ctr" horzOverflow="overflow">
                    <a:solidFill>
                      <a:schemeClr val="bg1"/>
                    </a:solidFill>
                  </a:tcPr>
                </a:tc>
                <a:tc>
                  <a:txBody>
                    <a:bodyPr/>
                    <a:lstStyle>
                      <a:lvl1pPr eaLnBrk="0" hangingPunct="0">
                        <a:spcBef>
                          <a:spcPct val="20000"/>
                        </a:spcBef>
                        <a:defRPr sz="2800">
                          <a:solidFill>
                            <a:schemeClr val="tx1"/>
                          </a:solidFill>
                          <a:latin typeface="Arial" pitchFamily="34" charset="0"/>
                          <a:ea typeface="宋体" pitchFamily="2" charset="-122"/>
                        </a:defRPr>
                      </a:lvl1pPr>
                      <a:lvl2pPr eaLnBrk="0" hangingPunct="0">
                        <a:spcBef>
                          <a:spcPct val="20000"/>
                        </a:spcBef>
                        <a:defRPr sz="2400">
                          <a:solidFill>
                            <a:schemeClr val="tx1"/>
                          </a:solidFill>
                          <a:latin typeface="Arial" pitchFamily="34" charset="0"/>
                          <a:ea typeface="宋体" pitchFamily="2" charset="-122"/>
                        </a:defRPr>
                      </a:lvl2pPr>
                      <a:lvl3pPr eaLnBrk="0" hangingPunct="0">
                        <a:spcBef>
                          <a:spcPct val="20000"/>
                        </a:spcBef>
                        <a:defRPr sz="2000">
                          <a:solidFill>
                            <a:schemeClr val="tx1"/>
                          </a:solidFill>
                          <a:latin typeface="Arial" pitchFamily="34" charset="0"/>
                          <a:ea typeface="宋体" pitchFamily="2" charset="-122"/>
                        </a:defRPr>
                      </a:lvl3pPr>
                      <a:lvl4pPr eaLnBrk="0" hangingPunct="0">
                        <a:spcBef>
                          <a:spcPct val="20000"/>
                        </a:spcBef>
                        <a:defRPr>
                          <a:solidFill>
                            <a:schemeClr val="tx1"/>
                          </a:solidFill>
                          <a:latin typeface="Arial" pitchFamily="34" charset="0"/>
                          <a:ea typeface="宋体" pitchFamily="2" charset="-122"/>
                        </a:defRPr>
                      </a:lvl4pPr>
                      <a:lvl5pPr eaLnBrk="0" hangingPunct="0">
                        <a:spcBef>
                          <a:spcPct val="20000"/>
                        </a:spcBef>
                        <a:defRPr>
                          <a:solidFill>
                            <a:schemeClr val="tx1"/>
                          </a:solidFill>
                          <a:latin typeface="Arial" pitchFamily="34" charset="0"/>
                          <a:ea typeface="宋体" pitchFamily="2" charset="-122"/>
                        </a:defRPr>
                      </a:lvl5pPr>
                      <a:lvl6pPr eaLnBrk="0" fontAlgn="base" hangingPunct="0">
                        <a:spcBef>
                          <a:spcPct val="20000"/>
                        </a:spcBef>
                        <a:spcAft>
                          <a:spcPct val="0"/>
                        </a:spcAft>
                        <a:defRPr>
                          <a:solidFill>
                            <a:schemeClr val="tx1"/>
                          </a:solidFill>
                          <a:latin typeface="Arial" pitchFamily="34" charset="0"/>
                          <a:ea typeface="宋体" pitchFamily="2" charset="-122"/>
                        </a:defRPr>
                      </a:lvl6pPr>
                      <a:lvl7pPr eaLnBrk="0" fontAlgn="base" hangingPunct="0">
                        <a:spcBef>
                          <a:spcPct val="20000"/>
                        </a:spcBef>
                        <a:spcAft>
                          <a:spcPct val="0"/>
                        </a:spcAft>
                        <a:defRPr>
                          <a:solidFill>
                            <a:schemeClr val="tx1"/>
                          </a:solidFill>
                          <a:latin typeface="Arial" pitchFamily="34" charset="0"/>
                          <a:ea typeface="宋体" pitchFamily="2" charset="-122"/>
                        </a:defRPr>
                      </a:lvl7pPr>
                      <a:lvl8pPr eaLnBrk="0" fontAlgn="base" hangingPunct="0">
                        <a:spcBef>
                          <a:spcPct val="20000"/>
                        </a:spcBef>
                        <a:spcAft>
                          <a:spcPct val="0"/>
                        </a:spcAft>
                        <a:defRPr>
                          <a:solidFill>
                            <a:schemeClr val="tx1"/>
                          </a:solidFill>
                          <a:latin typeface="Arial" pitchFamily="34" charset="0"/>
                          <a:ea typeface="宋体" pitchFamily="2" charset="-122"/>
                        </a:defRPr>
                      </a:lvl8pPr>
                      <a:lvl9pPr eaLnBrk="0" fontAlgn="base" hangingPunct="0">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200" u="none" strike="noStrike" cap="none" normalizeH="0" baseline="0" dirty="0" smtClean="0">
                          <a:ln>
                            <a:noFill/>
                          </a:ln>
                          <a:effectLst/>
                          <a:latin typeface="微软雅黑" panose="020B0503020204020204" pitchFamily="34" charset="-122"/>
                          <a:ea typeface="微软雅黑" panose="020B0503020204020204" pitchFamily="34" charset="-122"/>
                          <a:sym typeface="宋体" pitchFamily="2" charset="-122"/>
                        </a:rPr>
                        <a:t>200Kv加速电压；场发射灯丝；信息分辨极限0.2nm</a:t>
                      </a:r>
                      <a:endParaRPr kumimoji="0" lang="zh-CN" altLang="en-US" sz="12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sym typeface="宋体" pitchFamily="2" charset="-122"/>
                      </a:endParaRPr>
                    </a:p>
                  </a:txBody>
                  <a:tcPr marL="0" marR="0" marT="0" marB="0" anchor="ctr" horzOverflow="overflow">
                    <a:solidFill>
                      <a:schemeClr val="bg1"/>
                    </a:solidFill>
                  </a:tcPr>
                </a:tc>
                <a:tc vMerge="1">
                  <a:txBody>
                    <a:bodyPr/>
                    <a:lstStyle/>
                    <a:p>
                      <a:endParaRPr lang="zh-CN" altLang="en-US"/>
                    </a:p>
                  </a:txBody>
                  <a:tcPr/>
                </a:tc>
              </a:tr>
              <a:tr h="906644">
                <a:tc>
                  <a:txBody>
                    <a:bodyPr/>
                    <a:lstStyle>
                      <a:lvl1pPr eaLnBrk="0" hangingPunct="0">
                        <a:spcBef>
                          <a:spcPct val="20000"/>
                        </a:spcBef>
                        <a:defRPr sz="2800">
                          <a:solidFill>
                            <a:schemeClr val="tx1"/>
                          </a:solidFill>
                          <a:latin typeface="Arial" pitchFamily="34" charset="0"/>
                          <a:ea typeface="宋体" pitchFamily="2" charset="-122"/>
                        </a:defRPr>
                      </a:lvl1pPr>
                      <a:lvl2pPr eaLnBrk="0" hangingPunct="0">
                        <a:spcBef>
                          <a:spcPct val="20000"/>
                        </a:spcBef>
                        <a:defRPr sz="2400">
                          <a:solidFill>
                            <a:schemeClr val="tx1"/>
                          </a:solidFill>
                          <a:latin typeface="Arial" pitchFamily="34" charset="0"/>
                          <a:ea typeface="宋体" pitchFamily="2" charset="-122"/>
                        </a:defRPr>
                      </a:lvl2pPr>
                      <a:lvl3pPr eaLnBrk="0" hangingPunct="0">
                        <a:spcBef>
                          <a:spcPct val="20000"/>
                        </a:spcBef>
                        <a:defRPr sz="2000">
                          <a:solidFill>
                            <a:schemeClr val="tx1"/>
                          </a:solidFill>
                          <a:latin typeface="Arial" pitchFamily="34" charset="0"/>
                          <a:ea typeface="宋体" pitchFamily="2" charset="-122"/>
                        </a:defRPr>
                      </a:lvl3pPr>
                      <a:lvl4pPr eaLnBrk="0" hangingPunct="0">
                        <a:spcBef>
                          <a:spcPct val="20000"/>
                        </a:spcBef>
                        <a:defRPr>
                          <a:solidFill>
                            <a:schemeClr val="tx1"/>
                          </a:solidFill>
                          <a:latin typeface="Arial" pitchFamily="34" charset="0"/>
                          <a:ea typeface="宋体" pitchFamily="2" charset="-122"/>
                        </a:defRPr>
                      </a:lvl4pPr>
                      <a:lvl5pPr eaLnBrk="0" hangingPunct="0">
                        <a:spcBef>
                          <a:spcPct val="20000"/>
                        </a:spcBef>
                        <a:defRPr>
                          <a:solidFill>
                            <a:schemeClr val="tx1"/>
                          </a:solidFill>
                          <a:latin typeface="Arial" pitchFamily="34" charset="0"/>
                          <a:ea typeface="宋体" pitchFamily="2" charset="-122"/>
                        </a:defRPr>
                      </a:lvl5pPr>
                      <a:lvl6pPr eaLnBrk="0" fontAlgn="base" hangingPunct="0">
                        <a:spcBef>
                          <a:spcPct val="20000"/>
                        </a:spcBef>
                        <a:spcAft>
                          <a:spcPct val="0"/>
                        </a:spcAft>
                        <a:defRPr>
                          <a:solidFill>
                            <a:schemeClr val="tx1"/>
                          </a:solidFill>
                          <a:latin typeface="Arial" pitchFamily="34" charset="0"/>
                          <a:ea typeface="宋体" pitchFamily="2" charset="-122"/>
                        </a:defRPr>
                      </a:lvl6pPr>
                      <a:lvl7pPr eaLnBrk="0" fontAlgn="base" hangingPunct="0">
                        <a:spcBef>
                          <a:spcPct val="20000"/>
                        </a:spcBef>
                        <a:spcAft>
                          <a:spcPct val="0"/>
                        </a:spcAft>
                        <a:defRPr>
                          <a:solidFill>
                            <a:schemeClr val="tx1"/>
                          </a:solidFill>
                          <a:latin typeface="Arial" pitchFamily="34" charset="0"/>
                          <a:ea typeface="宋体" pitchFamily="2" charset="-122"/>
                        </a:defRPr>
                      </a:lvl7pPr>
                      <a:lvl8pPr eaLnBrk="0" fontAlgn="base" hangingPunct="0">
                        <a:spcBef>
                          <a:spcPct val="20000"/>
                        </a:spcBef>
                        <a:spcAft>
                          <a:spcPct val="0"/>
                        </a:spcAft>
                        <a:defRPr>
                          <a:solidFill>
                            <a:schemeClr val="tx1"/>
                          </a:solidFill>
                          <a:latin typeface="Arial" pitchFamily="34" charset="0"/>
                          <a:ea typeface="宋体" pitchFamily="2" charset="-122"/>
                        </a:defRPr>
                      </a:lvl8pPr>
                      <a:lvl9pPr eaLnBrk="0" fontAlgn="base" hangingPunct="0">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zh-CN" sz="1200" u="none" strike="noStrike" cap="none" normalizeH="0" baseline="0" dirty="0" smtClean="0">
                          <a:ln>
                            <a:noFill/>
                          </a:ln>
                          <a:effectLst/>
                          <a:latin typeface="微软雅黑" panose="020B0503020204020204" pitchFamily="34" charset="-122"/>
                          <a:ea typeface="微软雅黑" panose="020B0503020204020204" pitchFamily="34" charset="-122"/>
                          <a:sym typeface="宋体" pitchFamily="2" charset="-122"/>
                        </a:rPr>
                        <a:t>Titan Krios</a:t>
                      </a:r>
                      <a:endParaRPr kumimoji="0" lang="zh-CN" altLang="zh-CN" sz="12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sym typeface="宋体" pitchFamily="2" charset="-122"/>
                      </a:endParaRPr>
                    </a:p>
                  </a:txBody>
                  <a:tcPr marL="0" marR="0" marT="0" marB="0" anchor="ctr" horzOverflow="overflow"/>
                </a:tc>
                <a:tc>
                  <a:txBody>
                    <a:bodyPr/>
                    <a:lstStyle>
                      <a:lvl1pPr eaLnBrk="0" hangingPunct="0">
                        <a:spcBef>
                          <a:spcPct val="20000"/>
                        </a:spcBef>
                        <a:defRPr sz="2800">
                          <a:solidFill>
                            <a:schemeClr val="tx1"/>
                          </a:solidFill>
                          <a:latin typeface="Arial" pitchFamily="34" charset="0"/>
                          <a:ea typeface="宋体" pitchFamily="2" charset="-122"/>
                        </a:defRPr>
                      </a:lvl1pPr>
                      <a:lvl2pPr eaLnBrk="0" hangingPunct="0">
                        <a:spcBef>
                          <a:spcPct val="20000"/>
                        </a:spcBef>
                        <a:defRPr sz="2400">
                          <a:solidFill>
                            <a:schemeClr val="tx1"/>
                          </a:solidFill>
                          <a:latin typeface="Arial" pitchFamily="34" charset="0"/>
                          <a:ea typeface="宋体" pitchFamily="2" charset="-122"/>
                        </a:defRPr>
                      </a:lvl2pPr>
                      <a:lvl3pPr eaLnBrk="0" hangingPunct="0">
                        <a:spcBef>
                          <a:spcPct val="20000"/>
                        </a:spcBef>
                        <a:defRPr sz="2000">
                          <a:solidFill>
                            <a:schemeClr val="tx1"/>
                          </a:solidFill>
                          <a:latin typeface="Arial" pitchFamily="34" charset="0"/>
                          <a:ea typeface="宋体" pitchFamily="2" charset="-122"/>
                        </a:defRPr>
                      </a:lvl3pPr>
                      <a:lvl4pPr eaLnBrk="0" hangingPunct="0">
                        <a:spcBef>
                          <a:spcPct val="20000"/>
                        </a:spcBef>
                        <a:defRPr>
                          <a:solidFill>
                            <a:schemeClr val="tx1"/>
                          </a:solidFill>
                          <a:latin typeface="Arial" pitchFamily="34" charset="0"/>
                          <a:ea typeface="宋体" pitchFamily="2" charset="-122"/>
                        </a:defRPr>
                      </a:lvl4pPr>
                      <a:lvl5pPr eaLnBrk="0" hangingPunct="0">
                        <a:spcBef>
                          <a:spcPct val="20000"/>
                        </a:spcBef>
                        <a:defRPr>
                          <a:solidFill>
                            <a:schemeClr val="tx1"/>
                          </a:solidFill>
                          <a:latin typeface="Arial" pitchFamily="34" charset="0"/>
                          <a:ea typeface="宋体" pitchFamily="2" charset="-122"/>
                        </a:defRPr>
                      </a:lvl5pPr>
                      <a:lvl6pPr eaLnBrk="0" fontAlgn="base" hangingPunct="0">
                        <a:spcBef>
                          <a:spcPct val="20000"/>
                        </a:spcBef>
                        <a:spcAft>
                          <a:spcPct val="0"/>
                        </a:spcAft>
                        <a:defRPr>
                          <a:solidFill>
                            <a:schemeClr val="tx1"/>
                          </a:solidFill>
                          <a:latin typeface="Arial" pitchFamily="34" charset="0"/>
                          <a:ea typeface="宋体" pitchFamily="2" charset="-122"/>
                        </a:defRPr>
                      </a:lvl6pPr>
                      <a:lvl7pPr eaLnBrk="0" fontAlgn="base" hangingPunct="0">
                        <a:spcBef>
                          <a:spcPct val="20000"/>
                        </a:spcBef>
                        <a:spcAft>
                          <a:spcPct val="0"/>
                        </a:spcAft>
                        <a:defRPr>
                          <a:solidFill>
                            <a:schemeClr val="tx1"/>
                          </a:solidFill>
                          <a:latin typeface="Arial" pitchFamily="34" charset="0"/>
                          <a:ea typeface="宋体" pitchFamily="2" charset="-122"/>
                        </a:defRPr>
                      </a:lvl7pPr>
                      <a:lvl8pPr eaLnBrk="0" fontAlgn="base" hangingPunct="0">
                        <a:spcBef>
                          <a:spcPct val="20000"/>
                        </a:spcBef>
                        <a:spcAft>
                          <a:spcPct val="0"/>
                        </a:spcAft>
                        <a:defRPr>
                          <a:solidFill>
                            <a:schemeClr val="tx1"/>
                          </a:solidFill>
                          <a:latin typeface="Arial" pitchFamily="34" charset="0"/>
                          <a:ea typeface="宋体" pitchFamily="2" charset="-122"/>
                        </a:defRPr>
                      </a:lvl8pPr>
                      <a:lvl9pPr eaLnBrk="0" fontAlgn="base" hangingPunct="0">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zh-CN" sz="1200" u="none" strike="noStrike" cap="none" normalizeH="0" baseline="0" dirty="0" smtClean="0">
                          <a:ln>
                            <a:noFill/>
                          </a:ln>
                          <a:effectLst/>
                          <a:latin typeface="微软雅黑" panose="020B0503020204020204" pitchFamily="34" charset="-122"/>
                          <a:ea typeface="微软雅黑" panose="020B0503020204020204" pitchFamily="34" charset="-122"/>
                          <a:sym typeface="宋体" pitchFamily="2" charset="-122"/>
                        </a:rPr>
                        <a:t>300Kv加速电压；场发射灯丝；信息分辨极限0.14nm；</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zh-CN" sz="1200" u="none" strike="noStrike" cap="none" normalizeH="0" baseline="0" dirty="0" smtClean="0">
                          <a:ln>
                            <a:noFill/>
                          </a:ln>
                          <a:effectLst/>
                          <a:latin typeface="微软雅黑" panose="020B0503020204020204" pitchFamily="34" charset="-122"/>
                          <a:ea typeface="微软雅黑" panose="020B0503020204020204" pitchFamily="34" charset="-122"/>
                          <a:sym typeface="宋体" pitchFamily="2" charset="-122"/>
                        </a:rPr>
                        <a:t>配备自动上样装置，球差矫正装置，能量过滤器及</a:t>
                      </a:r>
                      <a:endParaRPr kumimoji="0" lang="en-US" altLang="zh-CN" sz="1200" u="none" strike="noStrike" cap="none" normalizeH="0" baseline="0" dirty="0" smtClean="0">
                        <a:ln>
                          <a:noFill/>
                        </a:ln>
                        <a:effectLst/>
                        <a:latin typeface="微软雅黑" panose="020B0503020204020204" pitchFamily="34" charset="-122"/>
                        <a:ea typeface="微软雅黑" panose="020B0503020204020204" pitchFamily="34" charset="-122"/>
                        <a:sym typeface="宋体" pitchFamily="2" charset="-122"/>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zh-CN" sz="1200" u="none" strike="noStrike" cap="none" normalizeH="0" baseline="0" dirty="0" smtClean="0">
                          <a:ln>
                            <a:noFill/>
                          </a:ln>
                          <a:effectLst/>
                          <a:latin typeface="微软雅黑" panose="020B0503020204020204" pitchFamily="34" charset="-122"/>
                          <a:ea typeface="微软雅黑" panose="020B0503020204020204" pitchFamily="34" charset="-122"/>
                          <a:sym typeface="宋体" pitchFamily="2" charset="-122"/>
                        </a:rPr>
                        <a:t>直接电子成像探测器</a:t>
                      </a:r>
                      <a:endParaRPr kumimoji="0" lang="zh-CN" altLang="zh-CN" sz="12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sym typeface="宋体" pitchFamily="2" charset="-122"/>
                      </a:endParaRPr>
                    </a:p>
                  </a:txBody>
                  <a:tcPr marL="0" marR="0" marT="0" marB="0" anchor="ctr" horzOverflow="overflow"/>
                </a:tc>
                <a:tc vMerge="1">
                  <a:txBody>
                    <a:bodyPr/>
                    <a:lstStyle/>
                    <a:p>
                      <a:endParaRPr lang="zh-CN" altLang="en-US"/>
                    </a:p>
                  </a:txBody>
                  <a:tcPr/>
                </a:tc>
              </a:tr>
            </a:tbl>
          </a:graphicData>
        </a:graphic>
      </p:graphicFrame>
      <p:sp>
        <p:nvSpPr>
          <p:cNvPr id="13" name="Text Box 2"/>
          <p:cNvSpPr txBox="1">
            <a:spLocks noChangeArrowheads="1"/>
          </p:cNvSpPr>
          <p:nvPr/>
        </p:nvSpPr>
        <p:spPr bwMode="auto">
          <a:xfrm>
            <a:off x="0" y="155151"/>
            <a:ext cx="7586663" cy="615553"/>
          </a:xfrm>
          <a:prstGeom prst="rect">
            <a:avLst/>
          </a:prstGeom>
          <a:noFill/>
          <a:ln w="9525">
            <a:noFill/>
            <a:miter lim="800000"/>
            <a:headEnd/>
            <a:tailEnd/>
          </a:ln>
        </p:spPr>
        <p:txBody>
          <a:bodyPr>
            <a:spAutoFit/>
          </a:bodyPr>
          <a:lstStyle/>
          <a:p>
            <a:r>
              <a:rPr lang="zh-CN" altLang="en-US" sz="3400" b="1" dirty="0" smtClean="0">
                <a:solidFill>
                  <a:schemeClr val="bg1"/>
                </a:solidFill>
                <a:latin typeface="仿宋" pitchFamily="49" charset="-122"/>
                <a:ea typeface="仿宋" pitchFamily="49" charset="-122"/>
              </a:rPr>
              <a:t>设施建设</a:t>
            </a:r>
            <a:r>
              <a:rPr lang="en-US" altLang="zh-CN" sz="3400" b="1" dirty="0" smtClean="0">
                <a:solidFill>
                  <a:schemeClr val="bg1"/>
                </a:solidFill>
                <a:latin typeface="仿宋" pitchFamily="49" charset="-122"/>
                <a:ea typeface="仿宋" pitchFamily="49" charset="-122"/>
              </a:rPr>
              <a:t>-</a:t>
            </a:r>
            <a:r>
              <a:rPr lang="zh-CN" altLang="en-US" sz="3400" b="1" dirty="0" smtClean="0">
                <a:solidFill>
                  <a:schemeClr val="bg1"/>
                </a:solidFill>
                <a:latin typeface="仿宋" pitchFamily="49" charset="-122"/>
                <a:ea typeface="仿宋" pitchFamily="49" charset="-122"/>
              </a:rPr>
              <a:t>集成化电镜分析系统</a:t>
            </a:r>
            <a:endParaRPr lang="zh-CN" altLang="en-US" sz="3400" b="1" dirty="0">
              <a:solidFill>
                <a:schemeClr val="bg1"/>
              </a:solidFill>
              <a:latin typeface="仿宋" pitchFamily="49" charset="-122"/>
              <a:ea typeface="仿宋" pitchFamily="49" charset="-122"/>
            </a:endParaRPr>
          </a:p>
        </p:txBody>
      </p:sp>
      <p:sp>
        <p:nvSpPr>
          <p:cNvPr id="14" name="矩形 2"/>
          <p:cNvSpPr>
            <a:spLocks noChangeArrowheads="1"/>
          </p:cNvSpPr>
          <p:nvPr/>
        </p:nvSpPr>
        <p:spPr bwMode="auto">
          <a:xfrm>
            <a:off x="323528" y="847091"/>
            <a:ext cx="4074895"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just" eaLnBrk="1" fontAlgn="base" hangingPunct="1">
              <a:spcBef>
                <a:spcPct val="0"/>
              </a:spcBef>
              <a:spcAft>
                <a:spcPct val="0"/>
              </a:spcAft>
              <a:buFont typeface="Arial" pitchFamily="34" charset="0"/>
              <a:buNone/>
            </a:pPr>
            <a:r>
              <a:rPr lang="en-US" altLang="zh-CN" sz="1600" dirty="0" smtClean="0">
                <a:solidFill>
                  <a:schemeClr val="bg1">
                    <a:lumMod val="50000"/>
                  </a:schemeClr>
                </a:solidFill>
                <a:latin typeface="仿宋" pitchFamily="49" charset="-122"/>
                <a:ea typeface="仿宋" pitchFamily="49" charset="-122"/>
              </a:rPr>
              <a:t>     </a:t>
            </a:r>
            <a:r>
              <a:rPr lang="zh-CN" altLang="zh-CN" sz="1600" dirty="0" smtClean="0">
                <a:solidFill>
                  <a:schemeClr val="bg1">
                    <a:lumMod val="50000"/>
                  </a:schemeClr>
                </a:solidFill>
                <a:latin typeface="仿宋" pitchFamily="49" charset="-122"/>
                <a:ea typeface="仿宋" pitchFamily="49" charset="-122"/>
              </a:rPr>
              <a:t>电镜分析系统主要运用低温冷冻透射电镜，探索三维重构技术的发展与应用，以期达到对生物超大分子复合体的高分辨率三维结构解析。</a:t>
            </a:r>
            <a:r>
              <a:rPr lang="zh-CN" altLang="en-US" sz="1600" dirty="0" smtClean="0">
                <a:solidFill>
                  <a:schemeClr val="bg1">
                    <a:lumMod val="50000"/>
                  </a:schemeClr>
                </a:solidFill>
                <a:latin typeface="仿宋" pitchFamily="49" charset="-122"/>
                <a:ea typeface="仿宋" pitchFamily="49" charset="-122"/>
              </a:rPr>
              <a:t>目前，</a:t>
            </a:r>
            <a:r>
              <a:rPr lang="zh-CN" altLang="zh-CN" sz="1600" dirty="0" smtClean="0">
                <a:solidFill>
                  <a:schemeClr val="bg1">
                    <a:lumMod val="50000"/>
                  </a:schemeClr>
                </a:solidFill>
                <a:latin typeface="仿宋" pitchFamily="49" charset="-122"/>
                <a:ea typeface="仿宋" pitchFamily="49" charset="-122"/>
              </a:rPr>
              <a:t>该技术</a:t>
            </a:r>
            <a:r>
              <a:rPr lang="zh-CN" altLang="en-US" sz="1600" b="1" dirty="0" smtClean="0">
                <a:solidFill>
                  <a:srgbClr val="C00000"/>
                </a:solidFill>
                <a:latin typeface="仿宋" pitchFamily="49" charset="-122"/>
                <a:ea typeface="仿宋" pitchFamily="49" charset="-122"/>
              </a:rPr>
              <a:t>主要应用</a:t>
            </a:r>
            <a:r>
              <a:rPr lang="zh-CN" altLang="zh-CN" sz="1600" b="1" dirty="0" smtClean="0">
                <a:solidFill>
                  <a:srgbClr val="C00000"/>
                </a:solidFill>
                <a:latin typeface="仿宋" pitchFamily="49" charset="-122"/>
                <a:ea typeface="仿宋" pitchFamily="49" charset="-122"/>
              </a:rPr>
              <a:t>为单颗粒</a:t>
            </a:r>
            <a:r>
              <a:rPr lang="zh-CN" altLang="en-US" sz="1600" b="1" dirty="0" smtClean="0">
                <a:solidFill>
                  <a:srgbClr val="C00000"/>
                </a:solidFill>
                <a:latin typeface="仿宋" pitchFamily="49" charset="-122"/>
                <a:ea typeface="仿宋" pitchFamily="49" charset="-122"/>
              </a:rPr>
              <a:t>三维</a:t>
            </a:r>
            <a:r>
              <a:rPr lang="zh-CN" altLang="zh-CN" sz="1600" b="1" dirty="0" smtClean="0">
                <a:solidFill>
                  <a:srgbClr val="C00000"/>
                </a:solidFill>
                <a:latin typeface="仿宋" pitchFamily="49" charset="-122"/>
                <a:ea typeface="仿宋" pitchFamily="49" charset="-122"/>
              </a:rPr>
              <a:t>重</a:t>
            </a:r>
            <a:r>
              <a:rPr lang="zh-CN" altLang="en-US" sz="1600" b="1" dirty="0" smtClean="0">
                <a:solidFill>
                  <a:srgbClr val="C00000"/>
                </a:solidFill>
                <a:latin typeface="仿宋" pitchFamily="49" charset="-122"/>
                <a:ea typeface="仿宋" pitchFamily="49" charset="-122"/>
              </a:rPr>
              <a:t>构</a:t>
            </a:r>
            <a:r>
              <a:rPr lang="zh-CN" altLang="zh-CN" sz="1600" b="1" dirty="0" smtClean="0">
                <a:solidFill>
                  <a:srgbClr val="C00000"/>
                </a:solidFill>
                <a:latin typeface="仿宋" pitchFamily="49" charset="-122"/>
                <a:ea typeface="仿宋" pitchFamily="49" charset="-122"/>
              </a:rPr>
              <a:t>及</a:t>
            </a:r>
            <a:r>
              <a:rPr lang="zh-CN" altLang="en-US" sz="1600" b="1" dirty="0" smtClean="0">
                <a:solidFill>
                  <a:srgbClr val="C00000"/>
                </a:solidFill>
                <a:latin typeface="仿宋" pitchFamily="49" charset="-122"/>
                <a:ea typeface="仿宋" pitchFamily="49" charset="-122"/>
              </a:rPr>
              <a:t>电子断层三维</a:t>
            </a:r>
            <a:r>
              <a:rPr lang="zh-CN" altLang="zh-CN" sz="1600" b="1" dirty="0" smtClean="0">
                <a:solidFill>
                  <a:srgbClr val="C00000"/>
                </a:solidFill>
                <a:latin typeface="仿宋" pitchFamily="49" charset="-122"/>
                <a:ea typeface="仿宋" pitchFamily="49" charset="-122"/>
              </a:rPr>
              <a:t>成像。</a:t>
            </a:r>
            <a:endParaRPr lang="en-US" altLang="zh-CN" sz="1600" b="1" dirty="0" smtClean="0">
              <a:solidFill>
                <a:srgbClr val="C00000"/>
              </a:solidFill>
              <a:latin typeface="仿宋" pitchFamily="49" charset="-122"/>
              <a:ea typeface="仿宋" pitchFamily="49" charset="-122"/>
            </a:endParaRPr>
          </a:p>
          <a:p>
            <a:pPr algn="just" eaLnBrk="1" fontAlgn="base" hangingPunct="1">
              <a:spcBef>
                <a:spcPct val="0"/>
              </a:spcBef>
              <a:spcAft>
                <a:spcPct val="0"/>
              </a:spcAft>
              <a:buFont typeface="Arial" pitchFamily="34" charset="0"/>
              <a:buNone/>
            </a:pPr>
            <a:r>
              <a:rPr lang="en-US" altLang="zh-CN" sz="1600" dirty="0" smtClean="0">
                <a:solidFill>
                  <a:schemeClr val="bg1">
                    <a:lumMod val="50000"/>
                  </a:schemeClr>
                </a:solidFill>
                <a:latin typeface="仿宋" pitchFamily="49" charset="-122"/>
                <a:ea typeface="仿宋" pitchFamily="49" charset="-122"/>
              </a:rPr>
              <a:t>     </a:t>
            </a:r>
            <a:r>
              <a:rPr lang="zh-CN" altLang="zh-CN" sz="1600" dirty="0" smtClean="0">
                <a:solidFill>
                  <a:schemeClr val="bg1">
                    <a:lumMod val="50000"/>
                  </a:schemeClr>
                </a:solidFill>
                <a:latin typeface="仿宋" pitchFamily="49" charset="-122"/>
                <a:ea typeface="仿宋" pitchFamily="49" charset="-122"/>
              </a:rPr>
              <a:t>电镜分析系统现配有</a:t>
            </a:r>
            <a:r>
              <a:rPr lang="zh-CN" altLang="zh-CN" sz="1600" b="1" dirty="0" smtClean="0">
                <a:solidFill>
                  <a:srgbClr val="C00000"/>
                </a:solidFill>
                <a:latin typeface="仿宋" pitchFamily="49" charset="-122"/>
                <a:ea typeface="仿宋" pitchFamily="49" charset="-122"/>
              </a:rPr>
              <a:t>三台</a:t>
            </a:r>
            <a:r>
              <a:rPr lang="en-US" altLang="zh-CN" sz="1600" b="1" dirty="0" smtClean="0">
                <a:solidFill>
                  <a:srgbClr val="C00000"/>
                </a:solidFill>
                <a:latin typeface="仿宋" pitchFamily="49" charset="-122"/>
                <a:ea typeface="仿宋" pitchFamily="49" charset="-122"/>
              </a:rPr>
              <a:t>FEI</a:t>
            </a:r>
            <a:r>
              <a:rPr lang="zh-CN" altLang="zh-CN" sz="1600" b="1" dirty="0" smtClean="0">
                <a:solidFill>
                  <a:srgbClr val="C00000"/>
                </a:solidFill>
                <a:latin typeface="仿宋" pitchFamily="49" charset="-122"/>
                <a:ea typeface="仿宋" pitchFamily="49" charset="-122"/>
              </a:rPr>
              <a:t>低温冷冻透射电子显微镜，包括：</a:t>
            </a:r>
            <a:r>
              <a:rPr lang="en-US" altLang="zh-CN" sz="1600" b="1" dirty="0" smtClean="0">
                <a:solidFill>
                  <a:srgbClr val="C00000"/>
                </a:solidFill>
                <a:latin typeface="仿宋" pitchFamily="49" charset="-122"/>
                <a:ea typeface="仿宋" pitchFamily="49" charset="-122"/>
              </a:rPr>
              <a:t>300</a:t>
            </a:r>
            <a:r>
              <a:rPr lang="zh-CN" altLang="zh-CN" sz="1600" b="1" dirty="0" smtClean="0">
                <a:solidFill>
                  <a:srgbClr val="C00000"/>
                </a:solidFill>
                <a:latin typeface="仿宋" pitchFamily="49" charset="-122"/>
                <a:ea typeface="仿宋" pitchFamily="49" charset="-122"/>
              </a:rPr>
              <a:t>千伏场发射</a:t>
            </a:r>
            <a:r>
              <a:rPr lang="en-US" altLang="zh-CN" sz="1600" b="1" dirty="0" smtClean="0">
                <a:solidFill>
                  <a:srgbClr val="C00000"/>
                </a:solidFill>
                <a:latin typeface="仿宋" pitchFamily="49" charset="-122"/>
                <a:ea typeface="仿宋" pitchFamily="49" charset="-122"/>
              </a:rPr>
              <a:t>Titan </a:t>
            </a:r>
            <a:r>
              <a:rPr lang="en-US" altLang="zh-CN" sz="1600" b="1" dirty="0" err="1" smtClean="0">
                <a:solidFill>
                  <a:srgbClr val="C00000"/>
                </a:solidFill>
                <a:latin typeface="仿宋" pitchFamily="49" charset="-122"/>
                <a:ea typeface="仿宋" pitchFamily="49" charset="-122"/>
              </a:rPr>
              <a:t>Krios</a:t>
            </a:r>
            <a:r>
              <a:rPr lang="zh-CN" altLang="en-US" sz="1600" b="1" dirty="0" smtClean="0">
                <a:solidFill>
                  <a:srgbClr val="C00000"/>
                </a:solidFill>
                <a:latin typeface="仿宋" pitchFamily="49" charset="-122"/>
                <a:ea typeface="仿宋" pitchFamily="49" charset="-122"/>
              </a:rPr>
              <a:t>、</a:t>
            </a:r>
            <a:r>
              <a:rPr lang="en-US" altLang="zh-CN" sz="1600" b="1" dirty="0" smtClean="0">
                <a:solidFill>
                  <a:srgbClr val="C00000"/>
                </a:solidFill>
                <a:latin typeface="仿宋" pitchFamily="49" charset="-122"/>
                <a:ea typeface="仿宋" pitchFamily="49" charset="-122"/>
              </a:rPr>
              <a:t>200</a:t>
            </a:r>
            <a:r>
              <a:rPr lang="zh-CN" altLang="zh-CN" sz="1600" b="1" dirty="0" smtClean="0">
                <a:solidFill>
                  <a:srgbClr val="C00000"/>
                </a:solidFill>
                <a:latin typeface="仿宋" pitchFamily="49" charset="-122"/>
                <a:ea typeface="仿宋" pitchFamily="49" charset="-122"/>
              </a:rPr>
              <a:t>千伏场发射</a:t>
            </a:r>
            <a:r>
              <a:rPr lang="en-US" altLang="zh-CN" sz="1600" b="1" dirty="0" smtClean="0">
                <a:solidFill>
                  <a:srgbClr val="C00000"/>
                </a:solidFill>
                <a:latin typeface="仿宋" pitchFamily="49" charset="-122"/>
                <a:ea typeface="仿宋" pitchFamily="49" charset="-122"/>
              </a:rPr>
              <a:t>TF20</a:t>
            </a:r>
            <a:r>
              <a:rPr lang="zh-CN" altLang="zh-CN" sz="1600" b="1" dirty="0" smtClean="0">
                <a:solidFill>
                  <a:srgbClr val="C00000"/>
                </a:solidFill>
                <a:latin typeface="仿宋" pitchFamily="49" charset="-122"/>
                <a:ea typeface="仿宋" pitchFamily="49" charset="-122"/>
              </a:rPr>
              <a:t>，以及</a:t>
            </a:r>
            <a:r>
              <a:rPr lang="en-US" altLang="zh-CN" sz="1600" b="1" dirty="0" smtClean="0">
                <a:solidFill>
                  <a:srgbClr val="C00000"/>
                </a:solidFill>
                <a:latin typeface="仿宋" pitchFamily="49" charset="-122"/>
                <a:ea typeface="仿宋" pitchFamily="49" charset="-122"/>
              </a:rPr>
              <a:t>120</a:t>
            </a:r>
            <a:r>
              <a:rPr lang="zh-CN" altLang="zh-CN" sz="1600" b="1" dirty="0" smtClean="0">
                <a:solidFill>
                  <a:srgbClr val="C00000"/>
                </a:solidFill>
                <a:latin typeface="仿宋" pitchFamily="49" charset="-122"/>
                <a:ea typeface="仿宋" pitchFamily="49" charset="-122"/>
              </a:rPr>
              <a:t>千伏</a:t>
            </a:r>
            <a:r>
              <a:rPr lang="en-US" altLang="zh-CN" sz="1600" b="1" dirty="0" smtClean="0">
                <a:solidFill>
                  <a:srgbClr val="C00000"/>
                </a:solidFill>
                <a:latin typeface="仿宋" pitchFamily="49" charset="-122"/>
                <a:ea typeface="仿宋" pitchFamily="49" charset="-122"/>
              </a:rPr>
              <a:t>LaB6</a:t>
            </a:r>
            <a:r>
              <a:rPr lang="zh-CN" altLang="zh-CN" sz="1600" b="1" dirty="0" smtClean="0">
                <a:solidFill>
                  <a:srgbClr val="C00000"/>
                </a:solidFill>
                <a:latin typeface="仿宋" pitchFamily="49" charset="-122"/>
                <a:ea typeface="仿宋" pitchFamily="49" charset="-122"/>
              </a:rPr>
              <a:t>光源的</a:t>
            </a:r>
            <a:r>
              <a:rPr lang="en-US" altLang="zh-CN" sz="1600" b="1" dirty="0" smtClean="0">
                <a:solidFill>
                  <a:srgbClr val="C00000"/>
                </a:solidFill>
                <a:latin typeface="仿宋" pitchFamily="49" charset="-122"/>
                <a:ea typeface="仿宋" pitchFamily="49" charset="-122"/>
              </a:rPr>
              <a:t>T12</a:t>
            </a:r>
            <a:r>
              <a:rPr lang="zh-CN" altLang="zh-CN" sz="1600" b="1" dirty="0" smtClean="0">
                <a:solidFill>
                  <a:schemeClr val="bg1">
                    <a:lumMod val="50000"/>
                  </a:schemeClr>
                </a:solidFill>
                <a:latin typeface="仿宋" pitchFamily="49" charset="-122"/>
                <a:ea typeface="仿宋" pitchFamily="49" charset="-122"/>
              </a:rPr>
              <a:t>。</a:t>
            </a:r>
            <a:r>
              <a:rPr lang="zh-CN" altLang="zh-CN" sz="1600" dirty="0" smtClean="0">
                <a:solidFill>
                  <a:schemeClr val="bg1">
                    <a:lumMod val="50000"/>
                  </a:schemeClr>
                </a:solidFill>
                <a:latin typeface="仿宋" pitchFamily="49" charset="-122"/>
                <a:ea typeface="仿宋" pitchFamily="49" charset="-122"/>
              </a:rPr>
              <a:t>样品制备模块可满足快速冷冻制样、负染样品制备、高压冷冻、超薄切片、免疫和组织细胞切片分析等制样要求。</a:t>
            </a:r>
            <a:endParaRPr lang="zh-CN" altLang="en-US" sz="1600" dirty="0" smtClean="0">
              <a:solidFill>
                <a:schemeClr val="bg1">
                  <a:lumMod val="50000"/>
                </a:schemeClr>
              </a:solidFill>
              <a:latin typeface="仿宋" pitchFamily="49" charset="-122"/>
              <a:ea typeface="仿宋" pitchFamily="49" charset="-122"/>
            </a:endParaRPr>
          </a:p>
        </p:txBody>
      </p:sp>
    </p:spTree>
    <p:extLst>
      <p:ext uri="{BB962C8B-B14F-4D97-AF65-F5344CB8AC3E}">
        <p14:creationId xmlns:p14="http://schemas.microsoft.com/office/powerpoint/2010/main" val="8112200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idx="4294967295"/>
          </p:nvPr>
        </p:nvSpPr>
        <p:spPr>
          <a:xfrm>
            <a:off x="158824" y="12601"/>
            <a:ext cx="8229600" cy="750599"/>
          </a:xfrm>
        </p:spPr>
        <p:txBody>
          <a:bodyPr>
            <a:normAutofit/>
          </a:bodyPr>
          <a:lstStyle/>
          <a:p>
            <a:r>
              <a:rPr lang="zh-CN" altLang="en-US" sz="2800" dirty="0" smtClean="0">
                <a:solidFill>
                  <a:schemeClr val="bg1"/>
                </a:solidFill>
              </a:rPr>
              <a:t>补 充 思 考</a:t>
            </a:r>
            <a:endParaRPr lang="zh-CN" altLang="en-US" sz="2800" dirty="0">
              <a:solidFill>
                <a:schemeClr val="bg1"/>
              </a:solidFill>
            </a:endParaRPr>
          </a:p>
        </p:txBody>
      </p:sp>
      <p:sp>
        <p:nvSpPr>
          <p:cNvPr id="5" name="内容占位符 4"/>
          <p:cNvSpPr>
            <a:spLocks noGrp="1"/>
          </p:cNvSpPr>
          <p:nvPr>
            <p:ph idx="4294967295"/>
          </p:nvPr>
        </p:nvSpPr>
        <p:spPr>
          <a:xfrm>
            <a:off x="495300" y="1059210"/>
            <a:ext cx="8229600" cy="4968473"/>
          </a:xfrm>
        </p:spPr>
        <p:txBody>
          <a:bodyPr/>
          <a:lstStyle/>
          <a:p>
            <a:pPr marL="342900" indent="-342900">
              <a:lnSpc>
                <a:spcPct val="200000"/>
              </a:lnSpc>
              <a:buFont typeface="Wingdings" panose="05000000000000000000" pitchFamily="2" charset="2"/>
              <a:buChar char="Ø"/>
            </a:pPr>
            <a:r>
              <a:rPr lang="zh-CN" altLang="en-US" sz="2200" dirty="0" smtClean="0"/>
              <a:t>互联网思维所产生的技术工具、服务支撑、管理理念，已深入生活的方方面面</a:t>
            </a:r>
            <a:endParaRPr lang="en-US" altLang="zh-CN" sz="2200" dirty="0" smtClean="0"/>
          </a:p>
          <a:p>
            <a:pPr marL="342900" indent="-342900">
              <a:lnSpc>
                <a:spcPct val="200000"/>
              </a:lnSpc>
              <a:buFont typeface="Wingdings" panose="05000000000000000000" pitchFamily="2" charset="2"/>
              <a:buChar char="Ø"/>
            </a:pPr>
            <a:r>
              <a:rPr lang="zh-CN" altLang="en-US" sz="2200" dirty="0" smtClean="0"/>
              <a:t>事实已证明任何一个传统商业、管理模式，都有可能被互联网思维及工具所颠覆</a:t>
            </a:r>
            <a:endParaRPr lang="en-US" altLang="zh-CN" sz="2200" dirty="0" smtClean="0"/>
          </a:p>
          <a:p>
            <a:pPr marL="342900" indent="-342900">
              <a:lnSpc>
                <a:spcPct val="200000"/>
              </a:lnSpc>
              <a:buFont typeface="Wingdings" panose="05000000000000000000" pitchFamily="2" charset="2"/>
              <a:buChar char="Ø"/>
            </a:pPr>
            <a:r>
              <a:rPr lang="zh-CN" altLang="en-US" sz="2200" dirty="0" smtClean="0"/>
              <a:t>与其坐等外部浪潮的来袭，不如主动从自身内部推动创新</a:t>
            </a:r>
            <a:endParaRPr lang="en-US" altLang="zh-CN" sz="2200" dirty="0" smtClean="0"/>
          </a:p>
          <a:p>
            <a:pPr marL="342900" indent="-342900">
              <a:lnSpc>
                <a:spcPct val="200000"/>
              </a:lnSpc>
              <a:buFont typeface="Wingdings" panose="05000000000000000000" pitchFamily="2" charset="2"/>
              <a:buChar char="Ø"/>
            </a:pPr>
            <a:r>
              <a:rPr lang="zh-CN" altLang="en-US" sz="2200" dirty="0" smtClean="0"/>
              <a:t>根据现阶段实际情况，比较容易推进的还是传统模式与互联网思维结合的</a:t>
            </a:r>
            <a:r>
              <a:rPr lang="zh-CN" altLang="en-US" sz="2200" dirty="0" smtClean="0"/>
              <a:t>综合体。且必须结合科研实际情况。</a:t>
            </a:r>
            <a:endParaRPr lang="zh-CN" altLang="en-US" sz="2200" dirty="0"/>
          </a:p>
        </p:txBody>
      </p:sp>
      <p:sp>
        <p:nvSpPr>
          <p:cNvPr id="3" name="日期占位符 2"/>
          <p:cNvSpPr>
            <a:spLocks noGrp="1"/>
          </p:cNvSpPr>
          <p:nvPr>
            <p:ph type="dt" sz="half" idx="4294967295"/>
          </p:nvPr>
        </p:nvSpPr>
        <p:spPr>
          <a:xfrm>
            <a:off x="0" y="6356350"/>
            <a:ext cx="2133600" cy="365125"/>
          </a:xfrm>
        </p:spPr>
        <p:txBody>
          <a:bodyPr/>
          <a:lstStyle/>
          <a:p>
            <a:fld id="{4B7AB1DC-9065-4B37-B23C-C7958F76FCB8}" type="datetime1">
              <a:rPr lang="zh-CN" altLang="en-US" smtClean="0"/>
              <a:pPr/>
              <a:t>2015/8/20</a:t>
            </a:fld>
            <a:endParaRPr lang="zh-CN" altLang="en-US" sz="1800">
              <a:solidFill>
                <a:schemeClr val="tx1"/>
              </a:solidFill>
              <a:latin typeface="Arial" pitchFamily="34" charset="0"/>
              <a:ea typeface="宋体" pitchFamily="2" charset="-122"/>
            </a:endParaRPr>
          </a:p>
        </p:txBody>
      </p:sp>
    </p:spTree>
    <p:extLst>
      <p:ext uri="{BB962C8B-B14F-4D97-AF65-F5344CB8AC3E}">
        <p14:creationId xmlns:p14="http://schemas.microsoft.com/office/powerpoint/2010/main" val="333428969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idx="4294967295"/>
          </p:nvPr>
        </p:nvSpPr>
        <p:spPr>
          <a:xfrm>
            <a:off x="158824" y="12601"/>
            <a:ext cx="8229600" cy="750599"/>
          </a:xfrm>
        </p:spPr>
        <p:txBody>
          <a:bodyPr>
            <a:normAutofit/>
          </a:bodyPr>
          <a:lstStyle/>
          <a:p>
            <a:r>
              <a:rPr lang="zh-CN" altLang="en-US" sz="2800" dirty="0" smtClean="0">
                <a:solidFill>
                  <a:schemeClr val="bg1"/>
                </a:solidFill>
              </a:rPr>
              <a:t>互联网思维在共享服务平台上的运用</a:t>
            </a:r>
            <a:endParaRPr lang="zh-CN" altLang="en-US" sz="2800" dirty="0">
              <a:solidFill>
                <a:schemeClr val="bg1"/>
              </a:solidFill>
            </a:endParaRPr>
          </a:p>
        </p:txBody>
      </p:sp>
      <p:sp>
        <p:nvSpPr>
          <p:cNvPr id="3" name="日期占位符 2"/>
          <p:cNvSpPr>
            <a:spLocks noGrp="1"/>
          </p:cNvSpPr>
          <p:nvPr>
            <p:ph type="dt" sz="half" idx="4294967295"/>
          </p:nvPr>
        </p:nvSpPr>
        <p:spPr>
          <a:xfrm>
            <a:off x="0" y="6356350"/>
            <a:ext cx="2133600" cy="365125"/>
          </a:xfrm>
        </p:spPr>
        <p:txBody>
          <a:bodyPr/>
          <a:lstStyle/>
          <a:p>
            <a:fld id="{4B7AB1DC-9065-4B37-B23C-C7958F76FCB8}" type="datetime1">
              <a:rPr lang="zh-CN" altLang="en-US" smtClean="0"/>
              <a:pPr/>
              <a:t>2015/8/20</a:t>
            </a:fld>
            <a:endParaRPr lang="zh-CN" altLang="en-US" sz="1800">
              <a:solidFill>
                <a:schemeClr val="tx1"/>
              </a:solidFill>
              <a:latin typeface="Arial" pitchFamily="34" charset="0"/>
              <a:ea typeface="宋体" pitchFamily="2" charset="-122"/>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0911" y="860029"/>
            <a:ext cx="5958778" cy="28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0911" y="3884613"/>
            <a:ext cx="5896851" cy="28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descr="https://ss1.bdstatic.com/-0U0bXSm1A5BphGlnYG/tam-ogel/2855ac96abb287d3ab1777f5f3c8b321_121_1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181" y="1796058"/>
            <a:ext cx="1152525" cy="1152526"/>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15" descr="http://img1.imgtn.bdimg.com/it/u=3349062570,887302243&amp;fm=21&amp;gp=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1042" name="Picture 18" descr="C:\Users\hwfan\Desktop\9ea38d62-6b46-4e9f-84d1-bc21b3209d2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6096" y="4615002"/>
            <a:ext cx="1464744" cy="112158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45681" y="1006314"/>
            <a:ext cx="1675639" cy="430887"/>
          </a:xfrm>
          <a:prstGeom prst="rect">
            <a:avLst/>
          </a:prstGeom>
          <a:noFill/>
        </p:spPr>
        <p:txBody>
          <a:bodyPr wrap="square" rtlCol="0">
            <a:spAutoFit/>
          </a:bodyPr>
          <a:lstStyle/>
          <a:p>
            <a:pPr algn="ctr"/>
            <a:r>
              <a:rPr lang="zh-CN" altLang="en-US" sz="2200" dirty="0">
                <a:latin typeface="黑体" panose="02010609060101010101" pitchFamily="49" charset="-122"/>
                <a:ea typeface="黑体" panose="02010609060101010101" pitchFamily="49" charset="-122"/>
              </a:rPr>
              <a:t>共享经济</a:t>
            </a:r>
          </a:p>
        </p:txBody>
      </p:sp>
    </p:spTree>
    <p:extLst>
      <p:ext uri="{BB962C8B-B14F-4D97-AF65-F5344CB8AC3E}">
        <p14:creationId xmlns:p14="http://schemas.microsoft.com/office/powerpoint/2010/main" val="141307597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idx="4294967295"/>
          </p:nvPr>
        </p:nvSpPr>
        <p:spPr>
          <a:xfrm>
            <a:off x="158824" y="12601"/>
            <a:ext cx="8229600" cy="750599"/>
          </a:xfrm>
        </p:spPr>
        <p:txBody>
          <a:bodyPr>
            <a:normAutofit/>
          </a:bodyPr>
          <a:lstStyle/>
          <a:p>
            <a:r>
              <a:rPr lang="zh-CN" altLang="en-US" sz="2800" dirty="0" smtClean="0">
                <a:solidFill>
                  <a:schemeClr val="bg1"/>
                </a:solidFill>
              </a:rPr>
              <a:t>互联网思维在共享服务平台上的运用</a:t>
            </a:r>
            <a:endParaRPr lang="zh-CN" altLang="en-US" sz="2800" dirty="0">
              <a:solidFill>
                <a:schemeClr val="bg1"/>
              </a:solidFill>
            </a:endParaRPr>
          </a:p>
        </p:txBody>
      </p:sp>
      <p:sp>
        <p:nvSpPr>
          <p:cNvPr id="3" name="日期占位符 2"/>
          <p:cNvSpPr>
            <a:spLocks noGrp="1"/>
          </p:cNvSpPr>
          <p:nvPr>
            <p:ph type="dt" sz="half" idx="4294967295"/>
          </p:nvPr>
        </p:nvSpPr>
        <p:spPr>
          <a:xfrm>
            <a:off x="0" y="6356350"/>
            <a:ext cx="2133600" cy="365125"/>
          </a:xfrm>
        </p:spPr>
        <p:txBody>
          <a:bodyPr/>
          <a:lstStyle/>
          <a:p>
            <a:fld id="{4B7AB1DC-9065-4B37-B23C-C7958F76FCB8}" type="datetime1">
              <a:rPr lang="zh-CN" altLang="en-US" smtClean="0"/>
              <a:pPr/>
              <a:t>2015/8/20</a:t>
            </a:fld>
            <a:endParaRPr lang="zh-CN" altLang="en-US" sz="1800">
              <a:solidFill>
                <a:schemeClr val="tx1"/>
              </a:solidFill>
              <a:latin typeface="Arial" pitchFamily="34" charset="0"/>
              <a:ea typeface="宋体" pitchFamily="2" charset="-122"/>
            </a:endParaRPr>
          </a:p>
        </p:txBody>
      </p:sp>
      <p:sp>
        <p:nvSpPr>
          <p:cNvPr id="7" name="AutoShape 15" descr="http://img1.imgtn.bdimg.com/it/u=3349062570,887302243&amp;fm=21&amp;gp=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9" name="TextBox 8"/>
          <p:cNvSpPr txBox="1"/>
          <p:nvPr/>
        </p:nvSpPr>
        <p:spPr>
          <a:xfrm>
            <a:off x="545681" y="1006314"/>
            <a:ext cx="1675639" cy="430887"/>
          </a:xfrm>
          <a:prstGeom prst="rect">
            <a:avLst/>
          </a:prstGeom>
          <a:noFill/>
        </p:spPr>
        <p:txBody>
          <a:bodyPr wrap="square" rtlCol="0">
            <a:spAutoFit/>
          </a:bodyPr>
          <a:lstStyle/>
          <a:p>
            <a:pPr algn="ctr"/>
            <a:r>
              <a:rPr lang="zh-CN" altLang="en-US" sz="2200" dirty="0" smtClean="0">
                <a:latin typeface="黑体" panose="02010609060101010101" pitchFamily="49" charset="-122"/>
                <a:ea typeface="黑体" panose="02010609060101010101" pitchFamily="49" charset="-122"/>
              </a:rPr>
              <a:t>个人征信</a:t>
            </a:r>
            <a:endParaRPr lang="zh-CN" altLang="en-US" sz="2200" dirty="0">
              <a:latin typeface="黑体" panose="02010609060101010101" pitchFamily="49" charset="-122"/>
              <a:ea typeface="黑体" panose="02010609060101010101" pitchFamily="49" charset="-122"/>
            </a:endParaRPr>
          </a:p>
        </p:txBody>
      </p:sp>
      <p:pic>
        <p:nvPicPr>
          <p:cNvPr id="2053" name="Picture 5" descr="http://upload.techweb.com.cn/2015/0128/142241559788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720" y="1529406"/>
            <a:ext cx="5302926" cy="46430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618184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快盘\01重大科技基础设施开放共享网\07网站建设\20150625王婷婷\重大科技基础设施共享服务平台.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1374" y="763200"/>
            <a:ext cx="7200000" cy="6094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45681" y="1006314"/>
            <a:ext cx="1675639" cy="430887"/>
          </a:xfrm>
          <a:prstGeom prst="rect">
            <a:avLst/>
          </a:prstGeom>
          <a:noFill/>
        </p:spPr>
        <p:txBody>
          <a:bodyPr wrap="square" rtlCol="0">
            <a:spAutoFit/>
          </a:bodyPr>
          <a:lstStyle/>
          <a:p>
            <a:pPr algn="ctr"/>
            <a:r>
              <a:rPr lang="zh-CN" altLang="en-US" sz="2200" dirty="0" smtClean="0">
                <a:latin typeface="黑体" panose="02010609060101010101" pitchFamily="49" charset="-122"/>
                <a:ea typeface="黑体" panose="02010609060101010101" pitchFamily="49" charset="-122"/>
              </a:rPr>
              <a:t>文库</a:t>
            </a:r>
            <a:endParaRPr lang="zh-CN" altLang="en-US" sz="2200" dirty="0">
              <a:latin typeface="黑体" panose="02010609060101010101" pitchFamily="49" charset="-122"/>
              <a:ea typeface="黑体" panose="02010609060101010101" pitchFamily="49" charset="-122"/>
            </a:endParaRPr>
          </a:p>
        </p:txBody>
      </p:sp>
      <p:sp>
        <p:nvSpPr>
          <p:cNvPr id="4" name="标题 3"/>
          <p:cNvSpPr txBox="1">
            <a:spLocks/>
          </p:cNvSpPr>
          <p:nvPr/>
        </p:nvSpPr>
        <p:spPr bwMode="auto">
          <a:xfrm>
            <a:off x="158824" y="12601"/>
            <a:ext cx="8229600" cy="750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marL="914400" indent="-914400" algn="ctr" rtl="0" fontAlgn="base">
              <a:spcBef>
                <a:spcPct val="0"/>
              </a:spcBef>
              <a:spcAft>
                <a:spcPct val="0"/>
              </a:spcAft>
              <a:defRPr sz="4400">
                <a:solidFill>
                  <a:schemeClr val="tx1"/>
                </a:solidFill>
                <a:latin typeface="+mj-lt"/>
                <a:ea typeface="+mj-ea"/>
                <a:cs typeface="+mj-cs"/>
                <a:sym typeface="Calibri" pitchFamily="34" charset="0"/>
              </a:defRPr>
            </a:lvl1pPr>
            <a:lvl2pPr marL="914400" indent="-914400" algn="ctr" rtl="0" fontAlgn="base">
              <a:spcBef>
                <a:spcPct val="0"/>
              </a:spcBef>
              <a:spcAft>
                <a:spcPct val="0"/>
              </a:spcAft>
              <a:defRPr sz="4400">
                <a:solidFill>
                  <a:schemeClr val="tx1"/>
                </a:solidFill>
                <a:latin typeface="微软雅黑" pitchFamily="34" charset="-122"/>
                <a:ea typeface="微软雅黑" pitchFamily="34" charset="-122"/>
                <a:sym typeface="Calibri" pitchFamily="34" charset="0"/>
              </a:defRPr>
            </a:lvl2pPr>
            <a:lvl3pPr marL="914400" indent="-914400" algn="ctr" rtl="0" fontAlgn="base">
              <a:spcBef>
                <a:spcPct val="0"/>
              </a:spcBef>
              <a:spcAft>
                <a:spcPct val="0"/>
              </a:spcAft>
              <a:defRPr sz="4400">
                <a:solidFill>
                  <a:schemeClr val="tx1"/>
                </a:solidFill>
                <a:latin typeface="微软雅黑" pitchFamily="34" charset="-122"/>
                <a:ea typeface="微软雅黑" pitchFamily="34" charset="-122"/>
                <a:sym typeface="Calibri" pitchFamily="34" charset="0"/>
              </a:defRPr>
            </a:lvl3pPr>
            <a:lvl4pPr marL="914400" indent="-914400" algn="ctr" rtl="0" fontAlgn="base">
              <a:spcBef>
                <a:spcPct val="0"/>
              </a:spcBef>
              <a:spcAft>
                <a:spcPct val="0"/>
              </a:spcAft>
              <a:defRPr sz="4400">
                <a:solidFill>
                  <a:schemeClr val="tx1"/>
                </a:solidFill>
                <a:latin typeface="微软雅黑" pitchFamily="34" charset="-122"/>
                <a:ea typeface="微软雅黑" pitchFamily="34" charset="-122"/>
                <a:sym typeface="Calibri" pitchFamily="34" charset="0"/>
              </a:defRPr>
            </a:lvl4pPr>
            <a:lvl5pPr marL="914400" indent="-914400" algn="ctr" rtl="0" fontAlgn="base">
              <a:spcBef>
                <a:spcPct val="0"/>
              </a:spcBef>
              <a:spcAft>
                <a:spcPct val="0"/>
              </a:spcAft>
              <a:defRPr sz="4400">
                <a:solidFill>
                  <a:schemeClr val="tx1"/>
                </a:solidFill>
                <a:latin typeface="微软雅黑" pitchFamily="34" charset="-122"/>
                <a:ea typeface="微软雅黑" pitchFamily="34" charset="-122"/>
                <a:sym typeface="Calibri" pitchFamily="34" charset="0"/>
              </a:defRPr>
            </a:lvl5pPr>
            <a:lvl6pPr marL="1371600" indent="-914400" algn="ctr" rtl="0" fontAlgn="base">
              <a:spcBef>
                <a:spcPct val="0"/>
              </a:spcBef>
              <a:spcAft>
                <a:spcPct val="0"/>
              </a:spcAft>
              <a:defRPr sz="4400">
                <a:solidFill>
                  <a:schemeClr val="tx1"/>
                </a:solidFill>
                <a:latin typeface="微软雅黑" pitchFamily="34" charset="-122"/>
                <a:ea typeface="微软雅黑" pitchFamily="34" charset="-122"/>
                <a:sym typeface="Calibri" pitchFamily="34" charset="0"/>
              </a:defRPr>
            </a:lvl6pPr>
            <a:lvl7pPr marL="1828800" indent="-914400" algn="ctr" rtl="0" fontAlgn="base">
              <a:spcBef>
                <a:spcPct val="0"/>
              </a:spcBef>
              <a:spcAft>
                <a:spcPct val="0"/>
              </a:spcAft>
              <a:defRPr sz="4400">
                <a:solidFill>
                  <a:schemeClr val="tx1"/>
                </a:solidFill>
                <a:latin typeface="微软雅黑" pitchFamily="34" charset="-122"/>
                <a:ea typeface="微软雅黑" pitchFamily="34" charset="-122"/>
                <a:sym typeface="Calibri" pitchFamily="34" charset="0"/>
              </a:defRPr>
            </a:lvl7pPr>
            <a:lvl8pPr marL="2286000" indent="-914400" algn="ctr" rtl="0" fontAlgn="base">
              <a:spcBef>
                <a:spcPct val="0"/>
              </a:spcBef>
              <a:spcAft>
                <a:spcPct val="0"/>
              </a:spcAft>
              <a:defRPr sz="4400">
                <a:solidFill>
                  <a:schemeClr val="tx1"/>
                </a:solidFill>
                <a:latin typeface="微软雅黑" pitchFamily="34" charset="-122"/>
                <a:ea typeface="微软雅黑" pitchFamily="34" charset="-122"/>
                <a:sym typeface="Calibri" pitchFamily="34" charset="0"/>
              </a:defRPr>
            </a:lvl8pPr>
            <a:lvl9pPr marL="2743200" indent="-914400" algn="ctr" rtl="0" fontAlgn="base">
              <a:spcBef>
                <a:spcPct val="0"/>
              </a:spcBef>
              <a:spcAft>
                <a:spcPct val="0"/>
              </a:spcAft>
              <a:defRPr sz="4400">
                <a:solidFill>
                  <a:schemeClr val="tx1"/>
                </a:solidFill>
                <a:latin typeface="微软雅黑" pitchFamily="34" charset="-122"/>
                <a:ea typeface="微软雅黑" pitchFamily="34" charset="-122"/>
                <a:sym typeface="Calibri" pitchFamily="34" charset="0"/>
              </a:defRPr>
            </a:lvl9pPr>
          </a:lstStyle>
          <a:p>
            <a:pPr>
              <a:buFontTx/>
            </a:pPr>
            <a:r>
              <a:rPr lang="zh-CN" altLang="en-US" sz="2800" kern="0" smtClean="0">
                <a:solidFill>
                  <a:schemeClr val="bg1"/>
                </a:solidFill>
              </a:rPr>
              <a:t>互联网思维在共享服务平台上的运用</a:t>
            </a:r>
            <a:endParaRPr lang="zh-CN" altLang="en-US" sz="2800" kern="0" dirty="0">
              <a:solidFill>
                <a:schemeClr val="bg1"/>
              </a:solidFill>
            </a:endParaRPr>
          </a:p>
        </p:txBody>
      </p:sp>
    </p:spTree>
    <p:extLst>
      <p:ext uri="{BB962C8B-B14F-4D97-AF65-F5344CB8AC3E}">
        <p14:creationId xmlns:p14="http://schemas.microsoft.com/office/powerpoint/2010/main" val="100453221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pic>
      <p:sp>
        <p:nvSpPr>
          <p:cNvPr id="46083" name="矩形 8"/>
          <p:cNvSpPr>
            <a:spLocks noChangeArrowheads="1"/>
          </p:cNvSpPr>
          <p:nvPr/>
        </p:nvSpPr>
        <p:spPr bwMode="auto">
          <a:xfrm>
            <a:off x="-1588" y="2205038"/>
            <a:ext cx="9144001" cy="2209800"/>
          </a:xfrm>
          <a:prstGeom prst="rect">
            <a:avLst/>
          </a:prstGeom>
          <a:solidFill>
            <a:srgbClr val="0022CC">
              <a:alpha val="79999"/>
            </a:srgbClr>
          </a:solid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sp>
        <p:nvSpPr>
          <p:cNvPr id="46084" name="矩形 10"/>
          <p:cNvSpPr>
            <a:spLocks noChangeArrowheads="1"/>
          </p:cNvSpPr>
          <p:nvPr/>
        </p:nvSpPr>
        <p:spPr bwMode="auto">
          <a:xfrm>
            <a:off x="-1588" y="2205038"/>
            <a:ext cx="9144001" cy="2209800"/>
          </a:xfrm>
          <a:prstGeom prst="rect">
            <a:avLst/>
          </a:prstGeom>
          <a:solidFill>
            <a:srgbClr val="000000">
              <a:alpha val="51999"/>
            </a:srgbClr>
          </a:solid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sp>
        <p:nvSpPr>
          <p:cNvPr id="46086" name="文本占位符 6"/>
          <p:cNvSpPr>
            <a:spLocks noGrp="1" noChangeArrowheads="1"/>
          </p:cNvSpPr>
          <p:nvPr>
            <p:ph type="body" idx="4294967295"/>
          </p:nvPr>
        </p:nvSpPr>
        <p:spPr bwMode="auto">
          <a:xfrm>
            <a:off x="722313" y="2565400"/>
            <a:ext cx="7772400" cy="14986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indent="0" algn="ctr">
              <a:buFont typeface="Arial" pitchFamily="34" charset="0"/>
              <a:buNone/>
            </a:pPr>
            <a:r>
              <a:rPr lang="zh-CN" altLang="zh-CN" sz="4800" dirty="0" smtClean="0">
                <a:solidFill>
                  <a:schemeClr val="bg1"/>
                </a:solidFill>
              </a:rPr>
              <a:t>谢谢</a:t>
            </a:r>
            <a:r>
              <a:rPr lang="zh-CN" altLang="en-US" sz="4800" dirty="0" smtClean="0">
                <a:solidFill>
                  <a:schemeClr val="bg1"/>
                </a:solidFill>
              </a:rPr>
              <a:t>！</a:t>
            </a:r>
            <a:endParaRPr lang="zh-CN" altLang="zh-CN" sz="4800" dirty="0">
              <a:solidFill>
                <a:schemeClr val="bg1"/>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矩形 3"/>
          <p:cNvSpPr>
            <a:spLocks noChangeArrowheads="1"/>
          </p:cNvSpPr>
          <p:nvPr/>
        </p:nvSpPr>
        <p:spPr bwMode="auto">
          <a:xfrm>
            <a:off x="-9525" y="763588"/>
            <a:ext cx="9151938" cy="6094412"/>
          </a:xfrm>
          <a:prstGeom prst="rect">
            <a:avLst/>
          </a:prstGeom>
          <a:blipFill dpi="0" rotWithShape="1">
            <a:blip r:embed="rId2">
              <a:alphaModFix amt="80000"/>
            </a:blip>
            <a:srcRect/>
            <a:stretch>
              <a:fillRect/>
            </a:stretch>
          </a:blip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pic>
        <p:nvPicPr>
          <p:cNvPr id="48131" name="图片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50351"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图片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0"/>
            <a:ext cx="2543175"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图片 12"/>
          <p:cNvPicPr>
            <a:picLocks noChangeAspect="1" noChangeArrowheads="1"/>
          </p:cNvPicPr>
          <p:nvPr/>
        </p:nvPicPr>
        <p:blipFill>
          <a:blip r:embed="rId5">
            <a:extLst>
              <a:ext uri="{28A0092B-C50C-407E-A947-70E740481C1C}">
                <a14:useLocalDpi xmlns:a14="http://schemas.microsoft.com/office/drawing/2010/main" val="0"/>
              </a:ext>
            </a:extLst>
          </a:blip>
          <a:srcRect b="1604"/>
          <a:stretch>
            <a:fillRect/>
          </a:stretch>
        </p:blipFill>
        <p:spPr bwMode="auto">
          <a:xfrm>
            <a:off x="1588" y="765175"/>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Rectangle 3"/>
          <p:cNvSpPr>
            <a:spLocks noChangeArrowheads="1"/>
          </p:cNvSpPr>
          <p:nvPr/>
        </p:nvSpPr>
        <p:spPr bwMode="auto">
          <a:xfrm>
            <a:off x="-9525" y="6524625"/>
            <a:ext cx="9163050" cy="342900"/>
          </a:xfrm>
          <a:prstGeom prst="rect">
            <a:avLst/>
          </a:prstGeom>
          <a:solidFill>
            <a:srgbClr val="777777">
              <a:alpha val="50000"/>
            </a:srgbClr>
          </a:solidFill>
          <a:ln>
            <a:noFill/>
          </a:ln>
          <a:extLst>
            <a:ext uri="{91240B29-F687-4F45-9708-019B960494DF}">
              <a14:hiddenLine xmlns:a14="http://schemas.microsoft.com/office/drawing/2010/main" w="9525" cmpd="sng">
                <a:solidFill>
                  <a:srgbClr val="000000"/>
                </a:solidFill>
                <a:bevel/>
                <a:headEnd/>
                <a:tailEnd/>
              </a14:hiddenLine>
            </a:ext>
          </a:extLst>
        </p:spPr>
        <p:txBody>
          <a:bodyPr wrap="none" anchor="ctr"/>
          <a:lstStyle/>
          <a:p>
            <a:endParaRPr lang="zh-CN" altLang="zh-CN">
              <a:solidFill>
                <a:srgbClr val="000000"/>
              </a:solidFill>
              <a:latin typeface="Calibri" pitchFamily="34" charset="0"/>
              <a:sym typeface="宋体" pitchFamily="2" charset="-122"/>
            </a:endParaRPr>
          </a:p>
        </p:txBody>
      </p:sp>
      <p:sp>
        <p:nvSpPr>
          <p:cNvPr id="48135" name="TextBox 10"/>
          <p:cNvSpPr>
            <a:spLocks noChangeArrowheads="1"/>
          </p:cNvSpPr>
          <p:nvPr/>
        </p:nvSpPr>
        <p:spPr bwMode="auto">
          <a:xfrm>
            <a:off x="4706938" y="6626225"/>
            <a:ext cx="418623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r>
              <a:rPr lang="zh-CN" altLang="zh-CN" sz="1100">
                <a:solidFill>
                  <a:schemeClr val="bg1"/>
                </a:solidFill>
                <a:latin typeface="Century" pitchFamily="18" charset="0"/>
                <a:ea typeface="迷你简粗倩" pitchFamily="1" charset="-122"/>
                <a:sym typeface="Century" pitchFamily="18" charset="0"/>
              </a:rPr>
              <a:t>National Center for Protein Science </a:t>
            </a:r>
            <a:r>
              <a:rPr lang="zh-CN" altLang="zh-CN" sz="1100">
                <a:solidFill>
                  <a:schemeClr val="bg1"/>
                </a:solidFill>
                <a:latin typeface="Century" pitchFamily="18" charset="0"/>
                <a:ea typeface="迷你简粗倩" pitchFamily="1" charset="-122"/>
                <a:sym typeface="宋体" pitchFamily="2" charset="-122"/>
              </a:rPr>
              <a:t>Shanghai</a:t>
            </a:r>
          </a:p>
        </p:txBody>
      </p:sp>
      <p:sp>
        <p:nvSpPr>
          <p:cNvPr id="48136" name="标题 1"/>
          <p:cNvSpPr>
            <a:spLocks noGrp="1" noChangeArrowheads="1"/>
          </p:cNvSpPr>
          <p:nvPr>
            <p:ph type="title" idx="4294967295"/>
          </p:nvPr>
        </p:nvSpPr>
        <p:spPr>
          <a:xfrm>
            <a:off x="158750" y="12700"/>
            <a:ext cx="8229600" cy="750888"/>
          </a:xfrm>
          <a:ln/>
        </p:spPr>
        <p:txBody>
          <a:bodyPr/>
          <a:lstStyle/>
          <a:p>
            <a:pPr algn="l"/>
            <a:r>
              <a:rPr lang="zh-CN" altLang="en-US" sz="2400" b="1">
                <a:solidFill>
                  <a:schemeClr val="bg1"/>
                </a:solidFill>
                <a:latin typeface="黑体" pitchFamily="49" charset="-122"/>
                <a:ea typeface="黑体" pitchFamily="49" charset="-122"/>
              </a:rPr>
              <a:t>系统展示</a:t>
            </a:r>
            <a:r>
              <a:rPr lang="en-US" altLang="zh-CN" sz="2400" b="1">
                <a:solidFill>
                  <a:schemeClr val="bg1"/>
                </a:solidFill>
                <a:latin typeface="黑体" pitchFamily="49" charset="-122"/>
                <a:ea typeface="黑体" pitchFamily="49" charset="-122"/>
              </a:rPr>
              <a:t>—</a:t>
            </a:r>
            <a:r>
              <a:rPr lang="zh-CN" altLang="en-US" sz="2400" b="1">
                <a:solidFill>
                  <a:schemeClr val="bg1"/>
                </a:solidFill>
                <a:latin typeface="黑体" pitchFamily="49" charset="-122"/>
                <a:ea typeface="黑体" pitchFamily="49" charset="-122"/>
              </a:rPr>
              <a:t>门户网站 一</a:t>
            </a:r>
          </a:p>
        </p:txBody>
      </p:sp>
      <p:pic>
        <p:nvPicPr>
          <p:cNvPr id="48137" name="Picture 3"/>
          <p:cNvPicPr>
            <a:picLocks noChangeAspect="1" noChangeArrowheads="1"/>
          </p:cNvPicPr>
          <p:nvPr/>
        </p:nvPicPr>
        <p:blipFill>
          <a:blip r:embed="rId6">
            <a:extLst>
              <a:ext uri="{28A0092B-C50C-407E-A947-70E740481C1C}">
                <a14:useLocalDpi xmlns:a14="http://schemas.microsoft.com/office/drawing/2010/main" val="0"/>
              </a:ext>
            </a:extLst>
          </a:blip>
          <a:srcRect b="45580"/>
          <a:stretch>
            <a:fillRect/>
          </a:stretch>
        </p:blipFill>
        <p:spPr bwMode="auto">
          <a:xfrm>
            <a:off x="0" y="774700"/>
            <a:ext cx="91440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矩形 3"/>
          <p:cNvSpPr>
            <a:spLocks noChangeArrowheads="1"/>
          </p:cNvSpPr>
          <p:nvPr/>
        </p:nvSpPr>
        <p:spPr bwMode="auto">
          <a:xfrm>
            <a:off x="-9525" y="763588"/>
            <a:ext cx="9151938" cy="6094412"/>
          </a:xfrm>
          <a:prstGeom prst="rect">
            <a:avLst/>
          </a:prstGeom>
          <a:blipFill dpi="0" rotWithShape="1">
            <a:blip r:embed="rId2">
              <a:alphaModFix amt="80000"/>
            </a:blip>
            <a:srcRect/>
            <a:stretch>
              <a:fillRect/>
            </a:stretch>
          </a:blip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pic>
        <p:nvPicPr>
          <p:cNvPr id="49155" name="图片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50351"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图片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0"/>
            <a:ext cx="2543175"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图片 12"/>
          <p:cNvPicPr>
            <a:picLocks noChangeAspect="1" noChangeArrowheads="1"/>
          </p:cNvPicPr>
          <p:nvPr/>
        </p:nvPicPr>
        <p:blipFill>
          <a:blip r:embed="rId5">
            <a:extLst>
              <a:ext uri="{28A0092B-C50C-407E-A947-70E740481C1C}">
                <a14:useLocalDpi xmlns:a14="http://schemas.microsoft.com/office/drawing/2010/main" val="0"/>
              </a:ext>
            </a:extLst>
          </a:blip>
          <a:srcRect b="1604"/>
          <a:stretch>
            <a:fillRect/>
          </a:stretch>
        </p:blipFill>
        <p:spPr bwMode="auto">
          <a:xfrm>
            <a:off x="1588" y="765175"/>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Rectangle 3"/>
          <p:cNvSpPr>
            <a:spLocks noChangeArrowheads="1"/>
          </p:cNvSpPr>
          <p:nvPr/>
        </p:nvSpPr>
        <p:spPr bwMode="auto">
          <a:xfrm>
            <a:off x="-9525" y="6524625"/>
            <a:ext cx="9163050" cy="342900"/>
          </a:xfrm>
          <a:prstGeom prst="rect">
            <a:avLst/>
          </a:prstGeom>
          <a:solidFill>
            <a:srgbClr val="777777">
              <a:alpha val="50000"/>
            </a:srgbClr>
          </a:solidFill>
          <a:ln>
            <a:noFill/>
          </a:ln>
          <a:extLst>
            <a:ext uri="{91240B29-F687-4F45-9708-019B960494DF}">
              <a14:hiddenLine xmlns:a14="http://schemas.microsoft.com/office/drawing/2010/main" w="9525" cmpd="sng">
                <a:solidFill>
                  <a:srgbClr val="000000"/>
                </a:solidFill>
                <a:bevel/>
                <a:headEnd/>
                <a:tailEnd/>
              </a14:hiddenLine>
            </a:ext>
          </a:extLst>
        </p:spPr>
        <p:txBody>
          <a:bodyPr wrap="none" anchor="ctr"/>
          <a:lstStyle/>
          <a:p>
            <a:endParaRPr lang="zh-CN" altLang="zh-CN">
              <a:solidFill>
                <a:srgbClr val="000000"/>
              </a:solidFill>
              <a:latin typeface="Calibri" pitchFamily="34" charset="0"/>
              <a:sym typeface="宋体" pitchFamily="2" charset="-122"/>
            </a:endParaRPr>
          </a:p>
        </p:txBody>
      </p:sp>
      <p:sp>
        <p:nvSpPr>
          <p:cNvPr id="49159" name="TextBox 10"/>
          <p:cNvSpPr>
            <a:spLocks noChangeArrowheads="1"/>
          </p:cNvSpPr>
          <p:nvPr/>
        </p:nvSpPr>
        <p:spPr bwMode="auto">
          <a:xfrm>
            <a:off x="4706938" y="6626225"/>
            <a:ext cx="418623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r>
              <a:rPr lang="zh-CN" altLang="zh-CN" sz="1100">
                <a:solidFill>
                  <a:schemeClr val="bg1"/>
                </a:solidFill>
                <a:latin typeface="Century" pitchFamily="18" charset="0"/>
                <a:ea typeface="迷你简粗倩" pitchFamily="1" charset="-122"/>
                <a:sym typeface="Century" pitchFamily="18" charset="0"/>
              </a:rPr>
              <a:t>National Center for Protein Science </a:t>
            </a:r>
            <a:r>
              <a:rPr lang="zh-CN" altLang="zh-CN" sz="1100">
                <a:solidFill>
                  <a:schemeClr val="bg1"/>
                </a:solidFill>
                <a:latin typeface="Century" pitchFamily="18" charset="0"/>
                <a:ea typeface="迷你简粗倩" pitchFamily="1" charset="-122"/>
                <a:sym typeface="宋体" pitchFamily="2" charset="-122"/>
              </a:rPr>
              <a:t>Shanghai</a:t>
            </a:r>
          </a:p>
        </p:txBody>
      </p:sp>
      <p:sp>
        <p:nvSpPr>
          <p:cNvPr id="49160" name="标题 1"/>
          <p:cNvSpPr>
            <a:spLocks noGrp="1" noChangeArrowheads="1"/>
          </p:cNvSpPr>
          <p:nvPr>
            <p:ph type="title" idx="4294967295"/>
          </p:nvPr>
        </p:nvSpPr>
        <p:spPr>
          <a:xfrm>
            <a:off x="158750" y="12700"/>
            <a:ext cx="8229600" cy="750888"/>
          </a:xfrm>
          <a:ln/>
        </p:spPr>
        <p:txBody>
          <a:bodyPr/>
          <a:lstStyle/>
          <a:p>
            <a:pPr algn="l"/>
            <a:r>
              <a:rPr lang="zh-CN" altLang="en-US" sz="2400" b="1">
                <a:solidFill>
                  <a:schemeClr val="bg1"/>
                </a:solidFill>
                <a:latin typeface="黑体" pitchFamily="49" charset="-122"/>
                <a:ea typeface="黑体" pitchFamily="49" charset="-122"/>
              </a:rPr>
              <a:t>系统展示</a:t>
            </a:r>
            <a:r>
              <a:rPr lang="en-US" altLang="zh-CN" sz="2400" b="1">
                <a:solidFill>
                  <a:schemeClr val="bg1"/>
                </a:solidFill>
                <a:latin typeface="黑体" pitchFamily="49" charset="-122"/>
                <a:ea typeface="黑体" pitchFamily="49" charset="-122"/>
              </a:rPr>
              <a:t>—</a:t>
            </a:r>
            <a:r>
              <a:rPr lang="zh-CN" altLang="en-US" sz="2400" b="1">
                <a:solidFill>
                  <a:schemeClr val="bg1"/>
                </a:solidFill>
                <a:latin typeface="黑体" pitchFamily="49" charset="-122"/>
                <a:ea typeface="黑体" pitchFamily="49" charset="-122"/>
              </a:rPr>
              <a:t>门户网站</a:t>
            </a:r>
            <a:r>
              <a:rPr lang="en-US" altLang="zh-CN" sz="2400" b="1">
                <a:solidFill>
                  <a:schemeClr val="bg1"/>
                </a:solidFill>
                <a:latin typeface="黑体" pitchFamily="49" charset="-122"/>
                <a:ea typeface="黑体" pitchFamily="49" charset="-122"/>
              </a:rPr>
              <a:t> </a:t>
            </a:r>
            <a:r>
              <a:rPr lang="zh-CN" altLang="en-US" sz="2400" b="1">
                <a:solidFill>
                  <a:schemeClr val="bg1"/>
                </a:solidFill>
                <a:latin typeface="黑体" pitchFamily="49" charset="-122"/>
                <a:ea typeface="黑体" pitchFamily="49" charset="-122"/>
              </a:rPr>
              <a:t>二</a:t>
            </a:r>
          </a:p>
        </p:txBody>
      </p:sp>
      <p:pic>
        <p:nvPicPr>
          <p:cNvPr id="4916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363" y="787400"/>
            <a:ext cx="9396413" cy="573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矩形 3"/>
          <p:cNvSpPr>
            <a:spLocks noChangeArrowheads="1"/>
          </p:cNvSpPr>
          <p:nvPr/>
        </p:nvSpPr>
        <p:spPr bwMode="auto">
          <a:xfrm>
            <a:off x="-9525" y="763588"/>
            <a:ext cx="9151938" cy="6094412"/>
          </a:xfrm>
          <a:prstGeom prst="rect">
            <a:avLst/>
          </a:prstGeom>
          <a:blipFill dpi="0" rotWithShape="1">
            <a:blip r:embed="rId2">
              <a:alphaModFix amt="80000"/>
            </a:blip>
            <a:srcRect/>
            <a:stretch>
              <a:fillRect/>
            </a:stretch>
          </a:blip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pic>
        <p:nvPicPr>
          <p:cNvPr id="50179" name="图片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50351"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图片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0"/>
            <a:ext cx="2543175"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图片 12"/>
          <p:cNvPicPr>
            <a:picLocks noChangeAspect="1" noChangeArrowheads="1"/>
          </p:cNvPicPr>
          <p:nvPr/>
        </p:nvPicPr>
        <p:blipFill>
          <a:blip r:embed="rId5">
            <a:extLst>
              <a:ext uri="{28A0092B-C50C-407E-A947-70E740481C1C}">
                <a14:useLocalDpi xmlns:a14="http://schemas.microsoft.com/office/drawing/2010/main" val="0"/>
              </a:ext>
            </a:extLst>
          </a:blip>
          <a:srcRect b="1604"/>
          <a:stretch>
            <a:fillRect/>
          </a:stretch>
        </p:blipFill>
        <p:spPr bwMode="auto">
          <a:xfrm>
            <a:off x="1588" y="765175"/>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2" name="Rectangle 3"/>
          <p:cNvSpPr>
            <a:spLocks noChangeArrowheads="1"/>
          </p:cNvSpPr>
          <p:nvPr/>
        </p:nvSpPr>
        <p:spPr bwMode="auto">
          <a:xfrm>
            <a:off x="-9525" y="6524625"/>
            <a:ext cx="9163050" cy="342900"/>
          </a:xfrm>
          <a:prstGeom prst="rect">
            <a:avLst/>
          </a:prstGeom>
          <a:solidFill>
            <a:srgbClr val="777777">
              <a:alpha val="50000"/>
            </a:srgbClr>
          </a:solidFill>
          <a:ln>
            <a:noFill/>
          </a:ln>
          <a:extLst>
            <a:ext uri="{91240B29-F687-4F45-9708-019B960494DF}">
              <a14:hiddenLine xmlns:a14="http://schemas.microsoft.com/office/drawing/2010/main" w="9525" cmpd="sng">
                <a:solidFill>
                  <a:srgbClr val="000000"/>
                </a:solidFill>
                <a:bevel/>
                <a:headEnd/>
                <a:tailEnd/>
              </a14:hiddenLine>
            </a:ext>
          </a:extLst>
        </p:spPr>
        <p:txBody>
          <a:bodyPr wrap="none" anchor="ctr"/>
          <a:lstStyle/>
          <a:p>
            <a:endParaRPr lang="zh-CN" altLang="zh-CN">
              <a:solidFill>
                <a:srgbClr val="000000"/>
              </a:solidFill>
              <a:latin typeface="Calibri" pitchFamily="34" charset="0"/>
              <a:sym typeface="宋体" pitchFamily="2" charset="-122"/>
            </a:endParaRPr>
          </a:p>
        </p:txBody>
      </p:sp>
      <p:sp>
        <p:nvSpPr>
          <p:cNvPr id="50183" name="TextBox 10"/>
          <p:cNvSpPr>
            <a:spLocks noChangeArrowheads="1"/>
          </p:cNvSpPr>
          <p:nvPr/>
        </p:nvSpPr>
        <p:spPr bwMode="auto">
          <a:xfrm>
            <a:off x="4706938" y="6626225"/>
            <a:ext cx="418623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r>
              <a:rPr lang="zh-CN" altLang="zh-CN" sz="1100">
                <a:solidFill>
                  <a:schemeClr val="bg1"/>
                </a:solidFill>
                <a:latin typeface="Century" pitchFamily="18" charset="0"/>
                <a:ea typeface="迷你简粗倩" pitchFamily="1" charset="-122"/>
                <a:sym typeface="Century" pitchFamily="18" charset="0"/>
              </a:rPr>
              <a:t>National Center for Protein Science </a:t>
            </a:r>
            <a:r>
              <a:rPr lang="zh-CN" altLang="zh-CN" sz="1100">
                <a:solidFill>
                  <a:schemeClr val="bg1"/>
                </a:solidFill>
                <a:latin typeface="Century" pitchFamily="18" charset="0"/>
                <a:ea typeface="迷你简粗倩" pitchFamily="1" charset="-122"/>
                <a:sym typeface="宋体" pitchFamily="2" charset="-122"/>
              </a:rPr>
              <a:t>Shanghai</a:t>
            </a:r>
          </a:p>
        </p:txBody>
      </p:sp>
      <p:sp>
        <p:nvSpPr>
          <p:cNvPr id="50184" name="标题 1"/>
          <p:cNvSpPr>
            <a:spLocks noGrp="1" noChangeArrowheads="1"/>
          </p:cNvSpPr>
          <p:nvPr>
            <p:ph type="title" idx="4294967295"/>
          </p:nvPr>
        </p:nvSpPr>
        <p:spPr>
          <a:xfrm>
            <a:off x="158750" y="12700"/>
            <a:ext cx="8229600" cy="750888"/>
          </a:xfrm>
          <a:ln/>
        </p:spPr>
        <p:txBody>
          <a:bodyPr/>
          <a:lstStyle/>
          <a:p>
            <a:pPr algn="l"/>
            <a:r>
              <a:rPr lang="zh-CN" altLang="en-US" sz="2400" b="1">
                <a:solidFill>
                  <a:schemeClr val="bg1"/>
                </a:solidFill>
                <a:latin typeface="黑体" pitchFamily="49" charset="-122"/>
                <a:ea typeface="黑体" pitchFamily="49" charset="-122"/>
              </a:rPr>
              <a:t>系统展示</a:t>
            </a:r>
            <a:r>
              <a:rPr lang="en-US" altLang="zh-CN" sz="2400" b="1">
                <a:solidFill>
                  <a:schemeClr val="bg1"/>
                </a:solidFill>
                <a:latin typeface="黑体" pitchFamily="49" charset="-122"/>
                <a:ea typeface="黑体" pitchFamily="49" charset="-122"/>
              </a:rPr>
              <a:t>— </a:t>
            </a:r>
            <a:r>
              <a:rPr lang="zh-CN" altLang="en-US" sz="2400" b="1">
                <a:solidFill>
                  <a:schemeClr val="bg1"/>
                </a:solidFill>
                <a:latin typeface="黑体" pitchFamily="49" charset="-122"/>
                <a:ea typeface="黑体" pitchFamily="49" charset="-122"/>
              </a:rPr>
              <a:t>固定资产管理 一</a:t>
            </a:r>
          </a:p>
        </p:txBody>
      </p:sp>
      <p:pic>
        <p:nvPicPr>
          <p:cNvPr id="50185" name="Picture 2" descr="C:\Users\hwfan\Desktop\中科院信息化建设汇报\图片\01.jpg"/>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638" y="790575"/>
            <a:ext cx="9215438" cy="568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矩形 3"/>
          <p:cNvSpPr>
            <a:spLocks noChangeArrowheads="1"/>
          </p:cNvSpPr>
          <p:nvPr/>
        </p:nvSpPr>
        <p:spPr bwMode="auto">
          <a:xfrm>
            <a:off x="-9525" y="763588"/>
            <a:ext cx="9151938" cy="6094412"/>
          </a:xfrm>
          <a:prstGeom prst="rect">
            <a:avLst/>
          </a:prstGeom>
          <a:blipFill dpi="0" rotWithShape="1">
            <a:blip r:embed="rId2">
              <a:alphaModFix amt="80000"/>
            </a:blip>
            <a:srcRect/>
            <a:stretch>
              <a:fillRect/>
            </a:stretch>
          </a:blip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pic>
        <p:nvPicPr>
          <p:cNvPr id="51203" name="图片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50351"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图片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0"/>
            <a:ext cx="2543175"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图片 12"/>
          <p:cNvPicPr>
            <a:picLocks noChangeAspect="1" noChangeArrowheads="1"/>
          </p:cNvPicPr>
          <p:nvPr/>
        </p:nvPicPr>
        <p:blipFill>
          <a:blip r:embed="rId5">
            <a:extLst>
              <a:ext uri="{28A0092B-C50C-407E-A947-70E740481C1C}">
                <a14:useLocalDpi xmlns:a14="http://schemas.microsoft.com/office/drawing/2010/main" val="0"/>
              </a:ext>
            </a:extLst>
          </a:blip>
          <a:srcRect b="1604"/>
          <a:stretch>
            <a:fillRect/>
          </a:stretch>
        </p:blipFill>
        <p:spPr bwMode="auto">
          <a:xfrm>
            <a:off x="1588" y="765175"/>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6" name="Rectangle 3"/>
          <p:cNvSpPr>
            <a:spLocks noChangeArrowheads="1"/>
          </p:cNvSpPr>
          <p:nvPr/>
        </p:nvSpPr>
        <p:spPr bwMode="auto">
          <a:xfrm>
            <a:off x="-9525" y="6524625"/>
            <a:ext cx="9163050" cy="342900"/>
          </a:xfrm>
          <a:prstGeom prst="rect">
            <a:avLst/>
          </a:prstGeom>
          <a:solidFill>
            <a:srgbClr val="777777">
              <a:alpha val="50000"/>
            </a:srgbClr>
          </a:solidFill>
          <a:ln>
            <a:noFill/>
          </a:ln>
          <a:extLst>
            <a:ext uri="{91240B29-F687-4F45-9708-019B960494DF}">
              <a14:hiddenLine xmlns:a14="http://schemas.microsoft.com/office/drawing/2010/main" w="9525" cmpd="sng">
                <a:solidFill>
                  <a:srgbClr val="000000"/>
                </a:solidFill>
                <a:bevel/>
                <a:headEnd/>
                <a:tailEnd/>
              </a14:hiddenLine>
            </a:ext>
          </a:extLst>
        </p:spPr>
        <p:txBody>
          <a:bodyPr wrap="none" anchor="ctr"/>
          <a:lstStyle/>
          <a:p>
            <a:endParaRPr lang="zh-CN" altLang="zh-CN">
              <a:solidFill>
                <a:srgbClr val="000000"/>
              </a:solidFill>
              <a:latin typeface="Calibri" pitchFamily="34" charset="0"/>
              <a:sym typeface="宋体" pitchFamily="2" charset="-122"/>
            </a:endParaRPr>
          </a:p>
        </p:txBody>
      </p:sp>
      <p:sp>
        <p:nvSpPr>
          <p:cNvPr id="51207" name="TextBox 10"/>
          <p:cNvSpPr>
            <a:spLocks noChangeArrowheads="1"/>
          </p:cNvSpPr>
          <p:nvPr/>
        </p:nvSpPr>
        <p:spPr bwMode="auto">
          <a:xfrm>
            <a:off x="4706938" y="6626225"/>
            <a:ext cx="418623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r>
              <a:rPr lang="zh-CN" altLang="zh-CN" sz="1100">
                <a:solidFill>
                  <a:schemeClr val="bg1"/>
                </a:solidFill>
                <a:latin typeface="Century" pitchFamily="18" charset="0"/>
                <a:ea typeface="迷你简粗倩" pitchFamily="1" charset="-122"/>
                <a:sym typeface="Century" pitchFamily="18" charset="0"/>
              </a:rPr>
              <a:t>National Center for Protein Science </a:t>
            </a:r>
            <a:r>
              <a:rPr lang="zh-CN" altLang="zh-CN" sz="1100">
                <a:solidFill>
                  <a:schemeClr val="bg1"/>
                </a:solidFill>
                <a:latin typeface="Century" pitchFamily="18" charset="0"/>
                <a:ea typeface="迷你简粗倩" pitchFamily="1" charset="-122"/>
                <a:sym typeface="宋体" pitchFamily="2" charset="-122"/>
              </a:rPr>
              <a:t>Shanghai</a:t>
            </a:r>
          </a:p>
        </p:txBody>
      </p:sp>
      <p:sp>
        <p:nvSpPr>
          <p:cNvPr id="51208" name="标题 1"/>
          <p:cNvSpPr>
            <a:spLocks noGrp="1" noChangeArrowheads="1"/>
          </p:cNvSpPr>
          <p:nvPr>
            <p:ph type="title" idx="4294967295"/>
          </p:nvPr>
        </p:nvSpPr>
        <p:spPr>
          <a:xfrm>
            <a:off x="158750" y="12700"/>
            <a:ext cx="8229600" cy="750888"/>
          </a:xfrm>
          <a:ln/>
        </p:spPr>
        <p:txBody>
          <a:bodyPr/>
          <a:lstStyle/>
          <a:p>
            <a:pPr algn="l"/>
            <a:r>
              <a:rPr lang="zh-CN" altLang="en-US" sz="2400" b="1">
                <a:solidFill>
                  <a:schemeClr val="bg1"/>
                </a:solidFill>
                <a:latin typeface="黑体" pitchFamily="49" charset="-122"/>
                <a:ea typeface="黑体" pitchFamily="49" charset="-122"/>
              </a:rPr>
              <a:t>系统展示</a:t>
            </a:r>
            <a:r>
              <a:rPr lang="en-US" altLang="zh-CN" sz="2400" b="1">
                <a:solidFill>
                  <a:schemeClr val="bg1"/>
                </a:solidFill>
                <a:latin typeface="黑体" pitchFamily="49" charset="-122"/>
                <a:ea typeface="黑体" pitchFamily="49" charset="-122"/>
              </a:rPr>
              <a:t>— </a:t>
            </a:r>
            <a:r>
              <a:rPr lang="zh-CN" altLang="en-US" sz="2400" b="1">
                <a:solidFill>
                  <a:schemeClr val="bg1"/>
                </a:solidFill>
                <a:latin typeface="黑体" pitchFamily="49" charset="-122"/>
                <a:ea typeface="黑体" pitchFamily="49" charset="-122"/>
              </a:rPr>
              <a:t>固定资产管理 二</a:t>
            </a:r>
          </a:p>
        </p:txBody>
      </p:sp>
      <p:pic>
        <p:nvPicPr>
          <p:cNvPr id="51209" name="Picture 2" descr="C:\Users\hwfan\Desktop\中科院信息化建设汇报\图片\02.jpg"/>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25" y="793750"/>
            <a:ext cx="9215438" cy="568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矩形 3"/>
          <p:cNvSpPr>
            <a:spLocks noChangeArrowheads="1"/>
          </p:cNvSpPr>
          <p:nvPr/>
        </p:nvSpPr>
        <p:spPr bwMode="auto">
          <a:xfrm>
            <a:off x="-9525" y="763588"/>
            <a:ext cx="9151938" cy="6094412"/>
          </a:xfrm>
          <a:prstGeom prst="rect">
            <a:avLst/>
          </a:prstGeom>
          <a:blipFill dpi="0" rotWithShape="1">
            <a:blip r:embed="rId2">
              <a:alphaModFix amt="80000"/>
            </a:blip>
            <a:srcRect/>
            <a:stretch>
              <a:fillRect/>
            </a:stretch>
          </a:blip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pic>
        <p:nvPicPr>
          <p:cNvPr id="52227" name="图片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50351"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图片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0"/>
            <a:ext cx="2543175"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图片 12"/>
          <p:cNvPicPr>
            <a:picLocks noChangeAspect="1" noChangeArrowheads="1"/>
          </p:cNvPicPr>
          <p:nvPr/>
        </p:nvPicPr>
        <p:blipFill>
          <a:blip r:embed="rId5">
            <a:extLst>
              <a:ext uri="{28A0092B-C50C-407E-A947-70E740481C1C}">
                <a14:useLocalDpi xmlns:a14="http://schemas.microsoft.com/office/drawing/2010/main" val="0"/>
              </a:ext>
            </a:extLst>
          </a:blip>
          <a:srcRect b="1604"/>
          <a:stretch>
            <a:fillRect/>
          </a:stretch>
        </p:blipFill>
        <p:spPr bwMode="auto">
          <a:xfrm>
            <a:off x="1588" y="765175"/>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0" name="Rectangle 3"/>
          <p:cNvSpPr>
            <a:spLocks noChangeArrowheads="1"/>
          </p:cNvSpPr>
          <p:nvPr/>
        </p:nvSpPr>
        <p:spPr bwMode="auto">
          <a:xfrm>
            <a:off x="-9525" y="6524625"/>
            <a:ext cx="9163050" cy="342900"/>
          </a:xfrm>
          <a:prstGeom prst="rect">
            <a:avLst/>
          </a:prstGeom>
          <a:solidFill>
            <a:srgbClr val="777777">
              <a:alpha val="50000"/>
            </a:srgbClr>
          </a:solidFill>
          <a:ln>
            <a:noFill/>
          </a:ln>
          <a:extLst>
            <a:ext uri="{91240B29-F687-4F45-9708-019B960494DF}">
              <a14:hiddenLine xmlns:a14="http://schemas.microsoft.com/office/drawing/2010/main" w="9525" cmpd="sng">
                <a:solidFill>
                  <a:srgbClr val="000000"/>
                </a:solidFill>
                <a:bevel/>
                <a:headEnd/>
                <a:tailEnd/>
              </a14:hiddenLine>
            </a:ext>
          </a:extLst>
        </p:spPr>
        <p:txBody>
          <a:bodyPr wrap="none" anchor="ctr"/>
          <a:lstStyle/>
          <a:p>
            <a:endParaRPr lang="zh-CN" altLang="zh-CN">
              <a:solidFill>
                <a:srgbClr val="000000"/>
              </a:solidFill>
              <a:latin typeface="Calibri" pitchFamily="34" charset="0"/>
              <a:sym typeface="宋体" pitchFamily="2" charset="-122"/>
            </a:endParaRPr>
          </a:p>
        </p:txBody>
      </p:sp>
      <p:sp>
        <p:nvSpPr>
          <p:cNvPr id="52231" name="TextBox 10"/>
          <p:cNvSpPr>
            <a:spLocks noChangeArrowheads="1"/>
          </p:cNvSpPr>
          <p:nvPr/>
        </p:nvSpPr>
        <p:spPr bwMode="auto">
          <a:xfrm>
            <a:off x="4706938" y="6626225"/>
            <a:ext cx="418623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r>
              <a:rPr lang="zh-CN" altLang="zh-CN" sz="1100">
                <a:solidFill>
                  <a:schemeClr val="bg1"/>
                </a:solidFill>
                <a:latin typeface="Century" pitchFamily="18" charset="0"/>
                <a:ea typeface="迷你简粗倩" pitchFamily="1" charset="-122"/>
                <a:sym typeface="Century" pitchFamily="18" charset="0"/>
              </a:rPr>
              <a:t>National Center for Protein Science </a:t>
            </a:r>
            <a:r>
              <a:rPr lang="zh-CN" altLang="zh-CN" sz="1100">
                <a:solidFill>
                  <a:schemeClr val="bg1"/>
                </a:solidFill>
                <a:latin typeface="Century" pitchFamily="18" charset="0"/>
                <a:ea typeface="迷你简粗倩" pitchFamily="1" charset="-122"/>
                <a:sym typeface="宋体" pitchFamily="2" charset="-122"/>
              </a:rPr>
              <a:t>Shanghai</a:t>
            </a:r>
          </a:p>
        </p:txBody>
      </p:sp>
      <p:sp>
        <p:nvSpPr>
          <p:cNvPr id="52232" name="标题 1"/>
          <p:cNvSpPr>
            <a:spLocks noGrp="1" noChangeArrowheads="1"/>
          </p:cNvSpPr>
          <p:nvPr>
            <p:ph type="title" idx="4294967295"/>
          </p:nvPr>
        </p:nvSpPr>
        <p:spPr>
          <a:xfrm>
            <a:off x="158750" y="12700"/>
            <a:ext cx="8229600" cy="750888"/>
          </a:xfrm>
          <a:ln/>
        </p:spPr>
        <p:txBody>
          <a:bodyPr/>
          <a:lstStyle/>
          <a:p>
            <a:pPr algn="l"/>
            <a:r>
              <a:rPr lang="zh-CN" altLang="en-US" sz="2400" b="1">
                <a:solidFill>
                  <a:schemeClr val="bg1"/>
                </a:solidFill>
                <a:latin typeface="黑体" pitchFamily="49" charset="-122"/>
                <a:ea typeface="黑体" pitchFamily="49" charset="-122"/>
              </a:rPr>
              <a:t>系统展示</a:t>
            </a:r>
            <a:r>
              <a:rPr lang="en-US" altLang="zh-CN" sz="2400" b="1">
                <a:solidFill>
                  <a:schemeClr val="bg1"/>
                </a:solidFill>
                <a:latin typeface="黑体" pitchFamily="49" charset="-122"/>
                <a:ea typeface="黑体" pitchFamily="49" charset="-122"/>
              </a:rPr>
              <a:t>— </a:t>
            </a:r>
            <a:r>
              <a:rPr lang="zh-CN" altLang="en-US" sz="2400" b="1">
                <a:solidFill>
                  <a:schemeClr val="bg1"/>
                </a:solidFill>
                <a:latin typeface="黑体" pitchFamily="49" charset="-122"/>
                <a:ea typeface="黑体" pitchFamily="49" charset="-122"/>
              </a:rPr>
              <a:t>综合管理后台 一</a:t>
            </a:r>
          </a:p>
        </p:txBody>
      </p:sp>
      <p:pic>
        <p:nvPicPr>
          <p:cNvPr id="52233" name="Picture 2" descr="C:\Users\hwfan\Desktop\优秀案例\new20140313-02.jpg"/>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575" y="779463"/>
            <a:ext cx="9215438" cy="568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118002" y="853718"/>
            <a:ext cx="8782185" cy="5825721"/>
            <a:chOff x="-33721" y="853419"/>
            <a:chExt cx="8782185" cy="5825721"/>
          </a:xfrm>
        </p:grpSpPr>
        <p:pic>
          <p:nvPicPr>
            <p:cNvPr id="9" name="图片 8"/>
            <p:cNvPicPr>
              <a:picLocks noChangeAspect="1"/>
            </p:cNvPicPr>
            <p:nvPr/>
          </p:nvPicPr>
          <p:blipFill>
            <a:blip r:embed="rId2" cstate="print">
              <a:extLst/>
            </a:blip>
            <a:stretch>
              <a:fillRect/>
            </a:stretch>
          </p:blipFill>
          <p:spPr>
            <a:xfrm>
              <a:off x="5370115" y="4144610"/>
              <a:ext cx="3378347" cy="2533760"/>
            </a:xfrm>
            <a:prstGeom prst="rect">
              <a:avLst/>
            </a:prstGeom>
            <a:ln>
              <a:noFill/>
            </a:ln>
            <a:effectLst>
              <a:softEdge rad="112500"/>
            </a:effectLst>
          </p:spPr>
        </p:pic>
        <p:pic>
          <p:nvPicPr>
            <p:cNvPr id="10" name="图片 9"/>
            <p:cNvPicPr>
              <a:picLocks noChangeAspect="1"/>
            </p:cNvPicPr>
            <p:nvPr/>
          </p:nvPicPr>
          <p:blipFill>
            <a:blip r:embed="rId3" cstate="print">
              <a:extLst/>
            </a:blip>
            <a:stretch>
              <a:fillRect/>
            </a:stretch>
          </p:blipFill>
          <p:spPr>
            <a:xfrm>
              <a:off x="5414432" y="2595943"/>
              <a:ext cx="3334032" cy="2127846"/>
            </a:xfrm>
            <a:prstGeom prst="rect">
              <a:avLst/>
            </a:prstGeom>
            <a:ln>
              <a:noFill/>
            </a:ln>
            <a:effectLst>
              <a:softEdge rad="112500"/>
            </a:effectLst>
          </p:spPr>
        </p:pic>
        <p:pic>
          <p:nvPicPr>
            <p:cNvPr id="11" name="图片 10"/>
            <p:cNvPicPr>
              <a:picLocks noChangeAspect="1"/>
            </p:cNvPicPr>
            <p:nvPr/>
          </p:nvPicPr>
          <p:blipFill>
            <a:blip r:embed="rId4" cstate="print">
              <a:extLst/>
            </a:blip>
            <a:stretch>
              <a:fillRect/>
            </a:stretch>
          </p:blipFill>
          <p:spPr>
            <a:xfrm>
              <a:off x="5388839" y="853419"/>
              <a:ext cx="3359624" cy="2267673"/>
            </a:xfrm>
            <a:prstGeom prst="rect">
              <a:avLst/>
            </a:prstGeom>
            <a:ln>
              <a:noFill/>
            </a:ln>
            <a:effectLst>
              <a:softEdge rad="112500"/>
            </a:effectLst>
          </p:spPr>
        </p:pic>
        <p:grpSp>
          <p:nvGrpSpPr>
            <p:cNvPr id="7" name="Group 8"/>
            <p:cNvGrpSpPr>
              <a:grpSpLocks/>
            </p:cNvGrpSpPr>
            <p:nvPr/>
          </p:nvGrpSpPr>
          <p:grpSpPr bwMode="auto">
            <a:xfrm>
              <a:off x="-33721" y="895350"/>
              <a:ext cx="5404219" cy="5783790"/>
              <a:chOff x="51" y="717"/>
              <a:chExt cx="5913" cy="3413"/>
            </a:xfrm>
          </p:grpSpPr>
          <p:sp>
            <p:nvSpPr>
              <p:cNvPr id="26" name="Rounded Rectangle 25"/>
              <p:cNvSpPr/>
              <p:nvPr/>
            </p:nvSpPr>
            <p:spPr bwMode="auto">
              <a:xfrm>
                <a:off x="74" y="1304"/>
                <a:ext cx="3847" cy="1158"/>
              </a:xfrm>
              <a:prstGeom prst="roundRect">
                <a:avLst/>
              </a:prstGeom>
              <a:solidFill>
                <a:schemeClr val="accent1">
                  <a:lumMod val="20000"/>
                  <a:lumOff val="80000"/>
                </a:schemeClr>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a:sp3d>
            </p:spPr>
            <p:txBody>
              <a:bodyPr/>
              <a:lstStyle/>
              <a:p>
                <a:pPr eaLnBrk="0" fontAlgn="base" hangingPunct="0">
                  <a:spcBef>
                    <a:spcPct val="0"/>
                  </a:spcBef>
                  <a:spcAft>
                    <a:spcPct val="0"/>
                  </a:spcAft>
                  <a:defRPr/>
                </a:pPr>
                <a:endParaRPr lang="zh-CN" altLang="en-US" sz="1000">
                  <a:solidFill>
                    <a:srgbClr val="000066"/>
                  </a:solidFill>
                  <a:latin typeface="仿宋" pitchFamily="49" charset="-122"/>
                  <a:ea typeface="仿宋" pitchFamily="49" charset="-122"/>
                </a:endParaRPr>
              </a:p>
            </p:txBody>
          </p:sp>
          <p:sp>
            <p:nvSpPr>
              <p:cNvPr id="38" name="Rounded Rectangle 37"/>
              <p:cNvSpPr/>
              <p:nvPr/>
            </p:nvSpPr>
            <p:spPr bwMode="auto">
              <a:xfrm>
                <a:off x="189" y="1431"/>
                <a:ext cx="1179" cy="459"/>
              </a:xfrm>
              <a:prstGeom prst="roundRect">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a:sp3d>
            </p:spPr>
            <p:txBody>
              <a:bodyPr/>
              <a:lstStyle/>
              <a:p>
                <a:pPr eaLnBrk="0" fontAlgn="base" hangingPunct="0">
                  <a:spcBef>
                    <a:spcPct val="0"/>
                  </a:spcBef>
                  <a:spcAft>
                    <a:spcPct val="0"/>
                  </a:spcAft>
                  <a:defRPr/>
                </a:pPr>
                <a:endParaRPr lang="zh-CN" altLang="en-US" sz="1000">
                  <a:solidFill>
                    <a:srgbClr val="000066"/>
                  </a:solidFill>
                  <a:latin typeface="仿宋" pitchFamily="49" charset="-122"/>
                  <a:ea typeface="仿宋" pitchFamily="49" charset="-122"/>
                </a:endParaRPr>
              </a:p>
            </p:txBody>
          </p:sp>
          <p:sp>
            <p:nvSpPr>
              <p:cNvPr id="27" name="Rounded Rectangle 26"/>
              <p:cNvSpPr/>
              <p:nvPr/>
            </p:nvSpPr>
            <p:spPr bwMode="auto">
              <a:xfrm>
                <a:off x="746" y="2549"/>
                <a:ext cx="2348" cy="1009"/>
              </a:xfrm>
              <a:prstGeom prst="roundRect">
                <a:avLst/>
              </a:prstGeom>
              <a:solidFill>
                <a:schemeClr val="accent1">
                  <a:lumMod val="20000"/>
                  <a:lumOff val="80000"/>
                </a:schemeClr>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a:sp3d>
            </p:spPr>
            <p:txBody>
              <a:bodyPr/>
              <a:lstStyle/>
              <a:p>
                <a:pPr eaLnBrk="0" fontAlgn="base" hangingPunct="0">
                  <a:spcBef>
                    <a:spcPct val="0"/>
                  </a:spcBef>
                  <a:spcAft>
                    <a:spcPct val="0"/>
                  </a:spcAft>
                  <a:defRPr/>
                </a:pPr>
                <a:endParaRPr lang="zh-CN" altLang="en-US" sz="1000">
                  <a:solidFill>
                    <a:srgbClr val="000066"/>
                  </a:solidFill>
                  <a:latin typeface="仿宋" pitchFamily="49" charset="-122"/>
                  <a:ea typeface="仿宋" pitchFamily="49" charset="-122"/>
                </a:endParaRPr>
              </a:p>
            </p:txBody>
          </p:sp>
          <p:sp>
            <p:nvSpPr>
              <p:cNvPr id="41" name="Rounded Rectangle 40"/>
              <p:cNvSpPr/>
              <p:nvPr/>
            </p:nvSpPr>
            <p:spPr bwMode="auto">
              <a:xfrm>
                <a:off x="900" y="2634"/>
                <a:ext cx="1748" cy="237"/>
              </a:xfrm>
              <a:prstGeom prst="roundRect">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a:sp3d>
            </p:spPr>
            <p:txBody>
              <a:bodyPr/>
              <a:lstStyle/>
              <a:p>
                <a:pPr algn="ctr" eaLnBrk="0" fontAlgn="base" hangingPunct="0">
                  <a:spcBef>
                    <a:spcPct val="0"/>
                  </a:spcBef>
                  <a:spcAft>
                    <a:spcPct val="0"/>
                  </a:spcAft>
                  <a:defRPr/>
                </a:pPr>
                <a:r>
                  <a:rPr lang="zh-CN" altLang="en-US" sz="1400" b="1" dirty="0">
                    <a:solidFill>
                      <a:srgbClr val="FF0000"/>
                    </a:solidFill>
                    <a:latin typeface="仿宋" pitchFamily="49" charset="-122"/>
                    <a:ea typeface="仿宋" pitchFamily="49" charset="-122"/>
                  </a:rPr>
                  <a:t>高分辨串联质</a:t>
                </a:r>
                <a:r>
                  <a:rPr lang="zh-CN" altLang="en-US" sz="1400" b="1" dirty="0" smtClean="0">
                    <a:solidFill>
                      <a:srgbClr val="FF0000"/>
                    </a:solidFill>
                    <a:latin typeface="仿宋" pitchFamily="49" charset="-122"/>
                    <a:ea typeface="仿宋" pitchFamily="49" charset="-122"/>
                  </a:rPr>
                  <a:t>谱</a:t>
                </a:r>
                <a:endParaRPr lang="zh-CN" altLang="en-US" sz="1400" dirty="0">
                  <a:solidFill>
                    <a:srgbClr val="000066"/>
                  </a:solidFill>
                  <a:latin typeface="仿宋" pitchFamily="49" charset="-122"/>
                  <a:ea typeface="仿宋" pitchFamily="49" charset="-122"/>
                </a:endParaRPr>
              </a:p>
            </p:txBody>
          </p:sp>
          <p:sp>
            <p:nvSpPr>
              <p:cNvPr id="40" name="Rounded Rectangle 39"/>
              <p:cNvSpPr/>
              <p:nvPr/>
            </p:nvSpPr>
            <p:spPr bwMode="auto">
              <a:xfrm>
                <a:off x="1296" y="2142"/>
                <a:ext cx="1179" cy="237"/>
              </a:xfrm>
              <a:prstGeom prst="roundRect">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a:sp3d>
            </p:spPr>
            <p:txBody>
              <a:bodyPr/>
              <a:lstStyle/>
              <a:p>
                <a:pPr eaLnBrk="0" fontAlgn="base" hangingPunct="0">
                  <a:spcBef>
                    <a:spcPct val="0"/>
                  </a:spcBef>
                  <a:spcAft>
                    <a:spcPct val="0"/>
                  </a:spcAft>
                  <a:defRPr/>
                </a:pPr>
                <a:endParaRPr lang="zh-CN" altLang="en-US" sz="1000">
                  <a:solidFill>
                    <a:srgbClr val="000066"/>
                  </a:solidFill>
                  <a:latin typeface="仿宋" pitchFamily="49" charset="-122"/>
                  <a:ea typeface="仿宋" pitchFamily="49" charset="-122"/>
                </a:endParaRPr>
              </a:p>
            </p:txBody>
          </p:sp>
          <p:sp>
            <p:nvSpPr>
              <p:cNvPr id="39" name="Rounded Rectangle 38"/>
              <p:cNvSpPr/>
              <p:nvPr/>
            </p:nvSpPr>
            <p:spPr bwMode="auto">
              <a:xfrm>
                <a:off x="2556" y="1437"/>
                <a:ext cx="1258" cy="414"/>
              </a:xfrm>
              <a:prstGeom prst="roundRect">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a:sp3d>
            </p:spPr>
            <p:txBody>
              <a:bodyPr/>
              <a:lstStyle/>
              <a:p>
                <a:pPr eaLnBrk="0" fontAlgn="base" hangingPunct="0">
                  <a:spcBef>
                    <a:spcPct val="0"/>
                  </a:spcBef>
                  <a:spcAft>
                    <a:spcPct val="0"/>
                  </a:spcAft>
                  <a:defRPr/>
                </a:pPr>
                <a:endParaRPr lang="zh-CN" altLang="en-US" sz="1000">
                  <a:solidFill>
                    <a:srgbClr val="000066"/>
                  </a:solidFill>
                  <a:latin typeface="仿宋" pitchFamily="49" charset="-122"/>
                  <a:ea typeface="仿宋" pitchFamily="49" charset="-122"/>
                </a:endParaRPr>
              </a:p>
            </p:txBody>
          </p:sp>
          <p:sp>
            <p:nvSpPr>
              <p:cNvPr id="42" name="Rounded Rectangle 41"/>
              <p:cNvSpPr/>
              <p:nvPr/>
            </p:nvSpPr>
            <p:spPr bwMode="auto">
              <a:xfrm>
                <a:off x="1087" y="3065"/>
                <a:ext cx="1685" cy="445"/>
              </a:xfrm>
              <a:prstGeom prst="roundRect">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a:sp3d>
            </p:spPr>
            <p:txBody>
              <a:bodyPr/>
              <a:lstStyle/>
              <a:p>
                <a:pPr eaLnBrk="0" fontAlgn="base" hangingPunct="0">
                  <a:spcBef>
                    <a:spcPct val="0"/>
                  </a:spcBef>
                  <a:spcAft>
                    <a:spcPct val="0"/>
                  </a:spcAft>
                  <a:defRPr/>
                </a:pPr>
                <a:endParaRPr lang="zh-CN" altLang="en-US" sz="1000">
                  <a:solidFill>
                    <a:srgbClr val="000066"/>
                  </a:solidFill>
                  <a:latin typeface="仿宋" pitchFamily="49" charset="-122"/>
                  <a:ea typeface="仿宋" pitchFamily="49" charset="-122"/>
                </a:endParaRPr>
              </a:p>
            </p:txBody>
          </p:sp>
          <p:sp>
            <p:nvSpPr>
              <p:cNvPr id="28" name="Rounded Rectangle 27"/>
              <p:cNvSpPr/>
              <p:nvPr/>
            </p:nvSpPr>
            <p:spPr bwMode="auto">
              <a:xfrm>
                <a:off x="3283" y="2549"/>
                <a:ext cx="2450" cy="1018"/>
              </a:xfrm>
              <a:prstGeom prst="roundRect">
                <a:avLst/>
              </a:prstGeom>
              <a:solidFill>
                <a:schemeClr val="accent1">
                  <a:lumMod val="20000"/>
                  <a:lumOff val="80000"/>
                </a:schemeClr>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a:sp3d>
            </p:spPr>
            <p:txBody>
              <a:bodyPr/>
              <a:lstStyle/>
              <a:p>
                <a:pPr eaLnBrk="0" fontAlgn="base" hangingPunct="0">
                  <a:spcBef>
                    <a:spcPct val="0"/>
                  </a:spcBef>
                  <a:spcAft>
                    <a:spcPct val="0"/>
                  </a:spcAft>
                  <a:defRPr/>
                </a:pPr>
                <a:endParaRPr lang="zh-CN" altLang="en-US" sz="1000">
                  <a:solidFill>
                    <a:srgbClr val="000066"/>
                  </a:solidFill>
                  <a:latin typeface="仿宋" pitchFamily="49" charset="-122"/>
                  <a:ea typeface="仿宋" pitchFamily="49" charset="-122"/>
                </a:endParaRPr>
              </a:p>
            </p:txBody>
          </p:sp>
          <p:sp>
            <p:nvSpPr>
              <p:cNvPr id="43" name="Rounded Rectangle 42"/>
              <p:cNvSpPr/>
              <p:nvPr/>
            </p:nvSpPr>
            <p:spPr bwMode="auto">
              <a:xfrm>
                <a:off x="3874" y="2637"/>
                <a:ext cx="1685" cy="368"/>
              </a:xfrm>
              <a:prstGeom prst="roundRect">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a:sp3d>
            </p:spPr>
            <p:txBody>
              <a:bodyPr/>
              <a:lstStyle/>
              <a:p>
                <a:pPr algn="ctr" fontAlgn="base">
                  <a:spcBef>
                    <a:spcPct val="0"/>
                  </a:spcBef>
                  <a:spcAft>
                    <a:spcPct val="0"/>
                  </a:spcAft>
                </a:pPr>
                <a:r>
                  <a:rPr lang="zh-CN" altLang="en-US" sz="1400" b="1" dirty="0">
                    <a:solidFill>
                      <a:srgbClr val="000066"/>
                    </a:solidFill>
                    <a:latin typeface="仿宋" pitchFamily="49" charset="-122"/>
                    <a:ea typeface="仿宋" pitchFamily="49" charset="-122"/>
                  </a:rPr>
                  <a:t>三重四级杆</a:t>
                </a:r>
                <a:endParaRPr lang="en-US" altLang="zh-CN" sz="1400" b="1" dirty="0">
                  <a:solidFill>
                    <a:srgbClr val="000066"/>
                  </a:solidFill>
                  <a:latin typeface="仿宋" pitchFamily="49" charset="-122"/>
                  <a:ea typeface="仿宋" pitchFamily="49" charset="-122"/>
                </a:endParaRPr>
              </a:p>
              <a:p>
                <a:pPr algn="ctr" fontAlgn="base">
                  <a:spcBef>
                    <a:spcPct val="0"/>
                  </a:spcBef>
                  <a:spcAft>
                    <a:spcPct val="0"/>
                  </a:spcAft>
                </a:pPr>
                <a:r>
                  <a:rPr lang="en-US" altLang="zh-CN" sz="1400" b="1" dirty="0">
                    <a:solidFill>
                      <a:srgbClr val="000066"/>
                    </a:solidFill>
                    <a:latin typeface="仿宋" pitchFamily="49" charset="-122"/>
                    <a:ea typeface="仿宋" pitchFamily="49" charset="-122"/>
                  </a:rPr>
                  <a:t>/</a:t>
                </a:r>
                <a:r>
                  <a:rPr lang="zh-CN" altLang="en-US" sz="1400" b="1" dirty="0">
                    <a:solidFill>
                      <a:srgbClr val="000066"/>
                    </a:solidFill>
                    <a:latin typeface="仿宋" pitchFamily="49" charset="-122"/>
                    <a:ea typeface="仿宋" pitchFamily="49" charset="-122"/>
                  </a:rPr>
                  <a:t>混合型质</a:t>
                </a:r>
                <a:r>
                  <a:rPr lang="zh-CN" altLang="en-US" sz="1400" b="1" dirty="0" smtClean="0">
                    <a:solidFill>
                      <a:srgbClr val="000066"/>
                    </a:solidFill>
                    <a:latin typeface="仿宋" pitchFamily="49" charset="-122"/>
                    <a:ea typeface="仿宋" pitchFamily="49" charset="-122"/>
                  </a:rPr>
                  <a:t>谱</a:t>
                </a:r>
                <a:endParaRPr lang="zh-CN" altLang="en-US" sz="1400" dirty="0">
                  <a:solidFill>
                    <a:srgbClr val="000066"/>
                  </a:solidFill>
                  <a:latin typeface="仿宋" pitchFamily="49" charset="-122"/>
                  <a:ea typeface="仿宋" pitchFamily="49" charset="-122"/>
                </a:endParaRPr>
              </a:p>
            </p:txBody>
          </p:sp>
          <p:sp>
            <p:nvSpPr>
              <p:cNvPr id="25" name="Rounded Rectangle 24"/>
              <p:cNvSpPr/>
              <p:nvPr/>
            </p:nvSpPr>
            <p:spPr bwMode="auto">
              <a:xfrm>
                <a:off x="900" y="717"/>
                <a:ext cx="2196" cy="492"/>
              </a:xfrm>
              <a:prstGeom prst="roundRect">
                <a:avLst/>
              </a:prstGeom>
              <a:solidFill>
                <a:schemeClr val="accent1">
                  <a:lumMod val="20000"/>
                  <a:lumOff val="80000"/>
                </a:schemeClr>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threePt" dir="t"/>
              </a:scene3d>
              <a:sp3d>
                <a:bevelT/>
              </a:sp3d>
            </p:spPr>
            <p:txBody>
              <a:bodyPr/>
              <a:lstStyle/>
              <a:p>
                <a:pPr eaLnBrk="0" fontAlgn="base" hangingPunct="0">
                  <a:spcBef>
                    <a:spcPct val="0"/>
                  </a:spcBef>
                  <a:spcAft>
                    <a:spcPct val="0"/>
                  </a:spcAft>
                  <a:defRPr/>
                </a:pPr>
                <a:endParaRPr lang="zh-CN" altLang="en-US" sz="1000">
                  <a:solidFill>
                    <a:srgbClr val="000066"/>
                  </a:solidFill>
                  <a:latin typeface="仿宋" pitchFamily="49" charset="-122"/>
                  <a:ea typeface="仿宋" pitchFamily="49" charset="-122"/>
                </a:endParaRPr>
              </a:p>
            </p:txBody>
          </p:sp>
          <p:sp>
            <p:nvSpPr>
              <p:cNvPr id="46117" name="TextBox 1"/>
              <p:cNvSpPr txBox="1">
                <a:spLocks noChangeArrowheads="1"/>
              </p:cNvSpPr>
              <p:nvPr/>
            </p:nvSpPr>
            <p:spPr bwMode="auto">
              <a:xfrm>
                <a:off x="1129" y="732"/>
                <a:ext cx="1717" cy="354"/>
              </a:xfrm>
              <a:prstGeom prst="rect">
                <a:avLst/>
              </a:prstGeom>
              <a:noFill/>
              <a:ln w="9525">
                <a:noFill/>
                <a:miter lim="800000"/>
                <a:headEnd/>
                <a:tailEnd/>
              </a:ln>
            </p:spPr>
            <p:txBody>
              <a:bodyPr wrap="none">
                <a:spAutoFit/>
              </a:bodyPr>
              <a:lstStyle/>
              <a:p>
                <a:pPr algn="ctr" fontAlgn="base">
                  <a:spcBef>
                    <a:spcPct val="0"/>
                  </a:spcBef>
                  <a:spcAft>
                    <a:spcPct val="0"/>
                  </a:spcAft>
                </a:pPr>
                <a:r>
                  <a:rPr lang="zh-CN" altLang="en-US" b="1" dirty="0">
                    <a:solidFill>
                      <a:srgbClr val="FF0000"/>
                    </a:solidFill>
                    <a:latin typeface="仿宋" pitchFamily="49" charset="-122"/>
                    <a:ea typeface="仿宋" pitchFamily="49" charset="-122"/>
                  </a:rPr>
                  <a:t>样本提取</a:t>
                </a:r>
                <a:endParaRPr lang="en-US" altLang="zh-CN" b="1" dirty="0">
                  <a:solidFill>
                    <a:srgbClr val="FF0000"/>
                  </a:solidFill>
                  <a:latin typeface="仿宋" pitchFamily="49" charset="-122"/>
                  <a:ea typeface="仿宋" pitchFamily="49" charset="-122"/>
                </a:endParaRPr>
              </a:p>
              <a:p>
                <a:pPr algn="ctr" fontAlgn="base">
                  <a:spcBef>
                    <a:spcPct val="0"/>
                  </a:spcBef>
                  <a:spcAft>
                    <a:spcPct val="0"/>
                  </a:spcAft>
                </a:pPr>
                <a:r>
                  <a:rPr lang="zh-CN" altLang="en-US" sz="1200" dirty="0">
                    <a:solidFill>
                      <a:srgbClr val="000066"/>
                    </a:solidFill>
                    <a:latin typeface="仿宋" pitchFamily="49" charset="-122"/>
                    <a:ea typeface="仿宋" pitchFamily="49" charset="-122"/>
                  </a:rPr>
                  <a:t>（动物组织、细胞</a:t>
                </a:r>
                <a:r>
                  <a:rPr lang="zh-CN" altLang="en-US" sz="1200" dirty="0" smtClean="0">
                    <a:solidFill>
                      <a:srgbClr val="000066"/>
                    </a:solidFill>
                    <a:latin typeface="仿宋" pitchFamily="49" charset="-122"/>
                    <a:ea typeface="仿宋" pitchFamily="49" charset="-122"/>
                  </a:rPr>
                  <a:t>、</a:t>
                </a:r>
                <a:endParaRPr lang="en-US" altLang="zh-CN" sz="1200" dirty="0" smtClean="0">
                  <a:solidFill>
                    <a:srgbClr val="000066"/>
                  </a:solidFill>
                  <a:latin typeface="仿宋" pitchFamily="49" charset="-122"/>
                  <a:ea typeface="仿宋" pitchFamily="49" charset="-122"/>
                </a:endParaRPr>
              </a:p>
              <a:p>
                <a:pPr algn="ctr" fontAlgn="base">
                  <a:spcBef>
                    <a:spcPct val="0"/>
                  </a:spcBef>
                  <a:spcAft>
                    <a:spcPct val="0"/>
                  </a:spcAft>
                </a:pPr>
                <a:r>
                  <a:rPr lang="zh-CN" altLang="en-US" sz="1200" dirty="0" smtClean="0">
                    <a:solidFill>
                      <a:srgbClr val="000066"/>
                    </a:solidFill>
                    <a:latin typeface="仿宋" pitchFamily="49" charset="-122"/>
                    <a:ea typeface="仿宋" pitchFamily="49" charset="-122"/>
                  </a:rPr>
                  <a:t>亚</a:t>
                </a:r>
                <a:r>
                  <a:rPr lang="zh-CN" altLang="en-US" sz="1200" dirty="0">
                    <a:solidFill>
                      <a:srgbClr val="000066"/>
                    </a:solidFill>
                    <a:latin typeface="仿宋" pitchFamily="49" charset="-122"/>
                    <a:ea typeface="仿宋" pitchFamily="49" charset="-122"/>
                  </a:rPr>
                  <a:t>细胞器分离等）</a:t>
                </a:r>
              </a:p>
            </p:txBody>
          </p:sp>
          <p:sp>
            <p:nvSpPr>
              <p:cNvPr id="46118" name="TextBox 3"/>
              <p:cNvSpPr txBox="1">
                <a:spLocks noChangeArrowheads="1"/>
              </p:cNvSpPr>
              <p:nvPr/>
            </p:nvSpPr>
            <p:spPr bwMode="auto">
              <a:xfrm>
                <a:off x="2496" y="1461"/>
                <a:ext cx="1443" cy="363"/>
              </a:xfrm>
              <a:prstGeom prst="rect">
                <a:avLst/>
              </a:prstGeom>
              <a:noFill/>
              <a:ln w="9525">
                <a:noFill/>
                <a:miter lim="800000"/>
                <a:headEnd/>
                <a:tailEnd/>
              </a:ln>
            </p:spPr>
            <p:txBody>
              <a:bodyPr wrap="square">
                <a:spAutoFit/>
              </a:bodyPr>
              <a:lstStyle/>
              <a:p>
                <a:pPr fontAlgn="base">
                  <a:spcBef>
                    <a:spcPct val="0"/>
                  </a:spcBef>
                  <a:spcAft>
                    <a:spcPct val="0"/>
                  </a:spcAft>
                </a:pPr>
                <a:r>
                  <a:rPr lang="zh-CN" altLang="en-US" sz="1400" b="1" dirty="0">
                    <a:solidFill>
                      <a:srgbClr val="FF0000"/>
                    </a:solidFill>
                    <a:latin typeface="仿宋" pitchFamily="49" charset="-122"/>
                    <a:ea typeface="仿宋" pitchFamily="49" charset="-122"/>
                  </a:rPr>
                  <a:t>肽段多级分离</a:t>
                </a:r>
                <a:endParaRPr lang="en-US" altLang="zh-CN" sz="1400" b="1" dirty="0">
                  <a:solidFill>
                    <a:srgbClr val="FF0000"/>
                  </a:solidFill>
                  <a:latin typeface="仿宋" pitchFamily="49" charset="-122"/>
                  <a:ea typeface="仿宋" pitchFamily="49" charset="-122"/>
                </a:endParaRPr>
              </a:p>
              <a:p>
                <a:pPr fontAlgn="base">
                  <a:spcBef>
                    <a:spcPct val="0"/>
                  </a:spcBef>
                  <a:spcAft>
                    <a:spcPct val="0"/>
                  </a:spcAft>
                </a:pPr>
                <a:r>
                  <a:rPr lang="zh-CN" altLang="en-US" sz="1000" dirty="0">
                    <a:solidFill>
                      <a:srgbClr val="000066"/>
                    </a:solidFill>
                    <a:latin typeface="仿宋" pitchFamily="49" charset="-122"/>
                    <a:ea typeface="仿宋" pitchFamily="49" charset="-122"/>
                  </a:rPr>
                  <a:t>（电泳、多维色谱、亲合色谱等）</a:t>
                </a:r>
              </a:p>
            </p:txBody>
          </p:sp>
          <p:sp>
            <p:nvSpPr>
              <p:cNvPr id="46119" name="TextBox 4"/>
              <p:cNvSpPr txBox="1">
                <a:spLocks noChangeArrowheads="1"/>
              </p:cNvSpPr>
              <p:nvPr/>
            </p:nvSpPr>
            <p:spPr bwMode="auto">
              <a:xfrm>
                <a:off x="1230" y="2176"/>
                <a:ext cx="1314" cy="182"/>
              </a:xfrm>
              <a:prstGeom prst="rect">
                <a:avLst/>
              </a:prstGeom>
              <a:noFill/>
              <a:ln w="9525">
                <a:noFill/>
                <a:miter lim="800000"/>
                <a:headEnd/>
                <a:tailEnd/>
              </a:ln>
            </p:spPr>
            <p:txBody>
              <a:bodyPr wrap="square">
                <a:spAutoFit/>
              </a:bodyPr>
              <a:lstStyle/>
              <a:p>
                <a:pPr algn="ctr" fontAlgn="base">
                  <a:spcBef>
                    <a:spcPct val="0"/>
                  </a:spcBef>
                  <a:spcAft>
                    <a:spcPct val="0"/>
                  </a:spcAft>
                </a:pPr>
                <a:r>
                  <a:rPr lang="zh-CN" altLang="en-US" sz="1400" b="1" dirty="0">
                    <a:solidFill>
                      <a:srgbClr val="000066"/>
                    </a:solidFill>
                    <a:latin typeface="仿宋" pitchFamily="49" charset="-122"/>
                    <a:ea typeface="仿宋" pitchFamily="49" charset="-122"/>
                  </a:rPr>
                  <a:t>高速</a:t>
                </a:r>
                <a:r>
                  <a:rPr lang="en-US" altLang="zh-CN" sz="1400" b="1" dirty="0">
                    <a:solidFill>
                      <a:srgbClr val="000066"/>
                    </a:solidFill>
                    <a:latin typeface="仿宋" pitchFamily="49" charset="-122"/>
                    <a:ea typeface="仿宋" pitchFamily="49" charset="-122"/>
                  </a:rPr>
                  <a:t>TOF</a:t>
                </a:r>
                <a:r>
                  <a:rPr lang="zh-CN" altLang="en-US" sz="1400" b="1" dirty="0">
                    <a:solidFill>
                      <a:srgbClr val="000066"/>
                    </a:solidFill>
                    <a:latin typeface="仿宋" pitchFamily="49" charset="-122"/>
                    <a:ea typeface="仿宋" pitchFamily="49" charset="-122"/>
                  </a:rPr>
                  <a:t>质谱</a:t>
                </a:r>
                <a:endParaRPr lang="en-US" altLang="zh-CN" sz="1400" b="1" dirty="0">
                  <a:solidFill>
                    <a:srgbClr val="000066"/>
                  </a:solidFill>
                  <a:latin typeface="仿宋" pitchFamily="49" charset="-122"/>
                  <a:ea typeface="仿宋" pitchFamily="49" charset="-122"/>
                </a:endParaRPr>
              </a:p>
            </p:txBody>
          </p:sp>
          <p:sp>
            <p:nvSpPr>
              <p:cNvPr id="46122" name="TextBox 7"/>
              <p:cNvSpPr txBox="1">
                <a:spLocks noChangeArrowheads="1"/>
              </p:cNvSpPr>
              <p:nvPr/>
            </p:nvSpPr>
            <p:spPr bwMode="auto">
              <a:xfrm>
                <a:off x="1035" y="3058"/>
                <a:ext cx="1787" cy="490"/>
              </a:xfrm>
              <a:prstGeom prst="rect">
                <a:avLst/>
              </a:prstGeom>
              <a:noFill/>
              <a:ln w="9525">
                <a:noFill/>
                <a:miter lim="800000"/>
                <a:headEnd/>
                <a:tailEnd/>
              </a:ln>
            </p:spPr>
            <p:txBody>
              <a:bodyPr>
                <a:spAutoFit/>
              </a:bodyPr>
              <a:lstStyle/>
              <a:p>
                <a:pPr algn="ctr" fontAlgn="base">
                  <a:spcBef>
                    <a:spcPct val="0"/>
                  </a:spcBef>
                  <a:spcAft>
                    <a:spcPct val="0"/>
                  </a:spcAft>
                </a:pPr>
                <a:r>
                  <a:rPr lang="en-US" altLang="zh-CN" sz="1200" b="1" dirty="0">
                    <a:solidFill>
                      <a:srgbClr val="000066"/>
                    </a:solidFill>
                    <a:latin typeface="仿宋" pitchFamily="49" charset="-122"/>
                    <a:ea typeface="仿宋" pitchFamily="49" charset="-122"/>
                  </a:rPr>
                  <a:t>ETD</a:t>
                </a:r>
                <a:r>
                  <a:rPr lang="zh-CN" altLang="en-US" sz="1200" b="1" dirty="0">
                    <a:solidFill>
                      <a:srgbClr val="000066"/>
                    </a:solidFill>
                    <a:latin typeface="仿宋" pitchFamily="49" charset="-122"/>
                    <a:ea typeface="仿宋" pitchFamily="49" charset="-122"/>
                  </a:rPr>
                  <a:t>高分辨质谱</a:t>
                </a:r>
                <a:r>
                  <a:rPr lang="en-US" altLang="zh-CN" sz="1200" b="1" dirty="0" smtClean="0">
                    <a:solidFill>
                      <a:srgbClr val="000066"/>
                    </a:solidFill>
                    <a:latin typeface="仿宋" pitchFamily="49" charset="-122"/>
                    <a:ea typeface="仿宋" pitchFamily="49" charset="-122"/>
                  </a:rPr>
                  <a:t>/</a:t>
                </a:r>
              </a:p>
              <a:p>
                <a:pPr algn="ctr" fontAlgn="base">
                  <a:spcBef>
                    <a:spcPct val="0"/>
                  </a:spcBef>
                  <a:spcAft>
                    <a:spcPct val="0"/>
                  </a:spcAft>
                </a:pPr>
                <a:r>
                  <a:rPr lang="zh-CN" altLang="en-US" sz="1200" b="1" dirty="0" smtClean="0">
                    <a:solidFill>
                      <a:srgbClr val="000066"/>
                    </a:solidFill>
                    <a:latin typeface="仿宋" pitchFamily="49" charset="-122"/>
                    <a:ea typeface="仿宋" pitchFamily="49" charset="-122"/>
                  </a:rPr>
                  <a:t>多维</a:t>
                </a:r>
                <a:r>
                  <a:rPr lang="zh-CN" altLang="en-US" sz="1200" b="1" dirty="0">
                    <a:solidFill>
                      <a:srgbClr val="000066"/>
                    </a:solidFill>
                    <a:latin typeface="仿宋" pitchFamily="49" charset="-122"/>
                    <a:ea typeface="仿宋" pitchFamily="49" charset="-122"/>
                  </a:rPr>
                  <a:t>色谱</a:t>
                </a:r>
                <a:r>
                  <a:rPr lang="en-US" altLang="zh-CN" sz="1200" b="1" dirty="0">
                    <a:solidFill>
                      <a:srgbClr val="000066"/>
                    </a:solidFill>
                    <a:latin typeface="仿宋" pitchFamily="49" charset="-122"/>
                    <a:ea typeface="仿宋" pitchFamily="49" charset="-122"/>
                  </a:rPr>
                  <a:t>-</a:t>
                </a:r>
                <a:r>
                  <a:rPr lang="zh-CN" altLang="en-US" sz="1200" b="1" dirty="0">
                    <a:solidFill>
                      <a:srgbClr val="000066"/>
                    </a:solidFill>
                    <a:latin typeface="仿宋" pitchFamily="49" charset="-122"/>
                    <a:ea typeface="仿宋" pitchFamily="49" charset="-122"/>
                  </a:rPr>
                  <a:t>质谱</a:t>
                </a:r>
                <a:endParaRPr lang="en-US" altLang="zh-CN" sz="1200" b="1" dirty="0">
                  <a:solidFill>
                    <a:srgbClr val="000066"/>
                  </a:solidFill>
                  <a:latin typeface="仿宋" pitchFamily="49" charset="-122"/>
                  <a:ea typeface="仿宋" pitchFamily="49" charset="-122"/>
                </a:endParaRPr>
              </a:p>
              <a:p>
                <a:pPr algn="ctr" fontAlgn="base">
                  <a:spcBef>
                    <a:spcPct val="0"/>
                  </a:spcBef>
                  <a:spcAft>
                    <a:spcPct val="0"/>
                  </a:spcAft>
                </a:pPr>
                <a:r>
                  <a:rPr lang="zh-CN" altLang="en-US" sz="1200" b="1" dirty="0">
                    <a:solidFill>
                      <a:srgbClr val="000066"/>
                    </a:solidFill>
                    <a:latin typeface="仿宋" pitchFamily="49" charset="-122"/>
                    <a:ea typeface="仿宋" pitchFamily="49" charset="-122"/>
                  </a:rPr>
                  <a:t>（蛋白修饰位点与模式分析）</a:t>
                </a:r>
                <a:endParaRPr lang="en-US" altLang="zh-CN" sz="1200" b="1" dirty="0">
                  <a:solidFill>
                    <a:srgbClr val="000066"/>
                  </a:solidFill>
                  <a:latin typeface="仿宋" pitchFamily="49" charset="-122"/>
                  <a:ea typeface="仿宋" pitchFamily="49" charset="-122"/>
                </a:endParaRPr>
              </a:p>
            </p:txBody>
          </p:sp>
          <p:cxnSp>
            <p:nvCxnSpPr>
              <p:cNvPr id="2" name="Straight Arrow Connector 8"/>
              <p:cNvCxnSpPr/>
              <p:nvPr/>
            </p:nvCxnSpPr>
            <p:spPr bwMode="auto">
              <a:xfrm rot="-240000" flipH="1">
                <a:off x="1486" y="1217"/>
                <a:ext cx="424" cy="405"/>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4" name="Straight Arrow Connector 9"/>
              <p:cNvCxnSpPr/>
              <p:nvPr/>
            </p:nvCxnSpPr>
            <p:spPr bwMode="auto">
              <a:xfrm rot="16200000" flipH="1">
                <a:off x="2032" y="1207"/>
                <a:ext cx="425" cy="405"/>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5" name="Straight Arrow Connector 10"/>
              <p:cNvCxnSpPr/>
              <p:nvPr/>
            </p:nvCxnSpPr>
            <p:spPr bwMode="auto">
              <a:xfrm>
                <a:off x="1504" y="1719"/>
                <a:ext cx="922" cy="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12" name="Straight Arrow Connector 11"/>
              <p:cNvCxnSpPr/>
              <p:nvPr/>
            </p:nvCxnSpPr>
            <p:spPr bwMode="auto">
              <a:xfrm>
                <a:off x="1872" y="1758"/>
                <a:ext cx="7" cy="35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13" name="Straight Arrow Connector 12"/>
              <p:cNvCxnSpPr/>
              <p:nvPr/>
            </p:nvCxnSpPr>
            <p:spPr bwMode="auto">
              <a:xfrm>
                <a:off x="1865" y="2376"/>
                <a:ext cx="0" cy="269"/>
              </a:xfrm>
              <a:prstGeom prst="straightConnector1">
                <a:avLst/>
              </a:prstGeom>
              <a:solidFill>
                <a:schemeClr val="accent1"/>
              </a:solidFill>
              <a:ln w="22225" cap="flat" cmpd="sng" algn="ctr">
                <a:solidFill>
                  <a:schemeClr val="tx2">
                    <a:lumMod val="75000"/>
                  </a:schemeClr>
                </a:solidFill>
                <a:prstDash val="solid"/>
                <a:round/>
                <a:headEnd type="triangle" w="med" len="med"/>
                <a:tailEnd type="arrow"/>
              </a:ln>
              <a:effectLst/>
            </p:spPr>
          </p:cxnSp>
          <p:cxnSp>
            <p:nvCxnSpPr>
              <p:cNvPr id="14" name="Straight Arrow Connector 13"/>
              <p:cNvCxnSpPr/>
              <p:nvPr/>
            </p:nvCxnSpPr>
            <p:spPr bwMode="auto">
              <a:xfrm>
                <a:off x="1865" y="2868"/>
                <a:ext cx="7" cy="20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15" name="Straight Arrow Connector 14"/>
              <p:cNvCxnSpPr/>
              <p:nvPr/>
            </p:nvCxnSpPr>
            <p:spPr bwMode="auto">
              <a:xfrm flipV="1">
                <a:off x="2648" y="2788"/>
                <a:ext cx="1103" cy="0"/>
              </a:xfrm>
              <a:prstGeom prst="straightConnector1">
                <a:avLst/>
              </a:prstGeom>
              <a:solidFill>
                <a:schemeClr val="accent1"/>
              </a:solidFill>
              <a:ln w="19050" cap="flat" cmpd="sng" algn="ctr">
                <a:solidFill>
                  <a:schemeClr val="tx1"/>
                </a:solidFill>
                <a:prstDash val="solid"/>
                <a:round/>
                <a:headEnd type="stealth" w="med" len="med"/>
                <a:tailEnd type="arrow"/>
              </a:ln>
              <a:effectLst/>
            </p:spPr>
          </p:cxnSp>
          <p:cxnSp>
            <p:nvCxnSpPr>
              <p:cNvPr id="16" name="Straight Arrow Connector 15"/>
              <p:cNvCxnSpPr/>
              <p:nvPr/>
            </p:nvCxnSpPr>
            <p:spPr bwMode="auto">
              <a:xfrm flipV="1">
                <a:off x="2980" y="2983"/>
                <a:ext cx="808" cy="409"/>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46131" name="TextBox 16"/>
              <p:cNvSpPr txBox="1">
                <a:spLocks noChangeArrowheads="1"/>
              </p:cNvSpPr>
              <p:nvPr/>
            </p:nvSpPr>
            <p:spPr bwMode="auto">
              <a:xfrm>
                <a:off x="1563" y="1505"/>
                <a:ext cx="876" cy="163"/>
              </a:xfrm>
              <a:prstGeom prst="rect">
                <a:avLst/>
              </a:prstGeom>
              <a:noFill/>
              <a:ln w="9525">
                <a:noFill/>
                <a:miter lim="800000"/>
                <a:headEnd/>
                <a:tailEnd/>
              </a:ln>
              <a:effectLst/>
            </p:spPr>
            <p:txBody>
              <a:bodyPr wrap="none">
                <a:spAutoFit/>
              </a:bodyPr>
              <a:lstStyle/>
              <a:p>
                <a:pPr fontAlgn="base">
                  <a:spcBef>
                    <a:spcPct val="0"/>
                  </a:spcBef>
                  <a:spcAft>
                    <a:spcPct val="0"/>
                  </a:spcAft>
                </a:pPr>
                <a:r>
                  <a:rPr lang="zh-CN" altLang="en-US" sz="1200" dirty="0">
                    <a:solidFill>
                      <a:srgbClr val="000066"/>
                    </a:solidFill>
                    <a:latin typeface="仿宋" pitchFamily="49" charset="-122"/>
                    <a:ea typeface="仿宋" pitchFamily="49" charset="-122"/>
                  </a:rPr>
                  <a:t>快速酶解</a:t>
                </a:r>
              </a:p>
            </p:txBody>
          </p:sp>
          <p:sp>
            <p:nvSpPr>
              <p:cNvPr id="46132" name="TextBox 17"/>
              <p:cNvSpPr txBox="1">
                <a:spLocks noChangeArrowheads="1"/>
              </p:cNvSpPr>
              <p:nvPr/>
            </p:nvSpPr>
            <p:spPr bwMode="auto">
              <a:xfrm>
                <a:off x="1855" y="1887"/>
                <a:ext cx="1044" cy="163"/>
              </a:xfrm>
              <a:prstGeom prst="rect">
                <a:avLst/>
              </a:prstGeom>
              <a:noFill/>
              <a:ln w="9525">
                <a:noFill/>
                <a:miter lim="800000"/>
                <a:headEnd/>
                <a:tailEnd/>
              </a:ln>
              <a:effectLst/>
            </p:spPr>
            <p:txBody>
              <a:bodyPr wrap="none">
                <a:spAutoFit/>
              </a:bodyPr>
              <a:lstStyle/>
              <a:p>
                <a:pPr fontAlgn="base">
                  <a:spcBef>
                    <a:spcPct val="0"/>
                  </a:spcBef>
                  <a:spcAft>
                    <a:spcPct val="0"/>
                  </a:spcAft>
                </a:pPr>
                <a:r>
                  <a:rPr lang="zh-CN" altLang="en-US" sz="1200" dirty="0">
                    <a:solidFill>
                      <a:srgbClr val="000066"/>
                    </a:solidFill>
                    <a:latin typeface="仿宋" pitchFamily="49" charset="-122"/>
                    <a:ea typeface="仿宋" pitchFamily="49" charset="-122"/>
                  </a:rPr>
                  <a:t>高通量筛选</a:t>
                </a:r>
              </a:p>
            </p:txBody>
          </p:sp>
          <p:sp>
            <p:nvSpPr>
              <p:cNvPr id="46133" name="TextBox 18"/>
              <p:cNvSpPr txBox="1">
                <a:spLocks noChangeArrowheads="1"/>
              </p:cNvSpPr>
              <p:nvPr/>
            </p:nvSpPr>
            <p:spPr bwMode="auto">
              <a:xfrm>
                <a:off x="51" y="2004"/>
                <a:ext cx="1381" cy="272"/>
              </a:xfrm>
              <a:prstGeom prst="rect">
                <a:avLst/>
              </a:prstGeom>
              <a:noFill/>
              <a:ln w="9525">
                <a:noFill/>
                <a:miter lim="800000"/>
                <a:headEnd/>
                <a:tailEnd/>
              </a:ln>
            </p:spPr>
            <p:txBody>
              <a:bodyPr wrap="none">
                <a:spAutoFit/>
              </a:bodyPr>
              <a:lstStyle/>
              <a:p>
                <a:pPr fontAlgn="base">
                  <a:spcBef>
                    <a:spcPct val="0"/>
                  </a:spcBef>
                  <a:spcAft>
                    <a:spcPct val="0"/>
                  </a:spcAft>
                </a:pPr>
                <a:r>
                  <a:rPr lang="zh-CN" altLang="en-US" sz="1200" b="1" dirty="0">
                    <a:solidFill>
                      <a:srgbClr val="000066"/>
                    </a:solidFill>
                    <a:latin typeface="仿宋" pitchFamily="49" charset="-122"/>
                    <a:ea typeface="仿宋" pitchFamily="49" charset="-122"/>
                  </a:rPr>
                  <a:t>完整蛋白质分析</a:t>
                </a:r>
                <a:endParaRPr lang="en-US" altLang="zh-CN" sz="1200" b="1" dirty="0">
                  <a:solidFill>
                    <a:srgbClr val="000066"/>
                  </a:solidFill>
                  <a:latin typeface="仿宋" pitchFamily="49" charset="-122"/>
                  <a:ea typeface="仿宋" pitchFamily="49" charset="-122"/>
                </a:endParaRPr>
              </a:p>
              <a:p>
                <a:pPr fontAlgn="base">
                  <a:spcBef>
                    <a:spcPct val="0"/>
                  </a:spcBef>
                  <a:spcAft>
                    <a:spcPct val="0"/>
                  </a:spcAft>
                </a:pPr>
                <a:r>
                  <a:rPr lang="zh-CN" altLang="en-US" sz="1200" b="1" dirty="0">
                    <a:solidFill>
                      <a:srgbClr val="000066"/>
                    </a:solidFill>
                    <a:latin typeface="仿宋" pitchFamily="49" charset="-122"/>
                    <a:ea typeface="仿宋" pitchFamily="49" charset="-122"/>
                  </a:rPr>
                  <a:t>相互作用分析</a:t>
                </a:r>
              </a:p>
            </p:txBody>
          </p:sp>
          <p:sp>
            <p:nvSpPr>
              <p:cNvPr id="46134" name="TextBox 19"/>
              <p:cNvSpPr txBox="1">
                <a:spLocks noChangeArrowheads="1"/>
              </p:cNvSpPr>
              <p:nvPr/>
            </p:nvSpPr>
            <p:spPr bwMode="auto">
              <a:xfrm>
                <a:off x="2704" y="2153"/>
                <a:ext cx="1212" cy="163"/>
              </a:xfrm>
              <a:prstGeom prst="rect">
                <a:avLst/>
              </a:prstGeom>
              <a:noFill/>
              <a:ln w="9525">
                <a:noFill/>
                <a:miter lim="800000"/>
                <a:headEnd/>
                <a:tailEnd/>
              </a:ln>
            </p:spPr>
            <p:txBody>
              <a:bodyPr wrap="none">
                <a:spAutoFit/>
              </a:bodyPr>
              <a:lstStyle/>
              <a:p>
                <a:pPr fontAlgn="base">
                  <a:spcBef>
                    <a:spcPct val="0"/>
                  </a:spcBef>
                  <a:spcAft>
                    <a:spcPct val="0"/>
                  </a:spcAft>
                </a:pPr>
                <a:r>
                  <a:rPr lang="zh-CN" altLang="en-US" sz="1200" b="1" dirty="0">
                    <a:solidFill>
                      <a:srgbClr val="000066"/>
                    </a:solidFill>
                    <a:latin typeface="仿宋" pitchFamily="49" charset="-122"/>
                    <a:ea typeface="仿宋" pitchFamily="49" charset="-122"/>
                  </a:rPr>
                  <a:t>肽段准确鉴定</a:t>
                </a:r>
              </a:p>
            </p:txBody>
          </p:sp>
          <p:sp>
            <p:nvSpPr>
              <p:cNvPr id="46135" name="TextBox 20"/>
              <p:cNvSpPr txBox="1">
                <a:spLocks noChangeArrowheads="1"/>
              </p:cNvSpPr>
              <p:nvPr/>
            </p:nvSpPr>
            <p:spPr bwMode="auto">
              <a:xfrm>
                <a:off x="197" y="3712"/>
                <a:ext cx="2897" cy="418"/>
              </a:xfrm>
              <a:prstGeom prst="rect">
                <a:avLst/>
              </a:prstGeom>
              <a:noFill/>
              <a:ln w="9525">
                <a:noFill/>
                <a:miter lim="800000"/>
                <a:headEnd/>
                <a:tailEnd/>
              </a:ln>
            </p:spPr>
            <p:txBody>
              <a:bodyPr wrap="square">
                <a:spAutoFit/>
              </a:bodyPr>
              <a:lstStyle/>
              <a:p>
                <a:pPr algn="ctr" fontAlgn="base">
                  <a:spcBef>
                    <a:spcPct val="0"/>
                  </a:spcBef>
                  <a:spcAft>
                    <a:spcPct val="0"/>
                  </a:spcAft>
                </a:pPr>
                <a:r>
                  <a:rPr lang="zh-CN" altLang="en-US" sz="1400" b="1" dirty="0">
                    <a:solidFill>
                      <a:srgbClr val="000066"/>
                    </a:solidFill>
                    <a:latin typeface="仿宋" pitchFamily="49" charset="-122"/>
                    <a:ea typeface="仿宋" pitchFamily="49" charset="-122"/>
                  </a:rPr>
                  <a:t>蛋白质后修饰规模化</a:t>
                </a:r>
                <a:r>
                  <a:rPr lang="zh-CN" altLang="en-US" sz="1400" b="1" dirty="0" smtClean="0">
                    <a:solidFill>
                      <a:srgbClr val="000066"/>
                    </a:solidFill>
                    <a:latin typeface="仿宋" pitchFamily="49" charset="-122"/>
                    <a:ea typeface="仿宋" pitchFamily="49" charset="-122"/>
                  </a:rPr>
                  <a:t>分离</a:t>
                </a:r>
                <a:endParaRPr lang="en-US" altLang="zh-CN" sz="1400" b="1" dirty="0" smtClean="0">
                  <a:solidFill>
                    <a:srgbClr val="000066"/>
                  </a:solidFill>
                  <a:latin typeface="仿宋" pitchFamily="49" charset="-122"/>
                  <a:ea typeface="仿宋" pitchFamily="49" charset="-122"/>
                </a:endParaRPr>
              </a:p>
              <a:p>
                <a:pPr algn="ctr" fontAlgn="base">
                  <a:spcBef>
                    <a:spcPct val="0"/>
                  </a:spcBef>
                  <a:spcAft>
                    <a:spcPct val="0"/>
                  </a:spcAft>
                </a:pPr>
                <a:r>
                  <a:rPr lang="zh-CN" altLang="en-US" sz="1400" b="1" dirty="0" smtClean="0">
                    <a:solidFill>
                      <a:srgbClr val="000066"/>
                    </a:solidFill>
                    <a:latin typeface="仿宋" pitchFamily="49" charset="-122"/>
                    <a:ea typeface="仿宋" pitchFamily="49" charset="-122"/>
                  </a:rPr>
                  <a:t>与</a:t>
                </a:r>
                <a:r>
                  <a:rPr lang="zh-CN" altLang="en-US" sz="1400" b="1" dirty="0">
                    <a:solidFill>
                      <a:srgbClr val="000066"/>
                    </a:solidFill>
                    <a:latin typeface="仿宋" pitchFamily="49" charset="-122"/>
                    <a:ea typeface="仿宋" pitchFamily="49" charset="-122"/>
                  </a:rPr>
                  <a:t>定位模式</a:t>
                </a:r>
                <a:endParaRPr lang="en-US" altLang="zh-CN" sz="1400" b="1" dirty="0">
                  <a:solidFill>
                    <a:srgbClr val="000066"/>
                  </a:solidFill>
                  <a:latin typeface="仿宋" pitchFamily="49" charset="-122"/>
                  <a:ea typeface="仿宋" pitchFamily="49" charset="-122"/>
                </a:endParaRPr>
              </a:p>
              <a:p>
                <a:pPr fontAlgn="base">
                  <a:spcBef>
                    <a:spcPct val="0"/>
                  </a:spcBef>
                  <a:spcAft>
                    <a:spcPct val="0"/>
                  </a:spcAft>
                </a:pPr>
                <a:r>
                  <a:rPr lang="zh-CN" altLang="en-US" sz="1200" b="1" dirty="0">
                    <a:solidFill>
                      <a:srgbClr val="000066"/>
                    </a:solidFill>
                    <a:latin typeface="仿宋" pitchFamily="49" charset="-122"/>
                    <a:ea typeface="仿宋" pitchFamily="49" charset="-122"/>
                  </a:rPr>
                  <a:t>（</a:t>
                </a:r>
                <a:r>
                  <a:rPr lang="en-US" altLang="zh-CN" sz="1200" b="1" dirty="0">
                    <a:solidFill>
                      <a:srgbClr val="FF0000"/>
                    </a:solidFill>
                    <a:latin typeface="仿宋" pitchFamily="49" charset="-122"/>
                    <a:ea typeface="仿宋" pitchFamily="49" charset="-122"/>
                  </a:rPr>
                  <a:t>10</a:t>
                </a:r>
                <a:r>
                  <a:rPr lang="zh-CN" altLang="en-US" sz="1200" b="1" dirty="0">
                    <a:solidFill>
                      <a:srgbClr val="000066"/>
                    </a:solidFill>
                    <a:latin typeface="仿宋" pitchFamily="49" charset="-122"/>
                    <a:ea typeface="仿宋" pitchFamily="49" charset="-122"/>
                  </a:rPr>
                  <a:t>种以上的蛋白后修饰，</a:t>
                </a:r>
                <a:r>
                  <a:rPr lang="en-US" altLang="zh-CN" sz="1200" b="1" dirty="0">
                    <a:solidFill>
                      <a:srgbClr val="FF0000"/>
                    </a:solidFill>
                    <a:latin typeface="仿宋" pitchFamily="49" charset="-122"/>
                    <a:ea typeface="仿宋" pitchFamily="49" charset="-122"/>
                  </a:rPr>
                  <a:t>50</a:t>
                </a:r>
                <a:r>
                  <a:rPr lang="zh-CN" altLang="en-US" sz="1200" b="1" dirty="0">
                    <a:solidFill>
                      <a:srgbClr val="000066"/>
                    </a:solidFill>
                    <a:latin typeface="仿宋" pitchFamily="49" charset="-122"/>
                    <a:ea typeface="仿宋" pitchFamily="49" charset="-122"/>
                  </a:rPr>
                  <a:t>个</a:t>
                </a:r>
                <a:r>
                  <a:rPr lang="en-US" altLang="zh-CN" sz="1200" b="1" dirty="0">
                    <a:solidFill>
                      <a:srgbClr val="000066"/>
                    </a:solidFill>
                    <a:latin typeface="仿宋" pitchFamily="49" charset="-122"/>
                    <a:ea typeface="仿宋" pitchFamily="49" charset="-122"/>
                  </a:rPr>
                  <a:t>/</a:t>
                </a:r>
                <a:r>
                  <a:rPr lang="zh-CN" altLang="en-US" sz="1200" b="1" dirty="0">
                    <a:solidFill>
                      <a:srgbClr val="000066"/>
                    </a:solidFill>
                    <a:latin typeface="仿宋" pitchFamily="49" charset="-122"/>
                    <a:ea typeface="仿宋" pitchFamily="49" charset="-122"/>
                  </a:rPr>
                  <a:t>天）</a:t>
                </a:r>
              </a:p>
            </p:txBody>
          </p:sp>
          <p:sp>
            <p:nvSpPr>
              <p:cNvPr id="46136" name="TextBox 21"/>
              <p:cNvSpPr txBox="1">
                <a:spLocks noChangeArrowheads="1"/>
              </p:cNvSpPr>
              <p:nvPr/>
            </p:nvSpPr>
            <p:spPr bwMode="auto">
              <a:xfrm>
                <a:off x="3172" y="3712"/>
                <a:ext cx="2681" cy="418"/>
              </a:xfrm>
              <a:prstGeom prst="rect">
                <a:avLst/>
              </a:prstGeom>
              <a:noFill/>
              <a:ln w="9525">
                <a:noFill/>
                <a:miter lim="800000"/>
                <a:headEnd/>
                <a:tailEnd/>
              </a:ln>
            </p:spPr>
            <p:txBody>
              <a:bodyPr wrap="square">
                <a:spAutoFit/>
              </a:bodyPr>
              <a:lstStyle/>
              <a:p>
                <a:pPr algn="ctr" fontAlgn="base">
                  <a:spcBef>
                    <a:spcPct val="0"/>
                  </a:spcBef>
                  <a:spcAft>
                    <a:spcPct val="0"/>
                  </a:spcAft>
                </a:pPr>
                <a:r>
                  <a:rPr lang="zh-CN" altLang="en-US" sz="1400" b="1" dirty="0">
                    <a:solidFill>
                      <a:srgbClr val="000066"/>
                    </a:solidFill>
                    <a:latin typeface="仿宋" pitchFamily="49" charset="-122"/>
                    <a:ea typeface="仿宋" pitchFamily="49" charset="-122"/>
                  </a:rPr>
                  <a:t>功能蛋白质及其</a:t>
                </a:r>
                <a:r>
                  <a:rPr lang="zh-CN" altLang="en-US" sz="1400" b="1" dirty="0" smtClean="0">
                    <a:solidFill>
                      <a:srgbClr val="000066"/>
                    </a:solidFill>
                    <a:latin typeface="仿宋" pitchFamily="49" charset="-122"/>
                    <a:ea typeface="仿宋" pitchFamily="49" charset="-122"/>
                  </a:rPr>
                  <a:t>相互作用</a:t>
                </a:r>
                <a:endParaRPr lang="en-US" altLang="zh-CN" sz="1400" b="1" dirty="0" smtClean="0">
                  <a:solidFill>
                    <a:srgbClr val="000066"/>
                  </a:solidFill>
                  <a:latin typeface="仿宋" pitchFamily="49" charset="-122"/>
                  <a:ea typeface="仿宋" pitchFamily="49" charset="-122"/>
                </a:endParaRPr>
              </a:p>
              <a:p>
                <a:pPr algn="ctr" fontAlgn="base">
                  <a:spcBef>
                    <a:spcPct val="0"/>
                  </a:spcBef>
                  <a:spcAft>
                    <a:spcPct val="0"/>
                  </a:spcAft>
                </a:pPr>
                <a:r>
                  <a:rPr lang="zh-CN" altLang="en-US" sz="1400" b="1" dirty="0" smtClean="0">
                    <a:solidFill>
                      <a:srgbClr val="000066"/>
                    </a:solidFill>
                    <a:latin typeface="仿宋" pitchFamily="49" charset="-122"/>
                    <a:ea typeface="仿宋" pitchFamily="49" charset="-122"/>
                  </a:rPr>
                  <a:t>定量分析</a:t>
                </a:r>
                <a:r>
                  <a:rPr lang="zh-CN" altLang="en-US" sz="1400" b="1" dirty="0">
                    <a:solidFill>
                      <a:srgbClr val="000066"/>
                    </a:solidFill>
                    <a:latin typeface="仿宋" pitchFamily="49" charset="-122"/>
                    <a:ea typeface="仿宋" pitchFamily="49" charset="-122"/>
                  </a:rPr>
                  <a:t>模块</a:t>
                </a:r>
                <a:endParaRPr lang="en-US" altLang="zh-CN" sz="1400" b="1" dirty="0">
                  <a:solidFill>
                    <a:srgbClr val="000066"/>
                  </a:solidFill>
                  <a:latin typeface="仿宋" pitchFamily="49" charset="-122"/>
                  <a:ea typeface="仿宋" pitchFamily="49" charset="-122"/>
                </a:endParaRPr>
              </a:p>
              <a:p>
                <a:pPr algn="ctr" fontAlgn="base">
                  <a:spcBef>
                    <a:spcPct val="0"/>
                  </a:spcBef>
                  <a:spcAft>
                    <a:spcPct val="0"/>
                  </a:spcAft>
                </a:pPr>
                <a:r>
                  <a:rPr lang="en-US" altLang="zh-CN" sz="1200" b="1" dirty="0">
                    <a:solidFill>
                      <a:srgbClr val="000066"/>
                    </a:solidFill>
                    <a:latin typeface="仿宋" pitchFamily="49" charset="-122"/>
                    <a:ea typeface="仿宋" pitchFamily="49" charset="-122"/>
                  </a:rPr>
                  <a:t>(</a:t>
                </a:r>
                <a:r>
                  <a:rPr lang="en-US" altLang="zh-CN" sz="1200" b="1" dirty="0">
                    <a:solidFill>
                      <a:srgbClr val="FF0000"/>
                    </a:solidFill>
                    <a:latin typeface="仿宋" pitchFamily="49" charset="-122"/>
                    <a:ea typeface="仿宋" pitchFamily="49" charset="-122"/>
                  </a:rPr>
                  <a:t>200</a:t>
                </a:r>
                <a:r>
                  <a:rPr lang="zh-CN" altLang="en-US" sz="1200" b="1" dirty="0">
                    <a:solidFill>
                      <a:srgbClr val="000066"/>
                    </a:solidFill>
                    <a:latin typeface="仿宋" pitchFamily="49" charset="-122"/>
                    <a:ea typeface="仿宋" pitchFamily="49" charset="-122"/>
                  </a:rPr>
                  <a:t>个蛋白质</a:t>
                </a:r>
                <a:r>
                  <a:rPr lang="en-US" altLang="zh-CN" sz="1200" b="1" dirty="0">
                    <a:solidFill>
                      <a:srgbClr val="000066"/>
                    </a:solidFill>
                    <a:latin typeface="仿宋" pitchFamily="49" charset="-122"/>
                    <a:ea typeface="仿宋" pitchFamily="49" charset="-122"/>
                  </a:rPr>
                  <a:t>/</a:t>
                </a:r>
                <a:r>
                  <a:rPr lang="zh-CN" altLang="en-US" sz="1200" b="1" dirty="0">
                    <a:solidFill>
                      <a:srgbClr val="000066"/>
                    </a:solidFill>
                    <a:latin typeface="仿宋" pitchFamily="49" charset="-122"/>
                    <a:ea typeface="仿宋" pitchFamily="49" charset="-122"/>
                  </a:rPr>
                  <a:t>天</a:t>
                </a:r>
                <a:r>
                  <a:rPr lang="en-US" altLang="zh-CN" sz="1200" b="1" dirty="0">
                    <a:solidFill>
                      <a:srgbClr val="000066"/>
                    </a:solidFill>
                    <a:latin typeface="仿宋" pitchFamily="49" charset="-122"/>
                    <a:ea typeface="仿宋" pitchFamily="49" charset="-122"/>
                  </a:rPr>
                  <a:t>)</a:t>
                </a:r>
                <a:endParaRPr lang="zh-CN" altLang="en-US" sz="1200" b="1" dirty="0">
                  <a:solidFill>
                    <a:srgbClr val="000066"/>
                  </a:solidFill>
                  <a:latin typeface="仿宋" pitchFamily="49" charset="-122"/>
                  <a:ea typeface="仿宋" pitchFamily="49" charset="-122"/>
                </a:endParaRPr>
              </a:p>
            </p:txBody>
          </p:sp>
          <p:sp>
            <p:nvSpPr>
              <p:cNvPr id="46137" name="TextBox 22"/>
              <p:cNvSpPr txBox="1">
                <a:spLocks noChangeArrowheads="1"/>
              </p:cNvSpPr>
              <p:nvPr/>
            </p:nvSpPr>
            <p:spPr bwMode="auto">
              <a:xfrm>
                <a:off x="4018" y="834"/>
                <a:ext cx="1549" cy="200"/>
              </a:xfrm>
              <a:prstGeom prst="rect">
                <a:avLst/>
              </a:prstGeom>
              <a:noFill/>
              <a:ln w="9525">
                <a:noFill/>
                <a:miter lim="800000"/>
                <a:headEnd/>
                <a:tailEnd/>
              </a:ln>
              <a:effectLst/>
            </p:spPr>
            <p:txBody>
              <a:bodyPr wrap="none">
                <a:spAutoFit/>
              </a:bodyPr>
              <a:lstStyle/>
              <a:p>
                <a:pPr fontAlgn="base">
                  <a:spcBef>
                    <a:spcPct val="0"/>
                  </a:spcBef>
                  <a:spcAft>
                    <a:spcPct val="0"/>
                  </a:spcAft>
                </a:pPr>
                <a:r>
                  <a:rPr lang="zh-CN" altLang="en-US" sz="1600" dirty="0">
                    <a:solidFill>
                      <a:srgbClr val="000066"/>
                    </a:solidFill>
                    <a:latin typeface="仿宋" pitchFamily="49" charset="-122"/>
                    <a:ea typeface="仿宋" pitchFamily="49" charset="-122"/>
                  </a:rPr>
                  <a:t>样本制备模块</a:t>
                </a:r>
              </a:p>
            </p:txBody>
          </p:sp>
          <p:sp>
            <p:nvSpPr>
              <p:cNvPr id="46138" name="TextBox 23"/>
              <p:cNvSpPr txBox="1">
                <a:spLocks noChangeArrowheads="1"/>
              </p:cNvSpPr>
              <p:nvPr/>
            </p:nvSpPr>
            <p:spPr bwMode="auto">
              <a:xfrm>
                <a:off x="4079" y="1775"/>
                <a:ext cx="1885" cy="436"/>
              </a:xfrm>
              <a:prstGeom prst="rect">
                <a:avLst/>
              </a:prstGeom>
              <a:noFill/>
              <a:ln w="9525">
                <a:noFill/>
                <a:miter lim="800000"/>
                <a:headEnd/>
                <a:tailEnd/>
              </a:ln>
            </p:spPr>
            <p:txBody>
              <a:bodyPr wrap="square">
                <a:spAutoFit/>
              </a:bodyPr>
              <a:lstStyle/>
              <a:p>
                <a:pPr algn="ctr" fontAlgn="base">
                  <a:spcBef>
                    <a:spcPct val="0"/>
                  </a:spcBef>
                  <a:spcAft>
                    <a:spcPct val="0"/>
                  </a:spcAft>
                </a:pPr>
                <a:r>
                  <a:rPr lang="zh-CN" altLang="en-US" sz="1400" b="1" dirty="0">
                    <a:solidFill>
                      <a:srgbClr val="000066"/>
                    </a:solidFill>
                    <a:latin typeface="仿宋" pitchFamily="49" charset="-122"/>
                    <a:ea typeface="仿宋" pitchFamily="49" charset="-122"/>
                  </a:rPr>
                  <a:t>蛋白质高分辨鉴定模块</a:t>
                </a:r>
                <a:endParaRPr lang="en-US" altLang="zh-CN" sz="1400" b="1" dirty="0">
                  <a:solidFill>
                    <a:srgbClr val="000066"/>
                  </a:solidFill>
                  <a:latin typeface="仿宋" pitchFamily="49" charset="-122"/>
                  <a:ea typeface="仿宋" pitchFamily="49" charset="-122"/>
                </a:endParaRPr>
              </a:p>
              <a:p>
                <a:pPr fontAlgn="base">
                  <a:spcBef>
                    <a:spcPct val="0"/>
                  </a:spcBef>
                  <a:spcAft>
                    <a:spcPct val="0"/>
                  </a:spcAft>
                </a:pPr>
                <a:r>
                  <a:rPr lang="zh-CN" altLang="en-US" sz="1400" b="1" dirty="0">
                    <a:solidFill>
                      <a:srgbClr val="000066"/>
                    </a:solidFill>
                    <a:latin typeface="仿宋" pitchFamily="49" charset="-122"/>
                    <a:ea typeface="仿宋" pitchFamily="49" charset="-122"/>
                  </a:rPr>
                  <a:t>（</a:t>
                </a:r>
                <a:r>
                  <a:rPr lang="en-US" altLang="zh-CN" sz="1400" b="1" dirty="0">
                    <a:solidFill>
                      <a:srgbClr val="FF0000"/>
                    </a:solidFill>
                    <a:latin typeface="仿宋" pitchFamily="49" charset="-122"/>
                    <a:ea typeface="仿宋" pitchFamily="49" charset="-122"/>
                  </a:rPr>
                  <a:t>4000</a:t>
                </a:r>
                <a:r>
                  <a:rPr lang="zh-CN" altLang="en-US" sz="1400" b="1" dirty="0">
                    <a:solidFill>
                      <a:srgbClr val="000066"/>
                    </a:solidFill>
                    <a:latin typeface="仿宋" pitchFamily="49" charset="-122"/>
                    <a:ea typeface="仿宋" pitchFamily="49" charset="-122"/>
                  </a:rPr>
                  <a:t>个蛋白质</a:t>
                </a:r>
                <a:r>
                  <a:rPr lang="en-US" altLang="zh-CN" sz="1400" b="1" dirty="0">
                    <a:solidFill>
                      <a:srgbClr val="000066"/>
                    </a:solidFill>
                    <a:latin typeface="仿宋" pitchFamily="49" charset="-122"/>
                    <a:ea typeface="仿宋" pitchFamily="49" charset="-122"/>
                  </a:rPr>
                  <a:t>/</a:t>
                </a:r>
                <a:r>
                  <a:rPr lang="zh-CN" altLang="en-US" sz="1400" b="1" dirty="0">
                    <a:solidFill>
                      <a:srgbClr val="000066"/>
                    </a:solidFill>
                    <a:latin typeface="仿宋" pitchFamily="49" charset="-122"/>
                    <a:ea typeface="仿宋" pitchFamily="49" charset="-122"/>
                  </a:rPr>
                  <a:t>天）</a:t>
                </a:r>
              </a:p>
            </p:txBody>
          </p:sp>
          <p:sp>
            <p:nvSpPr>
              <p:cNvPr id="46139" name="TextBox 28"/>
              <p:cNvSpPr txBox="1">
                <a:spLocks noChangeArrowheads="1"/>
              </p:cNvSpPr>
              <p:nvPr/>
            </p:nvSpPr>
            <p:spPr bwMode="auto">
              <a:xfrm>
                <a:off x="2881" y="2842"/>
                <a:ext cx="876" cy="163"/>
              </a:xfrm>
              <a:prstGeom prst="rect">
                <a:avLst/>
              </a:prstGeom>
              <a:noFill/>
              <a:ln w="9525">
                <a:noFill/>
                <a:miter lim="800000"/>
                <a:headEnd/>
                <a:tailEnd/>
              </a:ln>
              <a:effectLst/>
            </p:spPr>
            <p:txBody>
              <a:bodyPr wrap="none">
                <a:spAutoFit/>
              </a:bodyPr>
              <a:lstStyle/>
              <a:p>
                <a:pPr fontAlgn="base">
                  <a:spcBef>
                    <a:spcPct val="0"/>
                  </a:spcBef>
                  <a:spcAft>
                    <a:spcPct val="0"/>
                  </a:spcAft>
                </a:pPr>
                <a:r>
                  <a:rPr lang="zh-CN" altLang="en-US" sz="1200" b="1" dirty="0">
                    <a:solidFill>
                      <a:srgbClr val="000066"/>
                    </a:solidFill>
                    <a:latin typeface="仿宋" pitchFamily="49" charset="-122"/>
                    <a:ea typeface="仿宋" pitchFamily="49" charset="-122"/>
                  </a:rPr>
                  <a:t>肽段定量</a:t>
                </a:r>
              </a:p>
            </p:txBody>
          </p:sp>
          <p:sp>
            <p:nvSpPr>
              <p:cNvPr id="46140" name="TextBox 29"/>
              <p:cNvSpPr txBox="1">
                <a:spLocks noChangeArrowheads="1"/>
              </p:cNvSpPr>
              <p:nvPr/>
            </p:nvSpPr>
            <p:spPr bwMode="auto">
              <a:xfrm>
                <a:off x="3415" y="3145"/>
                <a:ext cx="1549" cy="163"/>
              </a:xfrm>
              <a:prstGeom prst="rect">
                <a:avLst/>
              </a:prstGeom>
              <a:noFill/>
              <a:ln w="9525">
                <a:noFill/>
                <a:miter lim="800000"/>
                <a:headEnd/>
                <a:tailEnd/>
              </a:ln>
            </p:spPr>
            <p:txBody>
              <a:bodyPr wrap="none">
                <a:spAutoFit/>
              </a:bodyPr>
              <a:lstStyle/>
              <a:p>
                <a:pPr fontAlgn="base">
                  <a:spcBef>
                    <a:spcPct val="0"/>
                  </a:spcBef>
                  <a:spcAft>
                    <a:spcPct val="0"/>
                  </a:spcAft>
                </a:pPr>
                <a:r>
                  <a:rPr lang="zh-CN" altLang="en-US" sz="1200" b="1">
                    <a:solidFill>
                      <a:srgbClr val="000066"/>
                    </a:solidFill>
                    <a:latin typeface="仿宋" pitchFamily="49" charset="-122"/>
                    <a:ea typeface="仿宋" pitchFamily="49" charset="-122"/>
                  </a:rPr>
                  <a:t>修饰位点定量分析</a:t>
                </a:r>
              </a:p>
            </p:txBody>
          </p:sp>
          <p:cxnSp>
            <p:nvCxnSpPr>
              <p:cNvPr id="31" name="Straight Arrow Connector 30"/>
              <p:cNvCxnSpPr/>
              <p:nvPr/>
            </p:nvCxnSpPr>
            <p:spPr bwMode="auto">
              <a:xfrm flipV="1">
                <a:off x="3169" y="922"/>
                <a:ext cx="863" cy="5"/>
              </a:xfrm>
              <a:prstGeom prst="straightConnector1">
                <a:avLst/>
              </a:prstGeom>
              <a:solidFill>
                <a:schemeClr val="accent1"/>
              </a:solidFill>
              <a:ln w="9525" cap="flat" cmpd="sng" algn="ctr">
                <a:solidFill>
                  <a:srgbClr val="FF0000"/>
                </a:solidFill>
                <a:prstDash val="solid"/>
                <a:round/>
                <a:headEnd type="none" w="med" len="med"/>
                <a:tailEnd type="arrow"/>
              </a:ln>
              <a:effectLst>
                <a:outerShdw dist="17961" dir="2700000" algn="ctr" rotWithShape="0">
                  <a:schemeClr val="tx1">
                    <a:gamma/>
                    <a:shade val="60000"/>
                    <a:invGamma/>
                  </a:schemeClr>
                </a:outerShdw>
              </a:effectLst>
            </p:spPr>
          </p:cxnSp>
          <p:cxnSp>
            <p:nvCxnSpPr>
              <p:cNvPr id="32" name="Straight Arrow Connector 31"/>
              <p:cNvCxnSpPr/>
              <p:nvPr/>
            </p:nvCxnSpPr>
            <p:spPr bwMode="auto">
              <a:xfrm>
                <a:off x="3947" y="1887"/>
                <a:ext cx="158" cy="0"/>
              </a:xfrm>
              <a:prstGeom prst="straightConnector1">
                <a:avLst/>
              </a:prstGeom>
              <a:solidFill>
                <a:schemeClr val="accent1"/>
              </a:solidFill>
              <a:ln w="19050" cap="flat" cmpd="sng" algn="ctr">
                <a:solidFill>
                  <a:schemeClr val="tx2">
                    <a:lumMod val="50000"/>
                  </a:schemeClr>
                </a:solidFill>
                <a:prstDash val="solid"/>
                <a:round/>
                <a:headEnd type="none" w="med" len="med"/>
                <a:tailEnd type="arrow"/>
              </a:ln>
              <a:effectLst/>
            </p:spPr>
          </p:cxnSp>
          <p:cxnSp>
            <p:nvCxnSpPr>
              <p:cNvPr id="33" name="Straight Arrow Connector 32"/>
              <p:cNvCxnSpPr/>
              <p:nvPr/>
            </p:nvCxnSpPr>
            <p:spPr bwMode="auto">
              <a:xfrm flipH="1">
                <a:off x="1849" y="3593"/>
                <a:ext cx="5" cy="141"/>
              </a:xfrm>
              <a:prstGeom prst="straightConnector1">
                <a:avLst/>
              </a:prstGeom>
              <a:solidFill>
                <a:schemeClr val="accent1"/>
              </a:solidFill>
              <a:ln w="19050" cap="flat" cmpd="sng" algn="ctr">
                <a:solidFill>
                  <a:srgbClr val="FF0000"/>
                </a:solidFill>
                <a:prstDash val="solid"/>
                <a:round/>
                <a:headEnd type="none" w="med" len="med"/>
                <a:tailEnd type="arrow"/>
              </a:ln>
              <a:effectLst/>
            </p:spPr>
          </p:cxnSp>
          <p:cxnSp>
            <p:nvCxnSpPr>
              <p:cNvPr id="34" name="Straight Arrow Connector 33"/>
              <p:cNvCxnSpPr/>
              <p:nvPr/>
            </p:nvCxnSpPr>
            <p:spPr bwMode="auto">
              <a:xfrm>
                <a:off x="4422" y="3585"/>
                <a:ext cx="0" cy="149"/>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3" name="TextBox 2"/>
              <p:cNvSpPr txBox="1"/>
              <p:nvPr/>
            </p:nvSpPr>
            <p:spPr>
              <a:xfrm>
                <a:off x="160" y="1406"/>
                <a:ext cx="1284" cy="490"/>
              </a:xfrm>
              <a:prstGeom prst="rect">
                <a:avLst/>
              </a:prstGeom>
              <a:noFill/>
              <a:ln>
                <a:noFill/>
              </a:ln>
              <a:effectLst/>
              <a:scene3d>
                <a:camera prst="orthographicFront"/>
                <a:lightRig rig="threePt" dir="t"/>
              </a:scene3d>
              <a:sp3d>
                <a:bevelT/>
              </a:sp3d>
            </p:spPr>
            <p:txBody>
              <a:bodyPr wrap="square">
                <a:spAutoFit/>
              </a:bodyPr>
              <a:lstStyle/>
              <a:p>
                <a:pPr algn="ctr" fontAlgn="base">
                  <a:spcBef>
                    <a:spcPct val="0"/>
                  </a:spcBef>
                  <a:spcAft>
                    <a:spcPct val="0"/>
                  </a:spcAft>
                  <a:defRPr/>
                </a:pPr>
                <a:r>
                  <a:rPr lang="zh-CN" altLang="en-US" sz="1400" b="1" dirty="0">
                    <a:solidFill>
                      <a:srgbClr val="FF0000"/>
                    </a:solidFill>
                    <a:latin typeface="仿宋" pitchFamily="49" charset="-122"/>
                    <a:ea typeface="仿宋" pitchFamily="49" charset="-122"/>
                  </a:rPr>
                  <a:t>蛋白质多级分离</a:t>
                </a:r>
                <a:endParaRPr lang="en-US" altLang="zh-CN" sz="1400" b="1" dirty="0">
                  <a:solidFill>
                    <a:srgbClr val="FF0000"/>
                  </a:solidFill>
                  <a:latin typeface="仿宋" pitchFamily="49" charset="-122"/>
                  <a:ea typeface="仿宋" pitchFamily="49" charset="-122"/>
                </a:endParaRPr>
              </a:p>
              <a:p>
                <a:pPr fontAlgn="base">
                  <a:spcBef>
                    <a:spcPct val="0"/>
                  </a:spcBef>
                  <a:spcAft>
                    <a:spcPct val="0"/>
                  </a:spcAft>
                  <a:defRPr/>
                </a:pPr>
                <a:r>
                  <a:rPr lang="zh-CN" altLang="en-US" sz="1000" dirty="0">
                    <a:solidFill>
                      <a:srgbClr val="000066"/>
                    </a:solidFill>
                    <a:latin typeface="仿宋" pitchFamily="49" charset="-122"/>
                    <a:ea typeface="仿宋" pitchFamily="49" charset="-122"/>
                  </a:rPr>
                  <a:t>（电泳、色谱、免疫共沉淀等）</a:t>
                </a:r>
              </a:p>
            </p:txBody>
          </p:sp>
        </p:grpSp>
      </p:grpSp>
      <p:sp>
        <p:nvSpPr>
          <p:cNvPr id="47" name="Text Box 2"/>
          <p:cNvSpPr txBox="1">
            <a:spLocks noChangeArrowheads="1"/>
          </p:cNvSpPr>
          <p:nvPr/>
        </p:nvSpPr>
        <p:spPr bwMode="auto">
          <a:xfrm>
            <a:off x="0" y="130802"/>
            <a:ext cx="7586663" cy="615553"/>
          </a:xfrm>
          <a:prstGeom prst="rect">
            <a:avLst/>
          </a:prstGeom>
          <a:noFill/>
          <a:ln w="9525">
            <a:noFill/>
            <a:miter lim="800000"/>
            <a:headEnd/>
            <a:tailEnd/>
          </a:ln>
        </p:spPr>
        <p:txBody>
          <a:bodyPr>
            <a:spAutoFit/>
          </a:bodyPr>
          <a:lstStyle/>
          <a:p>
            <a:r>
              <a:rPr lang="zh-CN" altLang="en-US" sz="3400" b="1" dirty="0" smtClean="0">
                <a:solidFill>
                  <a:schemeClr val="bg1"/>
                </a:solidFill>
                <a:latin typeface="仿宋" pitchFamily="49" charset="-122"/>
                <a:ea typeface="仿宋" pitchFamily="49" charset="-122"/>
              </a:rPr>
              <a:t>设施建设</a:t>
            </a:r>
            <a:r>
              <a:rPr lang="en-US" altLang="zh-CN" sz="3400" b="1" dirty="0" smtClean="0">
                <a:solidFill>
                  <a:schemeClr val="bg1"/>
                </a:solidFill>
                <a:latin typeface="仿宋" pitchFamily="49" charset="-122"/>
                <a:ea typeface="仿宋" pitchFamily="49" charset="-122"/>
              </a:rPr>
              <a:t>-</a:t>
            </a:r>
            <a:r>
              <a:rPr lang="zh-CN" altLang="en-US" sz="3400" b="1" dirty="0" smtClean="0">
                <a:solidFill>
                  <a:schemeClr val="bg1"/>
                </a:solidFill>
                <a:latin typeface="仿宋" pitchFamily="49" charset="-122"/>
                <a:ea typeface="仿宋" pitchFamily="49" charset="-122"/>
              </a:rPr>
              <a:t>质谱分析系统</a:t>
            </a:r>
            <a:endParaRPr lang="zh-CN" altLang="en-US" sz="3400" b="1" dirty="0">
              <a:solidFill>
                <a:schemeClr val="bg1"/>
              </a:solidFill>
              <a:latin typeface="仿宋" pitchFamily="49" charset="-122"/>
              <a:ea typeface="仿宋" pitchFamily="49" charset="-122"/>
            </a:endParaRPr>
          </a:p>
        </p:txBody>
      </p:sp>
    </p:spTree>
    <p:extLst>
      <p:ext uri="{BB962C8B-B14F-4D97-AF65-F5344CB8AC3E}">
        <p14:creationId xmlns:p14="http://schemas.microsoft.com/office/powerpoint/2010/main" val="194203895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矩形 3"/>
          <p:cNvSpPr>
            <a:spLocks noChangeArrowheads="1"/>
          </p:cNvSpPr>
          <p:nvPr/>
        </p:nvSpPr>
        <p:spPr bwMode="auto">
          <a:xfrm>
            <a:off x="-9525" y="763588"/>
            <a:ext cx="9151938" cy="6094412"/>
          </a:xfrm>
          <a:prstGeom prst="rect">
            <a:avLst/>
          </a:prstGeom>
          <a:blipFill dpi="0" rotWithShape="1">
            <a:blip r:embed="rId2">
              <a:alphaModFix amt="80000"/>
            </a:blip>
            <a:srcRect/>
            <a:stretch>
              <a:fillRect/>
            </a:stretch>
          </a:blip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pic>
        <p:nvPicPr>
          <p:cNvPr id="53251" name="图片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50351"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图片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0"/>
            <a:ext cx="2543175"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图片 12"/>
          <p:cNvPicPr>
            <a:picLocks noChangeAspect="1" noChangeArrowheads="1"/>
          </p:cNvPicPr>
          <p:nvPr/>
        </p:nvPicPr>
        <p:blipFill>
          <a:blip r:embed="rId5">
            <a:extLst>
              <a:ext uri="{28A0092B-C50C-407E-A947-70E740481C1C}">
                <a14:useLocalDpi xmlns:a14="http://schemas.microsoft.com/office/drawing/2010/main" val="0"/>
              </a:ext>
            </a:extLst>
          </a:blip>
          <a:srcRect b="1604"/>
          <a:stretch>
            <a:fillRect/>
          </a:stretch>
        </p:blipFill>
        <p:spPr bwMode="auto">
          <a:xfrm>
            <a:off x="1588" y="765175"/>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4" name="Rectangle 3"/>
          <p:cNvSpPr>
            <a:spLocks noChangeArrowheads="1"/>
          </p:cNvSpPr>
          <p:nvPr/>
        </p:nvSpPr>
        <p:spPr bwMode="auto">
          <a:xfrm>
            <a:off x="-9525" y="6524625"/>
            <a:ext cx="9163050" cy="342900"/>
          </a:xfrm>
          <a:prstGeom prst="rect">
            <a:avLst/>
          </a:prstGeom>
          <a:solidFill>
            <a:srgbClr val="777777">
              <a:alpha val="50000"/>
            </a:srgbClr>
          </a:solidFill>
          <a:ln>
            <a:noFill/>
          </a:ln>
          <a:extLst>
            <a:ext uri="{91240B29-F687-4F45-9708-019B960494DF}">
              <a14:hiddenLine xmlns:a14="http://schemas.microsoft.com/office/drawing/2010/main" w="9525" cmpd="sng">
                <a:solidFill>
                  <a:srgbClr val="000000"/>
                </a:solidFill>
                <a:bevel/>
                <a:headEnd/>
                <a:tailEnd/>
              </a14:hiddenLine>
            </a:ext>
          </a:extLst>
        </p:spPr>
        <p:txBody>
          <a:bodyPr wrap="none" anchor="ctr"/>
          <a:lstStyle/>
          <a:p>
            <a:endParaRPr lang="zh-CN" altLang="zh-CN">
              <a:solidFill>
                <a:srgbClr val="000000"/>
              </a:solidFill>
              <a:latin typeface="Calibri" pitchFamily="34" charset="0"/>
              <a:sym typeface="宋体" pitchFamily="2" charset="-122"/>
            </a:endParaRPr>
          </a:p>
        </p:txBody>
      </p:sp>
      <p:sp>
        <p:nvSpPr>
          <p:cNvPr id="53255" name="TextBox 10"/>
          <p:cNvSpPr>
            <a:spLocks noChangeArrowheads="1"/>
          </p:cNvSpPr>
          <p:nvPr/>
        </p:nvSpPr>
        <p:spPr bwMode="auto">
          <a:xfrm>
            <a:off x="4706938" y="6626225"/>
            <a:ext cx="418623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r>
              <a:rPr lang="zh-CN" altLang="zh-CN" sz="1100">
                <a:solidFill>
                  <a:schemeClr val="bg1"/>
                </a:solidFill>
                <a:latin typeface="Century" pitchFamily="18" charset="0"/>
                <a:ea typeface="迷你简粗倩" pitchFamily="1" charset="-122"/>
                <a:sym typeface="Century" pitchFamily="18" charset="0"/>
              </a:rPr>
              <a:t>National Center for Protein Science </a:t>
            </a:r>
            <a:r>
              <a:rPr lang="zh-CN" altLang="zh-CN" sz="1100">
                <a:solidFill>
                  <a:schemeClr val="bg1"/>
                </a:solidFill>
                <a:latin typeface="Century" pitchFamily="18" charset="0"/>
                <a:ea typeface="迷你简粗倩" pitchFamily="1" charset="-122"/>
                <a:sym typeface="宋体" pitchFamily="2" charset="-122"/>
              </a:rPr>
              <a:t>Shanghai</a:t>
            </a:r>
          </a:p>
        </p:txBody>
      </p:sp>
      <p:sp>
        <p:nvSpPr>
          <p:cNvPr id="53256" name="标题 1"/>
          <p:cNvSpPr>
            <a:spLocks noGrp="1" noChangeArrowheads="1"/>
          </p:cNvSpPr>
          <p:nvPr>
            <p:ph type="title" idx="4294967295"/>
          </p:nvPr>
        </p:nvSpPr>
        <p:spPr>
          <a:xfrm>
            <a:off x="158750" y="12700"/>
            <a:ext cx="8229600" cy="750888"/>
          </a:xfrm>
          <a:ln/>
        </p:spPr>
        <p:txBody>
          <a:bodyPr/>
          <a:lstStyle/>
          <a:p>
            <a:pPr algn="l"/>
            <a:r>
              <a:rPr lang="zh-CN" altLang="en-US" sz="2400" b="1">
                <a:solidFill>
                  <a:schemeClr val="bg1"/>
                </a:solidFill>
                <a:latin typeface="黑体" pitchFamily="49" charset="-122"/>
                <a:ea typeface="黑体" pitchFamily="49" charset="-122"/>
              </a:rPr>
              <a:t>系统展示</a:t>
            </a:r>
            <a:r>
              <a:rPr lang="en-US" altLang="zh-CN" sz="2400" b="1">
                <a:solidFill>
                  <a:schemeClr val="bg1"/>
                </a:solidFill>
                <a:latin typeface="黑体" pitchFamily="49" charset="-122"/>
                <a:ea typeface="黑体" pitchFamily="49" charset="-122"/>
              </a:rPr>
              <a:t>— </a:t>
            </a:r>
            <a:r>
              <a:rPr lang="zh-CN" altLang="en-US" sz="2400" b="1">
                <a:solidFill>
                  <a:schemeClr val="bg1"/>
                </a:solidFill>
                <a:latin typeface="黑体" pitchFamily="49" charset="-122"/>
                <a:ea typeface="黑体" pitchFamily="49" charset="-122"/>
              </a:rPr>
              <a:t>综合管理后台 二</a:t>
            </a:r>
          </a:p>
        </p:txBody>
      </p:sp>
      <p:pic>
        <p:nvPicPr>
          <p:cNvPr id="53257" name="Picture 2" descr="C:\Users\hwfan\Desktop\优秀案例\new20140313-023.jpg"/>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575" y="779463"/>
            <a:ext cx="9215438" cy="568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2" descr="C:\Documents and Settings\Administrator\桌面\photo\IMG_20130830_142538.jpg"/>
          <p:cNvPicPr>
            <a:picLocks noChangeAspect="1" noChangeArrowheads="1"/>
          </p:cNvPicPr>
          <p:nvPr/>
        </p:nvPicPr>
        <p:blipFill>
          <a:blip r:embed="rId3" cstate="print"/>
          <a:srcRect l="4511" r="5968"/>
          <a:stretch>
            <a:fillRect/>
          </a:stretch>
        </p:blipFill>
        <p:spPr bwMode="auto">
          <a:xfrm>
            <a:off x="6822022" y="1340768"/>
            <a:ext cx="2191947" cy="2021433"/>
          </a:xfrm>
          <a:prstGeom prst="rect">
            <a:avLst/>
          </a:prstGeom>
          <a:ln w="88900" cap="sq" cmpd="thickThin">
            <a:gradFill flip="none" rotWithShape="1">
              <a:gsLst>
                <a:gs pos="0">
                  <a:schemeClr val="accent5">
                    <a:lumMod val="60000"/>
                    <a:lumOff val="40000"/>
                  </a:schemeClr>
                </a:gs>
                <a:gs pos="64999">
                  <a:srgbClr val="F0EBD5"/>
                </a:gs>
                <a:gs pos="100000">
                  <a:srgbClr val="D1C39F"/>
                </a:gs>
              </a:gsLst>
              <a:lin ang="16200000" scaled="0"/>
              <a:tileRect/>
            </a:gradFill>
            <a:prstDash val="solid"/>
            <a:miter lim="800000"/>
          </a:ln>
          <a:effectLst>
            <a:innerShdw blurRad="76200">
              <a:srgbClr val="000000"/>
            </a:innerShdw>
          </a:effectLst>
        </p:spPr>
      </p:pic>
      <p:pic>
        <p:nvPicPr>
          <p:cNvPr id="3076" name="Picture 4" descr="D:\前期建设\pics\130903仪器安装到位照片\201309032189.jpg"/>
          <p:cNvPicPr>
            <a:picLocks noChangeAspect="1" noChangeArrowheads="1"/>
          </p:cNvPicPr>
          <p:nvPr/>
        </p:nvPicPr>
        <p:blipFill>
          <a:blip r:embed="rId4" cstate="print"/>
          <a:srcRect/>
          <a:stretch>
            <a:fillRect/>
          </a:stretch>
        </p:blipFill>
        <p:spPr bwMode="auto">
          <a:xfrm>
            <a:off x="251521" y="5315318"/>
            <a:ext cx="1872208" cy="1404156"/>
          </a:xfrm>
          <a:prstGeom prst="rect">
            <a:avLst/>
          </a:prstGeom>
          <a:ln w="88900" cap="sq" cmpd="thickThin">
            <a:gradFill flip="none" rotWithShape="1">
              <a:gsLst>
                <a:gs pos="0">
                  <a:schemeClr val="accent5">
                    <a:lumMod val="60000"/>
                    <a:lumOff val="40000"/>
                  </a:schemeClr>
                </a:gs>
                <a:gs pos="64999">
                  <a:srgbClr val="F0EBD5"/>
                </a:gs>
                <a:gs pos="100000">
                  <a:srgbClr val="D1C39F"/>
                </a:gs>
              </a:gsLst>
              <a:lin ang="16200000" scaled="0"/>
              <a:tileRect/>
            </a:gradFill>
            <a:prstDash val="solid"/>
            <a:miter lim="800000"/>
          </a:ln>
          <a:effectLst>
            <a:innerShdw blurRad="76200">
              <a:srgbClr val="000000"/>
            </a:innerShdw>
          </a:effectLst>
        </p:spPr>
      </p:pic>
      <p:pic>
        <p:nvPicPr>
          <p:cNvPr id="3077" name="Picture 5" descr="D:\前期建设\pics\130903仪器安装到位照片\201309032182.jpg"/>
          <p:cNvPicPr>
            <a:picLocks noChangeAspect="1" noChangeArrowheads="1"/>
          </p:cNvPicPr>
          <p:nvPr/>
        </p:nvPicPr>
        <p:blipFill>
          <a:blip r:embed="rId5" cstate="print"/>
          <a:srcRect r="19385"/>
          <a:stretch>
            <a:fillRect/>
          </a:stretch>
        </p:blipFill>
        <p:spPr bwMode="auto">
          <a:xfrm>
            <a:off x="6822022" y="3857157"/>
            <a:ext cx="2171363" cy="2020116"/>
          </a:xfrm>
          <a:prstGeom prst="rect">
            <a:avLst/>
          </a:prstGeom>
          <a:ln w="88900" cap="sq" cmpd="thickThin">
            <a:gradFill flip="none" rotWithShape="1">
              <a:gsLst>
                <a:gs pos="0">
                  <a:schemeClr val="accent5">
                    <a:lumMod val="60000"/>
                    <a:lumOff val="40000"/>
                  </a:schemeClr>
                </a:gs>
                <a:gs pos="64999">
                  <a:srgbClr val="F0EBD5"/>
                </a:gs>
                <a:gs pos="100000">
                  <a:srgbClr val="D1C39F"/>
                </a:gs>
              </a:gsLst>
              <a:lin ang="16200000" scaled="0"/>
              <a:tileRect/>
            </a:gradFill>
            <a:prstDash val="solid"/>
            <a:miter lim="800000"/>
          </a:ln>
          <a:effectLst>
            <a:innerShdw blurRad="76200">
              <a:srgbClr val="000000"/>
            </a:innerShdw>
          </a:effectLst>
        </p:spPr>
      </p:pic>
      <p:pic>
        <p:nvPicPr>
          <p:cNvPr id="3080" name="Picture 8" descr="D:\前期建设\pics\入场\入场20130721流式fortessa\流式细胞分析仪fortessa.jpg"/>
          <p:cNvPicPr>
            <a:picLocks noChangeAspect="1" noChangeArrowheads="1"/>
          </p:cNvPicPr>
          <p:nvPr/>
        </p:nvPicPr>
        <p:blipFill>
          <a:blip r:embed="rId6" cstate="print"/>
          <a:srcRect l="11759" r="33365" b="32058"/>
          <a:stretch>
            <a:fillRect/>
          </a:stretch>
        </p:blipFill>
        <p:spPr bwMode="auto">
          <a:xfrm>
            <a:off x="5050054" y="5266639"/>
            <a:ext cx="1564582" cy="1452825"/>
          </a:xfrm>
          <a:prstGeom prst="rect">
            <a:avLst/>
          </a:prstGeom>
          <a:ln w="88900" cap="sq" cmpd="thickThin">
            <a:gradFill flip="none" rotWithShape="1">
              <a:gsLst>
                <a:gs pos="0">
                  <a:schemeClr val="accent5">
                    <a:lumMod val="60000"/>
                    <a:lumOff val="40000"/>
                  </a:schemeClr>
                </a:gs>
                <a:gs pos="64999">
                  <a:srgbClr val="F0EBD5"/>
                </a:gs>
                <a:gs pos="100000">
                  <a:srgbClr val="D1C39F"/>
                </a:gs>
              </a:gsLst>
              <a:lin ang="16200000" scaled="0"/>
              <a:tileRect/>
            </a:gradFill>
            <a:prstDash val="solid"/>
            <a:miter lim="800000"/>
          </a:ln>
          <a:effectLst>
            <a:innerShdw blurRad="76200">
              <a:srgbClr val="000000"/>
            </a:innerShdw>
          </a:effectLst>
        </p:spPr>
      </p:pic>
      <p:pic>
        <p:nvPicPr>
          <p:cNvPr id="3081" name="Picture 9" descr="D:\前期建设\pics\人和仪器\DSC01214.JPG"/>
          <p:cNvPicPr>
            <a:picLocks noChangeAspect="1" noChangeArrowheads="1"/>
          </p:cNvPicPr>
          <p:nvPr/>
        </p:nvPicPr>
        <p:blipFill>
          <a:blip r:embed="rId7" cstate="print"/>
          <a:srcRect t="7407"/>
          <a:stretch>
            <a:fillRect/>
          </a:stretch>
        </p:blipFill>
        <p:spPr bwMode="auto">
          <a:xfrm>
            <a:off x="2555776" y="5315317"/>
            <a:ext cx="2088232" cy="1404147"/>
          </a:xfrm>
          <a:prstGeom prst="rect">
            <a:avLst/>
          </a:prstGeom>
          <a:ln w="88900" cap="sq" cmpd="thickThin">
            <a:gradFill flip="none" rotWithShape="1">
              <a:gsLst>
                <a:gs pos="0">
                  <a:schemeClr val="accent5">
                    <a:lumMod val="60000"/>
                    <a:lumOff val="40000"/>
                  </a:schemeClr>
                </a:gs>
                <a:gs pos="64999">
                  <a:srgbClr val="F0EBD5"/>
                </a:gs>
                <a:gs pos="100000">
                  <a:srgbClr val="D1C39F"/>
                </a:gs>
              </a:gsLst>
              <a:lin ang="16200000" scaled="0"/>
              <a:tileRect/>
            </a:gradFill>
            <a:prstDash val="solid"/>
            <a:miter lim="800000"/>
          </a:ln>
          <a:effectLst>
            <a:innerShdw blurRad="76200">
              <a:srgbClr val="000000"/>
            </a:innerShdw>
          </a:effectLst>
        </p:spPr>
      </p:pic>
      <p:sp>
        <p:nvSpPr>
          <p:cNvPr id="10" name="Text Box 2"/>
          <p:cNvSpPr txBox="1">
            <a:spLocks noChangeArrowheads="1"/>
          </p:cNvSpPr>
          <p:nvPr/>
        </p:nvSpPr>
        <p:spPr bwMode="auto">
          <a:xfrm>
            <a:off x="0" y="132044"/>
            <a:ext cx="7586663" cy="615553"/>
          </a:xfrm>
          <a:prstGeom prst="rect">
            <a:avLst/>
          </a:prstGeom>
          <a:noFill/>
          <a:ln w="9525">
            <a:noFill/>
            <a:miter lim="800000"/>
            <a:headEnd/>
            <a:tailEnd/>
          </a:ln>
        </p:spPr>
        <p:txBody>
          <a:bodyPr>
            <a:spAutoFit/>
          </a:bodyPr>
          <a:lstStyle/>
          <a:p>
            <a:r>
              <a:rPr lang="zh-CN" altLang="en-US" sz="3400" b="1" dirty="0" smtClean="0">
                <a:solidFill>
                  <a:schemeClr val="bg1"/>
                </a:solidFill>
                <a:latin typeface="仿宋" pitchFamily="49" charset="-122"/>
                <a:ea typeface="仿宋" pitchFamily="49" charset="-122"/>
              </a:rPr>
              <a:t>设施建设</a:t>
            </a:r>
            <a:r>
              <a:rPr lang="en-US" altLang="zh-CN" sz="3400" b="1" dirty="0" smtClean="0">
                <a:solidFill>
                  <a:schemeClr val="bg1"/>
                </a:solidFill>
                <a:latin typeface="仿宋" pitchFamily="49" charset="-122"/>
                <a:ea typeface="仿宋" pitchFamily="49" charset="-122"/>
              </a:rPr>
              <a:t>-</a:t>
            </a:r>
            <a:r>
              <a:rPr lang="zh-CN" altLang="en-US" sz="3400" b="1" dirty="0" smtClean="0">
                <a:solidFill>
                  <a:schemeClr val="bg1"/>
                </a:solidFill>
                <a:latin typeface="仿宋" pitchFamily="49" charset="-122"/>
                <a:ea typeface="仿宋" pitchFamily="49" charset="-122"/>
              </a:rPr>
              <a:t>复合激光显微镜系统</a:t>
            </a:r>
            <a:endParaRPr lang="zh-CN" altLang="en-US" sz="3400" b="1" dirty="0">
              <a:solidFill>
                <a:schemeClr val="bg1"/>
              </a:solidFill>
              <a:latin typeface="仿宋" pitchFamily="49" charset="-122"/>
              <a:ea typeface="仿宋" pitchFamily="49" charset="-122"/>
            </a:endParaRPr>
          </a:p>
        </p:txBody>
      </p:sp>
      <p:pic>
        <p:nvPicPr>
          <p:cNvPr id="8254" name="Picture 62" descr="C:\Users\w\Desktop\图片1.jpg"/>
          <p:cNvPicPr>
            <a:picLocks noChangeAspect="1" noChangeArrowheads="1"/>
          </p:cNvPicPr>
          <p:nvPr/>
        </p:nvPicPr>
        <p:blipFill rotWithShape="1">
          <a:blip r:embed="rId8">
            <a:extLst>
              <a:ext uri="{28A0092B-C50C-407E-A947-70E740481C1C}">
                <a14:useLocalDpi xmlns:a14="http://schemas.microsoft.com/office/drawing/2010/main" val="0"/>
              </a:ext>
            </a:extLst>
          </a:blip>
          <a:srcRect b="14277"/>
          <a:stretch/>
        </p:blipFill>
        <p:spPr bwMode="auto">
          <a:xfrm>
            <a:off x="223189" y="872289"/>
            <a:ext cx="6363116" cy="4259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8196783"/>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9"/>
          <p:cNvGrpSpPr>
            <a:grpSpLocks/>
          </p:cNvGrpSpPr>
          <p:nvPr/>
        </p:nvGrpSpPr>
        <p:grpSpPr bwMode="auto">
          <a:xfrm>
            <a:off x="295480" y="1195958"/>
            <a:ext cx="8446807" cy="2305050"/>
            <a:chOff x="153118" y="896770"/>
            <a:chExt cx="8838482" cy="4498976"/>
          </a:xfrm>
        </p:grpSpPr>
        <p:sp>
          <p:nvSpPr>
            <p:cNvPr id="31" name="Rounded Rectangle 3"/>
            <p:cNvSpPr/>
            <p:nvPr/>
          </p:nvSpPr>
          <p:spPr>
            <a:xfrm>
              <a:off x="1219200" y="1050758"/>
              <a:ext cx="609600" cy="3886200"/>
            </a:xfrm>
            <a:prstGeom prst="roundRect">
              <a:avLst/>
            </a:prstGeom>
            <a:solidFill>
              <a:schemeClr val="accent4">
                <a:lumMod val="40000"/>
                <a:lumOff val="60000"/>
              </a:schemeClr>
            </a:solidFill>
            <a:ln>
              <a:noFill/>
            </a:ln>
            <a:effectLst>
              <a:innerShdw blurRad="63500" dist="50800" dir="5400000">
                <a:prstClr val="black">
                  <a:alpha val="50000"/>
                </a:prstClr>
              </a:innerShdw>
            </a:effectLst>
            <a:scene3d>
              <a:camera prst="orthographicFront"/>
              <a:lightRig rig="threePt" dir="t"/>
            </a:scene3d>
            <a:sp3d z="6350">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zh-CN" altLang="en-US" sz="2000" b="1" dirty="0">
                  <a:solidFill>
                    <a:srgbClr val="000000"/>
                  </a:solidFill>
                  <a:latin typeface="仿宋" pitchFamily="49" charset="-122"/>
                  <a:ea typeface="仿宋" pitchFamily="49" charset="-122"/>
                </a:rPr>
                <a:t>样品模块</a:t>
              </a:r>
            </a:p>
          </p:txBody>
        </p:sp>
        <p:sp>
          <p:nvSpPr>
            <p:cNvPr id="32" name="Rounded Rectangle 4"/>
            <p:cNvSpPr/>
            <p:nvPr/>
          </p:nvSpPr>
          <p:spPr>
            <a:xfrm>
              <a:off x="3352800" y="1279358"/>
              <a:ext cx="2590800" cy="609601"/>
            </a:xfrm>
            <a:prstGeom prst="roundRect">
              <a:avLst/>
            </a:prstGeom>
            <a:solidFill>
              <a:schemeClr val="accent6">
                <a:lumMod val="60000"/>
                <a:lumOff val="40000"/>
              </a:schemeClr>
            </a:solidFill>
            <a:ln>
              <a:noFill/>
              <a:prstDash val="sysDash"/>
            </a:ln>
            <a:effectLst>
              <a:innerShdw blurRad="63500" dist="50800" dir="5400000">
                <a:prstClr val="black">
                  <a:alpha val="50000"/>
                </a:prstClr>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zh-CN" altLang="en-US" sz="1400" b="1">
                  <a:solidFill>
                    <a:srgbClr val="000000"/>
                  </a:solidFill>
                  <a:latin typeface="仿宋" pitchFamily="49" charset="-122"/>
                  <a:ea typeface="仿宋" pitchFamily="49" charset="-122"/>
                </a:rPr>
                <a:t>活体小动物分子影像</a:t>
              </a:r>
            </a:p>
          </p:txBody>
        </p:sp>
        <p:cxnSp>
          <p:nvCxnSpPr>
            <p:cNvPr id="33" name="Straight Connector 6"/>
            <p:cNvCxnSpPr/>
            <p:nvPr/>
          </p:nvCxnSpPr>
          <p:spPr>
            <a:xfrm rot="5400000">
              <a:off x="5144294" y="3145464"/>
              <a:ext cx="4495800" cy="1588"/>
            </a:xfrm>
            <a:prstGeom prst="line">
              <a:avLst/>
            </a:prstGeom>
            <a:ln w="34925" cmpd="sng">
              <a:solidFill>
                <a:schemeClr val="accent4">
                  <a:lumMod val="60000"/>
                  <a:lumOff val="40000"/>
                </a:schemeClr>
              </a:solidFill>
            </a:ln>
            <a:effectLst>
              <a:innerShdw blurRad="63500" dist="50800" dir="5400000">
                <a:prstClr val="black">
                  <a:alpha val="50000"/>
                </a:prstClr>
              </a:innerShdw>
            </a:effectLst>
            <a:scene3d>
              <a:camera prst="orthographicFront"/>
              <a:lightRig rig="threePt" dir="t"/>
            </a:scene3d>
            <a:sp3d>
              <a:bevelT/>
              <a:bevelB/>
            </a:sp3d>
          </p:spPr>
          <p:style>
            <a:lnRef idx="1">
              <a:schemeClr val="accent1"/>
            </a:lnRef>
            <a:fillRef idx="0">
              <a:schemeClr val="accent1"/>
            </a:fillRef>
            <a:effectRef idx="0">
              <a:schemeClr val="accent1"/>
            </a:effectRef>
            <a:fontRef idx="minor">
              <a:schemeClr val="tx1"/>
            </a:fontRef>
          </p:style>
        </p:cxnSp>
        <p:cxnSp>
          <p:nvCxnSpPr>
            <p:cNvPr id="34" name="Straight Connector 7"/>
            <p:cNvCxnSpPr/>
            <p:nvPr/>
          </p:nvCxnSpPr>
          <p:spPr>
            <a:xfrm>
              <a:off x="7315200" y="1279358"/>
              <a:ext cx="152400" cy="1588"/>
            </a:xfrm>
            <a:prstGeom prst="line">
              <a:avLst/>
            </a:prstGeom>
            <a:ln w="34925" cmpd="sng">
              <a:solidFill>
                <a:schemeClr val="accent4">
                  <a:lumMod val="60000"/>
                  <a:lumOff val="40000"/>
                </a:schemeClr>
              </a:solidFill>
            </a:ln>
            <a:effectLst>
              <a:innerShdw blurRad="63500" dist="50800" dir="5400000">
                <a:prstClr val="black">
                  <a:alpha val="50000"/>
                </a:prstClr>
              </a:innerShdw>
            </a:effectLst>
            <a:scene3d>
              <a:camera prst="orthographicFront"/>
              <a:lightRig rig="threePt" dir="t"/>
            </a:scene3d>
            <a:sp3d>
              <a:bevelT/>
              <a:bevelB/>
            </a:sp3d>
          </p:spPr>
          <p:style>
            <a:lnRef idx="1">
              <a:schemeClr val="accent1"/>
            </a:lnRef>
            <a:fillRef idx="0">
              <a:schemeClr val="accent1"/>
            </a:fillRef>
            <a:effectRef idx="0">
              <a:schemeClr val="accent1"/>
            </a:effectRef>
            <a:fontRef idx="minor">
              <a:schemeClr val="tx1"/>
            </a:fontRef>
          </p:style>
        </p:cxnSp>
        <p:cxnSp>
          <p:nvCxnSpPr>
            <p:cNvPr id="35" name="Straight Connector 10"/>
            <p:cNvCxnSpPr/>
            <p:nvPr/>
          </p:nvCxnSpPr>
          <p:spPr>
            <a:xfrm>
              <a:off x="7315200" y="1431758"/>
              <a:ext cx="152400" cy="1588"/>
            </a:xfrm>
            <a:prstGeom prst="line">
              <a:avLst/>
            </a:prstGeom>
            <a:ln w="34925" cmpd="sng">
              <a:solidFill>
                <a:schemeClr val="accent4">
                  <a:lumMod val="60000"/>
                  <a:lumOff val="40000"/>
                </a:schemeClr>
              </a:solidFill>
            </a:ln>
            <a:effectLst>
              <a:innerShdw blurRad="63500" dist="50800" dir="5400000">
                <a:prstClr val="black">
                  <a:alpha val="50000"/>
                </a:prstClr>
              </a:innerShdw>
            </a:effectLst>
            <a:scene3d>
              <a:camera prst="orthographicFront"/>
              <a:lightRig rig="threePt" dir="t"/>
            </a:scene3d>
            <a:sp3d>
              <a:bevelT/>
              <a:bevelB/>
            </a:sp3d>
          </p:spPr>
          <p:style>
            <a:lnRef idx="1">
              <a:schemeClr val="accent1"/>
            </a:lnRef>
            <a:fillRef idx="0">
              <a:schemeClr val="accent1"/>
            </a:fillRef>
            <a:effectRef idx="0">
              <a:schemeClr val="accent1"/>
            </a:effectRef>
            <a:fontRef idx="minor">
              <a:schemeClr val="tx1"/>
            </a:fontRef>
          </p:style>
        </p:cxnSp>
        <p:cxnSp>
          <p:nvCxnSpPr>
            <p:cNvPr id="36" name="Straight Connector 11"/>
            <p:cNvCxnSpPr/>
            <p:nvPr/>
          </p:nvCxnSpPr>
          <p:spPr>
            <a:xfrm>
              <a:off x="7315200" y="1584158"/>
              <a:ext cx="304800" cy="1588"/>
            </a:xfrm>
            <a:prstGeom prst="line">
              <a:avLst/>
            </a:prstGeom>
            <a:ln w="34925" cmpd="sng">
              <a:solidFill>
                <a:schemeClr val="accent4">
                  <a:lumMod val="60000"/>
                  <a:lumOff val="40000"/>
                </a:schemeClr>
              </a:solidFill>
            </a:ln>
            <a:effectLst>
              <a:innerShdw blurRad="63500" dist="50800" dir="5400000">
                <a:prstClr val="black">
                  <a:alpha val="50000"/>
                </a:prstClr>
              </a:innerShdw>
            </a:effectLst>
            <a:scene3d>
              <a:camera prst="orthographicFront"/>
              <a:lightRig rig="threePt" dir="t"/>
            </a:scene3d>
            <a:sp3d>
              <a:bevelT/>
              <a:bevelB/>
            </a:sp3d>
          </p:spPr>
          <p:style>
            <a:lnRef idx="1">
              <a:schemeClr val="accent1"/>
            </a:lnRef>
            <a:fillRef idx="0">
              <a:schemeClr val="accent1"/>
            </a:fillRef>
            <a:effectRef idx="0">
              <a:schemeClr val="accent1"/>
            </a:effectRef>
            <a:fontRef idx="minor">
              <a:schemeClr val="tx1"/>
            </a:fontRef>
          </p:style>
        </p:cxnSp>
        <p:cxnSp>
          <p:nvCxnSpPr>
            <p:cNvPr id="37" name="Straight Connector 18"/>
            <p:cNvCxnSpPr/>
            <p:nvPr/>
          </p:nvCxnSpPr>
          <p:spPr>
            <a:xfrm>
              <a:off x="7315200" y="1203158"/>
              <a:ext cx="304800" cy="1588"/>
            </a:xfrm>
            <a:prstGeom prst="line">
              <a:avLst/>
            </a:prstGeom>
            <a:ln w="34925" cmpd="sng">
              <a:solidFill>
                <a:schemeClr val="accent4">
                  <a:lumMod val="60000"/>
                  <a:lumOff val="40000"/>
                </a:schemeClr>
              </a:solidFill>
            </a:ln>
            <a:effectLst>
              <a:innerShdw blurRad="63500" dist="50800" dir="5400000">
                <a:prstClr val="black">
                  <a:alpha val="50000"/>
                </a:prstClr>
              </a:innerShdw>
            </a:effectLst>
            <a:scene3d>
              <a:camera prst="orthographicFront"/>
              <a:lightRig rig="threePt" dir="t"/>
            </a:scene3d>
            <a:sp3d>
              <a:bevelT/>
              <a:bevelB/>
            </a:sp3d>
          </p:spPr>
          <p:style>
            <a:lnRef idx="1">
              <a:schemeClr val="accent1"/>
            </a:lnRef>
            <a:fillRef idx="0">
              <a:schemeClr val="accent1"/>
            </a:fillRef>
            <a:effectRef idx="0">
              <a:schemeClr val="accent1"/>
            </a:effectRef>
            <a:fontRef idx="minor">
              <a:schemeClr val="tx1"/>
            </a:fontRef>
          </p:style>
        </p:cxnSp>
        <p:sp>
          <p:nvSpPr>
            <p:cNvPr id="38" name="Right Brace 26"/>
            <p:cNvSpPr/>
            <p:nvPr/>
          </p:nvSpPr>
          <p:spPr>
            <a:xfrm>
              <a:off x="7772344" y="977330"/>
              <a:ext cx="533216" cy="4186032"/>
            </a:xfrm>
            <a:prstGeom prst="rightBrace">
              <a:avLst/>
            </a:prstGeom>
            <a:ln w="349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zh-CN" altLang="en-US" sz="1000">
                <a:solidFill>
                  <a:srgbClr val="000000"/>
                </a:solidFill>
                <a:latin typeface="仿宋" pitchFamily="49" charset="-122"/>
                <a:ea typeface="仿宋" pitchFamily="49" charset="-122"/>
              </a:endParaRPr>
            </a:p>
          </p:txBody>
        </p:sp>
        <p:sp>
          <p:nvSpPr>
            <p:cNvPr id="464917" name="Title 1"/>
            <p:cNvSpPr txBox="1">
              <a:spLocks/>
            </p:cNvSpPr>
            <p:nvPr/>
          </p:nvSpPr>
          <p:spPr bwMode="auto">
            <a:xfrm>
              <a:off x="153118" y="1601043"/>
              <a:ext cx="465137" cy="2497715"/>
            </a:xfrm>
            <a:prstGeom prst="rect">
              <a:avLst/>
            </a:prstGeom>
            <a:noFill/>
            <a:ln w="9525">
              <a:noFill/>
              <a:miter lim="800000"/>
              <a:headEnd/>
              <a:tailEnd/>
            </a:ln>
          </p:spPr>
          <p:txBody>
            <a:bodyPr/>
            <a:lstStyle/>
            <a:p>
              <a:pPr eaLnBrk="0" fontAlgn="base" hangingPunct="0">
                <a:spcBef>
                  <a:spcPct val="0"/>
                </a:spcBef>
                <a:spcAft>
                  <a:spcPct val="0"/>
                </a:spcAft>
              </a:pPr>
              <a:r>
                <a:rPr lang="zh-CN" altLang="en-US" sz="2000" b="1" dirty="0">
                  <a:solidFill>
                    <a:srgbClr val="000000"/>
                  </a:solidFill>
                  <a:latin typeface="仿宋" pitchFamily="49" charset="-122"/>
                  <a:ea typeface="仿宋" pitchFamily="49" charset="-122"/>
                </a:rPr>
                <a:t>其他系统</a:t>
              </a:r>
            </a:p>
          </p:txBody>
        </p:sp>
        <p:sp>
          <p:nvSpPr>
            <p:cNvPr id="40" name="Left Arrow 28"/>
            <p:cNvSpPr/>
            <p:nvPr/>
          </p:nvSpPr>
          <p:spPr>
            <a:xfrm>
              <a:off x="533400" y="2650958"/>
              <a:ext cx="609600" cy="381000"/>
            </a:xfrm>
            <a:prstGeom prst="leftArrow">
              <a:avLst/>
            </a:prstGeom>
            <a:solidFill>
              <a:schemeClr val="tx2">
                <a:lumMod val="60000"/>
                <a:lumOff val="40000"/>
              </a:schemeClr>
            </a:solidFill>
            <a:effectLst>
              <a:innerShdw blurRad="63500" dist="50800" dir="5400000">
                <a:prstClr val="black">
                  <a:alpha val="50000"/>
                </a:prstClr>
              </a:innerShdw>
            </a:effectLst>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zh-CN" altLang="en-US" sz="1000">
                <a:solidFill>
                  <a:srgbClr val="FFFFFF"/>
                </a:solidFill>
                <a:latin typeface="仿宋" pitchFamily="49" charset="-122"/>
                <a:ea typeface="仿宋" pitchFamily="49" charset="-122"/>
              </a:endParaRPr>
            </a:p>
          </p:txBody>
        </p:sp>
        <p:sp>
          <p:nvSpPr>
            <p:cNvPr id="41" name="Rounded Rectangle 29"/>
            <p:cNvSpPr/>
            <p:nvPr/>
          </p:nvSpPr>
          <p:spPr>
            <a:xfrm>
              <a:off x="3352800" y="2470921"/>
              <a:ext cx="2590800" cy="1198263"/>
            </a:xfrm>
            <a:prstGeom prst="roundRect">
              <a:avLst/>
            </a:prstGeom>
            <a:solidFill>
              <a:schemeClr val="accent6">
                <a:lumMod val="60000"/>
                <a:lumOff val="40000"/>
              </a:schemeClr>
            </a:solidFill>
            <a:ln>
              <a:noFill/>
              <a:prstDash val="sysDash"/>
            </a:ln>
            <a:effectLst>
              <a:innerShdw blurRad="63500" dist="50800" dir="5400000">
                <a:prstClr val="black">
                  <a:alpha val="50000"/>
                </a:prstClr>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zh-CN" altLang="en-US" sz="1400" b="1" dirty="0">
                  <a:solidFill>
                    <a:srgbClr val="000000"/>
                  </a:solidFill>
                  <a:latin typeface="仿宋" pitchFamily="49" charset="-122"/>
                  <a:ea typeface="仿宋" pitchFamily="49" charset="-122"/>
                </a:rPr>
                <a:t>单分子技术在活细胞</a:t>
              </a:r>
            </a:p>
            <a:p>
              <a:pPr algn="ctr" fontAlgn="base">
                <a:spcBef>
                  <a:spcPct val="0"/>
                </a:spcBef>
                <a:spcAft>
                  <a:spcPct val="0"/>
                </a:spcAft>
                <a:defRPr/>
              </a:pPr>
              <a:r>
                <a:rPr lang="zh-CN" altLang="en-US" sz="1400" b="1" dirty="0">
                  <a:solidFill>
                    <a:srgbClr val="000000"/>
                  </a:solidFill>
                  <a:latin typeface="仿宋" pitchFamily="49" charset="-122"/>
                  <a:ea typeface="仿宋" pitchFamily="49" charset="-122"/>
                </a:rPr>
                <a:t>研究上的应用</a:t>
              </a:r>
            </a:p>
          </p:txBody>
        </p:sp>
        <p:sp>
          <p:nvSpPr>
            <p:cNvPr id="42" name="Rounded Rectangle 30"/>
            <p:cNvSpPr/>
            <p:nvPr/>
          </p:nvSpPr>
          <p:spPr>
            <a:xfrm>
              <a:off x="3352800" y="4174957"/>
              <a:ext cx="2590800" cy="609601"/>
            </a:xfrm>
            <a:prstGeom prst="roundRect">
              <a:avLst/>
            </a:prstGeom>
            <a:solidFill>
              <a:schemeClr val="accent6">
                <a:lumMod val="60000"/>
                <a:lumOff val="40000"/>
              </a:schemeClr>
            </a:solidFill>
            <a:ln>
              <a:noFill/>
              <a:prstDash val="sysDash"/>
            </a:ln>
            <a:effectLst>
              <a:innerShdw blurRad="63500" dist="50800" dir="5400000">
                <a:prstClr val="black">
                  <a:alpha val="50000"/>
                </a:prstClr>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zh-CN" altLang="en-US" sz="1400" b="1">
                  <a:solidFill>
                    <a:srgbClr val="000000"/>
                  </a:solidFill>
                  <a:latin typeface="仿宋" pitchFamily="49" charset="-122"/>
                  <a:ea typeface="仿宋" pitchFamily="49" charset="-122"/>
                </a:rPr>
                <a:t>单分子成像与检测</a:t>
              </a:r>
            </a:p>
          </p:txBody>
        </p:sp>
        <p:sp>
          <p:nvSpPr>
            <p:cNvPr id="43" name="Right Arrow 31"/>
            <p:cNvSpPr/>
            <p:nvPr/>
          </p:nvSpPr>
          <p:spPr>
            <a:xfrm>
              <a:off x="1981200" y="1203156"/>
              <a:ext cx="1143000" cy="906121"/>
            </a:xfrm>
            <a:prstGeom prst="rightArrow">
              <a:avLst/>
            </a:prstGeom>
            <a:solidFill>
              <a:schemeClr val="tx2">
                <a:lumMod val="40000"/>
                <a:lumOff val="60000"/>
              </a:schemeClr>
            </a:solidFill>
            <a:effectLst>
              <a:innerShdw blurRad="63500" dist="50800" dir="5400000">
                <a:prstClr val="black">
                  <a:alpha val="50000"/>
                </a:prstClr>
              </a:innerShdw>
            </a:effectLst>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zh-CN" altLang="en-US" sz="1200" b="1">
                  <a:solidFill>
                    <a:srgbClr val="000000"/>
                  </a:solidFill>
                  <a:latin typeface="仿宋" pitchFamily="49" charset="-122"/>
                  <a:ea typeface="仿宋" pitchFamily="49" charset="-122"/>
                </a:rPr>
                <a:t>实验动物</a:t>
              </a:r>
            </a:p>
          </p:txBody>
        </p:sp>
        <p:sp>
          <p:nvSpPr>
            <p:cNvPr id="44" name="Right Arrow 36"/>
            <p:cNvSpPr/>
            <p:nvPr/>
          </p:nvSpPr>
          <p:spPr>
            <a:xfrm>
              <a:off x="1981200" y="2547995"/>
              <a:ext cx="1143000" cy="1006021"/>
            </a:xfrm>
            <a:prstGeom prst="rightArrow">
              <a:avLst/>
            </a:prstGeom>
            <a:solidFill>
              <a:schemeClr val="tx2">
                <a:lumMod val="40000"/>
                <a:lumOff val="60000"/>
              </a:schemeClr>
            </a:solidFill>
            <a:effectLst>
              <a:innerShdw blurRad="63500" dist="50800" dir="5400000">
                <a:prstClr val="black">
                  <a:alpha val="50000"/>
                </a:prstClr>
              </a:innerShdw>
            </a:effectLst>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zh-CN" altLang="en-US" sz="1200" b="1">
                  <a:solidFill>
                    <a:srgbClr val="000000"/>
                  </a:solidFill>
                  <a:latin typeface="仿宋" pitchFamily="49" charset="-122"/>
                  <a:ea typeface="仿宋" pitchFamily="49" charset="-122"/>
                </a:rPr>
                <a:t>细胞样品</a:t>
              </a:r>
            </a:p>
          </p:txBody>
        </p:sp>
        <p:sp>
          <p:nvSpPr>
            <p:cNvPr id="45" name="Right Arrow 37"/>
            <p:cNvSpPr/>
            <p:nvPr/>
          </p:nvSpPr>
          <p:spPr>
            <a:xfrm>
              <a:off x="1981200" y="3978636"/>
              <a:ext cx="1143000" cy="990600"/>
            </a:xfrm>
            <a:prstGeom prst="rightArrow">
              <a:avLst/>
            </a:prstGeom>
            <a:solidFill>
              <a:schemeClr val="tx2">
                <a:lumMod val="40000"/>
                <a:lumOff val="60000"/>
              </a:schemeClr>
            </a:solidFill>
            <a:effectLst>
              <a:innerShdw blurRad="63500" dist="50800" dir="5400000">
                <a:prstClr val="black">
                  <a:alpha val="50000"/>
                </a:prstClr>
              </a:innerShdw>
            </a:effectLst>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zh-CN" altLang="en-US" sz="1200" b="1">
                  <a:solidFill>
                    <a:srgbClr val="000000"/>
                  </a:solidFill>
                  <a:latin typeface="仿宋" pitchFamily="49" charset="-122"/>
                  <a:ea typeface="仿宋" pitchFamily="49" charset="-122"/>
                </a:rPr>
                <a:t>蛋白样品</a:t>
              </a:r>
            </a:p>
          </p:txBody>
        </p:sp>
        <p:sp>
          <p:nvSpPr>
            <p:cNvPr id="46" name="Left Brace 39"/>
            <p:cNvSpPr/>
            <p:nvPr/>
          </p:nvSpPr>
          <p:spPr>
            <a:xfrm>
              <a:off x="6172200" y="1050758"/>
              <a:ext cx="228600" cy="1066800"/>
            </a:xfrm>
            <a:prstGeom prst="leftBrace">
              <a:avLst/>
            </a:prstGeom>
            <a:ln w="25400">
              <a:solidFill>
                <a:schemeClr val="tx2">
                  <a:lumMod val="60000"/>
                  <a:lumOff val="40000"/>
                </a:schemeClr>
              </a:solidFill>
              <a:prstDash val="solid"/>
            </a:ln>
            <a:effectLst>
              <a:outerShdw blurRad="50800" dist="50800" dir="5400000" algn="ctr" rotWithShape="0">
                <a:schemeClr val="tx2">
                  <a:lumMod val="60000"/>
                  <a:lumOff val="40000"/>
                </a:schemeClr>
              </a:outerShdw>
            </a:effectLst>
            <a:scene3d>
              <a:camera prst="orthographicFront"/>
              <a:lightRig rig="threePt" dir="t"/>
            </a:scene3d>
            <a:sp3d contourW="12700">
              <a:bevelT/>
              <a:bevelB/>
              <a:contourClr>
                <a:schemeClr val="tx2">
                  <a:lumMod val="60000"/>
                  <a:lumOff val="40000"/>
                </a:schemeClr>
              </a:contourClr>
            </a:sp3d>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zh-CN" altLang="en-US" sz="1000">
                <a:solidFill>
                  <a:srgbClr val="000000"/>
                </a:solidFill>
                <a:latin typeface="仿宋" pitchFamily="49" charset="-122"/>
                <a:ea typeface="仿宋" pitchFamily="49" charset="-122"/>
              </a:endParaRPr>
            </a:p>
          </p:txBody>
        </p:sp>
        <p:sp>
          <p:nvSpPr>
            <p:cNvPr id="47" name="Left Brace 42"/>
            <p:cNvSpPr/>
            <p:nvPr/>
          </p:nvSpPr>
          <p:spPr>
            <a:xfrm>
              <a:off x="6172200" y="2498558"/>
              <a:ext cx="228600" cy="1066800"/>
            </a:xfrm>
            <a:prstGeom prst="leftBrace">
              <a:avLst/>
            </a:prstGeom>
            <a:ln w="25400">
              <a:solidFill>
                <a:schemeClr val="tx2">
                  <a:lumMod val="60000"/>
                  <a:lumOff val="40000"/>
                </a:schemeClr>
              </a:solidFill>
              <a:prstDash val="solid"/>
            </a:ln>
            <a:effectLst>
              <a:outerShdw blurRad="50800" dist="50800" dir="5400000" algn="ctr" rotWithShape="0">
                <a:schemeClr val="tx2">
                  <a:lumMod val="60000"/>
                  <a:lumOff val="40000"/>
                </a:schemeClr>
              </a:outerShdw>
            </a:effectLst>
            <a:scene3d>
              <a:camera prst="orthographicFront"/>
              <a:lightRig rig="threePt" dir="t"/>
            </a:scene3d>
            <a:sp3d contourW="12700">
              <a:bevelT/>
              <a:bevelB/>
              <a:contourClr>
                <a:schemeClr val="tx2">
                  <a:lumMod val="60000"/>
                  <a:lumOff val="40000"/>
                </a:schemeClr>
              </a:contourClr>
            </a:sp3d>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zh-CN" altLang="en-US" sz="1000">
                <a:solidFill>
                  <a:srgbClr val="000000"/>
                </a:solidFill>
                <a:latin typeface="仿宋" pitchFamily="49" charset="-122"/>
                <a:ea typeface="仿宋" pitchFamily="49" charset="-122"/>
              </a:endParaRPr>
            </a:p>
          </p:txBody>
        </p:sp>
        <p:sp>
          <p:nvSpPr>
            <p:cNvPr id="48" name="Left Brace 43"/>
            <p:cNvSpPr/>
            <p:nvPr/>
          </p:nvSpPr>
          <p:spPr>
            <a:xfrm>
              <a:off x="6172200" y="3946358"/>
              <a:ext cx="228600" cy="1066800"/>
            </a:xfrm>
            <a:prstGeom prst="leftBrace">
              <a:avLst/>
            </a:prstGeom>
            <a:ln w="25400">
              <a:solidFill>
                <a:schemeClr val="tx2">
                  <a:lumMod val="60000"/>
                  <a:lumOff val="40000"/>
                </a:schemeClr>
              </a:solidFill>
              <a:prstDash val="solid"/>
            </a:ln>
            <a:effectLst>
              <a:outerShdw blurRad="50800" dist="50800" dir="5400000" algn="ctr" rotWithShape="0">
                <a:schemeClr val="tx2">
                  <a:lumMod val="60000"/>
                  <a:lumOff val="40000"/>
                </a:schemeClr>
              </a:outerShdw>
            </a:effectLst>
            <a:scene3d>
              <a:camera prst="orthographicFront"/>
              <a:lightRig rig="threePt" dir="t"/>
            </a:scene3d>
            <a:sp3d contourW="12700">
              <a:bevelT/>
              <a:bevelB/>
              <a:contourClr>
                <a:schemeClr val="tx2">
                  <a:lumMod val="60000"/>
                  <a:lumOff val="40000"/>
                </a:schemeClr>
              </a:contourClr>
            </a:sp3d>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zh-CN" altLang="en-US" sz="1000">
                <a:solidFill>
                  <a:srgbClr val="000000"/>
                </a:solidFill>
                <a:latin typeface="仿宋" pitchFamily="49" charset="-122"/>
                <a:ea typeface="仿宋" pitchFamily="49" charset="-122"/>
              </a:endParaRPr>
            </a:p>
          </p:txBody>
        </p:sp>
        <p:cxnSp>
          <p:nvCxnSpPr>
            <p:cNvPr id="49" name="Straight Connector 49"/>
            <p:cNvCxnSpPr/>
            <p:nvPr/>
          </p:nvCxnSpPr>
          <p:spPr>
            <a:xfrm>
              <a:off x="7315200" y="1355558"/>
              <a:ext cx="152400" cy="1588"/>
            </a:xfrm>
            <a:prstGeom prst="line">
              <a:avLst/>
            </a:prstGeom>
            <a:ln w="34925" cmpd="sng">
              <a:solidFill>
                <a:schemeClr val="accent4">
                  <a:lumMod val="60000"/>
                  <a:lumOff val="40000"/>
                </a:schemeClr>
              </a:solidFill>
            </a:ln>
            <a:effectLst>
              <a:innerShdw blurRad="63500" dist="50800" dir="5400000">
                <a:prstClr val="black">
                  <a:alpha val="50000"/>
                </a:prstClr>
              </a:innerShdw>
            </a:effectLst>
            <a:scene3d>
              <a:camera prst="orthographicFront"/>
              <a:lightRig rig="threePt" dir="t"/>
            </a:scene3d>
            <a:sp3d>
              <a:bevelT/>
              <a:bevelB/>
            </a:sp3d>
          </p:spPr>
          <p:style>
            <a:lnRef idx="1">
              <a:schemeClr val="accent1"/>
            </a:lnRef>
            <a:fillRef idx="0">
              <a:schemeClr val="accent1"/>
            </a:fillRef>
            <a:effectRef idx="0">
              <a:schemeClr val="accent1"/>
            </a:effectRef>
            <a:fontRef idx="minor">
              <a:schemeClr val="tx1"/>
            </a:fontRef>
          </p:style>
        </p:cxnSp>
        <p:cxnSp>
          <p:nvCxnSpPr>
            <p:cNvPr id="50" name="Straight Connector 50"/>
            <p:cNvCxnSpPr/>
            <p:nvPr/>
          </p:nvCxnSpPr>
          <p:spPr>
            <a:xfrm>
              <a:off x="7315200" y="1507958"/>
              <a:ext cx="152400" cy="1588"/>
            </a:xfrm>
            <a:prstGeom prst="line">
              <a:avLst/>
            </a:prstGeom>
            <a:ln w="34925" cmpd="sng">
              <a:solidFill>
                <a:schemeClr val="accent4">
                  <a:lumMod val="60000"/>
                  <a:lumOff val="40000"/>
                </a:schemeClr>
              </a:solidFill>
            </a:ln>
            <a:effectLst>
              <a:innerShdw blurRad="63500" dist="50800" dir="5400000">
                <a:prstClr val="black">
                  <a:alpha val="50000"/>
                </a:prstClr>
              </a:innerShdw>
            </a:effectLst>
            <a:scene3d>
              <a:camera prst="orthographicFront"/>
              <a:lightRig rig="threePt" dir="t"/>
            </a:scene3d>
            <a:sp3d>
              <a:bevelT/>
              <a:bevelB/>
            </a:sp3d>
          </p:spPr>
          <p:style>
            <a:lnRef idx="1">
              <a:schemeClr val="accent1"/>
            </a:lnRef>
            <a:fillRef idx="0">
              <a:schemeClr val="accent1"/>
            </a:fillRef>
            <a:effectRef idx="0">
              <a:schemeClr val="accent1"/>
            </a:effectRef>
            <a:fontRef idx="minor">
              <a:schemeClr val="tx1"/>
            </a:fontRef>
          </p:style>
        </p:cxnSp>
        <p:cxnSp>
          <p:nvCxnSpPr>
            <p:cNvPr id="51" name="Straight Connector 65"/>
            <p:cNvCxnSpPr/>
            <p:nvPr/>
          </p:nvCxnSpPr>
          <p:spPr>
            <a:xfrm>
              <a:off x="7315200" y="1660358"/>
              <a:ext cx="152400" cy="1588"/>
            </a:xfrm>
            <a:prstGeom prst="line">
              <a:avLst/>
            </a:prstGeom>
            <a:ln w="34925" cmpd="sng">
              <a:solidFill>
                <a:schemeClr val="accent4">
                  <a:lumMod val="60000"/>
                  <a:lumOff val="40000"/>
                </a:schemeClr>
              </a:solidFill>
            </a:ln>
            <a:effectLst>
              <a:innerShdw blurRad="63500" dist="50800" dir="5400000">
                <a:prstClr val="black">
                  <a:alpha val="50000"/>
                </a:prstClr>
              </a:innerShdw>
            </a:effectLst>
            <a:scene3d>
              <a:camera prst="orthographicFront"/>
              <a:lightRig rig="threePt" dir="t"/>
            </a:scene3d>
            <a:sp3d>
              <a:bevelT/>
              <a:bevelB/>
            </a:sp3d>
          </p:spPr>
          <p:style>
            <a:lnRef idx="1">
              <a:schemeClr val="accent1"/>
            </a:lnRef>
            <a:fillRef idx="0">
              <a:schemeClr val="accent1"/>
            </a:fillRef>
            <a:effectRef idx="0">
              <a:schemeClr val="accent1"/>
            </a:effectRef>
            <a:fontRef idx="minor">
              <a:schemeClr val="tx1"/>
            </a:fontRef>
          </p:style>
        </p:cxnSp>
        <p:cxnSp>
          <p:nvCxnSpPr>
            <p:cNvPr id="52" name="Straight Connector 66"/>
            <p:cNvCxnSpPr/>
            <p:nvPr/>
          </p:nvCxnSpPr>
          <p:spPr>
            <a:xfrm>
              <a:off x="7315200" y="1812758"/>
              <a:ext cx="152400" cy="1588"/>
            </a:xfrm>
            <a:prstGeom prst="line">
              <a:avLst/>
            </a:prstGeom>
            <a:ln w="34925" cmpd="sng">
              <a:solidFill>
                <a:schemeClr val="accent4">
                  <a:lumMod val="60000"/>
                  <a:lumOff val="40000"/>
                </a:schemeClr>
              </a:solidFill>
            </a:ln>
            <a:effectLst>
              <a:innerShdw blurRad="63500" dist="50800" dir="5400000">
                <a:prstClr val="black">
                  <a:alpha val="50000"/>
                </a:prstClr>
              </a:innerShdw>
            </a:effectLst>
            <a:scene3d>
              <a:camera prst="orthographicFront"/>
              <a:lightRig rig="threePt" dir="t"/>
            </a:scene3d>
            <a:sp3d>
              <a:bevelT/>
              <a:bevelB/>
            </a:sp3d>
          </p:spPr>
          <p:style>
            <a:lnRef idx="1">
              <a:schemeClr val="accent1"/>
            </a:lnRef>
            <a:fillRef idx="0">
              <a:schemeClr val="accent1"/>
            </a:fillRef>
            <a:effectRef idx="0">
              <a:schemeClr val="accent1"/>
            </a:effectRef>
            <a:fontRef idx="minor">
              <a:schemeClr val="tx1"/>
            </a:fontRef>
          </p:style>
        </p:cxnSp>
        <p:cxnSp>
          <p:nvCxnSpPr>
            <p:cNvPr id="53" name="Straight Connector 67"/>
            <p:cNvCxnSpPr/>
            <p:nvPr/>
          </p:nvCxnSpPr>
          <p:spPr>
            <a:xfrm>
              <a:off x="7315200" y="1965158"/>
              <a:ext cx="304800" cy="1588"/>
            </a:xfrm>
            <a:prstGeom prst="line">
              <a:avLst/>
            </a:prstGeom>
            <a:ln w="34925" cmpd="sng">
              <a:solidFill>
                <a:schemeClr val="accent4">
                  <a:lumMod val="60000"/>
                  <a:lumOff val="40000"/>
                </a:schemeClr>
              </a:solidFill>
            </a:ln>
            <a:effectLst>
              <a:innerShdw blurRad="63500" dist="50800" dir="5400000">
                <a:prstClr val="black">
                  <a:alpha val="50000"/>
                </a:prstClr>
              </a:innerShdw>
            </a:effectLst>
            <a:scene3d>
              <a:camera prst="orthographicFront"/>
              <a:lightRig rig="threePt" dir="t"/>
            </a:scene3d>
            <a:sp3d>
              <a:bevelT/>
              <a:bevelB/>
            </a:sp3d>
          </p:spPr>
          <p:style>
            <a:lnRef idx="1">
              <a:schemeClr val="accent1"/>
            </a:lnRef>
            <a:fillRef idx="0">
              <a:schemeClr val="accent1"/>
            </a:fillRef>
            <a:effectRef idx="0">
              <a:schemeClr val="accent1"/>
            </a:effectRef>
            <a:fontRef idx="minor">
              <a:schemeClr val="tx1"/>
            </a:fontRef>
          </p:style>
        </p:cxnSp>
        <p:cxnSp>
          <p:nvCxnSpPr>
            <p:cNvPr id="54" name="Straight Connector 69"/>
            <p:cNvCxnSpPr/>
            <p:nvPr/>
          </p:nvCxnSpPr>
          <p:spPr>
            <a:xfrm>
              <a:off x="7315200" y="1736558"/>
              <a:ext cx="152400" cy="1588"/>
            </a:xfrm>
            <a:prstGeom prst="line">
              <a:avLst/>
            </a:prstGeom>
            <a:ln w="34925" cmpd="sng">
              <a:solidFill>
                <a:schemeClr val="accent4">
                  <a:lumMod val="60000"/>
                  <a:lumOff val="40000"/>
                </a:schemeClr>
              </a:solidFill>
            </a:ln>
            <a:effectLst>
              <a:innerShdw blurRad="63500" dist="50800" dir="5400000">
                <a:prstClr val="black">
                  <a:alpha val="50000"/>
                </a:prstClr>
              </a:innerShdw>
            </a:effectLst>
            <a:scene3d>
              <a:camera prst="orthographicFront"/>
              <a:lightRig rig="threePt" dir="t"/>
            </a:scene3d>
            <a:sp3d>
              <a:bevelT/>
              <a:bevelB/>
            </a:sp3d>
          </p:spPr>
          <p:style>
            <a:lnRef idx="1">
              <a:schemeClr val="accent1"/>
            </a:lnRef>
            <a:fillRef idx="0">
              <a:schemeClr val="accent1"/>
            </a:fillRef>
            <a:effectRef idx="0">
              <a:schemeClr val="accent1"/>
            </a:effectRef>
            <a:fontRef idx="minor">
              <a:schemeClr val="tx1"/>
            </a:fontRef>
          </p:style>
        </p:cxnSp>
        <p:cxnSp>
          <p:nvCxnSpPr>
            <p:cNvPr id="55" name="Straight Connector 70"/>
            <p:cNvCxnSpPr/>
            <p:nvPr/>
          </p:nvCxnSpPr>
          <p:spPr>
            <a:xfrm>
              <a:off x="7315200" y="1888958"/>
              <a:ext cx="152400" cy="1588"/>
            </a:xfrm>
            <a:prstGeom prst="line">
              <a:avLst/>
            </a:prstGeom>
            <a:ln w="34925" cmpd="sng">
              <a:solidFill>
                <a:schemeClr val="accent4">
                  <a:lumMod val="60000"/>
                  <a:lumOff val="40000"/>
                </a:schemeClr>
              </a:solidFill>
            </a:ln>
            <a:effectLst>
              <a:innerShdw blurRad="63500" dist="50800" dir="5400000">
                <a:prstClr val="black">
                  <a:alpha val="50000"/>
                </a:prstClr>
              </a:innerShdw>
            </a:effectLst>
            <a:scene3d>
              <a:camera prst="orthographicFront"/>
              <a:lightRig rig="threePt" dir="t"/>
            </a:scene3d>
            <a:sp3d>
              <a:bevelT/>
              <a:bevelB/>
            </a:sp3d>
          </p:spPr>
          <p:style>
            <a:lnRef idx="1">
              <a:schemeClr val="accent1"/>
            </a:lnRef>
            <a:fillRef idx="0">
              <a:schemeClr val="accent1"/>
            </a:fillRef>
            <a:effectRef idx="0">
              <a:schemeClr val="accent1"/>
            </a:effectRef>
            <a:fontRef idx="minor">
              <a:schemeClr val="tx1"/>
            </a:fontRef>
          </p:style>
        </p:cxnSp>
        <p:cxnSp>
          <p:nvCxnSpPr>
            <p:cNvPr id="56" name="Straight Connector 147"/>
            <p:cNvCxnSpPr/>
            <p:nvPr/>
          </p:nvCxnSpPr>
          <p:spPr>
            <a:xfrm>
              <a:off x="7315200" y="2041358"/>
              <a:ext cx="152400" cy="1588"/>
            </a:xfrm>
            <a:prstGeom prst="line">
              <a:avLst/>
            </a:prstGeom>
            <a:ln w="34925" cmpd="sng">
              <a:solidFill>
                <a:schemeClr val="accent4">
                  <a:lumMod val="60000"/>
                  <a:lumOff val="40000"/>
                </a:schemeClr>
              </a:solidFill>
            </a:ln>
            <a:effectLst>
              <a:innerShdw blurRad="63500" dist="50800" dir="5400000">
                <a:prstClr val="black">
                  <a:alpha val="50000"/>
                </a:prstClr>
              </a:innerShdw>
            </a:effectLst>
            <a:scene3d>
              <a:camera prst="orthographicFront"/>
              <a:lightRig rig="threePt" dir="t"/>
            </a:scene3d>
            <a:sp3d>
              <a:bevelT/>
              <a:bevelB/>
            </a:sp3d>
          </p:spPr>
          <p:style>
            <a:lnRef idx="1">
              <a:schemeClr val="accent1"/>
            </a:lnRef>
            <a:fillRef idx="0">
              <a:schemeClr val="accent1"/>
            </a:fillRef>
            <a:effectRef idx="0">
              <a:schemeClr val="accent1"/>
            </a:effectRef>
            <a:fontRef idx="minor">
              <a:schemeClr val="tx1"/>
            </a:fontRef>
          </p:style>
        </p:cxnSp>
        <p:cxnSp>
          <p:nvCxnSpPr>
            <p:cNvPr id="57" name="Straight Connector 148"/>
            <p:cNvCxnSpPr/>
            <p:nvPr/>
          </p:nvCxnSpPr>
          <p:spPr>
            <a:xfrm>
              <a:off x="7315200" y="2193758"/>
              <a:ext cx="152400" cy="1588"/>
            </a:xfrm>
            <a:prstGeom prst="line">
              <a:avLst/>
            </a:prstGeom>
            <a:ln w="34925" cmpd="sng">
              <a:solidFill>
                <a:schemeClr val="accent4">
                  <a:lumMod val="60000"/>
                  <a:lumOff val="40000"/>
                </a:schemeClr>
              </a:solidFill>
            </a:ln>
            <a:effectLst>
              <a:innerShdw blurRad="63500" dist="50800" dir="5400000">
                <a:prstClr val="black">
                  <a:alpha val="50000"/>
                </a:prstClr>
              </a:innerShdw>
            </a:effectLst>
            <a:scene3d>
              <a:camera prst="orthographicFront"/>
              <a:lightRig rig="threePt" dir="t"/>
            </a:scene3d>
            <a:sp3d>
              <a:bevelT/>
              <a:bevelB/>
            </a:sp3d>
          </p:spPr>
          <p:style>
            <a:lnRef idx="1">
              <a:schemeClr val="accent1"/>
            </a:lnRef>
            <a:fillRef idx="0">
              <a:schemeClr val="accent1"/>
            </a:fillRef>
            <a:effectRef idx="0">
              <a:schemeClr val="accent1"/>
            </a:effectRef>
            <a:fontRef idx="minor">
              <a:schemeClr val="tx1"/>
            </a:fontRef>
          </p:style>
        </p:cxnSp>
        <p:cxnSp>
          <p:nvCxnSpPr>
            <p:cNvPr id="58" name="Straight Connector 149"/>
            <p:cNvCxnSpPr/>
            <p:nvPr/>
          </p:nvCxnSpPr>
          <p:spPr>
            <a:xfrm>
              <a:off x="7315200" y="2346158"/>
              <a:ext cx="304800" cy="1588"/>
            </a:xfrm>
            <a:prstGeom prst="line">
              <a:avLst/>
            </a:prstGeom>
            <a:ln w="34925" cmpd="sng">
              <a:solidFill>
                <a:schemeClr val="accent4">
                  <a:lumMod val="60000"/>
                  <a:lumOff val="40000"/>
                </a:schemeClr>
              </a:solidFill>
            </a:ln>
            <a:effectLst>
              <a:innerShdw blurRad="63500" dist="50800" dir="5400000">
                <a:prstClr val="black">
                  <a:alpha val="50000"/>
                </a:prstClr>
              </a:innerShdw>
            </a:effectLst>
            <a:scene3d>
              <a:camera prst="orthographicFront"/>
              <a:lightRig rig="threePt" dir="t"/>
            </a:scene3d>
            <a:sp3d>
              <a:bevelT/>
              <a:bevelB/>
            </a:sp3d>
          </p:spPr>
          <p:style>
            <a:lnRef idx="1">
              <a:schemeClr val="accent1"/>
            </a:lnRef>
            <a:fillRef idx="0">
              <a:schemeClr val="accent1"/>
            </a:fillRef>
            <a:effectRef idx="0">
              <a:schemeClr val="accent1"/>
            </a:effectRef>
            <a:fontRef idx="minor">
              <a:schemeClr val="tx1"/>
            </a:fontRef>
          </p:style>
        </p:cxnSp>
        <p:cxnSp>
          <p:nvCxnSpPr>
            <p:cNvPr id="59" name="Straight Connector 151"/>
            <p:cNvCxnSpPr/>
            <p:nvPr/>
          </p:nvCxnSpPr>
          <p:spPr>
            <a:xfrm>
              <a:off x="7315200" y="2117558"/>
              <a:ext cx="152400" cy="1588"/>
            </a:xfrm>
            <a:prstGeom prst="line">
              <a:avLst/>
            </a:prstGeom>
            <a:ln w="34925" cmpd="sng">
              <a:solidFill>
                <a:schemeClr val="accent4">
                  <a:lumMod val="60000"/>
                  <a:lumOff val="40000"/>
                </a:schemeClr>
              </a:solidFill>
            </a:ln>
            <a:effectLst>
              <a:innerShdw blurRad="63500" dist="50800" dir="5400000">
                <a:prstClr val="black">
                  <a:alpha val="50000"/>
                </a:prstClr>
              </a:innerShdw>
            </a:effectLst>
            <a:scene3d>
              <a:camera prst="orthographicFront"/>
              <a:lightRig rig="threePt" dir="t"/>
            </a:scene3d>
            <a:sp3d>
              <a:bevelT/>
              <a:bevelB/>
            </a:sp3d>
          </p:spPr>
          <p:style>
            <a:lnRef idx="1">
              <a:schemeClr val="accent1"/>
            </a:lnRef>
            <a:fillRef idx="0">
              <a:schemeClr val="accent1"/>
            </a:fillRef>
            <a:effectRef idx="0">
              <a:schemeClr val="accent1"/>
            </a:effectRef>
            <a:fontRef idx="minor">
              <a:schemeClr val="tx1"/>
            </a:fontRef>
          </p:style>
        </p:cxnSp>
        <p:cxnSp>
          <p:nvCxnSpPr>
            <p:cNvPr id="60" name="Straight Connector 152"/>
            <p:cNvCxnSpPr/>
            <p:nvPr/>
          </p:nvCxnSpPr>
          <p:spPr>
            <a:xfrm>
              <a:off x="7315200" y="2269958"/>
              <a:ext cx="152400" cy="1588"/>
            </a:xfrm>
            <a:prstGeom prst="line">
              <a:avLst/>
            </a:prstGeom>
            <a:ln w="34925" cmpd="sng">
              <a:solidFill>
                <a:schemeClr val="accent4">
                  <a:lumMod val="60000"/>
                  <a:lumOff val="40000"/>
                </a:schemeClr>
              </a:solidFill>
            </a:ln>
            <a:effectLst>
              <a:innerShdw blurRad="63500" dist="50800" dir="5400000">
                <a:prstClr val="black">
                  <a:alpha val="50000"/>
                </a:prstClr>
              </a:innerShdw>
            </a:effectLst>
            <a:scene3d>
              <a:camera prst="orthographicFront"/>
              <a:lightRig rig="threePt" dir="t"/>
            </a:scene3d>
            <a:sp3d>
              <a:bevelT/>
              <a:bevelB/>
            </a:sp3d>
          </p:spPr>
          <p:style>
            <a:lnRef idx="1">
              <a:schemeClr val="accent1"/>
            </a:lnRef>
            <a:fillRef idx="0">
              <a:schemeClr val="accent1"/>
            </a:fillRef>
            <a:effectRef idx="0">
              <a:schemeClr val="accent1"/>
            </a:effectRef>
            <a:fontRef idx="minor">
              <a:schemeClr val="tx1"/>
            </a:fontRef>
          </p:style>
        </p:cxnSp>
        <p:cxnSp>
          <p:nvCxnSpPr>
            <p:cNvPr id="61" name="Straight Connector 153"/>
            <p:cNvCxnSpPr/>
            <p:nvPr/>
          </p:nvCxnSpPr>
          <p:spPr>
            <a:xfrm>
              <a:off x="7315200" y="2422358"/>
              <a:ext cx="152400" cy="1588"/>
            </a:xfrm>
            <a:prstGeom prst="line">
              <a:avLst/>
            </a:prstGeom>
            <a:ln w="34925" cmpd="sng">
              <a:solidFill>
                <a:schemeClr val="accent4">
                  <a:lumMod val="60000"/>
                  <a:lumOff val="40000"/>
                </a:schemeClr>
              </a:solidFill>
            </a:ln>
            <a:effectLst>
              <a:innerShdw blurRad="63500" dist="50800" dir="5400000">
                <a:prstClr val="black">
                  <a:alpha val="50000"/>
                </a:prstClr>
              </a:innerShdw>
            </a:effectLst>
            <a:scene3d>
              <a:camera prst="orthographicFront"/>
              <a:lightRig rig="threePt" dir="t"/>
            </a:scene3d>
            <a:sp3d>
              <a:bevelT/>
              <a:bevelB/>
            </a:sp3d>
          </p:spPr>
          <p:style>
            <a:lnRef idx="1">
              <a:schemeClr val="accent1"/>
            </a:lnRef>
            <a:fillRef idx="0">
              <a:schemeClr val="accent1"/>
            </a:fillRef>
            <a:effectRef idx="0">
              <a:schemeClr val="accent1"/>
            </a:effectRef>
            <a:fontRef idx="minor">
              <a:schemeClr val="tx1"/>
            </a:fontRef>
          </p:style>
        </p:cxnSp>
        <p:cxnSp>
          <p:nvCxnSpPr>
            <p:cNvPr id="62" name="Straight Connector 154"/>
            <p:cNvCxnSpPr/>
            <p:nvPr/>
          </p:nvCxnSpPr>
          <p:spPr>
            <a:xfrm>
              <a:off x="7315200" y="2574758"/>
              <a:ext cx="152400" cy="1588"/>
            </a:xfrm>
            <a:prstGeom prst="line">
              <a:avLst/>
            </a:prstGeom>
            <a:ln w="34925" cmpd="sng">
              <a:solidFill>
                <a:schemeClr val="accent4">
                  <a:lumMod val="60000"/>
                  <a:lumOff val="40000"/>
                </a:schemeClr>
              </a:solidFill>
            </a:ln>
            <a:effectLst>
              <a:innerShdw blurRad="63500" dist="50800" dir="5400000">
                <a:prstClr val="black">
                  <a:alpha val="50000"/>
                </a:prstClr>
              </a:innerShdw>
            </a:effectLst>
            <a:scene3d>
              <a:camera prst="orthographicFront"/>
              <a:lightRig rig="threePt" dir="t"/>
            </a:scene3d>
            <a:sp3d>
              <a:bevelT/>
              <a:bevelB/>
            </a:sp3d>
          </p:spPr>
          <p:style>
            <a:lnRef idx="1">
              <a:schemeClr val="accent1"/>
            </a:lnRef>
            <a:fillRef idx="0">
              <a:schemeClr val="accent1"/>
            </a:fillRef>
            <a:effectRef idx="0">
              <a:schemeClr val="accent1"/>
            </a:effectRef>
            <a:fontRef idx="minor">
              <a:schemeClr val="tx1"/>
            </a:fontRef>
          </p:style>
        </p:cxnSp>
        <p:cxnSp>
          <p:nvCxnSpPr>
            <p:cNvPr id="63" name="Straight Connector 155"/>
            <p:cNvCxnSpPr/>
            <p:nvPr/>
          </p:nvCxnSpPr>
          <p:spPr>
            <a:xfrm>
              <a:off x="7315200" y="2727158"/>
              <a:ext cx="304800" cy="1588"/>
            </a:xfrm>
            <a:prstGeom prst="line">
              <a:avLst/>
            </a:prstGeom>
            <a:ln w="34925" cmpd="sng">
              <a:solidFill>
                <a:schemeClr val="accent4">
                  <a:lumMod val="60000"/>
                  <a:lumOff val="40000"/>
                </a:schemeClr>
              </a:solidFill>
            </a:ln>
            <a:effectLst>
              <a:innerShdw blurRad="63500" dist="50800" dir="5400000">
                <a:prstClr val="black">
                  <a:alpha val="50000"/>
                </a:prstClr>
              </a:innerShdw>
            </a:effectLst>
            <a:scene3d>
              <a:camera prst="orthographicFront"/>
              <a:lightRig rig="threePt" dir="t"/>
            </a:scene3d>
            <a:sp3d>
              <a:bevelT/>
              <a:bevelB/>
            </a:sp3d>
          </p:spPr>
          <p:style>
            <a:lnRef idx="1">
              <a:schemeClr val="accent1"/>
            </a:lnRef>
            <a:fillRef idx="0">
              <a:schemeClr val="accent1"/>
            </a:fillRef>
            <a:effectRef idx="0">
              <a:schemeClr val="accent1"/>
            </a:effectRef>
            <a:fontRef idx="minor">
              <a:schemeClr val="tx1"/>
            </a:fontRef>
          </p:style>
        </p:cxnSp>
        <p:cxnSp>
          <p:nvCxnSpPr>
            <p:cNvPr id="64" name="Straight Connector 156"/>
            <p:cNvCxnSpPr/>
            <p:nvPr/>
          </p:nvCxnSpPr>
          <p:spPr>
            <a:xfrm>
              <a:off x="7315200" y="2498558"/>
              <a:ext cx="152400" cy="1588"/>
            </a:xfrm>
            <a:prstGeom prst="line">
              <a:avLst/>
            </a:prstGeom>
            <a:ln w="34925" cmpd="sng">
              <a:solidFill>
                <a:schemeClr val="accent4">
                  <a:lumMod val="60000"/>
                  <a:lumOff val="40000"/>
                </a:schemeClr>
              </a:solidFill>
            </a:ln>
            <a:effectLst>
              <a:innerShdw blurRad="63500" dist="50800" dir="5400000">
                <a:prstClr val="black">
                  <a:alpha val="50000"/>
                </a:prstClr>
              </a:innerShdw>
            </a:effectLst>
            <a:scene3d>
              <a:camera prst="orthographicFront"/>
              <a:lightRig rig="threePt" dir="t"/>
            </a:scene3d>
            <a:sp3d>
              <a:bevelT/>
              <a:bevelB/>
            </a:sp3d>
          </p:spPr>
          <p:style>
            <a:lnRef idx="1">
              <a:schemeClr val="accent1"/>
            </a:lnRef>
            <a:fillRef idx="0">
              <a:schemeClr val="accent1"/>
            </a:fillRef>
            <a:effectRef idx="0">
              <a:schemeClr val="accent1"/>
            </a:effectRef>
            <a:fontRef idx="minor">
              <a:schemeClr val="tx1"/>
            </a:fontRef>
          </p:style>
        </p:cxnSp>
        <p:cxnSp>
          <p:nvCxnSpPr>
            <p:cNvPr id="65" name="Straight Connector 157"/>
            <p:cNvCxnSpPr/>
            <p:nvPr/>
          </p:nvCxnSpPr>
          <p:spPr>
            <a:xfrm>
              <a:off x="7315200" y="2650958"/>
              <a:ext cx="152400" cy="1588"/>
            </a:xfrm>
            <a:prstGeom prst="line">
              <a:avLst/>
            </a:prstGeom>
            <a:ln w="34925" cmpd="sng">
              <a:solidFill>
                <a:schemeClr val="accent4">
                  <a:lumMod val="60000"/>
                  <a:lumOff val="40000"/>
                </a:schemeClr>
              </a:solidFill>
            </a:ln>
            <a:effectLst>
              <a:innerShdw blurRad="63500" dist="50800" dir="5400000">
                <a:prstClr val="black">
                  <a:alpha val="50000"/>
                </a:prstClr>
              </a:innerShdw>
            </a:effectLst>
            <a:scene3d>
              <a:camera prst="orthographicFront"/>
              <a:lightRig rig="threePt" dir="t"/>
            </a:scene3d>
            <a:sp3d>
              <a:bevelT/>
              <a:bevelB/>
            </a:sp3d>
          </p:spPr>
          <p:style>
            <a:lnRef idx="1">
              <a:schemeClr val="accent1"/>
            </a:lnRef>
            <a:fillRef idx="0">
              <a:schemeClr val="accent1"/>
            </a:fillRef>
            <a:effectRef idx="0">
              <a:schemeClr val="accent1"/>
            </a:effectRef>
            <a:fontRef idx="minor">
              <a:schemeClr val="tx1"/>
            </a:fontRef>
          </p:style>
        </p:cxnSp>
        <p:cxnSp>
          <p:nvCxnSpPr>
            <p:cNvPr id="66" name="Straight Connector 158"/>
            <p:cNvCxnSpPr/>
            <p:nvPr/>
          </p:nvCxnSpPr>
          <p:spPr>
            <a:xfrm>
              <a:off x="7315200" y="2803358"/>
              <a:ext cx="152400" cy="1588"/>
            </a:xfrm>
            <a:prstGeom prst="line">
              <a:avLst/>
            </a:prstGeom>
            <a:ln w="34925" cmpd="sng">
              <a:solidFill>
                <a:schemeClr val="accent4">
                  <a:lumMod val="60000"/>
                  <a:lumOff val="40000"/>
                </a:schemeClr>
              </a:solidFill>
            </a:ln>
            <a:effectLst>
              <a:innerShdw blurRad="63500" dist="50800" dir="5400000">
                <a:prstClr val="black">
                  <a:alpha val="50000"/>
                </a:prstClr>
              </a:innerShdw>
            </a:effectLst>
            <a:scene3d>
              <a:camera prst="orthographicFront"/>
              <a:lightRig rig="threePt" dir="t"/>
            </a:scene3d>
            <a:sp3d>
              <a:bevelT/>
              <a:bevelB/>
            </a:sp3d>
          </p:spPr>
          <p:style>
            <a:lnRef idx="1">
              <a:schemeClr val="accent1"/>
            </a:lnRef>
            <a:fillRef idx="0">
              <a:schemeClr val="accent1"/>
            </a:fillRef>
            <a:effectRef idx="0">
              <a:schemeClr val="accent1"/>
            </a:effectRef>
            <a:fontRef idx="minor">
              <a:schemeClr val="tx1"/>
            </a:fontRef>
          </p:style>
        </p:cxnSp>
        <p:cxnSp>
          <p:nvCxnSpPr>
            <p:cNvPr id="67" name="Straight Connector 159"/>
            <p:cNvCxnSpPr/>
            <p:nvPr/>
          </p:nvCxnSpPr>
          <p:spPr>
            <a:xfrm>
              <a:off x="7315200" y="2955758"/>
              <a:ext cx="152400" cy="1588"/>
            </a:xfrm>
            <a:prstGeom prst="line">
              <a:avLst/>
            </a:prstGeom>
            <a:ln w="34925" cmpd="sng">
              <a:solidFill>
                <a:schemeClr val="accent4">
                  <a:lumMod val="60000"/>
                  <a:lumOff val="40000"/>
                </a:schemeClr>
              </a:solidFill>
            </a:ln>
            <a:effectLst>
              <a:innerShdw blurRad="63500" dist="50800" dir="5400000">
                <a:prstClr val="black">
                  <a:alpha val="50000"/>
                </a:prstClr>
              </a:innerShdw>
            </a:effectLst>
            <a:scene3d>
              <a:camera prst="orthographicFront"/>
              <a:lightRig rig="threePt" dir="t"/>
            </a:scene3d>
            <a:sp3d>
              <a:bevelT/>
              <a:bevelB/>
            </a:sp3d>
          </p:spPr>
          <p:style>
            <a:lnRef idx="1">
              <a:schemeClr val="accent1"/>
            </a:lnRef>
            <a:fillRef idx="0">
              <a:schemeClr val="accent1"/>
            </a:fillRef>
            <a:effectRef idx="0">
              <a:schemeClr val="accent1"/>
            </a:effectRef>
            <a:fontRef idx="minor">
              <a:schemeClr val="tx1"/>
            </a:fontRef>
          </p:style>
        </p:cxnSp>
        <p:cxnSp>
          <p:nvCxnSpPr>
            <p:cNvPr id="68" name="Straight Connector 160"/>
            <p:cNvCxnSpPr/>
            <p:nvPr/>
          </p:nvCxnSpPr>
          <p:spPr>
            <a:xfrm>
              <a:off x="7315200" y="3108158"/>
              <a:ext cx="304800" cy="1588"/>
            </a:xfrm>
            <a:prstGeom prst="line">
              <a:avLst/>
            </a:prstGeom>
            <a:ln w="34925" cmpd="sng">
              <a:solidFill>
                <a:schemeClr val="accent4">
                  <a:lumMod val="60000"/>
                  <a:lumOff val="40000"/>
                </a:schemeClr>
              </a:solidFill>
            </a:ln>
            <a:effectLst>
              <a:innerShdw blurRad="63500" dist="50800" dir="5400000">
                <a:prstClr val="black">
                  <a:alpha val="50000"/>
                </a:prstClr>
              </a:innerShdw>
            </a:effectLst>
            <a:scene3d>
              <a:camera prst="orthographicFront"/>
              <a:lightRig rig="threePt" dir="t"/>
            </a:scene3d>
            <a:sp3d>
              <a:bevelT/>
              <a:bevelB/>
            </a:sp3d>
          </p:spPr>
          <p:style>
            <a:lnRef idx="1">
              <a:schemeClr val="accent1"/>
            </a:lnRef>
            <a:fillRef idx="0">
              <a:schemeClr val="accent1"/>
            </a:fillRef>
            <a:effectRef idx="0">
              <a:schemeClr val="accent1"/>
            </a:effectRef>
            <a:fontRef idx="minor">
              <a:schemeClr val="tx1"/>
            </a:fontRef>
          </p:style>
        </p:cxnSp>
        <p:cxnSp>
          <p:nvCxnSpPr>
            <p:cNvPr id="69" name="Straight Connector 162"/>
            <p:cNvCxnSpPr/>
            <p:nvPr/>
          </p:nvCxnSpPr>
          <p:spPr>
            <a:xfrm>
              <a:off x="7315200" y="2879558"/>
              <a:ext cx="152400" cy="1588"/>
            </a:xfrm>
            <a:prstGeom prst="line">
              <a:avLst/>
            </a:prstGeom>
            <a:ln w="34925" cmpd="sng">
              <a:solidFill>
                <a:schemeClr val="accent4">
                  <a:lumMod val="60000"/>
                  <a:lumOff val="40000"/>
                </a:schemeClr>
              </a:solidFill>
            </a:ln>
            <a:effectLst>
              <a:innerShdw blurRad="63500" dist="50800" dir="5400000">
                <a:prstClr val="black">
                  <a:alpha val="50000"/>
                </a:prstClr>
              </a:innerShdw>
            </a:effectLst>
            <a:scene3d>
              <a:camera prst="orthographicFront"/>
              <a:lightRig rig="threePt" dir="t"/>
            </a:scene3d>
            <a:sp3d>
              <a:bevelT/>
              <a:bevelB/>
            </a:sp3d>
          </p:spPr>
          <p:style>
            <a:lnRef idx="1">
              <a:schemeClr val="accent1"/>
            </a:lnRef>
            <a:fillRef idx="0">
              <a:schemeClr val="accent1"/>
            </a:fillRef>
            <a:effectRef idx="0">
              <a:schemeClr val="accent1"/>
            </a:effectRef>
            <a:fontRef idx="minor">
              <a:schemeClr val="tx1"/>
            </a:fontRef>
          </p:style>
        </p:cxnSp>
        <p:cxnSp>
          <p:nvCxnSpPr>
            <p:cNvPr id="70" name="Straight Connector 163"/>
            <p:cNvCxnSpPr/>
            <p:nvPr/>
          </p:nvCxnSpPr>
          <p:spPr>
            <a:xfrm>
              <a:off x="7315200" y="3031958"/>
              <a:ext cx="152400" cy="1588"/>
            </a:xfrm>
            <a:prstGeom prst="line">
              <a:avLst/>
            </a:prstGeom>
            <a:ln w="34925" cmpd="sng">
              <a:solidFill>
                <a:schemeClr val="accent4">
                  <a:lumMod val="60000"/>
                  <a:lumOff val="40000"/>
                </a:schemeClr>
              </a:solidFill>
            </a:ln>
            <a:effectLst>
              <a:innerShdw blurRad="63500" dist="50800" dir="5400000">
                <a:prstClr val="black">
                  <a:alpha val="50000"/>
                </a:prstClr>
              </a:innerShdw>
            </a:effectLst>
            <a:scene3d>
              <a:camera prst="orthographicFront"/>
              <a:lightRig rig="threePt" dir="t"/>
            </a:scene3d>
            <a:sp3d>
              <a:bevelT/>
              <a:bevelB/>
            </a:sp3d>
          </p:spPr>
          <p:style>
            <a:lnRef idx="1">
              <a:schemeClr val="accent1"/>
            </a:lnRef>
            <a:fillRef idx="0">
              <a:schemeClr val="accent1"/>
            </a:fillRef>
            <a:effectRef idx="0">
              <a:schemeClr val="accent1"/>
            </a:effectRef>
            <a:fontRef idx="minor">
              <a:schemeClr val="tx1"/>
            </a:fontRef>
          </p:style>
        </p:cxnSp>
        <p:cxnSp>
          <p:nvCxnSpPr>
            <p:cNvPr id="71" name="Straight Connector 164"/>
            <p:cNvCxnSpPr/>
            <p:nvPr/>
          </p:nvCxnSpPr>
          <p:spPr>
            <a:xfrm>
              <a:off x="7315200" y="3184358"/>
              <a:ext cx="152400" cy="1588"/>
            </a:xfrm>
            <a:prstGeom prst="line">
              <a:avLst/>
            </a:prstGeom>
            <a:ln w="34925" cmpd="sng">
              <a:solidFill>
                <a:schemeClr val="accent4">
                  <a:lumMod val="60000"/>
                  <a:lumOff val="40000"/>
                </a:schemeClr>
              </a:solidFill>
            </a:ln>
            <a:effectLst>
              <a:innerShdw blurRad="63500" dist="50800" dir="5400000">
                <a:prstClr val="black">
                  <a:alpha val="50000"/>
                </a:prstClr>
              </a:innerShdw>
            </a:effectLst>
            <a:scene3d>
              <a:camera prst="orthographicFront"/>
              <a:lightRig rig="threePt" dir="t"/>
            </a:scene3d>
            <a:sp3d>
              <a:bevelT/>
              <a:bevelB/>
            </a:sp3d>
          </p:spPr>
          <p:style>
            <a:lnRef idx="1">
              <a:schemeClr val="accent1"/>
            </a:lnRef>
            <a:fillRef idx="0">
              <a:schemeClr val="accent1"/>
            </a:fillRef>
            <a:effectRef idx="0">
              <a:schemeClr val="accent1"/>
            </a:effectRef>
            <a:fontRef idx="minor">
              <a:schemeClr val="tx1"/>
            </a:fontRef>
          </p:style>
        </p:cxnSp>
        <p:cxnSp>
          <p:nvCxnSpPr>
            <p:cNvPr id="72" name="Straight Connector 165"/>
            <p:cNvCxnSpPr/>
            <p:nvPr/>
          </p:nvCxnSpPr>
          <p:spPr>
            <a:xfrm>
              <a:off x="7315200" y="3336758"/>
              <a:ext cx="152400" cy="1588"/>
            </a:xfrm>
            <a:prstGeom prst="line">
              <a:avLst/>
            </a:prstGeom>
            <a:ln w="34925" cmpd="sng">
              <a:solidFill>
                <a:schemeClr val="accent4">
                  <a:lumMod val="60000"/>
                  <a:lumOff val="40000"/>
                </a:schemeClr>
              </a:solidFill>
            </a:ln>
            <a:effectLst>
              <a:innerShdw blurRad="63500" dist="50800" dir="5400000">
                <a:prstClr val="black">
                  <a:alpha val="50000"/>
                </a:prstClr>
              </a:innerShdw>
            </a:effectLst>
            <a:scene3d>
              <a:camera prst="orthographicFront"/>
              <a:lightRig rig="threePt" dir="t"/>
            </a:scene3d>
            <a:sp3d>
              <a:bevelT/>
              <a:bevelB/>
            </a:sp3d>
          </p:spPr>
          <p:style>
            <a:lnRef idx="1">
              <a:schemeClr val="accent1"/>
            </a:lnRef>
            <a:fillRef idx="0">
              <a:schemeClr val="accent1"/>
            </a:fillRef>
            <a:effectRef idx="0">
              <a:schemeClr val="accent1"/>
            </a:effectRef>
            <a:fontRef idx="minor">
              <a:schemeClr val="tx1"/>
            </a:fontRef>
          </p:style>
        </p:cxnSp>
        <p:cxnSp>
          <p:nvCxnSpPr>
            <p:cNvPr id="73" name="Straight Connector 167"/>
            <p:cNvCxnSpPr/>
            <p:nvPr/>
          </p:nvCxnSpPr>
          <p:spPr>
            <a:xfrm>
              <a:off x="7315200" y="3260558"/>
              <a:ext cx="152400" cy="1588"/>
            </a:xfrm>
            <a:prstGeom prst="line">
              <a:avLst/>
            </a:prstGeom>
            <a:ln w="34925" cmpd="sng">
              <a:solidFill>
                <a:schemeClr val="accent4">
                  <a:lumMod val="60000"/>
                  <a:lumOff val="40000"/>
                </a:schemeClr>
              </a:solidFill>
            </a:ln>
            <a:effectLst>
              <a:innerShdw blurRad="63500" dist="50800" dir="5400000">
                <a:prstClr val="black">
                  <a:alpha val="50000"/>
                </a:prstClr>
              </a:innerShdw>
            </a:effectLst>
            <a:scene3d>
              <a:camera prst="orthographicFront"/>
              <a:lightRig rig="threePt" dir="t"/>
            </a:scene3d>
            <a:sp3d>
              <a:bevelT/>
              <a:bevelB/>
            </a:sp3d>
          </p:spPr>
          <p:style>
            <a:lnRef idx="1">
              <a:schemeClr val="accent1"/>
            </a:lnRef>
            <a:fillRef idx="0">
              <a:schemeClr val="accent1"/>
            </a:fillRef>
            <a:effectRef idx="0">
              <a:schemeClr val="accent1"/>
            </a:effectRef>
            <a:fontRef idx="minor">
              <a:schemeClr val="tx1"/>
            </a:fontRef>
          </p:style>
        </p:cxnSp>
        <p:cxnSp>
          <p:nvCxnSpPr>
            <p:cNvPr id="74" name="Straight Connector 168"/>
            <p:cNvCxnSpPr/>
            <p:nvPr/>
          </p:nvCxnSpPr>
          <p:spPr>
            <a:xfrm>
              <a:off x="7315200" y="3412958"/>
              <a:ext cx="152400" cy="1588"/>
            </a:xfrm>
            <a:prstGeom prst="line">
              <a:avLst/>
            </a:prstGeom>
            <a:ln w="34925" cmpd="sng">
              <a:solidFill>
                <a:schemeClr val="accent4">
                  <a:lumMod val="60000"/>
                  <a:lumOff val="40000"/>
                </a:schemeClr>
              </a:solidFill>
            </a:ln>
            <a:effectLst>
              <a:innerShdw blurRad="63500" dist="50800" dir="5400000">
                <a:prstClr val="black">
                  <a:alpha val="50000"/>
                </a:prstClr>
              </a:innerShdw>
            </a:effectLst>
            <a:scene3d>
              <a:camera prst="orthographicFront"/>
              <a:lightRig rig="threePt" dir="t"/>
            </a:scene3d>
            <a:sp3d>
              <a:bevelT/>
              <a:bevelB/>
            </a:sp3d>
          </p:spPr>
          <p:style>
            <a:lnRef idx="1">
              <a:schemeClr val="accent1"/>
            </a:lnRef>
            <a:fillRef idx="0">
              <a:schemeClr val="accent1"/>
            </a:fillRef>
            <a:effectRef idx="0">
              <a:schemeClr val="accent1"/>
            </a:effectRef>
            <a:fontRef idx="minor">
              <a:schemeClr val="tx1"/>
            </a:fontRef>
          </p:style>
        </p:cxnSp>
        <p:cxnSp>
          <p:nvCxnSpPr>
            <p:cNvPr id="75" name="Straight Connector 169"/>
            <p:cNvCxnSpPr/>
            <p:nvPr/>
          </p:nvCxnSpPr>
          <p:spPr>
            <a:xfrm>
              <a:off x="7315200" y="3565358"/>
              <a:ext cx="152400" cy="1588"/>
            </a:xfrm>
            <a:prstGeom prst="line">
              <a:avLst/>
            </a:prstGeom>
            <a:ln w="34925" cmpd="sng">
              <a:solidFill>
                <a:schemeClr val="accent4">
                  <a:lumMod val="60000"/>
                  <a:lumOff val="40000"/>
                </a:schemeClr>
              </a:solidFill>
            </a:ln>
            <a:effectLst>
              <a:innerShdw blurRad="63500" dist="50800" dir="5400000">
                <a:prstClr val="black">
                  <a:alpha val="50000"/>
                </a:prstClr>
              </a:innerShdw>
            </a:effectLst>
            <a:scene3d>
              <a:camera prst="orthographicFront"/>
              <a:lightRig rig="threePt" dir="t"/>
            </a:scene3d>
            <a:sp3d>
              <a:bevelT/>
              <a:bevelB/>
            </a:sp3d>
          </p:spPr>
          <p:style>
            <a:lnRef idx="1">
              <a:schemeClr val="accent1"/>
            </a:lnRef>
            <a:fillRef idx="0">
              <a:schemeClr val="accent1"/>
            </a:fillRef>
            <a:effectRef idx="0">
              <a:schemeClr val="accent1"/>
            </a:effectRef>
            <a:fontRef idx="minor">
              <a:schemeClr val="tx1"/>
            </a:fontRef>
          </p:style>
        </p:cxnSp>
        <p:cxnSp>
          <p:nvCxnSpPr>
            <p:cNvPr id="76" name="Straight Connector 170"/>
            <p:cNvCxnSpPr/>
            <p:nvPr/>
          </p:nvCxnSpPr>
          <p:spPr>
            <a:xfrm>
              <a:off x="7315200" y="3717758"/>
              <a:ext cx="152400" cy="1588"/>
            </a:xfrm>
            <a:prstGeom prst="line">
              <a:avLst/>
            </a:prstGeom>
            <a:ln w="34925" cmpd="sng">
              <a:solidFill>
                <a:schemeClr val="accent4">
                  <a:lumMod val="60000"/>
                  <a:lumOff val="40000"/>
                </a:schemeClr>
              </a:solidFill>
            </a:ln>
            <a:effectLst>
              <a:innerShdw blurRad="63500" dist="50800" dir="5400000">
                <a:prstClr val="black">
                  <a:alpha val="50000"/>
                </a:prstClr>
              </a:innerShdw>
            </a:effectLst>
            <a:scene3d>
              <a:camera prst="orthographicFront"/>
              <a:lightRig rig="threePt" dir="t"/>
            </a:scene3d>
            <a:sp3d>
              <a:bevelT/>
              <a:bevelB/>
            </a:sp3d>
          </p:spPr>
          <p:style>
            <a:lnRef idx="1">
              <a:schemeClr val="accent1"/>
            </a:lnRef>
            <a:fillRef idx="0">
              <a:schemeClr val="accent1"/>
            </a:fillRef>
            <a:effectRef idx="0">
              <a:schemeClr val="accent1"/>
            </a:effectRef>
            <a:fontRef idx="minor">
              <a:schemeClr val="tx1"/>
            </a:fontRef>
          </p:style>
        </p:cxnSp>
        <p:cxnSp>
          <p:nvCxnSpPr>
            <p:cNvPr id="77" name="Straight Connector 171"/>
            <p:cNvCxnSpPr/>
            <p:nvPr/>
          </p:nvCxnSpPr>
          <p:spPr>
            <a:xfrm>
              <a:off x="7315200" y="3870158"/>
              <a:ext cx="304800" cy="1588"/>
            </a:xfrm>
            <a:prstGeom prst="line">
              <a:avLst/>
            </a:prstGeom>
            <a:ln w="34925" cmpd="sng">
              <a:solidFill>
                <a:schemeClr val="accent4">
                  <a:lumMod val="60000"/>
                  <a:lumOff val="40000"/>
                </a:schemeClr>
              </a:solidFill>
            </a:ln>
            <a:effectLst>
              <a:innerShdw blurRad="63500" dist="50800" dir="5400000">
                <a:prstClr val="black">
                  <a:alpha val="50000"/>
                </a:prstClr>
              </a:innerShdw>
            </a:effectLst>
            <a:scene3d>
              <a:camera prst="orthographicFront"/>
              <a:lightRig rig="threePt" dir="t"/>
            </a:scene3d>
            <a:sp3d>
              <a:bevelT/>
              <a:bevelB/>
            </a:sp3d>
          </p:spPr>
          <p:style>
            <a:lnRef idx="1">
              <a:schemeClr val="accent1"/>
            </a:lnRef>
            <a:fillRef idx="0">
              <a:schemeClr val="accent1"/>
            </a:fillRef>
            <a:effectRef idx="0">
              <a:schemeClr val="accent1"/>
            </a:effectRef>
            <a:fontRef idx="minor">
              <a:schemeClr val="tx1"/>
            </a:fontRef>
          </p:style>
        </p:cxnSp>
        <p:cxnSp>
          <p:nvCxnSpPr>
            <p:cNvPr id="78" name="Straight Connector 172"/>
            <p:cNvCxnSpPr/>
            <p:nvPr/>
          </p:nvCxnSpPr>
          <p:spPr>
            <a:xfrm>
              <a:off x="7315200" y="3489158"/>
              <a:ext cx="304800" cy="1588"/>
            </a:xfrm>
            <a:prstGeom prst="line">
              <a:avLst/>
            </a:prstGeom>
            <a:ln w="34925" cmpd="sng">
              <a:solidFill>
                <a:schemeClr val="accent4">
                  <a:lumMod val="60000"/>
                  <a:lumOff val="40000"/>
                </a:schemeClr>
              </a:solidFill>
            </a:ln>
            <a:effectLst>
              <a:innerShdw blurRad="63500" dist="50800" dir="5400000">
                <a:prstClr val="black">
                  <a:alpha val="50000"/>
                </a:prstClr>
              </a:innerShdw>
            </a:effectLst>
            <a:scene3d>
              <a:camera prst="orthographicFront"/>
              <a:lightRig rig="threePt" dir="t"/>
            </a:scene3d>
            <a:sp3d>
              <a:bevelT/>
              <a:bevelB/>
            </a:sp3d>
          </p:spPr>
          <p:style>
            <a:lnRef idx="1">
              <a:schemeClr val="accent1"/>
            </a:lnRef>
            <a:fillRef idx="0">
              <a:schemeClr val="accent1"/>
            </a:fillRef>
            <a:effectRef idx="0">
              <a:schemeClr val="accent1"/>
            </a:effectRef>
            <a:fontRef idx="minor">
              <a:schemeClr val="tx1"/>
            </a:fontRef>
          </p:style>
        </p:cxnSp>
        <p:cxnSp>
          <p:nvCxnSpPr>
            <p:cNvPr id="79" name="Straight Connector 173"/>
            <p:cNvCxnSpPr/>
            <p:nvPr/>
          </p:nvCxnSpPr>
          <p:spPr>
            <a:xfrm>
              <a:off x="7315200" y="3641558"/>
              <a:ext cx="152400" cy="1588"/>
            </a:xfrm>
            <a:prstGeom prst="line">
              <a:avLst/>
            </a:prstGeom>
            <a:ln w="34925" cmpd="sng">
              <a:solidFill>
                <a:schemeClr val="accent4">
                  <a:lumMod val="60000"/>
                  <a:lumOff val="40000"/>
                </a:schemeClr>
              </a:solidFill>
            </a:ln>
            <a:effectLst>
              <a:innerShdw blurRad="63500" dist="50800" dir="5400000">
                <a:prstClr val="black">
                  <a:alpha val="50000"/>
                </a:prstClr>
              </a:innerShdw>
            </a:effectLst>
            <a:scene3d>
              <a:camera prst="orthographicFront"/>
              <a:lightRig rig="threePt" dir="t"/>
            </a:scene3d>
            <a:sp3d>
              <a:bevelT/>
              <a:bevelB/>
            </a:sp3d>
          </p:spPr>
          <p:style>
            <a:lnRef idx="1">
              <a:schemeClr val="accent1"/>
            </a:lnRef>
            <a:fillRef idx="0">
              <a:schemeClr val="accent1"/>
            </a:fillRef>
            <a:effectRef idx="0">
              <a:schemeClr val="accent1"/>
            </a:effectRef>
            <a:fontRef idx="minor">
              <a:schemeClr val="tx1"/>
            </a:fontRef>
          </p:style>
        </p:cxnSp>
        <p:cxnSp>
          <p:nvCxnSpPr>
            <p:cNvPr id="80" name="Straight Connector 174"/>
            <p:cNvCxnSpPr/>
            <p:nvPr/>
          </p:nvCxnSpPr>
          <p:spPr>
            <a:xfrm>
              <a:off x="7315200" y="3793958"/>
              <a:ext cx="152400" cy="1588"/>
            </a:xfrm>
            <a:prstGeom prst="line">
              <a:avLst/>
            </a:prstGeom>
            <a:ln w="34925" cmpd="sng">
              <a:solidFill>
                <a:schemeClr val="accent4">
                  <a:lumMod val="60000"/>
                  <a:lumOff val="40000"/>
                </a:schemeClr>
              </a:solidFill>
            </a:ln>
            <a:effectLst>
              <a:innerShdw blurRad="63500" dist="50800" dir="5400000">
                <a:prstClr val="black">
                  <a:alpha val="50000"/>
                </a:prstClr>
              </a:innerShdw>
            </a:effectLst>
            <a:scene3d>
              <a:camera prst="orthographicFront"/>
              <a:lightRig rig="threePt" dir="t"/>
            </a:scene3d>
            <a:sp3d>
              <a:bevelT/>
              <a:bevelB/>
            </a:sp3d>
          </p:spPr>
          <p:style>
            <a:lnRef idx="1">
              <a:schemeClr val="accent1"/>
            </a:lnRef>
            <a:fillRef idx="0">
              <a:schemeClr val="accent1"/>
            </a:fillRef>
            <a:effectRef idx="0">
              <a:schemeClr val="accent1"/>
            </a:effectRef>
            <a:fontRef idx="minor">
              <a:schemeClr val="tx1"/>
            </a:fontRef>
          </p:style>
        </p:cxnSp>
        <p:cxnSp>
          <p:nvCxnSpPr>
            <p:cNvPr id="81" name="Straight Connector 175"/>
            <p:cNvCxnSpPr/>
            <p:nvPr/>
          </p:nvCxnSpPr>
          <p:spPr>
            <a:xfrm>
              <a:off x="7315200" y="3946358"/>
              <a:ext cx="152400" cy="1588"/>
            </a:xfrm>
            <a:prstGeom prst="line">
              <a:avLst/>
            </a:prstGeom>
            <a:ln w="34925" cmpd="sng">
              <a:solidFill>
                <a:schemeClr val="accent4">
                  <a:lumMod val="60000"/>
                  <a:lumOff val="40000"/>
                </a:schemeClr>
              </a:solidFill>
            </a:ln>
            <a:effectLst>
              <a:innerShdw blurRad="63500" dist="50800" dir="5400000">
                <a:prstClr val="black">
                  <a:alpha val="50000"/>
                </a:prstClr>
              </a:innerShdw>
            </a:effectLst>
            <a:scene3d>
              <a:camera prst="orthographicFront"/>
              <a:lightRig rig="threePt" dir="t"/>
            </a:scene3d>
            <a:sp3d>
              <a:bevelT/>
              <a:bevelB/>
            </a:sp3d>
          </p:spPr>
          <p:style>
            <a:lnRef idx="1">
              <a:schemeClr val="accent1"/>
            </a:lnRef>
            <a:fillRef idx="0">
              <a:schemeClr val="accent1"/>
            </a:fillRef>
            <a:effectRef idx="0">
              <a:schemeClr val="accent1"/>
            </a:effectRef>
            <a:fontRef idx="minor">
              <a:schemeClr val="tx1"/>
            </a:fontRef>
          </p:style>
        </p:cxnSp>
        <p:cxnSp>
          <p:nvCxnSpPr>
            <p:cNvPr id="82" name="Straight Connector 176"/>
            <p:cNvCxnSpPr/>
            <p:nvPr/>
          </p:nvCxnSpPr>
          <p:spPr>
            <a:xfrm>
              <a:off x="7315200" y="4098758"/>
              <a:ext cx="152400" cy="1588"/>
            </a:xfrm>
            <a:prstGeom prst="line">
              <a:avLst/>
            </a:prstGeom>
            <a:ln w="34925" cmpd="sng">
              <a:solidFill>
                <a:schemeClr val="accent4">
                  <a:lumMod val="60000"/>
                  <a:lumOff val="40000"/>
                </a:schemeClr>
              </a:solidFill>
            </a:ln>
            <a:effectLst>
              <a:innerShdw blurRad="63500" dist="50800" dir="5400000">
                <a:prstClr val="black">
                  <a:alpha val="50000"/>
                </a:prstClr>
              </a:innerShdw>
            </a:effectLst>
            <a:scene3d>
              <a:camera prst="orthographicFront"/>
              <a:lightRig rig="threePt" dir="t"/>
            </a:scene3d>
            <a:sp3d>
              <a:bevelT/>
              <a:bevelB/>
            </a:sp3d>
          </p:spPr>
          <p:style>
            <a:lnRef idx="1">
              <a:schemeClr val="accent1"/>
            </a:lnRef>
            <a:fillRef idx="0">
              <a:schemeClr val="accent1"/>
            </a:fillRef>
            <a:effectRef idx="0">
              <a:schemeClr val="accent1"/>
            </a:effectRef>
            <a:fontRef idx="minor">
              <a:schemeClr val="tx1"/>
            </a:fontRef>
          </p:style>
        </p:cxnSp>
        <p:cxnSp>
          <p:nvCxnSpPr>
            <p:cNvPr id="83" name="Straight Connector 177"/>
            <p:cNvCxnSpPr/>
            <p:nvPr/>
          </p:nvCxnSpPr>
          <p:spPr>
            <a:xfrm>
              <a:off x="7315200" y="4251158"/>
              <a:ext cx="304800" cy="1588"/>
            </a:xfrm>
            <a:prstGeom prst="line">
              <a:avLst/>
            </a:prstGeom>
            <a:ln w="34925" cmpd="sng">
              <a:solidFill>
                <a:schemeClr val="accent4">
                  <a:lumMod val="60000"/>
                  <a:lumOff val="40000"/>
                </a:schemeClr>
              </a:solidFill>
            </a:ln>
            <a:effectLst>
              <a:innerShdw blurRad="63500" dist="50800" dir="5400000">
                <a:prstClr val="black">
                  <a:alpha val="50000"/>
                </a:prstClr>
              </a:innerShdw>
            </a:effectLst>
            <a:scene3d>
              <a:camera prst="orthographicFront"/>
              <a:lightRig rig="threePt" dir="t"/>
            </a:scene3d>
            <a:sp3d>
              <a:bevelT/>
              <a:bevelB/>
            </a:sp3d>
          </p:spPr>
          <p:style>
            <a:lnRef idx="1">
              <a:schemeClr val="accent1"/>
            </a:lnRef>
            <a:fillRef idx="0">
              <a:schemeClr val="accent1"/>
            </a:fillRef>
            <a:effectRef idx="0">
              <a:schemeClr val="accent1"/>
            </a:effectRef>
            <a:fontRef idx="minor">
              <a:schemeClr val="tx1"/>
            </a:fontRef>
          </p:style>
        </p:cxnSp>
        <p:cxnSp>
          <p:nvCxnSpPr>
            <p:cNvPr id="84" name="Straight Connector 178"/>
            <p:cNvCxnSpPr/>
            <p:nvPr/>
          </p:nvCxnSpPr>
          <p:spPr>
            <a:xfrm>
              <a:off x="7315200" y="4022558"/>
              <a:ext cx="152400" cy="1588"/>
            </a:xfrm>
            <a:prstGeom prst="line">
              <a:avLst/>
            </a:prstGeom>
            <a:ln w="34925" cmpd="sng">
              <a:solidFill>
                <a:schemeClr val="accent4">
                  <a:lumMod val="60000"/>
                  <a:lumOff val="40000"/>
                </a:schemeClr>
              </a:solidFill>
            </a:ln>
            <a:effectLst>
              <a:innerShdw blurRad="63500" dist="50800" dir="5400000">
                <a:prstClr val="black">
                  <a:alpha val="50000"/>
                </a:prstClr>
              </a:innerShdw>
            </a:effectLst>
            <a:scene3d>
              <a:camera prst="orthographicFront"/>
              <a:lightRig rig="threePt" dir="t"/>
            </a:scene3d>
            <a:sp3d>
              <a:bevelT/>
              <a:bevelB/>
            </a:sp3d>
          </p:spPr>
          <p:style>
            <a:lnRef idx="1">
              <a:schemeClr val="accent1"/>
            </a:lnRef>
            <a:fillRef idx="0">
              <a:schemeClr val="accent1"/>
            </a:fillRef>
            <a:effectRef idx="0">
              <a:schemeClr val="accent1"/>
            </a:effectRef>
            <a:fontRef idx="minor">
              <a:schemeClr val="tx1"/>
            </a:fontRef>
          </p:style>
        </p:cxnSp>
        <p:cxnSp>
          <p:nvCxnSpPr>
            <p:cNvPr id="85" name="Straight Connector 179"/>
            <p:cNvCxnSpPr/>
            <p:nvPr/>
          </p:nvCxnSpPr>
          <p:spPr>
            <a:xfrm>
              <a:off x="7315200" y="4174958"/>
              <a:ext cx="152400" cy="1588"/>
            </a:xfrm>
            <a:prstGeom prst="line">
              <a:avLst/>
            </a:prstGeom>
            <a:ln w="34925" cmpd="sng">
              <a:solidFill>
                <a:schemeClr val="accent4">
                  <a:lumMod val="60000"/>
                  <a:lumOff val="40000"/>
                </a:schemeClr>
              </a:solidFill>
            </a:ln>
            <a:effectLst>
              <a:innerShdw blurRad="63500" dist="50800" dir="5400000">
                <a:prstClr val="black">
                  <a:alpha val="50000"/>
                </a:prstClr>
              </a:innerShdw>
            </a:effectLst>
            <a:scene3d>
              <a:camera prst="orthographicFront"/>
              <a:lightRig rig="threePt" dir="t"/>
            </a:scene3d>
            <a:sp3d>
              <a:bevelT/>
              <a:bevelB/>
            </a:sp3d>
          </p:spPr>
          <p:style>
            <a:lnRef idx="1">
              <a:schemeClr val="accent1"/>
            </a:lnRef>
            <a:fillRef idx="0">
              <a:schemeClr val="accent1"/>
            </a:fillRef>
            <a:effectRef idx="0">
              <a:schemeClr val="accent1"/>
            </a:effectRef>
            <a:fontRef idx="minor">
              <a:schemeClr val="tx1"/>
            </a:fontRef>
          </p:style>
        </p:cxnSp>
        <p:cxnSp>
          <p:nvCxnSpPr>
            <p:cNvPr id="86" name="Straight Connector 218"/>
            <p:cNvCxnSpPr/>
            <p:nvPr/>
          </p:nvCxnSpPr>
          <p:spPr>
            <a:xfrm>
              <a:off x="7315200" y="4327358"/>
              <a:ext cx="152400" cy="1588"/>
            </a:xfrm>
            <a:prstGeom prst="line">
              <a:avLst/>
            </a:prstGeom>
            <a:ln w="34925" cmpd="sng">
              <a:solidFill>
                <a:schemeClr val="accent4">
                  <a:lumMod val="60000"/>
                  <a:lumOff val="40000"/>
                </a:schemeClr>
              </a:solidFill>
            </a:ln>
            <a:effectLst>
              <a:innerShdw blurRad="63500" dist="50800" dir="5400000">
                <a:prstClr val="black">
                  <a:alpha val="50000"/>
                </a:prstClr>
              </a:innerShdw>
            </a:effectLst>
            <a:scene3d>
              <a:camera prst="orthographicFront"/>
              <a:lightRig rig="threePt" dir="t"/>
            </a:scene3d>
            <a:sp3d>
              <a:bevelT/>
              <a:bevelB/>
            </a:sp3d>
          </p:spPr>
          <p:style>
            <a:lnRef idx="1">
              <a:schemeClr val="accent1"/>
            </a:lnRef>
            <a:fillRef idx="0">
              <a:schemeClr val="accent1"/>
            </a:fillRef>
            <a:effectRef idx="0">
              <a:schemeClr val="accent1"/>
            </a:effectRef>
            <a:fontRef idx="minor">
              <a:schemeClr val="tx1"/>
            </a:fontRef>
          </p:style>
        </p:cxnSp>
        <p:cxnSp>
          <p:nvCxnSpPr>
            <p:cNvPr id="87" name="Straight Connector 219"/>
            <p:cNvCxnSpPr/>
            <p:nvPr/>
          </p:nvCxnSpPr>
          <p:spPr>
            <a:xfrm>
              <a:off x="7315200" y="4479758"/>
              <a:ext cx="152400" cy="1588"/>
            </a:xfrm>
            <a:prstGeom prst="line">
              <a:avLst/>
            </a:prstGeom>
            <a:ln w="34925" cmpd="sng">
              <a:solidFill>
                <a:schemeClr val="accent4">
                  <a:lumMod val="60000"/>
                  <a:lumOff val="40000"/>
                </a:schemeClr>
              </a:solidFill>
            </a:ln>
            <a:effectLst>
              <a:innerShdw blurRad="63500" dist="50800" dir="5400000">
                <a:prstClr val="black">
                  <a:alpha val="50000"/>
                </a:prstClr>
              </a:innerShdw>
            </a:effectLst>
            <a:scene3d>
              <a:camera prst="orthographicFront"/>
              <a:lightRig rig="threePt" dir="t"/>
            </a:scene3d>
            <a:sp3d>
              <a:bevelT/>
              <a:bevelB/>
            </a:sp3d>
          </p:spPr>
          <p:style>
            <a:lnRef idx="1">
              <a:schemeClr val="accent1"/>
            </a:lnRef>
            <a:fillRef idx="0">
              <a:schemeClr val="accent1"/>
            </a:fillRef>
            <a:effectRef idx="0">
              <a:schemeClr val="accent1"/>
            </a:effectRef>
            <a:fontRef idx="minor">
              <a:schemeClr val="tx1"/>
            </a:fontRef>
          </p:style>
        </p:cxnSp>
        <p:cxnSp>
          <p:nvCxnSpPr>
            <p:cNvPr id="88" name="Straight Connector 220"/>
            <p:cNvCxnSpPr/>
            <p:nvPr/>
          </p:nvCxnSpPr>
          <p:spPr>
            <a:xfrm>
              <a:off x="7315200" y="4632158"/>
              <a:ext cx="304800" cy="1588"/>
            </a:xfrm>
            <a:prstGeom prst="line">
              <a:avLst/>
            </a:prstGeom>
            <a:ln w="34925" cmpd="sng">
              <a:solidFill>
                <a:schemeClr val="accent4">
                  <a:lumMod val="60000"/>
                  <a:lumOff val="40000"/>
                </a:schemeClr>
              </a:solidFill>
            </a:ln>
            <a:effectLst>
              <a:innerShdw blurRad="63500" dist="50800" dir="5400000">
                <a:prstClr val="black">
                  <a:alpha val="50000"/>
                </a:prstClr>
              </a:innerShdw>
            </a:effectLst>
            <a:scene3d>
              <a:camera prst="orthographicFront"/>
              <a:lightRig rig="threePt" dir="t"/>
            </a:scene3d>
            <a:sp3d>
              <a:bevelT/>
              <a:bevelB/>
            </a:sp3d>
          </p:spPr>
          <p:style>
            <a:lnRef idx="1">
              <a:schemeClr val="accent1"/>
            </a:lnRef>
            <a:fillRef idx="0">
              <a:schemeClr val="accent1"/>
            </a:fillRef>
            <a:effectRef idx="0">
              <a:schemeClr val="accent1"/>
            </a:effectRef>
            <a:fontRef idx="minor">
              <a:schemeClr val="tx1"/>
            </a:fontRef>
          </p:style>
        </p:cxnSp>
        <p:cxnSp>
          <p:nvCxnSpPr>
            <p:cNvPr id="89" name="Straight Connector 221"/>
            <p:cNvCxnSpPr/>
            <p:nvPr/>
          </p:nvCxnSpPr>
          <p:spPr>
            <a:xfrm>
              <a:off x="7315200" y="4403558"/>
              <a:ext cx="152400" cy="1588"/>
            </a:xfrm>
            <a:prstGeom prst="line">
              <a:avLst/>
            </a:prstGeom>
            <a:ln w="34925" cmpd="sng">
              <a:solidFill>
                <a:schemeClr val="accent4">
                  <a:lumMod val="60000"/>
                  <a:lumOff val="40000"/>
                </a:schemeClr>
              </a:solidFill>
            </a:ln>
            <a:effectLst>
              <a:innerShdw blurRad="63500" dist="50800" dir="5400000">
                <a:prstClr val="black">
                  <a:alpha val="50000"/>
                </a:prstClr>
              </a:innerShdw>
            </a:effectLst>
            <a:scene3d>
              <a:camera prst="orthographicFront"/>
              <a:lightRig rig="threePt" dir="t"/>
            </a:scene3d>
            <a:sp3d>
              <a:bevelT/>
              <a:bevelB/>
            </a:sp3d>
          </p:spPr>
          <p:style>
            <a:lnRef idx="1">
              <a:schemeClr val="accent1"/>
            </a:lnRef>
            <a:fillRef idx="0">
              <a:schemeClr val="accent1"/>
            </a:fillRef>
            <a:effectRef idx="0">
              <a:schemeClr val="accent1"/>
            </a:effectRef>
            <a:fontRef idx="minor">
              <a:schemeClr val="tx1"/>
            </a:fontRef>
          </p:style>
        </p:cxnSp>
        <p:cxnSp>
          <p:nvCxnSpPr>
            <p:cNvPr id="90" name="Straight Connector 222"/>
            <p:cNvCxnSpPr/>
            <p:nvPr/>
          </p:nvCxnSpPr>
          <p:spPr>
            <a:xfrm>
              <a:off x="7315200" y="4555958"/>
              <a:ext cx="152400" cy="1588"/>
            </a:xfrm>
            <a:prstGeom prst="line">
              <a:avLst/>
            </a:prstGeom>
            <a:ln w="34925" cmpd="sng">
              <a:solidFill>
                <a:schemeClr val="accent4">
                  <a:lumMod val="60000"/>
                  <a:lumOff val="40000"/>
                </a:schemeClr>
              </a:solidFill>
            </a:ln>
            <a:effectLst>
              <a:innerShdw blurRad="63500" dist="50800" dir="5400000">
                <a:prstClr val="black">
                  <a:alpha val="50000"/>
                </a:prstClr>
              </a:innerShdw>
            </a:effectLst>
            <a:scene3d>
              <a:camera prst="orthographicFront"/>
              <a:lightRig rig="threePt" dir="t"/>
            </a:scene3d>
            <a:sp3d>
              <a:bevelT/>
              <a:bevelB/>
            </a:sp3d>
          </p:spPr>
          <p:style>
            <a:lnRef idx="1">
              <a:schemeClr val="accent1"/>
            </a:lnRef>
            <a:fillRef idx="0">
              <a:schemeClr val="accent1"/>
            </a:fillRef>
            <a:effectRef idx="0">
              <a:schemeClr val="accent1"/>
            </a:effectRef>
            <a:fontRef idx="minor">
              <a:schemeClr val="tx1"/>
            </a:fontRef>
          </p:style>
        </p:cxnSp>
        <p:cxnSp>
          <p:nvCxnSpPr>
            <p:cNvPr id="91" name="Straight Connector 223"/>
            <p:cNvCxnSpPr/>
            <p:nvPr/>
          </p:nvCxnSpPr>
          <p:spPr>
            <a:xfrm>
              <a:off x="7315200" y="4708358"/>
              <a:ext cx="152400" cy="1588"/>
            </a:xfrm>
            <a:prstGeom prst="line">
              <a:avLst/>
            </a:prstGeom>
            <a:ln w="34925" cmpd="sng">
              <a:solidFill>
                <a:schemeClr val="accent4">
                  <a:lumMod val="60000"/>
                  <a:lumOff val="40000"/>
                </a:schemeClr>
              </a:solidFill>
            </a:ln>
            <a:effectLst>
              <a:innerShdw blurRad="63500" dist="50800" dir="5400000">
                <a:prstClr val="black">
                  <a:alpha val="50000"/>
                </a:prstClr>
              </a:innerShdw>
            </a:effectLst>
            <a:scene3d>
              <a:camera prst="orthographicFront"/>
              <a:lightRig rig="threePt" dir="t"/>
            </a:scene3d>
            <a:sp3d>
              <a:bevelT/>
              <a:bevelB/>
            </a:sp3d>
          </p:spPr>
          <p:style>
            <a:lnRef idx="1">
              <a:schemeClr val="accent1"/>
            </a:lnRef>
            <a:fillRef idx="0">
              <a:schemeClr val="accent1"/>
            </a:fillRef>
            <a:effectRef idx="0">
              <a:schemeClr val="accent1"/>
            </a:effectRef>
            <a:fontRef idx="minor">
              <a:schemeClr val="tx1"/>
            </a:fontRef>
          </p:style>
        </p:cxnSp>
        <p:cxnSp>
          <p:nvCxnSpPr>
            <p:cNvPr id="92" name="Straight Connector 224"/>
            <p:cNvCxnSpPr/>
            <p:nvPr/>
          </p:nvCxnSpPr>
          <p:spPr>
            <a:xfrm>
              <a:off x="7315200" y="4860758"/>
              <a:ext cx="152400" cy="1588"/>
            </a:xfrm>
            <a:prstGeom prst="line">
              <a:avLst/>
            </a:prstGeom>
            <a:ln w="34925" cmpd="sng">
              <a:solidFill>
                <a:schemeClr val="accent4">
                  <a:lumMod val="60000"/>
                  <a:lumOff val="40000"/>
                </a:schemeClr>
              </a:solidFill>
            </a:ln>
            <a:effectLst>
              <a:innerShdw blurRad="63500" dist="50800" dir="5400000">
                <a:prstClr val="black">
                  <a:alpha val="50000"/>
                </a:prstClr>
              </a:innerShdw>
            </a:effectLst>
            <a:scene3d>
              <a:camera prst="orthographicFront"/>
              <a:lightRig rig="threePt" dir="t"/>
            </a:scene3d>
            <a:sp3d>
              <a:bevelT/>
              <a:bevelB/>
            </a:sp3d>
          </p:spPr>
          <p:style>
            <a:lnRef idx="1">
              <a:schemeClr val="accent1"/>
            </a:lnRef>
            <a:fillRef idx="0">
              <a:schemeClr val="accent1"/>
            </a:fillRef>
            <a:effectRef idx="0">
              <a:schemeClr val="accent1"/>
            </a:effectRef>
            <a:fontRef idx="minor">
              <a:schemeClr val="tx1"/>
            </a:fontRef>
          </p:style>
        </p:cxnSp>
        <p:cxnSp>
          <p:nvCxnSpPr>
            <p:cNvPr id="93" name="Straight Connector 225"/>
            <p:cNvCxnSpPr/>
            <p:nvPr/>
          </p:nvCxnSpPr>
          <p:spPr>
            <a:xfrm>
              <a:off x="7315200" y="5013158"/>
              <a:ext cx="304800" cy="1588"/>
            </a:xfrm>
            <a:prstGeom prst="line">
              <a:avLst/>
            </a:prstGeom>
            <a:ln w="34925" cmpd="sng">
              <a:solidFill>
                <a:schemeClr val="accent4">
                  <a:lumMod val="60000"/>
                  <a:lumOff val="40000"/>
                </a:schemeClr>
              </a:solidFill>
            </a:ln>
            <a:effectLst>
              <a:innerShdw blurRad="63500" dist="50800" dir="5400000">
                <a:prstClr val="black">
                  <a:alpha val="50000"/>
                </a:prstClr>
              </a:innerShdw>
            </a:effectLst>
            <a:scene3d>
              <a:camera prst="orthographicFront"/>
              <a:lightRig rig="threePt" dir="t"/>
            </a:scene3d>
            <a:sp3d>
              <a:bevelT/>
              <a:bevelB/>
            </a:sp3d>
          </p:spPr>
          <p:style>
            <a:lnRef idx="1">
              <a:schemeClr val="accent1"/>
            </a:lnRef>
            <a:fillRef idx="0">
              <a:schemeClr val="accent1"/>
            </a:fillRef>
            <a:effectRef idx="0">
              <a:schemeClr val="accent1"/>
            </a:effectRef>
            <a:fontRef idx="minor">
              <a:schemeClr val="tx1"/>
            </a:fontRef>
          </p:style>
        </p:cxnSp>
        <p:cxnSp>
          <p:nvCxnSpPr>
            <p:cNvPr id="94" name="Straight Connector 226"/>
            <p:cNvCxnSpPr/>
            <p:nvPr/>
          </p:nvCxnSpPr>
          <p:spPr>
            <a:xfrm>
              <a:off x="7315200" y="4784558"/>
              <a:ext cx="152400" cy="1588"/>
            </a:xfrm>
            <a:prstGeom prst="line">
              <a:avLst/>
            </a:prstGeom>
            <a:ln w="34925" cmpd="sng">
              <a:solidFill>
                <a:schemeClr val="accent4">
                  <a:lumMod val="60000"/>
                  <a:lumOff val="40000"/>
                </a:schemeClr>
              </a:solidFill>
            </a:ln>
            <a:effectLst>
              <a:innerShdw blurRad="63500" dist="50800" dir="5400000">
                <a:prstClr val="black">
                  <a:alpha val="50000"/>
                </a:prstClr>
              </a:innerShdw>
            </a:effectLst>
            <a:scene3d>
              <a:camera prst="orthographicFront"/>
              <a:lightRig rig="threePt" dir="t"/>
            </a:scene3d>
            <a:sp3d>
              <a:bevelT/>
              <a:bevelB/>
            </a:sp3d>
          </p:spPr>
          <p:style>
            <a:lnRef idx="1">
              <a:schemeClr val="accent1"/>
            </a:lnRef>
            <a:fillRef idx="0">
              <a:schemeClr val="accent1"/>
            </a:fillRef>
            <a:effectRef idx="0">
              <a:schemeClr val="accent1"/>
            </a:effectRef>
            <a:fontRef idx="minor">
              <a:schemeClr val="tx1"/>
            </a:fontRef>
          </p:style>
        </p:cxnSp>
        <p:cxnSp>
          <p:nvCxnSpPr>
            <p:cNvPr id="95" name="Straight Connector 227"/>
            <p:cNvCxnSpPr/>
            <p:nvPr/>
          </p:nvCxnSpPr>
          <p:spPr>
            <a:xfrm>
              <a:off x="7315200" y="4936958"/>
              <a:ext cx="152400" cy="1588"/>
            </a:xfrm>
            <a:prstGeom prst="line">
              <a:avLst/>
            </a:prstGeom>
            <a:ln w="34925" cmpd="sng">
              <a:solidFill>
                <a:schemeClr val="accent4">
                  <a:lumMod val="60000"/>
                  <a:lumOff val="40000"/>
                </a:schemeClr>
              </a:solidFill>
            </a:ln>
            <a:effectLst>
              <a:innerShdw blurRad="63500" dist="50800" dir="5400000">
                <a:prstClr val="black">
                  <a:alpha val="50000"/>
                </a:prstClr>
              </a:innerShdw>
            </a:effectLst>
            <a:scene3d>
              <a:camera prst="orthographicFront"/>
              <a:lightRig rig="threePt" dir="t"/>
            </a:scene3d>
            <a:sp3d>
              <a:bevelT/>
              <a:bevelB/>
            </a:sp3d>
          </p:spPr>
          <p:style>
            <a:lnRef idx="1">
              <a:schemeClr val="accent1"/>
            </a:lnRef>
            <a:fillRef idx="0">
              <a:schemeClr val="accent1"/>
            </a:fillRef>
            <a:effectRef idx="0">
              <a:schemeClr val="accent1"/>
            </a:effectRef>
            <a:fontRef idx="minor">
              <a:schemeClr val="tx1"/>
            </a:fontRef>
          </p:style>
        </p:cxnSp>
        <p:cxnSp>
          <p:nvCxnSpPr>
            <p:cNvPr id="96" name="Straight Connector 230"/>
            <p:cNvCxnSpPr/>
            <p:nvPr/>
          </p:nvCxnSpPr>
          <p:spPr>
            <a:xfrm>
              <a:off x="7315200" y="896770"/>
              <a:ext cx="304800" cy="1588"/>
            </a:xfrm>
            <a:prstGeom prst="line">
              <a:avLst/>
            </a:prstGeom>
            <a:ln w="34925" cmpd="sng">
              <a:solidFill>
                <a:schemeClr val="accent4">
                  <a:lumMod val="60000"/>
                  <a:lumOff val="40000"/>
                </a:schemeClr>
              </a:solidFill>
            </a:ln>
            <a:effectLst>
              <a:innerShdw blurRad="63500" dist="50800" dir="5400000">
                <a:prstClr val="black">
                  <a:alpha val="50000"/>
                </a:prstClr>
              </a:innerShdw>
            </a:effectLst>
            <a:scene3d>
              <a:camera prst="orthographicFront"/>
              <a:lightRig rig="threePt" dir="t"/>
            </a:scene3d>
            <a:sp3d>
              <a:bevelT/>
              <a:bevelB/>
            </a:sp3d>
          </p:spPr>
          <p:style>
            <a:lnRef idx="1">
              <a:schemeClr val="accent1"/>
            </a:lnRef>
            <a:fillRef idx="0">
              <a:schemeClr val="accent1"/>
            </a:fillRef>
            <a:effectRef idx="0">
              <a:schemeClr val="accent1"/>
            </a:effectRef>
            <a:fontRef idx="minor">
              <a:schemeClr val="tx1"/>
            </a:fontRef>
          </p:style>
        </p:cxnSp>
        <p:cxnSp>
          <p:nvCxnSpPr>
            <p:cNvPr id="97" name="Straight Connector 234"/>
            <p:cNvCxnSpPr/>
            <p:nvPr/>
          </p:nvCxnSpPr>
          <p:spPr>
            <a:xfrm>
              <a:off x="7315200" y="1049170"/>
              <a:ext cx="152400" cy="1588"/>
            </a:xfrm>
            <a:prstGeom prst="line">
              <a:avLst/>
            </a:prstGeom>
            <a:ln w="34925" cmpd="sng">
              <a:solidFill>
                <a:schemeClr val="accent4">
                  <a:lumMod val="60000"/>
                  <a:lumOff val="40000"/>
                </a:schemeClr>
              </a:solidFill>
            </a:ln>
            <a:effectLst>
              <a:innerShdw blurRad="63500" dist="50800" dir="5400000">
                <a:prstClr val="black">
                  <a:alpha val="50000"/>
                </a:prstClr>
              </a:innerShdw>
            </a:effectLst>
            <a:scene3d>
              <a:camera prst="orthographicFront"/>
              <a:lightRig rig="threePt" dir="t"/>
            </a:scene3d>
            <a:sp3d>
              <a:bevelT/>
              <a:bevelB/>
            </a:sp3d>
          </p:spPr>
          <p:style>
            <a:lnRef idx="1">
              <a:schemeClr val="accent1"/>
            </a:lnRef>
            <a:fillRef idx="0">
              <a:schemeClr val="accent1"/>
            </a:fillRef>
            <a:effectRef idx="0">
              <a:schemeClr val="accent1"/>
            </a:effectRef>
            <a:fontRef idx="minor">
              <a:schemeClr val="tx1"/>
            </a:fontRef>
          </p:style>
        </p:cxnSp>
        <p:cxnSp>
          <p:nvCxnSpPr>
            <p:cNvPr id="98" name="Straight Connector 236"/>
            <p:cNvCxnSpPr/>
            <p:nvPr/>
          </p:nvCxnSpPr>
          <p:spPr>
            <a:xfrm>
              <a:off x="7315200" y="972970"/>
              <a:ext cx="152400" cy="1588"/>
            </a:xfrm>
            <a:prstGeom prst="line">
              <a:avLst/>
            </a:prstGeom>
            <a:ln w="34925" cmpd="sng">
              <a:solidFill>
                <a:schemeClr val="accent4">
                  <a:lumMod val="60000"/>
                  <a:lumOff val="40000"/>
                </a:schemeClr>
              </a:solidFill>
            </a:ln>
            <a:effectLst>
              <a:innerShdw blurRad="63500" dist="50800" dir="5400000">
                <a:prstClr val="black">
                  <a:alpha val="50000"/>
                </a:prstClr>
              </a:innerShdw>
            </a:effectLst>
            <a:scene3d>
              <a:camera prst="orthographicFront"/>
              <a:lightRig rig="threePt" dir="t"/>
            </a:scene3d>
            <a:sp3d>
              <a:bevelT/>
              <a:bevelB/>
            </a:sp3d>
          </p:spPr>
          <p:style>
            <a:lnRef idx="1">
              <a:schemeClr val="accent1"/>
            </a:lnRef>
            <a:fillRef idx="0">
              <a:schemeClr val="accent1"/>
            </a:fillRef>
            <a:effectRef idx="0">
              <a:schemeClr val="accent1"/>
            </a:effectRef>
            <a:fontRef idx="minor">
              <a:schemeClr val="tx1"/>
            </a:fontRef>
          </p:style>
        </p:cxnSp>
        <p:cxnSp>
          <p:nvCxnSpPr>
            <p:cNvPr id="99" name="Straight Connector 237"/>
            <p:cNvCxnSpPr/>
            <p:nvPr/>
          </p:nvCxnSpPr>
          <p:spPr>
            <a:xfrm>
              <a:off x="7315200" y="1125370"/>
              <a:ext cx="152400" cy="1588"/>
            </a:xfrm>
            <a:prstGeom prst="line">
              <a:avLst/>
            </a:prstGeom>
            <a:ln w="34925" cmpd="sng">
              <a:solidFill>
                <a:schemeClr val="accent4">
                  <a:lumMod val="60000"/>
                  <a:lumOff val="40000"/>
                </a:schemeClr>
              </a:solidFill>
            </a:ln>
            <a:effectLst>
              <a:innerShdw blurRad="63500" dist="50800" dir="5400000">
                <a:prstClr val="black">
                  <a:alpha val="50000"/>
                </a:prstClr>
              </a:innerShdw>
            </a:effectLst>
            <a:scene3d>
              <a:camera prst="orthographicFront"/>
              <a:lightRig rig="threePt" dir="t"/>
            </a:scene3d>
            <a:sp3d>
              <a:bevelT/>
              <a:bevelB/>
            </a:sp3d>
          </p:spPr>
          <p:style>
            <a:lnRef idx="1">
              <a:schemeClr val="accent1"/>
            </a:lnRef>
            <a:fillRef idx="0">
              <a:schemeClr val="accent1"/>
            </a:fillRef>
            <a:effectRef idx="0">
              <a:schemeClr val="accent1"/>
            </a:effectRef>
            <a:fontRef idx="minor">
              <a:schemeClr val="tx1"/>
            </a:fontRef>
          </p:style>
        </p:cxnSp>
        <p:cxnSp>
          <p:nvCxnSpPr>
            <p:cNvPr id="100" name="Straight Connector 268"/>
            <p:cNvCxnSpPr/>
            <p:nvPr/>
          </p:nvCxnSpPr>
          <p:spPr>
            <a:xfrm>
              <a:off x="7315200" y="5089358"/>
              <a:ext cx="152400" cy="1588"/>
            </a:xfrm>
            <a:prstGeom prst="line">
              <a:avLst/>
            </a:prstGeom>
            <a:ln w="34925" cmpd="sng">
              <a:solidFill>
                <a:schemeClr val="accent4">
                  <a:lumMod val="60000"/>
                  <a:lumOff val="40000"/>
                </a:schemeClr>
              </a:solidFill>
            </a:ln>
            <a:effectLst>
              <a:innerShdw blurRad="63500" dist="50800" dir="5400000">
                <a:prstClr val="black">
                  <a:alpha val="50000"/>
                </a:prstClr>
              </a:innerShdw>
            </a:effectLst>
            <a:scene3d>
              <a:camera prst="orthographicFront"/>
              <a:lightRig rig="threePt" dir="t"/>
            </a:scene3d>
            <a:sp3d>
              <a:bevelT/>
              <a:bevelB/>
            </a:sp3d>
          </p:spPr>
          <p:style>
            <a:lnRef idx="1">
              <a:schemeClr val="accent1"/>
            </a:lnRef>
            <a:fillRef idx="0">
              <a:schemeClr val="accent1"/>
            </a:fillRef>
            <a:effectRef idx="0">
              <a:schemeClr val="accent1"/>
            </a:effectRef>
            <a:fontRef idx="minor">
              <a:schemeClr val="tx1"/>
            </a:fontRef>
          </p:style>
        </p:cxnSp>
        <p:cxnSp>
          <p:nvCxnSpPr>
            <p:cNvPr id="101" name="Straight Connector 269"/>
            <p:cNvCxnSpPr/>
            <p:nvPr/>
          </p:nvCxnSpPr>
          <p:spPr>
            <a:xfrm>
              <a:off x="7315200" y="5241758"/>
              <a:ext cx="152400" cy="1588"/>
            </a:xfrm>
            <a:prstGeom prst="line">
              <a:avLst/>
            </a:prstGeom>
            <a:ln w="34925" cmpd="sng">
              <a:solidFill>
                <a:schemeClr val="accent4">
                  <a:lumMod val="60000"/>
                  <a:lumOff val="40000"/>
                </a:schemeClr>
              </a:solidFill>
            </a:ln>
            <a:effectLst>
              <a:innerShdw blurRad="63500" dist="50800" dir="5400000">
                <a:prstClr val="black">
                  <a:alpha val="50000"/>
                </a:prstClr>
              </a:innerShdw>
            </a:effectLst>
            <a:scene3d>
              <a:camera prst="orthographicFront"/>
              <a:lightRig rig="threePt" dir="t"/>
            </a:scene3d>
            <a:sp3d>
              <a:bevelT/>
              <a:bevelB/>
            </a:sp3d>
          </p:spPr>
          <p:style>
            <a:lnRef idx="1">
              <a:schemeClr val="accent1"/>
            </a:lnRef>
            <a:fillRef idx="0">
              <a:schemeClr val="accent1"/>
            </a:fillRef>
            <a:effectRef idx="0">
              <a:schemeClr val="accent1"/>
            </a:effectRef>
            <a:fontRef idx="minor">
              <a:schemeClr val="tx1"/>
            </a:fontRef>
          </p:style>
        </p:cxnSp>
        <p:cxnSp>
          <p:nvCxnSpPr>
            <p:cNvPr id="102" name="Straight Connector 270"/>
            <p:cNvCxnSpPr/>
            <p:nvPr/>
          </p:nvCxnSpPr>
          <p:spPr>
            <a:xfrm>
              <a:off x="7315200" y="5394158"/>
              <a:ext cx="304800" cy="1588"/>
            </a:xfrm>
            <a:prstGeom prst="line">
              <a:avLst/>
            </a:prstGeom>
            <a:ln w="34925" cmpd="sng">
              <a:solidFill>
                <a:schemeClr val="accent4">
                  <a:lumMod val="60000"/>
                  <a:lumOff val="40000"/>
                </a:schemeClr>
              </a:solidFill>
            </a:ln>
            <a:effectLst>
              <a:innerShdw blurRad="63500" dist="50800" dir="5400000">
                <a:prstClr val="black">
                  <a:alpha val="50000"/>
                </a:prstClr>
              </a:innerShdw>
            </a:effectLst>
            <a:scene3d>
              <a:camera prst="orthographicFront"/>
              <a:lightRig rig="threePt" dir="t"/>
            </a:scene3d>
            <a:sp3d>
              <a:bevelT/>
              <a:bevelB/>
            </a:sp3d>
          </p:spPr>
          <p:style>
            <a:lnRef idx="1">
              <a:schemeClr val="accent1"/>
            </a:lnRef>
            <a:fillRef idx="0">
              <a:schemeClr val="accent1"/>
            </a:fillRef>
            <a:effectRef idx="0">
              <a:schemeClr val="accent1"/>
            </a:effectRef>
            <a:fontRef idx="minor">
              <a:schemeClr val="tx1"/>
            </a:fontRef>
          </p:style>
        </p:cxnSp>
        <p:cxnSp>
          <p:nvCxnSpPr>
            <p:cNvPr id="103" name="Straight Connector 271"/>
            <p:cNvCxnSpPr/>
            <p:nvPr/>
          </p:nvCxnSpPr>
          <p:spPr>
            <a:xfrm>
              <a:off x="7315200" y="5165558"/>
              <a:ext cx="152400" cy="1588"/>
            </a:xfrm>
            <a:prstGeom prst="line">
              <a:avLst/>
            </a:prstGeom>
            <a:ln w="34925" cmpd="sng">
              <a:solidFill>
                <a:schemeClr val="accent4">
                  <a:lumMod val="60000"/>
                  <a:lumOff val="40000"/>
                </a:schemeClr>
              </a:solidFill>
            </a:ln>
            <a:effectLst>
              <a:innerShdw blurRad="63500" dist="50800" dir="5400000">
                <a:prstClr val="black">
                  <a:alpha val="50000"/>
                </a:prstClr>
              </a:innerShdw>
            </a:effectLst>
            <a:scene3d>
              <a:camera prst="orthographicFront"/>
              <a:lightRig rig="threePt" dir="t"/>
            </a:scene3d>
            <a:sp3d>
              <a:bevelT/>
              <a:bevelB/>
            </a:sp3d>
          </p:spPr>
          <p:style>
            <a:lnRef idx="1">
              <a:schemeClr val="accent1"/>
            </a:lnRef>
            <a:fillRef idx="0">
              <a:schemeClr val="accent1"/>
            </a:fillRef>
            <a:effectRef idx="0">
              <a:schemeClr val="accent1"/>
            </a:effectRef>
            <a:fontRef idx="minor">
              <a:schemeClr val="tx1"/>
            </a:fontRef>
          </p:style>
        </p:cxnSp>
        <p:cxnSp>
          <p:nvCxnSpPr>
            <p:cNvPr id="104" name="Straight Connector 272"/>
            <p:cNvCxnSpPr/>
            <p:nvPr/>
          </p:nvCxnSpPr>
          <p:spPr>
            <a:xfrm>
              <a:off x="7315200" y="5317958"/>
              <a:ext cx="152400" cy="1588"/>
            </a:xfrm>
            <a:prstGeom prst="line">
              <a:avLst/>
            </a:prstGeom>
            <a:ln w="34925" cmpd="sng">
              <a:solidFill>
                <a:schemeClr val="accent4">
                  <a:lumMod val="60000"/>
                  <a:lumOff val="40000"/>
                </a:schemeClr>
              </a:solidFill>
            </a:ln>
            <a:effectLst>
              <a:innerShdw blurRad="63500" dist="50800" dir="5400000">
                <a:prstClr val="black">
                  <a:alpha val="50000"/>
                </a:prstClr>
              </a:innerShdw>
            </a:effectLst>
            <a:scene3d>
              <a:camera prst="orthographicFront"/>
              <a:lightRig rig="threePt" dir="t"/>
            </a:scene3d>
            <a:sp3d>
              <a:bevelT/>
              <a:bevelB/>
            </a:sp3d>
          </p:spPr>
          <p:style>
            <a:lnRef idx="1">
              <a:schemeClr val="accent1"/>
            </a:lnRef>
            <a:fillRef idx="0">
              <a:schemeClr val="accent1"/>
            </a:fillRef>
            <a:effectRef idx="0">
              <a:schemeClr val="accent1"/>
            </a:effectRef>
            <a:fontRef idx="minor">
              <a:schemeClr val="tx1"/>
            </a:fontRef>
          </p:style>
        </p:cxnSp>
        <p:sp>
          <p:nvSpPr>
            <p:cNvPr id="465001" name="Subtitle 2"/>
            <p:cNvSpPr txBox="1">
              <a:spLocks/>
            </p:cNvSpPr>
            <p:nvPr/>
          </p:nvSpPr>
          <p:spPr bwMode="auto">
            <a:xfrm>
              <a:off x="6400800" y="898320"/>
              <a:ext cx="838200" cy="380148"/>
            </a:xfrm>
            <a:prstGeom prst="rect">
              <a:avLst/>
            </a:prstGeom>
            <a:noFill/>
            <a:ln w="9525">
              <a:noFill/>
              <a:miter lim="800000"/>
              <a:headEnd/>
              <a:tailEnd/>
            </a:ln>
          </p:spPr>
          <p:txBody>
            <a:bodyPr/>
            <a:lstStyle/>
            <a:p>
              <a:pPr marL="342900" indent="-342900" algn="ctr" eaLnBrk="0" fontAlgn="base" hangingPunct="0">
                <a:spcBef>
                  <a:spcPct val="20000"/>
                </a:spcBef>
                <a:spcAft>
                  <a:spcPct val="0"/>
                </a:spcAft>
              </a:pPr>
              <a:r>
                <a:rPr lang="zh-CN" altLang="en-US" sz="1400" b="1" dirty="0" smtClean="0">
                  <a:solidFill>
                    <a:srgbClr val="000000"/>
                  </a:solidFill>
                  <a:latin typeface="仿宋" pitchFamily="49" charset="-122"/>
                  <a:ea typeface="仿宋" pitchFamily="49" charset="-122"/>
                </a:rPr>
                <a:t>活体</a:t>
              </a:r>
              <a:endParaRPr lang="zh-CN" altLang="en-US" sz="1400" b="1" dirty="0">
                <a:solidFill>
                  <a:srgbClr val="000000"/>
                </a:solidFill>
                <a:latin typeface="仿宋" pitchFamily="49" charset="-122"/>
                <a:ea typeface="仿宋" pitchFamily="49" charset="-122"/>
              </a:endParaRPr>
            </a:p>
          </p:txBody>
        </p:sp>
        <p:sp>
          <p:nvSpPr>
            <p:cNvPr id="465002" name="Subtitle 2"/>
            <p:cNvSpPr txBox="1">
              <a:spLocks/>
            </p:cNvSpPr>
            <p:nvPr/>
          </p:nvSpPr>
          <p:spPr bwMode="auto">
            <a:xfrm>
              <a:off x="6400800" y="1660358"/>
              <a:ext cx="838200" cy="381000"/>
            </a:xfrm>
            <a:prstGeom prst="rect">
              <a:avLst/>
            </a:prstGeom>
            <a:noFill/>
            <a:ln w="9525">
              <a:noFill/>
              <a:miter lim="800000"/>
              <a:headEnd/>
              <a:tailEnd/>
            </a:ln>
          </p:spPr>
          <p:txBody>
            <a:bodyPr/>
            <a:lstStyle/>
            <a:p>
              <a:pPr algn="ctr" fontAlgn="base">
                <a:spcBef>
                  <a:spcPct val="20000"/>
                </a:spcBef>
                <a:spcAft>
                  <a:spcPct val="0"/>
                </a:spcAft>
                <a:buFont typeface="Arial" charset="0"/>
                <a:buNone/>
              </a:pPr>
              <a:r>
                <a:rPr lang="zh-CN" altLang="en-US" sz="1400" b="1" dirty="0">
                  <a:solidFill>
                    <a:srgbClr val="000000"/>
                  </a:solidFill>
                  <a:latin typeface="仿宋" pitchFamily="49" charset="-122"/>
                  <a:ea typeface="仿宋" pitchFamily="49" charset="-122"/>
                </a:rPr>
                <a:t>组织</a:t>
              </a:r>
            </a:p>
          </p:txBody>
        </p:sp>
        <p:sp>
          <p:nvSpPr>
            <p:cNvPr id="465003" name="Subtitle 2"/>
            <p:cNvSpPr txBox="1">
              <a:spLocks/>
            </p:cNvSpPr>
            <p:nvPr/>
          </p:nvSpPr>
          <p:spPr bwMode="auto">
            <a:xfrm>
              <a:off x="6400800" y="2422358"/>
              <a:ext cx="838200" cy="533400"/>
            </a:xfrm>
            <a:prstGeom prst="rect">
              <a:avLst/>
            </a:prstGeom>
            <a:noFill/>
            <a:ln w="9525">
              <a:noFill/>
              <a:miter lim="800000"/>
              <a:headEnd/>
              <a:tailEnd/>
            </a:ln>
          </p:spPr>
          <p:txBody>
            <a:bodyPr/>
            <a:lstStyle/>
            <a:p>
              <a:pPr algn="ctr" fontAlgn="base">
                <a:spcBef>
                  <a:spcPct val="20000"/>
                </a:spcBef>
                <a:spcAft>
                  <a:spcPct val="0"/>
                </a:spcAft>
                <a:buFont typeface="Arial" charset="0"/>
                <a:buNone/>
              </a:pPr>
              <a:r>
                <a:rPr lang="zh-CN" altLang="en-US" sz="1400" b="1" dirty="0">
                  <a:solidFill>
                    <a:srgbClr val="000000"/>
                  </a:solidFill>
                  <a:latin typeface="仿宋" pitchFamily="49" charset="-122"/>
                  <a:ea typeface="仿宋" pitchFamily="49" charset="-122"/>
                </a:rPr>
                <a:t>细胞</a:t>
              </a:r>
            </a:p>
          </p:txBody>
        </p:sp>
        <p:sp>
          <p:nvSpPr>
            <p:cNvPr id="465004" name="Subtitle 2"/>
            <p:cNvSpPr txBox="1">
              <a:spLocks/>
            </p:cNvSpPr>
            <p:nvPr/>
          </p:nvSpPr>
          <p:spPr bwMode="auto">
            <a:xfrm>
              <a:off x="6400800" y="3336758"/>
              <a:ext cx="838200" cy="381000"/>
            </a:xfrm>
            <a:prstGeom prst="rect">
              <a:avLst/>
            </a:prstGeom>
            <a:noFill/>
            <a:ln w="9525">
              <a:noFill/>
              <a:miter lim="800000"/>
              <a:headEnd/>
              <a:tailEnd/>
            </a:ln>
          </p:spPr>
          <p:txBody>
            <a:bodyPr/>
            <a:lstStyle/>
            <a:p>
              <a:pPr algn="ctr" fontAlgn="base">
                <a:spcBef>
                  <a:spcPct val="20000"/>
                </a:spcBef>
                <a:spcAft>
                  <a:spcPct val="0"/>
                </a:spcAft>
                <a:buFont typeface="Arial" charset="0"/>
                <a:buNone/>
              </a:pPr>
              <a:r>
                <a:rPr lang="zh-CN" altLang="en-US" sz="1400" b="1">
                  <a:solidFill>
                    <a:srgbClr val="000000"/>
                  </a:solidFill>
                  <a:latin typeface="仿宋" pitchFamily="49" charset="-122"/>
                  <a:ea typeface="仿宋" pitchFamily="49" charset="-122"/>
                </a:rPr>
                <a:t>细胞器</a:t>
              </a:r>
            </a:p>
          </p:txBody>
        </p:sp>
        <p:sp>
          <p:nvSpPr>
            <p:cNvPr id="465005" name="Subtitle 2"/>
            <p:cNvSpPr txBox="1">
              <a:spLocks/>
            </p:cNvSpPr>
            <p:nvPr/>
          </p:nvSpPr>
          <p:spPr bwMode="auto">
            <a:xfrm>
              <a:off x="6400800" y="4327358"/>
              <a:ext cx="838200" cy="457200"/>
            </a:xfrm>
            <a:prstGeom prst="rect">
              <a:avLst/>
            </a:prstGeom>
            <a:noFill/>
            <a:ln w="9525">
              <a:noFill/>
              <a:miter lim="800000"/>
              <a:headEnd/>
              <a:tailEnd/>
            </a:ln>
          </p:spPr>
          <p:txBody>
            <a:bodyPr/>
            <a:lstStyle/>
            <a:p>
              <a:pPr algn="ctr" fontAlgn="base">
                <a:spcBef>
                  <a:spcPct val="20000"/>
                </a:spcBef>
                <a:spcAft>
                  <a:spcPct val="0"/>
                </a:spcAft>
                <a:buFont typeface="Arial" charset="0"/>
                <a:buNone/>
              </a:pPr>
              <a:r>
                <a:rPr lang="zh-CN" altLang="en-US" sz="1400" b="1">
                  <a:solidFill>
                    <a:srgbClr val="000000"/>
                  </a:solidFill>
                  <a:latin typeface="仿宋" pitchFamily="49" charset="-122"/>
                  <a:ea typeface="仿宋" pitchFamily="49" charset="-122"/>
                </a:rPr>
                <a:t>分子</a:t>
              </a:r>
            </a:p>
          </p:txBody>
        </p:sp>
        <p:sp>
          <p:nvSpPr>
            <p:cNvPr id="465006" name="Subtitle 2"/>
            <p:cNvSpPr txBox="1">
              <a:spLocks/>
            </p:cNvSpPr>
            <p:nvPr/>
          </p:nvSpPr>
          <p:spPr bwMode="auto">
            <a:xfrm>
              <a:off x="6400800" y="4632144"/>
              <a:ext cx="838200" cy="380148"/>
            </a:xfrm>
            <a:prstGeom prst="rect">
              <a:avLst/>
            </a:prstGeom>
            <a:noFill/>
            <a:ln w="9525">
              <a:noFill/>
              <a:miter lim="800000"/>
              <a:headEnd/>
              <a:tailEnd/>
            </a:ln>
          </p:spPr>
          <p:txBody>
            <a:bodyPr/>
            <a:lstStyle/>
            <a:p>
              <a:pPr algn="ctr" fontAlgn="base">
                <a:lnSpc>
                  <a:spcPct val="80000"/>
                </a:lnSpc>
                <a:spcBef>
                  <a:spcPct val="20000"/>
                </a:spcBef>
                <a:spcAft>
                  <a:spcPct val="0"/>
                </a:spcAft>
                <a:buFont typeface="Arial" charset="0"/>
                <a:buNone/>
              </a:pPr>
              <a:endParaRPr lang="zh-CN" altLang="en-US" sz="1000">
                <a:solidFill>
                  <a:srgbClr val="898989"/>
                </a:solidFill>
                <a:latin typeface="仿宋" pitchFamily="49" charset="-122"/>
                <a:ea typeface="仿宋" pitchFamily="49" charset="-122"/>
              </a:endParaRPr>
            </a:p>
          </p:txBody>
        </p:sp>
        <p:sp>
          <p:nvSpPr>
            <p:cNvPr id="465007" name="Subtitle 2"/>
            <p:cNvSpPr txBox="1">
              <a:spLocks/>
            </p:cNvSpPr>
            <p:nvPr/>
          </p:nvSpPr>
          <p:spPr bwMode="auto">
            <a:xfrm>
              <a:off x="7620000" y="1279358"/>
              <a:ext cx="304800" cy="762000"/>
            </a:xfrm>
            <a:prstGeom prst="rect">
              <a:avLst/>
            </a:prstGeom>
            <a:noFill/>
            <a:ln w="9525">
              <a:noFill/>
              <a:miter lim="800000"/>
              <a:headEnd/>
              <a:tailEnd/>
            </a:ln>
          </p:spPr>
          <p:txBody>
            <a:bodyPr/>
            <a:lstStyle/>
            <a:p>
              <a:pPr algn="ctr" fontAlgn="base">
                <a:spcBef>
                  <a:spcPct val="20000"/>
                </a:spcBef>
                <a:spcAft>
                  <a:spcPct val="0"/>
                </a:spcAft>
                <a:buFont typeface="Arial" charset="0"/>
                <a:buNone/>
              </a:pPr>
              <a:r>
                <a:rPr lang="zh-CN" altLang="en-US" sz="1400" b="1" dirty="0">
                  <a:solidFill>
                    <a:srgbClr val="000000"/>
                  </a:solidFill>
                  <a:latin typeface="仿宋" pitchFamily="49" charset="-122"/>
                  <a:ea typeface="仿宋" pitchFamily="49" charset="-122"/>
                </a:rPr>
                <a:t>厘米</a:t>
              </a:r>
            </a:p>
          </p:txBody>
        </p:sp>
        <p:sp>
          <p:nvSpPr>
            <p:cNvPr id="465008" name="Subtitle 2"/>
            <p:cNvSpPr txBox="1">
              <a:spLocks/>
            </p:cNvSpPr>
            <p:nvPr/>
          </p:nvSpPr>
          <p:spPr bwMode="auto">
            <a:xfrm>
              <a:off x="7620000" y="2574758"/>
              <a:ext cx="304800" cy="914400"/>
            </a:xfrm>
            <a:prstGeom prst="rect">
              <a:avLst/>
            </a:prstGeom>
            <a:noFill/>
            <a:ln w="9525">
              <a:noFill/>
              <a:miter lim="800000"/>
              <a:headEnd/>
              <a:tailEnd/>
            </a:ln>
          </p:spPr>
          <p:txBody>
            <a:bodyPr/>
            <a:lstStyle/>
            <a:p>
              <a:pPr algn="ctr" fontAlgn="base">
                <a:spcBef>
                  <a:spcPct val="20000"/>
                </a:spcBef>
                <a:spcAft>
                  <a:spcPct val="0"/>
                </a:spcAft>
                <a:buFont typeface="Arial" charset="0"/>
                <a:buNone/>
              </a:pPr>
              <a:r>
                <a:rPr lang="zh-CN" altLang="en-US" sz="1400" b="1">
                  <a:solidFill>
                    <a:srgbClr val="000000"/>
                  </a:solidFill>
                  <a:latin typeface="仿宋" pitchFamily="49" charset="-122"/>
                  <a:ea typeface="仿宋" pitchFamily="49" charset="-122"/>
                </a:rPr>
                <a:t>微米</a:t>
              </a:r>
            </a:p>
          </p:txBody>
        </p:sp>
        <p:sp>
          <p:nvSpPr>
            <p:cNvPr id="465009" name="Subtitle 2"/>
            <p:cNvSpPr txBox="1">
              <a:spLocks/>
            </p:cNvSpPr>
            <p:nvPr/>
          </p:nvSpPr>
          <p:spPr bwMode="auto">
            <a:xfrm>
              <a:off x="7620000" y="4022558"/>
              <a:ext cx="304800" cy="762000"/>
            </a:xfrm>
            <a:prstGeom prst="rect">
              <a:avLst/>
            </a:prstGeom>
            <a:noFill/>
            <a:ln w="9525">
              <a:noFill/>
              <a:miter lim="800000"/>
              <a:headEnd/>
              <a:tailEnd/>
            </a:ln>
          </p:spPr>
          <p:txBody>
            <a:bodyPr/>
            <a:lstStyle/>
            <a:p>
              <a:pPr algn="ctr" fontAlgn="base">
                <a:spcBef>
                  <a:spcPct val="20000"/>
                </a:spcBef>
                <a:spcAft>
                  <a:spcPct val="0"/>
                </a:spcAft>
                <a:buFont typeface="Arial" charset="0"/>
                <a:buNone/>
              </a:pPr>
              <a:r>
                <a:rPr lang="zh-CN" altLang="en-US" sz="1400" b="1">
                  <a:solidFill>
                    <a:srgbClr val="000000"/>
                  </a:solidFill>
                  <a:latin typeface="仿宋" pitchFamily="49" charset="-122"/>
                  <a:ea typeface="仿宋" pitchFamily="49" charset="-122"/>
                </a:rPr>
                <a:t>纳米</a:t>
              </a:r>
            </a:p>
          </p:txBody>
        </p:sp>
        <p:sp>
          <p:nvSpPr>
            <p:cNvPr id="114" name="Rounded Rectangle 284"/>
            <p:cNvSpPr/>
            <p:nvPr/>
          </p:nvSpPr>
          <p:spPr>
            <a:xfrm>
              <a:off x="8382000" y="2117558"/>
              <a:ext cx="609600" cy="1828800"/>
            </a:xfrm>
            <a:prstGeom prst="roundRect">
              <a:avLst/>
            </a:prstGeom>
            <a:solidFill>
              <a:schemeClr val="tx2">
                <a:lumMod val="60000"/>
                <a:lumOff val="40000"/>
              </a:schemeClr>
            </a:solidFill>
            <a:ln>
              <a:noFill/>
              <a:prstDash val="sysDash"/>
            </a:ln>
            <a:effectLst>
              <a:innerShdw blurRad="63500" dist="50800" dir="5400000">
                <a:prstClr val="black">
                  <a:alpha val="50000"/>
                </a:prstClr>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zh-CN" altLang="en-US" sz="1400" b="1">
                  <a:solidFill>
                    <a:srgbClr val="000000"/>
                  </a:solidFill>
                  <a:latin typeface="仿宋" pitchFamily="49" charset="-122"/>
                  <a:ea typeface="仿宋" pitchFamily="49" charset="-122"/>
                </a:rPr>
                <a:t>相互印证</a:t>
              </a:r>
            </a:p>
          </p:txBody>
        </p:sp>
      </p:grpSp>
      <p:pic>
        <p:nvPicPr>
          <p:cNvPr id="105" name="Picture 6" descr="D:\生化所\搭建\Sept18_13_Complete Build\zIMG_3489.jpg"/>
          <p:cNvPicPr>
            <a:picLocks noChangeAspect="1" noChangeArrowheads="1"/>
          </p:cNvPicPr>
          <p:nvPr/>
        </p:nvPicPr>
        <p:blipFill>
          <a:blip r:embed="rId2" cstate="print"/>
          <a:srcRect/>
          <a:stretch>
            <a:fillRect/>
          </a:stretch>
        </p:blipFill>
        <p:spPr bwMode="auto">
          <a:xfrm>
            <a:off x="3415680" y="3845944"/>
            <a:ext cx="2632148" cy="2392946"/>
          </a:xfrm>
          <a:prstGeom prst="rect">
            <a:avLst/>
          </a:prstGeom>
          <a:noFill/>
        </p:spPr>
      </p:pic>
      <p:sp>
        <p:nvSpPr>
          <p:cNvPr id="106" name="Text Box 2"/>
          <p:cNvSpPr txBox="1">
            <a:spLocks noChangeArrowheads="1"/>
          </p:cNvSpPr>
          <p:nvPr/>
        </p:nvSpPr>
        <p:spPr bwMode="auto">
          <a:xfrm>
            <a:off x="0" y="123252"/>
            <a:ext cx="7586663" cy="615553"/>
          </a:xfrm>
          <a:prstGeom prst="rect">
            <a:avLst/>
          </a:prstGeom>
          <a:noFill/>
          <a:ln w="9525">
            <a:noFill/>
            <a:miter lim="800000"/>
            <a:headEnd/>
            <a:tailEnd/>
          </a:ln>
        </p:spPr>
        <p:txBody>
          <a:bodyPr>
            <a:spAutoFit/>
          </a:bodyPr>
          <a:lstStyle/>
          <a:p>
            <a:r>
              <a:rPr lang="zh-CN" altLang="en-US" sz="3400" b="1" dirty="0" smtClean="0">
                <a:solidFill>
                  <a:schemeClr val="bg1"/>
                </a:solidFill>
                <a:latin typeface="仿宋" pitchFamily="49" charset="-122"/>
                <a:ea typeface="仿宋" pitchFamily="49" charset="-122"/>
              </a:rPr>
              <a:t>设施建设</a:t>
            </a:r>
            <a:r>
              <a:rPr lang="en-US" altLang="zh-CN" sz="3400" b="1" dirty="0" smtClean="0">
                <a:solidFill>
                  <a:schemeClr val="bg1"/>
                </a:solidFill>
                <a:latin typeface="仿宋" pitchFamily="49" charset="-122"/>
                <a:ea typeface="仿宋" pitchFamily="49" charset="-122"/>
              </a:rPr>
              <a:t>-</a:t>
            </a:r>
            <a:r>
              <a:rPr lang="zh-CN" altLang="en-US" sz="3400" b="1" dirty="0" smtClean="0">
                <a:solidFill>
                  <a:schemeClr val="bg1"/>
                </a:solidFill>
                <a:latin typeface="仿宋" pitchFamily="49" charset="-122"/>
                <a:ea typeface="仿宋" pitchFamily="49" charset="-122"/>
              </a:rPr>
              <a:t>分子影像系统</a:t>
            </a:r>
            <a:endParaRPr lang="zh-CN" altLang="en-US" sz="3400" b="1" dirty="0">
              <a:solidFill>
                <a:schemeClr val="bg1"/>
              </a:solidFill>
              <a:latin typeface="仿宋" pitchFamily="49" charset="-122"/>
              <a:ea typeface="仿宋" pitchFamily="49" charset="-122"/>
            </a:endParaRPr>
          </a:p>
        </p:txBody>
      </p:sp>
      <p:pic>
        <p:nvPicPr>
          <p:cNvPr id="107" name="Picture 33" descr="20130829_110119"/>
          <p:cNvPicPr>
            <a:picLocks noChangeAspect="1" noChangeArrowheads="1"/>
          </p:cNvPicPr>
          <p:nvPr/>
        </p:nvPicPr>
        <p:blipFill>
          <a:blip r:embed="rId3" cstate="print"/>
          <a:srcRect/>
          <a:stretch>
            <a:fillRect/>
          </a:stretch>
        </p:blipFill>
        <p:spPr bwMode="auto">
          <a:xfrm>
            <a:off x="6117039" y="3845943"/>
            <a:ext cx="2637846" cy="2388437"/>
          </a:xfrm>
          <a:prstGeom prst="rect">
            <a:avLst/>
          </a:prstGeom>
          <a:noFill/>
          <a:ln w="9525">
            <a:noFill/>
            <a:miter lim="800000"/>
            <a:headEnd/>
            <a:tailEnd/>
          </a:ln>
        </p:spPr>
      </p:pic>
      <p:sp>
        <p:nvSpPr>
          <p:cNvPr id="132" name="矩形 131"/>
          <p:cNvSpPr/>
          <p:nvPr/>
        </p:nvSpPr>
        <p:spPr>
          <a:xfrm>
            <a:off x="3415679" y="6235682"/>
            <a:ext cx="2631600" cy="504056"/>
          </a:xfrm>
          <a:prstGeom prst="rect">
            <a:avLst/>
          </a:prstGeom>
          <a:solidFill>
            <a:schemeClr val="tx2">
              <a:lumMod val="7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500" dirty="0">
                <a:solidFill>
                  <a:schemeClr val="bg1"/>
                </a:solidFill>
                <a:latin typeface="仿宋" pitchFamily="49" charset="-122"/>
                <a:ea typeface="仿宋" pitchFamily="49" charset="-122"/>
              </a:rPr>
              <a:t>光镊</a:t>
            </a:r>
          </a:p>
        </p:txBody>
      </p:sp>
      <p:sp>
        <p:nvSpPr>
          <p:cNvPr id="133" name="矩形 132"/>
          <p:cNvSpPr/>
          <p:nvPr/>
        </p:nvSpPr>
        <p:spPr>
          <a:xfrm>
            <a:off x="539553" y="6235682"/>
            <a:ext cx="2813816" cy="504056"/>
          </a:xfrm>
          <a:prstGeom prst="rect">
            <a:avLst/>
          </a:prstGeom>
          <a:solidFill>
            <a:schemeClr val="tx2">
              <a:lumMod val="7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500" dirty="0">
                <a:solidFill>
                  <a:schemeClr val="bg1"/>
                </a:solidFill>
                <a:latin typeface="仿宋" pitchFamily="49" charset="-122"/>
                <a:ea typeface="仿宋" pitchFamily="49" charset="-122"/>
              </a:rPr>
              <a:t>快速扫描原子力显微镜</a:t>
            </a:r>
          </a:p>
        </p:txBody>
      </p:sp>
      <p:sp>
        <p:nvSpPr>
          <p:cNvPr id="134" name="矩形 133"/>
          <p:cNvSpPr/>
          <p:nvPr/>
        </p:nvSpPr>
        <p:spPr>
          <a:xfrm>
            <a:off x="6109291" y="6235682"/>
            <a:ext cx="2645594" cy="504056"/>
          </a:xfrm>
          <a:prstGeom prst="rect">
            <a:avLst/>
          </a:prstGeom>
          <a:solidFill>
            <a:schemeClr val="tx2">
              <a:lumMod val="7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500" dirty="0">
                <a:solidFill>
                  <a:schemeClr val="bg1"/>
                </a:solidFill>
                <a:latin typeface="仿宋" pitchFamily="49" charset="-122"/>
                <a:ea typeface="仿宋" pitchFamily="49" charset="-122"/>
              </a:rPr>
              <a:t>动物设施</a:t>
            </a:r>
          </a:p>
        </p:txBody>
      </p:sp>
      <p:pic>
        <p:nvPicPr>
          <p:cNvPr id="108" name="图片 107" descr="2013-06-21_11-29-08_250 AFM测试中.jpg"/>
          <p:cNvPicPr>
            <a:picLocks noChangeAspect="1"/>
          </p:cNvPicPr>
          <p:nvPr/>
        </p:nvPicPr>
        <p:blipFill>
          <a:blip r:embed="rId4" cstate="print"/>
          <a:stretch>
            <a:fillRect/>
          </a:stretch>
        </p:blipFill>
        <p:spPr>
          <a:xfrm>
            <a:off x="539553" y="3845944"/>
            <a:ext cx="2808312" cy="2391368"/>
          </a:xfrm>
          <a:prstGeom prst="rect">
            <a:avLst/>
          </a:prstGeom>
        </p:spPr>
      </p:pic>
    </p:spTree>
    <p:extLst>
      <p:ext uri="{BB962C8B-B14F-4D97-AF65-F5344CB8AC3E}">
        <p14:creationId xmlns:p14="http://schemas.microsoft.com/office/powerpoint/2010/main" val="380971705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lLmwBm_pRkyAgKx2uNJMC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lLmwBm_pRkyAgKx2uNJMC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lLmwBm_pRkyAgKx2uNJMC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lLmwBm_pRkyAgKx2uNJMC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lLmwBm_pRkyAgKx2uNJMC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lLmwBm_pRkyAgKx2uNJMCQ"/>
</p:tagLst>
</file>

<file path=ppt/theme/theme1.xml><?xml version="1.0" encoding="utf-8"?>
<a:theme xmlns:a="http://schemas.openxmlformats.org/drawingml/2006/main" name="Office 主题​​">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主题​​">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itchFamily="34" charset="0"/>
          <a:buNone/>
          <a:tabLst/>
          <a:defRPr kumimoji="0" lang="zh-CN" altLang="zh-CN"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itchFamily="34" charset="0"/>
          <a:buNone/>
          <a:tabLst/>
          <a:defRPr kumimoji="0" lang="zh-CN" altLang="zh-CN" sz="18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theme>
</file>

<file path=ppt/theme/theme2.xml><?xml version="1.0" encoding="utf-8"?>
<a:theme xmlns:a="http://schemas.openxmlformats.org/drawingml/2006/main" name="Office 主题​​">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2.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3.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4.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5.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6.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7.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8.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595</TotalTime>
  <Words>2927</Words>
  <Application>Microsoft Office PowerPoint</Application>
  <PresentationFormat>全屏显示(4:3)</PresentationFormat>
  <Paragraphs>542</Paragraphs>
  <Slides>70</Slides>
  <Notes>11</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70</vt:i4>
      </vt:variant>
    </vt:vector>
  </HeadingPairs>
  <TitlesOfParts>
    <vt:vector size="86" baseType="lpstr">
      <vt:lpstr>Arial</vt:lpstr>
      <vt:lpstr>宋体</vt:lpstr>
      <vt:lpstr>迷你简粗倩</vt:lpstr>
      <vt:lpstr>微软简粗黑</vt:lpstr>
      <vt:lpstr>Times New Roman</vt:lpstr>
      <vt:lpstr>仿宋</vt:lpstr>
      <vt:lpstr>隶书</vt:lpstr>
      <vt:lpstr>华文中宋</vt:lpstr>
      <vt:lpstr>Calibri</vt:lpstr>
      <vt:lpstr>微软雅黑</vt:lpstr>
      <vt:lpstr>Adobe 黑体 Std R</vt:lpstr>
      <vt:lpstr>Century</vt:lpstr>
      <vt:lpstr>黑体</vt:lpstr>
      <vt:lpstr>Wingdings</vt:lpstr>
      <vt:lpstr>Osaka</vt:lpstr>
      <vt:lpstr>Office 主题​​</vt:lpstr>
      <vt:lpstr>互联网思维打造科研支撑管理平台 eSupply科研物资管理系统</vt:lpstr>
      <vt:lpstr>PowerPoint 演示文稿</vt:lpstr>
      <vt:lpstr>中心概况</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建 设 背 景</vt:lpstr>
      <vt:lpstr>建 设 背 景</vt:lpstr>
      <vt:lpstr>汇报内容</vt:lpstr>
      <vt:lpstr>数据中心建设性能指标</vt:lpstr>
      <vt:lpstr>硬件支撑</vt:lpstr>
      <vt:lpstr>硬件支撑</vt:lpstr>
      <vt:lpstr>硬件支撑</vt:lpstr>
      <vt:lpstr>Cloud拓扑示意图</vt:lpstr>
      <vt:lpstr>硬件支撑 – 环境监控系统</vt:lpstr>
      <vt:lpstr>汇报内容</vt:lpstr>
      <vt:lpstr>信息化建设现状</vt:lpstr>
      <vt:lpstr>科研信息管理平台</vt:lpstr>
      <vt:lpstr>实验信息管理平台</vt:lpstr>
      <vt:lpstr>运行管理平台</vt:lpstr>
      <vt:lpstr>办公OA系统</vt:lpstr>
      <vt:lpstr>汇报内容</vt:lpstr>
      <vt:lpstr>科研物资管理系统</vt:lpstr>
      <vt:lpstr>科研物资管理系统 – 国内国际现状</vt:lpstr>
      <vt:lpstr>PowerPoint 演示文稿</vt:lpstr>
      <vt:lpstr>PowerPoint 演示文稿</vt:lpstr>
      <vt:lpstr>PowerPoint 演示文稿</vt:lpstr>
      <vt:lpstr>互联网思维</vt:lpstr>
      <vt:lpstr>科研物资管理系统 – 模式创新</vt:lpstr>
      <vt:lpstr>科研物资管理系统 – 操作流程</vt:lpstr>
      <vt:lpstr>信息化实施</vt:lpstr>
      <vt:lpstr>特色功能</vt:lpstr>
      <vt:lpstr>特色功能</vt:lpstr>
      <vt:lpstr>科研物资管理系统 – 功能模块</vt:lpstr>
      <vt:lpstr>科研物资管理系统 – 功能模块</vt:lpstr>
      <vt:lpstr>科研物资管理系统 – 首页</vt:lpstr>
      <vt:lpstr>科研物资管理系统 – 现货库</vt:lpstr>
      <vt:lpstr>科研物资管理系统 –产品检索</vt:lpstr>
      <vt:lpstr>科研物资管理系统 – 购物车</vt:lpstr>
      <vt:lpstr>科研物资管理系统 – 订购成功</vt:lpstr>
      <vt:lpstr>科研物资管理系统 – 订购成功</vt:lpstr>
      <vt:lpstr>科研物资管理系统 – 后台订单管理</vt:lpstr>
      <vt:lpstr>科研物资管理系统 – 后台产品管理</vt:lpstr>
      <vt:lpstr>科研物资管理系统 – 后台产品管理</vt:lpstr>
      <vt:lpstr>现货仓库</vt:lpstr>
      <vt:lpstr>软件著作权登记证书</vt:lpstr>
      <vt:lpstr>科研物资管理系统 – 移动版</vt:lpstr>
      <vt:lpstr>科研物资管理系统 </vt:lpstr>
      <vt:lpstr>科研物资管理系统 – 运行成效</vt:lpstr>
      <vt:lpstr>心 得</vt:lpstr>
      <vt:lpstr>未来改进</vt:lpstr>
      <vt:lpstr>PowerPoint 演示文稿</vt:lpstr>
      <vt:lpstr>PowerPoint 演示文稿</vt:lpstr>
      <vt:lpstr>PowerPoint 演示文稿</vt:lpstr>
      <vt:lpstr>PowerPoint 演示文稿</vt:lpstr>
      <vt:lpstr>补 充 思 考</vt:lpstr>
      <vt:lpstr>互联网思维在共享服务平台上的运用</vt:lpstr>
      <vt:lpstr>互联网思维在共享服务平台上的运用</vt:lpstr>
      <vt:lpstr>PowerPoint 演示文稿</vt:lpstr>
      <vt:lpstr>PowerPoint 演示文稿</vt:lpstr>
      <vt:lpstr>系统展示—门户网站 一</vt:lpstr>
      <vt:lpstr>系统展示—门户网站 二</vt:lpstr>
      <vt:lpstr>系统展示— 固定资产管理 一</vt:lpstr>
      <vt:lpstr>系统展示— 固定资产管理 二</vt:lpstr>
      <vt:lpstr>系统展示— 综合管理后台 一</vt:lpstr>
      <vt:lpstr>系统展示— 综合管理后台 二</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国家蛋白质科学中心(上海） eSupply科研物资管理系统介绍</dc:title>
  <dc:creator>hwfan</dc:creator>
  <cp:lastModifiedBy>hwfan</cp:lastModifiedBy>
  <cp:revision>128</cp:revision>
  <dcterms:modified xsi:type="dcterms:W3CDTF">2015-08-20T02:11:29Z</dcterms:modified>
</cp:coreProperties>
</file>