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80" r:id="rId9"/>
    <p:sldId id="279" r:id="rId10"/>
    <p:sldId id="261" r:id="rId11"/>
    <p:sldId id="281" r:id="rId12"/>
    <p:sldId id="278" r:id="rId13"/>
    <p:sldId id="264" r:id="rId14"/>
    <p:sldId id="265" r:id="rId15"/>
    <p:sldId id="266" r:id="rId16"/>
    <p:sldId id="268" r:id="rId17"/>
    <p:sldId id="274" r:id="rId18"/>
    <p:sldId id="269" r:id="rId19"/>
    <p:sldId id="275" r:id="rId20"/>
    <p:sldId id="270" r:id="rId21"/>
    <p:sldId id="271" r:id="rId22"/>
    <p:sldId id="272" r:id="rId23"/>
    <p:sldId id="276" r:id="rId24"/>
    <p:sldId id="273" r:id="rId25"/>
    <p:sldId id="27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721477"/>
            <a:ext cx="12192000" cy="136524"/>
          </a:xfrm>
          <a:prstGeom prst="rect">
            <a:avLst/>
          </a:prstGeom>
          <a:solidFill>
            <a:srgbClr val="32B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98"/>
            <a:ext cx="12192000" cy="44823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774" y="1778000"/>
            <a:ext cx="7146451" cy="1638300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  <a:effectLst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 i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2774" y="5016500"/>
            <a:ext cx="7146451" cy="615419"/>
          </a:xfrm>
          <a:noFill/>
          <a:ln w="12700">
            <a:noFill/>
          </a:ln>
          <a:effectLst/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886200" y="5631919"/>
            <a:ext cx="4648200" cy="45719"/>
            <a:chOff x="3886200" y="5631919"/>
            <a:chExt cx="4648200" cy="45719"/>
          </a:xfrm>
        </p:grpSpPr>
        <p:sp>
          <p:nvSpPr>
            <p:cNvPr id="16" name="矩形 15"/>
            <p:cNvSpPr/>
            <p:nvPr userDrawn="1"/>
          </p:nvSpPr>
          <p:spPr>
            <a:xfrm>
              <a:off x="3886200" y="5631919"/>
              <a:ext cx="7747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660900" y="5631919"/>
              <a:ext cx="77470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5435600" y="5631919"/>
              <a:ext cx="77470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>
            <a:xfrm>
              <a:off x="6210300" y="5631919"/>
              <a:ext cx="77470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6985000" y="5631919"/>
              <a:ext cx="774700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7759700" y="5631919"/>
              <a:ext cx="77470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813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5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1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98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3"/>
            <a:ext cx="10515600" cy="1070339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3384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08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12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50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22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82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9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115"/>
            <a:ext cx="12192000" cy="59768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927098"/>
            <a:ext cx="12192000" cy="593090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1086" y="0"/>
            <a:ext cx="12192000" cy="927098"/>
          </a:xfrm>
          <a:prstGeom prst="rect">
            <a:avLst/>
          </a:prstGeom>
          <a:solidFill>
            <a:srgbClr val="32B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746" y="1193800"/>
            <a:ext cx="10680337" cy="503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01D655C-94D5-4AF6-BF3A-E2FF8F127FAC}" type="datetimeFigureOut">
              <a:rPr lang="zh-CN" altLang="en-US" smtClean="0"/>
              <a:t>2015/8/19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D612495-5A62-4CBA-836C-63AE5EA707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746" y="165290"/>
            <a:ext cx="10680337" cy="60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50000"/>
        <a:buFont typeface="Wingdings" panose="05000000000000000000" pitchFamily="2" charset="2"/>
        <a:buChar char="u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98887" y="1778000"/>
            <a:ext cx="7394224" cy="1638300"/>
          </a:xfrm>
        </p:spPr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 err="1"/>
              <a:t>Elasticsearch</a:t>
            </a:r>
            <a:r>
              <a:rPr lang="zh-CN" altLang="en-US" dirty="0"/>
              <a:t>的实时集群日志采集和分析系统实现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22773" y="4515439"/>
            <a:ext cx="7146451" cy="1012785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/>
              <a:t>胡庆</a:t>
            </a:r>
            <a:r>
              <a:rPr lang="zh-CN" altLang="en-US" sz="2400" b="1" dirty="0" smtClean="0"/>
              <a:t>宝</a:t>
            </a:r>
            <a:endParaRPr lang="en-US" altLang="zh-CN" sz="2400" b="1" dirty="0" smtClean="0"/>
          </a:p>
          <a:p>
            <a:pPr algn="r"/>
            <a:r>
              <a:rPr lang="en-US" altLang="zh-CN" sz="2400" b="1" dirty="0" smtClean="0"/>
              <a:t>2015.08.19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74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</a:t>
            </a:r>
            <a:r>
              <a:rPr lang="zh-CN" altLang="en-US" dirty="0" smtClean="0"/>
              <a:t>日志</a:t>
            </a:r>
            <a:r>
              <a:rPr lang="zh-CN" altLang="en-US" dirty="0"/>
              <a:t>处理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221936"/>
            <a:ext cx="6574522" cy="5035551"/>
          </a:xfrm>
        </p:spPr>
        <p:txBody>
          <a:bodyPr/>
          <a:lstStyle/>
          <a:p>
            <a:r>
              <a:rPr lang="zh-CN" altLang="en-US" dirty="0" smtClean="0"/>
              <a:t>海量数据查询统计技术</a:t>
            </a:r>
            <a:endParaRPr lang="en-US" altLang="zh-CN" dirty="0" smtClean="0"/>
          </a:p>
          <a:p>
            <a:r>
              <a:rPr lang="en-US" altLang="zh-CN" dirty="0" err="1" smtClean="0"/>
              <a:t>Elasticsearch</a:t>
            </a:r>
            <a:endParaRPr lang="en-US" altLang="zh-CN" dirty="0" smtClean="0"/>
          </a:p>
          <a:p>
            <a:pPr marL="0" lvl="1" indent="0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50000"/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ElasticSearch</a:t>
            </a:r>
            <a:r>
              <a:rPr lang="zh-CN" altLang="en-US" sz="2400" dirty="0"/>
              <a:t>是一个基于</a:t>
            </a:r>
            <a:r>
              <a:rPr lang="en-US" altLang="zh-CN" sz="2400" dirty="0" err="1"/>
              <a:t>Lucene</a:t>
            </a:r>
            <a:r>
              <a:rPr lang="zh-CN" altLang="en-US" sz="2400" dirty="0"/>
              <a:t>构建的开源，分布式，</a:t>
            </a:r>
            <a:r>
              <a:rPr lang="en-US" altLang="zh-CN" sz="2400" dirty="0" err="1"/>
              <a:t>RESTful</a:t>
            </a:r>
            <a:r>
              <a:rPr lang="zh-CN" altLang="en-US" sz="2400" dirty="0"/>
              <a:t>搜索引擎。设计用于云计算中，能够达到实时搜索，稳定，可靠，快速，安装使用方便。支持通过</a:t>
            </a:r>
            <a:r>
              <a:rPr lang="en-US" altLang="zh-CN" sz="2400" dirty="0"/>
              <a:t>HTTP</a:t>
            </a:r>
            <a:r>
              <a:rPr lang="zh-CN" altLang="en-US" sz="2400" dirty="0"/>
              <a:t>使用</a:t>
            </a:r>
            <a:r>
              <a:rPr lang="en-US" altLang="zh-CN" sz="2400" dirty="0"/>
              <a:t>JSON</a:t>
            </a:r>
            <a:r>
              <a:rPr lang="zh-CN" altLang="en-US" sz="2400" dirty="0"/>
              <a:t>进行数据索引。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8" y="2174546"/>
            <a:ext cx="4232413" cy="13142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7" y="4146965"/>
            <a:ext cx="3371850" cy="1352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22" y="5427099"/>
            <a:ext cx="1935463" cy="10902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97" y="4182952"/>
            <a:ext cx="2138533" cy="1209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85" y="4146965"/>
            <a:ext cx="1885950" cy="1066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12" y="5510252"/>
            <a:ext cx="4229100" cy="1076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57800" y="5058995"/>
            <a:ext cx="2335237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15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</a:t>
            </a:r>
            <a:r>
              <a:rPr lang="zh-CN" altLang="en-US" dirty="0" smtClean="0"/>
              <a:t>日志</a:t>
            </a:r>
            <a:r>
              <a:rPr lang="zh-CN" altLang="en-US" dirty="0"/>
              <a:t>处理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221936"/>
            <a:ext cx="7132469" cy="5035551"/>
          </a:xfrm>
        </p:spPr>
        <p:txBody>
          <a:bodyPr/>
          <a:lstStyle/>
          <a:p>
            <a:r>
              <a:rPr lang="zh-CN" altLang="en-US" dirty="0" smtClean="0"/>
              <a:t>海量数据查询统计技术</a:t>
            </a:r>
            <a:endParaRPr lang="en-US" altLang="zh-CN" dirty="0" smtClean="0"/>
          </a:p>
          <a:p>
            <a:r>
              <a:rPr lang="en-US" altLang="zh-CN" dirty="0" smtClean="0"/>
              <a:t>Storm</a:t>
            </a:r>
          </a:p>
          <a:p>
            <a:pPr marL="0" lvl="1" indent="0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5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sz="2400" dirty="0" smtClean="0"/>
              <a:t>由</a:t>
            </a:r>
            <a:r>
              <a:rPr lang="en-US" altLang="zh-CN" sz="2400" dirty="0"/>
              <a:t>Twitter</a:t>
            </a:r>
            <a:r>
              <a:rPr lang="zh-CN" altLang="en-US" sz="2400" dirty="0"/>
              <a:t>开源并托管在</a:t>
            </a:r>
            <a:r>
              <a:rPr lang="en-US" altLang="zh-CN" sz="2400" dirty="0" err="1"/>
              <a:t>GitHub</a:t>
            </a:r>
            <a:r>
              <a:rPr lang="zh-CN" altLang="en-US" sz="2400" dirty="0"/>
              <a:t>，这是一个分布式的、容错的实时计算系统。“实时的</a:t>
            </a:r>
            <a:r>
              <a:rPr lang="en-US" altLang="zh-CN" sz="2400" dirty="0" err="1"/>
              <a:t>hadoop</a:t>
            </a:r>
            <a:r>
              <a:rPr lang="zh-CN" altLang="en-US" sz="2400" dirty="0"/>
              <a:t>”，</a:t>
            </a:r>
            <a:r>
              <a:rPr lang="en-US" altLang="zh-CN" sz="2400" dirty="0"/>
              <a:t>storm</a:t>
            </a:r>
            <a:r>
              <a:rPr lang="zh-CN" altLang="en-US" sz="2400" dirty="0"/>
              <a:t>之于实时处理，就好比</a:t>
            </a:r>
            <a:r>
              <a:rPr lang="en-US" altLang="zh-CN" sz="2400" dirty="0" err="1"/>
              <a:t>hadoop</a:t>
            </a:r>
            <a:r>
              <a:rPr lang="zh-CN" altLang="en-US" sz="2400" dirty="0"/>
              <a:t>之于批处理。</a:t>
            </a:r>
            <a:endParaRPr lang="en-US" altLang="zh-CN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91" y="2294219"/>
            <a:ext cx="3780715" cy="1370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03" y="4181536"/>
            <a:ext cx="1942471" cy="10056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51" y="4181536"/>
            <a:ext cx="2210430" cy="10410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9" y="4199877"/>
            <a:ext cx="1917562" cy="102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366" y="5344395"/>
            <a:ext cx="3013725" cy="11140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44" y="5187212"/>
            <a:ext cx="1222038" cy="12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</a:t>
            </a:r>
            <a:r>
              <a:rPr lang="zh-CN" altLang="en-US" dirty="0" smtClean="0"/>
              <a:t>日志</a:t>
            </a:r>
            <a:r>
              <a:rPr lang="zh-CN" altLang="en-US" dirty="0"/>
              <a:t>处理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221936"/>
            <a:ext cx="10680337" cy="5035551"/>
          </a:xfrm>
        </p:spPr>
        <p:txBody>
          <a:bodyPr/>
          <a:lstStyle/>
          <a:p>
            <a:r>
              <a:rPr lang="zh-CN" altLang="en-US" dirty="0" smtClean="0"/>
              <a:t>海量数据查询统计技术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16247" y="2071789"/>
            <a:ext cx="89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90" y="2174549"/>
            <a:ext cx="2642587" cy="8205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73" y="2174549"/>
            <a:ext cx="2277643" cy="82564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35634"/>
              </p:ext>
            </p:extLst>
          </p:nvPr>
        </p:nvGraphicFramePr>
        <p:xfrm>
          <a:off x="1618762" y="3673881"/>
          <a:ext cx="8127999" cy="242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对比项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Elasticsearch</a:t>
                      </a:r>
                      <a:r>
                        <a:rPr lang="en-US" altLang="zh-CN" dirty="0" smtClean="0"/>
                        <a:t> &amp; Search API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Kafka &amp; Storm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数据流输入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支持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支持</a:t>
                      </a:r>
                      <a:endParaRPr lang="zh-CN" altLang="en-US" dirty="0"/>
                    </a:p>
                  </a:txBody>
                  <a:tcPr/>
                </a:tc>
              </a:tr>
              <a:tr h="67518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数据持久化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建立索引磁盘化存储 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支持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Kafka</a:t>
                      </a:r>
                      <a:r>
                        <a:rPr lang="zh-CN" altLang="en-US" dirty="0" smtClean="0"/>
                        <a:t>临时存储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持久化需外部实现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处理速度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快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更快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修改或添加查询统计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修改查询语句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灵活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需添额外加处理程序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不灵活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00" y="2342539"/>
            <a:ext cx="1079565" cy="107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系统</a:t>
            </a:r>
            <a:r>
              <a:rPr lang="zh-CN" altLang="en-US" b="1" dirty="0" smtClean="0"/>
              <a:t>背景</a:t>
            </a:r>
            <a:endParaRPr lang="en-US" altLang="zh-CN" b="1" dirty="0" smtClean="0"/>
          </a:p>
          <a:p>
            <a:r>
              <a:rPr lang="zh-CN" altLang="en-US" b="1" dirty="0"/>
              <a:t>开源</a:t>
            </a:r>
            <a:r>
              <a:rPr lang="zh-CN" altLang="en-US" b="1" dirty="0" smtClean="0"/>
              <a:t>日志处理技术</a:t>
            </a:r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日志采集和分析系统设计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/>
              <a:t>系统性能和功能</a:t>
            </a:r>
            <a:r>
              <a:rPr lang="zh-CN" altLang="en-US" b="1" dirty="0" smtClean="0"/>
              <a:t>展现</a:t>
            </a:r>
            <a:endParaRPr lang="en-US" altLang="zh-CN" b="1" dirty="0" smtClean="0"/>
          </a:p>
          <a:p>
            <a:r>
              <a:rPr lang="zh-CN" altLang="en-US" b="1" dirty="0"/>
              <a:t>总结和展望</a:t>
            </a:r>
            <a:endParaRPr lang="en-US" altLang="zh-CN" b="1" dirty="0"/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9310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日志采集和分析系统设计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193800"/>
            <a:ext cx="5235236" cy="508773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系统架构</a:t>
            </a:r>
            <a:endParaRPr lang="en-US" altLang="zh-CN" dirty="0" smtClean="0"/>
          </a:p>
          <a:p>
            <a:pPr lvl="1"/>
            <a:r>
              <a:rPr lang="en-US" altLang="zh-CN" sz="2800" dirty="0" err="1" smtClean="0"/>
              <a:t>Flume+Elasticsearch+Highcharts&amp;Kibana</a:t>
            </a:r>
            <a:endParaRPr lang="en-US" altLang="zh-CN" sz="2800" dirty="0" smtClean="0"/>
          </a:p>
          <a:p>
            <a:pPr lvl="1"/>
            <a:endParaRPr lang="en-US" altLang="zh-CN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后台</a:t>
            </a:r>
            <a:r>
              <a:rPr lang="en-US" altLang="zh-CN" sz="2000" dirty="0" smtClean="0"/>
              <a:t>web</a:t>
            </a:r>
            <a:r>
              <a:rPr lang="zh-CN" altLang="en-US" sz="2000" dirty="0" smtClean="0"/>
              <a:t>管理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数据库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日志采集</a:t>
            </a:r>
            <a:r>
              <a:rPr lang="en-US" altLang="zh-CN" sz="2000" dirty="0" smtClean="0"/>
              <a:t>client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日志采集</a:t>
            </a:r>
            <a:r>
              <a:rPr lang="en-US" altLang="zh-CN" sz="2000" dirty="0" smtClean="0"/>
              <a:t>server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日志存储分析模块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索引管理模块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日志报警模块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前台</a:t>
            </a:r>
            <a:r>
              <a:rPr lang="en-US" altLang="zh-CN" sz="2000" dirty="0" smtClean="0"/>
              <a:t>web</a:t>
            </a:r>
            <a:r>
              <a:rPr lang="zh-CN" altLang="en-US" sz="2000" dirty="0" smtClean="0"/>
              <a:t>展示</a:t>
            </a:r>
            <a:endParaRPr lang="en-US" altLang="zh-CN" sz="20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5" y="1095343"/>
            <a:ext cx="5359997" cy="55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日志采集和分析系统设计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4084539" cy="508773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日志采集模块实现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节点日志汇总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	</a:t>
            </a:r>
            <a:r>
              <a:rPr lang="en-US" altLang="zh-CN" sz="2800" dirty="0" err="1"/>
              <a:t>tail+logpath+inode+offset</a:t>
            </a:r>
            <a:endParaRPr lang="en-US" altLang="zh-CN" sz="2800" dirty="0"/>
          </a:p>
          <a:p>
            <a:pPr marL="0" lvl="1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 smtClean="0"/>
              <a:t>支持断点续传不</a:t>
            </a:r>
            <a:r>
              <a:rPr lang="zh-CN" altLang="en-US" sz="2000" dirty="0"/>
              <a:t>丢</a:t>
            </a:r>
            <a:r>
              <a:rPr lang="zh-CN" altLang="en-US" sz="2000" dirty="0" smtClean="0"/>
              <a:t>日志</a:t>
            </a:r>
            <a:endParaRPr lang="en-US" altLang="zh-CN" sz="2000" dirty="0" smtClean="0"/>
          </a:p>
          <a:p>
            <a:pPr marL="0" lvl="1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定时</a:t>
            </a:r>
            <a:r>
              <a:rPr lang="zh-CN" altLang="en-US" sz="2000" dirty="0" smtClean="0"/>
              <a:t>重启，更新配置文件</a:t>
            </a:r>
            <a:endParaRPr lang="en-US" altLang="zh-CN" sz="2000" dirty="0"/>
          </a:p>
        </p:txBody>
      </p:sp>
      <p:pic>
        <p:nvPicPr>
          <p:cNvPr id="1028" name="Picture 4" descr="C:\Users\mine09443\AppData\Local\YNote\data\huqingbao1207@163.com\b9b900bcc2834142a356550ecfc9a856\clip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1309622"/>
            <a:ext cx="5926779" cy="48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ne09443\AppData\Local\YNote\data\huqingbao1207@163.com\e52c4243dfbf41eabd2caeb04e2fa514\clipbo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/>
          <a:stretch/>
        </p:blipFill>
        <p:spPr bwMode="auto">
          <a:xfrm>
            <a:off x="8609428" y="4194290"/>
            <a:ext cx="3399692" cy="9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日志采集和分析系统设计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193800"/>
            <a:ext cx="3697984" cy="508773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日志采集模块实现</a:t>
            </a:r>
            <a:endParaRPr lang="en-US" altLang="zh-CN" dirty="0" smtClean="0"/>
          </a:p>
          <a:p>
            <a:r>
              <a:rPr lang="en-US" altLang="zh-CN" dirty="0" smtClean="0"/>
              <a:t>Flume</a:t>
            </a:r>
            <a:r>
              <a:rPr lang="zh-CN" altLang="en-US" dirty="0" smtClean="0"/>
              <a:t>分级模式</a:t>
            </a:r>
            <a:endParaRPr lang="en-US" altLang="zh-CN" dirty="0" smtClean="0"/>
          </a:p>
          <a:p>
            <a:pPr lvl="1"/>
            <a:endParaRPr lang="en-US" altLang="zh-CN" sz="2800" dirty="0" smtClean="0"/>
          </a:p>
          <a:p>
            <a:pPr lvl="1"/>
            <a:endParaRPr lang="en-US" altLang="zh-CN" sz="2800" dirty="0" smtClean="0"/>
          </a:p>
          <a:p>
            <a:pPr lvl="1"/>
            <a:endParaRPr lang="en-US" altLang="zh-CN" sz="2800" dirty="0"/>
          </a:p>
          <a:p>
            <a:pPr lvl="1"/>
            <a:endParaRPr lang="en-US" altLang="zh-CN" sz="2800" dirty="0"/>
          </a:p>
          <a:p>
            <a:pPr marL="0" lvl="1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</a:t>
            </a:r>
            <a:r>
              <a:rPr lang="zh-CN" altLang="en-US" sz="2000" dirty="0" smtClean="0"/>
              <a:t>监听汇总日志</a:t>
            </a:r>
            <a:endParaRPr lang="en-US" altLang="zh-CN" sz="2000" dirty="0" smtClean="0"/>
          </a:p>
          <a:p>
            <a:pPr marL="0" lvl="1" indent="0">
              <a:buNone/>
            </a:pPr>
            <a:r>
              <a:rPr lang="zh-CN" altLang="en-US" sz="2000" dirty="0" smtClean="0"/>
              <a:t>      实时上传新增数据</a:t>
            </a:r>
            <a:endParaRPr lang="en-US" altLang="zh-CN" dirty="0"/>
          </a:p>
          <a:p>
            <a:pPr marL="0" lvl="1" indent="0">
              <a:buNone/>
            </a:pPr>
            <a:r>
              <a:rPr lang="zh-CN" altLang="en-US" sz="2000" dirty="0" smtClean="0"/>
              <a:t>      正则抽取，日志预处理</a:t>
            </a:r>
            <a:endParaRPr lang="en-US" altLang="zh-CN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40" y="2386746"/>
            <a:ext cx="5086350" cy="71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40" y="3202817"/>
            <a:ext cx="4733925" cy="895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6" y="2020023"/>
            <a:ext cx="7374828" cy="34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日志采集和分析系统设计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193800"/>
            <a:ext cx="3697984" cy="508773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日志采集模块实现</a:t>
            </a:r>
            <a:endParaRPr lang="en-US" altLang="zh-CN" dirty="0" smtClean="0"/>
          </a:p>
          <a:p>
            <a:r>
              <a:rPr lang="en-US" altLang="zh-CN" dirty="0" smtClean="0"/>
              <a:t>Flume</a:t>
            </a:r>
            <a:r>
              <a:rPr lang="zh-CN" altLang="en-US" dirty="0"/>
              <a:t> </a:t>
            </a:r>
            <a:r>
              <a:rPr lang="en-US" altLang="zh-CN" dirty="0" smtClean="0"/>
              <a:t>fan-out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pPr lvl="1"/>
            <a:endParaRPr lang="en-US" altLang="zh-CN" sz="2800" dirty="0"/>
          </a:p>
          <a:p>
            <a:pPr marL="0" lvl="1" indent="0">
              <a:buNone/>
            </a:pPr>
            <a:r>
              <a:rPr lang="zh-CN" altLang="en-US" sz="2000" dirty="0" smtClean="0"/>
              <a:t>       过滤日志</a:t>
            </a:r>
            <a:r>
              <a:rPr lang="en-US" altLang="zh-CN" sz="2000" dirty="0" smtClean="0"/>
              <a:t>service</a:t>
            </a:r>
            <a:r>
              <a:rPr lang="zh-CN" altLang="en-US" sz="2000" dirty="0" smtClean="0"/>
              <a:t>字段</a:t>
            </a:r>
            <a:endParaRPr lang="en-US" altLang="zh-CN" sz="2000" dirty="0" smtClean="0"/>
          </a:p>
          <a:p>
            <a:pPr marL="0" lvl="1" indent="0">
              <a:buNone/>
            </a:pPr>
            <a:r>
              <a:rPr lang="zh-CN" altLang="en-US" sz="2000" dirty="0" smtClean="0"/>
              <a:t>       分散日志数据流</a:t>
            </a:r>
            <a:endParaRPr lang="en-US" altLang="zh-CN" sz="2000" dirty="0" smtClean="0"/>
          </a:p>
          <a:p>
            <a:pPr marL="0" lvl="1" indent="0">
              <a:buNone/>
            </a:pPr>
            <a:r>
              <a:rPr lang="zh-CN" altLang="en-US" sz="2000" dirty="0" smtClean="0"/>
              <a:t>       日志转存和持久化</a:t>
            </a:r>
            <a:endParaRPr lang="en-US" altLang="zh-CN" dirty="0"/>
          </a:p>
          <a:p>
            <a:pPr marL="0" lvl="1" indent="0">
              <a:buNone/>
            </a:pPr>
            <a:r>
              <a:rPr lang="zh-CN" altLang="en-US" sz="2000" dirty="0" smtClean="0"/>
              <a:t>       建立差异化</a:t>
            </a:r>
            <a:r>
              <a:rPr lang="en-US" altLang="zh-CN" sz="2000" dirty="0" smtClean="0"/>
              <a:t>service</a:t>
            </a:r>
            <a:r>
              <a:rPr lang="zh-CN" altLang="en-US" sz="2000" dirty="0" smtClean="0"/>
              <a:t>索引</a:t>
            </a:r>
            <a:endParaRPr lang="en-US" altLang="zh-CN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95" y="2025748"/>
            <a:ext cx="6881293" cy="31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日志采集和分析系统设计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10377079" cy="508773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日志分析模块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n-US" altLang="zh-CN" dirty="0" err="1" smtClean="0">
                <a:solidFill>
                  <a:schemeClr val="tx1"/>
                </a:solidFill>
              </a:rPr>
              <a:t>ElasticSearch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是一个基于</a:t>
            </a:r>
            <a:r>
              <a:rPr lang="en-US" altLang="zh-CN" dirty="0" err="1" smtClean="0">
                <a:solidFill>
                  <a:schemeClr val="tx1"/>
                </a:solidFill>
              </a:rPr>
              <a:t>Lucene</a:t>
            </a:r>
            <a:r>
              <a:rPr lang="zh-CN" altLang="en-US" dirty="0" smtClean="0">
                <a:solidFill>
                  <a:schemeClr val="tx1"/>
                </a:solidFill>
              </a:rPr>
              <a:t>构建</a:t>
            </a:r>
            <a:r>
              <a:rPr lang="zh-CN" altLang="en-US" dirty="0">
                <a:solidFill>
                  <a:schemeClr val="tx1"/>
                </a:solidFill>
              </a:rPr>
              <a:t>的开源、分布式，</a:t>
            </a:r>
            <a:r>
              <a:rPr lang="en-US" altLang="zh-CN" dirty="0" err="1">
                <a:solidFill>
                  <a:schemeClr val="tx1"/>
                </a:solidFill>
              </a:rPr>
              <a:t>RESTful</a:t>
            </a:r>
            <a:r>
              <a:rPr lang="zh-CN" altLang="en-US" dirty="0">
                <a:solidFill>
                  <a:schemeClr val="tx1"/>
                </a:solidFill>
              </a:rPr>
              <a:t>搜索引擎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ElasticSearch</a:t>
            </a:r>
            <a:r>
              <a:rPr lang="zh-CN" altLang="en-US" sz="2400" dirty="0" smtClean="0">
                <a:solidFill>
                  <a:schemeClr val="tx1"/>
                </a:solidFill>
              </a:rPr>
              <a:t>为应用程序提供搜索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算法和相关的基础架构，用户只需要将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应用程序中的数据上载到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ElasticSearch</a:t>
            </a:r>
            <a:r>
              <a:rPr lang="zh-CN" altLang="en-US" sz="2400" dirty="0" smtClean="0">
                <a:solidFill>
                  <a:schemeClr val="tx1"/>
                </a:solidFill>
              </a:rPr>
              <a:t>数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据存储中，就可以通过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RESTful</a:t>
            </a:r>
            <a:r>
              <a:rPr lang="en-US" altLang="zh-CN" sz="2400" dirty="0" smtClean="0">
                <a:solidFill>
                  <a:schemeClr val="tx1"/>
                </a:solidFill>
              </a:rPr>
              <a:t> URL</a:t>
            </a:r>
            <a:r>
              <a:rPr lang="zh-CN" altLang="en-US" sz="2400" dirty="0" smtClean="0">
                <a:solidFill>
                  <a:schemeClr val="tx1"/>
                </a:solidFill>
              </a:rPr>
              <a:t>与其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交互。通过水平伸缩的方式来构建的</a:t>
            </a:r>
            <a:r>
              <a:rPr lang="en-US" altLang="zh-CN" sz="24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这使得它能够和云技术以及大数据技术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的崛起完美吻合。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/>
          <a:stretch/>
        </p:blipFill>
        <p:spPr>
          <a:xfrm>
            <a:off x="6668086" y="2471488"/>
            <a:ext cx="3591597" cy="25323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57" y="3467290"/>
            <a:ext cx="3882618" cy="27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日志采集和分析系统设计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193800"/>
            <a:ext cx="3594444" cy="508773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日志分析模块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 smtClean="0"/>
              <a:t>        </a:t>
            </a:r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</a:p>
          <a:p>
            <a:pPr marL="0" lvl="1" indent="0">
              <a:buNone/>
            </a:pPr>
            <a:endParaRPr lang="en-US" altLang="zh-CN" dirty="0"/>
          </a:p>
          <a:p>
            <a:pPr marL="0" lvl="1" indent="0">
              <a:buNone/>
            </a:pP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</a:p>
          <a:p>
            <a:pPr marL="0" lvl="1" indent="0">
              <a:buNone/>
            </a:pPr>
            <a:endParaRPr lang="en-US" altLang="zh-CN" dirty="0"/>
          </a:p>
          <a:p>
            <a:pPr marL="0" lvl="1" indent="0">
              <a:buNone/>
            </a:pPr>
            <a:r>
              <a:rPr lang="en-US" altLang="zh-CN" dirty="0" smtClean="0"/>
              <a:t>      </a:t>
            </a:r>
          </a:p>
          <a:p>
            <a:pPr marL="0" lvl="1" indent="0">
              <a:buNone/>
            </a:pPr>
            <a:endParaRPr lang="en-US" altLang="zh-CN" dirty="0"/>
          </a:p>
          <a:p>
            <a:pPr marL="0" lvl="1" indent="0">
              <a:buNone/>
            </a:pPr>
            <a:r>
              <a:rPr lang="en-US" altLang="zh-CN" dirty="0" smtClean="0"/>
              <a:t>         “foo-bar” not “foo” “bar”</a:t>
            </a:r>
            <a:r>
              <a:rPr lang="zh-CN" altLang="en-US" dirty="0"/>
              <a:t>。</a:t>
            </a:r>
            <a:r>
              <a:rPr lang="zh-CN" altLang="en-US" dirty="0" smtClean="0"/>
              <a:t>提前创建索引，</a:t>
            </a:r>
            <a:r>
              <a:rPr lang="en-US" altLang="zh-CN" dirty="0"/>
              <a:t> mapping</a:t>
            </a:r>
            <a:r>
              <a:rPr lang="zh-CN" altLang="en-US" dirty="0"/>
              <a:t>中的字段加</a:t>
            </a:r>
            <a:r>
              <a:rPr lang="en-US" altLang="zh-CN" dirty="0"/>
              <a:t>"index":"</a:t>
            </a:r>
            <a:r>
              <a:rPr lang="en-US" altLang="zh-CN" dirty="0" err="1"/>
              <a:t>not_analyzed</a:t>
            </a:r>
            <a:r>
              <a:rPr lang="en-US" altLang="zh-CN" dirty="0"/>
              <a:t>" 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91" y="1779201"/>
            <a:ext cx="7387977" cy="366371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12356"/>
              </p:ext>
            </p:extLst>
          </p:nvPr>
        </p:nvGraphicFramePr>
        <p:xfrm>
          <a:off x="1064234" y="2053880"/>
          <a:ext cx="3156074" cy="218716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78037"/>
                <a:gridCol w="1578037"/>
              </a:tblGrid>
              <a:tr h="364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MySQL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Elasticsearch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Database</a:t>
                      </a:r>
                      <a:endParaRPr lang="zh-CN" sz="18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Index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Table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Type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Table schema</a:t>
                      </a:r>
                      <a:endParaRPr lang="zh-CN" sz="18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mapping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Row</a:t>
                      </a:r>
                      <a:endParaRPr lang="zh-CN" sz="18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Document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Field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Field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071" y="2966049"/>
            <a:ext cx="7422045" cy="30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系统</a:t>
            </a:r>
            <a:r>
              <a:rPr lang="zh-CN" altLang="en-US" b="1" dirty="0" smtClean="0"/>
              <a:t>背景</a:t>
            </a:r>
            <a:endParaRPr lang="en-US" altLang="zh-CN" b="1" dirty="0" smtClean="0"/>
          </a:p>
          <a:p>
            <a:r>
              <a:rPr lang="zh-CN" altLang="en-US" b="1" dirty="0"/>
              <a:t>开源</a:t>
            </a:r>
            <a:r>
              <a:rPr lang="zh-CN" altLang="en-US" b="1" dirty="0" smtClean="0"/>
              <a:t>日志处理技术</a:t>
            </a:r>
            <a:endParaRPr lang="en-US" altLang="zh-CN" b="1" dirty="0" smtClean="0"/>
          </a:p>
          <a:p>
            <a:r>
              <a:rPr lang="zh-CN" altLang="en-US" b="1" dirty="0" smtClean="0"/>
              <a:t>日志采集和分析系统设计</a:t>
            </a:r>
            <a:endParaRPr lang="en-US" altLang="zh-CN" b="1" dirty="0" smtClean="0"/>
          </a:p>
          <a:p>
            <a:r>
              <a:rPr lang="zh-CN" altLang="en-US" b="1" dirty="0"/>
              <a:t>系统性能和功能</a:t>
            </a:r>
            <a:r>
              <a:rPr lang="zh-CN" altLang="en-US" b="1" dirty="0" smtClean="0"/>
              <a:t>展现</a:t>
            </a:r>
            <a:endParaRPr lang="en-US" altLang="zh-CN" b="1" dirty="0" smtClean="0"/>
          </a:p>
          <a:p>
            <a:r>
              <a:rPr lang="zh-CN" altLang="en-US" b="1" dirty="0" smtClean="0"/>
              <a:t>总结和展望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8295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系统</a:t>
            </a:r>
            <a:r>
              <a:rPr lang="zh-CN" altLang="en-US" b="1" dirty="0" smtClean="0"/>
              <a:t>背景</a:t>
            </a:r>
            <a:endParaRPr lang="en-US" altLang="zh-CN" b="1" dirty="0" smtClean="0"/>
          </a:p>
          <a:p>
            <a:r>
              <a:rPr lang="zh-CN" altLang="en-US" b="1" dirty="0"/>
              <a:t>开源</a:t>
            </a:r>
            <a:r>
              <a:rPr lang="zh-CN" altLang="en-US" b="1" dirty="0" smtClean="0"/>
              <a:t>日志处理技术</a:t>
            </a:r>
            <a:endParaRPr lang="en-US" altLang="zh-CN" b="1" dirty="0" smtClean="0"/>
          </a:p>
          <a:p>
            <a:r>
              <a:rPr lang="zh-CN" altLang="en-US" b="1" dirty="0" smtClean="0"/>
              <a:t>日志采集和分析系统设计</a:t>
            </a:r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系统性能</a:t>
            </a:r>
            <a:r>
              <a:rPr lang="zh-CN" altLang="en-US" b="1" dirty="0">
                <a:solidFill>
                  <a:srgbClr val="FF0000"/>
                </a:solidFill>
              </a:rPr>
              <a:t>和功能</a:t>
            </a:r>
            <a:r>
              <a:rPr lang="zh-CN" altLang="en-US" b="1" dirty="0" smtClean="0">
                <a:solidFill>
                  <a:srgbClr val="FF0000"/>
                </a:solidFill>
              </a:rPr>
              <a:t>展现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/>
              <a:t>总结和展望</a:t>
            </a:r>
            <a:endParaRPr lang="en-US" altLang="zh-CN" b="1" dirty="0"/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7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系统性能和功能展现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10274325" cy="508773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系统性能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</a:t>
            </a:r>
            <a:r>
              <a:rPr lang="en-US" altLang="zh-CN" dirty="0" err="1" smtClean="0"/>
              <a:t>elasticsearch</a:t>
            </a:r>
            <a:r>
              <a:rPr lang="zh-CN" altLang="zh-CN" dirty="0" smtClean="0"/>
              <a:t>集群</a:t>
            </a:r>
            <a:r>
              <a:rPr lang="en-US" altLang="zh-CN" dirty="0" smtClean="0"/>
              <a:t>:</a:t>
            </a:r>
          </a:p>
          <a:p>
            <a:pPr marL="0" lvl="1" indent="0">
              <a:buNone/>
            </a:pPr>
            <a:endParaRPr lang="en-US" altLang="zh-CN" dirty="0" smtClean="0"/>
          </a:p>
          <a:p>
            <a:pPr marL="0" lvl="1" indent="0">
              <a:buNone/>
            </a:pPr>
            <a:endParaRPr lang="en-US" altLang="zh-CN" dirty="0"/>
          </a:p>
          <a:p>
            <a:pPr marL="0" lvl="1" indent="0">
              <a:buNone/>
            </a:pPr>
            <a:endParaRPr lang="en-US" altLang="zh-CN" dirty="0" smtClean="0"/>
          </a:p>
          <a:p>
            <a:pPr marL="0" lvl="1" indent="0">
              <a:buNone/>
            </a:pPr>
            <a:endParaRPr lang="en-US" altLang="zh-CN" dirty="0"/>
          </a:p>
          <a:p>
            <a:pPr marL="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  <a:p>
            <a:pPr marL="914400" lvl="2" indent="0">
              <a:buNone/>
            </a:pPr>
            <a:endParaRPr lang="en-US" altLang="zh-CN" dirty="0" smtClean="0"/>
          </a:p>
          <a:p>
            <a:pPr marL="914400" lvl="2" indent="0">
              <a:buNone/>
            </a:pPr>
            <a:r>
              <a:rPr lang="en-US" altLang="zh-CN" dirty="0" smtClean="0"/>
              <a:t>         </a:t>
            </a:r>
            <a:r>
              <a:rPr lang="zh-CN" altLang="zh-CN" dirty="0" smtClean="0"/>
              <a:t>当前</a:t>
            </a:r>
            <a:r>
              <a:rPr lang="zh-CN" altLang="zh-CN" dirty="0"/>
              <a:t>系统已应用于集群环境采集节点日志信息，</a:t>
            </a:r>
            <a:r>
              <a:rPr lang="zh-CN" altLang="zh-CN" b="1" dirty="0">
                <a:solidFill>
                  <a:srgbClr val="FF0000"/>
                </a:solidFill>
              </a:rPr>
              <a:t>支持</a:t>
            </a:r>
            <a:r>
              <a:rPr lang="zh-CN" altLang="zh-CN" b="1" dirty="0" smtClean="0">
                <a:solidFill>
                  <a:srgbClr val="FF0000"/>
                </a:solidFill>
              </a:rPr>
              <a:t>采集</a:t>
            </a:r>
            <a:r>
              <a:rPr lang="zh-CN" altLang="en-US" b="1" dirty="0">
                <a:solidFill>
                  <a:srgbClr val="FF0000"/>
                </a:solidFill>
              </a:rPr>
              <a:t>并发</a:t>
            </a:r>
            <a:r>
              <a:rPr lang="zh-CN" altLang="zh-CN" b="1" dirty="0" smtClean="0">
                <a:solidFill>
                  <a:srgbClr val="FF0000"/>
                </a:solidFill>
              </a:rPr>
              <a:t>节点</a:t>
            </a:r>
            <a:r>
              <a:rPr lang="en-US" altLang="zh-CN" b="1" dirty="0">
                <a:solidFill>
                  <a:srgbClr val="FF0000"/>
                </a:solidFill>
              </a:rPr>
              <a:t>1500</a:t>
            </a:r>
            <a:r>
              <a:rPr lang="zh-CN" altLang="zh-CN" b="1" dirty="0">
                <a:solidFill>
                  <a:srgbClr val="FF0000"/>
                </a:solidFill>
              </a:rPr>
              <a:t>以上</a:t>
            </a:r>
            <a:r>
              <a:rPr lang="zh-CN" altLang="zh-CN" dirty="0"/>
              <a:t>，峰值数据传输量可达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zh-CN" b="1" dirty="0">
                <a:solidFill>
                  <a:srgbClr val="FF0000"/>
                </a:solidFill>
              </a:rPr>
              <a:t>万条日志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zh-CN" b="1" dirty="0">
                <a:solidFill>
                  <a:srgbClr val="FF0000"/>
                </a:solidFill>
              </a:rPr>
              <a:t>秒</a:t>
            </a:r>
            <a:r>
              <a:rPr lang="zh-CN" altLang="zh-CN" dirty="0"/>
              <a:t>，数据产生到写入存储和分析引擎耗时</a:t>
            </a:r>
            <a:r>
              <a:rPr lang="en-US" altLang="zh-CN" b="1" dirty="0">
                <a:solidFill>
                  <a:srgbClr val="FF0000"/>
                </a:solidFill>
              </a:rPr>
              <a:t>20</a:t>
            </a:r>
            <a:r>
              <a:rPr lang="zh-CN" altLang="zh-CN" b="1" dirty="0">
                <a:solidFill>
                  <a:srgbClr val="FF0000"/>
                </a:solidFill>
              </a:rPr>
              <a:t>秒</a:t>
            </a:r>
            <a:r>
              <a:rPr lang="zh-CN" altLang="zh-CN" dirty="0"/>
              <a:t>以内。基本满足日常集群日志的实时性采集需求。</a:t>
            </a:r>
            <a:endParaRPr lang="en-US" altLang="zh-CN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23633"/>
              </p:ext>
            </p:extLst>
          </p:nvPr>
        </p:nvGraphicFramePr>
        <p:xfrm>
          <a:off x="1913205" y="2512583"/>
          <a:ext cx="6586806" cy="18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16"/>
                <a:gridCol w="2658794"/>
                <a:gridCol w="2802596"/>
              </a:tblGrid>
              <a:tr h="36719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性能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Elasticsearch</a:t>
                      </a:r>
                      <a:r>
                        <a:rPr lang="zh-CN" altLang="en-US" dirty="0" smtClean="0"/>
                        <a:t>集群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Flume-server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6719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E5-2640 v3 @ 2.60GHz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E5420  @ 2.50GHz</a:t>
                      </a:r>
                      <a:endParaRPr lang="zh-CN" altLang="en-US" dirty="0"/>
                    </a:p>
                  </a:txBody>
                  <a:tcPr/>
                </a:tc>
              </a:tr>
              <a:tr h="36719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主存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64G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16G</a:t>
                      </a:r>
                      <a:endParaRPr lang="zh-CN" altLang="en-US" dirty="0"/>
                    </a:p>
                  </a:txBody>
                  <a:tcPr/>
                </a:tc>
              </a:tr>
              <a:tr h="36719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操作系统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Scientific Linux 6.2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Scientific Linux 6.2</a:t>
                      </a:r>
                      <a:endParaRPr lang="zh-CN" altLang="en-US" dirty="0"/>
                    </a:p>
                  </a:txBody>
                  <a:tcPr/>
                </a:tc>
              </a:tr>
              <a:tr h="36719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台数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5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系统性能和功能展现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193800"/>
            <a:ext cx="4242848" cy="508773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效果展示</a:t>
            </a:r>
            <a:endParaRPr lang="en-US" altLang="zh-CN" dirty="0" smtClean="0"/>
          </a:p>
          <a:p>
            <a:pPr marL="0" lvl="1" indent="0">
              <a:buNone/>
            </a:pP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</a:t>
            </a:r>
            <a:r>
              <a:rPr lang="zh-CN" altLang="en-US" sz="2400" dirty="0" smtClean="0"/>
              <a:t>定位</a:t>
            </a:r>
            <a:r>
              <a:rPr lang="zh-CN" altLang="en-US" sz="2400" dirty="0"/>
              <a:t>故障时间点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      日志</a:t>
            </a:r>
            <a:r>
              <a:rPr lang="zh-CN" altLang="en-US" sz="2400" dirty="0"/>
              <a:t>统计分析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      定制</a:t>
            </a:r>
            <a:r>
              <a:rPr lang="zh-CN" altLang="en-US" sz="2400" dirty="0"/>
              <a:t>化图表展示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      实时邮件</a:t>
            </a:r>
            <a:r>
              <a:rPr lang="zh-CN" altLang="en-US" sz="2400" dirty="0"/>
              <a:t>报警</a:t>
            </a:r>
            <a:endParaRPr lang="en-US" altLang="zh-CN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00" y="1481532"/>
            <a:ext cx="7839921" cy="28348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296" y="3336088"/>
            <a:ext cx="6820787" cy="3045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65" y="2024068"/>
            <a:ext cx="6461056" cy="39371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03" y="4261255"/>
            <a:ext cx="8046087" cy="17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系统</a:t>
            </a:r>
            <a:r>
              <a:rPr lang="zh-CN" altLang="en-US" b="1" dirty="0" smtClean="0"/>
              <a:t>背景</a:t>
            </a:r>
            <a:endParaRPr lang="en-US" altLang="zh-CN" b="1" dirty="0" smtClean="0"/>
          </a:p>
          <a:p>
            <a:r>
              <a:rPr lang="zh-CN" altLang="en-US" b="1" dirty="0"/>
              <a:t>开源</a:t>
            </a:r>
            <a:r>
              <a:rPr lang="zh-CN" altLang="en-US" b="1" dirty="0" smtClean="0"/>
              <a:t>日志处理技术</a:t>
            </a:r>
            <a:endParaRPr lang="en-US" altLang="zh-CN" b="1" dirty="0" smtClean="0"/>
          </a:p>
          <a:p>
            <a:r>
              <a:rPr lang="zh-CN" altLang="en-US" b="1" dirty="0" smtClean="0"/>
              <a:t>日志采集和分析系统设计</a:t>
            </a:r>
            <a:endParaRPr lang="en-US" altLang="zh-CN" b="1" dirty="0" smtClean="0"/>
          </a:p>
          <a:p>
            <a:r>
              <a:rPr lang="zh-CN" altLang="en-US" b="1" dirty="0"/>
              <a:t>系统性能和功能展现</a:t>
            </a:r>
            <a:endParaRPr lang="en-US" altLang="zh-CN" b="1" dirty="0"/>
          </a:p>
          <a:p>
            <a:r>
              <a:rPr lang="zh-CN" altLang="en-US" b="1" dirty="0">
                <a:solidFill>
                  <a:srgbClr val="FF0000"/>
                </a:solidFill>
              </a:rPr>
              <a:t>总结和展望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96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10377079" cy="5087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</a:rPr>
              <a:t>核心服务已搭建完成，并提供日常日志采集和日志查询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，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</a:rPr>
              <a:t>基本满足集群的日常监控需求。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</a:rPr>
              <a:t>后台配置管理功能仍在逐步增加，提供更便捷的配置管理。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</a:rPr>
              <a:t>在后续的集群运维工作中，总结典型案例，丰富告警规则库。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</a:rPr>
              <a:t>引入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HDFS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</a:rPr>
              <a:t>海量离线数据存储和分析功能，分析历史数据，建模并预测机器故障。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478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72998" y="2967335"/>
            <a:ext cx="64459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欢迎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大家</a:t>
            </a:r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批评</a:t>
            </a:r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指正</a:t>
            </a:r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！</a:t>
            </a:r>
            <a:endParaRPr lang="en-US" altLang="zh-CN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just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	</a:t>
            </a:r>
            <a:r>
              <a:rPr lang="en-US" altLang="zh-C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	</a:t>
            </a:r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谢谢！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系统</a:t>
            </a:r>
            <a:r>
              <a:rPr lang="zh-CN" altLang="en-US" b="1" dirty="0" smtClean="0">
                <a:solidFill>
                  <a:srgbClr val="FF0000"/>
                </a:solidFill>
              </a:rPr>
              <a:t>背景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/>
              <a:t>开源</a:t>
            </a:r>
            <a:r>
              <a:rPr lang="zh-CN" altLang="en-US" b="1" dirty="0" smtClean="0"/>
              <a:t>日志处理技术</a:t>
            </a:r>
            <a:endParaRPr lang="en-US" altLang="zh-CN" b="1" dirty="0" smtClean="0"/>
          </a:p>
          <a:p>
            <a:r>
              <a:rPr lang="zh-CN" altLang="en-US" b="1" dirty="0" smtClean="0"/>
              <a:t>日志采集和分析系统设计</a:t>
            </a:r>
            <a:endParaRPr lang="en-US" altLang="zh-CN" b="1" dirty="0" smtClean="0"/>
          </a:p>
          <a:p>
            <a:r>
              <a:rPr lang="zh-CN" altLang="en-US" b="1" dirty="0"/>
              <a:t>系统性能和功能</a:t>
            </a:r>
            <a:r>
              <a:rPr lang="zh-CN" altLang="en-US" b="1" dirty="0" smtClean="0"/>
              <a:t>展现</a:t>
            </a:r>
            <a:endParaRPr lang="en-US" altLang="zh-CN" b="1" dirty="0" smtClean="0"/>
          </a:p>
          <a:p>
            <a:r>
              <a:rPr lang="zh-CN" altLang="en-US" b="1" dirty="0"/>
              <a:t>总结和展望</a:t>
            </a:r>
            <a:endParaRPr lang="en-US" altLang="zh-CN" b="1" dirty="0"/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8023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</a:t>
            </a:r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系统</a:t>
            </a:r>
            <a:r>
              <a:rPr lang="zh-CN" altLang="en-US" sz="3600" dirty="0" smtClean="0"/>
              <a:t>背景</a:t>
            </a:r>
            <a:endParaRPr lang="en-US" altLang="zh-CN" sz="3600" dirty="0" smtClean="0"/>
          </a:p>
          <a:p>
            <a:pPr marL="0" indent="0">
              <a:buNone/>
            </a:pP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日志分散，无法大规模采集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日志自动化监控缺失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无法及时感知集群业务变化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手动分析过程复杂、效率低下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典型异常案例不便保存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5353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</a:t>
            </a:r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系统目标</a:t>
            </a:r>
            <a:endParaRPr lang="en-US" altLang="zh-CN" sz="3600" dirty="0" smtClean="0"/>
          </a:p>
          <a:p>
            <a:pPr marL="0" indent="0">
              <a:buNone/>
            </a:pP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实时采集集群服务日志信息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及时发现故障信息进行告警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自动化重复劳动，提高效率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技术积累，典型异常案例传承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查询灵活，快速定位故障时间</a:t>
            </a:r>
            <a:endParaRPr lang="en-US" altLang="zh-CN" sz="2600" dirty="0" smtClean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日志信息持久化，提供历史查询</a:t>
            </a:r>
            <a:endParaRPr lang="en-US" altLang="zh-CN" sz="2600" dirty="0" smtClean="0"/>
          </a:p>
          <a:p>
            <a:pPr marL="914400" lvl="2" indent="0">
              <a:buNone/>
            </a:pPr>
            <a:endParaRPr lang="en-US" altLang="zh-CN" sz="26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n-US" altLang="zh-CN" sz="2600" dirty="0" smtClean="0"/>
          </a:p>
        </p:txBody>
      </p:sp>
    </p:spTree>
    <p:extLst>
      <p:ext uri="{BB962C8B-B14F-4D97-AF65-F5344CB8AC3E}">
        <p14:creationId xmlns:p14="http://schemas.microsoft.com/office/powerpoint/2010/main" val="20096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系统</a:t>
            </a:r>
            <a:r>
              <a:rPr lang="zh-CN" altLang="en-US" b="1" dirty="0" smtClean="0"/>
              <a:t>背景</a:t>
            </a:r>
            <a:endParaRPr lang="en-US" altLang="zh-CN" b="1" dirty="0" smtClean="0"/>
          </a:p>
          <a:p>
            <a:r>
              <a:rPr lang="zh-CN" altLang="en-US" b="1" dirty="0">
                <a:solidFill>
                  <a:srgbClr val="FF0000"/>
                </a:solidFill>
              </a:rPr>
              <a:t>开源</a:t>
            </a:r>
            <a:r>
              <a:rPr lang="zh-CN" altLang="en-US" b="1" dirty="0" smtClean="0">
                <a:solidFill>
                  <a:srgbClr val="FF0000"/>
                </a:solidFill>
              </a:rPr>
              <a:t>日志处理技术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/>
              <a:t>日志采集和分析系统设计</a:t>
            </a:r>
            <a:endParaRPr lang="en-US" altLang="zh-CN" b="1" dirty="0" smtClean="0"/>
          </a:p>
          <a:p>
            <a:r>
              <a:rPr lang="zh-CN" altLang="en-US" b="1" dirty="0"/>
              <a:t>系统性能和功能</a:t>
            </a:r>
            <a:r>
              <a:rPr lang="zh-CN" altLang="en-US" b="1" dirty="0" smtClean="0"/>
              <a:t>展现</a:t>
            </a:r>
            <a:endParaRPr lang="en-US" altLang="zh-CN" b="1" dirty="0" smtClean="0"/>
          </a:p>
          <a:p>
            <a:r>
              <a:rPr lang="zh-CN" altLang="en-US" b="1" dirty="0"/>
              <a:t>总结和展望</a:t>
            </a:r>
            <a:endParaRPr lang="en-US" altLang="zh-CN" b="1" dirty="0"/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2759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</a:t>
            </a:r>
            <a:r>
              <a:rPr lang="zh-CN" altLang="en-US" dirty="0" smtClean="0"/>
              <a:t>日志</a:t>
            </a:r>
            <a:r>
              <a:rPr lang="zh-CN" altLang="en-US" dirty="0"/>
              <a:t>处理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7517057" cy="5035551"/>
          </a:xfrm>
        </p:spPr>
        <p:txBody>
          <a:bodyPr/>
          <a:lstStyle/>
          <a:p>
            <a:r>
              <a:rPr lang="zh-CN" altLang="en-US" dirty="0" smtClean="0"/>
              <a:t>日志实时采集技术</a:t>
            </a:r>
            <a:endParaRPr lang="en-US" altLang="zh-CN" dirty="0" smtClean="0"/>
          </a:p>
          <a:p>
            <a:r>
              <a:rPr lang="en-US" altLang="zh-CN" dirty="0" smtClean="0"/>
              <a:t>Flume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sz="2400" dirty="0" smtClean="0">
                <a:solidFill>
                  <a:schemeClr val="tx1"/>
                </a:solidFill>
              </a:rPr>
              <a:t>Flume</a:t>
            </a:r>
            <a:r>
              <a:rPr lang="zh-CN" altLang="en-US" sz="2400" dirty="0">
                <a:solidFill>
                  <a:schemeClr val="tx1"/>
                </a:solidFill>
              </a:rPr>
              <a:t>是</a:t>
            </a:r>
            <a:r>
              <a:rPr lang="en-US" altLang="zh-CN" sz="2400" dirty="0" err="1">
                <a:solidFill>
                  <a:schemeClr val="tx1"/>
                </a:solidFill>
              </a:rPr>
              <a:t>Cloudera</a:t>
            </a:r>
            <a:r>
              <a:rPr lang="zh-CN" altLang="en-US" sz="2400" dirty="0">
                <a:solidFill>
                  <a:schemeClr val="tx1"/>
                </a:solidFill>
              </a:rPr>
              <a:t>提供的一个高可用的，高可靠的，分布式的海量日志采集、聚合和传输的系统，</a:t>
            </a:r>
            <a:r>
              <a:rPr lang="en-US" altLang="zh-CN" sz="2400" dirty="0">
                <a:solidFill>
                  <a:schemeClr val="tx1"/>
                </a:solidFill>
              </a:rPr>
              <a:t>Flume</a:t>
            </a:r>
            <a:r>
              <a:rPr lang="zh-CN" altLang="en-US" sz="2400" dirty="0">
                <a:solidFill>
                  <a:schemeClr val="tx1"/>
                </a:solidFill>
              </a:rPr>
              <a:t>支持在日志系统中定制各类数据发送方，用于收集数据；同时，</a:t>
            </a:r>
            <a:r>
              <a:rPr lang="en-US" altLang="zh-CN" sz="2400" dirty="0">
                <a:solidFill>
                  <a:schemeClr val="tx1"/>
                </a:solidFill>
              </a:rPr>
              <a:t>Flume</a:t>
            </a:r>
            <a:r>
              <a:rPr lang="zh-CN" altLang="en-US" sz="2400" dirty="0">
                <a:solidFill>
                  <a:schemeClr val="tx1"/>
                </a:solidFill>
              </a:rPr>
              <a:t>提供对数据进行简单处理，并写到各种数据接受方（可定制）的能力。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803" y="1417327"/>
            <a:ext cx="3004778" cy="28690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4496240"/>
            <a:ext cx="1685925" cy="1704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50" y="4584305"/>
            <a:ext cx="6397894" cy="16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</a:t>
            </a:r>
            <a:r>
              <a:rPr lang="zh-CN" altLang="en-US" dirty="0" smtClean="0"/>
              <a:t>日志</a:t>
            </a:r>
            <a:r>
              <a:rPr lang="zh-CN" altLang="en-US" dirty="0"/>
              <a:t>处理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193800"/>
            <a:ext cx="7334176" cy="5136662"/>
          </a:xfrm>
        </p:spPr>
        <p:txBody>
          <a:bodyPr/>
          <a:lstStyle/>
          <a:p>
            <a:r>
              <a:rPr lang="zh-CN" altLang="en-US" dirty="0" smtClean="0"/>
              <a:t>日志实时采集技术</a:t>
            </a:r>
            <a:endParaRPr lang="en-US" altLang="zh-CN" dirty="0" smtClean="0"/>
          </a:p>
          <a:p>
            <a:r>
              <a:rPr lang="en-US" altLang="zh-CN" dirty="0" err="1" smtClean="0"/>
              <a:t>Logstash</a:t>
            </a:r>
            <a:endParaRPr lang="en-US" altLang="zh-CN" dirty="0" smtClean="0"/>
          </a:p>
          <a:p>
            <a:pPr marL="0" lvl="1" indent="0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50000"/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Logstash</a:t>
            </a:r>
            <a:r>
              <a:rPr lang="zh-CN" altLang="en-US" sz="2400" dirty="0"/>
              <a:t>是一个接收，处理，转发日志的工具。支持系统日志，</a:t>
            </a:r>
            <a:r>
              <a:rPr lang="en-US" altLang="zh-CN" sz="2400" dirty="0"/>
              <a:t>webserver</a:t>
            </a:r>
            <a:r>
              <a:rPr lang="zh-CN" altLang="en-US" sz="2400" dirty="0"/>
              <a:t>日志，错误日志，应用日志，总之包括所有可以抛出来的日志类型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0" lvl="1" indent="0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50000"/>
              <a:buNone/>
            </a:pPr>
            <a:r>
              <a:rPr lang="en-US" altLang="zh-CN" sz="2400" dirty="0"/>
              <a:t>     </a:t>
            </a:r>
            <a:r>
              <a:rPr lang="en-US" altLang="zh-CN" sz="2400" dirty="0" smtClean="0"/>
              <a:t>ELK (</a:t>
            </a:r>
            <a:r>
              <a:rPr lang="en-US" altLang="zh-CN" sz="2400" dirty="0" err="1" smtClean="0"/>
              <a:t>Logstash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+ </a:t>
            </a:r>
            <a:r>
              <a:rPr lang="en-US" altLang="zh-CN" sz="2400" dirty="0" err="1" smtClean="0"/>
              <a:t>Elasticsearch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+ </a:t>
            </a:r>
            <a:r>
              <a:rPr lang="en-US" altLang="zh-CN" sz="2400" dirty="0" err="1"/>
              <a:t>Kibana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010" y="1540447"/>
            <a:ext cx="3132073" cy="3036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10" y="4835362"/>
            <a:ext cx="1885950" cy="1066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03" y="4817262"/>
            <a:ext cx="188595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34" y="4817262"/>
            <a:ext cx="1885950" cy="1066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71" y="4817262"/>
            <a:ext cx="18859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</a:t>
            </a:r>
            <a:r>
              <a:rPr lang="zh-CN" altLang="en-US" dirty="0" smtClean="0"/>
              <a:t>日志</a:t>
            </a:r>
            <a:r>
              <a:rPr lang="zh-CN" altLang="en-US" dirty="0"/>
              <a:t>处理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日志实时采集技术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76262" y="2071789"/>
            <a:ext cx="89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"/>
          <a:stretch/>
        </p:blipFill>
        <p:spPr>
          <a:xfrm>
            <a:off x="717220" y="3518197"/>
            <a:ext cx="4948110" cy="284221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59" y="3564237"/>
            <a:ext cx="5950275" cy="279700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17" y="1920276"/>
            <a:ext cx="1476375" cy="14097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589" y="1864004"/>
            <a:ext cx="1562100" cy="1514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21" y="2338961"/>
            <a:ext cx="1079565" cy="107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000120141119A01PPBG">
  <a:themeElements>
    <a:clrScheme name="自定义 542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C00000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A000120150407A29KPBG</Template>
  <TotalTime>956</TotalTime>
  <Words>970</Words>
  <Application>Microsoft Office PowerPoint</Application>
  <PresentationFormat>宽屏</PresentationFormat>
  <Paragraphs>208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宋体</vt:lpstr>
      <vt:lpstr>微软雅黑</vt:lpstr>
      <vt:lpstr>幼圆</vt:lpstr>
      <vt:lpstr>Arial</vt:lpstr>
      <vt:lpstr>Broadway</vt:lpstr>
      <vt:lpstr>Calibri</vt:lpstr>
      <vt:lpstr>Times New Roman</vt:lpstr>
      <vt:lpstr>Wingdings</vt:lpstr>
      <vt:lpstr>A000120141119A01PPBG</vt:lpstr>
      <vt:lpstr>基于Elasticsearch的实时集群日志采集和分析系统实现</vt:lpstr>
      <vt:lpstr>报告提纲</vt:lpstr>
      <vt:lpstr>报告提纲</vt:lpstr>
      <vt:lpstr>系统背景</vt:lpstr>
      <vt:lpstr>系统背景</vt:lpstr>
      <vt:lpstr>报告提纲</vt:lpstr>
      <vt:lpstr>开源日志处理技术</vt:lpstr>
      <vt:lpstr>开源日志处理技术</vt:lpstr>
      <vt:lpstr>开源日志处理技术</vt:lpstr>
      <vt:lpstr>开源日志处理技术</vt:lpstr>
      <vt:lpstr>开源日志处理技术</vt:lpstr>
      <vt:lpstr>开源日志处理技术</vt:lpstr>
      <vt:lpstr>报告提纲</vt:lpstr>
      <vt:lpstr>日志采集和分析系统设计</vt:lpstr>
      <vt:lpstr>日志采集和分析系统设计</vt:lpstr>
      <vt:lpstr>日志采集和分析系统设计</vt:lpstr>
      <vt:lpstr>日志采集和分析系统设计</vt:lpstr>
      <vt:lpstr>日志采集和分析系统设计</vt:lpstr>
      <vt:lpstr>日志采集和分析系统设计</vt:lpstr>
      <vt:lpstr>报告提纲</vt:lpstr>
      <vt:lpstr>系统性能和功能展现</vt:lpstr>
      <vt:lpstr>系统性能和功能展现</vt:lpstr>
      <vt:lpstr>报告提纲</vt:lpstr>
      <vt:lpstr>总结和展望</vt:lpstr>
      <vt:lpstr>PowerPoint 演示文稿</vt:lpstr>
    </vt:vector>
  </TitlesOfParts>
  <Company>ihepit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基于Elasticsearch的实时集群日志采集和分析系统实现</dc:title>
  <dc:creator>star</dc:creator>
  <cp:lastModifiedBy>mine09443</cp:lastModifiedBy>
  <cp:revision>100</cp:revision>
  <dcterms:created xsi:type="dcterms:W3CDTF">2015-08-14T08:36:42Z</dcterms:created>
  <dcterms:modified xsi:type="dcterms:W3CDTF">2015-08-19T01:57:27Z</dcterms:modified>
</cp:coreProperties>
</file>