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591" r:id="rId2"/>
    <p:sldId id="635" r:id="rId3"/>
    <p:sldId id="641" r:id="rId4"/>
    <p:sldId id="639" r:id="rId5"/>
    <p:sldId id="428" r:id="rId6"/>
    <p:sldId id="646" r:id="rId7"/>
    <p:sldId id="647" r:id="rId8"/>
    <p:sldId id="648" r:id="rId9"/>
    <p:sldId id="642" r:id="rId10"/>
    <p:sldId id="592" r:id="rId11"/>
    <p:sldId id="645" r:id="rId12"/>
    <p:sldId id="434" r:id="rId13"/>
    <p:sldId id="555" r:id="rId14"/>
    <p:sldId id="593" r:id="rId15"/>
    <p:sldId id="594" r:id="rId16"/>
    <p:sldId id="557" r:id="rId17"/>
    <p:sldId id="604" r:id="rId18"/>
    <p:sldId id="608" r:id="rId19"/>
    <p:sldId id="611" r:id="rId20"/>
    <p:sldId id="612" r:id="rId21"/>
    <p:sldId id="615" r:id="rId22"/>
    <p:sldId id="617" r:id="rId23"/>
    <p:sldId id="619" r:id="rId24"/>
    <p:sldId id="620" r:id="rId25"/>
    <p:sldId id="621" r:id="rId26"/>
    <p:sldId id="622" r:id="rId27"/>
    <p:sldId id="652" r:id="rId28"/>
    <p:sldId id="653" r:id="rId29"/>
    <p:sldId id="625" r:id="rId30"/>
    <p:sldId id="626" r:id="rId31"/>
    <p:sldId id="628" r:id="rId32"/>
    <p:sldId id="630" r:id="rId33"/>
    <p:sldId id="631" r:id="rId34"/>
    <p:sldId id="649" r:id="rId35"/>
    <p:sldId id="650" r:id="rId36"/>
    <p:sldId id="651" r:id="rId37"/>
    <p:sldId id="654" r:id="rId38"/>
    <p:sldId id="35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wfan" initials="h" lastIdx="9" clrIdx="0"/>
  <p:cmAuthor id="1" name="cj"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CC0000"/>
    <a:srgbClr val="FF6600"/>
    <a:srgbClr val="FF0000"/>
    <a:srgbClr val="339933"/>
    <a:srgbClr val="CC66FF"/>
    <a:srgbClr val="99CC00"/>
    <a:srgbClr val="FF9966"/>
    <a:srgbClr val="00808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67" autoAdjust="0"/>
    <p:restoredTop sz="88029" autoAdjust="0"/>
  </p:normalViewPr>
  <p:slideViewPr>
    <p:cSldViewPr>
      <p:cViewPr>
        <p:scale>
          <a:sx n="50" d="100"/>
          <a:sy n="50" d="100"/>
        </p:scale>
        <p:origin x="-1638" y="-270"/>
      </p:cViewPr>
      <p:guideLst>
        <p:guide orient="horz" pos="3158"/>
        <p:guide orient="horz" pos="4020"/>
        <p:guide orient="horz" pos="3566"/>
        <p:guide orient="horz" pos="3294"/>
        <p:guide orient="horz" pos="618"/>
        <p:guide orient="horz" pos="3929"/>
        <p:guide pos="3651"/>
        <p:guide pos="5148"/>
        <p:guide pos="5239"/>
        <p:guide pos="975"/>
      </p:guideLst>
    </p:cSldViewPr>
  </p:slideViewPr>
  <p:notesTextViewPr>
    <p:cViewPr>
      <p:scale>
        <a:sx n="1" d="1"/>
        <a:sy n="1" d="1"/>
      </p:scale>
      <p:origin x="0" y="0"/>
    </p:cViewPr>
  </p:notesTextViewPr>
  <p:sorterViewPr>
    <p:cViewPr>
      <p:scale>
        <a:sx n="66" d="100"/>
        <a:sy n="66" d="100"/>
      </p:scale>
      <p:origin x="0" y="198"/>
    </p:cViewPr>
  </p:sorterViewPr>
  <p:notesViewPr>
    <p:cSldViewPr>
      <p:cViewPr varScale="1">
        <p:scale>
          <a:sx n="51" d="100"/>
          <a:sy n="51" d="100"/>
        </p:scale>
        <p:origin x="-29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5EED84-2635-4C80-8288-D80F774D87B9}" type="datetimeFigureOut">
              <a:rPr lang="zh-CN" altLang="en-US" smtClean="0"/>
              <a:pPr/>
              <a:t>2015/8/19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730FA6-3E3D-4873-BF38-8AE7D96F6E33}" type="slidenum">
              <a:rPr lang="zh-CN" altLang="en-US" smtClean="0"/>
              <a:pPr/>
              <a:t>‹#›</a:t>
            </a:fld>
            <a:endParaRPr lang="zh-CN" altLang="en-US"/>
          </a:p>
        </p:txBody>
      </p:sp>
    </p:spTree>
    <p:extLst>
      <p:ext uri="{BB962C8B-B14F-4D97-AF65-F5344CB8AC3E}">
        <p14:creationId xmlns:p14="http://schemas.microsoft.com/office/powerpoint/2010/main" val="1845153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2325A-EB34-4684-8CE1-F75E78AC83B9}" type="datetimeFigureOut">
              <a:rPr lang="zh-CN" altLang="en-US" smtClean="0"/>
              <a:pPr/>
              <a:t>2015/8/19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C7707-4F62-43AA-BB6F-E22F13B483F1}" type="slidenum">
              <a:rPr lang="zh-CN" altLang="en-US" smtClean="0"/>
              <a:pPr/>
              <a:t>‹#›</a:t>
            </a:fld>
            <a:endParaRPr lang="zh-CN" altLang="en-US"/>
          </a:p>
        </p:txBody>
      </p:sp>
    </p:spTree>
    <p:extLst>
      <p:ext uri="{BB962C8B-B14F-4D97-AF65-F5344CB8AC3E}">
        <p14:creationId xmlns:p14="http://schemas.microsoft.com/office/powerpoint/2010/main" val="21111956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EC7707-4F62-43AA-BB6F-E22F13B483F1}" type="slidenum">
              <a:rPr lang="zh-CN" altLang="en-US" smtClean="0"/>
              <a:t>2</a:t>
            </a:fld>
            <a:endParaRPr lang="zh-CN" altLang="en-US"/>
          </a:p>
        </p:txBody>
      </p:sp>
    </p:spTree>
    <p:extLst>
      <p:ext uri="{BB962C8B-B14F-4D97-AF65-F5344CB8AC3E}">
        <p14:creationId xmlns:p14="http://schemas.microsoft.com/office/powerpoint/2010/main" val="196437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EC7707-4F62-43AA-BB6F-E22F13B483F1}" type="slidenum">
              <a:rPr lang="zh-CN" altLang="en-US" smtClean="0"/>
              <a:pPr/>
              <a:t>3</a:t>
            </a:fld>
            <a:endParaRPr lang="zh-CN" altLang="en-US"/>
          </a:p>
        </p:txBody>
      </p:sp>
    </p:spTree>
    <p:extLst>
      <p:ext uri="{BB962C8B-B14F-4D97-AF65-F5344CB8AC3E}">
        <p14:creationId xmlns:p14="http://schemas.microsoft.com/office/powerpoint/2010/main" val="118881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EC7707-4F62-43AA-BB6F-E22F13B483F1}" type="slidenum">
              <a:rPr lang="zh-CN" altLang="en-US" smtClean="0"/>
              <a:pPr/>
              <a:t>5</a:t>
            </a:fld>
            <a:endParaRPr lang="zh-CN" altLang="en-US"/>
          </a:p>
        </p:txBody>
      </p:sp>
    </p:spTree>
    <p:extLst>
      <p:ext uri="{BB962C8B-B14F-4D97-AF65-F5344CB8AC3E}">
        <p14:creationId xmlns:p14="http://schemas.microsoft.com/office/powerpoint/2010/main" val="383278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EC7707-4F62-43AA-BB6F-E22F13B483F1}" type="slidenum">
              <a:rPr lang="zh-CN" altLang="en-US" smtClean="0"/>
              <a:pPr/>
              <a:t>7</a:t>
            </a:fld>
            <a:endParaRPr lang="zh-CN" altLang="en-US"/>
          </a:p>
        </p:txBody>
      </p:sp>
    </p:spTree>
    <p:extLst>
      <p:ext uri="{BB962C8B-B14F-4D97-AF65-F5344CB8AC3E}">
        <p14:creationId xmlns:p14="http://schemas.microsoft.com/office/powerpoint/2010/main" val="225556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EC7707-4F62-43AA-BB6F-E22F13B483F1}" type="slidenum">
              <a:rPr lang="zh-CN" altLang="en-US" smtClean="0"/>
              <a:t>11</a:t>
            </a:fld>
            <a:endParaRPr lang="zh-CN" altLang="en-US"/>
          </a:p>
        </p:txBody>
      </p:sp>
    </p:spTree>
    <p:extLst>
      <p:ext uri="{BB962C8B-B14F-4D97-AF65-F5344CB8AC3E}">
        <p14:creationId xmlns:p14="http://schemas.microsoft.com/office/powerpoint/2010/main" val="196437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EC7707-4F62-43AA-BB6F-E22F13B483F1}" type="slidenum">
              <a:rPr lang="zh-CN" altLang="en-US" smtClean="0"/>
              <a:t>34</a:t>
            </a:fld>
            <a:endParaRPr lang="zh-CN" altLang="en-US"/>
          </a:p>
        </p:txBody>
      </p:sp>
    </p:spTree>
    <p:extLst>
      <p:ext uri="{BB962C8B-B14F-4D97-AF65-F5344CB8AC3E}">
        <p14:creationId xmlns:p14="http://schemas.microsoft.com/office/powerpoint/2010/main" val="196437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bwMode="white">
          <a:xfrm>
            <a:off x="457200" y="6477000"/>
            <a:ext cx="21336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ltLang="zh-CN"/>
          </a:p>
        </p:txBody>
      </p:sp>
      <p:sp>
        <p:nvSpPr>
          <p:cNvPr id="3077" name="Rectangle 5"/>
          <p:cNvSpPr>
            <a:spLocks noGrp="1" noChangeArrowheads="1"/>
          </p:cNvSpPr>
          <p:nvPr>
            <p:ph type="ftr" sz="quarter" idx="3"/>
          </p:nvPr>
        </p:nvSpPr>
        <p:spPr bwMode="white">
          <a:xfrm>
            <a:off x="5930900" y="6384925"/>
            <a:ext cx="2895600" cy="244475"/>
          </a:xfrm>
          <a:prstGeom prst="rect">
            <a:avLst/>
          </a:prstGeom>
          <a:extLst>
            <a:ext uri="{909E8E84-426E-40DD-AFC4-6F175D3DCCD1}">
              <a14:hiddenFill xmlns:a14="http://schemas.microsoft.com/office/drawing/2010/main">
                <a:solidFill>
                  <a:schemeClr val="accent1"/>
                </a:solidFill>
              </a14:hiddenFill>
            </a:ext>
          </a:extLst>
        </p:spPr>
        <p:txBody>
          <a:bodyPr/>
          <a:lstStyle>
            <a:lvl1pPr>
              <a:lnSpc>
                <a:spcPct val="90000"/>
              </a:lnSpc>
              <a:spcBef>
                <a:spcPct val="20000"/>
              </a:spcBef>
              <a:buClr>
                <a:schemeClr val="tx2"/>
              </a:buClr>
              <a:buFont typeface="Wingdings" pitchFamily="2" charset="2"/>
              <a:buNone/>
              <a:defRPr/>
            </a:lvl1pPr>
          </a:lstStyle>
          <a:p>
            <a:r>
              <a:rPr lang="en-US" altLang="zh-CN"/>
              <a:t>Edit your company slogan</a:t>
            </a:r>
          </a:p>
        </p:txBody>
      </p:sp>
      <p:sp>
        <p:nvSpPr>
          <p:cNvPr id="3078" name="Rectangle 6"/>
          <p:cNvSpPr>
            <a:spLocks noGrp="1" noChangeArrowheads="1"/>
          </p:cNvSpPr>
          <p:nvPr>
            <p:ph type="sldNum" sz="quarter" idx="4"/>
          </p:nvPr>
        </p:nvSpPr>
        <p:spPr bwMode="white">
          <a:xfrm>
            <a:off x="3124200" y="6477000"/>
            <a:ext cx="1828800" cy="244475"/>
          </a:xfrm>
          <a:extLst>
            <a:ext uri="{909E8E84-426E-40DD-AFC4-6F175D3DCCD1}">
              <a14:hiddenFill xmlns:a14="http://schemas.microsoft.com/office/drawing/2010/main">
                <a:solidFill>
                  <a:schemeClr val="accent1"/>
                </a:solidFill>
              </a14:hiddenFill>
            </a:ext>
          </a:extLst>
        </p:spPr>
        <p:txBody>
          <a:bodyPr/>
          <a:lstStyle>
            <a:lvl1pPr>
              <a:defRPr/>
            </a:lvl1pPr>
          </a:lstStyle>
          <a:p>
            <a:fld id="{FE093F13-CD57-496B-8055-22AB8DA1593B}" type="slidenum">
              <a:rPr lang="en-US" altLang="zh-CN"/>
              <a:pPr/>
              <a:t>‹#›</a:t>
            </a:fld>
            <a:endParaRPr lang="en-US" altLang="zh-CN"/>
          </a:p>
        </p:txBody>
      </p:sp>
      <p:sp>
        <p:nvSpPr>
          <p:cNvPr id="3075" name="Rectangle 3"/>
          <p:cNvSpPr>
            <a:spLocks noGrp="1" noChangeArrowheads="1"/>
          </p:cNvSpPr>
          <p:nvPr>
            <p:ph type="subTitle" idx="1"/>
          </p:nvPr>
        </p:nvSpPr>
        <p:spPr bwMode="gray">
          <a:xfrm>
            <a:off x="2873375" y="4038600"/>
            <a:ext cx="5584825" cy="381000"/>
          </a:xfrm>
        </p:spPr>
        <p:txBody>
          <a:bodyPr/>
          <a:lstStyle>
            <a:lvl1pPr marL="0" indent="0">
              <a:buFont typeface="Wingdings" pitchFamily="2" charset="2"/>
              <a:buNone/>
              <a:defRPr sz="2000" b="1">
                <a:solidFill>
                  <a:schemeClr val="bg2"/>
                </a:solidFill>
              </a:defRPr>
            </a:lvl1pPr>
          </a:lstStyle>
          <a:p>
            <a:pPr lvl="0"/>
            <a:r>
              <a:rPr lang="zh-CN" altLang="en-US" noProof="0" smtClean="0"/>
              <a:t>单击此处编辑母版副标题样式</a:t>
            </a:r>
            <a:endParaRPr lang="en-US" altLang="zh-CN" noProof="0" smtClean="0"/>
          </a:p>
        </p:txBody>
      </p:sp>
      <p:sp>
        <p:nvSpPr>
          <p:cNvPr id="3074" name="Rectangle 2"/>
          <p:cNvSpPr>
            <a:spLocks noGrp="1" noChangeArrowheads="1"/>
          </p:cNvSpPr>
          <p:nvPr>
            <p:ph type="ctrTitle"/>
          </p:nvPr>
        </p:nvSpPr>
        <p:spPr bwMode="gray">
          <a:xfrm>
            <a:off x="2819400" y="3276600"/>
            <a:ext cx="5791200" cy="682625"/>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solidFill>
                  <a:schemeClr val="bg1"/>
                </a:solidFill>
              </a:defRPr>
            </a:lvl1pPr>
          </a:lstStyle>
          <a:p>
            <a:pPr lvl="0"/>
            <a:r>
              <a:rPr lang="zh-CN" altLang="en-US" noProof="0" smtClean="0"/>
              <a:t>单击此处编辑母版标题样式</a:t>
            </a:r>
            <a:endParaRPr lang="en-US" altLang="zh-CN"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7" name="灯片编号占位符 6"/>
          <p:cNvSpPr>
            <a:spLocks noGrp="1"/>
          </p:cNvSpPr>
          <p:nvPr>
            <p:ph type="sldNum" sz="quarter" idx="12"/>
          </p:nvPr>
        </p:nvSpPr>
        <p:spPr/>
        <p:txBody>
          <a:bodyPr/>
          <a:lstStyle>
            <a:lvl1pPr>
              <a:defRPr/>
            </a:lvl1pPr>
          </a:lstStyle>
          <a:p>
            <a:fld id="{54C51686-B52D-4413-891E-143D3EE289FC}" type="slidenum">
              <a:rPr lang="en-US" altLang="zh-CN"/>
              <a:pPr/>
              <a:t>‹#›</a:t>
            </a:fld>
            <a:endParaRPr lang="en-US" altLang="zh-CN"/>
          </a:p>
        </p:txBody>
      </p:sp>
    </p:spTree>
    <p:extLst>
      <p:ext uri="{BB962C8B-B14F-4D97-AF65-F5344CB8AC3E}">
        <p14:creationId xmlns:p14="http://schemas.microsoft.com/office/powerpoint/2010/main" val="226778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BFD4B83D-55E8-4E5E-AC00-8DFA84B005FC}" type="slidenum">
              <a:rPr lang="en-US" altLang="zh-CN"/>
              <a:pPr/>
              <a:t>‹#›</a:t>
            </a:fld>
            <a:endParaRPr lang="en-US" altLang="zh-CN"/>
          </a:p>
        </p:txBody>
      </p:sp>
    </p:spTree>
    <p:extLst>
      <p:ext uri="{BB962C8B-B14F-4D97-AF65-F5344CB8AC3E}">
        <p14:creationId xmlns:p14="http://schemas.microsoft.com/office/powerpoint/2010/main" val="365706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62750" y="457200"/>
            <a:ext cx="2076450"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457200"/>
            <a:ext cx="6076950"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D9F8B7F1-8226-4488-8E46-40E0A99BC993}" type="slidenum">
              <a:rPr lang="en-US" altLang="zh-CN"/>
              <a:pPr/>
              <a:t>‹#›</a:t>
            </a:fld>
            <a:endParaRPr lang="en-US" altLang="zh-CN"/>
          </a:p>
        </p:txBody>
      </p:sp>
    </p:spTree>
    <p:extLst>
      <p:ext uri="{BB962C8B-B14F-4D97-AF65-F5344CB8AC3E}">
        <p14:creationId xmlns:p14="http://schemas.microsoft.com/office/powerpoint/2010/main" val="1246404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828800" y="457200"/>
            <a:ext cx="69342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295400"/>
            <a:ext cx="8305800" cy="4724400"/>
          </a:xfrm>
        </p:spPr>
        <p:txBody>
          <a:bodyPr/>
          <a:lstStyle/>
          <a:p>
            <a:r>
              <a:rPr lang="zh-CN" altLang="en-US" smtClean="0"/>
              <a:t>单击图标添加表格</a:t>
            </a:r>
            <a:endParaRPr lang="zh-CN" altLang="en-US"/>
          </a:p>
        </p:txBody>
      </p:sp>
      <p:sp>
        <p:nvSpPr>
          <p:cNvPr id="4" name="日期占位符 3"/>
          <p:cNvSpPr>
            <a:spLocks noGrp="1"/>
          </p:cNvSpPr>
          <p:nvPr>
            <p:ph type="dt" sz="half" idx="10"/>
          </p:nvPr>
        </p:nvSpPr>
        <p:spPr>
          <a:xfrm>
            <a:off x="304800" y="6553200"/>
            <a:ext cx="2133600" cy="228600"/>
          </a:xfrm>
        </p:spPr>
        <p:txBody>
          <a:bodyPr/>
          <a:lstStyle>
            <a:lvl1pPr>
              <a:defRPr/>
            </a:lvl1pPr>
          </a:lstStyle>
          <a:p>
            <a:endParaRPr lang="en-US" altLang="zh-CN"/>
          </a:p>
        </p:txBody>
      </p:sp>
      <p:sp>
        <p:nvSpPr>
          <p:cNvPr id="5" name="页脚占位符 4"/>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6" name="灯片编号占位符 5"/>
          <p:cNvSpPr>
            <a:spLocks noGrp="1"/>
          </p:cNvSpPr>
          <p:nvPr>
            <p:ph type="sldNum" sz="quarter" idx="12"/>
          </p:nvPr>
        </p:nvSpPr>
        <p:spPr>
          <a:xfrm>
            <a:off x="2971800" y="6553200"/>
            <a:ext cx="2133600" cy="228600"/>
          </a:xfrm>
        </p:spPr>
        <p:txBody>
          <a:bodyPr/>
          <a:lstStyle>
            <a:lvl1pPr>
              <a:defRPr/>
            </a:lvl1pPr>
          </a:lstStyle>
          <a:p>
            <a:fld id="{B9335B9E-02A3-4F89-9EE3-72814D529867}" type="slidenum">
              <a:rPr lang="en-US" altLang="zh-CN"/>
              <a:pPr/>
              <a:t>‹#›</a:t>
            </a:fld>
            <a:endParaRPr lang="en-US" altLang="zh-CN"/>
          </a:p>
        </p:txBody>
      </p:sp>
    </p:spTree>
    <p:extLst>
      <p:ext uri="{BB962C8B-B14F-4D97-AF65-F5344CB8AC3E}">
        <p14:creationId xmlns:p14="http://schemas.microsoft.com/office/powerpoint/2010/main" val="265048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B2DF1A2-70F3-45CE-9D47-1FC6AF51E661}" type="slidenum">
              <a:rPr lang="en-US" altLang="zh-CN"/>
              <a:pPr/>
              <a:t>‹#›</a:t>
            </a:fld>
            <a:endParaRPr lang="en-US" altLang="zh-CN"/>
          </a:p>
        </p:txBody>
      </p:sp>
    </p:spTree>
    <p:extLst>
      <p:ext uri="{BB962C8B-B14F-4D97-AF65-F5344CB8AC3E}">
        <p14:creationId xmlns:p14="http://schemas.microsoft.com/office/powerpoint/2010/main" val="3097643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6FCCF60-43DE-4DE3-94AC-A65B9FF9410D}" type="slidenum">
              <a:rPr lang="en-US" altLang="zh-CN"/>
              <a:pPr/>
              <a:t>‹#›</a:t>
            </a:fld>
            <a:endParaRPr lang="en-US" altLang="zh-CN"/>
          </a:p>
        </p:txBody>
      </p:sp>
    </p:spTree>
    <p:extLst>
      <p:ext uri="{BB962C8B-B14F-4D97-AF65-F5344CB8AC3E}">
        <p14:creationId xmlns:p14="http://schemas.microsoft.com/office/powerpoint/2010/main" val="4078029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7" name="灯片编号占位符 6"/>
          <p:cNvSpPr>
            <a:spLocks noGrp="1"/>
          </p:cNvSpPr>
          <p:nvPr>
            <p:ph type="sldNum" sz="quarter" idx="12"/>
          </p:nvPr>
        </p:nvSpPr>
        <p:spPr/>
        <p:txBody>
          <a:bodyPr/>
          <a:lstStyle>
            <a:lvl1pPr>
              <a:defRPr/>
            </a:lvl1pPr>
          </a:lstStyle>
          <a:p>
            <a:fld id="{E0737FE4-50FC-4038-8241-0EB962B61C71}" type="slidenum">
              <a:rPr lang="en-US" altLang="zh-CN"/>
              <a:pPr/>
              <a:t>‹#›</a:t>
            </a:fld>
            <a:endParaRPr lang="en-US" altLang="zh-CN"/>
          </a:p>
        </p:txBody>
      </p:sp>
    </p:spTree>
    <p:extLst>
      <p:ext uri="{BB962C8B-B14F-4D97-AF65-F5344CB8AC3E}">
        <p14:creationId xmlns:p14="http://schemas.microsoft.com/office/powerpoint/2010/main" val="28414228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9" name="灯片编号占位符 8"/>
          <p:cNvSpPr>
            <a:spLocks noGrp="1"/>
          </p:cNvSpPr>
          <p:nvPr>
            <p:ph type="sldNum" sz="quarter" idx="12"/>
          </p:nvPr>
        </p:nvSpPr>
        <p:spPr/>
        <p:txBody>
          <a:bodyPr/>
          <a:lstStyle>
            <a:lvl1pPr>
              <a:defRPr/>
            </a:lvl1pPr>
          </a:lstStyle>
          <a:p>
            <a:fld id="{0CDD172F-C9AC-429F-B5CE-7F882C3C0DDF}" type="slidenum">
              <a:rPr lang="en-US" altLang="zh-CN"/>
              <a:pPr/>
              <a:t>‹#›</a:t>
            </a:fld>
            <a:endParaRPr lang="en-US" altLang="zh-CN"/>
          </a:p>
        </p:txBody>
      </p:sp>
    </p:spTree>
    <p:extLst>
      <p:ext uri="{BB962C8B-B14F-4D97-AF65-F5344CB8AC3E}">
        <p14:creationId xmlns:p14="http://schemas.microsoft.com/office/powerpoint/2010/main" val="264935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5" name="灯片编号占位符 4"/>
          <p:cNvSpPr>
            <a:spLocks noGrp="1"/>
          </p:cNvSpPr>
          <p:nvPr>
            <p:ph type="sldNum" sz="quarter" idx="12"/>
          </p:nvPr>
        </p:nvSpPr>
        <p:spPr/>
        <p:txBody>
          <a:bodyPr/>
          <a:lstStyle>
            <a:lvl1pPr>
              <a:defRPr/>
            </a:lvl1pPr>
          </a:lstStyle>
          <a:p>
            <a:fld id="{C6921305-DEC9-4BA5-AFD1-246F0D9AE6B5}" type="slidenum">
              <a:rPr lang="en-US" altLang="zh-CN"/>
              <a:pPr/>
              <a:t>‹#›</a:t>
            </a:fld>
            <a:endParaRPr lang="en-US" altLang="zh-CN"/>
          </a:p>
        </p:txBody>
      </p:sp>
    </p:spTree>
    <p:extLst>
      <p:ext uri="{BB962C8B-B14F-4D97-AF65-F5344CB8AC3E}">
        <p14:creationId xmlns:p14="http://schemas.microsoft.com/office/powerpoint/2010/main" val="28173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74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TextBox 1"/>
          <p:cNvSpPr txBox="1"/>
          <p:nvPr userDrawn="1"/>
        </p:nvSpPr>
        <p:spPr>
          <a:xfrm>
            <a:off x="0" y="1268760"/>
            <a:ext cx="9144000" cy="5040560"/>
          </a:xfrm>
          <a:prstGeom prst="rect">
            <a:avLst/>
          </a:prstGeom>
          <a:solidFill>
            <a:schemeClr val="tx1">
              <a:alpha val="92000"/>
            </a:schemeClr>
          </a:solidFill>
          <a:effectLst>
            <a:outerShdw blurRad="50800" dist="63500" dir="5400000" algn="t" rotWithShape="0">
              <a:prstClr val="black">
                <a:alpha val="55000"/>
              </a:prstClr>
            </a:outerShdw>
          </a:effectLst>
        </p:spPr>
        <p:txBody>
          <a:bodyPr wrap="square" rtlCol="0">
            <a:noAutofit/>
          </a:bodyPr>
          <a:lstStyle/>
          <a:p>
            <a:endParaRPr lang="zh-CN" altLang="en-US" dirty="0"/>
          </a:p>
        </p:txBody>
      </p:sp>
    </p:spTree>
    <p:extLst>
      <p:ext uri="{BB962C8B-B14F-4D97-AF65-F5344CB8AC3E}">
        <p14:creationId xmlns:p14="http://schemas.microsoft.com/office/powerpoint/2010/main" val="41894367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a:xfrm>
            <a:off x="5943600" y="6324600"/>
            <a:ext cx="2895600" cy="228600"/>
          </a:xfrm>
          <a:prstGeom prst="rect">
            <a:avLst/>
          </a:prstGeom>
        </p:spPr>
        <p:txBody>
          <a:bodyPr/>
          <a:lstStyle>
            <a:lvl1pPr>
              <a:defRPr/>
            </a:lvl1pPr>
          </a:lstStyle>
          <a:p>
            <a:endParaRPr lang="en-US" altLang="zh-CN" dirty="0"/>
          </a:p>
        </p:txBody>
      </p:sp>
      <p:sp>
        <p:nvSpPr>
          <p:cNvPr id="7" name="灯片编号占位符 6"/>
          <p:cNvSpPr>
            <a:spLocks noGrp="1"/>
          </p:cNvSpPr>
          <p:nvPr>
            <p:ph type="sldNum" sz="quarter" idx="12"/>
          </p:nvPr>
        </p:nvSpPr>
        <p:spPr/>
        <p:txBody>
          <a:bodyPr/>
          <a:lstStyle>
            <a:lvl1pPr>
              <a:defRPr/>
            </a:lvl1pPr>
          </a:lstStyle>
          <a:p>
            <a:fld id="{FBB572AE-4F99-4F52-A9D4-2828B4C6CF03}" type="slidenum">
              <a:rPr lang="en-US" altLang="zh-CN"/>
              <a:pPr/>
              <a:t>‹#›</a:t>
            </a:fld>
            <a:endParaRPr lang="en-US" altLang="zh-CN"/>
          </a:p>
        </p:txBody>
      </p:sp>
    </p:spTree>
    <p:extLst>
      <p:ext uri="{BB962C8B-B14F-4D97-AF65-F5344CB8AC3E}">
        <p14:creationId xmlns:p14="http://schemas.microsoft.com/office/powerpoint/2010/main" val="288264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33400" y="1295400"/>
            <a:ext cx="830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28" name="Rectangle 4"/>
          <p:cNvSpPr>
            <a:spLocks noGrp="1" noChangeArrowheads="1"/>
          </p:cNvSpPr>
          <p:nvPr>
            <p:ph type="dt" sz="half" idx="2"/>
          </p:nvPr>
        </p:nvSpPr>
        <p:spPr bwMode="black">
          <a:xfrm>
            <a:off x="304800" y="6553200"/>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宋体" charset="-122"/>
              </a:defRPr>
            </a:lvl1pPr>
          </a:lstStyle>
          <a:p>
            <a:endParaRPr lang="en-US" altLang="zh-CN"/>
          </a:p>
        </p:txBody>
      </p:sp>
      <p:sp>
        <p:nvSpPr>
          <p:cNvPr id="1030" name="Rectangle 6"/>
          <p:cNvSpPr>
            <a:spLocks noGrp="1" noChangeArrowheads="1"/>
          </p:cNvSpPr>
          <p:nvPr>
            <p:ph type="sldNum" sz="quarter" idx="4"/>
          </p:nvPr>
        </p:nvSpPr>
        <p:spPr bwMode="black">
          <a:xfrm>
            <a:off x="2971800" y="6553200"/>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宋体" charset="-122"/>
              </a:defRPr>
            </a:lvl1pPr>
          </a:lstStyle>
          <a:p>
            <a:fld id="{E92BC22A-FFF5-40EB-93B1-C3B4ECB14454}" type="slidenum">
              <a:rPr lang="en-US" altLang="zh-CN"/>
              <a:pPr/>
              <a:t>‹#›</a:t>
            </a:fld>
            <a:endParaRPr lang="en-US" altLang="zh-CN"/>
          </a:p>
        </p:txBody>
      </p:sp>
      <p:sp>
        <p:nvSpPr>
          <p:cNvPr id="1026" name="Rectangle 2"/>
          <p:cNvSpPr>
            <a:spLocks noGrp="1" noChangeArrowheads="1"/>
          </p:cNvSpPr>
          <p:nvPr>
            <p:ph type="title"/>
          </p:nvPr>
        </p:nvSpPr>
        <p:spPr bwMode="black">
          <a:xfrm>
            <a:off x="1828800" y="457200"/>
            <a:ext cx="6934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0" r:id="rId13"/>
  </p:sldLayoutIdLst>
  <p:timing>
    <p:tnLst>
      <p:par>
        <p:cTn id="1" dur="indefinite" restart="never" nodeType="tmRoot"/>
      </p:par>
    </p:tnLst>
  </p:timing>
  <p:hf sldNum="0" hdr="0" dt="0"/>
  <p:txStyles>
    <p:title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accent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spcBef>
          <a:spcPct val="20000"/>
        </a:spcBef>
        <a:spcAft>
          <a:spcPct val="0"/>
        </a:spcAft>
        <a:buClr>
          <a:schemeClr val="tx1"/>
        </a:buClr>
        <a:buChar char="•"/>
        <a:defRPr sz="200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spcBef>
          <a:spcPct val="20000"/>
        </a:spcBef>
        <a:spcAft>
          <a:spcPct val="0"/>
        </a:spcAft>
        <a:buChar char="–"/>
        <a:defRPr>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spcBef>
          <a:spcPct val="20000"/>
        </a:spcBef>
        <a:spcAft>
          <a:spcPct val="0"/>
        </a:spcAft>
        <a:buChar char="»"/>
        <a:defRPr>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图片 4" descr="bj_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nvSpPr>
        <p:spPr>
          <a:xfrm>
            <a:off x="684212" y="2492375"/>
            <a:ext cx="8280275" cy="1800225"/>
          </a:xfrm>
          <a:prstGeom prst="round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000" b="1" spc="330" dirty="0">
              <a:solidFill>
                <a:srgbClr val="135B9D"/>
              </a:solidFill>
              <a:effectLst>
                <a:reflection blurRad="6350" stA="50000" endA="300" endPos="50000" dist="60007" dir="5400000" sy="-100000" algn="bl" rotWithShape="0"/>
              </a:effectLst>
              <a:latin typeface="微软雅黑" pitchFamily="34" charset="-122"/>
              <a:ea typeface="微软雅黑" pitchFamily="34" charset="-122"/>
            </a:endParaRPr>
          </a:p>
        </p:txBody>
      </p:sp>
      <p:sp>
        <p:nvSpPr>
          <p:cNvPr id="81924" name="TextBox 5"/>
          <p:cNvSpPr txBox="1">
            <a:spLocks noChangeArrowheads="1"/>
          </p:cNvSpPr>
          <p:nvPr/>
        </p:nvSpPr>
        <p:spPr bwMode="auto">
          <a:xfrm>
            <a:off x="755650" y="2420938"/>
            <a:ext cx="8388350"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lnSpc>
                <a:spcPct val="140000"/>
              </a:lnSpc>
              <a:spcBef>
                <a:spcPct val="0"/>
              </a:spcBef>
              <a:buFontTx/>
              <a:buNone/>
            </a:pPr>
            <a:r>
              <a:rPr lang="zh-CN" altLang="en-US" sz="4400" b="1" dirty="0">
                <a:solidFill>
                  <a:srgbClr val="CC0000"/>
                </a:solidFill>
                <a:latin typeface="微软雅黑" pitchFamily="34" charset="-122"/>
                <a:ea typeface="微软雅黑" pitchFamily="34" charset="-122"/>
              </a:rPr>
              <a:t>构建信息化平台 </a:t>
            </a:r>
            <a:endParaRPr lang="en-US" altLang="zh-CN" sz="4400" b="1" dirty="0" smtClean="0">
              <a:solidFill>
                <a:srgbClr val="CC0000"/>
              </a:solidFill>
              <a:latin typeface="微软雅黑" pitchFamily="34" charset="-122"/>
              <a:ea typeface="微软雅黑" pitchFamily="34" charset="-122"/>
            </a:endParaRPr>
          </a:p>
          <a:p>
            <a:pPr algn="ctr" eaLnBrk="1" hangingPunct="1">
              <a:lnSpc>
                <a:spcPct val="140000"/>
              </a:lnSpc>
              <a:spcBef>
                <a:spcPct val="0"/>
              </a:spcBef>
              <a:buFontTx/>
              <a:buNone/>
            </a:pPr>
            <a:r>
              <a:rPr lang="zh-CN" altLang="en-US" sz="4400" b="1" dirty="0" smtClean="0">
                <a:solidFill>
                  <a:srgbClr val="CC0000"/>
                </a:solidFill>
                <a:latin typeface="微软雅黑" pitchFamily="34" charset="-122"/>
                <a:ea typeface="微软雅黑" pitchFamily="34" charset="-122"/>
              </a:rPr>
              <a:t>助力</a:t>
            </a:r>
            <a:r>
              <a:rPr lang="zh-CN" altLang="en-US" sz="4400" b="1" dirty="0">
                <a:solidFill>
                  <a:srgbClr val="CC0000"/>
                </a:solidFill>
                <a:latin typeface="微软雅黑" pitchFamily="34" charset="-122"/>
                <a:ea typeface="微软雅黑" pitchFamily="34" charset="-122"/>
              </a:rPr>
              <a:t>重大科技基础设施开放共享</a:t>
            </a:r>
            <a:endParaRPr lang="en-US" altLang="zh-CN" sz="4400" b="1" dirty="0">
              <a:solidFill>
                <a:srgbClr val="CC0000"/>
              </a:solidFill>
              <a:latin typeface="微软雅黑" pitchFamily="34" charset="-122"/>
              <a:ea typeface="微软雅黑" pitchFamily="34" charset="-122"/>
            </a:endParaRPr>
          </a:p>
        </p:txBody>
      </p:sp>
      <p:sp>
        <p:nvSpPr>
          <p:cNvPr id="83972" name="灯片编号占位符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A1D744-2918-4EC5-9C3E-6F013956DC71}" type="slidenum">
              <a:rPr lang="en-US" altLang="zh-CN" smtClean="0">
                <a:solidFill>
                  <a:srgbClr val="474747"/>
                </a:solidFill>
              </a:rPr>
              <a:pPr fontAlgn="base">
                <a:spcBef>
                  <a:spcPct val="0"/>
                </a:spcBef>
                <a:spcAft>
                  <a:spcPct val="0"/>
                </a:spcAft>
                <a:defRPr/>
              </a:pPr>
              <a:t>1</a:t>
            </a:fld>
            <a:endParaRPr lang="en-US" altLang="en-US" dirty="0" smtClean="0">
              <a:solidFill>
                <a:srgbClr val="474747"/>
              </a:solidFill>
              <a:ea typeface="宋体" charset="-122"/>
            </a:endParaRPr>
          </a:p>
        </p:txBody>
      </p:sp>
      <p:sp>
        <p:nvSpPr>
          <p:cNvPr id="81926" name="TextBox 5"/>
          <p:cNvSpPr txBox="1">
            <a:spLocks noChangeArrowheads="1"/>
          </p:cNvSpPr>
          <p:nvPr/>
        </p:nvSpPr>
        <p:spPr bwMode="auto">
          <a:xfrm>
            <a:off x="2268538" y="5661025"/>
            <a:ext cx="460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en-US" altLang="zh-CN" sz="2800" b="1" dirty="0" smtClean="0">
                <a:latin typeface="微软雅黑" pitchFamily="34" charset="-122"/>
                <a:ea typeface="微软雅黑" pitchFamily="34" charset="-122"/>
              </a:rPr>
              <a:t>2015</a:t>
            </a:r>
            <a:r>
              <a:rPr lang="zh-CN" altLang="en-US" sz="2800" b="1" dirty="0" smtClean="0">
                <a:latin typeface="微软雅黑" pitchFamily="34" charset="-122"/>
                <a:ea typeface="微软雅黑" pitchFamily="34" charset="-122"/>
              </a:rPr>
              <a:t>年</a:t>
            </a:r>
            <a:r>
              <a:rPr lang="en-US" altLang="zh-CN" sz="2800" b="1" dirty="0" smtClean="0">
                <a:latin typeface="微软雅黑" pitchFamily="34" charset="-122"/>
                <a:ea typeface="微软雅黑" pitchFamily="34" charset="-122"/>
              </a:rPr>
              <a:t>8</a:t>
            </a:r>
            <a:r>
              <a:rPr lang="zh-CN" altLang="en-US" sz="2800" b="1" dirty="0" smtClean="0">
                <a:latin typeface="微软雅黑" pitchFamily="34" charset="-122"/>
                <a:ea typeface="微软雅黑" pitchFamily="34" charset="-122"/>
              </a:rPr>
              <a:t>月</a:t>
            </a:r>
            <a:r>
              <a:rPr lang="en-US" altLang="zh-CN" sz="2800" b="1" dirty="0" smtClean="0">
                <a:latin typeface="微软雅黑" pitchFamily="34" charset="-122"/>
                <a:ea typeface="微软雅黑" pitchFamily="34" charset="-122"/>
              </a:rPr>
              <a:t>19</a:t>
            </a:r>
            <a:r>
              <a:rPr lang="zh-CN" altLang="en-US" sz="2800" b="1" dirty="0" smtClean="0">
                <a:latin typeface="微软雅黑" pitchFamily="34" charset="-122"/>
                <a:ea typeface="微软雅黑" pitchFamily="34" charset="-122"/>
              </a:rPr>
              <a:t>日</a:t>
            </a:r>
            <a:endParaRPr lang="zh-CN" altLang="en-US" sz="2800" b="1" dirty="0">
              <a:latin typeface="微软雅黑" pitchFamily="34" charset="-122"/>
              <a:ea typeface="微软雅黑" pitchFamily="34"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横線 (太)"/>
          <p:cNvSpPr>
            <a:spLocks noChangeArrowheads="1"/>
          </p:cNvSpPr>
          <p:nvPr/>
        </p:nvSpPr>
        <p:spPr bwMode="auto">
          <a:xfrm flipH="1">
            <a:off x="4602386" y="1616226"/>
            <a:ext cx="3946346" cy="3416589"/>
          </a:xfrm>
          <a:prstGeom prst="homePlate">
            <a:avLst>
              <a:gd name="adj" fmla="val 14917"/>
            </a:avLst>
          </a:prstGeom>
          <a:pattFill prst="dkHorz">
            <a:fgClr>
              <a:srgbClr val="A5FFA5"/>
            </a:fgClr>
            <a:bgClr>
              <a:srgbClr val="CCFFFF"/>
            </a:bgClr>
          </a:pattFill>
          <a:ln w="285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88000" rIns="396000"/>
          <a:lstStyle>
            <a:defPPr>
              <a:defRPr lang="zh-TW"/>
            </a:defPPr>
            <a:lvl1pPr algn="l" rtl="0" fontAlgn="base">
              <a:spcBef>
                <a:spcPct val="0"/>
              </a:spcBef>
              <a:spcAft>
                <a:spcPct val="0"/>
              </a:spcAft>
              <a:defRPr kumimoji="1" kern="1200">
                <a:solidFill>
                  <a:schemeClr val="tx1"/>
                </a:solidFill>
                <a:latin typeface="Arial" charset="0"/>
                <a:ea typeface="PMingLiU" pitchFamily="18" charset="-120"/>
                <a:cs typeface="+mn-cs"/>
              </a:defRPr>
            </a:lvl1pPr>
            <a:lvl2pPr marL="457200" algn="l" rtl="0" fontAlgn="base">
              <a:spcBef>
                <a:spcPct val="0"/>
              </a:spcBef>
              <a:spcAft>
                <a:spcPct val="0"/>
              </a:spcAft>
              <a:defRPr kumimoji="1" kern="1200">
                <a:solidFill>
                  <a:schemeClr val="tx1"/>
                </a:solidFill>
                <a:latin typeface="Arial" charset="0"/>
                <a:ea typeface="PMingLiU" pitchFamily="18" charset="-120"/>
                <a:cs typeface="+mn-cs"/>
              </a:defRPr>
            </a:lvl2pPr>
            <a:lvl3pPr marL="914400" algn="l" rtl="0" fontAlgn="base">
              <a:spcBef>
                <a:spcPct val="0"/>
              </a:spcBef>
              <a:spcAft>
                <a:spcPct val="0"/>
              </a:spcAft>
              <a:defRPr kumimoji="1" kern="1200">
                <a:solidFill>
                  <a:schemeClr val="tx1"/>
                </a:solidFill>
                <a:latin typeface="Arial" charset="0"/>
                <a:ea typeface="PMingLiU" pitchFamily="18" charset="-120"/>
                <a:cs typeface="+mn-cs"/>
              </a:defRPr>
            </a:lvl3pPr>
            <a:lvl4pPr marL="1371600" algn="l" rtl="0" fontAlgn="base">
              <a:spcBef>
                <a:spcPct val="0"/>
              </a:spcBef>
              <a:spcAft>
                <a:spcPct val="0"/>
              </a:spcAft>
              <a:defRPr kumimoji="1" kern="1200">
                <a:solidFill>
                  <a:schemeClr val="tx1"/>
                </a:solidFill>
                <a:latin typeface="Arial" charset="0"/>
                <a:ea typeface="PMingLiU" pitchFamily="18" charset="-120"/>
                <a:cs typeface="+mn-cs"/>
              </a:defRPr>
            </a:lvl4pPr>
            <a:lvl5pPr marL="1828800" algn="l" rtl="0" fontAlgn="base">
              <a:spcBef>
                <a:spcPct val="0"/>
              </a:spcBef>
              <a:spcAft>
                <a:spcPct val="0"/>
              </a:spcAft>
              <a:defRPr kumimoji="1" kern="1200">
                <a:solidFill>
                  <a:schemeClr val="tx1"/>
                </a:solidFill>
                <a:latin typeface="Arial" charset="0"/>
                <a:ea typeface="PMingLiU" pitchFamily="18" charset="-120"/>
                <a:cs typeface="+mn-cs"/>
              </a:defRPr>
            </a:lvl5pPr>
            <a:lvl6pPr marL="2286000" algn="l" defTabSz="914400" rtl="0" eaLnBrk="1" latinLnBrk="0" hangingPunct="1">
              <a:defRPr kumimoji="1" kern="1200">
                <a:solidFill>
                  <a:schemeClr val="tx1"/>
                </a:solidFill>
                <a:latin typeface="Arial" charset="0"/>
                <a:ea typeface="PMingLiU" pitchFamily="18" charset="-120"/>
                <a:cs typeface="+mn-cs"/>
              </a:defRPr>
            </a:lvl6pPr>
            <a:lvl7pPr marL="2743200" algn="l" defTabSz="914400" rtl="0" eaLnBrk="1" latinLnBrk="0" hangingPunct="1">
              <a:defRPr kumimoji="1" kern="1200">
                <a:solidFill>
                  <a:schemeClr val="tx1"/>
                </a:solidFill>
                <a:latin typeface="Arial" charset="0"/>
                <a:ea typeface="PMingLiU" pitchFamily="18" charset="-120"/>
                <a:cs typeface="+mn-cs"/>
              </a:defRPr>
            </a:lvl7pPr>
            <a:lvl8pPr marL="3200400" algn="l" defTabSz="914400" rtl="0" eaLnBrk="1" latinLnBrk="0" hangingPunct="1">
              <a:defRPr kumimoji="1" kern="1200">
                <a:solidFill>
                  <a:schemeClr val="tx1"/>
                </a:solidFill>
                <a:latin typeface="Arial" charset="0"/>
                <a:ea typeface="PMingLiU" pitchFamily="18" charset="-120"/>
                <a:cs typeface="+mn-cs"/>
              </a:defRPr>
            </a:lvl8pPr>
            <a:lvl9pPr marL="3657600" algn="l" defTabSz="914400" rtl="0" eaLnBrk="1" latinLnBrk="0" hangingPunct="1">
              <a:defRPr kumimoji="1" kern="1200">
                <a:solidFill>
                  <a:schemeClr val="tx1"/>
                </a:solidFill>
                <a:latin typeface="Arial" charset="0"/>
                <a:ea typeface="PMingLiU" pitchFamily="18" charset="-120"/>
                <a:cs typeface="+mn-cs"/>
              </a:defRPr>
            </a:lvl9pPr>
          </a:lstStyle>
          <a:p>
            <a:pPr marL="536575" indent="-536575">
              <a:lnSpc>
                <a:spcPct val="150000"/>
              </a:lnSpc>
              <a:spcBef>
                <a:spcPts val="600"/>
              </a:spcBef>
              <a:defRPr/>
            </a:pPr>
            <a:r>
              <a:rPr lang="zh-CN" altLang="en-US" sz="2400" b="1" dirty="0" smtClean="0">
                <a:solidFill>
                  <a:srgbClr val="FF0000"/>
                </a:solidFill>
                <a:latin typeface="微软雅黑" panose="020B0503020204020204" pitchFamily="34" charset="-122"/>
                <a:ea typeface="微软雅黑" panose="020B0503020204020204" pitchFamily="34" charset="-122"/>
              </a:rPr>
              <a:t>研究所分类改革：</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nSpc>
                <a:spcPct val="125000"/>
              </a:lnSpc>
              <a:spcBef>
                <a:spcPts val="0"/>
              </a:spcBef>
              <a:defRPr/>
            </a:pP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随着依托相互关联的重大科技基础设施的“大科学研究中心”的部署，平台将对大科学中心管理框架下的资源统筹与共享发挥重要作用。</a:t>
            </a:r>
            <a:endParaRPr lang="en-US" altLang="zh-CN" sz="2000" b="1" dirty="0">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07794" y="1628800"/>
            <a:ext cx="8024644" cy="3404015"/>
            <a:chOff x="1989201" y="1815666"/>
            <a:chExt cx="6049665" cy="2160240"/>
          </a:xfrm>
        </p:grpSpPr>
        <p:sp>
          <p:nvSpPr>
            <p:cNvPr id="10" name="Rectangle 5"/>
            <p:cNvSpPr>
              <a:spLocks noChangeArrowheads="1"/>
            </p:cNvSpPr>
            <p:nvPr/>
          </p:nvSpPr>
          <p:spPr bwMode="auto">
            <a:xfrm flipH="1">
              <a:off x="7819078" y="1815666"/>
              <a:ext cx="219788" cy="216024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algn="l" rtl="0" fontAlgn="base">
                <a:spcBef>
                  <a:spcPct val="0"/>
                </a:spcBef>
                <a:spcAft>
                  <a:spcPct val="0"/>
                </a:spcAft>
                <a:defRPr kumimoji="1" kern="1200">
                  <a:solidFill>
                    <a:schemeClr val="tx1"/>
                  </a:solidFill>
                  <a:latin typeface="Arial" charset="0"/>
                  <a:ea typeface="PMingLiU" pitchFamily="18" charset="-120"/>
                  <a:cs typeface="+mn-cs"/>
                </a:defRPr>
              </a:lvl1pPr>
              <a:lvl2pPr marL="457200" algn="l" rtl="0" fontAlgn="base">
                <a:spcBef>
                  <a:spcPct val="0"/>
                </a:spcBef>
                <a:spcAft>
                  <a:spcPct val="0"/>
                </a:spcAft>
                <a:defRPr kumimoji="1" kern="1200">
                  <a:solidFill>
                    <a:schemeClr val="tx1"/>
                  </a:solidFill>
                  <a:latin typeface="Arial" charset="0"/>
                  <a:ea typeface="PMingLiU" pitchFamily="18" charset="-120"/>
                  <a:cs typeface="+mn-cs"/>
                </a:defRPr>
              </a:lvl2pPr>
              <a:lvl3pPr marL="914400" algn="l" rtl="0" fontAlgn="base">
                <a:spcBef>
                  <a:spcPct val="0"/>
                </a:spcBef>
                <a:spcAft>
                  <a:spcPct val="0"/>
                </a:spcAft>
                <a:defRPr kumimoji="1" kern="1200">
                  <a:solidFill>
                    <a:schemeClr val="tx1"/>
                  </a:solidFill>
                  <a:latin typeface="Arial" charset="0"/>
                  <a:ea typeface="PMingLiU" pitchFamily="18" charset="-120"/>
                  <a:cs typeface="+mn-cs"/>
                </a:defRPr>
              </a:lvl3pPr>
              <a:lvl4pPr marL="1371600" algn="l" rtl="0" fontAlgn="base">
                <a:spcBef>
                  <a:spcPct val="0"/>
                </a:spcBef>
                <a:spcAft>
                  <a:spcPct val="0"/>
                </a:spcAft>
                <a:defRPr kumimoji="1" kern="1200">
                  <a:solidFill>
                    <a:schemeClr val="tx1"/>
                  </a:solidFill>
                  <a:latin typeface="Arial" charset="0"/>
                  <a:ea typeface="PMingLiU" pitchFamily="18" charset="-120"/>
                  <a:cs typeface="+mn-cs"/>
                </a:defRPr>
              </a:lvl4pPr>
              <a:lvl5pPr marL="1828800" algn="l" rtl="0" fontAlgn="base">
                <a:spcBef>
                  <a:spcPct val="0"/>
                </a:spcBef>
                <a:spcAft>
                  <a:spcPct val="0"/>
                </a:spcAft>
                <a:defRPr kumimoji="1" kern="1200">
                  <a:solidFill>
                    <a:schemeClr val="tx1"/>
                  </a:solidFill>
                  <a:latin typeface="Arial" charset="0"/>
                  <a:ea typeface="PMingLiU" pitchFamily="18" charset="-120"/>
                  <a:cs typeface="+mn-cs"/>
                </a:defRPr>
              </a:lvl5pPr>
              <a:lvl6pPr marL="2286000" algn="l" defTabSz="914400" rtl="0" eaLnBrk="1" latinLnBrk="0" hangingPunct="1">
                <a:defRPr kumimoji="1" kern="1200">
                  <a:solidFill>
                    <a:schemeClr val="tx1"/>
                  </a:solidFill>
                  <a:latin typeface="Arial" charset="0"/>
                  <a:ea typeface="PMingLiU" pitchFamily="18" charset="-120"/>
                  <a:cs typeface="+mn-cs"/>
                </a:defRPr>
              </a:lvl6pPr>
              <a:lvl7pPr marL="2743200" algn="l" defTabSz="914400" rtl="0" eaLnBrk="1" latinLnBrk="0" hangingPunct="1">
                <a:defRPr kumimoji="1" kern="1200">
                  <a:solidFill>
                    <a:schemeClr val="tx1"/>
                  </a:solidFill>
                  <a:latin typeface="Arial" charset="0"/>
                  <a:ea typeface="PMingLiU" pitchFamily="18" charset="-120"/>
                  <a:cs typeface="+mn-cs"/>
                </a:defRPr>
              </a:lvl7pPr>
              <a:lvl8pPr marL="3200400" algn="l" defTabSz="914400" rtl="0" eaLnBrk="1" latinLnBrk="0" hangingPunct="1">
                <a:defRPr kumimoji="1" kern="1200">
                  <a:solidFill>
                    <a:schemeClr val="tx1"/>
                  </a:solidFill>
                  <a:latin typeface="Arial" charset="0"/>
                  <a:ea typeface="PMingLiU" pitchFamily="18" charset="-120"/>
                  <a:cs typeface="+mn-cs"/>
                </a:defRPr>
              </a:lvl8pPr>
              <a:lvl9pPr marL="3657600" algn="l" defTabSz="914400" rtl="0" eaLnBrk="1" latinLnBrk="0" hangingPunct="1">
                <a:defRPr kumimoji="1" kern="1200">
                  <a:solidFill>
                    <a:schemeClr val="tx1"/>
                  </a:solidFill>
                  <a:latin typeface="Arial" charset="0"/>
                  <a:ea typeface="PMingLiU" pitchFamily="18" charset="-120"/>
                  <a:cs typeface="+mn-cs"/>
                </a:defRPr>
              </a:lvl9pPr>
            </a:lstStyle>
            <a:p>
              <a:endParaRPr lang="zh-CN" altLang="en-US" sz="2400"/>
            </a:p>
          </p:txBody>
        </p:sp>
        <p:grpSp>
          <p:nvGrpSpPr>
            <p:cNvPr id="5" name="Group 6"/>
            <p:cNvGrpSpPr>
              <a:grpSpLocks/>
            </p:cNvGrpSpPr>
            <p:nvPr/>
          </p:nvGrpSpPr>
          <p:grpSpPr bwMode="auto">
            <a:xfrm flipH="1">
              <a:off x="1989201" y="1815666"/>
              <a:ext cx="3086855" cy="2160240"/>
              <a:chOff x="2880" y="935"/>
              <a:chExt cx="2450" cy="2994"/>
            </a:xfrm>
          </p:grpSpPr>
          <p:sp>
            <p:nvSpPr>
              <p:cNvPr id="7" name="AutoShape 7" descr="横線 (太)"/>
              <p:cNvSpPr>
                <a:spLocks noChangeArrowheads="1"/>
              </p:cNvSpPr>
              <p:nvPr/>
            </p:nvSpPr>
            <p:spPr bwMode="auto">
              <a:xfrm flipH="1">
                <a:off x="2880" y="935"/>
                <a:ext cx="2450" cy="2994"/>
              </a:xfrm>
              <a:prstGeom prst="homePlate">
                <a:avLst>
                  <a:gd name="adj" fmla="val 14917"/>
                </a:avLst>
              </a:prstGeom>
              <a:pattFill prst="dkHorz">
                <a:fgClr>
                  <a:srgbClr val="FFCCFF"/>
                </a:fgClr>
                <a:bgClr>
                  <a:srgbClr val="FFCC99"/>
                </a:bgClr>
              </a:pattFill>
              <a:ln w="28575">
                <a:solidFill>
                  <a:srgbClr val="CC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360000"/>
              <a:lstStyle>
                <a:defPPr>
                  <a:defRPr lang="zh-TW"/>
                </a:defPPr>
                <a:lvl1pPr algn="l" rtl="0" fontAlgn="base">
                  <a:spcBef>
                    <a:spcPct val="0"/>
                  </a:spcBef>
                  <a:spcAft>
                    <a:spcPct val="0"/>
                  </a:spcAft>
                  <a:defRPr kumimoji="1" kern="1200">
                    <a:solidFill>
                      <a:schemeClr val="tx1"/>
                    </a:solidFill>
                    <a:latin typeface="Arial" charset="0"/>
                    <a:ea typeface="PMingLiU" pitchFamily="18" charset="-120"/>
                    <a:cs typeface="+mn-cs"/>
                  </a:defRPr>
                </a:lvl1pPr>
                <a:lvl2pPr marL="457200" algn="l" rtl="0" fontAlgn="base">
                  <a:spcBef>
                    <a:spcPct val="0"/>
                  </a:spcBef>
                  <a:spcAft>
                    <a:spcPct val="0"/>
                  </a:spcAft>
                  <a:defRPr kumimoji="1" kern="1200">
                    <a:solidFill>
                      <a:schemeClr val="tx1"/>
                    </a:solidFill>
                    <a:latin typeface="Arial" charset="0"/>
                    <a:ea typeface="PMingLiU" pitchFamily="18" charset="-120"/>
                    <a:cs typeface="+mn-cs"/>
                  </a:defRPr>
                </a:lvl2pPr>
                <a:lvl3pPr marL="914400" algn="l" rtl="0" fontAlgn="base">
                  <a:spcBef>
                    <a:spcPct val="0"/>
                  </a:spcBef>
                  <a:spcAft>
                    <a:spcPct val="0"/>
                  </a:spcAft>
                  <a:defRPr kumimoji="1" kern="1200">
                    <a:solidFill>
                      <a:schemeClr val="tx1"/>
                    </a:solidFill>
                    <a:latin typeface="Arial" charset="0"/>
                    <a:ea typeface="PMingLiU" pitchFamily="18" charset="-120"/>
                    <a:cs typeface="+mn-cs"/>
                  </a:defRPr>
                </a:lvl3pPr>
                <a:lvl4pPr marL="1371600" algn="l" rtl="0" fontAlgn="base">
                  <a:spcBef>
                    <a:spcPct val="0"/>
                  </a:spcBef>
                  <a:spcAft>
                    <a:spcPct val="0"/>
                  </a:spcAft>
                  <a:defRPr kumimoji="1" kern="1200">
                    <a:solidFill>
                      <a:schemeClr val="tx1"/>
                    </a:solidFill>
                    <a:latin typeface="Arial" charset="0"/>
                    <a:ea typeface="PMingLiU" pitchFamily="18" charset="-120"/>
                    <a:cs typeface="+mn-cs"/>
                  </a:defRPr>
                </a:lvl4pPr>
                <a:lvl5pPr marL="1828800" algn="l" rtl="0" fontAlgn="base">
                  <a:spcBef>
                    <a:spcPct val="0"/>
                  </a:spcBef>
                  <a:spcAft>
                    <a:spcPct val="0"/>
                  </a:spcAft>
                  <a:defRPr kumimoji="1" kern="1200">
                    <a:solidFill>
                      <a:schemeClr val="tx1"/>
                    </a:solidFill>
                    <a:latin typeface="Arial" charset="0"/>
                    <a:ea typeface="PMingLiU" pitchFamily="18" charset="-120"/>
                    <a:cs typeface="+mn-cs"/>
                  </a:defRPr>
                </a:lvl5pPr>
                <a:lvl6pPr marL="2286000" algn="l" defTabSz="914400" rtl="0" eaLnBrk="1" latinLnBrk="0" hangingPunct="1">
                  <a:defRPr kumimoji="1" kern="1200">
                    <a:solidFill>
                      <a:schemeClr val="tx1"/>
                    </a:solidFill>
                    <a:latin typeface="Arial" charset="0"/>
                    <a:ea typeface="PMingLiU" pitchFamily="18" charset="-120"/>
                    <a:cs typeface="+mn-cs"/>
                  </a:defRPr>
                </a:lvl6pPr>
                <a:lvl7pPr marL="2743200" algn="l" defTabSz="914400" rtl="0" eaLnBrk="1" latinLnBrk="0" hangingPunct="1">
                  <a:defRPr kumimoji="1" kern="1200">
                    <a:solidFill>
                      <a:schemeClr val="tx1"/>
                    </a:solidFill>
                    <a:latin typeface="Arial" charset="0"/>
                    <a:ea typeface="PMingLiU" pitchFamily="18" charset="-120"/>
                    <a:cs typeface="+mn-cs"/>
                  </a:defRPr>
                </a:lvl7pPr>
                <a:lvl8pPr marL="3200400" algn="l" defTabSz="914400" rtl="0" eaLnBrk="1" latinLnBrk="0" hangingPunct="1">
                  <a:defRPr kumimoji="1" kern="1200">
                    <a:solidFill>
                      <a:schemeClr val="tx1"/>
                    </a:solidFill>
                    <a:latin typeface="Arial" charset="0"/>
                    <a:ea typeface="PMingLiU" pitchFamily="18" charset="-120"/>
                    <a:cs typeface="+mn-cs"/>
                  </a:defRPr>
                </a:lvl8pPr>
                <a:lvl9pPr marL="3657600" algn="l" defTabSz="914400" rtl="0" eaLnBrk="1" latinLnBrk="0" hangingPunct="1">
                  <a:defRPr kumimoji="1" kern="1200">
                    <a:solidFill>
                      <a:schemeClr val="tx1"/>
                    </a:solidFill>
                    <a:latin typeface="Arial" charset="0"/>
                    <a:ea typeface="PMingLiU" pitchFamily="18" charset="-120"/>
                    <a:cs typeface="+mn-cs"/>
                  </a:defRPr>
                </a:lvl9pPr>
              </a:lstStyle>
              <a:p>
                <a:pPr marL="361950">
                  <a:lnSpc>
                    <a:spcPct val="150000"/>
                  </a:lnSpc>
                  <a:spcBef>
                    <a:spcPts val="600"/>
                  </a:spcBef>
                </a:pPr>
                <a:r>
                  <a:rPr lang="zh-CN" altLang="en-US" sz="2400" b="1" dirty="0">
                    <a:solidFill>
                      <a:srgbClr val="FF0000"/>
                    </a:solidFill>
                    <a:latin typeface="微软雅黑" panose="020B0503020204020204" pitchFamily="34" charset="-122"/>
                    <a:ea typeface="微软雅黑" panose="020B0503020204020204" pitchFamily="34" charset="-122"/>
                  </a:rPr>
                  <a:t>率先行动计划：</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marL="630238" indent="-268288">
                  <a:lnSpc>
                    <a:spcPct val="125000"/>
                  </a:lnSpc>
                  <a:spcBef>
                    <a:spcPts val="0"/>
                  </a:spcBef>
                  <a:buFont typeface="Wingdings" panose="05000000000000000000" pitchFamily="2" charset="2"/>
                  <a:buChar char="n"/>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研究所分类改革</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630238" indent="-268288">
                  <a:lnSpc>
                    <a:spcPct val="125000"/>
                  </a:lnSpc>
                  <a:spcBef>
                    <a:spcPts val="0"/>
                  </a:spcBef>
                  <a:buFont typeface="Wingdings" panose="05000000000000000000" pitchFamily="2" charset="2"/>
                  <a:buChar char="n"/>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先导专项、卓越中心</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630238" indent="-268288">
                  <a:lnSpc>
                    <a:spcPct val="125000"/>
                  </a:lnSpc>
                  <a:spcBef>
                    <a:spcPts val="0"/>
                  </a:spcBef>
                  <a:buFont typeface="Wingdings" panose="05000000000000000000" pitchFamily="2" charset="2"/>
                  <a:buChar char="n"/>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促进科教融合</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630238" indent="-268288">
                  <a:lnSpc>
                    <a:spcPct val="125000"/>
                  </a:lnSpc>
                  <a:spcBef>
                    <a:spcPts val="0"/>
                  </a:spcBef>
                  <a:buFont typeface="Wingdings" panose="05000000000000000000" pitchFamily="2" charset="2"/>
                  <a:buChar char="n"/>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加强科学传播</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630238" indent="-268288">
                  <a:lnSpc>
                    <a:spcPct val="125000"/>
                  </a:lnSpc>
                  <a:spcBef>
                    <a:spcPts val="0"/>
                  </a:spcBef>
                  <a:buFont typeface="Wingdings" panose="05000000000000000000" pitchFamily="2" charset="2"/>
                  <a:buChar char="n"/>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探索国际化发展</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630238" indent="-268288">
                  <a:lnSpc>
                    <a:spcPct val="125000"/>
                  </a:lnSpc>
                  <a:spcBef>
                    <a:spcPts val="0"/>
                  </a:spcBef>
                  <a:buFont typeface="Wingdings" panose="05000000000000000000" pitchFamily="2" charset="2"/>
                  <a:buChar char="n"/>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科技服务网络行动</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630238" indent="-268288">
                  <a:lnSpc>
                    <a:spcPct val="125000"/>
                  </a:lnSpc>
                  <a:spcBef>
                    <a:spcPts val="0"/>
                  </a:spcBef>
                  <a:buFont typeface="Wingdings" panose="05000000000000000000" pitchFamily="2" charset="2"/>
                  <a:buChar char="n"/>
                </a:pPr>
                <a:endParaRPr lang="en-US" altLang="ja-JP"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5148" y="935"/>
                <a:ext cx="181" cy="2994"/>
              </a:xfrm>
              <a:prstGeom prst="rect">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algn="l" rtl="0" fontAlgn="base">
                  <a:spcBef>
                    <a:spcPct val="0"/>
                  </a:spcBef>
                  <a:spcAft>
                    <a:spcPct val="0"/>
                  </a:spcAft>
                  <a:defRPr kumimoji="1" kern="1200">
                    <a:solidFill>
                      <a:schemeClr val="tx1"/>
                    </a:solidFill>
                    <a:latin typeface="Arial" charset="0"/>
                    <a:ea typeface="PMingLiU" pitchFamily="18" charset="-120"/>
                    <a:cs typeface="+mn-cs"/>
                  </a:defRPr>
                </a:lvl1pPr>
                <a:lvl2pPr marL="457200" algn="l" rtl="0" fontAlgn="base">
                  <a:spcBef>
                    <a:spcPct val="0"/>
                  </a:spcBef>
                  <a:spcAft>
                    <a:spcPct val="0"/>
                  </a:spcAft>
                  <a:defRPr kumimoji="1" kern="1200">
                    <a:solidFill>
                      <a:schemeClr val="tx1"/>
                    </a:solidFill>
                    <a:latin typeface="Arial" charset="0"/>
                    <a:ea typeface="PMingLiU" pitchFamily="18" charset="-120"/>
                    <a:cs typeface="+mn-cs"/>
                  </a:defRPr>
                </a:lvl2pPr>
                <a:lvl3pPr marL="914400" algn="l" rtl="0" fontAlgn="base">
                  <a:spcBef>
                    <a:spcPct val="0"/>
                  </a:spcBef>
                  <a:spcAft>
                    <a:spcPct val="0"/>
                  </a:spcAft>
                  <a:defRPr kumimoji="1" kern="1200">
                    <a:solidFill>
                      <a:schemeClr val="tx1"/>
                    </a:solidFill>
                    <a:latin typeface="Arial" charset="0"/>
                    <a:ea typeface="PMingLiU" pitchFamily="18" charset="-120"/>
                    <a:cs typeface="+mn-cs"/>
                  </a:defRPr>
                </a:lvl3pPr>
                <a:lvl4pPr marL="1371600" algn="l" rtl="0" fontAlgn="base">
                  <a:spcBef>
                    <a:spcPct val="0"/>
                  </a:spcBef>
                  <a:spcAft>
                    <a:spcPct val="0"/>
                  </a:spcAft>
                  <a:defRPr kumimoji="1" kern="1200">
                    <a:solidFill>
                      <a:schemeClr val="tx1"/>
                    </a:solidFill>
                    <a:latin typeface="Arial" charset="0"/>
                    <a:ea typeface="PMingLiU" pitchFamily="18" charset="-120"/>
                    <a:cs typeface="+mn-cs"/>
                  </a:defRPr>
                </a:lvl4pPr>
                <a:lvl5pPr marL="1828800" algn="l" rtl="0" fontAlgn="base">
                  <a:spcBef>
                    <a:spcPct val="0"/>
                  </a:spcBef>
                  <a:spcAft>
                    <a:spcPct val="0"/>
                  </a:spcAft>
                  <a:defRPr kumimoji="1" kern="1200">
                    <a:solidFill>
                      <a:schemeClr val="tx1"/>
                    </a:solidFill>
                    <a:latin typeface="Arial" charset="0"/>
                    <a:ea typeface="PMingLiU" pitchFamily="18" charset="-120"/>
                    <a:cs typeface="+mn-cs"/>
                  </a:defRPr>
                </a:lvl5pPr>
                <a:lvl6pPr marL="2286000" algn="l" defTabSz="914400" rtl="0" eaLnBrk="1" latinLnBrk="0" hangingPunct="1">
                  <a:defRPr kumimoji="1" kern="1200">
                    <a:solidFill>
                      <a:schemeClr val="tx1"/>
                    </a:solidFill>
                    <a:latin typeface="Arial" charset="0"/>
                    <a:ea typeface="PMingLiU" pitchFamily="18" charset="-120"/>
                    <a:cs typeface="+mn-cs"/>
                  </a:defRPr>
                </a:lvl6pPr>
                <a:lvl7pPr marL="2743200" algn="l" defTabSz="914400" rtl="0" eaLnBrk="1" latinLnBrk="0" hangingPunct="1">
                  <a:defRPr kumimoji="1" kern="1200">
                    <a:solidFill>
                      <a:schemeClr val="tx1"/>
                    </a:solidFill>
                    <a:latin typeface="Arial" charset="0"/>
                    <a:ea typeface="PMingLiU" pitchFamily="18" charset="-120"/>
                    <a:cs typeface="+mn-cs"/>
                  </a:defRPr>
                </a:lvl7pPr>
                <a:lvl8pPr marL="3200400" algn="l" defTabSz="914400" rtl="0" eaLnBrk="1" latinLnBrk="0" hangingPunct="1">
                  <a:defRPr kumimoji="1" kern="1200">
                    <a:solidFill>
                      <a:schemeClr val="tx1"/>
                    </a:solidFill>
                    <a:latin typeface="Arial" charset="0"/>
                    <a:ea typeface="PMingLiU" pitchFamily="18" charset="-120"/>
                    <a:cs typeface="+mn-cs"/>
                  </a:defRPr>
                </a:lvl8pPr>
                <a:lvl9pPr marL="3657600" algn="l" defTabSz="914400" rtl="0" eaLnBrk="1" latinLnBrk="0" hangingPunct="1">
                  <a:defRPr kumimoji="1" kern="1200">
                    <a:solidFill>
                      <a:schemeClr val="tx1"/>
                    </a:solidFill>
                    <a:latin typeface="Arial" charset="0"/>
                    <a:ea typeface="PMingLiU" pitchFamily="18" charset="-120"/>
                    <a:cs typeface="+mn-cs"/>
                  </a:defRPr>
                </a:lvl9pPr>
              </a:lstStyle>
              <a:p>
                <a:endParaRPr lang="zh-CN" altLang="en-US" sz="2400"/>
              </a:p>
            </p:txBody>
          </p:sp>
        </p:grpSp>
      </p:grpSp>
      <p:sp>
        <p:nvSpPr>
          <p:cNvPr id="12"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dirty="0"/>
              <a:t>信息化的必要性</a:t>
            </a:r>
            <a:endParaRPr lang="zh-CN" altLang="en-US" kern="0" dirty="0"/>
          </a:p>
        </p:txBody>
      </p:sp>
    </p:spTree>
    <p:extLst>
      <p:ext uri="{BB962C8B-B14F-4D97-AF65-F5344CB8AC3E}">
        <p14:creationId xmlns:p14="http://schemas.microsoft.com/office/powerpoint/2010/main" val="1219018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页脚占位符 4"/>
          <p:cNvSpPr>
            <a:spLocks noGrp="1"/>
          </p:cNvSpPr>
          <p:nvPr>
            <p:ph type="ftr" sz="quarter" idx="4294967295"/>
          </p:nvPr>
        </p:nvSpPr>
        <p:spPr>
          <a:xfrm>
            <a:off x="4633118" y="6152106"/>
            <a:ext cx="2895600" cy="228600"/>
          </a:xfrm>
          <a:prstGeom prst="rect">
            <a:avLst/>
          </a:prstGeom>
        </p:spPr>
        <p:txBody>
          <a:bodyPr/>
          <a:lstStyle/>
          <a:p>
            <a:endParaRPr lang="en-US" altLang="zh-CN" dirty="0"/>
          </a:p>
        </p:txBody>
      </p:sp>
      <p:sp>
        <p:nvSpPr>
          <p:cNvPr id="72706" name="Rectangle 2"/>
          <p:cNvSpPr>
            <a:spLocks noGrp="1" noChangeArrowheads="1"/>
          </p:cNvSpPr>
          <p:nvPr>
            <p:ph type="title"/>
          </p:nvPr>
        </p:nvSpPr>
        <p:spPr>
          <a:xfrm>
            <a:off x="1828800" y="561181"/>
            <a:ext cx="6934200" cy="563563"/>
          </a:xfrm>
        </p:spPr>
        <p:txBody>
          <a:bodyPr/>
          <a:lstStyle/>
          <a:p>
            <a:r>
              <a:rPr lang="zh-CN" altLang="en-US" sz="4000" b="0" dirty="0" smtClean="0">
                <a:solidFill>
                  <a:schemeClr val="bg2">
                    <a:lumMod val="20000"/>
                    <a:lumOff val="80000"/>
                  </a:schemeClr>
                </a:solidFill>
                <a:latin typeface="微软雅黑" panose="020B0503020204020204" pitchFamily="34" charset="-122"/>
                <a:ea typeface="微软雅黑" panose="020B0503020204020204" pitchFamily="34" charset="-122"/>
              </a:rPr>
              <a:t>报告提纲</a:t>
            </a:r>
            <a:endParaRPr lang="en-US" altLang="zh-CN" sz="2400" b="0" dirty="0">
              <a:solidFill>
                <a:schemeClr val="bg2">
                  <a:lumMod val="20000"/>
                  <a:lumOff val="80000"/>
                </a:schemeClr>
              </a:solidFill>
              <a:latin typeface="微软雅黑" panose="020B0503020204020204" pitchFamily="34" charset="-122"/>
              <a:ea typeface="微软雅黑" panose="020B0503020204020204" pitchFamily="34" charset="-122"/>
            </a:endParaRPr>
          </a:p>
        </p:txBody>
      </p:sp>
      <p:grpSp>
        <p:nvGrpSpPr>
          <p:cNvPr id="72776" name="Group 72"/>
          <p:cNvGrpSpPr>
            <a:grpSpLocks/>
          </p:cNvGrpSpPr>
          <p:nvPr/>
        </p:nvGrpSpPr>
        <p:grpSpPr bwMode="auto">
          <a:xfrm>
            <a:off x="681831" y="1988840"/>
            <a:ext cx="6365874" cy="1079502"/>
            <a:chOff x="1255" y="1713"/>
            <a:chExt cx="4010" cy="680"/>
          </a:xfrm>
        </p:grpSpPr>
        <p:sp>
          <p:nvSpPr>
            <p:cNvPr id="72724" name="Line 20"/>
            <p:cNvSpPr>
              <a:spLocks noChangeShapeType="1"/>
            </p:cNvSpPr>
            <p:nvPr/>
          </p:nvSpPr>
          <p:spPr bwMode="auto">
            <a:xfrm>
              <a:off x="1392" y="2393"/>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5" name="Text Box 21"/>
            <p:cNvSpPr txBox="1">
              <a:spLocks noChangeArrowheads="1"/>
            </p:cNvSpPr>
            <p:nvPr/>
          </p:nvSpPr>
          <p:spPr bwMode="auto">
            <a:xfrm>
              <a:off x="2208" y="1784"/>
              <a:ext cx="3057"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信息化推动重大科技基础设施</a:t>
              </a:r>
              <a:endParaRPr lang="en-US" altLang="zh-CN" sz="2800" dirty="0" smtClean="0">
                <a:latin typeface="微软雅黑" panose="020B0503020204020204" pitchFamily="34" charset="-122"/>
                <a:ea typeface="微软雅黑" panose="020B0503020204020204" pitchFamily="34" charset="-122"/>
              </a:endParaRPr>
            </a:p>
            <a:p>
              <a:pPr eaLnBrk="0" hangingPunct="0"/>
              <a:r>
                <a:rPr lang="zh-CN" altLang="en-US" sz="2800" dirty="0" smtClean="0">
                  <a:latin typeface="微软雅黑" panose="020B0503020204020204" pitchFamily="34" charset="-122"/>
                  <a:ea typeface="微软雅黑" panose="020B0503020204020204" pitchFamily="34" charset="-122"/>
                </a:rPr>
                <a:t>开放共享的必要性</a:t>
              </a:r>
              <a:endParaRPr lang="en-US" altLang="zh-CN" sz="2800" dirty="0">
                <a:latin typeface="微软雅黑" panose="020B0503020204020204" pitchFamily="34" charset="-122"/>
                <a:ea typeface="微软雅黑" panose="020B0503020204020204" pitchFamily="34" charset="-122"/>
              </a:endParaRPr>
            </a:p>
          </p:txBody>
        </p:sp>
        <p:grpSp>
          <p:nvGrpSpPr>
            <p:cNvPr id="72730" name="Group 26"/>
            <p:cNvGrpSpPr>
              <a:grpSpLocks/>
            </p:cNvGrpSpPr>
            <p:nvPr/>
          </p:nvGrpSpPr>
          <p:grpSpPr bwMode="auto">
            <a:xfrm>
              <a:off x="1255" y="1713"/>
              <a:ext cx="403" cy="399"/>
              <a:chOff x="1303" y="1843"/>
              <a:chExt cx="403" cy="399"/>
            </a:xfrm>
          </p:grpSpPr>
          <p:grpSp>
            <p:nvGrpSpPr>
              <p:cNvPr id="72731" name="Group 27"/>
              <p:cNvGrpSpPr>
                <a:grpSpLocks/>
              </p:cNvGrpSpPr>
              <p:nvPr/>
            </p:nvGrpSpPr>
            <p:grpSpPr bwMode="auto">
              <a:xfrm>
                <a:off x="1303" y="1843"/>
                <a:ext cx="403" cy="399"/>
                <a:chOff x="816" y="2443"/>
                <a:chExt cx="448" cy="441"/>
              </a:xfrm>
            </p:grpSpPr>
            <p:grpSp>
              <p:nvGrpSpPr>
                <p:cNvPr id="72732" name="Group 28"/>
                <p:cNvGrpSpPr>
                  <a:grpSpLocks/>
                </p:cNvGrpSpPr>
                <p:nvPr/>
              </p:nvGrpSpPr>
              <p:grpSpPr bwMode="auto">
                <a:xfrm>
                  <a:off x="816" y="2443"/>
                  <a:ext cx="448" cy="441"/>
                  <a:chOff x="662" y="1617"/>
                  <a:chExt cx="448" cy="441"/>
                </a:xfrm>
              </p:grpSpPr>
              <p:sp>
                <p:nvSpPr>
                  <p:cNvPr id="72733" name="Oval 29"/>
                  <p:cNvSpPr>
                    <a:spLocks noChangeArrowheads="1"/>
                  </p:cNvSpPr>
                  <p:nvPr/>
                </p:nvSpPr>
                <p:spPr bwMode="gray">
                  <a:xfrm>
                    <a:off x="662" y="1617"/>
                    <a:ext cx="182" cy="3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4" name="Oval 30"/>
                  <p:cNvSpPr>
                    <a:spLocks noChangeArrowheads="1"/>
                  </p:cNvSpPr>
                  <p:nvPr/>
                </p:nvSpPr>
                <p:spPr bwMode="gray">
                  <a:xfrm>
                    <a:off x="662" y="1668"/>
                    <a:ext cx="182" cy="39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5" name="Oval 31"/>
                  <p:cNvSpPr>
                    <a:spLocks noChangeArrowheads="1"/>
                  </p:cNvSpPr>
                  <p:nvPr/>
                </p:nvSpPr>
                <p:spPr bwMode="gray">
                  <a:xfrm>
                    <a:off x="694" y="1617"/>
                    <a:ext cx="416" cy="3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6" name="Oval 32"/>
                  <p:cNvSpPr>
                    <a:spLocks noChangeArrowheads="1"/>
                  </p:cNvSpPr>
                  <p:nvPr/>
                </p:nvSpPr>
                <p:spPr bwMode="gray">
                  <a:xfrm>
                    <a:off x="694" y="1618"/>
                    <a:ext cx="416" cy="39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37" name="Group 33"/>
                <p:cNvGrpSpPr>
                  <a:grpSpLocks/>
                </p:cNvGrpSpPr>
                <p:nvPr/>
              </p:nvGrpSpPr>
              <p:grpSpPr bwMode="auto">
                <a:xfrm>
                  <a:off x="871" y="2453"/>
                  <a:ext cx="376" cy="393"/>
                  <a:chOff x="336" y="1047"/>
                  <a:chExt cx="376" cy="393"/>
                </a:xfrm>
              </p:grpSpPr>
              <p:sp>
                <p:nvSpPr>
                  <p:cNvPr id="72738" name="Oval 34"/>
                  <p:cNvSpPr>
                    <a:spLocks noChangeArrowheads="1"/>
                  </p:cNvSpPr>
                  <p:nvPr/>
                </p:nvSpPr>
                <p:spPr bwMode="gray">
                  <a:xfrm>
                    <a:off x="336" y="1047"/>
                    <a:ext cx="376" cy="39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39" name="Group 35"/>
                  <p:cNvGrpSpPr>
                    <a:grpSpLocks/>
                  </p:cNvGrpSpPr>
                  <p:nvPr/>
                </p:nvGrpSpPr>
                <p:grpSpPr bwMode="auto">
                  <a:xfrm>
                    <a:off x="336" y="1049"/>
                    <a:ext cx="364" cy="391"/>
                    <a:chOff x="4166" y="1708"/>
                    <a:chExt cx="1252" cy="1353"/>
                  </a:xfrm>
                </p:grpSpPr>
                <p:sp>
                  <p:nvSpPr>
                    <p:cNvPr id="72740" name="Oval 36"/>
                    <p:cNvSpPr>
                      <a:spLocks noChangeArrowheads="1"/>
                    </p:cNvSpPr>
                    <p:nvPr/>
                  </p:nvSpPr>
                  <p:spPr bwMode="gray">
                    <a:xfrm>
                      <a:off x="4166" y="1708"/>
                      <a:ext cx="1252" cy="1253"/>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1" name="Oval 37"/>
                    <p:cNvSpPr>
                      <a:spLocks noChangeArrowheads="1"/>
                    </p:cNvSpPr>
                    <p:nvPr/>
                  </p:nvSpPr>
                  <p:spPr bwMode="gray">
                    <a:xfrm>
                      <a:off x="4182" y="1842"/>
                      <a:ext cx="1222" cy="1219"/>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2" name="Oval 38"/>
                    <p:cNvSpPr>
                      <a:spLocks noChangeArrowheads="1"/>
                    </p:cNvSpPr>
                    <p:nvPr/>
                  </p:nvSpPr>
                  <p:spPr bwMode="gray">
                    <a:xfrm>
                      <a:off x="4195" y="1727"/>
                      <a:ext cx="1162" cy="1142"/>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3" name="Oval 3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44" name="Text Box 40"/>
              <p:cNvSpPr txBox="1">
                <a:spLocks noChangeArrowheads="1"/>
              </p:cNvSpPr>
              <p:nvPr/>
            </p:nvSpPr>
            <p:spPr bwMode="gray">
              <a:xfrm>
                <a:off x="1390" y="1888"/>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1</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grpSp>
        <p:nvGrpSpPr>
          <p:cNvPr id="72777" name="Group 73"/>
          <p:cNvGrpSpPr>
            <a:grpSpLocks/>
          </p:cNvGrpSpPr>
          <p:nvPr/>
        </p:nvGrpSpPr>
        <p:grpSpPr bwMode="auto">
          <a:xfrm>
            <a:off x="670718" y="3485111"/>
            <a:ext cx="8183564" cy="1074739"/>
            <a:chOff x="1248" y="2304"/>
            <a:chExt cx="5155" cy="677"/>
          </a:xfrm>
        </p:grpSpPr>
        <p:sp>
          <p:nvSpPr>
            <p:cNvPr id="72726" name="Line 22"/>
            <p:cNvSpPr>
              <a:spLocks noChangeShapeType="1"/>
            </p:cNvSpPr>
            <p:nvPr/>
          </p:nvSpPr>
          <p:spPr bwMode="auto">
            <a:xfrm>
              <a:off x="1488" y="2949"/>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7" name="Text Box 23"/>
            <p:cNvSpPr txBox="1">
              <a:spLocks noChangeArrowheads="1"/>
            </p:cNvSpPr>
            <p:nvPr/>
          </p:nvSpPr>
          <p:spPr bwMode="auto">
            <a:xfrm>
              <a:off x="2215" y="2380"/>
              <a:ext cx="418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建设“重大科技基础设施共享服务平台”</a:t>
              </a:r>
              <a:endParaRPr lang="en-US" altLang="zh-CN" sz="2800" dirty="0" smtClean="0">
                <a:latin typeface="微软雅黑" panose="020B0503020204020204" pitchFamily="34" charset="-122"/>
                <a:ea typeface="微软雅黑" panose="020B0503020204020204" pitchFamily="34" charset="-122"/>
              </a:endParaRPr>
            </a:p>
            <a:p>
              <a:pPr eaLnBrk="0" hangingPunct="0"/>
              <a:r>
                <a:rPr lang="zh-CN" altLang="en-US" sz="2800" dirty="0" smtClean="0">
                  <a:latin typeface="微软雅黑" panose="020B0503020204020204" pitchFamily="34" charset="-122"/>
                  <a:ea typeface="微软雅黑" panose="020B0503020204020204" pitchFamily="34" charset="-122"/>
                </a:rPr>
                <a:t>的思路</a:t>
              </a:r>
              <a:endParaRPr lang="en-US" altLang="zh-CN" sz="2800" dirty="0">
                <a:latin typeface="微软雅黑" panose="020B0503020204020204" pitchFamily="34" charset="-122"/>
                <a:ea typeface="微软雅黑" panose="020B0503020204020204" pitchFamily="34" charset="-122"/>
              </a:endParaRPr>
            </a:p>
          </p:txBody>
        </p:sp>
        <p:grpSp>
          <p:nvGrpSpPr>
            <p:cNvPr id="72745" name="Group 41"/>
            <p:cNvGrpSpPr>
              <a:grpSpLocks/>
            </p:cNvGrpSpPr>
            <p:nvPr/>
          </p:nvGrpSpPr>
          <p:grpSpPr bwMode="auto">
            <a:xfrm>
              <a:off x="1248" y="2304"/>
              <a:ext cx="403" cy="365"/>
              <a:chOff x="1296" y="1234"/>
              <a:chExt cx="403" cy="365"/>
            </a:xfrm>
          </p:grpSpPr>
          <p:grpSp>
            <p:nvGrpSpPr>
              <p:cNvPr id="72746" name="Group 42"/>
              <p:cNvGrpSpPr>
                <a:grpSpLocks/>
              </p:cNvGrpSpPr>
              <p:nvPr/>
            </p:nvGrpSpPr>
            <p:grpSpPr bwMode="auto">
              <a:xfrm>
                <a:off x="1296" y="1234"/>
                <a:ext cx="403" cy="359"/>
                <a:chOff x="662" y="1615"/>
                <a:chExt cx="448" cy="400"/>
              </a:xfrm>
            </p:grpSpPr>
            <p:grpSp>
              <p:nvGrpSpPr>
                <p:cNvPr id="72747" name="Group 43"/>
                <p:cNvGrpSpPr>
                  <a:grpSpLocks/>
                </p:cNvGrpSpPr>
                <p:nvPr/>
              </p:nvGrpSpPr>
              <p:grpSpPr bwMode="auto">
                <a:xfrm>
                  <a:off x="662" y="1615"/>
                  <a:ext cx="448" cy="395"/>
                  <a:chOff x="662" y="1615"/>
                  <a:chExt cx="448" cy="395"/>
                </a:xfrm>
              </p:grpSpPr>
              <p:sp>
                <p:nvSpPr>
                  <p:cNvPr id="72748" name="Oval 44"/>
                  <p:cNvSpPr>
                    <a:spLocks noChangeArrowheads="1"/>
                  </p:cNvSpPr>
                  <p:nvPr/>
                </p:nvSpPr>
                <p:spPr bwMode="gray">
                  <a:xfrm>
                    <a:off x="662" y="1615"/>
                    <a:ext cx="182" cy="39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49" name="Oval 45"/>
                  <p:cNvSpPr>
                    <a:spLocks noChangeArrowheads="1"/>
                  </p:cNvSpPr>
                  <p:nvPr/>
                </p:nvSpPr>
                <p:spPr bwMode="gray">
                  <a:xfrm>
                    <a:off x="662" y="1615"/>
                    <a:ext cx="182" cy="39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50" name="Oval 46"/>
                  <p:cNvSpPr>
                    <a:spLocks noChangeArrowheads="1"/>
                  </p:cNvSpPr>
                  <p:nvPr/>
                </p:nvSpPr>
                <p:spPr bwMode="gray">
                  <a:xfrm>
                    <a:off x="694" y="1615"/>
                    <a:ext cx="416" cy="39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51" name="Oval 47"/>
                  <p:cNvSpPr>
                    <a:spLocks noChangeArrowheads="1"/>
                  </p:cNvSpPr>
                  <p:nvPr/>
                </p:nvSpPr>
                <p:spPr bwMode="gray">
                  <a:xfrm>
                    <a:off x="694" y="1616"/>
                    <a:ext cx="416" cy="39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52" name="Group 48"/>
                <p:cNvGrpSpPr>
                  <a:grpSpLocks/>
                </p:cNvGrpSpPr>
                <p:nvPr/>
              </p:nvGrpSpPr>
              <p:grpSpPr bwMode="auto">
                <a:xfrm>
                  <a:off x="720" y="1621"/>
                  <a:ext cx="376" cy="394"/>
                  <a:chOff x="336" y="1045"/>
                  <a:chExt cx="376" cy="394"/>
                </a:xfrm>
              </p:grpSpPr>
              <p:sp>
                <p:nvSpPr>
                  <p:cNvPr id="72753" name="Oval 49"/>
                  <p:cNvSpPr>
                    <a:spLocks noChangeArrowheads="1"/>
                  </p:cNvSpPr>
                  <p:nvPr/>
                </p:nvSpPr>
                <p:spPr bwMode="gray">
                  <a:xfrm>
                    <a:off x="336" y="1045"/>
                    <a:ext cx="376" cy="394"/>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54" name="Group 50"/>
                  <p:cNvGrpSpPr>
                    <a:grpSpLocks/>
                  </p:cNvGrpSpPr>
                  <p:nvPr/>
                </p:nvGrpSpPr>
                <p:grpSpPr bwMode="auto">
                  <a:xfrm>
                    <a:off x="336" y="1049"/>
                    <a:ext cx="364" cy="361"/>
                    <a:chOff x="4166" y="1706"/>
                    <a:chExt cx="1252" cy="1252"/>
                  </a:xfrm>
                </p:grpSpPr>
                <p:sp>
                  <p:nvSpPr>
                    <p:cNvPr id="72755" name="Oval 5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6" name="Oval 5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7" name="Oval 5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8" name="Oval 5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59" name="Text Box 55"/>
              <p:cNvSpPr txBox="1">
                <a:spLocks noChangeArrowheads="1"/>
              </p:cNvSpPr>
              <p:nvPr/>
            </p:nvSpPr>
            <p:spPr bwMode="gray">
              <a:xfrm>
                <a:off x="1376" y="1269"/>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grpSp>
        <p:nvGrpSpPr>
          <p:cNvPr id="72778" name="Group 74"/>
          <p:cNvGrpSpPr>
            <a:grpSpLocks/>
          </p:cNvGrpSpPr>
          <p:nvPr/>
        </p:nvGrpSpPr>
        <p:grpSpPr bwMode="auto">
          <a:xfrm>
            <a:off x="680243" y="4767756"/>
            <a:ext cx="5172075" cy="604838"/>
            <a:chOff x="1254" y="2919"/>
            <a:chExt cx="3258" cy="381"/>
          </a:xfrm>
        </p:grpSpPr>
        <p:sp>
          <p:nvSpPr>
            <p:cNvPr id="72728" name="Line 24"/>
            <p:cNvSpPr>
              <a:spLocks noChangeShapeType="1"/>
            </p:cNvSpPr>
            <p:nvPr/>
          </p:nvSpPr>
          <p:spPr bwMode="auto">
            <a:xfrm>
              <a:off x="1488" y="3278"/>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9" name="Text Box 25"/>
            <p:cNvSpPr txBox="1">
              <a:spLocks noChangeArrowheads="1"/>
            </p:cNvSpPr>
            <p:nvPr/>
          </p:nvSpPr>
          <p:spPr bwMode="auto">
            <a:xfrm>
              <a:off x="2215" y="2970"/>
              <a:ext cx="124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预期与展望</a:t>
              </a:r>
              <a:endParaRPr lang="en-US" altLang="zh-CN" sz="2800" dirty="0">
                <a:latin typeface="微软雅黑" panose="020B0503020204020204" pitchFamily="34" charset="-122"/>
                <a:ea typeface="微软雅黑" panose="020B0503020204020204" pitchFamily="34" charset="-122"/>
              </a:endParaRPr>
            </a:p>
          </p:txBody>
        </p:sp>
        <p:grpSp>
          <p:nvGrpSpPr>
            <p:cNvPr id="72760" name="Group 56"/>
            <p:cNvGrpSpPr>
              <a:grpSpLocks/>
            </p:cNvGrpSpPr>
            <p:nvPr/>
          </p:nvGrpSpPr>
          <p:grpSpPr bwMode="auto">
            <a:xfrm>
              <a:off x="1254" y="2919"/>
              <a:ext cx="403" cy="363"/>
              <a:chOff x="1323" y="3049"/>
              <a:chExt cx="403" cy="363"/>
            </a:xfrm>
          </p:grpSpPr>
          <p:grpSp>
            <p:nvGrpSpPr>
              <p:cNvPr id="72761" name="Group 57"/>
              <p:cNvGrpSpPr>
                <a:grpSpLocks/>
              </p:cNvGrpSpPr>
              <p:nvPr/>
            </p:nvGrpSpPr>
            <p:grpSpPr bwMode="auto">
              <a:xfrm>
                <a:off x="1323" y="3049"/>
                <a:ext cx="403" cy="363"/>
                <a:chOff x="816" y="2443"/>
                <a:chExt cx="448" cy="400"/>
              </a:xfrm>
            </p:grpSpPr>
            <p:grpSp>
              <p:nvGrpSpPr>
                <p:cNvPr id="72762" name="Group 58"/>
                <p:cNvGrpSpPr>
                  <a:grpSpLocks/>
                </p:cNvGrpSpPr>
                <p:nvPr/>
              </p:nvGrpSpPr>
              <p:grpSpPr bwMode="auto">
                <a:xfrm>
                  <a:off x="816" y="2443"/>
                  <a:ext cx="448" cy="391"/>
                  <a:chOff x="662" y="1617"/>
                  <a:chExt cx="448" cy="391"/>
                </a:xfrm>
              </p:grpSpPr>
              <p:sp>
                <p:nvSpPr>
                  <p:cNvPr id="72763" name="Oval 59"/>
                  <p:cNvSpPr>
                    <a:spLocks noChangeArrowheads="1"/>
                  </p:cNvSpPr>
                  <p:nvPr/>
                </p:nvSpPr>
                <p:spPr bwMode="gray">
                  <a:xfrm>
                    <a:off x="662" y="1617"/>
                    <a:ext cx="182" cy="3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4" name="Oval 60"/>
                  <p:cNvSpPr>
                    <a:spLocks noChangeArrowheads="1"/>
                  </p:cNvSpPr>
                  <p:nvPr/>
                </p:nvSpPr>
                <p:spPr bwMode="gray">
                  <a:xfrm>
                    <a:off x="662" y="1617"/>
                    <a:ext cx="182" cy="39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5" name="Oval 61"/>
                  <p:cNvSpPr>
                    <a:spLocks noChangeArrowheads="1"/>
                  </p:cNvSpPr>
                  <p:nvPr/>
                </p:nvSpPr>
                <p:spPr bwMode="gray">
                  <a:xfrm>
                    <a:off x="694" y="1617"/>
                    <a:ext cx="416" cy="3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6" name="Oval 62"/>
                  <p:cNvSpPr>
                    <a:spLocks noChangeArrowheads="1"/>
                  </p:cNvSpPr>
                  <p:nvPr/>
                </p:nvSpPr>
                <p:spPr bwMode="gray">
                  <a:xfrm>
                    <a:off x="694" y="1618"/>
                    <a:ext cx="416" cy="39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67" name="Group 63"/>
                <p:cNvGrpSpPr>
                  <a:grpSpLocks/>
                </p:cNvGrpSpPr>
                <p:nvPr/>
              </p:nvGrpSpPr>
              <p:grpSpPr bwMode="auto">
                <a:xfrm>
                  <a:off x="871" y="2453"/>
                  <a:ext cx="376" cy="390"/>
                  <a:chOff x="336" y="1047"/>
                  <a:chExt cx="376" cy="390"/>
                </a:xfrm>
              </p:grpSpPr>
              <p:sp>
                <p:nvSpPr>
                  <p:cNvPr id="72768" name="Oval 64"/>
                  <p:cNvSpPr>
                    <a:spLocks noChangeArrowheads="1"/>
                  </p:cNvSpPr>
                  <p:nvPr/>
                </p:nvSpPr>
                <p:spPr bwMode="gray">
                  <a:xfrm>
                    <a:off x="336" y="1047"/>
                    <a:ext cx="376" cy="39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69" name="Group 65"/>
                  <p:cNvGrpSpPr>
                    <a:grpSpLocks/>
                  </p:cNvGrpSpPr>
                  <p:nvPr/>
                </p:nvGrpSpPr>
                <p:grpSpPr bwMode="auto">
                  <a:xfrm>
                    <a:off x="336" y="1049"/>
                    <a:ext cx="364" cy="361"/>
                    <a:chOff x="4166" y="1706"/>
                    <a:chExt cx="1252" cy="1252"/>
                  </a:xfrm>
                </p:grpSpPr>
                <p:sp>
                  <p:nvSpPr>
                    <p:cNvPr id="72770" name="Oval 6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1" name="Oval 6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2" name="Oval 6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3" name="Oval 6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74" name="Text Box 70"/>
              <p:cNvSpPr txBox="1">
                <a:spLocks noChangeArrowheads="1"/>
              </p:cNvSpPr>
              <p:nvPr/>
            </p:nvSpPr>
            <p:spPr bwMode="gray">
              <a:xfrm>
                <a:off x="1396" y="3072"/>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441978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总体</a:t>
            </a:r>
            <a:r>
              <a:rPr lang="zh-CN" altLang="en-US" dirty="0" smtClean="0"/>
              <a:t>目标</a:t>
            </a:r>
            <a:endParaRPr lang="zh-CN" altLang="en-US" dirty="0"/>
          </a:p>
        </p:txBody>
      </p:sp>
      <p:sp>
        <p:nvSpPr>
          <p:cNvPr id="4" name="内容占位符 3"/>
          <p:cNvSpPr>
            <a:spLocks noGrp="1"/>
          </p:cNvSpPr>
          <p:nvPr>
            <p:ph idx="1"/>
          </p:nvPr>
        </p:nvSpPr>
        <p:spPr>
          <a:xfrm>
            <a:off x="749424" y="1440904"/>
            <a:ext cx="7999040" cy="4724400"/>
          </a:xfrm>
        </p:spPr>
        <p:txBody>
          <a:bodyPr/>
          <a:lstStyle/>
          <a:p>
            <a:pPr marL="0" indent="457200">
              <a:lnSpc>
                <a:spcPct val="150000"/>
              </a:lnSpc>
              <a:buNone/>
            </a:pPr>
            <a:r>
              <a:rPr lang="zh-CN" altLang="zh-CN" sz="2600" dirty="0" smtClean="0">
                <a:solidFill>
                  <a:schemeClr val="bg1">
                    <a:lumMod val="20000"/>
                    <a:lumOff val="80000"/>
                  </a:schemeClr>
                </a:solidFill>
              </a:rPr>
              <a:t>平台</a:t>
            </a:r>
            <a:r>
              <a:rPr lang="zh-CN" altLang="en-US" sz="2600" dirty="0" smtClean="0">
                <a:solidFill>
                  <a:schemeClr val="bg1">
                    <a:lumMod val="20000"/>
                    <a:lumOff val="80000"/>
                  </a:schemeClr>
                </a:solidFill>
              </a:rPr>
              <a:t>通过信息化手段</a:t>
            </a:r>
            <a:r>
              <a:rPr lang="zh-CN" altLang="zh-CN" sz="2600" dirty="0" smtClean="0">
                <a:solidFill>
                  <a:schemeClr val="bg1">
                    <a:lumMod val="20000"/>
                    <a:lumOff val="80000"/>
                  </a:schemeClr>
                </a:solidFill>
              </a:rPr>
              <a:t>将</a:t>
            </a:r>
            <a:r>
              <a:rPr lang="zh-CN" altLang="zh-CN" sz="2600" dirty="0">
                <a:solidFill>
                  <a:schemeClr val="bg1">
                    <a:lumMod val="20000"/>
                    <a:lumOff val="80000"/>
                  </a:schemeClr>
                </a:solidFill>
              </a:rPr>
              <a:t>中科院所有重大科技基础设施的开放共享流程管理、开放数据资源管理、成果产出管理纳入其中，并结合科普宣传，提升</a:t>
            </a:r>
            <a:r>
              <a:rPr lang="zh-CN" altLang="zh-CN" sz="2600" dirty="0" smtClean="0">
                <a:solidFill>
                  <a:schemeClr val="bg1">
                    <a:lumMod val="20000"/>
                    <a:lumOff val="80000"/>
                  </a:schemeClr>
                </a:solidFill>
              </a:rPr>
              <a:t>设施</a:t>
            </a:r>
            <a:r>
              <a:rPr lang="zh-CN" altLang="en-US" sz="2600" dirty="0" smtClean="0">
                <a:solidFill>
                  <a:schemeClr val="bg1">
                    <a:lumMod val="20000"/>
                    <a:lumOff val="80000"/>
                  </a:schemeClr>
                </a:solidFill>
              </a:rPr>
              <a:t>开放共享的</a:t>
            </a:r>
            <a:r>
              <a:rPr lang="zh-CN" altLang="zh-CN" sz="2600" dirty="0" smtClean="0">
                <a:solidFill>
                  <a:schemeClr val="bg1">
                    <a:lumMod val="20000"/>
                    <a:lumOff val="80000"/>
                  </a:schemeClr>
                </a:solidFill>
              </a:rPr>
              <a:t>公众</a:t>
            </a:r>
            <a:r>
              <a:rPr lang="zh-CN" altLang="zh-CN" sz="2600" dirty="0">
                <a:solidFill>
                  <a:schemeClr val="bg1">
                    <a:lumMod val="20000"/>
                    <a:lumOff val="80000"/>
                  </a:schemeClr>
                </a:solidFill>
              </a:rPr>
              <a:t>影响力，挖掘</a:t>
            </a:r>
            <a:r>
              <a:rPr lang="zh-CN" altLang="zh-CN" sz="2600" dirty="0" smtClean="0">
                <a:solidFill>
                  <a:schemeClr val="bg1">
                    <a:lumMod val="20000"/>
                    <a:lumOff val="80000"/>
                  </a:schemeClr>
                </a:solidFill>
              </a:rPr>
              <a:t>优质</a:t>
            </a:r>
            <a:r>
              <a:rPr lang="zh-CN" altLang="en-US" sz="2600" dirty="0" smtClean="0">
                <a:solidFill>
                  <a:schemeClr val="bg1">
                    <a:lumMod val="20000"/>
                    <a:lumOff val="80000"/>
                  </a:schemeClr>
                </a:solidFill>
              </a:rPr>
              <a:t>资源，</a:t>
            </a:r>
            <a:r>
              <a:rPr lang="zh-CN" altLang="zh-CN" sz="2600" dirty="0" smtClean="0">
                <a:solidFill>
                  <a:schemeClr val="bg1">
                    <a:lumMod val="20000"/>
                    <a:lumOff val="80000"/>
                  </a:schemeClr>
                </a:solidFill>
              </a:rPr>
              <a:t>培养</a:t>
            </a:r>
            <a:r>
              <a:rPr lang="zh-CN" altLang="zh-CN" sz="2600" dirty="0">
                <a:solidFill>
                  <a:schemeClr val="bg1">
                    <a:lumMod val="20000"/>
                    <a:lumOff val="80000"/>
                  </a:schemeClr>
                </a:solidFill>
              </a:rPr>
              <a:t>潜在</a:t>
            </a:r>
            <a:r>
              <a:rPr lang="zh-CN" altLang="zh-CN" sz="2600" dirty="0" smtClean="0">
                <a:solidFill>
                  <a:schemeClr val="bg1">
                    <a:lumMod val="20000"/>
                    <a:lumOff val="80000"/>
                  </a:schemeClr>
                </a:solidFill>
              </a:rPr>
              <a:t>用户。通过信息系统</a:t>
            </a:r>
            <a:r>
              <a:rPr lang="zh-CN" altLang="zh-CN" sz="2600" dirty="0">
                <a:solidFill>
                  <a:schemeClr val="bg1">
                    <a:lumMod val="20000"/>
                    <a:lumOff val="80000"/>
                  </a:schemeClr>
                </a:solidFill>
              </a:rPr>
              <a:t>与开放共享管理制度的有效融合，在提高开放共享效率的同时，也极大促进开放共享制度的完善。</a:t>
            </a:r>
          </a:p>
          <a:p>
            <a:pPr>
              <a:lnSpc>
                <a:spcPct val="150000"/>
              </a:lnSpc>
            </a:pPr>
            <a:endParaRPr lang="zh-CN" altLang="en-US" sz="2600" dirty="0"/>
          </a:p>
        </p:txBody>
      </p:sp>
    </p:spTree>
    <p:extLst>
      <p:ext uri="{BB962C8B-B14F-4D97-AF65-F5344CB8AC3E}">
        <p14:creationId xmlns:p14="http://schemas.microsoft.com/office/powerpoint/2010/main" val="9962552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noChangeArrowheads="1"/>
          </p:cNvSpPr>
          <p:nvPr/>
        </p:nvSpPr>
        <p:spPr bwMode="auto">
          <a:xfrm>
            <a:off x="3920949" y="3452143"/>
            <a:ext cx="3606800" cy="2829263"/>
          </a:xfrm>
          <a:prstGeom prst="rect">
            <a:avLst/>
          </a:prstGeom>
          <a:gradFill rotWithShape="1">
            <a:gsLst>
              <a:gs pos="0">
                <a:schemeClr val="bg1"/>
              </a:gs>
              <a:gs pos="100000">
                <a:srgbClr val="D7EBDB"/>
              </a:gs>
            </a:gsLst>
            <a:lin ang="0" scaled="1"/>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no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endParaRPr lang="zh-CN" altLang="zh-CN">
              <a:latin typeface="微软雅黑" panose="020B0503020204020204" pitchFamily="34" charset="-122"/>
              <a:ea typeface="微软雅黑" panose="020B0503020204020204" pitchFamily="34" charset="-122"/>
            </a:endParaRPr>
          </a:p>
        </p:txBody>
      </p:sp>
      <p:sp>
        <p:nvSpPr>
          <p:cNvPr id="15"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总体目标</a:t>
            </a:r>
            <a:endParaRPr lang="zh-CN" altLang="en-US" kern="0" dirty="0"/>
          </a:p>
        </p:txBody>
      </p:sp>
      <p:sp>
        <p:nvSpPr>
          <p:cNvPr id="16" name="Rectangle 2"/>
          <p:cNvSpPr>
            <a:spLocks noChangeArrowheads="1"/>
          </p:cNvSpPr>
          <p:nvPr/>
        </p:nvSpPr>
        <p:spPr bwMode="auto">
          <a:xfrm>
            <a:off x="3924126" y="2127195"/>
            <a:ext cx="3606800" cy="369332"/>
          </a:xfrm>
          <a:prstGeom prst="rect">
            <a:avLst/>
          </a:prstGeom>
          <a:gradFill rotWithShape="1">
            <a:gsLst>
              <a:gs pos="0">
                <a:schemeClr val="bg1"/>
              </a:gs>
              <a:gs pos="100000">
                <a:srgbClr val="D7EBDB"/>
              </a:gs>
            </a:gsLst>
            <a:lin ang="0" scaled="1"/>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endParaRPr lang="zh-CN" altLang="zh-CN">
              <a:latin typeface="微软雅黑" panose="020B0503020204020204" pitchFamily="34" charset="-122"/>
              <a:ea typeface="微软雅黑" panose="020B0503020204020204" pitchFamily="34" charset="-122"/>
            </a:endParaRPr>
          </a:p>
        </p:txBody>
      </p:sp>
      <p:grpSp>
        <p:nvGrpSpPr>
          <p:cNvPr id="98310" name="组合 98309"/>
          <p:cNvGrpSpPr/>
          <p:nvPr/>
        </p:nvGrpSpPr>
        <p:grpSpPr>
          <a:xfrm>
            <a:off x="3347864" y="1052736"/>
            <a:ext cx="5133975" cy="433634"/>
            <a:chOff x="3347864" y="1196752"/>
            <a:chExt cx="5133975" cy="433634"/>
          </a:xfrm>
          <a:effectLst/>
        </p:grpSpPr>
        <p:sp>
          <p:nvSpPr>
            <p:cNvPr id="17" name="Rectangle 3"/>
            <p:cNvSpPr>
              <a:spLocks noChangeArrowheads="1"/>
            </p:cNvSpPr>
            <p:nvPr/>
          </p:nvSpPr>
          <p:spPr bwMode="auto">
            <a:xfrm>
              <a:off x="3347864" y="1197810"/>
              <a:ext cx="565150" cy="432576"/>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600" b="1" dirty="0" smtClean="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1</a:t>
              </a:r>
              <a:endParaRPr kumimoji="1" lang="en-US" altLang="ko-KR" sz="16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Rectangle 4"/>
            <p:cNvSpPr>
              <a:spLocks noChangeArrowheads="1"/>
            </p:cNvSpPr>
            <p:nvPr/>
          </p:nvSpPr>
          <p:spPr bwMode="auto">
            <a:xfrm>
              <a:off x="3852689" y="1196752"/>
              <a:ext cx="4629150" cy="432577"/>
            </a:xfrm>
            <a:prstGeom prst="rect">
              <a:avLst/>
            </a:prstGeom>
            <a:solidFill>
              <a:srgbClr val="CADBEE"/>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85738" eaLnBrk="0" fontAlgn="t" hangingPunct="0">
                <a:defRPr/>
              </a:pPr>
              <a:endParaRPr lang="en-US" altLang="ko-KR" sz="1400" dirty="0">
                <a:solidFill>
                  <a:schemeClr val="bg2">
                    <a:lumMod val="95000"/>
                    <a:lumOff val="5000"/>
                  </a:schemeClr>
                </a:solidFill>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grpSp>
      <p:grpSp>
        <p:nvGrpSpPr>
          <p:cNvPr id="98309" name="组合 98308"/>
          <p:cNvGrpSpPr/>
          <p:nvPr/>
        </p:nvGrpSpPr>
        <p:grpSpPr>
          <a:xfrm>
            <a:off x="3347864" y="1707113"/>
            <a:ext cx="5111750" cy="432577"/>
            <a:chOff x="3347864" y="1915950"/>
            <a:chExt cx="5111750" cy="432577"/>
          </a:xfrm>
          <a:effectLst>
            <a:outerShdw blurRad="50800" dist="38100" dir="2700000" algn="tl" rotWithShape="0">
              <a:prstClr val="black">
                <a:alpha val="40000"/>
              </a:prstClr>
            </a:outerShdw>
          </a:effectLst>
        </p:grpSpPr>
        <p:sp>
          <p:nvSpPr>
            <p:cNvPr id="19" name="Rectangle 5"/>
            <p:cNvSpPr>
              <a:spLocks noChangeArrowheads="1"/>
            </p:cNvSpPr>
            <p:nvPr/>
          </p:nvSpPr>
          <p:spPr bwMode="auto">
            <a:xfrm>
              <a:off x="3347864" y="1915950"/>
              <a:ext cx="565150" cy="432577"/>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600" b="1" dirty="0" smtClean="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2</a:t>
              </a:r>
              <a:endParaRPr kumimoji="1" lang="en-US" altLang="ko-KR" sz="16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Rectangle 6"/>
            <p:cNvSpPr>
              <a:spLocks noChangeArrowheads="1"/>
            </p:cNvSpPr>
            <p:nvPr/>
          </p:nvSpPr>
          <p:spPr bwMode="auto">
            <a:xfrm>
              <a:off x="3830464" y="1915950"/>
              <a:ext cx="4629150" cy="432577"/>
            </a:xfrm>
            <a:prstGeom prst="rect">
              <a:avLst/>
            </a:prstGeom>
            <a:solidFill>
              <a:srgbClr val="CADBEE"/>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85738" eaLnBrk="0" fontAlgn="t" hangingPunct="0">
                <a:defRPr/>
              </a:pPr>
              <a:endParaRPr lang="en-US" altLang="ko-KR" sz="1400" b="1">
                <a:solidFill>
                  <a:srgbClr val="00669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98308" name="组合 98307"/>
          <p:cNvGrpSpPr/>
          <p:nvPr/>
        </p:nvGrpSpPr>
        <p:grpSpPr>
          <a:xfrm>
            <a:off x="3347864" y="2360433"/>
            <a:ext cx="5113337" cy="432576"/>
            <a:chOff x="3347864" y="2636206"/>
            <a:chExt cx="5113337" cy="432576"/>
          </a:xfrm>
          <a:effectLst>
            <a:outerShdw blurRad="50800" dist="38100" dir="2700000" algn="tl" rotWithShape="0">
              <a:prstClr val="black">
                <a:alpha val="40000"/>
              </a:prstClr>
            </a:outerShdw>
          </a:effectLst>
        </p:grpSpPr>
        <p:sp>
          <p:nvSpPr>
            <p:cNvPr id="21" name="Rectangle 7"/>
            <p:cNvSpPr>
              <a:spLocks noChangeArrowheads="1"/>
            </p:cNvSpPr>
            <p:nvPr/>
          </p:nvSpPr>
          <p:spPr bwMode="auto">
            <a:xfrm>
              <a:off x="3347864" y="2636206"/>
              <a:ext cx="566737" cy="432576"/>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600" b="1" dirty="0" smtClean="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3</a:t>
              </a:r>
              <a:endParaRPr kumimoji="1" lang="en-US" altLang="ko-KR" sz="16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Rectangle 8"/>
            <p:cNvSpPr>
              <a:spLocks noChangeArrowheads="1"/>
            </p:cNvSpPr>
            <p:nvPr/>
          </p:nvSpPr>
          <p:spPr bwMode="auto">
            <a:xfrm>
              <a:off x="3832051" y="2636206"/>
              <a:ext cx="4629150" cy="432576"/>
            </a:xfrm>
            <a:prstGeom prst="rect">
              <a:avLst/>
            </a:prstGeom>
            <a:solidFill>
              <a:srgbClr val="CADBEE"/>
            </a:solidFill>
            <a:ln>
              <a:noFill/>
            </a:ln>
            <a:effectLst>
              <a:outerShdw dist="17961" dir="2700000" algn="ctr" rotWithShape="0">
                <a:srgbClr val="4D4D4D"/>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t"/>
              <a:endParaRPr kumimoji="1" lang="en-US" altLang="ko-KR" sz="1400" b="1">
                <a:solidFill>
                  <a:srgbClr val="006699"/>
                </a:solidFill>
                <a:latin typeface="微软雅黑" panose="020B0503020204020204" pitchFamily="34" charset="-122"/>
                <a:ea typeface="微软雅黑" panose="020B0503020204020204" pitchFamily="34" charset="-122"/>
                <a:cs typeface="HY강B"/>
              </a:endParaRPr>
            </a:p>
          </p:txBody>
        </p:sp>
      </p:grpSp>
      <p:grpSp>
        <p:nvGrpSpPr>
          <p:cNvPr id="98307" name="组合 98306"/>
          <p:cNvGrpSpPr/>
          <p:nvPr/>
        </p:nvGrpSpPr>
        <p:grpSpPr>
          <a:xfrm>
            <a:off x="3347864" y="3013752"/>
            <a:ext cx="5113337" cy="432577"/>
            <a:chOff x="3347864" y="3342173"/>
            <a:chExt cx="5113337" cy="432577"/>
          </a:xfrm>
          <a:effectLst>
            <a:outerShdw blurRad="50800" dist="38100" dir="2700000" algn="tl" rotWithShape="0">
              <a:prstClr val="black">
                <a:alpha val="40000"/>
              </a:prstClr>
            </a:outerShdw>
          </a:effectLst>
        </p:grpSpPr>
        <p:sp>
          <p:nvSpPr>
            <p:cNvPr id="23" name="Rectangle 9"/>
            <p:cNvSpPr>
              <a:spLocks noChangeArrowheads="1"/>
            </p:cNvSpPr>
            <p:nvPr/>
          </p:nvSpPr>
          <p:spPr bwMode="auto">
            <a:xfrm>
              <a:off x="3347864" y="3342173"/>
              <a:ext cx="566737" cy="432577"/>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400" b="1" dirty="0" smtClean="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4</a:t>
              </a:r>
              <a:endParaRPr kumimoji="1" lang="en-US" altLang="ko-KR" sz="14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4" name="Rectangle 10"/>
            <p:cNvSpPr>
              <a:spLocks noChangeArrowheads="1"/>
            </p:cNvSpPr>
            <p:nvPr/>
          </p:nvSpPr>
          <p:spPr bwMode="auto">
            <a:xfrm>
              <a:off x="3832051" y="3342173"/>
              <a:ext cx="4629150" cy="432577"/>
            </a:xfrm>
            <a:prstGeom prst="rect">
              <a:avLst/>
            </a:prstGeom>
            <a:solidFill>
              <a:srgbClr val="CADBEE"/>
            </a:solidFill>
            <a:ln>
              <a:noFill/>
            </a:ln>
            <a:effectLst>
              <a:outerShdw dist="17961" dir="2700000" algn="ctr" rotWithShape="0">
                <a:srgbClr val="4D4D4D"/>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t"/>
              <a:endParaRPr kumimoji="1" lang="en-US" altLang="ko-KR" sz="1400" b="1">
                <a:solidFill>
                  <a:srgbClr val="006699"/>
                </a:solidFill>
                <a:latin typeface="微软雅黑" panose="020B0503020204020204" pitchFamily="34" charset="-122"/>
                <a:ea typeface="微软雅黑" panose="020B0503020204020204" pitchFamily="34" charset="-122"/>
                <a:cs typeface="HY강B"/>
              </a:endParaRPr>
            </a:p>
          </p:txBody>
        </p:sp>
      </p:grpSp>
      <p:sp>
        <p:nvSpPr>
          <p:cNvPr id="25" name="AutoShape 11"/>
          <p:cNvSpPr>
            <a:spLocks noChangeArrowheads="1"/>
          </p:cNvSpPr>
          <p:nvPr/>
        </p:nvSpPr>
        <p:spPr bwMode="gray">
          <a:xfrm>
            <a:off x="3852689" y="1101388"/>
            <a:ext cx="4391025" cy="310947"/>
          </a:xfrm>
          <a:prstGeom prst="roundRect">
            <a:avLst>
              <a:gd name="adj" fmla="val 16667"/>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latinLnBrk="1" hangingPunct="1"/>
            <a:endParaRPr kumimoji="1" lang="ko-KR" altLang="en-US" sz="2000" b="1" dirty="0">
              <a:solidFill>
                <a:srgbClr val="003366"/>
              </a:solidFill>
              <a:latin typeface="微软雅黑" panose="020B0503020204020204" pitchFamily="34" charset="-122"/>
              <a:ea typeface="굴림" pitchFamily="34" charset="-127"/>
            </a:endParaRPr>
          </a:p>
        </p:txBody>
      </p:sp>
      <p:grpSp>
        <p:nvGrpSpPr>
          <p:cNvPr id="29" name="Group 15"/>
          <p:cNvGrpSpPr>
            <a:grpSpLocks/>
          </p:cNvGrpSpPr>
          <p:nvPr/>
        </p:nvGrpSpPr>
        <p:grpSpPr bwMode="auto">
          <a:xfrm flipH="1">
            <a:off x="1229887" y="1488406"/>
            <a:ext cx="1685929" cy="4460874"/>
            <a:chOff x="2225" y="2177"/>
            <a:chExt cx="580" cy="3028"/>
          </a:xfrm>
        </p:grpSpPr>
        <p:sp>
          <p:nvSpPr>
            <p:cNvPr id="34" name="AutoShape 16"/>
            <p:cNvSpPr>
              <a:spLocks noChangeArrowheads="1"/>
            </p:cNvSpPr>
            <p:nvPr/>
          </p:nvSpPr>
          <p:spPr bwMode="auto">
            <a:xfrm rot="5400000" flipH="1" flipV="1">
              <a:off x="751" y="3651"/>
              <a:ext cx="3028" cy="79"/>
            </a:xfrm>
            <a:custGeom>
              <a:avLst/>
              <a:gdLst>
                <a:gd name="G0" fmla="+- 1226 0 0"/>
                <a:gd name="G1" fmla="+- 21600 0 1226"/>
                <a:gd name="G2" fmla="*/ 1226 1 2"/>
                <a:gd name="G3" fmla="+- 21600 0 G2"/>
                <a:gd name="G4" fmla="+/ 1226 21600 2"/>
                <a:gd name="G5" fmla="+/ G1 0 2"/>
                <a:gd name="G6" fmla="*/ 21600 21600 1226"/>
                <a:gd name="G7" fmla="*/ G6 1 2"/>
                <a:gd name="G8" fmla="+- 21600 0 G7"/>
                <a:gd name="G9" fmla="*/ 21600 1 2"/>
                <a:gd name="G10" fmla="+- 1226 0 G9"/>
                <a:gd name="G11" fmla="?: G10 G8 0"/>
                <a:gd name="G12" fmla="?: G10 G7 21600"/>
                <a:gd name="T0" fmla="*/ 20987 w 21600"/>
                <a:gd name="T1" fmla="*/ 10800 h 21600"/>
                <a:gd name="T2" fmla="*/ 10800 w 21600"/>
                <a:gd name="T3" fmla="*/ 21600 h 21600"/>
                <a:gd name="T4" fmla="*/ 613 w 21600"/>
                <a:gd name="T5" fmla="*/ 10800 h 21600"/>
                <a:gd name="T6" fmla="*/ 10800 w 21600"/>
                <a:gd name="T7" fmla="*/ 0 h 21600"/>
                <a:gd name="T8" fmla="*/ 2413 w 21600"/>
                <a:gd name="T9" fmla="*/ 2413 h 21600"/>
                <a:gd name="T10" fmla="*/ 19187 w 21600"/>
                <a:gd name="T11" fmla="*/ 19187 h 21600"/>
              </a:gdLst>
              <a:ahLst/>
              <a:cxnLst>
                <a:cxn ang="0">
                  <a:pos x="T0" y="T1"/>
                </a:cxn>
                <a:cxn ang="0">
                  <a:pos x="T2" y="T3"/>
                </a:cxn>
                <a:cxn ang="0">
                  <a:pos x="T4" y="T5"/>
                </a:cxn>
                <a:cxn ang="0">
                  <a:pos x="T6" y="T7"/>
                </a:cxn>
              </a:cxnLst>
              <a:rect l="T8" t="T9" r="T10" b="T11"/>
              <a:pathLst>
                <a:path w="21600" h="21600">
                  <a:moveTo>
                    <a:pt x="0" y="0"/>
                  </a:moveTo>
                  <a:lnTo>
                    <a:pt x="1226" y="21600"/>
                  </a:lnTo>
                  <a:lnTo>
                    <a:pt x="20374" y="21600"/>
                  </a:lnTo>
                  <a:lnTo>
                    <a:pt x="21600" y="0"/>
                  </a:lnTo>
                  <a:close/>
                </a:path>
              </a:pathLst>
            </a:custGeom>
            <a:gradFill rotWithShape="0">
              <a:gsLst>
                <a:gs pos="0">
                  <a:schemeClr val="bg1">
                    <a:gamma/>
                    <a:shade val="89804"/>
                    <a:invGamma/>
                  </a:schemeClr>
                </a:gs>
                <a:gs pos="100000">
                  <a:schemeClr val="bg1"/>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endParaRPr lang="zh-CN" altLang="en-US">
                <a:latin typeface="微软雅黑" panose="020B0503020204020204" pitchFamily="34" charset="-122"/>
                <a:ea typeface="微软雅黑" panose="020B0503020204020204" pitchFamily="34" charset="-122"/>
              </a:endParaRPr>
            </a:p>
          </p:txBody>
        </p:sp>
        <p:sp>
          <p:nvSpPr>
            <p:cNvPr id="35" name="AutoShape 17"/>
            <p:cNvSpPr>
              <a:spLocks noChangeArrowheads="1"/>
            </p:cNvSpPr>
            <p:nvPr/>
          </p:nvSpPr>
          <p:spPr bwMode="auto">
            <a:xfrm rot="5400000" flipH="1" flipV="1">
              <a:off x="1028" y="3438"/>
              <a:ext cx="3028" cy="5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51 w 21600"/>
                <a:gd name="T13" fmla="*/ 4653 h 21600"/>
                <a:gd name="T14" fmla="*/ 16949 w 21600"/>
                <a:gd name="T15" fmla="*/ 16947 h 21600"/>
              </a:gdLst>
              <a:ahLst/>
              <a:cxnLst>
                <a:cxn ang="T8">
                  <a:pos x="T0" y="T1"/>
                </a:cxn>
                <a:cxn ang="T9">
                  <a:pos x="T2" y="T3"/>
                </a:cxn>
                <a:cxn ang="T10">
                  <a:pos x="T4" y="T5"/>
                </a:cxn>
                <a:cxn ang="T11">
                  <a:pos x="T6" y="T7"/>
                </a:cxn>
              </a:cxnLst>
              <a:rect l="T12" t="T13" r="T14" b="T15"/>
              <a:pathLst>
                <a:path w="21600" h="21600">
                  <a:moveTo>
                    <a:pt x="0" y="0"/>
                  </a:moveTo>
                  <a:lnTo>
                    <a:pt x="5697" y="21600"/>
                  </a:lnTo>
                  <a:lnTo>
                    <a:pt x="15903" y="21600"/>
                  </a:lnTo>
                  <a:lnTo>
                    <a:pt x="21600" y="0"/>
                  </a:lnTo>
                  <a:lnTo>
                    <a:pt x="0" y="0"/>
                  </a:lnTo>
                  <a:close/>
                </a:path>
              </a:pathLst>
            </a:custGeom>
            <a:gradFill rotWithShape="0">
              <a:gsLst>
                <a:gs pos="0">
                  <a:srgbClr val="FFFFFF"/>
                </a:gs>
                <a:gs pos="100000">
                  <a:srgbClr val="8BAC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nvGrpSpPr>
            <p:cNvPr id="36" name="Group 18"/>
            <p:cNvGrpSpPr>
              <a:grpSpLocks/>
            </p:cNvGrpSpPr>
            <p:nvPr/>
          </p:nvGrpSpPr>
          <p:grpSpPr bwMode="auto">
            <a:xfrm rot="5400000">
              <a:off x="1376" y="3458"/>
              <a:ext cx="2342" cy="516"/>
              <a:chOff x="1205" y="2250"/>
              <a:chExt cx="2180" cy="262"/>
            </a:xfrm>
          </p:grpSpPr>
          <p:grpSp>
            <p:nvGrpSpPr>
              <p:cNvPr id="42" name="Group 19"/>
              <p:cNvGrpSpPr>
                <a:grpSpLocks/>
              </p:cNvGrpSpPr>
              <p:nvPr/>
            </p:nvGrpSpPr>
            <p:grpSpPr bwMode="auto">
              <a:xfrm>
                <a:off x="1564" y="2250"/>
                <a:ext cx="688" cy="262"/>
                <a:chOff x="1564" y="2250"/>
                <a:chExt cx="688" cy="262"/>
              </a:xfrm>
            </p:grpSpPr>
            <p:sp>
              <p:nvSpPr>
                <p:cNvPr id="48" name="Line 20"/>
                <p:cNvSpPr>
                  <a:spLocks noChangeShapeType="1"/>
                </p:cNvSpPr>
                <p:nvPr/>
              </p:nvSpPr>
              <p:spPr bwMode="auto">
                <a:xfrm flipH="1">
                  <a:off x="1564" y="2261"/>
                  <a:ext cx="406" cy="251"/>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9" name="Line 21"/>
                <p:cNvSpPr>
                  <a:spLocks noChangeShapeType="1"/>
                </p:cNvSpPr>
                <p:nvPr/>
              </p:nvSpPr>
              <p:spPr bwMode="auto">
                <a:xfrm flipH="1">
                  <a:off x="1930" y="2250"/>
                  <a:ext cx="213" cy="262"/>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50" name="Line 22"/>
                <p:cNvSpPr>
                  <a:spLocks noChangeShapeType="1"/>
                </p:cNvSpPr>
                <p:nvPr/>
              </p:nvSpPr>
              <p:spPr bwMode="auto">
                <a:xfrm flipH="1">
                  <a:off x="2186" y="2261"/>
                  <a:ext cx="66" cy="251"/>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sp>
            <p:nvSpPr>
              <p:cNvPr id="43" name="Line 23"/>
              <p:cNvSpPr>
                <a:spLocks noChangeShapeType="1"/>
              </p:cNvSpPr>
              <p:nvPr/>
            </p:nvSpPr>
            <p:spPr bwMode="auto">
              <a:xfrm>
                <a:off x="2619" y="2261"/>
                <a:ext cx="406" cy="251"/>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4" name="Line 24"/>
              <p:cNvSpPr>
                <a:spLocks noChangeShapeType="1"/>
              </p:cNvSpPr>
              <p:nvPr/>
            </p:nvSpPr>
            <p:spPr bwMode="auto">
              <a:xfrm>
                <a:off x="2446" y="2250"/>
                <a:ext cx="212" cy="262"/>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5" name="Line 25"/>
              <p:cNvSpPr>
                <a:spLocks noChangeShapeType="1"/>
              </p:cNvSpPr>
              <p:nvPr/>
            </p:nvSpPr>
            <p:spPr bwMode="auto">
              <a:xfrm>
                <a:off x="2337" y="2261"/>
                <a:ext cx="67" cy="251"/>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6" name="Line 26"/>
              <p:cNvSpPr>
                <a:spLocks noChangeShapeType="1"/>
              </p:cNvSpPr>
              <p:nvPr/>
            </p:nvSpPr>
            <p:spPr bwMode="auto">
              <a:xfrm flipV="1">
                <a:off x="1205" y="2259"/>
                <a:ext cx="624" cy="253"/>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7" name="Line 27"/>
              <p:cNvSpPr>
                <a:spLocks noChangeShapeType="1"/>
              </p:cNvSpPr>
              <p:nvPr/>
            </p:nvSpPr>
            <p:spPr bwMode="auto">
              <a:xfrm flipH="1" flipV="1">
                <a:off x="2764" y="2259"/>
                <a:ext cx="621" cy="253"/>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37" name="Group 28"/>
            <p:cNvGrpSpPr>
              <a:grpSpLocks/>
            </p:cNvGrpSpPr>
            <p:nvPr/>
          </p:nvGrpSpPr>
          <p:grpSpPr bwMode="auto">
            <a:xfrm rot="5400000">
              <a:off x="1210" y="3668"/>
              <a:ext cx="2641" cy="151"/>
              <a:chOff x="1083" y="4634"/>
              <a:chExt cx="2459" cy="151"/>
            </a:xfrm>
          </p:grpSpPr>
          <p:sp>
            <p:nvSpPr>
              <p:cNvPr id="38" name="Line 29"/>
              <p:cNvSpPr>
                <a:spLocks noChangeShapeType="1"/>
              </p:cNvSpPr>
              <p:nvPr/>
            </p:nvSpPr>
            <p:spPr bwMode="auto">
              <a:xfrm>
                <a:off x="1083" y="4785"/>
                <a:ext cx="2459" cy="0"/>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9" name="Line 30"/>
              <p:cNvSpPr>
                <a:spLocks noChangeShapeType="1"/>
              </p:cNvSpPr>
              <p:nvPr/>
            </p:nvSpPr>
            <p:spPr bwMode="auto">
              <a:xfrm>
                <a:off x="1240" y="4724"/>
                <a:ext cx="2149" cy="0"/>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0" name="Line 31"/>
              <p:cNvSpPr>
                <a:spLocks noChangeShapeType="1"/>
              </p:cNvSpPr>
              <p:nvPr/>
            </p:nvSpPr>
            <p:spPr bwMode="auto">
              <a:xfrm>
                <a:off x="1409" y="4679"/>
                <a:ext cx="1817" cy="0"/>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1" name="Line 32"/>
              <p:cNvSpPr>
                <a:spLocks noChangeShapeType="1"/>
              </p:cNvSpPr>
              <p:nvPr/>
            </p:nvSpPr>
            <p:spPr bwMode="auto">
              <a:xfrm>
                <a:off x="1530" y="4634"/>
                <a:ext cx="1568" cy="0"/>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grpSp>
        <p:nvGrpSpPr>
          <p:cNvPr id="30" name="Group 33"/>
          <p:cNvGrpSpPr>
            <a:grpSpLocks/>
          </p:cNvGrpSpPr>
          <p:nvPr/>
        </p:nvGrpSpPr>
        <p:grpSpPr bwMode="auto">
          <a:xfrm>
            <a:off x="361544" y="2872709"/>
            <a:ext cx="1550987" cy="1911351"/>
            <a:chOff x="480" y="3072"/>
            <a:chExt cx="678" cy="1092"/>
          </a:xfrm>
        </p:grpSpPr>
        <p:sp>
          <p:nvSpPr>
            <p:cNvPr id="32" name="Oval 34"/>
            <p:cNvSpPr>
              <a:spLocks noChangeArrowheads="1"/>
            </p:cNvSpPr>
            <p:nvPr/>
          </p:nvSpPr>
          <p:spPr bwMode="auto">
            <a:xfrm>
              <a:off x="562" y="3840"/>
              <a:ext cx="507" cy="324"/>
            </a:xfrm>
            <a:prstGeom prst="ellipse">
              <a:avLst/>
            </a:prstGeom>
            <a:gradFill rotWithShape="0">
              <a:gsLst>
                <a:gs pos="0">
                  <a:schemeClr val="bg1">
                    <a:gamma/>
                    <a:shade val="46275"/>
                    <a:invGamma/>
                  </a:schemeClr>
                </a:gs>
                <a:gs pos="100000">
                  <a:schemeClr val="bg1"/>
                </a:gs>
              </a:gsLst>
              <a:path path="shape">
                <a:fillToRect l="50000" t="50000" r="50000" b="50000"/>
              </a:path>
            </a:gradFill>
            <a:ln w="12700">
              <a:noFill/>
              <a:round/>
              <a:headEnd/>
              <a:tailEnd/>
            </a:ln>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endParaRPr lang="zh-CN" altLang="en-US">
                <a:latin typeface="微软雅黑" panose="020B0503020204020204" pitchFamily="34" charset="-122"/>
                <a:ea typeface="微软雅黑" panose="020B0503020204020204" pitchFamily="34" charset="-122"/>
              </a:endParaRPr>
            </a:p>
          </p:txBody>
        </p:sp>
        <p:sp>
          <p:nvSpPr>
            <p:cNvPr id="33" name="Oval 35"/>
            <p:cNvSpPr>
              <a:spLocks noChangeArrowheads="1"/>
            </p:cNvSpPr>
            <p:nvPr/>
          </p:nvSpPr>
          <p:spPr bwMode="auto">
            <a:xfrm>
              <a:off x="480" y="3072"/>
              <a:ext cx="678" cy="914"/>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endParaRPr lang="zh-CN" altLang="zh-CN">
                <a:latin typeface="微软雅黑" panose="020B0503020204020204" pitchFamily="34" charset="-122"/>
                <a:ea typeface="微软雅黑" panose="020B0503020204020204" pitchFamily="34" charset="-122"/>
              </a:endParaRPr>
            </a:p>
          </p:txBody>
        </p:sp>
      </p:grpSp>
      <p:sp>
        <p:nvSpPr>
          <p:cNvPr id="31" name="Text Box 36"/>
          <p:cNvSpPr txBox="1">
            <a:spLocks noChangeArrowheads="1"/>
          </p:cNvSpPr>
          <p:nvPr/>
        </p:nvSpPr>
        <p:spPr bwMode="auto">
          <a:xfrm>
            <a:off x="694089" y="3452143"/>
            <a:ext cx="89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latinLnBrk="1" hangingPunct="1"/>
            <a:r>
              <a:rPr kumimoji="1" lang="zh-CN" altLang="en-US" sz="2400" b="1" dirty="0" smtClean="0">
                <a:solidFill>
                  <a:srgbClr val="0033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标</a:t>
            </a:r>
            <a:endParaRPr kumimoji="1" lang="ko-KR" altLang="en-US" sz="2400" b="1" dirty="0">
              <a:solidFill>
                <a:srgbClr val="003366"/>
              </a:solidFill>
              <a:effectLst>
                <a:outerShdw blurRad="38100" dist="38100" dir="2700000" algn="tl">
                  <a:srgbClr val="000000">
                    <a:alpha val="43137"/>
                  </a:srgbClr>
                </a:outerShdw>
              </a:effectLst>
              <a:latin typeface="微软雅黑" panose="020B0503020204020204" pitchFamily="34" charset="-122"/>
              <a:ea typeface="굴림" pitchFamily="34" charset="-127"/>
            </a:endParaRPr>
          </a:p>
        </p:txBody>
      </p:sp>
      <p:grpSp>
        <p:nvGrpSpPr>
          <p:cNvPr id="98306" name="组合 98305"/>
          <p:cNvGrpSpPr/>
          <p:nvPr/>
        </p:nvGrpSpPr>
        <p:grpSpPr>
          <a:xfrm>
            <a:off x="3344687" y="3667072"/>
            <a:ext cx="5133975" cy="433634"/>
            <a:chOff x="3344687" y="4002772"/>
            <a:chExt cx="5133975" cy="433634"/>
          </a:xfrm>
          <a:effectLst>
            <a:outerShdw blurRad="50800" dist="38100" dir="2700000" algn="tl" rotWithShape="0">
              <a:prstClr val="black">
                <a:alpha val="40000"/>
              </a:prstClr>
            </a:outerShdw>
          </a:effectLst>
        </p:grpSpPr>
        <p:sp>
          <p:nvSpPr>
            <p:cNvPr id="52" name="Rectangle 3"/>
            <p:cNvSpPr>
              <a:spLocks noChangeArrowheads="1"/>
            </p:cNvSpPr>
            <p:nvPr/>
          </p:nvSpPr>
          <p:spPr bwMode="auto">
            <a:xfrm>
              <a:off x="3344687" y="4003830"/>
              <a:ext cx="565150" cy="432576"/>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6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5</a:t>
              </a:r>
            </a:p>
          </p:txBody>
        </p:sp>
        <p:sp>
          <p:nvSpPr>
            <p:cNvPr id="53" name="Rectangle 4"/>
            <p:cNvSpPr>
              <a:spLocks noChangeArrowheads="1"/>
            </p:cNvSpPr>
            <p:nvPr/>
          </p:nvSpPr>
          <p:spPr bwMode="auto">
            <a:xfrm>
              <a:off x="3849512" y="4002772"/>
              <a:ext cx="4629150" cy="432577"/>
            </a:xfrm>
            <a:prstGeom prst="rect">
              <a:avLst/>
            </a:prstGeom>
            <a:solidFill>
              <a:srgbClr val="CADBEE"/>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85738" eaLnBrk="0" fontAlgn="t" hangingPunct="0">
                <a:defRPr/>
              </a:pPr>
              <a:endParaRPr lang="en-US" altLang="ko-KR" sz="1400">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grpSp>
      <p:grpSp>
        <p:nvGrpSpPr>
          <p:cNvPr id="98305" name="组合 98304"/>
          <p:cNvGrpSpPr/>
          <p:nvPr/>
        </p:nvGrpSpPr>
        <p:grpSpPr>
          <a:xfrm>
            <a:off x="3344687" y="4321449"/>
            <a:ext cx="5111750" cy="432577"/>
            <a:chOff x="3344687" y="4679106"/>
            <a:chExt cx="5111750" cy="432577"/>
          </a:xfrm>
          <a:effectLst>
            <a:outerShdw blurRad="50800" dist="38100" dir="2700000" algn="tl" rotWithShape="0">
              <a:prstClr val="black">
                <a:alpha val="40000"/>
              </a:prstClr>
            </a:outerShdw>
          </a:effectLst>
        </p:grpSpPr>
        <p:sp>
          <p:nvSpPr>
            <p:cNvPr id="54" name="Rectangle 5"/>
            <p:cNvSpPr>
              <a:spLocks noChangeArrowheads="1"/>
            </p:cNvSpPr>
            <p:nvPr/>
          </p:nvSpPr>
          <p:spPr bwMode="auto">
            <a:xfrm>
              <a:off x="3344687" y="4679106"/>
              <a:ext cx="565150" cy="432577"/>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600" b="1" dirty="0" smtClean="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6</a:t>
              </a:r>
              <a:endParaRPr kumimoji="1" lang="en-US" altLang="ko-KR" sz="16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5" name="Rectangle 6"/>
            <p:cNvSpPr>
              <a:spLocks noChangeArrowheads="1"/>
            </p:cNvSpPr>
            <p:nvPr/>
          </p:nvSpPr>
          <p:spPr bwMode="auto">
            <a:xfrm>
              <a:off x="3827287" y="4679106"/>
              <a:ext cx="4629150" cy="432577"/>
            </a:xfrm>
            <a:prstGeom prst="rect">
              <a:avLst/>
            </a:prstGeom>
            <a:solidFill>
              <a:srgbClr val="CADBEE"/>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85738" eaLnBrk="0" fontAlgn="t" hangingPunct="0">
                <a:defRPr/>
              </a:pPr>
              <a:endParaRPr lang="en-US" altLang="ko-KR" sz="1400" b="1">
                <a:solidFill>
                  <a:srgbClr val="006699"/>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98304" name="组合 98303"/>
          <p:cNvGrpSpPr/>
          <p:nvPr/>
        </p:nvGrpSpPr>
        <p:grpSpPr>
          <a:xfrm>
            <a:off x="3344687" y="4974769"/>
            <a:ext cx="5113337" cy="432576"/>
            <a:chOff x="3344687" y="5399362"/>
            <a:chExt cx="5113337" cy="432576"/>
          </a:xfrm>
          <a:effectLst>
            <a:outerShdw blurRad="50800" dist="38100" dir="2700000" algn="tl" rotWithShape="0">
              <a:prstClr val="black">
                <a:alpha val="40000"/>
              </a:prstClr>
            </a:outerShdw>
          </a:effectLst>
        </p:grpSpPr>
        <p:sp>
          <p:nvSpPr>
            <p:cNvPr id="56" name="Rectangle 7"/>
            <p:cNvSpPr>
              <a:spLocks noChangeArrowheads="1"/>
            </p:cNvSpPr>
            <p:nvPr/>
          </p:nvSpPr>
          <p:spPr bwMode="auto">
            <a:xfrm>
              <a:off x="3344687" y="5399362"/>
              <a:ext cx="566737" cy="432576"/>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6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7</a:t>
              </a:r>
            </a:p>
          </p:txBody>
        </p:sp>
        <p:sp>
          <p:nvSpPr>
            <p:cNvPr id="57" name="Rectangle 8"/>
            <p:cNvSpPr>
              <a:spLocks noChangeArrowheads="1"/>
            </p:cNvSpPr>
            <p:nvPr/>
          </p:nvSpPr>
          <p:spPr bwMode="auto">
            <a:xfrm>
              <a:off x="3828874" y="5399362"/>
              <a:ext cx="4629150" cy="432576"/>
            </a:xfrm>
            <a:prstGeom prst="rect">
              <a:avLst/>
            </a:prstGeom>
            <a:solidFill>
              <a:srgbClr val="CADBEE"/>
            </a:solidFill>
            <a:ln>
              <a:noFill/>
            </a:ln>
            <a:effectLst>
              <a:outerShdw dist="17961" dir="2700000" algn="ctr" rotWithShape="0">
                <a:srgbClr val="4D4D4D"/>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t"/>
              <a:endParaRPr kumimoji="1" lang="en-US" altLang="ko-KR" sz="1400" b="1">
                <a:solidFill>
                  <a:srgbClr val="006699"/>
                </a:solidFill>
                <a:latin typeface="微软雅黑" panose="020B0503020204020204" pitchFamily="34" charset="-122"/>
                <a:ea typeface="微软雅黑" panose="020B0503020204020204" pitchFamily="34" charset="-122"/>
                <a:cs typeface="HY강B"/>
              </a:endParaRPr>
            </a:p>
          </p:txBody>
        </p:sp>
      </p:grpSp>
      <p:grpSp>
        <p:nvGrpSpPr>
          <p:cNvPr id="12" name="组合 11"/>
          <p:cNvGrpSpPr/>
          <p:nvPr/>
        </p:nvGrpSpPr>
        <p:grpSpPr>
          <a:xfrm>
            <a:off x="3344687" y="5628088"/>
            <a:ext cx="5113337" cy="432577"/>
            <a:chOff x="3344687" y="6105329"/>
            <a:chExt cx="5113337" cy="432577"/>
          </a:xfrm>
          <a:effectLst>
            <a:outerShdw blurRad="50800" dist="38100" dir="2700000" algn="tl" rotWithShape="0">
              <a:prstClr val="black">
                <a:alpha val="40000"/>
              </a:prstClr>
            </a:outerShdw>
          </a:effectLst>
        </p:grpSpPr>
        <p:sp>
          <p:nvSpPr>
            <p:cNvPr id="58" name="Rectangle 9"/>
            <p:cNvSpPr>
              <a:spLocks noChangeArrowheads="1"/>
            </p:cNvSpPr>
            <p:nvPr/>
          </p:nvSpPr>
          <p:spPr bwMode="auto">
            <a:xfrm>
              <a:off x="3344687" y="6105329"/>
              <a:ext cx="566737" cy="432577"/>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400" b="1" dirty="0" smtClean="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8</a:t>
              </a:r>
              <a:endParaRPr kumimoji="1" lang="en-US" altLang="ko-KR" sz="14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9" name="Rectangle 10"/>
            <p:cNvSpPr>
              <a:spLocks noChangeArrowheads="1"/>
            </p:cNvSpPr>
            <p:nvPr/>
          </p:nvSpPr>
          <p:spPr bwMode="auto">
            <a:xfrm>
              <a:off x="3828874" y="6105329"/>
              <a:ext cx="4629150" cy="432577"/>
            </a:xfrm>
            <a:prstGeom prst="rect">
              <a:avLst/>
            </a:prstGeom>
            <a:solidFill>
              <a:srgbClr val="CADBEE"/>
            </a:solidFill>
            <a:ln>
              <a:noFill/>
            </a:ln>
            <a:effectLst>
              <a:outerShdw dist="17961" dir="2700000" algn="ctr" rotWithShape="0">
                <a:srgbClr val="4D4D4D"/>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t"/>
              <a:endParaRPr kumimoji="1" lang="en-US" altLang="ko-KR" sz="1400" b="1">
                <a:solidFill>
                  <a:srgbClr val="006699"/>
                </a:solidFill>
                <a:latin typeface="微软雅黑" panose="020B0503020204020204" pitchFamily="34" charset="-122"/>
                <a:ea typeface="微软雅黑" panose="020B0503020204020204" pitchFamily="34" charset="-122"/>
                <a:cs typeface="HY강B"/>
              </a:endParaRPr>
            </a:p>
          </p:txBody>
        </p:sp>
      </p:grpSp>
      <p:sp>
        <p:nvSpPr>
          <p:cNvPr id="60" name="AutoShape 11"/>
          <p:cNvSpPr>
            <a:spLocks noChangeArrowheads="1"/>
          </p:cNvSpPr>
          <p:nvPr/>
        </p:nvSpPr>
        <p:spPr bwMode="gray">
          <a:xfrm>
            <a:off x="3849512" y="3907408"/>
            <a:ext cx="4391025" cy="310947"/>
          </a:xfrm>
          <a:prstGeom prst="roundRect">
            <a:avLst>
              <a:gd name="adj" fmla="val 16667"/>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latinLnBrk="1" hangingPunct="1"/>
            <a:endParaRPr kumimoji="1" lang="ko-KR" altLang="en-US" sz="2000" b="1" dirty="0">
              <a:solidFill>
                <a:srgbClr val="003366"/>
              </a:solidFill>
              <a:latin typeface="微软雅黑" panose="020B0503020204020204" pitchFamily="34" charset="-122"/>
              <a:ea typeface="굴림" pitchFamily="34" charset="-127"/>
            </a:endParaRPr>
          </a:p>
        </p:txBody>
      </p:sp>
      <p:sp>
        <p:nvSpPr>
          <p:cNvPr id="61" name="AutoShape 12"/>
          <p:cNvSpPr>
            <a:spLocks noChangeArrowheads="1"/>
          </p:cNvSpPr>
          <p:nvPr/>
        </p:nvSpPr>
        <p:spPr bwMode="gray">
          <a:xfrm>
            <a:off x="3893961" y="4342477"/>
            <a:ext cx="4391025" cy="310947"/>
          </a:xfrm>
          <a:prstGeom prst="roundRect">
            <a:avLst>
              <a:gd name="adj" fmla="val 16667"/>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latinLnBrk="1" hangingPunct="1"/>
            <a:endParaRPr kumimoji="1" lang="ko-KR" altLang="en-US" sz="2000" b="1" dirty="0">
              <a:solidFill>
                <a:srgbClr val="003366"/>
              </a:solidFill>
              <a:latin typeface="微软雅黑" panose="020B0503020204020204" pitchFamily="34" charset="-122"/>
              <a:ea typeface="굴림" pitchFamily="34" charset="-127"/>
            </a:endParaRPr>
          </a:p>
        </p:txBody>
      </p:sp>
      <p:grpSp>
        <p:nvGrpSpPr>
          <p:cNvPr id="72" name="组合 71"/>
          <p:cNvGrpSpPr/>
          <p:nvPr/>
        </p:nvGrpSpPr>
        <p:grpSpPr>
          <a:xfrm>
            <a:off x="3343100" y="6281407"/>
            <a:ext cx="5113337" cy="432577"/>
            <a:chOff x="3344687" y="6105329"/>
            <a:chExt cx="5113337" cy="432577"/>
          </a:xfrm>
          <a:effectLst>
            <a:outerShdw blurRad="50800" dist="38100" dir="2700000" algn="tl" rotWithShape="0">
              <a:prstClr val="black">
                <a:alpha val="40000"/>
              </a:prstClr>
            </a:outerShdw>
          </a:effectLst>
        </p:grpSpPr>
        <p:sp>
          <p:nvSpPr>
            <p:cNvPr id="73" name="Rectangle 9"/>
            <p:cNvSpPr>
              <a:spLocks noChangeArrowheads="1"/>
            </p:cNvSpPr>
            <p:nvPr/>
          </p:nvSpPr>
          <p:spPr bwMode="auto">
            <a:xfrm>
              <a:off x="3344687" y="6105329"/>
              <a:ext cx="566737" cy="432577"/>
            </a:xfrm>
            <a:prstGeom prst="rect">
              <a:avLst/>
            </a:prstGeom>
            <a:solidFill>
              <a:srgbClr val="2A5380"/>
            </a:solidFill>
            <a:ln w="12700">
              <a:noFill/>
              <a:miter lim="800000"/>
              <a:headEnd/>
              <a:tailEnd/>
            </a:ln>
            <a:effectLst>
              <a:outerShdw dist="17961" dir="2700000" algn="ctr" rotWithShape="0">
                <a:srgbClr val="4D4D4D"/>
              </a:outerShdw>
            </a:effec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0" fontAlgn="t" hangingPunct="0">
                <a:defRPr/>
              </a:pPr>
              <a:r>
                <a:rPr kumimoji="1" lang="en-US" altLang="ko-KR" sz="1400" b="1" dirty="0" smtClean="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9</a:t>
              </a:r>
              <a:endParaRPr kumimoji="1" lang="en-US" altLang="ko-KR" sz="1400" b="1" dirty="0">
                <a:solidFill>
                  <a:schemeClr val="tx1">
                    <a:lumMod val="9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74" name="Rectangle 10"/>
            <p:cNvSpPr>
              <a:spLocks noChangeArrowheads="1"/>
            </p:cNvSpPr>
            <p:nvPr/>
          </p:nvSpPr>
          <p:spPr bwMode="auto">
            <a:xfrm>
              <a:off x="3828874" y="6105329"/>
              <a:ext cx="4629150" cy="432577"/>
            </a:xfrm>
            <a:prstGeom prst="rect">
              <a:avLst/>
            </a:prstGeom>
            <a:solidFill>
              <a:srgbClr val="CADBEE"/>
            </a:solidFill>
            <a:ln>
              <a:noFill/>
            </a:ln>
            <a:effectLst>
              <a:outerShdw dist="17961" dir="2700000" algn="ctr" rotWithShape="0">
                <a:srgbClr val="4D4D4D"/>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t"/>
              <a:endParaRPr kumimoji="1" lang="en-US" altLang="ko-KR" sz="1400" b="1">
                <a:solidFill>
                  <a:srgbClr val="006699"/>
                </a:solidFill>
                <a:latin typeface="微软雅黑" panose="020B0503020204020204" pitchFamily="34" charset="-122"/>
                <a:ea typeface="微软雅黑" panose="020B0503020204020204" pitchFamily="34" charset="-122"/>
                <a:cs typeface="HY강B"/>
              </a:endParaRPr>
            </a:p>
          </p:txBody>
        </p:sp>
      </p:grpSp>
      <p:sp>
        <p:nvSpPr>
          <p:cNvPr id="75" name="AutoShape 14"/>
          <p:cNvSpPr>
            <a:spLocks noChangeArrowheads="1"/>
          </p:cNvSpPr>
          <p:nvPr/>
        </p:nvSpPr>
        <p:spPr bwMode="gray">
          <a:xfrm>
            <a:off x="3893961" y="6348431"/>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latinLnBrk="1"/>
            <a:r>
              <a:rPr kumimoji="1" lang="zh-CN" altLang="en-US" b="1" dirty="0" smtClean="0">
                <a:solidFill>
                  <a:srgbClr val="003366"/>
                </a:solidFill>
                <a:latin typeface="微软雅黑" panose="020B0503020204020204" pitchFamily="34" charset="-122"/>
                <a:ea typeface="微软雅黑" panose="020B0503020204020204" pitchFamily="34" charset="-122"/>
              </a:rPr>
              <a:t>结合</a:t>
            </a:r>
            <a:r>
              <a:rPr kumimoji="1" lang="zh-CN" altLang="en-US" b="1" dirty="0">
                <a:solidFill>
                  <a:srgbClr val="FF6600"/>
                </a:solidFill>
                <a:latin typeface="微软雅黑" panose="020B0503020204020204" pitchFamily="34" charset="-122"/>
                <a:ea typeface="微软雅黑" panose="020B0503020204020204" pitchFamily="34" charset="-122"/>
              </a:rPr>
              <a:t>移动互联网</a:t>
            </a:r>
            <a:r>
              <a:rPr kumimoji="1" lang="zh-CN" altLang="en-US" b="1" dirty="0">
                <a:solidFill>
                  <a:srgbClr val="003366"/>
                </a:solidFill>
                <a:latin typeface="微软雅黑" panose="020B0503020204020204" pitchFamily="34" charset="-122"/>
                <a:ea typeface="微软雅黑" panose="020B0503020204020204" pitchFamily="34" charset="-122"/>
              </a:rPr>
              <a:t>，提升</a:t>
            </a:r>
            <a:r>
              <a:rPr kumimoji="1" lang="zh-CN" altLang="en-US" b="1" dirty="0">
                <a:solidFill>
                  <a:srgbClr val="FF6600"/>
                </a:solidFill>
                <a:latin typeface="微软雅黑" panose="020B0503020204020204" pitchFamily="34" charset="-122"/>
                <a:ea typeface="微软雅黑" panose="020B0503020204020204" pitchFamily="34" charset="-122"/>
              </a:rPr>
              <a:t>用户体验</a:t>
            </a:r>
            <a:endParaRPr kumimoji="1" lang="ko-KR" altLang="en-US" b="1" dirty="0">
              <a:solidFill>
                <a:srgbClr val="FF6600"/>
              </a:solidFill>
              <a:latin typeface="微软雅黑" panose="020B0503020204020204" pitchFamily="34" charset="-122"/>
              <a:ea typeface="微软雅黑" panose="020B0503020204020204" pitchFamily="34" charset="-122"/>
            </a:endParaRPr>
          </a:p>
        </p:txBody>
      </p:sp>
      <p:sp>
        <p:nvSpPr>
          <p:cNvPr id="76" name="AutoShape 14"/>
          <p:cNvSpPr>
            <a:spLocks noChangeArrowheads="1"/>
          </p:cNvSpPr>
          <p:nvPr/>
        </p:nvSpPr>
        <p:spPr bwMode="gray">
          <a:xfrm>
            <a:off x="3893961" y="5694070"/>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latinLnBrk="1"/>
            <a:r>
              <a:rPr kumimoji="1" lang="zh-CN" altLang="en-US" b="1" dirty="0" smtClean="0">
                <a:solidFill>
                  <a:srgbClr val="003366"/>
                </a:solidFill>
                <a:latin typeface="微软雅黑" panose="020B0503020204020204" pitchFamily="34" charset="-122"/>
                <a:ea typeface="微软雅黑" panose="020B0503020204020204" pitchFamily="34" charset="-122"/>
              </a:rPr>
              <a:t>建立</a:t>
            </a:r>
            <a:r>
              <a:rPr kumimoji="1" lang="zh-CN" altLang="en-US" b="1" dirty="0">
                <a:solidFill>
                  <a:srgbClr val="FF6600"/>
                </a:solidFill>
                <a:latin typeface="微软雅黑" panose="020B0503020204020204" pitchFamily="34" charset="-122"/>
                <a:ea typeface="微软雅黑" panose="020B0503020204020204" pitchFamily="34" charset="-122"/>
              </a:rPr>
              <a:t>用户诚信体系及奖励机制</a:t>
            </a:r>
            <a:endParaRPr kumimoji="1" lang="ko-KR" altLang="en-US" b="1" dirty="0">
              <a:solidFill>
                <a:srgbClr val="FF6600"/>
              </a:solidFill>
              <a:latin typeface="微软雅黑" panose="020B0503020204020204" pitchFamily="34" charset="-122"/>
              <a:ea typeface="微软雅黑" panose="020B0503020204020204" pitchFamily="34" charset="-122"/>
            </a:endParaRPr>
          </a:p>
        </p:txBody>
      </p:sp>
      <p:sp>
        <p:nvSpPr>
          <p:cNvPr id="77" name="AutoShape 14"/>
          <p:cNvSpPr>
            <a:spLocks noChangeArrowheads="1"/>
          </p:cNvSpPr>
          <p:nvPr/>
        </p:nvSpPr>
        <p:spPr bwMode="gray">
          <a:xfrm>
            <a:off x="3893961" y="5039710"/>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latinLnBrk="1"/>
            <a:r>
              <a:rPr kumimoji="1" lang="zh-CN" altLang="en-US" b="1" dirty="0" smtClean="0">
                <a:solidFill>
                  <a:srgbClr val="003366"/>
                </a:solidFill>
                <a:latin typeface="微软雅黑" panose="020B0503020204020204" pitchFamily="34" charset="-122"/>
                <a:ea typeface="微软雅黑" panose="020B0503020204020204" pitchFamily="34" charset="-122"/>
              </a:rPr>
              <a:t>建立</a:t>
            </a:r>
            <a:r>
              <a:rPr kumimoji="1" lang="zh-CN" altLang="en-US" b="1" dirty="0">
                <a:solidFill>
                  <a:srgbClr val="FF6600"/>
                </a:solidFill>
                <a:latin typeface="微软雅黑" panose="020B0503020204020204" pitchFamily="34" charset="-122"/>
                <a:ea typeface="微软雅黑" panose="020B0503020204020204" pitchFamily="34" charset="-122"/>
              </a:rPr>
              <a:t>统计分析</a:t>
            </a:r>
            <a:r>
              <a:rPr kumimoji="1" lang="zh-CN" altLang="en-US" b="1" dirty="0">
                <a:solidFill>
                  <a:srgbClr val="003366"/>
                </a:solidFill>
                <a:latin typeface="微软雅黑" panose="020B0503020204020204" pitchFamily="34" charset="-122"/>
                <a:ea typeface="微软雅黑" panose="020B0503020204020204" pitchFamily="34" charset="-122"/>
              </a:rPr>
              <a:t>决策系统</a:t>
            </a:r>
            <a:endParaRPr kumimoji="1" lang="ko-KR" altLang="en-US" b="1" dirty="0">
              <a:solidFill>
                <a:srgbClr val="003366"/>
              </a:solidFill>
              <a:latin typeface="微软雅黑" panose="020B0503020204020204" pitchFamily="34" charset="-122"/>
              <a:ea typeface="微软雅黑" panose="020B0503020204020204" pitchFamily="34" charset="-122"/>
            </a:endParaRPr>
          </a:p>
        </p:txBody>
      </p:sp>
      <p:sp>
        <p:nvSpPr>
          <p:cNvPr id="78" name="AutoShape 14"/>
          <p:cNvSpPr>
            <a:spLocks noChangeArrowheads="1"/>
          </p:cNvSpPr>
          <p:nvPr/>
        </p:nvSpPr>
        <p:spPr bwMode="gray">
          <a:xfrm>
            <a:off x="3893961" y="4385350"/>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lvl="0" latinLnBrk="1"/>
            <a:r>
              <a:rPr kumimoji="1" lang="zh-CN" altLang="zh-CN" b="1" dirty="0">
                <a:solidFill>
                  <a:srgbClr val="003366"/>
                </a:solidFill>
                <a:latin typeface="微软雅黑" panose="020B0503020204020204" pitchFamily="34" charset="-122"/>
                <a:ea typeface="微软雅黑" panose="020B0503020204020204" pitchFamily="34" charset="-122"/>
              </a:rPr>
              <a:t>建立</a:t>
            </a:r>
            <a:r>
              <a:rPr kumimoji="1" lang="zh-CN" altLang="zh-CN" b="1" dirty="0">
                <a:solidFill>
                  <a:srgbClr val="FF6600"/>
                </a:solidFill>
                <a:latin typeface="微软雅黑" panose="020B0503020204020204" pitchFamily="34" charset="-122"/>
                <a:ea typeface="微软雅黑" panose="020B0503020204020204" pitchFamily="34" charset="-122"/>
              </a:rPr>
              <a:t>科普</a:t>
            </a:r>
            <a:r>
              <a:rPr kumimoji="1" lang="zh-CN" altLang="zh-CN" b="1" dirty="0">
                <a:solidFill>
                  <a:srgbClr val="003366"/>
                </a:solidFill>
                <a:latin typeface="微软雅黑" panose="020B0503020204020204" pitchFamily="34" charset="-122"/>
                <a:ea typeface="微软雅黑" panose="020B0503020204020204" pitchFamily="34" charset="-122"/>
              </a:rPr>
              <a:t>宣传平台</a:t>
            </a:r>
          </a:p>
        </p:txBody>
      </p:sp>
      <p:sp>
        <p:nvSpPr>
          <p:cNvPr id="79" name="AutoShape 14"/>
          <p:cNvSpPr>
            <a:spLocks noChangeArrowheads="1"/>
          </p:cNvSpPr>
          <p:nvPr/>
        </p:nvSpPr>
        <p:spPr bwMode="gray">
          <a:xfrm>
            <a:off x="3893961" y="3730990"/>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latinLnBrk="1"/>
            <a:r>
              <a:rPr kumimoji="1" lang="zh-CN" altLang="en-US" b="1" dirty="0">
                <a:solidFill>
                  <a:srgbClr val="003366"/>
                </a:solidFill>
                <a:latin typeface="微软雅黑" panose="020B0503020204020204" pitchFamily="34" charset="-122"/>
                <a:ea typeface="微软雅黑" panose="020B0503020204020204" pitchFamily="34" charset="-122"/>
              </a:rPr>
              <a:t>充分挖掘整理设施优势资源（</a:t>
            </a:r>
            <a:r>
              <a:rPr kumimoji="1" lang="zh-CN" altLang="en-US" b="1" dirty="0">
                <a:solidFill>
                  <a:srgbClr val="FF6600"/>
                </a:solidFill>
                <a:latin typeface="微软雅黑" panose="020B0503020204020204" pitchFamily="34" charset="-122"/>
                <a:ea typeface="微软雅黑" panose="020B0503020204020204" pitchFamily="34" charset="-122"/>
              </a:rPr>
              <a:t>专家、成果</a:t>
            </a:r>
            <a:r>
              <a:rPr kumimoji="1" lang="zh-CN" altLang="en-US" b="1" dirty="0">
                <a:solidFill>
                  <a:srgbClr val="003366"/>
                </a:solidFill>
                <a:latin typeface="微软雅黑" panose="020B0503020204020204" pitchFamily="34" charset="-122"/>
                <a:ea typeface="微软雅黑" panose="020B0503020204020204" pitchFamily="34" charset="-122"/>
              </a:rPr>
              <a:t>）</a:t>
            </a:r>
            <a:endParaRPr kumimoji="1" lang="ko-KR" altLang="en-US" b="1" dirty="0">
              <a:solidFill>
                <a:srgbClr val="003366"/>
              </a:solidFill>
              <a:latin typeface="微软雅黑" panose="020B0503020204020204" pitchFamily="34" charset="-122"/>
              <a:ea typeface="微软雅黑" panose="020B0503020204020204" pitchFamily="34" charset="-122"/>
            </a:endParaRPr>
          </a:p>
        </p:txBody>
      </p:sp>
      <p:sp>
        <p:nvSpPr>
          <p:cNvPr id="80" name="AutoShape 14"/>
          <p:cNvSpPr>
            <a:spLocks noChangeArrowheads="1"/>
          </p:cNvSpPr>
          <p:nvPr/>
        </p:nvSpPr>
        <p:spPr bwMode="gray">
          <a:xfrm>
            <a:off x="3893961" y="3076630"/>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latinLnBrk="1" hangingPunct="1"/>
            <a:r>
              <a:rPr kumimoji="1" lang="zh-CN" altLang="en-US" b="1" dirty="0" smtClean="0">
                <a:solidFill>
                  <a:srgbClr val="003366"/>
                </a:solidFill>
                <a:latin typeface="微软雅黑" panose="020B0503020204020204" pitchFamily="34" charset="-122"/>
                <a:ea typeface="微软雅黑" panose="020B0503020204020204" pitchFamily="34" charset="-122"/>
              </a:rPr>
              <a:t>集成</a:t>
            </a:r>
            <a:r>
              <a:rPr kumimoji="1" lang="zh-CN" altLang="en-US" b="1" dirty="0">
                <a:solidFill>
                  <a:srgbClr val="003366"/>
                </a:solidFill>
                <a:latin typeface="微软雅黑" panose="020B0503020204020204" pitchFamily="34" charset="-122"/>
                <a:ea typeface="微软雅黑" panose="020B0503020204020204" pitchFamily="34" charset="-122"/>
              </a:rPr>
              <a:t>已建成的</a:t>
            </a:r>
            <a:r>
              <a:rPr kumimoji="1" lang="zh-CN" altLang="en-US" b="1" dirty="0" smtClean="0">
                <a:solidFill>
                  <a:srgbClr val="003366"/>
                </a:solidFill>
                <a:latin typeface="微软雅黑" panose="020B0503020204020204" pitchFamily="34" charset="-122"/>
                <a:ea typeface="微软雅黑" panose="020B0503020204020204" pitchFamily="34" charset="-122"/>
              </a:rPr>
              <a:t>外部设施</a:t>
            </a:r>
            <a:r>
              <a:rPr kumimoji="1" lang="zh-CN" altLang="en-US" b="1" dirty="0" smtClean="0">
                <a:solidFill>
                  <a:srgbClr val="FF6600"/>
                </a:solidFill>
                <a:latin typeface="微软雅黑" panose="020B0503020204020204" pitchFamily="34" charset="-122"/>
                <a:ea typeface="微软雅黑" panose="020B0503020204020204" pitchFamily="34" charset="-122"/>
              </a:rPr>
              <a:t>数据系统</a:t>
            </a:r>
            <a:endParaRPr kumimoji="1" lang="ko-KR" altLang="en-US" b="1" dirty="0">
              <a:solidFill>
                <a:srgbClr val="FF6600"/>
              </a:solidFill>
              <a:latin typeface="微软雅黑" panose="020B0503020204020204" pitchFamily="34" charset="-122"/>
              <a:ea typeface="굴림" pitchFamily="34" charset="-127"/>
            </a:endParaRPr>
          </a:p>
        </p:txBody>
      </p:sp>
      <p:sp>
        <p:nvSpPr>
          <p:cNvPr id="81" name="AutoShape 14"/>
          <p:cNvSpPr>
            <a:spLocks noChangeArrowheads="1"/>
          </p:cNvSpPr>
          <p:nvPr/>
        </p:nvSpPr>
        <p:spPr bwMode="gray">
          <a:xfrm>
            <a:off x="3893961" y="2422270"/>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latinLnBrk="1" hangingPunct="1"/>
            <a:r>
              <a:rPr kumimoji="1" lang="zh-CN" altLang="en-US" b="1" dirty="0" smtClean="0">
                <a:solidFill>
                  <a:srgbClr val="003366"/>
                </a:solidFill>
                <a:latin typeface="微软雅黑" panose="020B0503020204020204" pitchFamily="34" charset="-122"/>
                <a:ea typeface="微软雅黑" panose="020B0503020204020204" pitchFamily="34" charset="-122"/>
              </a:rPr>
              <a:t>建立</a:t>
            </a:r>
            <a:r>
              <a:rPr kumimoji="1" lang="zh-CN" altLang="en-US" b="1" dirty="0">
                <a:solidFill>
                  <a:srgbClr val="003366"/>
                </a:solidFill>
                <a:latin typeface="微软雅黑" panose="020B0503020204020204" pitchFamily="34" charset="-122"/>
                <a:ea typeface="微软雅黑" panose="020B0503020204020204" pitchFamily="34" charset="-122"/>
              </a:rPr>
              <a:t>整体统一并兼顾个性的</a:t>
            </a:r>
            <a:r>
              <a:rPr kumimoji="1" lang="zh-CN" altLang="en-US" b="1" dirty="0">
                <a:solidFill>
                  <a:srgbClr val="FF6600"/>
                </a:solidFill>
                <a:latin typeface="微软雅黑" panose="020B0503020204020204" pitchFamily="34" charset="-122"/>
                <a:ea typeface="微软雅黑" panose="020B0503020204020204" pitchFamily="34" charset="-122"/>
              </a:rPr>
              <a:t>设施申请流程</a:t>
            </a:r>
            <a:endParaRPr kumimoji="1" lang="ko-KR" altLang="en-US" b="1" dirty="0">
              <a:solidFill>
                <a:srgbClr val="FF6600"/>
              </a:solidFill>
              <a:latin typeface="微软雅黑" panose="020B0503020204020204" pitchFamily="34" charset="-122"/>
              <a:ea typeface="굴림" pitchFamily="34" charset="-127"/>
            </a:endParaRPr>
          </a:p>
        </p:txBody>
      </p:sp>
      <p:sp>
        <p:nvSpPr>
          <p:cNvPr id="82" name="AutoShape 14"/>
          <p:cNvSpPr>
            <a:spLocks noChangeArrowheads="1"/>
          </p:cNvSpPr>
          <p:nvPr/>
        </p:nvSpPr>
        <p:spPr bwMode="gray">
          <a:xfrm>
            <a:off x="3893961" y="1767910"/>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latinLnBrk="1" hangingPunct="1"/>
            <a:r>
              <a:rPr kumimoji="1" lang="zh-CN" altLang="en-US" b="1" dirty="0" smtClean="0">
                <a:solidFill>
                  <a:srgbClr val="003366"/>
                </a:solidFill>
                <a:latin typeface="微软雅黑" panose="020B0503020204020204" pitchFamily="34" charset="-122"/>
                <a:ea typeface="微软雅黑" panose="020B0503020204020204" pitchFamily="34" charset="-122"/>
              </a:rPr>
              <a:t>建立</a:t>
            </a:r>
            <a:r>
              <a:rPr kumimoji="1" lang="zh-CN" altLang="en-US" b="1" dirty="0">
                <a:solidFill>
                  <a:srgbClr val="003366"/>
                </a:solidFill>
                <a:latin typeface="微软雅黑" panose="020B0503020204020204" pitchFamily="34" charset="-122"/>
                <a:ea typeface="微软雅黑" panose="020B0503020204020204" pitchFamily="34" charset="-122"/>
              </a:rPr>
              <a:t>设施信息</a:t>
            </a:r>
            <a:r>
              <a:rPr kumimoji="1" lang="zh-CN" altLang="en-US" b="1" dirty="0" smtClean="0">
                <a:solidFill>
                  <a:srgbClr val="FF6600"/>
                </a:solidFill>
                <a:latin typeface="微软雅黑" panose="020B0503020204020204" pitchFamily="34" charset="-122"/>
                <a:ea typeface="微软雅黑" panose="020B0503020204020204" pitchFamily="34" charset="-122"/>
              </a:rPr>
              <a:t>新闻资讯</a:t>
            </a:r>
            <a:r>
              <a:rPr kumimoji="1" lang="zh-CN" altLang="en-US" b="1" dirty="0" smtClean="0">
                <a:solidFill>
                  <a:srgbClr val="003366"/>
                </a:solidFill>
                <a:latin typeface="微软雅黑" panose="020B0503020204020204" pitchFamily="34" charset="-122"/>
                <a:ea typeface="微软雅黑" panose="020B0503020204020204" pitchFamily="34" charset="-122"/>
              </a:rPr>
              <a:t>发布</a:t>
            </a:r>
            <a:r>
              <a:rPr kumimoji="1" lang="zh-CN" altLang="en-US" b="1" dirty="0">
                <a:solidFill>
                  <a:srgbClr val="003366"/>
                </a:solidFill>
                <a:latin typeface="微软雅黑" panose="020B0503020204020204" pitchFamily="34" charset="-122"/>
                <a:ea typeface="微软雅黑" panose="020B0503020204020204" pitchFamily="34" charset="-122"/>
              </a:rPr>
              <a:t>平台</a:t>
            </a:r>
            <a:endParaRPr kumimoji="1" lang="ko-KR" altLang="en-US" b="1" dirty="0">
              <a:solidFill>
                <a:srgbClr val="003366"/>
              </a:solidFill>
              <a:latin typeface="微软雅黑" panose="020B0503020204020204" pitchFamily="34" charset="-122"/>
              <a:ea typeface="굴림" pitchFamily="34" charset="-127"/>
            </a:endParaRPr>
          </a:p>
        </p:txBody>
      </p:sp>
      <p:sp>
        <p:nvSpPr>
          <p:cNvPr id="83" name="AutoShape 14"/>
          <p:cNvSpPr>
            <a:spLocks noChangeArrowheads="1"/>
          </p:cNvSpPr>
          <p:nvPr/>
        </p:nvSpPr>
        <p:spPr bwMode="gray">
          <a:xfrm>
            <a:off x="3893961" y="1113550"/>
            <a:ext cx="4032250" cy="31094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latinLnBrk="1" hangingPunct="1"/>
            <a:r>
              <a:rPr kumimoji="1" lang="zh-CN" altLang="en-US" b="1" dirty="0" smtClean="0">
                <a:solidFill>
                  <a:srgbClr val="003366"/>
                </a:solidFill>
                <a:latin typeface="微软雅黑" panose="020B0503020204020204" pitchFamily="34" charset="-122"/>
                <a:ea typeface="微软雅黑" panose="020B0503020204020204" pitchFamily="34" charset="-122"/>
              </a:rPr>
              <a:t>建立</a:t>
            </a:r>
            <a:r>
              <a:rPr kumimoji="1" lang="zh-CN" altLang="en-US" b="1" dirty="0">
                <a:solidFill>
                  <a:srgbClr val="003366"/>
                </a:solidFill>
                <a:latin typeface="微软雅黑" panose="020B0503020204020204" pitchFamily="34" charset="-122"/>
                <a:ea typeface="微软雅黑" panose="020B0503020204020204" pitchFamily="34" charset="-122"/>
              </a:rPr>
              <a:t>统一的</a:t>
            </a:r>
            <a:r>
              <a:rPr kumimoji="1" lang="zh-CN" altLang="en-US" b="1" dirty="0">
                <a:solidFill>
                  <a:srgbClr val="FF6600"/>
                </a:solidFill>
                <a:latin typeface="微软雅黑" panose="020B0503020204020204" pitchFamily="34" charset="-122"/>
                <a:ea typeface="微软雅黑" panose="020B0503020204020204" pitchFamily="34" charset="-122"/>
              </a:rPr>
              <a:t>平台门户</a:t>
            </a:r>
            <a:endParaRPr kumimoji="1" lang="ko-KR" altLang="en-US" b="1" dirty="0">
              <a:solidFill>
                <a:srgbClr val="FF6600"/>
              </a:solidFill>
              <a:latin typeface="微软雅黑" panose="020B0503020204020204" pitchFamily="34" charset="-122"/>
              <a:ea typeface="굴림" pitchFamily="34" charset="-127"/>
            </a:endParaRPr>
          </a:p>
        </p:txBody>
      </p:sp>
    </p:spTree>
    <p:extLst>
      <p:ext uri="{BB962C8B-B14F-4D97-AF65-F5344CB8AC3E}">
        <p14:creationId xmlns:p14="http://schemas.microsoft.com/office/powerpoint/2010/main" val="25957822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应用结构图"/>
          <p:cNvPicPr>
            <a:picLocks noChangeAspect="1" noChangeArrowheads="1"/>
          </p:cNvPicPr>
          <p:nvPr/>
        </p:nvPicPr>
        <p:blipFill>
          <a:blip r:embed="rId2">
            <a:extLst>
              <a:ext uri="{28A0092B-C50C-407E-A947-70E740481C1C}">
                <a14:useLocalDpi xmlns:a14="http://schemas.microsoft.com/office/drawing/2010/main" val="0"/>
              </a:ext>
            </a:extLst>
          </a:blip>
          <a:srcRect l="5539" t="9215" r="3778" b="7317"/>
          <a:stretch>
            <a:fillRect/>
          </a:stretch>
        </p:blipFill>
        <p:spPr bwMode="auto">
          <a:xfrm>
            <a:off x="611560" y="1445150"/>
            <a:ext cx="793902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总体目标：以人为本，服务科研</a:t>
            </a:r>
            <a:endParaRPr lang="zh-CN" altLang="en-US" kern="0" dirty="0"/>
          </a:p>
        </p:txBody>
      </p:sp>
    </p:spTree>
    <p:extLst>
      <p:ext uri="{BB962C8B-B14F-4D97-AF65-F5344CB8AC3E}">
        <p14:creationId xmlns:p14="http://schemas.microsoft.com/office/powerpoint/2010/main" val="1773838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1150987" y="2402483"/>
            <a:ext cx="1350963" cy="279400"/>
            <a:chOff x="3078" y="836"/>
            <a:chExt cx="1017" cy="218"/>
          </a:xfrm>
        </p:grpSpPr>
        <p:sp>
          <p:nvSpPr>
            <p:cNvPr id="4" name="AutoShape 6"/>
            <p:cNvSpPr>
              <a:spLocks noChangeArrowheads="1"/>
            </p:cNvSpPr>
            <p:nvPr/>
          </p:nvSpPr>
          <p:spPr bwMode="auto">
            <a:xfrm>
              <a:off x="3078" y="836"/>
              <a:ext cx="1017" cy="216"/>
            </a:xfrm>
            <a:prstGeom prst="roundRect">
              <a:avLst>
                <a:gd name="adj" fmla="val 16667"/>
              </a:avLst>
            </a:prstGeom>
            <a:solidFill>
              <a:srgbClr val="EAEAEA"/>
            </a:solidFill>
            <a:ln w="9525">
              <a:round/>
              <a:headEnd/>
              <a:tailEnd/>
            </a:ln>
            <a:scene3d>
              <a:camera prst="legacyObliqueTopRight">
                <a:rot lat="21299996" lon="18900000" rev="0"/>
              </a:camera>
              <a:lightRig rig="legacyFlat3" dir="b"/>
            </a:scene3d>
            <a:sp3d extrusionH="227000" prstMaterial="legacyMatte">
              <a:bevelT w="13500" h="13500" prst="angle"/>
              <a:bevelB w="13500" h="13500" prst="angle"/>
              <a:extrusionClr>
                <a:srgbClr val="EAEAEA"/>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5" name="AutoShape 7"/>
            <p:cNvCxnSpPr>
              <a:cxnSpLocks noChangeShapeType="1"/>
            </p:cNvCxnSpPr>
            <p:nvPr/>
          </p:nvCxnSpPr>
          <p:spPr bwMode="auto">
            <a:xfrm>
              <a:off x="3648" y="874"/>
              <a:ext cx="107" cy="57"/>
            </a:xfrm>
            <a:prstGeom prst="bentConnector3">
              <a:avLst>
                <a:gd name="adj1" fmla="val 30843"/>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6" name="AutoShape 8"/>
            <p:cNvSpPr>
              <a:spLocks noChangeArrowheads="1"/>
            </p:cNvSpPr>
            <p:nvPr/>
          </p:nvSpPr>
          <p:spPr bwMode="auto">
            <a:xfrm>
              <a:off x="3267" y="990"/>
              <a:ext cx="60" cy="41"/>
            </a:xfrm>
            <a:prstGeom prst="roundRect">
              <a:avLst>
                <a:gd name="adj" fmla="val 16667"/>
              </a:avLst>
            </a:prstGeom>
            <a:solidFill>
              <a:srgbClr val="CCFFCC"/>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CCFFCC"/>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sp>
          <p:nvSpPr>
            <p:cNvPr id="7" name="AutoShape 9"/>
            <p:cNvSpPr>
              <a:spLocks noChangeArrowheads="1"/>
            </p:cNvSpPr>
            <p:nvPr/>
          </p:nvSpPr>
          <p:spPr bwMode="auto">
            <a:xfrm>
              <a:off x="3393" y="957"/>
              <a:ext cx="60" cy="56"/>
            </a:xfrm>
            <a:prstGeom prst="diamond">
              <a:avLst/>
            </a:prstGeom>
            <a:solidFill>
              <a:srgbClr val="CCFFCC"/>
            </a:solidFill>
            <a:ln w="9525">
              <a:miter lim="800000"/>
              <a:headEnd/>
              <a:tailEnd/>
            </a:ln>
            <a:scene3d>
              <a:camera prst="legacyObliqueTopRight">
                <a:rot lat="21299996" lon="18900000" rev="0"/>
              </a:camera>
              <a:lightRig rig="legacyFlat3" dir="b"/>
            </a:scene3d>
            <a:sp3d prstMaterial="legacyMatte">
              <a:bevelT w="13500" h="13500" prst="angle"/>
              <a:bevelB w="13500" h="13500" prst="angle"/>
              <a:extrusionClr>
                <a:srgbClr val="CCFFCC"/>
              </a:extrusionClr>
            </a:sp3d>
          </p:spPr>
          <p:txBody>
            <a:bodyPr wrap="none" lIns="90000" tIns="46800" rIns="90000" bIns="46800" anchor="ctr">
              <a:flatTx/>
            </a:bodyP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8" name="AutoShape 10"/>
            <p:cNvSpPr>
              <a:spLocks noChangeArrowheads="1"/>
            </p:cNvSpPr>
            <p:nvPr/>
          </p:nvSpPr>
          <p:spPr bwMode="auto">
            <a:xfrm>
              <a:off x="3589" y="863"/>
              <a:ext cx="59" cy="42"/>
            </a:xfrm>
            <a:prstGeom prst="roundRect">
              <a:avLst>
                <a:gd name="adj" fmla="val 16667"/>
              </a:avLst>
            </a:prstGeom>
            <a:solidFill>
              <a:srgbClr val="CCFFCC"/>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CCFFCC"/>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9" name="AutoShape 11"/>
            <p:cNvCxnSpPr>
              <a:cxnSpLocks noChangeShapeType="1"/>
            </p:cNvCxnSpPr>
            <p:nvPr/>
          </p:nvCxnSpPr>
          <p:spPr bwMode="auto">
            <a:xfrm flipV="1">
              <a:off x="3457" y="910"/>
              <a:ext cx="129" cy="65"/>
            </a:xfrm>
            <a:prstGeom prst="bentConnector3">
              <a:avLst>
                <a:gd name="adj1" fmla="val 37981"/>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cxnSp>
          <p:nvCxnSpPr>
            <p:cNvPr id="10" name="AutoShape 12"/>
            <p:cNvCxnSpPr>
              <a:cxnSpLocks noChangeShapeType="1"/>
            </p:cNvCxnSpPr>
            <p:nvPr/>
          </p:nvCxnSpPr>
          <p:spPr bwMode="auto">
            <a:xfrm>
              <a:off x="3457" y="975"/>
              <a:ext cx="129" cy="44"/>
            </a:xfrm>
            <a:prstGeom prst="bentConnector3">
              <a:avLst>
                <a:gd name="adj1" fmla="val 37986"/>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11" name="Oval 13"/>
            <p:cNvSpPr>
              <a:spLocks noChangeAspect="1" noChangeArrowheads="1"/>
            </p:cNvSpPr>
            <p:nvPr/>
          </p:nvSpPr>
          <p:spPr bwMode="auto">
            <a:xfrm>
              <a:off x="4023" y="851"/>
              <a:ext cx="44" cy="41"/>
            </a:xfrm>
            <a:prstGeom prst="ellipse">
              <a:avLst/>
            </a:prstGeom>
            <a:noFill/>
            <a:ln w="28575">
              <a:solidFill>
                <a:schemeClr val="tx1"/>
              </a:solidFill>
              <a:round/>
              <a:headEnd/>
              <a:tailEnd/>
            </a:ln>
            <a:scene3d>
              <a:camera prst="legacyObliqueTopRight">
                <a:rot lat="21299996" lon="18900000" rev="0"/>
              </a:camera>
              <a:lightRig rig="legacyFlat3" dir="b"/>
            </a:scene3d>
            <a:sp3d prstMaterial="legacyMatte">
              <a:bevelT w="13500" h="13500" prst="angle"/>
              <a:bevelB w="13500" h="13500" prst="angle"/>
              <a:extrusionClr>
                <a:schemeClr val="tx1"/>
              </a:extrusionClr>
            </a:sp3d>
          </p:spPr>
          <p:txBody>
            <a:bodyPr wrap="none" lIns="90000" tIns="46800" rIns="90000" bIns="46800" anchor="ctr">
              <a:flatTx/>
            </a:bodyPr>
            <a:lstStyle/>
            <a:p>
              <a:pPr algn="ctr" defTabSz="762000">
                <a:buClr>
                  <a:schemeClr val="accent1"/>
                </a:buClr>
              </a:pPr>
              <a:endParaRPr kumimoji="1" lang="ja-JP" altLang="en-US" sz="1200" b="0">
                <a:effectLst>
                  <a:outerShdw blurRad="38100" dist="38100" dir="2700000" algn="tl">
                    <a:srgbClr val="C0C0C0"/>
                  </a:outerShdw>
                </a:effectLst>
                <a:latin typeface="微软雅黑" pitchFamily="34" charset="-122"/>
                <a:ea typeface="微软雅黑" pitchFamily="34" charset="-122"/>
              </a:endParaRPr>
            </a:p>
          </p:txBody>
        </p:sp>
        <p:cxnSp>
          <p:nvCxnSpPr>
            <p:cNvPr id="12" name="AutoShape 14"/>
            <p:cNvCxnSpPr>
              <a:cxnSpLocks noChangeShapeType="1"/>
            </p:cNvCxnSpPr>
            <p:nvPr/>
          </p:nvCxnSpPr>
          <p:spPr bwMode="auto">
            <a:xfrm flipV="1">
              <a:off x="3647" y="931"/>
              <a:ext cx="108" cy="52"/>
            </a:xfrm>
            <a:prstGeom prst="bentConnector3">
              <a:avLst>
                <a:gd name="adj1" fmla="val 32403"/>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13" name="AutoShape 15"/>
            <p:cNvSpPr>
              <a:spLocks noChangeArrowheads="1"/>
            </p:cNvSpPr>
            <p:nvPr/>
          </p:nvSpPr>
          <p:spPr bwMode="auto">
            <a:xfrm>
              <a:off x="3589" y="972"/>
              <a:ext cx="55" cy="41"/>
            </a:xfrm>
            <a:prstGeom prst="roundRect">
              <a:avLst>
                <a:gd name="adj" fmla="val 16667"/>
              </a:avLst>
            </a:prstGeom>
            <a:solidFill>
              <a:srgbClr val="FFCC00"/>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FFCC00"/>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14" name="AutoShape 16"/>
            <p:cNvCxnSpPr>
              <a:cxnSpLocks noChangeShapeType="1"/>
            </p:cNvCxnSpPr>
            <p:nvPr/>
          </p:nvCxnSpPr>
          <p:spPr bwMode="auto">
            <a:xfrm flipV="1">
              <a:off x="3329" y="995"/>
              <a:ext cx="61" cy="3"/>
            </a:xfrm>
            <a:prstGeom prst="bentConnector3">
              <a:avLst>
                <a:gd name="adj1" fmla="val 50000"/>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15" name="Oval 17"/>
            <p:cNvSpPr>
              <a:spLocks noChangeAspect="1" noChangeArrowheads="1"/>
            </p:cNvSpPr>
            <p:nvPr/>
          </p:nvSpPr>
          <p:spPr bwMode="auto">
            <a:xfrm>
              <a:off x="3123" y="1013"/>
              <a:ext cx="43" cy="41"/>
            </a:xfrm>
            <a:prstGeom prst="ellipse">
              <a:avLst/>
            </a:prstGeom>
            <a:noFill/>
            <a:ln w="6350">
              <a:solidFill>
                <a:schemeClr val="tx1"/>
              </a:solidFill>
              <a:round/>
              <a:headEnd/>
              <a:tailEnd/>
            </a:ln>
            <a:scene3d>
              <a:camera prst="legacyObliqueTopRight">
                <a:rot lat="21299996" lon="18900000" rev="0"/>
              </a:camera>
              <a:lightRig rig="legacyFlat3" dir="b"/>
            </a:scene3d>
            <a:sp3d prstMaterial="legacyMatte">
              <a:bevelT w="13500" h="13500" prst="angle"/>
              <a:bevelB w="13500" h="13500" prst="angle"/>
              <a:extrusionClr>
                <a:schemeClr val="tx1"/>
              </a:extrusionClr>
            </a:sp3d>
          </p:spPr>
          <p:txBody>
            <a:bodyPr wrap="none" lIns="90000" tIns="46800" rIns="90000" bIns="46800" anchor="ctr">
              <a:flatTx/>
            </a:bodyPr>
            <a:lstStyle/>
            <a:p>
              <a:pPr algn="ctr" defTabSz="762000">
                <a:buClr>
                  <a:schemeClr val="accent1"/>
                </a:buClr>
              </a:pPr>
              <a:endParaRPr kumimoji="1" lang="ja-JP" altLang="en-US" sz="1200" b="0">
                <a:effectLst>
                  <a:outerShdw blurRad="38100" dist="38100" dir="2700000" algn="tl">
                    <a:srgbClr val="C0C0C0"/>
                  </a:outerShdw>
                </a:effectLst>
                <a:latin typeface="微软雅黑" pitchFamily="34" charset="-122"/>
                <a:ea typeface="微软雅黑" pitchFamily="34" charset="-122"/>
              </a:endParaRPr>
            </a:p>
          </p:txBody>
        </p:sp>
        <p:cxnSp>
          <p:nvCxnSpPr>
            <p:cNvPr id="16" name="AutoShape 18"/>
            <p:cNvCxnSpPr>
              <a:cxnSpLocks noChangeShapeType="1"/>
            </p:cNvCxnSpPr>
            <p:nvPr/>
          </p:nvCxnSpPr>
          <p:spPr bwMode="auto">
            <a:xfrm>
              <a:off x="3167" y="1020"/>
              <a:ext cx="100" cy="0"/>
            </a:xfrm>
            <a:prstGeom prst="straightConnector1">
              <a:avLst/>
            </a:prstGeom>
            <a:noFill/>
            <a:ln w="2540">
              <a:solidFill>
                <a:schemeClr val="tx1"/>
              </a:solidFill>
              <a:round/>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17" name="AutoShape 19"/>
            <p:cNvSpPr>
              <a:spLocks noChangeArrowheads="1"/>
            </p:cNvSpPr>
            <p:nvPr/>
          </p:nvSpPr>
          <p:spPr bwMode="auto">
            <a:xfrm>
              <a:off x="3754" y="894"/>
              <a:ext cx="56" cy="41"/>
            </a:xfrm>
            <a:prstGeom prst="roundRect">
              <a:avLst>
                <a:gd name="adj" fmla="val 16667"/>
              </a:avLst>
            </a:prstGeom>
            <a:solidFill>
              <a:srgbClr val="FFCC00"/>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FFCC00"/>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18" name="AutoShape 20"/>
            <p:cNvCxnSpPr>
              <a:cxnSpLocks noChangeShapeType="1"/>
            </p:cNvCxnSpPr>
            <p:nvPr/>
          </p:nvCxnSpPr>
          <p:spPr bwMode="auto">
            <a:xfrm>
              <a:off x="3938" y="882"/>
              <a:ext cx="82" cy="0"/>
            </a:xfrm>
            <a:prstGeom prst="straightConnector1">
              <a:avLst/>
            </a:prstGeom>
            <a:noFill/>
            <a:ln w="2540">
              <a:solidFill>
                <a:schemeClr val="tx1"/>
              </a:solidFill>
              <a:round/>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19" name="AutoShape 21"/>
            <p:cNvSpPr>
              <a:spLocks noChangeArrowheads="1"/>
            </p:cNvSpPr>
            <p:nvPr/>
          </p:nvSpPr>
          <p:spPr bwMode="auto">
            <a:xfrm>
              <a:off x="3883" y="871"/>
              <a:ext cx="59" cy="41"/>
            </a:xfrm>
            <a:prstGeom prst="roundRect">
              <a:avLst>
                <a:gd name="adj" fmla="val 16667"/>
              </a:avLst>
            </a:prstGeom>
            <a:solidFill>
              <a:srgbClr val="CCFFCC"/>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CCFFCC"/>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20" name="AutoShape 22"/>
            <p:cNvCxnSpPr>
              <a:cxnSpLocks noChangeShapeType="1"/>
            </p:cNvCxnSpPr>
            <p:nvPr/>
          </p:nvCxnSpPr>
          <p:spPr bwMode="auto">
            <a:xfrm flipV="1">
              <a:off x="3812" y="902"/>
              <a:ext cx="72" cy="3"/>
            </a:xfrm>
            <a:prstGeom prst="bentConnector3">
              <a:avLst>
                <a:gd name="adj1" fmla="val 50000"/>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grpSp>
      <p:sp>
        <p:nvSpPr>
          <p:cNvPr id="21" name="AutoShape 23"/>
          <p:cNvSpPr>
            <a:spLocks noChangeArrowheads="1"/>
          </p:cNvSpPr>
          <p:nvPr/>
        </p:nvSpPr>
        <p:spPr bwMode="auto">
          <a:xfrm rot="10312194">
            <a:off x="1573262" y="2637433"/>
            <a:ext cx="584200" cy="608012"/>
          </a:xfrm>
          <a:prstGeom prst="triangle">
            <a:avLst>
              <a:gd name="adj" fmla="val 23167"/>
            </a:avLst>
          </a:prstGeom>
          <a:solidFill>
            <a:srgbClr val="FF3300">
              <a:alpha val="50195"/>
            </a:srgbClr>
          </a:solidFill>
          <a:ln w="9525">
            <a:noFill/>
            <a:miter lim="800000"/>
            <a:headEnd/>
            <a:tailEnd/>
          </a:ln>
        </p:spPr>
        <p:txBody>
          <a:bodyPr rot="10800000"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pic>
        <p:nvPicPr>
          <p:cNvPr id="22" name="Picture 32" descr="WCS画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750" y="1502370"/>
            <a:ext cx="863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34"/>
          <p:cNvSpPr>
            <a:spLocks noChangeShapeType="1"/>
          </p:cNvSpPr>
          <p:nvPr/>
        </p:nvSpPr>
        <p:spPr bwMode="auto">
          <a:xfrm flipH="1">
            <a:off x="2106662" y="1846858"/>
            <a:ext cx="520700" cy="500062"/>
          </a:xfrm>
          <a:prstGeom prst="line">
            <a:avLst/>
          </a:prstGeom>
          <a:noFill/>
          <a:ln w="19050">
            <a:solidFill>
              <a:srgbClr val="003366"/>
            </a:solidFill>
            <a:prstDash val="sysDot"/>
            <a:round/>
            <a:headEnd type="triangle" w="sm" len="sm"/>
            <a:tailEnd/>
          </a:ln>
        </p:spPr>
        <p:txBody>
          <a:bodyPr lIns="92075" tIns="46038" rIns="92075" bIns="46038"/>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4" name="Line 35"/>
          <p:cNvSpPr>
            <a:spLocks noChangeShapeType="1"/>
          </p:cNvSpPr>
          <p:nvPr/>
        </p:nvSpPr>
        <p:spPr bwMode="auto">
          <a:xfrm>
            <a:off x="1618258" y="1971278"/>
            <a:ext cx="0" cy="492125"/>
          </a:xfrm>
          <a:prstGeom prst="line">
            <a:avLst/>
          </a:prstGeom>
          <a:noFill/>
          <a:ln w="19050">
            <a:solidFill>
              <a:srgbClr val="003366"/>
            </a:solidFill>
            <a:prstDash val="sysDot"/>
            <a:round/>
            <a:headEnd type="triangle" w="sm" len="sm"/>
            <a:tailEnd/>
          </a:ln>
        </p:spPr>
        <p:txBody>
          <a:bodyPr lIns="92075" tIns="46038" rIns="92075" bIns="46038"/>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5" name="Line 36"/>
          <p:cNvSpPr>
            <a:spLocks noChangeShapeType="1"/>
          </p:cNvSpPr>
          <p:nvPr/>
        </p:nvSpPr>
        <p:spPr bwMode="auto">
          <a:xfrm>
            <a:off x="2089200" y="1813520"/>
            <a:ext cx="0" cy="484188"/>
          </a:xfrm>
          <a:prstGeom prst="line">
            <a:avLst/>
          </a:prstGeom>
          <a:noFill/>
          <a:ln w="19050">
            <a:solidFill>
              <a:srgbClr val="003366"/>
            </a:solidFill>
            <a:prstDash val="sysDot"/>
            <a:round/>
            <a:headEnd type="triangle" w="sm" len="sm"/>
            <a:tailEnd/>
          </a:ln>
        </p:spPr>
        <p:txBody>
          <a:bodyPr lIns="92075" tIns="46038" rIns="92075" bIns="46038"/>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6" name="Line 37"/>
          <p:cNvSpPr>
            <a:spLocks noChangeShapeType="1"/>
          </p:cNvSpPr>
          <p:nvPr/>
        </p:nvSpPr>
        <p:spPr bwMode="auto">
          <a:xfrm>
            <a:off x="1932037" y="1923058"/>
            <a:ext cx="700088" cy="474662"/>
          </a:xfrm>
          <a:prstGeom prst="line">
            <a:avLst/>
          </a:prstGeom>
          <a:noFill/>
          <a:ln w="19050">
            <a:solidFill>
              <a:srgbClr val="003366"/>
            </a:solidFill>
            <a:prstDash val="sysDot"/>
            <a:round/>
            <a:headEnd type="triangle" w="sm" len="sm"/>
            <a:tailEnd/>
          </a:ln>
        </p:spPr>
        <p:txBody>
          <a:bodyPr lIns="92075" tIns="46038" rIns="92075" bIns="46038"/>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7" name="Line 38"/>
          <p:cNvSpPr>
            <a:spLocks noChangeShapeType="1"/>
          </p:cNvSpPr>
          <p:nvPr/>
        </p:nvSpPr>
        <p:spPr bwMode="auto">
          <a:xfrm flipH="1">
            <a:off x="2749600" y="1837333"/>
            <a:ext cx="3175" cy="522287"/>
          </a:xfrm>
          <a:prstGeom prst="line">
            <a:avLst/>
          </a:prstGeom>
          <a:noFill/>
          <a:ln w="19050">
            <a:solidFill>
              <a:srgbClr val="003366"/>
            </a:solidFill>
            <a:prstDash val="sysDot"/>
            <a:round/>
            <a:headEnd type="triangle" w="sm" len="sm"/>
            <a:tailEnd/>
          </a:ln>
        </p:spPr>
        <p:txBody>
          <a:bodyPr lIns="92075" tIns="46038" rIns="92075" bIns="46038"/>
          <a:lstStyle/>
          <a:p>
            <a:pPr algn="ctr">
              <a:lnSpc>
                <a:spcPct val="90000"/>
              </a:lnSpc>
              <a:spcBef>
                <a:spcPct val="50000"/>
              </a:spcBef>
              <a:buClr>
                <a:schemeClr val="accent1"/>
              </a:buClr>
              <a:defRPr/>
            </a:pPr>
            <a:endParaRPr lang="zh-CN" altLang="en-US" sz="120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8" name="Line 39"/>
          <p:cNvSpPr>
            <a:spLocks noChangeShapeType="1"/>
          </p:cNvSpPr>
          <p:nvPr/>
        </p:nvSpPr>
        <p:spPr bwMode="auto">
          <a:xfrm>
            <a:off x="1582787" y="1946870"/>
            <a:ext cx="557213" cy="352425"/>
          </a:xfrm>
          <a:prstGeom prst="line">
            <a:avLst/>
          </a:prstGeom>
          <a:noFill/>
          <a:ln w="19050">
            <a:solidFill>
              <a:srgbClr val="003366"/>
            </a:solidFill>
            <a:prstDash val="sysDot"/>
            <a:round/>
            <a:headEnd type="triangle" w="sm" len="sm"/>
            <a:tailEnd/>
          </a:ln>
        </p:spPr>
        <p:txBody>
          <a:bodyPr lIns="92075" tIns="46038" rIns="92075" bIns="46038"/>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29" name="Group 40"/>
          <p:cNvGrpSpPr>
            <a:grpSpLocks/>
          </p:cNvGrpSpPr>
          <p:nvPr/>
        </p:nvGrpSpPr>
        <p:grpSpPr bwMode="auto">
          <a:xfrm>
            <a:off x="971600" y="3301008"/>
            <a:ext cx="2517775" cy="2297112"/>
            <a:chOff x="156" y="3531"/>
            <a:chExt cx="1312" cy="1273"/>
          </a:xfrm>
        </p:grpSpPr>
        <p:sp>
          <p:nvSpPr>
            <p:cNvPr id="30" name="Line 41"/>
            <p:cNvSpPr>
              <a:spLocks noChangeShapeType="1"/>
            </p:cNvSpPr>
            <p:nvPr/>
          </p:nvSpPr>
          <p:spPr bwMode="auto">
            <a:xfrm flipV="1">
              <a:off x="156" y="3920"/>
              <a:ext cx="1308" cy="245"/>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1" name="Line 42"/>
            <p:cNvSpPr>
              <a:spLocks noChangeShapeType="1"/>
            </p:cNvSpPr>
            <p:nvPr/>
          </p:nvSpPr>
          <p:spPr bwMode="auto">
            <a:xfrm flipV="1">
              <a:off x="156" y="4022"/>
              <a:ext cx="1308" cy="270"/>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2" name="Line 43"/>
            <p:cNvSpPr>
              <a:spLocks noChangeShapeType="1"/>
            </p:cNvSpPr>
            <p:nvPr/>
          </p:nvSpPr>
          <p:spPr bwMode="auto">
            <a:xfrm flipV="1">
              <a:off x="156" y="4166"/>
              <a:ext cx="1308" cy="25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3" name="Line 44"/>
            <p:cNvSpPr>
              <a:spLocks noChangeShapeType="1"/>
            </p:cNvSpPr>
            <p:nvPr/>
          </p:nvSpPr>
          <p:spPr bwMode="auto">
            <a:xfrm flipV="1">
              <a:off x="156" y="3777"/>
              <a:ext cx="1308" cy="259"/>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4" name="Line 45"/>
            <p:cNvSpPr>
              <a:spLocks noChangeShapeType="1"/>
            </p:cNvSpPr>
            <p:nvPr/>
          </p:nvSpPr>
          <p:spPr bwMode="auto">
            <a:xfrm flipV="1">
              <a:off x="156" y="3654"/>
              <a:ext cx="1308" cy="25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5" name="Line 46"/>
            <p:cNvSpPr>
              <a:spLocks noChangeShapeType="1"/>
            </p:cNvSpPr>
            <p:nvPr/>
          </p:nvSpPr>
          <p:spPr bwMode="auto">
            <a:xfrm flipV="1">
              <a:off x="156" y="3531"/>
              <a:ext cx="1308" cy="249"/>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6" name="Line 47"/>
            <p:cNvSpPr>
              <a:spLocks noChangeShapeType="1"/>
            </p:cNvSpPr>
            <p:nvPr/>
          </p:nvSpPr>
          <p:spPr bwMode="auto">
            <a:xfrm flipV="1">
              <a:off x="156" y="4289"/>
              <a:ext cx="1308" cy="259"/>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7" name="Line 48"/>
            <p:cNvSpPr>
              <a:spLocks noChangeShapeType="1"/>
            </p:cNvSpPr>
            <p:nvPr/>
          </p:nvSpPr>
          <p:spPr bwMode="auto">
            <a:xfrm flipV="1">
              <a:off x="156" y="4412"/>
              <a:ext cx="1308" cy="267"/>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8" name="Line 49"/>
            <p:cNvSpPr>
              <a:spLocks noChangeShapeType="1"/>
            </p:cNvSpPr>
            <p:nvPr/>
          </p:nvSpPr>
          <p:spPr bwMode="auto">
            <a:xfrm flipV="1">
              <a:off x="156" y="4555"/>
              <a:ext cx="1308" cy="249"/>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9" name="Line 50"/>
            <p:cNvSpPr>
              <a:spLocks noChangeShapeType="1"/>
            </p:cNvSpPr>
            <p:nvPr/>
          </p:nvSpPr>
          <p:spPr bwMode="auto">
            <a:xfrm>
              <a:off x="156" y="3780"/>
              <a:ext cx="0" cy="102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0" name="Line 51"/>
            <p:cNvSpPr>
              <a:spLocks noChangeShapeType="1"/>
            </p:cNvSpPr>
            <p:nvPr/>
          </p:nvSpPr>
          <p:spPr bwMode="auto">
            <a:xfrm>
              <a:off x="301" y="3756"/>
              <a:ext cx="0" cy="102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1" name="Line 52"/>
            <p:cNvSpPr>
              <a:spLocks noChangeShapeType="1"/>
            </p:cNvSpPr>
            <p:nvPr/>
          </p:nvSpPr>
          <p:spPr bwMode="auto">
            <a:xfrm>
              <a:off x="447" y="3728"/>
              <a:ext cx="0" cy="1006"/>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2" name="Line 53"/>
            <p:cNvSpPr>
              <a:spLocks noChangeShapeType="1"/>
            </p:cNvSpPr>
            <p:nvPr/>
          </p:nvSpPr>
          <p:spPr bwMode="auto">
            <a:xfrm>
              <a:off x="593" y="3698"/>
              <a:ext cx="0" cy="102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3" name="Line 54"/>
            <p:cNvSpPr>
              <a:spLocks noChangeShapeType="1"/>
            </p:cNvSpPr>
            <p:nvPr/>
          </p:nvSpPr>
          <p:spPr bwMode="auto">
            <a:xfrm>
              <a:off x="739" y="3674"/>
              <a:ext cx="0" cy="102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4" name="Line 55"/>
            <p:cNvSpPr>
              <a:spLocks noChangeShapeType="1"/>
            </p:cNvSpPr>
            <p:nvPr/>
          </p:nvSpPr>
          <p:spPr bwMode="auto">
            <a:xfrm>
              <a:off x="885" y="3645"/>
              <a:ext cx="0" cy="1048"/>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5" name="Line 56"/>
            <p:cNvSpPr>
              <a:spLocks noChangeShapeType="1"/>
            </p:cNvSpPr>
            <p:nvPr/>
          </p:nvSpPr>
          <p:spPr bwMode="auto">
            <a:xfrm>
              <a:off x="1030" y="3613"/>
              <a:ext cx="0" cy="102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6" name="Line 57"/>
            <p:cNvSpPr>
              <a:spLocks noChangeShapeType="1"/>
            </p:cNvSpPr>
            <p:nvPr/>
          </p:nvSpPr>
          <p:spPr bwMode="auto">
            <a:xfrm flipH="1">
              <a:off x="1176" y="3591"/>
              <a:ext cx="2" cy="1035"/>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7" name="Line 58"/>
            <p:cNvSpPr>
              <a:spLocks noChangeShapeType="1"/>
            </p:cNvSpPr>
            <p:nvPr/>
          </p:nvSpPr>
          <p:spPr bwMode="auto">
            <a:xfrm>
              <a:off x="1323" y="3555"/>
              <a:ext cx="0" cy="102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8" name="Line 59"/>
            <p:cNvSpPr>
              <a:spLocks noChangeShapeType="1"/>
            </p:cNvSpPr>
            <p:nvPr/>
          </p:nvSpPr>
          <p:spPr bwMode="auto">
            <a:xfrm>
              <a:off x="1468" y="3531"/>
              <a:ext cx="0" cy="1024"/>
            </a:xfrm>
            <a:prstGeom prst="line">
              <a:avLst/>
            </a:prstGeom>
            <a:noFill/>
            <a:ln w="9525">
              <a:solidFill>
                <a:srgbClr val="969696"/>
              </a:solidFill>
              <a:round/>
              <a:headEnd type="none" w="sm" len="sm"/>
              <a:tailEnd type="none" w="sm" len="sm"/>
            </a:ln>
          </p:spPr>
          <p:txBody>
            <a:bodyPr wrap="none" anchor="ctr"/>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49" name="AutoShape 60"/>
          <p:cNvSpPr>
            <a:spLocks noChangeArrowheads="1"/>
          </p:cNvSpPr>
          <p:nvPr/>
        </p:nvSpPr>
        <p:spPr bwMode="auto">
          <a:xfrm rot="-682609">
            <a:off x="1344662" y="3940770"/>
            <a:ext cx="1841500" cy="311150"/>
          </a:xfrm>
          <a:prstGeom prst="triangle">
            <a:avLst>
              <a:gd name="adj" fmla="val 62829"/>
            </a:avLst>
          </a:prstGeom>
          <a:solidFill>
            <a:srgbClr val="FFFF00">
              <a:alpha val="50195"/>
            </a:srgbClr>
          </a:solidFill>
          <a:ln w="9525">
            <a:noFill/>
            <a:miter lim="800000"/>
            <a:headEnd/>
            <a:tailEnd/>
          </a:ln>
        </p:spPr>
        <p:txBody>
          <a:bodyPr wrap="none"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50" name="AutoShape 61"/>
          <p:cNvSpPr>
            <a:spLocks noChangeArrowheads="1"/>
          </p:cNvSpPr>
          <p:nvPr/>
        </p:nvSpPr>
        <p:spPr bwMode="auto">
          <a:xfrm rot="10117391">
            <a:off x="1422450" y="4599583"/>
            <a:ext cx="1841500" cy="314325"/>
          </a:xfrm>
          <a:prstGeom prst="triangle">
            <a:avLst>
              <a:gd name="adj" fmla="val 62829"/>
            </a:avLst>
          </a:prstGeom>
          <a:solidFill>
            <a:srgbClr val="FFFF00">
              <a:alpha val="50195"/>
            </a:srgbClr>
          </a:solidFill>
          <a:ln w="9525">
            <a:noFill/>
            <a:miter lim="800000"/>
            <a:headEnd/>
            <a:tailEnd/>
          </a:ln>
        </p:spPr>
        <p:txBody>
          <a:bodyPr wrap="none"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grpSp>
        <p:nvGrpSpPr>
          <p:cNvPr id="51" name="Group 63"/>
          <p:cNvGrpSpPr>
            <a:grpSpLocks/>
          </p:cNvGrpSpPr>
          <p:nvPr/>
        </p:nvGrpSpPr>
        <p:grpSpPr bwMode="auto">
          <a:xfrm>
            <a:off x="1054150" y="5761633"/>
            <a:ext cx="2889250" cy="547687"/>
            <a:chOff x="205" y="4900"/>
            <a:chExt cx="1506" cy="303"/>
          </a:xfrm>
        </p:grpSpPr>
        <p:sp>
          <p:nvSpPr>
            <p:cNvPr id="52" name="Rectangle 64"/>
            <p:cNvSpPr>
              <a:spLocks noChangeArrowheads="1"/>
            </p:cNvSpPr>
            <p:nvPr/>
          </p:nvSpPr>
          <p:spPr bwMode="auto">
            <a:xfrm>
              <a:off x="205" y="4958"/>
              <a:ext cx="1506" cy="225"/>
            </a:xfrm>
            <a:prstGeom prst="rect">
              <a:avLst/>
            </a:prstGeom>
            <a:solidFill>
              <a:srgbClr val="FFFFCC"/>
            </a:solidFill>
            <a:ln w="9525">
              <a:miter lim="800000"/>
              <a:headEnd/>
              <a:tailEnd/>
            </a:ln>
            <a:scene3d>
              <a:camera prst="legacyPerspectiveFront">
                <a:rot lat="1500000" lon="19799996" rev="0"/>
              </a:camera>
              <a:lightRig rig="legacyFlat4" dir="t"/>
            </a:scene3d>
            <a:sp3d extrusionH="430200" prstMaterial="legacyMatte">
              <a:bevelT w="13500" h="13500" prst="angle"/>
              <a:bevelB w="13500" h="13500" prst="angle"/>
              <a:extrusionClr>
                <a:srgbClr val="FFFFCC"/>
              </a:extrusionClr>
            </a:sp3d>
          </p:spPr>
          <p:txBody>
            <a:bodyPr wrap="none" lIns="72000" tIns="72000" rIns="72000" bIns="72000" anchor="ctr">
              <a:flatTx/>
            </a:bodyPr>
            <a:lstStyle/>
            <a:p>
              <a:pPr algn="ctr">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53" name="Rectangle 65"/>
            <p:cNvSpPr>
              <a:spLocks noChangeArrowheads="1"/>
            </p:cNvSpPr>
            <p:nvPr/>
          </p:nvSpPr>
          <p:spPr bwMode="auto">
            <a:xfrm>
              <a:off x="1176" y="4900"/>
              <a:ext cx="369" cy="94"/>
            </a:xfrm>
            <a:prstGeom prst="rect">
              <a:avLst/>
            </a:prstGeom>
            <a:solidFill>
              <a:srgbClr val="FFCCCC"/>
            </a:solidFill>
            <a:ln w="9525">
              <a:miter lim="800000"/>
              <a:headEnd/>
              <a:tailEnd/>
            </a:ln>
            <a:scene3d>
              <a:camera prst="legacyPerspectiveFront">
                <a:rot lat="1500000" lon="19799996" rev="0"/>
              </a:camera>
              <a:lightRig rig="legacyFlat4" dir="t"/>
            </a:scene3d>
            <a:sp3d extrusionH="227000" prstMaterial="legacyMatte">
              <a:bevelT w="13500" h="13500" prst="angle"/>
              <a:bevelB w="13500" h="13500" prst="angle"/>
              <a:extrusionClr>
                <a:srgbClr val="FFCCCC"/>
              </a:extrusionClr>
            </a:sp3d>
          </p:spPr>
          <p:txBody>
            <a:bodyPr wrap="none" lIns="72000" tIns="72000" rIns="72000" bIns="72000" anchor="ctr">
              <a:flatTx/>
            </a:bodyPr>
            <a:lstStyle/>
            <a:p>
              <a:pPr algn="ctr">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54" name="Rectangle 66"/>
            <p:cNvSpPr>
              <a:spLocks noChangeArrowheads="1"/>
            </p:cNvSpPr>
            <p:nvPr/>
          </p:nvSpPr>
          <p:spPr bwMode="auto">
            <a:xfrm>
              <a:off x="841" y="4992"/>
              <a:ext cx="369" cy="94"/>
            </a:xfrm>
            <a:prstGeom prst="rect">
              <a:avLst/>
            </a:prstGeom>
            <a:solidFill>
              <a:srgbClr val="CCFFCC"/>
            </a:solidFill>
            <a:ln w="9525">
              <a:miter lim="800000"/>
              <a:headEnd/>
              <a:tailEnd/>
            </a:ln>
            <a:scene3d>
              <a:camera prst="legacyPerspectiveFront">
                <a:rot lat="1500000" lon="19799996" rev="0"/>
              </a:camera>
              <a:lightRig rig="legacyFlat4" dir="t"/>
            </a:scene3d>
            <a:sp3d extrusionH="290500" prstMaterial="legacyMatte">
              <a:bevelT w="13500" h="13500" prst="angle"/>
              <a:bevelB w="13500" h="13500" prst="angle"/>
              <a:extrusionClr>
                <a:srgbClr val="CCFFCC"/>
              </a:extrusionClr>
            </a:sp3d>
          </p:spPr>
          <p:txBody>
            <a:bodyPr wrap="none" lIns="72000" tIns="72000" rIns="72000" bIns="72000" anchor="ctr">
              <a:flatTx/>
            </a:bodyPr>
            <a:lstStyle/>
            <a:p>
              <a:pPr algn="ctr">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55" name="Rectangle 67"/>
            <p:cNvSpPr>
              <a:spLocks noChangeArrowheads="1"/>
            </p:cNvSpPr>
            <p:nvPr/>
          </p:nvSpPr>
          <p:spPr bwMode="auto">
            <a:xfrm>
              <a:off x="272" y="5092"/>
              <a:ext cx="618" cy="111"/>
            </a:xfrm>
            <a:prstGeom prst="rect">
              <a:avLst/>
            </a:prstGeom>
            <a:solidFill>
              <a:srgbClr val="FFCC99"/>
            </a:solidFill>
            <a:ln w="9525">
              <a:miter lim="800000"/>
              <a:headEnd/>
              <a:tailEnd/>
            </a:ln>
            <a:scene3d>
              <a:camera prst="legacyPerspectiveFront">
                <a:rot lat="1500000" lon="19799996" rev="0"/>
              </a:camera>
              <a:lightRig rig="legacyFlat4" dir="t"/>
            </a:scene3d>
            <a:sp3d extrusionH="290500" prstMaterial="legacyMatte">
              <a:bevelT w="13500" h="13500" prst="angle"/>
              <a:bevelB w="13500" h="13500" prst="angle"/>
              <a:extrusionClr>
                <a:srgbClr val="FFCC99"/>
              </a:extrusionClr>
            </a:sp3d>
          </p:spPr>
          <p:txBody>
            <a:bodyPr wrap="none" lIns="72000" tIns="72000" rIns="72000" bIns="72000" anchor="ctr">
              <a:flatTx/>
            </a:bodyPr>
            <a:lstStyle/>
            <a:p>
              <a:pPr algn="ctr">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grpSp>
      <p:grpSp>
        <p:nvGrpSpPr>
          <p:cNvPr id="56" name="Group 68"/>
          <p:cNvGrpSpPr>
            <a:grpSpLocks/>
          </p:cNvGrpSpPr>
          <p:nvPr/>
        </p:nvGrpSpPr>
        <p:grpSpPr bwMode="auto">
          <a:xfrm>
            <a:off x="1412925" y="4724995"/>
            <a:ext cx="1746250" cy="695325"/>
            <a:chOff x="2681" y="2088"/>
            <a:chExt cx="2078" cy="1029"/>
          </a:xfrm>
        </p:grpSpPr>
        <p:pic>
          <p:nvPicPr>
            <p:cNvPr id="57" name="Picture 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 y="2088"/>
              <a:ext cx="45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 y="2140"/>
              <a:ext cx="45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 y="2192"/>
              <a:ext cx="45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8" y="2253"/>
              <a:ext cx="45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 y="2306"/>
              <a:ext cx="45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 y="2357"/>
              <a:ext cx="45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3" y="2409"/>
              <a:ext cx="45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 y="2462"/>
              <a:ext cx="457"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 name="Group 77"/>
          <p:cNvGrpSpPr>
            <a:grpSpLocks/>
          </p:cNvGrpSpPr>
          <p:nvPr/>
        </p:nvGrpSpPr>
        <p:grpSpPr bwMode="auto">
          <a:xfrm>
            <a:off x="1400225" y="5267920"/>
            <a:ext cx="1760537" cy="625475"/>
            <a:chOff x="2953" y="2851"/>
            <a:chExt cx="2098" cy="926"/>
          </a:xfrm>
        </p:grpSpPr>
        <p:pic>
          <p:nvPicPr>
            <p:cNvPr id="66" name="Picture 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 y="3218"/>
              <a:ext cx="502"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5" y="3088"/>
              <a:ext cx="502"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7" y="2971"/>
              <a:ext cx="502"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9" y="2851"/>
              <a:ext cx="502"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Group 82"/>
          <p:cNvGrpSpPr>
            <a:grpSpLocks/>
          </p:cNvGrpSpPr>
          <p:nvPr/>
        </p:nvGrpSpPr>
        <p:grpSpPr bwMode="auto">
          <a:xfrm>
            <a:off x="1920925" y="2438995"/>
            <a:ext cx="1349375" cy="279400"/>
            <a:chOff x="3078" y="836"/>
            <a:chExt cx="1017" cy="218"/>
          </a:xfrm>
        </p:grpSpPr>
        <p:sp>
          <p:nvSpPr>
            <p:cNvPr id="71" name="AutoShape 83"/>
            <p:cNvSpPr>
              <a:spLocks noChangeArrowheads="1"/>
            </p:cNvSpPr>
            <p:nvPr/>
          </p:nvSpPr>
          <p:spPr bwMode="auto">
            <a:xfrm>
              <a:off x="3078" y="836"/>
              <a:ext cx="1017" cy="216"/>
            </a:xfrm>
            <a:prstGeom prst="roundRect">
              <a:avLst>
                <a:gd name="adj" fmla="val 16667"/>
              </a:avLst>
            </a:prstGeom>
            <a:solidFill>
              <a:srgbClr val="EAEAEA"/>
            </a:solidFill>
            <a:ln w="9525">
              <a:round/>
              <a:headEnd/>
              <a:tailEnd/>
            </a:ln>
            <a:scene3d>
              <a:camera prst="legacyObliqueTopRight">
                <a:rot lat="21299996" lon="18900000" rev="0"/>
              </a:camera>
              <a:lightRig rig="legacyFlat3" dir="b"/>
            </a:scene3d>
            <a:sp3d extrusionH="227000" prstMaterial="legacyMatte">
              <a:bevelT w="13500" h="13500" prst="angle"/>
              <a:bevelB w="13500" h="13500" prst="angle"/>
              <a:extrusionClr>
                <a:srgbClr val="EAEAEA"/>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72" name="AutoShape 84"/>
            <p:cNvCxnSpPr>
              <a:cxnSpLocks noChangeShapeType="1"/>
            </p:cNvCxnSpPr>
            <p:nvPr/>
          </p:nvCxnSpPr>
          <p:spPr bwMode="auto">
            <a:xfrm>
              <a:off x="3648" y="874"/>
              <a:ext cx="107" cy="57"/>
            </a:xfrm>
            <a:prstGeom prst="bentConnector3">
              <a:avLst>
                <a:gd name="adj1" fmla="val 30843"/>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73" name="AutoShape 85"/>
            <p:cNvSpPr>
              <a:spLocks noChangeArrowheads="1"/>
            </p:cNvSpPr>
            <p:nvPr/>
          </p:nvSpPr>
          <p:spPr bwMode="auto">
            <a:xfrm>
              <a:off x="3267" y="990"/>
              <a:ext cx="59" cy="41"/>
            </a:xfrm>
            <a:prstGeom prst="roundRect">
              <a:avLst>
                <a:gd name="adj" fmla="val 16667"/>
              </a:avLst>
            </a:prstGeom>
            <a:solidFill>
              <a:srgbClr val="CCFFCC"/>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CCFFCC"/>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sp>
          <p:nvSpPr>
            <p:cNvPr id="74" name="AutoShape 86"/>
            <p:cNvSpPr>
              <a:spLocks noChangeArrowheads="1"/>
            </p:cNvSpPr>
            <p:nvPr/>
          </p:nvSpPr>
          <p:spPr bwMode="auto">
            <a:xfrm>
              <a:off x="3394" y="957"/>
              <a:ext cx="59" cy="56"/>
            </a:xfrm>
            <a:prstGeom prst="diamond">
              <a:avLst/>
            </a:prstGeom>
            <a:solidFill>
              <a:srgbClr val="CCFFCC"/>
            </a:solidFill>
            <a:ln w="9525">
              <a:miter lim="800000"/>
              <a:headEnd/>
              <a:tailEnd/>
            </a:ln>
            <a:scene3d>
              <a:camera prst="legacyObliqueTopRight">
                <a:rot lat="21299996" lon="18900000" rev="0"/>
              </a:camera>
              <a:lightRig rig="legacyFlat3" dir="b"/>
            </a:scene3d>
            <a:sp3d prstMaterial="legacyMatte">
              <a:bevelT w="13500" h="13500" prst="angle"/>
              <a:bevelB w="13500" h="13500" prst="angle"/>
              <a:extrusionClr>
                <a:srgbClr val="CCFFCC"/>
              </a:extrusionClr>
            </a:sp3d>
          </p:spPr>
          <p:txBody>
            <a:bodyPr wrap="none" lIns="90000" tIns="46800" rIns="90000" bIns="46800" anchor="ctr">
              <a:flatTx/>
            </a:bodyP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75" name="AutoShape 87"/>
            <p:cNvSpPr>
              <a:spLocks noChangeArrowheads="1"/>
            </p:cNvSpPr>
            <p:nvPr/>
          </p:nvSpPr>
          <p:spPr bwMode="auto">
            <a:xfrm>
              <a:off x="3590" y="863"/>
              <a:ext cx="57" cy="42"/>
            </a:xfrm>
            <a:prstGeom prst="roundRect">
              <a:avLst>
                <a:gd name="adj" fmla="val 16667"/>
              </a:avLst>
            </a:prstGeom>
            <a:solidFill>
              <a:srgbClr val="CCFFCC"/>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CCFFCC"/>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76" name="AutoShape 88"/>
            <p:cNvCxnSpPr>
              <a:cxnSpLocks noChangeShapeType="1"/>
            </p:cNvCxnSpPr>
            <p:nvPr/>
          </p:nvCxnSpPr>
          <p:spPr bwMode="auto">
            <a:xfrm flipV="1">
              <a:off x="3457" y="910"/>
              <a:ext cx="129" cy="65"/>
            </a:xfrm>
            <a:prstGeom prst="bentConnector3">
              <a:avLst>
                <a:gd name="adj1" fmla="val 37981"/>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cxnSp>
          <p:nvCxnSpPr>
            <p:cNvPr id="77" name="AutoShape 89"/>
            <p:cNvCxnSpPr>
              <a:cxnSpLocks noChangeShapeType="1"/>
            </p:cNvCxnSpPr>
            <p:nvPr/>
          </p:nvCxnSpPr>
          <p:spPr bwMode="auto">
            <a:xfrm>
              <a:off x="3457" y="975"/>
              <a:ext cx="129" cy="44"/>
            </a:xfrm>
            <a:prstGeom prst="bentConnector3">
              <a:avLst>
                <a:gd name="adj1" fmla="val 37986"/>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78" name="Oval 90"/>
            <p:cNvSpPr>
              <a:spLocks noChangeAspect="1" noChangeArrowheads="1"/>
            </p:cNvSpPr>
            <p:nvPr/>
          </p:nvSpPr>
          <p:spPr bwMode="auto">
            <a:xfrm>
              <a:off x="4023" y="851"/>
              <a:ext cx="44" cy="41"/>
            </a:xfrm>
            <a:prstGeom prst="ellipse">
              <a:avLst/>
            </a:prstGeom>
            <a:noFill/>
            <a:ln w="28575">
              <a:solidFill>
                <a:schemeClr val="tx1"/>
              </a:solidFill>
              <a:round/>
              <a:headEnd/>
              <a:tailEnd/>
            </a:ln>
            <a:scene3d>
              <a:camera prst="legacyObliqueTopRight">
                <a:rot lat="21299996" lon="18900000" rev="0"/>
              </a:camera>
              <a:lightRig rig="legacyFlat3" dir="b"/>
            </a:scene3d>
            <a:sp3d prstMaterial="legacyMatte">
              <a:bevelT w="13500" h="13500" prst="angle"/>
              <a:bevelB w="13500" h="13500" prst="angle"/>
              <a:extrusionClr>
                <a:schemeClr val="tx1"/>
              </a:extrusionClr>
            </a:sp3d>
          </p:spPr>
          <p:txBody>
            <a:bodyPr wrap="none" lIns="90000" tIns="46800" rIns="90000" bIns="46800" anchor="ctr">
              <a:flatTx/>
            </a:bodyPr>
            <a:lstStyle/>
            <a:p>
              <a:pPr algn="ctr" defTabSz="762000">
                <a:buClr>
                  <a:schemeClr val="accent1"/>
                </a:buClr>
              </a:pPr>
              <a:endParaRPr kumimoji="1" lang="ja-JP" altLang="en-US" sz="1200" b="0">
                <a:effectLst>
                  <a:outerShdw blurRad="38100" dist="38100" dir="2700000" algn="tl">
                    <a:srgbClr val="C0C0C0"/>
                  </a:outerShdw>
                </a:effectLst>
                <a:latin typeface="微软雅黑" pitchFamily="34" charset="-122"/>
                <a:ea typeface="微软雅黑" pitchFamily="34" charset="-122"/>
              </a:endParaRPr>
            </a:p>
          </p:txBody>
        </p:sp>
        <p:cxnSp>
          <p:nvCxnSpPr>
            <p:cNvPr id="79" name="AutoShape 91"/>
            <p:cNvCxnSpPr>
              <a:cxnSpLocks noChangeShapeType="1"/>
            </p:cNvCxnSpPr>
            <p:nvPr/>
          </p:nvCxnSpPr>
          <p:spPr bwMode="auto">
            <a:xfrm flipV="1">
              <a:off x="3647" y="931"/>
              <a:ext cx="108" cy="52"/>
            </a:xfrm>
            <a:prstGeom prst="bentConnector3">
              <a:avLst>
                <a:gd name="adj1" fmla="val 32403"/>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80" name="AutoShape 92"/>
            <p:cNvSpPr>
              <a:spLocks noChangeArrowheads="1"/>
            </p:cNvSpPr>
            <p:nvPr/>
          </p:nvSpPr>
          <p:spPr bwMode="auto">
            <a:xfrm>
              <a:off x="3589" y="972"/>
              <a:ext cx="59" cy="41"/>
            </a:xfrm>
            <a:prstGeom prst="roundRect">
              <a:avLst>
                <a:gd name="adj" fmla="val 16667"/>
              </a:avLst>
            </a:prstGeom>
            <a:solidFill>
              <a:srgbClr val="FFCC00"/>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FFCC00"/>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81" name="AutoShape 93"/>
            <p:cNvCxnSpPr>
              <a:cxnSpLocks noChangeShapeType="1"/>
            </p:cNvCxnSpPr>
            <p:nvPr/>
          </p:nvCxnSpPr>
          <p:spPr bwMode="auto">
            <a:xfrm flipV="1">
              <a:off x="3329" y="995"/>
              <a:ext cx="61" cy="3"/>
            </a:xfrm>
            <a:prstGeom prst="bentConnector3">
              <a:avLst>
                <a:gd name="adj1" fmla="val 50000"/>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82" name="Oval 94"/>
            <p:cNvSpPr>
              <a:spLocks noChangeAspect="1" noChangeArrowheads="1"/>
            </p:cNvSpPr>
            <p:nvPr/>
          </p:nvSpPr>
          <p:spPr bwMode="auto">
            <a:xfrm>
              <a:off x="3123" y="1013"/>
              <a:ext cx="43" cy="41"/>
            </a:xfrm>
            <a:prstGeom prst="ellipse">
              <a:avLst/>
            </a:prstGeom>
            <a:noFill/>
            <a:ln w="6350">
              <a:solidFill>
                <a:schemeClr val="tx1"/>
              </a:solidFill>
              <a:round/>
              <a:headEnd/>
              <a:tailEnd/>
            </a:ln>
            <a:scene3d>
              <a:camera prst="legacyObliqueTopRight">
                <a:rot lat="21299996" lon="18900000" rev="0"/>
              </a:camera>
              <a:lightRig rig="legacyFlat3" dir="b"/>
            </a:scene3d>
            <a:sp3d prstMaterial="legacyMatte">
              <a:bevelT w="13500" h="13500" prst="angle"/>
              <a:bevelB w="13500" h="13500" prst="angle"/>
              <a:extrusionClr>
                <a:schemeClr val="tx1"/>
              </a:extrusionClr>
            </a:sp3d>
          </p:spPr>
          <p:txBody>
            <a:bodyPr wrap="none" lIns="90000" tIns="46800" rIns="90000" bIns="46800" anchor="ctr">
              <a:flatTx/>
            </a:bodyPr>
            <a:lstStyle/>
            <a:p>
              <a:pPr algn="ctr" defTabSz="762000">
                <a:buClr>
                  <a:schemeClr val="accent1"/>
                </a:buClr>
              </a:pPr>
              <a:endParaRPr kumimoji="1" lang="ja-JP" altLang="en-US" sz="1200" b="0">
                <a:effectLst>
                  <a:outerShdw blurRad="38100" dist="38100" dir="2700000" algn="tl">
                    <a:srgbClr val="C0C0C0"/>
                  </a:outerShdw>
                </a:effectLst>
                <a:latin typeface="微软雅黑" pitchFamily="34" charset="-122"/>
                <a:ea typeface="微软雅黑" pitchFamily="34" charset="-122"/>
              </a:endParaRPr>
            </a:p>
          </p:txBody>
        </p:sp>
        <p:cxnSp>
          <p:nvCxnSpPr>
            <p:cNvPr id="83" name="AutoShape 95"/>
            <p:cNvCxnSpPr>
              <a:cxnSpLocks noChangeShapeType="1"/>
            </p:cNvCxnSpPr>
            <p:nvPr/>
          </p:nvCxnSpPr>
          <p:spPr bwMode="auto">
            <a:xfrm>
              <a:off x="3167" y="1020"/>
              <a:ext cx="100" cy="0"/>
            </a:xfrm>
            <a:prstGeom prst="straightConnector1">
              <a:avLst/>
            </a:prstGeom>
            <a:noFill/>
            <a:ln w="2540">
              <a:solidFill>
                <a:schemeClr val="tx1"/>
              </a:solidFill>
              <a:round/>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84" name="AutoShape 96"/>
            <p:cNvSpPr>
              <a:spLocks noChangeArrowheads="1"/>
            </p:cNvSpPr>
            <p:nvPr/>
          </p:nvSpPr>
          <p:spPr bwMode="auto">
            <a:xfrm>
              <a:off x="3755" y="894"/>
              <a:ext cx="56" cy="41"/>
            </a:xfrm>
            <a:prstGeom prst="roundRect">
              <a:avLst>
                <a:gd name="adj" fmla="val 16667"/>
              </a:avLst>
            </a:prstGeom>
            <a:solidFill>
              <a:srgbClr val="FFCC00"/>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FFCC00"/>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85" name="AutoShape 97"/>
            <p:cNvCxnSpPr>
              <a:cxnSpLocks noChangeShapeType="1"/>
            </p:cNvCxnSpPr>
            <p:nvPr/>
          </p:nvCxnSpPr>
          <p:spPr bwMode="auto">
            <a:xfrm>
              <a:off x="3938" y="882"/>
              <a:ext cx="82" cy="0"/>
            </a:xfrm>
            <a:prstGeom prst="straightConnector1">
              <a:avLst/>
            </a:prstGeom>
            <a:noFill/>
            <a:ln w="2540">
              <a:solidFill>
                <a:schemeClr val="tx1"/>
              </a:solidFill>
              <a:round/>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sp>
          <p:nvSpPr>
            <p:cNvPr id="86" name="AutoShape 98"/>
            <p:cNvSpPr>
              <a:spLocks noChangeArrowheads="1"/>
            </p:cNvSpPr>
            <p:nvPr/>
          </p:nvSpPr>
          <p:spPr bwMode="auto">
            <a:xfrm>
              <a:off x="3884" y="871"/>
              <a:ext cx="55" cy="41"/>
            </a:xfrm>
            <a:prstGeom prst="roundRect">
              <a:avLst>
                <a:gd name="adj" fmla="val 16667"/>
              </a:avLst>
            </a:prstGeom>
            <a:solidFill>
              <a:srgbClr val="CCFFCC"/>
            </a:solidFill>
            <a:ln w="9525">
              <a:round/>
              <a:headEnd/>
              <a:tailEnd/>
            </a:ln>
            <a:scene3d>
              <a:camera prst="legacyObliqueTopRight">
                <a:rot lat="21299996" lon="18900000" rev="0"/>
              </a:camera>
              <a:lightRig rig="legacyFlat3" dir="b"/>
            </a:scene3d>
            <a:sp3d prstMaterial="legacyMatte">
              <a:bevelT w="13500" h="13500" prst="angle"/>
              <a:bevelB w="13500" h="13500" prst="angle"/>
              <a:extrusionClr>
                <a:srgbClr val="CCFFCC"/>
              </a:extrusionClr>
            </a:sp3d>
          </p:spPr>
          <p:txBody>
            <a:bodyPr wrap="none" lIns="90000" tIns="46800" rIns="90000" bIns="46800" anchor="ctr">
              <a:flatTx/>
            </a:bodyPr>
            <a:lstStyle/>
            <a:p>
              <a:pPr algn="ctr" defTabSz="762000">
                <a:buClr>
                  <a:schemeClr val="accent1"/>
                </a:buClr>
              </a:pPr>
              <a:endParaRPr kumimoji="1" lang="ja-JP" altLang="en-US" sz="1200" b="0">
                <a:solidFill>
                  <a:schemeClr val="accent2"/>
                </a:solidFill>
                <a:effectLst>
                  <a:outerShdw blurRad="38100" dist="38100" dir="2700000" algn="tl">
                    <a:srgbClr val="000000"/>
                  </a:outerShdw>
                </a:effectLst>
                <a:latin typeface="微软雅黑" pitchFamily="34" charset="-122"/>
                <a:ea typeface="微软雅黑" pitchFamily="34" charset="-122"/>
              </a:endParaRPr>
            </a:p>
          </p:txBody>
        </p:sp>
        <p:cxnSp>
          <p:nvCxnSpPr>
            <p:cNvPr id="87" name="AutoShape 99"/>
            <p:cNvCxnSpPr>
              <a:cxnSpLocks noChangeShapeType="1"/>
            </p:cNvCxnSpPr>
            <p:nvPr/>
          </p:nvCxnSpPr>
          <p:spPr bwMode="auto">
            <a:xfrm flipV="1">
              <a:off x="3812" y="902"/>
              <a:ext cx="72" cy="3"/>
            </a:xfrm>
            <a:prstGeom prst="bentConnector3">
              <a:avLst>
                <a:gd name="adj1" fmla="val 50000"/>
              </a:avLst>
            </a:prstGeom>
            <a:noFill/>
            <a:ln w="2540">
              <a:solidFill>
                <a:schemeClr val="tx1"/>
              </a:solidFill>
              <a:miter lim="800000"/>
              <a:headEnd/>
              <a:tailEnd type="triangle" w="sm" len="sm"/>
            </a:ln>
            <a:scene3d>
              <a:camera prst="legacyObliqueTopRight">
                <a:rot lat="21299988" lon="18900000" rev="0"/>
              </a:camera>
              <a:lightRig rig="legacyFlat3" dir="b"/>
            </a:scene3d>
            <a:sp3d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Lst>
          </p:spPr>
        </p:cxnSp>
      </p:grpSp>
      <p:grpSp>
        <p:nvGrpSpPr>
          <p:cNvPr id="88" name="Group 101"/>
          <p:cNvGrpSpPr>
            <a:grpSpLocks/>
          </p:cNvGrpSpPr>
          <p:nvPr/>
        </p:nvGrpSpPr>
        <p:grpSpPr bwMode="auto">
          <a:xfrm>
            <a:off x="1268462" y="3451820"/>
            <a:ext cx="2176463" cy="735013"/>
            <a:chOff x="2575" y="1327"/>
            <a:chExt cx="2592" cy="1086"/>
          </a:xfrm>
        </p:grpSpPr>
        <p:pic>
          <p:nvPicPr>
            <p:cNvPr id="89" name="Picture 1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 y="1327"/>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3" y="1375"/>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0" y="1423"/>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 y="1471"/>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5" y="1528"/>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3" y="1576"/>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0" y="1633"/>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8" y="1690"/>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5" y="1742"/>
              <a:ext cx="812"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 name="Group 111"/>
          <p:cNvGrpSpPr>
            <a:grpSpLocks/>
          </p:cNvGrpSpPr>
          <p:nvPr/>
        </p:nvGrpSpPr>
        <p:grpSpPr bwMode="auto">
          <a:xfrm>
            <a:off x="1381175" y="4077295"/>
            <a:ext cx="1839912" cy="700088"/>
            <a:chOff x="375" y="3967"/>
            <a:chExt cx="959" cy="388"/>
          </a:xfrm>
        </p:grpSpPr>
        <p:sp>
          <p:nvSpPr>
            <p:cNvPr id="99" name="AutoShape 112"/>
            <p:cNvSpPr>
              <a:spLocks noChangeArrowheads="1"/>
            </p:cNvSpPr>
            <p:nvPr/>
          </p:nvSpPr>
          <p:spPr bwMode="auto">
            <a:xfrm rot="16200000" flipH="1">
              <a:off x="661" y="3682"/>
              <a:ext cx="388" cy="959"/>
            </a:xfrm>
            <a:prstGeom prst="parallelogram">
              <a:avLst>
                <a:gd name="adj" fmla="val 50255"/>
              </a:avLst>
            </a:prstGeom>
            <a:solidFill>
              <a:schemeClr val="bg1">
                <a:alpha val="50000"/>
              </a:schemeClr>
            </a:solidFill>
            <a:ln w="9525">
              <a:solidFill>
                <a:schemeClr val="tx1"/>
              </a:solidFill>
              <a:miter lim="800000"/>
              <a:headEnd/>
              <a:tailEnd/>
            </a:ln>
            <a:effectLst>
              <a:outerShdw blurRad="63500" dist="28398" dir="12393903" algn="ctr" rotWithShape="0">
                <a:schemeClr val="bg2">
                  <a:alpha val="50000"/>
                </a:schemeClr>
              </a:outerShdw>
            </a:effectLst>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C0C0C0"/>
                  </a:outerShdw>
                </a:effectLst>
                <a:latin typeface="微软雅黑" pitchFamily="34" charset="-122"/>
                <a:ea typeface="微软雅黑" pitchFamily="34" charset="-122"/>
              </a:endParaRPr>
            </a:p>
          </p:txBody>
        </p:sp>
        <p:grpSp>
          <p:nvGrpSpPr>
            <p:cNvPr id="100" name="Group 113"/>
            <p:cNvGrpSpPr>
              <a:grpSpLocks/>
            </p:cNvGrpSpPr>
            <p:nvPr/>
          </p:nvGrpSpPr>
          <p:grpSpPr bwMode="auto">
            <a:xfrm>
              <a:off x="411" y="4097"/>
              <a:ext cx="424" cy="149"/>
              <a:chOff x="973" y="5176"/>
              <a:chExt cx="424" cy="149"/>
            </a:xfrm>
          </p:grpSpPr>
          <p:sp>
            <p:nvSpPr>
              <p:cNvPr id="131" name="AutoShape 114"/>
              <p:cNvSpPr>
                <a:spLocks noChangeArrowheads="1"/>
              </p:cNvSpPr>
              <p:nvPr/>
            </p:nvSpPr>
            <p:spPr bwMode="auto">
              <a:xfrm rot="16200000" flipH="1">
                <a:off x="1115" y="5039"/>
                <a:ext cx="149" cy="424"/>
              </a:xfrm>
              <a:prstGeom prst="parallelogram">
                <a:avLst>
                  <a:gd name="adj" fmla="val 59731"/>
                </a:avLst>
              </a:prstGeom>
              <a:solidFill>
                <a:srgbClr val="DDDDDD"/>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2" name="AutoShape 115"/>
              <p:cNvSpPr>
                <a:spLocks noChangeArrowheads="1"/>
              </p:cNvSpPr>
              <p:nvPr/>
            </p:nvSpPr>
            <p:spPr bwMode="auto">
              <a:xfrm rot="16200000" flipH="1">
                <a:off x="988" y="5274"/>
                <a:ext cx="40" cy="28"/>
              </a:xfrm>
              <a:prstGeom prst="parallelogram">
                <a:avLst>
                  <a:gd name="adj" fmla="val 18165"/>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3" name="AutoShape 116"/>
              <p:cNvSpPr>
                <a:spLocks noChangeArrowheads="1"/>
              </p:cNvSpPr>
              <p:nvPr/>
            </p:nvSpPr>
            <p:spPr bwMode="auto">
              <a:xfrm rot="16200000" flipH="1">
                <a:off x="1041" y="5264"/>
                <a:ext cx="39"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4" name="AutoShape 117"/>
              <p:cNvSpPr>
                <a:spLocks noChangeArrowheads="1"/>
              </p:cNvSpPr>
              <p:nvPr/>
            </p:nvSpPr>
            <p:spPr bwMode="auto">
              <a:xfrm rot="16200000" flipH="1">
                <a:off x="1089" y="5253"/>
                <a:ext cx="39"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5" name="AutoShape 118"/>
              <p:cNvSpPr>
                <a:spLocks noChangeArrowheads="1"/>
              </p:cNvSpPr>
              <p:nvPr/>
            </p:nvSpPr>
            <p:spPr bwMode="auto">
              <a:xfrm rot="16200000" flipH="1">
                <a:off x="1141" y="5242"/>
                <a:ext cx="39"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6" name="AutoShape 119"/>
              <p:cNvSpPr>
                <a:spLocks noChangeArrowheads="1"/>
              </p:cNvSpPr>
              <p:nvPr/>
            </p:nvSpPr>
            <p:spPr bwMode="auto">
              <a:xfrm rot="16200000" flipH="1">
                <a:off x="1192" y="5232"/>
                <a:ext cx="38" cy="28"/>
              </a:xfrm>
              <a:prstGeom prst="parallelogram">
                <a:avLst>
                  <a:gd name="adj" fmla="val 1769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7" name="AutoShape 120"/>
              <p:cNvSpPr>
                <a:spLocks noChangeArrowheads="1"/>
              </p:cNvSpPr>
              <p:nvPr/>
            </p:nvSpPr>
            <p:spPr bwMode="auto">
              <a:xfrm rot="16200000" flipH="1">
                <a:off x="1242" y="5225"/>
                <a:ext cx="40"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8" name="AutoShape 121"/>
              <p:cNvSpPr>
                <a:spLocks noChangeArrowheads="1"/>
              </p:cNvSpPr>
              <p:nvPr/>
            </p:nvSpPr>
            <p:spPr bwMode="auto">
              <a:xfrm rot="16200000" flipH="1">
                <a:off x="1293" y="5210"/>
                <a:ext cx="39"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9" name="AutoShape 122"/>
              <p:cNvSpPr>
                <a:spLocks noChangeArrowheads="1"/>
              </p:cNvSpPr>
              <p:nvPr/>
            </p:nvSpPr>
            <p:spPr bwMode="auto">
              <a:xfrm rot="16200000" flipH="1">
                <a:off x="1344" y="5203"/>
                <a:ext cx="40"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grpSp>
        <p:grpSp>
          <p:nvGrpSpPr>
            <p:cNvPr id="101" name="Group 123"/>
            <p:cNvGrpSpPr>
              <a:grpSpLocks/>
            </p:cNvGrpSpPr>
            <p:nvPr/>
          </p:nvGrpSpPr>
          <p:grpSpPr bwMode="auto">
            <a:xfrm>
              <a:off x="857" y="4085"/>
              <a:ext cx="424" cy="149"/>
              <a:chOff x="973" y="5176"/>
              <a:chExt cx="424" cy="149"/>
            </a:xfrm>
          </p:grpSpPr>
          <p:sp>
            <p:nvSpPr>
              <p:cNvPr id="122" name="AutoShape 124"/>
              <p:cNvSpPr>
                <a:spLocks noChangeArrowheads="1"/>
              </p:cNvSpPr>
              <p:nvPr/>
            </p:nvSpPr>
            <p:spPr bwMode="auto">
              <a:xfrm rot="16200000" flipH="1">
                <a:off x="1115" y="5038"/>
                <a:ext cx="149" cy="424"/>
              </a:xfrm>
              <a:prstGeom prst="parallelogram">
                <a:avLst>
                  <a:gd name="adj" fmla="val 59731"/>
                </a:avLst>
              </a:prstGeom>
              <a:solidFill>
                <a:srgbClr val="DDDDDD"/>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3" name="AutoShape 125"/>
              <p:cNvSpPr>
                <a:spLocks noChangeArrowheads="1"/>
              </p:cNvSpPr>
              <p:nvPr/>
            </p:nvSpPr>
            <p:spPr bwMode="auto">
              <a:xfrm rot="16200000" flipH="1">
                <a:off x="988" y="5274"/>
                <a:ext cx="40" cy="28"/>
              </a:xfrm>
              <a:prstGeom prst="parallelogram">
                <a:avLst>
                  <a:gd name="adj" fmla="val 18165"/>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4" name="AutoShape 126"/>
              <p:cNvSpPr>
                <a:spLocks noChangeArrowheads="1"/>
              </p:cNvSpPr>
              <p:nvPr/>
            </p:nvSpPr>
            <p:spPr bwMode="auto">
              <a:xfrm rot="16200000" flipH="1">
                <a:off x="1041" y="5263"/>
                <a:ext cx="39"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5" name="AutoShape 127"/>
              <p:cNvSpPr>
                <a:spLocks noChangeArrowheads="1"/>
              </p:cNvSpPr>
              <p:nvPr/>
            </p:nvSpPr>
            <p:spPr bwMode="auto">
              <a:xfrm rot="16200000" flipH="1">
                <a:off x="1089" y="5253"/>
                <a:ext cx="39"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6" name="AutoShape 128"/>
              <p:cNvSpPr>
                <a:spLocks noChangeArrowheads="1"/>
              </p:cNvSpPr>
              <p:nvPr/>
            </p:nvSpPr>
            <p:spPr bwMode="auto">
              <a:xfrm rot="16200000" flipH="1">
                <a:off x="1141" y="5241"/>
                <a:ext cx="39"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7" name="AutoShape 129"/>
              <p:cNvSpPr>
                <a:spLocks noChangeArrowheads="1"/>
              </p:cNvSpPr>
              <p:nvPr/>
            </p:nvSpPr>
            <p:spPr bwMode="auto">
              <a:xfrm rot="16200000" flipH="1">
                <a:off x="1192" y="5232"/>
                <a:ext cx="38" cy="28"/>
              </a:xfrm>
              <a:prstGeom prst="parallelogram">
                <a:avLst>
                  <a:gd name="adj" fmla="val 1769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8" name="AutoShape 130"/>
              <p:cNvSpPr>
                <a:spLocks noChangeArrowheads="1"/>
              </p:cNvSpPr>
              <p:nvPr/>
            </p:nvSpPr>
            <p:spPr bwMode="auto">
              <a:xfrm rot="16200000" flipH="1">
                <a:off x="1242" y="5221"/>
                <a:ext cx="40"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9" name="AutoShape 131"/>
              <p:cNvSpPr>
                <a:spLocks noChangeArrowheads="1"/>
              </p:cNvSpPr>
              <p:nvPr/>
            </p:nvSpPr>
            <p:spPr bwMode="auto">
              <a:xfrm rot="16200000" flipH="1">
                <a:off x="1293" y="5210"/>
                <a:ext cx="39"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30" name="AutoShape 132"/>
              <p:cNvSpPr>
                <a:spLocks noChangeArrowheads="1"/>
              </p:cNvSpPr>
              <p:nvPr/>
            </p:nvSpPr>
            <p:spPr bwMode="auto">
              <a:xfrm rot="16200000" flipH="1">
                <a:off x="1342" y="5199"/>
                <a:ext cx="40"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grpSp>
        <p:grpSp>
          <p:nvGrpSpPr>
            <p:cNvPr id="102" name="Group 133"/>
            <p:cNvGrpSpPr>
              <a:grpSpLocks/>
            </p:cNvGrpSpPr>
            <p:nvPr/>
          </p:nvGrpSpPr>
          <p:grpSpPr bwMode="auto">
            <a:xfrm>
              <a:off x="411" y="4178"/>
              <a:ext cx="424" cy="149"/>
              <a:chOff x="915" y="5264"/>
              <a:chExt cx="424" cy="149"/>
            </a:xfrm>
          </p:grpSpPr>
          <p:sp>
            <p:nvSpPr>
              <p:cNvPr id="113" name="AutoShape 134"/>
              <p:cNvSpPr>
                <a:spLocks noChangeArrowheads="1"/>
              </p:cNvSpPr>
              <p:nvPr/>
            </p:nvSpPr>
            <p:spPr bwMode="auto">
              <a:xfrm rot="16200000" flipH="1">
                <a:off x="1057" y="5127"/>
                <a:ext cx="149" cy="424"/>
              </a:xfrm>
              <a:prstGeom prst="parallelogram">
                <a:avLst>
                  <a:gd name="adj" fmla="val 59731"/>
                </a:avLst>
              </a:prstGeom>
              <a:solidFill>
                <a:srgbClr val="DDDDDD"/>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4" name="AutoShape 135"/>
              <p:cNvSpPr>
                <a:spLocks noChangeArrowheads="1"/>
              </p:cNvSpPr>
              <p:nvPr/>
            </p:nvSpPr>
            <p:spPr bwMode="auto">
              <a:xfrm rot="16200000" flipH="1">
                <a:off x="930" y="5362"/>
                <a:ext cx="40" cy="28"/>
              </a:xfrm>
              <a:prstGeom prst="parallelogram">
                <a:avLst>
                  <a:gd name="adj" fmla="val 18165"/>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5" name="AutoShape 136"/>
              <p:cNvSpPr>
                <a:spLocks noChangeArrowheads="1"/>
              </p:cNvSpPr>
              <p:nvPr/>
            </p:nvSpPr>
            <p:spPr bwMode="auto">
              <a:xfrm rot="16200000" flipH="1">
                <a:off x="983" y="5352"/>
                <a:ext cx="39"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6" name="AutoShape 137"/>
              <p:cNvSpPr>
                <a:spLocks noChangeArrowheads="1"/>
              </p:cNvSpPr>
              <p:nvPr/>
            </p:nvSpPr>
            <p:spPr bwMode="auto">
              <a:xfrm rot="16200000" flipH="1">
                <a:off x="1031" y="5341"/>
                <a:ext cx="39"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7" name="AutoShape 138"/>
              <p:cNvSpPr>
                <a:spLocks noChangeArrowheads="1"/>
              </p:cNvSpPr>
              <p:nvPr/>
            </p:nvSpPr>
            <p:spPr bwMode="auto">
              <a:xfrm rot="16200000" flipH="1">
                <a:off x="1083" y="5330"/>
                <a:ext cx="39"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8" name="AutoShape 139"/>
              <p:cNvSpPr>
                <a:spLocks noChangeArrowheads="1"/>
              </p:cNvSpPr>
              <p:nvPr/>
            </p:nvSpPr>
            <p:spPr bwMode="auto">
              <a:xfrm rot="16200000" flipH="1">
                <a:off x="1134" y="5320"/>
                <a:ext cx="38" cy="28"/>
              </a:xfrm>
              <a:prstGeom prst="parallelogram">
                <a:avLst>
                  <a:gd name="adj" fmla="val 1769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9" name="AutoShape 140"/>
              <p:cNvSpPr>
                <a:spLocks noChangeArrowheads="1"/>
              </p:cNvSpPr>
              <p:nvPr/>
            </p:nvSpPr>
            <p:spPr bwMode="auto">
              <a:xfrm rot="16200000" flipH="1">
                <a:off x="1184" y="5313"/>
                <a:ext cx="40"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0" name="AutoShape 141"/>
              <p:cNvSpPr>
                <a:spLocks noChangeArrowheads="1"/>
              </p:cNvSpPr>
              <p:nvPr/>
            </p:nvSpPr>
            <p:spPr bwMode="auto">
              <a:xfrm rot="16200000" flipH="1">
                <a:off x="1235" y="5298"/>
                <a:ext cx="39"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21" name="AutoShape 142"/>
              <p:cNvSpPr>
                <a:spLocks noChangeArrowheads="1"/>
              </p:cNvSpPr>
              <p:nvPr/>
            </p:nvSpPr>
            <p:spPr bwMode="auto">
              <a:xfrm rot="16200000" flipH="1">
                <a:off x="1286" y="5291"/>
                <a:ext cx="40"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grpSp>
        <p:grpSp>
          <p:nvGrpSpPr>
            <p:cNvPr id="103" name="Group 143"/>
            <p:cNvGrpSpPr>
              <a:grpSpLocks/>
            </p:cNvGrpSpPr>
            <p:nvPr/>
          </p:nvGrpSpPr>
          <p:grpSpPr bwMode="auto">
            <a:xfrm>
              <a:off x="858" y="4007"/>
              <a:ext cx="424" cy="149"/>
              <a:chOff x="915" y="5264"/>
              <a:chExt cx="424" cy="149"/>
            </a:xfrm>
          </p:grpSpPr>
          <p:sp>
            <p:nvSpPr>
              <p:cNvPr id="104" name="AutoShape 144"/>
              <p:cNvSpPr>
                <a:spLocks noChangeArrowheads="1"/>
              </p:cNvSpPr>
              <p:nvPr/>
            </p:nvSpPr>
            <p:spPr bwMode="auto">
              <a:xfrm rot="16200000" flipH="1">
                <a:off x="1052" y="5127"/>
                <a:ext cx="150" cy="424"/>
              </a:xfrm>
              <a:prstGeom prst="parallelogram">
                <a:avLst>
                  <a:gd name="adj" fmla="val 59731"/>
                </a:avLst>
              </a:prstGeom>
              <a:solidFill>
                <a:srgbClr val="DDDDDD"/>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05" name="AutoShape 145"/>
              <p:cNvSpPr>
                <a:spLocks noChangeArrowheads="1"/>
              </p:cNvSpPr>
              <p:nvPr/>
            </p:nvSpPr>
            <p:spPr bwMode="auto">
              <a:xfrm rot="16200000" flipH="1">
                <a:off x="929" y="5363"/>
                <a:ext cx="40" cy="28"/>
              </a:xfrm>
              <a:prstGeom prst="parallelogram">
                <a:avLst>
                  <a:gd name="adj" fmla="val 18165"/>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06" name="AutoShape 146"/>
              <p:cNvSpPr>
                <a:spLocks noChangeArrowheads="1"/>
              </p:cNvSpPr>
              <p:nvPr/>
            </p:nvSpPr>
            <p:spPr bwMode="auto">
              <a:xfrm rot="16200000" flipH="1">
                <a:off x="982" y="5352"/>
                <a:ext cx="39"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07" name="AutoShape 147"/>
              <p:cNvSpPr>
                <a:spLocks noChangeArrowheads="1"/>
              </p:cNvSpPr>
              <p:nvPr/>
            </p:nvSpPr>
            <p:spPr bwMode="auto">
              <a:xfrm rot="16200000" flipH="1">
                <a:off x="1029" y="5341"/>
                <a:ext cx="40"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08" name="AutoShape 148"/>
              <p:cNvSpPr>
                <a:spLocks noChangeArrowheads="1"/>
              </p:cNvSpPr>
              <p:nvPr/>
            </p:nvSpPr>
            <p:spPr bwMode="auto">
              <a:xfrm rot="16200000" flipH="1">
                <a:off x="1082" y="5330"/>
                <a:ext cx="39"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09" name="AutoShape 149"/>
              <p:cNvSpPr>
                <a:spLocks noChangeArrowheads="1"/>
              </p:cNvSpPr>
              <p:nvPr/>
            </p:nvSpPr>
            <p:spPr bwMode="auto">
              <a:xfrm rot="16200000" flipH="1">
                <a:off x="1132" y="5319"/>
                <a:ext cx="40" cy="28"/>
              </a:xfrm>
              <a:prstGeom prst="parallelogram">
                <a:avLst>
                  <a:gd name="adj" fmla="val 1769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0" name="AutoShape 150"/>
              <p:cNvSpPr>
                <a:spLocks noChangeArrowheads="1"/>
              </p:cNvSpPr>
              <p:nvPr/>
            </p:nvSpPr>
            <p:spPr bwMode="auto">
              <a:xfrm rot="16200000" flipH="1">
                <a:off x="1184" y="5309"/>
                <a:ext cx="39" cy="29"/>
              </a:xfrm>
              <a:prstGeom prst="parallelogram">
                <a:avLst>
                  <a:gd name="adj" fmla="val 17539"/>
                </a:avLst>
              </a:prstGeom>
              <a:solidFill>
                <a:schemeClr val="accent1"/>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1" name="AutoShape 151"/>
              <p:cNvSpPr>
                <a:spLocks noChangeArrowheads="1"/>
              </p:cNvSpPr>
              <p:nvPr/>
            </p:nvSpPr>
            <p:spPr bwMode="auto">
              <a:xfrm rot="16200000" flipH="1">
                <a:off x="1231" y="5298"/>
                <a:ext cx="40"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12" name="AutoShape 152"/>
              <p:cNvSpPr>
                <a:spLocks noChangeArrowheads="1"/>
              </p:cNvSpPr>
              <p:nvPr/>
            </p:nvSpPr>
            <p:spPr bwMode="auto">
              <a:xfrm rot="16200000" flipH="1">
                <a:off x="1287" y="5287"/>
                <a:ext cx="39" cy="29"/>
              </a:xfrm>
              <a:prstGeom prst="parallelogram">
                <a:avLst>
                  <a:gd name="adj" fmla="val 17539"/>
                </a:avLst>
              </a:prstGeom>
              <a:solidFill>
                <a:srgbClr val="00CC66"/>
              </a:solidFill>
              <a:ln w="9525">
                <a:noFill/>
                <a:miter lim="800000"/>
                <a:headEnd/>
                <a:tailEnd/>
              </a:ln>
            </p:spPr>
            <p:txBody>
              <a:bodyPr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grpSp>
      </p:grpSp>
      <p:sp>
        <p:nvSpPr>
          <p:cNvPr id="140" name="Line 155"/>
          <p:cNvSpPr>
            <a:spLocks noChangeShapeType="1"/>
          </p:cNvSpPr>
          <p:nvPr/>
        </p:nvSpPr>
        <p:spPr bwMode="auto">
          <a:xfrm flipH="1">
            <a:off x="1714550" y="1815108"/>
            <a:ext cx="660400" cy="619125"/>
          </a:xfrm>
          <a:prstGeom prst="line">
            <a:avLst/>
          </a:prstGeom>
          <a:noFill/>
          <a:ln w="19050">
            <a:solidFill>
              <a:srgbClr val="003366"/>
            </a:solidFill>
            <a:prstDash val="sysDot"/>
            <a:round/>
            <a:headEnd type="triangle" w="sm" len="sm"/>
            <a:tailEnd/>
          </a:ln>
        </p:spPr>
        <p:txBody>
          <a:bodyPr lIns="92075" tIns="46038" rIns="92075" bIns="46038"/>
          <a:lstStyle/>
          <a:p>
            <a:pPr algn="ctr">
              <a:lnSpc>
                <a:spcPct val="90000"/>
              </a:lnSpc>
              <a:spcBef>
                <a:spcPct val="50000"/>
              </a:spcBef>
              <a:buClr>
                <a:schemeClr val="accent1"/>
              </a:buClr>
              <a:defRPr/>
            </a:pPr>
            <a:endParaRPr lang="zh-CN" altLang="en-US" sz="120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1" name="AutoShape 4"/>
          <p:cNvSpPr>
            <a:spLocks noChangeArrowheads="1"/>
          </p:cNvSpPr>
          <p:nvPr/>
        </p:nvSpPr>
        <p:spPr bwMode="auto">
          <a:xfrm rot="10173110">
            <a:off x="2154287" y="2740620"/>
            <a:ext cx="449263" cy="527050"/>
          </a:xfrm>
          <a:prstGeom prst="triangle">
            <a:avLst>
              <a:gd name="adj" fmla="val 100000"/>
            </a:avLst>
          </a:prstGeom>
          <a:solidFill>
            <a:srgbClr val="FF3300">
              <a:alpha val="50195"/>
            </a:srgbClr>
          </a:solidFill>
          <a:ln w="9525">
            <a:noFill/>
            <a:miter lim="800000"/>
            <a:headEnd/>
            <a:tailEnd/>
          </a:ln>
        </p:spPr>
        <p:txBody>
          <a:bodyPr rot="10800000"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42" name="AutoShape 24"/>
          <p:cNvSpPr>
            <a:spLocks noChangeArrowheads="1"/>
          </p:cNvSpPr>
          <p:nvPr/>
        </p:nvSpPr>
        <p:spPr bwMode="auto">
          <a:xfrm rot="10027643">
            <a:off x="2665462" y="2610445"/>
            <a:ext cx="452438" cy="617538"/>
          </a:xfrm>
          <a:prstGeom prst="triangle">
            <a:avLst>
              <a:gd name="adj" fmla="val 100000"/>
            </a:avLst>
          </a:prstGeom>
          <a:solidFill>
            <a:srgbClr val="996600">
              <a:alpha val="50195"/>
            </a:srgbClr>
          </a:solidFill>
          <a:ln w="9525">
            <a:noFill/>
            <a:miter lim="800000"/>
            <a:headEnd/>
            <a:tailEnd/>
          </a:ln>
        </p:spPr>
        <p:txBody>
          <a:bodyPr rot="10800000"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sp>
        <p:nvSpPr>
          <p:cNvPr id="143" name="AutoShape 3"/>
          <p:cNvSpPr>
            <a:spLocks noChangeArrowheads="1"/>
          </p:cNvSpPr>
          <p:nvPr/>
        </p:nvSpPr>
        <p:spPr bwMode="auto">
          <a:xfrm rot="10158878">
            <a:off x="1266875" y="2696170"/>
            <a:ext cx="522287" cy="569913"/>
          </a:xfrm>
          <a:prstGeom prst="triangle">
            <a:avLst>
              <a:gd name="adj" fmla="val 50588"/>
            </a:avLst>
          </a:prstGeom>
          <a:solidFill>
            <a:srgbClr val="99CCFF">
              <a:alpha val="50195"/>
            </a:srgbClr>
          </a:solidFill>
          <a:ln w="9525">
            <a:noFill/>
            <a:miter lim="800000"/>
            <a:headEnd/>
            <a:tailEnd/>
          </a:ln>
        </p:spPr>
        <p:txBody>
          <a:bodyPr rot="10800000" wrap="none" lIns="72000" tIns="72000" rIns="72000" bIns="72000" anchor="ctr"/>
          <a:lstStyle/>
          <a:p>
            <a:pPr algn="ctr">
              <a:lnSpc>
                <a:spcPct val="90000"/>
              </a:lnSpc>
              <a:spcBef>
                <a:spcPct val="50000"/>
              </a:spcBef>
              <a:buClr>
                <a:schemeClr val="accent1"/>
              </a:buClr>
            </a:pPr>
            <a:endParaRPr lang="ja-JP" altLang="en-US" sz="1200">
              <a:effectLst>
                <a:outerShdw blurRad="38100" dist="38100" dir="2700000" algn="tl">
                  <a:srgbClr val="FFFFFF"/>
                </a:outerShdw>
              </a:effectLst>
              <a:latin typeface="微软雅黑" pitchFamily="34" charset="-122"/>
              <a:ea typeface="微软雅黑" pitchFamily="34" charset="-122"/>
            </a:endParaRPr>
          </a:p>
        </p:txBody>
      </p:sp>
      <p:grpSp>
        <p:nvGrpSpPr>
          <p:cNvPr id="144" name="Group 159"/>
          <p:cNvGrpSpPr>
            <a:grpSpLocks/>
          </p:cNvGrpSpPr>
          <p:nvPr/>
        </p:nvGrpSpPr>
        <p:grpSpPr bwMode="auto">
          <a:xfrm>
            <a:off x="1427212" y="3039070"/>
            <a:ext cx="1511300" cy="434975"/>
            <a:chOff x="1015" y="1198"/>
            <a:chExt cx="952" cy="274"/>
          </a:xfrm>
        </p:grpSpPr>
        <p:pic>
          <p:nvPicPr>
            <p:cNvPr id="145" name="Picture 100" descr="app_sc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 y="1242"/>
              <a:ext cx="22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53" descr="app_er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0" y="1221"/>
              <a:ext cx="2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54" descr="app_cr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1" y="1198"/>
              <a:ext cx="22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8" name="Picture 4"/>
          <p:cNvPicPr>
            <a:picLocks noChangeAspect="1" noChangeArrowheads="1"/>
          </p:cNvPicPr>
          <p:nvPr/>
        </p:nvPicPr>
        <p:blipFill>
          <a:blip r:embed="rId9" cstate="print"/>
          <a:srcRect l="21717" t="1405"/>
          <a:stretch>
            <a:fillRect/>
          </a:stretch>
        </p:blipFill>
        <p:spPr bwMode="auto">
          <a:xfrm>
            <a:off x="2431232" y="1251198"/>
            <a:ext cx="387927" cy="746447"/>
          </a:xfrm>
          <a:prstGeom prst="rect">
            <a:avLst/>
          </a:prstGeom>
          <a:noFill/>
          <a:ln w="9525">
            <a:noFill/>
            <a:miter lim="800000"/>
            <a:headEnd/>
            <a:tailEnd/>
          </a:ln>
        </p:spPr>
      </p:pic>
      <p:sp>
        <p:nvSpPr>
          <p:cNvPr id="149" name="TextBox 148"/>
          <p:cNvSpPr txBox="1"/>
          <p:nvPr/>
        </p:nvSpPr>
        <p:spPr>
          <a:xfrm>
            <a:off x="4159424" y="1715184"/>
            <a:ext cx="4222631" cy="400110"/>
          </a:xfrm>
          <a:prstGeom prst="rect">
            <a:avLst/>
          </a:prstGeom>
          <a:noFill/>
        </p:spPr>
        <p:txBody>
          <a:bodyPr wrap="none" rtlCol="0">
            <a:spAutoFit/>
          </a:bodyPr>
          <a:lstStyle/>
          <a:p>
            <a:pPr>
              <a:buFont typeface="Wingdings" pitchFamily="2" charset="2"/>
              <a:buChar char="l"/>
            </a:pPr>
            <a:r>
              <a:rPr lang="zh-CN" altLang="en-US" sz="2000" b="1" dirty="0" smtClean="0">
                <a:solidFill>
                  <a:schemeClr val="tx1">
                    <a:lumMod val="75000"/>
                    <a:lumOff val="25000"/>
                  </a:schemeClr>
                </a:solidFill>
                <a:latin typeface="微软雅黑" pitchFamily="34" charset="-122"/>
                <a:ea typeface="微软雅黑" pitchFamily="34" charset="-122"/>
              </a:rPr>
              <a:t>移动终端的广泛支持（多屏互动）</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150" name="TextBox 149"/>
          <p:cNvSpPr txBox="1"/>
          <p:nvPr/>
        </p:nvSpPr>
        <p:spPr>
          <a:xfrm>
            <a:off x="4159424" y="2651288"/>
            <a:ext cx="2940228" cy="400110"/>
          </a:xfrm>
          <a:prstGeom prst="rect">
            <a:avLst/>
          </a:prstGeom>
          <a:noFill/>
        </p:spPr>
        <p:txBody>
          <a:bodyPr wrap="none" rtlCol="0">
            <a:spAutoFit/>
          </a:bodyPr>
          <a:lstStyle/>
          <a:p>
            <a:pPr>
              <a:buFont typeface="Wingdings" pitchFamily="2" charset="2"/>
              <a:buChar char="l"/>
            </a:pPr>
            <a:r>
              <a:rPr lang="zh-CN" altLang="en-US" sz="2000" b="1" dirty="0" smtClean="0">
                <a:solidFill>
                  <a:schemeClr val="tx1">
                    <a:lumMod val="75000"/>
                    <a:lumOff val="25000"/>
                  </a:schemeClr>
                </a:solidFill>
                <a:latin typeface="微软雅黑" pitchFamily="34" charset="-122"/>
                <a:ea typeface="微软雅黑" pitchFamily="34" charset="-122"/>
              </a:rPr>
              <a:t>以人为本的互联网模式</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151" name="TextBox 150"/>
          <p:cNvSpPr txBox="1"/>
          <p:nvPr/>
        </p:nvSpPr>
        <p:spPr>
          <a:xfrm>
            <a:off x="4159424" y="3731408"/>
            <a:ext cx="2940228" cy="400110"/>
          </a:xfrm>
          <a:prstGeom prst="rect">
            <a:avLst/>
          </a:prstGeom>
          <a:noFill/>
        </p:spPr>
        <p:txBody>
          <a:bodyPr wrap="none" rtlCol="0">
            <a:spAutoFit/>
          </a:bodyPr>
          <a:lstStyle/>
          <a:p>
            <a:pPr>
              <a:buFont typeface="Wingdings" pitchFamily="2" charset="2"/>
              <a:buChar char="l"/>
            </a:pPr>
            <a:r>
              <a:rPr lang="zh-CN" altLang="en-US" sz="2000" b="1" dirty="0" smtClean="0">
                <a:solidFill>
                  <a:schemeClr val="tx1">
                    <a:lumMod val="75000"/>
                    <a:lumOff val="25000"/>
                  </a:schemeClr>
                </a:solidFill>
                <a:latin typeface="微软雅黑" pitchFamily="34" charset="-122"/>
                <a:ea typeface="微软雅黑" pitchFamily="34" charset="-122"/>
              </a:rPr>
              <a:t>大数据驱动的业务架构</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152" name="TextBox 151"/>
          <p:cNvSpPr txBox="1"/>
          <p:nvPr/>
        </p:nvSpPr>
        <p:spPr>
          <a:xfrm>
            <a:off x="4139952" y="4779590"/>
            <a:ext cx="3709670" cy="400110"/>
          </a:xfrm>
          <a:prstGeom prst="rect">
            <a:avLst/>
          </a:prstGeom>
          <a:noFill/>
        </p:spPr>
        <p:txBody>
          <a:bodyPr wrap="none" rtlCol="0">
            <a:spAutoFit/>
          </a:bodyPr>
          <a:lstStyle/>
          <a:p>
            <a:pPr>
              <a:buFont typeface="Wingdings" pitchFamily="2" charset="2"/>
              <a:buChar char="l"/>
            </a:pPr>
            <a:r>
              <a:rPr lang="zh-CN" altLang="en-US" sz="2000" b="1" dirty="0" smtClean="0">
                <a:solidFill>
                  <a:schemeClr val="tx1">
                    <a:lumMod val="75000"/>
                    <a:lumOff val="25000"/>
                  </a:schemeClr>
                </a:solidFill>
                <a:latin typeface="微软雅黑" pitchFamily="34" charset="-122"/>
                <a:ea typeface="微软雅黑" pitchFamily="34" charset="-122"/>
              </a:rPr>
              <a:t>云计算的基础设施和技术架构</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153" name="TextBox 152"/>
          <p:cNvSpPr txBox="1"/>
          <p:nvPr/>
        </p:nvSpPr>
        <p:spPr>
          <a:xfrm>
            <a:off x="4139952" y="5787702"/>
            <a:ext cx="3453189" cy="400110"/>
          </a:xfrm>
          <a:prstGeom prst="rect">
            <a:avLst/>
          </a:prstGeom>
          <a:noFill/>
        </p:spPr>
        <p:txBody>
          <a:bodyPr wrap="none" rtlCol="0">
            <a:spAutoFit/>
          </a:bodyPr>
          <a:lstStyle/>
          <a:p>
            <a:pPr>
              <a:buFont typeface="Wingdings" pitchFamily="2" charset="2"/>
              <a:buChar char="l"/>
            </a:pPr>
            <a:r>
              <a:rPr lang="zh-CN" altLang="en-US" sz="2000" b="1" dirty="0" smtClean="0">
                <a:solidFill>
                  <a:schemeClr val="tx1">
                    <a:lumMod val="75000"/>
                    <a:lumOff val="25000"/>
                  </a:schemeClr>
                </a:solidFill>
                <a:latin typeface="微软雅黑" pitchFamily="34" charset="-122"/>
                <a:ea typeface="微软雅黑" pitchFamily="34" charset="-122"/>
              </a:rPr>
              <a:t>极好的用户体验和操作习惯</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154"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总体目标：技术创新，增强体验</a:t>
            </a:r>
            <a:endParaRPr lang="zh-CN" altLang="en-US" kern="0" dirty="0"/>
          </a:p>
        </p:txBody>
      </p:sp>
    </p:spTree>
    <p:extLst>
      <p:ext uri="{BB962C8B-B14F-4D97-AF65-F5344CB8AC3E}">
        <p14:creationId xmlns:p14="http://schemas.microsoft.com/office/powerpoint/2010/main" val="98815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建设任务</a:t>
            </a:r>
            <a:r>
              <a:rPr lang="en-US" altLang="zh-CN" kern="0" dirty="0" smtClean="0"/>
              <a:t>-1.</a:t>
            </a:r>
            <a:r>
              <a:rPr lang="zh-CN" altLang="en-US" kern="0" dirty="0" smtClean="0"/>
              <a:t>门户</a:t>
            </a:r>
            <a:endParaRPr lang="zh-CN" altLang="en-US" kern="0" dirty="0"/>
          </a:p>
        </p:txBody>
      </p:sp>
      <p:pic>
        <p:nvPicPr>
          <p:cNvPr id="6146" name="Picture 2" descr="D:\科研信息化\全院设施开放共享平台\美工\2015_0730_重大科技基础设施共享服务平台-张然\2015_0730_重大科技基础设施共享服务平台\2015_0730_重大科技基础设施共享服务平台-首页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092"/>
            <a:ext cx="9180512" cy="237982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1176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59259E-6 L 2.77778E-7 -1.08195 " pathEditMode="relative" rAng="0" ptsTypes="AA">
                                      <p:cBhvr>
                                        <p:cTn id="6" dur="2000" fill="hold"/>
                                        <p:tgtEl>
                                          <p:spTgt spid="6146"/>
                                        </p:tgtEl>
                                        <p:attrNameLst>
                                          <p:attrName>ppt_x</p:attrName>
                                          <p:attrName>ppt_y</p:attrName>
                                        </p:attrNameLst>
                                      </p:cBhvr>
                                      <p:rCtr x="0" y="-5409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7778E-7 -1.08195 L 2.77778E-7 -1.95347 " pathEditMode="relative" rAng="0" ptsTypes="AA">
                                      <p:cBhvr>
                                        <p:cTn id="10" dur="2000" fill="hold"/>
                                        <p:tgtEl>
                                          <p:spTgt spid="6146"/>
                                        </p:tgtEl>
                                        <p:attrNameLst>
                                          <p:attrName>ppt_x</p:attrName>
                                          <p:attrName>ppt_y</p:attrName>
                                        </p:attrNameLst>
                                      </p:cBhvr>
                                      <p:rCtr x="0" y="-43588"/>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77778E-7 -1.95347 L 2.77778E-7 -2.63264 " pathEditMode="relative" rAng="0" ptsTypes="AA">
                                      <p:cBhvr>
                                        <p:cTn id="14" dur="2000" fill="hold"/>
                                        <p:tgtEl>
                                          <p:spTgt spid="6146"/>
                                        </p:tgtEl>
                                        <p:attrNameLst>
                                          <p:attrName>ppt_x</p:attrName>
                                          <p:attrName>ppt_y</p:attrName>
                                        </p:attrNameLst>
                                      </p:cBhvr>
                                      <p:rCtr x="0" y="-3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idx="4294967295"/>
          </p:nvPr>
        </p:nvSpPr>
        <p:spPr>
          <a:xfrm>
            <a:off x="1619672" y="457200"/>
            <a:ext cx="7856537" cy="563563"/>
          </a:xfrm>
        </p:spPr>
        <p:txBody>
          <a:bodyPr/>
          <a:lstStyle/>
          <a:p>
            <a:r>
              <a:rPr lang="zh-CN" altLang="en-US" dirty="0"/>
              <a:t>建设任务</a:t>
            </a:r>
            <a:r>
              <a:rPr lang="en-US" altLang="zh-CN" dirty="0"/>
              <a:t>-1.</a:t>
            </a:r>
            <a:r>
              <a:rPr lang="zh-CN" altLang="en-US" dirty="0"/>
              <a:t>门户</a:t>
            </a:r>
          </a:p>
        </p:txBody>
      </p:sp>
      <p:sp>
        <p:nvSpPr>
          <p:cNvPr id="2" name="TextBox 1"/>
          <p:cNvSpPr txBox="1"/>
          <p:nvPr/>
        </p:nvSpPr>
        <p:spPr>
          <a:xfrm>
            <a:off x="1819449" y="2657231"/>
            <a:ext cx="503981" cy="2376264"/>
          </a:xfrm>
          <a:prstGeom prst="rect">
            <a:avLst/>
          </a:prstGeom>
          <a:noFill/>
        </p:spPr>
        <p:txBody>
          <a:bodyPr wrap="square" rtlCol="0">
            <a:noAutofit/>
          </a:bodyPr>
          <a:lstStyle/>
          <a:p>
            <a:pPr algn="ctr"/>
            <a:r>
              <a:rPr lang="zh-CN" altLang="en-US" sz="2800" dirty="0" smtClean="0">
                <a:solidFill>
                  <a:srgbClr val="FF6600"/>
                </a:solidFill>
                <a:latin typeface="微软雅黑" panose="020B0503020204020204" pitchFamily="34" charset="-122"/>
                <a:ea typeface="微软雅黑" panose="020B0503020204020204" pitchFamily="34" charset="-122"/>
              </a:rPr>
              <a:t>用户中心</a:t>
            </a:r>
            <a:endParaRPr lang="zh-CN" altLang="en-US" sz="2800" dirty="0">
              <a:solidFill>
                <a:srgbClr val="FF6600"/>
              </a:solidFill>
              <a:latin typeface="微软雅黑" panose="020B0503020204020204" pitchFamily="34" charset="-122"/>
              <a:ea typeface="微软雅黑" panose="020B0503020204020204" pitchFamily="34" charset="-122"/>
            </a:endParaRPr>
          </a:p>
        </p:txBody>
      </p:sp>
      <p:pic>
        <p:nvPicPr>
          <p:cNvPr id="8194" name="Picture 2" descr="D:\快盘\01科技基础设施开放共享网\07网站建设\20150601王婷婷\重大科技基础设施共享服务平台——用户中心0602-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19" r="12664" b="23032"/>
          <a:stretch/>
        </p:blipFill>
        <p:spPr bwMode="auto">
          <a:xfrm>
            <a:off x="3168346" y="1125344"/>
            <a:ext cx="4901597"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15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建设任务</a:t>
            </a:r>
            <a:r>
              <a:rPr lang="en-US" altLang="zh-CN" kern="0" dirty="0" smtClean="0"/>
              <a:t>-2.</a:t>
            </a:r>
            <a:r>
              <a:rPr lang="zh-CN" altLang="zh-CN" kern="0" dirty="0" smtClean="0"/>
              <a:t>设施申请平台</a:t>
            </a:r>
            <a:endParaRPr lang="zh-CN" altLang="en-US" kern="0" dirty="0"/>
          </a:p>
        </p:txBody>
      </p:sp>
      <p:sp>
        <p:nvSpPr>
          <p:cNvPr id="2" name="TextBox 1"/>
          <p:cNvSpPr txBox="1"/>
          <p:nvPr/>
        </p:nvSpPr>
        <p:spPr>
          <a:xfrm>
            <a:off x="3323763" y="5603374"/>
            <a:ext cx="3508167" cy="360040"/>
          </a:xfrm>
          <a:prstGeom prst="rect">
            <a:avLst/>
          </a:prstGeom>
          <a:noFill/>
        </p:spPr>
        <p:txBody>
          <a:bodyPr wrap="square" rtlCol="0">
            <a:noAutofit/>
          </a:bodyPr>
          <a:lstStyle/>
          <a:p>
            <a:pPr algn="ctr"/>
            <a:r>
              <a:rPr lang="zh-CN" altLang="en-US" dirty="0" smtClean="0">
                <a:solidFill>
                  <a:schemeClr val="bg2"/>
                </a:solidFill>
                <a:latin typeface="微软雅黑" panose="020B0503020204020204" pitchFamily="34" charset="-122"/>
                <a:ea typeface="微软雅黑" panose="020B0503020204020204" pitchFamily="34" charset="-122"/>
              </a:rPr>
              <a:t>设施申请生命周期</a:t>
            </a:r>
            <a:endParaRPr lang="zh-CN" altLang="en-US" dirty="0">
              <a:solidFill>
                <a:schemeClr val="bg2"/>
              </a:solidFill>
              <a:latin typeface="微软雅黑" panose="020B0503020204020204" pitchFamily="34" charset="-122"/>
              <a:ea typeface="微软雅黑" panose="020B0503020204020204" pitchFamily="34" charset="-122"/>
            </a:endParaRPr>
          </a:p>
        </p:txBody>
      </p:sp>
      <p:grpSp>
        <p:nvGrpSpPr>
          <p:cNvPr id="3" name="组合 22"/>
          <p:cNvGrpSpPr>
            <a:grpSpLocks/>
          </p:cNvGrpSpPr>
          <p:nvPr/>
        </p:nvGrpSpPr>
        <p:grpSpPr bwMode="auto">
          <a:xfrm>
            <a:off x="495226" y="1570926"/>
            <a:ext cx="3804877" cy="3686646"/>
            <a:chOff x="969818" y="2382983"/>
            <a:chExt cx="3823854" cy="3685309"/>
          </a:xfrm>
          <a:effectLst>
            <a:outerShdw blurRad="50800" dist="38100" dir="2700000" algn="tl" rotWithShape="0">
              <a:prstClr val="black">
                <a:alpha val="40000"/>
              </a:prstClr>
            </a:outerShdw>
          </a:effectLst>
        </p:grpSpPr>
        <p:sp>
          <p:nvSpPr>
            <p:cNvPr id="29" name="椭圆 28"/>
            <p:cNvSpPr/>
            <p:nvPr/>
          </p:nvSpPr>
          <p:spPr>
            <a:xfrm>
              <a:off x="969818" y="3352801"/>
              <a:ext cx="1094509" cy="1094509"/>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zh-CN" altLang="en-US" sz="2000" b="1" dirty="0" smtClean="0">
                  <a:solidFill>
                    <a:srgbClr val="FFFFFF"/>
                  </a:solidFill>
                  <a:latin typeface="微软雅黑" panose="020B0503020204020204" pitchFamily="34" charset="-122"/>
                  <a:ea typeface="微软雅黑" panose="020B0503020204020204" pitchFamily="34" charset="-122"/>
                </a:rPr>
                <a:t>成果反馈</a:t>
              </a:r>
            </a:p>
          </p:txBody>
        </p:sp>
        <p:sp>
          <p:nvSpPr>
            <p:cNvPr id="30" name="椭圆 29"/>
            <p:cNvSpPr/>
            <p:nvPr/>
          </p:nvSpPr>
          <p:spPr>
            <a:xfrm>
              <a:off x="2272146" y="2382983"/>
              <a:ext cx="1094509" cy="1094509"/>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zh-CN" altLang="en-US" sz="2000" b="1" dirty="0" smtClean="0">
                  <a:solidFill>
                    <a:schemeClr val="tx1">
                      <a:lumMod val="95000"/>
                    </a:schemeClr>
                  </a:solidFill>
                  <a:latin typeface="微软雅黑" panose="020B0503020204020204" pitchFamily="34" charset="-122"/>
                  <a:ea typeface="微软雅黑" panose="020B0503020204020204" pitchFamily="34" charset="-122"/>
                </a:rPr>
                <a:t>课题申请</a:t>
              </a:r>
            </a:p>
          </p:txBody>
        </p:sp>
        <p:sp>
          <p:nvSpPr>
            <p:cNvPr id="31" name="椭圆 30"/>
            <p:cNvSpPr/>
            <p:nvPr/>
          </p:nvSpPr>
          <p:spPr>
            <a:xfrm>
              <a:off x="3699163" y="3325092"/>
              <a:ext cx="1094509" cy="1094509"/>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zh-CN" altLang="en-US" sz="2000" b="1" dirty="0" smtClean="0">
                  <a:solidFill>
                    <a:srgbClr val="FFFFFF"/>
                  </a:solidFill>
                  <a:latin typeface="微软雅黑" panose="020B0503020204020204" pitchFamily="34" charset="-122"/>
                  <a:ea typeface="微软雅黑" panose="020B0503020204020204" pitchFamily="34" charset="-122"/>
                </a:rPr>
                <a:t>机时审核</a:t>
              </a:r>
            </a:p>
          </p:txBody>
        </p:sp>
        <p:sp>
          <p:nvSpPr>
            <p:cNvPr id="32" name="椭圆 31"/>
            <p:cNvSpPr/>
            <p:nvPr/>
          </p:nvSpPr>
          <p:spPr>
            <a:xfrm>
              <a:off x="3214254" y="4973783"/>
              <a:ext cx="1094509" cy="1094509"/>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zh-CN" altLang="en-US" sz="2000" b="1" dirty="0" smtClean="0">
                  <a:solidFill>
                    <a:srgbClr val="FFFFFF"/>
                  </a:solidFill>
                  <a:latin typeface="微软雅黑" panose="020B0503020204020204" pitchFamily="34" charset="-122"/>
                  <a:ea typeface="微软雅黑" panose="020B0503020204020204" pitchFamily="34" charset="-122"/>
                </a:rPr>
                <a:t>实验申请</a:t>
              </a:r>
            </a:p>
          </p:txBody>
        </p:sp>
        <p:sp>
          <p:nvSpPr>
            <p:cNvPr id="33" name="椭圆 32"/>
            <p:cNvSpPr/>
            <p:nvPr/>
          </p:nvSpPr>
          <p:spPr>
            <a:xfrm>
              <a:off x="1427018" y="4973783"/>
              <a:ext cx="1094509" cy="1094509"/>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zh-CN" altLang="en-US" sz="2000" b="1" dirty="0" smtClean="0">
                  <a:solidFill>
                    <a:srgbClr val="FFFFFF"/>
                  </a:solidFill>
                  <a:latin typeface="微软雅黑" panose="020B0503020204020204" pitchFamily="34" charset="-122"/>
                  <a:ea typeface="微软雅黑" panose="020B0503020204020204" pitchFamily="34" charset="-122"/>
                </a:rPr>
                <a:t>实验</a:t>
              </a:r>
              <a:r>
                <a:rPr lang="zh-CN" altLang="en-US" sz="2000" b="1" dirty="0">
                  <a:solidFill>
                    <a:srgbClr val="FFFFFF"/>
                  </a:solidFill>
                  <a:latin typeface="微软雅黑" panose="020B0503020204020204" pitchFamily="34" charset="-122"/>
                  <a:ea typeface="微软雅黑" panose="020B0503020204020204" pitchFamily="34" charset="-122"/>
                </a:rPr>
                <a:t>安排</a:t>
              </a:r>
            </a:p>
          </p:txBody>
        </p:sp>
        <p:sp>
          <p:nvSpPr>
            <p:cNvPr id="34" name="右箭头 33"/>
            <p:cNvSpPr/>
            <p:nvPr/>
          </p:nvSpPr>
          <p:spPr>
            <a:xfrm rot="14120881">
              <a:off x="1347623" y="4549390"/>
              <a:ext cx="392021" cy="36032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5" name="右箭头 34"/>
            <p:cNvSpPr/>
            <p:nvPr/>
          </p:nvSpPr>
          <p:spPr>
            <a:xfrm rot="19503998">
              <a:off x="1790462" y="3025769"/>
              <a:ext cx="392069" cy="36027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6" name="右箭头 35"/>
            <p:cNvSpPr/>
            <p:nvPr/>
          </p:nvSpPr>
          <p:spPr>
            <a:xfrm rot="2103567">
              <a:off x="3495244" y="3040054"/>
              <a:ext cx="390481" cy="36027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7" name="右箭头 36"/>
            <p:cNvSpPr/>
            <p:nvPr/>
          </p:nvSpPr>
          <p:spPr>
            <a:xfrm rot="6205818">
              <a:off x="4007180" y="4605732"/>
              <a:ext cx="392020" cy="35873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8" name="右箭头 37"/>
            <p:cNvSpPr/>
            <p:nvPr/>
          </p:nvSpPr>
          <p:spPr>
            <a:xfrm rot="11088693">
              <a:off x="2649203" y="5560411"/>
              <a:ext cx="392068" cy="3602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cxnSp>
        <p:nvCxnSpPr>
          <p:cNvPr id="94" name="AutoShape 71"/>
          <p:cNvCxnSpPr>
            <a:cxnSpLocks noChangeShapeType="1"/>
            <a:stCxn id="47" idx="0"/>
          </p:cNvCxnSpPr>
          <p:nvPr/>
        </p:nvCxnSpPr>
        <p:spPr bwMode="auto">
          <a:xfrm rot="16200000">
            <a:off x="5434440" y="2009049"/>
            <a:ext cx="668724" cy="552932"/>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AutoShape 72"/>
          <p:cNvCxnSpPr>
            <a:cxnSpLocks noChangeShapeType="1"/>
            <a:stCxn id="47" idx="4"/>
          </p:cNvCxnSpPr>
          <p:nvPr/>
        </p:nvCxnSpPr>
        <p:spPr bwMode="auto">
          <a:xfrm rot="16200000" flipH="1">
            <a:off x="5435955" y="2879982"/>
            <a:ext cx="665695" cy="552932"/>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Line 73"/>
          <p:cNvSpPr>
            <a:spLocks noChangeShapeType="1"/>
          </p:cNvSpPr>
          <p:nvPr/>
        </p:nvSpPr>
        <p:spPr bwMode="auto">
          <a:xfrm>
            <a:off x="5684290" y="2725525"/>
            <a:ext cx="37211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grpSp>
        <p:nvGrpSpPr>
          <p:cNvPr id="97" name="Group 74"/>
          <p:cNvGrpSpPr>
            <a:grpSpLocks/>
          </p:cNvGrpSpPr>
          <p:nvPr/>
        </p:nvGrpSpPr>
        <p:grpSpPr bwMode="auto">
          <a:xfrm>
            <a:off x="5522245" y="1886841"/>
            <a:ext cx="1848786" cy="537706"/>
            <a:chOff x="2396" y="1260"/>
            <a:chExt cx="1335" cy="672"/>
          </a:xfrm>
        </p:grpSpPr>
        <p:sp>
          <p:nvSpPr>
            <p:cNvPr id="98" name="AutoShape 75"/>
            <p:cNvSpPr>
              <a:spLocks noChangeArrowheads="1"/>
            </p:cNvSpPr>
            <p:nvPr/>
          </p:nvSpPr>
          <p:spPr bwMode="ltGray">
            <a:xfrm>
              <a:off x="2396" y="1260"/>
              <a:ext cx="1335" cy="67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sz="2000">
                <a:latin typeface="微软雅黑" panose="020B0503020204020204" pitchFamily="34" charset="-122"/>
                <a:ea typeface="微软雅黑" panose="020B0503020204020204" pitchFamily="34" charset="-122"/>
              </a:endParaRPr>
            </a:p>
          </p:txBody>
        </p:sp>
        <p:pic>
          <p:nvPicPr>
            <p:cNvPr id="99" name="Picture 76"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2404" y="1280"/>
              <a:ext cx="3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 name="Group 77"/>
          <p:cNvGrpSpPr>
            <a:grpSpLocks/>
          </p:cNvGrpSpPr>
          <p:nvPr/>
        </p:nvGrpSpPr>
        <p:grpSpPr bwMode="auto">
          <a:xfrm>
            <a:off x="5524865" y="2661592"/>
            <a:ext cx="1848786" cy="537706"/>
            <a:chOff x="2398" y="2228"/>
            <a:chExt cx="1335" cy="672"/>
          </a:xfrm>
        </p:grpSpPr>
        <p:sp>
          <p:nvSpPr>
            <p:cNvPr id="101" name="AutoShape 78"/>
            <p:cNvSpPr>
              <a:spLocks noChangeArrowheads="1"/>
            </p:cNvSpPr>
            <p:nvPr/>
          </p:nvSpPr>
          <p:spPr bwMode="ltGray">
            <a:xfrm>
              <a:off x="2398" y="2228"/>
              <a:ext cx="1335" cy="67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sz="2000">
                <a:latin typeface="微软雅黑" panose="020B0503020204020204" pitchFamily="34" charset="-122"/>
                <a:ea typeface="微软雅黑" panose="020B0503020204020204" pitchFamily="34" charset="-122"/>
              </a:endParaRPr>
            </a:p>
          </p:txBody>
        </p:sp>
        <p:pic>
          <p:nvPicPr>
            <p:cNvPr id="102" name="Picture 79"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2404" y="2250"/>
              <a:ext cx="3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 name="Group 80"/>
          <p:cNvGrpSpPr>
            <a:grpSpLocks/>
          </p:cNvGrpSpPr>
          <p:nvPr/>
        </p:nvGrpSpPr>
        <p:grpSpPr bwMode="auto">
          <a:xfrm>
            <a:off x="5527488" y="3437857"/>
            <a:ext cx="1848786" cy="537706"/>
            <a:chOff x="2400" y="3198"/>
            <a:chExt cx="1335" cy="672"/>
          </a:xfrm>
        </p:grpSpPr>
        <p:sp>
          <p:nvSpPr>
            <p:cNvPr id="104" name="AutoShape 81"/>
            <p:cNvSpPr>
              <a:spLocks noChangeArrowheads="1"/>
            </p:cNvSpPr>
            <p:nvPr/>
          </p:nvSpPr>
          <p:spPr bwMode="ltGray">
            <a:xfrm>
              <a:off x="2400" y="3198"/>
              <a:ext cx="1335" cy="67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sz="2000">
                <a:latin typeface="微软雅黑" panose="020B0503020204020204" pitchFamily="34" charset="-122"/>
                <a:ea typeface="微软雅黑" panose="020B0503020204020204" pitchFamily="34" charset="-122"/>
              </a:endParaRPr>
            </a:p>
          </p:txBody>
        </p:sp>
        <p:pic>
          <p:nvPicPr>
            <p:cNvPr id="105" name="Picture 82"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2404" y="3216"/>
              <a:ext cx="3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 name="Rectangle 83"/>
          <p:cNvSpPr>
            <a:spLocks noChangeArrowheads="1"/>
          </p:cNvSpPr>
          <p:nvPr/>
        </p:nvSpPr>
        <p:spPr bwMode="auto">
          <a:xfrm>
            <a:off x="5511950" y="2054211"/>
            <a:ext cx="1745274" cy="1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b="1" dirty="0" smtClean="0">
                <a:solidFill>
                  <a:srgbClr val="FFFFFF"/>
                </a:solidFill>
                <a:latin typeface="微软雅黑" panose="020B0503020204020204" pitchFamily="34" charset="-122"/>
                <a:ea typeface="微软雅黑" panose="020B0503020204020204" pitchFamily="34" charset="-122"/>
                <a:cs typeface="Arial" pitchFamily="34" charset="0"/>
              </a:rPr>
              <a:t>普通课题</a:t>
            </a:r>
            <a:endParaRPr lang="en-US" altLang="zh-CN" sz="20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107" name="Rectangle 84"/>
          <p:cNvSpPr>
            <a:spLocks noChangeArrowheads="1"/>
          </p:cNvSpPr>
          <p:nvPr/>
        </p:nvSpPr>
        <p:spPr bwMode="auto">
          <a:xfrm>
            <a:off x="5511950" y="2805485"/>
            <a:ext cx="1745274" cy="1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b="1" dirty="0" smtClean="0">
                <a:solidFill>
                  <a:srgbClr val="FFFFFF"/>
                </a:solidFill>
                <a:latin typeface="微软雅黑" panose="020B0503020204020204" pitchFamily="34" charset="-122"/>
                <a:ea typeface="微软雅黑" panose="020B0503020204020204" pitchFamily="34" charset="-122"/>
                <a:cs typeface="Arial" pitchFamily="34" charset="0"/>
              </a:rPr>
              <a:t>重点课题</a:t>
            </a:r>
            <a:endParaRPr lang="en-US" altLang="zh-CN" sz="20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108" name="Rectangle 85"/>
          <p:cNvSpPr>
            <a:spLocks noChangeArrowheads="1"/>
          </p:cNvSpPr>
          <p:nvPr/>
        </p:nvSpPr>
        <p:spPr bwMode="auto">
          <a:xfrm>
            <a:off x="5511950" y="3595382"/>
            <a:ext cx="1745274" cy="1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b="1" dirty="0" smtClean="0">
                <a:solidFill>
                  <a:srgbClr val="FFFFFF"/>
                </a:solidFill>
                <a:latin typeface="微软雅黑" panose="020B0503020204020204" pitchFamily="34" charset="-122"/>
                <a:ea typeface="微软雅黑" panose="020B0503020204020204" pitchFamily="34" charset="-122"/>
                <a:cs typeface="Arial" pitchFamily="34" charset="0"/>
              </a:rPr>
              <a:t>紧急课题</a:t>
            </a:r>
            <a:endParaRPr lang="en-US" altLang="zh-CN" sz="20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111" name="Rectangle 86"/>
          <p:cNvSpPr>
            <a:spLocks noChangeArrowheads="1"/>
          </p:cNvSpPr>
          <p:nvPr/>
        </p:nvSpPr>
        <p:spPr bwMode="auto">
          <a:xfrm>
            <a:off x="5452996" y="4248407"/>
            <a:ext cx="2018001" cy="306139"/>
          </a:xfrm>
          <a:prstGeom prst="rect">
            <a:avLst/>
          </a:prstGeom>
          <a:ln/>
        </p:spPr>
        <p:style>
          <a:lnRef idx="0">
            <a:schemeClr val="accent1"/>
          </a:lnRef>
          <a:fillRef idx="3">
            <a:schemeClr val="accent1"/>
          </a:fillRef>
          <a:effectRef idx="3">
            <a:schemeClr val="accent1"/>
          </a:effectRef>
          <a:fontRef idx="minor">
            <a:schemeClr val="lt1"/>
          </a:fontRef>
        </p:style>
        <p:txBody>
          <a:bodyPr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dirty="0" smtClean="0">
                <a:latin typeface="微软雅黑" panose="020B0503020204020204" pitchFamily="34" charset="-122"/>
                <a:ea typeface="微软雅黑" panose="020B0503020204020204" pitchFamily="34" charset="-122"/>
                <a:cs typeface="Arial" pitchFamily="34" charset="0"/>
              </a:rPr>
              <a:t>非课题类申请</a:t>
            </a:r>
            <a:endParaRPr lang="en-US" altLang="zh-CN" sz="2000" dirty="0">
              <a:latin typeface="微软雅黑" panose="020B0503020204020204" pitchFamily="34" charset="-122"/>
              <a:ea typeface="微软雅黑" panose="020B0503020204020204" pitchFamily="34" charset="-122"/>
              <a:cs typeface="Arial" pitchFamily="34" charset="0"/>
            </a:endParaRPr>
          </a:p>
        </p:txBody>
      </p:sp>
      <p:sp>
        <p:nvSpPr>
          <p:cNvPr id="112" name="Rectangle 86"/>
          <p:cNvSpPr>
            <a:spLocks noChangeArrowheads="1"/>
          </p:cNvSpPr>
          <p:nvPr/>
        </p:nvSpPr>
        <p:spPr bwMode="auto">
          <a:xfrm>
            <a:off x="5452996" y="4699752"/>
            <a:ext cx="2018001" cy="306139"/>
          </a:xfrm>
          <a:prstGeom prst="rect">
            <a:avLst/>
          </a:prstGeom>
          <a:ln/>
        </p:spPr>
        <p:style>
          <a:lnRef idx="0">
            <a:schemeClr val="accent1"/>
          </a:lnRef>
          <a:fillRef idx="3">
            <a:schemeClr val="accent1"/>
          </a:fillRef>
          <a:effectRef idx="3">
            <a:schemeClr val="accent1"/>
          </a:effectRef>
          <a:fontRef idx="minor">
            <a:schemeClr val="lt1"/>
          </a:fontRef>
        </p:style>
        <p:txBody>
          <a:bodyPr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dirty="0" smtClean="0">
                <a:latin typeface="微软雅黑" panose="020B0503020204020204" pitchFamily="34" charset="-122"/>
                <a:ea typeface="微软雅黑" panose="020B0503020204020204" pitchFamily="34" charset="-122"/>
                <a:cs typeface="Arial" pitchFamily="34" charset="0"/>
              </a:rPr>
              <a:t>奖励机时申请</a:t>
            </a:r>
            <a:endParaRPr lang="en-US" altLang="zh-CN" sz="2000" dirty="0">
              <a:latin typeface="微软雅黑" panose="020B0503020204020204" pitchFamily="34" charset="-122"/>
              <a:ea typeface="微软雅黑" panose="020B0503020204020204" pitchFamily="34" charset="-122"/>
              <a:cs typeface="Arial" pitchFamily="34" charset="0"/>
            </a:endParaRPr>
          </a:p>
        </p:txBody>
      </p:sp>
      <p:cxnSp>
        <p:nvCxnSpPr>
          <p:cNvPr id="6" name="直接连接符 5"/>
          <p:cNvCxnSpPr/>
          <p:nvPr/>
        </p:nvCxnSpPr>
        <p:spPr>
          <a:xfrm>
            <a:off x="2880168" y="1902844"/>
            <a:ext cx="1763840" cy="382670"/>
          </a:xfrm>
          <a:prstGeom prst="line">
            <a:avLst/>
          </a:prstGeom>
        </p:spPr>
        <p:style>
          <a:lnRef idx="1">
            <a:schemeClr val="accent1"/>
          </a:lnRef>
          <a:fillRef idx="0">
            <a:schemeClr val="accent1"/>
          </a:fillRef>
          <a:effectRef idx="0">
            <a:schemeClr val="accent1"/>
          </a:effectRef>
          <a:fontRef idx="minor">
            <a:schemeClr val="tx1"/>
          </a:fontRef>
        </p:style>
      </p:cxnSp>
      <p:sp>
        <p:nvSpPr>
          <p:cNvPr id="7" name="左大括号 6"/>
          <p:cNvSpPr/>
          <p:nvPr/>
        </p:nvSpPr>
        <p:spPr>
          <a:xfrm>
            <a:off x="5077846" y="1902844"/>
            <a:ext cx="375150" cy="30268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5" name="直接连接符 114"/>
          <p:cNvCxnSpPr>
            <a:endCxn id="7" idx="1"/>
          </p:cNvCxnSpPr>
          <p:nvPr/>
        </p:nvCxnSpPr>
        <p:spPr>
          <a:xfrm>
            <a:off x="4644008" y="2285514"/>
            <a:ext cx="433838" cy="1130764"/>
          </a:xfrm>
          <a:prstGeom prst="line">
            <a:avLst/>
          </a:prstGeom>
        </p:spPr>
        <p:style>
          <a:lnRef idx="1">
            <a:schemeClr val="accent1"/>
          </a:lnRef>
          <a:fillRef idx="0">
            <a:schemeClr val="accent1"/>
          </a:fillRef>
          <a:effectRef idx="0">
            <a:schemeClr val="accent1"/>
          </a:effectRef>
          <a:fontRef idx="minor">
            <a:schemeClr val="tx1"/>
          </a:fontRef>
        </p:style>
      </p:cxnSp>
      <p:grpSp>
        <p:nvGrpSpPr>
          <p:cNvPr id="116" name="Group 74"/>
          <p:cNvGrpSpPr>
            <a:grpSpLocks/>
          </p:cNvGrpSpPr>
          <p:nvPr/>
        </p:nvGrpSpPr>
        <p:grpSpPr bwMode="auto">
          <a:xfrm>
            <a:off x="319361" y="5514541"/>
            <a:ext cx="1509439" cy="537706"/>
            <a:chOff x="2396" y="1260"/>
            <a:chExt cx="1335" cy="672"/>
          </a:xfrm>
        </p:grpSpPr>
        <p:sp>
          <p:nvSpPr>
            <p:cNvPr id="117" name="AutoShape 75"/>
            <p:cNvSpPr>
              <a:spLocks noChangeArrowheads="1"/>
            </p:cNvSpPr>
            <p:nvPr/>
          </p:nvSpPr>
          <p:spPr bwMode="ltGray">
            <a:xfrm>
              <a:off x="2396" y="1260"/>
              <a:ext cx="1335" cy="67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r>
                <a:rPr lang="zh-CN" altLang="en-US" sz="2000" dirty="0" smtClean="0">
                  <a:latin typeface="微软雅黑" panose="020B0503020204020204" pitchFamily="34" charset="-122"/>
                  <a:ea typeface="微软雅黑" panose="020B0503020204020204" pitchFamily="34" charset="-122"/>
                </a:rPr>
                <a:t>常规实验</a:t>
              </a:r>
              <a:endParaRPr lang="zh-CN" altLang="en-US" sz="2000" dirty="0">
                <a:latin typeface="微软雅黑" panose="020B0503020204020204" pitchFamily="34" charset="-122"/>
                <a:ea typeface="微软雅黑" panose="020B0503020204020204" pitchFamily="34" charset="-122"/>
              </a:endParaRPr>
            </a:p>
          </p:txBody>
        </p:sp>
        <p:pic>
          <p:nvPicPr>
            <p:cNvPr id="118" name="Picture 76"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2404" y="1280"/>
              <a:ext cx="3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 name="Group 77"/>
          <p:cNvGrpSpPr>
            <a:grpSpLocks/>
          </p:cNvGrpSpPr>
          <p:nvPr/>
        </p:nvGrpSpPr>
        <p:grpSpPr bwMode="auto">
          <a:xfrm>
            <a:off x="2051720" y="5517232"/>
            <a:ext cx="1441692" cy="537706"/>
            <a:chOff x="2398" y="2228"/>
            <a:chExt cx="1335" cy="672"/>
          </a:xfrm>
        </p:grpSpPr>
        <p:sp>
          <p:nvSpPr>
            <p:cNvPr id="120" name="AutoShape 78"/>
            <p:cNvSpPr>
              <a:spLocks noChangeArrowheads="1"/>
            </p:cNvSpPr>
            <p:nvPr/>
          </p:nvSpPr>
          <p:spPr bwMode="ltGray">
            <a:xfrm>
              <a:off x="2398" y="2228"/>
              <a:ext cx="1335" cy="67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r>
                <a:rPr lang="zh-CN" altLang="en-US" sz="2000" dirty="0" smtClean="0">
                  <a:latin typeface="微软雅黑" panose="020B0503020204020204" pitchFamily="34" charset="-122"/>
                  <a:ea typeface="微软雅黑" panose="020B0503020204020204" pitchFamily="34" charset="-122"/>
                </a:rPr>
                <a:t>机动实验</a:t>
              </a:r>
              <a:endParaRPr lang="zh-CN" altLang="en-US" sz="2000" dirty="0">
                <a:latin typeface="微软雅黑" panose="020B0503020204020204" pitchFamily="34" charset="-122"/>
                <a:ea typeface="微软雅黑" panose="020B0503020204020204" pitchFamily="34" charset="-122"/>
              </a:endParaRPr>
            </a:p>
          </p:txBody>
        </p:sp>
        <p:pic>
          <p:nvPicPr>
            <p:cNvPr id="121" name="Picture 79"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2404" y="2250"/>
              <a:ext cx="38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接箭头连接符 13"/>
          <p:cNvCxnSpPr/>
          <p:nvPr/>
        </p:nvCxnSpPr>
        <p:spPr>
          <a:xfrm flipH="1">
            <a:off x="1325152" y="5257572"/>
            <a:ext cx="259151" cy="256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a:endCxn id="121" idx="0"/>
          </p:cNvCxnSpPr>
          <p:nvPr/>
        </p:nvCxnSpPr>
        <p:spPr>
          <a:xfrm>
            <a:off x="1769963" y="5257572"/>
            <a:ext cx="496662" cy="277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47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3" descr="num-1_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636912"/>
            <a:ext cx="274796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AutoShape 4"/>
          <p:cNvSpPr>
            <a:spLocks noChangeArrowheads="1"/>
          </p:cNvSpPr>
          <p:nvPr/>
        </p:nvSpPr>
        <p:spPr bwMode="gray">
          <a:xfrm>
            <a:off x="4445000" y="3086100"/>
            <a:ext cx="2713038" cy="2574925"/>
          </a:xfrm>
          <a:prstGeom prst="homePlate">
            <a:avLst>
              <a:gd name="adj" fmla="val 26341"/>
            </a:avLst>
          </a:prstGeom>
          <a:gradFill rotWithShape="1">
            <a:gsLst>
              <a:gs pos="0">
                <a:srgbClr val="F6F6F6"/>
              </a:gs>
              <a:gs pos="100000">
                <a:srgbClr val="C0C0C0"/>
              </a:gs>
            </a:gsLst>
            <a:lin ang="2700000" scaled="1"/>
          </a:gradFill>
          <a:ln>
            <a:noFill/>
          </a:ln>
          <a:effectLst>
            <a:outerShdw dist="71842" dir="2700000"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63845" name="AutoShape 5"/>
          <p:cNvSpPr>
            <a:spLocks noChangeArrowheads="1"/>
          </p:cNvSpPr>
          <p:nvPr/>
        </p:nvSpPr>
        <p:spPr bwMode="ltGray">
          <a:xfrm>
            <a:off x="2408238" y="3087688"/>
            <a:ext cx="2809875" cy="2574925"/>
          </a:xfrm>
          <a:prstGeom prst="homePlate">
            <a:avLst>
              <a:gd name="adj" fmla="val 27281"/>
            </a:avLst>
          </a:prstGeom>
          <a:gradFill rotWithShape="1">
            <a:gsLst>
              <a:gs pos="0">
                <a:schemeClr val="hlink">
                  <a:gamma/>
                  <a:tint val="0"/>
                  <a:invGamma/>
                </a:schemeClr>
              </a:gs>
              <a:gs pos="100000">
                <a:schemeClr val="hlink"/>
              </a:gs>
            </a:gsLst>
            <a:lin ang="18900000" scaled="1"/>
          </a:gradFill>
          <a:ln>
            <a:noFill/>
          </a:ln>
          <a:effectLst>
            <a:outerShdw dist="71842" dir="2700000"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63846" name="Freeform 6"/>
          <p:cNvSpPr>
            <a:spLocks/>
          </p:cNvSpPr>
          <p:nvPr/>
        </p:nvSpPr>
        <p:spPr bwMode="gray">
          <a:xfrm>
            <a:off x="2198688" y="2787650"/>
            <a:ext cx="4425950" cy="517525"/>
          </a:xfrm>
          <a:custGeom>
            <a:avLst/>
            <a:gdLst>
              <a:gd name="T0" fmla="*/ 0 w 3454"/>
              <a:gd name="T1" fmla="*/ 0 h 267"/>
              <a:gd name="T2" fmla="*/ 87 w 3454"/>
              <a:gd name="T3" fmla="*/ 267 h 267"/>
              <a:gd name="T4" fmla="*/ 3454 w 3454"/>
              <a:gd name="T5" fmla="*/ 267 h 267"/>
              <a:gd name="T6" fmla="*/ 3292 w 3454"/>
              <a:gd name="T7" fmla="*/ 8 h 267"/>
              <a:gd name="T8" fmla="*/ 0 w 3454"/>
              <a:gd name="T9" fmla="*/ 0 h 267"/>
            </a:gdLst>
            <a:ahLst/>
            <a:cxnLst>
              <a:cxn ang="0">
                <a:pos x="T0" y="T1"/>
              </a:cxn>
              <a:cxn ang="0">
                <a:pos x="T2" y="T3"/>
              </a:cxn>
              <a:cxn ang="0">
                <a:pos x="T4" y="T5"/>
              </a:cxn>
              <a:cxn ang="0">
                <a:pos x="T6" y="T7"/>
              </a:cxn>
              <a:cxn ang="0">
                <a:pos x="T8" y="T9"/>
              </a:cxn>
            </a:cxnLst>
            <a:rect l="0" t="0" r="r" b="b"/>
            <a:pathLst>
              <a:path w="3454" h="267">
                <a:moveTo>
                  <a:pt x="0" y="0"/>
                </a:moveTo>
                <a:lnTo>
                  <a:pt x="87" y="267"/>
                </a:lnTo>
                <a:lnTo>
                  <a:pt x="3454" y="267"/>
                </a:lnTo>
                <a:lnTo>
                  <a:pt x="3292" y="8"/>
                </a:lnTo>
                <a:lnTo>
                  <a:pt x="0" y="0"/>
                </a:lnTo>
                <a:close/>
              </a:path>
            </a:pathLst>
          </a:cu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45791" dir="2021404" algn="ctr" rotWithShape="0">
                    <a:srgbClr val="808080">
                      <a:alpha val="50000"/>
                    </a:srgbClr>
                  </a:outerShdw>
                </a:effectLst>
              </a14:hiddenEffects>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63847" name="AutoShape 7"/>
          <p:cNvSpPr>
            <a:spLocks noChangeArrowheads="1"/>
          </p:cNvSpPr>
          <p:nvPr/>
        </p:nvSpPr>
        <p:spPr bwMode="ltGray">
          <a:xfrm>
            <a:off x="947738" y="2786063"/>
            <a:ext cx="2400300" cy="2895600"/>
          </a:xfrm>
          <a:prstGeom prst="homePlate">
            <a:avLst>
              <a:gd name="adj" fmla="val 25000"/>
            </a:avLst>
          </a:prstGeom>
          <a:gradFill rotWithShape="1">
            <a:gsLst>
              <a:gs pos="0">
                <a:schemeClr val="accent1"/>
              </a:gs>
              <a:gs pos="100000">
                <a:schemeClr val="accent1">
                  <a:gamma/>
                  <a:shade val="69804"/>
                  <a:invGamma/>
                </a:schemeClr>
              </a:gs>
            </a:gsLst>
            <a:lin ang="2700000" scaled="1"/>
          </a:gradFill>
          <a:ln>
            <a:noFill/>
          </a:ln>
          <a:effectLst>
            <a:outerShdw dist="56796" dir="3806097"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66571" name="Rectangle 9"/>
          <p:cNvSpPr>
            <a:spLocks noChangeArrowheads="1"/>
          </p:cNvSpPr>
          <p:nvPr/>
        </p:nvSpPr>
        <p:spPr bwMode="white">
          <a:xfrm>
            <a:off x="2886075" y="2833688"/>
            <a:ext cx="3497263"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b="1" dirty="0" smtClean="0">
                <a:solidFill>
                  <a:srgbClr val="FFFFFF"/>
                </a:solidFill>
                <a:latin typeface="微软雅黑" panose="020B0503020204020204" pitchFamily="34" charset="-122"/>
                <a:ea typeface="微软雅黑" panose="020B0503020204020204" pitchFamily="34" charset="-122"/>
                <a:cs typeface="Arial" pitchFamily="34" charset="0"/>
              </a:rPr>
              <a:t>工作流引擎</a:t>
            </a:r>
            <a:endParaRPr lang="en-US" altLang="zh-CN" sz="20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66572" name="Rectangle 10"/>
          <p:cNvSpPr>
            <a:spLocks noChangeArrowheads="1"/>
          </p:cNvSpPr>
          <p:nvPr/>
        </p:nvSpPr>
        <p:spPr bwMode="auto">
          <a:xfrm>
            <a:off x="5167585" y="3501008"/>
            <a:ext cx="1670050" cy="76944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b="1" dirty="0" smtClean="0">
                <a:solidFill>
                  <a:srgbClr val="111111"/>
                </a:solidFill>
                <a:latin typeface="微软雅黑" panose="020B0503020204020204" pitchFamily="34" charset="-122"/>
                <a:ea typeface="微软雅黑" panose="020B0503020204020204" pitchFamily="34" charset="-122"/>
                <a:cs typeface="Arial" pitchFamily="34" charset="0"/>
              </a:rPr>
              <a:t>3.</a:t>
            </a:r>
            <a:endParaRPr lang="en-US" altLang="zh-CN" sz="2000" b="1" dirty="0">
              <a:solidFill>
                <a:srgbClr val="111111"/>
              </a:solidFill>
              <a:latin typeface="微软雅黑" panose="020B0503020204020204" pitchFamily="34" charset="-122"/>
              <a:ea typeface="微软雅黑" panose="020B0503020204020204" pitchFamily="34" charset="-122"/>
              <a:cs typeface="Arial" pitchFamily="34" charset="0"/>
            </a:endParaRPr>
          </a:p>
          <a:p>
            <a:pPr algn="ctr" eaLnBrk="1" hangingPunct="1"/>
            <a:r>
              <a:rPr lang="zh-CN" altLang="en-US" sz="2400" dirty="0" smtClean="0">
                <a:solidFill>
                  <a:srgbClr val="111111"/>
                </a:solidFill>
                <a:latin typeface="微软雅黑" panose="020B0503020204020204" pitchFamily="34" charset="-122"/>
                <a:ea typeface="微软雅黑" panose="020B0503020204020204" pitchFamily="34" charset="-122"/>
                <a:cs typeface="Arial" pitchFamily="34" charset="0"/>
              </a:rPr>
              <a:t>样品信息</a:t>
            </a:r>
            <a:endParaRPr lang="en-US" altLang="zh-CN" sz="2400" dirty="0">
              <a:solidFill>
                <a:srgbClr val="111111"/>
              </a:solidFill>
              <a:latin typeface="微软雅黑" panose="020B0503020204020204" pitchFamily="34" charset="-122"/>
              <a:ea typeface="微软雅黑" panose="020B0503020204020204" pitchFamily="34" charset="-122"/>
              <a:cs typeface="Arial" pitchFamily="34" charset="0"/>
            </a:endParaRPr>
          </a:p>
        </p:txBody>
      </p:sp>
      <p:sp>
        <p:nvSpPr>
          <p:cNvPr id="163851" name="Rectangle 11"/>
          <p:cNvSpPr>
            <a:spLocks noChangeArrowheads="1"/>
          </p:cNvSpPr>
          <p:nvPr/>
        </p:nvSpPr>
        <p:spPr bwMode="auto">
          <a:xfrm>
            <a:off x="833438" y="1905000"/>
            <a:ext cx="6477000" cy="413959"/>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10000"/>
              </a:lnSpc>
              <a:defRPr/>
            </a:pPr>
            <a:r>
              <a:rPr lang="zh-CN" altLang="en-US" sz="2000" b="1" dirty="0" smtClean="0">
                <a:latin typeface="微软雅黑" panose="020B0503020204020204" pitchFamily="34" charset="-122"/>
                <a:ea typeface="微软雅黑" panose="020B0503020204020204" pitchFamily="34" charset="-122"/>
                <a:cs typeface="Arial" charset="0"/>
              </a:rPr>
              <a:t>建立灵活可自定的工作流，适应可能的变化</a:t>
            </a:r>
            <a:endParaRPr lang="en-US" altLang="zh-CN" sz="2000" b="1" dirty="0">
              <a:latin typeface="微软雅黑" panose="020B0503020204020204" pitchFamily="34" charset="-122"/>
              <a:ea typeface="微软雅黑" panose="020B0503020204020204" pitchFamily="34" charset="-122"/>
              <a:cs typeface="Arial" charset="0"/>
            </a:endParaRPr>
          </a:p>
        </p:txBody>
      </p:sp>
      <p:sp>
        <p:nvSpPr>
          <p:cNvPr id="66574" name="Rectangle 12"/>
          <p:cNvSpPr>
            <a:spLocks noChangeArrowheads="1"/>
          </p:cNvSpPr>
          <p:nvPr/>
        </p:nvSpPr>
        <p:spPr bwMode="auto">
          <a:xfrm>
            <a:off x="3245123" y="3501008"/>
            <a:ext cx="1670050" cy="76944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b="1" dirty="0">
                <a:solidFill>
                  <a:srgbClr val="111111"/>
                </a:solidFill>
                <a:latin typeface="微软雅黑" panose="020B0503020204020204" pitchFamily="34" charset="-122"/>
                <a:ea typeface="微软雅黑" panose="020B0503020204020204" pitchFamily="34" charset="-122"/>
                <a:cs typeface="Arial" pitchFamily="34" charset="0"/>
              </a:rPr>
              <a:t>1.</a:t>
            </a:r>
          </a:p>
          <a:p>
            <a:pPr algn="ctr" eaLnBrk="1" hangingPunct="1"/>
            <a:r>
              <a:rPr lang="zh-CN" altLang="en-US" sz="2400" dirty="0" smtClean="0">
                <a:solidFill>
                  <a:srgbClr val="111111"/>
                </a:solidFill>
                <a:latin typeface="微软雅黑" panose="020B0503020204020204" pitchFamily="34" charset="-122"/>
                <a:ea typeface="微软雅黑" panose="020B0503020204020204" pitchFamily="34" charset="-122"/>
                <a:cs typeface="Arial" pitchFamily="34" charset="0"/>
              </a:rPr>
              <a:t>课题信息</a:t>
            </a:r>
            <a:endParaRPr lang="en-US" altLang="zh-CN" sz="2400" dirty="0">
              <a:solidFill>
                <a:srgbClr val="111111"/>
              </a:solidFill>
              <a:latin typeface="微软雅黑" panose="020B0503020204020204" pitchFamily="34" charset="-122"/>
              <a:ea typeface="微软雅黑" panose="020B0503020204020204" pitchFamily="34" charset="-122"/>
              <a:cs typeface="Arial" pitchFamily="34" charset="0"/>
            </a:endParaRPr>
          </a:p>
        </p:txBody>
      </p:sp>
      <p:sp>
        <p:nvSpPr>
          <p:cNvPr id="17"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建设任务</a:t>
            </a:r>
            <a:r>
              <a:rPr lang="en-US" altLang="zh-CN" kern="0" dirty="0" smtClean="0"/>
              <a:t>-2.</a:t>
            </a:r>
            <a:r>
              <a:rPr lang="zh-CN" altLang="zh-CN" kern="0" dirty="0" smtClean="0"/>
              <a:t>设施申请平台</a:t>
            </a:r>
            <a:endParaRPr lang="zh-CN" altLang="en-US" kern="0" dirty="0"/>
          </a:p>
        </p:txBody>
      </p:sp>
      <p:cxnSp>
        <p:nvCxnSpPr>
          <p:cNvPr id="4" name="直接连接符 3"/>
          <p:cNvCxnSpPr/>
          <p:nvPr/>
        </p:nvCxnSpPr>
        <p:spPr>
          <a:xfrm>
            <a:off x="-684584" y="4293096"/>
            <a:ext cx="9649072" cy="30956"/>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12"/>
          <p:cNvSpPr>
            <a:spLocks noChangeArrowheads="1"/>
          </p:cNvSpPr>
          <p:nvPr/>
        </p:nvSpPr>
        <p:spPr bwMode="auto">
          <a:xfrm>
            <a:off x="3203848" y="4628604"/>
            <a:ext cx="1670050" cy="76944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b="1" dirty="0" smtClean="0">
                <a:solidFill>
                  <a:srgbClr val="111111"/>
                </a:solidFill>
                <a:latin typeface="微软雅黑" panose="020B0503020204020204" pitchFamily="34" charset="-122"/>
                <a:ea typeface="微软雅黑" panose="020B0503020204020204" pitchFamily="34" charset="-122"/>
                <a:cs typeface="Arial" pitchFamily="34" charset="0"/>
              </a:rPr>
              <a:t>2.</a:t>
            </a:r>
            <a:endParaRPr lang="en-US" altLang="zh-CN" sz="2000" b="1" dirty="0">
              <a:solidFill>
                <a:srgbClr val="111111"/>
              </a:solidFill>
              <a:latin typeface="微软雅黑" panose="020B0503020204020204" pitchFamily="34" charset="-122"/>
              <a:ea typeface="微软雅黑" panose="020B0503020204020204" pitchFamily="34" charset="-122"/>
              <a:cs typeface="Arial" pitchFamily="34" charset="0"/>
            </a:endParaRPr>
          </a:p>
          <a:p>
            <a:pPr algn="ctr" eaLnBrk="1" hangingPunct="1"/>
            <a:r>
              <a:rPr lang="zh-CN" altLang="en-US" sz="2400" dirty="0" smtClean="0">
                <a:solidFill>
                  <a:srgbClr val="111111"/>
                </a:solidFill>
                <a:latin typeface="微软雅黑" panose="020B0503020204020204" pitchFamily="34" charset="-122"/>
                <a:ea typeface="微软雅黑" panose="020B0503020204020204" pitchFamily="34" charset="-122"/>
                <a:cs typeface="Arial" pitchFamily="34" charset="0"/>
              </a:rPr>
              <a:t>人员信息</a:t>
            </a:r>
            <a:endParaRPr lang="en-US" altLang="zh-CN" sz="2400" dirty="0">
              <a:solidFill>
                <a:srgbClr val="111111"/>
              </a:solidFill>
              <a:latin typeface="微软雅黑" panose="020B0503020204020204" pitchFamily="34" charset="-122"/>
              <a:ea typeface="微软雅黑" panose="020B0503020204020204" pitchFamily="34" charset="-122"/>
              <a:cs typeface="Arial" pitchFamily="34" charset="0"/>
            </a:endParaRPr>
          </a:p>
        </p:txBody>
      </p:sp>
      <p:sp>
        <p:nvSpPr>
          <p:cNvPr id="22" name="Rectangle 10"/>
          <p:cNvSpPr>
            <a:spLocks noChangeArrowheads="1"/>
          </p:cNvSpPr>
          <p:nvPr/>
        </p:nvSpPr>
        <p:spPr bwMode="auto">
          <a:xfrm>
            <a:off x="5167585" y="4643125"/>
            <a:ext cx="1670050" cy="76944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b="1" dirty="0" smtClean="0">
                <a:solidFill>
                  <a:srgbClr val="111111"/>
                </a:solidFill>
                <a:latin typeface="微软雅黑" panose="020B0503020204020204" pitchFamily="34" charset="-122"/>
                <a:ea typeface="微软雅黑" panose="020B0503020204020204" pitchFamily="34" charset="-122"/>
                <a:cs typeface="Arial" pitchFamily="34" charset="0"/>
              </a:rPr>
              <a:t>4.</a:t>
            </a:r>
            <a:endParaRPr lang="en-US" altLang="zh-CN" sz="2000" b="1" dirty="0">
              <a:solidFill>
                <a:srgbClr val="111111"/>
              </a:solidFill>
              <a:latin typeface="微软雅黑" panose="020B0503020204020204" pitchFamily="34" charset="-122"/>
              <a:ea typeface="微软雅黑" panose="020B0503020204020204" pitchFamily="34" charset="-122"/>
              <a:cs typeface="Arial" pitchFamily="34" charset="0"/>
            </a:endParaRPr>
          </a:p>
          <a:p>
            <a:pPr algn="ctr" eaLnBrk="1" hangingPunct="1"/>
            <a:r>
              <a:rPr lang="zh-CN" altLang="en-US" sz="2400" dirty="0" smtClean="0">
                <a:solidFill>
                  <a:srgbClr val="111111"/>
                </a:solidFill>
                <a:latin typeface="微软雅黑" panose="020B0503020204020204" pitchFamily="34" charset="-122"/>
                <a:ea typeface="微软雅黑" panose="020B0503020204020204" pitchFamily="34" charset="-122"/>
                <a:cs typeface="Arial" pitchFamily="34" charset="0"/>
              </a:rPr>
              <a:t>安全信息</a:t>
            </a:r>
            <a:endParaRPr lang="en-US" altLang="zh-CN" sz="2400" dirty="0">
              <a:solidFill>
                <a:srgbClr val="111111"/>
              </a:solidFill>
              <a:latin typeface="微软雅黑" panose="020B0503020204020204" pitchFamily="34" charset="-122"/>
              <a:ea typeface="微软雅黑" panose="020B0503020204020204" pitchFamily="34" charset="-122"/>
              <a:cs typeface="Arial" pitchFamily="34" charset="0"/>
            </a:endParaRPr>
          </a:p>
        </p:txBody>
      </p:sp>
      <p:sp>
        <p:nvSpPr>
          <p:cNvPr id="66570" name="Rectangle 8"/>
          <p:cNvSpPr>
            <a:spLocks noChangeArrowheads="1"/>
          </p:cNvSpPr>
          <p:nvPr/>
        </p:nvSpPr>
        <p:spPr bwMode="black">
          <a:xfrm>
            <a:off x="1115616" y="4005064"/>
            <a:ext cx="1824038"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32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申请流程</a:t>
            </a:r>
            <a:endParaRPr lang="en-US" altLang="zh-CN"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15327296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页脚占位符 4"/>
          <p:cNvSpPr>
            <a:spLocks noGrp="1"/>
          </p:cNvSpPr>
          <p:nvPr>
            <p:ph type="ftr" sz="quarter" idx="4294967295"/>
          </p:nvPr>
        </p:nvSpPr>
        <p:spPr>
          <a:xfrm>
            <a:off x="4633118" y="6152106"/>
            <a:ext cx="2895600" cy="228600"/>
          </a:xfrm>
          <a:prstGeom prst="rect">
            <a:avLst/>
          </a:prstGeom>
        </p:spPr>
        <p:txBody>
          <a:bodyPr/>
          <a:lstStyle/>
          <a:p>
            <a:endParaRPr lang="en-US" altLang="zh-CN" dirty="0"/>
          </a:p>
        </p:txBody>
      </p:sp>
      <p:sp>
        <p:nvSpPr>
          <p:cNvPr id="72706" name="Rectangle 2"/>
          <p:cNvSpPr>
            <a:spLocks noGrp="1" noChangeArrowheads="1"/>
          </p:cNvSpPr>
          <p:nvPr>
            <p:ph type="title"/>
          </p:nvPr>
        </p:nvSpPr>
        <p:spPr>
          <a:xfrm>
            <a:off x="1828800" y="561181"/>
            <a:ext cx="6934200" cy="563563"/>
          </a:xfrm>
        </p:spPr>
        <p:txBody>
          <a:bodyPr/>
          <a:lstStyle/>
          <a:p>
            <a:r>
              <a:rPr lang="zh-CN" altLang="en-US" sz="4000" b="0" dirty="0" smtClean="0">
                <a:solidFill>
                  <a:schemeClr val="bg2">
                    <a:lumMod val="20000"/>
                    <a:lumOff val="80000"/>
                  </a:schemeClr>
                </a:solidFill>
                <a:latin typeface="微软雅黑" panose="020B0503020204020204" pitchFamily="34" charset="-122"/>
                <a:ea typeface="微软雅黑" panose="020B0503020204020204" pitchFamily="34" charset="-122"/>
              </a:rPr>
              <a:t>报告提纲</a:t>
            </a:r>
            <a:endParaRPr lang="en-US" altLang="zh-CN" sz="2400" b="0" dirty="0">
              <a:solidFill>
                <a:schemeClr val="bg2">
                  <a:lumMod val="20000"/>
                  <a:lumOff val="80000"/>
                </a:schemeClr>
              </a:solidFill>
              <a:latin typeface="微软雅黑" panose="020B0503020204020204" pitchFamily="34" charset="-122"/>
              <a:ea typeface="微软雅黑" panose="020B0503020204020204" pitchFamily="34" charset="-122"/>
            </a:endParaRPr>
          </a:p>
        </p:txBody>
      </p:sp>
      <p:grpSp>
        <p:nvGrpSpPr>
          <p:cNvPr id="72776" name="Group 72"/>
          <p:cNvGrpSpPr>
            <a:grpSpLocks/>
          </p:cNvGrpSpPr>
          <p:nvPr/>
        </p:nvGrpSpPr>
        <p:grpSpPr bwMode="auto">
          <a:xfrm>
            <a:off x="681831" y="1988840"/>
            <a:ext cx="6365874" cy="1079502"/>
            <a:chOff x="1255" y="1713"/>
            <a:chExt cx="4010" cy="680"/>
          </a:xfrm>
        </p:grpSpPr>
        <p:sp>
          <p:nvSpPr>
            <p:cNvPr id="72724" name="Line 20"/>
            <p:cNvSpPr>
              <a:spLocks noChangeShapeType="1"/>
            </p:cNvSpPr>
            <p:nvPr/>
          </p:nvSpPr>
          <p:spPr bwMode="auto">
            <a:xfrm>
              <a:off x="1392" y="2393"/>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5" name="Text Box 21"/>
            <p:cNvSpPr txBox="1">
              <a:spLocks noChangeArrowheads="1"/>
            </p:cNvSpPr>
            <p:nvPr/>
          </p:nvSpPr>
          <p:spPr bwMode="auto">
            <a:xfrm>
              <a:off x="2208" y="1784"/>
              <a:ext cx="3057"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信息化推动重大科技基础设施</a:t>
              </a:r>
              <a:endParaRPr lang="en-US" altLang="zh-CN" sz="2800" dirty="0" smtClean="0">
                <a:latin typeface="微软雅黑" panose="020B0503020204020204" pitchFamily="34" charset="-122"/>
                <a:ea typeface="微软雅黑" panose="020B0503020204020204" pitchFamily="34" charset="-122"/>
              </a:endParaRPr>
            </a:p>
            <a:p>
              <a:pPr eaLnBrk="0" hangingPunct="0"/>
              <a:r>
                <a:rPr lang="zh-CN" altLang="en-US" sz="2800" dirty="0" smtClean="0">
                  <a:latin typeface="微软雅黑" panose="020B0503020204020204" pitchFamily="34" charset="-122"/>
                  <a:ea typeface="微软雅黑" panose="020B0503020204020204" pitchFamily="34" charset="-122"/>
                </a:rPr>
                <a:t>开放共享的必要性</a:t>
              </a:r>
              <a:endParaRPr lang="en-US" altLang="zh-CN" sz="2800" dirty="0">
                <a:latin typeface="微软雅黑" panose="020B0503020204020204" pitchFamily="34" charset="-122"/>
                <a:ea typeface="微软雅黑" panose="020B0503020204020204" pitchFamily="34" charset="-122"/>
              </a:endParaRPr>
            </a:p>
          </p:txBody>
        </p:sp>
        <p:grpSp>
          <p:nvGrpSpPr>
            <p:cNvPr id="72730" name="Group 26"/>
            <p:cNvGrpSpPr>
              <a:grpSpLocks/>
            </p:cNvGrpSpPr>
            <p:nvPr/>
          </p:nvGrpSpPr>
          <p:grpSpPr bwMode="auto">
            <a:xfrm>
              <a:off x="1255" y="1713"/>
              <a:ext cx="403" cy="399"/>
              <a:chOff x="1303" y="1843"/>
              <a:chExt cx="403" cy="399"/>
            </a:xfrm>
          </p:grpSpPr>
          <p:grpSp>
            <p:nvGrpSpPr>
              <p:cNvPr id="72731" name="Group 27"/>
              <p:cNvGrpSpPr>
                <a:grpSpLocks/>
              </p:cNvGrpSpPr>
              <p:nvPr/>
            </p:nvGrpSpPr>
            <p:grpSpPr bwMode="auto">
              <a:xfrm>
                <a:off x="1303" y="1843"/>
                <a:ext cx="403" cy="399"/>
                <a:chOff x="816" y="2443"/>
                <a:chExt cx="448" cy="441"/>
              </a:xfrm>
            </p:grpSpPr>
            <p:grpSp>
              <p:nvGrpSpPr>
                <p:cNvPr id="72732" name="Group 28"/>
                <p:cNvGrpSpPr>
                  <a:grpSpLocks/>
                </p:cNvGrpSpPr>
                <p:nvPr/>
              </p:nvGrpSpPr>
              <p:grpSpPr bwMode="auto">
                <a:xfrm>
                  <a:off x="816" y="2443"/>
                  <a:ext cx="448" cy="441"/>
                  <a:chOff x="662" y="1617"/>
                  <a:chExt cx="448" cy="441"/>
                </a:xfrm>
              </p:grpSpPr>
              <p:sp>
                <p:nvSpPr>
                  <p:cNvPr id="72733" name="Oval 29"/>
                  <p:cNvSpPr>
                    <a:spLocks noChangeArrowheads="1"/>
                  </p:cNvSpPr>
                  <p:nvPr/>
                </p:nvSpPr>
                <p:spPr bwMode="gray">
                  <a:xfrm>
                    <a:off x="662" y="1617"/>
                    <a:ext cx="182" cy="3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4" name="Oval 30"/>
                  <p:cNvSpPr>
                    <a:spLocks noChangeArrowheads="1"/>
                  </p:cNvSpPr>
                  <p:nvPr/>
                </p:nvSpPr>
                <p:spPr bwMode="gray">
                  <a:xfrm>
                    <a:off x="662" y="1668"/>
                    <a:ext cx="182" cy="39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5" name="Oval 31"/>
                  <p:cNvSpPr>
                    <a:spLocks noChangeArrowheads="1"/>
                  </p:cNvSpPr>
                  <p:nvPr/>
                </p:nvSpPr>
                <p:spPr bwMode="gray">
                  <a:xfrm>
                    <a:off x="694" y="1617"/>
                    <a:ext cx="416" cy="3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6" name="Oval 32"/>
                  <p:cNvSpPr>
                    <a:spLocks noChangeArrowheads="1"/>
                  </p:cNvSpPr>
                  <p:nvPr/>
                </p:nvSpPr>
                <p:spPr bwMode="gray">
                  <a:xfrm>
                    <a:off x="694" y="1618"/>
                    <a:ext cx="416" cy="39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37" name="Group 33"/>
                <p:cNvGrpSpPr>
                  <a:grpSpLocks/>
                </p:cNvGrpSpPr>
                <p:nvPr/>
              </p:nvGrpSpPr>
              <p:grpSpPr bwMode="auto">
                <a:xfrm>
                  <a:off x="871" y="2453"/>
                  <a:ext cx="376" cy="393"/>
                  <a:chOff x="336" y="1047"/>
                  <a:chExt cx="376" cy="393"/>
                </a:xfrm>
              </p:grpSpPr>
              <p:sp>
                <p:nvSpPr>
                  <p:cNvPr id="72738" name="Oval 34"/>
                  <p:cNvSpPr>
                    <a:spLocks noChangeArrowheads="1"/>
                  </p:cNvSpPr>
                  <p:nvPr/>
                </p:nvSpPr>
                <p:spPr bwMode="gray">
                  <a:xfrm>
                    <a:off x="336" y="1047"/>
                    <a:ext cx="376" cy="39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39" name="Group 35"/>
                  <p:cNvGrpSpPr>
                    <a:grpSpLocks/>
                  </p:cNvGrpSpPr>
                  <p:nvPr/>
                </p:nvGrpSpPr>
                <p:grpSpPr bwMode="auto">
                  <a:xfrm>
                    <a:off x="336" y="1049"/>
                    <a:ext cx="364" cy="391"/>
                    <a:chOff x="4166" y="1708"/>
                    <a:chExt cx="1252" cy="1353"/>
                  </a:xfrm>
                </p:grpSpPr>
                <p:sp>
                  <p:nvSpPr>
                    <p:cNvPr id="72740" name="Oval 36"/>
                    <p:cNvSpPr>
                      <a:spLocks noChangeArrowheads="1"/>
                    </p:cNvSpPr>
                    <p:nvPr/>
                  </p:nvSpPr>
                  <p:spPr bwMode="gray">
                    <a:xfrm>
                      <a:off x="4166" y="1708"/>
                      <a:ext cx="1252" cy="1253"/>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1" name="Oval 37"/>
                    <p:cNvSpPr>
                      <a:spLocks noChangeArrowheads="1"/>
                    </p:cNvSpPr>
                    <p:nvPr/>
                  </p:nvSpPr>
                  <p:spPr bwMode="gray">
                    <a:xfrm>
                      <a:off x="4182" y="1842"/>
                      <a:ext cx="1222" cy="1219"/>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2" name="Oval 38"/>
                    <p:cNvSpPr>
                      <a:spLocks noChangeArrowheads="1"/>
                    </p:cNvSpPr>
                    <p:nvPr/>
                  </p:nvSpPr>
                  <p:spPr bwMode="gray">
                    <a:xfrm>
                      <a:off x="4195" y="1727"/>
                      <a:ext cx="1162" cy="1142"/>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3" name="Oval 3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44" name="Text Box 40"/>
              <p:cNvSpPr txBox="1">
                <a:spLocks noChangeArrowheads="1"/>
              </p:cNvSpPr>
              <p:nvPr/>
            </p:nvSpPr>
            <p:spPr bwMode="gray">
              <a:xfrm>
                <a:off x="1390" y="1888"/>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1</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grpSp>
        <p:nvGrpSpPr>
          <p:cNvPr id="72777" name="Group 73"/>
          <p:cNvGrpSpPr>
            <a:grpSpLocks/>
          </p:cNvGrpSpPr>
          <p:nvPr/>
        </p:nvGrpSpPr>
        <p:grpSpPr bwMode="auto">
          <a:xfrm>
            <a:off x="670718" y="3485111"/>
            <a:ext cx="8183564" cy="1074739"/>
            <a:chOff x="1248" y="2304"/>
            <a:chExt cx="5155" cy="677"/>
          </a:xfrm>
        </p:grpSpPr>
        <p:sp>
          <p:nvSpPr>
            <p:cNvPr id="72726" name="Line 22"/>
            <p:cNvSpPr>
              <a:spLocks noChangeShapeType="1"/>
            </p:cNvSpPr>
            <p:nvPr/>
          </p:nvSpPr>
          <p:spPr bwMode="auto">
            <a:xfrm>
              <a:off x="1488" y="2949"/>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7" name="Text Box 23"/>
            <p:cNvSpPr txBox="1">
              <a:spLocks noChangeArrowheads="1"/>
            </p:cNvSpPr>
            <p:nvPr/>
          </p:nvSpPr>
          <p:spPr bwMode="auto">
            <a:xfrm>
              <a:off x="2215" y="2380"/>
              <a:ext cx="418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建设“重大科技基础设施共享服务平台”</a:t>
              </a:r>
              <a:endParaRPr lang="en-US" altLang="zh-CN" sz="2800" dirty="0" smtClean="0">
                <a:latin typeface="微软雅黑" panose="020B0503020204020204" pitchFamily="34" charset="-122"/>
                <a:ea typeface="微软雅黑" panose="020B0503020204020204" pitchFamily="34" charset="-122"/>
              </a:endParaRPr>
            </a:p>
            <a:p>
              <a:pPr eaLnBrk="0" hangingPunct="0"/>
              <a:r>
                <a:rPr lang="zh-CN" altLang="en-US" sz="2800" dirty="0" smtClean="0">
                  <a:latin typeface="微软雅黑" panose="020B0503020204020204" pitchFamily="34" charset="-122"/>
                  <a:ea typeface="微软雅黑" panose="020B0503020204020204" pitchFamily="34" charset="-122"/>
                </a:rPr>
                <a:t>的思路</a:t>
              </a:r>
              <a:endParaRPr lang="en-US" altLang="zh-CN" sz="2800" dirty="0">
                <a:latin typeface="微软雅黑" panose="020B0503020204020204" pitchFamily="34" charset="-122"/>
                <a:ea typeface="微软雅黑" panose="020B0503020204020204" pitchFamily="34" charset="-122"/>
              </a:endParaRPr>
            </a:p>
          </p:txBody>
        </p:sp>
        <p:grpSp>
          <p:nvGrpSpPr>
            <p:cNvPr id="72745" name="Group 41"/>
            <p:cNvGrpSpPr>
              <a:grpSpLocks/>
            </p:cNvGrpSpPr>
            <p:nvPr/>
          </p:nvGrpSpPr>
          <p:grpSpPr bwMode="auto">
            <a:xfrm>
              <a:off x="1248" y="2304"/>
              <a:ext cx="403" cy="365"/>
              <a:chOff x="1296" y="1234"/>
              <a:chExt cx="403" cy="365"/>
            </a:xfrm>
          </p:grpSpPr>
          <p:grpSp>
            <p:nvGrpSpPr>
              <p:cNvPr id="72746" name="Group 42"/>
              <p:cNvGrpSpPr>
                <a:grpSpLocks/>
              </p:cNvGrpSpPr>
              <p:nvPr/>
            </p:nvGrpSpPr>
            <p:grpSpPr bwMode="auto">
              <a:xfrm>
                <a:off x="1296" y="1234"/>
                <a:ext cx="403" cy="359"/>
                <a:chOff x="662" y="1615"/>
                <a:chExt cx="448" cy="400"/>
              </a:xfrm>
            </p:grpSpPr>
            <p:grpSp>
              <p:nvGrpSpPr>
                <p:cNvPr id="72747" name="Group 43"/>
                <p:cNvGrpSpPr>
                  <a:grpSpLocks/>
                </p:cNvGrpSpPr>
                <p:nvPr/>
              </p:nvGrpSpPr>
              <p:grpSpPr bwMode="auto">
                <a:xfrm>
                  <a:off x="662" y="1615"/>
                  <a:ext cx="448" cy="395"/>
                  <a:chOff x="662" y="1615"/>
                  <a:chExt cx="448" cy="395"/>
                </a:xfrm>
              </p:grpSpPr>
              <p:sp>
                <p:nvSpPr>
                  <p:cNvPr id="72748" name="Oval 44"/>
                  <p:cNvSpPr>
                    <a:spLocks noChangeArrowheads="1"/>
                  </p:cNvSpPr>
                  <p:nvPr/>
                </p:nvSpPr>
                <p:spPr bwMode="gray">
                  <a:xfrm>
                    <a:off x="662" y="1615"/>
                    <a:ext cx="182" cy="39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49" name="Oval 45"/>
                  <p:cNvSpPr>
                    <a:spLocks noChangeArrowheads="1"/>
                  </p:cNvSpPr>
                  <p:nvPr/>
                </p:nvSpPr>
                <p:spPr bwMode="gray">
                  <a:xfrm>
                    <a:off x="662" y="1615"/>
                    <a:ext cx="182" cy="39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50" name="Oval 46"/>
                  <p:cNvSpPr>
                    <a:spLocks noChangeArrowheads="1"/>
                  </p:cNvSpPr>
                  <p:nvPr/>
                </p:nvSpPr>
                <p:spPr bwMode="gray">
                  <a:xfrm>
                    <a:off x="694" y="1615"/>
                    <a:ext cx="416" cy="39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51" name="Oval 47"/>
                  <p:cNvSpPr>
                    <a:spLocks noChangeArrowheads="1"/>
                  </p:cNvSpPr>
                  <p:nvPr/>
                </p:nvSpPr>
                <p:spPr bwMode="gray">
                  <a:xfrm>
                    <a:off x="694" y="1616"/>
                    <a:ext cx="416" cy="39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52" name="Group 48"/>
                <p:cNvGrpSpPr>
                  <a:grpSpLocks/>
                </p:cNvGrpSpPr>
                <p:nvPr/>
              </p:nvGrpSpPr>
              <p:grpSpPr bwMode="auto">
                <a:xfrm>
                  <a:off x="720" y="1621"/>
                  <a:ext cx="376" cy="394"/>
                  <a:chOff x="336" y="1045"/>
                  <a:chExt cx="376" cy="394"/>
                </a:xfrm>
              </p:grpSpPr>
              <p:sp>
                <p:nvSpPr>
                  <p:cNvPr id="72753" name="Oval 49"/>
                  <p:cNvSpPr>
                    <a:spLocks noChangeArrowheads="1"/>
                  </p:cNvSpPr>
                  <p:nvPr/>
                </p:nvSpPr>
                <p:spPr bwMode="gray">
                  <a:xfrm>
                    <a:off x="336" y="1045"/>
                    <a:ext cx="376" cy="394"/>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54" name="Group 50"/>
                  <p:cNvGrpSpPr>
                    <a:grpSpLocks/>
                  </p:cNvGrpSpPr>
                  <p:nvPr/>
                </p:nvGrpSpPr>
                <p:grpSpPr bwMode="auto">
                  <a:xfrm>
                    <a:off x="336" y="1049"/>
                    <a:ext cx="364" cy="361"/>
                    <a:chOff x="4166" y="1706"/>
                    <a:chExt cx="1252" cy="1252"/>
                  </a:xfrm>
                </p:grpSpPr>
                <p:sp>
                  <p:nvSpPr>
                    <p:cNvPr id="72755" name="Oval 5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6" name="Oval 5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7" name="Oval 5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8" name="Oval 5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59" name="Text Box 55"/>
              <p:cNvSpPr txBox="1">
                <a:spLocks noChangeArrowheads="1"/>
              </p:cNvSpPr>
              <p:nvPr/>
            </p:nvSpPr>
            <p:spPr bwMode="gray">
              <a:xfrm>
                <a:off x="1376" y="1269"/>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grpSp>
        <p:nvGrpSpPr>
          <p:cNvPr id="72778" name="Group 74"/>
          <p:cNvGrpSpPr>
            <a:grpSpLocks/>
          </p:cNvGrpSpPr>
          <p:nvPr/>
        </p:nvGrpSpPr>
        <p:grpSpPr bwMode="auto">
          <a:xfrm>
            <a:off x="680243" y="4767756"/>
            <a:ext cx="5172075" cy="604838"/>
            <a:chOff x="1254" y="2919"/>
            <a:chExt cx="3258" cy="381"/>
          </a:xfrm>
        </p:grpSpPr>
        <p:sp>
          <p:nvSpPr>
            <p:cNvPr id="72728" name="Line 24"/>
            <p:cNvSpPr>
              <a:spLocks noChangeShapeType="1"/>
            </p:cNvSpPr>
            <p:nvPr/>
          </p:nvSpPr>
          <p:spPr bwMode="auto">
            <a:xfrm>
              <a:off x="1488" y="3278"/>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9" name="Text Box 25"/>
            <p:cNvSpPr txBox="1">
              <a:spLocks noChangeArrowheads="1"/>
            </p:cNvSpPr>
            <p:nvPr/>
          </p:nvSpPr>
          <p:spPr bwMode="auto">
            <a:xfrm>
              <a:off x="2215" y="2970"/>
              <a:ext cx="124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预期与展望</a:t>
              </a:r>
              <a:endParaRPr lang="en-US" altLang="zh-CN" sz="2800" dirty="0">
                <a:latin typeface="微软雅黑" panose="020B0503020204020204" pitchFamily="34" charset="-122"/>
                <a:ea typeface="微软雅黑" panose="020B0503020204020204" pitchFamily="34" charset="-122"/>
              </a:endParaRPr>
            </a:p>
          </p:txBody>
        </p:sp>
        <p:grpSp>
          <p:nvGrpSpPr>
            <p:cNvPr id="72760" name="Group 56"/>
            <p:cNvGrpSpPr>
              <a:grpSpLocks/>
            </p:cNvGrpSpPr>
            <p:nvPr/>
          </p:nvGrpSpPr>
          <p:grpSpPr bwMode="auto">
            <a:xfrm>
              <a:off x="1254" y="2919"/>
              <a:ext cx="403" cy="363"/>
              <a:chOff x="1323" y="3049"/>
              <a:chExt cx="403" cy="363"/>
            </a:xfrm>
          </p:grpSpPr>
          <p:grpSp>
            <p:nvGrpSpPr>
              <p:cNvPr id="72761" name="Group 57"/>
              <p:cNvGrpSpPr>
                <a:grpSpLocks/>
              </p:cNvGrpSpPr>
              <p:nvPr/>
            </p:nvGrpSpPr>
            <p:grpSpPr bwMode="auto">
              <a:xfrm>
                <a:off x="1323" y="3049"/>
                <a:ext cx="403" cy="363"/>
                <a:chOff x="816" y="2443"/>
                <a:chExt cx="448" cy="400"/>
              </a:xfrm>
            </p:grpSpPr>
            <p:grpSp>
              <p:nvGrpSpPr>
                <p:cNvPr id="72762" name="Group 58"/>
                <p:cNvGrpSpPr>
                  <a:grpSpLocks/>
                </p:cNvGrpSpPr>
                <p:nvPr/>
              </p:nvGrpSpPr>
              <p:grpSpPr bwMode="auto">
                <a:xfrm>
                  <a:off x="816" y="2443"/>
                  <a:ext cx="448" cy="391"/>
                  <a:chOff x="662" y="1617"/>
                  <a:chExt cx="448" cy="391"/>
                </a:xfrm>
              </p:grpSpPr>
              <p:sp>
                <p:nvSpPr>
                  <p:cNvPr id="72763" name="Oval 59"/>
                  <p:cNvSpPr>
                    <a:spLocks noChangeArrowheads="1"/>
                  </p:cNvSpPr>
                  <p:nvPr/>
                </p:nvSpPr>
                <p:spPr bwMode="gray">
                  <a:xfrm>
                    <a:off x="662" y="1617"/>
                    <a:ext cx="182" cy="3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4" name="Oval 60"/>
                  <p:cNvSpPr>
                    <a:spLocks noChangeArrowheads="1"/>
                  </p:cNvSpPr>
                  <p:nvPr/>
                </p:nvSpPr>
                <p:spPr bwMode="gray">
                  <a:xfrm>
                    <a:off x="662" y="1617"/>
                    <a:ext cx="182" cy="39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5" name="Oval 61"/>
                  <p:cNvSpPr>
                    <a:spLocks noChangeArrowheads="1"/>
                  </p:cNvSpPr>
                  <p:nvPr/>
                </p:nvSpPr>
                <p:spPr bwMode="gray">
                  <a:xfrm>
                    <a:off x="694" y="1617"/>
                    <a:ext cx="416" cy="3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6" name="Oval 62"/>
                  <p:cNvSpPr>
                    <a:spLocks noChangeArrowheads="1"/>
                  </p:cNvSpPr>
                  <p:nvPr/>
                </p:nvSpPr>
                <p:spPr bwMode="gray">
                  <a:xfrm>
                    <a:off x="694" y="1618"/>
                    <a:ext cx="416" cy="39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67" name="Group 63"/>
                <p:cNvGrpSpPr>
                  <a:grpSpLocks/>
                </p:cNvGrpSpPr>
                <p:nvPr/>
              </p:nvGrpSpPr>
              <p:grpSpPr bwMode="auto">
                <a:xfrm>
                  <a:off x="871" y="2453"/>
                  <a:ext cx="376" cy="390"/>
                  <a:chOff x="336" y="1047"/>
                  <a:chExt cx="376" cy="390"/>
                </a:xfrm>
              </p:grpSpPr>
              <p:sp>
                <p:nvSpPr>
                  <p:cNvPr id="72768" name="Oval 64"/>
                  <p:cNvSpPr>
                    <a:spLocks noChangeArrowheads="1"/>
                  </p:cNvSpPr>
                  <p:nvPr/>
                </p:nvSpPr>
                <p:spPr bwMode="gray">
                  <a:xfrm>
                    <a:off x="336" y="1047"/>
                    <a:ext cx="376" cy="39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69" name="Group 65"/>
                  <p:cNvGrpSpPr>
                    <a:grpSpLocks/>
                  </p:cNvGrpSpPr>
                  <p:nvPr/>
                </p:nvGrpSpPr>
                <p:grpSpPr bwMode="auto">
                  <a:xfrm>
                    <a:off x="336" y="1049"/>
                    <a:ext cx="364" cy="361"/>
                    <a:chOff x="4166" y="1706"/>
                    <a:chExt cx="1252" cy="1252"/>
                  </a:xfrm>
                </p:grpSpPr>
                <p:sp>
                  <p:nvSpPr>
                    <p:cNvPr id="72770" name="Oval 6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1" name="Oval 6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2" name="Oval 6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3" name="Oval 6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74" name="Text Box 70"/>
              <p:cNvSpPr txBox="1">
                <a:spLocks noChangeArrowheads="1"/>
              </p:cNvSpPr>
              <p:nvPr/>
            </p:nvSpPr>
            <p:spPr bwMode="gray">
              <a:xfrm>
                <a:off x="1396" y="3072"/>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975803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AutoShape 4"/>
          <p:cNvSpPr>
            <a:spLocks noChangeArrowheads="1"/>
          </p:cNvSpPr>
          <p:nvPr/>
        </p:nvSpPr>
        <p:spPr bwMode="gray">
          <a:xfrm>
            <a:off x="4445000" y="3086100"/>
            <a:ext cx="2713038" cy="2574925"/>
          </a:xfrm>
          <a:prstGeom prst="homePlate">
            <a:avLst>
              <a:gd name="adj" fmla="val 26341"/>
            </a:avLst>
          </a:prstGeom>
          <a:gradFill rotWithShape="1">
            <a:gsLst>
              <a:gs pos="0">
                <a:srgbClr val="F6F6F6"/>
              </a:gs>
              <a:gs pos="100000">
                <a:srgbClr val="C0C0C0"/>
              </a:gs>
            </a:gsLst>
            <a:lin ang="2700000" scaled="1"/>
          </a:gradFill>
          <a:ln>
            <a:noFill/>
          </a:ln>
          <a:effectLst>
            <a:outerShdw dist="71842" dir="2700000"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63845" name="AutoShape 5"/>
          <p:cNvSpPr>
            <a:spLocks noChangeArrowheads="1"/>
          </p:cNvSpPr>
          <p:nvPr/>
        </p:nvSpPr>
        <p:spPr bwMode="ltGray">
          <a:xfrm>
            <a:off x="2408238" y="3087688"/>
            <a:ext cx="2809875" cy="2574925"/>
          </a:xfrm>
          <a:prstGeom prst="homePlate">
            <a:avLst>
              <a:gd name="adj" fmla="val 27281"/>
            </a:avLst>
          </a:prstGeom>
          <a:gradFill rotWithShape="1">
            <a:gsLst>
              <a:gs pos="0">
                <a:schemeClr val="hlink">
                  <a:gamma/>
                  <a:tint val="0"/>
                  <a:invGamma/>
                </a:schemeClr>
              </a:gs>
              <a:gs pos="100000">
                <a:schemeClr val="hlink"/>
              </a:gs>
            </a:gsLst>
            <a:lin ang="18900000" scaled="1"/>
          </a:gradFill>
          <a:ln>
            <a:noFill/>
          </a:ln>
          <a:effectLst>
            <a:outerShdw dist="71842" dir="2700000"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63846" name="Freeform 6"/>
          <p:cNvSpPr>
            <a:spLocks/>
          </p:cNvSpPr>
          <p:nvPr/>
        </p:nvSpPr>
        <p:spPr bwMode="gray">
          <a:xfrm>
            <a:off x="2198688" y="2787650"/>
            <a:ext cx="4425950" cy="517525"/>
          </a:xfrm>
          <a:custGeom>
            <a:avLst/>
            <a:gdLst>
              <a:gd name="T0" fmla="*/ 0 w 3454"/>
              <a:gd name="T1" fmla="*/ 0 h 267"/>
              <a:gd name="T2" fmla="*/ 87 w 3454"/>
              <a:gd name="T3" fmla="*/ 267 h 267"/>
              <a:gd name="T4" fmla="*/ 3454 w 3454"/>
              <a:gd name="T5" fmla="*/ 267 h 267"/>
              <a:gd name="T6" fmla="*/ 3292 w 3454"/>
              <a:gd name="T7" fmla="*/ 8 h 267"/>
              <a:gd name="T8" fmla="*/ 0 w 3454"/>
              <a:gd name="T9" fmla="*/ 0 h 267"/>
            </a:gdLst>
            <a:ahLst/>
            <a:cxnLst>
              <a:cxn ang="0">
                <a:pos x="T0" y="T1"/>
              </a:cxn>
              <a:cxn ang="0">
                <a:pos x="T2" y="T3"/>
              </a:cxn>
              <a:cxn ang="0">
                <a:pos x="T4" y="T5"/>
              </a:cxn>
              <a:cxn ang="0">
                <a:pos x="T6" y="T7"/>
              </a:cxn>
              <a:cxn ang="0">
                <a:pos x="T8" y="T9"/>
              </a:cxn>
            </a:cxnLst>
            <a:rect l="0" t="0" r="r" b="b"/>
            <a:pathLst>
              <a:path w="3454" h="267">
                <a:moveTo>
                  <a:pt x="0" y="0"/>
                </a:moveTo>
                <a:lnTo>
                  <a:pt x="87" y="267"/>
                </a:lnTo>
                <a:lnTo>
                  <a:pt x="3454" y="267"/>
                </a:lnTo>
                <a:lnTo>
                  <a:pt x="3292" y="8"/>
                </a:lnTo>
                <a:lnTo>
                  <a:pt x="0" y="0"/>
                </a:lnTo>
                <a:close/>
              </a:path>
            </a:pathLst>
          </a:cu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45791" dir="2021404" algn="ctr" rotWithShape="0">
                    <a:srgbClr val="808080">
                      <a:alpha val="50000"/>
                    </a:srgbClr>
                  </a:outerShdw>
                </a:effectLst>
              </a14:hiddenEffects>
            </a:ext>
          </a:ex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163847" name="AutoShape 7"/>
          <p:cNvSpPr>
            <a:spLocks noChangeArrowheads="1"/>
          </p:cNvSpPr>
          <p:nvPr/>
        </p:nvSpPr>
        <p:spPr bwMode="ltGray">
          <a:xfrm>
            <a:off x="947738" y="2786063"/>
            <a:ext cx="2400300" cy="2895600"/>
          </a:xfrm>
          <a:prstGeom prst="homePlate">
            <a:avLst>
              <a:gd name="adj" fmla="val 25000"/>
            </a:avLst>
          </a:prstGeom>
          <a:gradFill rotWithShape="1">
            <a:gsLst>
              <a:gs pos="0">
                <a:schemeClr val="accent1"/>
              </a:gs>
              <a:gs pos="100000">
                <a:schemeClr val="accent1">
                  <a:gamma/>
                  <a:shade val="69804"/>
                  <a:invGamma/>
                </a:schemeClr>
              </a:gs>
            </a:gsLst>
            <a:lin ang="2700000" scaled="1"/>
          </a:gradFill>
          <a:ln>
            <a:noFill/>
          </a:ln>
          <a:effectLst>
            <a:outerShdw dist="56796" dir="3806097" algn="ctr" rotWithShape="0">
              <a:srgbClr val="808080">
                <a:alpha val="50000"/>
              </a:srgbClr>
            </a:outerShdw>
          </a:effectLst>
          <a:extLst>
            <a:ext uri="{91240B29-F687-4F45-9708-019B960494DF}">
              <a14:hiddenLine xmlns:a14="http://schemas.microsoft.com/office/drawing/2010/main" w="12700" algn="ctr">
                <a:solidFill>
                  <a:srgbClr val="292929"/>
                </a:solidFill>
                <a:prstDash val="dash"/>
                <a:miter lim="800000"/>
                <a:headEnd/>
                <a:tailE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66571" name="Rectangle 9"/>
          <p:cNvSpPr>
            <a:spLocks noChangeArrowheads="1"/>
          </p:cNvSpPr>
          <p:nvPr/>
        </p:nvSpPr>
        <p:spPr bwMode="white">
          <a:xfrm>
            <a:off x="2886075" y="2833688"/>
            <a:ext cx="3497263"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b="1" dirty="0" smtClean="0">
                <a:solidFill>
                  <a:srgbClr val="FFFFFF"/>
                </a:solidFill>
                <a:latin typeface="微软雅黑" panose="020B0503020204020204" pitchFamily="34" charset="-122"/>
                <a:ea typeface="微软雅黑" panose="020B0503020204020204" pitchFamily="34" charset="-122"/>
                <a:cs typeface="Arial" pitchFamily="34" charset="0"/>
              </a:rPr>
              <a:t>工作流引擎</a:t>
            </a:r>
            <a:endParaRPr lang="en-US" altLang="zh-CN" sz="2000"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
        <p:nvSpPr>
          <p:cNvPr id="163851" name="Rectangle 11"/>
          <p:cNvSpPr>
            <a:spLocks noChangeArrowheads="1"/>
          </p:cNvSpPr>
          <p:nvPr/>
        </p:nvSpPr>
        <p:spPr bwMode="auto">
          <a:xfrm>
            <a:off x="833438" y="1905000"/>
            <a:ext cx="6477000" cy="413959"/>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10000"/>
              </a:lnSpc>
              <a:defRPr/>
            </a:pPr>
            <a:r>
              <a:rPr lang="zh-CN" altLang="en-US" sz="2000" b="1" dirty="0" smtClean="0">
                <a:latin typeface="微软雅黑" panose="020B0503020204020204" pitchFamily="34" charset="-122"/>
                <a:ea typeface="微软雅黑" panose="020B0503020204020204" pitchFamily="34" charset="-122"/>
                <a:cs typeface="Arial" charset="0"/>
              </a:rPr>
              <a:t>建立灵活可自定的工作流，适应可能的变化</a:t>
            </a:r>
            <a:endParaRPr lang="en-US" altLang="zh-CN" sz="2000" b="1" dirty="0">
              <a:latin typeface="微软雅黑" panose="020B0503020204020204" pitchFamily="34" charset="-122"/>
              <a:ea typeface="微软雅黑" panose="020B0503020204020204" pitchFamily="34" charset="-122"/>
              <a:cs typeface="Arial" charset="0"/>
            </a:endParaRPr>
          </a:p>
        </p:txBody>
      </p:sp>
      <p:sp>
        <p:nvSpPr>
          <p:cNvPr id="17"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建设任务</a:t>
            </a:r>
            <a:r>
              <a:rPr lang="en-US" altLang="zh-CN" kern="0" dirty="0" smtClean="0"/>
              <a:t>-2.</a:t>
            </a:r>
            <a:r>
              <a:rPr lang="zh-CN" altLang="zh-CN" kern="0" dirty="0" smtClean="0"/>
              <a:t>设施申请平台</a:t>
            </a:r>
            <a:endParaRPr lang="zh-CN" altLang="en-US" kern="0" dirty="0"/>
          </a:p>
        </p:txBody>
      </p:sp>
      <p:cxnSp>
        <p:nvCxnSpPr>
          <p:cNvPr id="4" name="直接连接符 3"/>
          <p:cNvCxnSpPr/>
          <p:nvPr/>
        </p:nvCxnSpPr>
        <p:spPr>
          <a:xfrm>
            <a:off x="-684584" y="4293096"/>
            <a:ext cx="9649072" cy="30956"/>
          </a:xfrm>
          <a:prstGeom prst="line">
            <a:avLst/>
          </a:prstGeom>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83338" y="2395041"/>
            <a:ext cx="3085206" cy="3770263"/>
          </a:xfrm>
          <a:prstGeom prst="rect">
            <a:avLst/>
          </a:prstGeom>
          <a:noFill/>
          <a:effectLst>
            <a:outerShdw blurRad="50800" dist="698500" dir="10800000" sx="101000" sy="101000" algn="r" rotWithShape="0">
              <a:prstClr val="black">
                <a:alpha val="40000"/>
              </a:prstClr>
            </a:outerShdw>
            <a:reflection blurRad="6350" stA="50000" endA="300" endPos="90000" dir="5400000" sy="-100000" algn="bl" rotWithShape="0"/>
            <a:softEdge rad="38100"/>
          </a:effectLst>
          <a:scene3d>
            <a:camera prst="perspectiveHeroicExtremeLeftFacing">
              <a:rot lat="1125721" lon="19879362" rev="21484157"/>
            </a:camera>
            <a:lightRig rig="threePt" dir="t"/>
          </a:scene3d>
          <a:sp3d z="50800" prstMaterial="plastic">
            <a:bevelT w="635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23900" b="1" cap="none" spc="0" dirty="0" smtClean="0">
                <a:ln w="11430"/>
                <a:solidFill>
                  <a:srgbClr val="FFFF00"/>
                </a:solidFill>
                <a:effectLst>
                  <a:outerShdw blurRad="80000" dist="40000" dir="5040000" algn="tl">
                    <a:srgbClr val="000000">
                      <a:alpha val="30000"/>
                    </a:srgbClr>
                  </a:outerShdw>
                </a:effectLst>
              </a:rPr>
              <a:t>2</a:t>
            </a:r>
            <a:endParaRPr lang="zh-CN" altLang="en-US" sz="23900" b="1" cap="none" spc="0" dirty="0">
              <a:ln w="11430"/>
              <a:solidFill>
                <a:srgbClr val="FFFF00"/>
              </a:solidFill>
              <a:effectLst>
                <a:outerShdw blurRad="80000" dist="40000" dir="5040000" algn="tl">
                  <a:srgbClr val="000000">
                    <a:alpha val="30000"/>
                  </a:srgbClr>
                </a:outerShdw>
              </a:effectLst>
            </a:endParaRPr>
          </a:p>
        </p:txBody>
      </p:sp>
      <p:sp>
        <p:nvSpPr>
          <p:cNvPr id="23" name="Rectangle 10"/>
          <p:cNvSpPr>
            <a:spLocks noChangeArrowheads="1"/>
          </p:cNvSpPr>
          <p:nvPr/>
        </p:nvSpPr>
        <p:spPr bwMode="auto">
          <a:xfrm>
            <a:off x="5167585" y="3501008"/>
            <a:ext cx="1670050" cy="76944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b="1" dirty="0" smtClean="0">
                <a:solidFill>
                  <a:srgbClr val="111111"/>
                </a:solidFill>
                <a:latin typeface="微软雅黑" panose="020B0503020204020204" pitchFamily="34" charset="-122"/>
                <a:ea typeface="微软雅黑" panose="020B0503020204020204" pitchFamily="34" charset="-122"/>
                <a:cs typeface="Arial" pitchFamily="34" charset="0"/>
              </a:rPr>
              <a:t>3.</a:t>
            </a:r>
            <a:endParaRPr lang="en-US" altLang="zh-CN" sz="2000" b="1" dirty="0">
              <a:solidFill>
                <a:srgbClr val="111111"/>
              </a:solidFill>
              <a:latin typeface="微软雅黑" panose="020B0503020204020204" pitchFamily="34" charset="-122"/>
              <a:ea typeface="微软雅黑" panose="020B0503020204020204" pitchFamily="34" charset="-122"/>
              <a:cs typeface="Arial" pitchFamily="34" charset="0"/>
            </a:endParaRPr>
          </a:p>
          <a:p>
            <a:pPr algn="ctr" eaLnBrk="1" hangingPunct="1"/>
            <a:r>
              <a:rPr lang="zh-CN" altLang="en-US" sz="2400" dirty="0" smtClean="0">
                <a:solidFill>
                  <a:srgbClr val="111111"/>
                </a:solidFill>
                <a:latin typeface="微软雅黑" panose="020B0503020204020204" pitchFamily="34" charset="-122"/>
                <a:ea typeface="微软雅黑" panose="020B0503020204020204" pitchFamily="34" charset="-122"/>
                <a:cs typeface="Arial" pitchFamily="34" charset="0"/>
              </a:rPr>
              <a:t>专家审核</a:t>
            </a:r>
            <a:endParaRPr lang="en-US" altLang="zh-CN" sz="2400" dirty="0">
              <a:solidFill>
                <a:srgbClr val="111111"/>
              </a:solidFill>
              <a:latin typeface="微软雅黑" panose="020B0503020204020204" pitchFamily="34" charset="-122"/>
              <a:ea typeface="微软雅黑" panose="020B0503020204020204" pitchFamily="34" charset="-122"/>
              <a:cs typeface="Arial" pitchFamily="34" charset="0"/>
            </a:endParaRPr>
          </a:p>
        </p:txBody>
      </p:sp>
      <p:sp>
        <p:nvSpPr>
          <p:cNvPr id="24" name="Rectangle 12"/>
          <p:cNvSpPr>
            <a:spLocks noChangeArrowheads="1"/>
          </p:cNvSpPr>
          <p:nvPr/>
        </p:nvSpPr>
        <p:spPr bwMode="auto">
          <a:xfrm>
            <a:off x="3245123" y="3501008"/>
            <a:ext cx="167005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b="1" dirty="0">
                <a:solidFill>
                  <a:srgbClr val="111111"/>
                </a:solidFill>
                <a:latin typeface="微软雅黑" panose="020B0503020204020204" pitchFamily="34" charset="-122"/>
                <a:ea typeface="微软雅黑" panose="020B0503020204020204" pitchFamily="34" charset="-122"/>
                <a:cs typeface="Arial" pitchFamily="34" charset="0"/>
              </a:rPr>
              <a:t>1.</a:t>
            </a:r>
          </a:p>
          <a:p>
            <a:pPr algn="ctr" eaLnBrk="1" hangingPunct="1"/>
            <a:r>
              <a:rPr lang="zh-CN" altLang="en-US" sz="2000" dirty="0">
                <a:solidFill>
                  <a:srgbClr val="111111"/>
                </a:solidFill>
                <a:latin typeface="微软雅黑" panose="020B0503020204020204" pitchFamily="34" charset="-122"/>
                <a:ea typeface="微软雅黑" panose="020B0503020204020204" pitchFamily="34" charset="-122"/>
                <a:cs typeface="Arial" pitchFamily="34" charset="0"/>
              </a:rPr>
              <a:t>用户</a:t>
            </a:r>
            <a:r>
              <a:rPr lang="zh-CN" altLang="en-US" sz="2000" dirty="0" smtClean="0">
                <a:solidFill>
                  <a:srgbClr val="111111"/>
                </a:solidFill>
                <a:latin typeface="微软雅黑" panose="020B0503020204020204" pitchFamily="34" charset="-122"/>
                <a:ea typeface="微软雅黑" panose="020B0503020204020204" pitchFamily="34" charset="-122"/>
                <a:cs typeface="Arial" pitchFamily="34" charset="0"/>
              </a:rPr>
              <a:t>办审批</a:t>
            </a:r>
            <a:endParaRPr lang="en-US" altLang="zh-CN" sz="2000" dirty="0">
              <a:solidFill>
                <a:srgbClr val="111111"/>
              </a:solidFill>
              <a:latin typeface="微软雅黑" panose="020B0503020204020204" pitchFamily="34" charset="-122"/>
              <a:ea typeface="微软雅黑" panose="020B0503020204020204" pitchFamily="34" charset="-122"/>
              <a:cs typeface="Arial" pitchFamily="34" charset="0"/>
            </a:endParaRPr>
          </a:p>
        </p:txBody>
      </p:sp>
      <p:sp>
        <p:nvSpPr>
          <p:cNvPr id="25" name="Rectangle 12"/>
          <p:cNvSpPr>
            <a:spLocks noChangeArrowheads="1"/>
          </p:cNvSpPr>
          <p:nvPr/>
        </p:nvSpPr>
        <p:spPr bwMode="auto">
          <a:xfrm>
            <a:off x="3203848" y="4628604"/>
            <a:ext cx="1670050" cy="76944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b="1" dirty="0" smtClean="0">
                <a:solidFill>
                  <a:srgbClr val="111111"/>
                </a:solidFill>
                <a:latin typeface="微软雅黑" panose="020B0503020204020204" pitchFamily="34" charset="-122"/>
                <a:ea typeface="微软雅黑" panose="020B0503020204020204" pitchFamily="34" charset="-122"/>
                <a:cs typeface="Arial" pitchFamily="34" charset="0"/>
              </a:rPr>
              <a:t>2.</a:t>
            </a:r>
            <a:endParaRPr lang="en-US" altLang="zh-CN" sz="2000" b="1" dirty="0">
              <a:solidFill>
                <a:srgbClr val="111111"/>
              </a:solidFill>
              <a:latin typeface="微软雅黑" panose="020B0503020204020204" pitchFamily="34" charset="-122"/>
              <a:ea typeface="微软雅黑" panose="020B0503020204020204" pitchFamily="34" charset="-122"/>
              <a:cs typeface="Arial" pitchFamily="34" charset="0"/>
            </a:endParaRPr>
          </a:p>
          <a:p>
            <a:pPr algn="ctr" eaLnBrk="1" hangingPunct="1"/>
            <a:r>
              <a:rPr lang="zh-CN" altLang="en-US" sz="2400" dirty="0">
                <a:solidFill>
                  <a:srgbClr val="111111"/>
                </a:solidFill>
                <a:latin typeface="微软雅黑" panose="020B0503020204020204" pitchFamily="34" charset="-122"/>
                <a:ea typeface="微软雅黑" panose="020B0503020204020204" pitchFamily="34" charset="-122"/>
                <a:cs typeface="Arial" pitchFamily="34" charset="0"/>
              </a:rPr>
              <a:t>线</a:t>
            </a:r>
            <a:r>
              <a:rPr lang="zh-CN" altLang="en-US" sz="2400" dirty="0" smtClean="0">
                <a:solidFill>
                  <a:srgbClr val="111111"/>
                </a:solidFill>
                <a:latin typeface="微软雅黑" panose="020B0503020204020204" pitchFamily="34" charset="-122"/>
                <a:ea typeface="微软雅黑" panose="020B0503020204020204" pitchFamily="34" charset="-122"/>
                <a:cs typeface="Arial" pitchFamily="34" charset="0"/>
              </a:rPr>
              <a:t>站审批</a:t>
            </a:r>
            <a:endParaRPr lang="en-US" altLang="zh-CN" sz="2400" dirty="0">
              <a:solidFill>
                <a:srgbClr val="111111"/>
              </a:solidFill>
              <a:latin typeface="微软雅黑" panose="020B0503020204020204" pitchFamily="34" charset="-122"/>
              <a:ea typeface="微软雅黑" panose="020B0503020204020204" pitchFamily="34" charset="-122"/>
              <a:cs typeface="Arial" pitchFamily="34" charset="0"/>
            </a:endParaRPr>
          </a:p>
        </p:txBody>
      </p:sp>
      <p:sp>
        <p:nvSpPr>
          <p:cNvPr id="26" name="Rectangle 10"/>
          <p:cNvSpPr>
            <a:spLocks noChangeArrowheads="1"/>
          </p:cNvSpPr>
          <p:nvPr/>
        </p:nvSpPr>
        <p:spPr bwMode="auto">
          <a:xfrm>
            <a:off x="5167585" y="4643125"/>
            <a:ext cx="1670050" cy="76944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b="1" dirty="0" smtClean="0">
                <a:solidFill>
                  <a:srgbClr val="111111"/>
                </a:solidFill>
                <a:latin typeface="微软雅黑" panose="020B0503020204020204" pitchFamily="34" charset="-122"/>
                <a:ea typeface="微软雅黑" panose="020B0503020204020204" pitchFamily="34" charset="-122"/>
                <a:cs typeface="Arial" pitchFamily="34" charset="0"/>
              </a:rPr>
              <a:t>4.</a:t>
            </a:r>
            <a:endParaRPr lang="en-US" altLang="zh-CN" sz="2000" b="1" dirty="0">
              <a:solidFill>
                <a:srgbClr val="111111"/>
              </a:solidFill>
              <a:latin typeface="微软雅黑" panose="020B0503020204020204" pitchFamily="34" charset="-122"/>
              <a:ea typeface="微软雅黑" panose="020B0503020204020204" pitchFamily="34" charset="-122"/>
              <a:cs typeface="Arial" pitchFamily="34" charset="0"/>
            </a:endParaRPr>
          </a:p>
          <a:p>
            <a:pPr algn="ctr" eaLnBrk="1" hangingPunct="1"/>
            <a:r>
              <a:rPr lang="zh-CN" altLang="en-US" sz="2400" dirty="0" smtClean="0">
                <a:solidFill>
                  <a:srgbClr val="111111"/>
                </a:solidFill>
                <a:latin typeface="微软雅黑" panose="020B0503020204020204" pitchFamily="34" charset="-122"/>
                <a:ea typeface="微软雅黑" panose="020B0503020204020204" pitchFamily="34" charset="-122"/>
                <a:cs typeface="Arial" pitchFamily="34" charset="0"/>
              </a:rPr>
              <a:t>机时确认</a:t>
            </a:r>
            <a:endParaRPr lang="en-US" altLang="zh-CN" sz="2400" dirty="0">
              <a:solidFill>
                <a:srgbClr val="111111"/>
              </a:solidFill>
              <a:latin typeface="微软雅黑" panose="020B0503020204020204" pitchFamily="34" charset="-122"/>
              <a:ea typeface="微软雅黑" panose="020B0503020204020204" pitchFamily="34" charset="-122"/>
              <a:cs typeface="Arial" pitchFamily="34" charset="0"/>
            </a:endParaRPr>
          </a:p>
        </p:txBody>
      </p:sp>
      <p:sp>
        <p:nvSpPr>
          <p:cNvPr id="18" name="Rectangle 8"/>
          <p:cNvSpPr>
            <a:spLocks noChangeArrowheads="1"/>
          </p:cNvSpPr>
          <p:nvPr/>
        </p:nvSpPr>
        <p:spPr bwMode="black">
          <a:xfrm>
            <a:off x="1091778" y="3996353"/>
            <a:ext cx="1824038"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44343"/>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3200" b="1" dirty="0" smtClean="0">
                <a:solidFill>
                  <a:srgbClr val="FFFFFF"/>
                </a:solidFill>
                <a:latin typeface="微软雅黑" panose="020B0503020204020204" pitchFamily="34" charset="-122"/>
                <a:ea typeface="微软雅黑" panose="020B0503020204020204" pitchFamily="34" charset="-122"/>
                <a:cs typeface="Arial" pitchFamily="34" charset="0"/>
              </a:rPr>
              <a:t>审批流程</a:t>
            </a:r>
            <a:endParaRPr lang="en-US" altLang="zh-CN" b="1" dirty="0">
              <a:solidFill>
                <a:srgbClr val="FFFFFF"/>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334989018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建设任务</a:t>
            </a:r>
            <a:r>
              <a:rPr lang="en-US" altLang="zh-CN" kern="0" dirty="0" smtClean="0"/>
              <a:t>-2.</a:t>
            </a:r>
            <a:r>
              <a:rPr lang="zh-CN" altLang="zh-CN" kern="0" dirty="0" smtClean="0"/>
              <a:t>设施申请平台</a:t>
            </a:r>
            <a:endParaRPr lang="zh-CN" altLang="en-US" kern="0" dirty="0"/>
          </a:p>
        </p:txBody>
      </p:sp>
      <p:pic>
        <p:nvPicPr>
          <p:cNvPr id="5" name="Picture 8" descr="D:\快盘\01科技基础设施开放共享网\阶段性报告\素材\未标题-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301014" cy="4104456"/>
          </a:xfrm>
          <a:prstGeom prst="roundRect">
            <a:avLst>
              <a:gd name="adj" fmla="val 2942"/>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1187624" y="5805264"/>
            <a:ext cx="6724950" cy="584775"/>
          </a:xfrm>
          <a:prstGeom prst="rect">
            <a:avLst/>
          </a:prstGeom>
          <a:noFill/>
        </p:spPr>
        <p:txBody>
          <a:bodyPr wrap="square" rtlCol="0">
            <a:spAutoFit/>
          </a:bodyPr>
          <a:lstStyle/>
          <a:p>
            <a:pPr algn="ctr"/>
            <a:r>
              <a:rPr lang="zh-CN" altLang="en-US" sz="1600" dirty="0" smtClean="0">
                <a:latin typeface="微软雅黑" panose="020B0503020204020204" pitchFamily="34" charset="-122"/>
                <a:ea typeface="微软雅黑" panose="020B0503020204020204" pitchFamily="34" charset="-122"/>
              </a:rPr>
              <a:t>使用日历的形式，简单直观的进行设施机时的</a:t>
            </a:r>
            <a:r>
              <a:rPr lang="zh-CN" altLang="en-US" sz="1600" dirty="0">
                <a:latin typeface="微软雅黑" panose="020B0503020204020204" pitchFamily="34" charset="-122"/>
                <a:ea typeface="微软雅黑" panose="020B0503020204020204" pitchFamily="34" charset="-122"/>
              </a:rPr>
              <a:t>分配</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gn="ctr"/>
            <a:r>
              <a:rPr lang="zh-CN" altLang="en-US" sz="1600" dirty="0" smtClean="0">
                <a:latin typeface="微软雅黑" panose="020B0503020204020204" pitchFamily="34" charset="-122"/>
                <a:ea typeface="微软雅黑" panose="020B0503020204020204" pitchFamily="34" charset="-122"/>
              </a:rPr>
              <a:t>也便于查看自己的工作安排</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4892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建设任务</a:t>
            </a:r>
            <a:r>
              <a:rPr lang="en-US" altLang="zh-CN" dirty="0" smtClean="0"/>
              <a:t>-3 </a:t>
            </a:r>
            <a:r>
              <a:rPr lang="zh-CN" altLang="en-US" dirty="0" smtClean="0"/>
              <a:t>数据共享平台</a:t>
            </a:r>
            <a:endParaRPr lang="zh-CN" altLang="en-US" dirty="0"/>
          </a:p>
        </p:txBody>
      </p:sp>
      <p:sp>
        <p:nvSpPr>
          <p:cNvPr id="3" name="内容占位符 2"/>
          <p:cNvSpPr>
            <a:spLocks noGrp="1"/>
          </p:cNvSpPr>
          <p:nvPr>
            <p:ph idx="1"/>
          </p:nvPr>
        </p:nvSpPr>
        <p:spPr>
          <a:xfrm>
            <a:off x="533400" y="1124744"/>
            <a:ext cx="8305800" cy="4724400"/>
          </a:xfrm>
        </p:spPr>
        <p:txBody>
          <a:bodyPr/>
          <a:lstStyle/>
          <a:p>
            <a:endParaRPr lang="zh-CN" altLang="en-US" dirty="0"/>
          </a:p>
        </p:txBody>
      </p:sp>
      <p:sp>
        <p:nvSpPr>
          <p:cNvPr id="4" name="TextBox 3"/>
          <p:cNvSpPr txBox="1"/>
          <p:nvPr/>
        </p:nvSpPr>
        <p:spPr>
          <a:xfrm>
            <a:off x="899592" y="1672680"/>
            <a:ext cx="7416824" cy="383181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各个</a:t>
            </a:r>
            <a:r>
              <a:rPr lang="zh-CN" altLang="en-US" dirty="0">
                <a:latin typeface="微软雅黑" panose="020B0503020204020204" pitchFamily="34" charset="-122"/>
                <a:ea typeface="微软雅黑" panose="020B0503020204020204" pitchFamily="34" charset="-122"/>
              </a:rPr>
              <a:t>接入的数据共享类平台自身的系统样式不一，但在设施共享服务平台中需有</a:t>
            </a:r>
            <a:r>
              <a:rPr lang="zh-CN" altLang="en-US" dirty="0">
                <a:solidFill>
                  <a:srgbClr val="FF0000"/>
                </a:solidFill>
                <a:latin typeface="微软雅黑" panose="020B0503020204020204" pitchFamily="34" charset="-122"/>
                <a:ea typeface="微软雅黑" panose="020B0503020204020204" pitchFamily="34" charset="-122"/>
              </a:rPr>
              <a:t>统一的展示入口</a:t>
            </a:r>
            <a:r>
              <a:rPr lang="zh-CN" altLang="en-US" dirty="0">
                <a:latin typeface="微软雅黑" panose="020B0503020204020204" pitchFamily="34" charset="-122"/>
                <a:ea typeface="微软雅黑" panose="020B0503020204020204" pitchFamily="34" charset="-122"/>
              </a:rPr>
              <a:t>，且应尽量与设施申请类平台保持风格统一。可在通过门户的设施页面模板</a:t>
            </a:r>
            <a:r>
              <a:rPr lang="zh-CN" altLang="en-US" dirty="0" smtClean="0">
                <a:latin typeface="微软雅黑" panose="020B0503020204020204" pitchFamily="34" charset="-122"/>
                <a:ea typeface="微软雅黑" panose="020B0503020204020204" pitchFamily="34" charset="-122"/>
              </a:rPr>
              <a:t>整合数据库</a:t>
            </a:r>
            <a:r>
              <a:rPr lang="zh-CN" altLang="en-US" dirty="0">
                <a:latin typeface="微软雅黑" panose="020B0503020204020204" pitchFamily="34" charset="-122"/>
                <a:ea typeface="微软雅黑" panose="020B0503020204020204" pitchFamily="34" charset="-122"/>
              </a:rPr>
              <a:t>中间件工具或设施自行开发的检索栏。在检索后再跳转至各自平台，</a:t>
            </a:r>
            <a:r>
              <a:rPr lang="zh-CN" altLang="en-US" dirty="0">
                <a:solidFill>
                  <a:srgbClr val="FF0000"/>
                </a:solidFill>
                <a:latin typeface="微软雅黑" panose="020B0503020204020204" pitchFamily="34" charset="-122"/>
                <a:ea typeface="微软雅黑" panose="020B0503020204020204" pitchFamily="34" charset="-122"/>
              </a:rPr>
              <a:t>提供更丰富的个性化科学数据服务</a:t>
            </a:r>
            <a:r>
              <a:rPr lang="zh-CN" altLang="en-US" dirty="0">
                <a:latin typeface="微软雅黑" panose="020B0503020204020204" pitchFamily="34" charset="-122"/>
                <a:ea typeface="微软雅黑" panose="020B0503020204020204" pitchFamily="34" charset="-122"/>
              </a:rPr>
              <a:t>。</a:t>
            </a:r>
          </a:p>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最基本需要提供</a:t>
            </a:r>
            <a:r>
              <a:rPr lang="zh-CN" altLang="en-US" dirty="0">
                <a:solidFill>
                  <a:srgbClr val="FF0000"/>
                </a:solidFill>
                <a:latin typeface="微软雅黑" panose="020B0503020204020204" pitchFamily="34" charset="-122"/>
                <a:ea typeface="微软雅黑" panose="020B0503020204020204" pitchFamily="34" charset="-122"/>
              </a:rPr>
              <a:t>账户统一认证</a:t>
            </a:r>
            <a:r>
              <a:rPr lang="zh-CN" altLang="en-US" dirty="0">
                <a:latin typeface="微软雅黑" panose="020B0503020204020204" pitchFamily="34" charset="-122"/>
                <a:ea typeface="微软雅黑" panose="020B0503020204020204" pitchFamily="34" charset="-122"/>
              </a:rPr>
              <a:t>的方式，使得平台的账号可以迅速接入各家设施统一登陆使用。其次是建议统一的数据抽提标准或中间件访问方式。</a:t>
            </a:r>
          </a:p>
          <a:p>
            <a:pPr>
              <a:lnSpc>
                <a:spcPct val="150000"/>
              </a:lnSpc>
            </a:pPr>
            <a:r>
              <a:rPr lang="en-US" altLang="zh-CN" dirty="0" smtClean="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251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42256" y="457200"/>
            <a:ext cx="6934200" cy="563563"/>
          </a:xfrm>
        </p:spPr>
        <p:txBody>
          <a:bodyPr/>
          <a:lstStyle/>
          <a:p>
            <a:r>
              <a:rPr lang="zh-CN" altLang="en-US" dirty="0" smtClean="0"/>
              <a:t>建设任务 </a:t>
            </a:r>
            <a:r>
              <a:rPr lang="en-US" altLang="zh-CN" dirty="0"/>
              <a:t>- 3</a:t>
            </a:r>
            <a:r>
              <a:rPr lang="en-US" altLang="zh-CN" dirty="0" smtClean="0"/>
              <a:t>.</a:t>
            </a:r>
            <a:r>
              <a:rPr lang="zh-CN" altLang="en-US" dirty="0" smtClean="0"/>
              <a:t>数据共享平台建设</a:t>
            </a:r>
            <a:endParaRPr lang="zh-CN" altLang="en-US" dirty="0"/>
          </a:p>
        </p:txBody>
      </p:sp>
      <p:grpSp>
        <p:nvGrpSpPr>
          <p:cNvPr id="3" name="组合 2"/>
          <p:cNvGrpSpPr/>
          <p:nvPr/>
        </p:nvGrpSpPr>
        <p:grpSpPr>
          <a:xfrm>
            <a:off x="1209675" y="1558925"/>
            <a:ext cx="6748463" cy="5029200"/>
            <a:chOff x="1209675" y="1558925"/>
            <a:chExt cx="6748463" cy="5029200"/>
          </a:xfrm>
        </p:grpSpPr>
        <p:sp>
          <p:nvSpPr>
            <p:cNvPr id="5" name="Freeform 2"/>
            <p:cNvSpPr>
              <a:spLocks/>
            </p:cNvSpPr>
            <p:nvPr/>
          </p:nvSpPr>
          <p:spPr bwMode="gray">
            <a:xfrm>
              <a:off x="3805238" y="3795713"/>
              <a:ext cx="1265237" cy="803275"/>
            </a:xfrm>
            <a:custGeom>
              <a:avLst/>
              <a:gdLst>
                <a:gd name="T0" fmla="*/ 2147483647 w 797"/>
                <a:gd name="T1" fmla="*/ 0 h 506"/>
                <a:gd name="T2" fmla="*/ 2147483647 w 797"/>
                <a:gd name="T3" fmla="*/ 2147483647 h 506"/>
                <a:gd name="T4" fmla="*/ 2147483647 w 797"/>
                <a:gd name="T5" fmla="*/ 2147483647 h 506"/>
                <a:gd name="T6" fmla="*/ 2147483647 w 797"/>
                <a:gd name="T7" fmla="*/ 2147483647 h 506"/>
                <a:gd name="T8" fmla="*/ 0 w 797"/>
                <a:gd name="T9" fmla="*/ 2147483647 h 506"/>
                <a:gd name="T10" fmla="*/ 2147483647 w 797"/>
                <a:gd name="T11" fmla="*/ 0 h 5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7" h="506">
                  <a:moveTo>
                    <a:pt x="390" y="0"/>
                  </a:moveTo>
                  <a:lnTo>
                    <a:pt x="448" y="64"/>
                  </a:lnTo>
                  <a:lnTo>
                    <a:pt x="797" y="495"/>
                  </a:lnTo>
                  <a:lnTo>
                    <a:pt x="390" y="355"/>
                  </a:lnTo>
                  <a:lnTo>
                    <a:pt x="0" y="506"/>
                  </a:lnTo>
                  <a:lnTo>
                    <a:pt x="390" y="0"/>
                  </a:lnTo>
                  <a:close/>
                </a:path>
              </a:pathLst>
            </a:custGeom>
            <a:gradFill rotWithShape="1">
              <a:gsLst>
                <a:gs pos="0">
                  <a:srgbClr val="9999FF"/>
                </a:gs>
                <a:gs pos="100000">
                  <a:srgbClr val="FFFFFF">
                    <a:alpha val="0"/>
                  </a:srgbClr>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 name="Freeform 3"/>
            <p:cNvSpPr>
              <a:spLocks/>
            </p:cNvSpPr>
            <p:nvPr/>
          </p:nvSpPr>
          <p:spPr bwMode="gray">
            <a:xfrm>
              <a:off x="4443413" y="2817813"/>
              <a:ext cx="1735137" cy="1117600"/>
            </a:xfrm>
            <a:custGeom>
              <a:avLst/>
              <a:gdLst>
                <a:gd name="T0" fmla="*/ 2147483647 w 1093"/>
                <a:gd name="T1" fmla="*/ 2147483647 h 704"/>
                <a:gd name="T2" fmla="*/ 0 w 1093"/>
                <a:gd name="T3" fmla="*/ 2147483647 h 704"/>
                <a:gd name="T4" fmla="*/ 2147483647 w 1093"/>
                <a:gd name="T5" fmla="*/ 0 h 704"/>
                <a:gd name="T6" fmla="*/ 2147483647 w 1093"/>
                <a:gd name="T7" fmla="*/ 2147483647 h 704"/>
                <a:gd name="T8" fmla="*/ 2147483647 w 1093"/>
                <a:gd name="T9" fmla="*/ 2147483647 h 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3" h="704">
                  <a:moveTo>
                    <a:pt x="64" y="704"/>
                  </a:moveTo>
                  <a:lnTo>
                    <a:pt x="0" y="622"/>
                  </a:lnTo>
                  <a:lnTo>
                    <a:pt x="820" y="0"/>
                  </a:lnTo>
                  <a:lnTo>
                    <a:pt x="1093" y="453"/>
                  </a:lnTo>
                  <a:lnTo>
                    <a:pt x="64" y="704"/>
                  </a:lnTo>
                  <a:close/>
                </a:path>
              </a:pathLst>
            </a:custGeom>
            <a:gradFill rotWithShape="1">
              <a:gsLst>
                <a:gs pos="0">
                  <a:srgbClr val="DAB720"/>
                </a:gs>
                <a:gs pos="100000">
                  <a:srgbClr val="FFFFFF">
                    <a:alpha val="0"/>
                  </a:srgbClr>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 name="Freeform 4"/>
            <p:cNvSpPr>
              <a:spLocks/>
            </p:cNvSpPr>
            <p:nvPr/>
          </p:nvSpPr>
          <p:spPr bwMode="gray">
            <a:xfrm>
              <a:off x="2973388" y="2844800"/>
              <a:ext cx="1470025" cy="1117600"/>
            </a:xfrm>
            <a:custGeom>
              <a:avLst/>
              <a:gdLst>
                <a:gd name="T0" fmla="*/ 2147483647 w 926"/>
                <a:gd name="T1" fmla="*/ 2147483647 h 704"/>
                <a:gd name="T2" fmla="*/ 2147483647 w 926"/>
                <a:gd name="T3" fmla="*/ 2147483647 h 704"/>
                <a:gd name="T4" fmla="*/ 0 w 926"/>
                <a:gd name="T5" fmla="*/ 2147483647 h 704"/>
                <a:gd name="T6" fmla="*/ 2147483647 w 926"/>
                <a:gd name="T7" fmla="*/ 0 h 704"/>
                <a:gd name="T8" fmla="*/ 2147483647 w 926"/>
                <a:gd name="T9" fmla="*/ 2147483647 h 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6" h="704">
                  <a:moveTo>
                    <a:pt x="926" y="611"/>
                  </a:moveTo>
                  <a:lnTo>
                    <a:pt x="844" y="704"/>
                  </a:lnTo>
                  <a:lnTo>
                    <a:pt x="0" y="489"/>
                  </a:lnTo>
                  <a:lnTo>
                    <a:pt x="315" y="0"/>
                  </a:lnTo>
                  <a:lnTo>
                    <a:pt x="926" y="611"/>
                  </a:lnTo>
                  <a:close/>
                </a:path>
              </a:pathLst>
            </a:custGeom>
            <a:gradFill rotWithShape="1">
              <a:gsLst>
                <a:gs pos="0">
                  <a:srgbClr val="FFFFFF">
                    <a:alpha val="0"/>
                  </a:srgbClr>
                </a:gs>
                <a:gs pos="100000">
                  <a:srgbClr val="A3C975"/>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4" name="Group 5"/>
            <p:cNvGrpSpPr>
              <a:grpSpLocks/>
            </p:cNvGrpSpPr>
            <p:nvPr/>
          </p:nvGrpSpPr>
          <p:grpSpPr bwMode="auto">
            <a:xfrm>
              <a:off x="1209675" y="1558925"/>
              <a:ext cx="2257425" cy="2257425"/>
              <a:chOff x="867" y="738"/>
              <a:chExt cx="1422" cy="1422"/>
            </a:xfrm>
          </p:grpSpPr>
          <p:sp>
            <p:nvSpPr>
              <p:cNvPr id="9" name="Oval 6"/>
              <p:cNvSpPr>
                <a:spLocks noChangeArrowheads="1"/>
              </p:cNvSpPr>
              <p:nvPr/>
            </p:nvSpPr>
            <p:spPr bwMode="gray">
              <a:xfrm>
                <a:off x="867" y="738"/>
                <a:ext cx="1422" cy="1422"/>
              </a:xfrm>
              <a:prstGeom prst="ellipse">
                <a:avLst/>
              </a:prstGeom>
              <a:gradFill rotWithShape="1">
                <a:gsLst>
                  <a:gs pos="0">
                    <a:srgbClr val="7C9959"/>
                  </a:gs>
                  <a:gs pos="100000">
                    <a:srgbClr val="A3C975"/>
                  </a:gs>
                </a:gsLst>
                <a:lin ang="2700000" scaled="1"/>
              </a:gradFill>
              <a:ln w="38100" algn="ctr">
                <a:solidFill>
                  <a:srgbClr val="DDDDDD"/>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0" name="Oval 7"/>
              <p:cNvSpPr>
                <a:spLocks noChangeArrowheads="1"/>
              </p:cNvSpPr>
              <p:nvPr/>
            </p:nvSpPr>
            <p:spPr bwMode="gray">
              <a:xfrm>
                <a:off x="909" y="774"/>
                <a:ext cx="1337" cy="1348"/>
              </a:xfrm>
              <a:prstGeom prst="ellipse">
                <a:avLst/>
              </a:prstGeom>
              <a:gradFill rotWithShape="1">
                <a:gsLst>
                  <a:gs pos="0">
                    <a:srgbClr val="A3C975"/>
                  </a:gs>
                  <a:gs pos="100000">
                    <a:srgbClr val="7C9959"/>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sp>
          <p:nvSpPr>
            <p:cNvPr id="11" name="Rectangle 8"/>
            <p:cNvSpPr>
              <a:spLocks noChangeArrowheads="1"/>
            </p:cNvSpPr>
            <p:nvPr/>
          </p:nvSpPr>
          <p:spPr bwMode="gray">
            <a:xfrm>
              <a:off x="1388889" y="2420888"/>
              <a:ext cx="19462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pPr>
              <a:r>
                <a:rPr lang="zh-CN" altLang="en-US" sz="1200" b="1" dirty="0">
                  <a:solidFill>
                    <a:schemeClr val="tx1">
                      <a:lumMod val="95000"/>
                    </a:schemeClr>
                  </a:solidFill>
                  <a:latin typeface="微软雅黑" panose="020B0503020204020204" pitchFamily="34" charset="-122"/>
                  <a:ea typeface="微软雅黑" panose="020B0503020204020204" pitchFamily="34" charset="-122"/>
                </a:rPr>
                <a:t>通过中间</a:t>
              </a:r>
              <a:r>
                <a:rPr lang="zh-CN" altLang="en-US" sz="1200" b="1" dirty="0" smtClean="0">
                  <a:solidFill>
                    <a:schemeClr val="tx1">
                      <a:lumMod val="95000"/>
                    </a:schemeClr>
                  </a:solidFill>
                  <a:latin typeface="微软雅黑" panose="020B0503020204020204" pitchFamily="34" charset="-122"/>
                  <a:ea typeface="微软雅黑" panose="020B0503020204020204" pitchFamily="34" charset="-122"/>
                </a:rPr>
                <a:t>件提供</a:t>
              </a:r>
              <a:r>
                <a:rPr lang="zh-CN" altLang="en-US" sz="1200" b="1" dirty="0">
                  <a:solidFill>
                    <a:schemeClr val="tx1">
                      <a:lumMod val="95000"/>
                    </a:schemeClr>
                  </a:solidFill>
                  <a:latin typeface="微软雅黑" panose="020B0503020204020204" pitchFamily="34" charset="-122"/>
                  <a:ea typeface="微软雅黑" panose="020B0503020204020204" pitchFamily="34" charset="-122"/>
                </a:rPr>
                <a:t>一个管理和发布关系型数据库和文件系统的可视化工具，方便数据管理人员对数据进行高效、集中的</a:t>
              </a:r>
              <a:r>
                <a:rPr lang="zh-CN" altLang="en-US" sz="1200" b="1" dirty="0" smtClean="0">
                  <a:solidFill>
                    <a:schemeClr val="tx1">
                      <a:lumMod val="95000"/>
                    </a:schemeClr>
                  </a:solidFill>
                  <a:latin typeface="微软雅黑" panose="020B0503020204020204" pitchFamily="34" charset="-122"/>
                  <a:ea typeface="微软雅黑" panose="020B0503020204020204" pitchFamily="34" charset="-122"/>
                </a:rPr>
                <a:t>管理。</a:t>
              </a:r>
              <a:endParaRPr lang="en-US" altLang="zh-CN" sz="1200" dirty="0">
                <a:solidFill>
                  <a:schemeClr val="tx1">
                    <a:lumMod val="95000"/>
                  </a:schemeClr>
                </a:solidFill>
                <a:latin typeface="微软雅黑" panose="020B0503020204020204" pitchFamily="34" charset="-122"/>
                <a:ea typeface="微软雅黑" panose="020B0503020204020204" pitchFamily="34" charset="-122"/>
              </a:endParaRPr>
            </a:p>
          </p:txBody>
        </p:sp>
        <p:grpSp>
          <p:nvGrpSpPr>
            <p:cNvPr id="8" name="Group 9"/>
            <p:cNvGrpSpPr>
              <a:grpSpLocks/>
            </p:cNvGrpSpPr>
            <p:nvPr/>
          </p:nvGrpSpPr>
          <p:grpSpPr bwMode="auto">
            <a:xfrm>
              <a:off x="5700713" y="1558925"/>
              <a:ext cx="2257425" cy="2257425"/>
              <a:chOff x="867" y="738"/>
              <a:chExt cx="1422" cy="1422"/>
            </a:xfrm>
          </p:grpSpPr>
          <p:sp>
            <p:nvSpPr>
              <p:cNvPr id="13" name="Oval 10"/>
              <p:cNvSpPr>
                <a:spLocks noChangeArrowheads="1"/>
              </p:cNvSpPr>
              <p:nvPr/>
            </p:nvSpPr>
            <p:spPr bwMode="gray">
              <a:xfrm>
                <a:off x="867" y="738"/>
                <a:ext cx="1422" cy="1422"/>
              </a:xfrm>
              <a:prstGeom prst="ellipse">
                <a:avLst/>
              </a:prstGeom>
              <a:gradFill rotWithShape="1">
                <a:gsLst>
                  <a:gs pos="0">
                    <a:srgbClr val="A19D57"/>
                  </a:gs>
                  <a:gs pos="100000">
                    <a:srgbClr val="D3CE73"/>
                  </a:gs>
                </a:gsLst>
                <a:lin ang="2700000" scaled="1"/>
              </a:gradFill>
              <a:ln w="38100" algn="ctr">
                <a:solidFill>
                  <a:srgbClr val="DDDDDD"/>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4" name="Oval 11"/>
              <p:cNvSpPr>
                <a:spLocks noChangeArrowheads="1"/>
              </p:cNvSpPr>
              <p:nvPr/>
            </p:nvSpPr>
            <p:spPr bwMode="gray">
              <a:xfrm>
                <a:off x="909" y="774"/>
                <a:ext cx="1337" cy="1348"/>
              </a:xfrm>
              <a:prstGeom prst="ellipse">
                <a:avLst/>
              </a:prstGeom>
              <a:gradFill rotWithShape="1">
                <a:gsLst>
                  <a:gs pos="0">
                    <a:srgbClr val="D3CE73"/>
                  </a:gs>
                  <a:gs pos="100000">
                    <a:srgbClr val="A19D5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sp>
          <p:nvSpPr>
            <p:cNvPr id="15" name="Rectangle 12"/>
            <p:cNvSpPr>
              <a:spLocks noChangeArrowheads="1"/>
            </p:cNvSpPr>
            <p:nvPr/>
          </p:nvSpPr>
          <p:spPr bwMode="gray">
            <a:xfrm>
              <a:off x="5866085" y="2420888"/>
              <a:ext cx="19462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pPr>
              <a:r>
                <a:rPr lang="zh-CN" altLang="en-US" sz="1200" b="1" dirty="0">
                  <a:solidFill>
                    <a:schemeClr val="tx1">
                      <a:lumMod val="95000"/>
                    </a:schemeClr>
                  </a:solidFill>
                  <a:latin typeface="微软雅黑" panose="020B0503020204020204" pitchFamily="34" charset="-122"/>
                  <a:ea typeface="微软雅黑" panose="020B0503020204020204" pitchFamily="34" charset="-122"/>
                </a:rPr>
                <a:t>采用元数据抽提的方式，将设施开放数据中的核心信息（检索字段、描述、数据下载地址）等抽提至平台数据库中</a:t>
              </a:r>
              <a:endParaRPr lang="en-US" altLang="zh-CN" sz="1200" dirty="0">
                <a:solidFill>
                  <a:schemeClr val="tx1">
                    <a:lumMod val="95000"/>
                  </a:schemeClr>
                </a:solidFill>
                <a:latin typeface="微软雅黑" panose="020B0503020204020204" pitchFamily="34" charset="-122"/>
                <a:ea typeface="微软雅黑" panose="020B0503020204020204" pitchFamily="34" charset="-122"/>
              </a:endParaRPr>
            </a:p>
          </p:txBody>
        </p:sp>
        <p:grpSp>
          <p:nvGrpSpPr>
            <p:cNvPr id="12" name="Group 13"/>
            <p:cNvGrpSpPr>
              <a:grpSpLocks/>
            </p:cNvGrpSpPr>
            <p:nvPr/>
          </p:nvGrpSpPr>
          <p:grpSpPr bwMode="auto">
            <a:xfrm>
              <a:off x="3336925" y="4330700"/>
              <a:ext cx="2257425" cy="2257425"/>
              <a:chOff x="867" y="738"/>
              <a:chExt cx="1422" cy="1422"/>
            </a:xfrm>
          </p:grpSpPr>
          <p:sp>
            <p:nvSpPr>
              <p:cNvPr id="17" name="Oval 14"/>
              <p:cNvSpPr>
                <a:spLocks noChangeArrowheads="1"/>
              </p:cNvSpPr>
              <p:nvPr/>
            </p:nvSpPr>
            <p:spPr bwMode="gray">
              <a:xfrm>
                <a:off x="867" y="738"/>
                <a:ext cx="1422" cy="1422"/>
              </a:xfrm>
              <a:prstGeom prst="ellipse">
                <a:avLst/>
              </a:prstGeom>
              <a:gradFill rotWithShape="1">
                <a:gsLst>
                  <a:gs pos="0">
                    <a:srgbClr val="7474C2"/>
                  </a:gs>
                  <a:gs pos="100000">
                    <a:srgbClr val="9999FF"/>
                  </a:gs>
                </a:gsLst>
                <a:lin ang="2700000" scaled="1"/>
              </a:gradFill>
              <a:ln w="38100" algn="ctr">
                <a:solidFill>
                  <a:srgbClr val="DDDDDD"/>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8" name="Oval 15"/>
              <p:cNvSpPr>
                <a:spLocks noChangeArrowheads="1"/>
              </p:cNvSpPr>
              <p:nvPr/>
            </p:nvSpPr>
            <p:spPr bwMode="gray">
              <a:xfrm>
                <a:off x="909" y="774"/>
                <a:ext cx="1337" cy="1348"/>
              </a:xfrm>
              <a:prstGeom prst="ellipse">
                <a:avLst/>
              </a:prstGeom>
              <a:gradFill rotWithShape="1">
                <a:gsLst>
                  <a:gs pos="0">
                    <a:srgbClr val="9999FF"/>
                  </a:gs>
                  <a:gs pos="100000">
                    <a:srgbClr val="7474C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sp>
          <p:nvSpPr>
            <p:cNvPr id="19" name="Rectangle 16"/>
            <p:cNvSpPr>
              <a:spLocks noChangeArrowheads="1"/>
            </p:cNvSpPr>
            <p:nvPr/>
          </p:nvSpPr>
          <p:spPr bwMode="gray">
            <a:xfrm>
              <a:off x="3424064" y="5129316"/>
              <a:ext cx="20859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pPr>
              <a:r>
                <a:rPr lang="zh-CN" altLang="en-US" sz="1200" b="1" dirty="0">
                  <a:solidFill>
                    <a:schemeClr val="tx1">
                      <a:lumMod val="95000"/>
                    </a:schemeClr>
                  </a:solidFill>
                  <a:latin typeface="微软雅黑" panose="020B0503020204020204" pitchFamily="34" charset="-122"/>
                  <a:ea typeface="微软雅黑" panose="020B0503020204020204" pitchFamily="34" charset="-122"/>
                </a:rPr>
                <a:t>根据设施开放共享平台的数据格式定义标准接口</a:t>
              </a:r>
              <a:r>
                <a:rPr lang="zh-CN" altLang="en-US" sz="1200" b="1" dirty="0" smtClean="0">
                  <a:solidFill>
                    <a:schemeClr val="tx1">
                      <a:lumMod val="95000"/>
                    </a:schemeClr>
                  </a:solidFill>
                  <a:latin typeface="微软雅黑" panose="020B0503020204020204" pitchFamily="34" charset="-122"/>
                  <a:ea typeface="微软雅黑" panose="020B0503020204020204" pitchFamily="34" charset="-122"/>
                </a:rPr>
                <a:t>，完成</a:t>
              </a:r>
              <a:r>
                <a:rPr lang="zh-CN" altLang="en-US" sz="1200" b="1" dirty="0">
                  <a:solidFill>
                    <a:schemeClr val="tx1">
                      <a:lumMod val="95000"/>
                    </a:schemeClr>
                  </a:solidFill>
                  <a:latin typeface="微软雅黑" panose="020B0503020204020204" pitchFamily="34" charset="-122"/>
                  <a:ea typeface="微软雅黑" panose="020B0503020204020204" pitchFamily="34" charset="-122"/>
                </a:rPr>
                <a:t>数据检索，统计</a:t>
              </a:r>
              <a:r>
                <a:rPr lang="zh-CN" altLang="en-US" sz="1200" b="1" dirty="0" smtClean="0">
                  <a:solidFill>
                    <a:schemeClr val="tx1">
                      <a:lumMod val="95000"/>
                    </a:schemeClr>
                  </a:solidFill>
                  <a:latin typeface="微软雅黑" panose="020B0503020204020204" pitchFamily="34" charset="-122"/>
                  <a:ea typeface="微软雅黑" panose="020B0503020204020204" pitchFamily="34" charset="-122"/>
                </a:rPr>
                <a:t>信息采集等</a:t>
              </a:r>
              <a:r>
                <a:rPr lang="zh-CN" altLang="en-US" sz="1200" b="1" dirty="0">
                  <a:solidFill>
                    <a:schemeClr val="tx1">
                      <a:lumMod val="95000"/>
                    </a:schemeClr>
                  </a:solidFill>
                  <a:latin typeface="微软雅黑" panose="020B0503020204020204" pitchFamily="34" charset="-122"/>
                  <a:ea typeface="微软雅黑" panose="020B0503020204020204" pitchFamily="34" charset="-122"/>
                </a:rPr>
                <a:t>操作。以保证各设施与平台良好</a:t>
              </a:r>
              <a:r>
                <a:rPr lang="zh-CN" altLang="en-US" sz="1200" b="1" dirty="0" smtClean="0">
                  <a:solidFill>
                    <a:schemeClr val="tx1">
                      <a:lumMod val="95000"/>
                    </a:schemeClr>
                  </a:solidFill>
                  <a:latin typeface="微软雅黑" panose="020B0503020204020204" pitchFamily="34" charset="-122"/>
                  <a:ea typeface="微软雅黑" panose="020B0503020204020204" pitchFamily="34" charset="-122"/>
                </a:rPr>
                <a:t>集成性</a:t>
              </a:r>
              <a:r>
                <a:rPr lang="zh-CN" altLang="en-US" sz="1200" b="1" dirty="0">
                  <a:solidFill>
                    <a:schemeClr val="tx1">
                      <a:lumMod val="9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schemeClr>
                </a:solidFill>
                <a:latin typeface="微软雅黑" panose="020B0503020204020204" pitchFamily="34" charset="-122"/>
                <a:ea typeface="微软雅黑" panose="020B0503020204020204" pitchFamily="34" charset="-122"/>
              </a:endParaRPr>
            </a:p>
          </p:txBody>
        </p:sp>
        <p:sp>
          <p:nvSpPr>
            <p:cNvPr id="21" name="Freeform 18"/>
            <p:cNvSpPr>
              <a:spLocks/>
            </p:cNvSpPr>
            <p:nvPr/>
          </p:nvSpPr>
          <p:spPr bwMode="gray">
            <a:xfrm>
              <a:off x="3448050" y="4395788"/>
              <a:ext cx="2024063" cy="785812"/>
            </a:xfrm>
            <a:custGeom>
              <a:avLst/>
              <a:gdLst>
                <a:gd name="T0" fmla="*/ 0 w 1291"/>
                <a:gd name="T1" fmla="*/ 2147483647 h 495"/>
                <a:gd name="T2" fmla="*/ 2147483647 w 1291"/>
                <a:gd name="T3" fmla="*/ 2147483647 h 495"/>
                <a:gd name="T4" fmla="*/ 2147483647 w 1291"/>
                <a:gd name="T5" fmla="*/ 2147483647 h 495"/>
                <a:gd name="T6" fmla="*/ 2147483647 w 1291"/>
                <a:gd name="T7" fmla="*/ 0 h 495"/>
                <a:gd name="T8" fmla="*/ 2147483647 w 1291"/>
                <a:gd name="T9" fmla="*/ 2147483647 h 495"/>
                <a:gd name="T10" fmla="*/ 0 w 1291"/>
                <a:gd name="T11" fmla="*/ 2147483647 h 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1" h="495">
                  <a:moveTo>
                    <a:pt x="0" y="495"/>
                  </a:moveTo>
                  <a:lnTo>
                    <a:pt x="1291" y="488"/>
                  </a:lnTo>
                  <a:cubicBezTo>
                    <a:pt x="1255" y="336"/>
                    <a:pt x="1163" y="231"/>
                    <a:pt x="1079" y="156"/>
                  </a:cubicBezTo>
                  <a:cubicBezTo>
                    <a:pt x="995" y="81"/>
                    <a:pt x="854" y="0"/>
                    <a:pt x="635" y="0"/>
                  </a:cubicBezTo>
                  <a:cubicBezTo>
                    <a:pt x="416" y="0"/>
                    <a:pt x="340" y="63"/>
                    <a:pt x="230" y="143"/>
                  </a:cubicBezTo>
                  <a:cubicBezTo>
                    <a:pt x="120" y="223"/>
                    <a:pt x="6" y="413"/>
                    <a:pt x="0" y="495"/>
                  </a:cubicBezTo>
                  <a:close/>
                </a:path>
              </a:pathLst>
            </a:custGeom>
            <a:solidFill>
              <a:srgbClr val="9999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 name="Rectangle 19"/>
            <p:cNvSpPr>
              <a:spLocks noChangeArrowheads="1"/>
            </p:cNvSpPr>
            <p:nvPr/>
          </p:nvSpPr>
          <p:spPr bwMode="black">
            <a:xfrm>
              <a:off x="3586163" y="4653136"/>
              <a:ext cx="1836737" cy="396875"/>
            </a:xfrm>
            <a:prstGeom prst="rect">
              <a:avLst/>
            </a:prstGeom>
            <a:noFill/>
            <a:ln>
              <a:noFill/>
            </a:ln>
            <a:effectLst>
              <a:outerShdw dist="35921" dir="2700000" algn="ctr" rotWithShape="0">
                <a:srgbClr val="00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定义接口</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3" name="Freeform 20"/>
            <p:cNvSpPr>
              <a:spLocks/>
            </p:cNvSpPr>
            <p:nvPr/>
          </p:nvSpPr>
          <p:spPr bwMode="gray">
            <a:xfrm>
              <a:off x="5810250" y="1614488"/>
              <a:ext cx="2033588" cy="781050"/>
            </a:xfrm>
            <a:custGeom>
              <a:avLst/>
              <a:gdLst>
                <a:gd name="T0" fmla="*/ 0 w 1293"/>
                <a:gd name="T1" fmla="*/ 2147483647 h 492"/>
                <a:gd name="T2" fmla="*/ 2147483647 w 1293"/>
                <a:gd name="T3" fmla="*/ 2147483647 h 492"/>
                <a:gd name="T4" fmla="*/ 2147483647 w 1293"/>
                <a:gd name="T5" fmla="*/ 2147483647 h 492"/>
                <a:gd name="T6" fmla="*/ 2147483647 w 1293"/>
                <a:gd name="T7" fmla="*/ 0 h 492"/>
                <a:gd name="T8" fmla="*/ 2147483647 w 1293"/>
                <a:gd name="T9" fmla="*/ 2147483647 h 492"/>
                <a:gd name="T10" fmla="*/ 0 w 1293"/>
                <a:gd name="T11" fmla="*/ 2147483647 h 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3" h="492">
                  <a:moveTo>
                    <a:pt x="0" y="490"/>
                  </a:moveTo>
                  <a:lnTo>
                    <a:pt x="1293" y="492"/>
                  </a:lnTo>
                  <a:cubicBezTo>
                    <a:pt x="1257" y="340"/>
                    <a:pt x="1165" y="235"/>
                    <a:pt x="1081" y="160"/>
                  </a:cubicBezTo>
                  <a:cubicBezTo>
                    <a:pt x="997" y="85"/>
                    <a:pt x="867" y="0"/>
                    <a:pt x="648" y="0"/>
                  </a:cubicBezTo>
                  <a:cubicBezTo>
                    <a:pt x="429" y="0"/>
                    <a:pt x="342" y="67"/>
                    <a:pt x="232" y="147"/>
                  </a:cubicBezTo>
                  <a:cubicBezTo>
                    <a:pt x="122" y="227"/>
                    <a:pt x="18" y="421"/>
                    <a:pt x="0" y="490"/>
                  </a:cubicBezTo>
                  <a:close/>
                </a:path>
              </a:pathLst>
            </a:custGeom>
            <a:solidFill>
              <a:srgbClr val="D3CE73"/>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4" name="Freeform 21"/>
            <p:cNvSpPr>
              <a:spLocks/>
            </p:cNvSpPr>
            <p:nvPr/>
          </p:nvSpPr>
          <p:spPr bwMode="gray">
            <a:xfrm>
              <a:off x="1311275" y="1616075"/>
              <a:ext cx="2038350" cy="785813"/>
            </a:xfrm>
            <a:custGeom>
              <a:avLst/>
              <a:gdLst>
                <a:gd name="T0" fmla="*/ 0 w 1284"/>
                <a:gd name="T1" fmla="*/ 2147483647 h 495"/>
                <a:gd name="T2" fmla="*/ 2147483647 w 1284"/>
                <a:gd name="T3" fmla="*/ 2147483647 h 495"/>
                <a:gd name="T4" fmla="*/ 2147483647 w 1284"/>
                <a:gd name="T5" fmla="*/ 2147483647 h 495"/>
                <a:gd name="T6" fmla="*/ 2147483647 w 1284"/>
                <a:gd name="T7" fmla="*/ 0 h 495"/>
                <a:gd name="T8" fmla="*/ 2147483647 w 1284"/>
                <a:gd name="T9" fmla="*/ 2147483647 h 495"/>
                <a:gd name="T10" fmla="*/ 0 w 1284"/>
                <a:gd name="T11" fmla="*/ 2147483647 h 4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4" h="495">
                  <a:moveTo>
                    <a:pt x="0" y="495"/>
                  </a:moveTo>
                  <a:lnTo>
                    <a:pt x="1284" y="492"/>
                  </a:lnTo>
                  <a:cubicBezTo>
                    <a:pt x="1248" y="340"/>
                    <a:pt x="1156" y="235"/>
                    <a:pt x="1072" y="160"/>
                  </a:cubicBezTo>
                  <a:cubicBezTo>
                    <a:pt x="988" y="85"/>
                    <a:pt x="858" y="0"/>
                    <a:pt x="639" y="0"/>
                  </a:cubicBezTo>
                  <a:cubicBezTo>
                    <a:pt x="420" y="0"/>
                    <a:pt x="333" y="67"/>
                    <a:pt x="223" y="147"/>
                  </a:cubicBezTo>
                  <a:cubicBezTo>
                    <a:pt x="113" y="227"/>
                    <a:pt x="18" y="426"/>
                    <a:pt x="0" y="495"/>
                  </a:cubicBezTo>
                  <a:close/>
                </a:path>
              </a:pathLst>
            </a:custGeom>
            <a:solidFill>
              <a:srgbClr val="A3C975"/>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5" name="Rectangle 22"/>
            <p:cNvSpPr>
              <a:spLocks noChangeArrowheads="1"/>
            </p:cNvSpPr>
            <p:nvPr/>
          </p:nvSpPr>
          <p:spPr bwMode="black">
            <a:xfrm>
              <a:off x="5921375" y="1916832"/>
              <a:ext cx="1836738" cy="396875"/>
            </a:xfrm>
            <a:prstGeom prst="rect">
              <a:avLst/>
            </a:prstGeom>
            <a:noFill/>
            <a:ln>
              <a:noFill/>
            </a:ln>
            <a:effectLst>
              <a:outerShdw dist="35921" dir="2700000" algn="ctr" rotWithShape="0">
                <a:srgbClr val="00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元数据抽提</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6" name="Rectangle 23"/>
            <p:cNvSpPr>
              <a:spLocks noChangeArrowheads="1"/>
            </p:cNvSpPr>
            <p:nvPr/>
          </p:nvSpPr>
          <p:spPr bwMode="black">
            <a:xfrm>
              <a:off x="1439863" y="1916832"/>
              <a:ext cx="1836737" cy="396875"/>
            </a:xfrm>
            <a:prstGeom prst="rect">
              <a:avLst/>
            </a:prstGeom>
            <a:noFill/>
            <a:ln>
              <a:noFill/>
            </a:ln>
            <a:effectLst>
              <a:outerShdw dist="35921" dir="2700000" algn="ctr" rotWithShape="0">
                <a:srgbClr val="00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数据库中间件</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8" name="Rectangle 23"/>
            <p:cNvSpPr>
              <a:spLocks noChangeArrowheads="1"/>
            </p:cNvSpPr>
            <p:nvPr/>
          </p:nvSpPr>
          <p:spPr bwMode="black">
            <a:xfrm>
              <a:off x="3635896" y="2564904"/>
              <a:ext cx="1836737" cy="707886"/>
            </a:xfrm>
            <a:prstGeom prst="rect">
              <a:avLst/>
            </a:prstGeom>
            <a:noFill/>
            <a:ln>
              <a:noFill/>
            </a:ln>
            <a:effectLst>
              <a:outerShdw dist="35921" dir="2700000" algn="ctr" rotWithShape="0">
                <a:srgbClr val="0033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数据共享平台</a:t>
              </a:r>
              <a:endParaRPr lang="en-US" altLang="zh-CN" sz="2000" b="1" dirty="0" smtClean="0">
                <a:solidFill>
                  <a:srgbClr val="FFFFFF"/>
                </a:solidFill>
                <a:latin typeface="微软雅黑" panose="020B0503020204020204" pitchFamily="34" charset="-122"/>
                <a:ea typeface="微软雅黑" panose="020B0503020204020204" pitchFamily="34" charset="-122"/>
              </a:endParaRPr>
            </a:p>
            <a:p>
              <a:pPr algn="ctr"/>
              <a:r>
                <a:rPr lang="zh-CN" altLang="en-US" sz="2000" b="1" dirty="0" smtClean="0">
                  <a:solidFill>
                    <a:srgbClr val="FFFFFF"/>
                  </a:solidFill>
                  <a:latin typeface="微软雅黑" panose="020B0503020204020204" pitchFamily="34" charset="-122"/>
                  <a:ea typeface="微软雅黑" panose="020B0503020204020204" pitchFamily="34" charset="-122"/>
                </a:rPr>
                <a:t>接入方式</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64372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快盘\01科技基础设施开放共享网\07网站建设\20150601王婷婷\重大科技基础设施共享服务平台-成果库.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21" t="-1" r="14414" b="15763"/>
          <a:stretch/>
        </p:blipFill>
        <p:spPr bwMode="auto">
          <a:xfrm>
            <a:off x="3144540" y="1197352"/>
            <a:ext cx="4822877" cy="5400000"/>
          </a:xfrm>
          <a:prstGeom prst="roundRect">
            <a:avLst>
              <a:gd name="adj" fmla="val 767"/>
            </a:avLst>
          </a:prstGeom>
          <a:solidFill>
            <a:srgbClr val="FFFFFF">
              <a:shade val="85000"/>
            </a:srgbClr>
          </a:solidFill>
          <a:ln>
            <a:noFill/>
          </a:ln>
          <a:effectLst>
            <a:reflection blurRad="12700" stA="38000" endPos="28000" dist="5000" dir="5400000" sy="-100000" algn="bl" rotWithShape="0"/>
          </a:effectLst>
          <a:extLst/>
        </p:spPr>
      </p:pic>
      <p:sp>
        <p:nvSpPr>
          <p:cNvPr id="3" name="标题 1"/>
          <p:cNvSpPr>
            <a:spLocks noGrp="1"/>
          </p:cNvSpPr>
          <p:nvPr>
            <p:ph type="title" idx="4294967295"/>
          </p:nvPr>
        </p:nvSpPr>
        <p:spPr>
          <a:xfrm>
            <a:off x="1619672" y="457200"/>
            <a:ext cx="7856537" cy="563563"/>
          </a:xfrm>
        </p:spPr>
        <p:txBody>
          <a:bodyPr/>
          <a:lstStyle/>
          <a:p>
            <a:r>
              <a:rPr lang="zh-CN" altLang="en-US" dirty="0" smtClean="0"/>
              <a:t>建设任务 </a:t>
            </a:r>
            <a:r>
              <a:rPr lang="en-US" altLang="zh-CN" dirty="0" smtClean="0"/>
              <a:t>- 4</a:t>
            </a:r>
            <a:r>
              <a:rPr lang="en-US" altLang="zh-CN" dirty="0"/>
              <a:t>.</a:t>
            </a:r>
            <a:r>
              <a:rPr lang="zh-CN" altLang="en-US" dirty="0"/>
              <a:t>成果反馈奖励</a:t>
            </a:r>
            <a:r>
              <a:rPr lang="zh-CN" altLang="en-US" dirty="0" smtClean="0"/>
              <a:t>申请平台建设</a:t>
            </a:r>
            <a:endParaRPr lang="zh-CN" altLang="en-US" dirty="0"/>
          </a:p>
        </p:txBody>
      </p:sp>
      <p:sp>
        <p:nvSpPr>
          <p:cNvPr id="2" name="TextBox 1"/>
          <p:cNvSpPr txBox="1"/>
          <p:nvPr/>
        </p:nvSpPr>
        <p:spPr>
          <a:xfrm>
            <a:off x="1819449" y="2657231"/>
            <a:ext cx="503981" cy="2376264"/>
          </a:xfrm>
          <a:prstGeom prst="rect">
            <a:avLst/>
          </a:prstGeom>
          <a:noFill/>
        </p:spPr>
        <p:txBody>
          <a:bodyPr wrap="square" rtlCol="0">
            <a:noAutofit/>
          </a:bodyPr>
          <a:lstStyle/>
          <a:p>
            <a:r>
              <a:rPr lang="zh-CN" altLang="en-US" sz="2800" dirty="0" smtClean="0">
                <a:latin typeface="微软雅黑" panose="020B0503020204020204" pitchFamily="34" charset="-122"/>
                <a:ea typeface="微软雅黑" panose="020B0503020204020204" pitchFamily="34" charset="-122"/>
              </a:rPr>
              <a:t>成果库页面</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155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19672" y="457200"/>
            <a:ext cx="7856537" cy="563563"/>
          </a:xfrm>
        </p:spPr>
        <p:txBody>
          <a:bodyPr/>
          <a:lstStyle/>
          <a:p>
            <a:r>
              <a:rPr lang="zh-CN" altLang="en-US" dirty="0" smtClean="0"/>
              <a:t>建设任务 </a:t>
            </a:r>
            <a:r>
              <a:rPr lang="en-US" altLang="zh-CN" dirty="0" smtClean="0"/>
              <a:t>- 4</a:t>
            </a:r>
            <a:r>
              <a:rPr lang="en-US" altLang="zh-CN" dirty="0"/>
              <a:t>.</a:t>
            </a:r>
            <a:r>
              <a:rPr lang="zh-CN" altLang="en-US" dirty="0"/>
              <a:t>成果反馈奖励</a:t>
            </a:r>
            <a:r>
              <a:rPr lang="zh-CN" altLang="en-US" dirty="0" smtClean="0"/>
              <a:t>申请平台建设</a:t>
            </a:r>
            <a:endParaRPr lang="zh-CN" altLang="en-US" dirty="0"/>
          </a:p>
        </p:txBody>
      </p:sp>
      <p:sp>
        <p:nvSpPr>
          <p:cNvPr id="6" name="Rectangle 3" descr="单个小人61"/>
          <p:cNvSpPr>
            <a:spLocks noGrp="1" noChangeAspect="1" noChangeArrowheads="1"/>
          </p:cNvSpPr>
          <p:nvPr isPhoto="1"/>
        </p:nvSpPr>
        <p:spPr bwMode="auto">
          <a:xfrm>
            <a:off x="319559" y="2669239"/>
            <a:ext cx="2236217" cy="1695865"/>
          </a:xfrm>
          <a:prstGeom prst="rect">
            <a:avLst/>
          </a:prstGeom>
          <a:blipFill dpi="0" rotWithShape="1">
            <a:blip r:embed="rId2" cstate="print">
              <a:extLst>
                <a:ext uri="{BEBA8EAE-BF5A-486C-A8C5-ECC9F3942E4B}">
                  <a14:imgProps xmlns:a14="http://schemas.microsoft.com/office/drawing/2010/main">
                    <a14:imgLayer r:embed="rId3">
                      <a14:imgEffect>
                        <a14:backgroundRemoval t="10000" b="90000" l="10000" r="90000">
                          <a14:foregroundMark x1="52637" y1="18741" x2="52637" y2="18741"/>
                          <a14:foregroundMark x1="51074" y1="14641" x2="56543" y2="19766"/>
                        </a14:backgroundRemoval>
                      </a14:imgEffect>
                    </a14:imgLayer>
                  </a14:imgProps>
                </a:ext>
              </a:extLst>
            </a:blip>
            <a:srcRect/>
            <a:stretch>
              <a:fillRect/>
            </a:stretch>
          </a:blipFill>
          <a:ln w="9525">
            <a:solidFill>
              <a:schemeClr val="tx1"/>
            </a:solidFill>
            <a:miter lim="800000"/>
            <a:headEnd/>
            <a:tailE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solidFill>
                <a:schemeClr val="bg2">
                  <a:lumMod val="75000"/>
                  <a:lumOff val="25000"/>
                </a:schemeClr>
              </a:solidFill>
              <a:latin typeface="Calibri" pitchFamily="34" charset="0"/>
            </a:endParaRPr>
          </a:p>
        </p:txBody>
      </p:sp>
      <p:sp>
        <p:nvSpPr>
          <p:cNvPr id="90" name="TextBox 89"/>
          <p:cNvSpPr txBox="1"/>
          <p:nvPr/>
        </p:nvSpPr>
        <p:spPr>
          <a:xfrm>
            <a:off x="467544" y="4437112"/>
            <a:ext cx="1869906" cy="1200329"/>
          </a:xfrm>
          <a:prstGeom prst="rect">
            <a:avLst/>
          </a:prstGeom>
          <a:noFill/>
        </p:spPr>
        <p:txBody>
          <a:bodyPr wrap="square" rtlCol="0">
            <a:spAutoFit/>
          </a:bodyPr>
          <a:lstStyle/>
          <a:p>
            <a:pPr algn="ctr"/>
            <a:r>
              <a:rPr lang="zh-CN" altLang="en-US" sz="3600" b="1" dirty="0" smtClean="0">
                <a:ln w="3175" cmpd="sng">
                  <a:solidFill>
                    <a:schemeClr val="tx1">
                      <a:lumMod val="75000"/>
                    </a:schemeClr>
                  </a:solidFill>
                  <a:prstDash val="solid"/>
                  <a:miter lim="800000"/>
                </a:ln>
                <a:solidFill>
                  <a:schemeClr val="bg2">
                    <a:lumMod val="75000"/>
                    <a:lumOff val="25000"/>
                  </a:schemeClr>
                </a:solidFill>
                <a:latin typeface="微软雅黑" panose="020B0503020204020204" pitchFamily="34" charset="-122"/>
                <a:ea typeface="微软雅黑" panose="020B0503020204020204" pitchFamily="34" charset="-122"/>
              </a:rPr>
              <a:t>成 果</a:t>
            </a:r>
            <a:endParaRPr lang="en-US" altLang="zh-CN" sz="3600" b="1" dirty="0" smtClean="0">
              <a:ln w="3175" cmpd="sng">
                <a:solidFill>
                  <a:schemeClr val="tx1">
                    <a:lumMod val="75000"/>
                  </a:schemeClr>
                </a:solidFill>
                <a:prstDash val="solid"/>
                <a:miter lim="800000"/>
              </a:ln>
              <a:solidFill>
                <a:schemeClr val="bg2">
                  <a:lumMod val="75000"/>
                  <a:lumOff val="25000"/>
                </a:schemeClr>
              </a:solidFill>
              <a:latin typeface="微软雅黑" panose="020B0503020204020204" pitchFamily="34" charset="-122"/>
              <a:ea typeface="微软雅黑" panose="020B0503020204020204" pitchFamily="34" charset="-122"/>
            </a:endParaRPr>
          </a:p>
          <a:p>
            <a:pPr algn="ctr"/>
            <a:r>
              <a:rPr lang="zh-CN" altLang="en-US" sz="3600" b="1" dirty="0" smtClean="0">
                <a:ln w="3175" cmpd="sng">
                  <a:solidFill>
                    <a:schemeClr val="tx1">
                      <a:lumMod val="75000"/>
                    </a:schemeClr>
                  </a:solidFill>
                  <a:prstDash val="solid"/>
                  <a:miter lim="800000"/>
                </a:ln>
                <a:solidFill>
                  <a:schemeClr val="bg2">
                    <a:lumMod val="75000"/>
                    <a:lumOff val="25000"/>
                  </a:schemeClr>
                </a:solidFill>
                <a:latin typeface="微软雅黑" panose="020B0503020204020204" pitchFamily="34" charset="-122"/>
                <a:ea typeface="微软雅黑" panose="020B0503020204020204" pitchFamily="34" charset="-122"/>
              </a:rPr>
              <a:t>反 馈</a:t>
            </a:r>
            <a:endParaRPr lang="zh-CN" altLang="en-US" sz="3600" b="1" dirty="0">
              <a:ln w="3175" cmpd="sng">
                <a:solidFill>
                  <a:schemeClr val="tx1">
                    <a:lumMod val="75000"/>
                  </a:schemeClr>
                </a:solidFill>
                <a:prstDash val="solid"/>
                <a:miter lim="800000"/>
              </a:ln>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139" name="AutoShape 4"/>
          <p:cNvSpPr>
            <a:spLocks noChangeArrowheads="1"/>
          </p:cNvSpPr>
          <p:nvPr/>
        </p:nvSpPr>
        <p:spPr bwMode="gray">
          <a:xfrm>
            <a:off x="3795464" y="1882961"/>
            <a:ext cx="4953000" cy="457200"/>
          </a:xfrm>
          <a:prstGeom prst="roundRect">
            <a:avLst>
              <a:gd name="adj" fmla="val 16667"/>
            </a:avLst>
          </a:prstGeom>
          <a:solidFill>
            <a:srgbClr val="74A1DE"/>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endParaRPr lang="zh-CN" altLang="zh-CN">
              <a:solidFill>
                <a:schemeClr val="bg2">
                  <a:lumMod val="75000"/>
                  <a:lumOff val="25000"/>
                </a:schemeClr>
              </a:solidFill>
            </a:endParaRPr>
          </a:p>
        </p:txBody>
      </p:sp>
      <p:sp>
        <p:nvSpPr>
          <p:cNvPr id="140" name="AutoShape 5"/>
          <p:cNvSpPr>
            <a:spLocks noChangeArrowheads="1"/>
          </p:cNvSpPr>
          <p:nvPr/>
        </p:nvSpPr>
        <p:spPr bwMode="gray">
          <a:xfrm rot="18900000">
            <a:off x="3133727" y="1616051"/>
            <a:ext cx="981496" cy="981496"/>
          </a:xfrm>
          <a:prstGeom prst="diamond">
            <a:avLst/>
          </a:prstGeom>
          <a:solidFill>
            <a:srgbClr val="74A1DE"/>
          </a:solidFill>
          <a:ln w="25400" algn="ctr">
            <a:solidFill>
              <a:schemeClr val="bg1"/>
            </a:solidFill>
            <a:miter lim="800000"/>
            <a:headEnd/>
            <a:tailEnd/>
          </a:ln>
          <a:effectLst>
            <a:outerShdw dist="762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endParaRPr lang="zh-CN" altLang="en-US">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141" name="Text Box 6"/>
          <p:cNvSpPr txBox="1">
            <a:spLocks noChangeArrowheads="1"/>
          </p:cNvSpPr>
          <p:nvPr/>
        </p:nvSpPr>
        <p:spPr bwMode="gray">
          <a:xfrm>
            <a:off x="4328864" y="1938524"/>
            <a:ext cx="411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dirty="0" smtClean="0">
                <a:solidFill>
                  <a:schemeClr val="bg2">
                    <a:lumMod val="75000"/>
                    <a:lumOff val="25000"/>
                  </a:schemeClr>
                </a:solidFill>
                <a:latin typeface="微软雅黑" panose="020B0503020204020204" pitchFamily="34" charset="-122"/>
                <a:ea typeface="微软雅黑" panose="020B0503020204020204" pitchFamily="34" charset="-122"/>
              </a:rPr>
              <a:t>填报成果激励申请</a:t>
            </a:r>
            <a:endParaRPr kumimoji="1" lang="en-US" altLang="zh-CN" dirty="0">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142" name="Text Box 7"/>
          <p:cNvSpPr txBox="1">
            <a:spLocks noChangeArrowheads="1"/>
          </p:cNvSpPr>
          <p:nvPr/>
        </p:nvSpPr>
        <p:spPr bwMode="gray">
          <a:xfrm>
            <a:off x="3287241" y="1905300"/>
            <a:ext cx="6976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sz="2000" b="1" dirty="0" smtClean="0">
                <a:solidFill>
                  <a:schemeClr val="bg2">
                    <a:lumMod val="75000"/>
                    <a:lumOff val="25000"/>
                  </a:schemeClr>
                </a:solidFill>
                <a:ea typeface="PMingLiU" pitchFamily="18" charset="-120"/>
              </a:rPr>
              <a:t>促进</a:t>
            </a:r>
            <a:endParaRPr kumimoji="1" lang="en-US" altLang="zh-CN" sz="2000" b="1" dirty="0">
              <a:solidFill>
                <a:schemeClr val="bg2">
                  <a:lumMod val="75000"/>
                  <a:lumOff val="25000"/>
                </a:schemeClr>
              </a:solidFill>
              <a:ea typeface="PMingLiU" pitchFamily="18" charset="-120"/>
            </a:endParaRPr>
          </a:p>
        </p:txBody>
      </p:sp>
      <p:sp>
        <p:nvSpPr>
          <p:cNvPr id="158" name="AutoShape 4"/>
          <p:cNvSpPr>
            <a:spLocks noChangeArrowheads="1"/>
          </p:cNvSpPr>
          <p:nvPr/>
        </p:nvSpPr>
        <p:spPr bwMode="gray">
          <a:xfrm>
            <a:off x="3785098" y="3679877"/>
            <a:ext cx="4953000" cy="457200"/>
          </a:xfrm>
          <a:prstGeom prst="roundRect">
            <a:avLst>
              <a:gd name="adj" fmla="val 16667"/>
            </a:avLst>
          </a:prstGeom>
          <a:solidFill>
            <a:schemeClr val="accent3"/>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endParaRPr lang="zh-CN" altLang="zh-CN">
              <a:solidFill>
                <a:schemeClr val="bg2">
                  <a:lumMod val="75000"/>
                  <a:lumOff val="25000"/>
                </a:schemeClr>
              </a:solidFill>
            </a:endParaRPr>
          </a:p>
        </p:txBody>
      </p:sp>
      <p:sp>
        <p:nvSpPr>
          <p:cNvPr id="159" name="AutoShape 5"/>
          <p:cNvSpPr>
            <a:spLocks noChangeArrowheads="1"/>
          </p:cNvSpPr>
          <p:nvPr/>
        </p:nvSpPr>
        <p:spPr bwMode="gray">
          <a:xfrm rot="18900000">
            <a:off x="3123361" y="3412967"/>
            <a:ext cx="981496" cy="981496"/>
          </a:xfrm>
          <a:prstGeom prst="diamond">
            <a:avLst/>
          </a:prstGeom>
          <a:solidFill>
            <a:schemeClr val="accent3"/>
          </a:solidFill>
          <a:ln w="25400" algn="ctr">
            <a:solidFill>
              <a:schemeClr val="bg1"/>
            </a:solidFill>
            <a:miter lim="800000"/>
            <a:headEnd/>
            <a:tailEnd/>
          </a:ln>
          <a:effectLst>
            <a:outerShdw dist="762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endParaRPr lang="zh-CN" altLang="en-US">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160" name="Text Box 6"/>
          <p:cNvSpPr txBox="1">
            <a:spLocks noChangeArrowheads="1"/>
          </p:cNvSpPr>
          <p:nvPr/>
        </p:nvSpPr>
        <p:spPr bwMode="gray">
          <a:xfrm>
            <a:off x="4318498" y="3735440"/>
            <a:ext cx="4114800" cy="366712"/>
          </a:xfrm>
          <a:prstGeom prst="rect">
            <a:avLst/>
          </a:prstGeom>
          <a:solidFill>
            <a:schemeClr val="accent3"/>
          </a:solidFill>
          <a:ln>
            <a:noFill/>
          </a:ln>
          <a:effectLst/>
          <a:extLst/>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dirty="0" smtClean="0">
                <a:solidFill>
                  <a:schemeClr val="bg2">
                    <a:lumMod val="75000"/>
                    <a:lumOff val="25000"/>
                  </a:schemeClr>
                </a:solidFill>
                <a:latin typeface="微软雅黑" panose="020B0503020204020204" pitchFamily="34" charset="-122"/>
                <a:ea typeface="微软雅黑" panose="020B0503020204020204" pitchFamily="34" charset="-122"/>
              </a:rPr>
              <a:t>设施</a:t>
            </a:r>
            <a:r>
              <a:rPr kumimoji="1" lang="zh-CN" altLang="en-US" dirty="0">
                <a:solidFill>
                  <a:schemeClr val="bg2">
                    <a:lumMod val="75000"/>
                    <a:lumOff val="25000"/>
                  </a:schemeClr>
                </a:solidFill>
                <a:latin typeface="微软雅黑" panose="020B0503020204020204" pitchFamily="34" charset="-122"/>
                <a:ea typeface="微软雅黑" panose="020B0503020204020204" pitchFamily="34" charset="-122"/>
              </a:rPr>
              <a:t>开放共享成效体现</a:t>
            </a:r>
          </a:p>
        </p:txBody>
      </p:sp>
      <p:sp>
        <p:nvSpPr>
          <p:cNvPr id="161" name="Text Box 7"/>
          <p:cNvSpPr txBox="1">
            <a:spLocks noChangeArrowheads="1"/>
          </p:cNvSpPr>
          <p:nvPr/>
        </p:nvSpPr>
        <p:spPr bwMode="gray">
          <a:xfrm>
            <a:off x="3276874" y="3702216"/>
            <a:ext cx="697628" cy="400110"/>
          </a:xfrm>
          <a:prstGeom prst="rect">
            <a:avLst/>
          </a:prstGeom>
          <a:solidFill>
            <a:schemeClr val="accent3"/>
          </a:solidFill>
          <a:ln>
            <a:noFill/>
          </a:ln>
          <a:effectLs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sz="2000" b="1" dirty="0">
                <a:solidFill>
                  <a:schemeClr val="bg2">
                    <a:lumMod val="75000"/>
                    <a:lumOff val="25000"/>
                  </a:schemeClr>
                </a:solidFill>
                <a:ea typeface="PMingLiU" pitchFamily="18" charset="-120"/>
              </a:rPr>
              <a:t>作用</a:t>
            </a:r>
            <a:endParaRPr kumimoji="1" lang="en-US" altLang="zh-CN" sz="2000" b="1" dirty="0">
              <a:solidFill>
                <a:schemeClr val="bg2">
                  <a:lumMod val="75000"/>
                  <a:lumOff val="25000"/>
                </a:schemeClr>
              </a:solidFill>
              <a:ea typeface="PMingLiU" pitchFamily="18" charset="-120"/>
            </a:endParaRPr>
          </a:p>
        </p:txBody>
      </p:sp>
      <p:sp>
        <p:nvSpPr>
          <p:cNvPr id="169" name="AutoShape 4"/>
          <p:cNvSpPr>
            <a:spLocks noChangeArrowheads="1"/>
          </p:cNvSpPr>
          <p:nvPr/>
        </p:nvSpPr>
        <p:spPr bwMode="gray">
          <a:xfrm>
            <a:off x="3785098" y="4521970"/>
            <a:ext cx="4953000" cy="457200"/>
          </a:xfrm>
          <a:prstGeom prst="roundRect">
            <a:avLst>
              <a:gd name="adj" fmla="val 16667"/>
            </a:avLst>
          </a:prstGeom>
          <a:solidFill>
            <a:schemeClr val="accent3"/>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endParaRPr lang="zh-CN" altLang="zh-CN">
              <a:solidFill>
                <a:schemeClr val="bg2">
                  <a:lumMod val="75000"/>
                  <a:lumOff val="25000"/>
                </a:schemeClr>
              </a:solidFill>
            </a:endParaRPr>
          </a:p>
        </p:txBody>
      </p:sp>
      <p:sp>
        <p:nvSpPr>
          <p:cNvPr id="170" name="AutoShape 5"/>
          <p:cNvSpPr>
            <a:spLocks noChangeArrowheads="1"/>
          </p:cNvSpPr>
          <p:nvPr/>
        </p:nvSpPr>
        <p:spPr bwMode="gray">
          <a:xfrm rot="18900000">
            <a:off x="3123361" y="4255060"/>
            <a:ext cx="981496" cy="981496"/>
          </a:xfrm>
          <a:prstGeom prst="diamond">
            <a:avLst/>
          </a:prstGeom>
          <a:solidFill>
            <a:schemeClr val="accent3"/>
          </a:solidFill>
          <a:ln w="25400" algn="ctr">
            <a:solidFill>
              <a:schemeClr val="bg1"/>
            </a:solidFill>
            <a:miter lim="800000"/>
            <a:headEnd/>
            <a:tailEnd/>
          </a:ln>
          <a:effectLst>
            <a:outerShdw dist="762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endParaRPr lang="zh-CN" altLang="en-US">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171" name="Text Box 6"/>
          <p:cNvSpPr txBox="1">
            <a:spLocks noChangeArrowheads="1"/>
          </p:cNvSpPr>
          <p:nvPr/>
        </p:nvSpPr>
        <p:spPr bwMode="gray">
          <a:xfrm>
            <a:off x="4318498" y="4577533"/>
            <a:ext cx="4114800" cy="366712"/>
          </a:xfrm>
          <a:prstGeom prst="rect">
            <a:avLst/>
          </a:prstGeom>
          <a:solidFill>
            <a:schemeClr val="accent3"/>
          </a:solidFill>
          <a:ln>
            <a:noFill/>
          </a:ln>
          <a:effectLst/>
          <a:extLst/>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dirty="0">
                <a:solidFill>
                  <a:schemeClr val="bg2">
                    <a:lumMod val="75000"/>
                    <a:lumOff val="25000"/>
                  </a:schemeClr>
                </a:solidFill>
                <a:latin typeface="微软雅黑" panose="020B0503020204020204" pitchFamily="34" charset="-122"/>
                <a:ea typeface="微软雅黑" panose="020B0503020204020204" pitchFamily="34" charset="-122"/>
              </a:rPr>
              <a:t>统计决策系统需要</a:t>
            </a:r>
          </a:p>
        </p:txBody>
      </p:sp>
      <p:sp>
        <p:nvSpPr>
          <p:cNvPr id="172" name="Text Box 7"/>
          <p:cNvSpPr txBox="1">
            <a:spLocks noChangeArrowheads="1"/>
          </p:cNvSpPr>
          <p:nvPr/>
        </p:nvSpPr>
        <p:spPr bwMode="gray">
          <a:xfrm>
            <a:off x="3276874" y="4544309"/>
            <a:ext cx="697628" cy="400110"/>
          </a:xfrm>
          <a:prstGeom prst="rect">
            <a:avLst/>
          </a:prstGeom>
          <a:solidFill>
            <a:schemeClr val="accent3"/>
          </a:solidFill>
          <a:ln>
            <a:noFill/>
          </a:ln>
          <a:effectLs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sz="2000" b="1" dirty="0">
                <a:solidFill>
                  <a:schemeClr val="bg2">
                    <a:lumMod val="75000"/>
                    <a:lumOff val="25000"/>
                  </a:schemeClr>
                </a:solidFill>
                <a:ea typeface="PMingLiU" pitchFamily="18" charset="-120"/>
              </a:rPr>
              <a:t>作用</a:t>
            </a:r>
            <a:endParaRPr kumimoji="1" lang="en-US" altLang="zh-CN" sz="2000" b="1" dirty="0">
              <a:solidFill>
                <a:schemeClr val="bg2">
                  <a:lumMod val="75000"/>
                  <a:lumOff val="25000"/>
                </a:schemeClr>
              </a:solidFill>
              <a:ea typeface="PMingLiU" pitchFamily="18" charset="-120"/>
            </a:endParaRPr>
          </a:p>
        </p:txBody>
      </p:sp>
      <p:sp>
        <p:nvSpPr>
          <p:cNvPr id="173" name="AutoShape 4"/>
          <p:cNvSpPr>
            <a:spLocks noChangeArrowheads="1"/>
          </p:cNvSpPr>
          <p:nvPr/>
        </p:nvSpPr>
        <p:spPr bwMode="gray">
          <a:xfrm>
            <a:off x="3785098" y="5362431"/>
            <a:ext cx="4953000" cy="457200"/>
          </a:xfrm>
          <a:prstGeom prst="roundRect">
            <a:avLst>
              <a:gd name="adj" fmla="val 16667"/>
            </a:avLst>
          </a:prstGeom>
          <a:solidFill>
            <a:schemeClr val="accent3"/>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endParaRPr lang="zh-CN" altLang="zh-CN">
              <a:solidFill>
                <a:schemeClr val="bg2">
                  <a:lumMod val="75000"/>
                  <a:lumOff val="25000"/>
                </a:schemeClr>
              </a:solidFill>
            </a:endParaRPr>
          </a:p>
        </p:txBody>
      </p:sp>
      <p:sp>
        <p:nvSpPr>
          <p:cNvPr id="174" name="AutoShape 5"/>
          <p:cNvSpPr>
            <a:spLocks noChangeArrowheads="1"/>
          </p:cNvSpPr>
          <p:nvPr/>
        </p:nvSpPr>
        <p:spPr bwMode="gray">
          <a:xfrm rot="18900000">
            <a:off x="3123361" y="5095521"/>
            <a:ext cx="981496" cy="981496"/>
          </a:xfrm>
          <a:prstGeom prst="diamond">
            <a:avLst/>
          </a:prstGeom>
          <a:solidFill>
            <a:schemeClr val="accent3"/>
          </a:solidFill>
          <a:ln w="25400" algn="ctr">
            <a:solidFill>
              <a:schemeClr val="bg1"/>
            </a:solidFill>
            <a:miter lim="800000"/>
            <a:headEnd/>
            <a:tailEnd/>
          </a:ln>
          <a:effectLst>
            <a:outerShdw dist="762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endParaRPr lang="zh-CN" altLang="en-US">
              <a:solidFill>
                <a:schemeClr val="bg2">
                  <a:lumMod val="85000"/>
                  <a:lumOff val="1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5" name="Text Box 6"/>
          <p:cNvSpPr txBox="1">
            <a:spLocks noChangeArrowheads="1"/>
          </p:cNvSpPr>
          <p:nvPr/>
        </p:nvSpPr>
        <p:spPr bwMode="gray">
          <a:xfrm>
            <a:off x="4318498" y="5417994"/>
            <a:ext cx="4114800" cy="366712"/>
          </a:xfrm>
          <a:prstGeom prst="rect">
            <a:avLst/>
          </a:prstGeom>
          <a:solidFill>
            <a:schemeClr val="accent3"/>
          </a:solidFill>
          <a:ln>
            <a:noFill/>
          </a:ln>
          <a:effectLst/>
          <a:extLst/>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dirty="0" smtClean="0">
                <a:solidFill>
                  <a:schemeClr val="bg2">
                    <a:lumMod val="75000"/>
                    <a:lumOff val="25000"/>
                  </a:schemeClr>
                </a:solidFill>
                <a:latin typeface="微软雅黑" panose="020B0503020204020204" pitchFamily="34" charset="-122"/>
                <a:ea typeface="微软雅黑" panose="020B0503020204020204" pitchFamily="34" charset="-122"/>
              </a:rPr>
              <a:t>用户诚信评价做依据</a:t>
            </a:r>
            <a:endParaRPr kumimoji="1" lang="zh-CN" altLang="en-US" dirty="0">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176" name="Text Box 7"/>
          <p:cNvSpPr txBox="1">
            <a:spLocks noChangeArrowheads="1"/>
          </p:cNvSpPr>
          <p:nvPr/>
        </p:nvSpPr>
        <p:spPr bwMode="gray">
          <a:xfrm>
            <a:off x="3276874" y="5341790"/>
            <a:ext cx="697628" cy="400110"/>
          </a:xfrm>
          <a:prstGeom prst="rect">
            <a:avLst/>
          </a:prstGeom>
          <a:solidFill>
            <a:schemeClr val="accent3"/>
          </a:solidFill>
          <a:ln>
            <a:noFill/>
          </a:ln>
          <a:effectLs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sz="2000" b="1" dirty="0">
                <a:solidFill>
                  <a:schemeClr val="bg2">
                    <a:lumMod val="75000"/>
                    <a:lumOff val="25000"/>
                  </a:schemeClr>
                </a:solidFill>
                <a:ea typeface="PMingLiU" pitchFamily="18" charset="-120"/>
              </a:rPr>
              <a:t>作用</a:t>
            </a:r>
            <a:endParaRPr kumimoji="1" lang="en-US" altLang="zh-CN" sz="2000" b="1" dirty="0">
              <a:solidFill>
                <a:schemeClr val="bg2">
                  <a:lumMod val="75000"/>
                  <a:lumOff val="25000"/>
                </a:schemeClr>
              </a:solidFill>
              <a:ea typeface="PMingLiU" pitchFamily="18" charset="-120"/>
            </a:endParaRPr>
          </a:p>
        </p:txBody>
      </p:sp>
      <p:sp>
        <p:nvSpPr>
          <p:cNvPr id="180" name="AutoShape 4"/>
          <p:cNvSpPr>
            <a:spLocks noChangeArrowheads="1"/>
          </p:cNvSpPr>
          <p:nvPr/>
        </p:nvSpPr>
        <p:spPr bwMode="gray">
          <a:xfrm>
            <a:off x="3795464" y="2725981"/>
            <a:ext cx="4953000" cy="457200"/>
          </a:xfrm>
          <a:prstGeom prst="roundRect">
            <a:avLst>
              <a:gd name="adj" fmla="val 16667"/>
            </a:avLst>
          </a:prstGeom>
          <a:solidFill>
            <a:srgbClr val="74A1DE"/>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eaLnBrk="1" hangingPunct="1"/>
            <a:endParaRPr lang="zh-CN" altLang="zh-CN">
              <a:solidFill>
                <a:schemeClr val="bg2">
                  <a:lumMod val="75000"/>
                  <a:lumOff val="25000"/>
                </a:schemeClr>
              </a:solidFill>
            </a:endParaRPr>
          </a:p>
        </p:txBody>
      </p:sp>
      <p:sp>
        <p:nvSpPr>
          <p:cNvPr id="181" name="AutoShape 5"/>
          <p:cNvSpPr>
            <a:spLocks noChangeArrowheads="1"/>
          </p:cNvSpPr>
          <p:nvPr/>
        </p:nvSpPr>
        <p:spPr bwMode="gray">
          <a:xfrm rot="18900000">
            <a:off x="3133727" y="2459071"/>
            <a:ext cx="981496" cy="981496"/>
          </a:xfrm>
          <a:prstGeom prst="diamond">
            <a:avLst/>
          </a:prstGeom>
          <a:solidFill>
            <a:srgbClr val="74A1DE"/>
          </a:solidFill>
          <a:ln w="25400" algn="ctr">
            <a:solidFill>
              <a:schemeClr val="bg1"/>
            </a:solidFill>
            <a:miter lim="800000"/>
            <a:headEnd/>
            <a:tailEnd/>
          </a:ln>
          <a:effectLst>
            <a:outerShdw dist="762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endParaRPr lang="zh-CN" altLang="en-US">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182" name="Text Box 6"/>
          <p:cNvSpPr txBox="1">
            <a:spLocks noChangeArrowheads="1"/>
          </p:cNvSpPr>
          <p:nvPr/>
        </p:nvSpPr>
        <p:spPr bwMode="gray">
          <a:xfrm>
            <a:off x="4328864" y="2781544"/>
            <a:ext cx="411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dirty="0" smtClean="0">
                <a:solidFill>
                  <a:schemeClr val="bg2">
                    <a:lumMod val="75000"/>
                    <a:lumOff val="25000"/>
                  </a:schemeClr>
                </a:solidFill>
                <a:latin typeface="微软雅黑" panose="020B0503020204020204" pitchFamily="34" charset="-122"/>
                <a:ea typeface="微软雅黑" panose="020B0503020204020204" pitchFamily="34" charset="-122"/>
              </a:rPr>
              <a:t>学术数据库检索</a:t>
            </a:r>
            <a:endParaRPr kumimoji="1" lang="en-US" altLang="zh-CN" dirty="0">
              <a:solidFill>
                <a:schemeClr val="bg2">
                  <a:lumMod val="75000"/>
                  <a:lumOff val="25000"/>
                </a:schemeClr>
              </a:solidFill>
              <a:latin typeface="微软雅黑" panose="020B0503020204020204" pitchFamily="34" charset="-122"/>
              <a:ea typeface="微软雅黑" panose="020B0503020204020204" pitchFamily="34" charset="-122"/>
            </a:endParaRPr>
          </a:p>
        </p:txBody>
      </p:sp>
      <p:sp>
        <p:nvSpPr>
          <p:cNvPr id="183" name="Text Box 7"/>
          <p:cNvSpPr txBox="1">
            <a:spLocks noChangeArrowheads="1"/>
          </p:cNvSpPr>
          <p:nvPr/>
        </p:nvSpPr>
        <p:spPr bwMode="gray">
          <a:xfrm>
            <a:off x="3287240" y="2748320"/>
            <a:ext cx="6976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r>
              <a:rPr kumimoji="1" lang="zh-CN" altLang="en-US" sz="2000" b="1" dirty="0">
                <a:solidFill>
                  <a:schemeClr val="bg2">
                    <a:lumMod val="75000"/>
                    <a:lumOff val="25000"/>
                  </a:schemeClr>
                </a:solidFill>
                <a:ea typeface="PMingLiU" pitchFamily="18" charset="-120"/>
              </a:rPr>
              <a:t>促进</a:t>
            </a:r>
            <a:endParaRPr kumimoji="1" lang="en-US" altLang="zh-CN" sz="2000" b="1" dirty="0">
              <a:solidFill>
                <a:schemeClr val="bg2">
                  <a:lumMod val="75000"/>
                  <a:lumOff val="25000"/>
                </a:schemeClr>
              </a:solidFill>
              <a:ea typeface="PMingLiU" pitchFamily="18" charset="-120"/>
            </a:endParaRPr>
          </a:p>
        </p:txBody>
      </p:sp>
      <p:sp>
        <p:nvSpPr>
          <p:cNvPr id="38" name="Freeform 25"/>
          <p:cNvSpPr>
            <a:spLocks/>
          </p:cNvSpPr>
          <p:nvPr/>
        </p:nvSpPr>
        <p:spPr bwMode="gray">
          <a:xfrm rot="10800000">
            <a:off x="2267745" y="2126596"/>
            <a:ext cx="836078" cy="1446420"/>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ln/>
        </p:spPr>
        <p:style>
          <a:lnRef idx="0">
            <a:schemeClr val="accent1"/>
          </a:lnRef>
          <a:fillRef idx="3">
            <a:schemeClr val="accent1"/>
          </a:fillRef>
          <a:effectRef idx="3">
            <a:schemeClr val="accent1"/>
          </a:effectRef>
          <a:fontRef idx="minor">
            <a:schemeClr val="lt1"/>
          </a:fontRef>
        </p:style>
        <p:txBody>
          <a:bodyPr/>
          <a:lstStyle/>
          <a:p>
            <a:endParaRPr lang="zh-CN" altLang="en-US"/>
          </a:p>
        </p:txBody>
      </p:sp>
      <p:sp>
        <p:nvSpPr>
          <p:cNvPr id="39" name="Freeform 25"/>
          <p:cNvSpPr>
            <a:spLocks/>
          </p:cNvSpPr>
          <p:nvPr/>
        </p:nvSpPr>
        <p:spPr bwMode="gray">
          <a:xfrm rot="7272874">
            <a:off x="2180809" y="4014175"/>
            <a:ext cx="836078" cy="1446420"/>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ln/>
        </p:spPr>
        <p:style>
          <a:lnRef idx="0">
            <a:schemeClr val="accent3"/>
          </a:lnRef>
          <a:fillRef idx="3">
            <a:schemeClr val="accent3"/>
          </a:fillRef>
          <a:effectRef idx="3">
            <a:schemeClr val="accent3"/>
          </a:effectRef>
          <a:fontRef idx="minor">
            <a:schemeClr val="lt1"/>
          </a:fontRef>
        </p:style>
        <p:txBody>
          <a:bodyPr/>
          <a:lstStyle/>
          <a:p>
            <a:endParaRPr lang="zh-CN" altLang="en-US"/>
          </a:p>
        </p:txBody>
      </p:sp>
    </p:spTree>
    <p:extLst>
      <p:ext uri="{BB962C8B-B14F-4D97-AF65-F5344CB8AC3E}">
        <p14:creationId xmlns:p14="http://schemas.microsoft.com/office/powerpoint/2010/main" val="3800821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建设任务 </a:t>
            </a:r>
            <a:r>
              <a:rPr lang="en-US" altLang="zh-CN" kern="0" dirty="0" smtClean="0"/>
              <a:t>– 5.</a:t>
            </a:r>
            <a:r>
              <a:rPr lang="zh-CN" altLang="en-US" kern="0" dirty="0" smtClean="0"/>
              <a:t>专家库</a:t>
            </a:r>
            <a:endParaRPr lang="zh-CN" altLang="en-US" kern="0" dirty="0"/>
          </a:p>
        </p:txBody>
      </p:sp>
      <p:pic>
        <p:nvPicPr>
          <p:cNvPr id="6146" name="Picture 2" descr="D:\快盘\01科技基础设施开放共享网\07网站建设\2015.5.25-jpg后台页面\专家列表.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196752"/>
            <a:ext cx="4182734"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0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建设任务 </a:t>
            </a:r>
            <a:r>
              <a:rPr lang="en-US" altLang="zh-CN" dirty="0" smtClean="0"/>
              <a:t>- 6.</a:t>
            </a:r>
            <a:r>
              <a:rPr lang="zh-CN" altLang="zh-CN" dirty="0"/>
              <a:t>科普信息发布系统</a:t>
            </a:r>
            <a:r>
              <a:rPr lang="zh-CN" altLang="zh-CN" dirty="0" smtClean="0"/>
              <a:t>建设</a:t>
            </a:r>
            <a:endParaRPr lang="zh-CN" altLang="en-US" dirty="0"/>
          </a:p>
        </p:txBody>
      </p:sp>
      <p:sp>
        <p:nvSpPr>
          <p:cNvPr id="4" name="TextBox 3"/>
          <p:cNvSpPr txBox="1"/>
          <p:nvPr/>
        </p:nvSpPr>
        <p:spPr>
          <a:xfrm>
            <a:off x="827584" y="1484784"/>
            <a:ext cx="7704856" cy="3416320"/>
          </a:xfrm>
          <a:prstGeom prst="rect">
            <a:avLst/>
          </a:prstGeom>
          <a:noFill/>
        </p:spPr>
        <p:txBody>
          <a:bodyPr wrap="square" rtlCol="0">
            <a:spAutoFit/>
          </a:bodyPr>
          <a:lstStyle/>
          <a:p>
            <a:pPr marL="285750" indent="-285750">
              <a:lnSpc>
                <a:spcPct val="18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提供友好</a:t>
            </a:r>
            <a:r>
              <a:rPr lang="zh-CN" altLang="en-US" sz="2000" dirty="0">
                <a:latin typeface="微软雅黑" panose="020B0503020204020204" pitchFamily="34" charset="-122"/>
                <a:ea typeface="微软雅黑" panose="020B0503020204020204" pitchFamily="34" charset="-122"/>
              </a:rPr>
              <a:t>的界面管理展示</a:t>
            </a:r>
            <a:r>
              <a:rPr lang="zh-CN" altLang="en-US" sz="2000" dirty="0">
                <a:solidFill>
                  <a:srgbClr val="FF0000"/>
                </a:solidFill>
                <a:latin typeface="微软雅黑" panose="020B0503020204020204" pitchFamily="34" charset="-122"/>
                <a:ea typeface="微软雅黑" panose="020B0503020204020204" pitchFamily="34" charset="-122"/>
              </a:rPr>
              <a:t>科普文章</a:t>
            </a:r>
            <a:r>
              <a:rPr lang="zh-CN" altLang="en-US" sz="2000" dirty="0" smtClean="0">
                <a:solidFill>
                  <a:srgbClr val="FF0000"/>
                </a:solidFill>
                <a:latin typeface="微软雅黑" panose="020B0503020204020204" pitchFamily="34" charset="-122"/>
                <a:ea typeface="微软雅黑" panose="020B0503020204020204" pitchFamily="34" charset="-122"/>
              </a:rPr>
              <a:t>、科普视频、科普专题</a:t>
            </a:r>
            <a:r>
              <a:rPr lang="zh-CN" altLang="en-US" sz="2000" dirty="0" smtClean="0">
                <a:latin typeface="微软雅黑" panose="020B0503020204020204" pitchFamily="34" charset="-122"/>
                <a:ea typeface="微软雅黑" panose="020B0503020204020204" pitchFamily="34" charset="-122"/>
              </a:rPr>
              <a:t>等信息。</a:t>
            </a:r>
            <a:endParaRPr lang="zh-CN" altLang="en-US" sz="2000" dirty="0">
              <a:latin typeface="微软雅黑" panose="020B0503020204020204" pitchFamily="34" charset="-122"/>
              <a:ea typeface="微软雅黑" panose="020B0503020204020204" pitchFamily="34" charset="-122"/>
            </a:endParaRPr>
          </a:p>
          <a:p>
            <a:pPr marL="285750" indent="-285750">
              <a:lnSpc>
                <a:spcPct val="18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结合网络</a:t>
            </a:r>
            <a:r>
              <a:rPr lang="zh-CN" altLang="en-US" sz="2000" dirty="0">
                <a:latin typeface="微软雅黑" panose="020B0503020204020204" pitchFamily="34" charset="-122"/>
                <a:ea typeface="微软雅黑" panose="020B0503020204020204" pitchFamily="34" charset="-122"/>
              </a:rPr>
              <a:t>教学</a:t>
            </a:r>
            <a:r>
              <a:rPr lang="zh-CN" altLang="en-US" sz="2000" dirty="0" smtClean="0">
                <a:latin typeface="微软雅黑" panose="020B0503020204020204" pitchFamily="34" charset="-122"/>
                <a:ea typeface="微软雅黑" panose="020B0503020204020204" pitchFamily="34" charset="-122"/>
              </a:rPr>
              <a:t>概念。把设施的</a:t>
            </a:r>
            <a:r>
              <a:rPr lang="zh-CN" altLang="en-US" sz="2000" dirty="0">
                <a:latin typeface="微软雅黑" panose="020B0503020204020204" pitchFamily="34" charset="-122"/>
                <a:ea typeface="微软雅黑" panose="020B0503020204020204" pitchFamily="34" charset="-122"/>
              </a:rPr>
              <a:t>科普和</a:t>
            </a:r>
            <a:r>
              <a:rPr lang="zh-CN" altLang="en-US" sz="2000" dirty="0" smtClean="0">
                <a:latin typeface="微软雅黑" panose="020B0503020204020204" pitchFamily="34" charset="-122"/>
                <a:ea typeface="微软雅黑" panose="020B0503020204020204" pitchFamily="34" charset="-122"/>
              </a:rPr>
              <a:t>使用视频植入平台</a:t>
            </a:r>
            <a:r>
              <a:rPr lang="zh-CN" altLang="en-US" sz="2000" dirty="0">
                <a:latin typeface="微软雅黑" panose="020B0503020204020204" pitchFamily="34" charset="-122"/>
                <a:ea typeface="微软雅黑" panose="020B0503020204020204" pitchFamily="34" charset="-122"/>
              </a:rPr>
              <a:t>，寓教于乐，适应不同层次人次的</a:t>
            </a:r>
            <a:r>
              <a:rPr lang="zh-CN" altLang="en-US" sz="2000" dirty="0" smtClean="0">
                <a:latin typeface="微软雅黑" panose="020B0503020204020204" pitchFamily="34" charset="-122"/>
                <a:ea typeface="微软雅黑" panose="020B0503020204020204" pitchFamily="34" charset="-122"/>
              </a:rPr>
              <a:t>要求，并培育</a:t>
            </a:r>
            <a:r>
              <a:rPr lang="zh-CN" altLang="en-US" sz="2000" dirty="0" smtClean="0">
                <a:solidFill>
                  <a:srgbClr val="FF0000"/>
                </a:solidFill>
                <a:latin typeface="微软雅黑" panose="020B0503020204020204" pitchFamily="34" charset="-122"/>
                <a:ea typeface="微软雅黑" panose="020B0503020204020204" pitchFamily="34" charset="-122"/>
              </a:rPr>
              <a:t>潜在用户</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marL="285750" indent="-285750">
              <a:lnSpc>
                <a:spcPct val="18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通过一些新媒体手段，促进用户与平台、用户与用户之间的互动交流。如</a:t>
            </a:r>
            <a:r>
              <a:rPr lang="zh-CN" altLang="en-US" sz="2000" dirty="0">
                <a:solidFill>
                  <a:srgbClr val="FF0000"/>
                </a:solidFill>
                <a:latin typeface="微软雅黑" panose="020B0503020204020204" pitchFamily="34" charset="-122"/>
                <a:ea typeface="微软雅黑" panose="020B0503020204020204" pitchFamily="34" charset="-122"/>
              </a:rPr>
              <a:t>社区、活动</a:t>
            </a:r>
            <a:r>
              <a:rPr lang="zh-CN" altLang="en-US" sz="2000" dirty="0" smtClean="0">
                <a:latin typeface="微软雅黑" panose="020B0503020204020204" pitchFamily="34" charset="-122"/>
                <a:ea typeface="微软雅黑" panose="020B0503020204020204" pitchFamily="34" charset="-122"/>
              </a:rPr>
              <a:t>等。使得信息发布不再是枯燥的单向行为。</a:t>
            </a:r>
            <a:endParaRPr lang="en-US" altLang="zh-CN" sz="2000" dirty="0">
              <a:latin typeface="微软雅黑" panose="020B0503020204020204" pitchFamily="34" charset="-122"/>
              <a:ea typeface="微软雅黑" panose="020B0503020204020204" pitchFamily="34" charset="-122"/>
            </a:endParaRPr>
          </a:p>
          <a:p>
            <a:pPr>
              <a:lnSpc>
                <a:spcPct val="180000"/>
              </a:lnSpc>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1293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建设任务 </a:t>
            </a:r>
            <a:r>
              <a:rPr lang="en-US" altLang="zh-CN" dirty="0"/>
              <a:t>- </a:t>
            </a:r>
            <a:r>
              <a:rPr lang="en-US" altLang="zh-CN" dirty="0" smtClean="0"/>
              <a:t>7.</a:t>
            </a:r>
            <a:r>
              <a:rPr lang="zh-CN" altLang="zh-CN" dirty="0"/>
              <a:t>统计分析决策系统</a:t>
            </a:r>
            <a:r>
              <a:rPr lang="zh-CN" altLang="zh-CN" dirty="0" smtClean="0"/>
              <a:t>建设</a:t>
            </a:r>
            <a:endParaRPr lang="zh-CN" altLang="en-US" dirty="0"/>
          </a:p>
        </p:txBody>
      </p:sp>
      <p:sp>
        <p:nvSpPr>
          <p:cNvPr id="4" name="TextBox 3"/>
          <p:cNvSpPr txBox="1"/>
          <p:nvPr/>
        </p:nvSpPr>
        <p:spPr>
          <a:xfrm>
            <a:off x="827584" y="1485939"/>
            <a:ext cx="7632848" cy="3000821"/>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统计分析</a:t>
            </a:r>
            <a:r>
              <a:rPr lang="zh-CN" altLang="en-US" dirty="0">
                <a:latin typeface="微软雅黑" panose="020B0503020204020204" pitchFamily="34" charset="-122"/>
                <a:ea typeface="微软雅黑" panose="020B0503020204020204" pitchFamily="34" charset="-122"/>
              </a:rPr>
              <a:t>决策系统，需要对共享服务平台从课题申请、数据下载、等各个环节进行记录，并进行分类统计汇总，在此基础上才能有效的进行数据的汇总统计，予以可视化展示。统计决策系统应包含部分</a:t>
            </a:r>
            <a:r>
              <a:rPr lang="zh-CN" altLang="en-US" dirty="0">
                <a:solidFill>
                  <a:srgbClr val="FF0000"/>
                </a:solidFill>
                <a:latin typeface="微软雅黑" panose="020B0503020204020204" pitchFamily="34" charset="-122"/>
                <a:ea typeface="微软雅黑" panose="020B0503020204020204" pitchFamily="34" charset="-122"/>
              </a:rPr>
              <a:t>动态和静态指标</a:t>
            </a:r>
            <a:r>
              <a:rPr lang="zh-CN" altLang="en-US" dirty="0">
                <a:latin typeface="微软雅黑" panose="020B0503020204020204" pitchFamily="34" charset="-122"/>
                <a:ea typeface="微软雅黑" panose="020B0503020204020204" pitchFamily="34" charset="-122"/>
              </a:rPr>
              <a:t>。动态指标为变化相对较快的数据，可实时刷新展示，如用户系统操作行为、设施</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设备每日实验安排等。静态指标为按年、月、周展示的相关统计指标。</a:t>
            </a:r>
          </a:p>
          <a:p>
            <a:pPr>
              <a:lnSpc>
                <a:spcPct val="150000"/>
              </a:lnSpc>
            </a:pPr>
            <a:r>
              <a:rPr lang="en-US" altLang="zh-CN" dirty="0" smtClean="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247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快盘\01科技基础设施开放共享网\07网站建设\20150515\统计分析首页.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394"/>
          <a:stretch/>
        </p:blipFill>
        <p:spPr bwMode="auto">
          <a:xfrm>
            <a:off x="0" y="21602"/>
            <a:ext cx="9145016" cy="7079805"/>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p:spPr>
      </p:pic>
      <p:sp>
        <p:nvSpPr>
          <p:cNvPr id="11" name="矩形 10"/>
          <p:cNvSpPr/>
          <p:nvPr/>
        </p:nvSpPr>
        <p:spPr>
          <a:xfrm>
            <a:off x="1593110" y="4221858"/>
            <a:ext cx="7011337" cy="2447502"/>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19672" y="1268760"/>
            <a:ext cx="7011337" cy="266305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305569" y="793170"/>
            <a:ext cx="3485875" cy="523220"/>
          </a:xfrm>
          <a:prstGeom prst="rect">
            <a:avLst/>
          </a:prstGeom>
          <a:noFill/>
          <a:ln>
            <a:noFill/>
          </a:ln>
        </p:spPr>
        <p:txBody>
          <a:bodyPr wrap="square" rtlCol="0">
            <a:spAutoFit/>
          </a:bodyPr>
          <a:lstStyle/>
          <a:p>
            <a:pPr algn="ctr"/>
            <a:r>
              <a:rPr lang="zh-CN" altLang="en-US" sz="2800" dirty="0" smtClean="0">
                <a:solidFill>
                  <a:srgbClr val="FF0000"/>
                </a:solidFill>
                <a:latin typeface="微软雅黑" panose="020B0503020204020204" pitchFamily="34" charset="-122"/>
                <a:ea typeface="微软雅黑" panose="020B0503020204020204" pitchFamily="34" charset="-122"/>
              </a:rPr>
              <a:t>统计首页</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664296" y="3841884"/>
            <a:ext cx="3816424" cy="523220"/>
          </a:xfrm>
          <a:prstGeom prst="rect">
            <a:avLst/>
          </a:prstGeom>
          <a:noFill/>
          <a:ln>
            <a:solidFill>
              <a:schemeClr val="bg2">
                <a:lumMod val="95000"/>
                <a:lumOff val="5000"/>
              </a:schemeClr>
            </a:solidFill>
          </a:ln>
        </p:spPr>
        <p:txBody>
          <a:bodyPr wrap="square" rtlCol="0">
            <a:spAutoFit/>
          </a:bodyPr>
          <a:lstStyle/>
          <a:p>
            <a:pPr algn="ctr"/>
            <a:r>
              <a:rPr lang="en-US" altLang="zh-CN" sz="2800" dirty="0" smtClean="0">
                <a:solidFill>
                  <a:srgbClr val="FF0000"/>
                </a:solidFill>
              </a:rPr>
              <a:t>7.</a:t>
            </a:r>
            <a:r>
              <a:rPr lang="zh-CN" altLang="zh-CN" sz="2800" dirty="0" smtClean="0">
                <a:solidFill>
                  <a:srgbClr val="FF0000"/>
                </a:solidFill>
              </a:rPr>
              <a:t>统计分析</a:t>
            </a:r>
            <a:r>
              <a:rPr lang="zh-CN" altLang="zh-CN" sz="2800" dirty="0">
                <a:solidFill>
                  <a:srgbClr val="FF0000"/>
                </a:solidFill>
              </a:rPr>
              <a:t>决策系统</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659141" y="1409492"/>
            <a:ext cx="3485875" cy="523220"/>
          </a:xfrm>
          <a:prstGeom prst="rect">
            <a:avLst/>
          </a:prstGeom>
          <a:noFill/>
          <a:ln>
            <a:noFill/>
          </a:ln>
        </p:spPr>
        <p:txBody>
          <a:bodyPr wrap="square" rtlCol="0">
            <a:spAutoFit/>
          </a:bodyPr>
          <a:lstStyle/>
          <a:p>
            <a:pPr algn="ctr"/>
            <a:r>
              <a:rPr lang="zh-CN" altLang="en-US" sz="2800" dirty="0">
                <a:solidFill>
                  <a:srgbClr val="FF0000"/>
                </a:solidFill>
                <a:latin typeface="微软雅黑" panose="020B0503020204020204" pitchFamily="34" charset="-122"/>
                <a:ea typeface="微软雅黑" panose="020B0503020204020204" pitchFamily="34" charset="-122"/>
              </a:rPr>
              <a:t>用户</a:t>
            </a:r>
          </a:p>
        </p:txBody>
      </p:sp>
      <p:sp>
        <p:nvSpPr>
          <p:cNvPr id="18" name="TextBox 17"/>
          <p:cNvSpPr txBox="1"/>
          <p:nvPr/>
        </p:nvSpPr>
        <p:spPr>
          <a:xfrm>
            <a:off x="5640091" y="4178460"/>
            <a:ext cx="3485875" cy="523220"/>
          </a:xfrm>
          <a:prstGeom prst="rect">
            <a:avLst/>
          </a:prstGeom>
          <a:noFill/>
          <a:ln>
            <a:noFill/>
          </a:ln>
        </p:spPr>
        <p:txBody>
          <a:bodyPr wrap="square" rtlCol="0">
            <a:spAutoFit/>
          </a:bodyPr>
          <a:lstStyle/>
          <a:p>
            <a:pPr algn="ctr"/>
            <a:r>
              <a:rPr lang="zh-CN" altLang="en-US" sz="2800" dirty="0" smtClean="0">
                <a:solidFill>
                  <a:srgbClr val="FF0000"/>
                </a:solidFill>
                <a:latin typeface="微软雅黑" panose="020B0503020204020204" pitchFamily="34" charset="-122"/>
                <a:ea typeface="微软雅黑" panose="020B0503020204020204" pitchFamily="34" charset="-122"/>
              </a:rPr>
              <a:t>课题</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9607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中科</a:t>
            </a:r>
            <a:r>
              <a:rPr lang="zh-CN" altLang="en-US" dirty="0" smtClean="0"/>
              <a:t>院设施开放共享情况</a:t>
            </a:r>
            <a:endParaRPr lang="zh-CN" altLang="en-US" dirty="0"/>
          </a:p>
        </p:txBody>
      </p:sp>
      <p:sp>
        <p:nvSpPr>
          <p:cNvPr id="4" name="矩形 3"/>
          <p:cNvSpPr/>
          <p:nvPr/>
        </p:nvSpPr>
        <p:spPr>
          <a:xfrm>
            <a:off x="393410" y="1340768"/>
            <a:ext cx="842493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93410" y="1340768"/>
            <a:ext cx="8424936" cy="864096"/>
          </a:xfrm>
          <a:prstGeom prst="rect">
            <a:avLst/>
          </a:prstGeom>
          <a:noFill/>
        </p:spPr>
        <p:txBody>
          <a:bodyPr wrap="square" rtlCol="0">
            <a:noAutofit/>
          </a:bodyPr>
          <a:lstStyle/>
          <a:p>
            <a:r>
              <a:rPr lang="x-none" altLang="zh-CN" dirty="0">
                <a:latin typeface="微软雅黑" panose="020B0503020204020204" pitchFamily="34" charset="-122"/>
                <a:ea typeface="微软雅黑" panose="020B0503020204020204" pitchFamily="34" charset="-122"/>
              </a:rPr>
              <a:t>重大科技基础设施是为探索未知世界、发现自然规律、实现技术变革提供极限研究手段的大型复杂科学研究系统，是突破科学前沿、</a:t>
            </a:r>
            <a:r>
              <a:rPr lang="x-none" altLang="zh-CN" dirty="0" smtClean="0">
                <a:latin typeface="微软雅黑" panose="020B0503020204020204" pitchFamily="34" charset="-122"/>
                <a:ea typeface="微软雅黑" panose="020B0503020204020204" pitchFamily="34" charset="-122"/>
              </a:rPr>
              <a:t>解决经济社会发展和国家安全重大科技问题的物质技术基础</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pic>
        <p:nvPicPr>
          <p:cNvPr id="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486" y="2392373"/>
            <a:ext cx="5324475" cy="393382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107314" y="6444044"/>
            <a:ext cx="4108817"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中科院</a:t>
            </a:r>
            <a:r>
              <a:rPr lang="zh-CN" altLang="zh-CN" dirty="0" smtClean="0">
                <a:latin typeface="微软雅黑" panose="020B0503020204020204" pitchFamily="34" charset="-122"/>
                <a:ea typeface="微软雅黑" panose="020B0503020204020204" pitchFamily="34" charset="-122"/>
              </a:rPr>
              <a:t>运行</a:t>
            </a:r>
            <a:r>
              <a:rPr lang="zh-CN" altLang="zh-CN" dirty="0">
                <a:latin typeface="微软雅黑" panose="020B0503020204020204" pitchFamily="34" charset="-122"/>
                <a:ea typeface="微软雅黑" panose="020B0503020204020204" pitchFamily="34" charset="-122"/>
              </a:rPr>
              <a:t>的重大科技基础设施分布图</a:t>
            </a:r>
          </a:p>
        </p:txBody>
      </p:sp>
    </p:spTree>
    <p:extLst>
      <p:ext uri="{BB962C8B-B14F-4D97-AF65-F5344CB8AC3E}">
        <p14:creationId xmlns:p14="http://schemas.microsoft.com/office/powerpoint/2010/main" val="167039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快盘\01科技基础设施开放共享网\07网站建设\20150515\统计分析-论文年度.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859"/>
          <a:stretch/>
        </p:blipFill>
        <p:spPr bwMode="auto">
          <a:xfrm>
            <a:off x="-36512" y="-44598"/>
            <a:ext cx="9180000" cy="6902598"/>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a:off x="2664296" y="3841884"/>
            <a:ext cx="3816424" cy="523220"/>
          </a:xfrm>
          <a:prstGeom prst="rect">
            <a:avLst/>
          </a:prstGeom>
          <a:noFill/>
          <a:ln>
            <a:solidFill>
              <a:schemeClr val="bg2">
                <a:lumMod val="95000"/>
                <a:lumOff val="5000"/>
              </a:schemeClr>
            </a:solidFill>
          </a:ln>
        </p:spPr>
        <p:txBody>
          <a:bodyPr wrap="square" rtlCol="0">
            <a:spAutoFit/>
          </a:bodyPr>
          <a:lstStyle/>
          <a:p>
            <a:pPr algn="ctr"/>
            <a:r>
              <a:rPr lang="en-US" altLang="zh-CN" sz="2800" dirty="0" smtClean="0">
                <a:solidFill>
                  <a:srgbClr val="FF0000"/>
                </a:solidFill>
              </a:rPr>
              <a:t>7.</a:t>
            </a:r>
            <a:r>
              <a:rPr lang="zh-CN" altLang="zh-CN" sz="2800" dirty="0" smtClean="0">
                <a:solidFill>
                  <a:srgbClr val="FF0000"/>
                </a:solidFill>
              </a:rPr>
              <a:t>统计分析</a:t>
            </a:r>
            <a:r>
              <a:rPr lang="zh-CN" altLang="zh-CN" sz="2800" dirty="0">
                <a:solidFill>
                  <a:srgbClr val="FF0000"/>
                </a:solidFill>
              </a:rPr>
              <a:t>决策系统</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1511152" y="1412776"/>
            <a:ext cx="1188640" cy="475252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145134" y="476672"/>
            <a:ext cx="3485875" cy="523220"/>
          </a:xfrm>
          <a:prstGeom prst="rect">
            <a:avLst/>
          </a:prstGeom>
          <a:noFill/>
          <a:ln>
            <a:noFill/>
          </a:ln>
        </p:spPr>
        <p:txBody>
          <a:bodyPr wrap="square" rtlCol="0">
            <a:spAutoFit/>
          </a:bodyPr>
          <a:lstStyle/>
          <a:p>
            <a:pPr algn="ctr"/>
            <a:r>
              <a:rPr lang="zh-CN" altLang="en-US" sz="2800" dirty="0" smtClean="0">
                <a:solidFill>
                  <a:srgbClr val="FF0000"/>
                </a:solidFill>
                <a:latin typeface="微软雅黑" panose="020B0503020204020204" pitchFamily="34" charset="-122"/>
                <a:ea typeface="微软雅黑" panose="020B0503020204020204" pitchFamily="34" charset="-122"/>
              </a:rPr>
              <a:t>成果页</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640" y="1340768"/>
            <a:ext cx="3816424" cy="523220"/>
          </a:xfrm>
          <a:prstGeom prst="rect">
            <a:avLst/>
          </a:prstGeom>
          <a:noFill/>
          <a:ln>
            <a:noFill/>
          </a:ln>
        </p:spPr>
        <p:txBody>
          <a:bodyPr wrap="square" rtlCol="0">
            <a:spAutoFit/>
          </a:bodyPr>
          <a:lstStyle/>
          <a:p>
            <a:pPr algn="ctr"/>
            <a:r>
              <a:rPr lang="zh-CN" altLang="en-US" sz="2800" dirty="0" smtClean="0">
                <a:solidFill>
                  <a:srgbClr val="FF0000"/>
                </a:solidFill>
                <a:latin typeface="微软雅黑" panose="020B0503020204020204" pitchFamily="34" charset="-122"/>
                <a:ea typeface="微软雅黑" panose="020B0503020204020204" pitchFamily="34" charset="-122"/>
              </a:rPr>
              <a:t>筛选</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399072" y="6165304"/>
            <a:ext cx="3816424" cy="523220"/>
          </a:xfrm>
          <a:prstGeom prst="rect">
            <a:avLst/>
          </a:prstGeom>
          <a:noFill/>
          <a:ln>
            <a:noFill/>
          </a:ln>
        </p:spPr>
        <p:txBody>
          <a:bodyPr wrap="square" rtlCol="0">
            <a:spAutoFit/>
          </a:bodyPr>
          <a:lstStyle/>
          <a:p>
            <a:pPr algn="ctr"/>
            <a:r>
              <a:rPr lang="zh-CN" altLang="en-US" sz="2800" dirty="0">
                <a:solidFill>
                  <a:srgbClr val="FF0000"/>
                </a:solidFill>
                <a:latin typeface="微软雅黑" panose="020B0503020204020204" pitchFamily="34" charset="-122"/>
                <a:ea typeface="微软雅黑" panose="020B0503020204020204" pitchFamily="34" charset="-122"/>
              </a:rPr>
              <a:t>导出</a:t>
            </a:r>
          </a:p>
        </p:txBody>
      </p:sp>
      <p:sp>
        <p:nvSpPr>
          <p:cNvPr id="10" name="矩形 9"/>
          <p:cNvSpPr/>
          <p:nvPr/>
        </p:nvSpPr>
        <p:spPr>
          <a:xfrm>
            <a:off x="7794680" y="6258416"/>
            <a:ext cx="1349319" cy="607804"/>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53289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42" y="1268760"/>
            <a:ext cx="9144000" cy="4824535"/>
          </a:xfrm>
          <a:prstGeom prst="rect">
            <a:avLst/>
          </a:prstGeom>
          <a:solidFill>
            <a:schemeClr val="tx1"/>
          </a:solidFill>
          <a:effectLst>
            <a:outerShdw blurRad="50800" dist="38100" dir="5400000" algn="t" rotWithShape="0">
              <a:prstClr val="black">
                <a:alpha val="40000"/>
              </a:prstClr>
            </a:outerShdw>
          </a:effectLst>
        </p:spPr>
        <p:txBody>
          <a:bodyPr wrap="square" rtlCol="0">
            <a:noAutofit/>
          </a:bodyPr>
          <a:lstStyle/>
          <a:p>
            <a:endParaRPr lang="zh-CN" altLang="en-US" dirty="0"/>
          </a:p>
        </p:txBody>
      </p:sp>
      <p:sp>
        <p:nvSpPr>
          <p:cNvPr id="2" name="标题 1"/>
          <p:cNvSpPr>
            <a:spLocks noGrp="1"/>
          </p:cNvSpPr>
          <p:nvPr>
            <p:ph type="title"/>
          </p:nvPr>
        </p:nvSpPr>
        <p:spPr/>
        <p:txBody>
          <a:bodyPr/>
          <a:lstStyle/>
          <a:p>
            <a:r>
              <a:rPr lang="zh-CN" altLang="en-US" dirty="0" smtClean="0"/>
              <a:t>建设任务 </a:t>
            </a:r>
            <a:r>
              <a:rPr lang="en-US" altLang="zh-CN" dirty="0"/>
              <a:t>- </a:t>
            </a:r>
            <a:r>
              <a:rPr lang="en-US" altLang="zh-CN" dirty="0" smtClean="0"/>
              <a:t>8.</a:t>
            </a:r>
            <a:r>
              <a:rPr lang="zh-CN" altLang="zh-CN" dirty="0"/>
              <a:t>移动端</a:t>
            </a:r>
            <a:r>
              <a:rPr lang="zh-CN" altLang="zh-CN" dirty="0" smtClean="0"/>
              <a:t>建设</a:t>
            </a:r>
            <a:endParaRPr lang="zh-CN" altLang="en-US" dirty="0"/>
          </a:p>
        </p:txBody>
      </p:sp>
      <p:sp>
        <p:nvSpPr>
          <p:cNvPr id="3" name="内容占位符 2"/>
          <p:cNvSpPr>
            <a:spLocks noGrp="1"/>
          </p:cNvSpPr>
          <p:nvPr>
            <p:ph idx="1"/>
          </p:nvPr>
        </p:nvSpPr>
        <p:spPr>
          <a:xfrm>
            <a:off x="586680" y="1368896"/>
            <a:ext cx="8305800" cy="4724400"/>
          </a:xfrm>
        </p:spPr>
        <p:txBody>
          <a:bodyPr/>
          <a:lstStyle/>
          <a:p>
            <a:pPr>
              <a:lnSpc>
                <a:spcPct val="150000"/>
              </a:lnSpc>
            </a:pPr>
            <a:r>
              <a:rPr lang="zh-CN" altLang="en-US" sz="2000" dirty="0">
                <a:solidFill>
                  <a:schemeClr val="bg2">
                    <a:lumMod val="85000"/>
                    <a:lumOff val="15000"/>
                  </a:schemeClr>
                </a:solidFill>
              </a:rPr>
              <a:t>展示设施和设备信息，提供实验的在线预约功能，推送设施开放共享重要通知公告，查阅个人信息和信用状况，了解预约申请的进展情况</a:t>
            </a:r>
            <a:r>
              <a:rPr lang="zh-CN" altLang="en-US" sz="2000" dirty="0" smtClean="0">
                <a:solidFill>
                  <a:schemeClr val="bg2">
                    <a:lumMod val="85000"/>
                    <a:lumOff val="15000"/>
                  </a:schemeClr>
                </a:solidFill>
              </a:rPr>
              <a:t>。</a:t>
            </a:r>
            <a:endParaRPr lang="zh-CN" altLang="en-US" sz="2000" dirty="0">
              <a:solidFill>
                <a:schemeClr val="bg2">
                  <a:lumMod val="85000"/>
                  <a:lumOff val="15000"/>
                </a:schemeClr>
              </a:solidFill>
            </a:endParaRPr>
          </a:p>
        </p:txBody>
      </p:sp>
      <p:grpSp>
        <p:nvGrpSpPr>
          <p:cNvPr id="4" name="组合 5"/>
          <p:cNvGrpSpPr/>
          <p:nvPr/>
        </p:nvGrpSpPr>
        <p:grpSpPr>
          <a:xfrm>
            <a:off x="755576" y="2564904"/>
            <a:ext cx="7846791" cy="3456384"/>
            <a:chOff x="897812" y="2276871"/>
            <a:chExt cx="7486206" cy="3168254"/>
          </a:xfrm>
        </p:grpSpPr>
        <p:pic>
          <p:nvPicPr>
            <p:cNvPr id="7" name="Picture 2" descr="C:\Users\hwfan\Desktop\temp2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993"/>
            <a:stretch/>
          </p:blipFill>
          <p:spPr bwMode="auto">
            <a:xfrm>
              <a:off x="4570220" y="2276872"/>
              <a:ext cx="2014911" cy="31682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wfan\Desktop\temp2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3"/>
            <a:stretch/>
          </p:blipFill>
          <p:spPr bwMode="auto">
            <a:xfrm>
              <a:off x="897812" y="2276872"/>
              <a:ext cx="2014911" cy="3168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hwfan\Desktop\temp2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993"/>
            <a:stretch/>
          </p:blipFill>
          <p:spPr bwMode="auto">
            <a:xfrm>
              <a:off x="2696699" y="2276871"/>
              <a:ext cx="2014911" cy="31682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hwfan\Desktop\temp22\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993"/>
            <a:stretch/>
          </p:blipFill>
          <p:spPr bwMode="auto">
            <a:xfrm>
              <a:off x="6369107" y="2276872"/>
              <a:ext cx="2014911" cy="31682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4481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0"/>
          <p:cNvGrpSpPr/>
          <p:nvPr/>
        </p:nvGrpSpPr>
        <p:grpSpPr>
          <a:xfrm>
            <a:off x="2210062" y="980728"/>
            <a:ext cx="5242258" cy="4600484"/>
            <a:chOff x="1979518" y="1061926"/>
            <a:chExt cx="4534093" cy="4548357"/>
          </a:xfrm>
          <a:solidFill>
            <a:schemeClr val="bg1">
              <a:lumMod val="65000"/>
            </a:schemeClr>
          </a:solidFill>
          <a:effectLst>
            <a:outerShdw blurRad="723900" dist="50800" dir="6120000" algn="ctr" rotWithShape="0">
              <a:srgbClr val="000000">
                <a:alpha val="57000"/>
              </a:srgbClr>
            </a:outerShdw>
          </a:effectLst>
          <a:scene3d>
            <a:camera prst="perspectiveFront" fov="5400000">
              <a:rot lat="19653974" lon="19492282" rev="1671675"/>
            </a:camera>
            <a:lightRig rig="threePt" dir="t"/>
          </a:scene3d>
        </p:grpSpPr>
        <p:sp>
          <p:nvSpPr>
            <p:cNvPr id="5" name="Träne 6"/>
            <p:cNvSpPr/>
            <p:nvPr/>
          </p:nvSpPr>
          <p:spPr>
            <a:xfrm>
              <a:off x="1979518" y="3425883"/>
              <a:ext cx="2184400" cy="2184400"/>
            </a:xfrm>
            <a:prstGeom prst="teardrop">
              <a:avLst/>
            </a:prstGeom>
            <a:solidFill>
              <a:srgbClr val="4D91DB"/>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3200" dirty="0" smtClean="0">
                  <a:solidFill>
                    <a:schemeClr val="bg2">
                      <a:lumMod val="95000"/>
                      <a:lumOff val="5000"/>
                    </a:schemeClr>
                  </a:solidFill>
                </a:rPr>
                <a:t>外部平台对接</a:t>
              </a:r>
              <a:endParaRPr lang="de-DE" sz="3200" dirty="0">
                <a:solidFill>
                  <a:schemeClr val="bg2">
                    <a:lumMod val="95000"/>
                    <a:lumOff val="5000"/>
                  </a:schemeClr>
                </a:solidFill>
              </a:endParaRPr>
            </a:p>
          </p:txBody>
        </p:sp>
        <p:sp>
          <p:nvSpPr>
            <p:cNvPr id="6" name="Träne 7"/>
            <p:cNvSpPr/>
            <p:nvPr/>
          </p:nvSpPr>
          <p:spPr>
            <a:xfrm flipH="1">
              <a:off x="4329209" y="3425883"/>
              <a:ext cx="2184400" cy="2184400"/>
            </a:xfrm>
            <a:prstGeom prst="teardrop">
              <a:avLst/>
            </a:prstGeom>
            <a:solidFill>
              <a:schemeClr val="accent6">
                <a:lumMod val="75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zh-CN" altLang="en-US" sz="3200" dirty="0">
                  <a:solidFill>
                    <a:schemeClr val="bg2">
                      <a:lumMod val="95000"/>
                      <a:lumOff val="5000"/>
                    </a:schemeClr>
                  </a:solidFill>
                  <a:latin typeface="微软雅黑" panose="020B0503020204020204" pitchFamily="34" charset="-122"/>
                  <a:ea typeface="微软雅黑" panose="020B0503020204020204" pitchFamily="34" charset="-122"/>
                </a:rPr>
                <a:t>统一认证</a:t>
              </a:r>
              <a:endParaRPr lang="en-US" altLang="zh-CN" sz="3200" dirty="0">
                <a:solidFill>
                  <a:schemeClr val="bg2">
                    <a:lumMod val="95000"/>
                    <a:lumOff val="5000"/>
                  </a:schemeClr>
                </a:solidFill>
                <a:latin typeface="微软雅黑" panose="020B0503020204020204" pitchFamily="34" charset="-122"/>
                <a:ea typeface="微软雅黑" panose="020B0503020204020204" pitchFamily="34" charset="-122"/>
              </a:endParaRPr>
            </a:p>
            <a:p>
              <a:pPr algn="ctr">
                <a:defRPr/>
              </a:pPr>
              <a:endParaRPr lang="de-DE" sz="3200" dirty="0">
                <a:solidFill>
                  <a:schemeClr val="bg2">
                    <a:lumMod val="95000"/>
                    <a:lumOff val="5000"/>
                  </a:schemeClr>
                </a:solidFill>
              </a:endParaRPr>
            </a:p>
          </p:txBody>
        </p:sp>
        <p:sp>
          <p:nvSpPr>
            <p:cNvPr id="7" name="Träne 8"/>
            <p:cNvSpPr/>
            <p:nvPr/>
          </p:nvSpPr>
          <p:spPr>
            <a:xfrm flipV="1">
              <a:off x="1979518" y="1061926"/>
              <a:ext cx="2184400" cy="2184400"/>
            </a:xfrm>
            <a:prstGeom prst="teardrop">
              <a:avLst/>
            </a:prstGeom>
            <a:solidFill>
              <a:srgbClr val="8FBAE9"/>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e-DE" sz="3200" dirty="0">
                <a:solidFill>
                  <a:schemeClr val="bg2">
                    <a:lumMod val="95000"/>
                    <a:lumOff val="5000"/>
                  </a:schemeClr>
                </a:solidFill>
              </a:endParaRPr>
            </a:p>
          </p:txBody>
        </p:sp>
        <p:sp>
          <p:nvSpPr>
            <p:cNvPr id="8" name="Träne 9"/>
            <p:cNvSpPr/>
            <p:nvPr/>
          </p:nvSpPr>
          <p:spPr>
            <a:xfrm flipH="1" flipV="1">
              <a:off x="4329210" y="1061926"/>
              <a:ext cx="2184401" cy="2184400"/>
            </a:xfrm>
            <a:prstGeom prst="teardrop">
              <a:avLst/>
            </a:prstGeom>
            <a:solidFill>
              <a:schemeClr val="accent6">
                <a:lumMod val="40000"/>
                <a:lumOff val="60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flatTx/>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e-DE" sz="3200" dirty="0">
                <a:solidFill>
                  <a:schemeClr val="bg2">
                    <a:lumMod val="95000"/>
                    <a:lumOff val="5000"/>
                  </a:schemeClr>
                </a:solidFill>
              </a:endParaRPr>
            </a:p>
          </p:txBody>
        </p:sp>
      </p:grpSp>
      <p:sp>
        <p:nvSpPr>
          <p:cNvPr id="10" name="标题 1"/>
          <p:cNvSpPr>
            <a:spLocks noGrp="1"/>
          </p:cNvSpPr>
          <p:nvPr>
            <p:ph type="title"/>
          </p:nvPr>
        </p:nvSpPr>
        <p:spPr>
          <a:xfrm>
            <a:off x="1828800" y="457200"/>
            <a:ext cx="6934200" cy="563563"/>
          </a:xfrm>
        </p:spPr>
        <p:txBody>
          <a:bodyPr/>
          <a:lstStyle/>
          <a:p>
            <a:r>
              <a:rPr lang="zh-CN" altLang="en-US" dirty="0" smtClean="0"/>
              <a:t>建设任务 </a:t>
            </a:r>
            <a:r>
              <a:rPr lang="en-US" altLang="zh-CN" dirty="0" smtClean="0"/>
              <a:t>- 9.</a:t>
            </a:r>
            <a:r>
              <a:rPr lang="zh-CN" altLang="en-US" dirty="0" smtClean="0"/>
              <a:t>基础核心功能</a:t>
            </a:r>
            <a:endParaRPr lang="zh-CN" altLang="en-US" dirty="0"/>
          </a:p>
        </p:txBody>
      </p:sp>
      <p:sp>
        <p:nvSpPr>
          <p:cNvPr id="12" name="TextBox 11"/>
          <p:cNvSpPr txBox="1"/>
          <p:nvPr/>
        </p:nvSpPr>
        <p:spPr>
          <a:xfrm rot="21130649">
            <a:off x="4734967" y="2313833"/>
            <a:ext cx="1617530" cy="461665"/>
          </a:xfrm>
          <a:prstGeom prst="rect">
            <a:avLst/>
          </a:prstGeom>
          <a:noFill/>
        </p:spPr>
        <p:txBody>
          <a:bodyPr wrap="square" rtlCol="0">
            <a:spAutoFit/>
          </a:bodyPr>
          <a:lstStyle/>
          <a:p>
            <a:r>
              <a:rPr lang="zh-CN" altLang="en-US" sz="2400" dirty="0">
                <a:solidFill>
                  <a:schemeClr val="bg2">
                    <a:lumMod val="95000"/>
                    <a:lumOff val="5000"/>
                  </a:schemeClr>
                </a:solidFill>
                <a:latin typeface="微软雅黑" panose="020B0503020204020204" pitchFamily="34" charset="-122"/>
                <a:ea typeface="微软雅黑" panose="020B0503020204020204" pitchFamily="34" charset="-122"/>
              </a:rPr>
              <a:t>消息通知</a:t>
            </a:r>
          </a:p>
        </p:txBody>
      </p:sp>
      <p:sp>
        <p:nvSpPr>
          <p:cNvPr id="13" name="TextBox 12"/>
          <p:cNvSpPr txBox="1"/>
          <p:nvPr/>
        </p:nvSpPr>
        <p:spPr>
          <a:xfrm rot="21241776">
            <a:off x="2424671" y="2471271"/>
            <a:ext cx="1617530" cy="461665"/>
          </a:xfrm>
          <a:prstGeom prst="rect">
            <a:avLst/>
          </a:prstGeom>
          <a:noFill/>
        </p:spPr>
        <p:txBody>
          <a:bodyPr wrap="square" rtlCol="0">
            <a:spAutoFit/>
          </a:bodyPr>
          <a:lstStyle/>
          <a:p>
            <a:r>
              <a:rPr lang="zh-CN" altLang="en-US" sz="2400" dirty="0" smtClean="0">
                <a:solidFill>
                  <a:schemeClr val="bg2">
                    <a:lumMod val="95000"/>
                    <a:lumOff val="5000"/>
                  </a:schemeClr>
                </a:solidFill>
                <a:latin typeface="微软雅黑" panose="020B0503020204020204" pitchFamily="34" charset="-122"/>
                <a:ea typeface="微软雅黑" panose="020B0503020204020204" pitchFamily="34" charset="-122"/>
              </a:rPr>
              <a:t>邮件提醒</a:t>
            </a:r>
            <a:endParaRPr lang="zh-CN" altLang="en-US" sz="2400" dirty="0">
              <a:solidFill>
                <a:schemeClr val="bg2">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0856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06857"/>
            <a:ext cx="5623520" cy="317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建设任务 </a:t>
            </a:r>
            <a:r>
              <a:rPr lang="en-US" altLang="zh-CN" kern="0" dirty="0" smtClean="0"/>
              <a:t>-</a:t>
            </a:r>
            <a:r>
              <a:rPr lang="zh-CN" altLang="en-US" kern="0" dirty="0" smtClean="0"/>
              <a:t> </a:t>
            </a:r>
            <a:r>
              <a:rPr lang="en-US" altLang="zh-CN" sz="2800" dirty="0" smtClean="0"/>
              <a:t>10.</a:t>
            </a:r>
            <a:r>
              <a:rPr lang="zh-CN" altLang="zh-CN" sz="2800" dirty="0"/>
              <a:t>数据迁移与系统部署</a:t>
            </a:r>
            <a:r>
              <a:rPr lang="zh-CN" altLang="en-US" sz="2800" dirty="0"/>
              <a:t>工作</a:t>
            </a:r>
          </a:p>
          <a:p>
            <a:endParaRPr lang="zh-CN" altLang="en-US" kern="0" dirty="0"/>
          </a:p>
        </p:txBody>
      </p:sp>
      <p:sp>
        <p:nvSpPr>
          <p:cNvPr id="4" name="TextBox 3"/>
          <p:cNvSpPr txBox="1"/>
          <p:nvPr/>
        </p:nvSpPr>
        <p:spPr>
          <a:xfrm>
            <a:off x="1475755" y="4797301"/>
            <a:ext cx="6624637" cy="1007963"/>
          </a:xfrm>
          <a:prstGeom prst="rect">
            <a:avLst/>
          </a:prstGeom>
          <a:noFill/>
        </p:spPr>
        <p:txBody>
          <a:bodyPr wrap="square" rtlCol="0">
            <a:noAutofit/>
          </a:bodyPr>
          <a:lstStyle/>
          <a:p>
            <a:pPr>
              <a:lnSpc>
                <a:spcPct val="150000"/>
              </a:lnSpc>
            </a:pPr>
            <a:r>
              <a:rPr lang="en-US" altLang="zh-CN" dirty="0" smtClean="0">
                <a:solidFill>
                  <a:schemeClr val="bg2">
                    <a:lumMod val="85000"/>
                    <a:lumOff val="15000"/>
                  </a:schemeClr>
                </a:solidFill>
                <a:latin typeface="微软雅黑" panose="020B0503020204020204" pitchFamily="34" charset="-122"/>
                <a:ea typeface="微软雅黑" panose="020B0503020204020204" pitchFamily="34" charset="-122"/>
              </a:rPr>
              <a:t>	</a:t>
            </a:r>
            <a:r>
              <a:rPr lang="zh-CN" altLang="en-US" dirty="0" smtClean="0">
                <a:solidFill>
                  <a:schemeClr val="bg2">
                    <a:lumMod val="85000"/>
                    <a:lumOff val="15000"/>
                  </a:schemeClr>
                </a:solidFill>
                <a:latin typeface="微软雅黑" panose="020B0503020204020204" pitchFamily="34" charset="-122"/>
                <a:ea typeface="微软雅黑" panose="020B0503020204020204" pitchFamily="34" charset="-122"/>
              </a:rPr>
              <a:t>数据</a:t>
            </a:r>
            <a:r>
              <a:rPr lang="zh-CN" altLang="en-US" dirty="0">
                <a:solidFill>
                  <a:schemeClr val="bg2">
                    <a:lumMod val="85000"/>
                    <a:lumOff val="15000"/>
                  </a:schemeClr>
                </a:solidFill>
                <a:latin typeface="微软雅黑" panose="020B0503020204020204" pitchFamily="34" charset="-122"/>
                <a:ea typeface="微软雅黑" panose="020B0503020204020204" pitchFamily="34" charset="-122"/>
              </a:rPr>
              <a:t>迁移的质量不光是新系统成功上线的重要前提，同时也是新系统今后稳定运行的有力保障</a:t>
            </a:r>
            <a:r>
              <a:rPr lang="zh-CN" altLang="en-US" dirty="0" smtClean="0">
                <a:solidFill>
                  <a:schemeClr val="bg2">
                    <a:lumMod val="85000"/>
                    <a:lumOff val="15000"/>
                  </a:schemeClr>
                </a:solidFill>
                <a:latin typeface="微软雅黑" panose="020B0503020204020204" pitchFamily="34" charset="-122"/>
                <a:ea typeface="微软雅黑" panose="020B0503020204020204" pitchFamily="34" charset="-122"/>
              </a:rPr>
              <a:t>。成功</a:t>
            </a:r>
            <a:r>
              <a:rPr lang="zh-CN" altLang="en-US" dirty="0">
                <a:solidFill>
                  <a:schemeClr val="bg2">
                    <a:lumMod val="85000"/>
                    <a:lumOff val="15000"/>
                  </a:schemeClr>
                </a:solidFill>
                <a:latin typeface="微软雅黑" panose="020B0503020204020204" pitchFamily="34" charset="-122"/>
                <a:ea typeface="微软雅黑" panose="020B0503020204020204" pitchFamily="34" charset="-122"/>
              </a:rPr>
              <a:t>的数据</a:t>
            </a:r>
            <a:r>
              <a:rPr lang="zh-CN" altLang="en-US" dirty="0" smtClean="0">
                <a:solidFill>
                  <a:schemeClr val="bg2">
                    <a:lumMod val="85000"/>
                    <a:lumOff val="15000"/>
                  </a:schemeClr>
                </a:solidFill>
                <a:latin typeface="微软雅黑" panose="020B0503020204020204" pitchFamily="34" charset="-122"/>
                <a:ea typeface="微软雅黑" panose="020B0503020204020204" pitchFamily="34" charset="-122"/>
              </a:rPr>
              <a:t>迁移</a:t>
            </a:r>
            <a:r>
              <a:rPr lang="zh-CN" altLang="en-US" dirty="0">
                <a:solidFill>
                  <a:schemeClr val="bg2">
                    <a:lumMod val="85000"/>
                    <a:lumOff val="15000"/>
                  </a:schemeClr>
                </a:solidFill>
                <a:latin typeface="微软雅黑" panose="020B0503020204020204" pitchFamily="34" charset="-122"/>
                <a:ea typeface="微软雅黑" panose="020B0503020204020204" pitchFamily="34" charset="-122"/>
              </a:rPr>
              <a:t>能够继承珍贵的历史</a:t>
            </a:r>
            <a:r>
              <a:rPr lang="zh-CN" altLang="en-US" dirty="0" smtClean="0">
                <a:solidFill>
                  <a:schemeClr val="bg2">
                    <a:lumMod val="85000"/>
                    <a:lumOff val="15000"/>
                  </a:schemeClr>
                </a:solidFill>
                <a:latin typeface="微软雅黑" panose="020B0503020204020204" pitchFamily="34" charset="-122"/>
                <a:ea typeface="微软雅黑" panose="020B0503020204020204" pitchFamily="34" charset="-122"/>
              </a:rPr>
              <a:t>数据，可以</a:t>
            </a:r>
            <a:r>
              <a:rPr lang="zh-CN" altLang="en-US" dirty="0">
                <a:solidFill>
                  <a:schemeClr val="bg2">
                    <a:lumMod val="85000"/>
                    <a:lumOff val="15000"/>
                  </a:schemeClr>
                </a:solidFill>
                <a:latin typeface="微软雅黑" panose="020B0503020204020204" pitchFamily="34" charset="-122"/>
                <a:ea typeface="微软雅黑" panose="020B0503020204020204" pitchFamily="34" charset="-122"/>
              </a:rPr>
              <a:t>有效地保障新系统的顺利运行</a:t>
            </a:r>
            <a:r>
              <a:rPr lang="zh-CN" altLang="en-US" dirty="0" smtClean="0">
                <a:solidFill>
                  <a:schemeClr val="bg2">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bg2">
                  <a:lumMod val="85000"/>
                  <a:lumOff val="15000"/>
                </a:schemeClr>
              </a:solidFill>
            </a:endParaRPr>
          </a:p>
        </p:txBody>
      </p:sp>
    </p:spTree>
    <p:extLst>
      <p:ext uri="{BB962C8B-B14F-4D97-AF65-F5344CB8AC3E}">
        <p14:creationId xmlns:p14="http://schemas.microsoft.com/office/powerpoint/2010/main" val="2101875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页脚占位符 4"/>
          <p:cNvSpPr>
            <a:spLocks noGrp="1"/>
          </p:cNvSpPr>
          <p:nvPr>
            <p:ph type="ftr" sz="quarter" idx="4294967295"/>
          </p:nvPr>
        </p:nvSpPr>
        <p:spPr>
          <a:xfrm>
            <a:off x="4633118" y="6152106"/>
            <a:ext cx="2895600" cy="228600"/>
          </a:xfrm>
          <a:prstGeom prst="rect">
            <a:avLst/>
          </a:prstGeom>
        </p:spPr>
        <p:txBody>
          <a:bodyPr/>
          <a:lstStyle/>
          <a:p>
            <a:endParaRPr lang="en-US" altLang="zh-CN" dirty="0"/>
          </a:p>
        </p:txBody>
      </p:sp>
      <p:sp>
        <p:nvSpPr>
          <p:cNvPr id="72706" name="Rectangle 2"/>
          <p:cNvSpPr>
            <a:spLocks noGrp="1" noChangeArrowheads="1"/>
          </p:cNvSpPr>
          <p:nvPr>
            <p:ph type="title"/>
          </p:nvPr>
        </p:nvSpPr>
        <p:spPr>
          <a:xfrm>
            <a:off x="1828800" y="561181"/>
            <a:ext cx="6934200" cy="563563"/>
          </a:xfrm>
        </p:spPr>
        <p:txBody>
          <a:bodyPr/>
          <a:lstStyle/>
          <a:p>
            <a:r>
              <a:rPr lang="zh-CN" altLang="en-US" sz="4000" b="0" dirty="0" smtClean="0">
                <a:solidFill>
                  <a:schemeClr val="bg2">
                    <a:lumMod val="20000"/>
                    <a:lumOff val="80000"/>
                  </a:schemeClr>
                </a:solidFill>
                <a:latin typeface="微软雅黑" panose="020B0503020204020204" pitchFamily="34" charset="-122"/>
                <a:ea typeface="微软雅黑" panose="020B0503020204020204" pitchFamily="34" charset="-122"/>
              </a:rPr>
              <a:t>报告提纲</a:t>
            </a:r>
            <a:endParaRPr lang="en-US" altLang="zh-CN" sz="2400" b="0" dirty="0">
              <a:solidFill>
                <a:schemeClr val="bg2">
                  <a:lumMod val="20000"/>
                  <a:lumOff val="80000"/>
                </a:schemeClr>
              </a:solidFill>
              <a:latin typeface="微软雅黑" panose="020B0503020204020204" pitchFamily="34" charset="-122"/>
              <a:ea typeface="微软雅黑" panose="020B0503020204020204" pitchFamily="34" charset="-122"/>
            </a:endParaRPr>
          </a:p>
        </p:txBody>
      </p:sp>
      <p:grpSp>
        <p:nvGrpSpPr>
          <p:cNvPr id="72776" name="Group 72"/>
          <p:cNvGrpSpPr>
            <a:grpSpLocks/>
          </p:cNvGrpSpPr>
          <p:nvPr/>
        </p:nvGrpSpPr>
        <p:grpSpPr bwMode="auto">
          <a:xfrm>
            <a:off x="681831" y="1988840"/>
            <a:ext cx="6365874" cy="1079502"/>
            <a:chOff x="1255" y="1713"/>
            <a:chExt cx="4010" cy="680"/>
          </a:xfrm>
        </p:grpSpPr>
        <p:sp>
          <p:nvSpPr>
            <p:cNvPr id="72724" name="Line 20"/>
            <p:cNvSpPr>
              <a:spLocks noChangeShapeType="1"/>
            </p:cNvSpPr>
            <p:nvPr/>
          </p:nvSpPr>
          <p:spPr bwMode="auto">
            <a:xfrm>
              <a:off x="1392" y="2393"/>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5" name="Text Box 21"/>
            <p:cNvSpPr txBox="1">
              <a:spLocks noChangeArrowheads="1"/>
            </p:cNvSpPr>
            <p:nvPr/>
          </p:nvSpPr>
          <p:spPr bwMode="auto">
            <a:xfrm>
              <a:off x="2208" y="1784"/>
              <a:ext cx="3057"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信息化推动重大科技基础设施</a:t>
              </a:r>
              <a:endParaRPr lang="en-US" altLang="zh-CN" sz="2800" dirty="0" smtClean="0">
                <a:latin typeface="微软雅黑" panose="020B0503020204020204" pitchFamily="34" charset="-122"/>
                <a:ea typeface="微软雅黑" panose="020B0503020204020204" pitchFamily="34" charset="-122"/>
              </a:endParaRPr>
            </a:p>
            <a:p>
              <a:pPr eaLnBrk="0" hangingPunct="0"/>
              <a:r>
                <a:rPr lang="zh-CN" altLang="en-US" sz="2800" dirty="0" smtClean="0">
                  <a:latin typeface="微软雅黑" panose="020B0503020204020204" pitchFamily="34" charset="-122"/>
                  <a:ea typeface="微软雅黑" panose="020B0503020204020204" pitchFamily="34" charset="-122"/>
                </a:rPr>
                <a:t>开放共享的必要性</a:t>
              </a:r>
              <a:endParaRPr lang="en-US" altLang="zh-CN" sz="2800" dirty="0">
                <a:latin typeface="微软雅黑" panose="020B0503020204020204" pitchFamily="34" charset="-122"/>
                <a:ea typeface="微软雅黑" panose="020B0503020204020204" pitchFamily="34" charset="-122"/>
              </a:endParaRPr>
            </a:p>
          </p:txBody>
        </p:sp>
        <p:grpSp>
          <p:nvGrpSpPr>
            <p:cNvPr id="72730" name="Group 26"/>
            <p:cNvGrpSpPr>
              <a:grpSpLocks/>
            </p:cNvGrpSpPr>
            <p:nvPr/>
          </p:nvGrpSpPr>
          <p:grpSpPr bwMode="auto">
            <a:xfrm>
              <a:off x="1255" y="1713"/>
              <a:ext cx="403" cy="399"/>
              <a:chOff x="1303" y="1843"/>
              <a:chExt cx="403" cy="399"/>
            </a:xfrm>
          </p:grpSpPr>
          <p:grpSp>
            <p:nvGrpSpPr>
              <p:cNvPr id="72731" name="Group 27"/>
              <p:cNvGrpSpPr>
                <a:grpSpLocks/>
              </p:cNvGrpSpPr>
              <p:nvPr/>
            </p:nvGrpSpPr>
            <p:grpSpPr bwMode="auto">
              <a:xfrm>
                <a:off x="1303" y="1843"/>
                <a:ext cx="403" cy="399"/>
                <a:chOff x="816" y="2443"/>
                <a:chExt cx="448" cy="441"/>
              </a:xfrm>
            </p:grpSpPr>
            <p:grpSp>
              <p:nvGrpSpPr>
                <p:cNvPr id="72732" name="Group 28"/>
                <p:cNvGrpSpPr>
                  <a:grpSpLocks/>
                </p:cNvGrpSpPr>
                <p:nvPr/>
              </p:nvGrpSpPr>
              <p:grpSpPr bwMode="auto">
                <a:xfrm>
                  <a:off x="816" y="2443"/>
                  <a:ext cx="448" cy="441"/>
                  <a:chOff x="662" y="1617"/>
                  <a:chExt cx="448" cy="441"/>
                </a:xfrm>
              </p:grpSpPr>
              <p:sp>
                <p:nvSpPr>
                  <p:cNvPr id="72733" name="Oval 29"/>
                  <p:cNvSpPr>
                    <a:spLocks noChangeArrowheads="1"/>
                  </p:cNvSpPr>
                  <p:nvPr/>
                </p:nvSpPr>
                <p:spPr bwMode="gray">
                  <a:xfrm>
                    <a:off x="662" y="1617"/>
                    <a:ext cx="182" cy="3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4" name="Oval 30"/>
                  <p:cNvSpPr>
                    <a:spLocks noChangeArrowheads="1"/>
                  </p:cNvSpPr>
                  <p:nvPr/>
                </p:nvSpPr>
                <p:spPr bwMode="gray">
                  <a:xfrm>
                    <a:off x="662" y="1668"/>
                    <a:ext cx="182" cy="39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5" name="Oval 31"/>
                  <p:cNvSpPr>
                    <a:spLocks noChangeArrowheads="1"/>
                  </p:cNvSpPr>
                  <p:nvPr/>
                </p:nvSpPr>
                <p:spPr bwMode="gray">
                  <a:xfrm>
                    <a:off x="694" y="1617"/>
                    <a:ext cx="416" cy="3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36" name="Oval 32"/>
                  <p:cNvSpPr>
                    <a:spLocks noChangeArrowheads="1"/>
                  </p:cNvSpPr>
                  <p:nvPr/>
                </p:nvSpPr>
                <p:spPr bwMode="gray">
                  <a:xfrm>
                    <a:off x="694" y="1618"/>
                    <a:ext cx="416" cy="39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37" name="Group 33"/>
                <p:cNvGrpSpPr>
                  <a:grpSpLocks/>
                </p:cNvGrpSpPr>
                <p:nvPr/>
              </p:nvGrpSpPr>
              <p:grpSpPr bwMode="auto">
                <a:xfrm>
                  <a:off x="871" y="2453"/>
                  <a:ext cx="376" cy="393"/>
                  <a:chOff x="336" y="1047"/>
                  <a:chExt cx="376" cy="393"/>
                </a:xfrm>
              </p:grpSpPr>
              <p:sp>
                <p:nvSpPr>
                  <p:cNvPr id="72738" name="Oval 34"/>
                  <p:cNvSpPr>
                    <a:spLocks noChangeArrowheads="1"/>
                  </p:cNvSpPr>
                  <p:nvPr/>
                </p:nvSpPr>
                <p:spPr bwMode="gray">
                  <a:xfrm>
                    <a:off x="336" y="1047"/>
                    <a:ext cx="376" cy="39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39" name="Group 35"/>
                  <p:cNvGrpSpPr>
                    <a:grpSpLocks/>
                  </p:cNvGrpSpPr>
                  <p:nvPr/>
                </p:nvGrpSpPr>
                <p:grpSpPr bwMode="auto">
                  <a:xfrm>
                    <a:off x="336" y="1049"/>
                    <a:ext cx="364" cy="391"/>
                    <a:chOff x="4166" y="1708"/>
                    <a:chExt cx="1252" cy="1353"/>
                  </a:xfrm>
                </p:grpSpPr>
                <p:sp>
                  <p:nvSpPr>
                    <p:cNvPr id="72740" name="Oval 36"/>
                    <p:cNvSpPr>
                      <a:spLocks noChangeArrowheads="1"/>
                    </p:cNvSpPr>
                    <p:nvPr/>
                  </p:nvSpPr>
                  <p:spPr bwMode="gray">
                    <a:xfrm>
                      <a:off x="4166" y="1708"/>
                      <a:ext cx="1252" cy="1253"/>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1" name="Oval 37"/>
                    <p:cNvSpPr>
                      <a:spLocks noChangeArrowheads="1"/>
                    </p:cNvSpPr>
                    <p:nvPr/>
                  </p:nvSpPr>
                  <p:spPr bwMode="gray">
                    <a:xfrm>
                      <a:off x="4182" y="1842"/>
                      <a:ext cx="1222" cy="1219"/>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2" name="Oval 38"/>
                    <p:cNvSpPr>
                      <a:spLocks noChangeArrowheads="1"/>
                    </p:cNvSpPr>
                    <p:nvPr/>
                  </p:nvSpPr>
                  <p:spPr bwMode="gray">
                    <a:xfrm>
                      <a:off x="4195" y="1727"/>
                      <a:ext cx="1162" cy="1142"/>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43" name="Oval 3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44" name="Text Box 40"/>
              <p:cNvSpPr txBox="1">
                <a:spLocks noChangeArrowheads="1"/>
              </p:cNvSpPr>
              <p:nvPr/>
            </p:nvSpPr>
            <p:spPr bwMode="gray">
              <a:xfrm>
                <a:off x="1390" y="1888"/>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1</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grpSp>
        <p:nvGrpSpPr>
          <p:cNvPr id="72777" name="Group 73"/>
          <p:cNvGrpSpPr>
            <a:grpSpLocks/>
          </p:cNvGrpSpPr>
          <p:nvPr/>
        </p:nvGrpSpPr>
        <p:grpSpPr bwMode="auto">
          <a:xfrm>
            <a:off x="670718" y="3485111"/>
            <a:ext cx="8183564" cy="1074739"/>
            <a:chOff x="1248" y="2304"/>
            <a:chExt cx="5155" cy="677"/>
          </a:xfrm>
        </p:grpSpPr>
        <p:sp>
          <p:nvSpPr>
            <p:cNvPr id="72726" name="Line 22"/>
            <p:cNvSpPr>
              <a:spLocks noChangeShapeType="1"/>
            </p:cNvSpPr>
            <p:nvPr/>
          </p:nvSpPr>
          <p:spPr bwMode="auto">
            <a:xfrm>
              <a:off x="1488" y="2949"/>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7" name="Text Box 23"/>
            <p:cNvSpPr txBox="1">
              <a:spLocks noChangeArrowheads="1"/>
            </p:cNvSpPr>
            <p:nvPr/>
          </p:nvSpPr>
          <p:spPr bwMode="auto">
            <a:xfrm>
              <a:off x="2215" y="2380"/>
              <a:ext cx="418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建设“重大科技基础设施共享服务平台”</a:t>
              </a:r>
              <a:endParaRPr lang="en-US" altLang="zh-CN" sz="2800" dirty="0" smtClean="0">
                <a:latin typeface="微软雅黑" panose="020B0503020204020204" pitchFamily="34" charset="-122"/>
                <a:ea typeface="微软雅黑" panose="020B0503020204020204" pitchFamily="34" charset="-122"/>
              </a:endParaRPr>
            </a:p>
            <a:p>
              <a:pPr eaLnBrk="0" hangingPunct="0"/>
              <a:r>
                <a:rPr lang="zh-CN" altLang="en-US" sz="2800" dirty="0" smtClean="0">
                  <a:latin typeface="微软雅黑" panose="020B0503020204020204" pitchFamily="34" charset="-122"/>
                  <a:ea typeface="微软雅黑" panose="020B0503020204020204" pitchFamily="34" charset="-122"/>
                </a:rPr>
                <a:t>的思路</a:t>
              </a:r>
              <a:endParaRPr lang="en-US" altLang="zh-CN" sz="2800" dirty="0">
                <a:latin typeface="微软雅黑" panose="020B0503020204020204" pitchFamily="34" charset="-122"/>
                <a:ea typeface="微软雅黑" panose="020B0503020204020204" pitchFamily="34" charset="-122"/>
              </a:endParaRPr>
            </a:p>
          </p:txBody>
        </p:sp>
        <p:grpSp>
          <p:nvGrpSpPr>
            <p:cNvPr id="72745" name="Group 41"/>
            <p:cNvGrpSpPr>
              <a:grpSpLocks/>
            </p:cNvGrpSpPr>
            <p:nvPr/>
          </p:nvGrpSpPr>
          <p:grpSpPr bwMode="auto">
            <a:xfrm>
              <a:off x="1248" y="2304"/>
              <a:ext cx="403" cy="365"/>
              <a:chOff x="1296" y="1234"/>
              <a:chExt cx="403" cy="365"/>
            </a:xfrm>
          </p:grpSpPr>
          <p:grpSp>
            <p:nvGrpSpPr>
              <p:cNvPr id="72746" name="Group 42"/>
              <p:cNvGrpSpPr>
                <a:grpSpLocks/>
              </p:cNvGrpSpPr>
              <p:nvPr/>
            </p:nvGrpSpPr>
            <p:grpSpPr bwMode="auto">
              <a:xfrm>
                <a:off x="1296" y="1234"/>
                <a:ext cx="403" cy="359"/>
                <a:chOff x="662" y="1615"/>
                <a:chExt cx="448" cy="400"/>
              </a:xfrm>
            </p:grpSpPr>
            <p:grpSp>
              <p:nvGrpSpPr>
                <p:cNvPr id="72747" name="Group 43"/>
                <p:cNvGrpSpPr>
                  <a:grpSpLocks/>
                </p:cNvGrpSpPr>
                <p:nvPr/>
              </p:nvGrpSpPr>
              <p:grpSpPr bwMode="auto">
                <a:xfrm>
                  <a:off x="662" y="1615"/>
                  <a:ext cx="448" cy="395"/>
                  <a:chOff x="662" y="1615"/>
                  <a:chExt cx="448" cy="395"/>
                </a:xfrm>
              </p:grpSpPr>
              <p:sp>
                <p:nvSpPr>
                  <p:cNvPr id="72748" name="Oval 44"/>
                  <p:cNvSpPr>
                    <a:spLocks noChangeArrowheads="1"/>
                  </p:cNvSpPr>
                  <p:nvPr/>
                </p:nvSpPr>
                <p:spPr bwMode="gray">
                  <a:xfrm>
                    <a:off x="662" y="1615"/>
                    <a:ext cx="182" cy="39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49" name="Oval 45"/>
                  <p:cNvSpPr>
                    <a:spLocks noChangeArrowheads="1"/>
                  </p:cNvSpPr>
                  <p:nvPr/>
                </p:nvSpPr>
                <p:spPr bwMode="gray">
                  <a:xfrm>
                    <a:off x="662" y="1615"/>
                    <a:ext cx="182" cy="39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50" name="Oval 46"/>
                  <p:cNvSpPr>
                    <a:spLocks noChangeArrowheads="1"/>
                  </p:cNvSpPr>
                  <p:nvPr/>
                </p:nvSpPr>
                <p:spPr bwMode="gray">
                  <a:xfrm>
                    <a:off x="694" y="1615"/>
                    <a:ext cx="416" cy="39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51" name="Oval 47"/>
                  <p:cNvSpPr>
                    <a:spLocks noChangeArrowheads="1"/>
                  </p:cNvSpPr>
                  <p:nvPr/>
                </p:nvSpPr>
                <p:spPr bwMode="gray">
                  <a:xfrm>
                    <a:off x="694" y="1616"/>
                    <a:ext cx="416" cy="39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52" name="Group 48"/>
                <p:cNvGrpSpPr>
                  <a:grpSpLocks/>
                </p:cNvGrpSpPr>
                <p:nvPr/>
              </p:nvGrpSpPr>
              <p:grpSpPr bwMode="auto">
                <a:xfrm>
                  <a:off x="720" y="1621"/>
                  <a:ext cx="376" cy="394"/>
                  <a:chOff x="336" y="1045"/>
                  <a:chExt cx="376" cy="394"/>
                </a:xfrm>
              </p:grpSpPr>
              <p:sp>
                <p:nvSpPr>
                  <p:cNvPr id="72753" name="Oval 49"/>
                  <p:cNvSpPr>
                    <a:spLocks noChangeArrowheads="1"/>
                  </p:cNvSpPr>
                  <p:nvPr/>
                </p:nvSpPr>
                <p:spPr bwMode="gray">
                  <a:xfrm>
                    <a:off x="336" y="1045"/>
                    <a:ext cx="376" cy="394"/>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54" name="Group 50"/>
                  <p:cNvGrpSpPr>
                    <a:grpSpLocks/>
                  </p:cNvGrpSpPr>
                  <p:nvPr/>
                </p:nvGrpSpPr>
                <p:grpSpPr bwMode="auto">
                  <a:xfrm>
                    <a:off x="336" y="1049"/>
                    <a:ext cx="364" cy="361"/>
                    <a:chOff x="4166" y="1706"/>
                    <a:chExt cx="1252" cy="1252"/>
                  </a:xfrm>
                </p:grpSpPr>
                <p:sp>
                  <p:nvSpPr>
                    <p:cNvPr id="72755" name="Oval 5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6" name="Oval 5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7" name="Oval 5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58" name="Oval 5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59" name="Text Box 55"/>
              <p:cNvSpPr txBox="1">
                <a:spLocks noChangeArrowheads="1"/>
              </p:cNvSpPr>
              <p:nvPr/>
            </p:nvSpPr>
            <p:spPr bwMode="gray">
              <a:xfrm>
                <a:off x="1376" y="1269"/>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grpSp>
        <p:nvGrpSpPr>
          <p:cNvPr id="72778" name="Group 74"/>
          <p:cNvGrpSpPr>
            <a:grpSpLocks/>
          </p:cNvGrpSpPr>
          <p:nvPr/>
        </p:nvGrpSpPr>
        <p:grpSpPr bwMode="auto">
          <a:xfrm>
            <a:off x="680243" y="4767756"/>
            <a:ext cx="5172075" cy="604838"/>
            <a:chOff x="1254" y="2919"/>
            <a:chExt cx="3258" cy="381"/>
          </a:xfrm>
        </p:grpSpPr>
        <p:sp>
          <p:nvSpPr>
            <p:cNvPr id="72728" name="Line 24"/>
            <p:cNvSpPr>
              <a:spLocks noChangeShapeType="1"/>
            </p:cNvSpPr>
            <p:nvPr/>
          </p:nvSpPr>
          <p:spPr bwMode="auto">
            <a:xfrm>
              <a:off x="1488" y="3278"/>
              <a:ext cx="3024"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29" name="Text Box 25"/>
            <p:cNvSpPr txBox="1">
              <a:spLocks noChangeArrowheads="1"/>
            </p:cNvSpPr>
            <p:nvPr/>
          </p:nvSpPr>
          <p:spPr bwMode="auto">
            <a:xfrm>
              <a:off x="2215" y="2970"/>
              <a:ext cx="124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dirty="0" smtClean="0">
                  <a:latin typeface="微软雅黑" panose="020B0503020204020204" pitchFamily="34" charset="-122"/>
                  <a:ea typeface="微软雅黑" panose="020B0503020204020204" pitchFamily="34" charset="-122"/>
                </a:rPr>
                <a:t>预期与展望</a:t>
              </a:r>
              <a:endParaRPr lang="en-US" altLang="zh-CN" sz="2800" dirty="0">
                <a:latin typeface="微软雅黑" panose="020B0503020204020204" pitchFamily="34" charset="-122"/>
                <a:ea typeface="微软雅黑" panose="020B0503020204020204" pitchFamily="34" charset="-122"/>
              </a:endParaRPr>
            </a:p>
          </p:txBody>
        </p:sp>
        <p:grpSp>
          <p:nvGrpSpPr>
            <p:cNvPr id="72760" name="Group 56"/>
            <p:cNvGrpSpPr>
              <a:grpSpLocks/>
            </p:cNvGrpSpPr>
            <p:nvPr/>
          </p:nvGrpSpPr>
          <p:grpSpPr bwMode="auto">
            <a:xfrm>
              <a:off x="1254" y="2919"/>
              <a:ext cx="403" cy="363"/>
              <a:chOff x="1323" y="3049"/>
              <a:chExt cx="403" cy="363"/>
            </a:xfrm>
          </p:grpSpPr>
          <p:grpSp>
            <p:nvGrpSpPr>
              <p:cNvPr id="72761" name="Group 57"/>
              <p:cNvGrpSpPr>
                <a:grpSpLocks/>
              </p:cNvGrpSpPr>
              <p:nvPr/>
            </p:nvGrpSpPr>
            <p:grpSpPr bwMode="auto">
              <a:xfrm>
                <a:off x="1323" y="3049"/>
                <a:ext cx="403" cy="363"/>
                <a:chOff x="816" y="2443"/>
                <a:chExt cx="448" cy="400"/>
              </a:xfrm>
            </p:grpSpPr>
            <p:grpSp>
              <p:nvGrpSpPr>
                <p:cNvPr id="72762" name="Group 58"/>
                <p:cNvGrpSpPr>
                  <a:grpSpLocks/>
                </p:cNvGrpSpPr>
                <p:nvPr/>
              </p:nvGrpSpPr>
              <p:grpSpPr bwMode="auto">
                <a:xfrm>
                  <a:off x="816" y="2443"/>
                  <a:ext cx="448" cy="391"/>
                  <a:chOff x="662" y="1617"/>
                  <a:chExt cx="448" cy="391"/>
                </a:xfrm>
              </p:grpSpPr>
              <p:sp>
                <p:nvSpPr>
                  <p:cNvPr id="72763" name="Oval 59"/>
                  <p:cNvSpPr>
                    <a:spLocks noChangeArrowheads="1"/>
                  </p:cNvSpPr>
                  <p:nvPr/>
                </p:nvSpPr>
                <p:spPr bwMode="gray">
                  <a:xfrm>
                    <a:off x="662" y="1617"/>
                    <a:ext cx="182" cy="3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4" name="Oval 60"/>
                  <p:cNvSpPr>
                    <a:spLocks noChangeArrowheads="1"/>
                  </p:cNvSpPr>
                  <p:nvPr/>
                </p:nvSpPr>
                <p:spPr bwMode="gray">
                  <a:xfrm>
                    <a:off x="662" y="1617"/>
                    <a:ext cx="182" cy="390"/>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5" name="Oval 61"/>
                  <p:cNvSpPr>
                    <a:spLocks noChangeArrowheads="1"/>
                  </p:cNvSpPr>
                  <p:nvPr/>
                </p:nvSpPr>
                <p:spPr bwMode="gray">
                  <a:xfrm>
                    <a:off x="694" y="1617"/>
                    <a:ext cx="416" cy="3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sp>
                <p:nvSpPr>
                  <p:cNvPr id="72766" name="Oval 62"/>
                  <p:cNvSpPr>
                    <a:spLocks noChangeArrowheads="1"/>
                  </p:cNvSpPr>
                  <p:nvPr/>
                </p:nvSpPr>
                <p:spPr bwMode="gray">
                  <a:xfrm>
                    <a:off x="694" y="1618"/>
                    <a:ext cx="416" cy="39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72767" name="Group 63"/>
                <p:cNvGrpSpPr>
                  <a:grpSpLocks/>
                </p:cNvGrpSpPr>
                <p:nvPr/>
              </p:nvGrpSpPr>
              <p:grpSpPr bwMode="auto">
                <a:xfrm>
                  <a:off x="871" y="2453"/>
                  <a:ext cx="376" cy="390"/>
                  <a:chOff x="336" y="1047"/>
                  <a:chExt cx="376" cy="390"/>
                </a:xfrm>
              </p:grpSpPr>
              <p:sp>
                <p:nvSpPr>
                  <p:cNvPr id="72768" name="Oval 64"/>
                  <p:cNvSpPr>
                    <a:spLocks noChangeArrowheads="1"/>
                  </p:cNvSpPr>
                  <p:nvPr/>
                </p:nvSpPr>
                <p:spPr bwMode="gray">
                  <a:xfrm>
                    <a:off x="336" y="1047"/>
                    <a:ext cx="376" cy="39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sz="2000">
                      <a:latin typeface="微软雅黑" panose="020B0503020204020204" pitchFamily="34" charset="-122"/>
                      <a:ea typeface="微软雅黑" panose="020B0503020204020204" pitchFamily="34" charset="-122"/>
                    </a:endParaRPr>
                  </a:p>
                </p:txBody>
              </p:sp>
              <p:grpSp>
                <p:nvGrpSpPr>
                  <p:cNvPr id="72769" name="Group 65"/>
                  <p:cNvGrpSpPr>
                    <a:grpSpLocks/>
                  </p:cNvGrpSpPr>
                  <p:nvPr/>
                </p:nvGrpSpPr>
                <p:grpSpPr bwMode="auto">
                  <a:xfrm>
                    <a:off x="336" y="1049"/>
                    <a:ext cx="364" cy="361"/>
                    <a:chOff x="4166" y="1706"/>
                    <a:chExt cx="1252" cy="1252"/>
                  </a:xfrm>
                </p:grpSpPr>
                <p:sp>
                  <p:nvSpPr>
                    <p:cNvPr id="72770" name="Oval 6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1" name="Oval 6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2" name="Oval 6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2773" name="Oval 6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grpSp>
          </p:grpSp>
          <p:sp>
            <p:nvSpPr>
              <p:cNvPr id="72774" name="Text Box 70"/>
              <p:cNvSpPr txBox="1">
                <a:spLocks noChangeArrowheads="1"/>
              </p:cNvSpPr>
              <p:nvPr/>
            </p:nvSpPr>
            <p:spPr bwMode="gray">
              <a:xfrm>
                <a:off x="1396" y="3072"/>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559743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页脚占位符 3"/>
          <p:cNvSpPr txBox="1">
            <a:spLocks noGrp="1"/>
          </p:cNvSpPr>
          <p:nvPr/>
        </p:nvSpPr>
        <p:spPr bwMode="auto">
          <a:xfrm>
            <a:off x="7367622" y="626569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a:t>   </a:t>
            </a:r>
          </a:p>
          <a:p>
            <a:pPr eaLnBrk="1" hangingPunct="1"/>
            <a:r>
              <a:rPr lang="en-US" altLang="zh-CN"/>
              <a:t>   </a:t>
            </a:r>
          </a:p>
        </p:txBody>
      </p:sp>
      <p:sp>
        <p:nvSpPr>
          <p:cNvPr id="308227" name="AutoShape 3"/>
          <p:cNvSpPr>
            <a:spLocks noChangeArrowheads="1"/>
          </p:cNvSpPr>
          <p:nvPr/>
        </p:nvSpPr>
        <p:spPr bwMode="gray">
          <a:xfrm>
            <a:off x="1723615" y="1124744"/>
            <a:ext cx="2088975" cy="5196929"/>
          </a:xfrm>
          <a:prstGeom prst="rightArrow">
            <a:avLst>
              <a:gd name="adj1" fmla="val 62787"/>
              <a:gd name="adj2" fmla="val 41259"/>
            </a:avLst>
          </a:prstGeom>
          <a:gradFill rotWithShape="1">
            <a:gsLst>
              <a:gs pos="0">
                <a:schemeClr val="bg2">
                  <a:gamma/>
                  <a:tint val="0"/>
                  <a:invGamma/>
                  <a:alpha val="0"/>
                </a:schemeClr>
              </a:gs>
              <a:gs pos="100000">
                <a:schemeClr val="bg2">
                  <a:alpha val="50000"/>
                </a:schemeClr>
              </a:gs>
            </a:gsLst>
            <a:lin ang="0" scaled="1"/>
          </a:gradFill>
          <a:ln w="19050" cap="rnd" algn="ctr">
            <a:solidFill>
              <a:schemeClr val="bg2"/>
            </a:solidFill>
            <a:prstDash val="sysDot"/>
            <a:miter lim="800000"/>
            <a:headEnd/>
            <a:tailEnd/>
          </a:ln>
          <a:effectLst/>
        </p:spPr>
        <p:txBody>
          <a:bodyPr wrap="none" anchor="ctr"/>
          <a:lstStyle/>
          <a:p>
            <a:pPr algn="ctr">
              <a:defRPr/>
            </a:pPr>
            <a:endParaRPr lang="zh-CN" altLang="en-US">
              <a:latin typeface="Arial" charset="0"/>
            </a:endParaRPr>
          </a:p>
        </p:txBody>
      </p:sp>
      <p:sp>
        <p:nvSpPr>
          <p:cNvPr id="29701" name="Text Box 4"/>
          <p:cNvSpPr txBox="1">
            <a:spLocks noChangeArrowheads="1"/>
          </p:cNvSpPr>
          <p:nvPr/>
        </p:nvSpPr>
        <p:spPr bwMode="black">
          <a:xfrm>
            <a:off x="802814" y="1573325"/>
            <a:ext cx="2209800" cy="432000"/>
          </a:xfrm>
          <a:prstGeom prst="rect">
            <a:avLst/>
          </a:prstGeom>
          <a:ln>
            <a:noFill/>
          </a:ln>
          <a:effectLst>
            <a:outerShdw blurRad="63500" sx="102000" sy="102000" algn="ctr" rotWithShape="0">
              <a:prstClr val="black">
                <a:alpha val="40000"/>
              </a:prstClr>
            </a:outerShdw>
            <a:softEdge rad="12700"/>
          </a:effectLst>
          <a:extLst/>
        </p:spPr>
        <p:style>
          <a:lnRef idx="3">
            <a:schemeClr val="lt1"/>
          </a:lnRef>
          <a:fillRef idx="1">
            <a:schemeClr val="accent1"/>
          </a:fillRef>
          <a:effectRef idx="1">
            <a:schemeClr val="accent1"/>
          </a:effectRef>
          <a:fontRef idx="minor">
            <a:schemeClr val="lt1"/>
          </a:fontRef>
        </p:style>
        <p:txBody>
          <a:bodyPr anchor="ctr">
            <a:no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buFont typeface="Wingdings" pitchFamily="2" charset="2"/>
              <a:buNone/>
            </a:pPr>
            <a:r>
              <a:rPr lang="zh-CN" altLang="zh-CN" b="1" dirty="0" smtClean="0">
                <a:latin typeface="微软雅黑" panose="020B0503020204020204" pitchFamily="34" charset="-122"/>
                <a:ea typeface="微软雅黑" panose="020B0503020204020204" pitchFamily="34" charset="-122"/>
              </a:rPr>
              <a:t>公众</a:t>
            </a:r>
            <a:r>
              <a:rPr lang="zh-CN" altLang="en-US" b="1" dirty="0">
                <a:latin typeface="微软雅黑" panose="020B0503020204020204" pitchFamily="34" charset="-122"/>
                <a:ea typeface="微软雅黑" panose="020B0503020204020204" pitchFamily="34" charset="-122"/>
              </a:rPr>
              <a:t>用户</a:t>
            </a:r>
            <a:endParaRPr lang="en-US" altLang="zh-CN" b="1" dirty="0">
              <a:solidFill>
                <a:srgbClr val="1C1C1C"/>
              </a:solidFill>
            </a:endParaRPr>
          </a:p>
        </p:txBody>
      </p:sp>
      <p:grpSp>
        <p:nvGrpSpPr>
          <p:cNvPr id="3" name="组合 2"/>
          <p:cNvGrpSpPr/>
          <p:nvPr/>
        </p:nvGrpSpPr>
        <p:grpSpPr>
          <a:xfrm>
            <a:off x="3140108" y="1184820"/>
            <a:ext cx="5871593" cy="5324588"/>
            <a:chOff x="3501007" y="1184820"/>
            <a:chExt cx="5105400" cy="5324588"/>
          </a:xfrm>
        </p:grpSpPr>
        <p:sp>
          <p:nvSpPr>
            <p:cNvPr id="29702" name="AutoShape 5"/>
            <p:cNvSpPr>
              <a:spLocks noChangeArrowheads="1"/>
            </p:cNvSpPr>
            <p:nvPr/>
          </p:nvSpPr>
          <p:spPr bwMode="auto">
            <a:xfrm>
              <a:off x="3501007" y="1184820"/>
              <a:ext cx="5105400" cy="3304119"/>
            </a:xfrm>
            <a:prstGeom prst="roundRect">
              <a:avLst>
                <a:gd name="adj" fmla="val 3481"/>
              </a:avLst>
            </a:prstGeom>
            <a:noFill/>
            <a:ln w="19050"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zh-CN"/>
            </a:p>
          </p:txBody>
        </p:sp>
        <p:grpSp>
          <p:nvGrpSpPr>
            <p:cNvPr id="29703" name="Group 6"/>
            <p:cNvGrpSpPr>
              <a:grpSpLocks/>
            </p:cNvGrpSpPr>
            <p:nvPr/>
          </p:nvGrpSpPr>
          <p:grpSpPr bwMode="auto">
            <a:xfrm>
              <a:off x="3577207" y="1304971"/>
              <a:ext cx="4924425" cy="968708"/>
              <a:chOff x="2304" y="1200"/>
              <a:chExt cx="3102" cy="774"/>
            </a:xfrm>
          </p:grpSpPr>
          <p:sp>
            <p:nvSpPr>
              <p:cNvPr id="308231"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headEnd/>
                <a:tailEnd/>
              </a:ln>
              <a:effectLst/>
            </p:spPr>
            <p:txBody>
              <a:bodyPr wrap="none" anchor="ctr"/>
              <a:lstStyle/>
              <a:p>
                <a:pPr>
                  <a:defRPr/>
                </a:pPr>
                <a:endParaRPr lang="zh-CN" altLang="en-US">
                  <a:latin typeface="Arial" charset="0"/>
                </a:endParaRPr>
              </a:p>
            </p:txBody>
          </p:sp>
          <p:sp>
            <p:nvSpPr>
              <p:cNvPr id="29714"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zh-CN"/>
              </a:p>
            </p:txBody>
          </p:sp>
        </p:grpSp>
        <p:grpSp>
          <p:nvGrpSpPr>
            <p:cNvPr id="29704" name="Group 9"/>
            <p:cNvGrpSpPr>
              <a:grpSpLocks/>
            </p:cNvGrpSpPr>
            <p:nvPr/>
          </p:nvGrpSpPr>
          <p:grpSpPr bwMode="auto">
            <a:xfrm>
              <a:off x="3577207" y="2378809"/>
              <a:ext cx="4924425" cy="968708"/>
              <a:chOff x="2304" y="2058"/>
              <a:chExt cx="3102" cy="774"/>
            </a:xfrm>
          </p:grpSpPr>
          <p:sp>
            <p:nvSpPr>
              <p:cNvPr id="308234" name="AutoShape 10"/>
              <p:cNvSpPr>
                <a:spLocks noChangeArrowheads="1"/>
              </p:cNvSpPr>
              <p:nvPr/>
            </p:nvSpPr>
            <p:spPr bwMode="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headEnd/>
                <a:tailEnd/>
              </a:ln>
              <a:effectLst/>
            </p:spPr>
            <p:txBody>
              <a:bodyPr wrap="none" anchor="ctr"/>
              <a:lstStyle/>
              <a:p>
                <a:pPr>
                  <a:defRPr/>
                </a:pPr>
                <a:endParaRPr lang="zh-CN" altLang="en-US">
                  <a:latin typeface="Arial" charset="0"/>
                </a:endParaRPr>
              </a:p>
            </p:txBody>
          </p:sp>
          <p:sp>
            <p:nvSpPr>
              <p:cNvPr id="29712" name="AutoShape 11"/>
              <p:cNvSpPr>
                <a:spLocks noChangeArrowheads="1"/>
              </p:cNvSpPr>
              <p:nvPr/>
            </p:nvSpPr>
            <p:spPr bwMode="gray">
              <a:xfrm>
                <a:off x="2304" y="2352"/>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zh-CN"/>
              </a:p>
            </p:txBody>
          </p:sp>
        </p:grpSp>
        <p:grpSp>
          <p:nvGrpSpPr>
            <p:cNvPr id="29705" name="Group 12"/>
            <p:cNvGrpSpPr>
              <a:grpSpLocks/>
            </p:cNvGrpSpPr>
            <p:nvPr/>
          </p:nvGrpSpPr>
          <p:grpSpPr bwMode="auto">
            <a:xfrm>
              <a:off x="3577207" y="3407592"/>
              <a:ext cx="4924425" cy="968708"/>
              <a:chOff x="2304" y="2880"/>
              <a:chExt cx="3102" cy="774"/>
            </a:xfrm>
          </p:grpSpPr>
          <p:sp>
            <p:nvSpPr>
              <p:cNvPr id="308237" name="AutoShape 13"/>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headEnd/>
                <a:tailEnd/>
              </a:ln>
              <a:effectLst/>
            </p:spPr>
            <p:txBody>
              <a:bodyPr wrap="none" anchor="ctr"/>
              <a:lstStyle/>
              <a:p>
                <a:pPr>
                  <a:defRPr/>
                </a:pPr>
                <a:endParaRPr lang="zh-CN" altLang="en-US">
                  <a:latin typeface="Arial" charset="0"/>
                </a:endParaRPr>
              </a:p>
            </p:txBody>
          </p:sp>
          <p:sp>
            <p:nvSpPr>
              <p:cNvPr id="29710" name="AutoShape 14"/>
              <p:cNvSpPr>
                <a:spLocks noChangeArrowheads="1"/>
              </p:cNvSpPr>
              <p:nvPr/>
            </p:nvSpPr>
            <p:spPr bwMode="gray">
              <a:xfrm>
                <a:off x="2304" y="316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zh-CN"/>
              </a:p>
            </p:txBody>
          </p:sp>
        </p:grpSp>
        <p:sp>
          <p:nvSpPr>
            <p:cNvPr id="29706" name="Text Box 15"/>
            <p:cNvSpPr txBox="1">
              <a:spLocks noChangeArrowheads="1"/>
            </p:cNvSpPr>
            <p:nvPr/>
          </p:nvSpPr>
          <p:spPr bwMode="gray">
            <a:xfrm>
              <a:off x="4263007" y="3525053"/>
              <a:ext cx="403225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dirty="0">
                  <a:solidFill>
                    <a:schemeClr val="accent4">
                      <a:lumMod val="10000"/>
                    </a:schemeClr>
                  </a:solidFill>
                  <a:latin typeface="微软雅黑" panose="020B0503020204020204" pitchFamily="34" charset="-122"/>
                  <a:ea typeface="微软雅黑" panose="020B0503020204020204" pitchFamily="34" charset="-122"/>
                </a:rPr>
                <a:t>可使用平台发布开放共享公告，查看设施申请信息，管理审批流程，协调用户实验时间，记录用户实验情况等，成为其名副其实的</a:t>
              </a:r>
              <a:r>
                <a:rPr lang="zh-CN" altLang="en-US" dirty="0">
                  <a:solidFill>
                    <a:srgbClr val="FF6600"/>
                  </a:solidFill>
                  <a:latin typeface="微软雅黑" panose="020B0503020204020204" pitchFamily="34" charset="-122"/>
                  <a:ea typeface="微软雅黑" panose="020B0503020204020204" pitchFamily="34" charset="-122"/>
                </a:rPr>
                <a:t>工作平台</a:t>
              </a:r>
            </a:p>
          </p:txBody>
        </p:sp>
        <p:sp>
          <p:nvSpPr>
            <p:cNvPr id="29707" name="Text Box 16"/>
            <p:cNvSpPr txBox="1">
              <a:spLocks noChangeArrowheads="1"/>
            </p:cNvSpPr>
            <p:nvPr/>
          </p:nvSpPr>
          <p:spPr bwMode="gray">
            <a:xfrm>
              <a:off x="4263007" y="2496272"/>
              <a:ext cx="403225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763" lvl="3" indent="0">
                <a:lnSpc>
                  <a:spcPct val="120000"/>
                </a:lnSpc>
                <a:spcBef>
                  <a:spcPct val="20000"/>
                </a:spcBef>
                <a:buClr>
                  <a:schemeClr val="tx1"/>
                </a:buClr>
              </a:pPr>
              <a:r>
                <a:rPr lang="zh-CN" altLang="zh-CN" sz="1400" dirty="0">
                  <a:solidFill>
                    <a:schemeClr val="accent4">
                      <a:lumMod val="10000"/>
                    </a:schemeClr>
                  </a:solidFill>
                  <a:latin typeface="微软雅黑" panose="020B0503020204020204" pitchFamily="34" charset="-122"/>
                  <a:ea typeface="微软雅黑" panose="020B0503020204020204" pitchFamily="34" charset="-122"/>
                </a:rPr>
                <a:t>平台将成为使用设施和学术交流</a:t>
              </a:r>
              <a:r>
                <a:rPr lang="zh-CN" altLang="zh-CN" sz="1400" dirty="0" smtClean="0">
                  <a:solidFill>
                    <a:schemeClr val="accent4">
                      <a:lumMod val="10000"/>
                    </a:schemeClr>
                  </a:solidFill>
                  <a:latin typeface="微软雅黑" panose="020B0503020204020204" pitchFamily="34" charset="-122"/>
                  <a:ea typeface="微软雅黑" panose="020B0503020204020204" pitchFamily="34" charset="-122"/>
                </a:rPr>
                <a:t>的</a:t>
              </a:r>
              <a:r>
                <a:rPr lang="zh-CN" altLang="en-US" dirty="0" smtClean="0">
                  <a:solidFill>
                    <a:srgbClr val="FF6600"/>
                  </a:solidFill>
                  <a:latin typeface="微软雅黑" panose="020B0503020204020204" pitchFamily="34" charset="-122"/>
                  <a:ea typeface="微软雅黑" panose="020B0503020204020204" pitchFamily="34" charset="-122"/>
                </a:rPr>
                <a:t>得力助手</a:t>
              </a:r>
              <a:r>
                <a:rPr lang="zh-CN" altLang="en-US" sz="1400" dirty="0" smtClean="0">
                  <a:solidFill>
                    <a:schemeClr val="accent4">
                      <a:lumMod val="10000"/>
                    </a:schemeClr>
                  </a:solidFill>
                  <a:latin typeface="微软雅黑" panose="020B0503020204020204" pitchFamily="34" charset="-122"/>
                  <a:ea typeface="微软雅黑" panose="020B0503020204020204" pitchFamily="34" charset="-122"/>
                </a:rPr>
                <a:t>。</a:t>
              </a:r>
              <a:r>
                <a:rPr lang="zh-CN" altLang="zh-CN" sz="1400" dirty="0" smtClean="0">
                  <a:solidFill>
                    <a:schemeClr val="accent4">
                      <a:lumMod val="10000"/>
                    </a:schemeClr>
                  </a:solidFill>
                  <a:latin typeface="微软雅黑" panose="020B0503020204020204" pitchFamily="34" charset="-122"/>
                  <a:ea typeface="微软雅黑" panose="020B0503020204020204" pitchFamily="34" charset="-122"/>
                </a:rPr>
                <a:t>可了解开放</a:t>
              </a:r>
              <a:r>
                <a:rPr lang="zh-CN" altLang="zh-CN" sz="1400" dirty="0">
                  <a:solidFill>
                    <a:schemeClr val="accent4">
                      <a:lumMod val="10000"/>
                    </a:schemeClr>
                  </a:solidFill>
                  <a:latin typeface="微软雅黑" panose="020B0503020204020204" pitchFamily="34" charset="-122"/>
                  <a:ea typeface="微软雅黑" panose="020B0503020204020204" pitchFamily="34" charset="-122"/>
                </a:rPr>
                <a:t>共享的资源、设施开放动态</a:t>
              </a:r>
              <a:r>
                <a:rPr lang="zh-CN" altLang="zh-CN" sz="1400" dirty="0" smtClean="0">
                  <a:solidFill>
                    <a:schemeClr val="accent4">
                      <a:lumMod val="10000"/>
                    </a:schemeClr>
                  </a:solidFill>
                  <a:latin typeface="微软雅黑" panose="020B0503020204020204" pitchFamily="34" charset="-122"/>
                  <a:ea typeface="微软雅黑" panose="020B0503020204020204" pitchFamily="34" charset="-122"/>
                </a:rPr>
                <a:t>，进行</a:t>
              </a:r>
              <a:r>
                <a:rPr lang="zh-CN" altLang="zh-CN" sz="1400" dirty="0">
                  <a:solidFill>
                    <a:schemeClr val="accent4">
                      <a:lumMod val="10000"/>
                    </a:schemeClr>
                  </a:solidFill>
                  <a:latin typeface="微软雅黑" panose="020B0503020204020204" pitchFamily="34" charset="-122"/>
                  <a:ea typeface="微软雅黑" panose="020B0503020204020204" pitchFamily="34" charset="-122"/>
                </a:rPr>
                <a:t>设施申请使用，数据访问与下载、可与设施</a:t>
              </a:r>
              <a:r>
                <a:rPr lang="zh-CN" altLang="zh-CN" sz="1400" dirty="0" smtClean="0">
                  <a:solidFill>
                    <a:schemeClr val="accent4">
                      <a:lumMod val="10000"/>
                    </a:schemeClr>
                  </a:solidFill>
                  <a:latin typeface="微软雅黑" panose="020B0503020204020204" pitchFamily="34" charset="-122"/>
                  <a:ea typeface="微软雅黑" panose="020B0503020204020204" pitchFamily="34" charset="-122"/>
                </a:rPr>
                <a:t>负责人</a:t>
              </a:r>
              <a:r>
                <a:rPr lang="zh-CN" altLang="en-US" sz="1400" dirty="0" smtClean="0">
                  <a:solidFill>
                    <a:schemeClr val="accent4">
                      <a:lumMod val="10000"/>
                    </a:schemeClr>
                  </a:solidFill>
                  <a:latin typeface="微软雅黑" panose="020B0503020204020204" pitchFamily="34" charset="-122"/>
                  <a:ea typeface="微软雅黑" panose="020B0503020204020204" pitchFamily="34" charset="-122"/>
                </a:rPr>
                <a:t>士</a:t>
              </a:r>
              <a:r>
                <a:rPr lang="zh-CN" altLang="zh-CN" sz="1400" dirty="0" smtClean="0">
                  <a:solidFill>
                    <a:schemeClr val="accent4">
                      <a:lumMod val="10000"/>
                    </a:schemeClr>
                  </a:solidFill>
                  <a:latin typeface="微软雅黑" panose="020B0503020204020204" pitchFamily="34" charset="-122"/>
                  <a:ea typeface="微软雅黑" panose="020B0503020204020204" pitchFamily="34" charset="-122"/>
                </a:rPr>
                <a:t>进行</a:t>
              </a:r>
              <a:r>
                <a:rPr lang="zh-CN" altLang="zh-CN" sz="1400" dirty="0">
                  <a:solidFill>
                    <a:schemeClr val="accent4">
                      <a:lumMod val="10000"/>
                    </a:schemeClr>
                  </a:solidFill>
                  <a:latin typeface="微软雅黑" panose="020B0503020204020204" pitchFamily="34" charset="-122"/>
                  <a:ea typeface="微软雅黑" panose="020B0503020204020204" pitchFamily="34" charset="-122"/>
                </a:rPr>
                <a:t>互动交流</a:t>
              </a:r>
              <a:r>
                <a:rPr lang="zh-CN" altLang="zh-CN" sz="1400" dirty="0" smtClean="0">
                  <a:solidFill>
                    <a:schemeClr val="accent4">
                      <a:lumMod val="10000"/>
                    </a:schemeClr>
                  </a:solidFill>
                  <a:latin typeface="微软雅黑" panose="020B0503020204020204" pitchFamily="34" charset="-122"/>
                  <a:ea typeface="微软雅黑" panose="020B0503020204020204" pitchFamily="34" charset="-122"/>
                </a:rPr>
                <a:t>，</a:t>
              </a:r>
              <a:endParaRPr lang="en-US" altLang="zh-CN" sz="1400" dirty="0">
                <a:solidFill>
                  <a:schemeClr val="accent4">
                    <a:lumMod val="10000"/>
                  </a:schemeClr>
                </a:solidFill>
                <a:latin typeface="微软雅黑" panose="020B0503020204020204" pitchFamily="34" charset="-122"/>
                <a:ea typeface="微软雅黑" panose="020B0503020204020204" pitchFamily="34" charset="-122"/>
              </a:endParaRPr>
            </a:p>
          </p:txBody>
        </p:sp>
        <p:sp>
          <p:nvSpPr>
            <p:cNvPr id="29708" name="Text Box 17"/>
            <p:cNvSpPr txBox="1">
              <a:spLocks noChangeArrowheads="1"/>
            </p:cNvSpPr>
            <p:nvPr/>
          </p:nvSpPr>
          <p:spPr bwMode="gray">
            <a:xfrm>
              <a:off x="4263007" y="1422431"/>
              <a:ext cx="403225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763" lvl="3" indent="0">
                <a:lnSpc>
                  <a:spcPct val="150000"/>
                </a:lnSpc>
                <a:spcBef>
                  <a:spcPct val="20000"/>
                </a:spcBef>
                <a:buClr>
                  <a:schemeClr val="tx1"/>
                </a:buClr>
              </a:pPr>
              <a:r>
                <a:rPr lang="zh-CN" altLang="zh-CN" sz="1400" dirty="0">
                  <a:solidFill>
                    <a:schemeClr val="accent4">
                      <a:lumMod val="10000"/>
                    </a:schemeClr>
                  </a:solidFill>
                  <a:latin typeface="微软雅黑" panose="020B0503020204020204" pitchFamily="34" charset="-122"/>
                  <a:ea typeface="微软雅黑" panose="020B0503020204020204" pitchFamily="34" charset="-122"/>
                </a:rPr>
                <a:t>平台将成为了解设施进展和成果、科普活动信息等的</a:t>
              </a:r>
              <a:r>
                <a:rPr lang="zh-CN" altLang="zh-CN" dirty="0">
                  <a:solidFill>
                    <a:srgbClr val="FF0000"/>
                  </a:solidFill>
                  <a:latin typeface="微软雅黑" panose="020B0503020204020204" pitchFamily="34" charset="-122"/>
                  <a:ea typeface="微软雅黑" panose="020B0503020204020204" pitchFamily="34" charset="-122"/>
                </a:rPr>
                <a:t>重要窗口</a:t>
              </a:r>
              <a:endParaRPr lang="en-US" altLang="zh-CN" dirty="0">
                <a:solidFill>
                  <a:srgbClr val="FF0000"/>
                </a:solidFill>
                <a:latin typeface="微软雅黑" panose="020B0503020204020204" pitchFamily="34" charset="-122"/>
                <a:ea typeface="微软雅黑" panose="020B0503020204020204" pitchFamily="34" charset="-122"/>
              </a:endParaRPr>
            </a:p>
          </p:txBody>
        </p:sp>
        <p:grpSp>
          <p:nvGrpSpPr>
            <p:cNvPr id="20" name="Group 6"/>
            <p:cNvGrpSpPr>
              <a:grpSpLocks/>
            </p:cNvGrpSpPr>
            <p:nvPr/>
          </p:nvGrpSpPr>
          <p:grpSpPr bwMode="auto">
            <a:xfrm>
              <a:off x="3577207" y="4466862"/>
              <a:ext cx="4924425" cy="968708"/>
              <a:chOff x="2304" y="1200"/>
              <a:chExt cx="3102" cy="774"/>
            </a:xfrm>
          </p:grpSpPr>
          <p:sp>
            <p:nvSpPr>
              <p:cNvPr id="21" name="AutoShape 7"/>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headEnd/>
                <a:tailEnd/>
              </a:ln>
              <a:effectLst/>
            </p:spPr>
            <p:txBody>
              <a:bodyPr wrap="none" anchor="ctr"/>
              <a:lstStyle/>
              <a:p>
                <a:pPr>
                  <a:defRPr/>
                </a:pPr>
                <a:endParaRPr lang="zh-CN" altLang="en-US">
                  <a:latin typeface="Arial" charset="0"/>
                </a:endParaRPr>
              </a:p>
            </p:txBody>
          </p:sp>
          <p:sp>
            <p:nvSpPr>
              <p:cNvPr id="22"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zh-CN"/>
              </a:p>
            </p:txBody>
          </p:sp>
        </p:grpSp>
        <p:grpSp>
          <p:nvGrpSpPr>
            <p:cNvPr id="23" name="Group 9"/>
            <p:cNvGrpSpPr>
              <a:grpSpLocks/>
            </p:cNvGrpSpPr>
            <p:nvPr/>
          </p:nvGrpSpPr>
          <p:grpSpPr bwMode="auto">
            <a:xfrm>
              <a:off x="3577207" y="5540700"/>
              <a:ext cx="4924425" cy="968708"/>
              <a:chOff x="2304" y="2058"/>
              <a:chExt cx="3102" cy="774"/>
            </a:xfrm>
          </p:grpSpPr>
          <p:sp>
            <p:nvSpPr>
              <p:cNvPr id="24" name="AutoShape 10"/>
              <p:cNvSpPr>
                <a:spLocks noChangeArrowheads="1"/>
              </p:cNvSpPr>
              <p:nvPr/>
            </p:nvSpPr>
            <p:spPr bwMode="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headEnd/>
                <a:tailEnd/>
              </a:ln>
              <a:effectLst/>
            </p:spPr>
            <p:txBody>
              <a:bodyPr wrap="none" anchor="ctr"/>
              <a:lstStyle/>
              <a:p>
                <a:pPr>
                  <a:defRPr/>
                </a:pPr>
                <a:endParaRPr lang="zh-CN" altLang="en-US">
                  <a:latin typeface="Arial" charset="0"/>
                </a:endParaRPr>
              </a:p>
            </p:txBody>
          </p:sp>
          <p:sp>
            <p:nvSpPr>
              <p:cNvPr id="25" name="AutoShape 11"/>
              <p:cNvSpPr>
                <a:spLocks noChangeArrowheads="1"/>
              </p:cNvSpPr>
              <p:nvPr/>
            </p:nvSpPr>
            <p:spPr bwMode="gray">
              <a:xfrm>
                <a:off x="2304" y="2352"/>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zh-CN"/>
              </a:p>
            </p:txBody>
          </p:sp>
        </p:grpSp>
        <p:sp>
          <p:nvSpPr>
            <p:cNvPr id="26" name="Text Box 16"/>
            <p:cNvSpPr txBox="1">
              <a:spLocks noChangeArrowheads="1"/>
            </p:cNvSpPr>
            <p:nvPr/>
          </p:nvSpPr>
          <p:spPr bwMode="gray">
            <a:xfrm>
              <a:off x="4263007" y="5658162"/>
              <a:ext cx="403225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dirty="0">
                  <a:solidFill>
                    <a:schemeClr val="accent4">
                      <a:lumMod val="10000"/>
                    </a:schemeClr>
                  </a:solidFill>
                  <a:latin typeface="微软雅黑" panose="020B0503020204020204" pitchFamily="34" charset="-122"/>
                  <a:ea typeface="微软雅黑" panose="020B0503020204020204" pitchFamily="34" charset="-122"/>
                </a:rPr>
                <a:t>平台可提供设施开放共享情况和相关统计数据，成为其了解、管理和评价设施开放共享的</a:t>
              </a:r>
              <a:r>
                <a:rPr lang="zh-CN" altLang="en-US" dirty="0">
                  <a:solidFill>
                    <a:srgbClr val="FF6600"/>
                  </a:solidFill>
                  <a:latin typeface="微软雅黑" panose="020B0503020204020204" pitchFamily="34" charset="-122"/>
                  <a:ea typeface="微软雅黑" panose="020B0503020204020204" pitchFamily="34" charset="-122"/>
                </a:rPr>
                <a:t>重要手段</a:t>
              </a:r>
              <a:r>
                <a:rPr lang="zh-CN" altLang="en-US" dirty="0">
                  <a:solidFill>
                    <a:schemeClr val="accent4">
                      <a:lumMod val="10000"/>
                    </a:schemeClr>
                  </a:solidFill>
                  <a:latin typeface="微软雅黑" panose="020B0503020204020204" pitchFamily="34" charset="-122"/>
                  <a:ea typeface="微软雅黑" panose="020B0503020204020204" pitchFamily="34" charset="-122"/>
                </a:rPr>
                <a:t>。</a:t>
              </a:r>
            </a:p>
          </p:txBody>
        </p:sp>
        <p:sp>
          <p:nvSpPr>
            <p:cNvPr id="27" name="Text Box 17"/>
            <p:cNvSpPr txBox="1">
              <a:spLocks noChangeArrowheads="1"/>
            </p:cNvSpPr>
            <p:nvPr/>
          </p:nvSpPr>
          <p:spPr bwMode="gray">
            <a:xfrm>
              <a:off x="4263007" y="4584322"/>
              <a:ext cx="403225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dirty="0">
                  <a:solidFill>
                    <a:schemeClr val="accent4">
                      <a:lumMod val="10000"/>
                    </a:schemeClr>
                  </a:solidFill>
                  <a:latin typeface="微软雅黑" panose="020B0503020204020204" pitchFamily="34" charset="-122"/>
                  <a:ea typeface="微软雅黑" panose="020B0503020204020204" pitchFamily="34" charset="-122"/>
                </a:rPr>
                <a:t>平台成为其便捷地进行课题评审、查看历史评审课题情况的</a:t>
              </a:r>
              <a:r>
                <a:rPr lang="zh-CN" altLang="en-US" dirty="0">
                  <a:solidFill>
                    <a:srgbClr val="FF6600"/>
                  </a:solidFill>
                  <a:latin typeface="微软雅黑" panose="020B0503020204020204" pitchFamily="34" charset="-122"/>
                  <a:ea typeface="微软雅黑" panose="020B0503020204020204" pitchFamily="34" charset="-122"/>
                </a:rPr>
                <a:t>重要工具</a:t>
              </a:r>
            </a:p>
          </p:txBody>
        </p:sp>
      </p:grpSp>
      <p:sp>
        <p:nvSpPr>
          <p:cNvPr id="28" name="标题 1"/>
          <p:cNvSpPr txBox="1">
            <a:spLocks/>
          </p:cNvSpPr>
          <p:nvPr/>
        </p:nvSpPr>
        <p:spPr>
          <a:xfrm>
            <a:off x="1828800" y="457200"/>
            <a:ext cx="6934200" cy="563563"/>
          </a:xfrm>
          <a:prstGeom prst="rect">
            <a:avLst/>
          </a:prstGeom>
        </p:spPr>
        <p:txBody>
          <a:bodyPr/>
          <a:lstStyle>
            <a:lvl1pPr algn="l" rtl="0" eaLnBrk="1" fontAlgn="base" hangingPunct="1">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zh-CN" altLang="en-US" kern="0" dirty="0" smtClean="0"/>
              <a:t>预期效果</a:t>
            </a:r>
            <a:endParaRPr lang="zh-CN" altLang="en-US" kern="0" dirty="0"/>
          </a:p>
        </p:txBody>
      </p:sp>
      <p:sp>
        <p:nvSpPr>
          <p:cNvPr id="30" name="Text Box 4"/>
          <p:cNvSpPr txBox="1">
            <a:spLocks noChangeArrowheads="1"/>
          </p:cNvSpPr>
          <p:nvPr/>
        </p:nvSpPr>
        <p:spPr bwMode="black">
          <a:xfrm>
            <a:off x="788254" y="2615143"/>
            <a:ext cx="2209800" cy="432000"/>
          </a:xfrm>
          <a:prstGeom prst="rect">
            <a:avLst/>
          </a:prstGeom>
          <a:solidFill>
            <a:srgbClr val="339933"/>
          </a:solidFill>
          <a:ln>
            <a:noFill/>
          </a:ln>
          <a:effectLst>
            <a:outerShdw blurRad="63500" sx="102000" sy="102000" algn="ctr" rotWithShape="0">
              <a:prstClr val="black">
                <a:alpha val="40000"/>
              </a:prstClr>
            </a:outerShdw>
            <a:softEdge rad="12700"/>
          </a:effectLst>
          <a:extLst/>
        </p:spPr>
        <p:style>
          <a:lnRef idx="3">
            <a:schemeClr val="lt1"/>
          </a:lnRef>
          <a:fillRef idx="1">
            <a:schemeClr val="accent1"/>
          </a:fillRef>
          <a:effectRef idx="1">
            <a:schemeClr val="accent1"/>
          </a:effectRef>
          <a:fontRef idx="minor">
            <a:schemeClr val="lt1"/>
          </a:fontRef>
        </p:style>
        <p:txBody>
          <a:bodyPr anchor="ctr">
            <a:no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buFont typeface="Wingdings" pitchFamily="2" charset="2"/>
              <a:buNone/>
            </a:pPr>
            <a:r>
              <a:rPr lang="zh-CN" altLang="zh-CN" b="1" dirty="0">
                <a:latin typeface="微软雅黑" panose="020B0503020204020204" pitchFamily="34" charset="-122"/>
                <a:ea typeface="微软雅黑" panose="020B0503020204020204" pitchFamily="34" charset="-122"/>
              </a:rPr>
              <a:t>科研用户</a:t>
            </a:r>
            <a:endParaRPr lang="en-US" altLang="zh-CN" b="1" dirty="0">
              <a:solidFill>
                <a:srgbClr val="1C1C1C"/>
              </a:solidFill>
            </a:endParaRPr>
          </a:p>
        </p:txBody>
      </p:sp>
      <p:sp>
        <p:nvSpPr>
          <p:cNvPr id="31" name="Text Box 4"/>
          <p:cNvSpPr txBox="1">
            <a:spLocks noChangeArrowheads="1"/>
          </p:cNvSpPr>
          <p:nvPr/>
        </p:nvSpPr>
        <p:spPr bwMode="black">
          <a:xfrm>
            <a:off x="802814" y="3675946"/>
            <a:ext cx="2209800" cy="432000"/>
          </a:xfrm>
          <a:prstGeom prst="rect">
            <a:avLst/>
          </a:prstGeom>
          <a:solidFill>
            <a:srgbClr val="CC66FF"/>
          </a:solidFill>
          <a:ln>
            <a:noFill/>
          </a:ln>
          <a:effectLst>
            <a:outerShdw blurRad="63500" sx="102000" sy="102000" algn="ctr" rotWithShape="0">
              <a:prstClr val="black">
                <a:alpha val="40000"/>
              </a:prstClr>
            </a:outerShdw>
            <a:softEdge rad="12700"/>
          </a:effectLst>
          <a:extLst/>
        </p:spPr>
        <p:style>
          <a:lnRef idx="3">
            <a:schemeClr val="lt1"/>
          </a:lnRef>
          <a:fillRef idx="1">
            <a:schemeClr val="accent1"/>
          </a:fillRef>
          <a:effectRef idx="1">
            <a:schemeClr val="accent1"/>
          </a:effectRef>
          <a:fontRef idx="minor">
            <a:schemeClr val="lt1"/>
          </a:fontRef>
        </p:style>
        <p:txBody>
          <a:bodyPr anchor="ctr">
            <a:no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buFont typeface="Wingdings" pitchFamily="2" charset="2"/>
              <a:buNone/>
            </a:pPr>
            <a:r>
              <a:rPr lang="zh-CN" altLang="en-US" sz="1600" b="1" dirty="0">
                <a:latin typeface="微软雅黑" panose="020B0503020204020204" pitchFamily="34" charset="-122"/>
                <a:ea typeface="微软雅黑" panose="020B0503020204020204" pitchFamily="34" charset="-122"/>
              </a:rPr>
              <a:t>设施开放共享负责人</a:t>
            </a:r>
            <a:endParaRPr lang="en-US" altLang="zh-CN" sz="1600" b="1" dirty="0">
              <a:solidFill>
                <a:srgbClr val="1C1C1C"/>
              </a:solidFill>
            </a:endParaRPr>
          </a:p>
        </p:txBody>
      </p:sp>
      <p:sp>
        <p:nvSpPr>
          <p:cNvPr id="32" name="Text Box 4"/>
          <p:cNvSpPr txBox="1">
            <a:spLocks noChangeArrowheads="1"/>
          </p:cNvSpPr>
          <p:nvPr/>
        </p:nvSpPr>
        <p:spPr bwMode="black">
          <a:xfrm>
            <a:off x="802814" y="4695686"/>
            <a:ext cx="2209800" cy="432000"/>
          </a:xfrm>
          <a:prstGeom prst="rect">
            <a:avLst/>
          </a:prstGeom>
          <a:ln>
            <a:noFill/>
          </a:ln>
          <a:effectLst>
            <a:outerShdw blurRad="63500" sx="102000" sy="102000" algn="ctr" rotWithShape="0">
              <a:prstClr val="black">
                <a:alpha val="40000"/>
              </a:prstClr>
            </a:outerShdw>
            <a:softEdge rad="12700"/>
          </a:effectLst>
          <a:extLst/>
        </p:spPr>
        <p:style>
          <a:lnRef idx="3">
            <a:schemeClr val="lt1"/>
          </a:lnRef>
          <a:fillRef idx="1">
            <a:schemeClr val="accent1"/>
          </a:fillRef>
          <a:effectRef idx="1">
            <a:schemeClr val="accent1"/>
          </a:effectRef>
          <a:fontRef idx="minor">
            <a:schemeClr val="lt1"/>
          </a:fontRef>
        </p:style>
        <p:txBody>
          <a:bodyPr anchor="ctr">
            <a:no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buFont typeface="Wingdings" pitchFamily="2" charset="2"/>
              <a:buNone/>
            </a:pPr>
            <a:r>
              <a:rPr lang="zh-CN" altLang="en-US" b="1" dirty="0" smtClean="0">
                <a:latin typeface="微软雅黑" panose="020B0503020204020204" pitchFamily="34" charset="-122"/>
                <a:ea typeface="微软雅黑" panose="020B0503020204020204" pitchFamily="34" charset="-122"/>
              </a:rPr>
              <a:t>专 家</a:t>
            </a:r>
            <a:endParaRPr lang="en-US" altLang="zh-CN" b="1" dirty="0">
              <a:latin typeface="微软雅黑" panose="020B0503020204020204" pitchFamily="34" charset="-122"/>
              <a:ea typeface="微软雅黑" panose="020B0503020204020204" pitchFamily="34" charset="-122"/>
            </a:endParaRPr>
          </a:p>
        </p:txBody>
      </p:sp>
      <p:sp>
        <p:nvSpPr>
          <p:cNvPr id="33" name="Text Box 4"/>
          <p:cNvSpPr txBox="1">
            <a:spLocks noChangeArrowheads="1"/>
          </p:cNvSpPr>
          <p:nvPr/>
        </p:nvSpPr>
        <p:spPr bwMode="black">
          <a:xfrm>
            <a:off x="788254" y="5809054"/>
            <a:ext cx="2209800" cy="432000"/>
          </a:xfrm>
          <a:prstGeom prst="rect">
            <a:avLst/>
          </a:prstGeom>
          <a:solidFill>
            <a:srgbClr val="339933"/>
          </a:solidFill>
          <a:ln>
            <a:noFill/>
          </a:ln>
          <a:effectLst>
            <a:outerShdw blurRad="63500" sx="102000" sy="102000" algn="ctr" rotWithShape="0">
              <a:prstClr val="black">
                <a:alpha val="40000"/>
              </a:prstClr>
            </a:outerShdw>
            <a:softEdge rad="12700"/>
          </a:effectLst>
          <a:extLst/>
        </p:spPr>
        <p:style>
          <a:lnRef idx="3">
            <a:schemeClr val="lt1"/>
          </a:lnRef>
          <a:fillRef idx="1">
            <a:schemeClr val="accent1"/>
          </a:fillRef>
          <a:effectRef idx="1">
            <a:schemeClr val="accent1"/>
          </a:effectRef>
          <a:fontRef idx="minor">
            <a:schemeClr val="lt1"/>
          </a:fontRef>
        </p:style>
        <p:txBody>
          <a:bodyPr anchor="ctr">
            <a:noAutofit/>
          </a:bodyPr>
          <a:lstStyle>
            <a:defPPr>
              <a:defRPr lang="en-US"/>
            </a:defPPr>
            <a:lvl1pPr marL="120650" indent="-120650" algn="ctr" eaLnBrk="0" hangingPunct="0">
              <a:buFont typeface="Wingdings" pitchFamily="2" charset="2"/>
              <a:buNone/>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b="1" dirty="0"/>
              <a:t>院所管理层</a:t>
            </a:r>
            <a:endParaRPr lang="en-US" altLang="zh-CN" b="1" dirty="0"/>
          </a:p>
        </p:txBody>
      </p:sp>
      <p:sp>
        <p:nvSpPr>
          <p:cNvPr id="34" name="下箭头 33"/>
          <p:cNvSpPr/>
          <p:nvPr/>
        </p:nvSpPr>
        <p:spPr>
          <a:xfrm>
            <a:off x="0" y="1571612"/>
            <a:ext cx="785818" cy="5072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微软雅黑" pitchFamily="34" charset="-122"/>
                <a:ea typeface="微软雅黑" pitchFamily="34" charset="-122"/>
              </a:rPr>
              <a:t>贴近用户</a:t>
            </a:r>
            <a:endParaRPr lang="en-US" altLang="zh-CN" b="1" dirty="0" smtClean="0">
              <a:solidFill>
                <a:schemeClr val="tx1"/>
              </a:solidFill>
              <a:latin typeface="微软雅黑" pitchFamily="34" charset="-122"/>
              <a:ea typeface="微软雅黑" pitchFamily="34" charset="-122"/>
            </a:endParaRPr>
          </a:p>
          <a:p>
            <a:pPr algn="ctr"/>
            <a:endParaRPr lang="en-US" altLang="zh-CN" b="1" dirty="0" smtClean="0">
              <a:solidFill>
                <a:schemeClr val="tx1"/>
              </a:solidFill>
              <a:latin typeface="微软雅黑" pitchFamily="34" charset="-122"/>
              <a:ea typeface="微软雅黑" pitchFamily="34" charset="-122"/>
            </a:endParaRPr>
          </a:p>
          <a:p>
            <a:pPr algn="ctr"/>
            <a:r>
              <a:rPr lang="zh-CN" altLang="en-US" b="1" dirty="0" smtClean="0">
                <a:solidFill>
                  <a:schemeClr val="tx1"/>
                </a:solidFill>
                <a:latin typeface="微软雅黑" pitchFamily="34" charset="-122"/>
                <a:ea typeface="微软雅黑" pitchFamily="34" charset="-122"/>
              </a:rPr>
              <a:t>以人为本</a:t>
            </a:r>
            <a:endParaRPr lang="zh-CN" altLang="en-US"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91079081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预期效果</a:t>
            </a:r>
          </a:p>
        </p:txBody>
      </p:sp>
      <p:sp>
        <p:nvSpPr>
          <p:cNvPr id="4" name="TextBox 3"/>
          <p:cNvSpPr txBox="1"/>
          <p:nvPr/>
        </p:nvSpPr>
        <p:spPr>
          <a:xfrm>
            <a:off x="467544" y="1268760"/>
            <a:ext cx="8280920" cy="5860066"/>
          </a:xfrm>
          <a:prstGeom prst="rect">
            <a:avLst/>
          </a:prstGeom>
          <a:noFill/>
        </p:spPr>
        <p:txBody>
          <a:bodyPr wrap="square" rtlCol="0">
            <a:spAutoFit/>
          </a:bodyPr>
          <a:lstStyle/>
          <a:p>
            <a:pPr marL="85725" lvl="2">
              <a:lnSpc>
                <a:spcPct val="160000"/>
              </a:lnSpc>
              <a:spcBef>
                <a:spcPct val="20000"/>
              </a:spcBef>
              <a:buClr>
                <a:schemeClr val="tx1"/>
              </a:buClr>
            </a:pPr>
            <a:r>
              <a:rPr lang="zh-CN" altLang="en-US" sz="2800" dirty="0" smtClean="0">
                <a:latin typeface="微软雅黑" panose="020B0503020204020204" pitchFamily="34" charset="-122"/>
                <a:ea typeface="微软雅黑" panose="020B0503020204020204" pitchFamily="34" charset="-122"/>
              </a:rPr>
              <a:t>技术</a:t>
            </a:r>
            <a:r>
              <a:rPr lang="zh-CN" altLang="en-US" sz="2800" dirty="0">
                <a:latin typeface="微软雅黑" panose="020B0503020204020204" pitchFamily="34" charset="-122"/>
                <a:ea typeface="微软雅黑" panose="020B0503020204020204" pitchFamily="34" charset="-122"/>
              </a:rPr>
              <a:t>指标</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442913" lvl="2">
              <a:lnSpc>
                <a:spcPct val="160000"/>
              </a:lnSpc>
              <a:buFont typeface="Wingdings" panose="05000000000000000000" pitchFamily="2" charset="2"/>
              <a:buChar char="Ø"/>
            </a:pPr>
            <a:r>
              <a:rPr lang="zh-CN" altLang="zh-CN" sz="2200" dirty="0">
                <a:latin typeface="微软雅黑" panose="020B0503020204020204" pitchFamily="34" charset="-122"/>
                <a:ea typeface="微软雅黑" panose="020B0503020204020204" pitchFamily="34" charset="-122"/>
              </a:rPr>
              <a:t>共享服务平台建成后可</a:t>
            </a:r>
            <a:r>
              <a:rPr lang="zh-CN" altLang="zh-CN" sz="2200" dirty="0" smtClean="0">
                <a:latin typeface="微软雅黑" panose="020B0503020204020204" pitchFamily="34" charset="-122"/>
                <a:ea typeface="微软雅黑" panose="020B0503020204020204" pitchFamily="34" charset="-122"/>
              </a:rPr>
              <a:t>支持</a:t>
            </a:r>
            <a:r>
              <a:rPr lang="x-none" altLang="zh-CN" sz="2400" dirty="0" smtClean="0">
                <a:solidFill>
                  <a:srgbClr val="FF6600"/>
                </a:solidFill>
                <a:latin typeface="微软雅黑" panose="020B0503020204020204" pitchFamily="34" charset="-122"/>
                <a:ea typeface="微软雅黑" panose="020B0503020204020204" pitchFamily="34" charset="-122"/>
              </a:rPr>
              <a:t>50</a:t>
            </a:r>
            <a:r>
              <a:rPr lang="zh-CN" altLang="zh-CN" sz="2400" dirty="0" smtClean="0">
                <a:solidFill>
                  <a:srgbClr val="FF6600"/>
                </a:solidFill>
                <a:latin typeface="微软雅黑" panose="020B0503020204020204" pitchFamily="34" charset="-122"/>
                <a:ea typeface="微软雅黑" panose="020B0503020204020204" pitchFamily="34" charset="-122"/>
              </a:rPr>
              <a:t>万</a:t>
            </a:r>
            <a:r>
              <a:rPr lang="zh-CN" altLang="zh-CN" sz="2200" dirty="0" smtClean="0">
                <a:latin typeface="微软雅黑" panose="020B0503020204020204" pitchFamily="34" charset="-122"/>
                <a:ea typeface="微软雅黑" panose="020B0503020204020204" pitchFamily="34" charset="-122"/>
              </a:rPr>
              <a:t>注册</a:t>
            </a:r>
            <a:r>
              <a:rPr lang="zh-CN" altLang="zh-CN" sz="2200" dirty="0">
                <a:latin typeface="微软雅黑" panose="020B0503020204020204" pitchFamily="34" charset="-122"/>
                <a:ea typeface="微软雅黑" panose="020B0503020204020204" pitchFamily="34" charset="-122"/>
              </a:rPr>
              <a:t>用户量。</a:t>
            </a:r>
          </a:p>
          <a:p>
            <a:pPr marL="442913" lvl="2">
              <a:lnSpc>
                <a:spcPct val="160000"/>
              </a:lnSpc>
              <a:buFont typeface="Wingdings" panose="05000000000000000000" pitchFamily="2" charset="2"/>
              <a:buChar char="Ø"/>
            </a:pPr>
            <a:r>
              <a:rPr lang="zh-CN" altLang="zh-CN" sz="2200" dirty="0">
                <a:latin typeface="微软雅黑" panose="020B0503020204020204" pitchFamily="34" charset="-122"/>
                <a:ea typeface="微软雅黑" panose="020B0503020204020204" pitchFamily="34" charset="-122"/>
              </a:rPr>
              <a:t>共享服务信息门户系统可以</a:t>
            </a:r>
            <a:r>
              <a:rPr lang="zh-CN" altLang="zh-CN" sz="2200" dirty="0" smtClean="0">
                <a:latin typeface="微软雅黑" panose="020B0503020204020204" pitchFamily="34" charset="-122"/>
                <a:ea typeface="微软雅黑" panose="020B0503020204020204" pitchFamily="34" charset="-122"/>
              </a:rPr>
              <a:t>支持</a:t>
            </a:r>
            <a:r>
              <a:rPr lang="x-none" altLang="zh-CN" sz="2800" dirty="0" smtClean="0">
                <a:solidFill>
                  <a:srgbClr val="FF6600"/>
                </a:solidFill>
                <a:latin typeface="微软雅黑" panose="020B0503020204020204" pitchFamily="34" charset="-122"/>
                <a:ea typeface="微软雅黑" panose="020B0503020204020204" pitchFamily="34" charset="-122"/>
              </a:rPr>
              <a:t>2000</a:t>
            </a:r>
            <a:r>
              <a:rPr lang="zh-CN" altLang="zh-CN" sz="2200" dirty="0">
                <a:latin typeface="微软雅黑" panose="020B0503020204020204" pitchFamily="34" charset="-122"/>
                <a:ea typeface="微软雅黑" panose="020B0503020204020204" pitchFamily="34" charset="-122"/>
              </a:rPr>
              <a:t>人同时在线，</a:t>
            </a:r>
            <a:r>
              <a:rPr lang="x-none" altLang="zh-CN" sz="2800" dirty="0">
                <a:solidFill>
                  <a:srgbClr val="FF6600"/>
                </a:solidFill>
                <a:latin typeface="微软雅黑" panose="020B0503020204020204" pitchFamily="34" charset="-122"/>
                <a:ea typeface="微软雅黑" panose="020B0503020204020204" pitchFamily="34" charset="-122"/>
              </a:rPr>
              <a:t>500</a:t>
            </a:r>
            <a:r>
              <a:rPr lang="zh-CN" altLang="zh-CN" sz="2200" dirty="0">
                <a:latin typeface="微软雅黑" panose="020B0503020204020204" pitchFamily="34" charset="-122"/>
                <a:ea typeface="微软雅黑" panose="020B0503020204020204" pitchFamily="34" charset="-122"/>
              </a:rPr>
              <a:t>人并发访问。</a:t>
            </a:r>
          </a:p>
          <a:p>
            <a:pPr marL="442913" lvl="2">
              <a:lnSpc>
                <a:spcPct val="160000"/>
              </a:lnSpc>
              <a:buFont typeface="Wingdings" panose="05000000000000000000" pitchFamily="2" charset="2"/>
              <a:buChar char="Ø"/>
            </a:pPr>
            <a:r>
              <a:rPr lang="zh-CN" altLang="zh-CN" sz="2200" dirty="0">
                <a:latin typeface="微软雅黑" panose="020B0503020204020204" pitchFamily="34" charset="-122"/>
                <a:ea typeface="微软雅黑" panose="020B0503020204020204" pitchFamily="34" charset="-122"/>
              </a:rPr>
              <a:t>设施申请系统能够支持</a:t>
            </a:r>
            <a:r>
              <a:rPr lang="x-none" altLang="zh-CN" sz="2800" dirty="0">
                <a:solidFill>
                  <a:srgbClr val="FF6600"/>
                </a:solidFill>
                <a:latin typeface="微软雅黑" panose="020B0503020204020204" pitchFamily="34" charset="-122"/>
                <a:ea typeface="微软雅黑" panose="020B0503020204020204" pitchFamily="34" charset="-122"/>
              </a:rPr>
              <a:t>1000</a:t>
            </a:r>
            <a:r>
              <a:rPr lang="zh-CN" altLang="zh-CN" sz="2200" dirty="0">
                <a:latin typeface="微软雅黑" panose="020B0503020204020204" pitchFamily="34" charset="-122"/>
                <a:ea typeface="微软雅黑" panose="020B0503020204020204" pitchFamily="34" charset="-122"/>
              </a:rPr>
              <a:t>人同时在线，</a:t>
            </a:r>
            <a:r>
              <a:rPr lang="x-none" altLang="zh-CN" sz="2800" dirty="0">
                <a:solidFill>
                  <a:srgbClr val="FF6600"/>
                </a:solidFill>
                <a:latin typeface="微软雅黑" panose="020B0503020204020204" pitchFamily="34" charset="-122"/>
                <a:ea typeface="微软雅黑" panose="020B0503020204020204" pitchFamily="34" charset="-122"/>
              </a:rPr>
              <a:t>200</a:t>
            </a:r>
            <a:r>
              <a:rPr lang="zh-CN" altLang="zh-CN" sz="2200" dirty="0">
                <a:latin typeface="微软雅黑" panose="020B0503020204020204" pitchFamily="34" charset="-122"/>
                <a:ea typeface="微软雅黑" panose="020B0503020204020204" pitchFamily="34" charset="-122"/>
              </a:rPr>
              <a:t>人并发访问。</a:t>
            </a:r>
          </a:p>
          <a:p>
            <a:pPr marL="442913" lvl="2">
              <a:lnSpc>
                <a:spcPct val="160000"/>
              </a:lnSpc>
              <a:buFont typeface="Wingdings" panose="05000000000000000000" pitchFamily="2" charset="2"/>
              <a:buChar char="Ø"/>
            </a:pPr>
            <a:r>
              <a:rPr lang="zh-CN" altLang="zh-CN" sz="2200" dirty="0">
                <a:latin typeface="微软雅黑" panose="020B0503020204020204" pitchFamily="34" charset="-122"/>
                <a:ea typeface="微软雅黑" panose="020B0503020204020204" pitchFamily="34" charset="-122"/>
              </a:rPr>
              <a:t>数据检索平台本地化检索</a:t>
            </a:r>
            <a:r>
              <a:rPr lang="zh-CN" altLang="zh-CN" sz="2200" dirty="0" smtClean="0">
                <a:latin typeface="微软雅黑" panose="020B0503020204020204" pitchFamily="34" charset="-122"/>
                <a:ea typeface="微软雅黑" panose="020B0503020204020204" pitchFamily="34" charset="-122"/>
              </a:rPr>
              <a:t>信息</a:t>
            </a:r>
            <a:r>
              <a:rPr lang="zh-CN" altLang="en-US" sz="2200" dirty="0">
                <a:latin typeface="微软雅黑" panose="020B0503020204020204" pitchFamily="34" charset="-122"/>
                <a:ea typeface="微软雅黑" panose="020B0503020204020204" pitchFamily="34" charset="-122"/>
              </a:rPr>
              <a:t>在</a:t>
            </a:r>
            <a:r>
              <a:rPr lang="zh-CN" altLang="en-US" sz="2200" dirty="0" smtClean="0">
                <a:latin typeface="微软雅黑" panose="020B0503020204020204" pitchFamily="34" charset="-122"/>
                <a:ea typeface="微软雅黑" panose="020B0503020204020204" pitchFamily="34" charset="-122"/>
              </a:rPr>
              <a:t>不超过</a:t>
            </a:r>
            <a:r>
              <a:rPr lang="zh-CN" altLang="en-US" sz="2400" dirty="0" smtClean="0">
                <a:latin typeface="微软雅黑" panose="020B0503020204020204" pitchFamily="34" charset="-122"/>
                <a:ea typeface="微软雅黑" panose="020B0503020204020204" pitchFamily="34" charset="-122"/>
              </a:rPr>
              <a:t> </a:t>
            </a:r>
            <a:r>
              <a:rPr lang="x-none" altLang="zh-CN" sz="2800" dirty="0" smtClean="0">
                <a:solidFill>
                  <a:srgbClr val="FF6600"/>
                </a:solidFill>
                <a:latin typeface="微软雅黑" panose="020B0503020204020204" pitchFamily="34" charset="-122"/>
                <a:ea typeface="微软雅黑" panose="020B0503020204020204" pitchFamily="34" charset="-122"/>
              </a:rPr>
              <a:t>3</a:t>
            </a:r>
            <a:r>
              <a:rPr lang="en-US" altLang="zh-CN" sz="2400" dirty="0" smtClean="0">
                <a:solidFill>
                  <a:srgbClr val="FF6600"/>
                </a:solidFill>
                <a:latin typeface="微软雅黑" panose="020B0503020204020204" pitchFamily="34" charset="-122"/>
                <a:ea typeface="微软雅黑" panose="020B0503020204020204" pitchFamily="34" charset="-122"/>
              </a:rPr>
              <a:t> </a:t>
            </a:r>
            <a:r>
              <a:rPr lang="zh-CN" altLang="zh-CN" sz="2200" dirty="0" smtClean="0">
                <a:latin typeface="微软雅黑" panose="020B0503020204020204" pitchFamily="34" charset="-122"/>
                <a:ea typeface="微软雅黑" panose="020B0503020204020204" pitchFamily="34" charset="-122"/>
              </a:rPr>
              <a:t>秒</a:t>
            </a:r>
            <a:r>
              <a:rPr lang="zh-CN" altLang="zh-CN" sz="2200" dirty="0">
                <a:latin typeface="微软雅黑" panose="020B0503020204020204" pitchFamily="34" charset="-122"/>
                <a:ea typeface="微软雅黑" panose="020B0503020204020204" pitchFamily="34" charset="-122"/>
              </a:rPr>
              <a:t>内</a:t>
            </a:r>
            <a:r>
              <a:rPr lang="zh-CN" altLang="zh-CN" sz="2200" dirty="0" smtClean="0">
                <a:latin typeface="微软雅黑" panose="020B0503020204020204" pitchFamily="34" charset="-122"/>
                <a:ea typeface="微软雅黑" panose="020B0503020204020204" pitchFamily="34" charset="-122"/>
              </a:rPr>
              <a:t>返回。</a:t>
            </a:r>
            <a:endParaRPr lang="zh-CN" altLang="zh-CN" sz="2200" dirty="0">
              <a:latin typeface="微软雅黑" panose="020B0503020204020204" pitchFamily="34" charset="-122"/>
              <a:ea typeface="微软雅黑" panose="020B0503020204020204" pitchFamily="34" charset="-122"/>
            </a:endParaRPr>
          </a:p>
          <a:p>
            <a:pPr marL="442913" lvl="2">
              <a:lnSpc>
                <a:spcPct val="160000"/>
              </a:lnSpc>
              <a:buFont typeface="Wingdings" panose="05000000000000000000" pitchFamily="2" charset="2"/>
              <a:buChar char="Ø"/>
            </a:pPr>
            <a:r>
              <a:rPr lang="zh-CN" altLang="zh-CN" sz="2200" dirty="0">
                <a:latin typeface="微软雅黑" panose="020B0503020204020204" pitchFamily="34" charset="-122"/>
                <a:ea typeface="微软雅黑" panose="020B0503020204020204" pitchFamily="34" charset="-122"/>
              </a:rPr>
              <a:t>至</a:t>
            </a:r>
            <a:r>
              <a:rPr lang="x-none" altLang="zh-CN" sz="2200" dirty="0">
                <a:latin typeface="微软雅黑" panose="020B0503020204020204" pitchFamily="34" charset="-122"/>
                <a:ea typeface="微软雅黑" panose="020B0503020204020204" pitchFamily="34" charset="-122"/>
              </a:rPr>
              <a:t>2016</a:t>
            </a:r>
            <a:r>
              <a:rPr lang="zh-CN" altLang="zh-CN" sz="2200" dirty="0">
                <a:latin typeface="微软雅黑" panose="020B0503020204020204" pitchFamily="34" charset="-122"/>
                <a:ea typeface="微软雅黑" panose="020B0503020204020204" pitchFamily="34" charset="-122"/>
              </a:rPr>
              <a:t>年底，平台应汇集专家信息</a:t>
            </a:r>
            <a:r>
              <a:rPr lang="x-none" altLang="zh-CN" sz="2800" dirty="0">
                <a:solidFill>
                  <a:srgbClr val="FF6600"/>
                </a:solidFill>
                <a:latin typeface="微软雅黑" panose="020B0503020204020204" pitchFamily="34" charset="-122"/>
                <a:ea typeface="微软雅黑" panose="020B0503020204020204" pitchFamily="34" charset="-122"/>
              </a:rPr>
              <a:t>200</a:t>
            </a:r>
            <a:r>
              <a:rPr lang="zh-CN" altLang="zh-CN" sz="2200" dirty="0">
                <a:latin typeface="微软雅黑" panose="020B0503020204020204" pitchFamily="34" charset="-122"/>
                <a:ea typeface="微软雅黑" panose="020B0503020204020204" pitchFamily="34" charset="-122"/>
              </a:rPr>
              <a:t>个，各类成果</a:t>
            </a:r>
            <a:r>
              <a:rPr lang="x-none" altLang="zh-CN" sz="2800" dirty="0">
                <a:solidFill>
                  <a:srgbClr val="FF6600"/>
                </a:solidFill>
                <a:latin typeface="微软雅黑" panose="020B0503020204020204" pitchFamily="34" charset="-122"/>
                <a:ea typeface="微软雅黑" panose="020B0503020204020204" pitchFamily="34" charset="-122"/>
              </a:rPr>
              <a:t>2000</a:t>
            </a:r>
            <a:r>
              <a:rPr lang="zh-CN" altLang="zh-CN" sz="2200" dirty="0">
                <a:latin typeface="微软雅黑" panose="020B0503020204020204" pitchFamily="34" charset="-122"/>
                <a:ea typeface="微软雅黑" panose="020B0503020204020204" pitchFamily="34" charset="-122"/>
              </a:rPr>
              <a:t>条。</a:t>
            </a:r>
          </a:p>
          <a:p>
            <a:pPr marL="271463" lvl="2">
              <a:lnSpc>
                <a:spcPct val="160000"/>
              </a:lnSpc>
              <a:spcBef>
                <a:spcPct val="20000"/>
              </a:spcBef>
              <a:buClr>
                <a:schemeClr val="tx1"/>
              </a:buClr>
            </a:pPr>
            <a:endParaRPr lang="zh-CN" altLang="en-US" dirty="0"/>
          </a:p>
        </p:txBody>
      </p:sp>
    </p:spTree>
    <p:extLst>
      <p:ext uri="{BB962C8B-B14F-4D97-AF65-F5344CB8AC3E}">
        <p14:creationId xmlns:p14="http://schemas.microsoft.com/office/powerpoint/2010/main" val="268025728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预期效果</a:t>
            </a:r>
            <a:endParaRPr lang="zh-CN" altLang="en-US" dirty="0"/>
          </a:p>
        </p:txBody>
      </p:sp>
      <p:grpSp>
        <p:nvGrpSpPr>
          <p:cNvPr id="4" name="Group 13"/>
          <p:cNvGrpSpPr>
            <a:grpSpLocks/>
          </p:cNvGrpSpPr>
          <p:nvPr/>
        </p:nvGrpSpPr>
        <p:grpSpPr bwMode="auto">
          <a:xfrm>
            <a:off x="528313" y="2018920"/>
            <a:ext cx="8148143" cy="4218392"/>
            <a:chOff x="105102" y="15507"/>
            <a:chExt cx="6409675" cy="3857417"/>
          </a:xfrm>
        </p:grpSpPr>
        <p:sp>
          <p:nvSpPr>
            <p:cNvPr id="5" name="Oval 14"/>
            <p:cNvSpPr>
              <a:spLocks noChangeArrowheads="1"/>
            </p:cNvSpPr>
            <p:nvPr/>
          </p:nvSpPr>
          <p:spPr bwMode="auto">
            <a:xfrm>
              <a:off x="2372297" y="2136800"/>
              <a:ext cx="1736124" cy="1736124"/>
            </a:xfrm>
            <a:prstGeom prst="ellipse">
              <a:avLst/>
            </a:prstGeom>
            <a:gradFill rotWithShape="0">
              <a:gsLst>
                <a:gs pos="0">
                  <a:srgbClr val="2D5D97"/>
                </a:gs>
                <a:gs pos="79999">
                  <a:srgbClr val="3C7AC5"/>
                </a:gs>
                <a:gs pos="100000">
                  <a:srgbClr val="397BC9"/>
                </a:gs>
              </a:gsLst>
              <a:lin ang="16200000" scaled="1"/>
            </a:gra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sz="2000" dirty="0"/>
            </a:p>
          </p:txBody>
        </p:sp>
        <p:sp>
          <p:nvSpPr>
            <p:cNvPr id="6" name="Rectangle 15"/>
            <p:cNvSpPr>
              <a:spLocks noChangeArrowheads="1"/>
            </p:cNvSpPr>
            <p:nvPr/>
          </p:nvSpPr>
          <p:spPr bwMode="auto">
            <a:xfrm>
              <a:off x="2626546" y="2391049"/>
              <a:ext cx="1227626" cy="122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10" tIns="16510" rIns="16510" bIns="16510" anchor="ctr"/>
            <a:lstStyle/>
            <a:p>
              <a:pPr algn="ctr">
                <a:lnSpc>
                  <a:spcPct val="150000"/>
                </a:lnSpc>
                <a:spcAft>
                  <a:spcPct val="35000"/>
                </a:spcAft>
              </a:pPr>
              <a:r>
                <a:rPr lang="zh-CN" altLang="en-US" sz="2000" b="1" dirty="0" smtClean="0">
                  <a:latin typeface="微软雅黑" panose="020B0503020204020204" pitchFamily="34" charset="-122"/>
                  <a:ea typeface="微软雅黑" panose="020B0503020204020204" pitchFamily="34" charset="-122"/>
                </a:rPr>
                <a:t>展望</a:t>
              </a:r>
              <a:endParaRPr lang="zh-CN" altLang="en-US" sz="2000" b="1" dirty="0">
                <a:latin typeface="微软雅黑" panose="020B0503020204020204" pitchFamily="34" charset="-122"/>
                <a:ea typeface="微软雅黑" panose="020B0503020204020204" pitchFamily="34" charset="-122"/>
              </a:endParaRPr>
            </a:p>
          </p:txBody>
        </p:sp>
        <p:sp>
          <p:nvSpPr>
            <p:cNvPr id="7" name="AutoShape 16"/>
            <p:cNvSpPr>
              <a:spLocks noChangeArrowheads="1"/>
            </p:cNvSpPr>
            <p:nvPr/>
          </p:nvSpPr>
          <p:spPr bwMode="auto">
            <a:xfrm rot="10800000">
              <a:off x="712746" y="2876027"/>
              <a:ext cx="1666979" cy="494795"/>
            </a:xfrm>
            <a:prstGeom prst="leftArrow">
              <a:avLst>
                <a:gd name="adj1" fmla="val 60000"/>
                <a:gd name="adj2" fmla="val 49990"/>
              </a:avLst>
            </a:prstGeom>
            <a:gradFill rotWithShape="0">
              <a:gsLst>
                <a:gs pos="0">
                  <a:srgbClr val="992F2B"/>
                </a:gs>
                <a:gs pos="79999">
                  <a:srgbClr val="C93D38"/>
                </a:gs>
                <a:gs pos="100000">
                  <a:srgbClr val="CD3A35"/>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endParaRPr lang="zh-CN" altLang="en-US"/>
            </a:p>
          </p:txBody>
        </p:sp>
        <p:sp>
          <p:nvSpPr>
            <p:cNvPr id="8" name="AutoShape 17"/>
            <p:cNvSpPr>
              <a:spLocks noChangeArrowheads="1"/>
            </p:cNvSpPr>
            <p:nvPr/>
          </p:nvSpPr>
          <p:spPr bwMode="auto">
            <a:xfrm>
              <a:off x="105102" y="2637310"/>
              <a:ext cx="1215286" cy="972229"/>
            </a:xfrm>
            <a:prstGeom prst="roundRect">
              <a:avLst>
                <a:gd name="adj" fmla="val 10000"/>
              </a:avLst>
            </a:prstGeom>
            <a:gradFill rotWithShape="0">
              <a:gsLst>
                <a:gs pos="0">
                  <a:srgbClr val="992F2B"/>
                </a:gs>
                <a:gs pos="79999">
                  <a:srgbClr val="C93D38"/>
                </a:gs>
                <a:gs pos="100000">
                  <a:srgbClr val="CD3A35"/>
                </a:gs>
              </a:gsLst>
              <a:lin ang="16200000" scaled="1"/>
            </a:gra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sz="2400" dirty="0"/>
            </a:p>
          </p:txBody>
        </p:sp>
        <p:sp>
          <p:nvSpPr>
            <p:cNvPr id="9" name="Rectangle 18"/>
            <p:cNvSpPr>
              <a:spLocks noChangeArrowheads="1"/>
            </p:cNvSpPr>
            <p:nvPr/>
          </p:nvSpPr>
          <p:spPr bwMode="auto">
            <a:xfrm>
              <a:off x="145145" y="2628416"/>
              <a:ext cx="1158334" cy="91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80" tIns="30480" rIns="30480" bIns="30480" anchor="ctr"/>
            <a:lstStyle/>
            <a:p>
              <a:pPr algn="ctr">
                <a:lnSpc>
                  <a:spcPct val="90000"/>
                </a:lnSpc>
                <a:spcAft>
                  <a:spcPct val="35000"/>
                </a:spcAft>
              </a:pPr>
              <a:r>
                <a:rPr lang="zh-CN" altLang="en-US" sz="2000" b="1" dirty="0">
                  <a:solidFill>
                    <a:srgbClr val="FFFFFF"/>
                  </a:solidFill>
                  <a:latin typeface="微软雅黑" pitchFamily="34" charset="-122"/>
                  <a:ea typeface="微软雅黑" pitchFamily="34" charset="-122"/>
                  <a:sym typeface="微软雅黑" pitchFamily="34" charset="-122"/>
                </a:rPr>
                <a:t>提高开放共享资源的整合和利用</a:t>
              </a:r>
              <a:endParaRPr lang="zh-CN" altLang="en-US" sz="2000" dirty="0"/>
            </a:p>
          </p:txBody>
        </p:sp>
        <p:sp>
          <p:nvSpPr>
            <p:cNvPr id="10" name="AutoShape 19"/>
            <p:cNvSpPr>
              <a:spLocks noChangeArrowheads="1"/>
            </p:cNvSpPr>
            <p:nvPr/>
          </p:nvSpPr>
          <p:spPr bwMode="auto">
            <a:xfrm rot="12960000">
              <a:off x="951794" y="1700290"/>
              <a:ext cx="1666979" cy="494795"/>
            </a:xfrm>
            <a:prstGeom prst="leftArrow">
              <a:avLst>
                <a:gd name="adj1" fmla="val 60000"/>
                <a:gd name="adj2" fmla="val 49990"/>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endParaRPr lang="zh-CN" altLang="en-US"/>
            </a:p>
          </p:txBody>
        </p:sp>
        <p:sp>
          <p:nvSpPr>
            <p:cNvPr id="11" name="AutoShape 20"/>
            <p:cNvSpPr>
              <a:spLocks noChangeArrowheads="1"/>
            </p:cNvSpPr>
            <p:nvPr/>
          </p:nvSpPr>
          <p:spPr bwMode="auto">
            <a:xfrm>
              <a:off x="503333" y="971660"/>
              <a:ext cx="1215286" cy="972229"/>
            </a:xfrm>
            <a:prstGeom prst="roundRect">
              <a:avLst>
                <a:gd name="adj" fmla="val 10000"/>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p>
          </p:txBody>
        </p:sp>
        <p:sp>
          <p:nvSpPr>
            <p:cNvPr id="12" name="Rectangle 21"/>
            <p:cNvSpPr>
              <a:spLocks noChangeArrowheads="1"/>
            </p:cNvSpPr>
            <p:nvPr/>
          </p:nvSpPr>
          <p:spPr bwMode="auto">
            <a:xfrm>
              <a:off x="531809" y="1000136"/>
              <a:ext cx="1158334" cy="915277"/>
            </a:xfrm>
            <a:prstGeom prst="rect">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r>
                <a:rPr lang="zh-CN" altLang="en-US" sz="2000" b="1" dirty="0">
                  <a:solidFill>
                    <a:srgbClr val="FFFFFF"/>
                  </a:solidFill>
                  <a:latin typeface="微软雅黑" pitchFamily="34" charset="-122"/>
                  <a:ea typeface="微软雅黑" pitchFamily="34" charset="-122"/>
                  <a:sym typeface="微软雅黑" pitchFamily="34" charset="-122"/>
                </a:rPr>
                <a:t>提高设施用户服务效率</a:t>
              </a:r>
              <a:endParaRPr lang="zh-CN" altLang="en-US" sz="2000" b="1" dirty="0">
                <a:solidFill>
                  <a:srgbClr val="FFFFFF"/>
                </a:solidFill>
                <a:latin typeface="微软雅黑" pitchFamily="34" charset="-122"/>
                <a:ea typeface="微软雅黑" pitchFamily="34" charset="-122"/>
              </a:endParaRPr>
            </a:p>
          </p:txBody>
        </p:sp>
        <p:sp>
          <p:nvSpPr>
            <p:cNvPr id="13" name="AutoShape 22"/>
            <p:cNvSpPr>
              <a:spLocks noChangeArrowheads="1"/>
            </p:cNvSpPr>
            <p:nvPr/>
          </p:nvSpPr>
          <p:spPr bwMode="auto">
            <a:xfrm rot="14629374">
              <a:off x="1994589" y="1085432"/>
              <a:ext cx="1591846" cy="494795"/>
            </a:xfrm>
            <a:prstGeom prst="leftArrow">
              <a:avLst>
                <a:gd name="adj1" fmla="val 60000"/>
                <a:gd name="adj2" fmla="val 49990"/>
              </a:avLst>
            </a:prstGeom>
            <a:gradFill rotWithShape="0">
              <a:gsLst>
                <a:gs pos="0">
                  <a:srgbClr val="5D427D"/>
                </a:gs>
                <a:gs pos="79999">
                  <a:srgbClr val="7A57A5"/>
                </a:gs>
                <a:gs pos="100000">
                  <a:srgbClr val="7A56A7"/>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endParaRPr lang="zh-CN" altLang="en-US"/>
            </a:p>
          </p:txBody>
        </p:sp>
        <p:sp>
          <p:nvSpPr>
            <p:cNvPr id="14" name="AutoShape 23"/>
            <p:cNvSpPr>
              <a:spLocks noChangeArrowheads="1"/>
            </p:cNvSpPr>
            <p:nvPr/>
          </p:nvSpPr>
          <p:spPr bwMode="auto">
            <a:xfrm>
              <a:off x="1983213" y="15507"/>
              <a:ext cx="1215286" cy="972229"/>
            </a:xfrm>
            <a:prstGeom prst="roundRect">
              <a:avLst>
                <a:gd name="adj" fmla="val 10000"/>
              </a:avLst>
            </a:prstGeom>
            <a:gradFill rotWithShape="0">
              <a:gsLst>
                <a:gs pos="0">
                  <a:srgbClr val="5D427D"/>
                </a:gs>
                <a:gs pos="79999">
                  <a:srgbClr val="7A57A5"/>
                </a:gs>
                <a:gs pos="100000">
                  <a:srgbClr val="7A56A7"/>
                </a:gs>
              </a:gsLst>
              <a:lin ang="16200000" scaled="1"/>
            </a:gra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p>
          </p:txBody>
        </p:sp>
        <p:sp>
          <p:nvSpPr>
            <p:cNvPr id="15" name="Rectangle 24"/>
            <p:cNvSpPr>
              <a:spLocks noChangeArrowheads="1"/>
            </p:cNvSpPr>
            <p:nvPr/>
          </p:nvSpPr>
          <p:spPr bwMode="auto">
            <a:xfrm>
              <a:off x="2065915" y="43983"/>
              <a:ext cx="1158334" cy="915277"/>
            </a:xfrm>
            <a:prstGeom prst="rect">
              <a:avLst/>
            </a:prstGeom>
            <a:gradFill rotWithShape="0">
              <a:gsLst>
                <a:gs pos="0">
                  <a:srgbClr val="5D427D"/>
                </a:gs>
                <a:gs pos="79999">
                  <a:srgbClr val="7A57A5"/>
                </a:gs>
                <a:gs pos="100000">
                  <a:srgbClr val="7A56A7"/>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r>
                <a:rPr lang="zh-CN" altLang="en-US" sz="2000" b="1" dirty="0">
                  <a:solidFill>
                    <a:srgbClr val="FFFFFF"/>
                  </a:solidFill>
                  <a:latin typeface="微软雅黑" pitchFamily="34" charset="-122"/>
                  <a:ea typeface="微软雅黑" pitchFamily="34" charset="-122"/>
                  <a:sym typeface="微软雅黑" pitchFamily="34" charset="-122"/>
                </a:rPr>
                <a:t>促进用户和成果数据分析</a:t>
              </a:r>
              <a:endParaRPr lang="zh-CN" altLang="en-US" sz="2000" b="1" dirty="0">
                <a:solidFill>
                  <a:srgbClr val="FFFFFF"/>
                </a:solidFill>
                <a:latin typeface="微软雅黑" pitchFamily="34" charset="-122"/>
                <a:ea typeface="微软雅黑" pitchFamily="34" charset="-122"/>
              </a:endParaRPr>
            </a:p>
          </p:txBody>
        </p:sp>
        <p:sp>
          <p:nvSpPr>
            <p:cNvPr id="16" name="AutoShape 25"/>
            <p:cNvSpPr>
              <a:spLocks noChangeArrowheads="1"/>
            </p:cNvSpPr>
            <p:nvPr/>
          </p:nvSpPr>
          <p:spPr bwMode="auto">
            <a:xfrm rot="18524828">
              <a:off x="3108806" y="1412188"/>
              <a:ext cx="1601532" cy="493348"/>
            </a:xfrm>
            <a:prstGeom prst="leftArrow">
              <a:avLst>
                <a:gd name="adj1" fmla="val 60000"/>
                <a:gd name="adj2" fmla="val 49990"/>
              </a:avLst>
            </a:prstGeom>
            <a:gradFill rotWithShape="0">
              <a:gsLst>
                <a:gs pos="0">
                  <a:srgbClr val="28879F"/>
                </a:gs>
                <a:gs pos="79999">
                  <a:srgbClr val="35B0D1"/>
                </a:gs>
                <a:gs pos="100000">
                  <a:srgbClr val="31B3D5"/>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endParaRPr lang="zh-CN" altLang="en-US"/>
            </a:p>
          </p:txBody>
        </p:sp>
        <p:sp>
          <p:nvSpPr>
            <p:cNvPr id="17" name="AutoShape 26"/>
            <p:cNvSpPr>
              <a:spLocks noChangeArrowheads="1"/>
            </p:cNvSpPr>
            <p:nvPr/>
          </p:nvSpPr>
          <p:spPr bwMode="auto">
            <a:xfrm>
              <a:off x="3739194" y="53847"/>
              <a:ext cx="1215286" cy="972229"/>
            </a:xfrm>
            <a:prstGeom prst="roundRect">
              <a:avLst>
                <a:gd name="adj" fmla="val 10000"/>
              </a:avLst>
            </a:prstGeom>
            <a:gradFill rotWithShape="0">
              <a:gsLst>
                <a:gs pos="0">
                  <a:srgbClr val="28879F"/>
                </a:gs>
                <a:gs pos="79999">
                  <a:srgbClr val="35B0D1"/>
                </a:gs>
                <a:gs pos="100000">
                  <a:srgbClr val="31B3D5"/>
                </a:gs>
              </a:gsLst>
              <a:lin ang="16200000" scaled="1"/>
            </a:gra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p>
          </p:txBody>
        </p:sp>
        <p:sp>
          <p:nvSpPr>
            <p:cNvPr id="18" name="Rectangle 27"/>
            <p:cNvSpPr>
              <a:spLocks noChangeArrowheads="1"/>
            </p:cNvSpPr>
            <p:nvPr/>
          </p:nvSpPr>
          <p:spPr bwMode="auto">
            <a:xfrm>
              <a:off x="3795839" y="119693"/>
              <a:ext cx="1158334" cy="915277"/>
            </a:xfrm>
            <a:prstGeom prst="rect">
              <a:avLst/>
            </a:prstGeom>
            <a:gradFill rotWithShape="0">
              <a:gsLst>
                <a:gs pos="0">
                  <a:srgbClr val="28879F"/>
                </a:gs>
                <a:gs pos="79999">
                  <a:srgbClr val="35B0D1"/>
                </a:gs>
                <a:gs pos="100000">
                  <a:srgbClr val="31B3D5"/>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r>
                <a:rPr lang="zh-CN" altLang="en-US" sz="2000" b="1" dirty="0">
                  <a:solidFill>
                    <a:srgbClr val="FFFFFF"/>
                  </a:solidFill>
                  <a:latin typeface="微软雅黑" pitchFamily="34" charset="-122"/>
                  <a:ea typeface="微软雅黑" pitchFamily="34" charset="-122"/>
                  <a:sym typeface="微软雅黑" pitchFamily="34" charset="-122"/>
                </a:rPr>
                <a:t>推动科研人员交流与科研活动协同</a:t>
              </a:r>
              <a:endParaRPr lang="zh-CN" altLang="en-US" sz="2000" b="1" dirty="0">
                <a:solidFill>
                  <a:srgbClr val="FFFFFF"/>
                </a:solidFill>
                <a:latin typeface="微软雅黑" pitchFamily="34" charset="-122"/>
                <a:ea typeface="微软雅黑" pitchFamily="34" charset="-122"/>
              </a:endParaRPr>
            </a:p>
          </p:txBody>
        </p:sp>
        <p:sp>
          <p:nvSpPr>
            <p:cNvPr id="19" name="AutoShape 28"/>
            <p:cNvSpPr>
              <a:spLocks noChangeArrowheads="1"/>
            </p:cNvSpPr>
            <p:nvPr/>
          </p:nvSpPr>
          <p:spPr bwMode="auto">
            <a:xfrm rot="20553651">
              <a:off x="3998567" y="2040189"/>
              <a:ext cx="1348323" cy="494795"/>
            </a:xfrm>
            <a:prstGeom prst="leftArrow">
              <a:avLst>
                <a:gd name="adj1" fmla="val 60000"/>
                <a:gd name="adj2" fmla="val 49990"/>
              </a:avLst>
            </a:prstGeom>
            <a:gradFill rotWithShape="0">
              <a:gsLst>
                <a:gs pos="0">
                  <a:srgbClr val="C96C1E"/>
                </a:gs>
                <a:gs pos="79999">
                  <a:srgbClr val="FF8F31"/>
                </a:gs>
                <a:gs pos="100000">
                  <a:srgbClr val="FF8F33"/>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endParaRPr lang="zh-CN" altLang="en-US"/>
            </a:p>
          </p:txBody>
        </p:sp>
        <p:sp>
          <p:nvSpPr>
            <p:cNvPr id="20" name="AutoShape 29"/>
            <p:cNvSpPr>
              <a:spLocks noChangeArrowheads="1"/>
            </p:cNvSpPr>
            <p:nvPr/>
          </p:nvSpPr>
          <p:spPr bwMode="auto">
            <a:xfrm>
              <a:off x="5299491" y="1107386"/>
              <a:ext cx="1215286" cy="1128601"/>
            </a:xfrm>
            <a:prstGeom prst="roundRect">
              <a:avLst>
                <a:gd name="adj" fmla="val 10000"/>
              </a:avLst>
            </a:prstGeom>
            <a:gradFill rotWithShape="0">
              <a:gsLst>
                <a:gs pos="0">
                  <a:srgbClr val="C96C1E"/>
                </a:gs>
                <a:gs pos="79999">
                  <a:srgbClr val="FF8F31"/>
                </a:gs>
                <a:gs pos="100000">
                  <a:srgbClr val="FF8F33"/>
                </a:gs>
              </a:gsLst>
              <a:lin ang="16200000" scaled="1"/>
            </a:gra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p>
          </p:txBody>
        </p:sp>
        <p:sp>
          <p:nvSpPr>
            <p:cNvPr id="21" name="Rectangle 30"/>
            <p:cNvSpPr>
              <a:spLocks noChangeArrowheads="1"/>
            </p:cNvSpPr>
            <p:nvPr/>
          </p:nvSpPr>
          <p:spPr bwMode="auto">
            <a:xfrm>
              <a:off x="5336510" y="1116602"/>
              <a:ext cx="1155786" cy="705036"/>
            </a:xfrm>
            <a:prstGeom prst="rect">
              <a:avLst/>
            </a:prstGeom>
            <a:gradFill rotWithShape="0">
              <a:gsLst>
                <a:gs pos="0">
                  <a:srgbClr val="C96C1E"/>
                </a:gs>
                <a:gs pos="79999">
                  <a:srgbClr val="FF8F31"/>
                </a:gs>
                <a:gs pos="100000">
                  <a:srgbClr val="FF8F33"/>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r>
                <a:rPr lang="zh-CN" altLang="en-US" sz="2000" b="1" dirty="0">
                  <a:solidFill>
                    <a:srgbClr val="FFFFFF"/>
                  </a:solidFill>
                  <a:latin typeface="微软雅黑" pitchFamily="34" charset="-122"/>
                  <a:ea typeface="微软雅黑" pitchFamily="34" charset="-122"/>
                  <a:sym typeface="微软雅黑" pitchFamily="34" charset="-122"/>
                </a:rPr>
                <a:t>推动同类设施开放共享管理制度的统一和规范</a:t>
              </a:r>
              <a:endParaRPr lang="zh-CN" altLang="en-US" sz="2000" b="1" dirty="0">
                <a:solidFill>
                  <a:srgbClr val="FFFFFF"/>
                </a:solidFill>
                <a:latin typeface="微软雅黑" pitchFamily="34" charset="-122"/>
                <a:ea typeface="微软雅黑" pitchFamily="34" charset="-122"/>
              </a:endParaRPr>
            </a:p>
          </p:txBody>
        </p:sp>
      </p:grpSp>
      <p:sp>
        <p:nvSpPr>
          <p:cNvPr id="26" name="Text Box 6"/>
          <p:cNvSpPr txBox="1">
            <a:spLocks noChangeArrowheads="1"/>
          </p:cNvSpPr>
          <p:nvPr/>
        </p:nvSpPr>
        <p:spPr bwMode="auto">
          <a:xfrm>
            <a:off x="0" y="1156742"/>
            <a:ext cx="8820150" cy="400050"/>
          </a:xfrm>
          <a:prstGeom prst="rect">
            <a:avLst/>
          </a:prstGeom>
          <a:solidFill>
            <a:schemeClr val="accent5">
              <a:lumMod val="20000"/>
              <a:lumOff val="80000"/>
            </a:schemeClr>
          </a:solidFill>
          <a:ln w="9525">
            <a:noFill/>
            <a:miter lim="800000"/>
            <a:headEnd/>
            <a:tailEnd/>
          </a:ln>
        </p:spPr>
        <p:txBody>
          <a:bodyPr>
            <a:spAutoFit/>
          </a:bodyPr>
          <a:lstStyle>
            <a:defPPr>
              <a:defRPr lang="zh-CN"/>
            </a:defPPr>
            <a:lvl1pPr eaLnBrk="1" hangingPunct="1">
              <a:spcBef>
                <a:spcPct val="50000"/>
              </a:spcBef>
              <a:buFont typeface="Wingdings" pitchFamily="2" charset="2"/>
              <a:buNone/>
              <a:defRPr sz="2000" b="1">
                <a:latin typeface="微软雅黑" panose="020B0503020204020204" pitchFamily="34" charset="-122"/>
                <a:ea typeface="微软雅黑" panose="020B0503020204020204" pitchFamily="34" charset="-122"/>
              </a:defRPr>
            </a:lvl1pPr>
          </a:lstStyle>
          <a:p>
            <a:pPr algn="ctr">
              <a:defRPr/>
            </a:pPr>
            <a:r>
              <a:rPr lang="zh-CN" altLang="en-US" dirty="0" smtClean="0">
                <a:solidFill>
                  <a:schemeClr val="bg1">
                    <a:lumMod val="75000"/>
                  </a:schemeClr>
                </a:solidFill>
              </a:rPr>
              <a:t>共享服务平台建设是对设施开放共享的重要支撑，具有广阔发展空间</a:t>
            </a:r>
            <a:endParaRPr lang="zh-CN" altLang="en-US" dirty="0">
              <a:solidFill>
                <a:schemeClr val="bg1">
                  <a:lumMod val="75000"/>
                </a:schemeClr>
              </a:solidFill>
            </a:endParaRPr>
          </a:p>
        </p:txBody>
      </p:sp>
      <p:sp>
        <p:nvSpPr>
          <p:cNvPr id="23" name="AutoShape 16"/>
          <p:cNvSpPr>
            <a:spLocks noChangeArrowheads="1"/>
          </p:cNvSpPr>
          <p:nvPr/>
        </p:nvSpPr>
        <p:spPr bwMode="auto">
          <a:xfrm>
            <a:off x="5538789" y="5287918"/>
            <a:ext cx="1808787" cy="541098"/>
          </a:xfrm>
          <a:prstGeom prst="leftArrow">
            <a:avLst>
              <a:gd name="adj1" fmla="val 60000"/>
              <a:gd name="adj2" fmla="val 49990"/>
            </a:avLst>
          </a:prstGeom>
          <a:solidFill>
            <a:srgbClr val="00CC66"/>
          </a:solidFill>
          <a:ln>
            <a:noFill/>
          </a:ln>
          <a:extLst/>
        </p:spPr>
        <p:txBody>
          <a:bodyPr/>
          <a:lstStyle/>
          <a:p>
            <a:endParaRPr lang="zh-CN" altLang="en-US"/>
          </a:p>
        </p:txBody>
      </p:sp>
      <p:sp>
        <p:nvSpPr>
          <p:cNvPr id="24" name="AutoShape 29"/>
          <p:cNvSpPr>
            <a:spLocks noChangeArrowheads="1"/>
          </p:cNvSpPr>
          <p:nvPr/>
        </p:nvSpPr>
        <p:spPr bwMode="auto">
          <a:xfrm>
            <a:off x="7347577" y="4941168"/>
            <a:ext cx="1544903" cy="1234215"/>
          </a:xfrm>
          <a:prstGeom prst="roundRect">
            <a:avLst>
              <a:gd name="adj" fmla="val 10000"/>
            </a:avLst>
          </a:prstGeom>
          <a:solidFill>
            <a:srgbClr val="00CC66"/>
          </a:solidFill>
          <a:ln>
            <a:noFill/>
          </a:ln>
          <a:extLst/>
        </p:spPr>
        <p:txBody>
          <a:bodyPr/>
          <a:lstStyle/>
          <a:p>
            <a:endParaRPr lang="zh-CN" altLang="en-US"/>
          </a:p>
        </p:txBody>
      </p:sp>
      <p:sp>
        <p:nvSpPr>
          <p:cNvPr id="22" name="TextBox 21"/>
          <p:cNvSpPr txBox="1"/>
          <p:nvPr/>
        </p:nvSpPr>
        <p:spPr>
          <a:xfrm>
            <a:off x="7347577" y="5018574"/>
            <a:ext cx="1544903" cy="1074722"/>
          </a:xfrm>
          <a:prstGeom prst="rect">
            <a:avLst/>
          </a:prstGeom>
          <a:solidFill>
            <a:srgbClr val="00CC66"/>
          </a:solidFill>
          <a:ln>
            <a:noFill/>
          </a:ln>
        </p:spPr>
        <p:txBody>
          <a:bodyPr/>
          <a:lstStyle>
            <a:defPPr>
              <a:defRPr lang="en-US"/>
            </a:defPPr>
            <a:lvl1pPr>
              <a:defRPr sz="2000" b="1">
                <a:solidFill>
                  <a:srgbClr val="FFFFFF"/>
                </a:solidFill>
                <a:latin typeface="微软雅黑" pitchFamily="34" charset="-122"/>
                <a:ea typeface="微软雅黑" pitchFamily="34" charset="-122"/>
              </a:defRPr>
            </a:lvl1pPr>
          </a:lstStyle>
          <a:p>
            <a:r>
              <a:rPr lang="zh-CN" altLang="zh-CN" dirty="0"/>
              <a:t>推动设施开放共享评价和用户评分</a:t>
            </a:r>
            <a:endParaRPr lang="zh-CN" altLang="en-US" dirty="0"/>
          </a:p>
        </p:txBody>
      </p:sp>
    </p:spTree>
    <p:extLst>
      <p:ext uri="{BB962C8B-B14F-4D97-AF65-F5344CB8AC3E}">
        <p14:creationId xmlns:p14="http://schemas.microsoft.com/office/powerpoint/2010/main" val="28259231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WordArt 3"/>
          <p:cNvSpPr>
            <a:spLocks noChangeArrowheads="1" noChangeShapeType="1" noTextEdit="1"/>
          </p:cNvSpPr>
          <p:nvPr/>
        </p:nvSpPr>
        <p:spPr bwMode="gray">
          <a:xfrm>
            <a:off x="3203848" y="3276600"/>
            <a:ext cx="5516488" cy="609600"/>
          </a:xfrm>
          <a:prstGeom prst="rect">
            <a:avLst/>
          </a:prstGeom>
        </p:spPr>
        <p:txBody>
          <a:bodyPr wrap="none" fromWordArt="1">
            <a:prstTxWarp prst="textDeflate">
              <a:avLst>
                <a:gd name="adj" fmla="val 0"/>
              </a:avLst>
            </a:prstTxWarp>
            <a:scene3d>
              <a:camera prst="orthographicFront"/>
              <a:lightRig rig="balanced" dir="t">
                <a:rot lat="0" lon="0" rev="2100000"/>
              </a:lightRig>
            </a:scene3d>
            <a:sp3d extrusionH="57150" prstMaterial="metal">
              <a:bevelT w="38100" h="25400"/>
              <a:contourClr>
                <a:schemeClr val="bg2"/>
              </a:contourClr>
            </a:sp3d>
          </a:bodyPr>
          <a:lstStyle/>
          <a:p>
            <a:pPr algn="ctr"/>
            <a:r>
              <a:rPr lang="zh-CN" altLang="en-US" sz="5400" b="1" kern="10" dirty="0" smtClean="0">
                <a:ln w="50800"/>
                <a:solidFill>
                  <a:schemeClr val="bg1">
                    <a:shade val="50000"/>
                  </a:schemeClr>
                </a:solidFill>
                <a:latin typeface="Verdana"/>
                <a:cs typeface="Verdana"/>
              </a:rPr>
              <a:t>谢谢！</a:t>
            </a:r>
            <a:endParaRPr lang="zh-CN" altLang="en-US" sz="5400" b="1" kern="10" dirty="0">
              <a:ln w="50800"/>
              <a:solidFill>
                <a:schemeClr val="bg1">
                  <a:shade val="50000"/>
                </a:schemeClr>
              </a:solidFill>
              <a:latin typeface="Verdana"/>
              <a:cs typeface="Verdana"/>
            </a:endParaRPr>
          </a:p>
        </p:txBody>
      </p:sp>
    </p:spTree>
    <p:extLst>
      <p:ext uri="{BB962C8B-B14F-4D97-AF65-F5344CB8AC3E}">
        <p14:creationId xmlns:p14="http://schemas.microsoft.com/office/powerpoint/2010/main" val="618808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中科院设施开放共享情况</a:t>
            </a:r>
          </a:p>
        </p:txBody>
      </p:sp>
      <p:sp>
        <p:nvSpPr>
          <p:cNvPr id="3" name="内容占位符 2"/>
          <p:cNvSpPr>
            <a:spLocks noGrp="1"/>
          </p:cNvSpPr>
          <p:nvPr>
            <p:ph idx="1"/>
          </p:nvPr>
        </p:nvSpPr>
        <p:spPr/>
        <p:txBody>
          <a:bodyPr/>
          <a:lstStyle/>
          <a:p>
            <a:r>
              <a:rPr lang="zh-CN" altLang="en-US" dirty="0" smtClean="0"/>
              <a:t>开放共享</a:t>
            </a:r>
            <a:endParaRPr lang="en-US" altLang="zh-CN" dirty="0" smtClean="0"/>
          </a:p>
          <a:p>
            <a:pPr lvl="1"/>
            <a:r>
              <a:rPr lang="x-none" altLang="zh-CN" dirty="0" smtClean="0"/>
              <a:t>要解决</a:t>
            </a:r>
            <a:r>
              <a:rPr lang="zh-CN" altLang="en-US" dirty="0" smtClean="0"/>
              <a:t>学科</a:t>
            </a:r>
            <a:r>
              <a:rPr lang="x-none" altLang="zh-CN" dirty="0" smtClean="0"/>
              <a:t>领域中的重大问题</a:t>
            </a:r>
            <a:r>
              <a:rPr lang="x-none" altLang="zh-CN" dirty="0"/>
              <a:t>，就必须向高校、科研院所、企业、社会研发组织等社会用户开放，实现资源共享</a:t>
            </a:r>
            <a:endParaRPr lang="zh-CN" altLang="en-US" dirty="0"/>
          </a:p>
        </p:txBody>
      </p:sp>
      <p:sp>
        <p:nvSpPr>
          <p:cNvPr id="4" name="内容占位符 2"/>
          <p:cNvSpPr txBox="1">
            <a:spLocks/>
          </p:cNvSpPr>
          <p:nvPr/>
        </p:nvSpPr>
        <p:spPr bwMode="auto">
          <a:xfrm>
            <a:off x="467544" y="3095600"/>
            <a:ext cx="8305800" cy="119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accent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spcBef>
                <a:spcPct val="20000"/>
              </a:spcBef>
              <a:spcAft>
                <a:spcPct val="0"/>
              </a:spcAft>
              <a:buClr>
                <a:schemeClr val="tx1"/>
              </a:buClr>
              <a:buChar char="•"/>
              <a:defRPr sz="200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spcBef>
                <a:spcPct val="20000"/>
              </a:spcBef>
              <a:spcAft>
                <a:spcPct val="0"/>
              </a:spcAft>
              <a:buChar char="–"/>
              <a:defRPr>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spcBef>
                <a:spcPct val="20000"/>
              </a:spcBef>
              <a:spcAft>
                <a:spcPct val="0"/>
              </a:spcAft>
              <a:buChar char="»"/>
              <a:defRPr>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zh-CN" altLang="en-US" kern="0" dirty="0" smtClean="0"/>
              <a:t>中科院设施涉及领域众多，各类设施的开放共享流程既有相似又有不同。但大致可分为两类：</a:t>
            </a:r>
            <a:endParaRPr lang="en-US" altLang="zh-CN" kern="0" dirty="0" smtClean="0"/>
          </a:p>
          <a:p>
            <a:pPr lvl="1"/>
            <a:r>
              <a:rPr lang="en-US" altLang="zh-CN" kern="0" dirty="0" smtClean="0">
                <a:solidFill>
                  <a:srgbClr val="FF0000"/>
                </a:solidFill>
              </a:rPr>
              <a:t>I</a:t>
            </a:r>
            <a:r>
              <a:rPr lang="zh-CN" altLang="en-US" kern="0" dirty="0" smtClean="0">
                <a:solidFill>
                  <a:srgbClr val="FF0000"/>
                </a:solidFill>
              </a:rPr>
              <a:t>类设施（设施申请类）</a:t>
            </a:r>
            <a:r>
              <a:rPr lang="zh-CN" altLang="en-US" kern="0" dirty="0" smtClean="0"/>
              <a:t>是用户需要申请使用设施进行科学实验，受设施开放机时和条件之限，需要对申请者进行较为严格的评审，如光源类设施。</a:t>
            </a:r>
            <a:endParaRPr lang="en-US" altLang="zh-CN" kern="0" dirty="0" smtClean="0"/>
          </a:p>
          <a:p>
            <a:pPr lvl="1"/>
            <a:r>
              <a:rPr lang="en-US" altLang="zh-CN" kern="0" dirty="0" smtClean="0">
                <a:solidFill>
                  <a:srgbClr val="FF0000"/>
                </a:solidFill>
              </a:rPr>
              <a:t>II</a:t>
            </a:r>
            <a:r>
              <a:rPr lang="zh-CN" altLang="en-US" kern="0" dirty="0" smtClean="0">
                <a:solidFill>
                  <a:srgbClr val="FF0000"/>
                </a:solidFill>
              </a:rPr>
              <a:t>类设施（数据共享类）</a:t>
            </a:r>
            <a:r>
              <a:rPr lang="zh-CN" altLang="en-US" kern="0" dirty="0" smtClean="0"/>
              <a:t>是设施运行产生的数据对科学研究者开放共享，根据权限的不同，可分为完全开放、部分开放、有偿开放等，如地面站、郭守敬望远镜等。</a:t>
            </a:r>
            <a:endParaRPr lang="zh-CN" altLang="en-US" kern="0" dirty="0"/>
          </a:p>
        </p:txBody>
      </p:sp>
    </p:spTree>
    <p:extLst>
      <p:ext uri="{BB962C8B-B14F-4D97-AF65-F5344CB8AC3E}">
        <p14:creationId xmlns:p14="http://schemas.microsoft.com/office/powerpoint/2010/main" val="449295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中科院设施开放共享情况</a:t>
            </a:r>
          </a:p>
        </p:txBody>
      </p:sp>
      <p:sp>
        <p:nvSpPr>
          <p:cNvPr id="6" name="AutoShape 196"/>
          <p:cNvSpPr>
            <a:spLocks noChangeArrowheads="1"/>
          </p:cNvSpPr>
          <p:nvPr/>
        </p:nvSpPr>
        <p:spPr bwMode="auto">
          <a:xfrm>
            <a:off x="755576" y="3135635"/>
            <a:ext cx="2664296" cy="2741637"/>
          </a:xfrm>
          <a:prstGeom prst="roundRect">
            <a:avLst>
              <a:gd name="adj" fmla="val 3727"/>
            </a:avLst>
          </a:prstGeom>
          <a:gradFill rotWithShape="0">
            <a:gsLst>
              <a:gs pos="0">
                <a:srgbClr val="F2F2F2"/>
              </a:gs>
              <a:gs pos="100000">
                <a:srgbClr val="D9D9D9"/>
              </a:gs>
            </a:gsLst>
            <a:lin ang="5400000" scaled="1"/>
          </a:gradFill>
          <a:ln w="12700" cmpd="sng">
            <a:solidFill>
              <a:srgbClr val="A6A6A6"/>
            </a:solidFill>
            <a:round/>
            <a:headEnd/>
            <a:tailEnd/>
          </a:ln>
        </p:spPr>
        <p:txBody>
          <a:bodyPr anchor="ctr"/>
          <a:lstStyle/>
          <a:p>
            <a:pPr algn="ctr">
              <a:lnSpc>
                <a:spcPct val="140000"/>
              </a:lnSpc>
            </a:pPr>
            <a:endParaRPr lang="zh-CN" altLang="en-US">
              <a:solidFill>
                <a:srgbClr val="FFFFFF"/>
              </a:solidFill>
              <a:latin typeface="Calibri" pitchFamily="34" charset="0"/>
            </a:endParaRPr>
          </a:p>
        </p:txBody>
      </p:sp>
      <p:sp>
        <p:nvSpPr>
          <p:cNvPr id="7" name="Text Box 228"/>
          <p:cNvSpPr txBox="1">
            <a:spLocks noChangeArrowheads="1"/>
          </p:cNvSpPr>
          <p:nvPr/>
        </p:nvSpPr>
        <p:spPr bwMode="auto">
          <a:xfrm>
            <a:off x="909883" y="3347748"/>
            <a:ext cx="25099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000" dirty="0" smtClean="0">
                <a:solidFill>
                  <a:srgbClr val="404040"/>
                </a:solidFill>
                <a:latin typeface="微软雅黑" pitchFamily="34" charset="-122"/>
                <a:ea typeface="微软雅黑" pitchFamily="34" charset="-122"/>
              </a:rPr>
              <a:t>开放共享度不断提升</a:t>
            </a:r>
            <a:endParaRPr lang="ko-KR" altLang="en-US" sz="2000" dirty="0">
              <a:solidFill>
                <a:srgbClr val="404040"/>
              </a:solidFill>
              <a:latin typeface="微软雅黑" pitchFamily="34" charset="-122"/>
              <a:ea typeface="微软雅黑" pitchFamily="34" charset="-122"/>
            </a:endParaRPr>
          </a:p>
        </p:txBody>
      </p:sp>
      <p:sp>
        <p:nvSpPr>
          <p:cNvPr id="8" name="Text Box 229"/>
          <p:cNvSpPr txBox="1">
            <a:spLocks noChangeArrowheads="1"/>
          </p:cNvSpPr>
          <p:nvPr/>
        </p:nvSpPr>
        <p:spPr bwMode="auto">
          <a:xfrm>
            <a:off x="930520" y="4150246"/>
            <a:ext cx="2305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eaLnBrk="1" hangingPunct="1">
              <a:defRPr sz="2000">
                <a:solidFill>
                  <a:srgbClr val="404040"/>
                </a:solidFill>
                <a:latin typeface="微软雅黑" pitchFamily="34" charset="-122"/>
                <a:ea typeface="微软雅黑" pitchFamily="34"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r>
              <a:rPr lang="zh-CN" altLang="en-US" dirty="0" smtClean="0"/>
              <a:t>开放管理不断规范</a:t>
            </a:r>
            <a:endParaRPr lang="ko-KR" altLang="en-US" dirty="0"/>
          </a:p>
        </p:txBody>
      </p:sp>
      <p:sp>
        <p:nvSpPr>
          <p:cNvPr id="9" name="AutoShape 3"/>
          <p:cNvSpPr>
            <a:spLocks noChangeArrowheads="1"/>
          </p:cNvSpPr>
          <p:nvPr/>
        </p:nvSpPr>
        <p:spPr bwMode="auto">
          <a:xfrm>
            <a:off x="909883" y="1916832"/>
            <a:ext cx="2305050" cy="719138"/>
          </a:xfrm>
          <a:prstGeom prst="roundRect">
            <a:avLst>
              <a:gd name="adj" fmla="val 16667"/>
            </a:avLst>
          </a:prstGeom>
          <a:gradFill rotWithShape="1">
            <a:gsLst>
              <a:gs pos="0">
                <a:srgbClr val="00B0F0"/>
              </a:gs>
              <a:gs pos="100000">
                <a:srgbClr val="0070C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Calibri" pitchFamily="34" charset="0"/>
            </a:endParaRPr>
          </a:p>
        </p:txBody>
      </p:sp>
      <p:sp>
        <p:nvSpPr>
          <p:cNvPr id="10" name="AutoShape 3"/>
          <p:cNvSpPr>
            <a:spLocks noChangeArrowheads="1"/>
          </p:cNvSpPr>
          <p:nvPr/>
        </p:nvSpPr>
        <p:spPr bwMode="auto">
          <a:xfrm>
            <a:off x="930520" y="2007320"/>
            <a:ext cx="2305050" cy="538162"/>
          </a:xfrm>
          <a:prstGeom prst="roundRect">
            <a:avLst>
              <a:gd name="adj" fmla="val 16667"/>
            </a:avLst>
          </a:prstGeom>
          <a:solidFill>
            <a:srgbClr val="D9D9D9"/>
          </a:solidFill>
          <a:ln w="25400" cmpd="sng">
            <a:solidFill>
              <a:schemeClr val="bg1"/>
            </a:solidFill>
            <a:round/>
            <a:headEnd/>
            <a:tailEnd/>
          </a:ln>
        </p:spPr>
        <p:txBody>
          <a:bodyPr wrap="none" anchor="ctr"/>
          <a:lstStyle/>
          <a:p>
            <a:pPr algn="ctr" eaLnBrk="0" hangingPunct="0"/>
            <a:endParaRPr lang="zh-CN" altLang="en-US" sz="2000">
              <a:solidFill>
                <a:srgbClr val="262626"/>
              </a:solidFill>
              <a:latin typeface="Calibri" pitchFamily="34" charset="0"/>
              <a:ea typeface="微软雅黑" pitchFamily="34" charset="-122"/>
            </a:endParaRPr>
          </a:p>
        </p:txBody>
      </p:sp>
      <p:sp>
        <p:nvSpPr>
          <p:cNvPr id="11" name="Text Box 229"/>
          <p:cNvSpPr txBox="1">
            <a:spLocks noChangeArrowheads="1"/>
          </p:cNvSpPr>
          <p:nvPr/>
        </p:nvSpPr>
        <p:spPr bwMode="auto">
          <a:xfrm>
            <a:off x="1763688" y="2132856"/>
            <a:ext cx="512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000" dirty="0" smtClean="0">
                <a:solidFill>
                  <a:srgbClr val="FF0000"/>
                </a:solidFill>
                <a:latin typeface="微软雅黑" pitchFamily="34" charset="-122"/>
                <a:ea typeface="微软雅黑" pitchFamily="34" charset="-122"/>
              </a:rPr>
              <a:t>成效</a:t>
            </a:r>
            <a:endParaRPr lang="ko-KR" altLang="en-US" sz="2000" dirty="0">
              <a:solidFill>
                <a:srgbClr val="FF0000"/>
              </a:solidFill>
              <a:latin typeface="微软雅黑" pitchFamily="34" charset="-122"/>
              <a:ea typeface="微软雅黑" pitchFamily="34" charset="-122"/>
            </a:endParaRPr>
          </a:p>
        </p:txBody>
      </p:sp>
      <p:sp>
        <p:nvSpPr>
          <p:cNvPr id="20" name="Text Box 229"/>
          <p:cNvSpPr txBox="1">
            <a:spLocks noChangeArrowheads="1"/>
          </p:cNvSpPr>
          <p:nvPr/>
        </p:nvSpPr>
        <p:spPr bwMode="auto">
          <a:xfrm>
            <a:off x="981892" y="4973687"/>
            <a:ext cx="22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eaLnBrk="1" hangingPunct="1">
              <a:defRPr sz="2000">
                <a:solidFill>
                  <a:srgbClr val="404040"/>
                </a:solidFill>
                <a:latin typeface="微软雅黑" pitchFamily="34" charset="-122"/>
                <a:ea typeface="微软雅黑" pitchFamily="34"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r>
              <a:rPr lang="zh-CN" altLang="en-US" dirty="0" smtClean="0"/>
              <a:t>开放成果不断增长</a:t>
            </a:r>
            <a:endParaRPr lang="ko-KR" altLang="en-US" dirty="0"/>
          </a:p>
        </p:txBody>
      </p:sp>
      <p:sp>
        <p:nvSpPr>
          <p:cNvPr id="36" name="Text Box 6"/>
          <p:cNvSpPr txBox="1">
            <a:spLocks noChangeArrowheads="1"/>
          </p:cNvSpPr>
          <p:nvPr/>
        </p:nvSpPr>
        <p:spPr bwMode="auto">
          <a:xfrm>
            <a:off x="158750" y="1077913"/>
            <a:ext cx="8604250" cy="400050"/>
          </a:xfrm>
          <a:prstGeom prst="rect">
            <a:avLst/>
          </a:prstGeom>
          <a:solidFill>
            <a:schemeClr val="accent5">
              <a:lumMod val="20000"/>
              <a:lumOff val="80000"/>
            </a:schemeClr>
          </a:solidFill>
          <a:ln w="9525">
            <a:noFill/>
            <a:miter lim="800000"/>
            <a:headEnd/>
            <a:tailEnd/>
          </a:ln>
        </p:spPr>
        <p:txBody>
          <a:bodyPr>
            <a:spAutoFit/>
          </a:bodyPr>
          <a:lstStyle>
            <a:defPPr>
              <a:defRPr lang="zh-CN"/>
            </a:defPPr>
            <a:lvl1pPr eaLnBrk="1" hangingPunct="1">
              <a:spcBef>
                <a:spcPct val="50000"/>
              </a:spcBef>
              <a:buFont typeface="Wingdings" pitchFamily="2" charset="2"/>
              <a:buNone/>
              <a:defRPr sz="2000" b="1">
                <a:latin typeface="微软雅黑" panose="020B0503020204020204" pitchFamily="34" charset="-122"/>
                <a:ea typeface="微软雅黑" panose="020B0503020204020204" pitchFamily="34" charset="-122"/>
              </a:defRPr>
            </a:lvl1pPr>
          </a:lstStyle>
          <a:p>
            <a:pPr algn="ctr">
              <a:defRPr/>
            </a:pPr>
            <a:r>
              <a:rPr lang="zh-CN" altLang="en-US" dirty="0" smtClean="0">
                <a:solidFill>
                  <a:schemeClr val="bg1"/>
                </a:solidFill>
              </a:rPr>
              <a:t>各设施开放共享已取得较大成效，但仍有较大提升空间！</a:t>
            </a:r>
            <a:endParaRPr lang="zh-CN" altLang="en-US" dirty="0">
              <a:solidFill>
                <a:schemeClr val="bg1"/>
              </a:solidFill>
            </a:endParaRPr>
          </a:p>
        </p:txBody>
      </p:sp>
      <p:sp>
        <p:nvSpPr>
          <p:cNvPr id="3" name="圆角矩形 2"/>
          <p:cNvSpPr/>
          <p:nvPr/>
        </p:nvSpPr>
        <p:spPr>
          <a:xfrm>
            <a:off x="3851920" y="2079328"/>
            <a:ext cx="4767064" cy="42299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030271" y="2255141"/>
            <a:ext cx="4572000" cy="3970318"/>
          </a:xfrm>
          <a:prstGeom prst="rect">
            <a:avLst/>
          </a:prstGeom>
        </p:spPr>
        <p:txBody>
          <a:bodyPr>
            <a:spAutoFit/>
          </a:bodyPr>
          <a:lstStyle/>
          <a:p>
            <a:r>
              <a:rPr lang="x-none" altLang="zh-CN" dirty="0">
                <a:latin typeface="微软雅黑" panose="020B0503020204020204" pitchFamily="34" charset="-122"/>
                <a:ea typeface="微软雅黑" panose="020B0503020204020204" pitchFamily="34" charset="-122"/>
              </a:rPr>
              <a:t>北京同步辐射装置、合肥同步辐射装置、上海光源每年共支持约</a:t>
            </a:r>
            <a:r>
              <a:rPr lang="en-US" altLang="zh-CN" dirty="0">
                <a:latin typeface="微软雅黑" panose="020B0503020204020204" pitchFamily="34" charset="-122"/>
                <a:ea typeface="微软雅黑" panose="020B0503020204020204" pitchFamily="34" charset="-122"/>
              </a:rPr>
              <a:t>2000</a:t>
            </a:r>
            <a:r>
              <a:rPr lang="x-none" altLang="zh-CN" dirty="0">
                <a:latin typeface="微软雅黑" panose="020B0503020204020204" pitchFamily="34" charset="-122"/>
                <a:ea typeface="微软雅黑" panose="020B0503020204020204" pitchFamily="34" charset="-122"/>
              </a:rPr>
              <a:t>个课题研究，覆盖物理、化学化工、生命科学、材料、环境、地学、医药等众多领域，并产出了高影响力的成果</a:t>
            </a:r>
            <a:r>
              <a:rPr lang="x-none"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r>
              <a:rPr lang="x-none" altLang="zh-CN" dirty="0" smtClean="0">
                <a:latin typeface="微软雅黑" panose="020B0503020204020204" pitchFamily="34" charset="-122"/>
                <a:ea typeface="微软雅黑" panose="020B0503020204020204" pitchFamily="34" charset="-122"/>
              </a:rPr>
              <a:t>用户</a:t>
            </a:r>
            <a:r>
              <a:rPr lang="zh-CN" altLang="zh-CN" dirty="0">
                <a:latin typeface="微软雅黑" panose="020B0503020204020204" pitchFamily="34" charset="-122"/>
                <a:ea typeface="微软雅黑" panose="020B0503020204020204" pitchFamily="34" charset="-122"/>
              </a:rPr>
              <a:t>每年</a:t>
            </a:r>
            <a:r>
              <a:rPr lang="x-none" altLang="zh-CN" dirty="0">
                <a:latin typeface="微软雅黑" panose="020B0503020204020204" pitchFamily="34" charset="-122"/>
                <a:ea typeface="微软雅黑" panose="020B0503020204020204" pitchFamily="34" charset="-122"/>
              </a:rPr>
              <a:t>利用上海光源进行科学研究共发表论文</a:t>
            </a:r>
            <a:r>
              <a:rPr lang="en-US" altLang="zh-CN" dirty="0">
                <a:latin typeface="微软雅黑" panose="020B0503020204020204" pitchFamily="34" charset="-122"/>
                <a:ea typeface="微软雅黑" panose="020B0503020204020204" pitchFamily="34" charset="-122"/>
              </a:rPr>
              <a:t> 500</a:t>
            </a:r>
            <a:r>
              <a:rPr lang="x-none" altLang="zh-CN" dirty="0">
                <a:latin typeface="微软雅黑" panose="020B0503020204020204" pitchFamily="34" charset="-122"/>
                <a:ea typeface="微软雅黑" panose="020B0503020204020204" pitchFamily="34" charset="-122"/>
              </a:rPr>
              <a:t>余篇，其中</a:t>
            </a:r>
            <a:r>
              <a:rPr lang="en-US" altLang="zh-CN" dirty="0">
                <a:latin typeface="微软雅黑" panose="020B0503020204020204" pitchFamily="34" charset="-122"/>
                <a:ea typeface="微软雅黑" panose="020B0503020204020204" pitchFamily="34" charset="-122"/>
              </a:rPr>
              <a:t>SCI</a:t>
            </a:r>
            <a:r>
              <a:rPr lang="x-none" altLang="zh-CN" dirty="0">
                <a:latin typeface="微软雅黑" panose="020B0503020204020204" pitchFamily="34" charset="-122"/>
                <a:ea typeface="微软雅黑" panose="020B0503020204020204" pitchFamily="34" charset="-122"/>
              </a:rPr>
              <a:t>一区论文达近百篇，生物大分子线站成果已在全球同类线站中名列第一</a:t>
            </a:r>
            <a:r>
              <a:rPr lang="x-none"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rPr>
              <a:t>中国</a:t>
            </a:r>
            <a:r>
              <a:rPr lang="zh-CN" altLang="zh-CN" dirty="0">
                <a:latin typeface="微软雅黑" panose="020B0503020204020204" pitchFamily="34" charset="-122"/>
                <a:ea typeface="微软雅黑" panose="020B0503020204020204" pitchFamily="34" charset="-122"/>
              </a:rPr>
              <a:t>遥感卫星地面站自成立以来，一直以面向全国用户的数据产品的提供作为主要的用户服务形式，</a:t>
            </a:r>
            <a:r>
              <a:rPr lang="en-US" altLang="zh-CN" dirty="0">
                <a:latin typeface="微软雅黑" panose="020B0503020204020204" pitchFamily="34" charset="-122"/>
                <a:ea typeface="微软雅黑" panose="020B0503020204020204" pitchFamily="34" charset="-122"/>
              </a:rPr>
              <a:t>2011</a:t>
            </a:r>
            <a:r>
              <a:rPr lang="zh-CN" altLang="zh-CN" dirty="0">
                <a:latin typeface="微软雅黑" panose="020B0503020204020204" pitchFamily="34" charset="-122"/>
                <a:ea typeface="微软雅黑" panose="020B0503020204020204" pitchFamily="34" charset="-122"/>
              </a:rPr>
              <a:t>年起实施的面向全国用户的“对地观测数据共享计划”实现了共享服务的转变与创新。</a:t>
            </a:r>
            <a:endParaRPr lang="zh-CN" altLang="en-US" dirty="0">
              <a:latin typeface="微软雅黑" panose="020B0503020204020204" pitchFamily="34" charset="-122"/>
              <a:ea typeface="微软雅黑" panose="020B0503020204020204" pitchFamily="34" charset="-122"/>
            </a:endParaRPr>
          </a:p>
        </p:txBody>
      </p:sp>
      <p:cxnSp>
        <p:nvCxnSpPr>
          <p:cNvPr id="13" name="直接箭头连接符 12"/>
          <p:cNvCxnSpPr>
            <a:endCxn id="3" idx="1"/>
          </p:cNvCxnSpPr>
          <p:nvPr/>
        </p:nvCxnSpPr>
        <p:spPr>
          <a:xfrm>
            <a:off x="3419872" y="4194324"/>
            <a:ext cx="432048" cy="0"/>
          </a:xfrm>
          <a:prstGeom prst="straightConnector1">
            <a:avLst/>
          </a:prstGeom>
          <a:ln w="762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3" name="AutoShape 222"/>
          <p:cNvSpPr>
            <a:spLocks/>
          </p:cNvSpPr>
          <p:nvPr/>
        </p:nvSpPr>
        <p:spPr bwMode="auto">
          <a:xfrm>
            <a:off x="755575" y="3084232"/>
            <a:ext cx="2736305" cy="51403"/>
          </a:xfrm>
          <a:custGeom>
            <a:avLst/>
            <a:gdLst>
              <a:gd name="T0" fmla="*/ 0 w 21600"/>
              <a:gd name="T1" fmla="*/ 0 h 21600"/>
              <a:gd name="T2" fmla="*/ 810 w 21600"/>
              <a:gd name="T3" fmla="*/ 21600 h 21600"/>
              <a:gd name="T4" fmla="*/ 20790 w 21600"/>
              <a:gd name="T5" fmla="*/ 21600 h 21600"/>
              <a:gd name="T6" fmla="*/ 21600 w 21600"/>
              <a:gd name="T7" fmla="*/ 0 h 21600"/>
              <a:gd name="T8" fmla="*/ 2205 w 21600"/>
              <a:gd name="T9" fmla="*/ 2205 h 21600"/>
              <a:gd name="T10" fmla="*/ 19395 w 21600"/>
              <a:gd name="T11" fmla="*/ 19395 h 21600"/>
            </a:gdLst>
            <a:ahLst/>
            <a:cxnLst>
              <a:cxn ang="0">
                <a:pos x="T0" y="T1"/>
              </a:cxn>
              <a:cxn ang="0">
                <a:pos x="T2" y="T3"/>
              </a:cxn>
              <a:cxn ang="0">
                <a:pos x="T4" y="T5"/>
              </a:cxn>
              <a:cxn ang="0">
                <a:pos x="T6" y="T7"/>
              </a:cxn>
            </a:cxnLst>
            <a:rect l="T8" t="T9" r="T10" b="T11"/>
            <a:pathLst>
              <a:path w="21600" h="21600">
                <a:moveTo>
                  <a:pt x="0" y="0"/>
                </a:moveTo>
                <a:lnTo>
                  <a:pt x="810" y="21600"/>
                </a:lnTo>
                <a:lnTo>
                  <a:pt x="20790" y="21600"/>
                </a:lnTo>
                <a:lnTo>
                  <a:pt x="21600" y="0"/>
                </a:lnTo>
                <a:close/>
              </a:path>
            </a:pathLst>
          </a:custGeom>
          <a:gradFill rotWithShape="1">
            <a:gsLst>
              <a:gs pos="0">
                <a:srgbClr val="0070C0"/>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Tree>
    <p:extLst>
      <p:ext uri="{BB962C8B-B14F-4D97-AF65-F5344CB8AC3E}">
        <p14:creationId xmlns:p14="http://schemas.microsoft.com/office/powerpoint/2010/main" val="16698601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中科院设施开放共享情况</a:t>
            </a:r>
          </a:p>
        </p:txBody>
      </p:sp>
      <p:sp>
        <p:nvSpPr>
          <p:cNvPr id="4" name="AutoShape 196"/>
          <p:cNvSpPr>
            <a:spLocks noChangeArrowheads="1"/>
          </p:cNvSpPr>
          <p:nvPr/>
        </p:nvSpPr>
        <p:spPr bwMode="auto">
          <a:xfrm>
            <a:off x="627726" y="2525936"/>
            <a:ext cx="4977321" cy="3337818"/>
          </a:xfrm>
          <a:prstGeom prst="roundRect">
            <a:avLst>
              <a:gd name="adj" fmla="val 3727"/>
            </a:avLst>
          </a:prstGeom>
          <a:gradFill rotWithShape="0">
            <a:gsLst>
              <a:gs pos="0">
                <a:srgbClr val="F2F2F2"/>
              </a:gs>
              <a:gs pos="100000">
                <a:srgbClr val="D9D9D9"/>
              </a:gs>
            </a:gsLst>
            <a:lin ang="5400000" scaled="1"/>
          </a:gradFill>
          <a:ln w="12700" cmpd="sng">
            <a:solidFill>
              <a:srgbClr val="A6A6A6"/>
            </a:solidFill>
            <a:round/>
            <a:headEnd/>
            <a:tailEnd/>
          </a:ln>
        </p:spPr>
        <p:txBody>
          <a:bodyPr anchor="ctr"/>
          <a:lstStyle/>
          <a:p>
            <a:pPr algn="ctr">
              <a:lnSpc>
                <a:spcPct val="140000"/>
              </a:lnSpc>
            </a:pPr>
            <a:endParaRPr lang="zh-CN" altLang="en-US">
              <a:solidFill>
                <a:srgbClr val="FFFFFF"/>
              </a:solidFill>
              <a:latin typeface="Calibri" pitchFamily="34" charset="0"/>
            </a:endParaRPr>
          </a:p>
        </p:txBody>
      </p:sp>
      <p:sp>
        <p:nvSpPr>
          <p:cNvPr id="5" name="Text Box 228"/>
          <p:cNvSpPr txBox="1">
            <a:spLocks noChangeArrowheads="1"/>
          </p:cNvSpPr>
          <p:nvPr/>
        </p:nvSpPr>
        <p:spPr bwMode="auto">
          <a:xfrm>
            <a:off x="987767" y="2676823"/>
            <a:ext cx="44012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smtClean="0">
                <a:solidFill>
                  <a:srgbClr val="FF0000"/>
                </a:solidFill>
                <a:latin typeface="微软雅黑" pitchFamily="34" charset="-122"/>
                <a:ea typeface="微软雅黑" pitchFamily="34" charset="-122"/>
              </a:rPr>
              <a:t> 缺乏</a:t>
            </a:r>
            <a:r>
              <a:rPr lang="zh-CN" altLang="en-US" sz="2000" dirty="0">
                <a:solidFill>
                  <a:srgbClr val="404040"/>
                </a:solidFill>
                <a:latin typeface="微软雅黑" pitchFamily="34" charset="-122"/>
                <a:ea typeface="微软雅黑" pitchFamily="34" charset="-122"/>
              </a:rPr>
              <a:t>对全院设施开放资源的统筹与管控</a:t>
            </a:r>
            <a:endParaRPr lang="ko-KR" altLang="en-US" sz="2000" dirty="0">
              <a:solidFill>
                <a:srgbClr val="404040"/>
              </a:solidFill>
              <a:latin typeface="微软雅黑" pitchFamily="34" charset="-122"/>
              <a:ea typeface="微软雅黑" pitchFamily="34" charset="-122"/>
            </a:endParaRPr>
          </a:p>
        </p:txBody>
      </p:sp>
      <p:sp>
        <p:nvSpPr>
          <p:cNvPr id="6" name="Text Box 229"/>
          <p:cNvSpPr txBox="1">
            <a:spLocks noChangeArrowheads="1"/>
          </p:cNvSpPr>
          <p:nvPr/>
        </p:nvSpPr>
        <p:spPr bwMode="auto">
          <a:xfrm>
            <a:off x="1030242" y="3068216"/>
            <a:ext cx="40324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eaLnBrk="1" hangingPunct="1">
              <a:defRPr sz="2000">
                <a:solidFill>
                  <a:srgbClr val="404040"/>
                </a:solidFill>
                <a:latin typeface="微软雅黑" pitchFamily="34" charset="-122"/>
                <a:ea typeface="微软雅黑" pitchFamily="34"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pPr algn="l"/>
            <a:r>
              <a:rPr lang="zh-CN" altLang="zh-CN" dirty="0">
                <a:solidFill>
                  <a:srgbClr val="FF0000"/>
                </a:solidFill>
              </a:rPr>
              <a:t>缺乏</a:t>
            </a:r>
            <a:r>
              <a:rPr lang="zh-CN" altLang="zh-CN" dirty="0"/>
              <a:t>用户和用户之间、用户和设施之间的</a:t>
            </a:r>
            <a:r>
              <a:rPr lang="zh-CN" altLang="zh-CN" dirty="0" smtClean="0"/>
              <a:t>信息</a:t>
            </a:r>
            <a:r>
              <a:rPr lang="zh-CN" altLang="en-US" dirty="0" smtClean="0"/>
              <a:t>有效</a:t>
            </a:r>
            <a:r>
              <a:rPr lang="zh-CN" altLang="zh-CN" dirty="0" smtClean="0"/>
              <a:t>共享</a:t>
            </a:r>
            <a:endParaRPr lang="ko-KR" altLang="en-US" dirty="0"/>
          </a:p>
        </p:txBody>
      </p:sp>
      <p:sp>
        <p:nvSpPr>
          <p:cNvPr id="7" name="AutoShape 3"/>
          <p:cNvSpPr>
            <a:spLocks noChangeArrowheads="1"/>
          </p:cNvSpPr>
          <p:nvPr/>
        </p:nvSpPr>
        <p:spPr bwMode="auto">
          <a:xfrm>
            <a:off x="1644608" y="1519524"/>
            <a:ext cx="3003699" cy="719138"/>
          </a:xfrm>
          <a:prstGeom prst="roundRect">
            <a:avLst>
              <a:gd name="adj" fmla="val 16667"/>
            </a:avLst>
          </a:prstGeom>
          <a:gradFill rotWithShape="1">
            <a:gsLst>
              <a:gs pos="0">
                <a:srgbClr val="00B0F0"/>
              </a:gs>
              <a:gs pos="100000">
                <a:srgbClr val="0070C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Calibri" pitchFamily="34" charset="0"/>
            </a:endParaRPr>
          </a:p>
        </p:txBody>
      </p:sp>
      <p:sp>
        <p:nvSpPr>
          <p:cNvPr id="8" name="AutoShape 3"/>
          <p:cNvSpPr>
            <a:spLocks noChangeArrowheads="1"/>
          </p:cNvSpPr>
          <p:nvPr/>
        </p:nvSpPr>
        <p:spPr bwMode="auto">
          <a:xfrm>
            <a:off x="1644608" y="1610012"/>
            <a:ext cx="3024336" cy="538162"/>
          </a:xfrm>
          <a:prstGeom prst="roundRect">
            <a:avLst>
              <a:gd name="adj" fmla="val 16667"/>
            </a:avLst>
          </a:prstGeom>
          <a:solidFill>
            <a:srgbClr val="D9D9D9"/>
          </a:solidFill>
          <a:ln w="25400" cmpd="sng">
            <a:solidFill>
              <a:schemeClr val="bg1"/>
            </a:solidFill>
            <a:round/>
            <a:headEnd/>
            <a:tailEnd/>
          </a:ln>
        </p:spPr>
        <p:txBody>
          <a:bodyPr wrap="none" anchor="ctr"/>
          <a:lstStyle/>
          <a:p>
            <a:pPr algn="ctr" eaLnBrk="0" hangingPunct="0"/>
            <a:endParaRPr lang="zh-CN" altLang="en-US" sz="2000">
              <a:solidFill>
                <a:srgbClr val="262626"/>
              </a:solidFill>
              <a:latin typeface="Calibri" pitchFamily="34" charset="0"/>
              <a:ea typeface="微软雅黑" pitchFamily="34" charset="-122"/>
            </a:endParaRPr>
          </a:p>
        </p:txBody>
      </p:sp>
      <p:sp>
        <p:nvSpPr>
          <p:cNvPr id="9" name="Text Box 229"/>
          <p:cNvSpPr txBox="1">
            <a:spLocks noChangeArrowheads="1"/>
          </p:cNvSpPr>
          <p:nvPr/>
        </p:nvSpPr>
        <p:spPr bwMode="auto">
          <a:xfrm>
            <a:off x="2691938" y="1750866"/>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000" dirty="0" smtClean="0">
                <a:solidFill>
                  <a:srgbClr val="FF0000"/>
                </a:solidFill>
                <a:latin typeface="微软雅黑" pitchFamily="34" charset="-122"/>
                <a:ea typeface="微软雅黑" pitchFamily="34" charset="-122"/>
              </a:rPr>
              <a:t>存在问题</a:t>
            </a:r>
            <a:endParaRPr lang="ko-KR" altLang="en-US" sz="2000" dirty="0">
              <a:solidFill>
                <a:srgbClr val="FF0000"/>
              </a:solidFill>
              <a:latin typeface="微软雅黑" pitchFamily="34" charset="-122"/>
              <a:ea typeface="微软雅黑" pitchFamily="34" charset="-122"/>
            </a:endParaRPr>
          </a:p>
        </p:txBody>
      </p:sp>
      <p:sp>
        <p:nvSpPr>
          <p:cNvPr id="10" name="AutoShape 222"/>
          <p:cNvSpPr>
            <a:spLocks/>
          </p:cNvSpPr>
          <p:nvPr/>
        </p:nvSpPr>
        <p:spPr bwMode="auto">
          <a:xfrm>
            <a:off x="771743" y="2459262"/>
            <a:ext cx="4608511" cy="45719"/>
          </a:xfrm>
          <a:custGeom>
            <a:avLst/>
            <a:gdLst>
              <a:gd name="T0" fmla="*/ 0 w 21600"/>
              <a:gd name="T1" fmla="*/ 0 h 21600"/>
              <a:gd name="T2" fmla="*/ 810 w 21600"/>
              <a:gd name="T3" fmla="*/ 21600 h 21600"/>
              <a:gd name="T4" fmla="*/ 20790 w 21600"/>
              <a:gd name="T5" fmla="*/ 21600 h 21600"/>
              <a:gd name="T6" fmla="*/ 21600 w 21600"/>
              <a:gd name="T7" fmla="*/ 0 h 21600"/>
              <a:gd name="T8" fmla="*/ 2205 w 21600"/>
              <a:gd name="T9" fmla="*/ 2205 h 21600"/>
              <a:gd name="T10" fmla="*/ 19395 w 21600"/>
              <a:gd name="T11" fmla="*/ 19395 h 21600"/>
            </a:gdLst>
            <a:ahLst/>
            <a:cxnLst>
              <a:cxn ang="0">
                <a:pos x="T0" y="T1"/>
              </a:cxn>
              <a:cxn ang="0">
                <a:pos x="T2" y="T3"/>
              </a:cxn>
              <a:cxn ang="0">
                <a:pos x="T4" y="T5"/>
              </a:cxn>
              <a:cxn ang="0">
                <a:pos x="T6" y="T7"/>
              </a:cxn>
            </a:cxnLst>
            <a:rect l="T8" t="T9" r="T10" b="T11"/>
            <a:pathLst>
              <a:path w="21600" h="21600">
                <a:moveTo>
                  <a:pt x="0" y="0"/>
                </a:moveTo>
                <a:lnTo>
                  <a:pt x="810" y="21600"/>
                </a:lnTo>
                <a:lnTo>
                  <a:pt x="20790" y="21600"/>
                </a:lnTo>
                <a:lnTo>
                  <a:pt x="21600" y="0"/>
                </a:lnTo>
                <a:close/>
              </a:path>
            </a:pathLst>
          </a:custGeom>
          <a:gradFill rotWithShape="1">
            <a:gsLst>
              <a:gs pos="0">
                <a:srgbClr val="0070C0"/>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1" name="Text Box 229"/>
          <p:cNvSpPr txBox="1">
            <a:spLocks noChangeArrowheads="1"/>
          </p:cNvSpPr>
          <p:nvPr/>
        </p:nvSpPr>
        <p:spPr bwMode="auto">
          <a:xfrm>
            <a:off x="987767" y="3764215"/>
            <a:ext cx="40324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eaLnBrk="1" hangingPunct="1">
              <a:defRPr sz="2000">
                <a:solidFill>
                  <a:srgbClr val="404040"/>
                </a:solidFill>
                <a:latin typeface="微软雅黑" pitchFamily="34" charset="-122"/>
                <a:ea typeface="微软雅黑" pitchFamily="34"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pPr algn="l"/>
            <a:r>
              <a:rPr lang="zh-CN" altLang="zh-CN" dirty="0">
                <a:solidFill>
                  <a:srgbClr val="FF0000"/>
                </a:solidFill>
              </a:rPr>
              <a:t>缺乏</a:t>
            </a:r>
            <a:r>
              <a:rPr lang="zh-CN" altLang="zh-CN" dirty="0"/>
              <a:t>对设施闲置资源和碎片化机时的充分利用</a:t>
            </a:r>
            <a:endParaRPr lang="ko-KR" altLang="en-US" dirty="0"/>
          </a:p>
        </p:txBody>
      </p:sp>
      <p:sp>
        <p:nvSpPr>
          <p:cNvPr id="12" name="Text Box 229"/>
          <p:cNvSpPr txBox="1">
            <a:spLocks noChangeArrowheads="1"/>
          </p:cNvSpPr>
          <p:nvPr/>
        </p:nvSpPr>
        <p:spPr bwMode="auto">
          <a:xfrm>
            <a:off x="987767" y="4451585"/>
            <a:ext cx="4032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eaLnBrk="1" hangingPunct="1">
              <a:defRPr sz="2000">
                <a:solidFill>
                  <a:srgbClr val="404040"/>
                </a:solidFill>
                <a:latin typeface="微软雅黑" pitchFamily="34" charset="-122"/>
                <a:ea typeface="微软雅黑" pitchFamily="34"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pPr algn="l"/>
            <a:r>
              <a:rPr lang="zh-CN" altLang="zh-CN" dirty="0">
                <a:solidFill>
                  <a:srgbClr val="FF0000"/>
                </a:solidFill>
              </a:rPr>
              <a:t>缺乏</a:t>
            </a:r>
            <a:r>
              <a:rPr lang="zh-CN" altLang="zh-CN" dirty="0"/>
              <a:t>对设施用户成果的汇总与交流</a:t>
            </a:r>
            <a:endParaRPr lang="ko-KR" altLang="en-US" dirty="0"/>
          </a:p>
        </p:txBody>
      </p:sp>
      <p:sp>
        <p:nvSpPr>
          <p:cNvPr id="13" name="Text Box 229"/>
          <p:cNvSpPr txBox="1">
            <a:spLocks noChangeArrowheads="1"/>
          </p:cNvSpPr>
          <p:nvPr/>
        </p:nvSpPr>
        <p:spPr bwMode="auto">
          <a:xfrm>
            <a:off x="978998" y="4885258"/>
            <a:ext cx="46172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eaLnBrk="1" hangingPunct="1">
              <a:defRPr sz="2000">
                <a:solidFill>
                  <a:srgbClr val="404040"/>
                </a:solidFill>
                <a:latin typeface="微软雅黑" pitchFamily="34" charset="-122"/>
                <a:ea typeface="微软雅黑" pitchFamily="34"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pPr algn="l"/>
            <a:r>
              <a:rPr lang="zh-CN" altLang="zh-CN" dirty="0">
                <a:solidFill>
                  <a:srgbClr val="FF0000"/>
                </a:solidFill>
              </a:rPr>
              <a:t>缺乏</a:t>
            </a:r>
            <a:r>
              <a:rPr lang="zh-CN" altLang="zh-CN" dirty="0"/>
              <a:t>对设施开放水平和用户的客观评价</a:t>
            </a:r>
            <a:endParaRPr lang="ko-KR" altLang="en-US" dirty="0"/>
          </a:p>
        </p:txBody>
      </p:sp>
      <p:sp>
        <p:nvSpPr>
          <p:cNvPr id="14" name="Text Box 229"/>
          <p:cNvSpPr txBox="1">
            <a:spLocks noChangeArrowheads="1"/>
          </p:cNvSpPr>
          <p:nvPr/>
        </p:nvSpPr>
        <p:spPr bwMode="auto">
          <a:xfrm>
            <a:off x="987767" y="5339953"/>
            <a:ext cx="46172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eaLnBrk="1" hangingPunct="1">
              <a:defRPr sz="2000">
                <a:solidFill>
                  <a:srgbClr val="404040"/>
                </a:solidFill>
                <a:latin typeface="微软雅黑" pitchFamily="34" charset="-122"/>
                <a:ea typeface="微软雅黑" pitchFamily="34"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pPr algn="l"/>
            <a:r>
              <a:rPr lang="zh-CN" altLang="zh-CN" dirty="0" smtClean="0">
                <a:solidFill>
                  <a:srgbClr val="FF0000"/>
                </a:solidFill>
              </a:rPr>
              <a:t>缺乏</a:t>
            </a:r>
            <a:r>
              <a:rPr lang="zh-CN" altLang="zh-CN" dirty="0" smtClean="0"/>
              <a:t>对</a:t>
            </a:r>
            <a:r>
              <a:rPr lang="zh-CN" altLang="zh-CN" dirty="0"/>
              <a:t>潜在用户和设施共享潜力的挖掘</a:t>
            </a:r>
            <a:endParaRPr lang="ko-KR" altLang="en-US" dirty="0"/>
          </a:p>
        </p:txBody>
      </p:sp>
      <p:grpSp>
        <p:nvGrpSpPr>
          <p:cNvPr id="19" name="组合 18"/>
          <p:cNvGrpSpPr/>
          <p:nvPr/>
        </p:nvGrpSpPr>
        <p:grpSpPr>
          <a:xfrm>
            <a:off x="5596279" y="3528255"/>
            <a:ext cx="3440217" cy="1919827"/>
            <a:chOff x="5596279" y="3528255"/>
            <a:chExt cx="3440217" cy="1919827"/>
          </a:xfrm>
        </p:grpSpPr>
        <p:cxnSp>
          <p:nvCxnSpPr>
            <p:cNvPr id="15" name="直接箭头连接符 14"/>
            <p:cNvCxnSpPr/>
            <p:nvPr/>
          </p:nvCxnSpPr>
          <p:spPr>
            <a:xfrm>
              <a:off x="5596279" y="4038699"/>
              <a:ext cx="432048" cy="0"/>
            </a:xfrm>
            <a:prstGeom prst="straightConnector1">
              <a:avLst/>
            </a:prstGeom>
            <a:ln w="762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6156176" y="3528255"/>
              <a:ext cx="2880320" cy="1919827"/>
              <a:chOff x="6156176" y="3528255"/>
              <a:chExt cx="2880320" cy="1919827"/>
            </a:xfrm>
          </p:grpSpPr>
          <p:sp>
            <p:nvSpPr>
              <p:cNvPr id="16" name="矩形 15"/>
              <p:cNvSpPr/>
              <p:nvPr/>
            </p:nvSpPr>
            <p:spPr>
              <a:xfrm rot="1220820">
                <a:off x="7847833" y="4340086"/>
                <a:ext cx="1034259"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CN" alt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矩形 16"/>
              <p:cNvSpPr/>
              <p:nvPr/>
            </p:nvSpPr>
            <p:spPr>
              <a:xfrm>
                <a:off x="6156176" y="3528255"/>
                <a:ext cx="2880320" cy="1200329"/>
              </a:xfrm>
              <a:prstGeom prst="rect">
                <a:avLst/>
              </a:prstGeom>
              <a:ln>
                <a:solidFill>
                  <a:srgbClr val="00B0F0"/>
                </a:solidFill>
              </a:ln>
            </p:spPr>
            <p:txBody>
              <a:bodyPr wrap="square">
                <a:spAutoFit/>
              </a:bodyPr>
              <a:lstStyle/>
              <a:p>
                <a:r>
                  <a:rPr lang="zh-CN" altLang="zh-CN" dirty="0"/>
                  <a:t>采用何种方式提高重大科技基础设施的开放共享的成效成为值得思考和亟待解决的重要问题。</a:t>
                </a:r>
              </a:p>
            </p:txBody>
          </p:sp>
        </p:grpSp>
      </p:grpSp>
    </p:spTree>
    <p:custDataLst>
      <p:tags r:id="rId1"/>
    </p:custDataLst>
    <p:extLst>
      <p:ext uri="{BB962C8B-B14F-4D97-AF65-F5344CB8AC3E}">
        <p14:creationId xmlns:p14="http://schemas.microsoft.com/office/powerpoint/2010/main" val="3016892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信息化的必要性</a:t>
            </a:r>
            <a:endParaRPr lang="zh-CN" altLang="en-US" dirty="0"/>
          </a:p>
        </p:txBody>
      </p:sp>
      <p:sp>
        <p:nvSpPr>
          <p:cNvPr id="4" name="AutoShape 7"/>
          <p:cNvSpPr>
            <a:spLocks noChangeArrowheads="1"/>
          </p:cNvSpPr>
          <p:nvPr/>
        </p:nvSpPr>
        <p:spPr bwMode="gray">
          <a:xfrm>
            <a:off x="467544" y="1628800"/>
            <a:ext cx="5608686" cy="1440160"/>
          </a:xfrm>
          <a:prstGeom prst="roundRect">
            <a:avLst>
              <a:gd name="adj" fmla="val 10889"/>
            </a:avLst>
          </a:prstGeom>
          <a:gradFill rotWithShape="1">
            <a:gsLst>
              <a:gs pos="0">
                <a:schemeClr val="accent1"/>
              </a:gs>
              <a:gs pos="100000">
                <a:schemeClr val="accent1">
                  <a:gamma/>
                  <a:tint val="21176"/>
                  <a:invGamma/>
                </a:schemeClr>
              </a:gs>
            </a:gsLst>
            <a:lin ang="0" scaled="1"/>
          </a:gradFill>
          <a:ln w="38100">
            <a:noFill/>
            <a:round/>
            <a:headEnd/>
            <a:tailEnd/>
          </a:ln>
          <a:effectLst/>
        </p:spPr>
        <p:txBody>
          <a:bodyPr wrap="none" anchor="ctr"/>
          <a:lstStyle/>
          <a:p>
            <a:pPr>
              <a:defRPr/>
            </a:pPr>
            <a:endParaRPr lang="zh-CN" altLang="en-US" dirty="0">
              <a:latin typeface="Arial" charset="0"/>
            </a:endParaRPr>
          </a:p>
        </p:txBody>
      </p:sp>
      <p:sp>
        <p:nvSpPr>
          <p:cNvPr id="5" name="AutoShape 10"/>
          <p:cNvSpPr>
            <a:spLocks noChangeArrowheads="1"/>
          </p:cNvSpPr>
          <p:nvPr/>
        </p:nvSpPr>
        <p:spPr bwMode="gray">
          <a:xfrm>
            <a:off x="467544" y="3429000"/>
            <a:ext cx="5608686" cy="1440160"/>
          </a:xfrm>
          <a:prstGeom prst="roundRect">
            <a:avLst>
              <a:gd name="adj" fmla="val 10889"/>
            </a:avLst>
          </a:prstGeom>
          <a:gradFill rotWithShape="1">
            <a:gsLst>
              <a:gs pos="0">
                <a:schemeClr val="hlink"/>
              </a:gs>
              <a:gs pos="100000">
                <a:schemeClr val="hlink">
                  <a:gamma/>
                  <a:tint val="21176"/>
                  <a:invGamma/>
                </a:schemeClr>
              </a:gs>
            </a:gsLst>
            <a:lin ang="0" scaled="1"/>
          </a:gradFill>
          <a:ln w="38100">
            <a:noFill/>
            <a:round/>
            <a:headEnd/>
            <a:tailEnd/>
          </a:ln>
          <a:effectLst/>
        </p:spPr>
        <p:txBody>
          <a:bodyPr wrap="none" anchor="ctr"/>
          <a:lstStyle/>
          <a:p>
            <a:pPr>
              <a:defRPr/>
            </a:pPr>
            <a:endParaRPr lang="zh-CN" altLang="en-US">
              <a:latin typeface="Arial" charset="0"/>
            </a:endParaRPr>
          </a:p>
        </p:txBody>
      </p:sp>
      <p:sp>
        <p:nvSpPr>
          <p:cNvPr id="6" name="AutoShape 13"/>
          <p:cNvSpPr>
            <a:spLocks noChangeArrowheads="1"/>
          </p:cNvSpPr>
          <p:nvPr/>
        </p:nvSpPr>
        <p:spPr bwMode="gray">
          <a:xfrm>
            <a:off x="467544" y="5196596"/>
            <a:ext cx="5608686" cy="1328748"/>
          </a:xfrm>
          <a:prstGeom prst="roundRect">
            <a:avLst>
              <a:gd name="adj" fmla="val 10889"/>
            </a:avLst>
          </a:prstGeom>
          <a:gradFill rotWithShape="1">
            <a:gsLst>
              <a:gs pos="0">
                <a:schemeClr val="accent2"/>
              </a:gs>
              <a:gs pos="100000">
                <a:schemeClr val="accent2">
                  <a:gamma/>
                  <a:tint val="21176"/>
                  <a:invGamma/>
                </a:schemeClr>
              </a:gs>
            </a:gsLst>
            <a:lin ang="0" scaled="1"/>
          </a:gradFill>
          <a:ln w="38100">
            <a:noFill/>
            <a:round/>
            <a:headEnd/>
            <a:tailEnd/>
          </a:ln>
          <a:effectLst/>
        </p:spPr>
        <p:txBody>
          <a:bodyPr wrap="none" anchor="ctr"/>
          <a:lstStyle/>
          <a:p>
            <a:pPr>
              <a:defRPr/>
            </a:pPr>
            <a:endParaRPr lang="zh-CN" altLang="en-US">
              <a:latin typeface="Arial" charset="0"/>
            </a:endParaRPr>
          </a:p>
        </p:txBody>
      </p:sp>
      <p:sp>
        <p:nvSpPr>
          <p:cNvPr id="7" name="TextBox 6"/>
          <p:cNvSpPr txBox="1"/>
          <p:nvPr/>
        </p:nvSpPr>
        <p:spPr>
          <a:xfrm>
            <a:off x="1187625" y="1785550"/>
            <a:ext cx="4771298" cy="968708"/>
          </a:xfrm>
          <a:prstGeom prst="rect">
            <a:avLst/>
          </a:prstGeom>
          <a:noFill/>
        </p:spPr>
        <p:txBody>
          <a:bodyPr wrap="square" rtlCol="0">
            <a:noAutofit/>
          </a:bodyPr>
          <a:lstStyle/>
          <a:p>
            <a:r>
              <a:rPr lang="zh-CN" altLang="zh-CN" dirty="0">
                <a:solidFill>
                  <a:schemeClr val="bg2"/>
                </a:solidFill>
              </a:rPr>
              <a:t>对</a:t>
            </a:r>
            <a:r>
              <a:rPr lang="x-none" altLang="zh-CN" dirty="0">
                <a:solidFill>
                  <a:schemeClr val="bg2"/>
                </a:solidFill>
              </a:rPr>
              <a:t>I</a:t>
            </a:r>
            <a:r>
              <a:rPr lang="zh-CN" altLang="zh-CN" dirty="0">
                <a:solidFill>
                  <a:schemeClr val="bg2"/>
                </a:solidFill>
              </a:rPr>
              <a:t>类设施</a:t>
            </a:r>
            <a:r>
              <a:rPr lang="zh-CN" altLang="zh-CN" dirty="0" smtClean="0">
                <a:solidFill>
                  <a:schemeClr val="bg2"/>
                </a:solidFill>
              </a:rPr>
              <a:t>，共享</a:t>
            </a:r>
            <a:r>
              <a:rPr lang="zh-CN" altLang="zh-CN" dirty="0">
                <a:solidFill>
                  <a:schemeClr val="bg2"/>
                </a:solidFill>
              </a:rPr>
              <a:t>机时供不应求</a:t>
            </a:r>
            <a:r>
              <a:rPr lang="zh-CN" altLang="zh-CN" dirty="0" smtClean="0">
                <a:solidFill>
                  <a:schemeClr val="bg2"/>
                </a:solidFill>
              </a:rPr>
              <a:t>，需要</a:t>
            </a:r>
            <a:r>
              <a:rPr lang="zh-CN" altLang="zh-CN" dirty="0">
                <a:solidFill>
                  <a:schemeClr val="bg2"/>
                </a:solidFill>
              </a:rPr>
              <a:t>对</a:t>
            </a:r>
            <a:r>
              <a:rPr lang="zh-CN" altLang="zh-CN" dirty="0" smtClean="0">
                <a:solidFill>
                  <a:schemeClr val="bg2"/>
                </a:solidFill>
              </a:rPr>
              <a:t>用户</a:t>
            </a:r>
            <a:r>
              <a:rPr lang="zh-CN" altLang="en-US" dirty="0" smtClean="0">
                <a:solidFill>
                  <a:schemeClr val="bg2"/>
                </a:solidFill>
              </a:rPr>
              <a:t>申请的课题和实验</a:t>
            </a:r>
            <a:r>
              <a:rPr lang="zh-CN" altLang="zh-CN" dirty="0" smtClean="0">
                <a:solidFill>
                  <a:schemeClr val="bg2"/>
                </a:solidFill>
              </a:rPr>
              <a:t>进行</a:t>
            </a:r>
            <a:r>
              <a:rPr lang="zh-CN" altLang="zh-CN" dirty="0">
                <a:solidFill>
                  <a:schemeClr val="bg2"/>
                </a:solidFill>
              </a:rPr>
              <a:t>严格的</a:t>
            </a:r>
            <a:r>
              <a:rPr lang="zh-CN" altLang="zh-CN" dirty="0" smtClean="0">
                <a:solidFill>
                  <a:schemeClr val="bg2"/>
                </a:solidFill>
              </a:rPr>
              <a:t>审核</a:t>
            </a:r>
            <a:r>
              <a:rPr lang="zh-CN" altLang="en-US" dirty="0" smtClean="0">
                <a:solidFill>
                  <a:schemeClr val="bg2"/>
                </a:solidFill>
              </a:rPr>
              <a:t>。</a:t>
            </a:r>
            <a:endParaRPr lang="en-US" altLang="zh-CN" dirty="0" smtClean="0">
              <a:solidFill>
                <a:schemeClr val="bg2"/>
              </a:solidFill>
            </a:endParaRPr>
          </a:p>
          <a:p>
            <a:r>
              <a:rPr lang="zh-CN" altLang="zh-CN" dirty="0" smtClean="0">
                <a:solidFill>
                  <a:schemeClr val="bg2"/>
                </a:solidFill>
              </a:rPr>
              <a:t>对</a:t>
            </a:r>
            <a:r>
              <a:rPr lang="x-none" altLang="zh-CN" dirty="0">
                <a:solidFill>
                  <a:schemeClr val="bg2"/>
                </a:solidFill>
              </a:rPr>
              <a:t>II</a:t>
            </a:r>
            <a:r>
              <a:rPr lang="zh-CN" altLang="zh-CN" dirty="0">
                <a:solidFill>
                  <a:schemeClr val="bg2"/>
                </a:solidFill>
              </a:rPr>
              <a:t>类设施，尽管流程较为简单，但因为数据的保密性级别不同，审核方式也相应不同。</a:t>
            </a:r>
            <a:endParaRPr lang="zh-CN" altLang="en-US" dirty="0">
              <a:solidFill>
                <a:schemeClr val="bg2"/>
              </a:solidFill>
            </a:endParaRPr>
          </a:p>
        </p:txBody>
      </p:sp>
      <p:sp>
        <p:nvSpPr>
          <p:cNvPr id="8" name="TextBox 7"/>
          <p:cNvSpPr txBox="1"/>
          <p:nvPr/>
        </p:nvSpPr>
        <p:spPr>
          <a:xfrm>
            <a:off x="1186203" y="3429000"/>
            <a:ext cx="4825956" cy="1203465"/>
          </a:xfrm>
          <a:prstGeom prst="rect">
            <a:avLst/>
          </a:prstGeom>
          <a:noFill/>
        </p:spPr>
        <p:txBody>
          <a:bodyPr wrap="square" rtlCol="0">
            <a:noAutofit/>
          </a:bodyPr>
          <a:lstStyle/>
          <a:p>
            <a:r>
              <a:rPr lang="zh-CN" altLang="zh-CN" dirty="0" smtClean="0">
                <a:solidFill>
                  <a:schemeClr val="bg2"/>
                </a:solidFill>
              </a:rPr>
              <a:t>公众</a:t>
            </a:r>
            <a:r>
              <a:rPr lang="zh-CN" altLang="zh-CN" dirty="0">
                <a:solidFill>
                  <a:schemeClr val="bg2"/>
                </a:solidFill>
              </a:rPr>
              <a:t>、科研人员、设施用户办、设备管理员、审核</a:t>
            </a:r>
            <a:r>
              <a:rPr lang="zh-CN" altLang="zh-CN" dirty="0" smtClean="0">
                <a:solidFill>
                  <a:schemeClr val="bg2"/>
                </a:solidFill>
              </a:rPr>
              <a:t>专家</a:t>
            </a:r>
            <a:r>
              <a:rPr lang="en-US" altLang="zh-CN" dirty="0" smtClean="0">
                <a:solidFill>
                  <a:schemeClr val="bg2"/>
                </a:solidFill>
              </a:rPr>
              <a:t>……</a:t>
            </a:r>
          </a:p>
          <a:p>
            <a:r>
              <a:rPr lang="zh-CN" altLang="zh-CN" dirty="0" smtClean="0">
                <a:solidFill>
                  <a:schemeClr val="bg2"/>
                </a:solidFill>
              </a:rPr>
              <a:t>每个</a:t>
            </a:r>
            <a:r>
              <a:rPr lang="zh-CN" altLang="zh-CN" dirty="0">
                <a:solidFill>
                  <a:schemeClr val="bg2"/>
                </a:solidFill>
              </a:rPr>
              <a:t>角色的定位和职责</a:t>
            </a:r>
            <a:r>
              <a:rPr lang="zh-CN" altLang="zh-CN" dirty="0" smtClean="0">
                <a:solidFill>
                  <a:schemeClr val="bg2"/>
                </a:solidFill>
              </a:rPr>
              <a:t>不同</a:t>
            </a:r>
            <a:endParaRPr lang="en-US" altLang="zh-CN" dirty="0" smtClean="0">
              <a:solidFill>
                <a:schemeClr val="bg2"/>
              </a:solidFill>
            </a:endParaRPr>
          </a:p>
          <a:p>
            <a:r>
              <a:rPr lang="zh-CN" altLang="zh-CN" dirty="0" smtClean="0">
                <a:solidFill>
                  <a:schemeClr val="bg2"/>
                </a:solidFill>
              </a:rPr>
              <a:t>要</a:t>
            </a:r>
            <a:r>
              <a:rPr lang="zh-CN" altLang="zh-CN" dirty="0">
                <a:solidFill>
                  <a:schemeClr val="bg2"/>
                </a:solidFill>
              </a:rPr>
              <a:t>实现这些角色间的有效沟通和特色化针对性的</a:t>
            </a:r>
            <a:r>
              <a:rPr lang="zh-CN" altLang="zh-CN" dirty="0" smtClean="0">
                <a:solidFill>
                  <a:schemeClr val="bg2"/>
                </a:solidFill>
              </a:rPr>
              <a:t>服务</a:t>
            </a:r>
            <a:r>
              <a:rPr lang="zh-CN" altLang="en-US" dirty="0" smtClean="0">
                <a:solidFill>
                  <a:schemeClr val="bg2"/>
                </a:solidFill>
              </a:rPr>
              <a:t>。</a:t>
            </a:r>
            <a:endParaRPr lang="zh-CN" altLang="en-US" dirty="0">
              <a:solidFill>
                <a:schemeClr val="bg2"/>
              </a:solidFill>
            </a:endParaRPr>
          </a:p>
        </p:txBody>
      </p:sp>
      <p:sp>
        <p:nvSpPr>
          <p:cNvPr id="9" name="TextBox 8"/>
          <p:cNvSpPr txBox="1"/>
          <p:nvPr/>
        </p:nvSpPr>
        <p:spPr>
          <a:xfrm>
            <a:off x="1186202" y="5196596"/>
            <a:ext cx="4890027" cy="1112724"/>
          </a:xfrm>
          <a:prstGeom prst="rect">
            <a:avLst/>
          </a:prstGeom>
          <a:noFill/>
        </p:spPr>
        <p:txBody>
          <a:bodyPr wrap="square" rtlCol="0">
            <a:noAutofit/>
          </a:bodyPr>
          <a:lstStyle/>
          <a:p>
            <a:r>
              <a:rPr lang="zh-CN" altLang="zh-CN" dirty="0" smtClean="0">
                <a:solidFill>
                  <a:schemeClr val="bg2"/>
                </a:solidFill>
              </a:rPr>
              <a:t>用户</a:t>
            </a:r>
            <a:r>
              <a:rPr lang="zh-CN" altLang="zh-CN" dirty="0">
                <a:solidFill>
                  <a:schemeClr val="bg2"/>
                </a:solidFill>
              </a:rPr>
              <a:t>的管理、用户产出成果的管理、设施开放时段的管理、数据下载情况的</a:t>
            </a:r>
            <a:r>
              <a:rPr lang="zh-CN" altLang="zh-CN" dirty="0" smtClean="0">
                <a:solidFill>
                  <a:schemeClr val="bg2"/>
                </a:solidFill>
              </a:rPr>
              <a:t>管理</a:t>
            </a:r>
            <a:r>
              <a:rPr lang="en-US" altLang="zh-CN" dirty="0" smtClean="0">
                <a:solidFill>
                  <a:schemeClr val="bg2"/>
                </a:solidFill>
              </a:rPr>
              <a:t>……</a:t>
            </a:r>
          </a:p>
          <a:p>
            <a:endParaRPr lang="en-US" altLang="zh-CN" dirty="0" smtClean="0">
              <a:solidFill>
                <a:schemeClr val="bg2"/>
              </a:solidFill>
            </a:endParaRPr>
          </a:p>
          <a:p>
            <a:r>
              <a:rPr lang="zh-CN" altLang="en-US" dirty="0" smtClean="0">
                <a:solidFill>
                  <a:schemeClr val="bg2"/>
                </a:solidFill>
              </a:rPr>
              <a:t>统计分析的需要</a:t>
            </a:r>
            <a:endParaRPr lang="zh-CN" altLang="en-US" dirty="0">
              <a:solidFill>
                <a:schemeClr val="bg2"/>
              </a:solidFill>
            </a:endParaRPr>
          </a:p>
        </p:txBody>
      </p:sp>
      <p:sp>
        <p:nvSpPr>
          <p:cNvPr id="10" name="Rectangle 21"/>
          <p:cNvSpPr>
            <a:spLocks noChangeArrowheads="1"/>
          </p:cNvSpPr>
          <p:nvPr/>
        </p:nvSpPr>
        <p:spPr bwMode="auto">
          <a:xfrm>
            <a:off x="179512" y="1484784"/>
            <a:ext cx="1008112" cy="723850"/>
          </a:xfrm>
          <a:prstGeom prst="rect">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r>
              <a:rPr lang="zh-CN" altLang="en-US" sz="2000" b="1" dirty="0" smtClean="0">
                <a:solidFill>
                  <a:srgbClr val="FFFFFF"/>
                </a:solidFill>
                <a:latin typeface="微软雅黑" pitchFamily="34" charset="-122"/>
                <a:ea typeface="微软雅黑" pitchFamily="34" charset="-122"/>
              </a:rPr>
              <a:t>流程</a:t>
            </a:r>
            <a:endParaRPr lang="en-US" altLang="zh-CN" sz="2000" b="1" dirty="0" smtClean="0">
              <a:solidFill>
                <a:srgbClr val="FFFFFF"/>
              </a:solidFill>
              <a:latin typeface="微软雅黑" pitchFamily="34" charset="-122"/>
              <a:ea typeface="微软雅黑" pitchFamily="34" charset="-122"/>
            </a:endParaRPr>
          </a:p>
          <a:p>
            <a:r>
              <a:rPr lang="zh-CN" altLang="en-US" sz="2000" b="1" dirty="0" smtClean="0">
                <a:solidFill>
                  <a:srgbClr val="FFFFFF"/>
                </a:solidFill>
                <a:latin typeface="微软雅黑" pitchFamily="34" charset="-122"/>
                <a:ea typeface="微软雅黑" pitchFamily="34" charset="-122"/>
              </a:rPr>
              <a:t>复杂性</a:t>
            </a:r>
            <a:endParaRPr lang="zh-CN" altLang="en-US" sz="2000" b="1" dirty="0">
              <a:solidFill>
                <a:srgbClr val="FFFFFF"/>
              </a:solidFill>
              <a:latin typeface="微软雅黑" pitchFamily="34" charset="-122"/>
              <a:ea typeface="微软雅黑" pitchFamily="34" charset="-122"/>
            </a:endParaRPr>
          </a:p>
        </p:txBody>
      </p:sp>
      <p:sp>
        <p:nvSpPr>
          <p:cNvPr id="11" name="Rectangle 21"/>
          <p:cNvSpPr>
            <a:spLocks noChangeArrowheads="1"/>
          </p:cNvSpPr>
          <p:nvPr/>
        </p:nvSpPr>
        <p:spPr bwMode="auto">
          <a:xfrm>
            <a:off x="178091" y="3306882"/>
            <a:ext cx="1008112" cy="723850"/>
          </a:xfrm>
          <a:prstGeom prst="rect">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r>
              <a:rPr lang="zh-CN" altLang="en-US" sz="2000" b="1" dirty="0" smtClean="0">
                <a:solidFill>
                  <a:srgbClr val="FFFFFF"/>
                </a:solidFill>
                <a:latin typeface="微软雅黑" pitchFamily="34" charset="-122"/>
                <a:ea typeface="微软雅黑" pitchFamily="34" charset="-122"/>
              </a:rPr>
              <a:t>角色多样性</a:t>
            </a:r>
            <a:endParaRPr lang="zh-CN" altLang="en-US" sz="2000" b="1" dirty="0">
              <a:solidFill>
                <a:srgbClr val="FFFFFF"/>
              </a:solidFill>
              <a:latin typeface="微软雅黑" pitchFamily="34" charset="-122"/>
              <a:ea typeface="微软雅黑" pitchFamily="34" charset="-122"/>
            </a:endParaRPr>
          </a:p>
        </p:txBody>
      </p:sp>
      <p:sp>
        <p:nvSpPr>
          <p:cNvPr id="12" name="Rectangle 21"/>
          <p:cNvSpPr>
            <a:spLocks noChangeArrowheads="1"/>
          </p:cNvSpPr>
          <p:nvPr/>
        </p:nvSpPr>
        <p:spPr bwMode="auto">
          <a:xfrm>
            <a:off x="179513" y="4834671"/>
            <a:ext cx="1008112" cy="723850"/>
          </a:xfrm>
          <a:prstGeom prst="rect">
            <a:avLst/>
          </a:prstGeom>
          <a:gradFill rotWithShape="0">
            <a:gsLst>
              <a:gs pos="0">
                <a:srgbClr val="759436"/>
              </a:gs>
              <a:gs pos="79999">
                <a:srgbClr val="9BC247"/>
              </a:gs>
              <a:gs pos="100000">
                <a:srgbClr val="9BC545"/>
              </a:gs>
            </a:gsLst>
            <a:lin ang="16200000" scaled="1"/>
          </a:gradFill>
          <a:ln>
            <a:noFill/>
          </a:ln>
          <a:extLst>
            <a:ext uri="{91240B29-F687-4F45-9708-019B960494DF}">
              <a14:hiddenLine xmlns:a14="http://schemas.microsoft.com/office/drawing/2010/main" w="9525" cmpd="sng">
                <a:solidFill>
                  <a:srgbClr val="000000"/>
                </a:solidFill>
                <a:miter lim="800000"/>
                <a:headEnd/>
                <a:tailEnd/>
              </a14:hiddenLine>
            </a:ext>
          </a:extLst>
        </p:spPr>
        <p:txBody>
          <a:bodyPr/>
          <a:lstStyle/>
          <a:p>
            <a:r>
              <a:rPr lang="zh-CN" altLang="en-US" sz="2000" b="1" dirty="0" smtClean="0">
                <a:solidFill>
                  <a:srgbClr val="FFFFFF"/>
                </a:solidFill>
                <a:latin typeface="微软雅黑" pitchFamily="34" charset="-122"/>
                <a:ea typeface="微软雅黑" pitchFamily="34" charset="-122"/>
              </a:rPr>
              <a:t>管理</a:t>
            </a:r>
            <a:endParaRPr lang="en-US" altLang="zh-CN" sz="2000" b="1" dirty="0" smtClean="0">
              <a:solidFill>
                <a:srgbClr val="FFFFFF"/>
              </a:solidFill>
              <a:latin typeface="微软雅黑" pitchFamily="34" charset="-122"/>
              <a:ea typeface="微软雅黑" pitchFamily="34" charset="-122"/>
            </a:endParaRPr>
          </a:p>
          <a:p>
            <a:r>
              <a:rPr lang="zh-CN" altLang="en-US" sz="2000" b="1" dirty="0" smtClean="0">
                <a:solidFill>
                  <a:srgbClr val="FFFFFF"/>
                </a:solidFill>
                <a:latin typeface="微软雅黑" pitchFamily="34" charset="-122"/>
                <a:ea typeface="微软雅黑" pitchFamily="34" charset="-122"/>
              </a:rPr>
              <a:t>需求</a:t>
            </a:r>
            <a:endParaRPr lang="zh-CN" altLang="en-US" sz="2000" b="1" dirty="0">
              <a:solidFill>
                <a:srgbClr val="FFFFFF"/>
              </a:solidFill>
              <a:latin typeface="微软雅黑" pitchFamily="34" charset="-122"/>
              <a:ea typeface="微软雅黑" pitchFamily="34" charset="-122"/>
            </a:endParaRPr>
          </a:p>
        </p:txBody>
      </p:sp>
      <p:grpSp>
        <p:nvGrpSpPr>
          <p:cNvPr id="22" name="组合 21"/>
          <p:cNvGrpSpPr/>
          <p:nvPr/>
        </p:nvGrpSpPr>
        <p:grpSpPr>
          <a:xfrm>
            <a:off x="6076229" y="2208634"/>
            <a:ext cx="3066389" cy="3616544"/>
            <a:chOff x="6076229" y="2208634"/>
            <a:chExt cx="3066389" cy="3616544"/>
          </a:xfrm>
        </p:grpSpPr>
        <p:cxnSp>
          <p:nvCxnSpPr>
            <p:cNvPr id="14" name="直接箭头连接符 13"/>
            <p:cNvCxnSpPr/>
            <p:nvPr/>
          </p:nvCxnSpPr>
          <p:spPr>
            <a:xfrm>
              <a:off x="6076230" y="2208634"/>
              <a:ext cx="1016050" cy="122036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6076230" y="4834671"/>
              <a:ext cx="1016050" cy="99050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6076229" y="4030732"/>
              <a:ext cx="1016051" cy="1183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7092280" y="3212976"/>
              <a:ext cx="205033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信息化手段</a:t>
              </a:r>
              <a:endParaRPr lang="en-US" altLang="zh-CN" dirty="0" smtClean="0">
                <a:latin typeface="微软雅黑" panose="020B0503020204020204" pitchFamily="34" charset="-122"/>
                <a:ea typeface="微软雅黑" panose="020B0503020204020204" pitchFamily="34" charset="-122"/>
              </a:endParaRPr>
            </a:p>
            <a:p>
              <a:pPr algn="ct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信息系统的建设</a:t>
              </a:r>
              <a:endParaRPr lang="zh-CN" altLang="en-US" dirty="0">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4070517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信息化的必要性</a:t>
            </a:r>
          </a:p>
        </p:txBody>
      </p:sp>
      <p:sp>
        <p:nvSpPr>
          <p:cNvPr id="7" name="内容占位符 6"/>
          <p:cNvSpPr>
            <a:spLocks noGrp="1"/>
          </p:cNvSpPr>
          <p:nvPr>
            <p:ph idx="1"/>
          </p:nvPr>
        </p:nvSpPr>
        <p:spPr>
          <a:xfrm>
            <a:off x="467544" y="2636912"/>
            <a:ext cx="8305800" cy="4724400"/>
          </a:xfrm>
        </p:spPr>
        <p:txBody>
          <a:bodyPr/>
          <a:lstStyle/>
          <a:p>
            <a:pPr lvl="1"/>
            <a:r>
              <a:rPr lang="en-US" altLang="zh-CN" dirty="0" smtClean="0"/>
              <a:t>2015</a:t>
            </a:r>
            <a:r>
              <a:rPr lang="zh-CN" altLang="en-US" dirty="0" smtClean="0"/>
              <a:t>年初开始规划部署</a:t>
            </a:r>
            <a:endParaRPr lang="en-US" altLang="zh-CN" dirty="0" smtClean="0"/>
          </a:p>
          <a:p>
            <a:pPr lvl="1"/>
            <a:r>
              <a:rPr lang="zh-CN" altLang="en-US" dirty="0" smtClean="0"/>
              <a:t>两次上院长办公会</a:t>
            </a:r>
            <a:endParaRPr lang="en-US" altLang="zh-CN" dirty="0" smtClean="0"/>
          </a:p>
          <a:p>
            <a:pPr lvl="1"/>
            <a:r>
              <a:rPr lang="en-US" altLang="zh-CN" dirty="0" smtClean="0"/>
              <a:t>1</a:t>
            </a:r>
            <a:r>
              <a:rPr lang="zh-CN" altLang="en-US" dirty="0" smtClean="0"/>
              <a:t>月，成立了领导小组和工作小组</a:t>
            </a:r>
            <a:endParaRPr lang="en-US" altLang="zh-CN" dirty="0" smtClean="0"/>
          </a:p>
          <a:p>
            <a:pPr lvl="1"/>
            <a:r>
              <a:rPr lang="en-US" altLang="zh-CN" dirty="0" smtClean="0"/>
              <a:t>6</a:t>
            </a:r>
            <a:r>
              <a:rPr lang="zh-CN" altLang="en-US" dirty="0" smtClean="0"/>
              <a:t>月，方案通过专家论证</a:t>
            </a:r>
            <a:endParaRPr lang="en-US" altLang="zh-CN" dirty="0" smtClean="0"/>
          </a:p>
          <a:p>
            <a:pPr lvl="1"/>
            <a:r>
              <a:rPr lang="zh-CN" altLang="en-US" dirty="0" smtClean="0"/>
              <a:t>目前处于开发中</a:t>
            </a:r>
            <a:endParaRPr lang="zh-CN" altLang="en-US" dirty="0"/>
          </a:p>
        </p:txBody>
      </p:sp>
      <p:sp>
        <p:nvSpPr>
          <p:cNvPr id="4" name="圆角矩形 3"/>
          <p:cNvSpPr/>
          <p:nvPr/>
        </p:nvSpPr>
        <p:spPr>
          <a:xfrm>
            <a:off x="1043608" y="1340768"/>
            <a:ext cx="6768752" cy="1008112"/>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187624" y="1340768"/>
            <a:ext cx="6264696" cy="1008112"/>
          </a:xfrm>
          <a:prstGeom prst="rect">
            <a:avLst/>
          </a:prstGeom>
          <a:noFill/>
        </p:spPr>
        <p:txBody>
          <a:bodyPr wrap="square" rtlCol="0">
            <a:noAutofit/>
          </a:bodyPr>
          <a:lstStyle/>
          <a:p>
            <a:pPr algn="ctr"/>
            <a:r>
              <a:rPr lang="zh-CN" altLang="zh-CN" sz="2800" dirty="0">
                <a:latin typeface="微软雅黑" panose="020B0503020204020204" pitchFamily="34" charset="-122"/>
                <a:ea typeface="微软雅黑" panose="020B0503020204020204" pitchFamily="34" charset="-122"/>
              </a:rPr>
              <a:t>亟待构建全院统一</a:t>
            </a:r>
            <a:r>
              <a:rPr lang="zh-CN" altLang="zh-CN" sz="2800" dirty="0" smtClean="0">
                <a:latin typeface="微软雅黑" panose="020B0503020204020204" pitchFamily="34" charset="-122"/>
                <a:ea typeface="微软雅黑" panose="020B0503020204020204" pitchFamily="34" charset="-122"/>
              </a:rPr>
              <a:t>的</a:t>
            </a:r>
            <a:endParaRPr lang="en-US" altLang="zh-CN" sz="2800" dirty="0" smtClean="0">
              <a:latin typeface="微软雅黑" panose="020B0503020204020204" pitchFamily="34" charset="-122"/>
              <a:ea typeface="微软雅黑" panose="020B0503020204020204" pitchFamily="34" charset="-122"/>
            </a:endParaRPr>
          </a:p>
          <a:p>
            <a:pPr algn="ctr"/>
            <a:r>
              <a:rPr lang="zh-CN" altLang="zh-CN" sz="2800" dirty="0" smtClean="0">
                <a:latin typeface="微软雅黑" panose="020B0503020204020204" pitchFamily="34" charset="-122"/>
                <a:ea typeface="微软雅黑" panose="020B0503020204020204" pitchFamily="34" charset="-122"/>
              </a:rPr>
              <a:t>“</a:t>
            </a:r>
            <a:r>
              <a:rPr lang="zh-CN" altLang="zh-CN" sz="2800" b="1" dirty="0">
                <a:solidFill>
                  <a:schemeClr val="bg1">
                    <a:lumMod val="60000"/>
                    <a:lumOff val="40000"/>
                  </a:schemeClr>
                </a:solidFill>
                <a:latin typeface="微软雅黑" panose="020B0503020204020204" pitchFamily="34" charset="-122"/>
                <a:ea typeface="微软雅黑" panose="020B0503020204020204" pitchFamily="34" charset="-122"/>
              </a:rPr>
              <a:t>重大科技基础设施共享服务平台</a:t>
            </a:r>
            <a:r>
              <a:rPr lang="zh-CN" altLang="zh-CN"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1285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信息化的必要性</a:t>
            </a:r>
          </a:p>
        </p:txBody>
      </p:sp>
      <p:pic>
        <p:nvPicPr>
          <p:cNvPr id="7" name="Picture 2" descr="http://img3.imgtn.bdimg.com/it/u=1038948583,750598928&amp;fm=23&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4402709" cy="24482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04048" y="1268760"/>
            <a:ext cx="3814298" cy="2308324"/>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2014</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27</a:t>
            </a:r>
            <a:r>
              <a:rPr lang="zh-CN" altLang="en-US" dirty="0">
                <a:latin typeface="微软雅黑" panose="020B0503020204020204" pitchFamily="34" charset="-122"/>
                <a:ea typeface="微软雅黑" panose="020B0503020204020204" pitchFamily="34" charset="-122"/>
              </a:rPr>
              <a:t>日上午召开</a:t>
            </a:r>
            <a:r>
              <a:rPr lang="zh-CN" altLang="en-US" dirty="0">
                <a:solidFill>
                  <a:srgbClr val="FF0000"/>
                </a:solidFill>
                <a:latin typeface="微软雅黑" panose="020B0503020204020204" pitchFamily="34" charset="-122"/>
                <a:ea typeface="微软雅黑" panose="020B0503020204020204" pitchFamily="34" charset="-122"/>
              </a:rPr>
              <a:t>中央全面深化改革领导小组第六次会议</a:t>
            </a:r>
            <a:r>
              <a:rPr lang="zh-CN" altLang="en-US" dirty="0">
                <a:latin typeface="微软雅黑" panose="020B0503020204020204" pitchFamily="34" charset="-122"/>
                <a:ea typeface="微软雅黑" panose="020B0503020204020204" pitchFamily="34" charset="-122"/>
              </a:rPr>
              <a:t>，会议审议了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关于加强社会主义协商民主建设的意见</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关于加强中国特色新型智库建设的意见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审议通过了</a:t>
            </a: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关于国家重大科研基础设施和大型科研仪器向社会开放的意见</a:t>
            </a: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2" name="AutoShape 7" descr="横線 (太)"/>
          <p:cNvSpPr>
            <a:spLocks noChangeArrowheads="1"/>
          </p:cNvSpPr>
          <p:nvPr/>
        </p:nvSpPr>
        <p:spPr bwMode="auto">
          <a:xfrm>
            <a:off x="384464" y="3861048"/>
            <a:ext cx="8566826" cy="2808312"/>
          </a:xfrm>
          <a:prstGeom prst="homePlate">
            <a:avLst>
              <a:gd name="adj" fmla="val 14917"/>
            </a:avLst>
          </a:prstGeom>
          <a:pattFill prst="dkHorz">
            <a:fgClr>
              <a:srgbClr val="FFCCFF"/>
            </a:fgClr>
            <a:bgClr>
              <a:srgbClr val="FFCC99"/>
            </a:bgClr>
          </a:pattFill>
          <a:ln w="28575">
            <a:solidFill>
              <a:srgbClr val="CC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Ins="360000"/>
          <a:lstStyle>
            <a:defPPr>
              <a:defRPr lang="zh-TW"/>
            </a:defPPr>
            <a:lvl1pPr algn="l" rtl="0" fontAlgn="base">
              <a:spcBef>
                <a:spcPct val="0"/>
              </a:spcBef>
              <a:spcAft>
                <a:spcPct val="0"/>
              </a:spcAft>
              <a:defRPr kumimoji="1" kern="1200">
                <a:solidFill>
                  <a:schemeClr val="tx1"/>
                </a:solidFill>
                <a:latin typeface="Arial" charset="0"/>
                <a:ea typeface="PMingLiU" pitchFamily="18" charset="-120"/>
                <a:cs typeface="+mn-cs"/>
              </a:defRPr>
            </a:lvl1pPr>
            <a:lvl2pPr marL="457200" algn="l" rtl="0" fontAlgn="base">
              <a:spcBef>
                <a:spcPct val="0"/>
              </a:spcBef>
              <a:spcAft>
                <a:spcPct val="0"/>
              </a:spcAft>
              <a:defRPr kumimoji="1" kern="1200">
                <a:solidFill>
                  <a:schemeClr val="tx1"/>
                </a:solidFill>
                <a:latin typeface="Arial" charset="0"/>
                <a:ea typeface="PMingLiU" pitchFamily="18" charset="-120"/>
                <a:cs typeface="+mn-cs"/>
              </a:defRPr>
            </a:lvl2pPr>
            <a:lvl3pPr marL="914400" algn="l" rtl="0" fontAlgn="base">
              <a:spcBef>
                <a:spcPct val="0"/>
              </a:spcBef>
              <a:spcAft>
                <a:spcPct val="0"/>
              </a:spcAft>
              <a:defRPr kumimoji="1" kern="1200">
                <a:solidFill>
                  <a:schemeClr val="tx1"/>
                </a:solidFill>
                <a:latin typeface="Arial" charset="0"/>
                <a:ea typeface="PMingLiU" pitchFamily="18" charset="-120"/>
                <a:cs typeface="+mn-cs"/>
              </a:defRPr>
            </a:lvl3pPr>
            <a:lvl4pPr marL="1371600" algn="l" rtl="0" fontAlgn="base">
              <a:spcBef>
                <a:spcPct val="0"/>
              </a:spcBef>
              <a:spcAft>
                <a:spcPct val="0"/>
              </a:spcAft>
              <a:defRPr kumimoji="1" kern="1200">
                <a:solidFill>
                  <a:schemeClr val="tx1"/>
                </a:solidFill>
                <a:latin typeface="Arial" charset="0"/>
                <a:ea typeface="PMingLiU" pitchFamily="18" charset="-120"/>
                <a:cs typeface="+mn-cs"/>
              </a:defRPr>
            </a:lvl4pPr>
            <a:lvl5pPr marL="1828800" algn="l" rtl="0" fontAlgn="base">
              <a:spcBef>
                <a:spcPct val="0"/>
              </a:spcBef>
              <a:spcAft>
                <a:spcPct val="0"/>
              </a:spcAft>
              <a:defRPr kumimoji="1" kern="1200">
                <a:solidFill>
                  <a:schemeClr val="tx1"/>
                </a:solidFill>
                <a:latin typeface="Arial" charset="0"/>
                <a:ea typeface="PMingLiU" pitchFamily="18" charset="-120"/>
                <a:cs typeface="+mn-cs"/>
              </a:defRPr>
            </a:lvl5pPr>
            <a:lvl6pPr marL="2286000" algn="l" defTabSz="914400" rtl="0" eaLnBrk="1" latinLnBrk="0" hangingPunct="1">
              <a:defRPr kumimoji="1" kern="1200">
                <a:solidFill>
                  <a:schemeClr val="tx1"/>
                </a:solidFill>
                <a:latin typeface="Arial" charset="0"/>
                <a:ea typeface="PMingLiU" pitchFamily="18" charset="-120"/>
                <a:cs typeface="+mn-cs"/>
              </a:defRPr>
            </a:lvl6pPr>
            <a:lvl7pPr marL="2743200" algn="l" defTabSz="914400" rtl="0" eaLnBrk="1" latinLnBrk="0" hangingPunct="1">
              <a:defRPr kumimoji="1" kern="1200">
                <a:solidFill>
                  <a:schemeClr val="tx1"/>
                </a:solidFill>
                <a:latin typeface="Arial" charset="0"/>
                <a:ea typeface="PMingLiU" pitchFamily="18" charset="-120"/>
                <a:cs typeface="+mn-cs"/>
              </a:defRPr>
            </a:lvl7pPr>
            <a:lvl8pPr marL="3200400" algn="l" defTabSz="914400" rtl="0" eaLnBrk="1" latinLnBrk="0" hangingPunct="1">
              <a:defRPr kumimoji="1" kern="1200">
                <a:solidFill>
                  <a:schemeClr val="tx1"/>
                </a:solidFill>
                <a:latin typeface="Arial" charset="0"/>
                <a:ea typeface="PMingLiU" pitchFamily="18" charset="-120"/>
                <a:cs typeface="+mn-cs"/>
              </a:defRPr>
            </a:lvl8pPr>
            <a:lvl9pPr marL="3657600" algn="l" defTabSz="914400" rtl="0" eaLnBrk="1" latinLnBrk="0" hangingPunct="1">
              <a:defRPr kumimoji="1" kern="1200">
                <a:solidFill>
                  <a:schemeClr val="tx1"/>
                </a:solidFill>
                <a:latin typeface="Arial" charset="0"/>
                <a:ea typeface="PMingLiU" pitchFamily="18" charset="-120"/>
                <a:cs typeface="+mn-cs"/>
              </a:defRPr>
            </a:lvl9pPr>
          </a:lstStyle>
          <a:p>
            <a:pPr marL="361950">
              <a:lnSpc>
                <a:spcPct val="150000"/>
              </a:lnSpc>
              <a:spcBef>
                <a:spcPts val="600"/>
              </a:spcBef>
              <a:defRPr/>
            </a:pPr>
            <a:r>
              <a:rPr lang="zh-CN" altLang="en-US" sz="2400" b="1" dirty="0" smtClean="0">
                <a:solidFill>
                  <a:srgbClr val="FF0000"/>
                </a:solidFill>
                <a:latin typeface="微软雅黑" panose="020B0503020204020204" pitchFamily="34" charset="-122"/>
                <a:ea typeface="微软雅黑" panose="020B0503020204020204" pitchFamily="34" charset="-122"/>
              </a:rPr>
              <a:t>国家政策：</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marL="361950">
              <a:lnSpc>
                <a:spcPct val="125000"/>
              </a:lnSpc>
              <a:spcBef>
                <a:spcPts val="0"/>
              </a:spcBef>
              <a:defRPr/>
            </a:pPr>
            <a:r>
              <a:rPr lang="en-US" altLang="zh-CN" b="1" dirty="0">
                <a:solidFill>
                  <a:schemeClr val="bg1">
                    <a:lumMod val="75000"/>
                  </a:schemeClr>
                </a:solidFill>
                <a:latin typeface="微软雅黑" panose="020B0503020204020204" pitchFamily="34" charset="-122"/>
                <a:ea typeface="微软雅黑" panose="020B0503020204020204" pitchFamily="34" charset="-122"/>
              </a:rPr>
              <a:t>2014</a:t>
            </a:r>
            <a:r>
              <a:rPr lang="zh-CN" altLang="en-US" b="1" dirty="0">
                <a:solidFill>
                  <a:schemeClr val="bg1">
                    <a:lumMod val="75000"/>
                  </a:schemeClr>
                </a:solidFill>
                <a:latin typeface="微软雅黑" panose="020B0503020204020204" pitchFamily="34" charset="-122"/>
                <a:ea typeface="微软雅黑" panose="020B0503020204020204" pitchFamily="34" charset="-122"/>
              </a:rPr>
              <a:t>年底，国务院印发了</a:t>
            </a:r>
            <a:r>
              <a:rPr lang="en-US" altLang="zh-CN" b="1" dirty="0">
                <a:solidFill>
                  <a:schemeClr val="bg1">
                    <a:lumMod val="75000"/>
                  </a:schemeClr>
                </a:solidFill>
                <a:latin typeface="微软雅黑" panose="020B0503020204020204" pitchFamily="34" charset="-122"/>
                <a:ea typeface="微软雅黑" panose="020B0503020204020204" pitchFamily="34" charset="-122"/>
              </a:rPr>
              <a:t>《</a:t>
            </a:r>
            <a:r>
              <a:rPr lang="zh-CN" altLang="en-US" b="1" dirty="0">
                <a:solidFill>
                  <a:schemeClr val="bg1">
                    <a:lumMod val="75000"/>
                  </a:schemeClr>
                </a:solidFill>
                <a:latin typeface="微软雅黑" panose="020B0503020204020204" pitchFamily="34" charset="-122"/>
                <a:ea typeface="微软雅黑" panose="020B0503020204020204" pitchFamily="34" charset="-122"/>
              </a:rPr>
              <a:t>关于国家重大科研基础设施和大型科研仪器向社会开放的意见</a:t>
            </a:r>
            <a:r>
              <a:rPr lang="en-US" altLang="zh-CN" b="1" dirty="0">
                <a:solidFill>
                  <a:schemeClr val="bg1">
                    <a:lumMod val="75000"/>
                  </a:schemeClr>
                </a:solidFill>
                <a:latin typeface="微软雅黑" panose="020B0503020204020204" pitchFamily="34" charset="-122"/>
                <a:ea typeface="微软雅黑" panose="020B0503020204020204" pitchFamily="34" charset="-122"/>
              </a:rPr>
              <a:t>》</a:t>
            </a:r>
            <a:r>
              <a:rPr lang="zh-CN" altLang="en-US" b="1" dirty="0">
                <a:solidFill>
                  <a:schemeClr val="bg1">
                    <a:lumMod val="75000"/>
                  </a:schemeClr>
                </a:solidFill>
                <a:latin typeface="微软雅黑" panose="020B0503020204020204" pitchFamily="34" charset="-122"/>
                <a:ea typeface="微软雅黑" panose="020B0503020204020204" pitchFamily="34" charset="-122"/>
              </a:rPr>
              <a:t>，明确指出相关部门须建立统一开放的网络管理平台，公开科研设施的使用办法和使用情况，实时提供在线服务，促使标准和机制更加健全，提升开放水平，解决分散、重复、封闭、低效的问题，提高资源利用率。</a:t>
            </a:r>
            <a:endParaRPr lang="en-US" altLang="ja-JP" b="1" dirty="0">
              <a:solidFill>
                <a:schemeClr val="bg1">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567557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45.7"/>
</p:tagLst>
</file>

<file path=ppt/tags/tag3.xml><?xml version="1.0" encoding="utf-8"?>
<p:tagLst xmlns:a="http://schemas.openxmlformats.org/drawingml/2006/main" xmlns:r="http://schemas.openxmlformats.org/officeDocument/2006/relationships" xmlns:p="http://schemas.openxmlformats.org/presentationml/2006/main">
  <p:tag name="TIMING" val="|10.2|21.4|7.4"/>
</p:tagLst>
</file>

<file path=ppt/theme/theme1.xml><?xml version="1.0" encoding="utf-8"?>
<a:theme xmlns:a="http://schemas.openxmlformats.org/drawingml/2006/main" name="20150216科技基础设施开放共享网工作报告">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91tgp_glob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dirty="0"/>
        </a:defPPr>
      </a:lstStyle>
    </a:txDef>
  </a:objectDefaults>
  <a:extraClrSchemeLst>
    <a:extraClrScheme>
      <a:clrScheme name="191tgp_global_light 1">
        <a:dk1>
          <a:srgbClr val="808080"/>
        </a:dk1>
        <a:lt1>
          <a:srgbClr val="FFFFFF"/>
        </a:lt1>
        <a:dk2>
          <a:srgbClr val="0E237E"/>
        </a:dk2>
        <a:lt2>
          <a:srgbClr val="CCECFF"/>
        </a:lt2>
        <a:accent1>
          <a:srgbClr val="709EE2"/>
        </a:accent1>
        <a:accent2>
          <a:srgbClr val="9874F2"/>
        </a:accent2>
        <a:accent3>
          <a:srgbClr val="AAACC0"/>
        </a:accent3>
        <a:accent4>
          <a:srgbClr val="DADADA"/>
        </a:accent4>
        <a:accent5>
          <a:srgbClr val="BBCCEE"/>
        </a:accent5>
        <a:accent6>
          <a:srgbClr val="8968DB"/>
        </a:accent6>
        <a:hlink>
          <a:srgbClr val="3B9D81"/>
        </a:hlink>
        <a:folHlink>
          <a:srgbClr val="80C040"/>
        </a:folHlink>
      </a:clrScheme>
      <a:clrMap bg1="dk2" tx1="lt1" bg2="dk1" tx2="lt2" accent1="accent1" accent2="accent2" accent3="accent3" accent4="accent4" accent5="accent5" accent6="accent6" hlink="hlink" folHlink="folHlink"/>
    </a:extraClrScheme>
    <a:extraClrScheme>
      <a:clrScheme name="191tgp_global_light 2">
        <a:dk1>
          <a:srgbClr val="808080"/>
        </a:dk1>
        <a:lt1>
          <a:srgbClr val="FFFFFF"/>
        </a:lt1>
        <a:dk2>
          <a:srgbClr val="6C2042"/>
        </a:dk2>
        <a:lt2>
          <a:srgbClr val="CCECFF"/>
        </a:lt2>
        <a:accent1>
          <a:srgbClr val="ED9C65"/>
        </a:accent1>
        <a:accent2>
          <a:srgbClr val="5D7CDF"/>
        </a:accent2>
        <a:accent3>
          <a:srgbClr val="BAABB0"/>
        </a:accent3>
        <a:accent4>
          <a:srgbClr val="DADADA"/>
        </a:accent4>
        <a:accent5>
          <a:srgbClr val="F4CBB8"/>
        </a:accent5>
        <a:accent6>
          <a:srgbClr val="5370CA"/>
        </a:accent6>
        <a:hlink>
          <a:srgbClr val="93AB2D"/>
        </a:hlink>
        <a:folHlink>
          <a:srgbClr val="5097BA"/>
        </a:folHlink>
      </a:clrScheme>
      <a:clrMap bg1="dk2" tx1="lt1" bg2="dk1" tx2="lt2" accent1="accent1" accent2="accent2" accent3="accent3" accent4="accent4" accent5="accent5" accent6="accent6" hlink="hlink" folHlink="folHlink"/>
    </a:extraClrScheme>
    <a:extraClrScheme>
      <a:clrScheme name="191tgp_global_light 3">
        <a:dk1>
          <a:srgbClr val="808080"/>
        </a:dk1>
        <a:lt1>
          <a:srgbClr val="FFFFFF"/>
        </a:lt1>
        <a:dk2>
          <a:srgbClr val="004E4C"/>
        </a:dk2>
        <a:lt2>
          <a:srgbClr val="FFFFCC"/>
        </a:lt2>
        <a:accent1>
          <a:srgbClr val="6FB4E3"/>
        </a:accent1>
        <a:accent2>
          <a:srgbClr val="2B976E"/>
        </a:accent2>
        <a:accent3>
          <a:srgbClr val="AAB2B2"/>
        </a:accent3>
        <a:accent4>
          <a:srgbClr val="DADADA"/>
        </a:accent4>
        <a:accent5>
          <a:srgbClr val="BBD6EF"/>
        </a:accent5>
        <a:accent6>
          <a:srgbClr val="268863"/>
        </a:accent6>
        <a:hlink>
          <a:srgbClr val="879543"/>
        </a:hlink>
        <a:folHlink>
          <a:srgbClr val="E3981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7596</TotalTime>
  <Words>1921</Words>
  <Application>Microsoft Office PowerPoint</Application>
  <PresentationFormat>全屏显示(4:3)</PresentationFormat>
  <Paragraphs>264</Paragraphs>
  <Slides>38</Slides>
  <Notes>6</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20150216科技基础设施开放共享网工作报告</vt:lpstr>
      <vt:lpstr>PowerPoint 演示文稿</vt:lpstr>
      <vt:lpstr>报告提纲</vt:lpstr>
      <vt:lpstr>中科院设施开放共享情况</vt:lpstr>
      <vt:lpstr>中科院设施开放共享情况</vt:lpstr>
      <vt:lpstr>中科院设施开放共享情况</vt:lpstr>
      <vt:lpstr>中科院设施开放共享情况</vt:lpstr>
      <vt:lpstr>信息化的必要性</vt:lpstr>
      <vt:lpstr>信息化的必要性</vt:lpstr>
      <vt:lpstr>信息化的必要性</vt:lpstr>
      <vt:lpstr>PowerPoint 演示文稿</vt:lpstr>
      <vt:lpstr>报告提纲</vt:lpstr>
      <vt:lpstr>总体目标</vt:lpstr>
      <vt:lpstr>PowerPoint 演示文稿</vt:lpstr>
      <vt:lpstr>PowerPoint 演示文稿</vt:lpstr>
      <vt:lpstr>PowerPoint 演示文稿</vt:lpstr>
      <vt:lpstr>PowerPoint 演示文稿</vt:lpstr>
      <vt:lpstr>建设任务-1.门户</vt:lpstr>
      <vt:lpstr>PowerPoint 演示文稿</vt:lpstr>
      <vt:lpstr>PowerPoint 演示文稿</vt:lpstr>
      <vt:lpstr>PowerPoint 演示文稿</vt:lpstr>
      <vt:lpstr>PowerPoint 演示文稿</vt:lpstr>
      <vt:lpstr>建设任务-3 数据共享平台</vt:lpstr>
      <vt:lpstr>建设任务 - 3.数据共享平台建设</vt:lpstr>
      <vt:lpstr>建设任务 - 4.成果反馈奖励申请平台建设</vt:lpstr>
      <vt:lpstr>建设任务 - 4.成果反馈奖励申请平台建设</vt:lpstr>
      <vt:lpstr>PowerPoint 演示文稿</vt:lpstr>
      <vt:lpstr>建设任务 - 6.科普信息发布系统建设</vt:lpstr>
      <vt:lpstr>建设任务 - 7.统计分析决策系统建设</vt:lpstr>
      <vt:lpstr>PowerPoint 演示文稿</vt:lpstr>
      <vt:lpstr>PowerPoint 演示文稿</vt:lpstr>
      <vt:lpstr>建设任务 - 8.移动端建设</vt:lpstr>
      <vt:lpstr>建设任务 - 9.基础核心功能</vt:lpstr>
      <vt:lpstr>PowerPoint 演示文稿</vt:lpstr>
      <vt:lpstr>报告提纲</vt:lpstr>
      <vt:lpstr>PowerPoint 演示文稿</vt:lpstr>
      <vt:lpstr>预期效果</vt:lpstr>
      <vt:lpstr>预期效果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科技基础设施开放共享网 建设工作报告</dc:title>
  <dc:creator>hwfan</dc:creator>
  <cp:lastModifiedBy>hwfan</cp:lastModifiedBy>
  <cp:revision>634</cp:revision>
  <dcterms:created xsi:type="dcterms:W3CDTF">2015-02-14T10:44:26Z</dcterms:created>
  <dcterms:modified xsi:type="dcterms:W3CDTF">2015-08-19T00:41:08Z</dcterms:modified>
</cp:coreProperties>
</file>