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7" r:id="rId3"/>
    <p:sldId id="337" r:id="rId4"/>
    <p:sldId id="338" r:id="rId5"/>
    <p:sldId id="312" r:id="rId6"/>
    <p:sldId id="329" r:id="rId7"/>
    <p:sldId id="339" r:id="rId8"/>
    <p:sldId id="343" r:id="rId9"/>
    <p:sldId id="331" r:id="rId10"/>
    <p:sldId id="332" r:id="rId11"/>
    <p:sldId id="341" r:id="rId12"/>
    <p:sldId id="333" r:id="rId13"/>
    <p:sldId id="342" r:id="rId14"/>
    <p:sldId id="344" r:id="rId15"/>
    <p:sldId id="317" r:id="rId16"/>
    <p:sldId id="334" r:id="rId17"/>
    <p:sldId id="345" r:id="rId18"/>
    <p:sldId id="310" r:id="rId19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43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7" d="100"/>
          <a:sy n="8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76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C8A20F7-EA79-44BF-AC99-F0D890A6CA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468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2C655A0-50AB-46C5-B2CD-BE6B5D6F2D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3845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E1908-3827-43CB-83A7-1110FE3FF4F7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8245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55A0-50AB-46C5-B2CD-BE6B5D6F2D36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434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244" name="Picture 4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609600" cy="4016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CD54BF25-0F22-4AEE-A1DD-F877681A2E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A01BCC66-0FBC-4930-993D-E568A79674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9700" y="304800"/>
            <a:ext cx="63246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276600" y="6553200"/>
            <a:ext cx="586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BE242EE5-803D-4982-BA0E-09989B97E4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单击此处母版标题样编辑式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dirty="0" smtClean="0"/>
              <a:t> - </a:t>
            </a:r>
            <a:fld id="{ADE102C1-CBF5-4A82-8AA8-7F939797F2F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6AD8EE06-4929-4839-9CA1-40B7F8B80B3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EDA33339-CC96-4605-82FD-728D9D9369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D0895616-82CA-4F55-873A-36DDD727542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1B1F48FD-195F-463F-B7B8-35305EF265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D13A136E-0574-4B6F-819B-E80734A1CB7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6ECF6316-7352-47FA-8861-9558B5B4629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D74C4D27-FC7D-4E8E-B16F-5C08C9D583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243DF4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3048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正文第一级标题</a:t>
            </a:r>
          </a:p>
          <a:p>
            <a:pPr lvl="1"/>
            <a:r>
              <a:rPr lang="zh-CN" altLang="en-US" smtClean="0"/>
              <a:t>正文第二级标题</a:t>
            </a:r>
          </a:p>
          <a:p>
            <a:pPr lvl="2"/>
            <a:r>
              <a:rPr lang="zh-CN" altLang="en-US" smtClean="0"/>
              <a:t>正文第三级标题</a:t>
            </a:r>
          </a:p>
          <a:p>
            <a:pPr lvl="1"/>
            <a:endParaRPr lang="en-US" altLang="zh-CN" smtClean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E83C1EF6-0E1B-4B1E-AEFC-026293ECB6F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9223" name="Picture 7" descr="Untitled-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56363"/>
            <a:ext cx="609600" cy="401637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52400"/>
            <a:ext cx="76200" cy="838200"/>
          </a:xfrm>
          <a:prstGeom prst="rect">
            <a:avLst/>
          </a:prstGeom>
          <a:solidFill>
            <a:srgbClr val="243D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219200"/>
            <a:ext cx="76200" cy="838200"/>
          </a:xfrm>
          <a:prstGeom prst="rect">
            <a:avLst/>
          </a:prstGeom>
          <a:solidFill>
            <a:srgbClr val="243D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AE14"/>
        </a:buClr>
        <a:buSzPct val="11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§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9144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1800" dirty="0" smtClean="0"/>
              <a:t>崔涛、程耀</a:t>
            </a:r>
            <a:r>
              <a:rPr lang="zh-CN" altLang="en-US" sz="1800" dirty="0"/>
              <a:t>东</a:t>
            </a:r>
            <a:endParaRPr lang="en-US" altLang="zh-CN" sz="1800" dirty="0" smtClean="0"/>
          </a:p>
          <a:p>
            <a:pPr marL="0" indent="0" algn="ctr">
              <a:buFontTx/>
              <a:buNone/>
            </a:pPr>
            <a:r>
              <a:rPr lang="en-US" altLang="zh-CN" sz="1800" dirty="0" smtClean="0"/>
              <a:t>2015</a:t>
            </a:r>
            <a:r>
              <a:rPr lang="zh-CN" altLang="en-US" sz="1800" dirty="0" smtClean="0"/>
              <a:t>年</a:t>
            </a:r>
            <a:r>
              <a:rPr lang="en-US" altLang="zh-CN" sz="1800" dirty="0" smtClean="0"/>
              <a:t>08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21</a:t>
            </a:r>
            <a:r>
              <a:rPr lang="zh-CN" altLang="en-US" sz="1800" dirty="0" smtClean="0"/>
              <a:t>日</a:t>
            </a:r>
            <a:endParaRPr lang="zh-CN" altLang="en-US" sz="1800" dirty="0"/>
          </a:p>
          <a:p>
            <a:pPr marL="0" indent="0" algn="ctr">
              <a:buFontTx/>
              <a:buNone/>
            </a:pPr>
            <a:endParaRPr lang="en-US" altLang="zh-C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7924800" cy="990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1800" kern="0" dirty="0" smtClean="0"/>
              <a:t>第十七届全国科学计算与</a:t>
            </a:r>
            <a:r>
              <a:rPr lang="zh-CN" altLang="en-US" sz="1800" kern="0" dirty="0"/>
              <a:t>信息化会议暨智慧科研论坛</a:t>
            </a:r>
            <a:r>
              <a:rPr lang="en-US" altLang="zh-CN" sz="2800" kern="0" dirty="0" smtClean="0"/>
              <a:t/>
            </a:r>
            <a:br>
              <a:rPr lang="en-US" altLang="zh-CN" sz="2800" kern="0" dirty="0" smtClean="0"/>
            </a:br>
            <a:r>
              <a:rPr lang="en-US" altLang="zh-CN" sz="2800" kern="0" dirty="0" smtClean="0"/>
              <a:t/>
            </a:r>
            <a:br>
              <a:rPr lang="en-US" altLang="zh-CN" sz="2800" kern="0" dirty="0" smtClean="0"/>
            </a:br>
            <a:r>
              <a:rPr lang="en-US" altLang="zh-CN" sz="2800" kern="0" dirty="0" smtClean="0"/>
              <a:t/>
            </a:r>
            <a:br>
              <a:rPr lang="en-US" altLang="zh-CN" sz="2800" kern="0" dirty="0" smtClean="0"/>
            </a:br>
            <a:r>
              <a:rPr lang="en-US" altLang="zh-CN" sz="3600" kern="0" dirty="0" smtClean="0"/>
              <a:t/>
            </a:r>
            <a:br>
              <a:rPr lang="en-US" altLang="zh-CN" sz="3600" kern="0" dirty="0" smtClean="0"/>
            </a:br>
            <a:endParaRPr lang="zh-CN" altLang="en-US" sz="36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300606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/>
              <a:t>计算系统虚拟化平台的建设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81600"/>
          </a:xfrm>
        </p:spPr>
        <p:txBody>
          <a:bodyPr/>
          <a:lstStyle/>
          <a:p>
            <a:r>
              <a:rPr lang="zh-CN" altLang="en-US" dirty="0" smtClean="0"/>
              <a:t>虚拟化平台的存储</a:t>
            </a:r>
            <a:endParaRPr lang="en-US" altLang="zh-CN" dirty="0" smtClean="0"/>
          </a:p>
          <a:p>
            <a:pPr lvl="1"/>
            <a:r>
              <a:rPr lang="en-US" altLang="zh-CN" b="0" dirty="0" smtClean="0">
                <a:effectLst/>
              </a:rPr>
              <a:t>Glance</a:t>
            </a:r>
            <a:r>
              <a:rPr lang="zh-CN" altLang="en-US" b="0" dirty="0" smtClean="0">
                <a:effectLst/>
              </a:rPr>
              <a:t>  </a:t>
            </a:r>
            <a:r>
              <a:rPr lang="en-US" altLang="zh-CN" b="0" dirty="0" smtClean="0">
                <a:effectLst/>
              </a:rPr>
              <a:t>images</a:t>
            </a:r>
          </a:p>
          <a:p>
            <a:pPr lvl="1"/>
            <a:r>
              <a:rPr lang="en-US" altLang="zh-CN" b="0" dirty="0" smtClean="0">
                <a:effectLst/>
              </a:rPr>
              <a:t>Nova</a:t>
            </a:r>
            <a:r>
              <a:rPr lang="zh-CN" altLang="en-US" b="0" dirty="0">
                <a:effectLst/>
              </a:rPr>
              <a:t> </a:t>
            </a:r>
            <a:r>
              <a:rPr lang="zh-CN" altLang="en-US" b="0" dirty="0" smtClean="0">
                <a:effectLst/>
              </a:rPr>
              <a:t>   </a:t>
            </a:r>
            <a:r>
              <a:rPr lang="en-US" altLang="zh-CN" b="0" dirty="0" smtClean="0">
                <a:effectLst/>
              </a:rPr>
              <a:t>instances</a:t>
            </a:r>
          </a:p>
          <a:p>
            <a:pPr lvl="1"/>
            <a:r>
              <a:rPr lang="en-US" altLang="zh-CN" b="0" dirty="0" smtClean="0">
                <a:effectLst/>
              </a:rPr>
              <a:t>Cinder</a:t>
            </a:r>
            <a:r>
              <a:rPr lang="zh-CN" altLang="en-US" b="0" dirty="0" smtClean="0">
                <a:effectLst/>
              </a:rPr>
              <a:t>  </a:t>
            </a:r>
            <a:r>
              <a:rPr lang="en-US" altLang="zh-CN" b="0" dirty="0" smtClean="0">
                <a:effectLst/>
              </a:rPr>
              <a:t>volume</a:t>
            </a:r>
            <a:endParaRPr lang="en-US" altLang="zh-CN" b="0" dirty="0">
              <a:effectLst/>
            </a:endParaRPr>
          </a:p>
          <a:p>
            <a:r>
              <a:rPr lang="en-US" altLang="zh-CN" dirty="0" smtClean="0"/>
              <a:t>CEPH</a:t>
            </a:r>
            <a:r>
              <a:rPr lang="zh-CN" altLang="en-US" dirty="0" smtClean="0"/>
              <a:t> ？ </a:t>
            </a:r>
            <a:r>
              <a:rPr lang="en-US" altLang="zh-CN" dirty="0" err="1" smtClean="0"/>
              <a:t>GlusterFS</a:t>
            </a:r>
            <a:endParaRPr lang="en-US" altLang="zh-CN" dirty="0" smtClean="0"/>
          </a:p>
          <a:p>
            <a:pPr lvl="1"/>
            <a:r>
              <a:rPr lang="zh-CN" altLang="en-US" b="0" dirty="0" smtClean="0">
                <a:effectLst/>
              </a:rPr>
              <a:t>分布式存储系统  </a:t>
            </a:r>
            <a:endParaRPr lang="en-US" altLang="zh-CN" b="0" dirty="0" smtClean="0">
              <a:effectLst/>
            </a:endParaRPr>
          </a:p>
          <a:p>
            <a:pPr lvl="1"/>
            <a:r>
              <a:rPr lang="en-US" altLang="zh-CN" b="0" dirty="0" smtClean="0">
                <a:effectLst/>
              </a:rPr>
              <a:t>Copy</a:t>
            </a:r>
            <a:r>
              <a:rPr lang="zh-CN" altLang="en-US" b="0" dirty="0" smtClean="0">
                <a:effectLst/>
              </a:rPr>
              <a:t> </a:t>
            </a:r>
            <a:r>
              <a:rPr lang="en-US" altLang="zh-CN" b="0" dirty="0" smtClean="0">
                <a:effectLst/>
              </a:rPr>
              <a:t>on</a:t>
            </a:r>
            <a:r>
              <a:rPr lang="zh-CN" altLang="en-US" b="0" dirty="0" smtClean="0">
                <a:effectLst/>
              </a:rPr>
              <a:t> </a:t>
            </a:r>
            <a:r>
              <a:rPr lang="en-US" altLang="zh-CN" b="0" dirty="0" smtClean="0">
                <a:effectLst/>
              </a:rPr>
              <a:t>write</a:t>
            </a:r>
          </a:p>
          <a:p>
            <a:r>
              <a:rPr lang="zh-CN" altLang="en-US" dirty="0" smtClean="0"/>
              <a:t>实验环境</a:t>
            </a:r>
            <a:endParaRPr lang="en-US" altLang="zh-CN" dirty="0" smtClean="0"/>
          </a:p>
          <a:p>
            <a:pPr lvl="1"/>
            <a:r>
              <a:rPr lang="en-US" altLang="zh-CN" b="0" dirty="0" err="1" smtClean="0">
                <a:effectLst/>
              </a:rPr>
              <a:t>Ceph</a:t>
            </a:r>
            <a:r>
              <a:rPr lang="zh-CN" altLang="en-US" b="0" dirty="0" smtClean="0">
                <a:effectLst/>
              </a:rPr>
              <a:t>服务器，</a:t>
            </a:r>
            <a:r>
              <a:rPr lang="en-US" altLang="zh-CN" b="0" dirty="0" smtClean="0">
                <a:effectLst/>
              </a:rPr>
              <a:t>2</a:t>
            </a:r>
            <a:r>
              <a:rPr lang="zh-CN" altLang="en-US" b="0" dirty="0" smtClean="0">
                <a:effectLst/>
              </a:rPr>
              <a:t>台，</a:t>
            </a:r>
            <a:r>
              <a:rPr lang="en-US" altLang="zh-CN" b="0" dirty="0" smtClean="0">
                <a:effectLst/>
              </a:rPr>
              <a:t>33TB</a:t>
            </a:r>
            <a:r>
              <a:rPr lang="zh-CN" altLang="en-US" b="0" dirty="0" smtClean="0">
                <a:effectLst/>
              </a:rPr>
              <a:t>存储空间</a:t>
            </a:r>
            <a:endParaRPr lang="en-US" altLang="zh-CN" b="0" dirty="0" smtClean="0">
              <a:effectLst/>
            </a:endParaRPr>
          </a:p>
          <a:p>
            <a:pPr lvl="1"/>
            <a:r>
              <a:rPr lang="en-US" altLang="zh-CN" b="0" dirty="0" err="1" smtClean="0">
                <a:effectLst/>
              </a:rPr>
              <a:t>Openstack</a:t>
            </a:r>
            <a:r>
              <a:rPr lang="zh-CN" altLang="en-US" b="0" dirty="0" smtClean="0">
                <a:effectLst/>
              </a:rPr>
              <a:t> </a:t>
            </a:r>
            <a:r>
              <a:rPr lang="en-US" altLang="zh-CN" b="0" dirty="0" err="1" smtClean="0">
                <a:effectLst/>
              </a:rPr>
              <a:t>juno</a:t>
            </a:r>
            <a:r>
              <a:rPr lang="zh-CN" altLang="en-US" b="0" dirty="0">
                <a:effectLst/>
              </a:rPr>
              <a:t> </a:t>
            </a:r>
            <a:r>
              <a:rPr lang="zh-CN" altLang="en-US" b="0" dirty="0" smtClean="0">
                <a:effectLst/>
              </a:rPr>
              <a:t> </a:t>
            </a:r>
            <a:r>
              <a:rPr lang="en-US" altLang="zh-CN" b="0" dirty="0" smtClean="0">
                <a:effectLst/>
              </a:rPr>
              <a:t>11</a:t>
            </a:r>
            <a:r>
              <a:rPr lang="zh-CN" altLang="en-US" b="0" dirty="0" smtClean="0">
                <a:effectLst/>
              </a:rPr>
              <a:t>台服务器</a:t>
            </a:r>
            <a:endParaRPr lang="en-US" altLang="zh-CN" b="0" dirty="0" smtClean="0">
              <a:effectLst/>
            </a:endParaRPr>
          </a:p>
          <a:p>
            <a:pPr lvl="1"/>
            <a:r>
              <a:rPr lang="zh-CN" altLang="en-US" b="0" dirty="0" smtClean="0">
                <a:effectLst/>
              </a:rPr>
              <a:t>万兆</a:t>
            </a:r>
            <a:r>
              <a:rPr lang="zh-CN" altLang="en-US" b="0" dirty="0">
                <a:effectLst/>
              </a:rPr>
              <a:t>网络</a:t>
            </a:r>
            <a:endParaRPr lang="en-US" altLang="zh-CN" b="0" dirty="0" smtClean="0">
              <a:effectLst/>
            </a:endParaRPr>
          </a:p>
          <a:p>
            <a:pPr lvl="1"/>
            <a:r>
              <a:rPr lang="zh-CN" altLang="en-US" b="0" dirty="0" smtClean="0">
                <a:effectLst/>
              </a:rPr>
              <a:t>测试方法   </a:t>
            </a:r>
            <a:r>
              <a:rPr lang="en-US" altLang="zh-CN" b="0" dirty="0" err="1" smtClean="0">
                <a:effectLst/>
              </a:rPr>
              <a:t>dd</a:t>
            </a:r>
            <a:r>
              <a:rPr lang="zh-CN" altLang="en-US" b="0" dirty="0" smtClean="0">
                <a:effectLst/>
              </a:rPr>
              <a:t>、实际</a:t>
            </a:r>
            <a:r>
              <a:rPr lang="en-US" altLang="zh-CN" b="0" dirty="0" err="1" smtClean="0">
                <a:effectLst/>
              </a:rPr>
              <a:t>Openstack</a:t>
            </a:r>
            <a:r>
              <a:rPr lang="zh-CN" altLang="en-US" b="0" dirty="0" smtClean="0">
                <a:effectLst/>
              </a:rPr>
              <a:t>操作</a:t>
            </a:r>
            <a:endParaRPr lang="en-US" altLang="zh-CN" b="0" dirty="0">
              <a:effectLst/>
            </a:endParaRPr>
          </a:p>
          <a:p>
            <a:r>
              <a:rPr lang="zh-CN" altLang="en-US" dirty="0" smtClean="0"/>
              <a:t>测试结果</a:t>
            </a:r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235" y="762000"/>
            <a:ext cx="3048000" cy="1695450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 bwMode="auto">
          <a:xfrm>
            <a:off x="302870" y="152400"/>
            <a:ext cx="70885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 smtClean="0"/>
              <a:t>技术实现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存储</a:t>
            </a:r>
            <a:endParaRPr lang="zh-CN" altLang="en-US" sz="2800" kern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58" y="4038600"/>
            <a:ext cx="426994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3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r>
              <a:rPr lang="zh-CN" altLang="en-US" sz="2000" dirty="0" smtClean="0">
                <a:effectLst/>
              </a:rPr>
              <a:t>制作</a:t>
            </a:r>
            <a:r>
              <a:rPr lang="zh-CN" altLang="en-US" sz="1800" dirty="0" smtClean="0">
                <a:effectLst/>
              </a:rPr>
              <a:t>： </a:t>
            </a:r>
            <a:endParaRPr lang="en-US" altLang="zh-CN" sz="1800" dirty="0" smtClean="0">
              <a:effectLst/>
            </a:endParaRPr>
          </a:p>
          <a:p>
            <a:pPr lvl="1"/>
            <a:r>
              <a:rPr lang="en-US" altLang="zh-CN" b="0" dirty="0" err="1" smtClean="0">
                <a:effectLst/>
              </a:rPr>
              <a:t>qemu-kvm</a:t>
            </a:r>
            <a:r>
              <a:rPr lang="en-US" altLang="zh-CN" b="0" dirty="0" smtClean="0">
                <a:effectLst/>
              </a:rPr>
              <a:t>/qemu-system-x86_64+linux bridge</a:t>
            </a:r>
            <a:r>
              <a:rPr lang="zh-CN" altLang="en-US" b="0" dirty="0" smtClean="0">
                <a:effectLst/>
              </a:rPr>
              <a:t>      </a:t>
            </a:r>
            <a:endParaRPr lang="en-US" altLang="zh-CN" b="0" dirty="0" smtClean="0">
              <a:effectLst/>
            </a:endParaRPr>
          </a:p>
          <a:p>
            <a:pPr marL="457200" lvl="1" indent="0">
              <a:buNone/>
            </a:pPr>
            <a:r>
              <a:rPr lang="zh-CN" altLang="en-US" b="0" dirty="0" smtClean="0">
                <a:effectLst/>
              </a:rPr>
              <a:t>   </a:t>
            </a:r>
            <a:r>
              <a:rPr lang="en-US" altLang="zh-CN" b="0" dirty="0" smtClean="0">
                <a:effectLst/>
              </a:rPr>
              <a:t>PXE</a:t>
            </a:r>
            <a:r>
              <a:rPr lang="zh-CN" altLang="zh-CN" b="0" dirty="0">
                <a:effectLst/>
              </a:rPr>
              <a:t>安装或本地</a:t>
            </a:r>
            <a:r>
              <a:rPr lang="en-US" altLang="zh-CN" b="0" dirty="0">
                <a:effectLst/>
              </a:rPr>
              <a:t>ISO</a:t>
            </a:r>
            <a:r>
              <a:rPr lang="zh-CN" altLang="zh-CN" b="0" dirty="0">
                <a:effectLst/>
              </a:rPr>
              <a:t>文件</a:t>
            </a:r>
            <a:r>
              <a:rPr lang="zh-CN" altLang="zh-CN" b="0" dirty="0" smtClean="0">
                <a:effectLst/>
              </a:rPr>
              <a:t>安装</a:t>
            </a:r>
            <a:endParaRPr lang="en-US" altLang="zh-CN" b="0" dirty="0" smtClean="0">
              <a:effectLst/>
            </a:endParaRPr>
          </a:p>
          <a:p>
            <a:pPr lvl="1"/>
            <a:r>
              <a:rPr lang="zh-CN" altLang="en-US" b="0" dirty="0" smtClean="0">
                <a:effectLst/>
              </a:rPr>
              <a:t>清除安装痕迹，网卡</a:t>
            </a:r>
            <a:r>
              <a:rPr lang="en-US" altLang="zh-CN" b="0" dirty="0" smtClean="0">
                <a:effectLst/>
              </a:rPr>
              <a:t>,</a:t>
            </a:r>
            <a:r>
              <a:rPr lang="zh-CN" altLang="en-US" b="0" dirty="0" smtClean="0">
                <a:effectLst/>
              </a:rPr>
              <a:t> </a:t>
            </a:r>
            <a:r>
              <a:rPr lang="en-US" altLang="zh-CN" b="0" dirty="0" err="1" smtClean="0">
                <a:effectLst/>
              </a:rPr>
              <a:t>Iptable</a:t>
            </a:r>
            <a:r>
              <a:rPr lang="zh-CN" altLang="zh-CN" b="0" dirty="0">
                <a:effectLst/>
              </a:rPr>
              <a:t>，</a:t>
            </a:r>
            <a:r>
              <a:rPr lang="en-US" altLang="zh-CN" b="0" dirty="0" err="1">
                <a:effectLst/>
              </a:rPr>
              <a:t>NetworkManager</a:t>
            </a:r>
            <a:r>
              <a:rPr lang="zh-CN" altLang="en-US" b="0" dirty="0">
                <a:effectLst/>
              </a:rPr>
              <a:t>，</a:t>
            </a:r>
            <a:r>
              <a:rPr lang="en-US" altLang="zh-CN" b="0" dirty="0" err="1">
                <a:effectLst/>
              </a:rPr>
              <a:t>selinux</a:t>
            </a:r>
            <a:endParaRPr lang="en-US" altLang="zh-CN" b="0" dirty="0" smtClean="0">
              <a:effectLst/>
            </a:endParaRPr>
          </a:p>
          <a:p>
            <a:pPr lvl="1"/>
            <a:r>
              <a:rPr lang="zh-CN" altLang="en-US" b="0" dirty="0" smtClean="0"/>
              <a:t>减小</a:t>
            </a:r>
            <a:r>
              <a:rPr lang="zh-CN" altLang="en-US" b="0" dirty="0"/>
              <a:t>虚拟机</a:t>
            </a:r>
            <a:r>
              <a:rPr lang="zh-CN" altLang="en-US" b="0" dirty="0" smtClean="0"/>
              <a:t>尺寸</a:t>
            </a:r>
            <a:endParaRPr lang="en-US" altLang="zh-CN" b="0" dirty="0" smtClean="0"/>
          </a:p>
          <a:p>
            <a:pPr marL="57150" indent="0">
              <a:buNone/>
            </a:pPr>
            <a:endParaRPr lang="en-US" altLang="zh-CN" sz="2000" dirty="0"/>
          </a:p>
          <a:p>
            <a:r>
              <a:rPr lang="zh-CN" altLang="en-US" sz="2000" dirty="0" smtClean="0">
                <a:effectLst/>
              </a:rPr>
              <a:t>初始化      </a:t>
            </a:r>
            <a:r>
              <a:rPr lang="en-US" altLang="zh-CN" sz="2000" dirty="0" err="1" smtClean="0">
                <a:effectLst/>
              </a:rPr>
              <a:t>cloud_init</a:t>
            </a:r>
            <a:r>
              <a:rPr lang="en-US" altLang="zh-CN" sz="2000" dirty="0">
                <a:effectLst/>
              </a:rPr>
              <a:t>/</a:t>
            </a:r>
            <a:r>
              <a:rPr lang="zh-CN" altLang="en-US" sz="2000" dirty="0">
                <a:effectLst/>
              </a:rPr>
              <a:t>脚本、程序</a:t>
            </a:r>
            <a:endParaRPr lang="en-US" altLang="zh-CN" sz="2000" dirty="0">
              <a:effectLst/>
            </a:endParaRPr>
          </a:p>
          <a:p>
            <a:pPr lvl="1"/>
            <a:r>
              <a:rPr lang="zh-CN" altLang="en-US" b="0" dirty="0" smtClean="0">
                <a:effectLst/>
              </a:rPr>
              <a:t>主机名    </a:t>
            </a:r>
            <a:r>
              <a:rPr lang="en-US" altLang="zh-CN" b="0" dirty="0" smtClean="0">
                <a:effectLst/>
              </a:rPr>
              <a:t>host-192-168-100-100</a:t>
            </a:r>
          </a:p>
          <a:p>
            <a:pPr lvl="1"/>
            <a:r>
              <a:rPr lang="zh-CN" altLang="en-US" b="0" dirty="0" smtClean="0"/>
              <a:t>启动</a:t>
            </a:r>
            <a:r>
              <a:rPr lang="en-US" altLang="zh-CN" b="0" dirty="0" smtClean="0"/>
              <a:t>Ganglia</a:t>
            </a:r>
            <a:r>
              <a:rPr lang="zh-CN" altLang="en-US" b="0" dirty="0" smtClean="0"/>
              <a:t>、</a:t>
            </a:r>
            <a:r>
              <a:rPr lang="en-US" altLang="zh-CN" b="0" dirty="0" smtClean="0"/>
              <a:t>PUPPET</a:t>
            </a:r>
            <a:r>
              <a:rPr lang="zh-CN" altLang="en-US" b="0" dirty="0" smtClean="0"/>
              <a:t>进程  </a:t>
            </a:r>
            <a:endParaRPr lang="en-US" altLang="zh-CN" b="0" dirty="0" smtClean="0"/>
          </a:p>
          <a:p>
            <a:pPr lvl="1"/>
            <a:r>
              <a:rPr lang="en-US" altLang="zh-CN" b="0" dirty="0" smtClean="0">
                <a:effectLst/>
              </a:rPr>
              <a:t>AFS</a:t>
            </a:r>
            <a:r>
              <a:rPr lang="zh-CN" altLang="en-US" b="0" dirty="0" smtClean="0">
                <a:effectLst/>
              </a:rPr>
              <a:t>认证</a:t>
            </a:r>
            <a:endParaRPr lang="en-US" altLang="zh-CN" b="0" dirty="0" smtClean="0">
              <a:effectLst/>
            </a:endParaRPr>
          </a:p>
          <a:p>
            <a:pPr lvl="1"/>
            <a:r>
              <a:rPr lang="en-US" altLang="zh-CN" b="0" dirty="0">
                <a:effectLst/>
              </a:rPr>
              <a:t>Mount</a:t>
            </a:r>
            <a:r>
              <a:rPr lang="zh-CN" altLang="en-US" b="0" dirty="0">
                <a:effectLst/>
              </a:rPr>
              <a:t> </a:t>
            </a:r>
            <a:r>
              <a:rPr lang="zh-CN" altLang="en-US" b="0" dirty="0" smtClean="0">
                <a:effectLst/>
              </a:rPr>
              <a:t>文件系统</a:t>
            </a:r>
            <a:endParaRPr lang="en-US" altLang="zh-CN" b="0" dirty="0" smtClean="0">
              <a:effectLst/>
            </a:endParaRPr>
          </a:p>
          <a:p>
            <a:pPr marL="457200" lvl="1" indent="0">
              <a:buNone/>
            </a:pPr>
            <a:endParaRPr lang="en-US" altLang="zh-CN" sz="1400" dirty="0" smtClean="0">
              <a:effectLst/>
            </a:endParaRPr>
          </a:p>
          <a:p>
            <a:pPr marL="400050"/>
            <a:r>
              <a:rPr lang="zh-CN" altLang="en-US" sz="2000" dirty="0" smtClean="0">
                <a:effectLst/>
              </a:rPr>
              <a:t>运行维护</a:t>
            </a:r>
            <a:endParaRPr lang="en-US" altLang="zh-CN" sz="2000" dirty="0" smtClean="0">
              <a:effectLst/>
            </a:endParaRPr>
          </a:p>
          <a:p>
            <a:pPr marL="800100" lvl="1"/>
            <a:r>
              <a:rPr lang="zh-CN" altLang="en-US" b="0" dirty="0" smtClean="0">
                <a:effectLst/>
              </a:rPr>
              <a:t>升级问题    镜像、在线虚拟机</a:t>
            </a:r>
            <a:endParaRPr lang="en-US" altLang="zh-CN" b="0" dirty="0" smtClean="0">
              <a:effectLst/>
            </a:endParaRPr>
          </a:p>
          <a:p>
            <a:pPr marL="57150" indent="0">
              <a:buNone/>
            </a:pPr>
            <a:endParaRPr lang="en-US" altLang="zh-CN" dirty="0" smtClean="0"/>
          </a:p>
          <a:p>
            <a:pPr marL="57150" indent="0">
              <a:buNone/>
            </a:pPr>
            <a:endParaRPr lang="en-US" altLang="zh-CN" dirty="0">
              <a:effectLst/>
            </a:endParaRPr>
          </a:p>
          <a:p>
            <a:pPr lvl="1"/>
            <a:endParaRPr lang="en-US" altLang="zh-CN" dirty="0" smtClean="0">
              <a:effectLst/>
            </a:endParaRPr>
          </a:p>
          <a:p>
            <a:pPr lvl="1"/>
            <a:endParaRPr lang="en-US" altLang="zh-CN" dirty="0" smtClean="0">
              <a:effectLst/>
            </a:endParaRPr>
          </a:p>
          <a:p>
            <a:pPr lvl="1"/>
            <a:endParaRPr lang="zh-CN" altLang="zh-CN" dirty="0">
              <a:effectLst/>
            </a:endParaRPr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02870" y="152400"/>
            <a:ext cx="70885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 smtClean="0"/>
              <a:t>技术实现</a:t>
            </a:r>
            <a:r>
              <a:rPr lang="en-US" altLang="zh-CN" sz="2800" dirty="0" smtClean="0"/>
              <a:t>—Image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6046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00" y="990600"/>
            <a:ext cx="4612678" cy="304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81600"/>
          </a:xfrm>
        </p:spPr>
        <p:txBody>
          <a:bodyPr/>
          <a:lstStyle/>
          <a:p>
            <a:pPr marL="400050"/>
            <a:r>
              <a:rPr lang="zh-CN" altLang="en-US" sz="2000" dirty="0"/>
              <a:t>内部环境匹配</a:t>
            </a:r>
            <a:r>
              <a:rPr lang="en-US" altLang="zh-CN" sz="2000" dirty="0"/>
              <a:t>---</a:t>
            </a:r>
            <a:r>
              <a:rPr lang="en-US" altLang="zh-CN" sz="2000" dirty="0" smtClean="0"/>
              <a:t>PUPPET</a:t>
            </a:r>
          </a:p>
          <a:p>
            <a:pPr marL="514350" lvl="1" indent="0">
              <a:buNone/>
            </a:pPr>
            <a:r>
              <a:rPr lang="zh-CN" altLang="en-US" b="0" dirty="0" smtClean="0">
                <a:effectLst/>
              </a:rPr>
              <a:t>配置同步、软件更新、补丁更新</a:t>
            </a:r>
            <a:r>
              <a:rPr lang="en-US" altLang="zh-CN" b="0" dirty="0" smtClean="0">
                <a:effectLst/>
              </a:rPr>
              <a:t>,</a:t>
            </a:r>
          </a:p>
          <a:p>
            <a:pPr marL="514350" lvl="1" indent="0">
              <a:buNone/>
            </a:pPr>
            <a:r>
              <a:rPr lang="zh-CN" altLang="en-US" b="0" dirty="0" smtClean="0">
                <a:effectLst/>
              </a:rPr>
              <a:t>内核更新 </a:t>
            </a:r>
            <a:r>
              <a:rPr lang="en-US" altLang="zh-CN" b="0" dirty="0" smtClean="0">
                <a:effectLst/>
              </a:rPr>
              <a:t>… </a:t>
            </a:r>
            <a:endParaRPr lang="en-US" altLang="zh-CN" sz="2000" dirty="0"/>
          </a:p>
          <a:p>
            <a:pPr marL="400050"/>
            <a:r>
              <a:rPr lang="zh-CN" altLang="en-US" sz="2000" dirty="0" smtClean="0"/>
              <a:t>外部</a:t>
            </a:r>
            <a:r>
              <a:rPr lang="zh-CN" altLang="en-US" sz="2000" dirty="0"/>
              <a:t>环境</a:t>
            </a:r>
            <a:r>
              <a:rPr lang="zh-CN" altLang="en-US" sz="2000" dirty="0" smtClean="0"/>
              <a:t>匹配</a:t>
            </a:r>
            <a:r>
              <a:rPr lang="en-US" altLang="zh-CN" sz="2000" dirty="0" smtClean="0"/>
              <a:t>---NETDB</a:t>
            </a:r>
            <a:r>
              <a:rPr lang="zh-CN" altLang="en-US" sz="2000" dirty="0" smtClean="0"/>
              <a:t>组件</a:t>
            </a:r>
            <a:endParaRPr lang="en-US" altLang="zh-CN" sz="2000" dirty="0" smtClean="0"/>
          </a:p>
          <a:p>
            <a:pPr marL="514350" lvl="1" indent="0">
              <a:buNone/>
            </a:pPr>
            <a:r>
              <a:rPr lang="zh-CN" altLang="en-US" b="0" dirty="0" smtClean="0">
                <a:effectLst/>
              </a:rPr>
              <a:t>目标</a:t>
            </a:r>
            <a:r>
              <a:rPr lang="en-US" altLang="zh-CN" b="0" dirty="0" smtClean="0">
                <a:effectLst/>
              </a:rPr>
              <a:t>: </a:t>
            </a:r>
            <a:r>
              <a:rPr lang="zh-CN" altLang="en-US" b="0" dirty="0" smtClean="0">
                <a:effectLst/>
              </a:rPr>
              <a:t>使虚拟机成为合法，可监控的</a:t>
            </a:r>
            <a:endParaRPr lang="en-US" altLang="zh-CN" b="0" dirty="0" smtClean="0">
              <a:effectLst/>
            </a:endParaRPr>
          </a:p>
          <a:p>
            <a:pPr marL="514350" lvl="1" indent="0">
              <a:buNone/>
            </a:pPr>
            <a:r>
              <a:rPr lang="zh-CN" altLang="en-US" b="0" dirty="0">
                <a:effectLst/>
              </a:rPr>
              <a:t> </a:t>
            </a:r>
            <a:r>
              <a:rPr lang="zh-CN" altLang="en-US" b="0" dirty="0" smtClean="0">
                <a:effectLst/>
              </a:rPr>
              <a:t>       计算资源</a:t>
            </a:r>
            <a:endParaRPr lang="en-US" altLang="zh-CN" b="0" dirty="0" smtClean="0">
              <a:effectLst/>
            </a:endParaRPr>
          </a:p>
          <a:p>
            <a:pPr marL="514350" lvl="1" indent="0">
              <a:buNone/>
            </a:pPr>
            <a:r>
              <a:rPr lang="zh-CN" altLang="en-US" b="0" dirty="0" smtClean="0">
                <a:effectLst/>
              </a:rPr>
              <a:t>原理：定时扫描</a:t>
            </a:r>
            <a:r>
              <a:rPr lang="en-US" altLang="zh-CN" b="0" dirty="0" err="1" smtClean="0">
                <a:effectLst/>
              </a:rPr>
              <a:t>Openstack</a:t>
            </a:r>
            <a:r>
              <a:rPr lang="zh-CN" altLang="en-US" b="0" dirty="0" smtClean="0">
                <a:effectLst/>
              </a:rPr>
              <a:t>核心数据库，获</a:t>
            </a:r>
            <a:endParaRPr lang="en-US" altLang="zh-CN" b="0" dirty="0" smtClean="0">
              <a:effectLst/>
            </a:endParaRPr>
          </a:p>
          <a:p>
            <a:pPr marL="514350" lvl="1" indent="0">
              <a:buNone/>
            </a:pPr>
            <a:r>
              <a:rPr lang="zh-CN" altLang="en-US" b="0" dirty="0">
                <a:effectLst/>
              </a:rPr>
              <a:t> </a:t>
            </a:r>
            <a:r>
              <a:rPr lang="zh-CN" altLang="en-US" b="0" dirty="0" smtClean="0">
                <a:effectLst/>
              </a:rPr>
              <a:t>         取虚拟机网络信息、运行状态、资产归</a:t>
            </a:r>
            <a:endParaRPr lang="en-US" altLang="zh-CN" b="0" dirty="0" smtClean="0">
              <a:effectLst/>
            </a:endParaRPr>
          </a:p>
          <a:p>
            <a:pPr marL="514350" lvl="1" indent="0">
              <a:buNone/>
            </a:pPr>
            <a:r>
              <a:rPr lang="zh-CN" altLang="en-US" b="0" dirty="0">
                <a:effectLst/>
              </a:rPr>
              <a:t> </a:t>
            </a:r>
            <a:r>
              <a:rPr lang="zh-CN" altLang="en-US" b="0" dirty="0" smtClean="0">
                <a:effectLst/>
              </a:rPr>
              <a:t>         属等信息；自动生成虚拟机域名；通过接</a:t>
            </a:r>
            <a:endParaRPr lang="en-US" altLang="zh-CN" b="0" dirty="0" smtClean="0">
              <a:effectLst/>
            </a:endParaRPr>
          </a:p>
          <a:p>
            <a:pPr marL="514350" lvl="1" indent="0">
              <a:buNone/>
            </a:pPr>
            <a:r>
              <a:rPr lang="zh-CN" altLang="en-US" b="0" dirty="0">
                <a:effectLst/>
              </a:rPr>
              <a:t> </a:t>
            </a:r>
            <a:r>
              <a:rPr lang="zh-CN" altLang="en-US" b="0" dirty="0" smtClean="0">
                <a:effectLst/>
              </a:rPr>
              <a:t>         口主动推送信息。</a:t>
            </a:r>
            <a:endParaRPr lang="en-US" altLang="zh-CN" b="0" dirty="0" smtClean="0">
              <a:effectLst/>
            </a:endParaRPr>
          </a:p>
          <a:p>
            <a:pPr marL="514350" lvl="1" indent="0">
              <a:buNone/>
            </a:pPr>
            <a:r>
              <a:rPr lang="zh-CN" altLang="en-US" b="0" dirty="0" smtClean="0">
                <a:effectLst/>
              </a:rPr>
              <a:t>功能：</a:t>
            </a:r>
            <a:endParaRPr lang="en-US" altLang="zh-CN" b="0" dirty="0" smtClean="0">
              <a:effectLst/>
            </a:endParaRPr>
          </a:p>
          <a:p>
            <a:pPr marL="514350" lvl="1" indent="0">
              <a:buNone/>
            </a:pPr>
            <a:r>
              <a:rPr lang="zh-CN" altLang="en-US" b="0" dirty="0" smtClean="0">
                <a:effectLst/>
              </a:rPr>
              <a:t>        获取：  实时获取</a:t>
            </a:r>
            <a:r>
              <a:rPr lang="zh-CN" altLang="en-US" b="0" dirty="0">
                <a:effectLst/>
              </a:rPr>
              <a:t>虚拟机的相关信息</a:t>
            </a:r>
            <a:endParaRPr lang="en-US" altLang="zh-CN" b="0" dirty="0" smtClean="0">
              <a:effectLst/>
            </a:endParaRPr>
          </a:p>
          <a:p>
            <a:pPr marL="971550" lvl="2" indent="0">
              <a:buNone/>
            </a:pPr>
            <a:r>
              <a:rPr lang="zh-CN" altLang="en-US" sz="1600" b="0" dirty="0" smtClean="0">
                <a:effectLst/>
              </a:rPr>
              <a:t>记帐：  虚机</a:t>
            </a:r>
            <a:r>
              <a:rPr lang="en-US" altLang="zh-CN" sz="1600" b="0" dirty="0" err="1" smtClean="0">
                <a:effectLst/>
              </a:rPr>
              <a:t>ip</a:t>
            </a:r>
            <a:r>
              <a:rPr lang="zh-CN" altLang="en-US" sz="1600" b="0" dirty="0" smtClean="0">
                <a:effectLst/>
              </a:rPr>
              <a:t>、</a:t>
            </a:r>
            <a:r>
              <a:rPr lang="en-US" altLang="zh-CN" sz="1600" b="0" dirty="0" smtClean="0">
                <a:effectLst/>
              </a:rPr>
              <a:t>mac</a:t>
            </a:r>
            <a:r>
              <a:rPr lang="zh-CN" altLang="en-US" sz="1600" b="0" dirty="0" smtClean="0">
                <a:effectLst/>
              </a:rPr>
              <a:t>、资源</a:t>
            </a:r>
            <a:r>
              <a:rPr lang="zh-CN" altLang="en-US" sz="1600" b="0" dirty="0">
                <a:effectLst/>
              </a:rPr>
              <a:t>占用</a:t>
            </a:r>
            <a:r>
              <a:rPr lang="zh-CN" altLang="en-US" sz="1600" b="0" dirty="0" smtClean="0">
                <a:effectLst/>
              </a:rPr>
              <a:t>、宿主机、租户信息、虚机创建、删除时间等</a:t>
            </a:r>
            <a:endParaRPr lang="en-US" altLang="zh-CN" sz="1600" b="0" dirty="0" smtClean="0">
              <a:effectLst/>
            </a:endParaRPr>
          </a:p>
          <a:p>
            <a:pPr marL="971550" lvl="2" indent="0">
              <a:buNone/>
            </a:pPr>
            <a:r>
              <a:rPr lang="zh-CN" altLang="en-US" sz="1600" b="0" dirty="0" smtClean="0">
                <a:effectLst/>
              </a:rPr>
              <a:t>推送：  生成域名并推送给</a:t>
            </a:r>
            <a:r>
              <a:rPr lang="en-US" altLang="zh-CN" sz="1600" b="0" dirty="0" smtClean="0">
                <a:effectLst/>
              </a:rPr>
              <a:t>DNS</a:t>
            </a:r>
            <a:r>
              <a:rPr lang="zh-CN" altLang="en-US" sz="1600" b="0" dirty="0" smtClean="0">
                <a:effectLst/>
              </a:rPr>
              <a:t>服务器、</a:t>
            </a:r>
            <a:r>
              <a:rPr lang="en-US" altLang="zh-CN" sz="1600" b="0" dirty="0" err="1" smtClean="0">
                <a:effectLst/>
              </a:rPr>
              <a:t>Nagios</a:t>
            </a:r>
            <a:r>
              <a:rPr lang="zh-CN" altLang="en-US" sz="1600" b="0" dirty="0" smtClean="0">
                <a:effectLst/>
              </a:rPr>
              <a:t>、</a:t>
            </a:r>
            <a:r>
              <a:rPr lang="en-US" altLang="zh-CN" sz="1600" b="0" dirty="0" smtClean="0">
                <a:effectLst/>
              </a:rPr>
              <a:t>PUPPET</a:t>
            </a:r>
          </a:p>
          <a:p>
            <a:pPr marL="971550" lvl="2" indent="0">
              <a:buNone/>
            </a:pPr>
            <a:r>
              <a:rPr lang="zh-CN" altLang="en-US" sz="1600" b="0" dirty="0" smtClean="0">
                <a:effectLst/>
              </a:rPr>
              <a:t>接口：  针对虚拟调度收集虚拟机相关信息并提供查询接口</a:t>
            </a:r>
            <a:endParaRPr lang="en-US" altLang="zh-CN" sz="1600" b="0" dirty="0" smtClean="0">
              <a:effectLst/>
            </a:endParaRPr>
          </a:p>
          <a:p>
            <a:pPr marL="971550" lvl="2" indent="0">
              <a:buNone/>
            </a:pPr>
            <a:r>
              <a:rPr lang="en-US" altLang="zh-CN" sz="2000" b="0" dirty="0" smtClean="0">
                <a:effectLst/>
              </a:rPr>
              <a:t>…</a:t>
            </a:r>
            <a:endParaRPr lang="en-US" altLang="zh-CN" dirty="0" smtClean="0"/>
          </a:p>
          <a:p>
            <a:pPr marL="571500" lvl="1" indent="0">
              <a:buNone/>
            </a:pPr>
            <a:r>
              <a:rPr lang="zh-CN" altLang="en-US" dirty="0" smtClean="0"/>
              <a:t>基于</a:t>
            </a:r>
            <a:r>
              <a:rPr lang="en-US" altLang="zh-CN" dirty="0" err="1" smtClean="0"/>
              <a:t>Openstack</a:t>
            </a:r>
            <a:r>
              <a:rPr lang="zh-CN" altLang="en-US" dirty="0" smtClean="0"/>
              <a:t>的动态信息源，</a:t>
            </a:r>
            <a:r>
              <a:rPr lang="en-US" altLang="zh-CN" dirty="0" smtClean="0"/>
              <a:t>Controller</a:t>
            </a:r>
            <a:r>
              <a:rPr lang="zh-CN" altLang="en-US" dirty="0" smtClean="0"/>
              <a:t>的一个外置信息接口</a:t>
            </a:r>
            <a:endParaRPr lang="en-US" altLang="zh-CN" dirty="0"/>
          </a:p>
          <a:p>
            <a:pPr marL="1028700" lvl="1" indent="-457200"/>
            <a:endParaRPr lang="en-US" altLang="zh-CN" sz="1200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02870" y="152400"/>
            <a:ext cx="81553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/>
              <a:t>技术实现</a:t>
            </a:r>
            <a:r>
              <a:rPr lang="en-US" altLang="zh-CN" sz="2800" dirty="0"/>
              <a:t>—</a:t>
            </a:r>
            <a:r>
              <a:rPr lang="zh-CN" altLang="en-US" sz="2800" dirty="0" smtClean="0"/>
              <a:t>环境匹配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6236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4876800" cy="1600200"/>
          </a:xfrm>
        </p:spPr>
        <p:txBody>
          <a:bodyPr/>
          <a:lstStyle/>
          <a:p>
            <a:r>
              <a:rPr lang="zh-CN" altLang="en-US" sz="2000" dirty="0" smtClean="0"/>
              <a:t>修改了</a:t>
            </a:r>
            <a:r>
              <a:rPr lang="en-US" altLang="zh-CN" sz="2000" dirty="0" smtClean="0"/>
              <a:t>Dashboard</a:t>
            </a:r>
            <a:r>
              <a:rPr lang="zh-CN" altLang="en-US" sz="2000" dirty="0" smtClean="0"/>
              <a:t>界面</a:t>
            </a:r>
            <a:endParaRPr lang="en-US" altLang="zh-CN" sz="2000" dirty="0" smtClean="0"/>
          </a:p>
          <a:p>
            <a:pPr lvl="1"/>
            <a:r>
              <a:rPr lang="zh-CN" altLang="en-US" b="0" dirty="0" smtClean="0">
                <a:effectLst/>
              </a:rPr>
              <a:t>隐藏了网络选项</a:t>
            </a:r>
            <a:endParaRPr lang="en-US" altLang="zh-CN" b="0" dirty="0" smtClean="0">
              <a:effectLst/>
            </a:endParaRPr>
          </a:p>
          <a:p>
            <a:pPr lvl="1"/>
            <a:r>
              <a:rPr lang="zh-CN" altLang="en-US" b="0" dirty="0" smtClean="0">
                <a:effectLst/>
              </a:rPr>
              <a:t>增加了虚拟机角色选择，并后台自动匹配</a:t>
            </a:r>
            <a:endParaRPr lang="en-US" altLang="zh-CN" b="0" dirty="0" smtClean="0">
              <a:effectLst/>
            </a:endParaRPr>
          </a:p>
          <a:p>
            <a:pPr marL="457200" lvl="1" indent="0">
              <a:buNone/>
            </a:pPr>
            <a:r>
              <a:rPr lang="zh-CN" altLang="en-US" b="0" dirty="0">
                <a:effectLst/>
              </a:rPr>
              <a:t> </a:t>
            </a:r>
            <a:r>
              <a:rPr lang="zh-CN" altLang="en-US" b="0" dirty="0" smtClean="0">
                <a:effectLst/>
              </a:rPr>
              <a:t>  相应的网络</a:t>
            </a:r>
            <a:endParaRPr lang="en-US" altLang="zh-CN" b="0" dirty="0" smtClean="0">
              <a:effectLst/>
            </a:endParaRPr>
          </a:p>
          <a:p>
            <a:pPr lvl="1"/>
            <a:r>
              <a:rPr lang="en-US" altLang="zh-CN" b="0" dirty="0" smtClean="0">
                <a:effectLst/>
              </a:rPr>
              <a:t>AFS</a:t>
            </a:r>
            <a:r>
              <a:rPr lang="zh-CN" altLang="en-US" b="0" dirty="0" smtClean="0">
                <a:effectLst/>
              </a:rPr>
              <a:t>认证</a:t>
            </a:r>
            <a:endParaRPr lang="en-US" altLang="zh-CN" b="0" dirty="0">
              <a:effectLst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02870" y="152400"/>
            <a:ext cx="81553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 smtClean="0"/>
              <a:t>技术实现</a:t>
            </a:r>
            <a:r>
              <a:rPr lang="en-US" altLang="zh-CN" sz="2800" dirty="0" smtClean="0"/>
              <a:t>—Dashboard</a:t>
            </a:r>
            <a:r>
              <a:rPr lang="zh-CN" altLang="en-US" sz="2800" dirty="0" smtClean="0"/>
              <a:t>改造</a:t>
            </a:r>
            <a:endParaRPr lang="zh-CN" altLang="en-US" sz="2800" kern="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2" y="2895980"/>
            <a:ext cx="5962461" cy="311676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75453" y="1226258"/>
            <a:ext cx="3505200" cy="555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zh-CN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提供多种资源配置</a:t>
            </a:r>
            <a:endParaRPr lang="en-US" altLang="zh-CN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lvl="1" algn="l">
              <a:spcBef>
                <a:spcPct val="20000"/>
              </a:spcBef>
              <a:buClr>
                <a:srgbClr val="000066"/>
              </a:buClr>
            </a:pPr>
            <a:r>
              <a:rPr lang="en-US" altLang="zh-CN" sz="1600" b="0" kern="0" dirty="0" err="1" smtClean="0">
                <a:solidFill>
                  <a:srgbClr val="000000"/>
                </a:solidFill>
                <a:latin typeface="Comic Sans MS"/>
                <a:ea typeface="幼圆"/>
              </a:rPr>
              <a:t>Cpu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 </a:t>
            </a:r>
            <a:r>
              <a:rPr lang="en-US" altLang="zh-CN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–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 </a:t>
            </a:r>
            <a:r>
              <a:rPr lang="en-US" altLang="zh-CN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RAM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 </a:t>
            </a:r>
            <a:r>
              <a:rPr lang="en-US" altLang="zh-CN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–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 </a:t>
            </a:r>
            <a:r>
              <a:rPr lang="en-US" altLang="zh-CN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DISK</a:t>
            </a:r>
          </a:p>
          <a:p>
            <a:pPr lvl="1" algn="l">
              <a:spcBef>
                <a:spcPct val="20000"/>
              </a:spcBef>
              <a:buClr>
                <a:srgbClr val="000066"/>
              </a:buClr>
            </a:pPr>
            <a:r>
              <a:rPr lang="en-US" altLang="zh-CN" sz="2000" kern="0" dirty="0" smtClean="0">
                <a:solidFill>
                  <a:srgbClr val="000000"/>
                </a:solidFill>
                <a:latin typeface="Comic Sans MS"/>
                <a:ea typeface="幼圆"/>
              </a:rPr>
              <a:t>…</a:t>
            </a:r>
            <a:r>
              <a:rPr lang="en-US" altLang="zh-CN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                     </a:t>
            </a:r>
          </a:p>
          <a:p>
            <a:pPr lvl="1" algn="l">
              <a:spcBef>
                <a:spcPct val="20000"/>
              </a:spcBef>
              <a:buClr>
                <a:srgbClr val="000066"/>
              </a:buClr>
            </a:pP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342900" lvl="0" indent="-342900" algn="l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zh-CN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提供</a:t>
            </a:r>
            <a:r>
              <a:rPr lang="zh-CN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多种网络配置</a:t>
            </a:r>
            <a:endParaRPr lang="en-US" altLang="zh-CN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本地计算环境的私网地址</a:t>
            </a:r>
            <a:endParaRPr lang="en-US" altLang="zh-CN" sz="1600" b="0" kern="0" dirty="0" smtClean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DMZ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区的公网地址</a:t>
            </a:r>
            <a:endParaRPr lang="en-US" altLang="zh-CN" sz="1600" b="0" kern="0" dirty="0" smtClean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285750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2000" kern="0" dirty="0" smtClean="0">
                <a:solidFill>
                  <a:srgbClr val="000000"/>
                </a:solidFill>
                <a:latin typeface="+mj-ea"/>
                <a:ea typeface="+mj-ea"/>
              </a:rPr>
              <a:t>多种镜像</a:t>
            </a:r>
            <a:endParaRPr lang="en-US" altLang="zh-CN" sz="2000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UI-SL55-64-20G</a:t>
            </a:r>
            <a:r>
              <a:rPr lang="zh-CN" altLang="en-US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en-US" altLang="zh-CN" sz="1400" b="0" kern="0" dirty="0">
                <a:solidFill>
                  <a:srgbClr val="000000"/>
                </a:solidFill>
                <a:latin typeface="Comic Sans MS"/>
                <a:ea typeface="幼圆"/>
              </a:rPr>
              <a:t>AFS</a:t>
            </a:r>
            <a:r>
              <a:rPr lang="zh-CN" altLang="en-US" sz="14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帐号</a:t>
            </a:r>
            <a:endParaRPr lang="en-US" altLang="zh-CN" sz="1400" b="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UI-SL58-64-20G</a:t>
            </a:r>
            <a:r>
              <a:rPr lang="zh-CN" altLang="en-US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en-US" altLang="zh-CN" sz="1400" b="0" kern="0" dirty="0">
                <a:solidFill>
                  <a:srgbClr val="000000"/>
                </a:solidFill>
                <a:latin typeface="Comic Sans MS"/>
                <a:ea typeface="幼圆"/>
              </a:rPr>
              <a:t>AFS</a:t>
            </a:r>
            <a:r>
              <a:rPr lang="zh-CN" altLang="en-US" sz="14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帐号</a:t>
            </a:r>
            <a:endParaRPr lang="en-US" altLang="zh-CN" sz="1400" b="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UI-SL65-64-20G</a:t>
            </a:r>
            <a:r>
              <a:rPr lang="zh-CN" altLang="en-US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en-US" altLang="zh-CN" sz="1400" b="0" kern="0" dirty="0">
                <a:solidFill>
                  <a:srgbClr val="000000"/>
                </a:solidFill>
                <a:latin typeface="Comic Sans MS"/>
                <a:ea typeface="幼圆"/>
              </a:rPr>
              <a:t>AFS</a:t>
            </a:r>
            <a:r>
              <a:rPr lang="zh-CN" altLang="en-US" sz="14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帐号</a:t>
            </a:r>
            <a:endParaRPr lang="en-US" altLang="zh-CN" sz="1400" b="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WN-SL65-64-20G</a:t>
            </a:r>
            <a:r>
              <a:rPr lang="zh-CN" altLang="en-US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en-US" altLang="zh-CN" sz="1400" b="0" kern="0" dirty="0">
                <a:solidFill>
                  <a:srgbClr val="000000"/>
                </a:solidFill>
                <a:latin typeface="Comic Sans MS"/>
                <a:ea typeface="幼圆"/>
              </a:rPr>
              <a:t>AFS</a:t>
            </a:r>
            <a:r>
              <a:rPr lang="zh-CN" altLang="en-US" sz="14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帐号</a:t>
            </a:r>
            <a:endParaRPr lang="en-US" altLang="zh-CN" sz="1400" b="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TEST-SL7-64-40G</a:t>
            </a:r>
            <a:r>
              <a:rPr lang="zh-CN" altLang="en-US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zh-CN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Root</a:t>
            </a:r>
          </a:p>
          <a:p>
            <a:pPr lvl="1" algn="l">
              <a:spcBef>
                <a:spcPct val="20000"/>
              </a:spcBef>
              <a:buClr>
                <a:srgbClr val="000066"/>
              </a:buClr>
            </a:pPr>
            <a:r>
              <a:rPr lang="en-US" altLang="zh-CN" sz="1400" b="0" kern="0" dirty="0" smtClean="0">
                <a:solidFill>
                  <a:srgbClr val="000000"/>
                </a:solidFill>
                <a:latin typeface="+mj-ea"/>
                <a:ea typeface="+mj-ea"/>
              </a:rPr>
              <a:t>…   </a:t>
            </a:r>
          </a:p>
          <a:p>
            <a:pPr marL="285750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endParaRPr lang="en-US" altLang="zh-CN" sz="16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342900" lvl="0" indent="-342900" algn="l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endParaRPr lang="en-US" altLang="zh-CN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5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066800"/>
            <a:ext cx="4191000" cy="5105400"/>
          </a:xfrm>
        </p:spPr>
        <p:txBody>
          <a:bodyPr/>
          <a:lstStyle/>
          <a:p>
            <a:pPr marL="400050"/>
            <a:r>
              <a:rPr lang="zh-CN" altLang="en-US" sz="2000" dirty="0"/>
              <a:t>虚拟网络安全</a:t>
            </a:r>
            <a:endParaRPr lang="en-US" altLang="zh-CN" sz="2000" dirty="0"/>
          </a:p>
          <a:p>
            <a:pPr marL="800100" lvl="1"/>
            <a:r>
              <a:rPr lang="zh-CN" altLang="en-US" dirty="0" smtClean="0">
                <a:effectLst/>
                <a:latin typeface="+mn-ea"/>
              </a:rPr>
              <a:t>网络架构</a:t>
            </a:r>
            <a:endParaRPr lang="en-US" altLang="zh-CN" dirty="0" smtClean="0">
              <a:effectLst/>
              <a:latin typeface="+mn-ea"/>
            </a:endParaRPr>
          </a:p>
          <a:p>
            <a:pPr marL="1200150" lvl="2"/>
            <a:r>
              <a:rPr lang="zh-CN" altLang="en-US" sz="1600" b="0" dirty="0" smtClean="0">
                <a:effectLst/>
                <a:latin typeface="+mn-ea"/>
              </a:rPr>
              <a:t>数据中心网络与虚拟网络</a:t>
            </a:r>
            <a:r>
              <a:rPr lang="en-US" altLang="zh-CN" sz="1600" b="0" dirty="0" smtClean="0">
                <a:effectLst/>
                <a:latin typeface="+mn-ea"/>
              </a:rPr>
              <a:t>L3</a:t>
            </a:r>
            <a:r>
              <a:rPr lang="zh-CN" altLang="en-US" sz="1600" b="0" dirty="0" smtClean="0">
                <a:effectLst/>
                <a:latin typeface="+mn-ea"/>
              </a:rPr>
              <a:t>互联</a:t>
            </a:r>
            <a:endParaRPr lang="en-US" altLang="zh-CN" sz="1600" b="0" dirty="0" smtClean="0">
              <a:effectLst/>
              <a:latin typeface="+mn-ea"/>
            </a:endParaRPr>
          </a:p>
          <a:p>
            <a:pPr marL="1200150" lvl="2"/>
            <a:r>
              <a:rPr lang="zh-CN" altLang="en-US" sz="1600" b="0" dirty="0" smtClean="0">
                <a:effectLst/>
                <a:latin typeface="+mn-ea"/>
              </a:rPr>
              <a:t>宿主机</a:t>
            </a:r>
            <a:r>
              <a:rPr lang="en-US" altLang="zh-CN" sz="1600" b="0" dirty="0" smtClean="0">
                <a:effectLst/>
                <a:latin typeface="+mn-ea"/>
              </a:rPr>
              <a:t>/</a:t>
            </a:r>
            <a:r>
              <a:rPr lang="zh-CN" altLang="en-US" sz="1600" b="0" dirty="0" smtClean="0">
                <a:effectLst/>
                <a:latin typeface="+mn-ea"/>
              </a:rPr>
              <a:t>虚拟机网段分离</a:t>
            </a:r>
            <a:endParaRPr lang="en-US" altLang="zh-CN" sz="1600" b="0" dirty="0" smtClean="0">
              <a:effectLst/>
              <a:latin typeface="+mn-ea"/>
            </a:endParaRPr>
          </a:p>
          <a:p>
            <a:pPr marL="1200150" lvl="2"/>
            <a:endParaRPr lang="en-US" altLang="zh-CN" b="0" dirty="0" smtClean="0">
              <a:effectLst/>
              <a:latin typeface="+mn-ea"/>
            </a:endParaRPr>
          </a:p>
          <a:p>
            <a:pPr marL="800100" lvl="1"/>
            <a:r>
              <a:rPr lang="zh-CN" altLang="en-US" dirty="0" smtClean="0">
                <a:effectLst/>
                <a:latin typeface="+mn-ea"/>
              </a:rPr>
              <a:t>交换机</a:t>
            </a:r>
            <a:r>
              <a:rPr lang="zh-CN" altLang="en-US" b="0" dirty="0" smtClean="0">
                <a:effectLst/>
                <a:latin typeface="+mn-ea"/>
              </a:rPr>
              <a:t> </a:t>
            </a:r>
            <a:r>
              <a:rPr lang="en-US" altLang="zh-CN" b="0" dirty="0" smtClean="0">
                <a:effectLst/>
                <a:latin typeface="+mn-ea"/>
              </a:rPr>
              <a:t>ACL</a:t>
            </a:r>
            <a:r>
              <a:rPr lang="zh-CN" altLang="en-US" b="0" dirty="0" smtClean="0">
                <a:effectLst/>
                <a:latin typeface="+mn-ea"/>
              </a:rPr>
              <a:t>控制</a:t>
            </a:r>
            <a:endParaRPr lang="en-US" altLang="zh-CN" b="0" dirty="0" smtClean="0">
              <a:effectLst/>
              <a:latin typeface="+mn-ea"/>
            </a:endParaRPr>
          </a:p>
          <a:p>
            <a:pPr marL="1200150" lvl="2"/>
            <a:r>
              <a:rPr lang="en-US" altLang="zh-CN" sz="1600" b="0" dirty="0" err="1" smtClean="0">
                <a:effectLst/>
                <a:latin typeface="+mn-ea"/>
              </a:rPr>
              <a:t>Vnc</a:t>
            </a:r>
            <a:r>
              <a:rPr lang="zh-CN" altLang="en-US" sz="1600" b="0" dirty="0" smtClean="0">
                <a:effectLst/>
                <a:latin typeface="+mn-ea"/>
              </a:rPr>
              <a:t> 端口</a:t>
            </a:r>
            <a:endParaRPr lang="en-US" altLang="zh-CN" sz="1600" b="0" dirty="0" smtClean="0">
              <a:effectLst/>
              <a:latin typeface="+mn-ea"/>
            </a:endParaRPr>
          </a:p>
          <a:p>
            <a:pPr marL="1200150" lvl="2"/>
            <a:r>
              <a:rPr lang="zh-CN" altLang="en-US" sz="1600" b="0" dirty="0" smtClean="0">
                <a:effectLst/>
                <a:latin typeface="+mn-ea"/>
              </a:rPr>
              <a:t>公网地址控制</a:t>
            </a:r>
            <a:endParaRPr lang="en-US" altLang="zh-CN" sz="1600" b="0" dirty="0" smtClean="0">
              <a:effectLst/>
              <a:latin typeface="+mn-ea"/>
            </a:endParaRPr>
          </a:p>
          <a:p>
            <a:pPr marL="800100" lvl="1"/>
            <a:endParaRPr lang="en-US" altLang="zh-CN" b="0" dirty="0">
              <a:effectLst/>
              <a:latin typeface="+mn-ea"/>
            </a:endParaRPr>
          </a:p>
          <a:p>
            <a:pPr marL="800100" lvl="1"/>
            <a:r>
              <a:rPr lang="en-US" altLang="zh-CN" dirty="0">
                <a:effectLst/>
                <a:latin typeface="+mn-ea"/>
              </a:rPr>
              <a:t>Sec-Group</a:t>
            </a:r>
          </a:p>
          <a:p>
            <a:pPr marL="1200150" lvl="2"/>
            <a:r>
              <a:rPr lang="zh-CN" altLang="en-US" sz="1600" b="0" dirty="0">
                <a:effectLst/>
                <a:latin typeface="+mn-ea"/>
              </a:rPr>
              <a:t>自动化程序</a:t>
            </a:r>
            <a:r>
              <a:rPr lang="zh-CN" altLang="en-US" sz="1600" b="0" dirty="0" smtClean="0">
                <a:effectLst/>
                <a:latin typeface="+mn-ea"/>
              </a:rPr>
              <a:t>配置</a:t>
            </a:r>
            <a:endParaRPr lang="en-US" altLang="zh-CN" sz="1600" b="0" dirty="0" smtClean="0">
              <a:effectLst/>
              <a:latin typeface="+mn-ea"/>
            </a:endParaRPr>
          </a:p>
          <a:p>
            <a:pPr marL="1200150" lvl="2"/>
            <a:endParaRPr lang="en-US" altLang="zh-CN" b="0" dirty="0">
              <a:effectLst/>
              <a:latin typeface="+mn-ea"/>
            </a:endParaRPr>
          </a:p>
          <a:p>
            <a:pPr marL="800100" lvl="1"/>
            <a:r>
              <a:rPr lang="en-US" altLang="zh-CN" dirty="0" smtClean="0">
                <a:effectLst/>
                <a:latin typeface="+mn-ea"/>
              </a:rPr>
              <a:t>Image</a:t>
            </a:r>
            <a:r>
              <a:rPr lang="zh-CN" altLang="en-US" b="0" dirty="0" smtClean="0">
                <a:effectLst/>
                <a:latin typeface="+mn-ea"/>
              </a:rPr>
              <a:t>  </a:t>
            </a:r>
            <a:endParaRPr lang="en-US" altLang="zh-CN" b="0" dirty="0" smtClean="0">
              <a:effectLst/>
              <a:latin typeface="+mn-ea"/>
            </a:endParaRPr>
          </a:p>
          <a:p>
            <a:pPr marL="1200150" lvl="2"/>
            <a:r>
              <a:rPr lang="en-US" altLang="zh-CN" sz="1600" b="0" dirty="0" smtClean="0">
                <a:effectLst/>
                <a:latin typeface="+mn-ea"/>
              </a:rPr>
              <a:t>Root</a:t>
            </a:r>
            <a:r>
              <a:rPr lang="zh-CN" altLang="en-US" sz="1600" b="0" dirty="0" smtClean="0">
                <a:effectLst/>
                <a:latin typeface="+mn-ea"/>
              </a:rPr>
              <a:t>权限控制</a:t>
            </a:r>
            <a:endParaRPr lang="en-US" altLang="zh-CN" sz="1600" b="0" dirty="0" smtClean="0">
              <a:effectLst/>
              <a:latin typeface="+mn-ea"/>
            </a:endParaRPr>
          </a:p>
          <a:p>
            <a:pPr marL="800100" lvl="1"/>
            <a:endParaRPr lang="en-US" altLang="zh-CN" b="0" dirty="0" smtClean="0">
              <a:effectLst/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02870" y="152400"/>
            <a:ext cx="81553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 smtClean="0"/>
              <a:t>技术实现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安全与控制</a:t>
            </a:r>
            <a:endParaRPr lang="zh-CN" altLang="en-US" sz="2800" kern="0" dirty="0"/>
          </a:p>
        </p:txBody>
      </p:sp>
      <p:sp>
        <p:nvSpPr>
          <p:cNvPr id="2" name="文本框 1"/>
          <p:cNvSpPr txBox="1"/>
          <p:nvPr/>
        </p:nvSpPr>
        <p:spPr>
          <a:xfrm>
            <a:off x="4648200" y="1066800"/>
            <a:ext cx="4191000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zh-CN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租户行为控制</a:t>
            </a:r>
            <a:endParaRPr lang="en-US" altLang="zh-CN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基于策略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的多租户操作控制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Glance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、</a:t>
            </a: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Neutron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、</a:t>
            </a: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Cinder</a:t>
            </a: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关闭 </a:t>
            </a:r>
            <a:r>
              <a:rPr lang="en-US" altLang="zh-CN" sz="1600" b="0" kern="0" dirty="0" err="1" smtClean="0">
                <a:solidFill>
                  <a:srgbClr val="000000"/>
                </a:solidFill>
                <a:latin typeface="Comic Sans MS"/>
                <a:ea typeface="幼圆"/>
              </a:rPr>
              <a:t>novpnproxy</a:t>
            </a:r>
            <a:endParaRPr lang="en-US" altLang="zh-CN" sz="1600" b="0" kern="0" dirty="0" smtClean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342900" lvl="0" indent="-342900" algn="l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zh-CN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统一认证</a:t>
            </a:r>
            <a:endParaRPr lang="en-US" altLang="zh-CN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 err="1">
                <a:solidFill>
                  <a:srgbClr val="000000"/>
                </a:solidFill>
                <a:latin typeface="Comic Sans MS"/>
                <a:ea typeface="幼圆"/>
              </a:rPr>
              <a:t>Openstack</a:t>
            </a: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  </a:t>
            </a:r>
            <a:r>
              <a:rPr lang="en-US" altLang="zh-CN" sz="1600" b="0" kern="0" dirty="0" err="1">
                <a:solidFill>
                  <a:srgbClr val="000000"/>
                </a:solidFill>
                <a:latin typeface="Comic Sans MS"/>
                <a:ea typeface="幼圆"/>
              </a:rPr>
              <a:t>Mysql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计算中心    统一认证系统    </a:t>
            </a:r>
            <a:r>
              <a:rPr lang="en-US" altLang="zh-CN" sz="1600" b="0" kern="0" dirty="0" err="1" smtClean="0">
                <a:solidFill>
                  <a:srgbClr val="000000"/>
                </a:solidFill>
                <a:latin typeface="Comic Sans MS"/>
                <a:ea typeface="幼圆"/>
              </a:rPr>
              <a:t>Ldap</a:t>
            </a:r>
            <a:endParaRPr lang="en-US" altLang="zh-CN" sz="1600" b="0" kern="0" dirty="0" smtClean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285750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285750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2000" kern="0" dirty="0" smtClean="0">
                <a:solidFill>
                  <a:srgbClr val="000000"/>
                </a:solidFill>
                <a:latin typeface="Comic Sans MS"/>
                <a:ea typeface="幼圆"/>
              </a:rPr>
              <a:t>监控</a:t>
            </a:r>
            <a:endParaRPr lang="en-US" altLang="zh-CN" sz="200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性能监控、行为监控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285750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2000" kern="0" dirty="0" smtClean="0">
                <a:solidFill>
                  <a:srgbClr val="000000"/>
                </a:solidFill>
                <a:latin typeface="Comic Sans MS"/>
                <a:ea typeface="幼圆"/>
              </a:rPr>
              <a:t>记帐</a:t>
            </a:r>
            <a:endParaRPr lang="en-US" altLang="zh-CN" sz="2000" kern="0" dirty="0" smtClean="0">
              <a:solidFill>
                <a:srgbClr val="000000"/>
              </a:solidFill>
              <a:latin typeface="Comic Sans MS"/>
              <a:ea typeface="幼圆"/>
            </a:endParaRPr>
          </a:p>
          <a:p>
            <a:pPr algn="l">
              <a:spcBef>
                <a:spcPct val="20000"/>
              </a:spcBef>
              <a:buClr>
                <a:srgbClr val="000066"/>
              </a:buClr>
            </a:pPr>
            <a:r>
              <a:rPr lang="en-US" altLang="zh-CN" sz="2000" kern="0" dirty="0" smtClean="0">
                <a:solidFill>
                  <a:srgbClr val="000000"/>
                </a:solidFill>
                <a:latin typeface="Comic Sans MS"/>
                <a:ea typeface="幼圆"/>
              </a:rPr>
              <a:t>	</a:t>
            </a:r>
            <a:endParaRPr lang="zh-CN" altLang="en-US" sz="2000" kern="0" dirty="0">
              <a:solidFill>
                <a:srgbClr val="000000"/>
              </a:solidFill>
              <a:latin typeface="Comic Sans MS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7599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29200"/>
          </a:xfrm>
        </p:spPr>
        <p:txBody>
          <a:bodyPr/>
          <a:lstStyle/>
          <a:p>
            <a:r>
              <a:rPr lang="en-US" altLang="zh-CN" sz="2000" dirty="0" err="1" smtClean="0"/>
              <a:t>Openstack</a:t>
            </a:r>
            <a:r>
              <a:rPr lang="zh-CN" altLang="en-US" sz="2000" dirty="0" smtClean="0"/>
              <a:t>安装工具</a:t>
            </a:r>
            <a:endParaRPr lang="en-US" altLang="zh-CN" sz="2000" dirty="0" smtClean="0"/>
          </a:p>
          <a:p>
            <a:pPr lvl="1"/>
            <a:r>
              <a:rPr lang="en-US" altLang="zh-CN" sz="1400" b="0" dirty="0" smtClean="0">
                <a:effectLst/>
              </a:rPr>
              <a:t>RDO</a:t>
            </a:r>
            <a:r>
              <a:rPr lang="zh-CN" altLang="en-US" sz="1400" b="0" dirty="0" smtClean="0">
                <a:effectLst/>
              </a:rPr>
              <a:t>    </a:t>
            </a:r>
            <a:r>
              <a:rPr lang="en-US" altLang="zh-CN" sz="1400" b="0" dirty="0" err="1" smtClean="0">
                <a:effectLst/>
              </a:rPr>
              <a:t>Redhat</a:t>
            </a:r>
            <a:r>
              <a:rPr lang="zh-CN" altLang="en-US" sz="1400" b="0" dirty="0" smtClean="0">
                <a:effectLst/>
              </a:rPr>
              <a:t> </a:t>
            </a:r>
            <a:r>
              <a:rPr lang="en-US" altLang="zh-CN" sz="1400" b="0" dirty="0" err="1" smtClean="0">
                <a:effectLst/>
              </a:rPr>
              <a:t>Openstack</a:t>
            </a:r>
            <a:endParaRPr lang="en-US" altLang="zh-CN" sz="1400" b="0" dirty="0" smtClean="0">
              <a:effectLst/>
            </a:endParaRPr>
          </a:p>
          <a:p>
            <a:r>
              <a:rPr lang="zh-CN" altLang="en-US" sz="2000" dirty="0"/>
              <a:t>基本约定</a:t>
            </a:r>
            <a:endParaRPr lang="en-US" altLang="zh-CN" sz="2000" dirty="0"/>
          </a:p>
          <a:p>
            <a:pPr lvl="1"/>
            <a:r>
              <a:rPr lang="en-US" altLang="zh-CN" sz="1400" b="0" dirty="0">
                <a:effectLst/>
              </a:rPr>
              <a:t>Controller</a:t>
            </a:r>
            <a:r>
              <a:rPr lang="zh-CN" altLang="en-US" sz="1400" b="0" dirty="0">
                <a:effectLst/>
              </a:rPr>
              <a:t>        集中</a:t>
            </a:r>
            <a:r>
              <a:rPr lang="en-US" altLang="zh-CN" sz="1400" b="0" dirty="0">
                <a:effectLst/>
              </a:rPr>
              <a:t>glance</a:t>
            </a:r>
            <a:r>
              <a:rPr lang="zh-CN" altLang="en-US" sz="1400" b="0" dirty="0">
                <a:effectLst/>
              </a:rPr>
              <a:t>、</a:t>
            </a:r>
            <a:r>
              <a:rPr lang="en-US" altLang="zh-CN" sz="1400" b="0" dirty="0">
                <a:effectLst/>
              </a:rPr>
              <a:t>cinder</a:t>
            </a:r>
            <a:r>
              <a:rPr lang="zh-CN" altLang="en-US" sz="1400" b="0" dirty="0">
                <a:effectLst/>
              </a:rPr>
              <a:t>、</a:t>
            </a:r>
            <a:r>
              <a:rPr lang="en-US" altLang="zh-CN" sz="1400" b="0" dirty="0">
                <a:effectLst/>
              </a:rPr>
              <a:t>ceilometer</a:t>
            </a:r>
            <a:r>
              <a:rPr lang="zh-CN" altLang="en-US" sz="1400" b="0" dirty="0">
                <a:effectLst/>
              </a:rPr>
              <a:t>等服务</a:t>
            </a:r>
            <a:endParaRPr lang="en-US" altLang="zh-CN" sz="1400" b="0" dirty="0">
              <a:effectLst/>
            </a:endParaRPr>
          </a:p>
          <a:p>
            <a:pPr lvl="1"/>
            <a:r>
              <a:rPr lang="en-US" altLang="zh-CN" sz="1400" b="0" dirty="0">
                <a:effectLst/>
              </a:rPr>
              <a:t>Network</a:t>
            </a:r>
            <a:r>
              <a:rPr lang="zh-CN" altLang="en-US" sz="1400" b="0" dirty="0">
                <a:effectLst/>
              </a:rPr>
              <a:t> </a:t>
            </a:r>
            <a:r>
              <a:rPr lang="en-US" altLang="zh-CN" sz="1400" b="0" dirty="0">
                <a:effectLst/>
              </a:rPr>
              <a:t>node</a:t>
            </a:r>
            <a:r>
              <a:rPr lang="zh-CN" altLang="en-US" sz="1400" b="0" dirty="0">
                <a:effectLst/>
              </a:rPr>
              <a:t>   网络控制器</a:t>
            </a:r>
            <a:endParaRPr lang="en-US" altLang="zh-CN" sz="1400" b="0" dirty="0">
              <a:effectLst/>
            </a:endParaRPr>
          </a:p>
          <a:p>
            <a:pPr lvl="1"/>
            <a:r>
              <a:rPr lang="en-US" altLang="zh-CN" sz="1400" b="0" dirty="0">
                <a:effectLst/>
              </a:rPr>
              <a:t>Compute</a:t>
            </a:r>
            <a:r>
              <a:rPr lang="zh-CN" altLang="en-US" sz="1400" b="0" dirty="0">
                <a:effectLst/>
              </a:rPr>
              <a:t> </a:t>
            </a:r>
            <a:r>
              <a:rPr lang="en-US" altLang="zh-CN" sz="1400" b="0" dirty="0">
                <a:effectLst/>
              </a:rPr>
              <a:t>node</a:t>
            </a:r>
            <a:r>
              <a:rPr lang="zh-CN" altLang="en-US" sz="1400" b="0" dirty="0">
                <a:effectLst/>
              </a:rPr>
              <a:t>   计算</a:t>
            </a:r>
            <a:r>
              <a:rPr lang="zh-CN" altLang="en-US" sz="1400" b="0" dirty="0" smtClean="0">
                <a:effectLst/>
              </a:rPr>
              <a:t>资源</a:t>
            </a:r>
            <a:endParaRPr lang="en-US" altLang="zh-CN" sz="1400" b="0" dirty="0" smtClean="0">
              <a:effectLst/>
            </a:endParaRPr>
          </a:p>
          <a:p>
            <a:r>
              <a:rPr lang="zh-CN" altLang="en-US" sz="2000" dirty="0" smtClean="0"/>
              <a:t>安装准备</a:t>
            </a:r>
            <a:endParaRPr lang="en-US" altLang="zh-CN" sz="2000" dirty="0" smtClean="0"/>
          </a:p>
          <a:p>
            <a:pPr lvl="1"/>
            <a:r>
              <a:rPr lang="en-US" altLang="zh-CN" sz="1400" b="0" dirty="0" smtClean="0">
                <a:effectLst/>
              </a:rPr>
              <a:t>Yum</a:t>
            </a:r>
            <a:r>
              <a:rPr lang="zh-CN" altLang="en-US" sz="1400" b="0" dirty="0" smtClean="0">
                <a:effectLst/>
              </a:rPr>
              <a:t> 源      </a:t>
            </a:r>
            <a:r>
              <a:rPr lang="en-US" altLang="zh-CN" sz="1400" b="0" dirty="0" smtClean="0">
                <a:effectLst/>
              </a:rPr>
              <a:t>Rpm</a:t>
            </a:r>
            <a:r>
              <a:rPr lang="zh-CN" altLang="en-US" sz="1400" b="0" dirty="0" smtClean="0">
                <a:effectLst/>
              </a:rPr>
              <a:t>依赖 </a:t>
            </a:r>
            <a:r>
              <a:rPr lang="en-US" altLang="zh-CN" sz="1200" b="0" dirty="0" smtClean="0">
                <a:effectLst/>
              </a:rPr>
              <a:t>| Yum</a:t>
            </a:r>
            <a:r>
              <a:rPr lang="zh-CN" altLang="en-US" sz="1200" b="0" dirty="0" smtClean="0">
                <a:effectLst/>
              </a:rPr>
              <a:t>源与网络带宽</a:t>
            </a:r>
            <a:endParaRPr lang="en-US" altLang="zh-CN" sz="1200" b="0" dirty="0" smtClean="0">
              <a:effectLst/>
            </a:endParaRPr>
          </a:p>
          <a:p>
            <a:pPr lvl="1"/>
            <a:r>
              <a:rPr lang="zh-CN" altLang="en-US" sz="1400" b="0" dirty="0" smtClean="0">
                <a:effectLst/>
              </a:rPr>
              <a:t>网络规划    </a:t>
            </a:r>
            <a:r>
              <a:rPr lang="en-US" altLang="zh-CN" sz="1200" b="0" dirty="0" smtClean="0">
                <a:effectLst/>
              </a:rPr>
              <a:t>Tenant</a:t>
            </a:r>
            <a:r>
              <a:rPr lang="zh-CN" altLang="en-US" sz="1200" b="0" dirty="0" smtClean="0">
                <a:effectLst/>
              </a:rPr>
              <a:t>网络的确定 </a:t>
            </a:r>
            <a:r>
              <a:rPr lang="en-US" altLang="zh-CN" sz="1200" b="0" dirty="0" smtClean="0">
                <a:effectLst/>
              </a:rPr>
              <a:t>| </a:t>
            </a:r>
            <a:r>
              <a:rPr lang="zh-CN" altLang="en-US" sz="1200" b="0" dirty="0" smtClean="0">
                <a:effectLst/>
              </a:rPr>
              <a:t>物理交换机配置 </a:t>
            </a:r>
            <a:r>
              <a:rPr lang="en-US" altLang="zh-CN" sz="1200" b="0" dirty="0" smtClean="0">
                <a:effectLst/>
              </a:rPr>
              <a:t>| IP</a:t>
            </a:r>
            <a:r>
              <a:rPr lang="zh-CN" altLang="en-US" sz="1200" b="0" dirty="0" smtClean="0">
                <a:effectLst/>
              </a:rPr>
              <a:t>地址及域名规划，物理服务器及虚拟机域名预定义</a:t>
            </a:r>
            <a:endParaRPr lang="en-US" altLang="zh-CN" sz="1200" b="0" dirty="0" smtClean="0">
              <a:effectLst/>
            </a:endParaRPr>
          </a:p>
          <a:p>
            <a:pPr lvl="1"/>
            <a:r>
              <a:rPr lang="zh-CN" altLang="en-US" sz="1400" b="0" dirty="0" smtClean="0">
                <a:effectLst/>
              </a:rPr>
              <a:t>交换机配置  </a:t>
            </a:r>
            <a:r>
              <a:rPr lang="zh-CN" altLang="en-US" sz="1200" b="0" dirty="0" smtClean="0">
                <a:effectLst/>
              </a:rPr>
              <a:t>端口的</a:t>
            </a:r>
            <a:r>
              <a:rPr lang="en-US" altLang="zh-CN" sz="1200" b="0" dirty="0" smtClean="0">
                <a:effectLst/>
              </a:rPr>
              <a:t>Trunk</a:t>
            </a:r>
            <a:r>
              <a:rPr lang="zh-CN" altLang="en-US" sz="1200" b="0" dirty="0" smtClean="0">
                <a:effectLst/>
              </a:rPr>
              <a:t>配置</a:t>
            </a:r>
            <a:endParaRPr lang="en-US" altLang="zh-CN" sz="1200" b="0" dirty="0">
              <a:effectLst/>
            </a:endParaRPr>
          </a:p>
          <a:p>
            <a:pPr lvl="1"/>
            <a:r>
              <a:rPr lang="en-US" altLang="zh-CN" sz="1200" b="0" dirty="0" smtClean="0">
                <a:effectLst/>
              </a:rPr>
              <a:t>OS</a:t>
            </a:r>
            <a:r>
              <a:rPr lang="zh-CN" altLang="en-US" sz="1200" b="0" dirty="0" smtClean="0">
                <a:effectLst/>
              </a:rPr>
              <a:t>检查及配置 </a:t>
            </a:r>
            <a:r>
              <a:rPr lang="en-US" altLang="zh-CN" sz="1200" b="0" dirty="0" err="1" smtClean="0">
                <a:effectLst/>
              </a:rPr>
              <a:t>Selinux</a:t>
            </a:r>
            <a:r>
              <a:rPr lang="zh-CN" altLang="en-US" sz="1200" b="0" dirty="0">
                <a:effectLst/>
              </a:rPr>
              <a:t>、</a:t>
            </a:r>
            <a:r>
              <a:rPr lang="en-US" altLang="zh-CN" sz="1200" b="0" dirty="0" err="1">
                <a:effectLst/>
              </a:rPr>
              <a:t>NetworkManager</a:t>
            </a:r>
            <a:r>
              <a:rPr lang="zh-CN" altLang="en-US" sz="1200" b="0" dirty="0">
                <a:effectLst/>
              </a:rPr>
              <a:t>、</a:t>
            </a:r>
            <a:r>
              <a:rPr lang="en-US" altLang="zh-CN" sz="1200" b="0" dirty="0" err="1">
                <a:effectLst/>
              </a:rPr>
              <a:t>Dns</a:t>
            </a:r>
            <a:r>
              <a:rPr lang="zh-CN" altLang="en-US" sz="1200" b="0" dirty="0">
                <a:effectLst/>
              </a:rPr>
              <a:t>、</a:t>
            </a:r>
            <a:r>
              <a:rPr lang="en-US" altLang="zh-CN" sz="1200" b="0" dirty="0">
                <a:effectLst/>
              </a:rPr>
              <a:t>hostname</a:t>
            </a:r>
            <a:r>
              <a:rPr lang="zh-CN" altLang="en-US" sz="1200" b="0" dirty="0" smtClean="0">
                <a:effectLst/>
              </a:rPr>
              <a:t>、网卡</a:t>
            </a:r>
            <a:r>
              <a:rPr lang="zh-CN" altLang="en-US" sz="1200" b="0" dirty="0">
                <a:effectLst/>
              </a:rPr>
              <a:t>配置、无密码</a:t>
            </a:r>
            <a:r>
              <a:rPr lang="zh-CN" altLang="en-US" sz="1200" b="0" dirty="0" smtClean="0">
                <a:effectLst/>
              </a:rPr>
              <a:t>登陆</a:t>
            </a:r>
            <a:endParaRPr lang="en-US" altLang="zh-CN" sz="1200" b="0" dirty="0" smtClean="0">
              <a:effectLst/>
            </a:endParaRPr>
          </a:p>
          <a:p>
            <a:pPr lvl="1"/>
            <a:r>
              <a:rPr lang="en-US" altLang="zh-CN" sz="1200" b="0" dirty="0">
                <a:effectLst/>
              </a:rPr>
              <a:t>Cinder </a:t>
            </a:r>
            <a:r>
              <a:rPr lang="en-US" altLang="zh-CN" sz="1200" b="0" dirty="0" err="1">
                <a:effectLst/>
              </a:rPr>
              <a:t>lvm</a:t>
            </a:r>
            <a:r>
              <a:rPr lang="zh-CN" altLang="en-US" sz="1200" b="0" dirty="0" smtClean="0">
                <a:effectLst/>
              </a:rPr>
              <a:t>卷</a:t>
            </a:r>
            <a:endParaRPr lang="en-US" altLang="zh-CN" sz="1200" b="0" dirty="0" smtClean="0">
              <a:effectLst/>
            </a:endParaRPr>
          </a:p>
          <a:p>
            <a:r>
              <a:rPr lang="zh-CN" altLang="en-US" sz="2000" dirty="0" smtClean="0"/>
              <a:t>安装</a:t>
            </a:r>
            <a:endParaRPr lang="en-US" altLang="zh-CN" sz="2000" dirty="0" smtClean="0"/>
          </a:p>
          <a:p>
            <a:pPr lvl="1"/>
            <a:r>
              <a:rPr lang="en-US" altLang="zh-CN" sz="1200" b="0" dirty="0" err="1" smtClean="0">
                <a:effectLst/>
              </a:rPr>
              <a:t>Packstack</a:t>
            </a:r>
            <a:r>
              <a:rPr lang="en-US" altLang="zh-CN" sz="1200" b="0" dirty="0" smtClean="0">
                <a:effectLst/>
              </a:rPr>
              <a:t>  --answer-file=</a:t>
            </a:r>
            <a:r>
              <a:rPr lang="en-US" altLang="zh-CN" sz="1200" b="0" dirty="0" err="1" smtClean="0">
                <a:effectLst/>
              </a:rPr>
              <a:t>my.conf</a:t>
            </a:r>
            <a:endParaRPr lang="en-US" altLang="zh-CN" sz="1200" b="0" dirty="0" smtClean="0">
              <a:effectLst/>
            </a:endParaRPr>
          </a:p>
          <a:p>
            <a:r>
              <a:rPr lang="zh-CN" altLang="en-US" sz="2000" dirty="0" smtClean="0"/>
              <a:t>系统</a:t>
            </a:r>
            <a:r>
              <a:rPr lang="zh-CN" altLang="en-US" sz="2000" dirty="0"/>
              <a:t>调试</a:t>
            </a:r>
            <a:endParaRPr lang="en-US" altLang="zh-CN" sz="2000" dirty="0" smtClean="0"/>
          </a:p>
          <a:p>
            <a:pPr lvl="1"/>
            <a:r>
              <a:rPr lang="zh-CN" altLang="en-US" sz="1400" b="0" dirty="0">
                <a:effectLst/>
              </a:rPr>
              <a:t>网络</a:t>
            </a:r>
            <a:r>
              <a:rPr lang="zh-CN" altLang="en-US" sz="1400" b="0" dirty="0" smtClean="0">
                <a:effectLst/>
              </a:rPr>
              <a:t>配置    生成多</a:t>
            </a:r>
            <a:r>
              <a:rPr lang="en-US" altLang="zh-CN" sz="1400" b="0" dirty="0" err="1" smtClean="0">
                <a:effectLst/>
              </a:rPr>
              <a:t>Vlan</a:t>
            </a:r>
            <a:r>
              <a:rPr lang="zh-CN" altLang="en-US" sz="1400" b="0" dirty="0" smtClean="0">
                <a:effectLst/>
              </a:rPr>
              <a:t>及</a:t>
            </a:r>
            <a:r>
              <a:rPr lang="en-US" altLang="zh-CN" sz="1400" b="0" dirty="0" smtClean="0">
                <a:effectLst/>
              </a:rPr>
              <a:t>DHCP</a:t>
            </a:r>
          </a:p>
          <a:p>
            <a:pPr lvl="1"/>
            <a:r>
              <a:rPr lang="zh-CN" altLang="en-US" sz="1400" b="0" dirty="0" smtClean="0">
                <a:effectLst/>
              </a:rPr>
              <a:t>系统配置    </a:t>
            </a:r>
            <a:r>
              <a:rPr lang="en-US" altLang="zh-CN" sz="1400" b="0" dirty="0" smtClean="0">
                <a:effectLst/>
              </a:rPr>
              <a:t>Admin</a:t>
            </a:r>
            <a:r>
              <a:rPr lang="zh-CN" altLang="en-US" sz="1400" b="0" dirty="0" smtClean="0">
                <a:effectLst/>
              </a:rPr>
              <a:t>密码</a:t>
            </a:r>
            <a:r>
              <a:rPr lang="zh-CN" altLang="en-US" sz="1400" b="0" dirty="0">
                <a:effectLst/>
              </a:rPr>
              <a:t>、</a:t>
            </a:r>
            <a:r>
              <a:rPr lang="en-US" altLang="zh-CN" sz="1400" b="0" dirty="0" smtClean="0">
                <a:effectLst/>
              </a:rPr>
              <a:t>Sec</a:t>
            </a:r>
            <a:r>
              <a:rPr lang="zh-CN" altLang="en-US" sz="1400" b="0" dirty="0" smtClean="0">
                <a:effectLst/>
              </a:rPr>
              <a:t> </a:t>
            </a:r>
            <a:r>
              <a:rPr lang="en-US" altLang="zh-CN" sz="1400" b="0" dirty="0" smtClean="0">
                <a:effectLst/>
              </a:rPr>
              <a:t>group</a:t>
            </a:r>
            <a:r>
              <a:rPr lang="zh-CN" altLang="en-US" sz="1400" b="0" dirty="0" smtClean="0">
                <a:effectLst/>
              </a:rPr>
              <a:t>、</a:t>
            </a:r>
            <a:r>
              <a:rPr lang="en-US" altLang="zh-CN" sz="1400" b="0" dirty="0" err="1" smtClean="0">
                <a:effectLst/>
              </a:rPr>
              <a:t>Qutta</a:t>
            </a:r>
            <a:r>
              <a:rPr lang="zh-CN" altLang="en-US" sz="1400" b="0" dirty="0" smtClean="0">
                <a:effectLst/>
              </a:rPr>
              <a:t>、</a:t>
            </a:r>
            <a:r>
              <a:rPr lang="en-US" altLang="zh-CN" sz="1400" b="0" dirty="0" smtClean="0">
                <a:effectLst/>
              </a:rPr>
              <a:t>Images</a:t>
            </a:r>
            <a:r>
              <a:rPr lang="zh-CN" altLang="en-US" sz="1400" b="0" dirty="0" smtClean="0">
                <a:effectLst/>
              </a:rPr>
              <a:t>、</a:t>
            </a:r>
            <a:r>
              <a:rPr lang="en-US" altLang="zh-CN" sz="1400" b="0" dirty="0" smtClean="0">
                <a:effectLst/>
              </a:rPr>
              <a:t>flavor</a:t>
            </a:r>
            <a:endParaRPr lang="zh-CN" altLang="en-US" sz="1400" b="0" dirty="0">
              <a:effectLst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117418"/>
            <a:ext cx="8353063" cy="5080364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02870" y="152400"/>
            <a:ext cx="81553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 smtClean="0"/>
              <a:t>技术实现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自动化</a:t>
            </a:r>
            <a:r>
              <a:rPr lang="zh-CN" altLang="en-US" sz="2800" dirty="0"/>
              <a:t>安装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3062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8 0.01945 L -0.95711 0.0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1 0.01412 L -2.11614 0.0097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5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90600"/>
            <a:ext cx="3962400" cy="5181600"/>
          </a:xfrm>
        </p:spPr>
        <p:txBody>
          <a:bodyPr/>
          <a:lstStyle/>
          <a:p>
            <a:r>
              <a:rPr lang="zh-CN" altLang="en-US" sz="2000" dirty="0" smtClean="0"/>
              <a:t>大规模部署</a:t>
            </a:r>
            <a:endParaRPr lang="en-US" altLang="zh-CN" sz="2000" dirty="0" smtClean="0"/>
          </a:p>
          <a:p>
            <a:pPr lvl="1"/>
            <a:r>
              <a:rPr lang="zh-CN" altLang="en-US" sz="1800" b="0" dirty="0" smtClean="0">
                <a:effectLst/>
              </a:rPr>
              <a:t>单一</a:t>
            </a:r>
            <a:r>
              <a:rPr lang="en-US" altLang="zh-CN" sz="1800" b="0" dirty="0" err="1" smtClean="0">
                <a:effectLst/>
              </a:rPr>
              <a:t>Openstack</a:t>
            </a:r>
            <a:r>
              <a:rPr lang="zh-CN" altLang="en-US" sz="1800" b="0" dirty="0" smtClean="0">
                <a:effectLst/>
              </a:rPr>
              <a:t>部署风险巨大</a:t>
            </a:r>
            <a:endParaRPr lang="en-US" altLang="zh-CN" sz="1800" b="0" dirty="0" smtClean="0">
              <a:effectLst/>
            </a:endParaRPr>
          </a:p>
          <a:p>
            <a:pPr lvl="2"/>
            <a:r>
              <a:rPr lang="zh-CN" altLang="en-US" sz="1600" b="0" dirty="0" smtClean="0">
                <a:effectLst/>
              </a:rPr>
              <a:t>单一的数据库</a:t>
            </a:r>
            <a:endParaRPr lang="en-US" altLang="zh-CN" sz="1600" b="0" dirty="0" smtClean="0">
              <a:effectLst/>
            </a:endParaRPr>
          </a:p>
          <a:p>
            <a:pPr lvl="2"/>
            <a:r>
              <a:rPr lang="zh-CN" altLang="en-US" sz="1600" b="0" dirty="0" smtClean="0">
                <a:effectLst/>
              </a:rPr>
              <a:t>巨大的管理成本</a:t>
            </a:r>
            <a:endParaRPr lang="en-US" altLang="zh-CN" sz="1600" b="0" dirty="0" smtClean="0">
              <a:effectLst/>
            </a:endParaRPr>
          </a:p>
          <a:p>
            <a:pPr lvl="2"/>
            <a:r>
              <a:rPr lang="zh-CN" altLang="en-US" sz="1600" b="0" dirty="0" smtClean="0">
                <a:effectLst/>
              </a:rPr>
              <a:t>紧耦合的系统</a:t>
            </a:r>
            <a:endParaRPr lang="en-US" altLang="zh-CN" sz="1600" b="0" dirty="0" smtClean="0">
              <a:effectLst/>
            </a:endParaRPr>
          </a:p>
          <a:p>
            <a:pPr lvl="1"/>
            <a:r>
              <a:rPr lang="zh-CN" altLang="en-US" sz="1800" b="0" dirty="0" smtClean="0">
                <a:effectLst/>
              </a:rPr>
              <a:t>部分组件的问题</a:t>
            </a:r>
            <a:endParaRPr lang="en-US" altLang="zh-CN" sz="1800" b="0" dirty="0" smtClean="0">
              <a:effectLst/>
            </a:endParaRPr>
          </a:p>
          <a:p>
            <a:pPr lvl="2"/>
            <a:r>
              <a:rPr lang="en-US" altLang="zh-CN" sz="1600" b="0" dirty="0" smtClean="0">
                <a:effectLst/>
              </a:rPr>
              <a:t>ceilomete</a:t>
            </a:r>
            <a:r>
              <a:rPr lang="en-US" altLang="zh-CN" sz="1600" b="0" dirty="0">
                <a:effectLst/>
              </a:rPr>
              <a:t>r</a:t>
            </a:r>
            <a:endParaRPr lang="en-US" altLang="zh-CN" sz="1600" b="0" dirty="0" smtClean="0">
              <a:effectLst/>
            </a:endParaRPr>
          </a:p>
          <a:p>
            <a:pPr lvl="2"/>
            <a:r>
              <a:rPr lang="en-US" altLang="zh-CN" sz="1600" b="0" dirty="0" smtClean="0">
                <a:effectLst/>
              </a:rPr>
              <a:t>dashboard</a:t>
            </a:r>
            <a:endParaRPr lang="en-US" altLang="zh-CN" sz="1600" b="0" dirty="0">
              <a:effectLst/>
            </a:endParaRPr>
          </a:p>
          <a:p>
            <a:pPr marL="457200"/>
            <a:r>
              <a:rPr lang="zh-CN" altLang="en-US" sz="2000" dirty="0" smtClean="0"/>
              <a:t>多个</a:t>
            </a:r>
            <a:r>
              <a:rPr lang="en-US" altLang="zh-CN" sz="2000" dirty="0" err="1" smtClean="0"/>
              <a:t>Opesntack</a:t>
            </a:r>
            <a:r>
              <a:rPr lang="zh-CN" altLang="en-US" sz="2000" dirty="0" smtClean="0"/>
              <a:t>的分布式云计算</a:t>
            </a:r>
            <a:endParaRPr lang="en-US" altLang="zh-CN" sz="2000" dirty="0" smtClean="0"/>
          </a:p>
          <a:p>
            <a:pPr marL="114300" indent="0">
              <a:buNone/>
            </a:pPr>
            <a:r>
              <a:rPr lang="zh-CN" altLang="en-US" sz="2000" dirty="0" smtClean="0"/>
              <a:t>    </a:t>
            </a:r>
            <a:r>
              <a:rPr lang="en-US" altLang="zh-CN" sz="2000" dirty="0" smtClean="0"/>
              <a:t>Cells</a:t>
            </a:r>
          </a:p>
          <a:p>
            <a:pPr marL="114300" indent="0">
              <a:buNone/>
            </a:pPr>
            <a:r>
              <a:rPr lang="en-US" altLang="zh-CN" sz="2000" dirty="0"/>
              <a:t>	</a:t>
            </a:r>
            <a:r>
              <a:rPr lang="zh-CN" altLang="en-US" sz="2000" b="0" dirty="0" smtClean="0">
                <a:effectLst/>
              </a:rPr>
              <a:t>消息队列和</a:t>
            </a:r>
            <a:r>
              <a:rPr lang="en-US" altLang="zh-CN" sz="2000" b="0" dirty="0" smtClean="0">
                <a:effectLst/>
              </a:rPr>
              <a:t>API</a:t>
            </a:r>
            <a:r>
              <a:rPr lang="zh-CN" altLang="en-US" sz="2000" b="0" dirty="0" smtClean="0">
                <a:effectLst/>
              </a:rPr>
              <a:t>的集中</a:t>
            </a:r>
            <a:endParaRPr lang="en-US" altLang="zh-CN" sz="2000" b="0" dirty="0" smtClean="0">
              <a:effectLst/>
            </a:endParaRPr>
          </a:p>
          <a:p>
            <a:pPr marL="114300" indent="0">
              <a:buNone/>
            </a:pPr>
            <a:r>
              <a:rPr lang="zh-CN" altLang="en-US" sz="2000" b="0" dirty="0">
                <a:effectLst/>
              </a:rPr>
              <a:t> </a:t>
            </a:r>
            <a:r>
              <a:rPr lang="zh-CN" altLang="en-US" sz="2000" b="0" dirty="0" smtClean="0">
                <a:effectLst/>
              </a:rPr>
              <a:t>         层次化的紧耦合系统</a:t>
            </a:r>
            <a:endParaRPr lang="en-US" altLang="zh-CN" sz="2000" dirty="0" smtClean="0"/>
          </a:p>
          <a:p>
            <a:pPr marL="114300" indent="0">
              <a:buNone/>
            </a:pPr>
            <a:r>
              <a:rPr lang="zh-CN" altLang="en-US" sz="2000" dirty="0"/>
              <a:t> </a:t>
            </a:r>
            <a:r>
              <a:rPr lang="zh-CN" altLang="en-US" sz="2000" dirty="0" smtClean="0"/>
              <a:t>   华为方案</a:t>
            </a:r>
            <a:endParaRPr lang="en-US" altLang="zh-CN" sz="2000" dirty="0" smtClean="0"/>
          </a:p>
          <a:p>
            <a:pPr marL="114300" indent="0">
              <a:buNone/>
            </a:pPr>
            <a:r>
              <a:rPr lang="en-US" altLang="zh-CN" sz="2000" dirty="0"/>
              <a:t>	</a:t>
            </a:r>
            <a:r>
              <a:rPr lang="zh-CN" altLang="en-US" sz="1800" b="0" dirty="0" smtClean="0">
                <a:effectLst/>
              </a:rPr>
              <a:t>分布式</a:t>
            </a:r>
            <a:r>
              <a:rPr lang="en-US" altLang="zh-CN" sz="1800" b="0" dirty="0" err="1" smtClean="0">
                <a:effectLst/>
              </a:rPr>
              <a:t>Openstack</a:t>
            </a:r>
            <a:r>
              <a:rPr lang="zh-CN" altLang="en-US" sz="1800" b="0" dirty="0" smtClean="0">
                <a:effectLst/>
              </a:rPr>
              <a:t>云</a:t>
            </a:r>
            <a:endParaRPr lang="en-US" altLang="zh-CN" sz="1800" b="0" dirty="0" smtClean="0">
              <a:effectLst/>
            </a:endParaRPr>
          </a:p>
          <a:p>
            <a:pPr marL="114300" indent="0">
              <a:buNone/>
            </a:pPr>
            <a:r>
              <a:rPr lang="zh-CN" altLang="en-US" sz="1800" b="0" dirty="0">
                <a:effectLst/>
              </a:rPr>
              <a:t> </a:t>
            </a:r>
            <a:r>
              <a:rPr lang="zh-CN" altLang="en-US" sz="1800" b="0" dirty="0" smtClean="0">
                <a:effectLst/>
              </a:rPr>
              <a:t>           支持跨云的虚拟机互联</a:t>
            </a:r>
            <a:endParaRPr lang="en-US" altLang="zh-CN" sz="1800" b="0" dirty="0">
              <a:effectLst/>
            </a:endParaRP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02870" y="152400"/>
            <a:ext cx="81553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 smtClean="0"/>
              <a:t>技术实现</a:t>
            </a:r>
            <a:r>
              <a:rPr lang="en-US" altLang="zh-CN" sz="2800" dirty="0" smtClean="0"/>
              <a:t>—</a:t>
            </a:r>
            <a:r>
              <a:rPr lang="zh-CN" altLang="en-US" sz="2800" dirty="0">
                <a:latin typeface="+mn-ea"/>
              </a:rPr>
              <a:t>大规模部署</a:t>
            </a:r>
            <a:r>
              <a:rPr lang="zh-CN" altLang="en-US" sz="2800" dirty="0" smtClean="0">
                <a:latin typeface="+mn-ea"/>
              </a:rPr>
              <a:t>问题</a:t>
            </a:r>
            <a:endParaRPr lang="en-US" altLang="zh-CN" sz="28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09457" y="3200400"/>
            <a:ext cx="426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计算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系统的虚拟化环境的</a:t>
            </a:r>
            <a:r>
              <a:rPr lang="zh-CN" altLang="en-US" sz="2000" dirty="0" smtClean="0"/>
              <a:t>期望</a:t>
            </a:r>
            <a:endParaRPr lang="en-US" altLang="zh-CN" sz="2000" dirty="0" smtClean="0"/>
          </a:p>
          <a:p>
            <a:pPr algn="l"/>
            <a:endParaRPr lang="en-US" altLang="zh-CN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松耦合的层次化架构</a:t>
            </a:r>
            <a:endParaRPr lang="en-US" altLang="zh-C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小规模的</a:t>
            </a:r>
            <a:r>
              <a:rPr lang="en-US" altLang="zh-C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云集群</a:t>
            </a:r>
            <a:endParaRPr lang="en-US" altLang="zh-C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集中的镜像、网络和监控</a:t>
            </a:r>
            <a:endParaRPr lang="en-US" altLang="zh-C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面向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多用户跨云集群的统一平台</a:t>
            </a:r>
            <a:endParaRPr lang="en-US" altLang="zh-C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105400" y="1239456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Dashboard</a:t>
            </a:r>
            <a:r>
              <a:rPr lang="zh-CN" altLang="en-US" dirty="0" smtClean="0"/>
              <a:t>  慢！</a:t>
            </a:r>
            <a:endParaRPr lang="en-US" altLang="zh-CN" dirty="0" smtClean="0"/>
          </a:p>
          <a:p>
            <a:r>
              <a:rPr lang="zh-CN" altLang="en-US" dirty="0" smtClean="0"/>
              <a:t>      </a:t>
            </a:r>
            <a:r>
              <a:rPr lang="en-US" altLang="zh-CN" dirty="0" smtClean="0"/>
              <a:t>Ceilometer </a:t>
            </a:r>
            <a:r>
              <a:rPr lang="zh-CN" altLang="en-US" dirty="0" smtClean="0"/>
              <a:t> 慢！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1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000" dirty="0" smtClean="0">
              <a:effectLst/>
            </a:endParaRPr>
          </a:p>
          <a:p>
            <a:r>
              <a:rPr lang="zh-CN" altLang="en-US" sz="2000" dirty="0" smtClean="0">
                <a:effectLst/>
              </a:rPr>
              <a:t>采用</a:t>
            </a:r>
            <a:r>
              <a:rPr lang="en-US" altLang="zh-CN" sz="2000" dirty="0" err="1" smtClean="0">
                <a:effectLst/>
              </a:rPr>
              <a:t>Openstack</a:t>
            </a:r>
            <a:r>
              <a:rPr lang="zh-CN" altLang="en-US" sz="2000" dirty="0">
                <a:effectLst/>
              </a:rPr>
              <a:t>构建</a:t>
            </a:r>
            <a:r>
              <a:rPr lang="zh-CN" altLang="en-US" sz="2000" dirty="0" smtClean="0">
                <a:effectLst/>
              </a:rPr>
              <a:t>计算资源虚拟化的基础平台，技术上已基本成熟</a:t>
            </a:r>
            <a:endParaRPr lang="en-US" altLang="zh-CN" sz="2000" dirty="0" smtClean="0">
              <a:effectLst/>
            </a:endParaRPr>
          </a:p>
          <a:p>
            <a:endParaRPr lang="en-US" altLang="zh-CN" sz="2000" dirty="0" smtClean="0">
              <a:effectLst/>
            </a:endParaRPr>
          </a:p>
          <a:p>
            <a:r>
              <a:rPr lang="zh-CN" altLang="en-US" sz="2000" dirty="0" smtClean="0">
                <a:effectLst/>
              </a:rPr>
              <a:t>未来</a:t>
            </a:r>
            <a:r>
              <a:rPr lang="en-US" altLang="zh-CN" sz="2000" dirty="0" err="1" smtClean="0">
                <a:effectLst/>
              </a:rPr>
              <a:t>Openstack</a:t>
            </a:r>
            <a:r>
              <a:rPr lang="zh-CN" altLang="en-US" sz="2000" dirty="0" smtClean="0">
                <a:effectLst/>
              </a:rPr>
              <a:t>在高性能计算环境中实施大规模部署</a:t>
            </a:r>
            <a:endParaRPr lang="en-US" altLang="zh-CN" sz="2000" dirty="0" smtClean="0">
              <a:effectLst/>
            </a:endParaRPr>
          </a:p>
          <a:p>
            <a:pPr lvl="1"/>
            <a:r>
              <a:rPr lang="zh-CN" altLang="en-US" sz="2000" b="0" dirty="0" smtClean="0">
                <a:effectLst/>
              </a:rPr>
              <a:t>复杂的</a:t>
            </a:r>
            <a:r>
              <a:rPr lang="zh-CN" altLang="en-US" sz="2000" b="0" dirty="0">
                <a:effectLst/>
              </a:rPr>
              <a:t>资源评价和</a:t>
            </a:r>
            <a:r>
              <a:rPr lang="zh-CN" altLang="en-US" sz="2000" b="0" dirty="0" smtClean="0">
                <a:effectLst/>
              </a:rPr>
              <a:t>调度系统</a:t>
            </a:r>
            <a:endParaRPr lang="en-US" altLang="zh-CN" sz="2000" b="0" dirty="0" smtClean="0">
              <a:effectLst/>
            </a:endParaRPr>
          </a:p>
          <a:p>
            <a:pPr lvl="1"/>
            <a:r>
              <a:rPr lang="zh-CN" altLang="en-US" sz="2000" b="0" dirty="0" smtClean="0">
                <a:effectLst/>
              </a:rPr>
              <a:t>松耦合的云集群架构</a:t>
            </a:r>
            <a:endParaRPr lang="en-US" altLang="zh-CN" sz="2000" b="0" dirty="0" smtClean="0">
              <a:effectLst/>
            </a:endParaRP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71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2015/8/21</a:t>
            </a:fld>
            <a:r>
              <a:rPr lang="en-US" altLang="zh-CN"/>
              <a:t> - </a:t>
            </a:r>
            <a:fld id="{AC2037EA-B146-4222-9845-630306344989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 algn="ctr">
              <a:buFontTx/>
              <a:buNone/>
            </a:pPr>
            <a:endParaRPr lang="en-US" altLang="zh-CN" sz="8000" dirty="0" smtClean="0"/>
          </a:p>
          <a:p>
            <a:pPr algn="ctr">
              <a:buFontTx/>
              <a:buNone/>
            </a:pPr>
            <a:r>
              <a:rPr lang="zh-CN" altLang="en-US" sz="8000" dirty="0" smtClean="0"/>
              <a:t> 谢谢</a:t>
            </a:r>
            <a:r>
              <a:rPr lang="zh-CN" altLang="en-US" sz="8000" dirty="0"/>
              <a:t>！</a:t>
            </a:r>
          </a:p>
          <a:p>
            <a:pPr algn="ctr">
              <a:buFontTx/>
              <a:buNone/>
            </a:pPr>
            <a:endParaRPr lang="zh-CN" altLang="en-US" sz="8000" dirty="0"/>
          </a:p>
          <a:p>
            <a:pPr algn="ctr">
              <a:buFontTx/>
              <a:buNone/>
            </a:pP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p:sp>
        <p:nvSpPr>
          <p:cNvPr id="5" name="圆角矩形 4"/>
          <p:cNvSpPr/>
          <p:nvPr/>
        </p:nvSpPr>
        <p:spPr bwMode="auto">
          <a:xfrm>
            <a:off x="3638550" y="1823357"/>
            <a:ext cx="1866900" cy="381000"/>
          </a:xfrm>
          <a:prstGeom prst="roundRect">
            <a:avLst/>
          </a:prstGeom>
          <a:solidFill>
            <a:schemeClr val="accent6">
              <a:lumMod val="75000"/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400" b="0" dirty="0" smtClean="0">
                <a:latin typeface="+mn-ea"/>
                <a:ea typeface="+mn-ea"/>
              </a:rPr>
              <a:t>  背景介绍</a:t>
            </a:r>
            <a:endParaRPr lang="en-US" altLang="zh-CN" sz="2400" b="0" dirty="0">
              <a:latin typeface="+mn-ea"/>
              <a:ea typeface="+mn-ea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2457450" y="2781300"/>
            <a:ext cx="4229100" cy="381000"/>
          </a:xfrm>
          <a:prstGeom prst="roundRect">
            <a:avLst/>
          </a:prstGeom>
          <a:solidFill>
            <a:schemeClr val="accent6">
              <a:lumMod val="75000"/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400" b="0" dirty="0" smtClean="0">
                <a:latin typeface="+mn-ea"/>
                <a:ea typeface="+mn-ea"/>
              </a:rPr>
              <a:t>  计算系统虚拟化的设计目标</a:t>
            </a:r>
            <a:endParaRPr lang="en-US" altLang="zh-CN" sz="2400" b="0" dirty="0">
              <a:latin typeface="+mn-ea"/>
              <a:ea typeface="+mn-ea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905000" y="3739243"/>
            <a:ext cx="5562600" cy="381000"/>
          </a:xfrm>
          <a:prstGeom prst="roundRect">
            <a:avLst/>
          </a:prstGeom>
          <a:solidFill>
            <a:schemeClr val="accent6">
              <a:lumMod val="75000"/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400" b="0" dirty="0">
                <a:latin typeface="+mn-ea"/>
                <a:ea typeface="+mn-ea"/>
              </a:rPr>
              <a:t>高能所计算系统虚拟化的技术分析</a:t>
            </a:r>
            <a:endParaRPr lang="en-US" altLang="zh-CN" sz="24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90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285" y="4337666"/>
            <a:ext cx="5622925" cy="17526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 bwMode="auto">
          <a:xfrm>
            <a:off x="302872" y="4114800"/>
            <a:ext cx="8612528" cy="2209800"/>
          </a:xfrm>
          <a:prstGeom prst="roundRect">
            <a:avLst/>
          </a:prstGeom>
          <a:solidFill>
            <a:srgbClr val="FFFF00">
              <a:alpha val="1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81600"/>
          </a:xfrm>
        </p:spPr>
        <p:txBody>
          <a:bodyPr/>
          <a:lstStyle/>
          <a:p>
            <a:r>
              <a:rPr lang="zh-CN" altLang="en-US" sz="2000" dirty="0" smtClean="0"/>
              <a:t>高能所未来</a:t>
            </a:r>
            <a:r>
              <a:rPr lang="en-US" altLang="zh-CN" sz="2000" dirty="0" smtClean="0"/>
              <a:t>7</a:t>
            </a:r>
            <a:r>
              <a:rPr lang="zh-CN" altLang="en-US" sz="2000" dirty="0" smtClean="0"/>
              <a:t>年的大科学项目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计算需求</a:t>
            </a:r>
            <a:endParaRPr lang="en-US" altLang="zh-CN" sz="2000" dirty="0" smtClean="0"/>
          </a:p>
          <a:p>
            <a:pPr lvl="1"/>
            <a:r>
              <a:rPr lang="en-US" altLang="zh-CN" sz="2400" dirty="0" smtClean="0"/>
              <a:t>16PB</a:t>
            </a:r>
            <a:r>
              <a:rPr lang="zh-CN" altLang="en-US" sz="1400" dirty="0" smtClean="0"/>
              <a:t>存储</a:t>
            </a:r>
            <a:endParaRPr lang="en-US" altLang="zh-CN" sz="1400" dirty="0" smtClean="0"/>
          </a:p>
          <a:p>
            <a:pPr lvl="1"/>
            <a:r>
              <a:rPr lang="en-US" altLang="zh-CN" sz="2400" dirty="0" smtClean="0"/>
              <a:t>40000</a:t>
            </a:r>
            <a:r>
              <a:rPr lang="zh-CN" altLang="en-US" sz="1400" dirty="0" smtClean="0"/>
              <a:t>核计算资源</a:t>
            </a:r>
            <a:endParaRPr lang="en-US" altLang="zh-CN" sz="1400" dirty="0" smtClean="0"/>
          </a:p>
          <a:p>
            <a:endParaRPr lang="en-US" altLang="zh-CN" sz="2000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02871" y="152400"/>
            <a:ext cx="2781300" cy="533400"/>
          </a:xfrm>
        </p:spPr>
        <p:txBody>
          <a:bodyPr/>
          <a:lstStyle/>
          <a:p>
            <a:pPr algn="l"/>
            <a:r>
              <a:rPr lang="zh-CN" altLang="en-US" sz="2800" dirty="0" smtClean="0"/>
              <a:t>背景介绍</a:t>
            </a:r>
            <a:endParaRPr lang="zh-CN" altLang="en-US" sz="28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91208"/>
            <a:ext cx="1847850" cy="79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454505"/>
            <a:ext cx="1218812" cy="99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2716568"/>
            <a:ext cx="160020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617" y="1717286"/>
            <a:ext cx="1781175" cy="59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36" y="2829271"/>
            <a:ext cx="2327703" cy="66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0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81600"/>
          </a:xfrm>
        </p:spPr>
        <p:txBody>
          <a:bodyPr/>
          <a:lstStyle/>
          <a:p>
            <a:r>
              <a:rPr lang="zh-CN" altLang="en-US" dirty="0" smtClean="0"/>
              <a:t>数据中心网络</a:t>
            </a:r>
            <a:endParaRPr lang="en-US" altLang="zh-CN" dirty="0" smtClean="0"/>
          </a:p>
          <a:p>
            <a:pPr lvl="1"/>
            <a:r>
              <a:rPr lang="en-US" altLang="zh-CN" b="0" dirty="0" smtClean="0">
                <a:effectLst/>
              </a:rPr>
              <a:t>2015.7.18</a:t>
            </a:r>
          </a:p>
          <a:p>
            <a:pPr lvl="1"/>
            <a:r>
              <a:rPr lang="zh-CN" altLang="en-US" b="0" dirty="0" smtClean="0">
                <a:effectLst/>
              </a:rPr>
              <a:t>双机虚拟化   双核心交换机</a:t>
            </a:r>
            <a:endParaRPr lang="en-US" altLang="zh-CN" b="0" dirty="0" smtClean="0">
              <a:effectLst/>
            </a:endParaRPr>
          </a:p>
          <a:p>
            <a:pPr lvl="1"/>
            <a:r>
              <a:rPr lang="zh-CN" altLang="en-US" b="0" dirty="0" smtClean="0">
                <a:effectLst/>
              </a:rPr>
              <a:t>二层架构     核心层</a:t>
            </a:r>
            <a:r>
              <a:rPr lang="en-US" altLang="zh-CN" b="0" dirty="0" smtClean="0">
                <a:effectLst/>
              </a:rPr>
              <a:t>+10G</a:t>
            </a:r>
            <a:r>
              <a:rPr lang="zh-CN" altLang="en-US" b="0" dirty="0" smtClean="0">
                <a:effectLst/>
              </a:rPr>
              <a:t> </a:t>
            </a:r>
            <a:r>
              <a:rPr lang="en-US" altLang="zh-CN" b="0" dirty="0" err="1" smtClean="0">
                <a:effectLst/>
              </a:rPr>
              <a:t>ToR</a:t>
            </a:r>
            <a:r>
              <a:rPr lang="zh-CN" altLang="en-US" b="0" dirty="0" smtClean="0">
                <a:effectLst/>
              </a:rPr>
              <a:t>交换机</a:t>
            </a:r>
            <a:endParaRPr lang="en-US" altLang="zh-CN" b="0" dirty="0" smtClean="0">
              <a:effectLst/>
            </a:endParaRPr>
          </a:p>
          <a:p>
            <a:pPr lvl="1"/>
            <a:r>
              <a:rPr lang="zh-CN" altLang="en-US" b="0" dirty="0" smtClean="0">
                <a:effectLst/>
              </a:rPr>
              <a:t>骨干带宽     </a:t>
            </a:r>
            <a:r>
              <a:rPr lang="en-US" altLang="zh-CN" b="0" dirty="0" smtClean="0">
                <a:effectLst/>
              </a:rPr>
              <a:t>160Gbps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架构特点</a:t>
            </a:r>
            <a:endParaRPr lang="en-US" altLang="zh-CN" dirty="0" smtClean="0"/>
          </a:p>
          <a:p>
            <a:pPr lvl="1"/>
            <a:r>
              <a:rPr lang="zh-CN" altLang="en-US" b="0" dirty="0" smtClean="0">
                <a:effectLst/>
              </a:rPr>
              <a:t>双万兆</a:t>
            </a:r>
            <a:r>
              <a:rPr lang="zh-CN" altLang="en-US" b="0" dirty="0">
                <a:effectLst/>
              </a:rPr>
              <a:t>防火墙</a:t>
            </a:r>
            <a:endParaRPr lang="en-US" altLang="zh-CN" b="0" dirty="0" smtClean="0">
              <a:effectLst/>
            </a:endParaRPr>
          </a:p>
          <a:p>
            <a:pPr lvl="1"/>
            <a:r>
              <a:rPr lang="zh-CN" altLang="en-US" b="0" dirty="0" smtClean="0">
                <a:effectLst/>
              </a:rPr>
              <a:t>独立的管理网络</a:t>
            </a:r>
            <a:endParaRPr lang="en-US" altLang="zh-CN" b="0" dirty="0" smtClean="0">
              <a:effectLst/>
            </a:endParaRPr>
          </a:p>
          <a:p>
            <a:pPr lvl="1"/>
            <a:r>
              <a:rPr lang="zh-CN" altLang="en-US" b="0" dirty="0" smtClean="0">
                <a:effectLst/>
              </a:rPr>
              <a:t>本地网络、登陆节点</a:t>
            </a:r>
            <a:r>
              <a:rPr lang="en-US" altLang="zh-CN" b="0" dirty="0" smtClean="0">
                <a:effectLst/>
              </a:rPr>
              <a:t>DMZ</a:t>
            </a:r>
            <a:r>
              <a:rPr lang="zh-CN" altLang="en-US" b="0" dirty="0" smtClean="0">
                <a:effectLst/>
              </a:rPr>
              <a:t>区、</a:t>
            </a:r>
            <a:r>
              <a:rPr lang="zh-CN" altLang="en-US" sz="1600" b="0" dirty="0" smtClean="0">
                <a:effectLst/>
              </a:rPr>
              <a:t>托管</a:t>
            </a:r>
            <a:r>
              <a:rPr lang="en-US" altLang="zh-CN" sz="1600" b="0" dirty="0" smtClean="0">
                <a:effectLst/>
              </a:rPr>
              <a:t>DMZ</a:t>
            </a:r>
            <a:r>
              <a:rPr lang="zh-CN" altLang="en-US" sz="1600" b="0" dirty="0" smtClean="0">
                <a:effectLst/>
              </a:rPr>
              <a:t>区</a:t>
            </a:r>
            <a:endParaRPr lang="en-US" altLang="zh-CN" sz="1600" b="0" dirty="0" smtClean="0">
              <a:effectLst/>
            </a:endParaRPr>
          </a:p>
          <a:p>
            <a:pPr lvl="1"/>
            <a:r>
              <a:rPr lang="zh-CN" altLang="en-US" sz="1600" b="0" dirty="0" smtClean="0">
                <a:effectLst/>
              </a:rPr>
              <a:t>独立的虚拟化网络</a:t>
            </a:r>
            <a:endParaRPr lang="en-US" altLang="zh-CN" sz="1600" b="0" dirty="0" smtClean="0">
              <a:effectLst/>
            </a:endParaRPr>
          </a:p>
          <a:p>
            <a:pPr lvl="1"/>
            <a:r>
              <a:rPr lang="en-US" altLang="zh-CN" b="0" dirty="0" smtClean="0">
                <a:effectLst/>
              </a:rPr>
              <a:t>SDN</a:t>
            </a:r>
            <a:r>
              <a:rPr lang="zh-CN" altLang="en-US" b="0" dirty="0" smtClean="0">
                <a:effectLst/>
              </a:rPr>
              <a:t>考虑</a:t>
            </a:r>
            <a:endParaRPr lang="en-US" altLang="zh-CN" b="0" dirty="0" smtClean="0">
              <a:effectLst/>
            </a:endParaRPr>
          </a:p>
          <a:p>
            <a:pPr lvl="1"/>
            <a:r>
              <a:rPr lang="en-US" altLang="zh-CN" b="0" dirty="0" smtClean="0">
                <a:effectLst/>
              </a:rPr>
              <a:t>IPv6</a:t>
            </a:r>
            <a:r>
              <a:rPr lang="zh-CN" altLang="en-US" b="0" dirty="0" smtClean="0">
                <a:effectLst/>
              </a:rPr>
              <a:t>预引入</a:t>
            </a:r>
            <a:endParaRPr lang="en-US" altLang="zh-CN" b="0" dirty="0" smtClean="0">
              <a:effectLst/>
            </a:endParaRP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66" y="914401"/>
            <a:ext cx="4478734" cy="281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26332"/>
            <a:ext cx="3298785" cy="244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标题 1"/>
          <p:cNvSpPr txBox="1">
            <a:spLocks/>
          </p:cNvSpPr>
          <p:nvPr/>
        </p:nvSpPr>
        <p:spPr bwMode="auto">
          <a:xfrm>
            <a:off x="302871" y="152400"/>
            <a:ext cx="278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kern="0" dirty="0" smtClean="0"/>
              <a:t>背景介绍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57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2057400"/>
          </a:xfrm>
        </p:spPr>
        <p:txBody>
          <a:bodyPr/>
          <a:lstStyle/>
          <a:p>
            <a:pPr marL="400050"/>
            <a:r>
              <a:rPr lang="zh-CN" altLang="en-US" sz="2000" dirty="0" smtClean="0"/>
              <a:t>计算系统规模扩张带来的问题</a:t>
            </a:r>
            <a:endParaRPr lang="en-US" altLang="zh-CN" sz="2000" dirty="0" smtClean="0"/>
          </a:p>
          <a:p>
            <a:pPr marL="800100" lvl="1"/>
            <a:r>
              <a:rPr lang="zh-CN" altLang="en-US" b="0" dirty="0" smtClean="0">
                <a:effectLst/>
              </a:rPr>
              <a:t>管理工作量大</a:t>
            </a:r>
            <a:endParaRPr lang="en-US" altLang="zh-CN" b="0" dirty="0" smtClean="0">
              <a:effectLst/>
            </a:endParaRPr>
          </a:p>
          <a:p>
            <a:pPr marL="800100" lvl="1"/>
            <a:r>
              <a:rPr lang="zh-CN" altLang="en-US" b="0" dirty="0" smtClean="0">
                <a:effectLst/>
              </a:rPr>
              <a:t>作业冲突、作业干扰</a:t>
            </a:r>
            <a:endParaRPr lang="en-US" altLang="zh-CN" b="0" dirty="0" smtClean="0">
              <a:effectLst/>
            </a:endParaRPr>
          </a:p>
          <a:p>
            <a:pPr marL="800100" lvl="1"/>
            <a:r>
              <a:rPr lang="zh-CN" altLang="en-US" b="0" dirty="0" smtClean="0">
                <a:effectLst/>
              </a:rPr>
              <a:t>故障恢复时间长</a:t>
            </a:r>
            <a:endParaRPr lang="en-US" altLang="zh-CN" b="0" dirty="0" smtClean="0">
              <a:effectLst/>
            </a:endParaRPr>
          </a:p>
          <a:p>
            <a:pPr marL="800100" lvl="1"/>
            <a:r>
              <a:rPr lang="en-US" altLang="zh-CN" b="0" dirty="0" smtClean="0">
                <a:effectLst/>
              </a:rPr>
              <a:t>…</a:t>
            </a:r>
          </a:p>
          <a:p>
            <a:pPr marL="400050"/>
            <a:r>
              <a:rPr lang="zh-CN" altLang="en-US" sz="2000" dirty="0" smtClean="0"/>
              <a:t>计算系统</a:t>
            </a:r>
            <a:r>
              <a:rPr lang="zh-CN" altLang="en-US" sz="2000" dirty="0"/>
              <a:t>虚拟</a:t>
            </a:r>
            <a:r>
              <a:rPr lang="zh-CN" altLang="en-US" sz="2000" dirty="0" smtClean="0"/>
              <a:t>化是解决上述问题的有效方法</a:t>
            </a:r>
            <a:endParaRPr lang="en-US" altLang="zh-CN" dirty="0" smtClean="0"/>
          </a:p>
          <a:p>
            <a:endParaRPr lang="en-US" altLang="zh-CN" b="0" dirty="0" smtClean="0">
              <a:effectLst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dirty="0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dirty="0" smtClean="0"/>
              <a:t> - </a:t>
            </a:r>
            <a:fld id="{ADE102C1-CBF5-4A82-8AA8-7F939797F2F0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02870" y="152400"/>
            <a:ext cx="533592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kern="0" dirty="0"/>
              <a:t>背景介绍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2870" y="3335786"/>
            <a:ext cx="426913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2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Cern</a:t>
            </a:r>
            <a:r>
              <a:rPr lang="zh-CN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 计算系统虚拟化的进展</a:t>
            </a:r>
            <a:endParaRPr lang="en-US" altLang="zh-CN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2011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年开展相关研究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2014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年布达佩斯全面采用</a:t>
            </a:r>
            <a:r>
              <a:rPr lang="en-US" altLang="zh-CN" sz="1600" b="0" kern="0" dirty="0" err="1">
                <a:solidFill>
                  <a:srgbClr val="000000"/>
                </a:solidFill>
                <a:latin typeface="Comic Sans MS"/>
                <a:ea typeface="幼圆"/>
              </a:rPr>
              <a:t>Openstack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实现虚拟化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2015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年达到</a:t>
            </a: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15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万虚核的虚拟化规模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采用固定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虚拟机</a:t>
            </a:r>
            <a:r>
              <a:rPr lang="en-US" altLang="zh-CN" sz="1600" b="0" kern="0" dirty="0" err="1" smtClean="0">
                <a:solidFill>
                  <a:srgbClr val="000000"/>
                </a:solidFill>
                <a:latin typeface="Comic Sans MS"/>
                <a:ea typeface="幼圆"/>
              </a:rPr>
              <a:t>nova-network+flat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方式实现虚拟网络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593771" y="3358580"/>
            <a:ext cx="4245429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zh-CN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高能所计算系统虚拟化的进展</a:t>
            </a:r>
            <a:endParaRPr lang="en-US" altLang="zh-CN" sz="12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2014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年</a:t>
            </a:r>
            <a:r>
              <a:rPr lang="en-US" altLang="zh-CN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5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月成立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云计算技术组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2014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年</a:t>
            </a: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11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月建成第一个实验床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2015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年</a:t>
            </a: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7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月虚拟化调度初步调试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通过</a:t>
            </a:r>
            <a:endParaRPr lang="en-US" altLang="zh-CN" sz="1600" b="0" kern="0" dirty="0" smtClean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1200150" lvl="2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规模化测试</a:t>
            </a:r>
            <a:endParaRPr lang="en-US" altLang="zh-CN" sz="1600" b="0" kern="0" dirty="0" smtClean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1200150" lvl="2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虚拟机静态测试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2015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年</a:t>
            </a:r>
            <a:r>
              <a:rPr lang="en-US" altLang="zh-CN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7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月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增加资源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endParaRPr lang="en-US" altLang="zh-CN" sz="12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14400"/>
            <a:ext cx="6400800" cy="1496028"/>
          </a:xfrm>
        </p:spPr>
        <p:txBody>
          <a:bodyPr/>
          <a:lstStyle/>
          <a:p>
            <a:pPr marL="400050"/>
            <a:r>
              <a:rPr lang="zh-CN" altLang="en-US" sz="2000" dirty="0" smtClean="0"/>
              <a:t>基于</a:t>
            </a:r>
            <a:r>
              <a:rPr lang="en-US" altLang="zh-CN" sz="2000" dirty="0" err="1" smtClean="0"/>
              <a:t>Openstack</a:t>
            </a:r>
            <a:r>
              <a:rPr lang="zh-CN" altLang="en-US" sz="2000" dirty="0" smtClean="0"/>
              <a:t>技术实现虚拟化基础平台</a:t>
            </a:r>
            <a:endParaRPr lang="en-US" altLang="zh-CN" sz="2000" dirty="0" smtClean="0"/>
          </a:p>
          <a:p>
            <a:pPr marL="800100" lvl="1"/>
            <a:r>
              <a:rPr lang="en-US" altLang="zh-CN" b="0" dirty="0" err="1" smtClean="0">
                <a:effectLst/>
              </a:rPr>
              <a:t>Openstack</a:t>
            </a:r>
            <a:r>
              <a:rPr lang="zh-CN" altLang="en-US" b="0" dirty="0" smtClean="0">
                <a:effectLst/>
              </a:rPr>
              <a:t>是开源软件</a:t>
            </a:r>
            <a:endParaRPr lang="en-US" altLang="zh-CN" b="0" dirty="0" smtClean="0">
              <a:effectLst/>
            </a:endParaRPr>
          </a:p>
          <a:p>
            <a:pPr marL="800100" lvl="1"/>
            <a:r>
              <a:rPr lang="en-US" altLang="zh-CN" b="0" dirty="0" err="1" smtClean="0">
                <a:effectLst/>
              </a:rPr>
              <a:t>Openstack</a:t>
            </a:r>
            <a:r>
              <a:rPr lang="zh-CN" altLang="en-US" b="0" dirty="0" smtClean="0">
                <a:effectLst/>
              </a:rPr>
              <a:t>的影响力和成熟度</a:t>
            </a:r>
            <a:endParaRPr lang="en-US" altLang="zh-CN" b="0" dirty="0" smtClean="0">
              <a:effectLst/>
            </a:endParaRPr>
          </a:p>
          <a:p>
            <a:pPr marL="800100" lvl="1"/>
            <a:r>
              <a:rPr lang="en-US" altLang="zh-CN" b="0" dirty="0" err="1" smtClean="0">
                <a:effectLst/>
              </a:rPr>
              <a:t>Openstack</a:t>
            </a:r>
            <a:r>
              <a:rPr lang="zh-CN" altLang="en-US" b="0" dirty="0" smtClean="0">
                <a:effectLst/>
              </a:rPr>
              <a:t>在</a:t>
            </a:r>
            <a:r>
              <a:rPr lang="en-US" altLang="zh-CN" b="0" dirty="0" err="1" smtClean="0">
                <a:effectLst/>
              </a:rPr>
              <a:t>Cern</a:t>
            </a:r>
            <a:r>
              <a:rPr lang="zh-CN" altLang="en-US" b="0" dirty="0" smtClean="0">
                <a:effectLst/>
              </a:rPr>
              <a:t>的广泛使用</a:t>
            </a:r>
            <a:endParaRPr lang="en-US" altLang="zh-CN" b="0" dirty="0" smtClean="0">
              <a:effectLst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302870" y="152400"/>
            <a:ext cx="55645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/>
              <a:t>高能所</a:t>
            </a:r>
            <a:r>
              <a:rPr lang="zh-CN" altLang="en-US" sz="2800" dirty="0" smtClean="0"/>
              <a:t>计算系统虚拟化的设计目标</a:t>
            </a:r>
            <a:endParaRPr lang="zh-CN" altLang="en-US" sz="2800" kern="0" dirty="0"/>
          </a:p>
        </p:txBody>
      </p:sp>
      <p:sp>
        <p:nvSpPr>
          <p:cNvPr id="2" name="圆角矩形 1"/>
          <p:cNvSpPr/>
          <p:nvPr/>
        </p:nvSpPr>
        <p:spPr bwMode="auto">
          <a:xfrm>
            <a:off x="1143000" y="2469542"/>
            <a:ext cx="6858000" cy="3429000"/>
          </a:xfrm>
          <a:prstGeom prst="roundRect">
            <a:avLst/>
          </a:prstGeom>
          <a:solidFill>
            <a:srgbClr val="92D05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0010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endParaRPr lang="en-US" altLang="zh-CN" sz="16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400050" lvl="0" indent="-342900" algn="l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zh-CN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基于作业驱动的虚拟机</a:t>
            </a:r>
            <a:r>
              <a:rPr lang="zh-CN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调度  弹性计算</a:t>
            </a:r>
            <a:r>
              <a:rPr lang="en-US" altLang="zh-CN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/</a:t>
            </a:r>
            <a:r>
              <a:rPr lang="zh-CN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按需计算</a:t>
            </a:r>
            <a:endParaRPr lang="en-US" altLang="zh-CN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80010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根据作业启动虚拟机，完成计算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任务后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释放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虚拟机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80010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根据作业类型选择</a:t>
            </a: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Image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，实现</a:t>
            </a:r>
            <a:r>
              <a:rPr lang="en-US" altLang="zh-CN" sz="1600" b="0" kern="0" dirty="0">
                <a:solidFill>
                  <a:srgbClr val="000000"/>
                </a:solidFill>
                <a:latin typeface="Comic Sans MS"/>
                <a:ea typeface="幼圆"/>
              </a:rPr>
              <a:t>OS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环境的完全匹配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80010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作业可以选择虚拟</a:t>
            </a: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计算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资源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80010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endParaRPr lang="en-US" altLang="zh-CN" sz="16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400050" lvl="0" indent="-342900" algn="l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zh-CN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幼圆"/>
              </a:rPr>
              <a:t>可计量的虚拟计算资源调度</a:t>
            </a:r>
            <a:endParaRPr lang="en-US" altLang="zh-CN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幼圆"/>
            </a:endParaRPr>
          </a:p>
          <a:p>
            <a:pPr marL="80010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资源性能分级</a:t>
            </a:r>
            <a:endParaRPr lang="en-US" altLang="zh-CN" sz="1600" b="0" kern="0" dirty="0" smtClean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80010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资源归属和使用的</a:t>
            </a:r>
            <a:r>
              <a:rPr lang="zh-CN" altLang="en-US" sz="1600" b="0" kern="0" dirty="0" smtClean="0">
                <a:solidFill>
                  <a:srgbClr val="000000"/>
                </a:solidFill>
                <a:latin typeface="Comic Sans MS"/>
                <a:ea typeface="幼圆"/>
              </a:rPr>
              <a:t>记帐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800100" lvl="1" indent="-285750" algn="l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zh-CN" altLang="en-US" sz="1600" b="0" kern="0" dirty="0">
                <a:solidFill>
                  <a:srgbClr val="000000"/>
                </a:solidFill>
                <a:latin typeface="Comic Sans MS"/>
                <a:ea typeface="幼圆"/>
              </a:rPr>
              <a:t>闲置资源的转让</a:t>
            </a:r>
            <a:endParaRPr lang="en-US" altLang="zh-CN" sz="1600" b="0" kern="0" dirty="0">
              <a:solidFill>
                <a:srgbClr val="000000"/>
              </a:solidFill>
              <a:latin typeface="Comic Sans MS"/>
              <a:ea typeface="幼圆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81600"/>
          </a:xfrm>
        </p:spPr>
        <p:txBody>
          <a:bodyPr/>
          <a:lstStyle/>
          <a:p>
            <a:r>
              <a:rPr lang="zh-CN" altLang="en-US" sz="2000" dirty="0" smtClean="0"/>
              <a:t>基于</a:t>
            </a:r>
            <a:r>
              <a:rPr lang="en-US" altLang="zh-CN" sz="2000" dirty="0" err="1" smtClean="0"/>
              <a:t>Openstack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Icshouse</a:t>
            </a:r>
            <a:endParaRPr lang="en-US" altLang="zh-CN" sz="2000" dirty="0"/>
          </a:p>
          <a:p>
            <a:r>
              <a:rPr lang="zh-CN" altLang="en-US" sz="2000" dirty="0" smtClean="0"/>
              <a:t>硬件资源</a:t>
            </a:r>
            <a:endParaRPr lang="en-US" altLang="zh-CN" sz="2000" dirty="0" smtClean="0"/>
          </a:p>
          <a:p>
            <a:pPr marL="457200" lvl="1" indent="0">
              <a:buNone/>
            </a:pPr>
            <a:r>
              <a:rPr lang="en-US" altLang="zh-CN" b="0" dirty="0" smtClean="0">
                <a:effectLst/>
              </a:rPr>
              <a:t>8</a:t>
            </a:r>
            <a:r>
              <a:rPr lang="zh-CN" altLang="en-US" b="0" dirty="0" smtClean="0">
                <a:effectLst/>
              </a:rPr>
              <a:t>台服务器   </a:t>
            </a:r>
            <a:r>
              <a:rPr lang="en-US" altLang="zh-CN" b="0" dirty="0" smtClean="0">
                <a:effectLst/>
              </a:rPr>
              <a:t>240</a:t>
            </a:r>
            <a:r>
              <a:rPr lang="zh-CN" altLang="en-US" b="0" dirty="0" smtClean="0">
                <a:effectLst/>
              </a:rPr>
              <a:t>核、</a:t>
            </a:r>
            <a:r>
              <a:rPr lang="en-US" altLang="zh-CN" b="0" dirty="0" smtClean="0">
                <a:effectLst/>
              </a:rPr>
              <a:t>912GB</a:t>
            </a:r>
            <a:r>
              <a:rPr lang="zh-CN" altLang="en-US" b="0" dirty="0" smtClean="0">
                <a:effectLst/>
              </a:rPr>
              <a:t>内存、</a:t>
            </a:r>
            <a:r>
              <a:rPr lang="en-US" altLang="zh-CN" b="0" dirty="0" smtClean="0">
                <a:effectLst/>
              </a:rPr>
              <a:t>6.34T</a:t>
            </a:r>
            <a:r>
              <a:rPr lang="zh-CN" altLang="en-US" b="0" dirty="0" smtClean="0">
                <a:effectLst/>
              </a:rPr>
              <a:t>存储</a:t>
            </a:r>
            <a:endParaRPr lang="en-US" altLang="zh-CN" b="0" dirty="0" smtClean="0">
              <a:effectLst/>
            </a:endParaRPr>
          </a:p>
          <a:p>
            <a:r>
              <a:rPr lang="zh-CN" altLang="en-US" sz="2000" dirty="0" smtClean="0"/>
              <a:t>提供</a:t>
            </a:r>
            <a:r>
              <a:rPr lang="en-US" altLang="zh-CN" sz="2000" dirty="0" smtClean="0"/>
              <a:t>UI</a:t>
            </a:r>
            <a:r>
              <a:rPr lang="zh-CN" altLang="en-US" sz="2000" dirty="0" smtClean="0"/>
              <a:t>和测试服务</a:t>
            </a:r>
            <a:endParaRPr lang="en-US" altLang="zh-CN" sz="2000" dirty="0" smtClean="0"/>
          </a:p>
          <a:p>
            <a:pPr marL="457200" lvl="1" indent="0">
              <a:buNone/>
            </a:pPr>
            <a:r>
              <a:rPr lang="zh-CN" altLang="en-US" b="0" dirty="0" smtClean="0">
                <a:effectLst/>
              </a:rPr>
              <a:t>计算系统</a:t>
            </a:r>
            <a:r>
              <a:rPr lang="en-US" altLang="zh-CN" b="0" dirty="0" smtClean="0">
                <a:effectLst/>
              </a:rPr>
              <a:t>UI</a:t>
            </a:r>
            <a:r>
              <a:rPr lang="zh-CN" altLang="en-US" b="0" dirty="0" smtClean="0">
                <a:effectLst/>
              </a:rPr>
              <a:t>    </a:t>
            </a:r>
            <a:r>
              <a:rPr lang="en-US" altLang="zh-CN" b="0" dirty="0" smtClean="0">
                <a:effectLst/>
              </a:rPr>
              <a:t>SL55\SL65</a:t>
            </a:r>
            <a:r>
              <a:rPr lang="zh-CN" altLang="en-US" b="0" dirty="0" smtClean="0">
                <a:effectLst/>
              </a:rPr>
              <a:t>  </a:t>
            </a:r>
            <a:r>
              <a:rPr lang="en-US" altLang="zh-CN" b="0" dirty="0" smtClean="0">
                <a:effectLst/>
              </a:rPr>
              <a:t>32</a:t>
            </a:r>
            <a:r>
              <a:rPr lang="zh-CN" altLang="en-US" b="0" dirty="0" smtClean="0">
                <a:effectLst/>
              </a:rPr>
              <a:t>位</a:t>
            </a:r>
            <a:r>
              <a:rPr lang="en-US" altLang="zh-CN" b="0" dirty="0" smtClean="0">
                <a:effectLst/>
              </a:rPr>
              <a:t>/64</a:t>
            </a:r>
            <a:r>
              <a:rPr lang="zh-CN" altLang="en-US" b="0" dirty="0" smtClean="0">
                <a:effectLst/>
              </a:rPr>
              <a:t>位</a:t>
            </a:r>
            <a:endParaRPr lang="en-US" altLang="zh-CN" b="0" dirty="0" smtClean="0">
              <a:effectLst/>
            </a:endParaRPr>
          </a:p>
          <a:p>
            <a:pPr marL="457200" lvl="1" indent="0">
              <a:buNone/>
            </a:pPr>
            <a:r>
              <a:rPr lang="zh-CN" altLang="en-US" b="0" dirty="0" smtClean="0">
                <a:effectLst/>
              </a:rPr>
              <a:t>计算系统</a:t>
            </a:r>
            <a:r>
              <a:rPr lang="en-US" altLang="zh-CN" b="0" dirty="0" smtClean="0">
                <a:effectLst/>
              </a:rPr>
              <a:t>WN</a:t>
            </a:r>
            <a:r>
              <a:rPr lang="zh-CN" altLang="en-US" b="0" dirty="0" smtClean="0">
                <a:effectLst/>
              </a:rPr>
              <a:t>  </a:t>
            </a:r>
            <a:r>
              <a:rPr lang="en-US" altLang="zh-CN" b="0" dirty="0" smtClean="0">
                <a:effectLst/>
              </a:rPr>
              <a:t>SL65</a:t>
            </a:r>
            <a:r>
              <a:rPr lang="zh-CN" altLang="en-US" b="0" dirty="0" smtClean="0">
                <a:effectLst/>
              </a:rPr>
              <a:t>  用于测试</a:t>
            </a:r>
            <a:endParaRPr lang="en-US" altLang="zh-CN" b="0" dirty="0" smtClean="0">
              <a:effectLst/>
            </a:endParaRPr>
          </a:p>
          <a:p>
            <a:pPr marL="457200" lvl="1" indent="0">
              <a:buNone/>
            </a:pPr>
            <a:r>
              <a:rPr lang="en-US" altLang="zh-CN" b="0" dirty="0" smtClean="0">
                <a:effectLst/>
              </a:rPr>
              <a:t>TEST</a:t>
            </a:r>
            <a:r>
              <a:rPr lang="zh-CN" altLang="en-US" b="0" dirty="0" smtClean="0">
                <a:effectLst/>
              </a:rPr>
              <a:t>             </a:t>
            </a:r>
            <a:r>
              <a:rPr lang="en-US" altLang="zh-CN" b="0" dirty="0" smtClean="0">
                <a:effectLst/>
              </a:rPr>
              <a:t>SL65\SL7.0\SL7.1\Win7</a:t>
            </a:r>
          </a:p>
          <a:p>
            <a:pPr marL="400050"/>
            <a:r>
              <a:rPr lang="zh-CN" altLang="en-US" sz="2000" dirty="0" smtClean="0">
                <a:effectLst/>
              </a:rPr>
              <a:t>网络</a:t>
            </a:r>
            <a:endParaRPr lang="en-US" altLang="zh-CN" sz="2000" dirty="0" smtClean="0">
              <a:effectLst/>
            </a:endParaRPr>
          </a:p>
          <a:p>
            <a:pPr marL="514350" lvl="1" indent="0">
              <a:buNone/>
            </a:pPr>
            <a:r>
              <a:rPr lang="en-US" altLang="zh-CN" b="0" dirty="0" smtClean="0">
                <a:effectLst/>
              </a:rPr>
              <a:t>2</a:t>
            </a:r>
            <a:r>
              <a:rPr lang="zh-CN" altLang="en-US" b="0" dirty="0" smtClean="0">
                <a:effectLst/>
              </a:rPr>
              <a:t>个本地私有地址段，</a:t>
            </a:r>
            <a:r>
              <a:rPr lang="en-US" altLang="zh-CN" b="0" dirty="0" smtClean="0">
                <a:effectLst/>
              </a:rPr>
              <a:t>1</a:t>
            </a:r>
            <a:r>
              <a:rPr lang="zh-CN" altLang="en-US" b="0" dirty="0" smtClean="0">
                <a:effectLst/>
              </a:rPr>
              <a:t>个公有地址段</a:t>
            </a:r>
            <a:endParaRPr lang="en-US" altLang="zh-CN" b="0" dirty="0" smtClean="0">
              <a:effectLst/>
            </a:endParaRPr>
          </a:p>
          <a:p>
            <a:pPr marL="514350" lvl="1" indent="0">
              <a:buNone/>
            </a:pPr>
            <a:r>
              <a:rPr lang="zh-CN" altLang="en-US" b="0" dirty="0" smtClean="0">
                <a:effectLst/>
              </a:rPr>
              <a:t>虚拟机生成后</a:t>
            </a:r>
            <a:r>
              <a:rPr lang="en-US" altLang="zh-CN" b="0" dirty="0" smtClean="0">
                <a:effectLst/>
              </a:rPr>
              <a:t>15</a:t>
            </a:r>
            <a:r>
              <a:rPr lang="zh-CN" altLang="en-US" b="0" dirty="0" smtClean="0">
                <a:effectLst/>
              </a:rPr>
              <a:t>秒</a:t>
            </a:r>
            <a:r>
              <a:rPr lang="zh-CN" altLang="en-US" b="0" dirty="0">
                <a:effectLst/>
              </a:rPr>
              <a:t>自动</a:t>
            </a:r>
            <a:r>
              <a:rPr lang="zh-CN" altLang="en-US" b="0" dirty="0" smtClean="0">
                <a:effectLst/>
              </a:rPr>
              <a:t>生成真实域名</a:t>
            </a:r>
            <a:endParaRPr lang="en-US" altLang="zh-CN" b="0" dirty="0" smtClean="0">
              <a:effectLst/>
            </a:endParaRPr>
          </a:p>
          <a:p>
            <a:pPr marL="514350" lvl="1" indent="0">
              <a:buNone/>
            </a:pPr>
            <a:r>
              <a:rPr lang="zh-CN" altLang="en-US" b="0" dirty="0" smtClean="0">
                <a:effectLst/>
              </a:rPr>
              <a:t>同时加入</a:t>
            </a:r>
            <a:r>
              <a:rPr lang="en-US" altLang="zh-CN" b="0" dirty="0" smtClean="0">
                <a:effectLst/>
              </a:rPr>
              <a:t>PUPPET</a:t>
            </a:r>
            <a:r>
              <a:rPr lang="zh-CN" altLang="en-US" b="0" dirty="0" smtClean="0">
                <a:effectLst/>
              </a:rPr>
              <a:t>、</a:t>
            </a:r>
            <a:r>
              <a:rPr lang="en-US" altLang="zh-CN" b="0" dirty="0" smtClean="0">
                <a:effectLst/>
              </a:rPr>
              <a:t>VMM</a:t>
            </a:r>
            <a:r>
              <a:rPr lang="zh-CN" altLang="en-US" b="0" dirty="0" smtClean="0">
                <a:effectLst/>
              </a:rPr>
              <a:t>、</a:t>
            </a:r>
            <a:r>
              <a:rPr lang="en-US" altLang="zh-CN" b="0" dirty="0" smtClean="0">
                <a:effectLst/>
              </a:rPr>
              <a:t>ganglia</a:t>
            </a:r>
            <a:r>
              <a:rPr lang="zh-CN" altLang="en-US" sz="1200" b="0" dirty="0" smtClean="0">
                <a:effectLst/>
              </a:rPr>
              <a:t>等</a:t>
            </a:r>
            <a:endParaRPr lang="en-US" altLang="zh-CN" sz="1200" b="0" dirty="0" smtClean="0">
              <a:effectLst/>
            </a:endParaRPr>
          </a:p>
          <a:p>
            <a:pPr marL="400050"/>
            <a:r>
              <a:rPr lang="en-US" altLang="zh-CN" sz="2000" dirty="0" smtClean="0"/>
              <a:t>2014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月份小规模</a:t>
            </a:r>
            <a:r>
              <a:rPr lang="zh-CN" altLang="en-US" sz="2000" dirty="0" smtClean="0"/>
              <a:t>试用</a:t>
            </a:r>
            <a:endParaRPr lang="en-US" altLang="zh-CN" sz="2000" dirty="0" smtClean="0"/>
          </a:p>
          <a:p>
            <a:pPr marL="57150" lvl="1" indent="0">
              <a:buClr>
                <a:srgbClr val="ECAE14"/>
              </a:buClr>
              <a:buSzPct val="110000"/>
              <a:buNone/>
            </a:pPr>
            <a:r>
              <a:rPr lang="zh-CN" altLang="en-US" b="0" dirty="0" smtClean="0">
                <a:effectLst/>
              </a:rPr>
              <a:t>       </a:t>
            </a:r>
            <a:r>
              <a:rPr lang="en-US" altLang="zh-CN" b="0" dirty="0" smtClean="0">
                <a:effectLst/>
              </a:rPr>
              <a:t>93</a:t>
            </a:r>
            <a:r>
              <a:rPr lang="zh-CN" altLang="en-US" b="0" dirty="0">
                <a:effectLst/>
              </a:rPr>
              <a:t>个实际用户，每人只有</a:t>
            </a:r>
            <a:r>
              <a:rPr lang="en-US" altLang="zh-CN" b="0" dirty="0">
                <a:effectLst/>
              </a:rPr>
              <a:t>3</a:t>
            </a:r>
            <a:r>
              <a:rPr lang="zh-CN" altLang="en-US" b="0" dirty="0">
                <a:effectLst/>
              </a:rPr>
              <a:t>台虚拟机的配额</a:t>
            </a:r>
            <a:endParaRPr lang="en-US" altLang="zh-CN" b="0" dirty="0">
              <a:effectLst/>
            </a:endParaRPr>
          </a:p>
          <a:p>
            <a:pPr marL="400050"/>
            <a:r>
              <a:rPr lang="en-US" altLang="zh-CN" sz="2000" dirty="0" smtClean="0">
                <a:effectLst/>
              </a:rPr>
              <a:t>2015</a:t>
            </a:r>
            <a:r>
              <a:rPr lang="zh-CN" altLang="en-US" sz="2000" dirty="0" smtClean="0">
                <a:effectLst/>
              </a:rPr>
              <a:t>年</a:t>
            </a:r>
            <a:r>
              <a:rPr lang="en-US" altLang="zh-CN" sz="2000" dirty="0" smtClean="0">
                <a:effectLst/>
              </a:rPr>
              <a:t>8</a:t>
            </a:r>
            <a:r>
              <a:rPr lang="zh-CN" altLang="en-US" sz="2000" dirty="0" smtClean="0">
                <a:effectLst/>
              </a:rPr>
              <a:t>月份资源耗尽</a:t>
            </a:r>
            <a:endParaRPr lang="en-US" altLang="zh-CN" sz="2000" dirty="0">
              <a:effectLst/>
            </a:endParaRPr>
          </a:p>
          <a:p>
            <a:pPr marL="57150" indent="0">
              <a:buNone/>
            </a:pPr>
            <a:endParaRPr lang="en-US" altLang="zh-CN" sz="2000" b="0" dirty="0">
              <a:effectLst/>
            </a:endParaRP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02870" y="152400"/>
            <a:ext cx="60979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/>
              <a:t>高能所计算虚拟</a:t>
            </a:r>
            <a:r>
              <a:rPr lang="zh-CN" altLang="en-US" sz="2800" dirty="0" smtClean="0"/>
              <a:t>化平台的现状</a:t>
            </a:r>
            <a:endParaRPr lang="zh-CN" altLang="en-US" sz="2800" kern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37749"/>
            <a:ext cx="4116418" cy="271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19066" y="3224933"/>
            <a:ext cx="1977553" cy="345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7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02870" y="152400"/>
            <a:ext cx="60979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 smtClean="0"/>
              <a:t>计算</a:t>
            </a:r>
            <a:r>
              <a:rPr lang="zh-CN" altLang="en-US" sz="2800" dirty="0"/>
              <a:t>虚拟</a:t>
            </a:r>
            <a:r>
              <a:rPr lang="zh-CN" altLang="en-US" sz="2800" dirty="0" smtClean="0"/>
              <a:t>化平台建设的要素</a:t>
            </a:r>
            <a:endParaRPr lang="zh-CN" altLang="en-US" sz="2800" kern="0" dirty="0"/>
          </a:p>
        </p:txBody>
      </p:sp>
      <p:sp>
        <p:nvSpPr>
          <p:cNvPr id="12" name="圆角矩形 11"/>
          <p:cNvSpPr/>
          <p:nvPr/>
        </p:nvSpPr>
        <p:spPr bwMode="auto">
          <a:xfrm>
            <a:off x="3124199" y="1291548"/>
            <a:ext cx="2362199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ea typeface="+mn-ea"/>
              </a:rPr>
              <a:t>网络架构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3139150" y="1878000"/>
            <a:ext cx="2347249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n-ea"/>
                <a:ea typeface="+mn-ea"/>
              </a:rPr>
              <a:t>存储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3139632" y="2429240"/>
            <a:ext cx="2346767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  <a:ea typeface="+mn-ea"/>
              </a:rPr>
              <a:t>Image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3124200" y="3579464"/>
            <a:ext cx="23622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  <a:ea typeface="+mn-ea"/>
              </a:rPr>
              <a:t>Dashboard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3139150" y="4163989"/>
            <a:ext cx="234725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n-ea"/>
                <a:ea typeface="+mn-ea"/>
              </a:rPr>
              <a:t>安全与控制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3124200" y="2994939"/>
            <a:ext cx="23622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ea typeface="+mn-ea"/>
              </a:rPr>
              <a:t>环境</a:t>
            </a:r>
            <a:r>
              <a:rPr lang="zh-CN" altLang="en-US" dirty="0" smtClean="0">
                <a:latin typeface="+mn-ea"/>
                <a:ea typeface="+mn-ea"/>
              </a:rPr>
              <a:t>匹配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3139150" y="4748514"/>
            <a:ext cx="234725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n-ea"/>
                <a:ea typeface="+mn-ea"/>
              </a:rPr>
              <a:t>自动化</a:t>
            </a:r>
            <a:r>
              <a:rPr lang="zh-CN" altLang="en-US" dirty="0">
                <a:latin typeface="+mn-ea"/>
                <a:ea typeface="+mn-ea"/>
              </a:rPr>
              <a:t>安装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3124200" y="5333039"/>
            <a:ext cx="2362200" cy="3646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n-ea"/>
                <a:ea typeface="+mn-ea"/>
              </a:rPr>
              <a:t>大规模部署问题</a:t>
            </a:r>
            <a:endParaRPr lang="en-US" altLang="zh-CN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76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81600"/>
          </a:xfrm>
        </p:spPr>
        <p:txBody>
          <a:bodyPr/>
          <a:lstStyle/>
          <a:p>
            <a:r>
              <a:rPr lang="zh-CN" altLang="en-US" sz="2000" dirty="0" smtClean="0">
                <a:latin typeface="+mn-ea"/>
              </a:rPr>
              <a:t>网络需求</a:t>
            </a: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r>
              <a:rPr lang="zh-CN" altLang="en-US" b="0" dirty="0" smtClean="0">
                <a:effectLst/>
                <a:latin typeface="+mn-ea"/>
              </a:rPr>
              <a:t>虚拟机是合法的计算集群主机；高效的网络传输；灵活的接入任意网段、使用任意资源</a:t>
            </a:r>
            <a:endParaRPr lang="en-US" altLang="zh-CN" b="0" dirty="0" smtClean="0">
              <a:effectLst/>
              <a:latin typeface="+mn-ea"/>
            </a:endParaRPr>
          </a:p>
          <a:p>
            <a:pPr marL="457200" lvl="1" indent="0">
              <a:buNone/>
            </a:pPr>
            <a:endParaRPr lang="en-US" altLang="zh-CN" dirty="0" smtClean="0">
              <a:latin typeface="+mn-ea"/>
            </a:endParaRPr>
          </a:p>
          <a:p>
            <a:pPr marL="400050"/>
            <a:r>
              <a:rPr lang="en-US" altLang="zh-CN" sz="2000" dirty="0" err="1" smtClean="0">
                <a:latin typeface="+mn-ea"/>
              </a:rPr>
              <a:t>Openstack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zh-CN" altLang="en-US" sz="2000" dirty="0" smtClean="0">
                <a:latin typeface="+mn-ea"/>
              </a:rPr>
              <a:t>虚拟网络模型</a:t>
            </a:r>
            <a:endParaRPr lang="en-US" altLang="zh-CN" sz="2000" dirty="0" smtClean="0">
              <a:latin typeface="+mn-ea"/>
            </a:endParaRPr>
          </a:p>
          <a:p>
            <a:pPr marL="800100" lvl="1"/>
            <a:r>
              <a:rPr lang="zh-CN" altLang="en-US" b="0" dirty="0" smtClean="0">
                <a:effectLst/>
                <a:latin typeface="+mn-ea"/>
              </a:rPr>
              <a:t>网络架构</a:t>
            </a:r>
            <a:endParaRPr lang="en-US" altLang="zh-CN" b="0" dirty="0" smtClean="0">
              <a:effectLst/>
              <a:latin typeface="+mn-ea"/>
            </a:endParaRPr>
          </a:p>
          <a:p>
            <a:pPr marL="1200150" lvl="2"/>
            <a:r>
              <a:rPr lang="en-US" altLang="zh-CN" b="0" dirty="0" smtClean="0">
                <a:effectLst/>
                <a:latin typeface="+mn-ea"/>
              </a:rPr>
              <a:t>ML2</a:t>
            </a:r>
            <a:r>
              <a:rPr lang="zh-CN" altLang="en-US" b="0" dirty="0" smtClean="0">
                <a:effectLst/>
                <a:latin typeface="+mn-ea"/>
              </a:rPr>
              <a:t>     </a:t>
            </a:r>
            <a:r>
              <a:rPr lang="en-US" altLang="zh-CN" b="0" dirty="0" smtClean="0">
                <a:effectLst/>
                <a:latin typeface="+mn-ea"/>
              </a:rPr>
              <a:t>OVS</a:t>
            </a:r>
            <a:r>
              <a:rPr lang="zh-CN" altLang="en-US" b="0" dirty="0" smtClean="0">
                <a:effectLst/>
                <a:latin typeface="+mn-ea"/>
              </a:rPr>
              <a:t>、</a:t>
            </a:r>
            <a:r>
              <a:rPr lang="en-US" altLang="zh-CN" b="0" dirty="0" err="1" smtClean="0">
                <a:effectLst/>
                <a:latin typeface="+mn-ea"/>
              </a:rPr>
              <a:t>Linuxbridge</a:t>
            </a:r>
            <a:r>
              <a:rPr lang="en-US" altLang="zh-CN" b="0" dirty="0" smtClean="0">
                <a:effectLst/>
                <a:latin typeface="+mn-ea"/>
              </a:rPr>
              <a:t>…</a:t>
            </a:r>
            <a:r>
              <a:rPr lang="zh-CN" altLang="en-US" b="0" dirty="0" smtClean="0">
                <a:effectLst/>
                <a:latin typeface="+mn-ea"/>
              </a:rPr>
              <a:t>、</a:t>
            </a:r>
            <a:r>
              <a:rPr lang="en-US" altLang="zh-CN" b="0" dirty="0" smtClean="0">
                <a:effectLst/>
                <a:latin typeface="+mn-ea"/>
              </a:rPr>
              <a:t>Cisco</a:t>
            </a:r>
            <a:r>
              <a:rPr lang="zh-CN" altLang="en-US" b="0" dirty="0" smtClean="0">
                <a:effectLst/>
                <a:latin typeface="+mn-ea"/>
              </a:rPr>
              <a:t>、</a:t>
            </a:r>
            <a:r>
              <a:rPr lang="en-US" altLang="zh-CN" b="0" dirty="0" smtClean="0">
                <a:effectLst/>
                <a:latin typeface="+mn-ea"/>
              </a:rPr>
              <a:t>Arista</a:t>
            </a:r>
            <a:r>
              <a:rPr lang="zh-CN" altLang="en-US" b="0" dirty="0" smtClean="0">
                <a:effectLst/>
                <a:latin typeface="+mn-ea"/>
              </a:rPr>
              <a:t>、</a:t>
            </a:r>
            <a:r>
              <a:rPr lang="en-US" altLang="zh-CN" b="0" dirty="0" smtClean="0">
                <a:effectLst/>
                <a:latin typeface="+mn-ea"/>
              </a:rPr>
              <a:t>Brocade…</a:t>
            </a:r>
          </a:p>
          <a:p>
            <a:pPr marL="1200150" lvl="2"/>
            <a:r>
              <a:rPr lang="en-US" altLang="zh-CN" b="0" dirty="0" smtClean="0">
                <a:effectLst/>
                <a:latin typeface="+mn-ea"/>
              </a:rPr>
              <a:t>Neutron L2/L3</a:t>
            </a:r>
            <a:r>
              <a:rPr lang="zh-CN" altLang="en-US" b="0" dirty="0" smtClean="0">
                <a:effectLst/>
                <a:latin typeface="+mn-ea"/>
              </a:rPr>
              <a:t> </a:t>
            </a:r>
            <a:r>
              <a:rPr lang="en-US" altLang="zh-CN" b="0" dirty="0" smtClean="0">
                <a:effectLst/>
                <a:latin typeface="+mn-ea"/>
              </a:rPr>
              <a:t>Agent</a:t>
            </a:r>
          </a:p>
          <a:p>
            <a:pPr marL="1200150" lvl="2"/>
            <a:r>
              <a:rPr lang="en-US" altLang="zh-CN" b="0" dirty="0" smtClean="0">
                <a:effectLst/>
                <a:latin typeface="+mn-ea"/>
              </a:rPr>
              <a:t>Linux</a:t>
            </a:r>
            <a:r>
              <a:rPr lang="zh-CN" altLang="en-US" b="0" dirty="0" smtClean="0">
                <a:effectLst/>
                <a:latin typeface="+mn-ea"/>
              </a:rPr>
              <a:t> </a:t>
            </a:r>
            <a:r>
              <a:rPr lang="en-US" altLang="zh-CN" b="0" dirty="0" err="1" smtClean="0">
                <a:effectLst/>
                <a:latin typeface="+mn-ea"/>
              </a:rPr>
              <a:t>iptables</a:t>
            </a:r>
            <a:endParaRPr lang="en-US" altLang="zh-CN" b="0" dirty="0" smtClean="0">
              <a:effectLst/>
              <a:latin typeface="+mn-ea"/>
            </a:endParaRPr>
          </a:p>
          <a:p>
            <a:pPr marL="800100" lvl="1"/>
            <a:r>
              <a:rPr lang="zh-CN" altLang="en-US" b="0" dirty="0" smtClean="0">
                <a:effectLst/>
                <a:latin typeface="+mn-ea"/>
              </a:rPr>
              <a:t>管理网络、</a:t>
            </a:r>
            <a:r>
              <a:rPr lang="en-US" altLang="zh-CN" b="0" dirty="0" smtClean="0">
                <a:effectLst/>
                <a:latin typeface="+mn-ea"/>
              </a:rPr>
              <a:t>API</a:t>
            </a:r>
            <a:r>
              <a:rPr lang="zh-CN" altLang="en-US" b="0" dirty="0" smtClean="0">
                <a:effectLst/>
                <a:latin typeface="+mn-ea"/>
              </a:rPr>
              <a:t>网络、外部网络、内部网络 （租户网络 </a:t>
            </a:r>
            <a:r>
              <a:rPr lang="en-US" altLang="zh-CN" b="0" dirty="0" err="1" smtClean="0">
                <a:effectLst/>
                <a:latin typeface="+mn-ea"/>
              </a:rPr>
              <a:t>Falt</a:t>
            </a:r>
            <a:r>
              <a:rPr lang="en-US" altLang="zh-CN" b="0" dirty="0" smtClean="0">
                <a:effectLst/>
                <a:latin typeface="+mn-ea"/>
              </a:rPr>
              <a:t>\</a:t>
            </a:r>
            <a:r>
              <a:rPr lang="en-US" altLang="zh-CN" b="0" dirty="0" err="1" smtClean="0">
                <a:effectLst/>
                <a:latin typeface="+mn-ea"/>
              </a:rPr>
              <a:t>Vlan</a:t>
            </a:r>
            <a:r>
              <a:rPr lang="en-US" altLang="zh-CN" b="0" dirty="0" smtClean="0">
                <a:effectLst/>
                <a:latin typeface="+mn-ea"/>
              </a:rPr>
              <a:t>\</a:t>
            </a:r>
            <a:r>
              <a:rPr lang="en-US" altLang="zh-CN" b="0" dirty="0" err="1" smtClean="0">
                <a:effectLst/>
                <a:latin typeface="+mn-ea"/>
              </a:rPr>
              <a:t>Gre</a:t>
            </a:r>
            <a:r>
              <a:rPr lang="en-US" altLang="zh-CN" b="0" dirty="0" smtClean="0">
                <a:effectLst/>
                <a:latin typeface="+mn-ea"/>
              </a:rPr>
              <a:t>\</a:t>
            </a:r>
            <a:r>
              <a:rPr lang="en-US" altLang="zh-CN" b="0" dirty="0" err="1" smtClean="0">
                <a:effectLst/>
                <a:latin typeface="+mn-ea"/>
              </a:rPr>
              <a:t>Vxlan</a:t>
            </a:r>
            <a:r>
              <a:rPr lang="zh-CN" altLang="en-US" b="0" dirty="0" smtClean="0">
                <a:effectLst/>
                <a:latin typeface="+mn-ea"/>
              </a:rPr>
              <a:t>）</a:t>
            </a:r>
            <a:endParaRPr lang="en-US" altLang="zh-CN" b="0" dirty="0" smtClean="0">
              <a:effectLst/>
              <a:latin typeface="+mn-ea"/>
            </a:endParaRPr>
          </a:p>
          <a:p>
            <a:pPr marL="800100" lvl="1"/>
            <a:r>
              <a:rPr lang="zh-CN" altLang="en-US" b="0" dirty="0" smtClean="0">
                <a:effectLst/>
                <a:latin typeface="+mn-ea"/>
              </a:rPr>
              <a:t>两个问题</a:t>
            </a:r>
            <a:endParaRPr lang="en-US" altLang="zh-CN" b="0" dirty="0" smtClean="0">
              <a:effectLst/>
              <a:latin typeface="+mn-ea"/>
            </a:endParaRPr>
          </a:p>
          <a:p>
            <a:pPr marL="1200150" lvl="2"/>
            <a:r>
              <a:rPr lang="zh-CN" altLang="en-US" b="0" dirty="0">
                <a:effectLst/>
                <a:latin typeface="+mn-ea"/>
              </a:rPr>
              <a:t>虚拟机对外不可达，内部、外部网络的人为隔离</a:t>
            </a:r>
            <a:endParaRPr lang="en-US" altLang="zh-CN" b="0" dirty="0">
              <a:effectLst/>
              <a:latin typeface="+mn-ea"/>
            </a:endParaRPr>
          </a:p>
          <a:p>
            <a:pPr marL="1200150" lvl="2"/>
            <a:r>
              <a:rPr lang="en-US" altLang="zh-CN" b="0" dirty="0" smtClean="0">
                <a:effectLst/>
                <a:latin typeface="+mn-ea"/>
              </a:rPr>
              <a:t>L3</a:t>
            </a:r>
            <a:r>
              <a:rPr lang="zh-CN" altLang="en-US" b="0" dirty="0" smtClean="0">
                <a:effectLst/>
                <a:latin typeface="+mn-ea"/>
              </a:rPr>
              <a:t>的转发瓶颈</a:t>
            </a:r>
            <a:endParaRPr lang="en-US" altLang="zh-CN" b="0" dirty="0" smtClean="0">
              <a:effectLst/>
              <a:latin typeface="+mn-ea"/>
            </a:endParaRPr>
          </a:p>
          <a:p>
            <a:pPr marL="400050"/>
            <a:r>
              <a:rPr lang="zh-CN" altLang="en-US" sz="2000" dirty="0">
                <a:latin typeface="+mn-ea"/>
              </a:rPr>
              <a:t>虚拟化网络</a:t>
            </a:r>
            <a:r>
              <a:rPr lang="zh-CN" altLang="en-US" sz="2000" dirty="0" smtClean="0">
                <a:latin typeface="+mn-ea"/>
              </a:rPr>
              <a:t>方案</a:t>
            </a:r>
            <a:endParaRPr lang="en-US" altLang="zh-CN" sz="2000" dirty="0" smtClean="0">
              <a:latin typeface="+mn-ea"/>
            </a:endParaRPr>
          </a:p>
          <a:p>
            <a:pPr marL="800100" lvl="1"/>
            <a:r>
              <a:rPr lang="en-US" altLang="zh-CN" dirty="0" smtClean="0">
                <a:latin typeface="+mn-ea"/>
              </a:rPr>
              <a:t>L2</a:t>
            </a:r>
            <a:r>
              <a:rPr lang="zh-CN" altLang="en-US" dirty="0" smtClean="0">
                <a:latin typeface="+mn-ea"/>
              </a:rPr>
              <a:t> 虚拟网络 </a:t>
            </a:r>
            <a:r>
              <a:rPr lang="en-US" altLang="zh-CN" dirty="0" smtClean="0">
                <a:latin typeface="+mn-ea"/>
              </a:rPr>
              <a:t>Neutron</a:t>
            </a:r>
            <a:r>
              <a:rPr lang="zh-CN" altLang="en-US" dirty="0" smtClean="0">
                <a:latin typeface="+mn-ea"/>
              </a:rPr>
              <a:t>    </a:t>
            </a:r>
            <a:r>
              <a:rPr lang="en-US" altLang="zh-CN" dirty="0" err="1" smtClean="0">
                <a:latin typeface="+mn-ea"/>
              </a:rPr>
              <a:t>OVS+Vlan</a:t>
            </a:r>
            <a:endParaRPr lang="en-US" altLang="zh-CN" dirty="0" smtClean="0">
              <a:latin typeface="+mn-ea"/>
            </a:endParaRPr>
          </a:p>
          <a:p>
            <a:pPr marL="800100" lvl="1"/>
            <a:r>
              <a:rPr lang="zh-CN" altLang="en-US" dirty="0" smtClean="0">
                <a:latin typeface="+mn-ea"/>
              </a:rPr>
              <a:t>放弃多租户隔离         开放</a:t>
            </a:r>
            <a:r>
              <a:rPr lang="en-US" altLang="zh-CN" dirty="0">
                <a:latin typeface="+mn-ea"/>
              </a:rPr>
              <a:t>Sec-group</a:t>
            </a:r>
            <a:r>
              <a:rPr lang="zh-CN" altLang="en-US" dirty="0" smtClean="0">
                <a:latin typeface="+mn-ea"/>
              </a:rPr>
              <a:t>；</a:t>
            </a:r>
            <a:endParaRPr lang="en-US" altLang="zh-CN" dirty="0" smtClean="0">
              <a:latin typeface="+mn-ea"/>
            </a:endParaRPr>
          </a:p>
          <a:p>
            <a:pPr marL="800100" lvl="1"/>
            <a:r>
              <a:rPr lang="en-US" altLang="zh-CN" dirty="0" smtClean="0">
                <a:latin typeface="+mn-ea"/>
              </a:rPr>
              <a:t>L3</a:t>
            </a:r>
            <a:r>
              <a:rPr lang="zh-CN" altLang="en-US" dirty="0" smtClean="0">
                <a:latin typeface="+mn-ea"/>
              </a:rPr>
              <a:t> 物理交换机转发      网关上</a:t>
            </a:r>
            <a:r>
              <a:rPr lang="zh-CN" altLang="en-US" dirty="0">
                <a:latin typeface="+mn-ea"/>
              </a:rPr>
              <a:t>的</a:t>
            </a:r>
            <a:r>
              <a:rPr lang="zh-CN" altLang="en-US" dirty="0" smtClean="0">
                <a:latin typeface="+mn-ea"/>
              </a:rPr>
              <a:t>网关</a:t>
            </a:r>
            <a:endParaRPr lang="en-US" altLang="zh-CN" dirty="0" smtClean="0">
              <a:latin typeface="+mn-ea"/>
            </a:endParaRPr>
          </a:p>
          <a:p>
            <a:pPr marL="800100" lvl="1"/>
            <a:r>
              <a:rPr lang="zh-CN" altLang="en-US" dirty="0" smtClean="0">
                <a:latin typeface="+mn-ea"/>
              </a:rPr>
              <a:t>支持多</a:t>
            </a:r>
            <a:r>
              <a:rPr lang="en-US" altLang="zh-CN" dirty="0" err="1" smtClean="0">
                <a:latin typeface="+mn-ea"/>
              </a:rPr>
              <a:t>vlan</a:t>
            </a:r>
            <a:r>
              <a:rPr lang="zh-CN" altLang="en-US" dirty="0" smtClean="0">
                <a:latin typeface="+mn-ea"/>
              </a:rPr>
              <a:t>             交换机</a:t>
            </a:r>
            <a:r>
              <a:rPr lang="zh-CN" altLang="en-US" dirty="0">
                <a:latin typeface="+mn-ea"/>
              </a:rPr>
              <a:t>端口启用</a:t>
            </a:r>
            <a:r>
              <a:rPr lang="en-US" altLang="zh-CN" dirty="0">
                <a:latin typeface="+mn-ea"/>
              </a:rPr>
              <a:t>802.1Q </a:t>
            </a:r>
            <a:r>
              <a:rPr lang="zh-CN" altLang="en-US" dirty="0">
                <a:latin typeface="+mn-ea"/>
              </a:rPr>
              <a:t>协议</a:t>
            </a:r>
            <a:endParaRPr lang="en-US" altLang="zh-CN" dirty="0">
              <a:latin typeface="+mn-ea"/>
            </a:endParaRPr>
          </a:p>
          <a:p>
            <a:pPr marL="171450" indent="0">
              <a:buNone/>
            </a:pPr>
            <a:endParaRPr lang="en-US" altLang="zh-CN" dirty="0" smtClean="0">
              <a:latin typeface="+mn-ea"/>
            </a:endParaRPr>
          </a:p>
          <a:p>
            <a:pPr marL="171450" indent="0">
              <a:buNone/>
            </a:pPr>
            <a:endParaRPr lang="en-US" altLang="zh-CN" dirty="0" smtClean="0">
              <a:latin typeface="+mn-ea"/>
            </a:endParaRPr>
          </a:p>
          <a:p>
            <a:pPr marL="800100" lvl="1"/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2015/8/21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02870" y="152400"/>
            <a:ext cx="70885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 smtClean="0"/>
              <a:t>技术实现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网络</a:t>
            </a:r>
            <a:endParaRPr lang="zh-CN" altLang="en-US" sz="2800" kern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053" y="160421"/>
            <a:ext cx="8229600" cy="605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096" y="697832"/>
            <a:ext cx="8213557" cy="50171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011" y="958516"/>
            <a:ext cx="8297240" cy="53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12 -0.00625 L -1.99948 -0.006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essional">
  <a:themeElements>
    <a:clrScheme name="">
      <a:dk1>
        <a:srgbClr val="000000"/>
      </a:dk1>
      <a:lt1>
        <a:srgbClr val="FFFFFF"/>
      </a:lt1>
      <a:dk2>
        <a:srgbClr val="353A90"/>
      </a:dk2>
      <a:lt2>
        <a:srgbClr val="FFCC00"/>
      </a:lt2>
      <a:accent1>
        <a:srgbClr val="FFCC00"/>
      </a:accent1>
      <a:accent2>
        <a:srgbClr val="9D9DFF"/>
      </a:accent2>
      <a:accent3>
        <a:srgbClr val="FFFFFF"/>
      </a:accent3>
      <a:accent4>
        <a:srgbClr val="000000"/>
      </a:accent4>
      <a:accent5>
        <a:srgbClr val="FFE2AA"/>
      </a:accent5>
      <a:accent6>
        <a:srgbClr val="8E8EE7"/>
      </a:accent6>
      <a:hlink>
        <a:srgbClr val="CCCCFF"/>
      </a:hlink>
      <a:folHlink>
        <a:srgbClr val="B2B2B2"/>
      </a:folHlink>
    </a:clrScheme>
    <a:fontScheme name="professional">
      <a:majorFont>
        <a:latin typeface="Comic Sans MS"/>
        <a:ea typeface="幼圆"/>
        <a:cs typeface=""/>
      </a:majorFont>
      <a:minorFont>
        <a:latin typeface="Comic Sans MS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8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CC00"/>
        </a:accent1>
        <a:accent2>
          <a:srgbClr val="9D9DFF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E8E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professional</Template>
  <TotalTime>10020</TotalTime>
  <Words>1293</Words>
  <Application>Microsoft Office PowerPoint</Application>
  <PresentationFormat>全屏显示(4:3)</PresentationFormat>
  <Paragraphs>286</Paragraphs>
  <Slides>18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幼圆</vt:lpstr>
      <vt:lpstr>Arial</vt:lpstr>
      <vt:lpstr>Comic Sans MS</vt:lpstr>
      <vt:lpstr>Wingdings</vt:lpstr>
      <vt:lpstr>professional</vt:lpstr>
      <vt:lpstr>PowerPoint 演示文稿</vt:lpstr>
      <vt:lpstr>提纲</vt:lpstr>
      <vt:lpstr>背景介绍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</dc:creator>
  <cp:lastModifiedBy>CT</cp:lastModifiedBy>
  <cp:revision>291</cp:revision>
  <cp:lastPrinted>1601-01-01T00:00:00Z</cp:lastPrinted>
  <dcterms:created xsi:type="dcterms:W3CDTF">1601-01-01T00:00:00Z</dcterms:created>
  <dcterms:modified xsi:type="dcterms:W3CDTF">2015-08-20T23:36:58Z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