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2" r:id="rId5"/>
  </p:sldMasterIdLst>
  <p:notesMasterIdLst>
    <p:notesMasterId r:id="rId30"/>
  </p:notesMasterIdLst>
  <p:sldIdLst>
    <p:sldId id="258" r:id="rId6"/>
    <p:sldId id="257" r:id="rId7"/>
    <p:sldId id="270" r:id="rId8"/>
    <p:sldId id="271" r:id="rId9"/>
    <p:sldId id="273" r:id="rId10"/>
    <p:sldId id="267" r:id="rId11"/>
    <p:sldId id="268" r:id="rId12"/>
    <p:sldId id="274" r:id="rId13"/>
    <p:sldId id="283" r:id="rId14"/>
    <p:sldId id="280" r:id="rId15"/>
    <p:sldId id="284" r:id="rId16"/>
    <p:sldId id="260" r:id="rId17"/>
    <p:sldId id="281" r:id="rId18"/>
    <p:sldId id="262" r:id="rId19"/>
    <p:sldId id="263" r:id="rId20"/>
    <p:sldId id="264" r:id="rId21"/>
    <p:sldId id="259" r:id="rId22"/>
    <p:sldId id="266" r:id="rId23"/>
    <p:sldId id="265" r:id="rId24"/>
    <p:sldId id="261" r:id="rId25"/>
    <p:sldId id="277" r:id="rId26"/>
    <p:sldId id="278" r:id="rId27"/>
    <p:sldId id="285" r:id="rId28"/>
    <p:sldId id="282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F0942-2DA8-43D7-B15A-C8BDB31C2D63}" type="datetimeFigureOut">
              <a:rPr lang="zh-CN" altLang="en-US" smtClean="0"/>
              <a:t>2015/8/20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28A1F-A918-47A1-B063-022F9ED2E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37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打星号的为未接入通行证</a:t>
            </a:r>
            <a:r>
              <a:rPr lang="en-US" altLang="zh-CN" dirty="0" smtClean="0"/>
              <a:t>/</a:t>
            </a:r>
            <a:r>
              <a:rPr lang="zh-CN" altLang="en-US" dirty="0" smtClean="0"/>
              <a:t>认证联盟的服务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3ECF-C797-4850-85D5-D700BB7AB71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加粗的研究所至少接入两个第三方应用。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3ECF-C797-4850-85D5-D700BB7AB71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B8B9-1833-4606-AED8-026E6C0C3FE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9D56-08E5-41E8-958F-0E4F511D1C91}" type="datetimeFigureOut">
              <a:rPr lang="zh-CN" altLang="en-US" smtClean="0"/>
              <a:pPr/>
              <a:t>2015/8/20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4858-E128-43E6-8865-A83AE8BAE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9D56-08E5-41E8-958F-0E4F511D1C91}" type="datetimeFigureOut">
              <a:rPr lang="zh-CN" altLang="en-US" smtClean="0"/>
              <a:pPr/>
              <a:t>2015/8/20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4858-E128-43E6-8865-A83AE8BAE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9D56-08E5-41E8-958F-0E4F511D1C91}" type="datetimeFigureOut">
              <a:rPr lang="zh-CN" altLang="en-US" smtClean="0"/>
              <a:pPr/>
              <a:t>2015/8/20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4858-E128-43E6-8865-A83AE8BAE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B4EE-E8AA-459C-B471-03C9241A41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8E4-3973-4A65-89F2-3F81D29625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B4EE-E8AA-459C-B471-03C9241A41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8E4-3973-4A65-89F2-3F81D29625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4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B4EE-E8AA-459C-B471-03C9241A41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8E4-3973-4A65-89F2-3F81D29625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45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B4EE-E8AA-459C-B471-03C9241A41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8E4-3973-4A65-89F2-3F81D29625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20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B4EE-E8AA-459C-B471-03C9241A41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8E4-3973-4A65-89F2-3F81D29625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B4EE-E8AA-459C-B471-03C9241A41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8E4-3973-4A65-89F2-3F81D29625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9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B4EE-E8AA-459C-B471-03C9241A41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8E4-3973-4A65-89F2-3F81D29625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6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B4EE-E8AA-459C-B471-03C9241A41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8E4-3973-4A65-89F2-3F81D29625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0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9D56-08E5-41E8-958F-0E4F511D1C91}" type="datetimeFigureOut">
              <a:rPr lang="zh-CN" altLang="en-US" smtClean="0"/>
              <a:pPr/>
              <a:t>2015/8/20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4858-E128-43E6-8865-A83AE8BAE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B4EE-E8AA-459C-B471-03C9241A41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8E4-3973-4A65-89F2-3F81D29625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40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B4EE-E8AA-459C-B471-03C9241A41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8E4-3973-4A65-89F2-3F81D29625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46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B4EE-E8AA-459C-B471-03C9241A41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8E4-3973-4A65-89F2-3F81D29625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76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9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27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22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83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8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9D56-08E5-41E8-958F-0E4F511D1C91}" type="datetimeFigureOut">
              <a:rPr lang="zh-CN" altLang="en-US" smtClean="0"/>
              <a:pPr/>
              <a:t>2015/8/20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4858-E128-43E6-8865-A83AE8BAE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2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57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20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9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8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 algn="l"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6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9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0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6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2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9D56-08E5-41E8-958F-0E4F511D1C91}" type="datetimeFigureOut">
              <a:rPr lang="zh-CN" altLang="en-US" smtClean="0"/>
              <a:pPr/>
              <a:t>2015/8/20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4858-E128-43E6-8865-A83AE8BAE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1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6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0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3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4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8288-6073-42F3-88B8-D4C2388AD377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5ECE-2D00-4D43-A9BE-3662ABC8EF1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2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81075"/>
            <a:ext cx="4038600" cy="2495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629025"/>
            <a:ext cx="4038600" cy="24971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338B-EE86-4768-9DC4-D8915A1779F3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18BC7-01C6-4CFE-BB3D-B5A6C1B7168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47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A9C-BFBE-4FE8-8E93-6AB507DEA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5A73-4F8D-43C2-9A9E-40CD55BD31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03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A9C-BFBE-4FE8-8E93-6AB507DEA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5A73-4F8D-43C2-9A9E-40CD55BD31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10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A9C-BFBE-4FE8-8E93-6AB507DEA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5A73-4F8D-43C2-9A9E-40CD55BD31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9D56-08E5-41E8-958F-0E4F511D1C91}" type="datetimeFigureOut">
              <a:rPr lang="zh-CN" altLang="en-US" smtClean="0"/>
              <a:pPr/>
              <a:t>2015/8/20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4858-E128-43E6-8865-A83AE8BAE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A9C-BFBE-4FE8-8E93-6AB507DEA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5A73-4F8D-43C2-9A9E-40CD55BD31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17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A9C-BFBE-4FE8-8E93-6AB507DEA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5A73-4F8D-43C2-9A9E-40CD55BD31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29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A9C-BFBE-4FE8-8E93-6AB507DEA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5A73-4F8D-43C2-9A9E-40CD55BD31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06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A9C-BFBE-4FE8-8E93-6AB507DEA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5A73-4F8D-43C2-9A9E-40CD55BD31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72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A9C-BFBE-4FE8-8E93-6AB507DEA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5A73-4F8D-43C2-9A9E-40CD55BD31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46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A9C-BFBE-4FE8-8E93-6AB507DEA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5A73-4F8D-43C2-9A9E-40CD55BD31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66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A9C-BFBE-4FE8-8E93-6AB507DEA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5A73-4F8D-43C2-9A9E-40CD55BD31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58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A9C-BFBE-4FE8-8E93-6AB507DEA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5A73-4F8D-43C2-9A9E-40CD55BD31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2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9D56-08E5-41E8-958F-0E4F511D1C91}" type="datetimeFigureOut">
              <a:rPr lang="zh-CN" altLang="en-US" smtClean="0"/>
              <a:pPr/>
              <a:t>2015/8/20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4858-E128-43E6-8865-A83AE8BAE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9D56-08E5-41E8-958F-0E4F511D1C91}" type="datetimeFigureOut">
              <a:rPr lang="zh-CN" altLang="en-US" smtClean="0"/>
              <a:pPr/>
              <a:t>2015/8/20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4858-E128-43E6-8865-A83AE8BAE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9D56-08E5-41E8-958F-0E4F511D1C91}" type="datetimeFigureOut">
              <a:rPr lang="zh-CN" altLang="en-US" smtClean="0"/>
              <a:pPr/>
              <a:t>2015/8/20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4858-E128-43E6-8865-A83AE8BAE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9D56-08E5-41E8-958F-0E4F511D1C91}" type="datetimeFigureOut">
              <a:rPr lang="zh-CN" altLang="en-US" smtClean="0"/>
              <a:pPr/>
              <a:t>2015/8/20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4858-E128-43E6-8865-A83AE8BAE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9D56-08E5-41E8-958F-0E4F511D1C91}" type="datetimeFigureOut">
              <a:rPr lang="zh-CN" altLang="en-US" smtClean="0"/>
              <a:pPr/>
              <a:t>2015/8/20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C4858-E128-43E6-8865-A83AE8BAED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5B4EE-E8AA-459C-B471-03C9241A41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28E4-3973-4A65-89F2-3F81D29625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7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5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9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CBA9C-BFBE-4FE8-8E93-6AB507DEA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5A73-4F8D-43C2-9A9E-40CD55BD31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5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.cstnet.cn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cloud.cn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科研信息化云服务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中科院网络中心  南凯</a:t>
            </a:r>
            <a:endParaRPr lang="en-US" altLang="zh-CN" dirty="0" smtClean="0"/>
          </a:p>
          <a:p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提升科技网环境，支撑科技云服务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/>
              <a:t>2015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5-6</a:t>
            </a:r>
            <a:r>
              <a:rPr lang="zh-CN" altLang="en-US" sz="2800" dirty="0" smtClean="0"/>
              <a:t>月，科技网先后开通</a:t>
            </a:r>
            <a:r>
              <a:rPr lang="zh-CN" altLang="en-US" sz="2800" dirty="0" smtClean="0">
                <a:solidFill>
                  <a:srgbClr val="0070C0"/>
                </a:solidFill>
              </a:rPr>
              <a:t>南京</a:t>
            </a:r>
            <a:r>
              <a:rPr lang="zh-CN" altLang="en-US" sz="2800" dirty="0"/>
              <a:t>、</a:t>
            </a:r>
            <a:r>
              <a:rPr lang="zh-CN" altLang="en-US" sz="2800" dirty="0">
                <a:solidFill>
                  <a:srgbClr val="0070C0"/>
                </a:solidFill>
              </a:rPr>
              <a:t>成都</a:t>
            </a:r>
            <a:r>
              <a:rPr lang="zh-CN" altLang="en-US" sz="2800" dirty="0"/>
              <a:t>骨干直联点，并实现</a:t>
            </a:r>
            <a:r>
              <a:rPr lang="zh-CN" altLang="en-US" sz="2800" dirty="0" smtClean="0"/>
              <a:t>与教育网在南京</a:t>
            </a:r>
            <a:r>
              <a:rPr lang="zh-CN" altLang="en-US" sz="2800" dirty="0"/>
              <a:t>、</a:t>
            </a:r>
            <a:r>
              <a:rPr lang="zh-CN" altLang="en-US" sz="2800" dirty="0" smtClean="0"/>
              <a:t>成都互联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6</a:t>
            </a:r>
            <a:r>
              <a:rPr lang="zh-CN" altLang="en-US" sz="2800" dirty="0" smtClean="0"/>
              <a:t>月，开通在</a:t>
            </a:r>
            <a:r>
              <a:rPr lang="zh-CN" altLang="en-US" sz="2800" dirty="0">
                <a:solidFill>
                  <a:srgbClr val="0070C0"/>
                </a:solidFill>
              </a:rPr>
              <a:t>上海</a:t>
            </a:r>
            <a:r>
              <a:rPr lang="zh-CN" altLang="en-US" sz="2800" dirty="0"/>
              <a:t>交换中心</a:t>
            </a:r>
            <a:r>
              <a:rPr lang="zh-CN" altLang="en-US" sz="2800" dirty="0" smtClean="0"/>
              <a:t>与联通互联（与电信此前已开通）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6</a:t>
            </a:r>
            <a:r>
              <a:rPr lang="zh-CN" altLang="en-US" sz="2800" dirty="0" smtClean="0"/>
              <a:t>月，新</a:t>
            </a:r>
            <a:r>
              <a:rPr lang="zh-CN" altLang="en-US" sz="2800" dirty="0"/>
              <a:t>开通并高速</a:t>
            </a:r>
            <a:r>
              <a:rPr lang="zh-CN" altLang="en-US" sz="2800" dirty="0" smtClean="0"/>
              <a:t>接入</a:t>
            </a:r>
            <a:r>
              <a:rPr lang="zh-CN" altLang="en-US" sz="2800" dirty="0" smtClean="0">
                <a:solidFill>
                  <a:srgbClr val="0070C0"/>
                </a:solidFill>
              </a:rPr>
              <a:t>广州</a:t>
            </a:r>
            <a:r>
              <a:rPr lang="zh-CN" altLang="en-US" sz="2800" dirty="0" smtClean="0"/>
              <a:t>交换中心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7</a:t>
            </a:r>
            <a:r>
              <a:rPr lang="zh-CN" altLang="en-US" sz="2800" dirty="0" smtClean="0"/>
              <a:t>月，</a:t>
            </a:r>
            <a:r>
              <a:rPr lang="en-US" altLang="zh-CN" sz="2800" dirty="0" smtClean="0"/>
              <a:t>CDN</a:t>
            </a:r>
            <a:r>
              <a:rPr lang="zh-CN" altLang="en-US" sz="2800" dirty="0" smtClean="0"/>
              <a:t>北京节点建成并投入使用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8</a:t>
            </a:r>
            <a:r>
              <a:rPr lang="zh-CN" altLang="en-US" sz="2800" dirty="0" smtClean="0"/>
              <a:t>月，开通在</a:t>
            </a:r>
            <a:r>
              <a:rPr lang="zh-CN" altLang="en-US" sz="2800" dirty="0" smtClean="0">
                <a:solidFill>
                  <a:srgbClr val="0070C0"/>
                </a:solidFill>
              </a:rPr>
              <a:t>北京</a:t>
            </a:r>
            <a:r>
              <a:rPr lang="zh-CN" altLang="en-US" sz="2800" dirty="0" smtClean="0"/>
              <a:t>与</a:t>
            </a:r>
            <a:r>
              <a:rPr lang="zh-CN" altLang="en-US" sz="2800" dirty="0"/>
              <a:t>腾讯网络的高速</a:t>
            </a:r>
            <a:r>
              <a:rPr lang="zh-CN" altLang="en-US" sz="2800" dirty="0" smtClean="0"/>
              <a:t>互联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8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云基础服务</a:t>
            </a:r>
            <a:r>
              <a:rPr lang="en-US" altLang="zh-CN" dirty="0"/>
              <a:t>——</a:t>
            </a:r>
            <a:r>
              <a:rPr lang="zh-CN" altLang="en-US" dirty="0" smtClean="0"/>
              <a:t>科技网通行证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2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3779912" y="3916784"/>
            <a:ext cx="151216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1800" dirty="0" smtClean="0">
                <a:latin typeface="Franklin Gothic Medium"/>
                <a:ea typeface="微软雅黑"/>
              </a:rPr>
              <a:t>Duckling</a:t>
            </a:r>
            <a:r>
              <a:rPr lang="zh-CN" altLang="en-US" sz="1800" dirty="0" smtClean="0">
                <a:latin typeface="Franklin Gothic Medium"/>
                <a:ea typeface="微软雅黑"/>
              </a:rPr>
              <a:t>平台</a:t>
            </a:r>
            <a:endParaRPr lang="zh-CN" altLang="en-US" sz="1800" dirty="0">
              <a:latin typeface="Franklin Gothic Medium"/>
              <a:ea typeface="微软雅黑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56" y="4407474"/>
            <a:ext cx="664183" cy="9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60392"/>
            <a:ext cx="405978" cy="3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347864" y="3429000"/>
            <a:ext cx="2304256" cy="4680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Franklin Gothic Medium"/>
                <a:ea typeface="微软雅黑"/>
              </a:rPr>
              <a:t>中国科技网</a:t>
            </a:r>
            <a:r>
              <a:rPr lang="zh-CN" altLang="en-US" sz="2000" b="1" dirty="0" smtClean="0">
                <a:solidFill>
                  <a:prstClr val="white"/>
                </a:solidFill>
                <a:latin typeface="Franklin Gothic Medium"/>
                <a:ea typeface="微软雅黑"/>
              </a:rPr>
              <a:t>通行证</a:t>
            </a:r>
            <a:endParaRPr lang="en-US" altLang="zh-CN" sz="2000" b="1" dirty="0">
              <a:solidFill>
                <a:prstClr val="white"/>
              </a:solidFill>
              <a:latin typeface="Franklin Gothic Medium"/>
              <a:ea typeface="微软雅黑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8422" y="2852936"/>
            <a:ext cx="2362232" cy="55399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用户数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年访问量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亿次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云形 12"/>
          <p:cNvSpPr/>
          <p:nvPr/>
        </p:nvSpPr>
        <p:spPr>
          <a:xfrm>
            <a:off x="2771800" y="2564904"/>
            <a:ext cx="3600400" cy="1983791"/>
          </a:xfrm>
          <a:prstGeom prst="cloud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876528" y="4063677"/>
            <a:ext cx="3267472" cy="20584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0" y="4223910"/>
            <a:ext cx="3294947" cy="18591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 txBox="1">
            <a:spLocks/>
          </p:cNvSpPr>
          <p:nvPr/>
        </p:nvSpPr>
        <p:spPr>
          <a:xfrm>
            <a:off x="1307725" y="4205832"/>
            <a:ext cx="1284612" cy="538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dirty="0" smtClean="0">
                <a:solidFill>
                  <a:srgbClr val="F79646">
                    <a:lumMod val="75000"/>
                  </a:srgbClr>
                </a:solidFill>
                <a:latin typeface="Franklin Gothic Medium"/>
                <a:ea typeface="微软雅黑"/>
              </a:rPr>
              <a:t>基础资源服务集成</a:t>
            </a:r>
            <a:endParaRPr lang="zh-CN" altLang="en-US" sz="1800" dirty="0">
              <a:solidFill>
                <a:srgbClr val="F79646">
                  <a:lumMod val="75000"/>
                </a:srgbClr>
              </a:solidFill>
              <a:latin typeface="Franklin Gothic Medium"/>
              <a:ea typeface="微软雅黑"/>
            </a:endParaRPr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7693628" y="1224073"/>
            <a:ext cx="1512168" cy="764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 smtClean="0">
                <a:solidFill>
                  <a:srgbClr val="F79646">
                    <a:lumMod val="75000"/>
                  </a:srgbClr>
                </a:solidFill>
                <a:latin typeface="Franklin Gothic Medium"/>
                <a:ea typeface="微软雅黑"/>
              </a:rPr>
              <a:t>科技云</a:t>
            </a:r>
            <a:r>
              <a:rPr lang="zh-CN" altLang="en-US" sz="1800" dirty="0">
                <a:solidFill>
                  <a:srgbClr val="F79646">
                    <a:lumMod val="75000"/>
                  </a:srgbClr>
                </a:solidFill>
                <a:latin typeface="Franklin Gothic Medium"/>
                <a:ea typeface="微软雅黑"/>
              </a:rPr>
              <a:t>应用服务引领</a:t>
            </a:r>
          </a:p>
        </p:txBody>
      </p:sp>
      <p:sp>
        <p:nvSpPr>
          <p:cNvPr id="30" name="标题 1"/>
          <p:cNvSpPr txBox="1">
            <a:spLocks/>
          </p:cNvSpPr>
          <p:nvPr/>
        </p:nvSpPr>
        <p:spPr>
          <a:xfrm>
            <a:off x="6174659" y="1151930"/>
            <a:ext cx="1518969" cy="570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 smtClean="0">
                <a:solidFill>
                  <a:srgbClr val="F79646">
                    <a:lumMod val="75000"/>
                  </a:srgbClr>
                </a:solidFill>
                <a:latin typeface="Franklin Gothic Medium"/>
                <a:ea typeface="微软雅黑"/>
              </a:rPr>
              <a:t>第三方应用有效集成</a:t>
            </a:r>
            <a:endParaRPr lang="zh-CN" altLang="en-US" sz="1800" dirty="0">
              <a:solidFill>
                <a:srgbClr val="F79646">
                  <a:lumMod val="75000"/>
                </a:srgbClr>
              </a:solidFill>
              <a:latin typeface="Franklin Gothic Medium"/>
              <a:ea typeface="微软雅黑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3275856" y="4513799"/>
            <a:ext cx="2038079" cy="392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 smtClean="0">
                <a:solidFill>
                  <a:srgbClr val="F79646">
                    <a:lumMod val="75000"/>
                  </a:srgbClr>
                </a:solidFill>
                <a:latin typeface="Franklin Gothic Medium"/>
                <a:ea typeface="微软雅黑"/>
              </a:rPr>
              <a:t>科技网云应用服务</a:t>
            </a:r>
            <a:endParaRPr lang="zh-CN" altLang="en-US" sz="1800" dirty="0">
              <a:solidFill>
                <a:srgbClr val="F79646">
                  <a:lumMod val="75000"/>
                </a:srgbClr>
              </a:solidFill>
              <a:latin typeface="Franklin Gothic Medium"/>
              <a:ea typeface="微软雅黑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9" y="2443362"/>
            <a:ext cx="12858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7955" y="5383153"/>
            <a:ext cx="1438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内容占位符 2"/>
          <p:cNvSpPr txBox="1">
            <a:spLocks/>
          </p:cNvSpPr>
          <p:nvPr/>
        </p:nvSpPr>
        <p:spPr>
          <a:xfrm>
            <a:off x="2123728" y="4941168"/>
            <a:ext cx="4248472" cy="117650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/>
          <a:p>
            <a:pPr algn="ctr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会议平台服务</a:t>
            </a:r>
            <a:r>
              <a:rPr lang="en-US" altLang="zh-CN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114</a:t>
            </a:r>
            <a:r>
              <a:rPr lang="zh-CN" altLang="en-US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个研究所</a:t>
            </a: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1285</a:t>
            </a:r>
            <a:r>
              <a:rPr lang="zh-CN" altLang="en-US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个会议</a:t>
            </a: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、注册</a:t>
            </a:r>
            <a:r>
              <a:rPr lang="en-US" altLang="zh-CN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人次。</a:t>
            </a:r>
            <a:endParaRPr lang="en-US" altLang="zh-CN" sz="12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团队文档库拥有团队</a:t>
            </a:r>
            <a:r>
              <a:rPr lang="en-US" altLang="zh-CN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6500</a:t>
            </a: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个、注册用户</a:t>
            </a:r>
            <a:r>
              <a:rPr lang="en-US" altLang="zh-CN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8.6</a:t>
            </a:r>
            <a:r>
              <a:rPr lang="zh-CN" altLang="en-US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人，月活</a:t>
            </a:r>
            <a:r>
              <a:rPr lang="en-US" altLang="zh-CN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人。</a:t>
            </a:r>
            <a:endParaRPr lang="en-US" altLang="zh-CN" sz="12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科信</a:t>
            </a: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en-US" altLang="zh-CN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45</a:t>
            </a:r>
            <a:r>
              <a:rPr lang="zh-CN" altLang="en-US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研究所</a:t>
            </a:r>
            <a:r>
              <a:rPr lang="en-US" altLang="zh-CN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课题组，并发在线</a:t>
            </a:r>
            <a:r>
              <a:rPr lang="en-US" altLang="zh-CN" sz="12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人。</a:t>
            </a:r>
            <a:endParaRPr lang="en-US" altLang="zh-CN" sz="12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科研主页中个人主页数超过</a:t>
            </a:r>
            <a:r>
              <a:rPr lang="en-US" altLang="zh-CN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6700</a:t>
            </a: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人，机构主页</a:t>
            </a:r>
            <a:r>
              <a:rPr lang="en-US" altLang="zh-CN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693</a:t>
            </a:r>
            <a:r>
              <a:rPr lang="zh-CN" altLang="en-US" sz="12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个。</a:t>
            </a:r>
            <a:endParaRPr lang="en-US" altLang="zh-CN" sz="12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" name="Picture 8" descr="D:\Work Files\ddl\duckling logo\logo pc 全系列png\icon@12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409822"/>
            <a:ext cx="688293" cy="683474"/>
          </a:xfrm>
          <a:prstGeom prst="rect">
            <a:avLst/>
          </a:prstGeom>
          <a:noFill/>
        </p:spPr>
      </p:pic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177097"/>
              </p:ext>
            </p:extLst>
          </p:nvPr>
        </p:nvGraphicFramePr>
        <p:xfrm>
          <a:off x="4067944" y="553224"/>
          <a:ext cx="2160240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/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理化所上网行为认证（</a:t>
                      </a:r>
                      <a:r>
                        <a:rPr lang="en-US" altLang="zh-CN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104700</a:t>
                      </a: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中国虚拟天文台（</a:t>
                      </a:r>
                      <a:r>
                        <a:rPr lang="en-US" altLang="zh-CN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96545</a:t>
                      </a: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金属所所务办公平台（</a:t>
                      </a:r>
                      <a:r>
                        <a:rPr lang="en-US" altLang="zh-CN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29100</a:t>
                      </a: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寒区旱区科学数据中心（</a:t>
                      </a:r>
                      <a:r>
                        <a:rPr lang="en-US" altLang="zh-CN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18418</a:t>
                      </a: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黑河计划数据管理中心（</a:t>
                      </a:r>
                      <a:r>
                        <a:rPr lang="en-US" altLang="zh-CN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16728</a:t>
                      </a: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院知识产权培训系统（</a:t>
                      </a:r>
                      <a:r>
                        <a:rPr lang="en-US" altLang="zh-CN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12338</a:t>
                      </a: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理化所软件管理平台（</a:t>
                      </a:r>
                      <a:r>
                        <a:rPr lang="en-US" altLang="zh-CN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8277</a:t>
                      </a: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LAMOST</a:t>
                      </a: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数据服务（</a:t>
                      </a:r>
                      <a:r>
                        <a:rPr lang="en-US" altLang="zh-CN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8173</a:t>
                      </a: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200353" y="271681"/>
            <a:ext cx="1877437" cy="276999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第三方应用</a:t>
            </a:r>
            <a:r>
              <a:rPr lang="zh-CN" altLang="en-US" sz="12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登录人次排名</a:t>
            </a:r>
            <a:endParaRPr lang="zh-CN" altLang="en-US" sz="1200" b="1" dirty="0">
              <a:solidFill>
                <a:srgbClr val="1F497D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1629" y="2658925"/>
            <a:ext cx="1210588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科学数据云</a:t>
            </a:r>
            <a:endParaRPr lang="zh-CN" altLang="en-US" sz="1600" b="1" dirty="0">
              <a:solidFill>
                <a:srgbClr val="1F497D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1" name="Picture 7" descr="http://www.gscloud.cn/new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2" y="3453654"/>
            <a:ext cx="25336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3" y="4407474"/>
            <a:ext cx="1015555" cy="89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8" y="1709468"/>
            <a:ext cx="1743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78" y="383384"/>
            <a:ext cx="2160240" cy="5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05" y="718208"/>
            <a:ext cx="2897006" cy="54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 flipH="1" flipV="1">
            <a:off x="395536" y="900483"/>
            <a:ext cx="2882888" cy="19524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17" descr="http://ts1.mm.bing.net/th?&amp;id=HN.608055081928950455&amp;w=300&amp;h=300&amp;c=0&amp;pid=1.9&amp;rs=0&amp;p=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9" y="1761461"/>
            <a:ext cx="1073527" cy="7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923499" y="1372737"/>
            <a:ext cx="168310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LAMOST</a:t>
            </a:r>
            <a:r>
              <a:rPr lang="zh-CN" altLang="en-US" sz="1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数据服务</a:t>
            </a:r>
            <a:endParaRPr lang="zh-CN" altLang="en-US" sz="1400" b="1" dirty="0">
              <a:solidFill>
                <a:srgbClr val="1F497D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012274" y="465639"/>
            <a:ext cx="2898659" cy="23872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Picture 19" descr="首页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431" y="1977865"/>
            <a:ext cx="1681354" cy="44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7524328" y="4437112"/>
            <a:ext cx="1500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高能物理</a:t>
            </a:r>
            <a:endParaRPr lang="en-US" altLang="zh-CN" sz="1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微生物</a:t>
            </a:r>
            <a:endParaRPr lang="en-US" altLang="zh-CN" sz="1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全球变化</a:t>
            </a:r>
            <a:r>
              <a:rPr lang="zh-CN" altLang="en-US" sz="1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生态学</a:t>
            </a:r>
            <a:endParaRPr lang="en-US" altLang="zh-CN" sz="1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煤炭能源</a:t>
            </a:r>
            <a:endParaRPr lang="en-US" altLang="zh-CN" sz="1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24328" y="3739679"/>
            <a:ext cx="1611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天文学</a:t>
            </a:r>
            <a:endParaRPr lang="en-US" altLang="zh-CN" sz="1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干细胞与生物医药</a:t>
            </a:r>
            <a:endParaRPr lang="en-US" altLang="zh-CN" sz="1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高寒环境观测</a:t>
            </a:r>
            <a:endParaRPr lang="en-US" altLang="zh-CN" sz="1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空间科学</a:t>
            </a:r>
            <a:endParaRPr lang="en-US" altLang="zh-CN" sz="1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21895" y="3731658"/>
            <a:ext cx="90883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领域云</a:t>
            </a:r>
            <a:endParaRPr lang="en-US" altLang="zh-CN" sz="1400" b="1" dirty="0" smtClean="0">
              <a:solidFill>
                <a:srgbClr val="1F497D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服务集成</a:t>
            </a:r>
            <a:endParaRPr lang="zh-CN" altLang="en-US" sz="1400" b="1" dirty="0">
              <a:solidFill>
                <a:srgbClr val="1F497D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85" y="2564904"/>
            <a:ext cx="1270991" cy="51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 descr="http://www.egeoscience.cn/assets/img/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12" y="3207875"/>
            <a:ext cx="1625268" cy="44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12620"/>
            <a:ext cx="1255422" cy="4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654" y="4407474"/>
            <a:ext cx="478938" cy="41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3637"/>
            <a:ext cx="9144000" cy="7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zh-CN" altLang="en-US" dirty="0" smtClean="0"/>
              <a:t>网通行证开发文档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0224" y="2132856"/>
            <a:ext cx="7020272" cy="2383749"/>
            <a:chOff x="60224" y="2132856"/>
            <a:chExt cx="7020272" cy="2383749"/>
          </a:xfrm>
        </p:grpSpPr>
        <p:pic>
          <p:nvPicPr>
            <p:cNvPr id="8" name="图片 7" descr="屏幕剪辑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4" y="2132856"/>
              <a:ext cx="7020272" cy="2383749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3779912" y="2204864"/>
              <a:ext cx="936104" cy="5436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67544" y="3861048"/>
              <a:ext cx="1080120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98" y="1628800"/>
            <a:ext cx="3384439" cy="484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联盟认证技术选择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SAML</a:t>
            </a:r>
            <a:r>
              <a:rPr lang="en-US" altLang="zh-CN" dirty="0"/>
              <a:t> is a set of standards that have been defined to </a:t>
            </a:r>
            <a:r>
              <a:rPr lang="en-US" altLang="zh-CN" u="sng" dirty="0"/>
              <a:t>share information about who a user is</a:t>
            </a:r>
            <a:r>
              <a:rPr lang="en-US" altLang="zh-CN" dirty="0"/>
              <a:t>, what his set of attributes are, and give you a way to grant/deny access to something or even request authentication. </a:t>
            </a:r>
          </a:p>
          <a:p>
            <a:r>
              <a:rPr lang="en-US" altLang="zh-CN" b="1" dirty="0">
                <a:solidFill>
                  <a:srgbClr val="0070C0"/>
                </a:solidFill>
              </a:rPr>
              <a:t>OAuth</a:t>
            </a:r>
            <a:r>
              <a:rPr lang="en-US" altLang="zh-CN" dirty="0"/>
              <a:t> is more about </a:t>
            </a:r>
            <a:r>
              <a:rPr lang="en-US" altLang="zh-CN" dirty="0">
                <a:solidFill>
                  <a:srgbClr val="0070C0"/>
                </a:solidFill>
              </a:rPr>
              <a:t>delegating</a:t>
            </a:r>
            <a:r>
              <a:rPr lang="en-US" altLang="zh-CN" dirty="0"/>
              <a:t> access to something. You are basically allowing someone to "act" as you. Its most commonly used to grant access </a:t>
            </a:r>
            <a:r>
              <a:rPr lang="en-US" altLang="zh-CN" dirty="0" smtClean="0">
                <a:solidFill>
                  <a:srgbClr val="0070C0"/>
                </a:solidFill>
              </a:rPr>
              <a:t>APIs</a:t>
            </a:r>
            <a:r>
              <a:rPr lang="en-US" altLang="zh-CN" dirty="0" smtClean="0"/>
              <a:t> that </a:t>
            </a:r>
            <a:r>
              <a:rPr lang="en-US" altLang="zh-CN" dirty="0"/>
              <a:t>can do something on your behalf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827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SAML </a:t>
            </a:r>
            <a:r>
              <a:rPr lang="en-US" altLang="zh-CN" dirty="0"/>
              <a:t>– single sign-on for enterprise users</a:t>
            </a:r>
          </a:p>
          <a:p>
            <a:r>
              <a:rPr lang="en-US" altLang="zh-CN" dirty="0"/>
              <a:t>OAuth – API authorization between </a:t>
            </a:r>
            <a:r>
              <a:rPr lang="en-US" altLang="zh-CN" dirty="0" smtClean="0"/>
              <a:t>applications</a:t>
            </a:r>
          </a:p>
          <a:p>
            <a:r>
              <a:rPr lang="en-US" altLang="zh-CN" dirty="0" err="1" smtClean="0"/>
              <a:t>OpenID</a:t>
            </a:r>
            <a:r>
              <a:rPr lang="en-US" altLang="zh-CN" dirty="0" smtClean="0"/>
              <a:t> – single sign-on for consumers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40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SAML, OAuth and </a:t>
            </a:r>
            <a:r>
              <a:rPr lang="en-US" altLang="zh-CN" dirty="0" err="1"/>
              <a:t>OpenID</a:t>
            </a:r>
            <a:r>
              <a:rPr lang="en-US" altLang="zh-CN" dirty="0"/>
              <a:t> all facilitate different intentions via a common underlying mechanism, which is </a:t>
            </a:r>
            <a:r>
              <a:rPr lang="en-US" altLang="zh-CN" b="1" dirty="0">
                <a:solidFill>
                  <a:srgbClr val="0070C0"/>
                </a:solidFill>
              </a:rPr>
              <a:t>redirection</a:t>
            </a:r>
            <a:r>
              <a:rPr lang="en-US" altLang="zh-CN" dirty="0"/>
              <a:t> to a service provider/identity authority for some private interaction, followed by </a:t>
            </a:r>
            <a:r>
              <a:rPr lang="en-US" altLang="zh-CN" b="1" dirty="0">
                <a:solidFill>
                  <a:srgbClr val="0070C0"/>
                </a:solidFill>
              </a:rPr>
              <a:t>redirection</a:t>
            </a:r>
            <a:r>
              <a:rPr lang="en-US" altLang="zh-CN" dirty="0"/>
              <a:t> to the originating third party app.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60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SAML Web Browser SSO Profile flow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/>
          <a:stretch/>
        </p:blipFill>
        <p:spPr bwMode="auto">
          <a:xfrm>
            <a:off x="107504" y="2590266"/>
            <a:ext cx="4169441" cy="284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OAuth2 Protocol flo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35" y="2590267"/>
            <a:ext cx="4433545" cy="30709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331640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SAML 2.0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47615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OAuth2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6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SAML’s </a:t>
            </a:r>
            <a:r>
              <a:rPr lang="zh-CN" altLang="zh-CN" dirty="0" smtClean="0"/>
              <a:t>limitation </a:t>
            </a:r>
            <a:r>
              <a:rPr lang="zh-CN" altLang="zh-CN" dirty="0"/>
              <a:t>of the HTTP POST binding for native </a:t>
            </a:r>
            <a:r>
              <a:rPr lang="zh-CN" altLang="zh-CN" dirty="0">
                <a:solidFill>
                  <a:srgbClr val="FF0000"/>
                </a:solidFill>
              </a:rPr>
              <a:t>mobile</a:t>
            </a:r>
            <a:r>
              <a:rPr lang="zh-CN" altLang="zh-CN" dirty="0"/>
              <a:t> apps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OAuth2 doesn't </a:t>
            </a:r>
            <a:r>
              <a:rPr lang="en-US" altLang="zh-CN" dirty="0"/>
              <a:t>assume the Client is a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0000"/>
                </a:solidFill>
              </a:rPr>
              <a:t>web-browser</a:t>
            </a:r>
            <a:r>
              <a:rPr lang="en-US" altLang="zh-CN" dirty="0" smtClean="0"/>
              <a:t> </a:t>
            </a:r>
            <a:r>
              <a:rPr lang="en-US" altLang="zh-CN" dirty="0"/>
              <a:t>whereas the default SAML Web Browser SSO Profile does.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09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i="1" dirty="0" smtClean="0"/>
              <a:t>“OAuth </a:t>
            </a:r>
            <a:r>
              <a:rPr lang="en-US" altLang="zh-CN" sz="2800" i="1" dirty="0"/>
              <a:t>is for Authorization, not </a:t>
            </a:r>
            <a:r>
              <a:rPr lang="en-US" altLang="zh-CN" sz="2800" i="1" dirty="0" smtClean="0"/>
              <a:t>Authentication”</a:t>
            </a:r>
          </a:p>
          <a:p>
            <a:endParaRPr lang="en-US" altLang="zh-CN" dirty="0"/>
          </a:p>
          <a:p>
            <a:r>
              <a:rPr lang="zh-CN" altLang="zh-CN" dirty="0"/>
              <a:t>But </a:t>
            </a:r>
            <a:r>
              <a:rPr lang="zh-CN" altLang="zh-CN" dirty="0" smtClean="0"/>
              <a:t>–</a:t>
            </a:r>
            <a:r>
              <a:rPr lang="en-US" altLang="zh-CN" dirty="0" smtClean="0"/>
              <a:t> </a:t>
            </a:r>
            <a:r>
              <a:rPr lang="zh-CN" altLang="zh-CN" dirty="0" smtClean="0"/>
              <a:t>Facebook</a:t>
            </a:r>
            <a:r>
              <a:rPr lang="zh-CN" altLang="zh-CN" dirty="0"/>
              <a:t>, Twitter, Salesforce, and Google and thousands of sites using them for authenticating and authorizing </a:t>
            </a:r>
            <a:r>
              <a:rPr lang="zh-CN" altLang="zh-CN" dirty="0" smtClean="0"/>
              <a:t>users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科技</a:t>
            </a:r>
            <a:r>
              <a:rPr lang="zh-CN" altLang="en-US" dirty="0" smtClean="0"/>
              <a:t>网通行证当前主要支持</a:t>
            </a:r>
            <a:r>
              <a:rPr lang="en-US" altLang="zh-CN" dirty="0" smtClean="0"/>
              <a:t>OAuth2</a:t>
            </a:r>
          </a:p>
          <a:p>
            <a:pPr lvl="1"/>
            <a:r>
              <a:rPr lang="zh-CN" altLang="en-US" dirty="0" smtClean="0"/>
              <a:t>也支持</a:t>
            </a:r>
            <a:r>
              <a:rPr lang="en-US" altLang="zh-CN" dirty="0" smtClean="0"/>
              <a:t>LDAP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1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科技云 </a:t>
            </a:r>
            <a:r>
              <a:rPr lang="en-US" altLang="zh-CN" dirty="0" smtClean="0">
                <a:solidFill>
                  <a:srgbClr val="0070C0"/>
                </a:solidFill>
              </a:rPr>
              <a:t>sciencecloud.cn</a:t>
            </a:r>
          </a:p>
          <a:p>
            <a:r>
              <a:rPr lang="zh-CN" altLang="en-US" dirty="0" smtClean="0"/>
              <a:t>科技云资源池</a:t>
            </a:r>
            <a:endParaRPr lang="en-US" altLang="zh-CN" dirty="0" smtClean="0"/>
          </a:p>
          <a:p>
            <a:r>
              <a:rPr lang="zh-CN" altLang="en-US" dirty="0" smtClean="0"/>
              <a:t>科技网通行证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联盟认证技术 </a:t>
            </a:r>
            <a:r>
              <a:rPr lang="en-US" altLang="zh-CN" dirty="0" smtClean="0"/>
              <a:t>(</a:t>
            </a:r>
            <a:r>
              <a:rPr lang="en-US" altLang="zh-CN" dirty="0" smtClean="0"/>
              <a:t>OAuth, SAML)</a:t>
            </a:r>
          </a:p>
          <a:p>
            <a:r>
              <a:rPr lang="zh-CN" altLang="en-US" dirty="0" smtClean="0"/>
              <a:t>无线漫游服务 </a:t>
            </a:r>
            <a:r>
              <a:rPr lang="en-US" altLang="zh-CN" sz="2400" dirty="0" smtClean="0"/>
              <a:t>CSTNET-Roam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39" y="3429463"/>
            <a:ext cx="664183" cy="9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Duckling</a:t>
            </a:r>
            <a:r>
              <a:rPr lang="zh-CN" altLang="en-US" dirty="0" smtClean="0"/>
              <a:t>是以支持团队协作为核心的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云应用平台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9552" y="4509120"/>
            <a:ext cx="1872208" cy="1800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通行证</a:t>
            </a: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UMT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5776" y="4509120"/>
            <a:ext cx="1872208" cy="180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云存储</a:t>
            </a: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CLB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836712"/>
            <a:ext cx="1872208" cy="17281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团队文档库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DDL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55776" y="836712"/>
            <a:ext cx="1872208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统一通信</a:t>
            </a: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b="1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dChat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0" y="4509120"/>
            <a:ext cx="1872208" cy="1800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组织通讯录</a:t>
            </a: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VMT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0" y="836712"/>
            <a:ext cx="1872208" cy="17281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科研活动</a:t>
            </a: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b="1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dHome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/CSP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88224" y="836712"/>
            <a:ext cx="1872208" cy="1728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应用集市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371724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0070C0"/>
                </a:solidFill>
                <a:latin typeface="Franklin Gothic Medium"/>
                <a:ea typeface="微软雅黑"/>
              </a:rPr>
              <a:t>@2014</a:t>
            </a:r>
            <a:endParaRPr lang="zh-CN" altLang="en-US" sz="2000" dirty="0">
              <a:solidFill>
                <a:srgbClr val="0070C0"/>
              </a:solidFill>
              <a:latin typeface="Franklin Gothic Medium"/>
              <a:ea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88224" y="4509120"/>
            <a:ext cx="1872208" cy="18002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运营管理</a:t>
            </a: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91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国际学术网络无线漫游</a:t>
            </a:r>
            <a:endParaRPr lang="zh-CN" altLang="en-US" b="1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eduroam</a:t>
            </a:r>
            <a:r>
              <a:rPr lang="zh-CN" altLang="en-US" sz="2800" dirty="0" smtClean="0"/>
              <a:t>国际</a:t>
            </a:r>
            <a:r>
              <a:rPr lang="en-US" altLang="zh-CN" sz="2800" dirty="0" err="1" smtClean="0"/>
              <a:t>WiFi</a:t>
            </a:r>
            <a:r>
              <a:rPr lang="zh-CN" altLang="en-US" sz="2800" dirty="0" smtClean="0"/>
              <a:t>漫游服务</a:t>
            </a:r>
            <a:r>
              <a:rPr lang="en-US" altLang="zh-CN" sz="2800" dirty="0" smtClean="0"/>
              <a:t>/</a:t>
            </a:r>
            <a:r>
              <a:rPr lang="en-US" altLang="zh-CN" sz="2800" dirty="0" err="1" smtClean="0"/>
              <a:t>eduroam</a:t>
            </a:r>
            <a:r>
              <a:rPr lang="en-US" altLang="zh-CN" sz="2800" dirty="0" smtClean="0"/>
              <a:t> CN</a:t>
            </a:r>
          </a:p>
          <a:p>
            <a:pPr lvl="1"/>
            <a:r>
              <a:rPr lang="zh-CN" altLang="en-US" sz="2400" dirty="0" smtClean="0"/>
              <a:t>中国科技网运营</a:t>
            </a:r>
            <a:r>
              <a:rPr lang="en-US" altLang="zh-CN" sz="2400" dirty="0" err="1" smtClean="0"/>
              <a:t>eduroam</a:t>
            </a:r>
            <a:r>
              <a:rPr lang="en-US" altLang="zh-CN" sz="2400" dirty="0" smtClean="0"/>
              <a:t> CN</a:t>
            </a:r>
            <a:r>
              <a:rPr lang="zh-CN" altLang="en-US" sz="2400" dirty="0" smtClean="0"/>
              <a:t>顶节点（中国大陆）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国内</a:t>
            </a:r>
            <a:r>
              <a:rPr lang="zh-CN" altLang="en-US" sz="2400" dirty="0" smtClean="0"/>
              <a:t>已有高校和研究所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家（正在接入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家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68960"/>
            <a:ext cx="3727445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2" descr="http://eduroam.cstnet.cn/r/cms/eduroam/default/media/images/bann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6992"/>
            <a:ext cx="4643470" cy="1724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5517232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Radius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技术实现联盟认证，需要一定的运维投入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14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CSTNET-Roam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省去设备和运维投入，购买服务</a:t>
            </a:r>
            <a:endParaRPr lang="en-US" altLang="zh-CN" dirty="0" smtClean="0"/>
          </a:p>
          <a:p>
            <a:r>
              <a:rPr lang="zh-CN" altLang="en-US" dirty="0" smtClean="0"/>
              <a:t>账号管理简单高效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使用中国科技网通行证，统一账号既方便最终用户使用，也便于研究所管理（提供组织通讯录工具）</a:t>
            </a:r>
          </a:p>
          <a:p>
            <a:r>
              <a:rPr lang="zh-CN" altLang="en-US" dirty="0" smtClean="0"/>
              <a:t>方便安全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一次认证后，当网络在范围内时自动连接且无需再次认证；</a:t>
            </a:r>
            <a:r>
              <a:rPr lang="en-US" altLang="zh-CN" dirty="0" smtClean="0"/>
              <a:t>WPA2-AES</a:t>
            </a:r>
            <a:r>
              <a:rPr lang="zh-CN" altLang="en-US" dirty="0" smtClean="0"/>
              <a:t>加密无线传输</a:t>
            </a:r>
          </a:p>
          <a:p>
            <a:r>
              <a:rPr lang="zh-CN" altLang="en-US" dirty="0" smtClean="0"/>
              <a:t>网内漫游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CSTNET-Roam</a:t>
            </a:r>
            <a:r>
              <a:rPr lang="zh-CN" altLang="en-US" dirty="0" smtClean="0"/>
              <a:t>联盟成员单位园区中</a:t>
            </a:r>
            <a:r>
              <a:rPr lang="en-US" altLang="zh-CN" dirty="0" smtClean="0"/>
              <a:t>SSID</a:t>
            </a:r>
            <a:r>
              <a:rPr lang="zh-CN" altLang="en-US" dirty="0" smtClean="0"/>
              <a:t>为</a:t>
            </a:r>
            <a:r>
              <a:rPr lang="en-US" altLang="zh-CN" dirty="0" smtClean="0"/>
              <a:t>CSTNET</a:t>
            </a:r>
            <a:r>
              <a:rPr lang="zh-CN" altLang="en-US" dirty="0" smtClean="0"/>
              <a:t>的无线信号，均可接入；</a:t>
            </a:r>
          </a:p>
          <a:p>
            <a:r>
              <a:rPr lang="zh-CN" altLang="en-US" dirty="0" smtClean="0"/>
              <a:t>国际漫游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可免费加入</a:t>
            </a:r>
            <a:r>
              <a:rPr lang="en-US" altLang="zh-CN" dirty="0" err="1" smtClean="0"/>
              <a:t>eduroam</a:t>
            </a:r>
            <a:endParaRPr lang="en-US" altLang="zh-C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7584" y="6154616"/>
            <a:ext cx="808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内科技网将赠送互联网带宽用于无线漫游服务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http://service.cstnet.cn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3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</a:t>
            </a:r>
            <a:r>
              <a:rPr lang="zh-CN" altLang="en-US" dirty="0" smtClean="0"/>
              <a:t>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欢迎使用科技云！</a:t>
            </a:r>
            <a:endParaRPr lang="en-US" altLang="zh-CN" dirty="0" smtClean="0"/>
          </a:p>
          <a:p>
            <a:r>
              <a:rPr lang="zh-CN" altLang="en-US" dirty="0" smtClean="0"/>
              <a:t>通过“资源池”更有效地共享、互助</a:t>
            </a:r>
            <a:endParaRPr lang="en-US" altLang="zh-CN" dirty="0" smtClean="0"/>
          </a:p>
          <a:p>
            <a:r>
              <a:rPr lang="zh-CN" altLang="en-US" dirty="0" smtClean="0"/>
              <a:t>没有好的网络，云只是空中楼阁</a:t>
            </a:r>
            <a:endParaRPr lang="en-US" altLang="zh-CN" dirty="0" smtClean="0"/>
          </a:p>
          <a:p>
            <a:r>
              <a:rPr lang="zh-CN" altLang="en-US" dirty="0" smtClean="0"/>
              <a:t>无线漫游，随时随地享受云服务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路还很长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086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谢谢</a:t>
            </a:r>
            <a:r>
              <a:rPr lang="zh-CN" altLang="en-US" dirty="0"/>
              <a:t>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>
                <a:hlinkClick r:id="rId2"/>
              </a:rPr>
              <a:t>http://sciencecloud.cn</a:t>
            </a:r>
            <a:endParaRPr lang="en-US" altLang="zh-CN" sz="3200" b="1" dirty="0" smtClean="0"/>
          </a:p>
          <a:p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613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36399"/>
              </p:ext>
            </p:extLst>
          </p:nvPr>
        </p:nvGraphicFramePr>
        <p:xfrm>
          <a:off x="2342653" y="293008"/>
          <a:ext cx="6592247" cy="3535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/>
                <a:gridCol w="1296144"/>
                <a:gridCol w="1440160"/>
                <a:gridCol w="2343775"/>
              </a:tblGrid>
              <a:tr h="220176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科技云门户资源列表（在线服务）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8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125897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基础设施服务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平台服务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软件应用服务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领域云服务门户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145963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数据云存储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科技网通行证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团队文档库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天文学科技领域云</a:t>
                      </a:r>
                    </a:p>
                  </a:txBody>
                  <a:tcPr/>
                </a:tc>
              </a:tr>
              <a:tr h="271074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超算云服务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组织通讯录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会议服务平台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服务于煤炭清洁高效综合利用“科技领域云”</a:t>
                      </a:r>
                    </a:p>
                  </a:txBody>
                  <a:tcPr/>
                </a:tc>
              </a:tr>
              <a:tr h="2085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日历服务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空间科学科技领域云</a:t>
                      </a:r>
                    </a:p>
                  </a:txBody>
                  <a:tcPr/>
                </a:tc>
              </a:tr>
              <a:tr h="208519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科研主页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高能物理科技领域云</a:t>
                      </a:r>
                    </a:p>
                  </a:txBody>
                  <a:tcPr/>
                </a:tc>
              </a:tr>
              <a:tr h="208519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邮件服务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微生物科技领域云*</a:t>
                      </a:r>
                    </a:p>
                  </a:txBody>
                  <a:tcPr/>
                </a:tc>
              </a:tr>
              <a:tr h="208519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科信服务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全球变化生态学科技领域云</a:t>
                      </a:r>
                    </a:p>
                  </a:txBody>
                  <a:tcPr/>
                </a:tc>
              </a:tr>
              <a:tr h="145963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干细胞与生物医药科技领域云</a:t>
                      </a:r>
                    </a:p>
                  </a:txBody>
                  <a:tcPr/>
                </a:tc>
              </a:tr>
              <a:tr h="208519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高寒环境联合监测研究云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364" y="1772816"/>
            <a:ext cx="409962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8746" y="4172845"/>
            <a:ext cx="4533907" cy="235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74786" y="332656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科技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服务门户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65" y="1280313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sciencecloud.cn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665" y="6309320"/>
            <a:ext cx="361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中科院十二五信息化建设专项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054" y="40466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708799"/>
              </p:ext>
            </p:extLst>
          </p:nvPr>
        </p:nvGraphicFramePr>
        <p:xfrm>
          <a:off x="4429124" y="2090314"/>
          <a:ext cx="4429156" cy="3688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9156"/>
              </a:tblGrid>
              <a:tr h="266269">
                <a:tc>
                  <a:txBody>
                    <a:bodyPr/>
                    <a:lstStyle/>
                    <a:p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1-5</a:t>
                      </a:r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月认证量最多的应用</a:t>
                      </a:r>
                    </a:p>
                  </a:txBody>
                  <a:tcPr/>
                </a:tc>
              </a:tr>
              <a:tr h="266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自动化所统一认证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(555608)</a:t>
                      </a:r>
                      <a:endParaRPr lang="zh-CN" altLang="en-US" sz="1600" kern="1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</a:tr>
              <a:tr h="266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科技网无线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WIFI(</a:t>
                      </a:r>
                      <a:r>
                        <a:rPr lang="en-US" altLang="zh-CN" sz="1600" b="0" i="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384029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)</a:t>
                      </a:r>
                      <a:endParaRPr lang="zh-CN" altLang="en-US" sz="1600" kern="1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</a:tr>
              <a:tr h="266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自动化所电子所务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(</a:t>
                      </a:r>
                      <a:r>
                        <a:rPr lang="en-US" altLang="zh-CN" sz="1600" b="0" i="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340314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)</a:t>
                      </a:r>
                      <a:endParaRPr lang="zh-CN" altLang="en-US" sz="1600" kern="1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</a:tr>
              <a:tr h="266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自动化所信息化服务平台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(</a:t>
                      </a:r>
                      <a:r>
                        <a:rPr lang="en-US" altLang="zh-CN" sz="1600" b="0" i="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217414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)</a:t>
                      </a:r>
                      <a:endParaRPr lang="zh-CN" altLang="en-US" sz="1600" kern="1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</a:tr>
              <a:tr h="266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国际合作局发展中国家奖学金网站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(</a:t>
                      </a:r>
                      <a:r>
                        <a:rPr lang="en-US" altLang="zh-CN" sz="1600" b="0" i="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199347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)</a:t>
                      </a:r>
                      <a:endParaRPr lang="zh-CN" altLang="en-US" sz="1600" kern="1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</a:tr>
              <a:tr h="266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科信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(</a:t>
                      </a:r>
                      <a:r>
                        <a:rPr lang="en-US" altLang="zh-CN" sz="1600" b="0" i="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142122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)</a:t>
                      </a:r>
                      <a:endParaRPr lang="zh-CN" altLang="en-US" sz="1600" kern="1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</a:tr>
              <a:tr h="266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黑河计划数据管理中心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(</a:t>
                      </a:r>
                      <a:r>
                        <a:rPr lang="en-US" altLang="zh-CN" sz="1600" b="0" i="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76418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)</a:t>
                      </a:r>
                      <a:endParaRPr lang="zh-CN" altLang="en-US" sz="1600" kern="1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</a:tr>
              <a:tr h="266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科研主页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(</a:t>
                      </a:r>
                      <a:r>
                        <a:rPr lang="en-US" altLang="zh-CN" sz="1600" b="0" i="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69679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)</a:t>
                      </a:r>
                      <a:endParaRPr lang="zh-CN" altLang="en-US" sz="1600" kern="1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</a:tr>
              <a:tr h="266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中科院理化所上网行为认证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(</a:t>
                      </a:r>
                      <a:r>
                        <a:rPr lang="en-US" altLang="zh-CN" sz="1600" b="0" i="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61893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)</a:t>
                      </a:r>
                      <a:endParaRPr lang="zh-CN" altLang="en-US" sz="1600" kern="1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</a:tr>
              <a:tr h="266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寒区旱区科学数据中心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(</a:t>
                      </a:r>
                      <a:r>
                        <a:rPr lang="en-US" altLang="zh-CN" sz="1600" b="0" i="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44632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)</a:t>
                      </a:r>
                      <a:endParaRPr lang="zh-CN" altLang="en-US" sz="1600" kern="1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00562" y="5929330"/>
            <a:ext cx="4347464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注：中国科学院邮箱、团队文档库、院国际会议服务平台、科技网用户服务中心除外</a:t>
            </a:r>
            <a:endParaRPr lang="zh-CN" altLang="en-US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502886"/>
              </p:ext>
            </p:extLst>
          </p:nvPr>
        </p:nvGraphicFramePr>
        <p:xfrm>
          <a:off x="428596" y="2128854"/>
          <a:ext cx="3643338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1636"/>
                <a:gridCol w="2071702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部分接入应用的研究所列表（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22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个）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  <a:tr h="123828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自动化研究所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沈阳自动化所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寒区旱区研究所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文献情报中心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理化技术研究所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地理科学与资源研究所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国家天文台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成都文献情报中心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金属研究所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青藏高原研究所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古脊椎研究所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遗传发育研究所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生态中心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成都山地所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山西煤化所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高能物理研究所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广州健康院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空间科学研究中心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深圳先进研究院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数学与系统科学研究院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微生物所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武汉文献情报中心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0089" y="592933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在全院范围内提供稳定服务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068157"/>
            <a:ext cx="8572560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日，科技网通行证为</a:t>
            </a:r>
            <a:r>
              <a:rPr lang="en-US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174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个应用提供支持，这些应用在科技云平台上可以进而实现交互和集成</a:t>
            </a:r>
            <a:endParaRPr lang="en-US" altLang="zh-CN" sz="20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13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科技云</a:t>
            </a:r>
            <a:r>
              <a:rPr lang="zh-CN" altLang="en-US" b="1" dirty="0" smtClean="0"/>
              <a:t>服务管理与监控</a:t>
            </a:r>
            <a:endParaRPr lang="zh-CN" altLang="en-US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543683" cy="483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500570"/>
            <a:ext cx="3749239" cy="215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28736"/>
            <a:ext cx="3214710" cy="297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728" y="1428736"/>
            <a:ext cx="1107996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服务监控</a:t>
            </a: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1142984"/>
            <a:ext cx="1107996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服务管理</a:t>
            </a: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28860" y="1773784"/>
            <a:ext cx="4143404" cy="4727612"/>
            <a:chOff x="2428860" y="1773784"/>
            <a:chExt cx="4143404" cy="4727612"/>
          </a:xfrm>
        </p:grpSpPr>
        <p:grpSp>
          <p:nvGrpSpPr>
            <p:cNvPr id="14" name="组合 13"/>
            <p:cNvGrpSpPr/>
            <p:nvPr/>
          </p:nvGrpSpPr>
          <p:grpSpPr>
            <a:xfrm>
              <a:off x="2428860" y="2071678"/>
              <a:ext cx="4143404" cy="4429718"/>
              <a:chOff x="2428860" y="2071678"/>
              <a:chExt cx="4143404" cy="4429718"/>
            </a:xfrm>
          </p:grpSpPr>
          <p:pic>
            <p:nvPicPr>
              <p:cNvPr id="21505" name="Picture 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28926" y="2071678"/>
                <a:ext cx="3143272" cy="442971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燕尾形箭头 10"/>
              <p:cNvSpPr/>
              <p:nvPr/>
            </p:nvSpPr>
            <p:spPr>
              <a:xfrm>
                <a:off x="2428860" y="5000636"/>
                <a:ext cx="642942" cy="357190"/>
              </a:xfrm>
              <a:prstGeom prst="notch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燕尾形箭头 11"/>
              <p:cNvSpPr/>
              <p:nvPr/>
            </p:nvSpPr>
            <p:spPr>
              <a:xfrm>
                <a:off x="2428860" y="2571744"/>
                <a:ext cx="642942" cy="357190"/>
              </a:xfrm>
              <a:prstGeom prst="notch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燕尾形箭头 12"/>
              <p:cNvSpPr/>
              <p:nvPr/>
            </p:nvSpPr>
            <p:spPr>
              <a:xfrm rot="10800000">
                <a:off x="5929322" y="3786190"/>
                <a:ext cx="642942" cy="357190"/>
              </a:xfrm>
              <a:prstGeom prst="notch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929058" y="1773784"/>
              <a:ext cx="1338828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科技云门户</a:t>
              </a:r>
              <a:endPara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8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3746109" cy="24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zh-CN" altLang="en-US" sz="3200" b="1" dirty="0" smtClean="0"/>
              <a:t>科技云资源池 </a:t>
            </a:r>
            <a:r>
              <a:rPr lang="en-US" altLang="zh-CN" sz="3200" b="1" dirty="0" smtClean="0"/>
              <a:t>– </a:t>
            </a:r>
            <a:r>
              <a:rPr lang="zh-CN" altLang="en-US" sz="3200" b="1" dirty="0" smtClean="0"/>
              <a:t>欢迎使用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186766" cy="47133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zh-CN" sz="1800" dirty="0" smtClean="0"/>
              <a:t>推动科技云各类资源共享，为实现进一步技术对接和资源集成提供基础</a:t>
            </a:r>
            <a:endParaRPr lang="en-US" altLang="zh-CN" sz="1800" dirty="0" smtClean="0"/>
          </a:p>
          <a:p>
            <a:pPr>
              <a:lnSpc>
                <a:spcPct val="120000"/>
              </a:lnSpc>
            </a:pPr>
            <a:r>
              <a:rPr lang="zh-CN" altLang="en-US" sz="1800" dirty="0" smtClean="0">
                <a:solidFill>
                  <a:srgbClr val="0070C0"/>
                </a:solidFill>
              </a:rPr>
              <a:t>免费、界定范围、先提供、求实效、公开、使用中优化</a:t>
            </a:r>
            <a:endParaRPr lang="en-US" altLang="zh-CN" sz="1800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/>
              <a:t>2014</a:t>
            </a:r>
            <a:r>
              <a:rPr lang="zh-CN" altLang="en-US" sz="1800" dirty="0" smtClean="0"/>
              <a:t>年</a:t>
            </a:r>
            <a:r>
              <a:rPr lang="en-US" altLang="zh-CN" sz="1800" dirty="0" smtClean="0"/>
              <a:t>12</a:t>
            </a:r>
            <a:r>
              <a:rPr lang="zh-CN" altLang="en-US" sz="1800" dirty="0" smtClean="0"/>
              <a:t>月发布</a:t>
            </a:r>
            <a:r>
              <a:rPr lang="en-US" altLang="zh-CN" sz="1800" b="1" dirty="0" smtClean="0"/>
              <a:t>《</a:t>
            </a:r>
            <a:r>
              <a:rPr lang="zh-CN" altLang="en-US" sz="1800" b="1" dirty="0" smtClean="0"/>
              <a:t>科技云资源池共享服务管理办法</a:t>
            </a:r>
            <a:r>
              <a:rPr lang="en-US" altLang="zh-CN" sz="1800" b="1" dirty="0" smtClean="0"/>
              <a:t>》</a:t>
            </a:r>
          </a:p>
          <a:p>
            <a:pPr>
              <a:lnSpc>
                <a:spcPct val="120000"/>
              </a:lnSpc>
            </a:pPr>
            <a:r>
              <a:rPr lang="zh-CN" altLang="en-US" sz="1800" dirty="0" smtClean="0"/>
              <a:t>已完成了</a:t>
            </a:r>
            <a:r>
              <a:rPr lang="en-US" altLang="zh-CN" sz="1800" dirty="0" smtClean="0"/>
              <a:t>7</a:t>
            </a:r>
            <a:r>
              <a:rPr lang="zh-CN" altLang="en-US" sz="1800" dirty="0" smtClean="0"/>
              <a:t>类共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项共享资源以及</a:t>
            </a:r>
            <a:r>
              <a:rPr lang="en-US" altLang="zh-CN" sz="1800" dirty="0" smtClean="0"/>
              <a:t>25</a:t>
            </a:r>
            <a:r>
              <a:rPr lang="zh-CN" altLang="en-US" sz="1800" dirty="0" smtClean="0"/>
              <a:t>项资源池需求</a:t>
            </a:r>
            <a:endParaRPr lang="en-US" altLang="zh-CN" sz="1800" dirty="0" smtClean="0"/>
          </a:p>
          <a:p>
            <a:pPr>
              <a:lnSpc>
                <a:spcPct val="120000"/>
              </a:lnSpc>
            </a:pPr>
            <a:r>
              <a:rPr lang="zh-CN" altLang="en-US" sz="1800" dirty="0" smtClean="0"/>
              <a:t>各资源池共享和使用双方签订</a:t>
            </a:r>
            <a:r>
              <a:rPr lang="zh-CN" altLang="en-US" sz="1800" b="1" dirty="0" smtClean="0"/>
              <a:t>服务协议</a:t>
            </a:r>
            <a:r>
              <a:rPr lang="zh-CN" altLang="en-US" sz="1800" dirty="0" smtClean="0"/>
              <a:t>，并在</a:t>
            </a:r>
            <a:r>
              <a:rPr lang="zh-CN" altLang="en-US" sz="1800" b="1" dirty="0" smtClean="0"/>
              <a:t>科技云门户发布</a:t>
            </a:r>
            <a:r>
              <a:rPr lang="zh-CN" altLang="en-US" sz="1800" dirty="0" smtClean="0"/>
              <a:t>分配结果</a:t>
            </a:r>
            <a:endParaRPr lang="en-US" altLang="zh-CN" sz="1800" dirty="0" smtClean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86190"/>
            <a:ext cx="2571768" cy="149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968847"/>
            <a:ext cx="1928826" cy="188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714752"/>
            <a:ext cx="2357454" cy="14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929198"/>
            <a:ext cx="3000396" cy="177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右箭头 20"/>
          <p:cNvSpPr/>
          <p:nvPr/>
        </p:nvSpPr>
        <p:spPr>
          <a:xfrm>
            <a:off x="3571868" y="5214950"/>
            <a:ext cx="1071570" cy="3571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286280" cy="4710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158" y="2053054"/>
            <a:ext cx="4000528" cy="384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724" y="2816539"/>
            <a:ext cx="3776152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200416"/>
            <a:ext cx="3566514" cy="351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0"/>
            <a:ext cx="3714776" cy="2581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右弧形箭头 4"/>
          <p:cNvSpPr/>
          <p:nvPr/>
        </p:nvSpPr>
        <p:spPr>
          <a:xfrm>
            <a:off x="3929058" y="1500174"/>
            <a:ext cx="785818" cy="1143008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资源池</a:t>
            </a:r>
            <a:r>
              <a:rPr lang="zh-CN" altLang="en-US" b="1" dirty="0" smtClean="0"/>
              <a:t>专网助力提升云服务质量</a:t>
            </a:r>
            <a:endParaRPr lang="zh-CN" altLang="en-US" b="1" dirty="0"/>
          </a:p>
        </p:txBody>
      </p:sp>
      <p:sp>
        <p:nvSpPr>
          <p:cNvPr id="21" name="内容占位符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科技云资源池专网带宽</a:t>
            </a:r>
            <a:endParaRPr lang="zh-CN" altLang="en-US" sz="28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2643174" cy="388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3286116" y="2285992"/>
          <a:ext cx="5572165" cy="44270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7256"/>
                <a:gridCol w="857256"/>
                <a:gridCol w="571504"/>
                <a:gridCol w="928694"/>
                <a:gridCol w="1071570"/>
                <a:gridCol w="1285885"/>
              </a:tblGrid>
              <a:tr h="2196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所属领域云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/>
                        <a:t>提出的需求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/>
                        <a:t>联系人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使用单位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/>
                        <a:t>资源池分配结果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使用方式</a:t>
                      </a:r>
                    </a:p>
                  </a:txBody>
                  <a:tcPr marL="0" marR="0" marT="0" marB="0" anchor="ctr"/>
                </a:tc>
              </a:tr>
              <a:tr h="329514">
                <a:tc rowSpan="5"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天文学科技领域云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北京、南京、上海、昆明、乌鲁木齐各</a:t>
                      </a:r>
                      <a:r>
                        <a:rPr lang="en-US" altLang="zh-CN" sz="1200" dirty="0"/>
                        <a:t>100M</a:t>
                      </a:r>
                      <a:r>
                        <a:rPr lang="zh-CN" altLang="en-US" sz="1200" dirty="0"/>
                        <a:t>带宽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李长华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国家天文台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100M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在研究所现有带宽上增加</a:t>
                      </a:r>
                    </a:p>
                  </a:txBody>
                  <a:tcPr marL="0" marR="0" marT="0" marB="0" anchor="ctr"/>
                </a:tc>
              </a:tr>
              <a:tr h="3295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南京天文台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100M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包括在现有</a:t>
                      </a:r>
                      <a:r>
                        <a:rPr lang="en-US" altLang="zh-CN" sz="1200"/>
                        <a:t>1G</a:t>
                      </a:r>
                      <a:r>
                        <a:rPr lang="zh-CN" altLang="en-US" sz="1200"/>
                        <a:t>带宽中</a:t>
                      </a:r>
                    </a:p>
                  </a:txBody>
                  <a:tcPr marL="0" marR="0" marT="0" marB="0" anchor="ctr"/>
                </a:tc>
              </a:tr>
              <a:tr h="3295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上海天文台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100M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在研究所现有带宽上增加</a:t>
                      </a:r>
                    </a:p>
                  </a:txBody>
                  <a:tcPr marL="0" marR="0" marT="0" marB="0" anchor="ctr"/>
                </a:tc>
              </a:tr>
              <a:tr h="3295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云南天文台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100M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包括在现有</a:t>
                      </a:r>
                      <a:r>
                        <a:rPr lang="en-US" altLang="zh-CN" sz="1200"/>
                        <a:t>1G</a:t>
                      </a:r>
                      <a:r>
                        <a:rPr lang="zh-CN" altLang="en-US" sz="1200"/>
                        <a:t>带宽中</a:t>
                      </a:r>
                    </a:p>
                  </a:txBody>
                  <a:tcPr marL="0" marR="0" marT="0" marB="0" anchor="ctr"/>
                </a:tc>
              </a:tr>
              <a:tr h="3295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新疆天文台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100M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在研究所现有带宽上增加</a:t>
                      </a:r>
                    </a:p>
                  </a:txBody>
                  <a:tcPr marL="0" marR="0" marT="0" marB="0" anchor="ctr"/>
                </a:tc>
              </a:tr>
              <a:tr h="43935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干细胞与生物医药科技领域云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广州</a:t>
                      </a:r>
                      <a:r>
                        <a:rPr lang="en-US" altLang="zh-CN" sz="1200"/>
                        <a:t>100</a:t>
                      </a:r>
                      <a:r>
                        <a:rPr lang="en-US" sz="1200"/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陈朝明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广州健康院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300M(</a:t>
                      </a:r>
                      <a:r>
                        <a:rPr lang="zh-CN" altLang="en-US" sz="1200"/>
                        <a:t>其中</a:t>
                      </a:r>
                      <a:r>
                        <a:rPr lang="en-US" altLang="zh-CN" sz="1200"/>
                        <a:t>200</a:t>
                      </a:r>
                      <a:r>
                        <a:rPr lang="en-US" sz="1200"/>
                        <a:t>M</a:t>
                      </a:r>
                      <a:r>
                        <a:rPr lang="zh-CN" altLang="en-US" sz="1200"/>
                        <a:t>用于超算分中心</a:t>
                      </a:r>
                      <a:r>
                        <a:rPr lang="en-US" altLang="zh-CN" sz="1200"/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在研究所现有带宽上增加</a:t>
                      </a:r>
                    </a:p>
                  </a:txBody>
                  <a:tcPr marL="0" marR="0" marT="0" marB="0" anchor="ctr"/>
                </a:tc>
              </a:tr>
              <a:tr h="32951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高能物理科技领域云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北京</a:t>
                      </a:r>
                      <a:r>
                        <a:rPr lang="en-US" altLang="zh-CN" sz="1200"/>
                        <a:t>3</a:t>
                      </a:r>
                      <a:r>
                        <a:rPr lang="en-US" sz="1200"/>
                        <a:t>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程耀东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高能所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1G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包括在现有</a:t>
                      </a:r>
                      <a:r>
                        <a:rPr lang="en-US" altLang="zh-CN" sz="1200"/>
                        <a:t>10G</a:t>
                      </a:r>
                      <a:r>
                        <a:rPr lang="zh-CN" altLang="en-US" sz="1200"/>
                        <a:t>带宽中</a:t>
                      </a:r>
                    </a:p>
                  </a:txBody>
                  <a:tcPr marL="0" marR="0" marT="0" marB="0" anchor="ctr"/>
                </a:tc>
              </a:tr>
              <a:tr h="54918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洁净煤技术领域云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太原</a:t>
                      </a:r>
                      <a:r>
                        <a:rPr lang="en-US" altLang="zh-CN" sz="1200"/>
                        <a:t>100</a:t>
                      </a:r>
                      <a:r>
                        <a:rPr lang="en-US" sz="1200"/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宋昌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煤化所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现有带宽达到线路上限，需要等待扩容</a:t>
                      </a:r>
                    </a:p>
                  </a:txBody>
                  <a:tcPr marL="0" marR="0" marT="0" marB="0" anchor="ctr"/>
                </a:tc>
              </a:tr>
              <a:tr h="54918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空间科学科技领域云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北京</a:t>
                      </a:r>
                      <a:r>
                        <a:rPr lang="en-US" altLang="zh-CN" sz="1200"/>
                        <a:t>3</a:t>
                      </a:r>
                      <a:r>
                        <a:rPr lang="en-US" sz="1200"/>
                        <a:t>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马福利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空间中心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850M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在研究所现有带宽上增加，已达到线路上限</a:t>
                      </a:r>
                    </a:p>
                  </a:txBody>
                  <a:tcPr marL="0" marR="0" marT="0" marB="0" anchor="ctr"/>
                </a:tc>
              </a:tr>
              <a:tr h="32951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微生物科技领域云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北京</a:t>
                      </a:r>
                      <a:r>
                        <a:rPr lang="en-US" altLang="zh-CN" sz="1200"/>
                        <a:t>50</a:t>
                      </a:r>
                      <a:r>
                        <a:rPr lang="en-US" sz="1200"/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刘全贺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/>
                        <a:t>微生物所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50M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包括在现有</a:t>
                      </a:r>
                      <a:r>
                        <a:rPr lang="en-US" altLang="zh-CN" sz="1200" dirty="0"/>
                        <a:t>1G</a:t>
                      </a:r>
                      <a:r>
                        <a:rPr lang="zh-CN" altLang="en-US" sz="1200" dirty="0"/>
                        <a:t>带宽中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mtClean="0">
                <a:solidFill>
                  <a:prstClr val="black"/>
                </a:solidFill>
                <a:latin typeface="Arial" charset="0"/>
                <a:cs typeface="宋体" charset="-122"/>
              </a:rPr>
              <a:t/>
            </a:r>
            <a:br>
              <a:rPr lang="zh-CN" altLang="zh-CN" smtClean="0">
                <a:solidFill>
                  <a:prstClr val="black"/>
                </a:solidFill>
                <a:latin typeface="Arial" charset="0"/>
                <a:cs typeface="宋体" charset="-122"/>
              </a:rPr>
            </a:br>
            <a:endParaRPr lang="zh-CN" altLang="zh-CN" smtClean="0">
              <a:solidFill>
                <a:prstClr val="black"/>
              </a:solidFill>
              <a:latin typeface="Arial" charset="0"/>
              <a:cs typeface="宋体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178592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签订服务协议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开通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7554" y="1558341"/>
            <a:ext cx="564360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用于为全院用户服务的科技云各科研应用节点之间的数据传输，重点保障十二五信息化科技云项目间的服务集成和互通。</a:t>
            </a:r>
            <a:endParaRPr lang="zh-CN" alt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3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计算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48680"/>
            <a:ext cx="112978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7544" y="1484784"/>
            <a:ext cx="8208912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prstClr val="black"/>
                </a:solidFill>
              </a:rPr>
              <a:t>Cloud computing is a model for enabling ubiquitous, convenient, on-demand </a:t>
            </a:r>
            <a:r>
              <a:rPr lang="en-US" altLang="zh-CN" sz="2000" dirty="0" smtClean="0">
                <a:solidFill>
                  <a:srgbClr val="FF0000"/>
                </a:solidFill>
              </a:rPr>
              <a:t>network access </a:t>
            </a:r>
            <a:r>
              <a:rPr lang="en-US" altLang="zh-CN" sz="2000" dirty="0" smtClean="0">
                <a:solidFill>
                  <a:prstClr val="black"/>
                </a:solidFill>
              </a:rPr>
              <a:t>to a shared pool of configurable computing resources (e.g., networks, servers, storage, applications, and services) that can be rapidly provisioned and released with minimal management effort or service provider interaction. 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419" y="4725144"/>
            <a:ext cx="3713517" cy="18774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prstClr val="black"/>
                </a:solidFill>
                <a:ea typeface="微软雅黑" pitchFamily="34" charset="-122"/>
              </a:rPr>
              <a:t>基本特</a:t>
            </a:r>
            <a:r>
              <a:rPr lang="zh-CN" altLang="en-US" dirty="0" smtClean="0">
                <a:solidFill>
                  <a:prstClr val="black"/>
                </a:solidFill>
                <a:ea typeface="微软雅黑" pitchFamily="34" charset="-122"/>
              </a:rPr>
              <a:t>征</a:t>
            </a:r>
            <a:endParaRPr lang="en-US" altLang="zh-CN" dirty="0">
              <a:solidFill>
                <a:prstClr val="black"/>
              </a:solidFill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按需自助服务</a:t>
            </a:r>
            <a:r>
              <a:rPr lang="en-US" altLang="zh-CN" sz="1600" i="1" dirty="0" smtClean="0">
                <a:solidFill>
                  <a:prstClr val="black"/>
                </a:solidFill>
                <a:ea typeface="微软雅黑" pitchFamily="34" charset="-122"/>
              </a:rPr>
              <a:t>On-demand self-service</a:t>
            </a:r>
            <a:endParaRPr lang="en-US" altLang="zh-CN" sz="1600" dirty="0" smtClean="0">
              <a:solidFill>
                <a:prstClr val="black"/>
              </a:solidFill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b="1" dirty="0" smtClean="0">
                <a:solidFill>
                  <a:srgbClr val="FF0000"/>
                </a:solidFill>
                <a:ea typeface="微软雅黑" pitchFamily="34" charset="-122"/>
              </a:rPr>
              <a:t>宽带网络访问</a:t>
            </a:r>
            <a:r>
              <a:rPr lang="en-US" altLang="zh-CN" sz="1600" b="1" i="1" dirty="0" smtClean="0">
                <a:solidFill>
                  <a:srgbClr val="FF0000"/>
                </a:solidFill>
                <a:ea typeface="微软雅黑" pitchFamily="34" charset="-122"/>
              </a:rPr>
              <a:t>Broad network access</a:t>
            </a:r>
            <a:endParaRPr lang="en-US" altLang="zh-CN" sz="1600" b="1" dirty="0" smtClean="0">
              <a:solidFill>
                <a:srgbClr val="FF0000"/>
              </a:solidFill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资源集中</a:t>
            </a:r>
            <a:r>
              <a:rPr lang="en-US" altLang="zh-CN" sz="1600" i="1" dirty="0" smtClean="0">
                <a:solidFill>
                  <a:prstClr val="black"/>
                </a:solidFill>
                <a:ea typeface="微软雅黑" pitchFamily="34" charset="-122"/>
              </a:rPr>
              <a:t>Resource pooling</a:t>
            </a:r>
            <a:endParaRPr lang="en-US" altLang="zh-CN" sz="1600" dirty="0" smtClean="0">
              <a:solidFill>
                <a:prstClr val="black"/>
              </a:solidFill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快速伸缩性</a:t>
            </a:r>
            <a:r>
              <a:rPr lang="en-US" altLang="zh-CN" sz="1600" i="1" dirty="0" smtClean="0">
                <a:solidFill>
                  <a:prstClr val="black"/>
                </a:solidFill>
                <a:ea typeface="微软雅黑" pitchFamily="34" charset="-122"/>
              </a:rPr>
              <a:t>Rapid elasticity</a:t>
            </a:r>
            <a:endParaRPr lang="en-US" altLang="zh-CN" sz="1600" dirty="0" smtClean="0">
              <a:solidFill>
                <a:prstClr val="black"/>
              </a:solidFill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可计量的服务</a:t>
            </a:r>
            <a:r>
              <a:rPr lang="en-US" altLang="zh-CN" sz="1600" i="1" dirty="0" smtClean="0">
                <a:solidFill>
                  <a:prstClr val="black"/>
                </a:solidFill>
                <a:ea typeface="微软雅黑" pitchFamily="34" charset="-122"/>
              </a:rPr>
              <a:t>Measured service</a:t>
            </a:r>
            <a:endParaRPr lang="en-US" altLang="zh-CN" sz="1600" dirty="0" smtClean="0">
              <a:solidFill>
                <a:prstClr val="black"/>
              </a:solidFill>
              <a:ea typeface="微软雅黑" pitchFamily="34" charset="-122"/>
            </a:endParaRPr>
          </a:p>
          <a:p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6659" y="3429000"/>
            <a:ext cx="4926285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prstClr val="black"/>
                </a:solidFill>
                <a:ea typeface="微软雅黑" pitchFamily="34" charset="-122"/>
              </a:rPr>
              <a:t>服务模</a:t>
            </a:r>
            <a:r>
              <a:rPr lang="zh-CN" altLang="en-US" dirty="0" smtClean="0">
                <a:solidFill>
                  <a:prstClr val="black"/>
                </a:solidFill>
                <a:ea typeface="微软雅黑" pitchFamily="34" charset="-122"/>
              </a:rPr>
              <a:t>式</a:t>
            </a:r>
            <a:endParaRPr lang="en-US" altLang="zh-CN" dirty="0">
              <a:solidFill>
                <a:prstClr val="black"/>
              </a:solidFill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软件即服务（</a:t>
            </a:r>
            <a:r>
              <a:rPr lang="en-US" altLang="zh-CN" sz="1600" dirty="0" err="1" smtClean="0">
                <a:solidFill>
                  <a:prstClr val="black"/>
                </a:solidFill>
                <a:ea typeface="微软雅黑" pitchFamily="34" charset="-122"/>
              </a:rPr>
              <a:t>SaaS</a:t>
            </a: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）</a:t>
            </a:r>
            <a:r>
              <a:rPr lang="en-US" altLang="zh-CN" sz="1600" i="1" dirty="0" smtClean="0">
                <a:solidFill>
                  <a:prstClr val="black"/>
                </a:solidFill>
                <a:ea typeface="微软雅黑" pitchFamily="34" charset="-122"/>
              </a:rPr>
              <a:t>Software as a Service </a:t>
            </a:r>
            <a:endParaRPr lang="en-US" altLang="zh-CN" sz="1600" dirty="0" smtClean="0">
              <a:solidFill>
                <a:prstClr val="black"/>
              </a:solidFill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平台即服务（</a:t>
            </a:r>
            <a:r>
              <a:rPr lang="en-US" altLang="zh-CN" sz="1600" dirty="0" err="1" smtClean="0">
                <a:solidFill>
                  <a:prstClr val="black"/>
                </a:solidFill>
                <a:ea typeface="微软雅黑" pitchFamily="34" charset="-122"/>
              </a:rPr>
              <a:t>PaaS</a:t>
            </a: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）</a:t>
            </a:r>
            <a:r>
              <a:rPr lang="en-US" altLang="zh-CN" sz="1600" i="1" dirty="0" smtClean="0">
                <a:solidFill>
                  <a:prstClr val="black"/>
                </a:solidFill>
                <a:ea typeface="微软雅黑" pitchFamily="34" charset="-122"/>
              </a:rPr>
              <a:t>Platform as a Service  </a:t>
            </a:r>
            <a:endParaRPr lang="en-US" altLang="zh-CN" sz="1600" dirty="0" smtClean="0">
              <a:solidFill>
                <a:prstClr val="black"/>
              </a:solidFill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基础设施即服务（</a:t>
            </a:r>
            <a:r>
              <a:rPr lang="en-US" altLang="zh-CN" sz="1600" dirty="0" err="1" smtClean="0">
                <a:solidFill>
                  <a:prstClr val="black"/>
                </a:solidFill>
                <a:ea typeface="微软雅黑" pitchFamily="34" charset="-122"/>
              </a:rPr>
              <a:t>IaaS</a:t>
            </a: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）</a:t>
            </a:r>
            <a:r>
              <a:rPr lang="en-US" altLang="zh-CN" sz="1600" i="1" dirty="0" smtClean="0">
                <a:solidFill>
                  <a:prstClr val="black"/>
                </a:solidFill>
                <a:ea typeface="微软雅黑" pitchFamily="34" charset="-122"/>
              </a:rPr>
              <a:t>Infrastructure as a Service </a:t>
            </a:r>
            <a:endParaRPr lang="en-US" altLang="zh-CN" sz="1600" dirty="0" smtClean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9004" y="4797152"/>
            <a:ext cx="259718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prstClr val="black"/>
                </a:solidFill>
                <a:ea typeface="微软雅黑" pitchFamily="34" charset="-122"/>
              </a:rPr>
              <a:t>部署模</a:t>
            </a:r>
            <a:r>
              <a:rPr lang="zh-CN" altLang="en-US" dirty="0" smtClean="0">
                <a:solidFill>
                  <a:prstClr val="black"/>
                </a:solidFill>
                <a:ea typeface="微软雅黑" pitchFamily="34" charset="-122"/>
              </a:rPr>
              <a:t>式</a:t>
            </a:r>
            <a:endParaRPr lang="en-US" altLang="zh-CN" dirty="0">
              <a:solidFill>
                <a:prstClr val="black"/>
              </a:solidFill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私有云</a:t>
            </a:r>
            <a:r>
              <a:rPr lang="en-US" altLang="zh-CN" sz="1600" i="1" dirty="0" smtClean="0">
                <a:solidFill>
                  <a:prstClr val="black"/>
                </a:solidFill>
                <a:ea typeface="微软雅黑" pitchFamily="34" charset="-122"/>
              </a:rPr>
              <a:t>Private cloud</a:t>
            </a:r>
            <a:endParaRPr lang="en-US" altLang="zh-CN" sz="1600" dirty="0" smtClean="0">
              <a:solidFill>
                <a:prstClr val="black"/>
              </a:solidFill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团体云</a:t>
            </a:r>
            <a:r>
              <a:rPr lang="en-US" altLang="zh-CN" sz="1600" i="1" dirty="0" smtClean="0">
                <a:solidFill>
                  <a:prstClr val="black"/>
                </a:solidFill>
                <a:ea typeface="微软雅黑" pitchFamily="34" charset="-122"/>
              </a:rPr>
              <a:t>Community cloud</a:t>
            </a:r>
            <a:endParaRPr lang="en-US" altLang="zh-CN" sz="1600" dirty="0" smtClean="0">
              <a:solidFill>
                <a:prstClr val="black"/>
              </a:solidFill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公共云</a:t>
            </a:r>
            <a:r>
              <a:rPr lang="en-US" altLang="zh-CN" sz="1600" i="1" dirty="0" smtClean="0">
                <a:solidFill>
                  <a:prstClr val="black"/>
                </a:solidFill>
                <a:ea typeface="微软雅黑" pitchFamily="34" charset="-122"/>
              </a:rPr>
              <a:t>Public cloud</a:t>
            </a:r>
            <a:endParaRPr lang="en-US" altLang="zh-CN" sz="1600" dirty="0" smtClean="0">
              <a:solidFill>
                <a:prstClr val="black"/>
              </a:solidFill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prstClr val="black"/>
                </a:solidFill>
                <a:ea typeface="微软雅黑" pitchFamily="34" charset="-122"/>
              </a:rPr>
              <a:t>混合云</a:t>
            </a:r>
            <a:r>
              <a:rPr lang="en-US" altLang="zh-CN" sz="1600" i="1" dirty="0" smtClean="0">
                <a:solidFill>
                  <a:prstClr val="black"/>
                </a:solidFill>
                <a:ea typeface="微软雅黑" pitchFamily="34" charset="-122"/>
              </a:rPr>
              <a:t>Hybrid cloud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355976" y="3068960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987824" y="4509120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156176" y="4509120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nkai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nankai</Template>
  <TotalTime>214</TotalTime>
  <Words>1549</Words>
  <Application>Microsoft Office PowerPoint</Application>
  <PresentationFormat>全屏显示(4:3)</PresentationFormat>
  <Paragraphs>261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nankai</vt:lpstr>
      <vt:lpstr>1_Office 主题​​</vt:lpstr>
      <vt:lpstr>Office 主题</vt:lpstr>
      <vt:lpstr>1_Office 主题</vt:lpstr>
      <vt:lpstr>Office Theme</vt:lpstr>
      <vt:lpstr>科研信息化云服务</vt:lpstr>
      <vt:lpstr>提纲</vt:lpstr>
      <vt:lpstr>PowerPoint 演示文稿</vt:lpstr>
      <vt:lpstr>PowerPoint 演示文稿</vt:lpstr>
      <vt:lpstr>科技云服务管理与监控</vt:lpstr>
      <vt:lpstr>科技云资源池 – 欢迎使用</vt:lpstr>
      <vt:lpstr>PowerPoint 演示文稿</vt:lpstr>
      <vt:lpstr>资源池专网助力提升云服务质量</vt:lpstr>
      <vt:lpstr>云计算</vt:lpstr>
      <vt:lpstr>提升科技网环境，支撑科技云服务</vt:lpstr>
      <vt:lpstr>云基础服务——科技网通行证</vt:lpstr>
      <vt:lpstr>PowerPoint 演示文稿</vt:lpstr>
      <vt:lpstr>科技网通行证开发文档</vt:lpstr>
      <vt:lpstr>联盟认证技术选择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Duckling是以支持团队协作为核心的 云应用平台</vt:lpstr>
      <vt:lpstr>国际学术网络无线漫游</vt:lpstr>
      <vt:lpstr>CSTNET-Roam</vt:lpstr>
      <vt:lpstr>总结</vt:lpstr>
      <vt:lpstr>谢谢！</vt:lpstr>
    </vt:vector>
  </TitlesOfParts>
  <Company>CNIC,CAS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科研信息化云服务</dc:title>
  <dc:creator>appleii</dc:creator>
  <cp:lastModifiedBy>appleii</cp:lastModifiedBy>
  <cp:revision>38</cp:revision>
  <dcterms:created xsi:type="dcterms:W3CDTF">2015-08-19T16:29:32Z</dcterms:created>
  <dcterms:modified xsi:type="dcterms:W3CDTF">2015-08-19T20:04:18Z</dcterms:modified>
</cp:coreProperties>
</file>