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85" r:id="rId3"/>
    <p:sldId id="292" r:id="rId4"/>
    <p:sldId id="289" r:id="rId5"/>
    <p:sldId id="290" r:id="rId6"/>
    <p:sldId id="291" r:id="rId7"/>
    <p:sldId id="262" r:id="rId8"/>
    <p:sldId id="267" r:id="rId9"/>
    <p:sldId id="283" r:id="rId10"/>
    <p:sldId id="284" r:id="rId11"/>
    <p:sldId id="260" r:id="rId12"/>
    <p:sldId id="282" r:id="rId13"/>
    <p:sldId id="270" r:id="rId14"/>
    <p:sldId id="293" r:id="rId15"/>
    <p:sldId id="264" r:id="rId16"/>
    <p:sldId id="265" r:id="rId17"/>
    <p:sldId id="268" r:id="rId18"/>
    <p:sldId id="273" r:id="rId19"/>
    <p:sldId id="274" r:id="rId20"/>
    <p:sldId id="278" r:id="rId21"/>
    <p:sldId id="275" r:id="rId22"/>
    <p:sldId id="280" r:id="rId23"/>
    <p:sldId id="281" r:id="rId24"/>
    <p:sldId id="294" r:id="rId25"/>
    <p:sldId id="258" r:id="rId26"/>
    <p:sldId id="295" r:id="rId27"/>
    <p:sldId id="263"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7" autoAdjust="0"/>
    <p:restoredTop sz="90636" autoAdjust="0"/>
  </p:normalViewPr>
  <p:slideViewPr>
    <p:cSldViewPr snapToGrid="0">
      <p:cViewPr varScale="1">
        <p:scale>
          <a:sx n="65" d="100"/>
          <a:sy n="65" d="100"/>
        </p:scale>
        <p:origin x="684" y="66"/>
      </p:cViewPr>
      <p:guideLst/>
    </p:cSldViewPr>
  </p:slideViewPr>
  <p:outlineViewPr>
    <p:cViewPr>
      <p:scale>
        <a:sx n="33" d="100"/>
        <a:sy n="33" d="100"/>
      </p:scale>
      <p:origin x="0" y="-1125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848F2F-8FAC-47BB-A220-1E2FB889A97E}" type="doc">
      <dgm:prSet loTypeId="urn:microsoft.com/office/officeart/2005/8/layout/hProcess11" loCatId="process" qsTypeId="urn:microsoft.com/office/officeart/2005/8/quickstyle/simple1" qsCatId="simple" csTypeId="urn:microsoft.com/office/officeart/2005/8/colors/colorful5" csCatId="colorful" phldr="1"/>
      <dgm:spPr/>
      <dgm:t>
        <a:bodyPr/>
        <a:lstStyle/>
        <a:p>
          <a:endParaRPr lang="zh-CN" altLang="en-US"/>
        </a:p>
      </dgm:t>
    </dgm:pt>
    <dgm:pt modelId="{43D0204F-6F6A-4CEA-A68D-B8B595521E64}">
      <dgm:prSet custT="1"/>
      <dgm:spPr/>
      <dgm:t>
        <a:bodyPr/>
        <a:lstStyle/>
        <a:p>
          <a:pPr algn="l" rtl="0"/>
          <a:r>
            <a:rPr lang="zh-CN" sz="1600" b="1" dirty="0" smtClean="0">
              <a:latin typeface="微软雅黑" panose="020B0503020204020204" pitchFamily="34" charset="-122"/>
              <a:ea typeface="微软雅黑" panose="020B0503020204020204" pitchFamily="34" charset="-122"/>
            </a:rPr>
            <a:t>生成</a:t>
          </a:r>
          <a:r>
            <a:rPr lang="zh-CN" altLang="en-US" sz="1600" b="1" dirty="0" smtClean="0">
              <a:latin typeface="微软雅黑" panose="020B0503020204020204" pitchFamily="34" charset="-122"/>
              <a:ea typeface="微软雅黑" panose="020B0503020204020204" pitchFamily="34" charset="-122"/>
            </a:rPr>
            <a:t>配置</a:t>
          </a:r>
          <a:r>
            <a:rPr lang="zh-CN" sz="1600" b="1" dirty="0" smtClean="0">
              <a:latin typeface="微软雅黑" panose="020B0503020204020204" pitchFamily="34" charset="-122"/>
              <a:ea typeface="微软雅黑" panose="020B0503020204020204" pitchFamily="34" charset="-122"/>
            </a:rPr>
            <a:t>文件 </a:t>
          </a:r>
          <a:r>
            <a:rPr lang="zh-CN" altLang="en-US" sz="1600" b="1" dirty="0" smtClean="0">
              <a:latin typeface="微软雅黑" panose="020B0503020204020204" pitchFamily="34" charset="-122"/>
              <a:ea typeface="微软雅黑" panose="020B0503020204020204" pitchFamily="34" charset="-122"/>
            </a:rPr>
            <a:t>：</a:t>
          </a:r>
          <a:r>
            <a:rPr lang="zh-CN" sz="1600" dirty="0" smtClean="0">
              <a:latin typeface="微软雅黑" panose="020B0503020204020204" pitchFamily="34" charset="-122"/>
              <a:ea typeface="微软雅黑" panose="020B0503020204020204" pitchFamily="34" charset="-122"/>
            </a:rPr>
            <a:t>通过</a:t>
          </a:r>
          <a:r>
            <a:rPr lang="en-US" sz="1600" dirty="0" err="1" smtClean="0">
              <a:latin typeface="微软雅黑" panose="020B0503020204020204" pitchFamily="34" charset="-122"/>
              <a:ea typeface="微软雅黑" panose="020B0503020204020204" pitchFamily="34" charset="-122"/>
            </a:rPr>
            <a:t>mysql</a:t>
          </a:r>
          <a:r>
            <a:rPr lang="zh-CN" sz="1600" dirty="0" smtClean="0">
              <a:latin typeface="微软雅黑" panose="020B0503020204020204" pitchFamily="34" charset="-122"/>
              <a:ea typeface="微软雅黑" panose="020B0503020204020204" pitchFamily="34" charset="-122"/>
            </a:rPr>
            <a:t>中定义各对象关系，</a:t>
          </a:r>
          <a:r>
            <a:rPr lang="zh-CN" altLang="en-US" sz="1600" dirty="0" smtClean="0">
              <a:latin typeface="微软雅黑" panose="020B0503020204020204" pitchFamily="34" charset="-122"/>
              <a:ea typeface="微软雅黑" panose="020B0503020204020204" pitchFamily="34" charset="-122"/>
            </a:rPr>
            <a:t>生成</a:t>
          </a:r>
          <a:r>
            <a:rPr lang="en-US" sz="1600" dirty="0" smtClean="0">
              <a:latin typeface="微软雅黑" panose="020B0503020204020204" pitchFamily="34" charset="-122"/>
              <a:ea typeface="微软雅黑" panose="020B0503020204020204" pitchFamily="34" charset="-122"/>
            </a:rPr>
            <a:t>Nagios</a:t>
          </a:r>
          <a:r>
            <a:rPr lang="zh-CN" sz="1600" dirty="0" smtClean="0">
              <a:latin typeface="微软雅黑" panose="020B0503020204020204" pitchFamily="34" charset="-122"/>
              <a:ea typeface="微软雅黑" panose="020B0503020204020204" pitchFamily="34" charset="-122"/>
            </a:rPr>
            <a:t>监控</a:t>
          </a:r>
          <a:r>
            <a:rPr lang="zh-CN" altLang="en-US" sz="1600" dirty="0" smtClean="0">
              <a:latin typeface="微软雅黑" panose="020B0503020204020204" pitchFamily="34" charset="-122"/>
              <a:ea typeface="微软雅黑" panose="020B0503020204020204" pitchFamily="34" charset="-122"/>
            </a:rPr>
            <a:t>对象</a:t>
          </a:r>
          <a:r>
            <a:rPr lang="zh-CN" sz="1600" dirty="0" smtClean="0">
              <a:latin typeface="微软雅黑" panose="020B0503020204020204" pitchFamily="34" charset="-122"/>
              <a:ea typeface="微软雅黑" panose="020B0503020204020204" pitchFamily="34" charset="-122"/>
            </a:rPr>
            <a:t>的文本配置</a:t>
          </a:r>
          <a:endParaRPr lang="zh-CN" sz="1600" dirty="0">
            <a:latin typeface="微软雅黑" panose="020B0503020204020204" pitchFamily="34" charset="-122"/>
            <a:ea typeface="微软雅黑" panose="020B0503020204020204" pitchFamily="34" charset="-122"/>
          </a:endParaRPr>
        </a:p>
      </dgm:t>
    </dgm:pt>
    <dgm:pt modelId="{0F2103B2-C16A-408F-8980-4F465B2DB525}" type="parTrans" cxnId="{51AA3910-4CDF-4A14-AE6F-248FCEA38A91}">
      <dgm:prSet/>
      <dgm:spPr/>
      <dgm:t>
        <a:bodyPr/>
        <a:lstStyle/>
        <a:p>
          <a:endParaRPr lang="zh-CN" altLang="en-US"/>
        </a:p>
      </dgm:t>
    </dgm:pt>
    <dgm:pt modelId="{2849E2EA-3E3C-4FB0-AAF1-75E200887AD1}" type="sibTrans" cxnId="{51AA3910-4CDF-4A14-AE6F-248FCEA38A91}">
      <dgm:prSet/>
      <dgm:spPr/>
      <dgm:t>
        <a:bodyPr/>
        <a:lstStyle/>
        <a:p>
          <a:endParaRPr lang="zh-CN" altLang="en-US"/>
        </a:p>
      </dgm:t>
    </dgm:pt>
    <dgm:pt modelId="{EC977629-9D38-46DD-BE59-D7DD7CADAB62}">
      <dgm:prSet custT="1"/>
      <dgm:spPr/>
      <dgm:t>
        <a:bodyPr/>
        <a:lstStyle/>
        <a:p>
          <a:pPr algn="l" rtl="0"/>
          <a:r>
            <a:rPr lang="zh-CN" altLang="en-US" sz="1600" b="1" dirty="0" smtClean="0">
              <a:latin typeface="微软雅黑" panose="020B0503020204020204" pitchFamily="34" charset="-122"/>
              <a:ea typeface="微软雅黑" panose="020B0503020204020204" pitchFamily="34" charset="-122"/>
            </a:rPr>
            <a:t>检查配置程序：</a:t>
          </a:r>
          <a:r>
            <a:rPr lang="zh-CN" altLang="en-US" sz="1600" dirty="0" smtClean="0">
              <a:latin typeface="微软雅黑" panose="020B0503020204020204" pitchFamily="34" charset="-122"/>
              <a:ea typeface="微软雅黑" panose="020B0503020204020204" pitchFamily="34" charset="-122"/>
            </a:rPr>
            <a:t>检查各个配置文件的依赖和对应关系</a:t>
          </a:r>
          <a:endParaRPr lang="zh-CN" altLang="en-US" sz="1600" dirty="0">
            <a:latin typeface="微软雅黑" panose="020B0503020204020204" pitchFamily="34" charset="-122"/>
            <a:ea typeface="微软雅黑" panose="020B0503020204020204" pitchFamily="34" charset="-122"/>
          </a:endParaRPr>
        </a:p>
      </dgm:t>
    </dgm:pt>
    <dgm:pt modelId="{0576FE0D-DD85-4495-9A20-411E160C5EBF}" type="parTrans" cxnId="{03E99C0D-1B58-41B3-B5EA-184326F913A2}">
      <dgm:prSet/>
      <dgm:spPr/>
      <dgm:t>
        <a:bodyPr/>
        <a:lstStyle/>
        <a:p>
          <a:endParaRPr lang="zh-CN" altLang="en-US"/>
        </a:p>
      </dgm:t>
    </dgm:pt>
    <dgm:pt modelId="{FCBFFFCA-5041-4300-9734-EF47552E3791}" type="sibTrans" cxnId="{03E99C0D-1B58-41B3-B5EA-184326F913A2}">
      <dgm:prSet/>
      <dgm:spPr/>
      <dgm:t>
        <a:bodyPr/>
        <a:lstStyle/>
        <a:p>
          <a:endParaRPr lang="zh-CN" altLang="en-US"/>
        </a:p>
      </dgm:t>
    </dgm:pt>
    <dgm:pt modelId="{52F823E7-4C2F-45B2-81FF-CD49DAD08434}">
      <dgm:prSet custT="1"/>
      <dgm:spPr/>
      <dgm:t>
        <a:bodyPr/>
        <a:lstStyle/>
        <a:p>
          <a:pPr algn="l" rtl="0"/>
          <a:r>
            <a:rPr lang="zh-CN" altLang="en-US" sz="1600" b="1" dirty="0" smtClean="0">
              <a:latin typeface="微软雅黑" panose="020B0503020204020204" pitchFamily="34" charset="-122"/>
              <a:ea typeface="微软雅黑" panose="020B0503020204020204" pitchFamily="34" charset="-122"/>
            </a:rPr>
            <a:t>重启服务 ：</a:t>
          </a:r>
          <a:r>
            <a:rPr lang="zh-CN" altLang="en-US" sz="1600" dirty="0" smtClean="0">
              <a:latin typeface="微软雅黑" panose="020B0503020204020204" pitchFamily="34" charset="-122"/>
              <a:ea typeface="微软雅黑" panose="020B0503020204020204" pitchFamily="34" charset="-122"/>
            </a:rPr>
            <a:t>重启服务，配置生效，完成监控流程</a:t>
          </a:r>
          <a:endParaRPr lang="zh-CN" altLang="en-US" sz="1600" dirty="0">
            <a:latin typeface="微软雅黑" panose="020B0503020204020204" pitchFamily="34" charset="-122"/>
            <a:ea typeface="微软雅黑" panose="020B0503020204020204" pitchFamily="34" charset="-122"/>
          </a:endParaRPr>
        </a:p>
      </dgm:t>
    </dgm:pt>
    <dgm:pt modelId="{2B70FB2F-2CC3-45E8-B734-4A5A7839ACA1}" type="parTrans" cxnId="{2CBEAC4D-C6AD-4AD5-A51F-E8E0FB217A42}">
      <dgm:prSet/>
      <dgm:spPr/>
      <dgm:t>
        <a:bodyPr/>
        <a:lstStyle/>
        <a:p>
          <a:endParaRPr lang="zh-CN" altLang="en-US"/>
        </a:p>
      </dgm:t>
    </dgm:pt>
    <dgm:pt modelId="{1BC06AD7-8F1E-4652-81F8-FEE5016FD500}" type="sibTrans" cxnId="{2CBEAC4D-C6AD-4AD5-A51F-E8E0FB217A42}">
      <dgm:prSet/>
      <dgm:spPr/>
      <dgm:t>
        <a:bodyPr/>
        <a:lstStyle/>
        <a:p>
          <a:endParaRPr lang="zh-CN" altLang="en-US"/>
        </a:p>
      </dgm:t>
    </dgm:pt>
    <dgm:pt modelId="{B342B350-30E6-4F60-A975-94A85B3DA3FA}" type="pres">
      <dgm:prSet presAssocID="{A7848F2F-8FAC-47BB-A220-1E2FB889A97E}" presName="Name0" presStyleCnt="0">
        <dgm:presLayoutVars>
          <dgm:dir/>
          <dgm:resizeHandles val="exact"/>
        </dgm:presLayoutVars>
      </dgm:prSet>
      <dgm:spPr/>
      <dgm:t>
        <a:bodyPr/>
        <a:lstStyle/>
        <a:p>
          <a:endParaRPr lang="zh-CN" altLang="en-US"/>
        </a:p>
      </dgm:t>
    </dgm:pt>
    <dgm:pt modelId="{26754039-EA35-434A-8432-CFDADBC4E167}" type="pres">
      <dgm:prSet presAssocID="{A7848F2F-8FAC-47BB-A220-1E2FB889A97E}" presName="arrow" presStyleLbl="bgShp" presStyleIdx="0" presStyleCnt="1"/>
      <dgm:spPr/>
    </dgm:pt>
    <dgm:pt modelId="{A5627FDB-1D8D-4C1F-A92D-1F8EB13113E2}" type="pres">
      <dgm:prSet presAssocID="{A7848F2F-8FAC-47BB-A220-1E2FB889A97E}" presName="points" presStyleCnt="0"/>
      <dgm:spPr/>
    </dgm:pt>
    <dgm:pt modelId="{638ACE43-1868-427E-BFF4-F16CC7E27547}" type="pres">
      <dgm:prSet presAssocID="{43D0204F-6F6A-4CEA-A68D-B8B595521E64}" presName="compositeA" presStyleCnt="0"/>
      <dgm:spPr/>
    </dgm:pt>
    <dgm:pt modelId="{A1B79E28-F421-4B43-8CA3-1F2DE198D490}" type="pres">
      <dgm:prSet presAssocID="{43D0204F-6F6A-4CEA-A68D-B8B595521E64}" presName="textA" presStyleLbl="revTx" presStyleIdx="0" presStyleCnt="3" custScaleX="124539">
        <dgm:presLayoutVars>
          <dgm:bulletEnabled val="1"/>
        </dgm:presLayoutVars>
      </dgm:prSet>
      <dgm:spPr/>
      <dgm:t>
        <a:bodyPr/>
        <a:lstStyle/>
        <a:p>
          <a:endParaRPr lang="zh-CN" altLang="en-US"/>
        </a:p>
      </dgm:t>
    </dgm:pt>
    <dgm:pt modelId="{1C5F084D-0D1A-467C-B830-EAD82C28C3DC}" type="pres">
      <dgm:prSet presAssocID="{43D0204F-6F6A-4CEA-A68D-B8B595521E64}" presName="circleA" presStyleLbl="node1" presStyleIdx="0" presStyleCnt="3"/>
      <dgm:spPr/>
    </dgm:pt>
    <dgm:pt modelId="{A7949F5F-02B2-4806-B6FC-35DAE63DECDE}" type="pres">
      <dgm:prSet presAssocID="{43D0204F-6F6A-4CEA-A68D-B8B595521E64}" presName="spaceA" presStyleCnt="0"/>
      <dgm:spPr/>
    </dgm:pt>
    <dgm:pt modelId="{AB60D0FF-034C-4670-85A1-47324B250D9B}" type="pres">
      <dgm:prSet presAssocID="{2849E2EA-3E3C-4FB0-AAF1-75E200887AD1}" presName="space" presStyleCnt="0"/>
      <dgm:spPr/>
    </dgm:pt>
    <dgm:pt modelId="{4987CFF8-C90B-4AAC-A91A-25016FF2C406}" type="pres">
      <dgm:prSet presAssocID="{EC977629-9D38-46DD-BE59-D7DD7CADAB62}" presName="compositeB" presStyleCnt="0"/>
      <dgm:spPr/>
    </dgm:pt>
    <dgm:pt modelId="{AA426FC6-4EA6-4AD8-9ED7-CF5C517E3D51}" type="pres">
      <dgm:prSet presAssocID="{EC977629-9D38-46DD-BE59-D7DD7CADAB62}" presName="textB" presStyleLbl="revTx" presStyleIdx="1" presStyleCnt="3" custScaleX="122800">
        <dgm:presLayoutVars>
          <dgm:bulletEnabled val="1"/>
        </dgm:presLayoutVars>
      </dgm:prSet>
      <dgm:spPr/>
      <dgm:t>
        <a:bodyPr/>
        <a:lstStyle/>
        <a:p>
          <a:endParaRPr lang="zh-CN" altLang="en-US"/>
        </a:p>
      </dgm:t>
    </dgm:pt>
    <dgm:pt modelId="{58AA360A-322E-4F87-BED6-BAD327C3C6CF}" type="pres">
      <dgm:prSet presAssocID="{EC977629-9D38-46DD-BE59-D7DD7CADAB62}" presName="circleB" presStyleLbl="node1" presStyleIdx="1" presStyleCnt="3"/>
      <dgm:spPr/>
    </dgm:pt>
    <dgm:pt modelId="{4CF196D5-7033-4CD6-A004-EA2EEDF61BE7}" type="pres">
      <dgm:prSet presAssocID="{EC977629-9D38-46DD-BE59-D7DD7CADAB62}" presName="spaceB" presStyleCnt="0"/>
      <dgm:spPr/>
    </dgm:pt>
    <dgm:pt modelId="{6CD48A48-DEAD-4BBF-ADBE-ECB65D686186}" type="pres">
      <dgm:prSet presAssocID="{FCBFFFCA-5041-4300-9734-EF47552E3791}" presName="space" presStyleCnt="0"/>
      <dgm:spPr/>
    </dgm:pt>
    <dgm:pt modelId="{74F154A2-AF61-4392-B583-8AA4511FEDC1}" type="pres">
      <dgm:prSet presAssocID="{52F823E7-4C2F-45B2-81FF-CD49DAD08434}" presName="compositeA" presStyleCnt="0"/>
      <dgm:spPr/>
    </dgm:pt>
    <dgm:pt modelId="{7BA9C3FB-A86D-4891-BC37-62E3379EF8A0}" type="pres">
      <dgm:prSet presAssocID="{52F823E7-4C2F-45B2-81FF-CD49DAD08434}" presName="textA" presStyleLbl="revTx" presStyleIdx="2" presStyleCnt="3">
        <dgm:presLayoutVars>
          <dgm:bulletEnabled val="1"/>
        </dgm:presLayoutVars>
      </dgm:prSet>
      <dgm:spPr/>
      <dgm:t>
        <a:bodyPr/>
        <a:lstStyle/>
        <a:p>
          <a:endParaRPr lang="zh-CN" altLang="en-US"/>
        </a:p>
      </dgm:t>
    </dgm:pt>
    <dgm:pt modelId="{25638744-2F74-4CFB-9C99-0A23B46384BB}" type="pres">
      <dgm:prSet presAssocID="{52F823E7-4C2F-45B2-81FF-CD49DAD08434}" presName="circleA" presStyleLbl="node1" presStyleIdx="2" presStyleCnt="3"/>
      <dgm:spPr/>
    </dgm:pt>
    <dgm:pt modelId="{929A68C4-682A-4485-A55B-9923367EF25A}" type="pres">
      <dgm:prSet presAssocID="{52F823E7-4C2F-45B2-81FF-CD49DAD08434}" presName="spaceA" presStyleCnt="0"/>
      <dgm:spPr/>
    </dgm:pt>
  </dgm:ptLst>
  <dgm:cxnLst>
    <dgm:cxn modelId="{03E99C0D-1B58-41B3-B5EA-184326F913A2}" srcId="{A7848F2F-8FAC-47BB-A220-1E2FB889A97E}" destId="{EC977629-9D38-46DD-BE59-D7DD7CADAB62}" srcOrd="1" destOrd="0" parTransId="{0576FE0D-DD85-4495-9A20-411E160C5EBF}" sibTransId="{FCBFFFCA-5041-4300-9734-EF47552E3791}"/>
    <dgm:cxn modelId="{2CBEAC4D-C6AD-4AD5-A51F-E8E0FB217A42}" srcId="{A7848F2F-8FAC-47BB-A220-1E2FB889A97E}" destId="{52F823E7-4C2F-45B2-81FF-CD49DAD08434}" srcOrd="2" destOrd="0" parTransId="{2B70FB2F-2CC3-45E8-B734-4A5A7839ACA1}" sibTransId="{1BC06AD7-8F1E-4652-81F8-FEE5016FD500}"/>
    <dgm:cxn modelId="{51AA3910-4CDF-4A14-AE6F-248FCEA38A91}" srcId="{A7848F2F-8FAC-47BB-A220-1E2FB889A97E}" destId="{43D0204F-6F6A-4CEA-A68D-B8B595521E64}" srcOrd="0" destOrd="0" parTransId="{0F2103B2-C16A-408F-8980-4F465B2DB525}" sibTransId="{2849E2EA-3E3C-4FB0-AAF1-75E200887AD1}"/>
    <dgm:cxn modelId="{1B221B1D-E116-4BAB-82E3-60075BE9CC4B}" type="presOf" srcId="{A7848F2F-8FAC-47BB-A220-1E2FB889A97E}" destId="{B342B350-30E6-4F60-A975-94A85B3DA3FA}" srcOrd="0" destOrd="0" presId="urn:microsoft.com/office/officeart/2005/8/layout/hProcess11"/>
    <dgm:cxn modelId="{64B32C1E-EFAE-4C99-96D1-8073103A68B6}" type="presOf" srcId="{52F823E7-4C2F-45B2-81FF-CD49DAD08434}" destId="{7BA9C3FB-A86D-4891-BC37-62E3379EF8A0}" srcOrd="0" destOrd="0" presId="urn:microsoft.com/office/officeart/2005/8/layout/hProcess11"/>
    <dgm:cxn modelId="{2DA73D94-C47D-42E8-9EF9-3A0377D44E73}" type="presOf" srcId="{43D0204F-6F6A-4CEA-A68D-B8B595521E64}" destId="{A1B79E28-F421-4B43-8CA3-1F2DE198D490}" srcOrd="0" destOrd="0" presId="urn:microsoft.com/office/officeart/2005/8/layout/hProcess11"/>
    <dgm:cxn modelId="{815DF79B-FCB0-4EEB-9D99-02CA8E2137F2}" type="presOf" srcId="{EC977629-9D38-46DD-BE59-D7DD7CADAB62}" destId="{AA426FC6-4EA6-4AD8-9ED7-CF5C517E3D51}" srcOrd="0" destOrd="0" presId="urn:microsoft.com/office/officeart/2005/8/layout/hProcess11"/>
    <dgm:cxn modelId="{B753CEE1-6F3C-44FD-8181-E360EC942452}" type="presParOf" srcId="{B342B350-30E6-4F60-A975-94A85B3DA3FA}" destId="{26754039-EA35-434A-8432-CFDADBC4E167}" srcOrd="0" destOrd="0" presId="urn:microsoft.com/office/officeart/2005/8/layout/hProcess11"/>
    <dgm:cxn modelId="{FCEF25EC-A324-4A78-BB1B-4FC6CBADE7FC}" type="presParOf" srcId="{B342B350-30E6-4F60-A975-94A85B3DA3FA}" destId="{A5627FDB-1D8D-4C1F-A92D-1F8EB13113E2}" srcOrd="1" destOrd="0" presId="urn:microsoft.com/office/officeart/2005/8/layout/hProcess11"/>
    <dgm:cxn modelId="{A2A2ED84-3CBB-4BC3-A8B1-B26E2991AB0F}" type="presParOf" srcId="{A5627FDB-1D8D-4C1F-A92D-1F8EB13113E2}" destId="{638ACE43-1868-427E-BFF4-F16CC7E27547}" srcOrd="0" destOrd="0" presId="urn:microsoft.com/office/officeart/2005/8/layout/hProcess11"/>
    <dgm:cxn modelId="{32DD9859-0AB0-4C3C-9B99-EFD242249FA1}" type="presParOf" srcId="{638ACE43-1868-427E-BFF4-F16CC7E27547}" destId="{A1B79E28-F421-4B43-8CA3-1F2DE198D490}" srcOrd="0" destOrd="0" presId="urn:microsoft.com/office/officeart/2005/8/layout/hProcess11"/>
    <dgm:cxn modelId="{373D8DAF-D01D-4907-B799-98D34057D5C5}" type="presParOf" srcId="{638ACE43-1868-427E-BFF4-F16CC7E27547}" destId="{1C5F084D-0D1A-467C-B830-EAD82C28C3DC}" srcOrd="1" destOrd="0" presId="urn:microsoft.com/office/officeart/2005/8/layout/hProcess11"/>
    <dgm:cxn modelId="{821E97DD-A609-4DBB-B9DA-7F75CAD4C2FB}" type="presParOf" srcId="{638ACE43-1868-427E-BFF4-F16CC7E27547}" destId="{A7949F5F-02B2-4806-B6FC-35DAE63DECDE}" srcOrd="2" destOrd="0" presId="urn:microsoft.com/office/officeart/2005/8/layout/hProcess11"/>
    <dgm:cxn modelId="{59753BB6-149F-43C5-A951-01C928E06CE7}" type="presParOf" srcId="{A5627FDB-1D8D-4C1F-A92D-1F8EB13113E2}" destId="{AB60D0FF-034C-4670-85A1-47324B250D9B}" srcOrd="1" destOrd="0" presId="urn:microsoft.com/office/officeart/2005/8/layout/hProcess11"/>
    <dgm:cxn modelId="{057C7A43-2B33-456B-AB58-2992E011D8A1}" type="presParOf" srcId="{A5627FDB-1D8D-4C1F-A92D-1F8EB13113E2}" destId="{4987CFF8-C90B-4AAC-A91A-25016FF2C406}" srcOrd="2" destOrd="0" presId="urn:microsoft.com/office/officeart/2005/8/layout/hProcess11"/>
    <dgm:cxn modelId="{AD2C206D-6053-4628-BA0A-60D4EEC83570}" type="presParOf" srcId="{4987CFF8-C90B-4AAC-A91A-25016FF2C406}" destId="{AA426FC6-4EA6-4AD8-9ED7-CF5C517E3D51}" srcOrd="0" destOrd="0" presId="urn:microsoft.com/office/officeart/2005/8/layout/hProcess11"/>
    <dgm:cxn modelId="{EFBFC9EF-10F2-4F81-AF36-529AED81B83C}" type="presParOf" srcId="{4987CFF8-C90B-4AAC-A91A-25016FF2C406}" destId="{58AA360A-322E-4F87-BED6-BAD327C3C6CF}" srcOrd="1" destOrd="0" presId="urn:microsoft.com/office/officeart/2005/8/layout/hProcess11"/>
    <dgm:cxn modelId="{7975FD69-18E1-4D68-95D5-6115E11C6FC4}" type="presParOf" srcId="{4987CFF8-C90B-4AAC-A91A-25016FF2C406}" destId="{4CF196D5-7033-4CD6-A004-EA2EEDF61BE7}" srcOrd="2" destOrd="0" presId="urn:microsoft.com/office/officeart/2005/8/layout/hProcess11"/>
    <dgm:cxn modelId="{0317A782-D753-4633-9A69-0E8B1AAC8711}" type="presParOf" srcId="{A5627FDB-1D8D-4C1F-A92D-1F8EB13113E2}" destId="{6CD48A48-DEAD-4BBF-ADBE-ECB65D686186}" srcOrd="3" destOrd="0" presId="urn:microsoft.com/office/officeart/2005/8/layout/hProcess11"/>
    <dgm:cxn modelId="{8A804A05-7F7B-49DA-9F78-27E6F5474831}" type="presParOf" srcId="{A5627FDB-1D8D-4C1F-A92D-1F8EB13113E2}" destId="{74F154A2-AF61-4392-B583-8AA4511FEDC1}" srcOrd="4" destOrd="0" presId="urn:microsoft.com/office/officeart/2005/8/layout/hProcess11"/>
    <dgm:cxn modelId="{A5D80728-8777-4A61-8B25-54C40190BF3F}" type="presParOf" srcId="{74F154A2-AF61-4392-B583-8AA4511FEDC1}" destId="{7BA9C3FB-A86D-4891-BC37-62E3379EF8A0}" srcOrd="0" destOrd="0" presId="urn:microsoft.com/office/officeart/2005/8/layout/hProcess11"/>
    <dgm:cxn modelId="{B6C78EE9-A36C-4668-AAB9-E899ED2A7D61}" type="presParOf" srcId="{74F154A2-AF61-4392-B583-8AA4511FEDC1}" destId="{25638744-2F74-4CFB-9C99-0A23B46384BB}" srcOrd="1" destOrd="0" presId="urn:microsoft.com/office/officeart/2005/8/layout/hProcess11"/>
    <dgm:cxn modelId="{04CE1EF0-E95E-4BA4-AE77-E55E58580997}" type="presParOf" srcId="{74F154A2-AF61-4392-B583-8AA4511FEDC1}" destId="{929A68C4-682A-4485-A55B-9923367EF25A}"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54039-EA35-434A-8432-CFDADBC4E167}">
      <dsp:nvSpPr>
        <dsp:cNvPr id="0" name=""/>
        <dsp:cNvSpPr/>
      </dsp:nvSpPr>
      <dsp:spPr>
        <a:xfrm>
          <a:off x="0" y="1305401"/>
          <a:ext cx="10515600" cy="1740535"/>
        </a:xfrm>
        <a:prstGeom prst="notched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B79E28-F421-4B43-8CA3-1F2DE198D490}">
      <dsp:nvSpPr>
        <dsp:cNvPr id="0" name=""/>
        <dsp:cNvSpPr/>
      </dsp:nvSpPr>
      <dsp:spPr>
        <a:xfrm>
          <a:off x="1034" y="0"/>
          <a:ext cx="3297665"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l" defTabSz="711200" rtl="0">
            <a:lnSpc>
              <a:spcPct val="90000"/>
            </a:lnSpc>
            <a:spcBef>
              <a:spcPct val="0"/>
            </a:spcBef>
            <a:spcAft>
              <a:spcPct val="35000"/>
            </a:spcAft>
          </a:pPr>
          <a:r>
            <a:rPr lang="zh-CN" sz="1600" b="1" kern="1200" dirty="0" smtClean="0">
              <a:latin typeface="微软雅黑" panose="020B0503020204020204" pitchFamily="34" charset="-122"/>
              <a:ea typeface="微软雅黑" panose="020B0503020204020204" pitchFamily="34" charset="-122"/>
            </a:rPr>
            <a:t>生成</a:t>
          </a:r>
          <a:r>
            <a:rPr lang="zh-CN" altLang="en-US" sz="1600" b="1" kern="1200" dirty="0" smtClean="0">
              <a:latin typeface="微软雅黑" panose="020B0503020204020204" pitchFamily="34" charset="-122"/>
              <a:ea typeface="微软雅黑" panose="020B0503020204020204" pitchFamily="34" charset="-122"/>
            </a:rPr>
            <a:t>配置</a:t>
          </a:r>
          <a:r>
            <a:rPr lang="zh-CN" sz="1600" b="1" kern="1200" dirty="0" smtClean="0">
              <a:latin typeface="微软雅黑" panose="020B0503020204020204" pitchFamily="34" charset="-122"/>
              <a:ea typeface="微软雅黑" panose="020B0503020204020204" pitchFamily="34" charset="-122"/>
            </a:rPr>
            <a:t>文件 </a:t>
          </a:r>
          <a:r>
            <a:rPr lang="zh-CN" altLang="en-US" sz="1600" b="1" kern="1200" dirty="0" smtClean="0">
              <a:latin typeface="微软雅黑" panose="020B0503020204020204" pitchFamily="34" charset="-122"/>
              <a:ea typeface="微软雅黑" panose="020B0503020204020204" pitchFamily="34" charset="-122"/>
            </a:rPr>
            <a:t>：</a:t>
          </a:r>
          <a:r>
            <a:rPr lang="zh-CN" sz="1600" kern="1200" dirty="0" smtClean="0">
              <a:latin typeface="微软雅黑" panose="020B0503020204020204" pitchFamily="34" charset="-122"/>
              <a:ea typeface="微软雅黑" panose="020B0503020204020204" pitchFamily="34" charset="-122"/>
            </a:rPr>
            <a:t>通过</a:t>
          </a:r>
          <a:r>
            <a:rPr lang="en-US" sz="1600" kern="1200" dirty="0" err="1" smtClean="0">
              <a:latin typeface="微软雅黑" panose="020B0503020204020204" pitchFamily="34" charset="-122"/>
              <a:ea typeface="微软雅黑" panose="020B0503020204020204" pitchFamily="34" charset="-122"/>
            </a:rPr>
            <a:t>mysql</a:t>
          </a:r>
          <a:r>
            <a:rPr lang="zh-CN" sz="1600" kern="1200" dirty="0" smtClean="0">
              <a:latin typeface="微软雅黑" panose="020B0503020204020204" pitchFamily="34" charset="-122"/>
              <a:ea typeface="微软雅黑" panose="020B0503020204020204" pitchFamily="34" charset="-122"/>
            </a:rPr>
            <a:t>中定义各对象关系，</a:t>
          </a:r>
          <a:r>
            <a:rPr lang="zh-CN" altLang="en-US" sz="1600" kern="1200" dirty="0" smtClean="0">
              <a:latin typeface="微软雅黑" panose="020B0503020204020204" pitchFamily="34" charset="-122"/>
              <a:ea typeface="微软雅黑" panose="020B0503020204020204" pitchFamily="34" charset="-122"/>
            </a:rPr>
            <a:t>生成</a:t>
          </a:r>
          <a:r>
            <a:rPr lang="en-US" sz="1600" kern="1200" dirty="0" smtClean="0">
              <a:latin typeface="微软雅黑" panose="020B0503020204020204" pitchFamily="34" charset="-122"/>
              <a:ea typeface="微软雅黑" panose="020B0503020204020204" pitchFamily="34" charset="-122"/>
            </a:rPr>
            <a:t>Nagios</a:t>
          </a:r>
          <a:r>
            <a:rPr lang="zh-CN" sz="1600" kern="1200" dirty="0" smtClean="0">
              <a:latin typeface="微软雅黑" panose="020B0503020204020204" pitchFamily="34" charset="-122"/>
              <a:ea typeface="微软雅黑" panose="020B0503020204020204" pitchFamily="34" charset="-122"/>
            </a:rPr>
            <a:t>监控</a:t>
          </a:r>
          <a:r>
            <a:rPr lang="zh-CN" altLang="en-US" sz="1600" kern="1200" dirty="0" smtClean="0">
              <a:latin typeface="微软雅黑" panose="020B0503020204020204" pitchFamily="34" charset="-122"/>
              <a:ea typeface="微软雅黑" panose="020B0503020204020204" pitchFamily="34" charset="-122"/>
            </a:rPr>
            <a:t>对象</a:t>
          </a:r>
          <a:r>
            <a:rPr lang="zh-CN" sz="1600" kern="1200" dirty="0" smtClean="0">
              <a:latin typeface="微软雅黑" panose="020B0503020204020204" pitchFamily="34" charset="-122"/>
              <a:ea typeface="微软雅黑" panose="020B0503020204020204" pitchFamily="34" charset="-122"/>
            </a:rPr>
            <a:t>的文本配置</a:t>
          </a:r>
          <a:endParaRPr lang="zh-CN" sz="1600" kern="1200" dirty="0">
            <a:latin typeface="微软雅黑" panose="020B0503020204020204" pitchFamily="34" charset="-122"/>
            <a:ea typeface="微软雅黑" panose="020B0503020204020204" pitchFamily="34" charset="-122"/>
          </a:endParaRPr>
        </a:p>
      </dsp:txBody>
      <dsp:txXfrm>
        <a:off x="1034" y="0"/>
        <a:ext cx="3297665" cy="1740535"/>
      </dsp:txXfrm>
    </dsp:sp>
    <dsp:sp modelId="{1C5F084D-0D1A-467C-B830-EAD82C28C3DC}">
      <dsp:nvSpPr>
        <dsp:cNvPr id="0" name=""/>
        <dsp:cNvSpPr/>
      </dsp:nvSpPr>
      <dsp:spPr>
        <a:xfrm>
          <a:off x="1432299" y="1958102"/>
          <a:ext cx="435133" cy="43513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426FC6-4EA6-4AD8-9ED7-CF5C517E3D51}">
      <dsp:nvSpPr>
        <dsp:cNvPr id="0" name=""/>
        <dsp:cNvSpPr/>
      </dsp:nvSpPr>
      <dsp:spPr>
        <a:xfrm>
          <a:off x="3431094" y="2610802"/>
          <a:ext cx="3251618"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l" defTabSz="711200" rtl="0">
            <a:lnSpc>
              <a:spcPct val="90000"/>
            </a:lnSpc>
            <a:spcBef>
              <a:spcPct val="0"/>
            </a:spcBef>
            <a:spcAft>
              <a:spcPct val="35000"/>
            </a:spcAft>
          </a:pPr>
          <a:r>
            <a:rPr lang="zh-CN" altLang="en-US" sz="1600" b="1" kern="1200" dirty="0" smtClean="0">
              <a:latin typeface="微软雅黑" panose="020B0503020204020204" pitchFamily="34" charset="-122"/>
              <a:ea typeface="微软雅黑" panose="020B0503020204020204" pitchFamily="34" charset="-122"/>
            </a:rPr>
            <a:t>检查配置程序：</a:t>
          </a:r>
          <a:r>
            <a:rPr lang="zh-CN" altLang="en-US" sz="1600" kern="1200" dirty="0" smtClean="0">
              <a:latin typeface="微软雅黑" panose="020B0503020204020204" pitchFamily="34" charset="-122"/>
              <a:ea typeface="微软雅黑" panose="020B0503020204020204" pitchFamily="34" charset="-122"/>
            </a:rPr>
            <a:t>检查各个配置文件的依赖和对应关系</a:t>
          </a:r>
          <a:endParaRPr lang="zh-CN" altLang="en-US" sz="1600" kern="1200" dirty="0">
            <a:latin typeface="微软雅黑" panose="020B0503020204020204" pitchFamily="34" charset="-122"/>
            <a:ea typeface="微软雅黑" panose="020B0503020204020204" pitchFamily="34" charset="-122"/>
          </a:endParaRPr>
        </a:p>
      </dsp:txBody>
      <dsp:txXfrm>
        <a:off x="3431094" y="2610802"/>
        <a:ext cx="3251618" cy="1740535"/>
      </dsp:txXfrm>
    </dsp:sp>
    <dsp:sp modelId="{58AA360A-322E-4F87-BED6-BAD327C3C6CF}">
      <dsp:nvSpPr>
        <dsp:cNvPr id="0" name=""/>
        <dsp:cNvSpPr/>
      </dsp:nvSpPr>
      <dsp:spPr>
        <a:xfrm>
          <a:off x="4839336" y="1958102"/>
          <a:ext cx="435133" cy="435133"/>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A9C3FB-A86D-4891-BC37-62E3379EF8A0}">
      <dsp:nvSpPr>
        <dsp:cNvPr id="0" name=""/>
        <dsp:cNvSpPr/>
      </dsp:nvSpPr>
      <dsp:spPr>
        <a:xfrm>
          <a:off x="6815108" y="0"/>
          <a:ext cx="2647897"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l" defTabSz="711200" rtl="0">
            <a:lnSpc>
              <a:spcPct val="90000"/>
            </a:lnSpc>
            <a:spcBef>
              <a:spcPct val="0"/>
            </a:spcBef>
            <a:spcAft>
              <a:spcPct val="35000"/>
            </a:spcAft>
          </a:pPr>
          <a:r>
            <a:rPr lang="zh-CN" altLang="en-US" sz="1600" b="1" kern="1200" dirty="0" smtClean="0">
              <a:latin typeface="微软雅黑" panose="020B0503020204020204" pitchFamily="34" charset="-122"/>
              <a:ea typeface="微软雅黑" panose="020B0503020204020204" pitchFamily="34" charset="-122"/>
            </a:rPr>
            <a:t>重启服务 ：</a:t>
          </a:r>
          <a:r>
            <a:rPr lang="zh-CN" altLang="en-US" sz="1600" kern="1200" dirty="0" smtClean="0">
              <a:latin typeface="微软雅黑" panose="020B0503020204020204" pitchFamily="34" charset="-122"/>
              <a:ea typeface="微软雅黑" panose="020B0503020204020204" pitchFamily="34" charset="-122"/>
            </a:rPr>
            <a:t>重启服务，配置生效，完成监控流程</a:t>
          </a:r>
          <a:endParaRPr lang="zh-CN" altLang="en-US" sz="1600" kern="1200" dirty="0">
            <a:latin typeface="微软雅黑" panose="020B0503020204020204" pitchFamily="34" charset="-122"/>
            <a:ea typeface="微软雅黑" panose="020B0503020204020204" pitchFamily="34" charset="-122"/>
          </a:endParaRPr>
        </a:p>
      </dsp:txBody>
      <dsp:txXfrm>
        <a:off x="6815108" y="0"/>
        <a:ext cx="2647897" cy="1740535"/>
      </dsp:txXfrm>
    </dsp:sp>
    <dsp:sp modelId="{25638744-2F74-4CFB-9C99-0A23B46384BB}">
      <dsp:nvSpPr>
        <dsp:cNvPr id="0" name=""/>
        <dsp:cNvSpPr/>
      </dsp:nvSpPr>
      <dsp:spPr>
        <a:xfrm>
          <a:off x="7921490" y="1958102"/>
          <a:ext cx="435133" cy="435133"/>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A836D9-F3E4-4B5E-B784-5D4F998A46B8}" type="datetimeFigureOut">
              <a:rPr lang="zh-CN" altLang="en-US" smtClean="0"/>
              <a:t>2015/8/20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851A7B-6CB7-4E0A-A06C-2AFDE6FFA66E}" type="slidenum">
              <a:rPr lang="zh-CN" altLang="en-US" smtClean="0"/>
              <a:t>‹#›</a:t>
            </a:fld>
            <a:endParaRPr lang="zh-CN" altLang="en-US"/>
          </a:p>
        </p:txBody>
      </p:sp>
    </p:spTree>
    <p:extLst>
      <p:ext uri="{BB962C8B-B14F-4D97-AF65-F5344CB8AC3E}">
        <p14:creationId xmlns:p14="http://schemas.microsoft.com/office/powerpoint/2010/main" val="3141010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F851A7B-6CB7-4E0A-A06C-2AFDE6FFA66E}" type="slidenum">
              <a:rPr lang="zh-CN" altLang="en-US" smtClean="0"/>
              <a:t>5</a:t>
            </a:fld>
            <a:endParaRPr lang="zh-CN" altLang="en-US"/>
          </a:p>
        </p:txBody>
      </p:sp>
    </p:spTree>
    <p:extLst>
      <p:ext uri="{BB962C8B-B14F-4D97-AF65-F5344CB8AC3E}">
        <p14:creationId xmlns:p14="http://schemas.microsoft.com/office/powerpoint/2010/main" val="2776159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42EB8B-93F2-4BB9-8F87-C620AEE81DF9}" type="slidenum">
              <a:rPr lang="zh-CN" altLang="en-US" smtClean="0"/>
              <a:t>8</a:t>
            </a:fld>
            <a:endParaRPr lang="zh-CN" altLang="en-US"/>
          </a:p>
        </p:txBody>
      </p:sp>
    </p:spTree>
    <p:extLst>
      <p:ext uri="{BB962C8B-B14F-4D97-AF65-F5344CB8AC3E}">
        <p14:creationId xmlns:p14="http://schemas.microsoft.com/office/powerpoint/2010/main" val="2010507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http://www.cnblogs.com/zhuhongbao/p/4174868.html</a:t>
            </a:r>
          </a:p>
          <a:p>
            <a:endParaRPr lang="zh-CN" altLang="en-US" dirty="0"/>
          </a:p>
        </p:txBody>
      </p:sp>
      <p:sp>
        <p:nvSpPr>
          <p:cNvPr id="4" name="灯片编号占位符 3"/>
          <p:cNvSpPr>
            <a:spLocks noGrp="1"/>
          </p:cNvSpPr>
          <p:nvPr>
            <p:ph type="sldNum" sz="quarter" idx="10"/>
          </p:nvPr>
        </p:nvSpPr>
        <p:spPr/>
        <p:txBody>
          <a:bodyPr/>
          <a:lstStyle/>
          <a:p>
            <a:fld id="{8F851A7B-6CB7-4E0A-A06C-2AFDE6FFA66E}" type="slidenum">
              <a:rPr lang="zh-CN" altLang="en-US" smtClean="0"/>
              <a:t>12</a:t>
            </a:fld>
            <a:endParaRPr lang="zh-CN" altLang="en-US"/>
          </a:p>
        </p:txBody>
      </p:sp>
    </p:spTree>
    <p:extLst>
      <p:ext uri="{BB962C8B-B14F-4D97-AF65-F5344CB8AC3E}">
        <p14:creationId xmlns:p14="http://schemas.microsoft.com/office/powerpoint/2010/main" val="3845751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幻灯片图像占位符 1"/>
          <p:cNvSpPr>
            <a:spLocks noGrp="1" noRot="1" noChangeAspect="1" noTextEdit="1"/>
          </p:cNvSpPr>
          <p:nvPr>
            <p:ph type="sldImg"/>
          </p:nvPr>
        </p:nvSpPr>
        <p:spPr>
          <a:ln/>
        </p:spPr>
      </p:sp>
      <p:sp>
        <p:nvSpPr>
          <p:cNvPr id="11264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ea typeface="宋体" charset="-122"/>
            </a:endParaRPr>
          </a:p>
        </p:txBody>
      </p:sp>
      <p:sp>
        <p:nvSpPr>
          <p:cNvPr id="11264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685817" indent="-263776" eaLnBrk="0" hangingPunct="0">
              <a:defRPr>
                <a:solidFill>
                  <a:schemeClr val="tx1"/>
                </a:solidFill>
                <a:latin typeface="Arial" charset="0"/>
                <a:ea typeface="宋体" charset="-122"/>
              </a:defRPr>
            </a:lvl2pPr>
            <a:lvl3pPr marL="1055103" indent="-211021" eaLnBrk="0" hangingPunct="0">
              <a:defRPr>
                <a:solidFill>
                  <a:schemeClr val="tx1"/>
                </a:solidFill>
                <a:latin typeface="Arial" charset="0"/>
                <a:ea typeface="宋体" charset="-122"/>
              </a:defRPr>
            </a:lvl3pPr>
            <a:lvl4pPr marL="1477145" indent="-211021" eaLnBrk="0" hangingPunct="0">
              <a:defRPr>
                <a:solidFill>
                  <a:schemeClr val="tx1"/>
                </a:solidFill>
                <a:latin typeface="Arial" charset="0"/>
                <a:ea typeface="宋体" charset="-122"/>
              </a:defRPr>
            </a:lvl4pPr>
            <a:lvl5pPr marL="1899186" indent="-211021" eaLnBrk="0" hangingPunct="0">
              <a:defRPr>
                <a:solidFill>
                  <a:schemeClr val="tx1"/>
                </a:solidFill>
                <a:latin typeface="Arial" charset="0"/>
                <a:ea typeface="宋体" charset="-122"/>
              </a:defRPr>
            </a:lvl5pPr>
            <a:lvl6pPr marL="2321227" indent="-211021" eaLnBrk="0" fontAlgn="base" hangingPunct="0">
              <a:spcBef>
                <a:spcPct val="0"/>
              </a:spcBef>
              <a:spcAft>
                <a:spcPct val="0"/>
              </a:spcAft>
              <a:defRPr>
                <a:solidFill>
                  <a:schemeClr val="tx1"/>
                </a:solidFill>
                <a:latin typeface="Arial" charset="0"/>
                <a:ea typeface="宋体" charset="-122"/>
              </a:defRPr>
            </a:lvl6pPr>
            <a:lvl7pPr marL="2743269" indent="-211021" eaLnBrk="0" fontAlgn="base" hangingPunct="0">
              <a:spcBef>
                <a:spcPct val="0"/>
              </a:spcBef>
              <a:spcAft>
                <a:spcPct val="0"/>
              </a:spcAft>
              <a:defRPr>
                <a:solidFill>
                  <a:schemeClr val="tx1"/>
                </a:solidFill>
                <a:latin typeface="Arial" charset="0"/>
                <a:ea typeface="宋体" charset="-122"/>
              </a:defRPr>
            </a:lvl7pPr>
            <a:lvl8pPr marL="3165310" indent="-211021" eaLnBrk="0" fontAlgn="base" hangingPunct="0">
              <a:spcBef>
                <a:spcPct val="0"/>
              </a:spcBef>
              <a:spcAft>
                <a:spcPct val="0"/>
              </a:spcAft>
              <a:defRPr>
                <a:solidFill>
                  <a:schemeClr val="tx1"/>
                </a:solidFill>
                <a:latin typeface="Arial" charset="0"/>
                <a:ea typeface="宋体" charset="-122"/>
              </a:defRPr>
            </a:lvl8pPr>
            <a:lvl9pPr marL="3587351" indent="-211021" eaLnBrk="0" fontAlgn="base" hangingPunct="0">
              <a:spcBef>
                <a:spcPct val="0"/>
              </a:spcBef>
              <a:spcAft>
                <a:spcPct val="0"/>
              </a:spcAft>
              <a:defRPr>
                <a:solidFill>
                  <a:schemeClr val="tx1"/>
                </a:solidFill>
                <a:latin typeface="Arial" charset="0"/>
                <a:ea typeface="宋体" charset="-122"/>
              </a:defRPr>
            </a:lvl9pPr>
          </a:lstStyle>
          <a:p>
            <a:pPr eaLnBrk="1" hangingPunct="1"/>
            <a:fld id="{3BEF9F70-83CD-4864-AF4D-B74B18FF04CD}" type="slidenum">
              <a:rPr lang="en-US" altLang="zh-CN" smtClean="0"/>
              <a:pPr eaLnBrk="1" hangingPunct="1"/>
              <a:t>13</a:t>
            </a:fld>
            <a:endParaRPr lang="en-US" altLang="zh-CN" smtClean="0"/>
          </a:p>
        </p:txBody>
      </p:sp>
    </p:spTree>
    <p:extLst>
      <p:ext uri="{BB962C8B-B14F-4D97-AF65-F5344CB8AC3E}">
        <p14:creationId xmlns:p14="http://schemas.microsoft.com/office/powerpoint/2010/main" val="1953277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24B089E-E0A0-4912-9B1B-A0BCAFA93962}" type="datetimeFigureOut">
              <a:rPr lang="zh-CN" altLang="en-US" smtClean="0"/>
              <a:t>2015/8/20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87E12D-7BEC-4CF8-A607-F9D4121C44F8}" type="slidenum">
              <a:rPr lang="zh-CN" altLang="en-US" smtClean="0"/>
              <a:t>‹#›</a:t>
            </a:fld>
            <a:endParaRPr lang="zh-CN" altLang="en-US"/>
          </a:p>
        </p:txBody>
      </p:sp>
    </p:spTree>
    <p:extLst>
      <p:ext uri="{BB962C8B-B14F-4D97-AF65-F5344CB8AC3E}">
        <p14:creationId xmlns:p14="http://schemas.microsoft.com/office/powerpoint/2010/main" val="2470697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24B089E-E0A0-4912-9B1B-A0BCAFA93962}" type="datetimeFigureOut">
              <a:rPr lang="zh-CN" altLang="en-US" smtClean="0"/>
              <a:t>2015/8/20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87E12D-7BEC-4CF8-A607-F9D4121C44F8}" type="slidenum">
              <a:rPr lang="zh-CN" altLang="en-US" smtClean="0"/>
              <a:t>‹#›</a:t>
            </a:fld>
            <a:endParaRPr lang="zh-CN" altLang="en-US"/>
          </a:p>
        </p:txBody>
      </p:sp>
    </p:spTree>
    <p:extLst>
      <p:ext uri="{BB962C8B-B14F-4D97-AF65-F5344CB8AC3E}">
        <p14:creationId xmlns:p14="http://schemas.microsoft.com/office/powerpoint/2010/main" val="2834032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24B089E-E0A0-4912-9B1B-A0BCAFA93962}" type="datetimeFigureOut">
              <a:rPr lang="zh-CN" altLang="en-US" smtClean="0"/>
              <a:t>2015/8/20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87E12D-7BEC-4CF8-A607-F9D4121C44F8}" type="slidenum">
              <a:rPr lang="zh-CN" altLang="en-US" smtClean="0"/>
              <a:t>‹#›</a:t>
            </a:fld>
            <a:endParaRPr lang="zh-CN" altLang="en-US"/>
          </a:p>
        </p:txBody>
      </p:sp>
    </p:spTree>
    <p:extLst>
      <p:ext uri="{BB962C8B-B14F-4D97-AF65-F5344CB8AC3E}">
        <p14:creationId xmlns:p14="http://schemas.microsoft.com/office/powerpoint/2010/main" val="2877230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24B089E-E0A0-4912-9B1B-A0BCAFA93962}" type="datetimeFigureOut">
              <a:rPr lang="zh-CN" altLang="en-US" smtClean="0"/>
              <a:t>2015/8/20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87E12D-7BEC-4CF8-A607-F9D4121C44F8}" type="slidenum">
              <a:rPr lang="zh-CN" altLang="en-US" smtClean="0"/>
              <a:t>‹#›</a:t>
            </a:fld>
            <a:endParaRPr lang="zh-CN" altLang="en-US"/>
          </a:p>
        </p:txBody>
      </p:sp>
    </p:spTree>
    <p:extLst>
      <p:ext uri="{BB962C8B-B14F-4D97-AF65-F5344CB8AC3E}">
        <p14:creationId xmlns:p14="http://schemas.microsoft.com/office/powerpoint/2010/main" val="298448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024B089E-E0A0-4912-9B1B-A0BCAFA93962}" type="datetimeFigureOut">
              <a:rPr lang="zh-CN" altLang="en-US" smtClean="0"/>
              <a:t>2015/8/20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87E12D-7BEC-4CF8-A607-F9D4121C44F8}" type="slidenum">
              <a:rPr lang="zh-CN" altLang="en-US" smtClean="0"/>
              <a:t>‹#›</a:t>
            </a:fld>
            <a:endParaRPr lang="zh-CN" altLang="en-US"/>
          </a:p>
        </p:txBody>
      </p:sp>
    </p:spTree>
    <p:extLst>
      <p:ext uri="{BB962C8B-B14F-4D97-AF65-F5344CB8AC3E}">
        <p14:creationId xmlns:p14="http://schemas.microsoft.com/office/powerpoint/2010/main" val="160009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24B089E-E0A0-4912-9B1B-A0BCAFA93962}" type="datetimeFigureOut">
              <a:rPr lang="zh-CN" altLang="en-US" smtClean="0"/>
              <a:t>2015/8/20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887E12D-7BEC-4CF8-A607-F9D4121C44F8}" type="slidenum">
              <a:rPr lang="zh-CN" altLang="en-US" smtClean="0"/>
              <a:t>‹#›</a:t>
            </a:fld>
            <a:endParaRPr lang="zh-CN" altLang="en-US"/>
          </a:p>
        </p:txBody>
      </p:sp>
    </p:spTree>
    <p:extLst>
      <p:ext uri="{BB962C8B-B14F-4D97-AF65-F5344CB8AC3E}">
        <p14:creationId xmlns:p14="http://schemas.microsoft.com/office/powerpoint/2010/main" val="3509417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24B089E-E0A0-4912-9B1B-A0BCAFA93962}" type="datetimeFigureOut">
              <a:rPr lang="zh-CN" altLang="en-US" smtClean="0"/>
              <a:t>2015/8/20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887E12D-7BEC-4CF8-A607-F9D4121C44F8}" type="slidenum">
              <a:rPr lang="zh-CN" altLang="en-US" smtClean="0"/>
              <a:t>‹#›</a:t>
            </a:fld>
            <a:endParaRPr lang="zh-CN" altLang="en-US"/>
          </a:p>
        </p:txBody>
      </p:sp>
    </p:spTree>
    <p:extLst>
      <p:ext uri="{BB962C8B-B14F-4D97-AF65-F5344CB8AC3E}">
        <p14:creationId xmlns:p14="http://schemas.microsoft.com/office/powerpoint/2010/main" val="2812602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24B089E-E0A0-4912-9B1B-A0BCAFA93962}" type="datetimeFigureOut">
              <a:rPr lang="zh-CN" altLang="en-US" smtClean="0"/>
              <a:t>2015/8/20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887E12D-7BEC-4CF8-A607-F9D4121C44F8}" type="slidenum">
              <a:rPr lang="zh-CN" altLang="en-US" smtClean="0"/>
              <a:t>‹#›</a:t>
            </a:fld>
            <a:endParaRPr lang="zh-CN" altLang="en-US"/>
          </a:p>
        </p:txBody>
      </p:sp>
    </p:spTree>
    <p:extLst>
      <p:ext uri="{BB962C8B-B14F-4D97-AF65-F5344CB8AC3E}">
        <p14:creationId xmlns:p14="http://schemas.microsoft.com/office/powerpoint/2010/main" val="4223813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4B089E-E0A0-4912-9B1B-A0BCAFA93962}" type="datetimeFigureOut">
              <a:rPr lang="zh-CN" altLang="en-US" smtClean="0"/>
              <a:t>2015/8/20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887E12D-7BEC-4CF8-A607-F9D4121C44F8}" type="slidenum">
              <a:rPr lang="zh-CN" altLang="en-US" smtClean="0"/>
              <a:t>‹#›</a:t>
            </a:fld>
            <a:endParaRPr lang="zh-CN" altLang="en-US"/>
          </a:p>
        </p:txBody>
      </p:sp>
    </p:spTree>
    <p:extLst>
      <p:ext uri="{BB962C8B-B14F-4D97-AF65-F5344CB8AC3E}">
        <p14:creationId xmlns:p14="http://schemas.microsoft.com/office/powerpoint/2010/main" val="782105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24B089E-E0A0-4912-9B1B-A0BCAFA93962}" type="datetimeFigureOut">
              <a:rPr lang="zh-CN" altLang="en-US" smtClean="0"/>
              <a:t>2015/8/20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887E12D-7BEC-4CF8-A607-F9D4121C44F8}" type="slidenum">
              <a:rPr lang="zh-CN" altLang="en-US" smtClean="0"/>
              <a:t>‹#›</a:t>
            </a:fld>
            <a:endParaRPr lang="zh-CN" altLang="en-US"/>
          </a:p>
        </p:txBody>
      </p:sp>
    </p:spTree>
    <p:extLst>
      <p:ext uri="{BB962C8B-B14F-4D97-AF65-F5344CB8AC3E}">
        <p14:creationId xmlns:p14="http://schemas.microsoft.com/office/powerpoint/2010/main" val="2164832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24B089E-E0A0-4912-9B1B-A0BCAFA93962}" type="datetimeFigureOut">
              <a:rPr lang="zh-CN" altLang="en-US" smtClean="0"/>
              <a:t>2015/8/20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887E12D-7BEC-4CF8-A607-F9D4121C44F8}" type="slidenum">
              <a:rPr lang="zh-CN" altLang="en-US" smtClean="0"/>
              <a:t>‹#›</a:t>
            </a:fld>
            <a:endParaRPr lang="zh-CN" altLang="en-US"/>
          </a:p>
        </p:txBody>
      </p:sp>
    </p:spTree>
    <p:extLst>
      <p:ext uri="{BB962C8B-B14F-4D97-AF65-F5344CB8AC3E}">
        <p14:creationId xmlns:p14="http://schemas.microsoft.com/office/powerpoint/2010/main" val="842316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B089E-E0A0-4912-9B1B-A0BCAFA93962}" type="datetimeFigureOut">
              <a:rPr lang="zh-CN" altLang="en-US" smtClean="0"/>
              <a:t>2015/8/20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87E12D-7BEC-4CF8-A607-F9D4121C44F8}" type="slidenum">
              <a:rPr lang="zh-CN" altLang="en-US" smtClean="0"/>
              <a:t>‹#›</a:t>
            </a:fld>
            <a:endParaRPr lang="zh-CN" altLang="en-US"/>
          </a:p>
        </p:txBody>
      </p:sp>
    </p:spTree>
    <p:extLst>
      <p:ext uri="{BB962C8B-B14F-4D97-AF65-F5344CB8AC3E}">
        <p14:creationId xmlns:p14="http://schemas.microsoft.com/office/powerpoint/2010/main" val="3516575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baike.baidu.com/view/282229.ht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zhengw@ihep.ac.c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01254" y="1941229"/>
            <a:ext cx="9071212" cy="2387600"/>
          </a:xfrm>
        </p:spPr>
        <p:txBody>
          <a:bodyPr>
            <a:normAutofit/>
          </a:bodyPr>
          <a:lstStyle/>
          <a:p>
            <a:pPr>
              <a:lnSpc>
                <a:spcPct val="150000"/>
              </a:lnSpc>
            </a:pPr>
            <a:r>
              <a:rPr lang="zh-CN" altLang="en-US" sz="4400" spc="300" dirty="0">
                <a:latin typeface="微软雅黑" panose="020B0503020204020204" pitchFamily="34" charset="-122"/>
                <a:ea typeface="微软雅黑" panose="020B0503020204020204" pitchFamily="34" charset="-122"/>
              </a:rPr>
              <a:t>基于</a:t>
            </a:r>
            <a:r>
              <a:rPr lang="en-US" altLang="zh-CN" sz="4400" spc="300" dirty="0">
                <a:latin typeface="微软雅黑" panose="020B0503020204020204" pitchFamily="34" charset="-122"/>
                <a:ea typeface="微软雅黑" panose="020B0503020204020204" pitchFamily="34" charset="-122"/>
              </a:rPr>
              <a:t>Nagios</a:t>
            </a:r>
            <a:r>
              <a:rPr lang="zh-CN" altLang="en-US" sz="4400" spc="300" dirty="0">
                <a:latin typeface="微软雅黑" panose="020B0503020204020204" pitchFamily="34" charset="-122"/>
                <a:ea typeface="微软雅黑" panose="020B0503020204020204" pitchFamily="34" charset="-122"/>
              </a:rPr>
              <a:t>的自动化集群服务监控系统的实现</a:t>
            </a:r>
          </a:p>
        </p:txBody>
      </p:sp>
      <p:sp>
        <p:nvSpPr>
          <p:cNvPr id="3" name="副标题 2"/>
          <p:cNvSpPr>
            <a:spLocks noGrp="1"/>
          </p:cNvSpPr>
          <p:nvPr>
            <p:ph type="subTitle" idx="1"/>
          </p:nvPr>
        </p:nvSpPr>
        <p:spPr>
          <a:xfrm>
            <a:off x="1284683" y="4881489"/>
            <a:ext cx="9144000" cy="1976511"/>
          </a:xfrm>
        </p:spPr>
        <p:txBody>
          <a:bodyPr>
            <a:normAutofit/>
          </a:bodyPr>
          <a:lstStyle/>
          <a:p>
            <a:pPr algn="r"/>
            <a:r>
              <a:rPr lang="zh-CN" altLang="en-US" sz="4000" dirty="0" smtClean="0">
                <a:latin typeface="微软雅黑" panose="020B0503020204020204" pitchFamily="34" charset="-122"/>
                <a:ea typeface="微软雅黑" panose="020B0503020204020204" pitchFamily="34" charset="-122"/>
                <a:cs typeface="+mj-cs"/>
              </a:rPr>
              <a:t>报告人 </a:t>
            </a:r>
            <a:r>
              <a:rPr lang="zh-CN" altLang="en-US" sz="4000" dirty="0">
                <a:latin typeface="微软雅黑" panose="020B0503020204020204" pitchFamily="34" charset="-122"/>
                <a:ea typeface="微软雅黑" panose="020B0503020204020204" pitchFamily="34" charset="-122"/>
                <a:cs typeface="+mj-cs"/>
              </a:rPr>
              <a:t>胡庆</a:t>
            </a:r>
            <a:r>
              <a:rPr lang="zh-CN" altLang="en-US" sz="4000" dirty="0" smtClean="0">
                <a:latin typeface="微软雅黑" panose="020B0503020204020204" pitchFamily="34" charset="-122"/>
                <a:ea typeface="微软雅黑" panose="020B0503020204020204" pitchFamily="34" charset="-122"/>
                <a:cs typeface="+mj-cs"/>
              </a:rPr>
              <a:t>宝</a:t>
            </a:r>
            <a:endParaRPr lang="en-US" altLang="zh-CN" sz="4000" dirty="0" smtClean="0">
              <a:latin typeface="微软雅黑" panose="020B0503020204020204" pitchFamily="34" charset="-122"/>
              <a:ea typeface="微软雅黑" panose="020B0503020204020204" pitchFamily="34" charset="-122"/>
              <a:cs typeface="+mj-cs"/>
            </a:endParaRPr>
          </a:p>
          <a:p>
            <a:pPr algn="r"/>
            <a:r>
              <a:rPr lang="en-US" altLang="zh-CN" sz="4000" dirty="0" smtClean="0">
                <a:latin typeface="微软雅黑" panose="020B0503020204020204" pitchFamily="34" charset="-122"/>
                <a:ea typeface="微软雅黑" panose="020B0503020204020204" pitchFamily="34" charset="-122"/>
                <a:cs typeface="+mj-cs"/>
              </a:rPr>
              <a:t>2015.08.20</a:t>
            </a:r>
            <a:endParaRPr lang="zh-CN" altLang="en-US" sz="4000" dirty="0">
              <a:latin typeface="微软雅黑" panose="020B0503020204020204" pitchFamily="34" charset="-122"/>
              <a:ea typeface="微软雅黑" panose="020B0503020204020204" pitchFamily="34" charset="-122"/>
              <a:cs typeface="+mj-cs"/>
            </a:endParaRPr>
          </a:p>
        </p:txBody>
      </p:sp>
    </p:spTree>
    <p:extLst>
      <p:ext uri="{BB962C8B-B14F-4D97-AF65-F5344CB8AC3E}">
        <p14:creationId xmlns:p14="http://schemas.microsoft.com/office/powerpoint/2010/main" val="2421841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微软雅黑" panose="020B0503020204020204" pitchFamily="34" charset="-122"/>
                <a:ea typeface="微软雅黑" panose="020B0503020204020204" pitchFamily="34" charset="-122"/>
              </a:rPr>
              <a:t>集群服务监控</a:t>
            </a:r>
            <a:endParaRPr lang="zh-CN" altLang="en-US"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p:txBody>
          <a:bodyPr/>
          <a:lstStyle/>
          <a:p>
            <a:endParaRPr lang="zh-CN" altLang="en-US" dirty="0"/>
          </a:p>
        </p:txBody>
      </p:sp>
      <p:pic>
        <p:nvPicPr>
          <p:cNvPr id="4" name="Picture 4" descr="C:\Users\dell\AppData\Roaming\Tencent\Users\191803029\QQ\WinTemp\RichOle\}C%K](RSQYPAVANR6W$E]F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308" y="1638300"/>
            <a:ext cx="10021120" cy="47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696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微软雅黑" panose="020B0503020204020204" pitchFamily="34" charset="-122"/>
                <a:ea typeface="微软雅黑" panose="020B0503020204020204" pitchFamily="34" charset="-122"/>
              </a:rPr>
              <a:t>系统架构</a:t>
            </a:r>
            <a:endParaRPr lang="zh-CN" altLang="en-US"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838200" y="1825625"/>
            <a:ext cx="3940277" cy="4351338"/>
          </a:xfrm>
        </p:spPr>
        <p:txBody>
          <a:bodyPr/>
          <a:lstStyle/>
          <a:p>
            <a:r>
              <a:rPr lang="zh-CN" altLang="zh-CN" dirty="0"/>
              <a:t>基于</a:t>
            </a:r>
            <a:r>
              <a:rPr lang="en-US" altLang="zh-CN" dirty="0" err="1"/>
              <a:t>Nagios</a:t>
            </a:r>
            <a:r>
              <a:rPr lang="zh-CN" altLang="zh-CN"/>
              <a:t>框架的逻辑结构，将大规模数据中心监控系统按照实现逻辑的不同，设计为自下而上的三层总体结构，分别为监控实体层、监控抽象层、监控逻辑层</a:t>
            </a:r>
            <a:endParaRPr lang="zh-CN" alt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1737" y="909921"/>
            <a:ext cx="6912768"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9566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微软雅黑" panose="020B0503020204020204" pitchFamily="34" charset="-122"/>
                <a:ea typeface="微软雅黑" panose="020B0503020204020204" pitchFamily="34" charset="-122"/>
              </a:rPr>
              <a:t>监控原理</a:t>
            </a:r>
            <a:endParaRPr lang="zh-CN" altLang="en-US"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p:txBody>
          <a:bodyPr/>
          <a:lstStyle/>
          <a:p>
            <a:endParaRPr lang="zh-CN" altLang="en-US"/>
          </a:p>
        </p:txBody>
      </p:sp>
      <p:pic>
        <p:nvPicPr>
          <p:cNvPr id="2050" name="Picture 2" descr="http://images.cnitblog.com/blog/123074/201412/1922313246916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780" y="1581504"/>
            <a:ext cx="7162800" cy="4839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989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标题 1"/>
          <p:cNvSpPr>
            <a:spLocks noGrp="1"/>
          </p:cNvSpPr>
          <p:nvPr>
            <p:ph type="title"/>
          </p:nvPr>
        </p:nvSpPr>
        <p:spPr/>
        <p:txBody>
          <a:bodyPr/>
          <a:lstStyle/>
          <a:p>
            <a:r>
              <a:rPr lang="en-US" altLang="zh-CN" dirty="0" smtClean="0">
                <a:solidFill>
                  <a:schemeClr val="tx1"/>
                </a:solidFill>
                <a:latin typeface="微软雅黑" panose="020B0503020204020204" pitchFamily="34" charset="-122"/>
                <a:ea typeface="微软雅黑" panose="020B0503020204020204" pitchFamily="34" charset="-122"/>
              </a:rPr>
              <a:t>Nagios</a:t>
            </a:r>
            <a:r>
              <a:rPr lang="zh-CN" altLang="en-US" dirty="0" smtClean="0">
                <a:solidFill>
                  <a:schemeClr val="tx1"/>
                </a:solidFill>
                <a:latin typeface="微软雅黑" panose="020B0503020204020204" pitchFamily="34" charset="-122"/>
                <a:ea typeface="微软雅黑" panose="020B0503020204020204" pitchFamily="34" charset="-122"/>
              </a:rPr>
              <a:t>特点和优势</a:t>
            </a:r>
          </a:p>
        </p:txBody>
      </p:sp>
      <p:sp>
        <p:nvSpPr>
          <p:cNvPr id="24579" name="内容占位符 2"/>
          <p:cNvSpPr>
            <a:spLocks noGrp="1"/>
          </p:cNvSpPr>
          <p:nvPr>
            <p:ph idx="1"/>
          </p:nvPr>
        </p:nvSpPr>
        <p:spPr>
          <a:xfrm>
            <a:off x="972936" y="1690688"/>
            <a:ext cx="8229600" cy="4530725"/>
          </a:xfrm>
        </p:spPr>
        <p:txBody>
          <a:bodyPr>
            <a:noAutofit/>
          </a:bodyPr>
          <a:lstStyle/>
          <a:p>
            <a:pPr>
              <a:defRPr/>
            </a:pPr>
            <a:r>
              <a:rPr lang="zh-CN" altLang="en-US" dirty="0">
                <a:latin typeface="微软雅黑" panose="020B0503020204020204" pitchFamily="34" charset="-122"/>
                <a:ea typeface="微软雅黑" panose="020B0503020204020204" pitchFamily="34" charset="-122"/>
              </a:rPr>
              <a:t>可自定义监控</a:t>
            </a:r>
            <a:endParaRPr lang="en-US" altLang="zh-CN" dirty="0">
              <a:latin typeface="微软雅黑" panose="020B0503020204020204" pitchFamily="34" charset="-122"/>
              <a:ea typeface="微软雅黑" panose="020B0503020204020204" pitchFamily="34" charset="-122"/>
            </a:endParaRPr>
          </a:p>
          <a:p>
            <a:pPr>
              <a:defRPr/>
            </a:pPr>
            <a:r>
              <a:rPr lang="zh-CN" altLang="en-US" dirty="0">
                <a:latin typeface="微软雅黑" panose="020B0503020204020204" pitchFamily="34" charset="-122"/>
                <a:ea typeface="微软雅黑" panose="020B0503020204020204" pitchFamily="34" charset="-122"/>
              </a:rPr>
              <a:t>可开发、可配置</a:t>
            </a:r>
            <a:endParaRPr lang="en-US" altLang="zh-CN" dirty="0">
              <a:latin typeface="微软雅黑" panose="020B0503020204020204" pitchFamily="34" charset="-122"/>
              <a:ea typeface="微软雅黑" panose="020B0503020204020204" pitchFamily="34" charset="-122"/>
            </a:endParaRPr>
          </a:p>
          <a:p>
            <a:pPr>
              <a:defRPr/>
            </a:pPr>
            <a:r>
              <a:rPr lang="zh-CN" altLang="en-US" dirty="0" smtClean="0">
                <a:latin typeface="微软雅黑" panose="020B0503020204020204" pitchFamily="34" charset="-122"/>
                <a:ea typeface="微软雅黑" panose="020B0503020204020204" pitchFamily="34" charset="-122"/>
              </a:rPr>
              <a:t>权限</a:t>
            </a:r>
            <a:r>
              <a:rPr lang="zh-CN" altLang="en-US" dirty="0">
                <a:latin typeface="微软雅黑" panose="020B0503020204020204" pitchFamily="34" charset="-122"/>
                <a:ea typeface="微软雅黑" panose="020B0503020204020204" pitchFamily="34" charset="-122"/>
              </a:rPr>
              <a:t>管理</a:t>
            </a:r>
            <a:endParaRPr lang="en-US" altLang="zh-CN" dirty="0">
              <a:latin typeface="微软雅黑" panose="020B0503020204020204" pitchFamily="34" charset="-122"/>
              <a:ea typeface="微软雅黑" panose="020B0503020204020204" pitchFamily="34" charset="-122"/>
            </a:endParaRPr>
          </a:p>
          <a:p>
            <a:pPr>
              <a:defRPr/>
            </a:pPr>
            <a:r>
              <a:rPr lang="zh-CN" altLang="en-US" dirty="0" smtClean="0">
                <a:latin typeface="微软雅黑" panose="020B0503020204020204" pitchFamily="34" charset="-122"/>
                <a:ea typeface="微软雅黑" panose="020B0503020204020204" pitchFamily="34" charset="-122"/>
              </a:rPr>
              <a:t>高可用监控</a:t>
            </a:r>
            <a:endParaRPr lang="en-US" altLang="zh-CN" dirty="0">
              <a:latin typeface="微软雅黑" panose="020B0503020204020204" pitchFamily="34" charset="-122"/>
              <a:ea typeface="微软雅黑" panose="020B0503020204020204" pitchFamily="34" charset="-122"/>
            </a:endParaRPr>
          </a:p>
          <a:p>
            <a:pPr>
              <a:defRPr/>
            </a:pPr>
            <a:r>
              <a:rPr lang="zh-CN" altLang="en-US" dirty="0">
                <a:latin typeface="微软雅黑" panose="020B0503020204020204" pitchFamily="34" charset="-122"/>
                <a:ea typeface="微软雅黑" panose="020B0503020204020204" pitchFamily="34" charset="-122"/>
              </a:rPr>
              <a:t>功能集成</a:t>
            </a:r>
            <a:endParaRPr lang="en-US" altLang="zh-CN" dirty="0">
              <a:latin typeface="微软雅黑" panose="020B0503020204020204" pitchFamily="34" charset="-122"/>
              <a:ea typeface="微软雅黑" panose="020B0503020204020204" pitchFamily="34" charset="-122"/>
            </a:endParaRPr>
          </a:p>
          <a:p>
            <a:pPr>
              <a:defRPr/>
            </a:pPr>
            <a:r>
              <a:rPr lang="zh-CN" altLang="en-US" dirty="0" smtClean="0">
                <a:latin typeface="微软雅黑" panose="020B0503020204020204" pitchFamily="34" charset="-122"/>
                <a:ea typeface="微软雅黑" panose="020B0503020204020204" pitchFamily="34" charset="-122"/>
              </a:rPr>
              <a:t>实时</a:t>
            </a:r>
            <a:r>
              <a:rPr lang="zh-CN" altLang="en-US" dirty="0">
                <a:latin typeface="微软雅黑" panose="020B0503020204020204" pitchFamily="34" charset="-122"/>
                <a:ea typeface="微软雅黑" panose="020B0503020204020204" pitchFamily="34" charset="-122"/>
              </a:rPr>
              <a:t>报警</a:t>
            </a:r>
            <a:endParaRPr lang="en-US" altLang="zh-CN" dirty="0">
              <a:latin typeface="微软雅黑" panose="020B0503020204020204" pitchFamily="34" charset="-122"/>
              <a:ea typeface="微软雅黑" panose="020B0503020204020204" pitchFamily="34" charset="-122"/>
            </a:endParaRPr>
          </a:p>
          <a:p>
            <a:pPr>
              <a:defRPr/>
            </a:pPr>
            <a:r>
              <a:rPr lang="zh-CN" altLang="en-US" dirty="0">
                <a:latin typeface="微软雅黑" panose="020B0503020204020204" pitchFamily="34" charset="-122"/>
                <a:ea typeface="微软雅黑" panose="020B0503020204020204" pitchFamily="34" charset="-122"/>
              </a:rPr>
              <a:t>应用广泛</a:t>
            </a:r>
          </a:p>
        </p:txBody>
      </p:sp>
    </p:spTree>
    <p:extLst>
      <p:ext uri="{BB962C8B-B14F-4D97-AF65-F5344CB8AC3E}">
        <p14:creationId xmlns:p14="http://schemas.microsoft.com/office/powerpoint/2010/main" val="1838942628"/>
      </p:ext>
    </p:extLst>
  </p:cSld>
  <p:clrMapOvr>
    <a:masterClrMapping/>
  </p:clrMapOvr>
  <p:transition spd="slow" advTm="9427"/>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报告提纲</a:t>
            </a:r>
            <a:endParaRPr lang="zh-CN" altLang="en-US" dirty="0"/>
          </a:p>
        </p:txBody>
      </p:sp>
      <p:sp>
        <p:nvSpPr>
          <p:cNvPr id="3" name="内容占位符 2"/>
          <p:cNvSpPr>
            <a:spLocks noGrp="1"/>
          </p:cNvSpPr>
          <p:nvPr>
            <p:ph idx="1"/>
          </p:nvPr>
        </p:nvSpPr>
        <p:spPr/>
        <p:txBody>
          <a:bodyPr/>
          <a:lstStyle/>
          <a:p>
            <a:r>
              <a:rPr lang="zh-CN" altLang="en-US" dirty="0" smtClean="0"/>
              <a:t>系统背景</a:t>
            </a:r>
            <a:endParaRPr lang="en-US" altLang="zh-CN" dirty="0" smtClean="0"/>
          </a:p>
          <a:p>
            <a:r>
              <a:rPr lang="en-US" altLang="zh-CN" dirty="0" err="1" smtClean="0"/>
              <a:t>Nagios</a:t>
            </a:r>
            <a:r>
              <a:rPr lang="zh-CN" altLang="en-US" dirty="0" smtClean="0"/>
              <a:t>介绍</a:t>
            </a:r>
            <a:endParaRPr lang="en-US" altLang="zh-CN" dirty="0" smtClean="0"/>
          </a:p>
          <a:p>
            <a:r>
              <a:rPr lang="zh-CN" altLang="en-US" dirty="0" smtClean="0">
                <a:solidFill>
                  <a:srgbClr val="FF0000"/>
                </a:solidFill>
              </a:rPr>
              <a:t>基于</a:t>
            </a:r>
            <a:r>
              <a:rPr lang="en-US" altLang="zh-CN" dirty="0" err="1" smtClean="0">
                <a:solidFill>
                  <a:srgbClr val="FF0000"/>
                </a:solidFill>
              </a:rPr>
              <a:t>Nagios</a:t>
            </a:r>
            <a:r>
              <a:rPr lang="zh-CN" altLang="en-US" dirty="0" smtClean="0">
                <a:solidFill>
                  <a:srgbClr val="FF0000"/>
                </a:solidFill>
              </a:rPr>
              <a:t>的自动化监控</a:t>
            </a:r>
            <a:endParaRPr lang="en-US" altLang="zh-CN" dirty="0" smtClean="0">
              <a:solidFill>
                <a:srgbClr val="FF0000"/>
              </a:solidFill>
            </a:endParaRPr>
          </a:p>
          <a:p>
            <a:r>
              <a:rPr lang="zh-CN" altLang="en-US" dirty="0" smtClean="0"/>
              <a:t>效果展示</a:t>
            </a:r>
            <a:endParaRPr lang="en-US" altLang="zh-CN" dirty="0" smtClean="0"/>
          </a:p>
          <a:p>
            <a:endParaRPr lang="en-US" altLang="zh-CN" dirty="0" smtClean="0"/>
          </a:p>
          <a:p>
            <a:endParaRPr lang="zh-CN" altLang="en-US" dirty="0"/>
          </a:p>
        </p:txBody>
      </p:sp>
    </p:spTree>
    <p:extLst>
      <p:ext uri="{BB962C8B-B14F-4D97-AF65-F5344CB8AC3E}">
        <p14:creationId xmlns:p14="http://schemas.microsoft.com/office/powerpoint/2010/main" val="2441821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微软雅黑" panose="020B0503020204020204" pitchFamily="34" charset="-122"/>
                <a:ea typeface="微软雅黑" panose="020B0503020204020204" pitchFamily="34" charset="-122"/>
              </a:rPr>
              <a:t>使用</a:t>
            </a:r>
            <a:r>
              <a:rPr lang="en-US" altLang="zh-CN" dirty="0" smtClean="0">
                <a:latin typeface="微软雅黑" panose="020B0503020204020204" pitchFamily="34" charset="-122"/>
                <a:ea typeface="微软雅黑" panose="020B0503020204020204" pitchFamily="34" charset="-122"/>
              </a:rPr>
              <a:t>Nagios</a:t>
            </a:r>
            <a:r>
              <a:rPr lang="zh-CN" altLang="en-US" dirty="0" smtClean="0">
                <a:latin typeface="微软雅黑" panose="020B0503020204020204" pitchFamily="34" charset="-122"/>
                <a:ea typeface="微软雅黑" panose="020B0503020204020204" pitchFamily="34" charset="-122"/>
              </a:rPr>
              <a:t>的问题不足</a:t>
            </a:r>
            <a:endParaRPr lang="zh-CN" altLang="en-US"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p:txBody>
          <a:bodyPr/>
          <a:lstStyle/>
          <a:p>
            <a:pPr>
              <a:lnSpc>
                <a:spcPct val="100000"/>
              </a:lnSpc>
            </a:pPr>
            <a:r>
              <a:rPr lang="zh-CN" altLang="en-US" dirty="0" smtClean="0">
                <a:latin typeface="微软雅黑" panose="020B0503020204020204" pitchFamily="34" charset="-122"/>
                <a:ea typeface="微软雅黑" panose="020B0503020204020204" pitchFamily="34" charset="-122"/>
              </a:rPr>
              <a:t>当前的大规模集群监控系统，要实现大量的人工配置工作，即使前期搭建好系统，在后期的运维过程中也需要管理员花费大量的精力进行维护，主要问题如下</a:t>
            </a:r>
            <a:endParaRPr lang="en-US" altLang="zh-CN" dirty="0" smtClean="0">
              <a:latin typeface="微软雅黑" panose="020B0503020204020204" pitchFamily="34" charset="-122"/>
              <a:ea typeface="微软雅黑" panose="020B0503020204020204" pitchFamily="34" charset="-122"/>
            </a:endParaRPr>
          </a:p>
          <a:p>
            <a:pPr lvl="1">
              <a:lnSpc>
                <a:spcPct val="100000"/>
              </a:lnSpc>
              <a:buFont typeface="Wingdings" panose="05000000000000000000" pitchFamily="2" charset="2"/>
              <a:buChar char="ü"/>
            </a:pPr>
            <a:r>
              <a:rPr lang="zh-CN" altLang="en-US" dirty="0" smtClean="0">
                <a:latin typeface="微软雅黑" panose="020B0503020204020204" pitchFamily="34" charset="-122"/>
                <a:ea typeface="微软雅黑" panose="020B0503020204020204" pitchFamily="34" charset="-122"/>
              </a:rPr>
              <a:t>系统和监控对象的配置管理文本操作不利于后期维护</a:t>
            </a:r>
          </a:p>
          <a:p>
            <a:pPr lvl="1">
              <a:lnSpc>
                <a:spcPct val="100000"/>
              </a:lnSpc>
              <a:buFont typeface="Wingdings" panose="05000000000000000000" pitchFamily="2" charset="2"/>
              <a:buChar char="ü"/>
            </a:pPr>
            <a:r>
              <a:rPr lang="zh-CN" altLang="en-US" dirty="0" smtClean="0">
                <a:latin typeface="微软雅黑" panose="020B0503020204020204" pitchFamily="34" charset="-122"/>
                <a:ea typeface="微软雅黑" panose="020B0503020204020204" pitchFamily="34" charset="-122"/>
              </a:rPr>
              <a:t>大规模集群初始化配置的时间长，效率低</a:t>
            </a:r>
            <a:endParaRPr lang="en-US" altLang="zh-CN" dirty="0" smtClean="0">
              <a:latin typeface="微软雅黑" panose="020B0503020204020204" pitchFamily="34" charset="-122"/>
              <a:ea typeface="微软雅黑" panose="020B0503020204020204" pitchFamily="34" charset="-122"/>
            </a:endParaRPr>
          </a:p>
          <a:p>
            <a:pPr lvl="1">
              <a:lnSpc>
                <a:spcPct val="100000"/>
              </a:lnSpc>
              <a:buFont typeface="Wingdings" panose="05000000000000000000" pitchFamily="2" charset="2"/>
              <a:buChar char="ü"/>
            </a:pPr>
            <a:r>
              <a:rPr lang="zh-CN" altLang="en-US" dirty="0" smtClean="0">
                <a:latin typeface="微软雅黑" panose="020B0503020204020204" pitchFamily="34" charset="-122"/>
                <a:ea typeface="微软雅黑" panose="020B0503020204020204" pitchFamily="34" charset="-122"/>
              </a:rPr>
              <a:t>监控对象动态变化较多，经常忘记增加或者删除监控造成监控信息与实际环境不一致</a:t>
            </a:r>
          </a:p>
          <a:p>
            <a:pPr lvl="1">
              <a:lnSpc>
                <a:spcPct val="100000"/>
              </a:lnSpc>
              <a:buFont typeface="Wingdings" panose="05000000000000000000" pitchFamily="2" charset="2"/>
              <a:buChar char="ü"/>
            </a:pPr>
            <a:r>
              <a:rPr lang="zh-CN" altLang="en-US" dirty="0" smtClean="0">
                <a:latin typeface="微软雅黑" panose="020B0503020204020204" pitchFamily="34" charset="-122"/>
                <a:ea typeface="微软雅黑" panose="020B0503020204020204" pitchFamily="34" charset="-122"/>
              </a:rPr>
              <a:t>管理员要有</a:t>
            </a:r>
            <a:r>
              <a:rPr lang="en-US" altLang="zh-CN" dirty="0" smtClean="0">
                <a:latin typeface="微软雅黑" panose="020B0503020204020204" pitchFamily="34" charset="-122"/>
                <a:ea typeface="微软雅黑" panose="020B0503020204020204" pitchFamily="34" charset="-122"/>
              </a:rPr>
              <a:t>LINUX</a:t>
            </a:r>
            <a:r>
              <a:rPr lang="zh-CN" altLang="en-US" dirty="0" smtClean="0">
                <a:latin typeface="微软雅黑" panose="020B0503020204020204" pitchFamily="34" charset="-122"/>
                <a:ea typeface="微软雅黑" panose="020B0503020204020204" pitchFamily="34" charset="-122"/>
              </a:rPr>
              <a:t>下的管理和维护经验</a:t>
            </a:r>
            <a:endParaRPr lang="en-US" altLang="zh-CN" dirty="0" smtClean="0">
              <a:latin typeface="微软雅黑" panose="020B0503020204020204" pitchFamily="34" charset="-122"/>
              <a:ea typeface="微软雅黑" panose="020B0503020204020204" pitchFamily="34" charset="-122"/>
            </a:endParaRPr>
          </a:p>
          <a:p>
            <a:pPr>
              <a:lnSpc>
                <a:spcPct val="100000"/>
              </a:lnSpc>
            </a:pPr>
            <a:endParaRPr lang="zh-CN" altLang="en-US" dirty="0" smtClean="0">
              <a:latin typeface="微软雅黑" panose="020B0503020204020204" pitchFamily="34" charset="-122"/>
              <a:ea typeface="微软雅黑" panose="020B0503020204020204" pitchFamily="34" charset="-122"/>
            </a:endParaRPr>
          </a:p>
          <a:p>
            <a:pPr>
              <a:lnSpc>
                <a:spcPct val="100000"/>
              </a:lnSpc>
            </a:pP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27481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微软雅黑" panose="020B0503020204020204" pitchFamily="34" charset="-122"/>
                <a:ea typeface="微软雅黑" panose="020B0503020204020204" pitchFamily="34" charset="-122"/>
              </a:rPr>
              <a:t>解决方案</a:t>
            </a:r>
            <a:endParaRPr lang="zh-CN" altLang="en-US"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p:txBody>
          <a:bodyPr>
            <a:normAutofit fontScale="92500" lnSpcReduction="10000"/>
          </a:bodyPr>
          <a:lstStyle/>
          <a:p>
            <a:pPr>
              <a:lnSpc>
                <a:spcPct val="150000"/>
              </a:lnSpc>
            </a:pPr>
            <a:r>
              <a:rPr lang="zh-CN" altLang="en-US" dirty="0" smtClean="0">
                <a:latin typeface="微软雅黑" panose="020B0503020204020204" pitchFamily="34" charset="-122"/>
                <a:ea typeface="微软雅黑" panose="020B0503020204020204" pitchFamily="34" charset="-122"/>
              </a:rPr>
              <a:t>目前市场上针对自动化监控探测的系统，主要是针对网络监控设计，如</a:t>
            </a:r>
            <a:r>
              <a:rPr lang="en-US" altLang="zh-CN" dirty="0" smtClean="0">
                <a:latin typeface="微软雅黑" panose="020B0503020204020204" pitchFamily="34" charset="-122"/>
                <a:ea typeface="微软雅黑" panose="020B0503020204020204" pitchFamily="34" charset="-122"/>
              </a:rPr>
              <a:t>cacti</a:t>
            </a:r>
            <a:r>
              <a:rPr lang="zh-CN" altLang="en-US" dirty="0" smtClean="0">
                <a:latin typeface="微软雅黑" panose="020B0503020204020204" pitchFamily="34" charset="-122"/>
                <a:ea typeface="微软雅黑" panose="020B0503020204020204" pitchFamily="34" charset="-122"/>
              </a:rPr>
              <a:t>等，其原理是通过扫描网络端口和</a:t>
            </a:r>
            <a:r>
              <a:rPr lang="en-US" altLang="zh-CN" dirty="0" err="1" smtClean="0">
                <a:latin typeface="微软雅黑" panose="020B0503020204020204" pitchFamily="34" charset="-122"/>
                <a:ea typeface="微软雅黑" panose="020B0503020204020204" pitchFamily="34" charset="-122"/>
              </a:rPr>
              <a:t>snmp</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服务实现监控</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微软雅黑" panose="020B0503020204020204" pitchFamily="34" charset="-122"/>
                <a:ea typeface="微软雅黑" panose="020B0503020204020204" pitchFamily="34" charset="-122"/>
              </a:rPr>
              <a:t>在高性能计算集群中，除了基本的网络监控还需要实现对非标准的或自定义的存储和作业等服务进行监控</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微软雅黑" panose="020B0503020204020204" pitchFamily="34" charset="-122"/>
                <a:ea typeface="微软雅黑" panose="020B0503020204020204" pitchFamily="34" charset="-122"/>
              </a:rPr>
              <a:t>本系统通过采用新的技术方案扫描服务器，判断目标主机监控状态，自动化添加服务监控，缩短系统上架时间，进而能够迅速发现故障和解决问题，提高集群系统的部署效率和维护效。</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94475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微软雅黑" panose="020B0503020204020204" pitchFamily="34" charset="-122"/>
                <a:ea typeface="微软雅黑" panose="020B0503020204020204" pitchFamily="34" charset="-122"/>
              </a:rPr>
              <a:t>实现自动化服务监控技术</a:t>
            </a:r>
            <a:endParaRPr lang="zh-CN" altLang="en-US" dirty="0">
              <a:latin typeface="微软雅黑" panose="020B0503020204020204" pitchFamily="34" charset="-122"/>
              <a:ea typeface="微软雅黑" panose="020B0503020204020204" pitchFamily="34" charset="-122"/>
            </a:endParaRPr>
          </a:p>
        </p:txBody>
      </p:sp>
      <p:sp>
        <p:nvSpPr>
          <p:cNvPr id="4" name="日期占位符 3"/>
          <p:cNvSpPr>
            <a:spLocks noGrp="1"/>
          </p:cNvSpPr>
          <p:nvPr>
            <p:ph type="dt" sz="half" idx="10"/>
          </p:nvPr>
        </p:nvSpPr>
        <p:spPr/>
        <p:txBody>
          <a:bodyPr/>
          <a:lstStyle/>
          <a:p>
            <a:fld id="{757B523F-33B2-4F01-AB08-A271B574D6EA}" type="datetime1">
              <a:rPr lang="zh-CN" altLang="en-US" smtClean="0"/>
              <a:t>2015/8/20</a:t>
            </a:fld>
            <a:endParaRPr lang="zh-CN" altLang="en-US"/>
          </a:p>
        </p:txBody>
      </p:sp>
      <p:sp>
        <p:nvSpPr>
          <p:cNvPr id="5" name="灯片编号占位符 4"/>
          <p:cNvSpPr>
            <a:spLocks noGrp="1"/>
          </p:cNvSpPr>
          <p:nvPr>
            <p:ph type="sldNum" sz="quarter" idx="12"/>
          </p:nvPr>
        </p:nvSpPr>
        <p:spPr/>
        <p:txBody>
          <a:bodyPr/>
          <a:lstStyle/>
          <a:p>
            <a:fld id="{976BC965-D507-440D-BD33-9BD318E7E69C}" type="slidenum">
              <a:rPr lang="zh-CN" altLang="en-US" smtClean="0"/>
              <a:t>17</a:t>
            </a:fld>
            <a:endParaRPr lang="zh-CN" altLang="en-US"/>
          </a:p>
        </p:txBody>
      </p:sp>
      <p:pic>
        <p:nvPicPr>
          <p:cNvPr id="8" name="内容占位符 7"/>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2823" y="2146637"/>
            <a:ext cx="10266354" cy="3709313"/>
          </a:xfrm>
          <a:prstGeom prst="rect">
            <a:avLst/>
          </a:prstGeom>
          <a:noFill/>
          <a:ln>
            <a:noFill/>
          </a:ln>
        </p:spPr>
      </p:pic>
    </p:spTree>
    <p:extLst>
      <p:ext uri="{BB962C8B-B14F-4D97-AF65-F5344CB8AC3E}">
        <p14:creationId xmlns:p14="http://schemas.microsoft.com/office/powerpoint/2010/main" val="4168531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微软雅黑" panose="020B0503020204020204" pitchFamily="34" charset="-122"/>
                <a:ea typeface="微软雅黑" panose="020B0503020204020204" pitchFamily="34" charset="-122"/>
              </a:rPr>
              <a:t>自动扫描探测程序</a:t>
            </a:r>
            <a:endParaRPr lang="zh-CN" altLang="en-US"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p:txBody>
          <a:bodyPr>
            <a:normAutofit fontScale="92500"/>
          </a:bodyPr>
          <a:lstStyle/>
          <a:p>
            <a:pPr>
              <a:lnSpc>
                <a:spcPct val="100000"/>
              </a:lnSpc>
            </a:pPr>
            <a:r>
              <a:rPr lang="zh-CN" altLang="en-US" dirty="0">
                <a:latin typeface="微软雅黑" panose="020B0503020204020204" pitchFamily="34" charset="-122"/>
                <a:ea typeface="微软雅黑" panose="020B0503020204020204" pitchFamily="34" charset="-122"/>
              </a:rPr>
              <a:t>工具：</a:t>
            </a:r>
            <a:r>
              <a:rPr lang="en-US" altLang="zh-CN" dirty="0" err="1">
                <a:latin typeface="微软雅黑" panose="020B0503020204020204" pitchFamily="34" charset="-122"/>
                <a:ea typeface="微软雅黑" panose="020B0503020204020204" pitchFamily="34" charset="-122"/>
              </a:rPr>
              <a:t>nmap</a:t>
            </a:r>
            <a:r>
              <a:rPr lang="en-US" altLang="zh-CN" dirty="0">
                <a:latin typeface="微软雅黑" panose="020B0503020204020204" pitchFamily="34" charset="-122"/>
                <a:ea typeface="微软雅黑" panose="020B0503020204020204" pitchFamily="34" charset="-122"/>
              </a:rPr>
              <a:t>.</a:t>
            </a:r>
          </a:p>
          <a:p>
            <a:pPr>
              <a:lnSpc>
                <a:spcPct val="100000"/>
              </a:lnSpc>
            </a:pPr>
            <a:r>
              <a:rPr lang="zh-CN" altLang="en-US" dirty="0">
                <a:latin typeface="微软雅黑" panose="020B0503020204020204" pitchFamily="34" charset="-122"/>
                <a:ea typeface="微软雅黑" panose="020B0503020204020204" pitchFamily="34" charset="-122"/>
              </a:rPr>
              <a:t>其基本功能有三个，一是探测一组主机是否在线；其次是扫描 主机端口，</a:t>
            </a:r>
            <a:r>
              <a:rPr lang="zh-CN" altLang="en-US" dirty="0">
                <a:latin typeface="微软雅黑" panose="020B0503020204020204" pitchFamily="34" charset="-122"/>
                <a:ea typeface="微软雅黑" panose="020B0503020204020204" pitchFamily="34" charset="-122"/>
                <a:hlinkClick r:id="rId2"/>
              </a:rPr>
              <a:t>嗅探</a:t>
            </a:r>
            <a:r>
              <a:rPr lang="zh-CN" altLang="en-US" dirty="0">
                <a:latin typeface="微软雅黑" panose="020B0503020204020204" pitchFamily="34" charset="-122"/>
                <a:ea typeface="微软雅黑" panose="020B0503020204020204" pitchFamily="34" charset="-122"/>
              </a:rPr>
              <a:t>所提供的网络服务；还可以推断主机所用的操作系统 。</a:t>
            </a:r>
            <a:endParaRPr lang="en-US" altLang="zh-CN" dirty="0">
              <a:latin typeface="微软雅黑" panose="020B0503020204020204" pitchFamily="34" charset="-122"/>
              <a:ea typeface="微软雅黑" panose="020B0503020204020204" pitchFamily="34" charset="-122"/>
            </a:endParaRPr>
          </a:p>
          <a:p>
            <a:pPr>
              <a:lnSpc>
                <a:spcPct val="100000"/>
              </a:lnSpc>
            </a:pPr>
            <a:r>
              <a:rPr lang="zh-CN" altLang="en-US" dirty="0">
                <a:latin typeface="微软雅黑" panose="020B0503020204020204" pitchFamily="34" charset="-122"/>
                <a:ea typeface="微软雅黑" panose="020B0503020204020204" pitchFamily="34" charset="-122"/>
              </a:rPr>
              <a:t>协议：</a:t>
            </a:r>
            <a:r>
              <a:rPr lang="en-US" altLang="zh-CN" dirty="0">
                <a:latin typeface="微软雅黑" panose="020B0503020204020204" pitchFamily="34" charset="-122"/>
                <a:ea typeface="微软雅黑" panose="020B0503020204020204" pitchFamily="34" charset="-122"/>
              </a:rPr>
              <a:t>TCP Connect </a:t>
            </a:r>
            <a:r>
              <a:rPr lang="zh-CN" altLang="en-US" dirty="0">
                <a:latin typeface="微软雅黑" panose="020B0503020204020204" pitchFamily="34" charset="-122"/>
                <a:ea typeface="微软雅黑" panose="020B0503020204020204" pitchFamily="34" charset="-122"/>
              </a:rPr>
              <a:t>扫描</a:t>
            </a:r>
          </a:p>
          <a:p>
            <a:pPr>
              <a:lnSpc>
                <a:spcPct val="100000"/>
              </a:lnSpc>
            </a:pPr>
            <a:r>
              <a:rPr lang="zh-CN" altLang="en-US" dirty="0">
                <a:latin typeface="微软雅黑" panose="020B0503020204020204" pitchFamily="34" charset="-122"/>
                <a:ea typeface="微软雅黑" panose="020B0503020204020204" pitchFamily="34" charset="-122"/>
              </a:rPr>
              <a:t>原理：对定义的网段内的</a:t>
            </a:r>
            <a:r>
              <a:rPr lang="en-US" altLang="zh-CN" dirty="0">
                <a:latin typeface="微软雅黑" panose="020B0503020204020204" pitchFamily="34" charset="-122"/>
                <a:ea typeface="微软雅黑" panose="020B0503020204020204" pitchFamily="34" charset="-122"/>
              </a:rPr>
              <a:t>IP</a:t>
            </a:r>
            <a:r>
              <a:rPr lang="zh-CN" altLang="en-US" dirty="0" smtClean="0">
                <a:latin typeface="微软雅黑" panose="020B0503020204020204" pitchFamily="34" charset="-122"/>
                <a:ea typeface="微软雅黑" panose="020B0503020204020204" pitchFamily="34" charset="-122"/>
              </a:rPr>
              <a:t>进行逐个扫描，通过调用系统</a:t>
            </a:r>
            <a:r>
              <a:rPr lang="en-US" altLang="zh-CN" dirty="0" smtClean="0">
                <a:latin typeface="微软雅黑" panose="020B0503020204020204" pitchFamily="34" charset="-122"/>
                <a:ea typeface="微软雅黑" panose="020B0503020204020204" pitchFamily="34" charset="-122"/>
              </a:rPr>
              <a:t>socket</a:t>
            </a:r>
            <a:r>
              <a:rPr lang="zh-CN" altLang="en-US" dirty="0" smtClean="0">
                <a:latin typeface="微软雅黑" panose="020B0503020204020204" pitchFamily="34" charset="-122"/>
                <a:ea typeface="微软雅黑" panose="020B0503020204020204" pitchFamily="34" charset="-122"/>
              </a:rPr>
              <a:t>函数</a:t>
            </a:r>
            <a:r>
              <a:rPr lang="en-US" altLang="zh-CN" dirty="0" smtClean="0">
                <a:latin typeface="微软雅黑" panose="020B0503020204020204" pitchFamily="34" charset="-122"/>
                <a:ea typeface="微软雅黑" panose="020B0503020204020204" pitchFamily="34" charset="-122"/>
              </a:rPr>
              <a:t>connect()</a:t>
            </a:r>
            <a:r>
              <a:rPr lang="zh-CN" altLang="en-US" dirty="0" smtClean="0">
                <a:latin typeface="微软雅黑" panose="020B0503020204020204" pitchFamily="34" charset="-122"/>
                <a:ea typeface="微软雅黑" panose="020B0503020204020204" pitchFamily="34" charset="-122"/>
              </a:rPr>
              <a:t>连接到目标计算机上，完成一次完整的三次握手过程。如果目标端口</a:t>
            </a:r>
            <a:r>
              <a:rPr lang="en-US" altLang="zh-CN" dirty="0" smtClean="0">
                <a:latin typeface="微软雅黑" panose="020B0503020204020204" pitchFamily="34" charset="-122"/>
                <a:ea typeface="微软雅黑" panose="020B0503020204020204" pitchFamily="34" charset="-122"/>
              </a:rPr>
              <a:t>5666 or 12489 </a:t>
            </a:r>
            <a:r>
              <a:rPr lang="zh-CN" altLang="en-US" dirty="0" smtClean="0">
                <a:latin typeface="微软雅黑" panose="020B0503020204020204" pitchFamily="34" charset="-122"/>
                <a:ea typeface="微软雅黑" panose="020B0503020204020204" pitchFamily="34" charset="-122"/>
              </a:rPr>
              <a:t>有程序在监听，那么</a:t>
            </a:r>
            <a:r>
              <a:rPr lang="en-US" altLang="zh-CN" dirty="0" smtClean="0">
                <a:latin typeface="微软雅黑" panose="020B0503020204020204" pitchFamily="34" charset="-122"/>
                <a:ea typeface="微软雅黑" panose="020B0503020204020204" pitchFamily="34" charset="-122"/>
              </a:rPr>
              <a:t>connect()</a:t>
            </a:r>
            <a:r>
              <a:rPr lang="zh-CN" altLang="en-US" dirty="0" smtClean="0">
                <a:latin typeface="微软雅黑" panose="020B0503020204020204" pitchFamily="34" charset="-122"/>
                <a:ea typeface="微软雅黑" panose="020B0503020204020204" pitchFamily="34" charset="-122"/>
              </a:rPr>
              <a:t>就能成功返回。如果端口没有开放则返回</a:t>
            </a:r>
            <a:r>
              <a:rPr lang="en-US" altLang="zh-CN" dirty="0" smtClean="0">
                <a:latin typeface="微软雅黑" panose="020B0503020204020204" pitchFamily="34" charset="-122"/>
                <a:ea typeface="微软雅黑" panose="020B0503020204020204" pitchFamily="34" charset="-122"/>
              </a:rPr>
              <a:t>RST/ACK</a:t>
            </a:r>
            <a:r>
              <a:rPr lang="zh-CN" altLang="en-US" dirty="0" smtClean="0">
                <a:latin typeface="微软雅黑" panose="020B0503020204020204" pitchFamily="34" charset="-122"/>
                <a:ea typeface="微软雅黑" panose="020B0503020204020204" pitchFamily="34" charset="-122"/>
              </a:rPr>
              <a:t>复位报文。</a:t>
            </a:r>
            <a:endParaRPr lang="en-US" altLang="zh-CN" dirty="0" smtClean="0">
              <a:latin typeface="微软雅黑" panose="020B0503020204020204" pitchFamily="34" charset="-122"/>
              <a:ea typeface="微软雅黑" panose="020B0503020204020204" pitchFamily="34" charset="-122"/>
            </a:endParaRPr>
          </a:p>
          <a:p>
            <a:pPr>
              <a:lnSpc>
                <a:spcPct val="100000"/>
              </a:lnSpc>
            </a:pPr>
            <a:r>
              <a:rPr lang="zh-CN" altLang="en-US" dirty="0" smtClean="0">
                <a:latin typeface="微软雅黑" panose="020B0503020204020204" pitchFamily="34" charset="-122"/>
                <a:ea typeface="微软雅黑" panose="020B0503020204020204" pitchFamily="34" charset="-122"/>
              </a:rPr>
              <a:t>应用：</a:t>
            </a:r>
            <a:r>
              <a:rPr lang="en-US" altLang="zh-CN" dirty="0" err="1" smtClean="0">
                <a:latin typeface="微软雅黑" panose="020B0503020204020204" pitchFamily="34" charset="-122"/>
                <a:ea typeface="微软雅黑" panose="020B0503020204020204" pitchFamily="34" charset="-122"/>
              </a:rPr>
              <a:t>nmap</a:t>
            </a:r>
            <a:r>
              <a:rPr lang="en-US" altLang="zh-CN" dirty="0" smtClean="0">
                <a:latin typeface="微软雅黑" panose="020B0503020204020204" pitchFamily="34" charset="-122"/>
                <a:ea typeface="微软雅黑" panose="020B0503020204020204" pitchFamily="34" charset="-122"/>
              </a:rPr>
              <a:t> -</a:t>
            </a:r>
            <a:r>
              <a:rPr lang="en-US" altLang="zh-CN" dirty="0" err="1" smtClean="0">
                <a:latin typeface="微软雅黑" panose="020B0503020204020204" pitchFamily="34" charset="-122"/>
                <a:ea typeface="微软雅黑" panose="020B0503020204020204" pitchFamily="34" charset="-122"/>
              </a:rPr>
              <a:t>sT</a:t>
            </a:r>
            <a:r>
              <a:rPr lang="en-US" altLang="zh-CN" dirty="0" smtClean="0">
                <a:latin typeface="微软雅黑" panose="020B0503020204020204" pitchFamily="34" charset="-122"/>
                <a:ea typeface="微软雅黑" panose="020B0503020204020204" pitchFamily="34" charset="-122"/>
              </a:rPr>
              <a:t> -p 5666 -P0 –n 192.168.50.112</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197431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应用</a:t>
            </a:r>
            <a:r>
              <a:rPr lang="zh-CN" altLang="en-US" dirty="0" smtClean="0">
                <a:latin typeface="微软雅黑" panose="020B0503020204020204" pitchFamily="34" charset="-122"/>
                <a:ea typeface="微软雅黑" panose="020B0503020204020204" pitchFamily="34" charset="-122"/>
              </a:rPr>
              <a:t>服务分类模块</a:t>
            </a:r>
            <a:endParaRPr lang="zh-CN" altLang="en-US"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p:txBody>
          <a:bodyPr/>
          <a:lstStyle/>
          <a:p>
            <a:pPr>
              <a:lnSpc>
                <a:spcPct val="100000"/>
              </a:lnSpc>
            </a:pPr>
            <a:r>
              <a:rPr lang="zh-CN" altLang="en-US" dirty="0" smtClean="0">
                <a:latin typeface="微软雅黑" panose="020B0503020204020204" pitchFamily="34" charset="-122"/>
                <a:ea typeface="微软雅黑" panose="020B0503020204020204" pitchFamily="34" charset="-122"/>
              </a:rPr>
              <a:t>对开放有</a:t>
            </a:r>
            <a:r>
              <a:rPr lang="en-US" altLang="zh-CN" dirty="0" smtClean="0">
                <a:latin typeface="微软雅黑" panose="020B0503020204020204" pitchFamily="34" charset="-122"/>
                <a:ea typeface="微软雅黑" panose="020B0503020204020204" pitchFamily="34" charset="-122"/>
              </a:rPr>
              <a:t>5666</a:t>
            </a:r>
            <a:r>
              <a:rPr lang="zh-CN" altLang="en-US" dirty="0" smtClean="0">
                <a:latin typeface="微软雅黑" panose="020B0503020204020204" pitchFamily="34" charset="-122"/>
                <a:ea typeface="微软雅黑" panose="020B0503020204020204" pitchFamily="34" charset="-122"/>
              </a:rPr>
              <a:t>或</a:t>
            </a:r>
            <a:r>
              <a:rPr lang="en-US" altLang="zh-CN" dirty="0" smtClean="0">
                <a:latin typeface="微软雅黑" panose="020B0503020204020204" pitchFamily="34" charset="-122"/>
                <a:ea typeface="微软雅黑" panose="020B0503020204020204" pitchFamily="34" charset="-122"/>
              </a:rPr>
              <a:t>12489</a:t>
            </a:r>
            <a:r>
              <a:rPr lang="zh-CN" altLang="en-US" dirty="0" smtClean="0">
                <a:latin typeface="微软雅黑" panose="020B0503020204020204" pitchFamily="34" charset="-122"/>
                <a:ea typeface="微软雅黑" panose="020B0503020204020204" pitchFamily="34" charset="-122"/>
              </a:rPr>
              <a:t>端口的客户端，通过对比程序，查看是否在监控列表中。如果没有在监控范围内，则进行服务器分类监控类比。将该机器加入对应的监控</a:t>
            </a:r>
            <a:r>
              <a:rPr lang="en-US" altLang="zh-CN" dirty="0" smtClean="0">
                <a:latin typeface="微软雅黑" panose="020B0503020204020204" pitchFamily="34" charset="-122"/>
                <a:ea typeface="微软雅黑" panose="020B0503020204020204" pitchFamily="34" charset="-122"/>
              </a:rPr>
              <a:t>list</a:t>
            </a:r>
            <a:r>
              <a:rPr lang="zh-CN" altLang="en-US" dirty="0" smtClean="0">
                <a:latin typeface="微软雅黑" panose="020B0503020204020204" pitchFamily="34" charset="-122"/>
                <a:ea typeface="微软雅黑" panose="020B0503020204020204" pitchFamily="34" charset="-122"/>
              </a:rPr>
              <a:t>里。</a:t>
            </a:r>
            <a:endParaRPr lang="zh-CN" altLang="en-US"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8461" y="3260993"/>
            <a:ext cx="7575078" cy="3134299"/>
          </a:xfrm>
          <a:prstGeom prst="rect">
            <a:avLst/>
          </a:prstGeom>
        </p:spPr>
      </p:pic>
    </p:spTree>
    <p:extLst>
      <p:ext uri="{BB962C8B-B14F-4D97-AF65-F5344CB8AC3E}">
        <p14:creationId xmlns:p14="http://schemas.microsoft.com/office/powerpoint/2010/main" val="4236802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报告提纲</a:t>
            </a:r>
            <a:endParaRPr lang="zh-CN" altLang="en-US" dirty="0"/>
          </a:p>
        </p:txBody>
      </p:sp>
      <p:sp>
        <p:nvSpPr>
          <p:cNvPr id="3" name="内容占位符 2"/>
          <p:cNvSpPr>
            <a:spLocks noGrp="1"/>
          </p:cNvSpPr>
          <p:nvPr>
            <p:ph idx="1"/>
          </p:nvPr>
        </p:nvSpPr>
        <p:spPr/>
        <p:txBody>
          <a:bodyPr/>
          <a:lstStyle/>
          <a:p>
            <a:r>
              <a:rPr lang="zh-CN" altLang="en-US" dirty="0" smtClean="0"/>
              <a:t>系统背景</a:t>
            </a:r>
            <a:endParaRPr lang="en-US" altLang="zh-CN" dirty="0" smtClean="0"/>
          </a:p>
          <a:p>
            <a:r>
              <a:rPr lang="en-US" altLang="zh-CN" dirty="0" err="1" smtClean="0"/>
              <a:t>Nagios</a:t>
            </a:r>
            <a:r>
              <a:rPr lang="zh-CN" altLang="en-US" dirty="0" smtClean="0"/>
              <a:t>介绍</a:t>
            </a:r>
            <a:endParaRPr lang="en-US" altLang="zh-CN" dirty="0" smtClean="0"/>
          </a:p>
          <a:p>
            <a:r>
              <a:rPr lang="zh-CN" altLang="en-US" dirty="0" smtClean="0"/>
              <a:t>基于</a:t>
            </a:r>
            <a:r>
              <a:rPr lang="en-US" altLang="zh-CN" dirty="0" err="1" smtClean="0"/>
              <a:t>Nagios</a:t>
            </a:r>
            <a:r>
              <a:rPr lang="zh-CN" altLang="en-US" dirty="0" smtClean="0"/>
              <a:t>的自动化监控</a:t>
            </a:r>
            <a:endParaRPr lang="en-US" altLang="zh-CN" dirty="0" smtClean="0"/>
          </a:p>
          <a:p>
            <a:r>
              <a:rPr lang="zh-CN" altLang="en-US" dirty="0" smtClean="0"/>
              <a:t>效果展示</a:t>
            </a:r>
            <a:endParaRPr lang="en-US" altLang="zh-CN" dirty="0" smtClean="0"/>
          </a:p>
          <a:p>
            <a:endParaRPr lang="en-US" altLang="zh-CN" dirty="0" smtClean="0"/>
          </a:p>
          <a:p>
            <a:endParaRPr lang="zh-CN" altLang="en-US" dirty="0"/>
          </a:p>
        </p:txBody>
      </p:sp>
    </p:spTree>
    <p:extLst>
      <p:ext uri="{BB962C8B-B14F-4D97-AF65-F5344CB8AC3E}">
        <p14:creationId xmlns:p14="http://schemas.microsoft.com/office/powerpoint/2010/main" val="15324083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微软雅黑" panose="020B0503020204020204" pitchFamily="34" charset="-122"/>
                <a:ea typeface="微软雅黑" panose="020B0503020204020204" pitchFamily="34" charset="-122"/>
              </a:rPr>
              <a:t>数据库设计</a:t>
            </a:r>
            <a:endParaRPr lang="zh-CN" altLang="en-US"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838200" y="2047527"/>
            <a:ext cx="3954137" cy="4351338"/>
          </a:xfrm>
        </p:spPr>
        <p:txBody>
          <a:bodyPr/>
          <a:lstStyle/>
          <a:p>
            <a:r>
              <a:rPr lang="zh-CN" altLang="en-US" dirty="0" smtClean="0">
                <a:latin typeface="微软雅黑" panose="020B0503020204020204" pitchFamily="34" charset="-122"/>
                <a:ea typeface="微软雅黑" panose="020B0503020204020204" pitchFamily="34" charset="-122"/>
              </a:rPr>
              <a:t>将扫描到机器信息通过应用服务分类、分组分析等在数据库中生成相应表项</a:t>
            </a:r>
            <a:endParaRPr lang="en-US" altLang="zh-CN" dirty="0" smtClean="0">
              <a:latin typeface="微软雅黑" panose="020B0503020204020204" pitchFamily="34" charset="-122"/>
              <a:ea typeface="微软雅黑" panose="020B0503020204020204" pitchFamily="34" charset="-122"/>
            </a:endParaRPr>
          </a:p>
        </p:txBody>
      </p:sp>
      <p:pic>
        <p:nvPicPr>
          <p:cNvPr id="1026" name="Picture 2" descr="O65KEA3CYNKD[Y49]7O{1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2337" y="1690688"/>
            <a:ext cx="6755079" cy="4274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5586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微软雅黑" panose="020B0503020204020204" pitchFamily="34" charset="-122"/>
                <a:ea typeface="微软雅黑" panose="020B0503020204020204" pitchFamily="34" charset="-122"/>
              </a:rPr>
              <a:t>配置文件自动生成程序（服务定义）</a:t>
            </a:r>
            <a:endParaRPr lang="zh-CN" altLang="en-US" dirty="0">
              <a:latin typeface="微软雅黑" panose="020B0503020204020204" pitchFamily="34" charset="-122"/>
              <a:ea typeface="微软雅黑" panose="020B0503020204020204" pitchFamily="34" charset="-122"/>
            </a:endParaRPr>
          </a:p>
        </p:txBody>
      </p:sp>
      <p:graphicFrame>
        <p:nvGraphicFramePr>
          <p:cNvPr id="4" name="内容占位符 3"/>
          <p:cNvGraphicFramePr>
            <a:graphicFrameLocks noGrp="1"/>
          </p:cNvGraphicFramePr>
          <p:nvPr>
            <p:ph idx="1"/>
            <p:extLst>
              <p:ext uri="{D42A27DB-BD31-4B8C-83A1-F6EECF244321}">
                <p14:modId xmlns:p14="http://schemas.microsoft.com/office/powerpoint/2010/main" val="134731650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85322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微软雅黑" panose="020B0503020204020204" pitchFamily="34" charset="-122"/>
                <a:ea typeface="微软雅黑" panose="020B0503020204020204" pitchFamily="34" charset="-122"/>
              </a:rPr>
              <a:t>API</a:t>
            </a:r>
            <a:r>
              <a:rPr lang="zh-CN" altLang="en-US" dirty="0" smtClean="0">
                <a:latin typeface="微软雅黑" panose="020B0503020204020204" pitchFamily="34" charset="-122"/>
                <a:ea typeface="微软雅黑" panose="020B0503020204020204" pitchFamily="34" charset="-122"/>
              </a:rPr>
              <a:t>实现</a:t>
            </a:r>
            <a:r>
              <a:rPr lang="en-US" altLang="zh-CN" dirty="0" smtClean="0">
                <a:latin typeface="微软雅黑" panose="020B0503020204020204" pitchFamily="34" charset="-122"/>
                <a:ea typeface="微软雅黑" panose="020B0503020204020204" pitchFamily="34" charset="-122"/>
              </a:rPr>
              <a:t>-</a:t>
            </a:r>
            <a:r>
              <a:rPr lang="zh-CN" altLang="en-US" sz="3200" dirty="0" smtClean="0">
                <a:latin typeface="微软雅黑" panose="020B0503020204020204" pitchFamily="34" charset="-122"/>
                <a:ea typeface="微软雅黑" panose="020B0503020204020204" pitchFamily="34" charset="-122"/>
              </a:rPr>
              <a:t>基于网段</a:t>
            </a:r>
            <a:endParaRPr lang="zh-CN" altLang="en-US"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p:txBody>
          <a:bodyPr>
            <a:normAutofit/>
          </a:bodyPr>
          <a:lstStyle/>
          <a:p>
            <a:r>
              <a:rPr lang="en-US" altLang="zh-CN" dirty="0" smtClean="0">
                <a:latin typeface="微软雅黑" panose="020B0503020204020204" pitchFamily="34" charset="-122"/>
                <a:ea typeface="微软雅黑" panose="020B0503020204020204" pitchFamily="34" charset="-122"/>
              </a:rPr>
              <a:t>Usage</a:t>
            </a:r>
            <a:r>
              <a:rPr lang="en-US"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a:t>
            </a:r>
            <a:r>
              <a:rPr lang="en-US" altLang="zh-CN" dirty="0" err="1">
                <a:latin typeface="微软雅黑" panose="020B0503020204020204" pitchFamily="34" charset="-122"/>
                <a:ea typeface="微软雅黑" panose="020B0503020204020204" pitchFamily="34" charset="-122"/>
              </a:rPr>
              <a:t>m</a:t>
            </a:r>
            <a:r>
              <a:rPr lang="en-US" altLang="zh-CN" dirty="0" err="1" smtClean="0">
                <a:latin typeface="微软雅黑" panose="020B0503020204020204" pitchFamily="34" charset="-122"/>
                <a:ea typeface="微软雅黑" panose="020B0503020204020204" pitchFamily="34" charset="-122"/>
              </a:rPr>
              <a:t>scan</a:t>
            </a:r>
            <a:r>
              <a:rPr lang="en-US" altLang="zh-CN" dirty="0" smtClean="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-a add/del </a:t>
            </a:r>
            <a:r>
              <a:rPr lang="en-US" altLang="zh-CN" dirty="0" smtClean="0">
                <a:latin typeface="微软雅黑" panose="020B0503020204020204" pitchFamily="34" charset="-122"/>
                <a:ea typeface="微软雅黑" panose="020B0503020204020204" pitchFamily="34" charset="-122"/>
              </a:rPr>
              <a:t>-p Port -</a:t>
            </a:r>
            <a:r>
              <a:rPr lang="en-US" altLang="zh-CN" dirty="0">
                <a:latin typeface="微软雅黑" panose="020B0503020204020204" pitchFamily="34" charset="-122"/>
                <a:ea typeface="微软雅黑" panose="020B0503020204020204" pitchFamily="34" charset="-122"/>
              </a:rPr>
              <a:t>S</a:t>
            </a:r>
            <a:r>
              <a:rPr lang="en-US" altLang="zh-CN" dirty="0" smtClean="0">
                <a:latin typeface="微软雅黑" panose="020B0503020204020204" pitchFamily="34" charset="-122"/>
                <a:ea typeface="微软雅黑" panose="020B0503020204020204" pitchFamily="34" charset="-122"/>
              </a:rPr>
              <a:t> </a:t>
            </a:r>
            <a:r>
              <a:rPr lang="en-US" altLang="zh-CN" dirty="0" err="1" smtClean="0">
                <a:latin typeface="微软雅黑" panose="020B0503020204020204" pitchFamily="34" charset="-122"/>
                <a:ea typeface="微软雅黑" panose="020B0503020204020204" pitchFamily="34" charset="-122"/>
              </a:rPr>
              <a:t>netseg</a:t>
            </a:r>
            <a:r>
              <a:rPr lang="en-US" altLang="zh-CN" dirty="0" smtClean="0">
                <a:latin typeface="微软雅黑" panose="020B0503020204020204" pitchFamily="34" charset="-122"/>
                <a:ea typeface="微软雅黑" panose="020B0503020204020204" pitchFamily="34" charset="-122"/>
              </a:rPr>
              <a:t> </a:t>
            </a:r>
            <a:endParaRPr lang="en-US" altLang="zh-CN"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example: </a:t>
            </a:r>
          </a:p>
          <a:p>
            <a:r>
              <a:rPr lang="en-US" altLang="zh-CN" dirty="0" smtClean="0">
                <a:latin typeface="微软雅黑" panose="020B0503020204020204" pitchFamily="34" charset="-122"/>
                <a:ea typeface="微软雅黑" panose="020B0503020204020204" pitchFamily="34" charset="-122"/>
              </a:rPr>
              <a:t>./</a:t>
            </a:r>
            <a:r>
              <a:rPr lang="en-US" altLang="zh-CN" dirty="0" err="1" smtClean="0">
                <a:latin typeface="微软雅黑" panose="020B0503020204020204" pitchFamily="34" charset="-122"/>
                <a:ea typeface="微软雅黑" panose="020B0503020204020204" pitchFamily="34" charset="-122"/>
              </a:rPr>
              <a:t>mscan</a:t>
            </a:r>
            <a:r>
              <a:rPr lang="en-US" altLang="zh-CN" dirty="0" smtClean="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-a add </a:t>
            </a:r>
            <a:r>
              <a:rPr lang="en-US" altLang="zh-CN" dirty="0" smtClean="0">
                <a:latin typeface="微软雅黑" panose="020B0503020204020204" pitchFamily="34" charset="-122"/>
                <a:ea typeface="微软雅黑" panose="020B0503020204020204" pitchFamily="34" charset="-122"/>
              </a:rPr>
              <a:t>–p 5666 -</a:t>
            </a:r>
            <a:r>
              <a:rPr lang="en-US" altLang="zh-CN" dirty="0">
                <a:latin typeface="微软雅黑" panose="020B0503020204020204" pitchFamily="34" charset="-122"/>
                <a:ea typeface="微软雅黑" panose="020B0503020204020204" pitchFamily="34" charset="-122"/>
              </a:rPr>
              <a:t>S</a:t>
            </a:r>
            <a:r>
              <a:rPr lang="en-US" altLang="zh-CN" dirty="0" smtClean="0">
                <a:latin typeface="微软雅黑" panose="020B0503020204020204" pitchFamily="34" charset="-122"/>
                <a:ea typeface="微软雅黑" panose="020B0503020204020204" pitchFamily="34" charset="-122"/>
              </a:rPr>
              <a:t> 192.168.1.0      #</a:t>
            </a:r>
            <a:r>
              <a:rPr lang="zh-CN" altLang="en-US" dirty="0" smtClean="0">
                <a:latin typeface="微软雅黑" panose="020B0503020204020204" pitchFamily="34" charset="-122"/>
                <a:ea typeface="微软雅黑" panose="020B0503020204020204" pitchFamily="34" charset="-122"/>
              </a:rPr>
              <a:t>对</a:t>
            </a:r>
            <a:r>
              <a:rPr lang="en-US" altLang="zh-CN" dirty="0" smtClean="0">
                <a:latin typeface="微软雅黑" panose="020B0503020204020204" pitchFamily="34" charset="-122"/>
                <a:ea typeface="微软雅黑" panose="020B0503020204020204" pitchFamily="34" charset="-122"/>
              </a:rPr>
              <a:t>192.168.1</a:t>
            </a:r>
            <a:r>
              <a:rPr lang="zh-CN" altLang="en-US" dirty="0" smtClean="0">
                <a:latin typeface="微软雅黑" panose="020B0503020204020204" pitchFamily="34" charset="-122"/>
                <a:ea typeface="微软雅黑" panose="020B0503020204020204" pitchFamily="34" charset="-122"/>
              </a:rPr>
              <a:t>网段扫描添加</a:t>
            </a:r>
            <a:r>
              <a:rPr lang="zh-CN" altLang="en-US" dirty="0">
                <a:latin typeface="微软雅黑" panose="020B0503020204020204" pitchFamily="34" charset="-122"/>
                <a:ea typeface="微软雅黑" panose="020B0503020204020204" pitchFamily="34" charset="-122"/>
              </a:rPr>
              <a:t>监控</a:t>
            </a:r>
          </a:p>
          <a:p>
            <a:r>
              <a:rPr lang="en-US" altLang="zh-CN" dirty="0" smtClean="0">
                <a:latin typeface="微软雅黑" panose="020B0503020204020204" pitchFamily="34" charset="-122"/>
                <a:ea typeface="微软雅黑" panose="020B0503020204020204" pitchFamily="34" charset="-122"/>
              </a:rPr>
              <a:t>./</a:t>
            </a:r>
            <a:r>
              <a:rPr lang="en-US" altLang="zh-CN" dirty="0" err="1" smtClean="0">
                <a:latin typeface="微软雅黑" panose="020B0503020204020204" pitchFamily="34" charset="-122"/>
                <a:ea typeface="微软雅黑" panose="020B0503020204020204" pitchFamily="34" charset="-122"/>
              </a:rPr>
              <a:t>mscan</a:t>
            </a:r>
            <a:r>
              <a:rPr lang="en-US" altLang="zh-CN" dirty="0" smtClean="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-a </a:t>
            </a:r>
            <a:r>
              <a:rPr lang="en-US" altLang="zh-CN" dirty="0" smtClean="0">
                <a:latin typeface="微软雅黑" panose="020B0503020204020204" pitchFamily="34" charset="-122"/>
                <a:ea typeface="微软雅黑" panose="020B0503020204020204" pitchFamily="34" charset="-122"/>
              </a:rPr>
              <a:t>del –p 5666 -S 192.168.1.0      #</a:t>
            </a:r>
            <a:r>
              <a:rPr lang="zh-CN" altLang="en-US" dirty="0" smtClean="0">
                <a:latin typeface="微软雅黑" panose="020B0503020204020204" pitchFamily="34" charset="-122"/>
                <a:ea typeface="微软雅黑" panose="020B0503020204020204" pitchFamily="34" charset="-122"/>
              </a:rPr>
              <a:t>对</a:t>
            </a:r>
            <a:r>
              <a:rPr lang="en-US" altLang="zh-CN" dirty="0" smtClean="0">
                <a:latin typeface="微软雅黑" panose="020B0503020204020204" pitchFamily="34" charset="-122"/>
                <a:ea typeface="微软雅黑" panose="020B0503020204020204" pitchFamily="34" charset="-122"/>
              </a:rPr>
              <a:t>192.168.1</a:t>
            </a:r>
            <a:r>
              <a:rPr lang="zh-CN" altLang="en-US" dirty="0" smtClean="0">
                <a:latin typeface="微软雅黑" panose="020B0503020204020204" pitchFamily="34" charset="-122"/>
                <a:ea typeface="微软雅黑" panose="020B0503020204020204" pitchFamily="34" charset="-122"/>
              </a:rPr>
              <a:t>网段扫描删掉监控</a:t>
            </a:r>
          </a:p>
          <a:p>
            <a:endParaRPr lang="zh-CN" altLang="en-US" dirty="0">
              <a:latin typeface="微软雅黑" panose="020B0503020204020204" pitchFamily="34" charset="-122"/>
              <a:ea typeface="微软雅黑" panose="020B0503020204020204" pitchFamily="34" charset="-122"/>
            </a:endParaRPr>
          </a:p>
          <a:p>
            <a:pPr marL="0" indent="0">
              <a:buNone/>
            </a:pPr>
            <a:endParaRPr lang="en-US" altLang="zh-CN" dirty="0" smtClean="0">
              <a:latin typeface="微软雅黑" panose="020B0503020204020204" pitchFamily="34" charset="-122"/>
              <a:ea typeface="微软雅黑" panose="020B0503020204020204" pitchFamily="34" charset="-122"/>
            </a:endParaRPr>
          </a:p>
          <a:p>
            <a:pPr marL="0" indent="0">
              <a:buNone/>
            </a:pPr>
            <a:endParaRPr lang="zh-CN" altLang="en-US" dirty="0">
              <a:latin typeface="微软雅黑" panose="020B0503020204020204" pitchFamily="34" charset="-122"/>
              <a:ea typeface="微软雅黑" panose="020B0503020204020204" pitchFamily="34" charset="-122"/>
            </a:endParaRPr>
          </a:p>
        </p:txBody>
      </p:sp>
      <p:sp>
        <p:nvSpPr>
          <p:cNvPr id="4" name="日期占位符 3"/>
          <p:cNvSpPr>
            <a:spLocks noGrp="1"/>
          </p:cNvSpPr>
          <p:nvPr>
            <p:ph type="dt" sz="half" idx="10"/>
          </p:nvPr>
        </p:nvSpPr>
        <p:spPr/>
        <p:txBody>
          <a:bodyPr/>
          <a:lstStyle/>
          <a:p>
            <a:fld id="{757B523F-33B2-4F01-AB08-A271B574D6EA}" type="datetime1">
              <a:rPr lang="zh-CN" altLang="en-US" smtClean="0"/>
              <a:t>2015/8/20</a:t>
            </a:fld>
            <a:endParaRPr lang="zh-CN" altLang="en-US"/>
          </a:p>
        </p:txBody>
      </p:sp>
      <p:sp>
        <p:nvSpPr>
          <p:cNvPr id="5" name="灯片编号占位符 4"/>
          <p:cNvSpPr>
            <a:spLocks noGrp="1"/>
          </p:cNvSpPr>
          <p:nvPr>
            <p:ph type="sldNum" sz="quarter" idx="12"/>
          </p:nvPr>
        </p:nvSpPr>
        <p:spPr/>
        <p:txBody>
          <a:bodyPr/>
          <a:lstStyle/>
          <a:p>
            <a:fld id="{976BC965-D507-440D-BD33-9BD318E7E69C}" type="slidenum">
              <a:rPr lang="zh-CN" altLang="en-US" smtClean="0"/>
              <a:t>22</a:t>
            </a:fld>
            <a:endParaRPr lang="zh-CN" altLang="en-US"/>
          </a:p>
        </p:txBody>
      </p:sp>
    </p:spTree>
    <p:extLst>
      <p:ext uri="{BB962C8B-B14F-4D97-AF65-F5344CB8AC3E}">
        <p14:creationId xmlns:p14="http://schemas.microsoft.com/office/powerpoint/2010/main" val="16712066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微软雅黑" panose="020B0503020204020204" pitchFamily="34" charset="-122"/>
                <a:ea typeface="微软雅黑" panose="020B0503020204020204" pitchFamily="34" charset="-122"/>
              </a:rPr>
              <a:t>API</a:t>
            </a:r>
            <a:r>
              <a:rPr lang="zh-CN" altLang="en-US" dirty="0" smtClean="0">
                <a:latin typeface="微软雅黑" panose="020B0503020204020204" pitchFamily="34" charset="-122"/>
                <a:ea typeface="微软雅黑" panose="020B0503020204020204" pitchFamily="34" charset="-122"/>
              </a:rPr>
              <a:t>实现</a:t>
            </a:r>
            <a:r>
              <a:rPr lang="en-US" altLang="zh-CN" dirty="0" smtClean="0">
                <a:latin typeface="微软雅黑" panose="020B0503020204020204" pitchFamily="34" charset="-122"/>
                <a:ea typeface="微软雅黑" panose="020B0503020204020204" pitchFamily="34" charset="-122"/>
              </a:rPr>
              <a:t>-</a:t>
            </a:r>
            <a:r>
              <a:rPr lang="zh-CN" altLang="en-US" sz="2800" dirty="0" smtClean="0">
                <a:latin typeface="微软雅黑" panose="020B0503020204020204" pitchFamily="34" charset="-122"/>
                <a:ea typeface="微软雅黑" panose="020B0503020204020204" pitchFamily="34" charset="-122"/>
              </a:rPr>
              <a:t>基于</a:t>
            </a:r>
            <a:r>
              <a:rPr lang="en-US" altLang="zh-CN" sz="2800" dirty="0" smtClean="0">
                <a:latin typeface="微软雅黑" panose="020B0503020204020204" pitchFamily="34" charset="-122"/>
                <a:ea typeface="微软雅黑" panose="020B0503020204020204" pitchFamily="34" charset="-122"/>
              </a:rPr>
              <a:t>IP</a:t>
            </a:r>
            <a:endParaRPr lang="zh-CN" altLang="en-US" sz="2800"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p:txBody>
          <a:bodyPr>
            <a:normAutofit lnSpcReduction="10000"/>
          </a:bodyPr>
          <a:lstStyle/>
          <a:p>
            <a:r>
              <a:rPr lang="en-US" altLang="zh-CN" dirty="0" smtClean="0">
                <a:latin typeface="微软雅黑" panose="020B0503020204020204" pitchFamily="34" charset="-122"/>
                <a:ea typeface="微软雅黑" panose="020B0503020204020204" pitchFamily="34" charset="-122"/>
              </a:rPr>
              <a:t>Usage</a:t>
            </a:r>
            <a:r>
              <a:rPr lang="en-US"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a:t>
            </a:r>
            <a:r>
              <a:rPr lang="en-US" altLang="zh-CN" dirty="0" err="1" smtClean="0">
                <a:latin typeface="微软雅黑" panose="020B0503020204020204" pitchFamily="34" charset="-122"/>
                <a:ea typeface="微软雅黑" panose="020B0503020204020204" pitchFamily="34" charset="-122"/>
              </a:rPr>
              <a:t>remote_mom</a:t>
            </a:r>
            <a:r>
              <a:rPr lang="en-US" altLang="zh-CN" dirty="0" smtClean="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-a add/del -n </a:t>
            </a:r>
            <a:r>
              <a:rPr lang="en-US" altLang="zh-CN" dirty="0" err="1">
                <a:latin typeface="微软雅黑" panose="020B0503020204020204" pitchFamily="34" charset="-122"/>
                <a:ea typeface="微软雅黑" panose="020B0503020204020204" pitchFamily="34" charset="-122"/>
              </a:rPr>
              <a:t>nodename</a:t>
            </a:r>
            <a:r>
              <a:rPr lang="en-US" altLang="zh-CN" dirty="0">
                <a:latin typeface="微软雅黑" panose="020B0503020204020204" pitchFamily="34" charset="-122"/>
                <a:ea typeface="微软雅黑" panose="020B0503020204020204" pitchFamily="34" charset="-122"/>
              </a:rPr>
              <a:t> -</a:t>
            </a:r>
            <a:r>
              <a:rPr lang="en-US" altLang="zh-CN" dirty="0" err="1">
                <a:latin typeface="微软雅黑" panose="020B0503020204020204" pitchFamily="34" charset="-122"/>
                <a:ea typeface="微软雅黑" panose="020B0503020204020204" pitchFamily="34" charset="-122"/>
              </a:rPr>
              <a:t>i</a:t>
            </a:r>
            <a:r>
              <a:rPr lang="en-US" altLang="zh-CN" dirty="0">
                <a:latin typeface="微软雅黑" panose="020B0503020204020204" pitchFamily="34" charset="-122"/>
                <a:ea typeface="微软雅黑" panose="020B0503020204020204" pitchFamily="34" charset="-122"/>
              </a:rPr>
              <a:t> </a:t>
            </a:r>
            <a:r>
              <a:rPr lang="en-US" altLang="zh-CN" dirty="0" err="1">
                <a:latin typeface="微软雅黑" panose="020B0503020204020204" pitchFamily="34" charset="-122"/>
                <a:ea typeface="微软雅黑" panose="020B0503020204020204" pitchFamily="34" charset="-122"/>
              </a:rPr>
              <a:t>ipaddress</a:t>
            </a:r>
            <a:r>
              <a:rPr lang="en-US" altLang="zh-CN" dirty="0">
                <a:latin typeface="微软雅黑" panose="020B0503020204020204" pitchFamily="34" charset="-122"/>
                <a:ea typeface="微软雅黑" panose="020B0503020204020204" pitchFamily="34" charset="-122"/>
              </a:rPr>
              <a:t> </a:t>
            </a:r>
          </a:p>
          <a:p>
            <a:r>
              <a:rPr lang="en-US" altLang="zh-CN" dirty="0">
                <a:latin typeface="微软雅黑" panose="020B0503020204020204" pitchFamily="34" charset="-122"/>
                <a:ea typeface="微软雅黑" panose="020B0503020204020204" pitchFamily="34" charset="-122"/>
              </a:rPr>
              <a:t>example: </a:t>
            </a:r>
          </a:p>
          <a:p>
            <a:r>
              <a:rPr lang="en-US" altLang="zh-CN" dirty="0">
                <a:latin typeface="微软雅黑" panose="020B0503020204020204" pitchFamily="34" charset="-122"/>
                <a:ea typeface="微软雅黑" panose="020B0503020204020204" pitchFamily="34" charset="-122"/>
              </a:rPr>
              <a:t>./</a:t>
            </a:r>
            <a:r>
              <a:rPr lang="en-US" altLang="zh-CN" dirty="0" err="1" smtClean="0">
                <a:latin typeface="微软雅黑" panose="020B0503020204020204" pitchFamily="34" charset="-122"/>
                <a:ea typeface="微软雅黑" panose="020B0503020204020204" pitchFamily="34" charset="-122"/>
              </a:rPr>
              <a:t>remote_mom</a:t>
            </a:r>
            <a:r>
              <a:rPr lang="en-US" altLang="zh-CN" dirty="0" smtClean="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-a add </a:t>
            </a:r>
            <a:r>
              <a:rPr lang="en-US" altLang="zh-CN" dirty="0" smtClean="0">
                <a:latin typeface="微软雅黑" panose="020B0503020204020204" pitchFamily="34" charset="-122"/>
                <a:ea typeface="微软雅黑" panose="020B0503020204020204" pitchFamily="34" charset="-122"/>
              </a:rPr>
              <a:t>-n </a:t>
            </a:r>
            <a:r>
              <a:rPr lang="en-US" altLang="zh-CN" dirty="0">
                <a:latin typeface="微软雅黑" panose="020B0503020204020204" pitchFamily="34" charset="-122"/>
                <a:ea typeface="微软雅黑" panose="020B0503020204020204" pitchFamily="34" charset="-122"/>
              </a:rPr>
              <a:t>cloud</a:t>
            </a:r>
            <a:r>
              <a:rPr lang="en-US" altLang="zh-CN" dirty="0" smtClean="0">
                <a:latin typeface="微软雅黑" panose="020B0503020204020204" pitchFamily="34" charset="-122"/>
                <a:ea typeface="微软雅黑" panose="020B0503020204020204" pitchFamily="34" charset="-122"/>
              </a:rPr>
              <a:t>0011 </a:t>
            </a:r>
            <a:r>
              <a:rPr lang="en-US" altLang="zh-CN" dirty="0">
                <a:latin typeface="微软雅黑" panose="020B0503020204020204" pitchFamily="34" charset="-122"/>
                <a:ea typeface="微软雅黑" panose="020B0503020204020204" pitchFamily="34" charset="-122"/>
              </a:rPr>
              <a:t>-</a:t>
            </a:r>
            <a:r>
              <a:rPr lang="en-US" altLang="zh-CN" dirty="0" err="1">
                <a:latin typeface="微软雅黑" panose="020B0503020204020204" pitchFamily="34" charset="-122"/>
                <a:ea typeface="微软雅黑" panose="020B0503020204020204" pitchFamily="34" charset="-122"/>
              </a:rPr>
              <a:t>i</a:t>
            </a:r>
            <a:r>
              <a:rPr lang="en-US" altLang="zh-CN" dirty="0">
                <a:latin typeface="微软雅黑" panose="020B0503020204020204" pitchFamily="34" charset="-122"/>
                <a:ea typeface="微软雅黑" panose="020B0503020204020204" pitchFamily="34" charset="-122"/>
              </a:rPr>
              <a:t> 192.168.0.1      #</a:t>
            </a:r>
            <a:r>
              <a:rPr lang="zh-CN" altLang="en-US" dirty="0">
                <a:latin typeface="微软雅黑" panose="020B0503020204020204" pitchFamily="34" charset="-122"/>
                <a:ea typeface="微软雅黑" panose="020B0503020204020204" pitchFamily="34" charset="-122"/>
              </a:rPr>
              <a:t>添加监控</a:t>
            </a:r>
          </a:p>
          <a:p>
            <a:r>
              <a:rPr lang="en-US" altLang="zh-CN" dirty="0">
                <a:latin typeface="微软雅黑" panose="020B0503020204020204" pitchFamily="34" charset="-122"/>
                <a:ea typeface="微软雅黑" panose="020B0503020204020204" pitchFamily="34" charset="-122"/>
              </a:rPr>
              <a:t>./</a:t>
            </a:r>
            <a:r>
              <a:rPr lang="en-US" altLang="zh-CN" dirty="0" err="1" smtClean="0">
                <a:latin typeface="微软雅黑" panose="020B0503020204020204" pitchFamily="34" charset="-122"/>
                <a:ea typeface="微软雅黑" panose="020B0503020204020204" pitchFamily="34" charset="-122"/>
              </a:rPr>
              <a:t>remote_mom</a:t>
            </a:r>
            <a:r>
              <a:rPr lang="en-US" altLang="zh-CN" dirty="0" smtClean="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-a </a:t>
            </a:r>
            <a:r>
              <a:rPr lang="en-US" altLang="zh-CN" dirty="0" smtClean="0">
                <a:latin typeface="微软雅黑" panose="020B0503020204020204" pitchFamily="34" charset="-122"/>
                <a:ea typeface="微软雅黑" panose="020B0503020204020204" pitchFamily="34" charset="-122"/>
              </a:rPr>
              <a:t>del -n cloud0012 </a:t>
            </a:r>
            <a:r>
              <a:rPr lang="en-US" altLang="zh-CN" dirty="0">
                <a:latin typeface="微软雅黑" panose="020B0503020204020204" pitchFamily="34" charset="-122"/>
                <a:ea typeface="微软雅黑" panose="020B0503020204020204" pitchFamily="34" charset="-122"/>
              </a:rPr>
              <a:t>-</a:t>
            </a:r>
            <a:r>
              <a:rPr lang="en-US" altLang="zh-CN" dirty="0" err="1">
                <a:latin typeface="微软雅黑" panose="020B0503020204020204" pitchFamily="34" charset="-122"/>
                <a:ea typeface="微软雅黑" panose="020B0503020204020204" pitchFamily="34" charset="-122"/>
              </a:rPr>
              <a:t>i</a:t>
            </a:r>
            <a:r>
              <a:rPr lang="en-US" altLang="zh-CN" dirty="0">
                <a:latin typeface="微软雅黑" panose="020B0503020204020204" pitchFamily="34" charset="-122"/>
                <a:ea typeface="微软雅黑" panose="020B0503020204020204" pitchFamily="34" charset="-122"/>
              </a:rPr>
              <a:t> 192.168.0.1       #</a:t>
            </a:r>
            <a:r>
              <a:rPr lang="zh-CN" altLang="en-US" dirty="0">
                <a:latin typeface="微软雅黑" panose="020B0503020204020204" pitchFamily="34" charset="-122"/>
                <a:ea typeface="微软雅黑" panose="020B0503020204020204" pitchFamily="34" charset="-122"/>
              </a:rPr>
              <a:t>删除监控</a:t>
            </a:r>
          </a:p>
          <a:p>
            <a:pPr marL="0" indent="0">
              <a:buNone/>
            </a:pPr>
            <a:endParaRPr lang="en-US" altLang="zh-CN" dirty="0" smtClean="0">
              <a:latin typeface="微软雅黑" panose="020B0503020204020204" pitchFamily="34" charset="-122"/>
              <a:ea typeface="微软雅黑" panose="020B0503020204020204" pitchFamily="34" charset="-122"/>
            </a:endParaRPr>
          </a:p>
          <a:p>
            <a:pPr marL="0" indent="0">
              <a:buNone/>
            </a:pPr>
            <a:r>
              <a:rPr lang="zh-CN" altLang="en-US" dirty="0" smtClean="0">
                <a:latin typeface="微软雅黑" panose="020B0503020204020204" pitchFamily="34" charset="-122"/>
                <a:ea typeface="微软雅黑" panose="020B0503020204020204" pitchFamily="34" charset="-122"/>
              </a:rPr>
              <a:t>新</a:t>
            </a:r>
            <a:r>
              <a:rPr lang="zh-CN" altLang="en-US" dirty="0">
                <a:latin typeface="微软雅黑" panose="020B0503020204020204" pitchFamily="34" charset="-122"/>
                <a:ea typeface="微软雅黑" panose="020B0503020204020204" pitchFamily="34" charset="-122"/>
              </a:rPr>
              <a:t>增加的虚拟主机监控 自动加入到 </a:t>
            </a:r>
            <a:r>
              <a:rPr lang="zh-CN" altLang="en-US" dirty="0" smtClean="0">
                <a:latin typeface="微软雅黑" panose="020B0503020204020204" pitchFamily="34" charset="-122"/>
                <a:ea typeface="微软雅黑" panose="020B0503020204020204" pitchFamily="34" charset="-122"/>
              </a:rPr>
              <a:t>“虚拟云服务器” 监控服务器列表</a:t>
            </a:r>
            <a:r>
              <a:rPr lang="zh-CN" altLang="en-US" dirty="0">
                <a:latin typeface="微软雅黑" panose="020B0503020204020204" pitchFamily="34" charset="-122"/>
                <a:ea typeface="微软雅黑" panose="020B0503020204020204" pitchFamily="34" charset="-122"/>
              </a:rPr>
              <a:t>中</a:t>
            </a:r>
            <a:endParaRPr lang="en-US" altLang="zh-CN" dirty="0" smtClean="0">
              <a:latin typeface="微软雅黑" panose="020B0503020204020204" pitchFamily="34" charset="-122"/>
              <a:ea typeface="微软雅黑" panose="020B0503020204020204" pitchFamily="34" charset="-122"/>
            </a:endParaRPr>
          </a:p>
          <a:p>
            <a:pPr marL="0" indent="0">
              <a:buNone/>
            </a:pPr>
            <a:endParaRPr lang="zh-CN" altLang="en-US" dirty="0">
              <a:latin typeface="微软雅黑" panose="020B0503020204020204" pitchFamily="34" charset="-122"/>
              <a:ea typeface="微软雅黑" panose="020B0503020204020204" pitchFamily="34" charset="-122"/>
            </a:endParaRPr>
          </a:p>
        </p:txBody>
      </p:sp>
      <p:sp>
        <p:nvSpPr>
          <p:cNvPr id="4" name="日期占位符 3"/>
          <p:cNvSpPr>
            <a:spLocks noGrp="1"/>
          </p:cNvSpPr>
          <p:nvPr>
            <p:ph type="dt" sz="half" idx="10"/>
          </p:nvPr>
        </p:nvSpPr>
        <p:spPr/>
        <p:txBody>
          <a:bodyPr/>
          <a:lstStyle/>
          <a:p>
            <a:fld id="{757B523F-33B2-4F01-AB08-A271B574D6EA}" type="datetime1">
              <a:rPr lang="zh-CN" altLang="en-US" smtClean="0"/>
              <a:t>2015/8/20</a:t>
            </a:fld>
            <a:endParaRPr lang="zh-CN" altLang="en-US" dirty="0"/>
          </a:p>
        </p:txBody>
      </p:sp>
      <p:sp>
        <p:nvSpPr>
          <p:cNvPr id="5" name="灯片编号占位符 4"/>
          <p:cNvSpPr>
            <a:spLocks noGrp="1"/>
          </p:cNvSpPr>
          <p:nvPr>
            <p:ph type="sldNum" sz="quarter" idx="12"/>
          </p:nvPr>
        </p:nvSpPr>
        <p:spPr/>
        <p:txBody>
          <a:bodyPr/>
          <a:lstStyle/>
          <a:p>
            <a:fld id="{976BC965-D507-440D-BD33-9BD318E7E69C}" type="slidenum">
              <a:rPr lang="zh-CN" altLang="en-US" smtClean="0"/>
              <a:t>23</a:t>
            </a:fld>
            <a:endParaRPr lang="zh-CN" altLang="en-US"/>
          </a:p>
        </p:txBody>
      </p:sp>
    </p:spTree>
    <p:extLst>
      <p:ext uri="{BB962C8B-B14F-4D97-AF65-F5344CB8AC3E}">
        <p14:creationId xmlns:p14="http://schemas.microsoft.com/office/powerpoint/2010/main" val="19026381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报告提纲</a:t>
            </a:r>
            <a:endParaRPr lang="zh-CN" altLang="en-US" dirty="0"/>
          </a:p>
        </p:txBody>
      </p:sp>
      <p:sp>
        <p:nvSpPr>
          <p:cNvPr id="3" name="内容占位符 2"/>
          <p:cNvSpPr>
            <a:spLocks noGrp="1"/>
          </p:cNvSpPr>
          <p:nvPr>
            <p:ph idx="1"/>
          </p:nvPr>
        </p:nvSpPr>
        <p:spPr/>
        <p:txBody>
          <a:bodyPr/>
          <a:lstStyle/>
          <a:p>
            <a:r>
              <a:rPr lang="zh-CN" altLang="en-US" dirty="0" smtClean="0"/>
              <a:t>系统背景</a:t>
            </a:r>
            <a:endParaRPr lang="en-US" altLang="zh-CN" dirty="0" smtClean="0"/>
          </a:p>
          <a:p>
            <a:r>
              <a:rPr lang="en-US" altLang="zh-CN" dirty="0" err="1" smtClean="0"/>
              <a:t>Nagios</a:t>
            </a:r>
            <a:r>
              <a:rPr lang="zh-CN" altLang="en-US" dirty="0" smtClean="0"/>
              <a:t>介绍</a:t>
            </a:r>
            <a:endParaRPr lang="en-US" altLang="zh-CN" dirty="0" smtClean="0"/>
          </a:p>
          <a:p>
            <a:r>
              <a:rPr lang="zh-CN" altLang="en-US" dirty="0" smtClean="0"/>
              <a:t>基于</a:t>
            </a:r>
            <a:r>
              <a:rPr lang="en-US" altLang="zh-CN" dirty="0" err="1" smtClean="0"/>
              <a:t>Nagios</a:t>
            </a:r>
            <a:r>
              <a:rPr lang="zh-CN" altLang="en-US" dirty="0" smtClean="0"/>
              <a:t>的自动化监控</a:t>
            </a:r>
            <a:endParaRPr lang="en-US" altLang="zh-CN" dirty="0" smtClean="0"/>
          </a:p>
          <a:p>
            <a:r>
              <a:rPr lang="zh-CN" altLang="en-US" dirty="0" smtClean="0">
                <a:solidFill>
                  <a:srgbClr val="FF0000"/>
                </a:solidFill>
              </a:rPr>
              <a:t>效果展示</a:t>
            </a:r>
            <a:endParaRPr lang="en-US" altLang="zh-CN" dirty="0" smtClean="0">
              <a:solidFill>
                <a:srgbClr val="FF0000"/>
              </a:solidFill>
            </a:endParaRPr>
          </a:p>
          <a:p>
            <a:endParaRPr lang="en-US" altLang="zh-CN" dirty="0" smtClean="0"/>
          </a:p>
          <a:p>
            <a:endParaRPr lang="zh-CN" altLang="en-US" dirty="0"/>
          </a:p>
        </p:txBody>
      </p:sp>
    </p:spTree>
    <p:extLst>
      <p:ext uri="{BB962C8B-B14F-4D97-AF65-F5344CB8AC3E}">
        <p14:creationId xmlns:p14="http://schemas.microsoft.com/office/powerpoint/2010/main" val="17828427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微软雅黑" panose="020B0503020204020204" pitchFamily="34" charset="-122"/>
                <a:ea typeface="微软雅黑" panose="020B0503020204020204" pitchFamily="34" charset="-122"/>
              </a:rPr>
              <a:t>在云计算平台中应用</a:t>
            </a:r>
            <a:endParaRPr lang="zh-CN" altLang="en-US"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p:txBody>
          <a:bodyPr/>
          <a:lstStyle/>
          <a:p>
            <a:endParaRPr lang="zh-CN" altLang="en-US"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249" y="1393626"/>
            <a:ext cx="10261502" cy="4783337"/>
          </a:xfrm>
          <a:prstGeom prst="rect">
            <a:avLst/>
          </a:prstGeom>
        </p:spPr>
      </p:pic>
      <p:pic>
        <p:nvPicPr>
          <p:cNvPr id="1025" name="Picture 1" descr="85]VQQ`B@F5_09KT2GV{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6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8291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微软雅黑" panose="020B0503020204020204" pitchFamily="34" charset="-122"/>
                <a:ea typeface="微软雅黑" panose="020B0503020204020204" pitchFamily="34" charset="-122"/>
              </a:rPr>
              <a:t>总体性能</a:t>
            </a:r>
            <a:endParaRPr lang="zh-CN" altLang="en-US" dirty="0">
              <a:latin typeface="微软雅黑" panose="020B0503020204020204" pitchFamily="34" charset="-122"/>
              <a:ea typeface="微软雅黑" panose="020B0503020204020204" pitchFamily="34" charset="-122"/>
            </a:endParaRPr>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555" y="4256907"/>
            <a:ext cx="7774970" cy="1185683"/>
          </a:xfrm>
        </p:spPr>
      </p:pic>
      <p:sp>
        <p:nvSpPr>
          <p:cNvPr id="6" name="矩形 5"/>
          <p:cNvSpPr/>
          <p:nvPr/>
        </p:nvSpPr>
        <p:spPr>
          <a:xfrm>
            <a:off x="1283110" y="1814052"/>
            <a:ext cx="8775290" cy="2062103"/>
          </a:xfrm>
          <a:prstGeom prst="rect">
            <a:avLst/>
          </a:prstGeom>
        </p:spPr>
        <p:txBody>
          <a:bodyPr wrap="square">
            <a:spAutoFit/>
          </a:bodyPr>
          <a:lstStyle/>
          <a:p>
            <a:r>
              <a:rPr lang="zh-CN" altLang="en-US" sz="3200" dirty="0" smtClean="0"/>
              <a:t>监控平台平均监控</a:t>
            </a:r>
            <a:endParaRPr lang="en-US" altLang="zh-CN" sz="3200" dirty="0"/>
          </a:p>
          <a:p>
            <a:pPr marL="457200" indent="-457200">
              <a:buFont typeface="Arial" panose="020B0604020202020204" pitchFamily="34" charset="0"/>
              <a:buChar char="•"/>
            </a:pPr>
            <a:r>
              <a:rPr lang="zh-CN" altLang="en-US" sz="3200" dirty="0" smtClean="0"/>
              <a:t>1500</a:t>
            </a:r>
            <a:r>
              <a:rPr lang="zh-CN" altLang="en-US" sz="3200" dirty="0"/>
              <a:t>多个</a:t>
            </a:r>
            <a:r>
              <a:rPr lang="zh-CN" altLang="en-US" sz="3200" dirty="0" smtClean="0"/>
              <a:t>设备</a:t>
            </a:r>
            <a:endParaRPr lang="en-US" altLang="zh-CN" sz="3200" dirty="0" smtClean="0"/>
          </a:p>
          <a:p>
            <a:pPr marL="457200" indent="-457200">
              <a:buFont typeface="Arial" panose="020B0604020202020204" pitchFamily="34" charset="0"/>
              <a:buChar char="•"/>
            </a:pPr>
            <a:r>
              <a:rPr lang="zh-CN" altLang="en-US" sz="3200" dirty="0" smtClean="0"/>
              <a:t>1万多</a:t>
            </a:r>
            <a:r>
              <a:rPr lang="zh-CN" altLang="en-US" sz="3200" dirty="0"/>
              <a:t>个</a:t>
            </a:r>
            <a:r>
              <a:rPr lang="zh-CN" altLang="en-US" sz="3200" dirty="0" smtClean="0"/>
              <a:t>服务</a:t>
            </a:r>
            <a:endParaRPr lang="en-US" altLang="zh-CN" sz="3200" dirty="0" smtClean="0"/>
          </a:p>
          <a:p>
            <a:pPr marL="457200" indent="-457200">
              <a:buFont typeface="Arial" panose="020B0604020202020204" pitchFamily="34" charset="0"/>
              <a:buChar char="•"/>
            </a:pPr>
            <a:r>
              <a:rPr lang="zh-CN" altLang="en-US" sz="3200" dirty="0" smtClean="0"/>
              <a:t>平均</a:t>
            </a:r>
            <a:r>
              <a:rPr lang="zh-CN" altLang="en-US" sz="3200" dirty="0"/>
              <a:t>服务</a:t>
            </a:r>
            <a:r>
              <a:rPr lang="zh-CN" altLang="en-US" sz="3200" dirty="0" smtClean="0"/>
              <a:t>延迟</a:t>
            </a:r>
            <a:r>
              <a:rPr lang="en-US" altLang="zh-CN" sz="3200" dirty="0" smtClean="0"/>
              <a:t>30s</a:t>
            </a:r>
            <a:endParaRPr lang="zh-CN" altLang="en-US" sz="3200" dirty="0"/>
          </a:p>
        </p:txBody>
      </p:sp>
    </p:spTree>
    <p:extLst>
      <p:ext uri="{BB962C8B-B14F-4D97-AF65-F5344CB8AC3E}">
        <p14:creationId xmlns:p14="http://schemas.microsoft.com/office/powerpoint/2010/main" val="32254875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p:txBody>
          <a:bodyPr>
            <a:normAutofit fontScale="92500" lnSpcReduction="10000"/>
          </a:bodyPr>
          <a:lstStyle/>
          <a:p>
            <a:endParaRPr lang="en-US" altLang="zh-CN" dirty="0" smtClean="0">
              <a:latin typeface="微软雅黑" panose="020B0503020204020204" pitchFamily="34" charset="-122"/>
              <a:ea typeface="微软雅黑" panose="020B0503020204020204" pitchFamily="34" charset="-122"/>
            </a:endParaRPr>
          </a:p>
          <a:p>
            <a:endParaRPr lang="en-US" altLang="zh-CN" dirty="0" smtClean="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pPr algn="ctr"/>
            <a:r>
              <a:rPr lang="zh-CN" altLang="en-US" dirty="0" smtClean="0">
                <a:latin typeface="微软雅黑" panose="020B0503020204020204" pitchFamily="34" charset="-122"/>
                <a:ea typeface="微软雅黑" panose="020B0503020204020204" pitchFamily="34" charset="-122"/>
              </a:rPr>
              <a:t> </a:t>
            </a:r>
            <a:r>
              <a:rPr lang="zh-CN" altLang="en-US" sz="4800" dirty="0" smtClean="0">
                <a:latin typeface="微软雅黑" panose="020B0503020204020204" pitchFamily="34" charset="-122"/>
                <a:ea typeface="微软雅黑" panose="020B0503020204020204" pitchFamily="34" charset="-122"/>
              </a:rPr>
              <a:t>谢谢</a:t>
            </a:r>
            <a:r>
              <a:rPr lang="zh-CN" altLang="en-US" dirty="0" smtClean="0">
                <a:latin typeface="微软雅黑" panose="020B0503020204020204" pitchFamily="34" charset="-122"/>
                <a:ea typeface="微软雅黑" panose="020B0503020204020204" pitchFamily="34" charset="-122"/>
              </a:rPr>
              <a:t> </a:t>
            </a:r>
            <a:endParaRPr lang="en-US" altLang="zh-CN" dirty="0" smtClean="0">
              <a:latin typeface="微软雅黑" panose="020B0503020204020204" pitchFamily="34" charset="-122"/>
              <a:ea typeface="微软雅黑" panose="020B0503020204020204" pitchFamily="34" charset="-122"/>
            </a:endParaRPr>
          </a:p>
          <a:p>
            <a:pPr algn="ctr"/>
            <a:endParaRPr lang="en-US" altLang="zh-CN" dirty="0">
              <a:latin typeface="微软雅黑" panose="020B0503020204020204" pitchFamily="34" charset="-122"/>
              <a:ea typeface="微软雅黑" panose="020B0503020204020204" pitchFamily="34" charset="-122"/>
            </a:endParaRPr>
          </a:p>
          <a:p>
            <a:pPr algn="ctr"/>
            <a:endParaRPr lang="en-US" altLang="zh-CN" dirty="0" smtClean="0">
              <a:latin typeface="微软雅黑" panose="020B0503020204020204" pitchFamily="34" charset="-122"/>
              <a:ea typeface="微软雅黑" panose="020B0503020204020204" pitchFamily="34" charset="-122"/>
            </a:endParaRPr>
          </a:p>
          <a:p>
            <a:pPr algn="ctr"/>
            <a:endParaRPr lang="en-US" altLang="zh-CN" dirty="0">
              <a:latin typeface="微软雅黑" panose="020B0503020204020204" pitchFamily="34" charset="-122"/>
              <a:ea typeface="微软雅黑" panose="020B0503020204020204" pitchFamily="34" charset="-122"/>
            </a:endParaRPr>
          </a:p>
          <a:p>
            <a:pPr algn="ctr"/>
            <a:endParaRPr lang="en-US" altLang="zh-CN" dirty="0" smtClean="0">
              <a:latin typeface="微软雅黑" panose="020B0503020204020204" pitchFamily="34" charset="-122"/>
              <a:ea typeface="微软雅黑" panose="020B0503020204020204" pitchFamily="34" charset="-122"/>
            </a:endParaRPr>
          </a:p>
          <a:p>
            <a:r>
              <a:rPr lang="zh-CN" altLang="en-US" dirty="0" smtClean="0">
                <a:latin typeface="微软雅黑" panose="020B0503020204020204" pitchFamily="34" charset="-122"/>
                <a:ea typeface="微软雅黑" panose="020B0503020204020204" pitchFamily="34" charset="-122"/>
              </a:rPr>
              <a:t>技术交流：</a:t>
            </a:r>
            <a:r>
              <a:rPr lang="en-US" altLang="zh-CN" dirty="0" smtClean="0">
                <a:latin typeface="微软雅黑" panose="020B0503020204020204" pitchFamily="34" charset="-122"/>
                <a:ea typeface="微软雅黑" panose="020B0503020204020204" pitchFamily="34" charset="-122"/>
                <a:hlinkClick r:id="rId2"/>
              </a:rPr>
              <a:t>zhengw@ihep.ac.cn</a:t>
            </a:r>
            <a:r>
              <a:rPr lang="en-US" altLang="zh-CN" dirty="0" smtClean="0">
                <a:latin typeface="微软雅黑" panose="020B0503020204020204" pitchFamily="34" charset="-122"/>
                <a:ea typeface="微软雅黑" panose="020B0503020204020204" pitchFamily="34" charset="-122"/>
              </a:rPr>
              <a:t> 010-88236852</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89728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报告提纲</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系统背景</a:t>
            </a:r>
            <a:endParaRPr lang="en-US" altLang="zh-CN" dirty="0" smtClean="0">
              <a:solidFill>
                <a:srgbClr val="FF0000"/>
              </a:solidFill>
            </a:endParaRPr>
          </a:p>
          <a:p>
            <a:r>
              <a:rPr lang="en-US" altLang="zh-CN" dirty="0" err="1" smtClean="0"/>
              <a:t>Nagios</a:t>
            </a:r>
            <a:r>
              <a:rPr lang="zh-CN" altLang="en-US" dirty="0" smtClean="0"/>
              <a:t>介绍</a:t>
            </a:r>
            <a:endParaRPr lang="en-US" altLang="zh-CN" dirty="0" smtClean="0"/>
          </a:p>
          <a:p>
            <a:r>
              <a:rPr lang="zh-CN" altLang="en-US" dirty="0" smtClean="0"/>
              <a:t>基于</a:t>
            </a:r>
            <a:r>
              <a:rPr lang="en-US" altLang="zh-CN" dirty="0" err="1" smtClean="0"/>
              <a:t>Nagios</a:t>
            </a:r>
            <a:r>
              <a:rPr lang="zh-CN" altLang="en-US" dirty="0" smtClean="0"/>
              <a:t>的自动化监控</a:t>
            </a:r>
            <a:endParaRPr lang="en-US" altLang="zh-CN" dirty="0" smtClean="0"/>
          </a:p>
          <a:p>
            <a:r>
              <a:rPr lang="zh-CN" altLang="en-US" dirty="0" smtClean="0"/>
              <a:t>效果展示</a:t>
            </a:r>
            <a:endParaRPr lang="en-US" altLang="zh-CN" dirty="0" smtClean="0"/>
          </a:p>
          <a:p>
            <a:endParaRPr lang="en-US" altLang="zh-CN" dirty="0" smtClean="0"/>
          </a:p>
          <a:p>
            <a:endParaRPr lang="zh-CN" altLang="en-US" dirty="0"/>
          </a:p>
        </p:txBody>
      </p:sp>
    </p:spTree>
    <p:extLst>
      <p:ext uri="{BB962C8B-B14F-4D97-AF65-F5344CB8AC3E}">
        <p14:creationId xmlns:p14="http://schemas.microsoft.com/office/powerpoint/2010/main" val="3318487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系统背景</a:t>
            </a:r>
            <a:endParaRPr lang="zh-CN" altLang="en-US" dirty="0"/>
          </a:p>
        </p:txBody>
      </p:sp>
      <p:sp>
        <p:nvSpPr>
          <p:cNvPr id="3" name="内容占位符 2"/>
          <p:cNvSpPr>
            <a:spLocks noGrp="1"/>
          </p:cNvSpPr>
          <p:nvPr>
            <p:ph idx="1"/>
          </p:nvPr>
        </p:nvSpPr>
        <p:spPr/>
        <p:txBody>
          <a:bodyPr>
            <a:normAutofit lnSpcReduction="10000"/>
          </a:bodyPr>
          <a:lstStyle/>
          <a:p>
            <a:r>
              <a:rPr lang="zh-CN" altLang="en-US" dirty="0" smtClean="0"/>
              <a:t>计算中心机器上架流程</a:t>
            </a:r>
            <a:endParaRPr lang="en-US" altLang="zh-CN" dirty="0" smtClean="0"/>
          </a:p>
          <a:p>
            <a:pPr lvl="0"/>
            <a:r>
              <a:rPr lang="zh-CN" altLang="zh-CN" dirty="0"/>
              <a:t>（</a:t>
            </a:r>
            <a:r>
              <a:rPr lang="en-US" altLang="zh-CN" dirty="0"/>
              <a:t>1</a:t>
            </a:r>
            <a:r>
              <a:rPr lang="zh-CN" altLang="zh-CN" dirty="0"/>
              <a:t>）上架</a:t>
            </a:r>
            <a:r>
              <a:rPr lang="zh-CN" altLang="zh-CN" dirty="0" smtClean="0"/>
              <a:t>申请</a:t>
            </a:r>
            <a:endParaRPr lang="en-US" altLang="zh-CN" dirty="0" smtClean="0"/>
          </a:p>
          <a:p>
            <a:pPr lvl="0"/>
            <a:r>
              <a:rPr lang="zh-CN" altLang="zh-CN" dirty="0" smtClean="0"/>
              <a:t>（</a:t>
            </a:r>
            <a:r>
              <a:rPr lang="en-US" altLang="zh-CN" dirty="0"/>
              <a:t>2</a:t>
            </a:r>
            <a:r>
              <a:rPr lang="zh-CN" altLang="zh-CN" dirty="0"/>
              <a:t>）</a:t>
            </a:r>
            <a:r>
              <a:rPr lang="zh-CN" altLang="zh-CN" dirty="0" smtClean="0"/>
              <a:t>初审</a:t>
            </a:r>
            <a:endParaRPr lang="en-US" altLang="zh-CN" dirty="0" smtClean="0"/>
          </a:p>
          <a:p>
            <a:pPr lvl="0"/>
            <a:r>
              <a:rPr lang="zh-CN" altLang="zh-CN" dirty="0" smtClean="0"/>
              <a:t>（</a:t>
            </a:r>
            <a:r>
              <a:rPr lang="en-US" altLang="zh-CN" dirty="0"/>
              <a:t>3</a:t>
            </a:r>
            <a:r>
              <a:rPr lang="zh-CN" altLang="zh-CN" dirty="0"/>
              <a:t>）</a:t>
            </a:r>
            <a:r>
              <a:rPr lang="zh-CN" altLang="zh-CN" dirty="0" smtClean="0"/>
              <a:t>审批</a:t>
            </a:r>
            <a:endParaRPr lang="en-US" altLang="zh-CN" dirty="0" smtClean="0"/>
          </a:p>
          <a:p>
            <a:pPr lvl="0"/>
            <a:r>
              <a:rPr lang="zh-CN" altLang="zh-CN" dirty="0" smtClean="0"/>
              <a:t>（</a:t>
            </a:r>
            <a:r>
              <a:rPr lang="en-US" altLang="zh-CN" dirty="0"/>
              <a:t>4</a:t>
            </a:r>
            <a:r>
              <a:rPr lang="zh-CN" altLang="zh-CN" dirty="0"/>
              <a:t>）机器上</a:t>
            </a:r>
            <a:r>
              <a:rPr lang="zh-CN" altLang="zh-CN" dirty="0" smtClean="0"/>
              <a:t>架</a:t>
            </a:r>
            <a:endParaRPr lang="en-US" altLang="zh-CN" dirty="0" smtClean="0"/>
          </a:p>
          <a:p>
            <a:pPr lvl="0"/>
            <a:r>
              <a:rPr lang="zh-CN" altLang="zh-CN" dirty="0" smtClean="0"/>
              <a:t>（</a:t>
            </a:r>
            <a:r>
              <a:rPr lang="en-US" altLang="zh-CN" dirty="0"/>
              <a:t>5</a:t>
            </a:r>
            <a:r>
              <a:rPr lang="zh-CN" altLang="zh-CN" dirty="0"/>
              <a:t>）网络</a:t>
            </a:r>
            <a:r>
              <a:rPr lang="zh-CN" altLang="zh-CN" dirty="0" smtClean="0"/>
              <a:t>连接</a:t>
            </a:r>
            <a:endParaRPr lang="en-US" altLang="zh-CN" dirty="0" smtClean="0"/>
          </a:p>
          <a:p>
            <a:pPr lvl="0"/>
            <a:r>
              <a:rPr lang="zh-CN" altLang="zh-CN" dirty="0" smtClean="0"/>
              <a:t>（</a:t>
            </a:r>
            <a:r>
              <a:rPr lang="en-US" altLang="zh-CN" dirty="0"/>
              <a:t>6</a:t>
            </a:r>
            <a:r>
              <a:rPr lang="zh-CN" altLang="zh-CN" dirty="0"/>
              <a:t>）</a:t>
            </a:r>
            <a:r>
              <a:rPr lang="zh-CN" altLang="zh-CN" dirty="0" smtClean="0"/>
              <a:t>系统安装</a:t>
            </a:r>
            <a:endParaRPr lang="en-US" altLang="zh-CN" dirty="0" smtClean="0"/>
          </a:p>
          <a:p>
            <a:pPr lvl="0"/>
            <a:r>
              <a:rPr lang="zh-CN" altLang="zh-CN" dirty="0" smtClean="0"/>
              <a:t>（</a:t>
            </a:r>
            <a:r>
              <a:rPr lang="en-US" altLang="zh-CN" dirty="0"/>
              <a:t>7</a:t>
            </a:r>
            <a:r>
              <a:rPr lang="zh-CN" altLang="zh-CN" dirty="0"/>
              <a:t>）监视</a:t>
            </a:r>
            <a:r>
              <a:rPr lang="zh-CN" altLang="zh-CN" dirty="0" smtClean="0"/>
              <a:t>部署</a:t>
            </a:r>
            <a:endParaRPr lang="en-US" altLang="zh-CN" dirty="0" smtClean="0"/>
          </a:p>
          <a:p>
            <a:pPr lvl="0"/>
            <a:r>
              <a:rPr lang="zh-CN" altLang="zh-CN" dirty="0" smtClean="0"/>
              <a:t>（</a:t>
            </a:r>
            <a:r>
              <a:rPr lang="en-US" altLang="zh-CN" dirty="0"/>
              <a:t>8</a:t>
            </a:r>
            <a:r>
              <a:rPr lang="zh-CN" altLang="zh-CN" dirty="0"/>
              <a:t>）设备确认</a:t>
            </a:r>
          </a:p>
          <a:p>
            <a:endParaRPr lang="en-US" altLang="zh-CN" dirty="0" smtClean="0"/>
          </a:p>
          <a:p>
            <a:endParaRPr lang="en-US" altLang="zh-CN" dirty="0" smtClean="0"/>
          </a:p>
          <a:p>
            <a:endParaRPr lang="zh-CN" altLang="en-US" dirty="0"/>
          </a:p>
        </p:txBody>
      </p:sp>
    </p:spTree>
    <p:extLst>
      <p:ext uri="{BB962C8B-B14F-4D97-AF65-F5344CB8AC3E}">
        <p14:creationId xmlns:p14="http://schemas.microsoft.com/office/powerpoint/2010/main" val="1069211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系统背景</a:t>
            </a:r>
            <a:endParaRPr lang="zh-CN" altLang="en-US" dirty="0"/>
          </a:p>
        </p:txBody>
      </p:sp>
      <p:sp>
        <p:nvSpPr>
          <p:cNvPr id="3" name="内容占位符 2"/>
          <p:cNvSpPr>
            <a:spLocks noGrp="1"/>
          </p:cNvSpPr>
          <p:nvPr>
            <p:ph idx="1"/>
          </p:nvPr>
        </p:nvSpPr>
        <p:spPr/>
        <p:txBody>
          <a:bodyPr>
            <a:normAutofit lnSpcReduction="10000"/>
          </a:bodyPr>
          <a:lstStyle/>
          <a:p>
            <a:r>
              <a:rPr lang="zh-CN" altLang="en-US" dirty="0" smtClean="0"/>
              <a:t>计算中心机器上架流程</a:t>
            </a:r>
            <a:endParaRPr lang="en-US" altLang="zh-CN" dirty="0" smtClean="0"/>
          </a:p>
          <a:p>
            <a:pPr lvl="0"/>
            <a:r>
              <a:rPr lang="zh-CN" altLang="zh-CN" dirty="0"/>
              <a:t>（</a:t>
            </a:r>
            <a:r>
              <a:rPr lang="en-US" altLang="zh-CN" dirty="0"/>
              <a:t>1</a:t>
            </a:r>
            <a:r>
              <a:rPr lang="zh-CN" altLang="zh-CN" dirty="0"/>
              <a:t>）上架</a:t>
            </a:r>
            <a:r>
              <a:rPr lang="zh-CN" altLang="zh-CN" dirty="0" smtClean="0"/>
              <a:t>申请</a:t>
            </a:r>
            <a:endParaRPr lang="en-US" altLang="zh-CN" dirty="0" smtClean="0"/>
          </a:p>
          <a:p>
            <a:pPr lvl="0"/>
            <a:r>
              <a:rPr lang="zh-CN" altLang="zh-CN" dirty="0" smtClean="0"/>
              <a:t>（</a:t>
            </a:r>
            <a:r>
              <a:rPr lang="en-US" altLang="zh-CN" dirty="0"/>
              <a:t>2</a:t>
            </a:r>
            <a:r>
              <a:rPr lang="zh-CN" altLang="zh-CN" dirty="0"/>
              <a:t>）</a:t>
            </a:r>
            <a:r>
              <a:rPr lang="zh-CN" altLang="zh-CN" dirty="0" smtClean="0"/>
              <a:t>初审</a:t>
            </a:r>
            <a:endParaRPr lang="en-US" altLang="zh-CN" dirty="0" smtClean="0"/>
          </a:p>
          <a:p>
            <a:pPr lvl="0"/>
            <a:r>
              <a:rPr lang="zh-CN" altLang="zh-CN" dirty="0" smtClean="0"/>
              <a:t>（</a:t>
            </a:r>
            <a:r>
              <a:rPr lang="en-US" altLang="zh-CN" dirty="0"/>
              <a:t>3</a:t>
            </a:r>
            <a:r>
              <a:rPr lang="zh-CN" altLang="zh-CN" dirty="0"/>
              <a:t>）</a:t>
            </a:r>
            <a:r>
              <a:rPr lang="zh-CN" altLang="zh-CN" dirty="0" smtClean="0"/>
              <a:t>审批</a:t>
            </a:r>
            <a:endParaRPr lang="en-US" altLang="zh-CN" dirty="0" smtClean="0"/>
          </a:p>
          <a:p>
            <a:pPr lvl="0"/>
            <a:r>
              <a:rPr lang="zh-CN" altLang="zh-CN" dirty="0" smtClean="0"/>
              <a:t>（</a:t>
            </a:r>
            <a:r>
              <a:rPr lang="en-US" altLang="zh-CN" dirty="0"/>
              <a:t>4</a:t>
            </a:r>
            <a:r>
              <a:rPr lang="zh-CN" altLang="zh-CN" dirty="0"/>
              <a:t>）机器上</a:t>
            </a:r>
            <a:r>
              <a:rPr lang="zh-CN" altLang="zh-CN" dirty="0" smtClean="0"/>
              <a:t>架</a:t>
            </a:r>
            <a:endParaRPr lang="en-US" altLang="zh-CN" dirty="0" smtClean="0"/>
          </a:p>
          <a:p>
            <a:pPr lvl="0"/>
            <a:r>
              <a:rPr lang="zh-CN" altLang="zh-CN" dirty="0" smtClean="0"/>
              <a:t>（</a:t>
            </a:r>
            <a:r>
              <a:rPr lang="en-US" altLang="zh-CN" dirty="0"/>
              <a:t>5</a:t>
            </a:r>
            <a:r>
              <a:rPr lang="zh-CN" altLang="zh-CN" dirty="0"/>
              <a:t>）网络</a:t>
            </a:r>
            <a:r>
              <a:rPr lang="zh-CN" altLang="zh-CN" dirty="0" smtClean="0"/>
              <a:t>连接</a:t>
            </a:r>
            <a:endParaRPr lang="en-US" altLang="zh-CN" dirty="0" smtClean="0"/>
          </a:p>
          <a:p>
            <a:pPr lvl="0"/>
            <a:r>
              <a:rPr lang="zh-CN" altLang="zh-CN" dirty="0" smtClean="0"/>
              <a:t>（</a:t>
            </a:r>
            <a:r>
              <a:rPr lang="en-US" altLang="zh-CN" dirty="0"/>
              <a:t>6</a:t>
            </a:r>
            <a:r>
              <a:rPr lang="zh-CN" altLang="zh-CN" dirty="0"/>
              <a:t>）</a:t>
            </a:r>
            <a:r>
              <a:rPr lang="zh-CN" altLang="zh-CN" dirty="0" smtClean="0"/>
              <a:t>系统安装</a:t>
            </a:r>
            <a:endParaRPr lang="en-US" altLang="zh-CN" dirty="0" smtClean="0"/>
          </a:p>
          <a:p>
            <a:pPr lvl="0"/>
            <a:r>
              <a:rPr lang="zh-CN" altLang="zh-CN" b="1" dirty="0" smtClean="0">
                <a:solidFill>
                  <a:srgbClr val="FF0000"/>
                </a:solidFill>
              </a:rPr>
              <a:t>（</a:t>
            </a:r>
            <a:r>
              <a:rPr lang="en-US" altLang="zh-CN" b="1" dirty="0">
                <a:solidFill>
                  <a:srgbClr val="FF0000"/>
                </a:solidFill>
              </a:rPr>
              <a:t>7</a:t>
            </a:r>
            <a:r>
              <a:rPr lang="zh-CN" altLang="zh-CN" b="1" dirty="0">
                <a:solidFill>
                  <a:srgbClr val="FF0000"/>
                </a:solidFill>
              </a:rPr>
              <a:t>）监视</a:t>
            </a:r>
            <a:r>
              <a:rPr lang="zh-CN" altLang="zh-CN" b="1" dirty="0" smtClean="0">
                <a:solidFill>
                  <a:srgbClr val="FF0000"/>
                </a:solidFill>
              </a:rPr>
              <a:t>部署</a:t>
            </a:r>
            <a:endParaRPr lang="en-US" altLang="zh-CN" b="1" dirty="0" smtClean="0">
              <a:solidFill>
                <a:srgbClr val="FF0000"/>
              </a:solidFill>
            </a:endParaRPr>
          </a:p>
          <a:p>
            <a:pPr lvl="0"/>
            <a:r>
              <a:rPr lang="zh-CN" altLang="zh-CN" dirty="0" smtClean="0"/>
              <a:t>（</a:t>
            </a:r>
            <a:r>
              <a:rPr lang="en-US" altLang="zh-CN" dirty="0"/>
              <a:t>8</a:t>
            </a:r>
            <a:r>
              <a:rPr lang="zh-CN" altLang="zh-CN" dirty="0"/>
              <a:t>）设备确认</a:t>
            </a:r>
          </a:p>
          <a:p>
            <a:endParaRPr lang="en-US" altLang="zh-CN" dirty="0" smtClean="0"/>
          </a:p>
          <a:p>
            <a:endParaRPr lang="en-US" altLang="zh-CN" dirty="0" smtClean="0"/>
          </a:p>
          <a:p>
            <a:endParaRPr lang="zh-CN" altLang="en-US" dirty="0"/>
          </a:p>
        </p:txBody>
      </p:sp>
    </p:spTree>
    <p:extLst>
      <p:ext uri="{BB962C8B-B14F-4D97-AF65-F5344CB8AC3E}">
        <p14:creationId xmlns:p14="http://schemas.microsoft.com/office/powerpoint/2010/main" val="1251766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报告提纲</a:t>
            </a:r>
            <a:endParaRPr lang="zh-CN" altLang="en-US" dirty="0"/>
          </a:p>
        </p:txBody>
      </p:sp>
      <p:sp>
        <p:nvSpPr>
          <p:cNvPr id="3" name="内容占位符 2"/>
          <p:cNvSpPr>
            <a:spLocks noGrp="1"/>
          </p:cNvSpPr>
          <p:nvPr>
            <p:ph idx="1"/>
          </p:nvPr>
        </p:nvSpPr>
        <p:spPr/>
        <p:txBody>
          <a:bodyPr/>
          <a:lstStyle/>
          <a:p>
            <a:r>
              <a:rPr lang="zh-CN" altLang="en-US" dirty="0" smtClean="0"/>
              <a:t>系统背景</a:t>
            </a:r>
            <a:endParaRPr lang="en-US" altLang="zh-CN" dirty="0" smtClean="0"/>
          </a:p>
          <a:p>
            <a:r>
              <a:rPr lang="en-US" altLang="zh-CN" dirty="0" err="1" smtClean="0">
                <a:solidFill>
                  <a:srgbClr val="FF0000"/>
                </a:solidFill>
              </a:rPr>
              <a:t>Nagios</a:t>
            </a:r>
            <a:r>
              <a:rPr lang="zh-CN" altLang="en-US" dirty="0" smtClean="0">
                <a:solidFill>
                  <a:srgbClr val="FF0000"/>
                </a:solidFill>
              </a:rPr>
              <a:t>介绍</a:t>
            </a:r>
            <a:endParaRPr lang="en-US" altLang="zh-CN" dirty="0" smtClean="0">
              <a:solidFill>
                <a:srgbClr val="FF0000"/>
              </a:solidFill>
            </a:endParaRPr>
          </a:p>
          <a:p>
            <a:r>
              <a:rPr lang="zh-CN" altLang="en-US" dirty="0" smtClean="0"/>
              <a:t>基于</a:t>
            </a:r>
            <a:r>
              <a:rPr lang="en-US" altLang="zh-CN" dirty="0" err="1" smtClean="0"/>
              <a:t>Nagios</a:t>
            </a:r>
            <a:r>
              <a:rPr lang="zh-CN" altLang="en-US" dirty="0" smtClean="0"/>
              <a:t>的自动化监控</a:t>
            </a:r>
            <a:endParaRPr lang="en-US" altLang="zh-CN" dirty="0" smtClean="0"/>
          </a:p>
          <a:p>
            <a:r>
              <a:rPr lang="zh-CN" altLang="en-US" dirty="0" smtClean="0"/>
              <a:t>效果展示</a:t>
            </a:r>
            <a:endParaRPr lang="en-US" altLang="zh-CN" dirty="0" smtClean="0"/>
          </a:p>
          <a:p>
            <a:endParaRPr lang="en-US" altLang="zh-CN" dirty="0" smtClean="0"/>
          </a:p>
          <a:p>
            <a:endParaRPr lang="zh-CN" altLang="en-US" dirty="0"/>
          </a:p>
        </p:txBody>
      </p:sp>
    </p:spTree>
    <p:extLst>
      <p:ext uri="{BB962C8B-B14F-4D97-AF65-F5344CB8AC3E}">
        <p14:creationId xmlns:p14="http://schemas.microsoft.com/office/powerpoint/2010/main" val="1789134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微软雅黑" panose="020B0503020204020204" pitchFamily="34" charset="-122"/>
                <a:ea typeface="微软雅黑" panose="020B0503020204020204" pitchFamily="34" charset="-122"/>
              </a:rPr>
              <a:t>Nagios </a:t>
            </a:r>
            <a:r>
              <a:rPr lang="zh-CN" altLang="en-US" dirty="0" smtClean="0">
                <a:latin typeface="微软雅黑" panose="020B0503020204020204" pitchFamily="34" charset="-122"/>
                <a:ea typeface="微软雅黑" panose="020B0503020204020204" pitchFamily="34" charset="-122"/>
              </a:rPr>
              <a:t>介绍</a:t>
            </a:r>
            <a:endParaRPr lang="zh-CN" altLang="en-US"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p:txBody>
          <a:bodyPr/>
          <a:lstStyle/>
          <a:p>
            <a:pPr>
              <a:lnSpc>
                <a:spcPct val="100000"/>
              </a:lnSpc>
            </a:pPr>
            <a:r>
              <a:rPr lang="en-US" altLang="zh-CN" spc="100" dirty="0" smtClean="0">
                <a:latin typeface="微软雅黑" panose="020B0503020204020204" pitchFamily="34" charset="-122"/>
                <a:ea typeface="微软雅黑" panose="020B0503020204020204" pitchFamily="34" charset="-122"/>
              </a:rPr>
              <a:t>          Nagios</a:t>
            </a:r>
            <a:r>
              <a:rPr lang="zh-CN" altLang="en-US" spc="100" dirty="0" smtClean="0">
                <a:latin typeface="微软雅黑" panose="020B0503020204020204" pitchFamily="34" charset="-122"/>
                <a:ea typeface="微软雅黑" panose="020B0503020204020204" pitchFamily="34" charset="-122"/>
              </a:rPr>
              <a:t>全名为（</a:t>
            </a:r>
            <a:r>
              <a:rPr lang="en-US" altLang="zh-CN" spc="100" dirty="0" smtClean="0">
                <a:latin typeface="微软雅黑" panose="020B0503020204020204" pitchFamily="34" charset="-122"/>
                <a:ea typeface="微软雅黑" panose="020B0503020204020204" pitchFamily="34" charset="-122"/>
              </a:rPr>
              <a:t>Nagios </a:t>
            </a:r>
            <a:r>
              <a:rPr lang="en-US" altLang="zh-CN" spc="100" dirty="0" err="1" smtClean="0">
                <a:latin typeface="微软雅黑" panose="020B0503020204020204" pitchFamily="34" charset="-122"/>
                <a:ea typeface="微软雅黑" panose="020B0503020204020204" pitchFamily="34" charset="-122"/>
              </a:rPr>
              <a:t>Ain’t</a:t>
            </a:r>
            <a:r>
              <a:rPr lang="en-US" altLang="zh-CN" spc="100" dirty="0" smtClean="0">
                <a:latin typeface="微软雅黑" panose="020B0503020204020204" pitchFamily="34" charset="-122"/>
                <a:ea typeface="微软雅黑" panose="020B0503020204020204" pitchFamily="34" charset="-122"/>
              </a:rPr>
              <a:t> </a:t>
            </a:r>
            <a:r>
              <a:rPr lang="en-US" altLang="zh-CN" spc="100" dirty="0" err="1" smtClean="0">
                <a:latin typeface="微软雅黑" panose="020B0503020204020204" pitchFamily="34" charset="-122"/>
                <a:ea typeface="微软雅黑" panose="020B0503020204020204" pitchFamily="34" charset="-122"/>
              </a:rPr>
              <a:t>Goona</a:t>
            </a:r>
            <a:r>
              <a:rPr lang="en-US" altLang="zh-CN" spc="100" dirty="0" smtClean="0">
                <a:latin typeface="微软雅黑" panose="020B0503020204020204" pitchFamily="34" charset="-122"/>
                <a:ea typeface="微软雅黑" panose="020B0503020204020204" pitchFamily="34" charset="-122"/>
              </a:rPr>
              <a:t> Insist on </a:t>
            </a:r>
            <a:r>
              <a:rPr lang="en-US" altLang="zh-CN" spc="100" dirty="0" err="1" smtClean="0">
                <a:latin typeface="微软雅黑" panose="020B0503020204020204" pitchFamily="34" charset="-122"/>
                <a:ea typeface="微软雅黑" panose="020B0503020204020204" pitchFamily="34" charset="-122"/>
              </a:rPr>
              <a:t>Saintood</a:t>
            </a:r>
            <a:r>
              <a:rPr lang="zh-CN" altLang="en-US" spc="100" dirty="0" smtClean="0">
                <a:latin typeface="微软雅黑" panose="020B0503020204020204" pitchFamily="34" charset="-122"/>
                <a:ea typeface="微软雅黑" panose="020B0503020204020204" pitchFamily="34" charset="-122"/>
              </a:rPr>
              <a:t>），最初项目名字是 </a:t>
            </a:r>
            <a:r>
              <a:rPr lang="en-US" altLang="zh-CN" spc="100" dirty="0" err="1" smtClean="0">
                <a:latin typeface="微软雅黑" panose="020B0503020204020204" pitchFamily="34" charset="-122"/>
                <a:ea typeface="微软雅黑" panose="020B0503020204020204" pitchFamily="34" charset="-122"/>
              </a:rPr>
              <a:t>NetSaint</a:t>
            </a:r>
            <a:r>
              <a:rPr lang="zh-CN" altLang="en-US" spc="100" dirty="0" smtClean="0">
                <a:latin typeface="微软雅黑" panose="020B0503020204020204" pitchFamily="34" charset="-122"/>
                <a:ea typeface="微软雅黑" panose="020B0503020204020204" pitchFamily="34" charset="-122"/>
              </a:rPr>
              <a:t>。它是一套比较成熟的企业级开源监控系统，遵循</a:t>
            </a:r>
            <a:r>
              <a:rPr lang="en-US" altLang="zh-CN" spc="100" dirty="0" smtClean="0">
                <a:latin typeface="微软雅黑" panose="020B0503020204020204" pitchFamily="34" charset="-122"/>
                <a:ea typeface="微软雅黑" panose="020B0503020204020204" pitchFamily="34" charset="-122"/>
              </a:rPr>
              <a:t>GPL</a:t>
            </a:r>
            <a:r>
              <a:rPr lang="zh-CN" altLang="en-US" spc="100" dirty="0" smtClean="0">
                <a:latin typeface="微软雅黑" panose="020B0503020204020204" pitchFamily="34" charset="-122"/>
                <a:ea typeface="微软雅黑" panose="020B0503020204020204" pitchFamily="34" charset="-122"/>
              </a:rPr>
              <a:t>许可，可查阅全部源代码。主程序通过调用系统定制或用户自定义的监控插件，实现对各种资源的监控，如网络设备、主机资源、系统服务、工作站、操作系统、数据库、应用程序以及特殊系统服务等，提供检测收集、数据统计分析、可视化</a:t>
            </a:r>
            <a:r>
              <a:rPr lang="en-US" altLang="zh-CN" spc="100" dirty="0" smtClean="0">
                <a:latin typeface="微软雅黑" panose="020B0503020204020204" pitchFamily="34" charset="-122"/>
                <a:ea typeface="微软雅黑" panose="020B0503020204020204" pitchFamily="34" charset="-122"/>
              </a:rPr>
              <a:t>Web</a:t>
            </a:r>
            <a:r>
              <a:rPr lang="zh-CN" altLang="en-US" spc="100" dirty="0" smtClean="0">
                <a:latin typeface="微软雅黑" panose="020B0503020204020204" pitchFamily="34" charset="-122"/>
                <a:ea typeface="微软雅黑" panose="020B0503020204020204" pitchFamily="34" charset="-122"/>
              </a:rPr>
              <a:t>集中展示和灵活多样的告警通知等一系列监控解决方案</a:t>
            </a:r>
            <a:endParaRPr lang="zh-CN" altLang="en-US" spc="1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97263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chemeClr val="tx1"/>
                </a:solidFill>
                <a:latin typeface="微软雅黑" panose="020B0503020204020204" pitchFamily="34" charset="-122"/>
                <a:ea typeface="微软雅黑" panose="020B0503020204020204" pitchFamily="34" charset="-122"/>
              </a:rPr>
              <a:t>Nagios</a:t>
            </a:r>
            <a:r>
              <a:rPr lang="zh-CN" altLang="en-US" dirty="0" smtClean="0">
                <a:solidFill>
                  <a:schemeClr val="tx1"/>
                </a:solidFill>
                <a:latin typeface="微软雅黑" panose="020B0503020204020204" pitchFamily="34" charset="-122"/>
                <a:ea typeface="微软雅黑" panose="020B0503020204020204" pitchFamily="34" charset="-122"/>
              </a:rPr>
              <a:t>主要功能</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1991544" y="1484784"/>
            <a:ext cx="8229600" cy="4896544"/>
          </a:xfrm>
        </p:spPr>
        <p:txBody>
          <a:bodyPr>
            <a:noAutofit/>
          </a:bodyPr>
          <a:lstStyle/>
          <a:p>
            <a:r>
              <a:rPr lang="zh-CN" altLang="en-US" sz="2400" dirty="0">
                <a:latin typeface="微软雅黑" panose="020B0503020204020204" pitchFamily="34" charset="-122"/>
                <a:ea typeface="微软雅黑" panose="020B0503020204020204" pitchFamily="34" charset="-122"/>
              </a:rPr>
              <a:t>集中统一监控网页，实现查看与统计</a:t>
            </a:r>
          </a:p>
          <a:p>
            <a:r>
              <a:rPr lang="zh-CN" altLang="en-US" sz="2400" dirty="0">
                <a:latin typeface="微软雅黑" panose="020B0503020204020204" pitchFamily="34" charset="-122"/>
                <a:ea typeface="微软雅黑" panose="020B0503020204020204" pitchFamily="34" charset="-122"/>
              </a:rPr>
              <a:t>监控网络服务（</a:t>
            </a:r>
            <a:r>
              <a:rPr lang="en-US" altLang="zh-CN" sz="2400" dirty="0">
                <a:latin typeface="微软雅黑" panose="020B0503020204020204" pitchFamily="34" charset="-122"/>
                <a:ea typeface="微软雅黑" panose="020B0503020204020204" pitchFamily="34" charset="-122"/>
              </a:rPr>
              <a:t>SMTP</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POP3</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HTTP</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NNTP</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PING</a:t>
            </a:r>
            <a:r>
              <a:rPr lang="zh-CN" altLang="en-US" sz="2400" dirty="0">
                <a:latin typeface="微软雅黑" panose="020B0503020204020204" pitchFamily="34" charset="-122"/>
                <a:ea typeface="微软雅黑" panose="020B0503020204020204" pitchFamily="34" charset="-122"/>
              </a:rPr>
              <a:t>等）</a:t>
            </a:r>
          </a:p>
          <a:p>
            <a:r>
              <a:rPr lang="zh-CN" altLang="en-US" sz="2400" dirty="0">
                <a:latin typeface="微软雅黑" panose="020B0503020204020204" pitchFamily="34" charset="-122"/>
                <a:ea typeface="微软雅黑" panose="020B0503020204020204" pitchFamily="34" charset="-122"/>
              </a:rPr>
              <a:t>监控主机资源（处理器负荷、磁盘利用率等）</a:t>
            </a:r>
          </a:p>
          <a:p>
            <a:r>
              <a:rPr lang="zh-CN" altLang="en-US" sz="2400" dirty="0">
                <a:latin typeface="微软雅黑" panose="020B0503020204020204" pitchFamily="34" charset="-122"/>
                <a:ea typeface="微软雅黑" panose="020B0503020204020204" pitchFamily="34" charset="-122"/>
              </a:rPr>
              <a:t>监控应用服务（网站运行状态、作业运行、存储服务等）</a:t>
            </a:r>
          </a:p>
          <a:p>
            <a:r>
              <a:rPr lang="zh-CN" altLang="en-US" sz="2400" dirty="0">
                <a:latin typeface="微软雅黑" panose="020B0503020204020204" pitchFamily="34" charset="-122"/>
                <a:ea typeface="微软雅黑" panose="020B0503020204020204" pitchFamily="34" charset="-122"/>
              </a:rPr>
              <a:t>分组定义、并行检查</a:t>
            </a:r>
          </a:p>
          <a:p>
            <a:r>
              <a:rPr lang="zh-CN" altLang="en-US" sz="2400" dirty="0">
                <a:latin typeface="微软雅黑" panose="020B0503020204020204" pitchFamily="34" charset="-122"/>
                <a:ea typeface="微软雅黑" panose="020B0503020204020204" pitchFamily="34" charset="-122"/>
              </a:rPr>
              <a:t>发现问题及时告警联系人（通过</a:t>
            </a:r>
            <a:r>
              <a:rPr lang="en-US" altLang="zh-CN" sz="2400" dirty="0" err="1">
                <a:latin typeface="微软雅黑" panose="020B0503020204020204" pitchFamily="34" charset="-122"/>
                <a:ea typeface="微软雅黑" panose="020B0503020204020204" pitchFamily="34" charset="-122"/>
              </a:rPr>
              <a:t>EMail</a:t>
            </a:r>
            <a:r>
              <a:rPr lang="zh-CN" altLang="en-US" sz="2400" dirty="0">
                <a:latin typeface="微软雅黑" panose="020B0503020204020204" pitchFamily="34" charset="-122"/>
                <a:ea typeface="微软雅黑" panose="020B0503020204020204" pitchFamily="34" charset="-122"/>
              </a:rPr>
              <a:t>、短信方式） </a:t>
            </a:r>
          </a:p>
          <a:p>
            <a:r>
              <a:rPr lang="zh-CN" altLang="en-US" sz="2400" dirty="0">
                <a:latin typeface="微软雅黑" panose="020B0503020204020204" pitchFamily="34" charset="-122"/>
                <a:ea typeface="微软雅黑" panose="020B0503020204020204" pitchFamily="34" charset="-122"/>
              </a:rPr>
              <a:t>可配置报警通知设置（</a:t>
            </a:r>
            <a:r>
              <a:rPr lang="en-US" altLang="zh-CN" sz="2400" dirty="0">
                <a:latin typeface="微软雅黑" panose="020B0503020204020204" pitchFamily="34" charset="-122"/>
                <a:ea typeface="微软雅黑" panose="020B0503020204020204" pitchFamily="34" charset="-122"/>
              </a:rPr>
              <a:t>7*24</a:t>
            </a:r>
            <a:r>
              <a:rPr lang="zh-CN" altLang="en-US" sz="2400" dirty="0">
                <a:latin typeface="微软雅黑" panose="020B0503020204020204" pitchFamily="34" charset="-122"/>
                <a:ea typeface="微软雅黑" panose="020B0503020204020204" pitchFamily="34" charset="-122"/>
              </a:rPr>
              <a:t>小时，</a:t>
            </a:r>
            <a:r>
              <a:rPr lang="en-US" altLang="zh-CN" sz="2400" dirty="0">
                <a:latin typeface="微软雅黑" panose="020B0503020204020204" pitchFamily="34" charset="-122"/>
                <a:ea typeface="微软雅黑" panose="020B0503020204020204" pitchFamily="34" charset="-122"/>
              </a:rPr>
              <a:t>5*8</a:t>
            </a:r>
            <a:r>
              <a:rPr lang="zh-CN" altLang="en-US" sz="2400" dirty="0">
                <a:latin typeface="微软雅黑" panose="020B0503020204020204" pitchFamily="34" charset="-122"/>
                <a:ea typeface="微软雅黑" panose="020B0503020204020204" pitchFamily="34" charset="-122"/>
              </a:rPr>
              <a:t>小时）</a:t>
            </a:r>
          </a:p>
          <a:p>
            <a:r>
              <a:rPr lang="en-US" altLang="zh-CN" sz="2400" dirty="0">
                <a:latin typeface="微软雅黑" panose="020B0503020204020204" pitchFamily="34" charset="-122"/>
                <a:ea typeface="微软雅黑" panose="020B0503020204020204" pitchFamily="34" charset="-122"/>
              </a:rPr>
              <a:t>CGI</a:t>
            </a:r>
            <a:r>
              <a:rPr lang="zh-CN" altLang="en-US" sz="2400" dirty="0">
                <a:latin typeface="微软雅黑" panose="020B0503020204020204" pitchFamily="34" charset="-122"/>
                <a:ea typeface="微软雅黑" panose="020B0503020204020204" pitchFamily="34" charset="-122"/>
              </a:rPr>
              <a:t>功能，它可以在主机或服务的事件发生时获取更多问题定 </a:t>
            </a:r>
          </a:p>
          <a:p>
            <a:r>
              <a:rPr lang="zh-CN" altLang="en-US" sz="2400" dirty="0">
                <a:latin typeface="微软雅黑" panose="020B0503020204020204" pitchFamily="34" charset="-122"/>
                <a:ea typeface="微软雅黑" panose="020B0503020204020204" pitchFamily="34" charset="-122"/>
              </a:rPr>
              <a:t>自动报警日志回滚</a:t>
            </a:r>
          </a:p>
          <a:p>
            <a:r>
              <a:rPr lang="zh-CN" altLang="en-US" sz="2400" dirty="0">
                <a:latin typeface="微软雅黑" panose="020B0503020204020204" pitchFamily="34" charset="-122"/>
                <a:ea typeface="微软雅黑" panose="020B0503020204020204" pitchFamily="34" charset="-122"/>
              </a:rPr>
              <a:t>实现对报警事件处理的注释与查看</a:t>
            </a:r>
          </a:p>
          <a:p>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47364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集群</a:t>
            </a:r>
            <a:r>
              <a:rPr lang="zh-CN" altLang="en-US" dirty="0" smtClean="0">
                <a:latin typeface="微软雅黑" panose="020B0503020204020204" pitchFamily="34" charset="-122"/>
                <a:ea typeface="微软雅黑" panose="020B0503020204020204" pitchFamily="34" charset="-122"/>
              </a:rPr>
              <a:t>总体监控</a:t>
            </a:r>
            <a:endParaRPr lang="zh-CN" altLang="en-US"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p:txBody>
          <a:bodyPr/>
          <a:lstStyle/>
          <a:p>
            <a:endParaRPr lang="zh-CN" altLang="en-US" dirty="0"/>
          </a:p>
        </p:txBody>
      </p:sp>
      <p:pic>
        <p:nvPicPr>
          <p:cNvPr id="4" name="Picture 3" descr="C:\Users\dell\AppData\Roaming\Tencent\Users\191803029\QQ\WinTemp\RichOle\`H`]~]@9V0E]5QP9TR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683" y="1409839"/>
            <a:ext cx="7758633" cy="5182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84534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6538</TotalTime>
  <Words>1084</Words>
  <Application>Microsoft Office PowerPoint</Application>
  <PresentationFormat>宽屏</PresentationFormat>
  <Paragraphs>140</Paragraphs>
  <Slides>27</Slides>
  <Notes>4</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宋体</vt:lpstr>
      <vt:lpstr>微软雅黑</vt:lpstr>
      <vt:lpstr>Arial</vt:lpstr>
      <vt:lpstr>Calibri</vt:lpstr>
      <vt:lpstr>Calibri Light</vt:lpstr>
      <vt:lpstr>Wingdings</vt:lpstr>
      <vt:lpstr>Office 主题</vt:lpstr>
      <vt:lpstr>基于Nagios的自动化集群服务监控系统的实现</vt:lpstr>
      <vt:lpstr>报告提纲</vt:lpstr>
      <vt:lpstr>报告提纲</vt:lpstr>
      <vt:lpstr>系统背景</vt:lpstr>
      <vt:lpstr>系统背景</vt:lpstr>
      <vt:lpstr>报告提纲</vt:lpstr>
      <vt:lpstr>Nagios 介绍</vt:lpstr>
      <vt:lpstr>Nagios主要功能</vt:lpstr>
      <vt:lpstr>集群总体监控</vt:lpstr>
      <vt:lpstr>集群服务监控</vt:lpstr>
      <vt:lpstr>系统架构</vt:lpstr>
      <vt:lpstr>监控原理</vt:lpstr>
      <vt:lpstr>Nagios特点和优势</vt:lpstr>
      <vt:lpstr>报告提纲</vt:lpstr>
      <vt:lpstr>使用Nagios的问题不足</vt:lpstr>
      <vt:lpstr>解决方案</vt:lpstr>
      <vt:lpstr>实现自动化服务监控技术</vt:lpstr>
      <vt:lpstr>自动扫描探测程序</vt:lpstr>
      <vt:lpstr>应用服务分类模块</vt:lpstr>
      <vt:lpstr>数据库设计</vt:lpstr>
      <vt:lpstr>配置文件自动生成程序（服务定义）</vt:lpstr>
      <vt:lpstr>API实现-基于网段</vt:lpstr>
      <vt:lpstr>API实现-基于IP</vt:lpstr>
      <vt:lpstr>报告提纲</vt:lpstr>
      <vt:lpstr>在云计算平台中应用</vt:lpstr>
      <vt:lpstr>总体性能</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mine09443</cp:lastModifiedBy>
  <cp:revision>57</cp:revision>
  <dcterms:created xsi:type="dcterms:W3CDTF">2015-08-14T21:09:51Z</dcterms:created>
  <dcterms:modified xsi:type="dcterms:W3CDTF">2015-08-20T02:17:34Z</dcterms:modified>
</cp:coreProperties>
</file>