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3.xml" ContentType="application/vnd.openxmlformats-officedocument.presentationml.tags+xml"/>
  <Override PartName="/ppt/notesSlides/notesSlide13.xml" ContentType="application/vnd.openxmlformats-officedocument.presentationml.notesSlide+xml"/>
  <Override PartName="/ppt/tags/tag4.xml" ContentType="application/vnd.openxmlformats-officedocument.presentationml.tags+xml"/>
  <Override PartName="/ppt/notesSlides/notesSlide14.xml" ContentType="application/vnd.openxmlformats-officedocument.presentationml.notesSlide+xml"/>
  <Override PartName="/ppt/tags/tag5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82" r:id="rId3"/>
    <p:sldId id="383" r:id="rId4"/>
    <p:sldId id="333" r:id="rId5"/>
    <p:sldId id="385" r:id="rId6"/>
    <p:sldId id="384" r:id="rId7"/>
    <p:sldId id="386" r:id="rId8"/>
    <p:sldId id="387" r:id="rId9"/>
    <p:sldId id="388" r:id="rId10"/>
    <p:sldId id="389" r:id="rId11"/>
    <p:sldId id="391" r:id="rId12"/>
    <p:sldId id="392" r:id="rId13"/>
    <p:sldId id="393" r:id="rId14"/>
    <p:sldId id="394" r:id="rId15"/>
    <p:sldId id="396" r:id="rId16"/>
    <p:sldId id="397" r:id="rId17"/>
    <p:sldId id="321" r:id="rId1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AF606853-7671-496A-8E4F-DF71F8EC918B}" styleName="深色样式 1 - 强调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深色样式 2 - 强调 5/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深色样式 2 - 强调 3/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深色样式 2 - 强调 1/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13" autoAdjust="0"/>
    <p:restoredTop sz="80706" autoAdjust="0"/>
  </p:normalViewPr>
  <p:slideViewPr>
    <p:cSldViewPr>
      <p:cViewPr varScale="1">
        <p:scale>
          <a:sx n="116" d="100"/>
          <a:sy n="116" d="100"/>
        </p:scale>
        <p:origin x="140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9E43F2-48ED-45D8-AE7E-94D87276D201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zh-CN" altLang="en-US"/>
        </a:p>
      </dgm:t>
    </dgm:pt>
    <dgm:pt modelId="{1BC3985E-A660-47FB-BD80-6EEA45CF12B7}" type="pres">
      <dgm:prSet presAssocID="{EA9E43F2-48ED-45D8-AE7E-94D87276D20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946E3CA-8C23-4456-B329-8936DCE4D594}" type="presOf" srcId="{EA9E43F2-48ED-45D8-AE7E-94D87276D201}" destId="{1BC3985E-A660-47FB-BD80-6EEA45CF12B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9E43F2-48ED-45D8-AE7E-94D87276D201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zh-CN" altLang="en-US"/>
        </a:p>
      </dgm:t>
    </dgm:pt>
    <dgm:pt modelId="{1BC3985E-A660-47FB-BD80-6EEA45CF12B7}" type="pres">
      <dgm:prSet presAssocID="{EA9E43F2-48ED-45D8-AE7E-94D87276D20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1CEAFFC-B011-406F-8723-DB4490018BEB}" type="presOf" srcId="{EA9E43F2-48ED-45D8-AE7E-94D87276D201}" destId="{1BC3985E-A660-47FB-BD80-6EEA45CF12B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35C7B1-900F-441E-8D92-BB71AC0C2D36}" type="doc">
      <dgm:prSet loTypeId="urn:microsoft.com/office/officeart/2005/8/layout/process1" loCatId="process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zh-CN" altLang="en-US"/>
        </a:p>
      </dgm:t>
    </dgm:pt>
    <dgm:pt modelId="{0A725398-478E-41E7-A205-23501DB4B108}">
      <dgm:prSet phldrT="[文本]"/>
      <dgm:spPr/>
      <dgm:t>
        <a:bodyPr/>
        <a:lstStyle/>
        <a:p>
          <a:r>
            <a:rPr lang="zh-CN" altLang="en-US" dirty="0" smtClean="0"/>
            <a:t>模拟信号调理</a:t>
          </a:r>
          <a:endParaRPr lang="zh-CN" altLang="en-US" dirty="0"/>
        </a:p>
      </dgm:t>
    </dgm:pt>
    <dgm:pt modelId="{A81F3BF0-DA3E-4438-81A2-48FDEF31C58C}" type="parTrans" cxnId="{90E5C7ED-EA8A-4D79-A7CD-D9139DF17542}">
      <dgm:prSet/>
      <dgm:spPr/>
      <dgm:t>
        <a:bodyPr/>
        <a:lstStyle/>
        <a:p>
          <a:endParaRPr lang="zh-CN" altLang="en-US"/>
        </a:p>
      </dgm:t>
    </dgm:pt>
    <dgm:pt modelId="{D8C2210F-01F0-40FC-BB5F-D46CA69450E4}" type="sibTrans" cxnId="{90E5C7ED-EA8A-4D79-A7CD-D9139DF17542}">
      <dgm:prSet/>
      <dgm:spPr/>
      <dgm:t>
        <a:bodyPr/>
        <a:lstStyle/>
        <a:p>
          <a:endParaRPr lang="zh-CN" altLang="en-US"/>
        </a:p>
      </dgm:t>
    </dgm:pt>
    <dgm:pt modelId="{68C04C42-9962-4692-826D-2B7B10CEA5CD}">
      <dgm:prSet phldrT="[文本]"/>
      <dgm:spPr/>
      <dgm:t>
        <a:bodyPr/>
        <a:lstStyle/>
        <a:p>
          <a:r>
            <a:rPr lang="zh-CN" altLang="en-US" dirty="0" smtClean="0"/>
            <a:t>模数转换</a:t>
          </a:r>
          <a:endParaRPr lang="zh-CN" altLang="en-US" dirty="0"/>
        </a:p>
      </dgm:t>
    </dgm:pt>
    <dgm:pt modelId="{866BC1A1-E4F2-4E37-BF65-342BE485EA33}" type="parTrans" cxnId="{7149FABF-6A4C-49D5-B32F-7FA90F08B2E5}">
      <dgm:prSet/>
      <dgm:spPr/>
      <dgm:t>
        <a:bodyPr/>
        <a:lstStyle/>
        <a:p>
          <a:endParaRPr lang="zh-CN" altLang="en-US"/>
        </a:p>
      </dgm:t>
    </dgm:pt>
    <dgm:pt modelId="{FF074F68-FCEE-4A35-A175-1AC06377175E}" type="sibTrans" cxnId="{7149FABF-6A4C-49D5-B32F-7FA90F08B2E5}">
      <dgm:prSet/>
      <dgm:spPr/>
      <dgm:t>
        <a:bodyPr/>
        <a:lstStyle/>
        <a:p>
          <a:endParaRPr lang="zh-CN" altLang="en-US"/>
        </a:p>
      </dgm:t>
    </dgm:pt>
    <dgm:pt modelId="{A11AD7A0-3ECB-4212-91DB-A7BD9B2B8891}">
      <dgm:prSet phldrT="[文本]"/>
      <dgm:spPr/>
      <dgm:t>
        <a:bodyPr/>
        <a:lstStyle/>
        <a:p>
          <a:r>
            <a:rPr lang="zh-CN" altLang="en-US" dirty="0" smtClean="0"/>
            <a:t>数字信号处理</a:t>
          </a:r>
          <a:endParaRPr lang="zh-CN" altLang="en-US" dirty="0"/>
        </a:p>
      </dgm:t>
    </dgm:pt>
    <dgm:pt modelId="{42B42B7B-320E-4129-8F2F-AC1BCA27F933}" type="parTrans" cxnId="{67F63B7D-8185-4885-A565-034DA22916DC}">
      <dgm:prSet/>
      <dgm:spPr/>
      <dgm:t>
        <a:bodyPr/>
        <a:lstStyle/>
        <a:p>
          <a:endParaRPr lang="zh-CN" altLang="en-US"/>
        </a:p>
      </dgm:t>
    </dgm:pt>
    <dgm:pt modelId="{A4FE7F53-1DBB-4B83-9CDF-EFE3720C042D}" type="sibTrans" cxnId="{67F63B7D-8185-4885-A565-034DA22916DC}">
      <dgm:prSet/>
      <dgm:spPr/>
      <dgm:t>
        <a:bodyPr/>
        <a:lstStyle/>
        <a:p>
          <a:endParaRPr lang="zh-CN" altLang="en-US"/>
        </a:p>
      </dgm:t>
    </dgm:pt>
    <dgm:pt modelId="{2C90BC6F-12AC-44E6-B2F4-98C08F8328E0}" type="pres">
      <dgm:prSet presAssocID="{7D35C7B1-900F-441E-8D92-BB71AC0C2D3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7FD86EB-7B8C-45F1-AFA1-DF6CE688728D}" type="pres">
      <dgm:prSet presAssocID="{0A725398-478E-41E7-A205-23501DB4B10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306B289-FFFE-4155-8A1F-666B19B55F43}" type="pres">
      <dgm:prSet presAssocID="{D8C2210F-01F0-40FC-BB5F-D46CA69450E4}" presName="sibTrans" presStyleLbl="sibTrans2D1" presStyleIdx="0" presStyleCnt="2"/>
      <dgm:spPr/>
      <dgm:t>
        <a:bodyPr/>
        <a:lstStyle/>
        <a:p>
          <a:endParaRPr lang="zh-CN" altLang="en-US"/>
        </a:p>
      </dgm:t>
    </dgm:pt>
    <dgm:pt modelId="{759976F9-579F-4BF2-A5D5-39119B31DA59}" type="pres">
      <dgm:prSet presAssocID="{D8C2210F-01F0-40FC-BB5F-D46CA69450E4}" presName="connectorText" presStyleLbl="sibTrans2D1" presStyleIdx="0" presStyleCnt="2"/>
      <dgm:spPr/>
      <dgm:t>
        <a:bodyPr/>
        <a:lstStyle/>
        <a:p>
          <a:endParaRPr lang="zh-CN" altLang="en-US"/>
        </a:p>
      </dgm:t>
    </dgm:pt>
    <dgm:pt modelId="{BA094D59-0FE8-4A55-9D96-1C591F39A18C}" type="pres">
      <dgm:prSet presAssocID="{68C04C42-9962-4692-826D-2B7B10CEA5C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1E28634-8293-4092-A6D6-7832D0A4BC61}" type="pres">
      <dgm:prSet presAssocID="{FF074F68-FCEE-4A35-A175-1AC06377175E}" presName="sibTrans" presStyleLbl="sibTrans2D1" presStyleIdx="1" presStyleCnt="2"/>
      <dgm:spPr/>
      <dgm:t>
        <a:bodyPr/>
        <a:lstStyle/>
        <a:p>
          <a:endParaRPr lang="zh-CN" altLang="en-US"/>
        </a:p>
      </dgm:t>
    </dgm:pt>
    <dgm:pt modelId="{8314541C-C105-4230-A0D5-C0A82866DA0D}" type="pres">
      <dgm:prSet presAssocID="{FF074F68-FCEE-4A35-A175-1AC06377175E}" presName="connectorText" presStyleLbl="sibTrans2D1" presStyleIdx="1" presStyleCnt="2"/>
      <dgm:spPr/>
      <dgm:t>
        <a:bodyPr/>
        <a:lstStyle/>
        <a:p>
          <a:endParaRPr lang="zh-CN" altLang="en-US"/>
        </a:p>
      </dgm:t>
    </dgm:pt>
    <dgm:pt modelId="{243E96E0-804E-4A86-B5A8-DC0C1B98624E}" type="pres">
      <dgm:prSet presAssocID="{A11AD7A0-3ECB-4212-91DB-A7BD9B2B889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E6740A2-2BA0-47C7-AAAC-6E4ACA0718A6}" type="presOf" srcId="{68C04C42-9962-4692-826D-2B7B10CEA5CD}" destId="{BA094D59-0FE8-4A55-9D96-1C591F39A18C}" srcOrd="0" destOrd="0" presId="urn:microsoft.com/office/officeart/2005/8/layout/process1"/>
    <dgm:cxn modelId="{67F63B7D-8185-4885-A565-034DA22916DC}" srcId="{7D35C7B1-900F-441E-8D92-BB71AC0C2D36}" destId="{A11AD7A0-3ECB-4212-91DB-A7BD9B2B8891}" srcOrd="2" destOrd="0" parTransId="{42B42B7B-320E-4129-8F2F-AC1BCA27F933}" sibTransId="{A4FE7F53-1DBB-4B83-9CDF-EFE3720C042D}"/>
    <dgm:cxn modelId="{1F6D21A5-FF46-4C08-9871-516D02BA685E}" type="presOf" srcId="{A11AD7A0-3ECB-4212-91DB-A7BD9B2B8891}" destId="{243E96E0-804E-4A86-B5A8-DC0C1B98624E}" srcOrd="0" destOrd="0" presId="urn:microsoft.com/office/officeart/2005/8/layout/process1"/>
    <dgm:cxn modelId="{F5C1817B-A9D3-484F-8747-A6C22E7DF8CF}" type="presOf" srcId="{D8C2210F-01F0-40FC-BB5F-D46CA69450E4}" destId="{759976F9-579F-4BF2-A5D5-39119B31DA59}" srcOrd="1" destOrd="0" presId="urn:microsoft.com/office/officeart/2005/8/layout/process1"/>
    <dgm:cxn modelId="{7149FABF-6A4C-49D5-B32F-7FA90F08B2E5}" srcId="{7D35C7B1-900F-441E-8D92-BB71AC0C2D36}" destId="{68C04C42-9962-4692-826D-2B7B10CEA5CD}" srcOrd="1" destOrd="0" parTransId="{866BC1A1-E4F2-4E37-BF65-342BE485EA33}" sibTransId="{FF074F68-FCEE-4A35-A175-1AC06377175E}"/>
    <dgm:cxn modelId="{F2C8F3B3-E776-4EE8-BC33-2A963CB93289}" type="presOf" srcId="{0A725398-478E-41E7-A205-23501DB4B108}" destId="{87FD86EB-7B8C-45F1-AFA1-DF6CE688728D}" srcOrd="0" destOrd="0" presId="urn:microsoft.com/office/officeart/2005/8/layout/process1"/>
    <dgm:cxn modelId="{90E5C7ED-EA8A-4D79-A7CD-D9139DF17542}" srcId="{7D35C7B1-900F-441E-8D92-BB71AC0C2D36}" destId="{0A725398-478E-41E7-A205-23501DB4B108}" srcOrd="0" destOrd="0" parTransId="{A81F3BF0-DA3E-4438-81A2-48FDEF31C58C}" sibTransId="{D8C2210F-01F0-40FC-BB5F-D46CA69450E4}"/>
    <dgm:cxn modelId="{A3436B1A-31B8-41A5-AFAD-98662C6C96DB}" type="presOf" srcId="{FF074F68-FCEE-4A35-A175-1AC06377175E}" destId="{8314541C-C105-4230-A0D5-C0A82866DA0D}" srcOrd="1" destOrd="0" presId="urn:microsoft.com/office/officeart/2005/8/layout/process1"/>
    <dgm:cxn modelId="{4334D5D6-0DD6-43F2-A52F-BFC3809669E0}" type="presOf" srcId="{D8C2210F-01F0-40FC-BB5F-D46CA69450E4}" destId="{5306B289-FFFE-4155-8A1F-666B19B55F43}" srcOrd="0" destOrd="0" presId="urn:microsoft.com/office/officeart/2005/8/layout/process1"/>
    <dgm:cxn modelId="{9707A63F-76FA-40FF-A195-244A2B6D8F76}" type="presOf" srcId="{FF074F68-FCEE-4A35-A175-1AC06377175E}" destId="{31E28634-8293-4092-A6D6-7832D0A4BC61}" srcOrd="0" destOrd="0" presId="urn:microsoft.com/office/officeart/2005/8/layout/process1"/>
    <dgm:cxn modelId="{A76C39D6-046E-418F-BCEC-9AB913D12E7C}" type="presOf" srcId="{7D35C7B1-900F-441E-8D92-BB71AC0C2D36}" destId="{2C90BC6F-12AC-44E6-B2F4-98C08F8328E0}" srcOrd="0" destOrd="0" presId="urn:microsoft.com/office/officeart/2005/8/layout/process1"/>
    <dgm:cxn modelId="{59DFF794-F491-4FF4-9625-F1E106A3B58E}" type="presParOf" srcId="{2C90BC6F-12AC-44E6-B2F4-98C08F8328E0}" destId="{87FD86EB-7B8C-45F1-AFA1-DF6CE688728D}" srcOrd="0" destOrd="0" presId="urn:microsoft.com/office/officeart/2005/8/layout/process1"/>
    <dgm:cxn modelId="{16F5AAF5-C74C-436B-900A-D5EA34EABAC1}" type="presParOf" srcId="{2C90BC6F-12AC-44E6-B2F4-98C08F8328E0}" destId="{5306B289-FFFE-4155-8A1F-666B19B55F43}" srcOrd="1" destOrd="0" presId="urn:microsoft.com/office/officeart/2005/8/layout/process1"/>
    <dgm:cxn modelId="{F1E9EAEF-7FC8-44AD-BF33-D75538398251}" type="presParOf" srcId="{5306B289-FFFE-4155-8A1F-666B19B55F43}" destId="{759976F9-579F-4BF2-A5D5-39119B31DA59}" srcOrd="0" destOrd="0" presId="urn:microsoft.com/office/officeart/2005/8/layout/process1"/>
    <dgm:cxn modelId="{A0D04820-A74A-40EE-A036-4219F5B7A396}" type="presParOf" srcId="{2C90BC6F-12AC-44E6-B2F4-98C08F8328E0}" destId="{BA094D59-0FE8-4A55-9D96-1C591F39A18C}" srcOrd="2" destOrd="0" presId="urn:microsoft.com/office/officeart/2005/8/layout/process1"/>
    <dgm:cxn modelId="{2E11A101-C27A-49CB-B81F-EB5990DB52F6}" type="presParOf" srcId="{2C90BC6F-12AC-44E6-B2F4-98C08F8328E0}" destId="{31E28634-8293-4092-A6D6-7832D0A4BC61}" srcOrd="3" destOrd="0" presId="urn:microsoft.com/office/officeart/2005/8/layout/process1"/>
    <dgm:cxn modelId="{5A7E1C42-C851-4F58-93D1-8008902E8FDC}" type="presParOf" srcId="{31E28634-8293-4092-A6D6-7832D0A4BC61}" destId="{8314541C-C105-4230-A0D5-C0A82866DA0D}" srcOrd="0" destOrd="0" presId="urn:microsoft.com/office/officeart/2005/8/layout/process1"/>
    <dgm:cxn modelId="{6764A90A-2ACE-4186-91A7-4C7212800E94}" type="presParOf" srcId="{2C90BC6F-12AC-44E6-B2F4-98C08F8328E0}" destId="{243E96E0-804E-4A86-B5A8-DC0C1B98624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9E43F2-48ED-45D8-AE7E-94D87276D201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zh-CN" altLang="en-US"/>
        </a:p>
      </dgm:t>
    </dgm:pt>
    <dgm:pt modelId="{1BC3985E-A660-47FB-BD80-6EEA45CF12B7}" type="pres">
      <dgm:prSet presAssocID="{EA9E43F2-48ED-45D8-AE7E-94D87276D20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F30F3F5-C762-4F84-8A55-689FECF3278A}" type="presOf" srcId="{EA9E43F2-48ED-45D8-AE7E-94D87276D201}" destId="{1BC3985E-A660-47FB-BD80-6EEA45CF12B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A9E43F2-48ED-45D8-AE7E-94D87276D201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zh-CN" altLang="en-US"/>
        </a:p>
      </dgm:t>
    </dgm:pt>
    <dgm:pt modelId="{1BC3985E-A660-47FB-BD80-6EEA45CF12B7}" type="pres">
      <dgm:prSet presAssocID="{EA9E43F2-48ED-45D8-AE7E-94D87276D20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EFFEB91-B8E1-4D42-8E5A-DDEB6DC45F56}" type="presOf" srcId="{EA9E43F2-48ED-45D8-AE7E-94D87276D201}" destId="{1BC3985E-A660-47FB-BD80-6EEA45CF12B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A9E43F2-48ED-45D8-AE7E-94D87276D201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zh-CN" altLang="en-US"/>
        </a:p>
      </dgm:t>
    </dgm:pt>
    <dgm:pt modelId="{1BC3985E-A660-47FB-BD80-6EEA45CF12B7}" type="pres">
      <dgm:prSet presAssocID="{EA9E43F2-48ED-45D8-AE7E-94D87276D20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E32CB88-93D0-4951-8C32-CC3AB977635A}" type="presOf" srcId="{EA9E43F2-48ED-45D8-AE7E-94D87276D201}" destId="{1BC3985E-A660-47FB-BD80-6EEA45CF12B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A9E43F2-48ED-45D8-AE7E-94D87276D201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zh-CN" altLang="en-US"/>
        </a:p>
      </dgm:t>
    </dgm:pt>
    <dgm:pt modelId="{1BC3985E-A660-47FB-BD80-6EEA45CF12B7}" type="pres">
      <dgm:prSet presAssocID="{EA9E43F2-48ED-45D8-AE7E-94D87276D20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D9F5F35-B1B3-4219-9BA4-ADAF6BA4BCBE}" type="presOf" srcId="{EA9E43F2-48ED-45D8-AE7E-94D87276D201}" destId="{1BC3985E-A660-47FB-BD80-6EEA45CF12B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D35C7B1-900F-441E-8D92-BB71AC0C2D36}" type="doc">
      <dgm:prSet loTypeId="urn:microsoft.com/office/officeart/2005/8/layout/process1" loCatId="process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zh-CN" altLang="en-US"/>
        </a:p>
      </dgm:t>
    </dgm:pt>
    <dgm:pt modelId="{0A725398-478E-41E7-A205-23501DB4B108}">
      <dgm:prSet phldrT="[文本]"/>
      <dgm:spPr/>
      <dgm:t>
        <a:bodyPr/>
        <a:lstStyle/>
        <a:p>
          <a:r>
            <a:rPr lang="zh-CN" altLang="en-US" dirty="0" smtClean="0"/>
            <a:t>接口驱动函数</a:t>
          </a:r>
          <a:endParaRPr lang="zh-CN" altLang="en-US" dirty="0"/>
        </a:p>
      </dgm:t>
    </dgm:pt>
    <dgm:pt modelId="{A81F3BF0-DA3E-4438-81A2-48FDEF31C58C}" type="parTrans" cxnId="{90E5C7ED-EA8A-4D79-A7CD-D9139DF17542}">
      <dgm:prSet/>
      <dgm:spPr/>
      <dgm:t>
        <a:bodyPr/>
        <a:lstStyle/>
        <a:p>
          <a:endParaRPr lang="zh-CN" altLang="en-US"/>
        </a:p>
      </dgm:t>
    </dgm:pt>
    <dgm:pt modelId="{D8C2210F-01F0-40FC-BB5F-D46CA69450E4}" type="sibTrans" cxnId="{90E5C7ED-EA8A-4D79-A7CD-D9139DF17542}">
      <dgm:prSet/>
      <dgm:spPr/>
      <dgm:t>
        <a:bodyPr/>
        <a:lstStyle/>
        <a:p>
          <a:endParaRPr lang="zh-CN" altLang="en-US"/>
        </a:p>
      </dgm:t>
    </dgm:pt>
    <dgm:pt modelId="{68C04C42-9962-4692-826D-2B7B10CEA5CD}">
      <dgm:prSet phldrT="[文本]"/>
      <dgm:spPr/>
      <dgm:t>
        <a:bodyPr/>
        <a:lstStyle/>
        <a:p>
          <a:r>
            <a:rPr lang="zh-CN" altLang="en-US" dirty="0" smtClean="0"/>
            <a:t>虚拟仪器</a:t>
          </a:r>
          <a:endParaRPr lang="zh-CN" altLang="en-US" dirty="0"/>
        </a:p>
      </dgm:t>
    </dgm:pt>
    <dgm:pt modelId="{866BC1A1-E4F2-4E37-BF65-342BE485EA33}" type="parTrans" cxnId="{7149FABF-6A4C-49D5-B32F-7FA90F08B2E5}">
      <dgm:prSet/>
      <dgm:spPr/>
      <dgm:t>
        <a:bodyPr/>
        <a:lstStyle/>
        <a:p>
          <a:endParaRPr lang="zh-CN" altLang="en-US"/>
        </a:p>
      </dgm:t>
    </dgm:pt>
    <dgm:pt modelId="{FF074F68-FCEE-4A35-A175-1AC06377175E}" type="sibTrans" cxnId="{7149FABF-6A4C-49D5-B32F-7FA90F08B2E5}">
      <dgm:prSet/>
      <dgm:spPr/>
      <dgm:t>
        <a:bodyPr/>
        <a:lstStyle/>
        <a:p>
          <a:endParaRPr lang="zh-CN" altLang="en-US"/>
        </a:p>
      </dgm:t>
    </dgm:pt>
    <dgm:pt modelId="{A11AD7A0-3ECB-4212-91DB-A7BD9B2B8891}">
      <dgm:prSet phldrT="[文本]"/>
      <dgm:spPr/>
      <dgm:t>
        <a:bodyPr/>
        <a:lstStyle/>
        <a:p>
          <a:r>
            <a:rPr lang="zh-CN" altLang="en-US" dirty="0" smtClean="0"/>
            <a:t>实验教学软件系统</a:t>
          </a:r>
          <a:endParaRPr lang="zh-CN" altLang="en-US" dirty="0"/>
        </a:p>
      </dgm:t>
    </dgm:pt>
    <dgm:pt modelId="{42B42B7B-320E-4129-8F2F-AC1BCA27F933}" type="parTrans" cxnId="{67F63B7D-8185-4885-A565-034DA22916DC}">
      <dgm:prSet/>
      <dgm:spPr/>
      <dgm:t>
        <a:bodyPr/>
        <a:lstStyle/>
        <a:p>
          <a:endParaRPr lang="zh-CN" altLang="en-US"/>
        </a:p>
      </dgm:t>
    </dgm:pt>
    <dgm:pt modelId="{A4FE7F53-1DBB-4B83-9CDF-EFE3720C042D}" type="sibTrans" cxnId="{67F63B7D-8185-4885-A565-034DA22916DC}">
      <dgm:prSet/>
      <dgm:spPr/>
      <dgm:t>
        <a:bodyPr/>
        <a:lstStyle/>
        <a:p>
          <a:endParaRPr lang="zh-CN" altLang="en-US"/>
        </a:p>
      </dgm:t>
    </dgm:pt>
    <dgm:pt modelId="{2C90BC6F-12AC-44E6-B2F4-98C08F8328E0}" type="pres">
      <dgm:prSet presAssocID="{7D35C7B1-900F-441E-8D92-BB71AC0C2D3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7FD86EB-7B8C-45F1-AFA1-DF6CE688728D}" type="pres">
      <dgm:prSet presAssocID="{0A725398-478E-41E7-A205-23501DB4B10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306B289-FFFE-4155-8A1F-666B19B55F43}" type="pres">
      <dgm:prSet presAssocID="{D8C2210F-01F0-40FC-BB5F-D46CA69450E4}" presName="sibTrans" presStyleLbl="sibTrans2D1" presStyleIdx="0" presStyleCnt="2"/>
      <dgm:spPr/>
      <dgm:t>
        <a:bodyPr/>
        <a:lstStyle/>
        <a:p>
          <a:endParaRPr lang="zh-CN" altLang="en-US"/>
        </a:p>
      </dgm:t>
    </dgm:pt>
    <dgm:pt modelId="{759976F9-579F-4BF2-A5D5-39119B31DA59}" type="pres">
      <dgm:prSet presAssocID="{D8C2210F-01F0-40FC-BB5F-D46CA69450E4}" presName="connectorText" presStyleLbl="sibTrans2D1" presStyleIdx="0" presStyleCnt="2"/>
      <dgm:spPr/>
      <dgm:t>
        <a:bodyPr/>
        <a:lstStyle/>
        <a:p>
          <a:endParaRPr lang="zh-CN" altLang="en-US"/>
        </a:p>
      </dgm:t>
    </dgm:pt>
    <dgm:pt modelId="{BA094D59-0FE8-4A55-9D96-1C591F39A18C}" type="pres">
      <dgm:prSet presAssocID="{68C04C42-9962-4692-826D-2B7B10CEA5C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1E28634-8293-4092-A6D6-7832D0A4BC61}" type="pres">
      <dgm:prSet presAssocID="{FF074F68-FCEE-4A35-A175-1AC06377175E}" presName="sibTrans" presStyleLbl="sibTrans2D1" presStyleIdx="1" presStyleCnt="2"/>
      <dgm:spPr/>
      <dgm:t>
        <a:bodyPr/>
        <a:lstStyle/>
        <a:p>
          <a:endParaRPr lang="zh-CN" altLang="en-US"/>
        </a:p>
      </dgm:t>
    </dgm:pt>
    <dgm:pt modelId="{8314541C-C105-4230-A0D5-C0A82866DA0D}" type="pres">
      <dgm:prSet presAssocID="{FF074F68-FCEE-4A35-A175-1AC06377175E}" presName="connectorText" presStyleLbl="sibTrans2D1" presStyleIdx="1" presStyleCnt="2"/>
      <dgm:spPr/>
      <dgm:t>
        <a:bodyPr/>
        <a:lstStyle/>
        <a:p>
          <a:endParaRPr lang="zh-CN" altLang="en-US"/>
        </a:p>
      </dgm:t>
    </dgm:pt>
    <dgm:pt modelId="{243E96E0-804E-4A86-B5A8-DC0C1B98624E}" type="pres">
      <dgm:prSet presAssocID="{A11AD7A0-3ECB-4212-91DB-A7BD9B2B889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2286319-36AD-4806-A094-B6F0110EA4FA}" type="presOf" srcId="{FF074F68-FCEE-4A35-A175-1AC06377175E}" destId="{31E28634-8293-4092-A6D6-7832D0A4BC61}" srcOrd="0" destOrd="0" presId="urn:microsoft.com/office/officeart/2005/8/layout/process1"/>
    <dgm:cxn modelId="{C5AC741C-815F-457E-9BAD-4A4BFA4929F5}" type="presOf" srcId="{A11AD7A0-3ECB-4212-91DB-A7BD9B2B8891}" destId="{243E96E0-804E-4A86-B5A8-DC0C1B98624E}" srcOrd="0" destOrd="0" presId="urn:microsoft.com/office/officeart/2005/8/layout/process1"/>
    <dgm:cxn modelId="{EAC0CACC-62E2-473C-9DDF-97431B4AA93B}" type="presOf" srcId="{7D35C7B1-900F-441E-8D92-BB71AC0C2D36}" destId="{2C90BC6F-12AC-44E6-B2F4-98C08F8328E0}" srcOrd="0" destOrd="0" presId="urn:microsoft.com/office/officeart/2005/8/layout/process1"/>
    <dgm:cxn modelId="{82D3E9E1-E88E-4CC4-92C2-62DBEBD22F98}" type="presOf" srcId="{D8C2210F-01F0-40FC-BB5F-D46CA69450E4}" destId="{759976F9-579F-4BF2-A5D5-39119B31DA59}" srcOrd="1" destOrd="0" presId="urn:microsoft.com/office/officeart/2005/8/layout/process1"/>
    <dgm:cxn modelId="{ADAC07AA-9913-4A00-AF2C-E7D5ACDB34D1}" type="presOf" srcId="{FF074F68-FCEE-4A35-A175-1AC06377175E}" destId="{8314541C-C105-4230-A0D5-C0A82866DA0D}" srcOrd="1" destOrd="0" presId="urn:microsoft.com/office/officeart/2005/8/layout/process1"/>
    <dgm:cxn modelId="{67F63B7D-8185-4885-A565-034DA22916DC}" srcId="{7D35C7B1-900F-441E-8D92-BB71AC0C2D36}" destId="{A11AD7A0-3ECB-4212-91DB-A7BD9B2B8891}" srcOrd="2" destOrd="0" parTransId="{42B42B7B-320E-4129-8F2F-AC1BCA27F933}" sibTransId="{A4FE7F53-1DBB-4B83-9CDF-EFE3720C042D}"/>
    <dgm:cxn modelId="{7149FABF-6A4C-49D5-B32F-7FA90F08B2E5}" srcId="{7D35C7B1-900F-441E-8D92-BB71AC0C2D36}" destId="{68C04C42-9962-4692-826D-2B7B10CEA5CD}" srcOrd="1" destOrd="0" parTransId="{866BC1A1-E4F2-4E37-BF65-342BE485EA33}" sibTransId="{FF074F68-FCEE-4A35-A175-1AC06377175E}"/>
    <dgm:cxn modelId="{159469F6-2253-4E1B-9DBD-EE78EB415241}" type="presOf" srcId="{0A725398-478E-41E7-A205-23501DB4B108}" destId="{87FD86EB-7B8C-45F1-AFA1-DF6CE688728D}" srcOrd="0" destOrd="0" presId="urn:microsoft.com/office/officeart/2005/8/layout/process1"/>
    <dgm:cxn modelId="{E569FD8A-3DA6-442D-A0E9-6BFB5928EC61}" type="presOf" srcId="{D8C2210F-01F0-40FC-BB5F-D46CA69450E4}" destId="{5306B289-FFFE-4155-8A1F-666B19B55F43}" srcOrd="0" destOrd="0" presId="urn:microsoft.com/office/officeart/2005/8/layout/process1"/>
    <dgm:cxn modelId="{90E5C7ED-EA8A-4D79-A7CD-D9139DF17542}" srcId="{7D35C7B1-900F-441E-8D92-BB71AC0C2D36}" destId="{0A725398-478E-41E7-A205-23501DB4B108}" srcOrd="0" destOrd="0" parTransId="{A81F3BF0-DA3E-4438-81A2-48FDEF31C58C}" sibTransId="{D8C2210F-01F0-40FC-BB5F-D46CA69450E4}"/>
    <dgm:cxn modelId="{4A94994B-931B-4294-838F-D2A5E6984FD4}" type="presOf" srcId="{68C04C42-9962-4692-826D-2B7B10CEA5CD}" destId="{BA094D59-0FE8-4A55-9D96-1C591F39A18C}" srcOrd="0" destOrd="0" presId="urn:microsoft.com/office/officeart/2005/8/layout/process1"/>
    <dgm:cxn modelId="{1D65B3C0-F92C-40CD-B637-EF252EB42465}" type="presParOf" srcId="{2C90BC6F-12AC-44E6-B2F4-98C08F8328E0}" destId="{87FD86EB-7B8C-45F1-AFA1-DF6CE688728D}" srcOrd="0" destOrd="0" presId="urn:microsoft.com/office/officeart/2005/8/layout/process1"/>
    <dgm:cxn modelId="{E9DBC7E5-5D6F-47BB-81FF-FA65FFD47B6C}" type="presParOf" srcId="{2C90BC6F-12AC-44E6-B2F4-98C08F8328E0}" destId="{5306B289-FFFE-4155-8A1F-666B19B55F43}" srcOrd="1" destOrd="0" presId="urn:microsoft.com/office/officeart/2005/8/layout/process1"/>
    <dgm:cxn modelId="{7AD6F70E-506C-4F54-BC0D-2B5F216343F1}" type="presParOf" srcId="{5306B289-FFFE-4155-8A1F-666B19B55F43}" destId="{759976F9-579F-4BF2-A5D5-39119B31DA59}" srcOrd="0" destOrd="0" presId="urn:microsoft.com/office/officeart/2005/8/layout/process1"/>
    <dgm:cxn modelId="{A20D6FF8-B8DE-4817-AD99-0D1C0DF3DD0E}" type="presParOf" srcId="{2C90BC6F-12AC-44E6-B2F4-98C08F8328E0}" destId="{BA094D59-0FE8-4A55-9D96-1C591F39A18C}" srcOrd="2" destOrd="0" presId="urn:microsoft.com/office/officeart/2005/8/layout/process1"/>
    <dgm:cxn modelId="{59081945-5A0A-4AFD-8FA6-CF8031C23B8F}" type="presParOf" srcId="{2C90BC6F-12AC-44E6-B2F4-98C08F8328E0}" destId="{31E28634-8293-4092-A6D6-7832D0A4BC61}" srcOrd="3" destOrd="0" presId="urn:microsoft.com/office/officeart/2005/8/layout/process1"/>
    <dgm:cxn modelId="{39686C9B-245E-4CA9-A7F2-D669D289EF08}" type="presParOf" srcId="{31E28634-8293-4092-A6D6-7832D0A4BC61}" destId="{8314541C-C105-4230-A0D5-C0A82866DA0D}" srcOrd="0" destOrd="0" presId="urn:microsoft.com/office/officeart/2005/8/layout/process1"/>
    <dgm:cxn modelId="{410A90C5-44D2-45E6-8A1A-DB42944C7B10}" type="presParOf" srcId="{2C90BC6F-12AC-44E6-B2F4-98C08F8328E0}" destId="{243E96E0-804E-4A86-B5A8-DC0C1B98624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FD86EB-7B8C-45F1-AFA1-DF6CE688728D}">
      <dsp:nvSpPr>
        <dsp:cNvPr id="0" name=""/>
        <dsp:cNvSpPr/>
      </dsp:nvSpPr>
      <dsp:spPr>
        <a:xfrm>
          <a:off x="7032" y="298255"/>
          <a:ext cx="2101825" cy="12610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 smtClean="0"/>
            <a:t>模拟信号调理</a:t>
          </a:r>
          <a:endParaRPr lang="zh-CN" altLang="en-US" sz="3100" kern="1200" dirty="0"/>
        </a:p>
      </dsp:txBody>
      <dsp:txXfrm>
        <a:off x="43968" y="335191"/>
        <a:ext cx="2027953" cy="1187223"/>
      </dsp:txXfrm>
    </dsp:sp>
    <dsp:sp modelId="{5306B289-FFFE-4155-8A1F-666B19B55F43}">
      <dsp:nvSpPr>
        <dsp:cNvPr id="0" name=""/>
        <dsp:cNvSpPr/>
      </dsp:nvSpPr>
      <dsp:spPr>
        <a:xfrm>
          <a:off x="2319039" y="668177"/>
          <a:ext cx="445586" cy="52125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300" kern="1200"/>
        </a:p>
      </dsp:txBody>
      <dsp:txXfrm>
        <a:off x="2319039" y="772427"/>
        <a:ext cx="311910" cy="312752"/>
      </dsp:txXfrm>
    </dsp:sp>
    <dsp:sp modelId="{BA094D59-0FE8-4A55-9D96-1C591F39A18C}">
      <dsp:nvSpPr>
        <dsp:cNvPr id="0" name=""/>
        <dsp:cNvSpPr/>
      </dsp:nvSpPr>
      <dsp:spPr>
        <a:xfrm>
          <a:off x="2949587" y="298255"/>
          <a:ext cx="2101825" cy="12610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 smtClean="0"/>
            <a:t>模数转换</a:t>
          </a:r>
          <a:endParaRPr lang="zh-CN" altLang="en-US" sz="3100" kern="1200" dirty="0"/>
        </a:p>
      </dsp:txBody>
      <dsp:txXfrm>
        <a:off x="2986523" y="335191"/>
        <a:ext cx="2027953" cy="1187223"/>
      </dsp:txXfrm>
    </dsp:sp>
    <dsp:sp modelId="{31E28634-8293-4092-A6D6-7832D0A4BC61}">
      <dsp:nvSpPr>
        <dsp:cNvPr id="0" name=""/>
        <dsp:cNvSpPr/>
      </dsp:nvSpPr>
      <dsp:spPr>
        <a:xfrm>
          <a:off x="5261595" y="668177"/>
          <a:ext cx="445586" cy="52125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300" kern="1200"/>
        </a:p>
      </dsp:txBody>
      <dsp:txXfrm>
        <a:off x="5261595" y="772427"/>
        <a:ext cx="311910" cy="312752"/>
      </dsp:txXfrm>
    </dsp:sp>
    <dsp:sp modelId="{243E96E0-804E-4A86-B5A8-DC0C1B98624E}">
      <dsp:nvSpPr>
        <dsp:cNvPr id="0" name=""/>
        <dsp:cNvSpPr/>
      </dsp:nvSpPr>
      <dsp:spPr>
        <a:xfrm>
          <a:off x="5892142" y="298255"/>
          <a:ext cx="2101825" cy="12610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 smtClean="0"/>
            <a:t>数字信号处理</a:t>
          </a:r>
          <a:endParaRPr lang="zh-CN" altLang="en-US" sz="3100" kern="1200" dirty="0"/>
        </a:p>
      </dsp:txBody>
      <dsp:txXfrm>
        <a:off x="5929078" y="335191"/>
        <a:ext cx="2027953" cy="11872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FD86EB-7B8C-45F1-AFA1-DF6CE688728D}">
      <dsp:nvSpPr>
        <dsp:cNvPr id="0" name=""/>
        <dsp:cNvSpPr/>
      </dsp:nvSpPr>
      <dsp:spPr>
        <a:xfrm>
          <a:off x="7032" y="298255"/>
          <a:ext cx="2101825" cy="12610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 smtClean="0"/>
            <a:t>接口驱动函数</a:t>
          </a:r>
          <a:endParaRPr lang="zh-CN" altLang="en-US" sz="3100" kern="1200" dirty="0"/>
        </a:p>
      </dsp:txBody>
      <dsp:txXfrm>
        <a:off x="43968" y="335191"/>
        <a:ext cx="2027953" cy="1187223"/>
      </dsp:txXfrm>
    </dsp:sp>
    <dsp:sp modelId="{5306B289-FFFE-4155-8A1F-666B19B55F43}">
      <dsp:nvSpPr>
        <dsp:cNvPr id="0" name=""/>
        <dsp:cNvSpPr/>
      </dsp:nvSpPr>
      <dsp:spPr>
        <a:xfrm>
          <a:off x="2319039" y="668177"/>
          <a:ext cx="445586" cy="52125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300" kern="1200"/>
        </a:p>
      </dsp:txBody>
      <dsp:txXfrm>
        <a:off x="2319039" y="772427"/>
        <a:ext cx="311910" cy="312752"/>
      </dsp:txXfrm>
    </dsp:sp>
    <dsp:sp modelId="{BA094D59-0FE8-4A55-9D96-1C591F39A18C}">
      <dsp:nvSpPr>
        <dsp:cNvPr id="0" name=""/>
        <dsp:cNvSpPr/>
      </dsp:nvSpPr>
      <dsp:spPr>
        <a:xfrm>
          <a:off x="2949587" y="298255"/>
          <a:ext cx="2101825" cy="12610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 smtClean="0"/>
            <a:t>虚拟仪器</a:t>
          </a:r>
          <a:endParaRPr lang="zh-CN" altLang="en-US" sz="3100" kern="1200" dirty="0"/>
        </a:p>
      </dsp:txBody>
      <dsp:txXfrm>
        <a:off x="2986523" y="335191"/>
        <a:ext cx="2027953" cy="1187223"/>
      </dsp:txXfrm>
    </dsp:sp>
    <dsp:sp modelId="{31E28634-8293-4092-A6D6-7832D0A4BC61}">
      <dsp:nvSpPr>
        <dsp:cNvPr id="0" name=""/>
        <dsp:cNvSpPr/>
      </dsp:nvSpPr>
      <dsp:spPr>
        <a:xfrm>
          <a:off x="5261595" y="668177"/>
          <a:ext cx="445586" cy="52125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300" kern="1200"/>
        </a:p>
      </dsp:txBody>
      <dsp:txXfrm>
        <a:off x="5261595" y="772427"/>
        <a:ext cx="311910" cy="312752"/>
      </dsp:txXfrm>
    </dsp:sp>
    <dsp:sp modelId="{243E96E0-804E-4A86-B5A8-DC0C1B98624E}">
      <dsp:nvSpPr>
        <dsp:cNvPr id="0" name=""/>
        <dsp:cNvSpPr/>
      </dsp:nvSpPr>
      <dsp:spPr>
        <a:xfrm>
          <a:off x="5892142" y="298255"/>
          <a:ext cx="2101825" cy="12610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 smtClean="0"/>
            <a:t>实验教学软件系统</a:t>
          </a:r>
          <a:endParaRPr lang="zh-CN" altLang="en-US" sz="3100" kern="1200" dirty="0"/>
        </a:p>
      </dsp:txBody>
      <dsp:txXfrm>
        <a:off x="5929078" y="335191"/>
        <a:ext cx="2027953" cy="1187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fld id="{ED79686E-639E-4F90-8342-CC7C7500D119}" type="datetimeFigureOut">
              <a:rPr lang="zh-CN" altLang="en-US" smtClean="0"/>
              <a:pPr/>
              <a:t>2015/8/17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fld id="{26152CEB-19B4-46F8-835D-B0B9BBBA6DB7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40781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52CEB-19B4-46F8-835D-B0B9BBBA6DB7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483122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52CEB-19B4-46F8-835D-B0B9BBBA6DB7}" type="slidenum">
              <a:rPr lang="zh-CN" altLang="en-US" smtClean="0"/>
              <a:pPr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07150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52CEB-19B4-46F8-835D-B0B9BBBA6DB7}" type="slidenum">
              <a:rPr lang="zh-CN" altLang="en-US" smtClean="0"/>
              <a:pPr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200168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52CEB-19B4-46F8-835D-B0B9BBBA6DB7}" type="slidenum">
              <a:rPr lang="zh-CN" altLang="en-US" smtClean="0"/>
              <a:pPr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669499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52CEB-19B4-46F8-835D-B0B9BBBA6DB7}" type="slidenum">
              <a:rPr lang="zh-CN" altLang="en-US" smtClean="0"/>
              <a:pPr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053143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52CEB-19B4-46F8-835D-B0B9BBBA6DB7}" type="slidenum">
              <a:rPr lang="zh-CN" altLang="en-US" smtClean="0"/>
              <a:pPr/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911400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52CEB-19B4-46F8-835D-B0B9BBBA6DB7}" type="slidenum">
              <a:rPr lang="zh-CN" altLang="en-US" smtClean="0"/>
              <a:pPr/>
              <a:t>16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96156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52CEB-19B4-46F8-835D-B0B9BBBA6DB7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29594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52CEB-19B4-46F8-835D-B0B9BBBA6DB7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63970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52CEB-19B4-46F8-835D-B0B9BBBA6DB7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7824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52CEB-19B4-46F8-835D-B0B9BBBA6DB7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92166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52CEB-19B4-46F8-835D-B0B9BBBA6DB7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89419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52CEB-19B4-46F8-835D-B0B9BBBA6DB7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07505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52CEB-19B4-46F8-835D-B0B9BBBA6DB7}" type="slidenum">
              <a:rPr lang="zh-CN" altLang="en-US" smtClean="0"/>
              <a:pPr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54825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52CEB-19B4-46F8-835D-B0B9BBBA6DB7}" type="slidenum">
              <a:rPr lang="zh-CN" altLang="en-US" smtClean="0"/>
              <a:pPr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38271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BE208-837B-475E-A6C0-D0816E4C732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05A7E-28D3-4661-AB73-45FBB45A974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0B35C-E05D-48C8-A001-0E38F7E355E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6355C-392D-46D8-B464-D9ACF04BD76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4C74A-DA20-4C7E-9D5B-4A87C9D8D16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A1AA5-877B-484F-8DD3-2BE695576DA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08E24-7126-47D7-BD41-0A85EB3A353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9CE5C-4244-442A-A451-C618BFE04BA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3B305-710B-4F9A-A528-3D4F02171D8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0814A-3B3A-40E9-A70D-EEC6C80BE5B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19D7D-E487-4192-ACFD-E5B3604714C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ea typeface="微软雅黑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ea typeface="微软雅黑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ea typeface="微软雅黑" pitchFamily="34" charset="-122"/>
              </a:defRPr>
            </a:lvl1pPr>
          </a:lstStyle>
          <a:p>
            <a:pPr>
              <a:defRPr/>
            </a:pPr>
            <a:fld id="{043924FB-1106-4BDB-BC6B-3BE09F046FE3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微软雅黑" pitchFamily="34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宋体" pitchFamily="2" charset="-122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宋体" pitchFamily="2" charset="-122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宋体" pitchFamily="2" charset="-122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宋体" pitchFamily="2" charset="-122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微软雅黑" pitchFamily="34" charset="-122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微软雅黑" pitchFamily="34" charset="-122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微软雅黑" pitchFamily="34" charset="-122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微软雅黑" pitchFamily="34" charset="-122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微软雅黑" pitchFamily="34" charset="-122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notesSlide" Target="../notesSlides/notesSlide6.xml"/><Relationship Id="rId7" Type="http://schemas.openxmlformats.org/officeDocument/2006/relationships/diagramColors" Target="../diagrams/colors5.xml"/><Relationship Id="rId12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diagramQuickStyle" Target="../diagrams/quickStyle5.xml"/><Relationship Id="rId11" Type="http://schemas.openxmlformats.org/officeDocument/2006/relationships/package" Target="../embeddings/Microsoft_Visio___2.vsdx"/><Relationship Id="rId5" Type="http://schemas.openxmlformats.org/officeDocument/2006/relationships/diagramLayout" Target="../diagrams/layout5.xml"/><Relationship Id="rId10" Type="http://schemas.openxmlformats.org/officeDocument/2006/relationships/image" Target="../media/image5.emf"/><Relationship Id="rId4" Type="http://schemas.openxmlformats.org/officeDocument/2006/relationships/diagramData" Target="../diagrams/data5.xml"/><Relationship Id="rId9" Type="http://schemas.openxmlformats.org/officeDocument/2006/relationships/package" Target="../embeddings/Microsoft_Visio___1.vsdx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notesSlide" Target="../notesSlides/notesSlide7.xml"/><Relationship Id="rId7" Type="http://schemas.openxmlformats.org/officeDocument/2006/relationships/diagramColors" Target="../diagrams/colors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diagramQuickStyle" Target="../diagrams/quickStyle6.xml"/><Relationship Id="rId11" Type="http://schemas.openxmlformats.org/officeDocument/2006/relationships/image" Target="../media/image8.png"/><Relationship Id="rId5" Type="http://schemas.openxmlformats.org/officeDocument/2006/relationships/diagramLayout" Target="../diagrams/layout6.xml"/><Relationship Id="rId10" Type="http://schemas.openxmlformats.org/officeDocument/2006/relationships/image" Target="../media/image7.emf"/><Relationship Id="rId4" Type="http://schemas.openxmlformats.org/officeDocument/2006/relationships/diagramData" Target="../diagrams/data6.xml"/><Relationship Id="rId9" Type="http://schemas.openxmlformats.org/officeDocument/2006/relationships/package" Target="../embeddings/Microsoft_Visio___3.vsdx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microsoft.com/office/2007/relationships/diagramDrawing" Target="../diagrams/drawing8.xml"/><Relationship Id="rId3" Type="http://schemas.openxmlformats.org/officeDocument/2006/relationships/notesSlide" Target="../notesSlides/notesSlide8.xml"/><Relationship Id="rId7" Type="http://schemas.openxmlformats.org/officeDocument/2006/relationships/diagramColors" Target="../diagrams/colors7.xml"/><Relationship Id="rId12" Type="http://schemas.openxmlformats.org/officeDocument/2006/relationships/diagramColors" Target="../diagrams/colors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diagramQuickStyle" Target="../diagrams/quickStyle7.xml"/><Relationship Id="rId11" Type="http://schemas.openxmlformats.org/officeDocument/2006/relationships/diagramQuickStyle" Target="../diagrams/quickStyle8.xml"/><Relationship Id="rId5" Type="http://schemas.openxmlformats.org/officeDocument/2006/relationships/diagramLayout" Target="../diagrams/layout7.xml"/><Relationship Id="rId10" Type="http://schemas.openxmlformats.org/officeDocument/2006/relationships/diagramLayout" Target="../diagrams/layout8.xml"/><Relationship Id="rId4" Type="http://schemas.openxmlformats.org/officeDocument/2006/relationships/diagramData" Target="../diagrams/data7.xml"/><Relationship Id="rId9" Type="http://schemas.openxmlformats.org/officeDocument/2006/relationships/diagramData" Target="../diagrams/data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/>
          <a:lstStyle/>
          <a:p>
            <a:pPr eaLnBrk="1" hangingPunct="1"/>
            <a:r>
              <a:rPr lang="zh-CN" altLang="en-US" sz="4400" dirty="0">
                <a:latin typeface="微软雅黑" pitchFamily="34" charset="-122"/>
              </a:rPr>
              <a:t>基于可重构技术的大学物理</a:t>
            </a:r>
            <a:br>
              <a:rPr lang="zh-CN" altLang="en-US" sz="4400" dirty="0">
                <a:latin typeface="微软雅黑" pitchFamily="34" charset="-122"/>
              </a:rPr>
            </a:br>
            <a:r>
              <a:rPr lang="en-US" altLang="zh-CN" sz="4400" dirty="0">
                <a:latin typeface="微软雅黑" pitchFamily="34" charset="-122"/>
              </a:rPr>
              <a:t>X</a:t>
            </a:r>
            <a:r>
              <a:rPr lang="zh-CN" altLang="en-US" sz="4400" dirty="0">
                <a:latin typeface="微软雅黑" pitchFamily="34" charset="-122"/>
              </a:rPr>
              <a:t>射线能谱测量实验系统</a:t>
            </a:r>
            <a:endParaRPr lang="zh-CN" altLang="en-US" sz="44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57600"/>
            <a:ext cx="6400800" cy="1752600"/>
          </a:xfrm>
        </p:spPr>
        <p:txBody>
          <a:bodyPr/>
          <a:lstStyle/>
          <a:p>
            <a:pPr>
              <a:defRPr/>
            </a:pPr>
            <a:r>
              <a:rPr lang="zh-CN" altLang="en-US" sz="2000" b="1" dirty="0">
                <a:solidFill>
                  <a:schemeClr val="accent4">
                    <a:lumMod val="7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核探测与核电子学国家重点实验室</a:t>
            </a:r>
            <a:endParaRPr lang="en-US" altLang="zh-CN" sz="2000" b="1" dirty="0">
              <a:solidFill>
                <a:schemeClr val="accent4">
                  <a:lumMod val="75000"/>
                </a:schemeClr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>
              <a:defRPr/>
            </a:pPr>
            <a:r>
              <a:rPr lang="zh-CN" altLang="en-US" sz="2000" b="1" dirty="0">
                <a:solidFill>
                  <a:schemeClr val="accent4">
                    <a:lumMod val="7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中国科学技术大学近代物理</a:t>
            </a:r>
            <a:r>
              <a:rPr lang="zh-CN" altLang="en-US" sz="2000" b="1" dirty="0" smtClean="0">
                <a:solidFill>
                  <a:schemeClr val="accent4">
                    <a:lumMod val="7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系</a:t>
            </a:r>
            <a:endParaRPr lang="en-US" altLang="zh-CN" sz="2000" b="1" dirty="0" smtClean="0">
              <a:solidFill>
                <a:schemeClr val="accent4">
                  <a:lumMod val="75000"/>
                </a:schemeClr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>
              <a:defRPr/>
            </a:pPr>
            <a:endParaRPr lang="en-US" altLang="zh-CN" sz="2000" b="1" dirty="0" smtClean="0">
              <a:solidFill>
                <a:schemeClr val="accent4">
                  <a:lumMod val="75000"/>
                </a:schemeClr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>
              <a:defRPr/>
            </a:pPr>
            <a:r>
              <a:rPr lang="zh-CN" altLang="en-US" sz="2000" b="1" dirty="0" smtClean="0">
                <a:solidFill>
                  <a:schemeClr val="accent4">
                    <a:lumMod val="7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报告人</a:t>
            </a:r>
            <a:r>
              <a:rPr lang="zh-CN" altLang="en-US" sz="2000" b="1" dirty="0">
                <a:solidFill>
                  <a:schemeClr val="accent4">
                    <a:lumMod val="7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： </a:t>
            </a:r>
            <a:r>
              <a:rPr lang="zh-CN" altLang="en-US" sz="2000" b="1" dirty="0" smtClean="0">
                <a:solidFill>
                  <a:schemeClr val="accent4">
                    <a:lumMod val="7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 殷</a:t>
            </a:r>
            <a:r>
              <a:rPr lang="zh-CN" altLang="en-US" sz="2000" b="1" dirty="0">
                <a:solidFill>
                  <a:schemeClr val="accent4">
                    <a:lumMod val="7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伟刚  </a:t>
            </a:r>
            <a:endParaRPr lang="en-US" altLang="zh-CN" sz="2000" b="1" dirty="0">
              <a:solidFill>
                <a:schemeClr val="accent4">
                  <a:lumMod val="75000"/>
                </a:schemeClr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>
              <a:defRPr/>
            </a:pPr>
            <a:r>
              <a:rPr lang="zh-CN" altLang="en-US" sz="2000" b="1" dirty="0" smtClean="0">
                <a:solidFill>
                  <a:schemeClr val="accent4">
                    <a:lumMod val="7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 导    </a:t>
            </a:r>
            <a:r>
              <a:rPr lang="zh-CN" altLang="en-US" sz="2000" b="1" dirty="0">
                <a:solidFill>
                  <a:schemeClr val="accent4">
                    <a:lumMod val="7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师：金革教授</a:t>
            </a:r>
            <a:endParaRPr lang="en-US" altLang="zh-CN" sz="2000" b="1" dirty="0">
              <a:solidFill>
                <a:schemeClr val="accent4">
                  <a:lumMod val="75000"/>
                </a:schemeClr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BE208-837B-475E-A6C0-D0816E4C7321}" type="slidenum">
              <a:rPr lang="en-US" altLang="zh-CN" smtClean="0"/>
              <a:pPr>
                <a:defRPr/>
              </a:pPr>
              <a:t>1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496"/>
    </mc:Choice>
    <mc:Fallback>
      <p:transition spd="slow" advTm="1849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r>
              <a:rPr lang="zh-CN" altLang="en-US" sz="4000" dirty="0" smtClean="0"/>
              <a:t>虚拟仪器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26355C-392D-46D8-B464-D9ACF04BD76B}" type="slidenum">
              <a:rPr lang="en-US" altLang="zh-CN" smtClean="0"/>
              <a:pPr>
                <a:defRPr/>
              </a:pPr>
              <a:t>10</a:t>
            </a:fld>
            <a:endParaRPr lang="en-US" altLang="zh-CN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612638" y="114935"/>
            <a:ext cx="480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微软雅黑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400" kern="0" dirty="0" smtClean="0">
                <a:solidFill>
                  <a:schemeClr val="bg1"/>
                </a:solidFill>
                <a:latin typeface="微软雅黑" pitchFamily="34" charset="-122"/>
              </a:rPr>
              <a:t>基于可重构技术的大学物理</a:t>
            </a:r>
            <a:r>
              <a:rPr lang="en-US" altLang="zh-CN" sz="1400" kern="0" dirty="0" smtClean="0">
                <a:solidFill>
                  <a:schemeClr val="bg1"/>
                </a:solidFill>
                <a:latin typeface="微软雅黑" pitchFamily="34" charset="-122"/>
              </a:rPr>
              <a:t>X</a:t>
            </a:r>
            <a:r>
              <a:rPr lang="zh-CN" altLang="en-US" sz="1400" kern="0" dirty="0" smtClean="0">
                <a:solidFill>
                  <a:schemeClr val="bg1"/>
                </a:solidFill>
                <a:latin typeface="微软雅黑" pitchFamily="34" charset="-122"/>
              </a:rPr>
              <a:t>射线能谱测量实验系统</a:t>
            </a:r>
          </a:p>
        </p:txBody>
      </p:sp>
      <p:pic>
        <p:nvPicPr>
          <p:cNvPr id="33" name="内容占位符 32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6862508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内容占位符 2"/>
          <p:cNvSpPr txBox="1">
            <a:spLocks/>
          </p:cNvSpPr>
          <p:nvPr/>
        </p:nvSpPr>
        <p:spPr bwMode="auto">
          <a:xfrm>
            <a:off x="558114" y="5666938"/>
            <a:ext cx="8229600" cy="39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微软雅黑" pitchFamily="34" charset="-122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ea typeface="微软雅黑" pitchFamily="34" charset="-122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微软雅黑" pitchFamily="34" charset="-122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  <a:ea typeface="微软雅黑" pitchFamily="34" charset="-122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微软雅黑" pitchFamily="34" charset="-122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zh-CN" altLang="en-US" sz="1800" b="1" kern="0" dirty="0" smtClean="0"/>
              <a:t>多道分析仪用户界面（图中为</a:t>
            </a:r>
            <a:r>
              <a:rPr lang="en-US" altLang="zh-CN" sz="1800" b="1" kern="0" dirty="0" smtClean="0"/>
              <a:t>Zn</a:t>
            </a:r>
            <a:r>
              <a:rPr lang="zh-CN" altLang="en-US" sz="1800" b="1" kern="0" dirty="0" smtClean="0"/>
              <a:t>的特征</a:t>
            </a:r>
            <a:r>
              <a:rPr lang="en-US" altLang="zh-CN" sz="1800" b="1" kern="0" dirty="0" smtClean="0"/>
              <a:t>X</a:t>
            </a:r>
            <a:r>
              <a:rPr lang="zh-CN" altLang="en-US" sz="1800" b="1" kern="0" dirty="0" smtClean="0"/>
              <a:t>射线能谱）</a:t>
            </a:r>
            <a:endParaRPr lang="zh-CN" altLang="en-US" kern="0" dirty="0"/>
          </a:p>
        </p:txBody>
      </p:sp>
    </p:spTree>
    <p:extLst>
      <p:ext uri="{BB962C8B-B14F-4D97-AF65-F5344CB8AC3E}">
        <p14:creationId xmlns:p14="http://schemas.microsoft.com/office/powerpoint/2010/main" val="436829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454"/>
    </mc:Choice>
    <mc:Fallback>
      <p:transition spd="slow" advTm="11454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r>
              <a:rPr lang="zh-CN" altLang="en-US" sz="4000" dirty="0" smtClean="0"/>
              <a:t>实验向导与数据处理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26355C-392D-46D8-B464-D9ACF04BD76B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612638" y="114935"/>
            <a:ext cx="480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微软雅黑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400" kern="0" dirty="0" smtClean="0">
                <a:solidFill>
                  <a:schemeClr val="bg1"/>
                </a:solidFill>
                <a:latin typeface="微软雅黑" pitchFamily="34" charset="-122"/>
              </a:rPr>
              <a:t>基于可重构技术的大学物理</a:t>
            </a:r>
            <a:r>
              <a:rPr lang="en-US" altLang="zh-CN" sz="1400" kern="0" dirty="0" smtClean="0">
                <a:solidFill>
                  <a:schemeClr val="bg1"/>
                </a:solidFill>
                <a:latin typeface="微软雅黑" pitchFamily="34" charset="-122"/>
              </a:rPr>
              <a:t>X</a:t>
            </a:r>
            <a:r>
              <a:rPr lang="zh-CN" altLang="en-US" sz="1400" kern="0" dirty="0" smtClean="0">
                <a:solidFill>
                  <a:schemeClr val="bg1"/>
                </a:solidFill>
                <a:latin typeface="微软雅黑" pitchFamily="34" charset="-122"/>
              </a:rPr>
              <a:t>射线能谱测量实验系统</a:t>
            </a:r>
          </a:p>
        </p:txBody>
      </p:sp>
      <p:sp>
        <p:nvSpPr>
          <p:cNvPr id="42" name="内容占位符 2"/>
          <p:cNvSpPr txBox="1">
            <a:spLocks/>
          </p:cNvSpPr>
          <p:nvPr/>
        </p:nvSpPr>
        <p:spPr bwMode="auto">
          <a:xfrm>
            <a:off x="641191" y="5672853"/>
            <a:ext cx="8229600" cy="39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微软雅黑" pitchFamily="34" charset="-122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ea typeface="微软雅黑" pitchFamily="34" charset="-122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微软雅黑" pitchFamily="34" charset="-122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  <a:ea typeface="微软雅黑" pitchFamily="34" charset="-122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微软雅黑" pitchFamily="34" charset="-122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zh-CN" altLang="en-US" sz="1800" kern="0" dirty="0" smtClean="0"/>
              <a:t>实验数据处理（图中为多道能量标定）</a:t>
            </a:r>
            <a:endParaRPr lang="zh-CN" altLang="en-US" sz="1800" kern="0" dirty="0"/>
          </a:p>
        </p:txBody>
      </p:sp>
      <p:pic>
        <p:nvPicPr>
          <p:cNvPr id="9" name="图片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6311583" cy="40504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6919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921"/>
    </mc:Choice>
    <mc:Fallback>
      <p:transition spd="slow" advTm="1092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r>
              <a:rPr lang="zh-CN" altLang="en-US" sz="4000" dirty="0" smtClean="0"/>
              <a:t>测试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26355C-392D-46D8-B464-D9ACF04BD76B}" type="slidenum">
              <a:rPr lang="en-US" altLang="zh-CN" smtClean="0"/>
              <a:pPr>
                <a:defRPr/>
              </a:pPr>
              <a:t>12</a:t>
            </a:fld>
            <a:endParaRPr lang="en-US" altLang="zh-CN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612638" y="114935"/>
            <a:ext cx="480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微软雅黑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400" kern="0" dirty="0" smtClean="0">
                <a:solidFill>
                  <a:schemeClr val="bg1"/>
                </a:solidFill>
                <a:latin typeface="微软雅黑" pitchFamily="34" charset="-122"/>
              </a:rPr>
              <a:t>基于可重构技术的大学物理</a:t>
            </a:r>
            <a:r>
              <a:rPr lang="en-US" altLang="zh-CN" sz="1400" kern="0" dirty="0" smtClean="0">
                <a:solidFill>
                  <a:schemeClr val="bg1"/>
                </a:solidFill>
                <a:latin typeface="微软雅黑" pitchFamily="34" charset="-122"/>
              </a:rPr>
              <a:t>X</a:t>
            </a:r>
            <a:r>
              <a:rPr lang="zh-CN" altLang="en-US" sz="1400" kern="0" dirty="0" smtClean="0">
                <a:solidFill>
                  <a:schemeClr val="bg1"/>
                </a:solidFill>
                <a:latin typeface="微软雅黑" pitchFamily="34" charset="-122"/>
              </a:rPr>
              <a:t>射线能谱测量实验系统</a:t>
            </a:r>
          </a:p>
        </p:txBody>
      </p:sp>
      <p:sp>
        <p:nvSpPr>
          <p:cNvPr id="42" name="内容占位符 2"/>
          <p:cNvSpPr txBox="1">
            <a:spLocks/>
          </p:cNvSpPr>
          <p:nvPr/>
        </p:nvSpPr>
        <p:spPr bwMode="auto">
          <a:xfrm>
            <a:off x="533400" y="5348964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微软雅黑" pitchFamily="34" charset="-122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ea typeface="微软雅黑" pitchFamily="34" charset="-122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微软雅黑" pitchFamily="34" charset="-122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  <a:ea typeface="微软雅黑" pitchFamily="34" charset="-122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微软雅黑" pitchFamily="34" charset="-122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zh-CN" altLang="en-US" sz="1800" kern="0" dirty="0" smtClean="0"/>
              <a:t>实测数据拟合结果（相关系数均大于</a:t>
            </a:r>
            <a:r>
              <a:rPr lang="en-US" altLang="zh-CN" sz="1800" kern="0" dirty="0" smtClean="0"/>
              <a:t>0.99</a:t>
            </a:r>
            <a:r>
              <a:rPr lang="zh-CN" altLang="en-US" sz="1800" kern="0" dirty="0" smtClean="0"/>
              <a:t>）</a:t>
            </a:r>
            <a:endParaRPr lang="en-US" altLang="zh-CN" sz="1800" kern="0" dirty="0" smtClean="0"/>
          </a:p>
          <a:p>
            <a:pPr marL="0" indent="0" algn="ctr">
              <a:buNone/>
            </a:pPr>
            <a:r>
              <a:rPr lang="zh-CN" altLang="en-US" sz="1800" dirty="0" smtClean="0"/>
              <a:t>在使</a:t>
            </a:r>
            <a:r>
              <a:rPr lang="zh-CN" altLang="zh-CN" sz="1800" dirty="0" smtClean="0"/>
              <a:t>用</a:t>
            </a:r>
            <a:r>
              <a:rPr lang="zh-CN" altLang="zh-CN" sz="1800" dirty="0"/>
              <a:t>滑移脉冲发生器对</a:t>
            </a:r>
            <a:r>
              <a:rPr lang="en-US" altLang="zh-CN" sz="1800" dirty="0"/>
              <a:t>ADC</a:t>
            </a:r>
            <a:r>
              <a:rPr lang="zh-CN" altLang="zh-CN" sz="1800" dirty="0"/>
              <a:t>非线性进行修正后，其精度还将得到进一步提高</a:t>
            </a:r>
            <a:endParaRPr lang="zh-CN" altLang="en-US" sz="1800" kern="0" dirty="0"/>
          </a:p>
        </p:txBody>
      </p:sp>
      <p:pic>
        <p:nvPicPr>
          <p:cNvPr id="7" name="图片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600200"/>
            <a:ext cx="7848600" cy="37487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2550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125"/>
    </mc:Choice>
    <mc:Fallback>
      <p:transition spd="slow" advTm="47125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r>
              <a:rPr lang="zh-CN" altLang="en-US" sz="4000" dirty="0" smtClean="0"/>
              <a:t>应用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26355C-392D-46D8-B464-D9ACF04BD76B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612638" y="114935"/>
            <a:ext cx="480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微软雅黑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400" kern="0" dirty="0" smtClean="0">
                <a:solidFill>
                  <a:schemeClr val="bg1"/>
                </a:solidFill>
                <a:latin typeface="微软雅黑" pitchFamily="34" charset="-122"/>
              </a:rPr>
              <a:t>基于可重构技术的大学物理</a:t>
            </a:r>
            <a:r>
              <a:rPr lang="en-US" altLang="zh-CN" sz="1400" kern="0" dirty="0" smtClean="0">
                <a:solidFill>
                  <a:schemeClr val="bg1"/>
                </a:solidFill>
                <a:latin typeface="微软雅黑" pitchFamily="34" charset="-122"/>
              </a:rPr>
              <a:t>X</a:t>
            </a:r>
            <a:r>
              <a:rPr lang="zh-CN" altLang="en-US" sz="1400" kern="0" dirty="0" smtClean="0">
                <a:solidFill>
                  <a:schemeClr val="bg1"/>
                </a:solidFill>
                <a:latin typeface="微软雅黑" pitchFamily="34" charset="-122"/>
              </a:rPr>
              <a:t>射线能谱测量实验系统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71" y="1839646"/>
            <a:ext cx="4316436" cy="3200400"/>
          </a:xfrm>
          <a:prstGeom prst="rect">
            <a:avLst/>
          </a:prstGeom>
        </p:spPr>
      </p:pic>
      <p:pic>
        <p:nvPicPr>
          <p:cNvPr id="9" name="Picture 4" descr="外壳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667000"/>
            <a:ext cx="3104868" cy="1733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右箭头 9"/>
          <p:cNvSpPr/>
          <p:nvPr/>
        </p:nvSpPr>
        <p:spPr>
          <a:xfrm>
            <a:off x="4783088" y="3027040"/>
            <a:ext cx="1127602" cy="481809"/>
          </a:xfrm>
          <a:prstGeom prst="rightArrow">
            <a:avLst/>
          </a:prstGeom>
          <a:solidFill>
            <a:schemeClr val="accent1">
              <a:lumMod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279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24"/>
    </mc:Choice>
    <mc:Fallback>
      <p:transition spd="slow" advTm="8324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r>
              <a:rPr lang="zh-CN" altLang="en-US" sz="4000" dirty="0" smtClean="0"/>
              <a:t>总结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26355C-392D-46D8-B464-D9ACF04BD76B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612638" y="114935"/>
            <a:ext cx="480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微软雅黑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400" kern="0" dirty="0" smtClean="0">
                <a:solidFill>
                  <a:schemeClr val="bg1"/>
                </a:solidFill>
                <a:latin typeface="微软雅黑" pitchFamily="34" charset="-122"/>
              </a:rPr>
              <a:t>基于可重构技术的大学物理</a:t>
            </a:r>
            <a:r>
              <a:rPr lang="en-US" altLang="zh-CN" sz="1400" kern="0" dirty="0" smtClean="0">
                <a:solidFill>
                  <a:schemeClr val="bg1"/>
                </a:solidFill>
                <a:latin typeface="微软雅黑" pitchFamily="34" charset="-122"/>
              </a:rPr>
              <a:t>X</a:t>
            </a:r>
            <a:r>
              <a:rPr lang="zh-CN" altLang="en-US" sz="1400" kern="0" dirty="0" smtClean="0">
                <a:solidFill>
                  <a:schemeClr val="bg1"/>
                </a:solidFill>
                <a:latin typeface="微软雅黑" pitchFamily="34" charset="-122"/>
              </a:rPr>
              <a:t>射线能谱测量实验系统</a:t>
            </a:r>
          </a:p>
        </p:txBody>
      </p:sp>
      <p:sp>
        <p:nvSpPr>
          <p:cNvPr id="11" name="内容占位符 2"/>
          <p:cNvSpPr>
            <a:spLocks noGrp="1"/>
          </p:cNvSpPr>
          <p:nvPr>
            <p:ph idx="1"/>
          </p:nvPr>
        </p:nvSpPr>
        <p:spPr>
          <a:xfrm>
            <a:off x="1104900" y="2398102"/>
            <a:ext cx="7086600" cy="2070735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000" b="1" dirty="0" smtClean="0"/>
              <a:t>经过长期使用本套系统有以下优点：</a:t>
            </a:r>
            <a:endParaRPr lang="en-US" altLang="zh-CN" sz="2000" b="1" dirty="0" smtClean="0"/>
          </a:p>
          <a:p>
            <a:pPr marL="0" indent="0">
              <a:buNone/>
            </a:pPr>
            <a:endParaRPr lang="en-US" altLang="zh-CN" sz="20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1800" dirty="0" smtClean="0">
                <a:solidFill>
                  <a:srgbClr val="336600"/>
                </a:solidFill>
              </a:rPr>
              <a:t>测量精度高，能够很好地反应物理规律</a:t>
            </a:r>
            <a:endParaRPr lang="zh-CN" altLang="en-US" sz="1800" dirty="0">
              <a:solidFill>
                <a:srgbClr val="3366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zh-CN" sz="1800" dirty="0" smtClean="0">
                <a:solidFill>
                  <a:srgbClr val="336600"/>
                </a:solidFill>
              </a:rPr>
              <a:t>体积</a:t>
            </a:r>
            <a:r>
              <a:rPr lang="zh-CN" altLang="en-US" sz="1800" dirty="0" smtClean="0">
                <a:solidFill>
                  <a:srgbClr val="336600"/>
                </a:solidFill>
              </a:rPr>
              <a:t>小</a:t>
            </a:r>
            <a:r>
              <a:rPr lang="zh-CN" altLang="zh-CN" sz="1800" dirty="0" smtClean="0">
                <a:solidFill>
                  <a:srgbClr val="336600"/>
                </a:solidFill>
              </a:rPr>
              <a:t>、操作</a:t>
            </a:r>
            <a:r>
              <a:rPr lang="zh-CN" altLang="en-US" sz="1800" dirty="0" smtClean="0">
                <a:solidFill>
                  <a:srgbClr val="336600"/>
                </a:solidFill>
              </a:rPr>
              <a:t>简单、</a:t>
            </a:r>
            <a:r>
              <a:rPr lang="zh-CN" altLang="en-US" sz="1800" dirty="0">
                <a:solidFill>
                  <a:srgbClr val="336600"/>
                </a:solidFill>
              </a:rPr>
              <a:t>可靠性强、故障率低</a:t>
            </a:r>
            <a:endParaRPr lang="en-US" altLang="zh-CN" sz="1800" dirty="0" smtClean="0">
              <a:solidFill>
                <a:srgbClr val="3366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1800" dirty="0" smtClean="0">
                <a:solidFill>
                  <a:srgbClr val="336600"/>
                </a:solidFill>
              </a:rPr>
              <a:t>功能强大，设计先进，能够反映最新的技术手段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12" name="椭圆 11"/>
          <p:cNvSpPr/>
          <p:nvPr/>
        </p:nvSpPr>
        <p:spPr>
          <a:xfrm>
            <a:off x="6189823" y="1217637"/>
            <a:ext cx="2860352" cy="135959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教学效能大幅提升</a:t>
            </a:r>
            <a:endParaRPr lang="zh-CN" alt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右箭头 12"/>
          <p:cNvSpPr/>
          <p:nvPr/>
        </p:nvSpPr>
        <p:spPr>
          <a:xfrm rot="18685177">
            <a:off x="6013833" y="2746847"/>
            <a:ext cx="1152128" cy="504056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9896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557"/>
    </mc:Choice>
    <mc:Fallback>
      <p:transition spd="slow" advTm="295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r>
              <a:rPr lang="zh-CN" altLang="en-US" sz="4000" dirty="0" smtClean="0"/>
              <a:t>拓展（可重构的应用）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26355C-392D-46D8-B464-D9ACF04BD76B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612638" y="114935"/>
            <a:ext cx="480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微软雅黑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400" kern="0" dirty="0" smtClean="0">
                <a:solidFill>
                  <a:schemeClr val="bg1"/>
                </a:solidFill>
                <a:latin typeface="微软雅黑" pitchFamily="34" charset="-122"/>
              </a:rPr>
              <a:t>基于可重构技术的大学物理</a:t>
            </a:r>
            <a:r>
              <a:rPr lang="en-US" altLang="zh-CN" sz="1400" kern="0" dirty="0" smtClean="0">
                <a:solidFill>
                  <a:schemeClr val="bg1"/>
                </a:solidFill>
                <a:latin typeface="微软雅黑" pitchFamily="34" charset="-122"/>
              </a:rPr>
              <a:t>X</a:t>
            </a:r>
            <a:r>
              <a:rPr lang="zh-CN" altLang="en-US" sz="1400" kern="0" dirty="0" smtClean="0">
                <a:solidFill>
                  <a:schemeClr val="bg1"/>
                </a:solidFill>
                <a:latin typeface="微软雅黑" pitchFamily="34" charset="-122"/>
              </a:rPr>
              <a:t>射线能谱测量实验系统</a:t>
            </a:r>
          </a:p>
        </p:txBody>
      </p:sp>
      <p:sp>
        <p:nvSpPr>
          <p:cNvPr id="11" name="内容占位符 2"/>
          <p:cNvSpPr>
            <a:spLocks noGrp="1"/>
          </p:cNvSpPr>
          <p:nvPr>
            <p:ph idx="1"/>
          </p:nvPr>
        </p:nvSpPr>
        <p:spPr>
          <a:xfrm>
            <a:off x="1104900" y="1481051"/>
            <a:ext cx="7086600" cy="2070735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000" b="1" dirty="0" smtClean="0"/>
              <a:t>本套系统基于可重构的理念设计</a:t>
            </a:r>
            <a:endParaRPr lang="en-US" altLang="zh-CN" sz="20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1800" dirty="0" smtClean="0">
                <a:solidFill>
                  <a:srgbClr val="336600"/>
                </a:solidFill>
              </a:rPr>
              <a:t>采用</a:t>
            </a:r>
            <a:r>
              <a:rPr lang="zh-CN" altLang="en-US" sz="1800" dirty="0">
                <a:solidFill>
                  <a:srgbClr val="336600"/>
                </a:solidFill>
              </a:rPr>
              <a:t>模块化设计，通用性极强</a:t>
            </a:r>
            <a:endParaRPr lang="en-US" altLang="zh-CN" sz="1800" dirty="0">
              <a:solidFill>
                <a:srgbClr val="3366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zh-CN" altLang="en-US" sz="1800" dirty="0" smtClean="0">
              <a:solidFill>
                <a:srgbClr val="3366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1800" dirty="0" smtClean="0">
                <a:solidFill>
                  <a:srgbClr val="336600"/>
                </a:solidFill>
              </a:rPr>
              <a:t>根据实验需求，通过更换前段信号输入通道，调用</a:t>
            </a:r>
            <a:r>
              <a:rPr lang="en-US" altLang="zh-CN" sz="1800" dirty="0" smtClean="0">
                <a:solidFill>
                  <a:srgbClr val="336600"/>
                </a:solidFill>
              </a:rPr>
              <a:t>FPGA</a:t>
            </a:r>
            <a:r>
              <a:rPr lang="zh-CN" altLang="en-US" sz="1800" dirty="0" smtClean="0">
                <a:solidFill>
                  <a:srgbClr val="336600"/>
                </a:solidFill>
              </a:rPr>
              <a:t>内部的不同</a:t>
            </a:r>
            <a:r>
              <a:rPr lang="en-US" altLang="zh-CN" sz="1800" dirty="0" smtClean="0">
                <a:solidFill>
                  <a:srgbClr val="336600"/>
                </a:solidFill>
              </a:rPr>
              <a:t>IP core</a:t>
            </a:r>
            <a:r>
              <a:rPr lang="zh-CN" altLang="en-US" sz="1800" dirty="0" smtClean="0">
                <a:solidFill>
                  <a:srgbClr val="336600"/>
                </a:solidFill>
              </a:rPr>
              <a:t>，可以配置成不同的实验系统</a:t>
            </a:r>
            <a:endParaRPr lang="en-US" altLang="zh-CN" sz="1800" dirty="0" smtClean="0">
              <a:solidFill>
                <a:srgbClr val="336600"/>
              </a:solidFill>
            </a:endParaRPr>
          </a:p>
          <a:p>
            <a:pPr marL="0" indent="0">
              <a:buNone/>
            </a:pPr>
            <a:r>
              <a:rPr lang="en-US" altLang="zh-CN" sz="1800" b="1" dirty="0" smtClean="0"/>
              <a:t>    —</a:t>
            </a:r>
            <a:r>
              <a:rPr lang="zh-CN" altLang="en-US" sz="1800" b="1" dirty="0" smtClean="0"/>
              <a:t>示波器、单道、定标器、时间多道、任意波形发生器等等，几乎</a:t>
            </a:r>
            <a:endParaRPr lang="en-US" altLang="zh-CN" sz="1800" b="1" dirty="0" smtClean="0"/>
          </a:p>
          <a:p>
            <a:pPr marL="0" indent="0">
              <a:buNone/>
            </a:pPr>
            <a:r>
              <a:rPr lang="en-US" altLang="zh-CN" sz="1800" b="1" dirty="0"/>
              <a:t> </a:t>
            </a:r>
            <a:r>
              <a:rPr lang="zh-CN" altLang="en-US" sz="1800" b="1" dirty="0" smtClean="0"/>
              <a:t>      能够满足所有核与粒子物理实验的需求</a:t>
            </a:r>
            <a:endParaRPr lang="en-US" altLang="zh-CN" sz="1800" dirty="0" smtClean="0">
              <a:solidFill>
                <a:srgbClr val="3366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3352800"/>
            <a:ext cx="3657600" cy="245444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38" y="3342156"/>
            <a:ext cx="3810000" cy="2475729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3696884"/>
            <a:ext cx="4038600" cy="2677126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0413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557"/>
    </mc:Choice>
    <mc:Fallback>
      <p:transition spd="slow" advTm="295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r>
              <a:rPr lang="zh-CN" altLang="en-US" sz="4000" dirty="0" smtClean="0"/>
              <a:t>进一步的工作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26355C-392D-46D8-B464-D9ACF04BD76B}" type="slidenum">
              <a:rPr lang="en-US" altLang="zh-CN" smtClean="0"/>
              <a:pPr>
                <a:defRPr/>
              </a:pPr>
              <a:t>16</a:t>
            </a:fld>
            <a:endParaRPr lang="en-US" altLang="zh-CN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612638" y="114935"/>
            <a:ext cx="480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微软雅黑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400" kern="0" dirty="0" smtClean="0">
                <a:solidFill>
                  <a:schemeClr val="bg1"/>
                </a:solidFill>
                <a:latin typeface="微软雅黑" pitchFamily="34" charset="-122"/>
              </a:rPr>
              <a:t>基于可重构技术的大学物理</a:t>
            </a:r>
            <a:r>
              <a:rPr lang="en-US" altLang="zh-CN" sz="1400" kern="0" dirty="0" smtClean="0">
                <a:solidFill>
                  <a:schemeClr val="bg1"/>
                </a:solidFill>
                <a:latin typeface="微软雅黑" pitchFamily="34" charset="-122"/>
              </a:rPr>
              <a:t>X</a:t>
            </a:r>
            <a:r>
              <a:rPr lang="zh-CN" altLang="en-US" sz="1400" kern="0" dirty="0" smtClean="0">
                <a:solidFill>
                  <a:schemeClr val="bg1"/>
                </a:solidFill>
                <a:latin typeface="微软雅黑" pitchFamily="34" charset="-122"/>
              </a:rPr>
              <a:t>射线能谱测量实验系统</a:t>
            </a:r>
          </a:p>
        </p:txBody>
      </p:sp>
      <p:sp>
        <p:nvSpPr>
          <p:cNvPr id="11" name="内容占位符 2"/>
          <p:cNvSpPr>
            <a:spLocks noGrp="1"/>
          </p:cNvSpPr>
          <p:nvPr>
            <p:ph idx="1"/>
          </p:nvPr>
        </p:nvSpPr>
        <p:spPr>
          <a:xfrm>
            <a:off x="1104900" y="1219200"/>
            <a:ext cx="7086600" cy="3200400"/>
          </a:xfrm>
        </p:spPr>
        <p:txBody>
          <a:bodyPr/>
          <a:lstStyle/>
          <a:p>
            <a:pPr marL="0" indent="0">
              <a:buNone/>
            </a:pPr>
            <a:endParaRPr lang="en-US" altLang="zh-CN" sz="20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1800" dirty="0">
                <a:solidFill>
                  <a:srgbClr val="336600"/>
                </a:solidFill>
              </a:rPr>
              <a:t>利用波形发生功能完成虚拟核仿真信号</a:t>
            </a:r>
            <a:r>
              <a:rPr lang="zh-CN" altLang="en-US" sz="1800" dirty="0" smtClean="0">
                <a:solidFill>
                  <a:srgbClr val="336600"/>
                </a:solidFill>
              </a:rPr>
              <a:t>源的设计</a:t>
            </a:r>
            <a:endParaRPr lang="en-US" altLang="zh-CN" sz="1800" dirty="0" smtClean="0">
              <a:solidFill>
                <a:srgbClr val="336600"/>
              </a:solidFill>
            </a:endParaRPr>
          </a:p>
          <a:p>
            <a:pPr marL="0" indent="0">
              <a:buNone/>
            </a:pPr>
            <a:r>
              <a:rPr lang="en-US" altLang="zh-CN" sz="1800" dirty="0" smtClean="0">
                <a:solidFill>
                  <a:srgbClr val="336600"/>
                </a:solidFill>
              </a:rPr>
              <a:t>    </a:t>
            </a:r>
            <a:r>
              <a:rPr lang="en-US" altLang="zh-CN" sz="1800" b="1" dirty="0" smtClean="0"/>
              <a:t>—</a:t>
            </a:r>
            <a:r>
              <a:rPr lang="zh-CN" altLang="en-US" sz="1800" dirty="0" smtClean="0"/>
              <a:t>替代有安全隐患的放射源和探测器系统</a:t>
            </a:r>
            <a:endParaRPr lang="en-US" altLang="zh-CN" sz="1800" dirty="0" smtClean="0"/>
          </a:p>
          <a:p>
            <a:pPr marL="0" indent="0">
              <a:buNone/>
            </a:pPr>
            <a:endParaRPr lang="zh-CN" altLang="en-US" sz="1800" dirty="0">
              <a:solidFill>
                <a:srgbClr val="3366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1800" dirty="0" smtClean="0">
                <a:solidFill>
                  <a:srgbClr val="336600"/>
                </a:solidFill>
              </a:rPr>
              <a:t>完善网络数据库系统</a:t>
            </a:r>
            <a:endParaRPr lang="en-US" altLang="zh-CN" sz="1800" dirty="0" smtClean="0">
              <a:solidFill>
                <a:srgbClr val="336600"/>
              </a:solidFill>
            </a:endParaRPr>
          </a:p>
          <a:p>
            <a:pPr marL="0" indent="0">
              <a:buNone/>
            </a:pPr>
            <a:r>
              <a:rPr lang="en-US" altLang="zh-CN" sz="1800" dirty="0" smtClean="0">
                <a:solidFill>
                  <a:srgbClr val="336600"/>
                </a:solidFill>
              </a:rPr>
              <a:t>    </a:t>
            </a:r>
            <a:r>
              <a:rPr lang="en-US" altLang="zh-CN" sz="1800" b="1" dirty="0" smtClean="0"/>
              <a:t>—</a:t>
            </a:r>
            <a:r>
              <a:rPr lang="zh-CN" altLang="en-US" sz="1800" dirty="0" smtClean="0"/>
              <a:t>实现</a:t>
            </a:r>
            <a:r>
              <a:rPr lang="zh-CN" altLang="zh-CN" sz="1800" dirty="0" smtClean="0"/>
              <a:t>实验</a:t>
            </a:r>
            <a:r>
              <a:rPr lang="zh-CN" altLang="zh-CN" sz="1800" dirty="0"/>
              <a:t>教学管理的</a:t>
            </a:r>
            <a:r>
              <a:rPr lang="zh-CN" altLang="zh-CN" sz="1800" dirty="0" smtClean="0"/>
              <a:t>一体化</a:t>
            </a:r>
            <a:endParaRPr lang="en-US" altLang="zh-CN" sz="1800" dirty="0" smtClean="0"/>
          </a:p>
          <a:p>
            <a:pPr marL="0" indent="0">
              <a:buNone/>
            </a:pPr>
            <a:endParaRPr lang="en-US" altLang="zh-CN" sz="1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1800" dirty="0" smtClean="0">
                <a:solidFill>
                  <a:srgbClr val="336600"/>
                </a:solidFill>
              </a:rPr>
              <a:t>丰富功能库</a:t>
            </a:r>
            <a:endParaRPr lang="en-US" altLang="zh-CN" sz="1800" dirty="0">
              <a:solidFill>
                <a:srgbClr val="336600"/>
              </a:solidFill>
            </a:endParaRPr>
          </a:p>
          <a:p>
            <a:pPr marL="0" indent="0">
              <a:buNone/>
            </a:pPr>
            <a:r>
              <a:rPr lang="en-US" altLang="zh-CN" sz="1800" dirty="0">
                <a:solidFill>
                  <a:srgbClr val="336600"/>
                </a:solidFill>
              </a:rPr>
              <a:t>    </a:t>
            </a:r>
            <a:r>
              <a:rPr lang="en-US" altLang="zh-CN" sz="1800" b="1" dirty="0" smtClean="0"/>
              <a:t>—</a:t>
            </a:r>
            <a:r>
              <a:rPr lang="zh-CN" altLang="en-US" sz="1800" dirty="0" smtClean="0"/>
              <a:t>满足更多的物理实验需求</a:t>
            </a:r>
            <a:endParaRPr lang="en-US" altLang="zh-CN" sz="1800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0212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557"/>
    </mc:Choice>
    <mc:Fallback>
      <p:transition spd="slow" advTm="29557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55676" y="2996953"/>
            <a:ext cx="5829300" cy="1021556"/>
          </a:xfrm>
        </p:spPr>
        <p:txBody>
          <a:bodyPr/>
          <a:lstStyle/>
          <a:p>
            <a:pPr algn="ctr"/>
            <a:r>
              <a:rPr lang="zh-CN" altLang="en-US" sz="3300" dirty="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</a:rPr>
              <a:t>敬请批评指正，谢谢！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4C74A-DA20-4C7E-9D5B-4A87C9D8D160}" type="slidenum">
              <a:rPr lang="en-US" altLang="zh-CN" smtClean="0"/>
              <a:pPr>
                <a:defRPr/>
              </a:pPr>
              <a:t>17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26355C-392D-46D8-B464-D9ACF04BD76B}" type="slidenum">
              <a:rPr lang="en-US" altLang="zh-CN" smtClean="0"/>
              <a:pPr>
                <a:defRPr/>
              </a:pPr>
              <a:t>2</a:t>
            </a:fld>
            <a:endParaRPr lang="en-US" altLang="zh-CN"/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533400" y="50270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微软雅黑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zh-CN" altLang="en-US" sz="4000" kern="0" dirty="0" smtClean="0"/>
              <a:t>内容摘要</a:t>
            </a:r>
            <a:endParaRPr lang="zh-CN" altLang="en-US" sz="4000" kern="0" dirty="0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136863" y="1830735"/>
            <a:ext cx="5069664" cy="533710"/>
            <a:chOff x="0" y="0"/>
            <a:chExt cx="3408" cy="419"/>
          </a:xfrm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0" y="0"/>
              <a:ext cx="480" cy="419"/>
              <a:chOff x="0" y="0"/>
              <a:chExt cx="1549" cy="1351"/>
            </a:xfrm>
          </p:grpSpPr>
          <p:sp>
            <p:nvSpPr>
              <p:cNvPr id="12" name="AutoShape 76"/>
              <p:cNvSpPr>
                <a:spLocks noChangeArrowheads="1"/>
              </p:cNvSpPr>
              <p:nvPr/>
            </p:nvSpPr>
            <p:spPr bwMode="auto">
              <a:xfrm>
                <a:off x="13" y="23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Wingdings" panose="05000000000000000000" pitchFamily="2" charset="2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 typeface="Arial" panose="020B0604020202020204" pitchFamily="34" charset="0"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13" name="AutoShape 7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189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Wingdings" panose="05000000000000000000" pitchFamily="2" charset="2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 typeface="Arial" panose="020B0604020202020204" pitchFamily="34" charset="0"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14" name="AutoShape 78"/>
              <p:cNvSpPr>
                <a:spLocks noChangeArrowheads="1"/>
              </p:cNvSpPr>
              <p:nvPr/>
            </p:nvSpPr>
            <p:spPr bwMode="auto">
              <a:xfrm>
                <a:off x="90" y="81"/>
                <a:ext cx="1349" cy="1167"/>
              </a:xfrm>
              <a:prstGeom prst="hexagon">
                <a:avLst>
                  <a:gd name="adj" fmla="val 28894"/>
                  <a:gd name="vf" fmla="val 115470"/>
                </a:avLst>
              </a:prstGeom>
              <a:gradFill rotWithShape="1">
                <a:gsLst>
                  <a:gs pos="0">
                    <a:schemeClr val="accent1"/>
                  </a:gs>
                  <a:gs pos="50000">
                    <a:srgbClr val="115252"/>
                  </a:gs>
                  <a:gs pos="100000">
                    <a:schemeClr val="accent1"/>
                  </a:gs>
                </a:gsLst>
                <a:lin ang="18900000" scaled="1"/>
              </a:gradFill>
              <a:ln w="9525" cmpd="sng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zh-CN" altLang="en-US" smtClean="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9" name="Line 83"/>
            <p:cNvSpPr>
              <a:spLocks noChangeShapeType="1"/>
            </p:cNvSpPr>
            <p:nvPr/>
          </p:nvSpPr>
          <p:spPr bwMode="auto">
            <a:xfrm>
              <a:off x="384" y="384"/>
              <a:ext cx="30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" name="Text Box 84"/>
            <p:cNvSpPr txBox="1">
              <a:spLocks noChangeArrowheads="1"/>
            </p:cNvSpPr>
            <p:nvPr/>
          </p:nvSpPr>
          <p:spPr bwMode="auto">
            <a:xfrm>
              <a:off x="1353" y="48"/>
              <a:ext cx="814" cy="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r>
                <a:rPr lang="zh-CN" altLang="en-US" sz="2000" dirty="0" smtClean="0">
                  <a:solidFill>
                    <a:srgbClr val="163E6A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设计背景</a:t>
              </a:r>
              <a:endParaRPr lang="zh-CN" altLang="en-US" sz="2000" dirty="0">
                <a:solidFill>
                  <a:srgbClr val="163E6A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1" name="Text Box 85"/>
            <p:cNvSpPr txBox="1">
              <a:spLocks noChangeArrowheads="1"/>
            </p:cNvSpPr>
            <p:nvPr/>
          </p:nvSpPr>
          <p:spPr bwMode="auto">
            <a:xfrm>
              <a:off x="125" y="62"/>
              <a:ext cx="220" cy="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r>
                <a:rPr lang="en-US" altLang="zh-CN" sz="2000" b="1" dirty="0">
                  <a:solidFill>
                    <a:srgbClr val="FFFFFF"/>
                  </a:solidFill>
                  <a:ea typeface="宋体" panose="02010600030101010101" pitchFamily="2" charset="-122"/>
                </a:rPr>
                <a:t>1</a:t>
              </a:r>
            </a:p>
          </p:txBody>
        </p:sp>
      </p:grpSp>
      <p:grpSp>
        <p:nvGrpSpPr>
          <p:cNvPr id="49" name="Group 5"/>
          <p:cNvGrpSpPr>
            <a:grpSpLocks/>
          </p:cNvGrpSpPr>
          <p:nvPr/>
        </p:nvGrpSpPr>
        <p:grpSpPr bwMode="auto">
          <a:xfrm>
            <a:off x="2172970" y="2502838"/>
            <a:ext cx="5069664" cy="533710"/>
            <a:chOff x="0" y="0"/>
            <a:chExt cx="3408" cy="419"/>
          </a:xfrm>
        </p:grpSpPr>
        <p:grpSp>
          <p:nvGrpSpPr>
            <p:cNvPr id="50" name="Group 6"/>
            <p:cNvGrpSpPr>
              <a:grpSpLocks/>
            </p:cNvGrpSpPr>
            <p:nvPr/>
          </p:nvGrpSpPr>
          <p:grpSpPr bwMode="auto">
            <a:xfrm>
              <a:off x="0" y="0"/>
              <a:ext cx="480" cy="419"/>
              <a:chOff x="0" y="0"/>
              <a:chExt cx="1549" cy="1351"/>
            </a:xfrm>
          </p:grpSpPr>
          <p:sp>
            <p:nvSpPr>
              <p:cNvPr id="54" name="AutoShape 76"/>
              <p:cNvSpPr>
                <a:spLocks noChangeArrowheads="1"/>
              </p:cNvSpPr>
              <p:nvPr/>
            </p:nvSpPr>
            <p:spPr bwMode="auto">
              <a:xfrm>
                <a:off x="13" y="23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Wingdings" panose="05000000000000000000" pitchFamily="2" charset="2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 typeface="Arial" panose="020B0604020202020204" pitchFamily="34" charset="0"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55" name="AutoShape 7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189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Wingdings" panose="05000000000000000000" pitchFamily="2" charset="2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 typeface="Arial" panose="020B0604020202020204" pitchFamily="34" charset="0"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56" name="AutoShape 78"/>
              <p:cNvSpPr>
                <a:spLocks noChangeArrowheads="1"/>
              </p:cNvSpPr>
              <p:nvPr/>
            </p:nvSpPr>
            <p:spPr bwMode="auto">
              <a:xfrm>
                <a:off x="90" y="81"/>
                <a:ext cx="1349" cy="1167"/>
              </a:xfrm>
              <a:prstGeom prst="hexagon">
                <a:avLst>
                  <a:gd name="adj" fmla="val 28894"/>
                  <a:gd name="vf" fmla="val 115470"/>
                </a:avLst>
              </a:prstGeom>
              <a:gradFill rotWithShape="1">
                <a:gsLst>
                  <a:gs pos="0">
                    <a:schemeClr val="accent1"/>
                  </a:gs>
                  <a:gs pos="50000">
                    <a:srgbClr val="115252"/>
                  </a:gs>
                  <a:gs pos="100000">
                    <a:schemeClr val="accent1"/>
                  </a:gs>
                </a:gsLst>
                <a:lin ang="18900000" scaled="1"/>
              </a:gradFill>
              <a:ln w="9525" cmpd="sng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zh-CN" altLang="en-US" smtClean="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51" name="Line 83"/>
            <p:cNvSpPr>
              <a:spLocks noChangeShapeType="1"/>
            </p:cNvSpPr>
            <p:nvPr/>
          </p:nvSpPr>
          <p:spPr bwMode="auto">
            <a:xfrm>
              <a:off x="384" y="384"/>
              <a:ext cx="30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2" name="Text Box 84"/>
            <p:cNvSpPr txBox="1">
              <a:spLocks noChangeArrowheads="1"/>
            </p:cNvSpPr>
            <p:nvPr/>
          </p:nvSpPr>
          <p:spPr bwMode="auto">
            <a:xfrm>
              <a:off x="1353" y="48"/>
              <a:ext cx="814" cy="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r>
                <a:rPr lang="zh-CN" altLang="en-US" sz="2000" dirty="0">
                  <a:solidFill>
                    <a:srgbClr val="163E6A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总体框架</a:t>
              </a:r>
            </a:p>
          </p:txBody>
        </p:sp>
        <p:sp>
          <p:nvSpPr>
            <p:cNvPr id="53" name="Text Box 85"/>
            <p:cNvSpPr txBox="1">
              <a:spLocks noChangeArrowheads="1"/>
            </p:cNvSpPr>
            <p:nvPr/>
          </p:nvSpPr>
          <p:spPr bwMode="auto">
            <a:xfrm>
              <a:off x="125" y="62"/>
              <a:ext cx="220" cy="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r>
                <a:rPr lang="en-US" altLang="zh-CN" sz="2000" b="1" dirty="0" smtClean="0">
                  <a:solidFill>
                    <a:srgbClr val="FFFFFF"/>
                  </a:solidFill>
                  <a:ea typeface="宋体" panose="02010600030101010101" pitchFamily="2" charset="-122"/>
                </a:rPr>
                <a:t>2</a:t>
              </a:r>
              <a:endParaRPr lang="en-US" altLang="zh-CN" sz="2000" b="1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57" name="Group 5"/>
          <p:cNvGrpSpPr>
            <a:grpSpLocks/>
          </p:cNvGrpSpPr>
          <p:nvPr/>
        </p:nvGrpSpPr>
        <p:grpSpPr bwMode="auto">
          <a:xfrm>
            <a:off x="2172970" y="3165306"/>
            <a:ext cx="5069664" cy="533710"/>
            <a:chOff x="0" y="0"/>
            <a:chExt cx="3408" cy="419"/>
          </a:xfrm>
        </p:grpSpPr>
        <p:grpSp>
          <p:nvGrpSpPr>
            <p:cNvPr id="58" name="Group 6"/>
            <p:cNvGrpSpPr>
              <a:grpSpLocks/>
            </p:cNvGrpSpPr>
            <p:nvPr/>
          </p:nvGrpSpPr>
          <p:grpSpPr bwMode="auto">
            <a:xfrm>
              <a:off x="0" y="0"/>
              <a:ext cx="480" cy="419"/>
              <a:chOff x="0" y="0"/>
              <a:chExt cx="1549" cy="1351"/>
            </a:xfrm>
          </p:grpSpPr>
          <p:sp>
            <p:nvSpPr>
              <p:cNvPr id="62" name="AutoShape 76"/>
              <p:cNvSpPr>
                <a:spLocks noChangeArrowheads="1"/>
              </p:cNvSpPr>
              <p:nvPr/>
            </p:nvSpPr>
            <p:spPr bwMode="auto">
              <a:xfrm>
                <a:off x="13" y="23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Wingdings" panose="05000000000000000000" pitchFamily="2" charset="2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 typeface="Arial" panose="020B0604020202020204" pitchFamily="34" charset="0"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63" name="AutoShape 7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189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Wingdings" panose="05000000000000000000" pitchFamily="2" charset="2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 typeface="Arial" panose="020B0604020202020204" pitchFamily="34" charset="0"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64" name="AutoShape 78"/>
              <p:cNvSpPr>
                <a:spLocks noChangeArrowheads="1"/>
              </p:cNvSpPr>
              <p:nvPr/>
            </p:nvSpPr>
            <p:spPr bwMode="auto">
              <a:xfrm>
                <a:off x="90" y="81"/>
                <a:ext cx="1349" cy="1167"/>
              </a:xfrm>
              <a:prstGeom prst="hexagon">
                <a:avLst>
                  <a:gd name="adj" fmla="val 28894"/>
                  <a:gd name="vf" fmla="val 115470"/>
                </a:avLst>
              </a:prstGeom>
              <a:gradFill rotWithShape="1">
                <a:gsLst>
                  <a:gs pos="0">
                    <a:schemeClr val="accent1"/>
                  </a:gs>
                  <a:gs pos="50000">
                    <a:srgbClr val="115252"/>
                  </a:gs>
                  <a:gs pos="100000">
                    <a:schemeClr val="accent1"/>
                  </a:gs>
                </a:gsLst>
                <a:lin ang="18900000" scaled="1"/>
              </a:gradFill>
              <a:ln w="9525" cmpd="sng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zh-CN" altLang="en-US" smtClean="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59" name="Line 83"/>
            <p:cNvSpPr>
              <a:spLocks noChangeShapeType="1"/>
            </p:cNvSpPr>
            <p:nvPr/>
          </p:nvSpPr>
          <p:spPr bwMode="auto">
            <a:xfrm>
              <a:off x="384" y="384"/>
              <a:ext cx="30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" name="Text Box 84"/>
            <p:cNvSpPr txBox="1">
              <a:spLocks noChangeArrowheads="1"/>
            </p:cNvSpPr>
            <p:nvPr/>
          </p:nvSpPr>
          <p:spPr bwMode="auto">
            <a:xfrm>
              <a:off x="1353" y="48"/>
              <a:ext cx="814" cy="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r>
                <a:rPr lang="zh-CN" altLang="en-US" sz="2000" dirty="0">
                  <a:solidFill>
                    <a:srgbClr val="163E6A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硬件结构</a:t>
              </a:r>
            </a:p>
          </p:txBody>
        </p:sp>
        <p:sp>
          <p:nvSpPr>
            <p:cNvPr id="61" name="Text Box 85"/>
            <p:cNvSpPr txBox="1">
              <a:spLocks noChangeArrowheads="1"/>
            </p:cNvSpPr>
            <p:nvPr/>
          </p:nvSpPr>
          <p:spPr bwMode="auto">
            <a:xfrm>
              <a:off x="125" y="62"/>
              <a:ext cx="220" cy="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r>
                <a:rPr lang="en-US" altLang="zh-CN" sz="2000" b="1" dirty="0">
                  <a:solidFill>
                    <a:srgbClr val="FFFFFF"/>
                  </a:solidFill>
                  <a:ea typeface="宋体" panose="02010600030101010101" pitchFamily="2" charset="-122"/>
                </a:rPr>
                <a:t>3</a:t>
              </a:r>
            </a:p>
          </p:txBody>
        </p:sp>
      </p:grpSp>
      <p:grpSp>
        <p:nvGrpSpPr>
          <p:cNvPr id="65" name="Group 5"/>
          <p:cNvGrpSpPr>
            <a:grpSpLocks/>
          </p:cNvGrpSpPr>
          <p:nvPr/>
        </p:nvGrpSpPr>
        <p:grpSpPr bwMode="auto">
          <a:xfrm>
            <a:off x="2172970" y="3836067"/>
            <a:ext cx="5069664" cy="533710"/>
            <a:chOff x="0" y="0"/>
            <a:chExt cx="3408" cy="419"/>
          </a:xfrm>
        </p:grpSpPr>
        <p:grpSp>
          <p:nvGrpSpPr>
            <p:cNvPr id="66" name="Group 6"/>
            <p:cNvGrpSpPr>
              <a:grpSpLocks/>
            </p:cNvGrpSpPr>
            <p:nvPr/>
          </p:nvGrpSpPr>
          <p:grpSpPr bwMode="auto">
            <a:xfrm>
              <a:off x="0" y="0"/>
              <a:ext cx="480" cy="419"/>
              <a:chOff x="0" y="0"/>
              <a:chExt cx="1549" cy="1351"/>
            </a:xfrm>
          </p:grpSpPr>
          <p:sp>
            <p:nvSpPr>
              <p:cNvPr id="70" name="AutoShape 76"/>
              <p:cNvSpPr>
                <a:spLocks noChangeArrowheads="1"/>
              </p:cNvSpPr>
              <p:nvPr/>
            </p:nvSpPr>
            <p:spPr bwMode="auto">
              <a:xfrm>
                <a:off x="13" y="23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Wingdings" panose="05000000000000000000" pitchFamily="2" charset="2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 typeface="Arial" panose="020B0604020202020204" pitchFamily="34" charset="0"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71" name="AutoShape 7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189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Wingdings" panose="05000000000000000000" pitchFamily="2" charset="2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 typeface="Arial" panose="020B0604020202020204" pitchFamily="34" charset="0"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72" name="AutoShape 78"/>
              <p:cNvSpPr>
                <a:spLocks noChangeArrowheads="1"/>
              </p:cNvSpPr>
              <p:nvPr/>
            </p:nvSpPr>
            <p:spPr bwMode="auto">
              <a:xfrm>
                <a:off x="90" y="81"/>
                <a:ext cx="1349" cy="1167"/>
              </a:xfrm>
              <a:prstGeom prst="hexagon">
                <a:avLst>
                  <a:gd name="adj" fmla="val 28894"/>
                  <a:gd name="vf" fmla="val 115470"/>
                </a:avLst>
              </a:prstGeom>
              <a:gradFill rotWithShape="1">
                <a:gsLst>
                  <a:gs pos="0">
                    <a:schemeClr val="accent1"/>
                  </a:gs>
                  <a:gs pos="50000">
                    <a:srgbClr val="115252"/>
                  </a:gs>
                  <a:gs pos="100000">
                    <a:schemeClr val="accent1"/>
                  </a:gs>
                </a:gsLst>
                <a:lin ang="18900000" scaled="1"/>
              </a:gradFill>
              <a:ln w="9525" cmpd="sng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zh-CN" altLang="en-US" smtClean="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67" name="Line 83"/>
            <p:cNvSpPr>
              <a:spLocks noChangeShapeType="1"/>
            </p:cNvSpPr>
            <p:nvPr/>
          </p:nvSpPr>
          <p:spPr bwMode="auto">
            <a:xfrm>
              <a:off x="384" y="384"/>
              <a:ext cx="30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8" name="Text Box 84"/>
            <p:cNvSpPr txBox="1">
              <a:spLocks noChangeArrowheads="1"/>
            </p:cNvSpPr>
            <p:nvPr/>
          </p:nvSpPr>
          <p:spPr bwMode="auto">
            <a:xfrm>
              <a:off x="1353" y="48"/>
              <a:ext cx="814" cy="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r>
                <a:rPr lang="zh-CN" altLang="en-US" sz="2000" dirty="0" smtClean="0">
                  <a:solidFill>
                    <a:srgbClr val="163E6A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软件设计</a:t>
              </a:r>
              <a:endParaRPr lang="zh-CN" altLang="en-US" sz="2000" dirty="0">
                <a:solidFill>
                  <a:srgbClr val="163E6A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69" name="Text Box 85"/>
            <p:cNvSpPr txBox="1">
              <a:spLocks noChangeArrowheads="1"/>
            </p:cNvSpPr>
            <p:nvPr/>
          </p:nvSpPr>
          <p:spPr bwMode="auto">
            <a:xfrm>
              <a:off x="125" y="62"/>
              <a:ext cx="220" cy="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r>
                <a:rPr lang="en-US" altLang="zh-CN" sz="2000" b="1" dirty="0" smtClean="0">
                  <a:solidFill>
                    <a:srgbClr val="FFFFFF"/>
                  </a:solidFill>
                  <a:ea typeface="宋体" panose="02010600030101010101" pitchFamily="2" charset="-122"/>
                </a:rPr>
                <a:t>4</a:t>
              </a:r>
              <a:endParaRPr lang="en-US" altLang="zh-CN" sz="2000" b="1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73" name="Group 5"/>
          <p:cNvGrpSpPr>
            <a:grpSpLocks/>
          </p:cNvGrpSpPr>
          <p:nvPr/>
        </p:nvGrpSpPr>
        <p:grpSpPr bwMode="auto">
          <a:xfrm>
            <a:off x="2172970" y="4492726"/>
            <a:ext cx="5069664" cy="533710"/>
            <a:chOff x="0" y="0"/>
            <a:chExt cx="3408" cy="419"/>
          </a:xfrm>
        </p:grpSpPr>
        <p:grpSp>
          <p:nvGrpSpPr>
            <p:cNvPr id="74" name="Group 6"/>
            <p:cNvGrpSpPr>
              <a:grpSpLocks/>
            </p:cNvGrpSpPr>
            <p:nvPr/>
          </p:nvGrpSpPr>
          <p:grpSpPr bwMode="auto">
            <a:xfrm>
              <a:off x="0" y="0"/>
              <a:ext cx="480" cy="419"/>
              <a:chOff x="0" y="0"/>
              <a:chExt cx="1549" cy="1351"/>
            </a:xfrm>
          </p:grpSpPr>
          <p:sp>
            <p:nvSpPr>
              <p:cNvPr id="78" name="AutoShape 76"/>
              <p:cNvSpPr>
                <a:spLocks noChangeArrowheads="1"/>
              </p:cNvSpPr>
              <p:nvPr/>
            </p:nvSpPr>
            <p:spPr bwMode="auto">
              <a:xfrm>
                <a:off x="13" y="23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Wingdings" panose="05000000000000000000" pitchFamily="2" charset="2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 typeface="Arial" panose="020B0604020202020204" pitchFamily="34" charset="0"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79" name="AutoShape 7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189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Wingdings" panose="05000000000000000000" pitchFamily="2" charset="2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 typeface="Arial" panose="020B0604020202020204" pitchFamily="34" charset="0"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80" name="AutoShape 78"/>
              <p:cNvSpPr>
                <a:spLocks noChangeArrowheads="1"/>
              </p:cNvSpPr>
              <p:nvPr/>
            </p:nvSpPr>
            <p:spPr bwMode="auto">
              <a:xfrm>
                <a:off x="90" y="81"/>
                <a:ext cx="1349" cy="1167"/>
              </a:xfrm>
              <a:prstGeom prst="hexagon">
                <a:avLst>
                  <a:gd name="adj" fmla="val 28894"/>
                  <a:gd name="vf" fmla="val 115470"/>
                </a:avLst>
              </a:prstGeom>
              <a:gradFill rotWithShape="1">
                <a:gsLst>
                  <a:gs pos="0">
                    <a:schemeClr val="accent1"/>
                  </a:gs>
                  <a:gs pos="50000">
                    <a:srgbClr val="115252"/>
                  </a:gs>
                  <a:gs pos="100000">
                    <a:schemeClr val="accent1"/>
                  </a:gs>
                </a:gsLst>
                <a:lin ang="18900000" scaled="1"/>
              </a:gradFill>
              <a:ln w="9525" cmpd="sng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zh-CN" altLang="en-US" smtClean="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75" name="Line 83"/>
            <p:cNvSpPr>
              <a:spLocks noChangeShapeType="1"/>
            </p:cNvSpPr>
            <p:nvPr/>
          </p:nvSpPr>
          <p:spPr bwMode="auto">
            <a:xfrm>
              <a:off x="384" y="384"/>
              <a:ext cx="30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" name="Text Box 84"/>
            <p:cNvSpPr txBox="1">
              <a:spLocks noChangeArrowheads="1"/>
            </p:cNvSpPr>
            <p:nvPr/>
          </p:nvSpPr>
          <p:spPr bwMode="auto">
            <a:xfrm>
              <a:off x="1267" y="21"/>
              <a:ext cx="986" cy="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r>
                <a:rPr lang="zh-CN" altLang="en-US" sz="2000" dirty="0" smtClean="0">
                  <a:solidFill>
                    <a:srgbClr val="163E6A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测试与应用</a:t>
              </a:r>
              <a:endParaRPr lang="zh-CN" altLang="en-US" sz="2000" dirty="0">
                <a:solidFill>
                  <a:srgbClr val="163E6A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77" name="Text Box 85"/>
            <p:cNvSpPr txBox="1">
              <a:spLocks noChangeArrowheads="1"/>
            </p:cNvSpPr>
            <p:nvPr/>
          </p:nvSpPr>
          <p:spPr bwMode="auto">
            <a:xfrm>
              <a:off x="125" y="62"/>
              <a:ext cx="220" cy="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r>
                <a:rPr lang="en-US" altLang="zh-CN" sz="2000" b="1" dirty="0" smtClean="0">
                  <a:solidFill>
                    <a:srgbClr val="FFFFFF"/>
                  </a:solidFill>
                  <a:ea typeface="宋体" panose="02010600030101010101" pitchFamily="2" charset="-122"/>
                </a:rPr>
                <a:t>5</a:t>
              </a:r>
              <a:endParaRPr lang="en-US" altLang="zh-CN" sz="2000" b="1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81" name="Group 5"/>
          <p:cNvGrpSpPr>
            <a:grpSpLocks/>
          </p:cNvGrpSpPr>
          <p:nvPr/>
        </p:nvGrpSpPr>
        <p:grpSpPr bwMode="auto">
          <a:xfrm>
            <a:off x="2208530" y="5142686"/>
            <a:ext cx="5069664" cy="533710"/>
            <a:chOff x="0" y="0"/>
            <a:chExt cx="3408" cy="419"/>
          </a:xfrm>
        </p:grpSpPr>
        <p:grpSp>
          <p:nvGrpSpPr>
            <p:cNvPr id="82" name="Group 6"/>
            <p:cNvGrpSpPr>
              <a:grpSpLocks/>
            </p:cNvGrpSpPr>
            <p:nvPr/>
          </p:nvGrpSpPr>
          <p:grpSpPr bwMode="auto">
            <a:xfrm>
              <a:off x="0" y="0"/>
              <a:ext cx="480" cy="419"/>
              <a:chOff x="0" y="0"/>
              <a:chExt cx="1549" cy="1351"/>
            </a:xfrm>
          </p:grpSpPr>
          <p:sp>
            <p:nvSpPr>
              <p:cNvPr id="86" name="AutoShape 76"/>
              <p:cNvSpPr>
                <a:spLocks noChangeArrowheads="1"/>
              </p:cNvSpPr>
              <p:nvPr/>
            </p:nvSpPr>
            <p:spPr bwMode="auto">
              <a:xfrm>
                <a:off x="13" y="23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Wingdings" panose="05000000000000000000" pitchFamily="2" charset="2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 typeface="Arial" panose="020B0604020202020204" pitchFamily="34" charset="0"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87" name="AutoShape 7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189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Wingdings" panose="05000000000000000000" pitchFamily="2" charset="2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 typeface="Arial" panose="020B0604020202020204" pitchFamily="34" charset="0"/>
                  <a:buNone/>
                </a:pPr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88" name="AutoShape 78"/>
              <p:cNvSpPr>
                <a:spLocks noChangeArrowheads="1"/>
              </p:cNvSpPr>
              <p:nvPr/>
            </p:nvSpPr>
            <p:spPr bwMode="auto">
              <a:xfrm>
                <a:off x="90" y="81"/>
                <a:ext cx="1349" cy="1167"/>
              </a:xfrm>
              <a:prstGeom prst="hexagon">
                <a:avLst>
                  <a:gd name="adj" fmla="val 28894"/>
                  <a:gd name="vf" fmla="val 115470"/>
                </a:avLst>
              </a:prstGeom>
              <a:gradFill rotWithShape="1">
                <a:gsLst>
                  <a:gs pos="0">
                    <a:schemeClr val="accent1"/>
                  </a:gs>
                  <a:gs pos="50000">
                    <a:srgbClr val="115252"/>
                  </a:gs>
                  <a:gs pos="100000">
                    <a:schemeClr val="accent1"/>
                  </a:gs>
                </a:gsLst>
                <a:lin ang="18900000" scaled="1"/>
              </a:gradFill>
              <a:ln w="9525" cmpd="sng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zh-CN" altLang="en-US" smtClean="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83" name="Line 83"/>
            <p:cNvSpPr>
              <a:spLocks noChangeShapeType="1"/>
            </p:cNvSpPr>
            <p:nvPr/>
          </p:nvSpPr>
          <p:spPr bwMode="auto">
            <a:xfrm>
              <a:off x="384" y="384"/>
              <a:ext cx="30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4" name="Text Box 84"/>
            <p:cNvSpPr txBox="1">
              <a:spLocks noChangeArrowheads="1"/>
            </p:cNvSpPr>
            <p:nvPr/>
          </p:nvSpPr>
          <p:spPr bwMode="auto">
            <a:xfrm>
              <a:off x="1246" y="35"/>
              <a:ext cx="986" cy="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r>
                <a:rPr lang="zh-CN" altLang="en-US" sz="2000" dirty="0" smtClean="0">
                  <a:solidFill>
                    <a:srgbClr val="163E6A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总结与延伸</a:t>
              </a:r>
              <a:endParaRPr lang="zh-CN" altLang="en-US" sz="2000" dirty="0">
                <a:solidFill>
                  <a:srgbClr val="163E6A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85" name="Text Box 85"/>
            <p:cNvSpPr txBox="1">
              <a:spLocks noChangeArrowheads="1"/>
            </p:cNvSpPr>
            <p:nvPr/>
          </p:nvSpPr>
          <p:spPr bwMode="auto">
            <a:xfrm>
              <a:off x="125" y="62"/>
              <a:ext cx="220" cy="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r>
                <a:rPr lang="en-US" altLang="zh-CN" sz="2000" b="1" dirty="0" smtClean="0">
                  <a:solidFill>
                    <a:srgbClr val="FFFFFF"/>
                  </a:solidFill>
                  <a:ea typeface="宋体" panose="02010600030101010101" pitchFamily="2" charset="-122"/>
                </a:rPr>
                <a:t>6</a:t>
              </a:r>
              <a:endParaRPr lang="en-US" altLang="zh-CN" sz="2000" b="1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1025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680"/>
    </mc:Choice>
    <mc:Fallback>
      <p:transition spd="slow" advTm="1468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26355C-392D-46D8-B464-D9ACF04BD76B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533399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微软雅黑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zh-CN" altLang="en-US" sz="4000" kern="0" dirty="0" smtClean="0"/>
              <a:t>设计背景</a:t>
            </a:r>
            <a:endParaRPr lang="zh-CN" altLang="en-US" sz="4000" kern="0" dirty="0"/>
          </a:p>
        </p:txBody>
      </p:sp>
      <p:pic>
        <p:nvPicPr>
          <p:cNvPr id="89" name="图片 88" descr="NIM机箱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384" y="1295400"/>
            <a:ext cx="4087629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内容占位符 2"/>
          <p:cNvSpPr>
            <a:spLocks noGrp="1"/>
          </p:cNvSpPr>
          <p:nvPr>
            <p:ph idx="1"/>
          </p:nvPr>
        </p:nvSpPr>
        <p:spPr>
          <a:xfrm>
            <a:off x="1104898" y="4060825"/>
            <a:ext cx="7086600" cy="207073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336600"/>
                </a:solidFill>
              </a:rPr>
              <a:t>大学核与粒子物理物理实验是培养粒子物理人才的重要</a:t>
            </a:r>
            <a:r>
              <a:rPr lang="zh-CN" altLang="en-US" sz="2000" dirty="0" smtClean="0">
                <a:solidFill>
                  <a:srgbClr val="336600"/>
                </a:solidFill>
              </a:rPr>
              <a:t>手段</a:t>
            </a:r>
            <a:endParaRPr lang="en-US" altLang="zh-CN" sz="2000" dirty="0" smtClean="0">
              <a:solidFill>
                <a:srgbClr val="336600"/>
              </a:solidFill>
            </a:endParaRPr>
          </a:p>
          <a:p>
            <a:pPr marL="0" indent="0">
              <a:buNone/>
            </a:pPr>
            <a:r>
              <a:rPr lang="en-US" altLang="zh-CN" sz="2000" b="1" dirty="0" smtClean="0"/>
              <a:t>      </a:t>
            </a:r>
            <a:r>
              <a:rPr lang="en-US" altLang="zh-CN" sz="1800" b="1" dirty="0" smtClean="0"/>
              <a:t>—</a:t>
            </a:r>
            <a:r>
              <a:rPr lang="en-US" altLang="zh-CN" sz="1800" dirty="0" smtClean="0"/>
              <a:t>X</a:t>
            </a:r>
            <a:r>
              <a:rPr lang="zh-CN" altLang="en-US" sz="1800" dirty="0" smtClean="0"/>
              <a:t>射线能谱测量实验是其中的代表性实验</a:t>
            </a:r>
            <a:endParaRPr lang="zh-CN" alt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srgbClr val="336600"/>
                </a:solidFill>
              </a:rPr>
              <a:t>老式</a:t>
            </a:r>
            <a:r>
              <a:rPr lang="zh-CN" altLang="en-US" sz="2000" dirty="0">
                <a:solidFill>
                  <a:srgbClr val="336600"/>
                </a:solidFill>
              </a:rPr>
              <a:t>的实验教学</a:t>
            </a:r>
            <a:r>
              <a:rPr lang="zh-CN" altLang="en-US" sz="2000" dirty="0" smtClean="0">
                <a:solidFill>
                  <a:srgbClr val="336600"/>
                </a:solidFill>
              </a:rPr>
              <a:t>仪器越来越不能</a:t>
            </a:r>
            <a:r>
              <a:rPr lang="zh-CN" altLang="en-US" sz="2000" dirty="0">
                <a:solidFill>
                  <a:srgbClr val="336600"/>
                </a:solidFill>
              </a:rPr>
              <a:t>满足现代实验教学的</a:t>
            </a:r>
            <a:r>
              <a:rPr lang="zh-CN" altLang="en-US" sz="2000" dirty="0" smtClean="0">
                <a:solidFill>
                  <a:srgbClr val="336600"/>
                </a:solidFill>
              </a:rPr>
              <a:t>要求 </a:t>
            </a:r>
            <a:endParaRPr lang="en-US" altLang="zh-CN" sz="2000" dirty="0" smtClean="0">
              <a:solidFill>
                <a:srgbClr val="336600"/>
              </a:solidFill>
            </a:endParaRPr>
          </a:p>
          <a:p>
            <a:pPr marL="0" indent="0">
              <a:buNone/>
            </a:pPr>
            <a:r>
              <a:rPr lang="en-US" altLang="zh-CN" sz="2000" dirty="0" smtClean="0"/>
              <a:t>    </a:t>
            </a:r>
            <a:r>
              <a:rPr lang="en-US" altLang="zh-CN" sz="2000" b="1" dirty="0" smtClean="0"/>
              <a:t>  </a:t>
            </a:r>
            <a:r>
              <a:rPr lang="en-US" altLang="zh-CN" sz="1800" b="1" dirty="0" smtClean="0"/>
              <a:t>—</a:t>
            </a:r>
            <a:r>
              <a:rPr lang="zh-CN" altLang="zh-CN" sz="1800" dirty="0" smtClean="0"/>
              <a:t>系统</a:t>
            </a:r>
            <a:r>
              <a:rPr lang="zh-CN" altLang="zh-CN" sz="1800" dirty="0"/>
              <a:t>复杂、体积巨大、操作</a:t>
            </a:r>
            <a:r>
              <a:rPr lang="zh-CN" altLang="zh-CN" sz="1800" dirty="0" smtClean="0"/>
              <a:t>繁琐</a:t>
            </a:r>
            <a:endParaRPr lang="en-US" altLang="zh-CN" sz="1800" dirty="0" smtClean="0"/>
          </a:p>
          <a:p>
            <a:pPr marL="0" indent="0">
              <a:buNone/>
            </a:pPr>
            <a:r>
              <a:rPr lang="zh-CN" altLang="en-US" sz="2000" dirty="0" smtClean="0"/>
              <a:t>      </a:t>
            </a:r>
            <a:r>
              <a:rPr lang="en-US" altLang="zh-CN" sz="1800" b="1" dirty="0" smtClean="0"/>
              <a:t>—</a:t>
            </a:r>
            <a:r>
              <a:rPr lang="zh-CN" altLang="en-US" sz="1800" dirty="0" smtClean="0"/>
              <a:t>不能</a:t>
            </a:r>
            <a:r>
              <a:rPr lang="zh-CN" altLang="zh-CN" sz="1800" dirty="0"/>
              <a:t>反映当前粒子探测及数据处理技术的</a:t>
            </a:r>
            <a:r>
              <a:rPr lang="zh-CN" altLang="zh-CN" sz="1800" dirty="0" smtClean="0"/>
              <a:t>最新</a:t>
            </a:r>
            <a:r>
              <a:rPr lang="zh-CN" altLang="en-US" sz="1800" dirty="0" smtClean="0"/>
              <a:t>发展</a:t>
            </a:r>
            <a:endParaRPr lang="en-US" altLang="zh-CN" sz="1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srgbClr val="336600"/>
                </a:solidFill>
              </a:rPr>
              <a:t>实验</a:t>
            </a:r>
            <a:r>
              <a:rPr lang="zh-CN" altLang="en-US" sz="2000" dirty="0">
                <a:solidFill>
                  <a:srgbClr val="336600"/>
                </a:solidFill>
              </a:rPr>
              <a:t>教学</a:t>
            </a:r>
            <a:r>
              <a:rPr lang="zh-CN" altLang="en-US" sz="2000" dirty="0" smtClean="0">
                <a:solidFill>
                  <a:srgbClr val="336600"/>
                </a:solidFill>
              </a:rPr>
              <a:t>仪器系统亟需</a:t>
            </a:r>
            <a:r>
              <a:rPr lang="zh-CN" altLang="en-US" sz="2000" dirty="0">
                <a:solidFill>
                  <a:srgbClr val="336600"/>
                </a:solidFill>
              </a:rPr>
              <a:t>升级换代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612638" y="114935"/>
            <a:ext cx="480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微软雅黑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400" kern="0" dirty="0" smtClean="0">
                <a:solidFill>
                  <a:schemeClr val="bg1"/>
                </a:solidFill>
                <a:latin typeface="微软雅黑" pitchFamily="34" charset="-122"/>
              </a:rPr>
              <a:t>基于可重构技术的大学物理</a:t>
            </a:r>
            <a:r>
              <a:rPr lang="en-US" altLang="zh-CN" sz="1400" kern="0" dirty="0" smtClean="0">
                <a:solidFill>
                  <a:schemeClr val="bg1"/>
                </a:solidFill>
                <a:latin typeface="微软雅黑" pitchFamily="34" charset="-122"/>
              </a:rPr>
              <a:t>X</a:t>
            </a:r>
            <a:r>
              <a:rPr lang="zh-CN" altLang="en-US" sz="1400" kern="0" dirty="0" smtClean="0">
                <a:solidFill>
                  <a:schemeClr val="bg1"/>
                </a:solidFill>
                <a:latin typeface="微软雅黑" pitchFamily="34" charset="-122"/>
              </a:rPr>
              <a:t>射线能谱测量实验系统</a:t>
            </a:r>
          </a:p>
        </p:txBody>
      </p:sp>
    </p:spTree>
    <p:extLst>
      <p:ext uri="{BB962C8B-B14F-4D97-AF65-F5344CB8AC3E}">
        <p14:creationId xmlns:p14="http://schemas.microsoft.com/office/powerpoint/2010/main" val="2437675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125"/>
    </mc:Choice>
    <mc:Fallback>
      <p:transition spd="slow" advTm="3512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r>
              <a:rPr lang="zh-CN" altLang="en-US" sz="4000" dirty="0" smtClean="0">
                <a:latin typeface="微软雅黑" pitchFamily="34" charset="-122"/>
              </a:rPr>
              <a:t>总体结构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26355C-392D-46D8-B464-D9ACF04BD76B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1106635"/>
              </p:ext>
            </p:extLst>
          </p:nvPr>
        </p:nvGraphicFramePr>
        <p:xfrm>
          <a:off x="2573778" y="2672917"/>
          <a:ext cx="4220226" cy="2019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42" y="1524000"/>
            <a:ext cx="7821116" cy="2333951"/>
          </a:xfrm>
          <a:prstGeom prst="rect">
            <a:avLst/>
          </a:prstGeom>
        </p:spPr>
      </p:pic>
      <p:sp>
        <p:nvSpPr>
          <p:cNvPr id="42" name="内容占位符 2"/>
          <p:cNvSpPr txBox="1">
            <a:spLocks/>
          </p:cNvSpPr>
          <p:nvPr/>
        </p:nvSpPr>
        <p:spPr bwMode="auto">
          <a:xfrm>
            <a:off x="737642" y="3857951"/>
            <a:ext cx="8229600" cy="207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微软雅黑" pitchFamily="34" charset="-122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ea typeface="微软雅黑" pitchFamily="34" charset="-122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微软雅黑" pitchFamily="34" charset="-122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  <a:ea typeface="微软雅黑" pitchFamily="34" charset="-122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微软雅黑" pitchFamily="34" charset="-122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CN" altLang="en-US" sz="2000" kern="0" dirty="0" smtClean="0">
                <a:solidFill>
                  <a:srgbClr val="336600"/>
                </a:solidFill>
              </a:rPr>
              <a:t>放射源    </a:t>
            </a:r>
            <a:r>
              <a:rPr lang="en-US" altLang="zh-CN" sz="2000" kern="0" dirty="0" smtClean="0">
                <a:solidFill>
                  <a:srgbClr val="336600"/>
                </a:solidFill>
              </a:rPr>
              <a:t>(</a:t>
            </a:r>
            <a:r>
              <a:rPr lang="zh-CN" altLang="en-US" sz="2000" kern="0" dirty="0" smtClean="0">
                <a:solidFill>
                  <a:srgbClr val="336600"/>
                </a:solidFill>
              </a:rPr>
              <a:t>信号产生</a:t>
            </a:r>
            <a:r>
              <a:rPr lang="en-US" altLang="zh-CN" sz="2000" kern="0" dirty="0" smtClean="0">
                <a:solidFill>
                  <a:srgbClr val="336600"/>
                </a:solidFill>
              </a:rPr>
              <a:t>)</a:t>
            </a:r>
          </a:p>
          <a:p>
            <a:pPr marL="0" indent="0">
              <a:buFontTx/>
              <a:buNone/>
            </a:pPr>
            <a:r>
              <a:rPr lang="en-US" altLang="zh-CN" sz="1800" b="1" kern="0" dirty="0" smtClean="0"/>
              <a:t>      —Pu</a:t>
            </a:r>
            <a:r>
              <a:rPr lang="zh-CN" altLang="en-US" sz="1800" b="1" kern="0" dirty="0" smtClean="0"/>
              <a:t>放射源照射金属靶产生特征</a:t>
            </a:r>
            <a:r>
              <a:rPr lang="en-US" altLang="zh-CN" sz="1800" b="1" kern="0" dirty="0" smtClean="0"/>
              <a:t>X</a:t>
            </a:r>
            <a:r>
              <a:rPr lang="zh-CN" altLang="en-US" sz="1800" b="1" kern="0" dirty="0" smtClean="0"/>
              <a:t>射线</a:t>
            </a:r>
            <a:endParaRPr lang="en-US" altLang="zh-CN" sz="1800" b="1" kern="0" dirty="0" smtClean="0"/>
          </a:p>
          <a:p>
            <a:pPr marL="0" indent="0">
              <a:buFontTx/>
              <a:buNone/>
            </a:pPr>
            <a:r>
              <a:rPr lang="en-US" altLang="zh-CN" sz="1800" b="1" kern="0" dirty="0" smtClean="0"/>
              <a:t>      —</a:t>
            </a:r>
            <a:r>
              <a:rPr lang="zh-CN" altLang="en-US" sz="1800" b="1" kern="0" dirty="0" smtClean="0"/>
              <a:t>正比计数器探测后，经电荷灵敏前放放大输出</a:t>
            </a:r>
            <a:endParaRPr lang="zh-CN" altLang="en-US" sz="1800" kern="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000" kern="0" dirty="0" smtClean="0">
                <a:solidFill>
                  <a:srgbClr val="336600"/>
                </a:solidFill>
              </a:rPr>
              <a:t>硬件部分</a:t>
            </a:r>
            <a:r>
              <a:rPr lang="en-US" altLang="zh-CN" sz="2000" kern="0" dirty="0" smtClean="0">
                <a:solidFill>
                  <a:srgbClr val="336600"/>
                </a:solidFill>
              </a:rPr>
              <a:t>(</a:t>
            </a:r>
            <a:r>
              <a:rPr lang="zh-CN" altLang="en-US" sz="2000" kern="0" dirty="0" smtClean="0">
                <a:solidFill>
                  <a:srgbClr val="336600"/>
                </a:solidFill>
              </a:rPr>
              <a:t>数据采集</a:t>
            </a:r>
            <a:r>
              <a:rPr lang="en-US" altLang="zh-CN" sz="2000" kern="0" dirty="0" smtClean="0">
                <a:solidFill>
                  <a:srgbClr val="336600"/>
                </a:solidFill>
              </a:rPr>
              <a:t>)</a:t>
            </a:r>
            <a:r>
              <a:rPr lang="zh-CN" altLang="en-US" sz="2000" kern="0" dirty="0" smtClean="0">
                <a:solidFill>
                  <a:srgbClr val="336600"/>
                </a:solidFill>
              </a:rPr>
              <a:t> </a:t>
            </a:r>
            <a:endParaRPr lang="en-US" altLang="zh-CN" sz="2000" kern="0" dirty="0" smtClean="0">
              <a:solidFill>
                <a:srgbClr val="336600"/>
              </a:solidFill>
            </a:endParaRPr>
          </a:p>
          <a:p>
            <a:pPr marL="0" indent="0">
              <a:buFontTx/>
              <a:buNone/>
            </a:pPr>
            <a:r>
              <a:rPr lang="en-US" altLang="zh-CN" sz="2000" kern="0" dirty="0" smtClean="0"/>
              <a:t>    </a:t>
            </a:r>
            <a:r>
              <a:rPr lang="en-US" altLang="zh-CN" sz="2000" b="1" kern="0" dirty="0" smtClean="0"/>
              <a:t>  </a:t>
            </a:r>
            <a:r>
              <a:rPr lang="en-US" altLang="zh-CN" sz="1800" b="1" kern="0" dirty="0" smtClean="0"/>
              <a:t>—</a:t>
            </a:r>
            <a:r>
              <a:rPr lang="zh-CN" altLang="en-US" sz="1800" b="1" kern="0" dirty="0" smtClean="0"/>
              <a:t>由本套系统硬件部分完成信号采集，得到特征</a:t>
            </a:r>
            <a:r>
              <a:rPr lang="en-US" altLang="zh-CN" sz="1800" b="1" kern="0" dirty="0" smtClean="0"/>
              <a:t>X</a:t>
            </a:r>
            <a:r>
              <a:rPr lang="zh-CN" altLang="en-US" sz="1800" b="1" kern="0" dirty="0" smtClean="0"/>
              <a:t>射线的能谱数据</a:t>
            </a:r>
            <a:endParaRPr lang="en-US" altLang="zh-CN" sz="1800" kern="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000" kern="0" dirty="0" smtClean="0">
                <a:solidFill>
                  <a:srgbClr val="336600"/>
                </a:solidFill>
              </a:rPr>
              <a:t>软件部分</a:t>
            </a:r>
            <a:r>
              <a:rPr lang="en-US" altLang="zh-CN" sz="2000" kern="0" dirty="0" smtClean="0">
                <a:solidFill>
                  <a:srgbClr val="336600"/>
                </a:solidFill>
              </a:rPr>
              <a:t>(</a:t>
            </a:r>
            <a:r>
              <a:rPr lang="zh-CN" altLang="en-US" sz="2000" kern="0" dirty="0" smtClean="0">
                <a:solidFill>
                  <a:srgbClr val="336600"/>
                </a:solidFill>
              </a:rPr>
              <a:t>测量控制与数据处理）</a:t>
            </a:r>
            <a:endParaRPr lang="en-US" altLang="zh-CN" sz="2000" kern="0" dirty="0" smtClean="0">
              <a:solidFill>
                <a:srgbClr val="336600"/>
              </a:solidFill>
            </a:endParaRPr>
          </a:p>
          <a:p>
            <a:pPr marL="0" indent="0">
              <a:buNone/>
            </a:pPr>
            <a:r>
              <a:rPr lang="en-US" altLang="zh-CN" sz="2000" b="1" kern="0" dirty="0" smtClean="0"/>
              <a:t>      </a:t>
            </a:r>
            <a:r>
              <a:rPr lang="en-US" altLang="zh-CN" sz="1800" b="1" kern="0" dirty="0" smtClean="0"/>
              <a:t>—</a:t>
            </a:r>
            <a:r>
              <a:rPr lang="zh-CN" altLang="en-US" sz="1800" b="1" kern="0" dirty="0" smtClean="0"/>
              <a:t>软件部分实现对硬件的控制，以及数据显示、处理等功能</a:t>
            </a:r>
            <a:endParaRPr lang="en-US" altLang="zh-CN" sz="2000" kern="0" dirty="0" smtClean="0"/>
          </a:p>
          <a:p>
            <a:endParaRPr lang="zh-CN" altLang="en-US" kern="0" dirty="0"/>
          </a:p>
        </p:txBody>
      </p:sp>
      <p:sp>
        <p:nvSpPr>
          <p:cNvPr id="43" name="Rectangle 2"/>
          <p:cNvSpPr txBox="1">
            <a:spLocks noChangeArrowheads="1"/>
          </p:cNvSpPr>
          <p:nvPr/>
        </p:nvSpPr>
        <p:spPr bwMode="auto">
          <a:xfrm>
            <a:off x="4612638" y="114935"/>
            <a:ext cx="480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微软雅黑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400" kern="0" dirty="0" smtClean="0">
                <a:solidFill>
                  <a:schemeClr val="bg1"/>
                </a:solidFill>
                <a:latin typeface="微软雅黑" pitchFamily="34" charset="-122"/>
              </a:rPr>
              <a:t>基于可重构技术的大学物理</a:t>
            </a:r>
            <a:r>
              <a:rPr lang="en-US" altLang="zh-CN" sz="1400" kern="0" dirty="0" smtClean="0">
                <a:solidFill>
                  <a:schemeClr val="bg1"/>
                </a:solidFill>
                <a:latin typeface="微软雅黑" pitchFamily="34" charset="-122"/>
              </a:rPr>
              <a:t>X</a:t>
            </a:r>
            <a:r>
              <a:rPr lang="zh-CN" altLang="en-US" sz="1400" kern="0" dirty="0" smtClean="0">
                <a:solidFill>
                  <a:schemeClr val="bg1"/>
                </a:solidFill>
                <a:latin typeface="微软雅黑" pitchFamily="34" charset="-122"/>
              </a:rPr>
              <a:t>射线能谱测量实验系统</a:t>
            </a:r>
          </a:p>
        </p:txBody>
      </p:sp>
    </p:spTree>
    <p:extLst>
      <p:ext uri="{BB962C8B-B14F-4D97-AF65-F5344CB8AC3E}">
        <p14:creationId xmlns:p14="http://schemas.microsoft.com/office/powerpoint/2010/main" val="499112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871"/>
    </mc:Choice>
    <mc:Fallback>
      <p:transition spd="slow" advTm="8787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r>
              <a:rPr lang="zh-CN" altLang="en-US" sz="4000" dirty="0" smtClean="0">
                <a:latin typeface="微软雅黑" pitchFamily="34" charset="-122"/>
              </a:rPr>
              <a:t>硬件结构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26355C-392D-46D8-B464-D9ACF04BD76B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1106635"/>
              </p:ext>
            </p:extLst>
          </p:nvPr>
        </p:nvGraphicFramePr>
        <p:xfrm>
          <a:off x="2573778" y="2672917"/>
          <a:ext cx="4220226" cy="2019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612638" y="114935"/>
            <a:ext cx="480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微软雅黑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400" kern="0" dirty="0" smtClean="0">
                <a:solidFill>
                  <a:schemeClr val="bg1"/>
                </a:solidFill>
                <a:latin typeface="微软雅黑" pitchFamily="34" charset="-122"/>
              </a:rPr>
              <a:t>基于可重构技术的大学物理</a:t>
            </a:r>
            <a:r>
              <a:rPr lang="en-US" altLang="zh-CN" sz="1400" kern="0" dirty="0" smtClean="0">
                <a:solidFill>
                  <a:schemeClr val="bg1"/>
                </a:solidFill>
                <a:latin typeface="微软雅黑" pitchFamily="34" charset="-122"/>
              </a:rPr>
              <a:t>X</a:t>
            </a:r>
            <a:r>
              <a:rPr lang="zh-CN" altLang="en-US" sz="1400" kern="0" dirty="0" smtClean="0">
                <a:solidFill>
                  <a:schemeClr val="bg1"/>
                </a:solidFill>
                <a:latin typeface="微软雅黑" pitchFamily="34" charset="-122"/>
              </a:rPr>
              <a:t>射线能谱测量实验系统</a:t>
            </a:r>
          </a:p>
        </p:txBody>
      </p:sp>
      <p:graphicFrame>
        <p:nvGraphicFramePr>
          <p:cNvPr id="3" name="图示 2"/>
          <p:cNvGraphicFramePr/>
          <p:nvPr>
            <p:extLst>
              <p:ext uri="{D42A27DB-BD31-4B8C-83A1-F6EECF244321}">
                <p14:modId xmlns:p14="http://schemas.microsoft.com/office/powerpoint/2010/main" val="2313854636"/>
              </p:ext>
            </p:extLst>
          </p:nvPr>
        </p:nvGraphicFramePr>
        <p:xfrm>
          <a:off x="612138" y="1452730"/>
          <a:ext cx="8001000" cy="1857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5" name="直接连接符 3"/>
          <p:cNvSpPr/>
          <p:nvPr/>
        </p:nvSpPr>
        <p:spPr>
          <a:xfrm>
            <a:off x="995528" y="2999874"/>
            <a:ext cx="147472" cy="55302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553020"/>
                </a:lnTo>
                <a:lnTo>
                  <a:pt x="147472" y="553020"/>
                </a:lnTo>
              </a:path>
            </a:pathLst>
          </a:custGeom>
          <a:noFill/>
        </p:spPr>
        <p:style>
          <a:lnRef idx="2">
            <a:schemeClr val="accent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6" name="组合 15"/>
          <p:cNvGrpSpPr/>
          <p:nvPr/>
        </p:nvGrpSpPr>
        <p:grpSpPr>
          <a:xfrm>
            <a:off x="1143000" y="3184214"/>
            <a:ext cx="1179777" cy="746687"/>
            <a:chOff x="3986075" y="1078680"/>
            <a:chExt cx="1179777" cy="746687"/>
          </a:xfrm>
        </p:grpSpPr>
        <p:sp>
          <p:nvSpPr>
            <p:cNvPr id="21" name="圆角矩形 20"/>
            <p:cNvSpPr/>
            <p:nvPr/>
          </p:nvSpPr>
          <p:spPr>
            <a:xfrm>
              <a:off x="3986075" y="1078680"/>
              <a:ext cx="1179777" cy="737361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圆角矩形 5"/>
            <p:cNvSpPr/>
            <p:nvPr/>
          </p:nvSpPr>
          <p:spPr>
            <a:xfrm>
              <a:off x="4007672" y="1131200"/>
              <a:ext cx="1136583" cy="6941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005" tIns="26670" rIns="40005" bIns="26670" numCol="1" spcCol="1270" anchor="ctr" anchorCtr="0">
              <a:noAutofit/>
            </a:bodyPr>
            <a:lstStyle/>
            <a:p>
              <a:pPr lvl="0" algn="ctr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100" kern="1200" dirty="0" smtClean="0"/>
                <a:t>极零</a:t>
              </a:r>
              <a:endParaRPr lang="en-US" altLang="zh-CN" sz="2100" kern="1200" dirty="0" smtClean="0"/>
            </a:p>
            <a:p>
              <a:pPr lvl="0" algn="ctr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100" kern="1200" dirty="0" smtClean="0"/>
                <a:t>相消</a:t>
              </a:r>
              <a:endParaRPr lang="zh-CN" sz="2100" kern="1200" dirty="0"/>
            </a:p>
          </p:txBody>
        </p:sp>
      </p:grpSp>
      <p:sp>
        <p:nvSpPr>
          <p:cNvPr id="17" name="直接连接符 6"/>
          <p:cNvSpPr/>
          <p:nvPr/>
        </p:nvSpPr>
        <p:spPr>
          <a:xfrm>
            <a:off x="995528" y="2999874"/>
            <a:ext cx="147472" cy="147472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474722"/>
                </a:lnTo>
                <a:lnTo>
                  <a:pt x="147472" y="1474722"/>
                </a:lnTo>
              </a:path>
            </a:pathLst>
          </a:custGeom>
          <a:noFill/>
        </p:spPr>
        <p:style>
          <a:lnRef idx="2">
            <a:schemeClr val="accent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8" name="组合 17"/>
          <p:cNvGrpSpPr/>
          <p:nvPr/>
        </p:nvGrpSpPr>
        <p:grpSpPr>
          <a:xfrm>
            <a:off x="1143000" y="4105916"/>
            <a:ext cx="1179777" cy="737361"/>
            <a:chOff x="3986075" y="2000382"/>
            <a:chExt cx="1179777" cy="737361"/>
          </a:xfrm>
        </p:grpSpPr>
        <p:sp>
          <p:nvSpPr>
            <p:cNvPr id="19" name="圆角矩形 18"/>
            <p:cNvSpPr/>
            <p:nvPr/>
          </p:nvSpPr>
          <p:spPr>
            <a:xfrm>
              <a:off x="3986075" y="2000382"/>
              <a:ext cx="1179777" cy="737361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圆角矩形 8"/>
            <p:cNvSpPr/>
            <p:nvPr/>
          </p:nvSpPr>
          <p:spPr>
            <a:xfrm>
              <a:off x="4007672" y="2021979"/>
              <a:ext cx="1136583" cy="6941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005" tIns="26670" rIns="40005" bIns="26670" numCol="1" spcCol="1270" anchor="ctr" anchorCtr="0">
              <a:noAutofit/>
            </a:bodyPr>
            <a:lstStyle/>
            <a:p>
              <a:pPr lvl="0" algn="ctr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100" kern="1200" dirty="0" smtClean="0"/>
                <a:t>滤波</a:t>
              </a:r>
              <a:endParaRPr lang="en-US" altLang="zh-CN" sz="2100" kern="1200" dirty="0" smtClean="0"/>
            </a:p>
            <a:p>
              <a:pPr lvl="0" algn="ctr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100" dirty="0" smtClean="0"/>
                <a:t>成形</a:t>
              </a:r>
              <a:endParaRPr lang="zh-CN" sz="2100" kern="1200" dirty="0"/>
            </a:p>
          </p:txBody>
        </p:sp>
      </p:grpSp>
      <p:sp>
        <p:nvSpPr>
          <p:cNvPr id="31" name="圆角矩形 30"/>
          <p:cNvSpPr/>
          <p:nvPr/>
        </p:nvSpPr>
        <p:spPr>
          <a:xfrm>
            <a:off x="1121403" y="4992134"/>
            <a:ext cx="1179777" cy="737361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圆角矩形 8"/>
          <p:cNvSpPr/>
          <p:nvPr/>
        </p:nvSpPr>
        <p:spPr>
          <a:xfrm>
            <a:off x="1164597" y="5070176"/>
            <a:ext cx="1136583" cy="69416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005" tIns="26670" rIns="40005" bIns="26670" numCol="1" spcCol="1270" anchor="ctr" anchorCtr="0">
            <a:noAutofit/>
          </a:bodyPr>
          <a:lstStyle/>
          <a:p>
            <a:pPr lvl="0" algn="ctr" defTabSz="9334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100" kern="1200" dirty="0" smtClean="0"/>
              <a:t>放大</a:t>
            </a:r>
            <a:endParaRPr lang="en-US" altLang="zh-CN" sz="2100" kern="1200" dirty="0" smtClean="0"/>
          </a:p>
        </p:txBody>
      </p:sp>
      <p:sp>
        <p:nvSpPr>
          <p:cNvPr id="34" name="直接连接符 3"/>
          <p:cNvSpPr/>
          <p:nvPr/>
        </p:nvSpPr>
        <p:spPr>
          <a:xfrm>
            <a:off x="6862928" y="2999874"/>
            <a:ext cx="147472" cy="55302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553020"/>
                </a:lnTo>
                <a:lnTo>
                  <a:pt x="147472" y="553020"/>
                </a:lnTo>
              </a:path>
            </a:pathLst>
          </a:custGeom>
          <a:noFill/>
        </p:spPr>
        <p:style>
          <a:lnRef idx="2">
            <a:schemeClr val="accent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5" name="组合 34"/>
          <p:cNvGrpSpPr/>
          <p:nvPr/>
        </p:nvGrpSpPr>
        <p:grpSpPr>
          <a:xfrm>
            <a:off x="7010400" y="3184214"/>
            <a:ext cx="1179777" cy="746687"/>
            <a:chOff x="3986075" y="1078680"/>
            <a:chExt cx="1179777" cy="746687"/>
          </a:xfrm>
        </p:grpSpPr>
        <p:sp>
          <p:nvSpPr>
            <p:cNvPr id="36" name="圆角矩形 35"/>
            <p:cNvSpPr/>
            <p:nvPr/>
          </p:nvSpPr>
          <p:spPr>
            <a:xfrm>
              <a:off x="3986075" y="1078680"/>
              <a:ext cx="1179777" cy="737361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圆角矩形 5"/>
            <p:cNvSpPr/>
            <p:nvPr/>
          </p:nvSpPr>
          <p:spPr>
            <a:xfrm>
              <a:off x="4007672" y="1131200"/>
              <a:ext cx="1136583" cy="6941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005" tIns="26670" rIns="40005" bIns="26670" numCol="1" spcCol="1270" anchor="ctr" anchorCtr="0">
              <a:noAutofit/>
            </a:bodyPr>
            <a:lstStyle/>
            <a:p>
              <a:pPr lvl="0" algn="ctr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100" kern="1200" dirty="0" smtClean="0"/>
                <a:t>寻峰</a:t>
              </a:r>
              <a:endParaRPr lang="zh-CN" sz="2100" kern="1200" dirty="0"/>
            </a:p>
          </p:txBody>
        </p:sp>
      </p:grpSp>
      <p:sp>
        <p:nvSpPr>
          <p:cNvPr id="38" name="直接连接符 6"/>
          <p:cNvSpPr/>
          <p:nvPr/>
        </p:nvSpPr>
        <p:spPr>
          <a:xfrm>
            <a:off x="6862928" y="2999874"/>
            <a:ext cx="147472" cy="147472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474722"/>
                </a:lnTo>
                <a:lnTo>
                  <a:pt x="147472" y="1474722"/>
                </a:lnTo>
              </a:path>
            </a:pathLst>
          </a:custGeom>
          <a:noFill/>
        </p:spPr>
        <p:style>
          <a:lnRef idx="2">
            <a:schemeClr val="accent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9" name="组合 38"/>
          <p:cNvGrpSpPr/>
          <p:nvPr/>
        </p:nvGrpSpPr>
        <p:grpSpPr>
          <a:xfrm>
            <a:off x="7010400" y="4105916"/>
            <a:ext cx="1179777" cy="737361"/>
            <a:chOff x="3986075" y="2000382"/>
            <a:chExt cx="1179777" cy="737361"/>
          </a:xfrm>
        </p:grpSpPr>
        <p:sp>
          <p:nvSpPr>
            <p:cNvPr id="40" name="圆角矩形 39"/>
            <p:cNvSpPr/>
            <p:nvPr/>
          </p:nvSpPr>
          <p:spPr>
            <a:xfrm>
              <a:off x="3986075" y="2000382"/>
              <a:ext cx="1179777" cy="737361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圆角矩形 8"/>
            <p:cNvSpPr/>
            <p:nvPr/>
          </p:nvSpPr>
          <p:spPr>
            <a:xfrm>
              <a:off x="4007672" y="2021979"/>
              <a:ext cx="1136583" cy="6941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005" tIns="26670" rIns="40005" bIns="26670" numCol="1" spcCol="1270" anchor="ctr" anchorCtr="0">
              <a:noAutofit/>
            </a:bodyPr>
            <a:lstStyle/>
            <a:p>
              <a:pPr lvl="0" algn="ctr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100" dirty="0" smtClean="0"/>
                <a:t>能谱</a:t>
              </a:r>
              <a:endParaRPr lang="en-US" altLang="zh-CN" sz="2100" dirty="0" smtClean="0"/>
            </a:p>
            <a:p>
              <a:pPr lvl="0" algn="ctr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100" dirty="0" smtClean="0"/>
                <a:t>累积</a:t>
              </a:r>
              <a:endParaRPr lang="zh-CN" sz="2100" kern="1200" dirty="0"/>
            </a:p>
          </p:txBody>
        </p:sp>
      </p:grpSp>
      <p:sp>
        <p:nvSpPr>
          <p:cNvPr id="45" name="直接连接符 3"/>
          <p:cNvSpPr/>
          <p:nvPr/>
        </p:nvSpPr>
        <p:spPr>
          <a:xfrm>
            <a:off x="995528" y="3017853"/>
            <a:ext cx="147295" cy="243011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430113"/>
                </a:lnTo>
                <a:lnTo>
                  <a:pt x="147295" y="2430113"/>
                </a:lnTo>
              </a:path>
            </a:pathLst>
          </a:custGeom>
          <a:noFill/>
        </p:spPr>
        <p:style>
          <a:lnRef idx="2">
            <a:schemeClr val="accent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  <p:custDataLst>
      <p:tags r:id="rId1"/>
    </p:custDataLst>
    <p:extLst>
      <p:ext uri="{BB962C8B-B14F-4D97-AF65-F5344CB8AC3E}">
        <p14:creationId xmlns:p14="http://schemas.microsoft.com/office/powerpoint/2010/main" val="4271221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114"/>
    </mc:Choice>
    <mc:Fallback>
      <p:transition spd="slow" advTm="511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pPr lvl="0"/>
            <a:r>
              <a:rPr lang="zh-CN" altLang="en-US" sz="4000" dirty="0"/>
              <a:t>模拟信号调理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26355C-392D-46D8-B464-D9ACF04BD76B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/>
          </p:nvPr>
        </p:nvGraphicFramePr>
        <p:xfrm>
          <a:off x="2573778" y="2672917"/>
          <a:ext cx="4220226" cy="2019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2" name="内容占位符 2"/>
          <p:cNvSpPr txBox="1">
            <a:spLocks/>
          </p:cNvSpPr>
          <p:nvPr/>
        </p:nvSpPr>
        <p:spPr bwMode="auto">
          <a:xfrm>
            <a:off x="685800" y="3857951"/>
            <a:ext cx="8229600" cy="207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微软雅黑" pitchFamily="34" charset="-122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ea typeface="微软雅黑" pitchFamily="34" charset="-122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微软雅黑" pitchFamily="34" charset="-122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  <a:ea typeface="微软雅黑" pitchFamily="34" charset="-122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微软雅黑" pitchFamily="34" charset="-122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CN" altLang="en-US" sz="2000" kern="0" dirty="0" smtClean="0">
                <a:solidFill>
                  <a:srgbClr val="336600"/>
                </a:solidFill>
              </a:rPr>
              <a:t>模拟信号调理</a:t>
            </a:r>
            <a:endParaRPr lang="en-US" altLang="zh-CN" sz="2000" kern="0" dirty="0" smtClean="0">
              <a:solidFill>
                <a:srgbClr val="336600"/>
              </a:solidFill>
            </a:endParaRPr>
          </a:p>
          <a:p>
            <a:pPr marL="0" indent="0">
              <a:buFontTx/>
              <a:buNone/>
            </a:pPr>
            <a:r>
              <a:rPr lang="en-US" altLang="zh-CN" sz="1800" b="1" kern="0" dirty="0" smtClean="0"/>
              <a:t>      —</a:t>
            </a:r>
            <a:r>
              <a:rPr lang="zh-CN" altLang="en-US" sz="1800" b="1" kern="0" dirty="0" smtClean="0"/>
              <a:t>极零相消</a:t>
            </a:r>
            <a:endParaRPr lang="en-US" altLang="zh-CN" sz="1800" b="1" kern="0" dirty="0" smtClean="0"/>
          </a:p>
          <a:p>
            <a:pPr marL="0" indent="0">
              <a:buFontTx/>
              <a:buNone/>
            </a:pPr>
            <a:r>
              <a:rPr lang="en-US" altLang="zh-CN" sz="1800" b="1" kern="0" dirty="0" smtClean="0"/>
              <a:t>      —</a:t>
            </a:r>
            <a:r>
              <a:rPr lang="zh-CN" altLang="en-US" sz="1800" b="1" kern="0" dirty="0" smtClean="0"/>
              <a:t>二</a:t>
            </a:r>
            <a:r>
              <a:rPr lang="zh-CN" altLang="en-US" sz="1800" b="1" kern="0" dirty="0"/>
              <a:t>阶</a:t>
            </a:r>
            <a:r>
              <a:rPr lang="en-US" altLang="zh-CN" sz="1800" b="1" kern="0" dirty="0"/>
              <a:t>S-K</a:t>
            </a:r>
            <a:r>
              <a:rPr lang="zh-CN" altLang="en-US" sz="1800" b="1" kern="0" dirty="0" smtClean="0"/>
              <a:t>滤波、一</a:t>
            </a:r>
            <a:r>
              <a:rPr lang="zh-CN" altLang="en-US" sz="1800" b="1" kern="0" dirty="0"/>
              <a:t>阶的积分放大</a:t>
            </a:r>
            <a:r>
              <a:rPr lang="zh-CN" altLang="en-US" sz="1800" b="1" kern="0" dirty="0" smtClean="0"/>
              <a:t>电路</a:t>
            </a:r>
            <a:endParaRPr lang="en-US" altLang="zh-CN" sz="1800" b="1" kern="0" dirty="0" smtClean="0"/>
          </a:p>
          <a:p>
            <a:pPr marL="0" indent="0">
              <a:buNone/>
            </a:pPr>
            <a:r>
              <a:rPr lang="en-US" altLang="zh-CN" sz="1800" kern="0" dirty="0" smtClean="0"/>
              <a:t>      </a:t>
            </a:r>
            <a:r>
              <a:rPr lang="en-US" altLang="zh-CN" sz="1800" b="1" kern="0" dirty="0" smtClean="0"/>
              <a:t>—</a:t>
            </a:r>
            <a:r>
              <a:rPr lang="zh-CN" altLang="en-US" sz="1800" b="1" kern="0" dirty="0" smtClean="0"/>
              <a:t>对信号进行滤波成形（提高信噪比）并进行适当放大以匹配</a:t>
            </a:r>
            <a:r>
              <a:rPr lang="en-US" altLang="zh-CN" sz="1800" b="1" kern="0" dirty="0" smtClean="0"/>
              <a:t>ADC</a:t>
            </a:r>
            <a:r>
              <a:rPr lang="zh-CN" altLang="en-US" sz="1800" b="1" kern="0" dirty="0" smtClean="0"/>
              <a:t>动态范围</a:t>
            </a:r>
            <a:r>
              <a:rPr lang="en-US" altLang="zh-CN" sz="2000" b="1" kern="0" dirty="0" smtClean="0"/>
              <a:t>      </a:t>
            </a:r>
            <a:endParaRPr lang="zh-CN" altLang="en-US" kern="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5976" y="1390650"/>
            <a:ext cx="6884448" cy="2150762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612638" y="114935"/>
            <a:ext cx="480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微软雅黑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400" kern="0" dirty="0" smtClean="0">
                <a:solidFill>
                  <a:schemeClr val="bg1"/>
                </a:solidFill>
                <a:latin typeface="微软雅黑" pitchFamily="34" charset="-122"/>
              </a:rPr>
              <a:t>基于可重构技术的大学物理</a:t>
            </a:r>
            <a:r>
              <a:rPr lang="en-US" altLang="zh-CN" sz="1400" kern="0" dirty="0" smtClean="0">
                <a:solidFill>
                  <a:schemeClr val="bg1"/>
                </a:solidFill>
                <a:latin typeface="微软雅黑" pitchFamily="34" charset="-122"/>
              </a:rPr>
              <a:t>X</a:t>
            </a:r>
            <a:r>
              <a:rPr lang="zh-CN" altLang="en-US" sz="1400" kern="0" dirty="0" smtClean="0">
                <a:solidFill>
                  <a:schemeClr val="bg1"/>
                </a:solidFill>
                <a:latin typeface="微软雅黑" pitchFamily="34" charset="-122"/>
              </a:rPr>
              <a:t>射线能谱测量实验系统</a:t>
            </a:r>
          </a:p>
        </p:txBody>
      </p:sp>
    </p:spTree>
    <p:extLst>
      <p:ext uri="{BB962C8B-B14F-4D97-AF65-F5344CB8AC3E}">
        <p14:creationId xmlns:p14="http://schemas.microsoft.com/office/powerpoint/2010/main" val="2486124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005"/>
    </mc:Choice>
    <mc:Fallback>
      <p:transition spd="slow" advTm="23005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pPr lvl="0"/>
            <a:r>
              <a:rPr lang="zh-CN" altLang="en-US" sz="4000" dirty="0" smtClean="0"/>
              <a:t>数字信号处理</a:t>
            </a:r>
            <a:r>
              <a:rPr lang="en-US" altLang="zh-CN" sz="4000" dirty="0"/>
              <a:t>(</a:t>
            </a:r>
            <a:r>
              <a:rPr lang="zh-CN" altLang="en-US" sz="4000" dirty="0"/>
              <a:t>寻峰</a:t>
            </a:r>
            <a:r>
              <a:rPr lang="en-US" altLang="zh-CN" sz="4000" dirty="0"/>
              <a:t>)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26355C-392D-46D8-B464-D9ACF04BD76B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/>
          </p:nvPr>
        </p:nvGraphicFramePr>
        <p:xfrm>
          <a:off x="2573778" y="2672917"/>
          <a:ext cx="4220226" cy="2019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612638" y="114935"/>
            <a:ext cx="480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微软雅黑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400" kern="0" dirty="0" smtClean="0">
                <a:solidFill>
                  <a:schemeClr val="bg1"/>
                </a:solidFill>
                <a:latin typeface="微软雅黑" pitchFamily="34" charset="-122"/>
              </a:rPr>
              <a:t>基于可重构技术的大学物理</a:t>
            </a:r>
            <a:r>
              <a:rPr lang="en-US" altLang="zh-CN" sz="1400" kern="0" dirty="0" smtClean="0">
                <a:solidFill>
                  <a:schemeClr val="bg1"/>
                </a:solidFill>
                <a:latin typeface="微软雅黑" pitchFamily="34" charset="-122"/>
              </a:rPr>
              <a:t>X</a:t>
            </a:r>
            <a:r>
              <a:rPr lang="zh-CN" altLang="en-US" sz="1400" kern="0" dirty="0" smtClean="0">
                <a:solidFill>
                  <a:schemeClr val="bg1"/>
                </a:solidFill>
                <a:latin typeface="微软雅黑" pitchFamily="34" charset="-122"/>
              </a:rPr>
              <a:t>射线能谱测量实验系统</a:t>
            </a: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9091509"/>
              </p:ext>
            </p:extLst>
          </p:nvPr>
        </p:nvGraphicFramePr>
        <p:xfrm>
          <a:off x="365617" y="3645024"/>
          <a:ext cx="8412766" cy="2160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0" name="Visio" r:id="rId9" imgW="16763910" imgH="4286250" progId="Visio.Drawing.15">
                  <p:embed/>
                </p:oleObj>
              </mc:Choice>
              <mc:Fallback>
                <p:oleObj name="Visio" r:id="rId9" imgW="16763910" imgH="4286250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617" y="3645024"/>
                        <a:ext cx="8412766" cy="21602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6833916"/>
              </p:ext>
            </p:extLst>
          </p:nvPr>
        </p:nvGraphicFramePr>
        <p:xfrm>
          <a:off x="2267744" y="1412776"/>
          <a:ext cx="4866475" cy="2160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1" name="Visio" r:id="rId11" imgW="11229967" imgH="4952880" progId="Visio.Drawing.15">
                  <p:embed/>
                </p:oleObj>
              </mc:Choice>
              <mc:Fallback>
                <p:oleObj name="Visio" r:id="rId11" imgW="11229967" imgH="4952880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1412776"/>
                        <a:ext cx="4866475" cy="21602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7878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274"/>
    </mc:Choice>
    <mc:Fallback>
      <p:transition spd="slow" advTm="26274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pPr lvl="0"/>
            <a:r>
              <a:rPr lang="zh-CN" altLang="en-US" sz="4000" dirty="0" smtClean="0"/>
              <a:t>数字信号处理</a:t>
            </a:r>
            <a:r>
              <a:rPr lang="en-US" altLang="zh-CN" sz="4000" dirty="0" smtClean="0"/>
              <a:t>(</a:t>
            </a:r>
            <a:r>
              <a:rPr lang="zh-CN" altLang="en-US" sz="4000" dirty="0" smtClean="0"/>
              <a:t>能谱累积</a:t>
            </a:r>
            <a:r>
              <a:rPr lang="en-US" altLang="zh-CN" sz="4000" dirty="0" smtClean="0"/>
              <a:t>)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26355C-392D-46D8-B464-D9ACF04BD76B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/>
          </p:nvPr>
        </p:nvGraphicFramePr>
        <p:xfrm>
          <a:off x="2573778" y="2672917"/>
          <a:ext cx="4220226" cy="2019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612638" y="114935"/>
            <a:ext cx="480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微软雅黑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400" kern="0" dirty="0" smtClean="0">
                <a:solidFill>
                  <a:schemeClr val="bg1"/>
                </a:solidFill>
                <a:latin typeface="微软雅黑" pitchFamily="34" charset="-122"/>
              </a:rPr>
              <a:t>基于可重构技术的大学物理</a:t>
            </a:r>
            <a:r>
              <a:rPr lang="en-US" altLang="zh-CN" sz="1400" kern="0" dirty="0" smtClean="0">
                <a:solidFill>
                  <a:schemeClr val="bg1"/>
                </a:solidFill>
                <a:latin typeface="微软雅黑" pitchFamily="34" charset="-122"/>
              </a:rPr>
              <a:t>X</a:t>
            </a:r>
            <a:r>
              <a:rPr lang="zh-CN" altLang="en-US" sz="1400" kern="0" dirty="0" smtClean="0">
                <a:solidFill>
                  <a:schemeClr val="bg1"/>
                </a:solidFill>
                <a:latin typeface="微软雅黑" pitchFamily="34" charset="-122"/>
              </a:rPr>
              <a:t>射线能谱测量实验系统</a:t>
            </a: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1465243"/>
              </p:ext>
            </p:extLst>
          </p:nvPr>
        </p:nvGraphicFramePr>
        <p:xfrm>
          <a:off x="4343400" y="3762672"/>
          <a:ext cx="3589648" cy="2279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82" name="Visio" r:id="rId9" imgW="9363078" imgH="5943510" progId="Visio.Drawing.15">
                  <p:embed/>
                </p:oleObj>
              </mc:Choice>
              <mc:Fallback>
                <p:oleObj name="Visio" r:id="rId9" imgW="9363078" imgH="5943510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762672"/>
                        <a:ext cx="3589648" cy="227963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 12"/>
          <p:cNvSpPr/>
          <p:nvPr/>
        </p:nvSpPr>
        <p:spPr>
          <a:xfrm>
            <a:off x="1975361" y="4914800"/>
            <a:ext cx="1008112" cy="93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双</a:t>
            </a:r>
            <a:r>
              <a:rPr lang="zh-CN" altLang="en-US" dirty="0" smtClean="0">
                <a:solidFill>
                  <a:schemeClr val="tx1"/>
                </a:solidFill>
              </a:rPr>
              <a:t>缓冲显示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模块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4" name="右箭头 13"/>
          <p:cNvSpPr/>
          <p:nvPr/>
        </p:nvSpPr>
        <p:spPr>
          <a:xfrm>
            <a:off x="3199497" y="4554760"/>
            <a:ext cx="1115000" cy="467808"/>
          </a:xfrm>
          <a:prstGeom prst="rightArrow">
            <a:avLst/>
          </a:prstGeom>
          <a:solidFill>
            <a:schemeClr val="accent1">
              <a:lumMod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975361" y="3762672"/>
            <a:ext cx="1008112" cy="93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谱</a:t>
            </a:r>
            <a:r>
              <a:rPr lang="zh-CN" altLang="en-US" dirty="0" smtClean="0">
                <a:solidFill>
                  <a:schemeClr val="tx1"/>
                </a:solidFill>
              </a:rPr>
              <a:t>统计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模块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07264" y="1401191"/>
            <a:ext cx="6010747" cy="2213565"/>
          </a:xfrm>
          <a:prstGeom prst="rect">
            <a:avLst/>
          </a:prstGeom>
        </p:spPr>
      </p:pic>
      <p:sp>
        <p:nvSpPr>
          <p:cNvPr id="16" name="标题 1"/>
          <p:cNvSpPr txBox="1">
            <a:spLocks/>
          </p:cNvSpPr>
          <p:nvPr/>
        </p:nvSpPr>
        <p:spPr bwMode="auto">
          <a:xfrm>
            <a:off x="7854853" y="4419600"/>
            <a:ext cx="834222" cy="64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微软雅黑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2000" kern="0" dirty="0"/>
              <a:t>USB</a:t>
            </a:r>
            <a:endParaRPr lang="zh-CN" alt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1046204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4099"/>
    </mc:Choice>
    <mc:Fallback>
      <p:transition spd="slow" advTm="124099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r>
              <a:rPr lang="zh-CN" altLang="en-US" sz="4000" dirty="0" smtClean="0">
                <a:latin typeface="微软雅黑" pitchFamily="34" charset="-122"/>
              </a:rPr>
              <a:t>软件结构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26355C-392D-46D8-B464-D9ACF04BD76B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/>
          </p:nvPr>
        </p:nvGraphicFramePr>
        <p:xfrm>
          <a:off x="2573778" y="2672917"/>
          <a:ext cx="4220226" cy="2019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612638" y="114935"/>
            <a:ext cx="480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微软雅黑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400" kern="0" dirty="0" smtClean="0">
                <a:solidFill>
                  <a:schemeClr val="bg1"/>
                </a:solidFill>
                <a:latin typeface="微软雅黑" pitchFamily="34" charset="-122"/>
              </a:rPr>
              <a:t>基于可重构技术的大学物理</a:t>
            </a:r>
            <a:r>
              <a:rPr lang="en-US" altLang="zh-CN" sz="1400" kern="0" dirty="0" smtClean="0">
                <a:solidFill>
                  <a:schemeClr val="bg1"/>
                </a:solidFill>
                <a:latin typeface="微软雅黑" pitchFamily="34" charset="-122"/>
              </a:rPr>
              <a:t>X</a:t>
            </a:r>
            <a:r>
              <a:rPr lang="zh-CN" altLang="en-US" sz="1400" kern="0" dirty="0" smtClean="0">
                <a:solidFill>
                  <a:schemeClr val="bg1"/>
                </a:solidFill>
                <a:latin typeface="微软雅黑" pitchFamily="34" charset="-122"/>
              </a:rPr>
              <a:t>射线能谱测量实验系统</a:t>
            </a:r>
          </a:p>
        </p:txBody>
      </p:sp>
      <p:graphicFrame>
        <p:nvGraphicFramePr>
          <p:cNvPr id="3" name="图示 2"/>
          <p:cNvGraphicFramePr/>
          <p:nvPr>
            <p:extLst>
              <p:ext uri="{D42A27DB-BD31-4B8C-83A1-F6EECF244321}">
                <p14:modId xmlns:p14="http://schemas.microsoft.com/office/powerpoint/2010/main" val="1037438835"/>
              </p:ext>
            </p:extLst>
          </p:nvPr>
        </p:nvGraphicFramePr>
        <p:xfrm>
          <a:off x="612138" y="1452730"/>
          <a:ext cx="8001000" cy="1857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5" name="直接连接符 3"/>
          <p:cNvSpPr/>
          <p:nvPr/>
        </p:nvSpPr>
        <p:spPr>
          <a:xfrm>
            <a:off x="995528" y="2999874"/>
            <a:ext cx="147472" cy="55302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553020"/>
                </a:lnTo>
                <a:lnTo>
                  <a:pt x="147472" y="553020"/>
                </a:lnTo>
              </a:path>
            </a:pathLst>
          </a:custGeom>
          <a:noFill/>
        </p:spPr>
        <p:style>
          <a:lnRef idx="2">
            <a:schemeClr val="accent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6" name="组合 15"/>
          <p:cNvGrpSpPr/>
          <p:nvPr/>
        </p:nvGrpSpPr>
        <p:grpSpPr>
          <a:xfrm>
            <a:off x="1143000" y="3184214"/>
            <a:ext cx="1179777" cy="746687"/>
            <a:chOff x="3986075" y="1078680"/>
            <a:chExt cx="1179777" cy="746687"/>
          </a:xfrm>
        </p:grpSpPr>
        <p:sp>
          <p:nvSpPr>
            <p:cNvPr id="21" name="圆角矩形 20"/>
            <p:cNvSpPr/>
            <p:nvPr/>
          </p:nvSpPr>
          <p:spPr>
            <a:xfrm>
              <a:off x="3986075" y="1078680"/>
              <a:ext cx="1179777" cy="737361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圆角矩形 5"/>
            <p:cNvSpPr/>
            <p:nvPr/>
          </p:nvSpPr>
          <p:spPr>
            <a:xfrm>
              <a:off x="4007672" y="1131200"/>
              <a:ext cx="1136583" cy="6941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005" tIns="26670" rIns="40005" bIns="26670" numCol="1" spcCol="1270" anchor="ctr" anchorCtr="0">
              <a:noAutofit/>
            </a:bodyPr>
            <a:lstStyle/>
            <a:p>
              <a:pPr lvl="0" algn="ctr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100" kern="1200" dirty="0" smtClean="0"/>
                <a:t>参数</a:t>
              </a:r>
              <a:endParaRPr lang="en-US" altLang="zh-CN" sz="2100" kern="1200" dirty="0" smtClean="0"/>
            </a:p>
            <a:p>
              <a:pPr lvl="0" algn="ctr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100" kern="1200" dirty="0" smtClean="0"/>
                <a:t>设置</a:t>
              </a:r>
              <a:endParaRPr lang="zh-CN" sz="2100" kern="1200" dirty="0"/>
            </a:p>
          </p:txBody>
        </p:sp>
      </p:grpSp>
      <p:sp>
        <p:nvSpPr>
          <p:cNvPr id="17" name="直接连接符 6"/>
          <p:cNvSpPr/>
          <p:nvPr/>
        </p:nvSpPr>
        <p:spPr>
          <a:xfrm>
            <a:off x="995528" y="2999874"/>
            <a:ext cx="147472" cy="147472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474722"/>
                </a:lnTo>
                <a:lnTo>
                  <a:pt x="147472" y="1474722"/>
                </a:lnTo>
              </a:path>
            </a:pathLst>
          </a:custGeom>
          <a:noFill/>
        </p:spPr>
        <p:style>
          <a:lnRef idx="2">
            <a:schemeClr val="accent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8" name="组合 17"/>
          <p:cNvGrpSpPr/>
          <p:nvPr/>
        </p:nvGrpSpPr>
        <p:grpSpPr>
          <a:xfrm>
            <a:off x="1143000" y="4105916"/>
            <a:ext cx="1179777" cy="737361"/>
            <a:chOff x="3986075" y="2000382"/>
            <a:chExt cx="1179777" cy="737361"/>
          </a:xfrm>
        </p:grpSpPr>
        <p:sp>
          <p:nvSpPr>
            <p:cNvPr id="19" name="圆角矩形 18"/>
            <p:cNvSpPr/>
            <p:nvPr/>
          </p:nvSpPr>
          <p:spPr>
            <a:xfrm>
              <a:off x="3986075" y="2000382"/>
              <a:ext cx="1179777" cy="737361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圆角矩形 8"/>
            <p:cNvSpPr/>
            <p:nvPr/>
          </p:nvSpPr>
          <p:spPr>
            <a:xfrm>
              <a:off x="4007672" y="2021979"/>
              <a:ext cx="1136583" cy="6941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005" tIns="26670" rIns="40005" bIns="26670" numCol="1" spcCol="1270" anchor="ctr" anchorCtr="0">
              <a:noAutofit/>
            </a:bodyPr>
            <a:lstStyle/>
            <a:p>
              <a:pPr lvl="0" algn="ctr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100" kern="1200" dirty="0" smtClean="0"/>
                <a:t>数据</a:t>
              </a:r>
              <a:endParaRPr lang="en-US" altLang="zh-CN" sz="2100" kern="1200" dirty="0" smtClean="0"/>
            </a:p>
            <a:p>
              <a:pPr lvl="0" algn="ctr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100" kern="1200" dirty="0" smtClean="0"/>
                <a:t>读取</a:t>
              </a:r>
              <a:endParaRPr lang="zh-CN" sz="2100" kern="1200" dirty="0"/>
            </a:p>
          </p:txBody>
        </p:sp>
      </p:grpSp>
      <p:sp>
        <p:nvSpPr>
          <p:cNvPr id="31" name="圆角矩形 30"/>
          <p:cNvSpPr/>
          <p:nvPr/>
        </p:nvSpPr>
        <p:spPr>
          <a:xfrm>
            <a:off x="1121403" y="4992134"/>
            <a:ext cx="1179777" cy="737361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圆角矩形 8"/>
          <p:cNvSpPr/>
          <p:nvPr/>
        </p:nvSpPr>
        <p:spPr>
          <a:xfrm>
            <a:off x="1164597" y="5070176"/>
            <a:ext cx="1136583" cy="69416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005" tIns="26670" rIns="40005" bIns="26670" numCol="1" spcCol="1270" anchor="ctr" anchorCtr="0">
            <a:noAutofit/>
          </a:bodyPr>
          <a:lstStyle/>
          <a:p>
            <a:pPr lvl="0" algn="ctr" defTabSz="9334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100" kern="1200" dirty="0" smtClean="0"/>
              <a:t>测量</a:t>
            </a:r>
            <a:endParaRPr lang="en-US" altLang="zh-CN" sz="2100" kern="1200" dirty="0" smtClean="0"/>
          </a:p>
          <a:p>
            <a:pPr lvl="0" algn="ctr" defTabSz="9334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100" kern="1200" dirty="0" smtClean="0"/>
              <a:t>控制</a:t>
            </a:r>
            <a:endParaRPr lang="en-US" altLang="zh-CN" sz="2100" kern="1200" dirty="0" smtClean="0"/>
          </a:p>
        </p:txBody>
      </p:sp>
      <p:sp>
        <p:nvSpPr>
          <p:cNvPr id="34" name="直接连接符 3"/>
          <p:cNvSpPr/>
          <p:nvPr/>
        </p:nvSpPr>
        <p:spPr>
          <a:xfrm>
            <a:off x="6862928" y="2999874"/>
            <a:ext cx="147472" cy="55302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553020"/>
                </a:lnTo>
                <a:lnTo>
                  <a:pt x="147472" y="553020"/>
                </a:lnTo>
              </a:path>
            </a:pathLst>
          </a:custGeom>
          <a:noFill/>
        </p:spPr>
        <p:style>
          <a:lnRef idx="2">
            <a:schemeClr val="accent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5" name="组合 34"/>
          <p:cNvGrpSpPr/>
          <p:nvPr/>
        </p:nvGrpSpPr>
        <p:grpSpPr>
          <a:xfrm>
            <a:off x="7010400" y="3184214"/>
            <a:ext cx="1179777" cy="746687"/>
            <a:chOff x="3986075" y="1078680"/>
            <a:chExt cx="1179777" cy="746687"/>
          </a:xfrm>
        </p:grpSpPr>
        <p:sp>
          <p:nvSpPr>
            <p:cNvPr id="36" name="圆角矩形 35"/>
            <p:cNvSpPr/>
            <p:nvPr/>
          </p:nvSpPr>
          <p:spPr>
            <a:xfrm>
              <a:off x="3986075" y="1078680"/>
              <a:ext cx="1179777" cy="737361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圆角矩形 5"/>
            <p:cNvSpPr/>
            <p:nvPr/>
          </p:nvSpPr>
          <p:spPr>
            <a:xfrm>
              <a:off x="4007672" y="1131200"/>
              <a:ext cx="1136583" cy="6941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005" tIns="26670" rIns="40005" bIns="26670" numCol="1" spcCol="1270" anchor="ctr" anchorCtr="0">
              <a:noAutofit/>
            </a:bodyPr>
            <a:lstStyle/>
            <a:p>
              <a:pPr lvl="0" algn="ctr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100" kern="1200" dirty="0" smtClean="0"/>
                <a:t>数据</a:t>
              </a:r>
              <a:endParaRPr lang="en-US" altLang="zh-CN" sz="2100" kern="1200" dirty="0" smtClean="0"/>
            </a:p>
            <a:p>
              <a:pPr lvl="0" algn="ctr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100" kern="1200" dirty="0" smtClean="0"/>
                <a:t>处理</a:t>
              </a:r>
              <a:endParaRPr lang="zh-CN" sz="2100" kern="1200" dirty="0"/>
            </a:p>
          </p:txBody>
        </p:sp>
      </p:grpSp>
      <p:sp>
        <p:nvSpPr>
          <p:cNvPr id="38" name="直接连接符 6"/>
          <p:cNvSpPr/>
          <p:nvPr/>
        </p:nvSpPr>
        <p:spPr>
          <a:xfrm>
            <a:off x="6862928" y="2999874"/>
            <a:ext cx="147472" cy="147472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474722"/>
                </a:lnTo>
                <a:lnTo>
                  <a:pt x="147472" y="1474722"/>
                </a:lnTo>
              </a:path>
            </a:pathLst>
          </a:custGeom>
          <a:noFill/>
        </p:spPr>
        <p:style>
          <a:lnRef idx="2">
            <a:schemeClr val="accent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9" name="组合 38"/>
          <p:cNvGrpSpPr/>
          <p:nvPr/>
        </p:nvGrpSpPr>
        <p:grpSpPr>
          <a:xfrm>
            <a:off x="7010400" y="4105916"/>
            <a:ext cx="1179777" cy="737361"/>
            <a:chOff x="3986075" y="2000382"/>
            <a:chExt cx="1179777" cy="737361"/>
          </a:xfrm>
        </p:grpSpPr>
        <p:sp>
          <p:nvSpPr>
            <p:cNvPr id="40" name="圆角矩形 39"/>
            <p:cNvSpPr/>
            <p:nvPr/>
          </p:nvSpPr>
          <p:spPr>
            <a:xfrm>
              <a:off x="3986075" y="2000382"/>
              <a:ext cx="1179777" cy="737361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圆角矩形 8"/>
            <p:cNvSpPr/>
            <p:nvPr/>
          </p:nvSpPr>
          <p:spPr>
            <a:xfrm>
              <a:off x="4007672" y="2021979"/>
              <a:ext cx="1136583" cy="6941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005" tIns="26670" rIns="40005" bIns="26670" numCol="1" spcCol="1270" anchor="ctr" anchorCtr="0">
              <a:noAutofit/>
            </a:bodyPr>
            <a:lstStyle/>
            <a:p>
              <a:pPr lvl="0" algn="ctr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100" kern="1200" dirty="0" smtClean="0"/>
                <a:t>实验</a:t>
              </a:r>
              <a:endParaRPr lang="en-US" altLang="zh-CN" sz="2100" kern="1200" dirty="0" smtClean="0"/>
            </a:p>
            <a:p>
              <a:pPr lvl="0" algn="ctr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100" kern="1200" dirty="0" smtClean="0"/>
                <a:t>帮助</a:t>
              </a:r>
              <a:endParaRPr lang="zh-CN" sz="2100" kern="1200" dirty="0"/>
            </a:p>
          </p:txBody>
        </p:sp>
      </p:grpSp>
      <p:sp>
        <p:nvSpPr>
          <p:cNvPr id="45" name="直接连接符 3"/>
          <p:cNvSpPr/>
          <p:nvPr/>
        </p:nvSpPr>
        <p:spPr>
          <a:xfrm>
            <a:off x="995528" y="3017853"/>
            <a:ext cx="147295" cy="243011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430113"/>
                </a:lnTo>
                <a:lnTo>
                  <a:pt x="147295" y="2430113"/>
                </a:lnTo>
              </a:path>
            </a:pathLst>
          </a:custGeom>
          <a:noFill/>
        </p:spPr>
        <p:style>
          <a:lnRef idx="2">
            <a:schemeClr val="accent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直接连接符 3"/>
          <p:cNvSpPr/>
          <p:nvPr/>
        </p:nvSpPr>
        <p:spPr>
          <a:xfrm>
            <a:off x="3929228" y="3010171"/>
            <a:ext cx="147472" cy="55302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553020"/>
                </a:lnTo>
                <a:lnTo>
                  <a:pt x="147472" y="553020"/>
                </a:lnTo>
              </a:path>
            </a:pathLst>
          </a:custGeom>
          <a:noFill/>
        </p:spPr>
        <p:style>
          <a:lnRef idx="2">
            <a:schemeClr val="accent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7" name="组合 26"/>
          <p:cNvGrpSpPr/>
          <p:nvPr/>
        </p:nvGrpSpPr>
        <p:grpSpPr>
          <a:xfrm>
            <a:off x="4076700" y="3194511"/>
            <a:ext cx="1179777" cy="746687"/>
            <a:chOff x="3986075" y="1078680"/>
            <a:chExt cx="1179777" cy="746687"/>
          </a:xfrm>
        </p:grpSpPr>
        <p:sp>
          <p:nvSpPr>
            <p:cNvPr id="28" name="圆角矩形 27"/>
            <p:cNvSpPr/>
            <p:nvPr/>
          </p:nvSpPr>
          <p:spPr>
            <a:xfrm>
              <a:off x="3986075" y="1078680"/>
              <a:ext cx="1179777" cy="737361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圆角矩形 5"/>
            <p:cNvSpPr/>
            <p:nvPr/>
          </p:nvSpPr>
          <p:spPr>
            <a:xfrm>
              <a:off x="4007672" y="1131200"/>
              <a:ext cx="1136583" cy="6941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005" tIns="26670" rIns="40005" bIns="26670" numCol="1" spcCol="1270" anchor="ctr" anchorCtr="0">
              <a:noAutofit/>
            </a:bodyPr>
            <a:lstStyle/>
            <a:p>
              <a:pPr lvl="0" algn="ctr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100" kern="1200" dirty="0" smtClean="0"/>
                <a:t>多道</a:t>
              </a:r>
              <a:endParaRPr lang="en-US" altLang="zh-CN" sz="2100" kern="1200" dirty="0" smtClean="0"/>
            </a:p>
            <a:p>
              <a:pPr lvl="0" algn="ctr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100" kern="1200" dirty="0" smtClean="0"/>
                <a:t>分析仪</a:t>
              </a:r>
              <a:endParaRPr lang="zh-CN" sz="2100" kern="1200" dirty="0"/>
            </a:p>
          </p:txBody>
        </p:sp>
      </p:grpSp>
      <p:sp>
        <p:nvSpPr>
          <p:cNvPr id="30" name="椭圆 29"/>
          <p:cNvSpPr/>
          <p:nvPr/>
        </p:nvSpPr>
        <p:spPr>
          <a:xfrm>
            <a:off x="3242590" y="4443704"/>
            <a:ext cx="2860352" cy="135959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基于</a:t>
            </a:r>
            <a:r>
              <a:rPr lang="en-US" altLang="zh-CN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Labview</a:t>
            </a:r>
            <a:endParaRPr lang="en-US" altLang="zh-CN" sz="32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3474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432"/>
    </mc:Choice>
    <mc:Fallback>
      <p:transition spd="slow" advTm="29432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6|2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7.5|4.1|1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7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12643</TotalTime>
  <Words>758</Words>
  <Application>Microsoft Office PowerPoint</Application>
  <PresentationFormat>全屏显示(4:3)</PresentationFormat>
  <Paragraphs>154</Paragraphs>
  <Slides>17</Slides>
  <Notes>15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黑体</vt:lpstr>
      <vt:lpstr>华文仿宋</vt:lpstr>
      <vt:lpstr>宋体</vt:lpstr>
      <vt:lpstr>微软雅黑</vt:lpstr>
      <vt:lpstr>Arial</vt:lpstr>
      <vt:lpstr>Calibri</vt:lpstr>
      <vt:lpstr>Wingdings</vt:lpstr>
      <vt:lpstr>默认设计模板</vt:lpstr>
      <vt:lpstr>Visio</vt:lpstr>
      <vt:lpstr>基于可重构技术的大学物理 X射线能谱测量实验系统</vt:lpstr>
      <vt:lpstr>PowerPoint 演示文稿</vt:lpstr>
      <vt:lpstr>PowerPoint 演示文稿</vt:lpstr>
      <vt:lpstr>总体结构</vt:lpstr>
      <vt:lpstr>硬件结构</vt:lpstr>
      <vt:lpstr>模拟信号调理</vt:lpstr>
      <vt:lpstr>数字信号处理(寻峰)</vt:lpstr>
      <vt:lpstr>数字信号处理(能谱累积)</vt:lpstr>
      <vt:lpstr>软件结构</vt:lpstr>
      <vt:lpstr>虚拟仪器</vt:lpstr>
      <vt:lpstr>实验向导与数据处理</vt:lpstr>
      <vt:lpstr>测试</vt:lpstr>
      <vt:lpstr>应用</vt:lpstr>
      <vt:lpstr>总结</vt:lpstr>
      <vt:lpstr>拓展（可重构的应用）</vt:lpstr>
      <vt:lpstr>进一步的工作</vt:lpstr>
      <vt:lpstr>敬请批评指正，谢谢！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三星/华为奖学金申请答辩</dc:title>
  <dc:creator>wenfei</dc:creator>
  <cp:lastModifiedBy>didu</cp:lastModifiedBy>
  <cp:revision>682</cp:revision>
  <dcterms:created xsi:type="dcterms:W3CDTF">2010-10-14T12:27:23Z</dcterms:created>
  <dcterms:modified xsi:type="dcterms:W3CDTF">2015-08-17T14:18:03Z</dcterms:modified>
</cp:coreProperties>
</file>