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44" r:id="rId1"/>
  </p:sldMasterIdLst>
  <p:notesMasterIdLst>
    <p:notesMasterId r:id="rId21"/>
  </p:notesMasterIdLst>
  <p:sldIdLst>
    <p:sldId id="276" r:id="rId2"/>
    <p:sldId id="257" r:id="rId3"/>
    <p:sldId id="260" r:id="rId4"/>
    <p:sldId id="274" r:id="rId5"/>
    <p:sldId id="258" r:id="rId6"/>
    <p:sldId id="261" r:id="rId7"/>
    <p:sldId id="262" r:id="rId8"/>
    <p:sldId id="263" r:id="rId9"/>
    <p:sldId id="268" r:id="rId10"/>
    <p:sldId id="271" r:id="rId11"/>
    <p:sldId id="272" r:id="rId12"/>
    <p:sldId id="273" r:id="rId13"/>
    <p:sldId id="277" r:id="rId14"/>
    <p:sldId id="278" r:id="rId15"/>
    <p:sldId id="279" r:id="rId16"/>
    <p:sldId id="264" r:id="rId17"/>
    <p:sldId id="265" r:id="rId18"/>
    <p:sldId id="266" r:id="rId19"/>
    <p:sldId id="267" r:id="rId20"/>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6" d="100"/>
          <a:sy n="106" d="100"/>
        </p:scale>
        <p:origin x="165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BC443BF-6176-4F92-937F-C517549FC41A}" type="datetimeFigureOut">
              <a:rPr lang="zh-CN" altLang="en-US" smtClean="0"/>
              <a:t>2015/8/19</a:t>
            </a:fld>
            <a:endParaRPr lang="zh-CN" altLang="en-US"/>
          </a:p>
        </p:txBody>
      </p:sp>
      <p:sp>
        <p:nvSpPr>
          <p:cNvPr id="4" name="幻灯片图像占位符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A933866-3CA8-43FF-A570-9D712E4D8633}" type="slidenum">
              <a:rPr lang="zh-CN" altLang="en-US" smtClean="0"/>
              <a:t>‹#›</a:t>
            </a:fld>
            <a:endParaRPr lang="zh-CN" altLang="en-US"/>
          </a:p>
        </p:txBody>
      </p:sp>
    </p:spTree>
    <p:extLst>
      <p:ext uri="{BB962C8B-B14F-4D97-AF65-F5344CB8AC3E}">
        <p14:creationId xmlns:p14="http://schemas.microsoft.com/office/powerpoint/2010/main" val="31590769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A933866-3CA8-43FF-A570-9D712E4D8633}" type="slidenum">
              <a:rPr lang="zh-CN" altLang="en-US" smtClean="0"/>
              <a:t>1</a:t>
            </a:fld>
            <a:endParaRPr lang="zh-CN" altLang="en-US"/>
          </a:p>
        </p:txBody>
      </p:sp>
    </p:spTree>
    <p:extLst>
      <p:ext uri="{BB962C8B-B14F-4D97-AF65-F5344CB8AC3E}">
        <p14:creationId xmlns:p14="http://schemas.microsoft.com/office/powerpoint/2010/main" val="9356323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A933866-3CA8-43FF-A570-9D712E4D8633}" type="slidenum">
              <a:rPr lang="zh-CN" altLang="en-US" smtClean="0"/>
              <a:t>10</a:t>
            </a:fld>
            <a:endParaRPr lang="zh-CN" altLang="en-US"/>
          </a:p>
        </p:txBody>
      </p:sp>
    </p:spTree>
    <p:extLst>
      <p:ext uri="{BB962C8B-B14F-4D97-AF65-F5344CB8AC3E}">
        <p14:creationId xmlns:p14="http://schemas.microsoft.com/office/powerpoint/2010/main" val="30085752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A933866-3CA8-43FF-A570-9D712E4D8633}" type="slidenum">
              <a:rPr lang="zh-CN" altLang="en-US" smtClean="0"/>
              <a:t>11</a:t>
            </a:fld>
            <a:endParaRPr lang="zh-CN" altLang="en-US"/>
          </a:p>
        </p:txBody>
      </p:sp>
    </p:spTree>
    <p:extLst>
      <p:ext uri="{BB962C8B-B14F-4D97-AF65-F5344CB8AC3E}">
        <p14:creationId xmlns:p14="http://schemas.microsoft.com/office/powerpoint/2010/main" val="2476797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A933866-3CA8-43FF-A570-9D712E4D8633}" type="slidenum">
              <a:rPr lang="zh-CN" altLang="en-US" smtClean="0"/>
              <a:t>12</a:t>
            </a:fld>
            <a:endParaRPr lang="zh-CN" altLang="en-US"/>
          </a:p>
        </p:txBody>
      </p:sp>
    </p:spTree>
    <p:extLst>
      <p:ext uri="{BB962C8B-B14F-4D97-AF65-F5344CB8AC3E}">
        <p14:creationId xmlns:p14="http://schemas.microsoft.com/office/powerpoint/2010/main" val="18288835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A933866-3CA8-43FF-A570-9D712E4D8633}" type="slidenum">
              <a:rPr lang="zh-CN" altLang="en-US" smtClean="0"/>
              <a:t>13</a:t>
            </a:fld>
            <a:endParaRPr lang="zh-CN" altLang="en-US"/>
          </a:p>
        </p:txBody>
      </p:sp>
    </p:spTree>
    <p:extLst>
      <p:ext uri="{BB962C8B-B14F-4D97-AF65-F5344CB8AC3E}">
        <p14:creationId xmlns:p14="http://schemas.microsoft.com/office/powerpoint/2010/main" val="14523371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A933866-3CA8-43FF-A570-9D712E4D8633}" type="slidenum">
              <a:rPr lang="zh-CN" altLang="en-US" smtClean="0"/>
              <a:t>14</a:t>
            </a:fld>
            <a:endParaRPr lang="zh-CN" altLang="en-US"/>
          </a:p>
        </p:txBody>
      </p:sp>
    </p:spTree>
    <p:extLst>
      <p:ext uri="{BB962C8B-B14F-4D97-AF65-F5344CB8AC3E}">
        <p14:creationId xmlns:p14="http://schemas.microsoft.com/office/powerpoint/2010/main" val="26356565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A933866-3CA8-43FF-A570-9D712E4D8633}" type="slidenum">
              <a:rPr lang="zh-CN" altLang="en-US" smtClean="0"/>
              <a:t>15</a:t>
            </a:fld>
            <a:endParaRPr lang="zh-CN" altLang="en-US"/>
          </a:p>
        </p:txBody>
      </p:sp>
    </p:spTree>
    <p:extLst>
      <p:ext uri="{BB962C8B-B14F-4D97-AF65-F5344CB8AC3E}">
        <p14:creationId xmlns:p14="http://schemas.microsoft.com/office/powerpoint/2010/main" val="29153509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A933866-3CA8-43FF-A570-9D712E4D8633}" type="slidenum">
              <a:rPr lang="zh-CN" altLang="en-US" smtClean="0"/>
              <a:t>16</a:t>
            </a:fld>
            <a:endParaRPr lang="zh-CN" altLang="en-US"/>
          </a:p>
        </p:txBody>
      </p:sp>
    </p:spTree>
    <p:extLst>
      <p:ext uri="{BB962C8B-B14F-4D97-AF65-F5344CB8AC3E}">
        <p14:creationId xmlns:p14="http://schemas.microsoft.com/office/powerpoint/2010/main" val="17374877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A933866-3CA8-43FF-A570-9D712E4D8633}" type="slidenum">
              <a:rPr lang="zh-CN" altLang="en-US" smtClean="0"/>
              <a:t>17</a:t>
            </a:fld>
            <a:endParaRPr lang="zh-CN" altLang="en-US"/>
          </a:p>
        </p:txBody>
      </p:sp>
    </p:spTree>
    <p:extLst>
      <p:ext uri="{BB962C8B-B14F-4D97-AF65-F5344CB8AC3E}">
        <p14:creationId xmlns:p14="http://schemas.microsoft.com/office/powerpoint/2010/main" val="20387555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A933866-3CA8-43FF-A570-9D712E4D8633}" type="slidenum">
              <a:rPr lang="zh-CN" altLang="en-US" smtClean="0"/>
              <a:t>18</a:t>
            </a:fld>
            <a:endParaRPr lang="zh-CN" altLang="en-US"/>
          </a:p>
        </p:txBody>
      </p:sp>
    </p:spTree>
    <p:extLst>
      <p:ext uri="{BB962C8B-B14F-4D97-AF65-F5344CB8AC3E}">
        <p14:creationId xmlns:p14="http://schemas.microsoft.com/office/powerpoint/2010/main" val="13163804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A933866-3CA8-43FF-A570-9D712E4D8633}" type="slidenum">
              <a:rPr lang="zh-CN" altLang="en-US" smtClean="0"/>
              <a:t>19</a:t>
            </a:fld>
            <a:endParaRPr lang="zh-CN" altLang="en-US"/>
          </a:p>
        </p:txBody>
      </p:sp>
    </p:spTree>
    <p:extLst>
      <p:ext uri="{BB962C8B-B14F-4D97-AF65-F5344CB8AC3E}">
        <p14:creationId xmlns:p14="http://schemas.microsoft.com/office/powerpoint/2010/main" val="8966345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A933866-3CA8-43FF-A570-9D712E4D8633}" type="slidenum">
              <a:rPr lang="zh-CN" altLang="en-US" smtClean="0"/>
              <a:t>2</a:t>
            </a:fld>
            <a:endParaRPr lang="zh-CN" altLang="en-US"/>
          </a:p>
        </p:txBody>
      </p:sp>
    </p:spTree>
    <p:extLst>
      <p:ext uri="{BB962C8B-B14F-4D97-AF65-F5344CB8AC3E}">
        <p14:creationId xmlns:p14="http://schemas.microsoft.com/office/powerpoint/2010/main" val="28839639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A933866-3CA8-43FF-A570-9D712E4D8633}" type="slidenum">
              <a:rPr lang="zh-CN" altLang="en-US" smtClean="0"/>
              <a:t>3</a:t>
            </a:fld>
            <a:endParaRPr lang="zh-CN" altLang="en-US"/>
          </a:p>
        </p:txBody>
      </p:sp>
    </p:spTree>
    <p:extLst>
      <p:ext uri="{BB962C8B-B14F-4D97-AF65-F5344CB8AC3E}">
        <p14:creationId xmlns:p14="http://schemas.microsoft.com/office/powerpoint/2010/main" val="4858144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A933866-3CA8-43FF-A570-9D712E4D8633}" type="slidenum">
              <a:rPr lang="zh-CN" altLang="en-US" smtClean="0"/>
              <a:t>4</a:t>
            </a:fld>
            <a:endParaRPr lang="zh-CN" altLang="en-US"/>
          </a:p>
        </p:txBody>
      </p:sp>
    </p:spTree>
    <p:extLst>
      <p:ext uri="{BB962C8B-B14F-4D97-AF65-F5344CB8AC3E}">
        <p14:creationId xmlns:p14="http://schemas.microsoft.com/office/powerpoint/2010/main" val="6699500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A933866-3CA8-43FF-A570-9D712E4D8633}" type="slidenum">
              <a:rPr lang="zh-CN" altLang="en-US" smtClean="0"/>
              <a:t>5</a:t>
            </a:fld>
            <a:endParaRPr lang="zh-CN" altLang="en-US"/>
          </a:p>
        </p:txBody>
      </p:sp>
    </p:spTree>
    <p:extLst>
      <p:ext uri="{BB962C8B-B14F-4D97-AF65-F5344CB8AC3E}">
        <p14:creationId xmlns:p14="http://schemas.microsoft.com/office/powerpoint/2010/main" val="11382957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A933866-3CA8-43FF-A570-9D712E4D8633}" type="slidenum">
              <a:rPr lang="zh-CN" altLang="en-US" smtClean="0"/>
              <a:t>6</a:t>
            </a:fld>
            <a:endParaRPr lang="zh-CN" altLang="en-US"/>
          </a:p>
        </p:txBody>
      </p:sp>
    </p:spTree>
    <p:extLst>
      <p:ext uri="{BB962C8B-B14F-4D97-AF65-F5344CB8AC3E}">
        <p14:creationId xmlns:p14="http://schemas.microsoft.com/office/powerpoint/2010/main" val="32372271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A933866-3CA8-43FF-A570-9D712E4D8633}" type="slidenum">
              <a:rPr lang="zh-CN" altLang="en-US" smtClean="0"/>
              <a:t>7</a:t>
            </a:fld>
            <a:endParaRPr lang="zh-CN" altLang="en-US"/>
          </a:p>
        </p:txBody>
      </p:sp>
    </p:spTree>
    <p:extLst>
      <p:ext uri="{BB962C8B-B14F-4D97-AF65-F5344CB8AC3E}">
        <p14:creationId xmlns:p14="http://schemas.microsoft.com/office/powerpoint/2010/main" val="31645715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A933866-3CA8-43FF-A570-9D712E4D8633}" type="slidenum">
              <a:rPr lang="zh-CN" altLang="en-US" smtClean="0"/>
              <a:t>8</a:t>
            </a:fld>
            <a:endParaRPr lang="zh-CN" altLang="en-US"/>
          </a:p>
        </p:txBody>
      </p:sp>
    </p:spTree>
    <p:extLst>
      <p:ext uri="{BB962C8B-B14F-4D97-AF65-F5344CB8AC3E}">
        <p14:creationId xmlns:p14="http://schemas.microsoft.com/office/powerpoint/2010/main" val="12307379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A933866-3CA8-43FF-A570-9D712E4D8633}" type="slidenum">
              <a:rPr lang="zh-CN" altLang="en-US" smtClean="0"/>
              <a:t>9</a:t>
            </a:fld>
            <a:endParaRPr lang="zh-CN" altLang="en-US"/>
          </a:p>
        </p:txBody>
      </p:sp>
    </p:spTree>
    <p:extLst>
      <p:ext uri="{BB962C8B-B14F-4D97-AF65-F5344CB8AC3E}">
        <p14:creationId xmlns:p14="http://schemas.microsoft.com/office/powerpoint/2010/main" val="159524332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pic>
        <p:nvPicPr>
          <p:cNvPr id="62" name="Picture 2" descr="\\DROBO-FS\QuickDrops\JB\PPTX NG\Droplets\LightingOverlay.png"/>
          <p:cNvPicPr>
            <a:picLocks noChangeAspect="1" noChangeArrowheads="1"/>
          </p:cNvPicPr>
          <p:nvPr/>
        </p:nvPicPr>
        <p:blipFill>
          <a:blip r:embed="rId2">
            <a:alphaModFix amt="30000"/>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 y="-1"/>
            <a:ext cx="9144002"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66" name="Group 65"/>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67" name="Rectangle 5"/>
            <p:cNvSpPr>
              <a:spLocks noChangeArrowheads="1"/>
            </p:cNvSpPr>
            <p:nvPr/>
          </p:nvSpPr>
          <p:spPr bwMode="auto">
            <a:xfrm>
              <a:off x="1209675"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68"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9"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70" name="Rectangle 8"/>
            <p:cNvSpPr>
              <a:spLocks noChangeArrowheads="1"/>
            </p:cNvSpPr>
            <p:nvPr/>
          </p:nvSpPr>
          <p:spPr bwMode="auto">
            <a:xfrm>
              <a:off x="414338" y="9525"/>
              <a:ext cx="28575" cy="44815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71"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72"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73"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74"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75"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76"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77"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78"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79"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80"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81"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82"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83"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84"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85"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86"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87"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88"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89"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90"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91"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92"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93"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94"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95"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96"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97"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98"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99"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00"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01"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02"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03"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04"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05"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06"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07"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08"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09"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10"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11"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12"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13"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14"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15"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16"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17"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18"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19"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0"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900238" y="1122363"/>
            <a:ext cx="6593681" cy="2387600"/>
          </a:xfrm>
        </p:spPr>
        <p:txBody>
          <a:bodyPr anchor="b">
            <a:normAutofit/>
          </a:bodyPr>
          <a:lstStyle>
            <a:lvl1pPr algn="l">
              <a:defRPr sz="4800"/>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900238" y="3602038"/>
            <a:ext cx="6593681"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a:xfrm>
            <a:off x="5801052" y="5410202"/>
            <a:ext cx="2057400" cy="365125"/>
          </a:xfrm>
        </p:spPr>
        <p:txBody>
          <a:bodyPr/>
          <a:lstStyle/>
          <a:p>
            <a:fld id="{14380428-50AB-4EEA-8A59-57B463BCE715}" type="datetime1">
              <a:rPr lang="zh-CN" altLang="en-US" smtClean="0"/>
              <a:t>2015/8/19</a:t>
            </a:fld>
            <a:endParaRPr lang="zh-CN" altLang="en-US"/>
          </a:p>
        </p:txBody>
      </p:sp>
      <p:sp>
        <p:nvSpPr>
          <p:cNvPr id="5" name="Footer Placeholder 4"/>
          <p:cNvSpPr>
            <a:spLocks noGrp="1"/>
          </p:cNvSpPr>
          <p:nvPr>
            <p:ph type="ftr" sz="quarter" idx="11"/>
          </p:nvPr>
        </p:nvSpPr>
        <p:spPr>
          <a:xfrm>
            <a:off x="1900237" y="5410202"/>
            <a:ext cx="3843665" cy="365125"/>
          </a:xfrm>
        </p:spPr>
        <p:txBody>
          <a:bodyPr/>
          <a:lstStyle/>
          <a:p>
            <a:r>
              <a:rPr lang="zh-CN" altLang="en-US" smtClean="0"/>
              <a:t>中国科学技术大学</a:t>
            </a:r>
            <a:endParaRPr lang="zh-CN" altLang="en-US"/>
          </a:p>
        </p:txBody>
      </p:sp>
      <p:sp>
        <p:nvSpPr>
          <p:cNvPr id="6" name="Slide Number Placeholder 5"/>
          <p:cNvSpPr>
            <a:spLocks noGrp="1"/>
          </p:cNvSpPr>
          <p:nvPr>
            <p:ph type="sldNum" sz="quarter" idx="12"/>
          </p:nvPr>
        </p:nvSpPr>
        <p:spPr>
          <a:xfrm>
            <a:off x="7915603" y="5410200"/>
            <a:ext cx="578317" cy="365125"/>
          </a:xfrm>
        </p:spPr>
        <p:txBody>
          <a:bodyPr/>
          <a:lstStyle/>
          <a:p>
            <a:fld id="{3826A87E-006E-4771-AA27-0E68F1FC6B34}" type="slidenum">
              <a:rPr lang="zh-CN" altLang="en-US" smtClean="0"/>
              <a:t>‹#›</a:t>
            </a:fld>
            <a:endParaRPr lang="zh-CN" altLang="en-US"/>
          </a:p>
        </p:txBody>
      </p:sp>
    </p:spTree>
    <p:extLst>
      <p:ext uri="{BB962C8B-B14F-4D97-AF65-F5344CB8AC3E}">
        <p14:creationId xmlns:p14="http://schemas.microsoft.com/office/powerpoint/2010/main" val="23451570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带描述的全景图片">
    <p:spTree>
      <p:nvGrpSpPr>
        <p:cNvPr id="1" name=""/>
        <p:cNvGrpSpPr/>
        <p:nvPr/>
      </p:nvGrpSpPr>
      <p:grpSpPr>
        <a:xfrm>
          <a:off x="0" y="0"/>
          <a:ext cx="0" cy="0"/>
          <a:chOff x="0" y="0"/>
          <a:chExt cx="0" cy="0"/>
        </a:xfrm>
      </p:grpSpPr>
      <p:sp>
        <p:nvSpPr>
          <p:cNvPr id="2" name="Title 1"/>
          <p:cNvSpPr>
            <a:spLocks noGrp="1"/>
          </p:cNvSpPr>
          <p:nvPr>
            <p:ph type="title"/>
          </p:nvPr>
        </p:nvSpPr>
        <p:spPr>
          <a:xfrm>
            <a:off x="856058" y="4304665"/>
            <a:ext cx="7434266" cy="819355"/>
          </a:xfrm>
        </p:spPr>
        <p:txBody>
          <a:bodyPr anchor="b">
            <a:normAutofit/>
          </a:bodyPr>
          <a:lstStyle>
            <a:lvl1pPr>
              <a:defRPr sz="32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856058" y="606426"/>
            <a:ext cx="7434266" cy="3299778"/>
          </a:xfrm>
          <a:prstGeom prst="round2DiagRect">
            <a:avLst>
              <a:gd name="adj1" fmla="val 5101"/>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zh-CN" altLang="en-US" smtClean="0"/>
              <a:t>单击图标添加图片</a:t>
            </a:r>
            <a:endParaRPr lang="en-US" dirty="0"/>
          </a:p>
        </p:txBody>
      </p:sp>
      <p:sp>
        <p:nvSpPr>
          <p:cNvPr id="4" name="Text Placeholder 3"/>
          <p:cNvSpPr>
            <a:spLocks noGrp="1"/>
          </p:cNvSpPr>
          <p:nvPr>
            <p:ph type="body" sz="half" idx="2"/>
          </p:nvPr>
        </p:nvSpPr>
        <p:spPr>
          <a:xfrm>
            <a:off x="856024" y="5124020"/>
            <a:ext cx="7433144"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F56427D3-9CCE-4CD0-A4E9-A98465F0E95B}" type="datetime1">
              <a:rPr lang="zh-CN" altLang="en-US" smtClean="0"/>
              <a:t>2015/8/19</a:t>
            </a:fld>
            <a:endParaRPr lang="zh-CN" altLang="en-US"/>
          </a:p>
        </p:txBody>
      </p:sp>
      <p:sp>
        <p:nvSpPr>
          <p:cNvPr id="6" name="Footer Placeholder 5"/>
          <p:cNvSpPr>
            <a:spLocks noGrp="1"/>
          </p:cNvSpPr>
          <p:nvPr>
            <p:ph type="ftr" sz="quarter" idx="11"/>
          </p:nvPr>
        </p:nvSpPr>
        <p:spPr/>
        <p:txBody>
          <a:bodyPr/>
          <a:lstStyle/>
          <a:p>
            <a:r>
              <a:rPr lang="zh-CN" altLang="en-US" smtClean="0"/>
              <a:t>中国科学技术大学</a:t>
            </a:r>
            <a:endParaRPr lang="zh-CN" altLang="en-US"/>
          </a:p>
        </p:txBody>
      </p:sp>
      <p:sp>
        <p:nvSpPr>
          <p:cNvPr id="7" name="Slide Number Placeholder 6"/>
          <p:cNvSpPr>
            <a:spLocks noGrp="1"/>
          </p:cNvSpPr>
          <p:nvPr>
            <p:ph type="sldNum" sz="quarter" idx="12"/>
          </p:nvPr>
        </p:nvSpPr>
        <p:spPr/>
        <p:txBody>
          <a:bodyPr/>
          <a:lstStyle/>
          <a:p>
            <a:fld id="{3826A87E-006E-4771-AA27-0E68F1FC6B34}" type="slidenum">
              <a:rPr lang="zh-CN" altLang="en-US" smtClean="0"/>
              <a:t>‹#›</a:t>
            </a:fld>
            <a:endParaRPr lang="zh-CN" altLang="en-US"/>
          </a:p>
        </p:txBody>
      </p:sp>
    </p:spTree>
    <p:extLst>
      <p:ext uri="{BB962C8B-B14F-4D97-AF65-F5344CB8AC3E}">
        <p14:creationId xmlns:p14="http://schemas.microsoft.com/office/powerpoint/2010/main" val="42943360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标题和描述">
    <p:spTree>
      <p:nvGrpSpPr>
        <p:cNvPr id="1" name=""/>
        <p:cNvGrpSpPr/>
        <p:nvPr/>
      </p:nvGrpSpPr>
      <p:grpSpPr>
        <a:xfrm>
          <a:off x="0" y="0"/>
          <a:ext cx="0" cy="0"/>
          <a:chOff x="0" y="0"/>
          <a:chExt cx="0" cy="0"/>
        </a:xfrm>
      </p:grpSpPr>
      <p:sp>
        <p:nvSpPr>
          <p:cNvPr id="2" name="Title 1"/>
          <p:cNvSpPr>
            <a:spLocks noGrp="1"/>
          </p:cNvSpPr>
          <p:nvPr>
            <p:ph type="title"/>
          </p:nvPr>
        </p:nvSpPr>
        <p:spPr>
          <a:xfrm>
            <a:off x="856093" y="609600"/>
            <a:ext cx="7429466" cy="3429000"/>
          </a:xfrm>
        </p:spPr>
        <p:txBody>
          <a:bodyPr anchor="ctr">
            <a:normAutofit/>
          </a:bodyPr>
          <a:lstStyle>
            <a:lvl1pPr>
              <a:defRPr sz="3600"/>
            </a:lvl1pPr>
          </a:lstStyle>
          <a:p>
            <a:r>
              <a:rPr lang="zh-CN" altLang="en-US" smtClean="0"/>
              <a:t>单击此处编辑母版标题样式</a:t>
            </a:r>
            <a:endParaRPr lang="en-US" dirty="0"/>
          </a:p>
        </p:txBody>
      </p:sp>
      <p:sp>
        <p:nvSpPr>
          <p:cNvPr id="4" name="Text Placeholder 3"/>
          <p:cNvSpPr>
            <a:spLocks noGrp="1"/>
          </p:cNvSpPr>
          <p:nvPr>
            <p:ph type="body" sz="half" idx="2"/>
          </p:nvPr>
        </p:nvSpPr>
        <p:spPr>
          <a:xfrm>
            <a:off x="856058" y="4419600"/>
            <a:ext cx="7428344"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D6EC9308-3001-4282-9B90-AFC92B20C544}" type="datetime1">
              <a:rPr lang="zh-CN" altLang="en-US" smtClean="0"/>
              <a:t>2015/8/19</a:t>
            </a:fld>
            <a:endParaRPr lang="zh-CN" altLang="en-US"/>
          </a:p>
        </p:txBody>
      </p:sp>
      <p:sp>
        <p:nvSpPr>
          <p:cNvPr id="6" name="Footer Placeholder 5"/>
          <p:cNvSpPr>
            <a:spLocks noGrp="1"/>
          </p:cNvSpPr>
          <p:nvPr>
            <p:ph type="ftr" sz="quarter" idx="11"/>
          </p:nvPr>
        </p:nvSpPr>
        <p:spPr/>
        <p:txBody>
          <a:bodyPr/>
          <a:lstStyle/>
          <a:p>
            <a:r>
              <a:rPr lang="zh-CN" altLang="en-US" smtClean="0"/>
              <a:t>中国科学技术大学</a:t>
            </a:r>
            <a:endParaRPr lang="zh-CN" altLang="en-US"/>
          </a:p>
        </p:txBody>
      </p:sp>
      <p:sp>
        <p:nvSpPr>
          <p:cNvPr id="7" name="Slide Number Placeholder 6"/>
          <p:cNvSpPr>
            <a:spLocks noGrp="1"/>
          </p:cNvSpPr>
          <p:nvPr>
            <p:ph type="sldNum" sz="quarter" idx="12"/>
          </p:nvPr>
        </p:nvSpPr>
        <p:spPr/>
        <p:txBody>
          <a:bodyPr/>
          <a:lstStyle/>
          <a:p>
            <a:fld id="{3826A87E-006E-4771-AA27-0E68F1FC6B34}" type="slidenum">
              <a:rPr lang="zh-CN" altLang="en-US" smtClean="0"/>
              <a:t>‹#›</a:t>
            </a:fld>
            <a:endParaRPr lang="zh-CN" altLang="en-US"/>
          </a:p>
        </p:txBody>
      </p:sp>
    </p:spTree>
    <p:extLst>
      <p:ext uri="{BB962C8B-B14F-4D97-AF65-F5344CB8AC3E}">
        <p14:creationId xmlns:p14="http://schemas.microsoft.com/office/powerpoint/2010/main" val="8220642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带描述的引言">
    <p:spTree>
      <p:nvGrpSpPr>
        <p:cNvPr id="1" name=""/>
        <p:cNvGrpSpPr/>
        <p:nvPr/>
      </p:nvGrpSpPr>
      <p:grpSpPr>
        <a:xfrm>
          <a:off x="0" y="0"/>
          <a:ext cx="0" cy="0"/>
          <a:chOff x="0" y="0"/>
          <a:chExt cx="0" cy="0"/>
        </a:xfrm>
      </p:grpSpPr>
      <p:sp>
        <p:nvSpPr>
          <p:cNvPr id="2" name="Title 1"/>
          <p:cNvSpPr>
            <a:spLocks noGrp="1"/>
          </p:cNvSpPr>
          <p:nvPr>
            <p:ph type="title"/>
          </p:nvPr>
        </p:nvSpPr>
        <p:spPr>
          <a:xfrm>
            <a:off x="1084659" y="609600"/>
            <a:ext cx="6977064" cy="2748429"/>
          </a:xfrm>
        </p:spPr>
        <p:txBody>
          <a:bodyPr anchor="ctr">
            <a:normAutofit/>
          </a:bodyPr>
          <a:lstStyle>
            <a:lvl1pPr>
              <a:defRPr sz="3600"/>
            </a:lvl1pPr>
          </a:lstStyle>
          <a:p>
            <a:r>
              <a:rPr lang="zh-CN" altLang="en-US" smtClean="0"/>
              <a:t>单击此处编辑母版标题样式</a:t>
            </a:r>
            <a:endParaRPr lang="en-US" dirty="0"/>
          </a:p>
        </p:txBody>
      </p:sp>
      <p:sp>
        <p:nvSpPr>
          <p:cNvPr id="12" name="Text Placeholder 3"/>
          <p:cNvSpPr>
            <a:spLocks noGrp="1"/>
          </p:cNvSpPr>
          <p:nvPr>
            <p:ph type="body" sz="half" idx="13"/>
          </p:nvPr>
        </p:nvSpPr>
        <p:spPr>
          <a:xfrm>
            <a:off x="1290484" y="3365557"/>
            <a:ext cx="6564224"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4" name="Text Placeholder 3"/>
          <p:cNvSpPr>
            <a:spLocks noGrp="1"/>
          </p:cNvSpPr>
          <p:nvPr>
            <p:ph type="body" sz="half" idx="2"/>
          </p:nvPr>
        </p:nvSpPr>
        <p:spPr>
          <a:xfrm>
            <a:off x="856058" y="4309919"/>
            <a:ext cx="74295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F1013830-4F60-4BA1-A421-6A874D47BAF5}" type="datetime1">
              <a:rPr lang="zh-CN" altLang="en-US" smtClean="0"/>
              <a:t>2015/8/19</a:t>
            </a:fld>
            <a:endParaRPr lang="zh-CN" altLang="en-US"/>
          </a:p>
        </p:txBody>
      </p:sp>
      <p:sp>
        <p:nvSpPr>
          <p:cNvPr id="6" name="Footer Placeholder 5"/>
          <p:cNvSpPr>
            <a:spLocks noGrp="1"/>
          </p:cNvSpPr>
          <p:nvPr>
            <p:ph type="ftr" sz="quarter" idx="11"/>
          </p:nvPr>
        </p:nvSpPr>
        <p:spPr/>
        <p:txBody>
          <a:bodyPr/>
          <a:lstStyle/>
          <a:p>
            <a:r>
              <a:rPr lang="zh-CN" altLang="en-US" smtClean="0"/>
              <a:t>中国科学技术大学</a:t>
            </a:r>
            <a:endParaRPr lang="zh-CN" altLang="en-US"/>
          </a:p>
        </p:txBody>
      </p:sp>
      <p:sp>
        <p:nvSpPr>
          <p:cNvPr id="7" name="Slide Number Placeholder 6"/>
          <p:cNvSpPr>
            <a:spLocks noGrp="1"/>
          </p:cNvSpPr>
          <p:nvPr>
            <p:ph type="sldNum" sz="quarter" idx="12"/>
          </p:nvPr>
        </p:nvSpPr>
        <p:spPr/>
        <p:txBody>
          <a:bodyPr/>
          <a:lstStyle/>
          <a:p>
            <a:fld id="{3826A87E-006E-4771-AA27-0E68F1FC6B34}" type="slidenum">
              <a:rPr lang="zh-CN" altLang="en-US" smtClean="0"/>
              <a:t>‹#›</a:t>
            </a:fld>
            <a:endParaRPr lang="zh-CN" altLang="en-US"/>
          </a:p>
        </p:txBody>
      </p:sp>
      <p:sp>
        <p:nvSpPr>
          <p:cNvPr id="52" name="TextBox 51"/>
          <p:cNvSpPr txBox="1"/>
          <p:nvPr/>
        </p:nvSpPr>
        <p:spPr>
          <a:xfrm>
            <a:off x="696579" y="718458"/>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53" name="TextBox 52"/>
          <p:cNvSpPr txBox="1"/>
          <p:nvPr/>
        </p:nvSpPr>
        <p:spPr>
          <a:xfrm>
            <a:off x="7817473" y="2764972"/>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Tree>
    <p:extLst>
      <p:ext uri="{BB962C8B-B14F-4D97-AF65-F5344CB8AC3E}">
        <p14:creationId xmlns:p14="http://schemas.microsoft.com/office/powerpoint/2010/main" val="24043278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名片">
    <p:spTree>
      <p:nvGrpSpPr>
        <p:cNvPr id="1" name=""/>
        <p:cNvGrpSpPr/>
        <p:nvPr/>
      </p:nvGrpSpPr>
      <p:grpSpPr>
        <a:xfrm>
          <a:off x="0" y="0"/>
          <a:ext cx="0" cy="0"/>
          <a:chOff x="0" y="0"/>
          <a:chExt cx="0" cy="0"/>
        </a:xfrm>
      </p:grpSpPr>
      <p:sp>
        <p:nvSpPr>
          <p:cNvPr id="2" name="Title 1"/>
          <p:cNvSpPr>
            <a:spLocks noGrp="1"/>
          </p:cNvSpPr>
          <p:nvPr>
            <p:ph type="title"/>
          </p:nvPr>
        </p:nvSpPr>
        <p:spPr>
          <a:xfrm>
            <a:off x="856058" y="2134042"/>
            <a:ext cx="7429501" cy="2511835"/>
          </a:xfrm>
        </p:spPr>
        <p:txBody>
          <a:bodyPr anchor="b">
            <a:normAutofit/>
          </a:bodyPr>
          <a:lstStyle>
            <a:lvl1pPr>
              <a:defRPr sz="3600"/>
            </a:lvl1pPr>
          </a:lstStyle>
          <a:p>
            <a:r>
              <a:rPr lang="zh-CN" altLang="en-US" smtClean="0"/>
              <a:t>单击此处编辑母版标题样式</a:t>
            </a:r>
            <a:endParaRPr lang="en-US" dirty="0"/>
          </a:p>
        </p:txBody>
      </p:sp>
      <p:sp>
        <p:nvSpPr>
          <p:cNvPr id="4" name="Text Placeholder 3"/>
          <p:cNvSpPr>
            <a:spLocks noGrp="1"/>
          </p:cNvSpPr>
          <p:nvPr>
            <p:ph type="body" sz="half" idx="2"/>
          </p:nvPr>
        </p:nvSpPr>
        <p:spPr>
          <a:xfrm>
            <a:off x="856023" y="4657655"/>
            <a:ext cx="7428379"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9D99AE67-4F4B-4576-A3D5-BB1BC316F6C8}" type="datetime1">
              <a:rPr lang="zh-CN" altLang="en-US" smtClean="0"/>
              <a:t>2015/8/19</a:t>
            </a:fld>
            <a:endParaRPr lang="zh-CN" altLang="en-US"/>
          </a:p>
        </p:txBody>
      </p:sp>
      <p:sp>
        <p:nvSpPr>
          <p:cNvPr id="6" name="Footer Placeholder 5"/>
          <p:cNvSpPr>
            <a:spLocks noGrp="1"/>
          </p:cNvSpPr>
          <p:nvPr>
            <p:ph type="ftr" sz="quarter" idx="11"/>
          </p:nvPr>
        </p:nvSpPr>
        <p:spPr/>
        <p:txBody>
          <a:bodyPr/>
          <a:lstStyle/>
          <a:p>
            <a:r>
              <a:rPr lang="zh-CN" altLang="en-US" smtClean="0"/>
              <a:t>中国科学技术大学</a:t>
            </a:r>
            <a:endParaRPr lang="zh-CN" altLang="en-US"/>
          </a:p>
        </p:txBody>
      </p:sp>
      <p:sp>
        <p:nvSpPr>
          <p:cNvPr id="7" name="Slide Number Placeholder 6"/>
          <p:cNvSpPr>
            <a:spLocks noGrp="1"/>
          </p:cNvSpPr>
          <p:nvPr>
            <p:ph type="sldNum" sz="quarter" idx="12"/>
          </p:nvPr>
        </p:nvSpPr>
        <p:spPr/>
        <p:txBody>
          <a:bodyPr/>
          <a:lstStyle/>
          <a:p>
            <a:fld id="{3826A87E-006E-4771-AA27-0E68F1FC6B34}" type="slidenum">
              <a:rPr lang="zh-CN" altLang="en-US" smtClean="0"/>
              <a:t>‹#›</a:t>
            </a:fld>
            <a:endParaRPr lang="zh-CN" altLang="en-US"/>
          </a:p>
        </p:txBody>
      </p:sp>
    </p:spTree>
    <p:extLst>
      <p:ext uri="{BB962C8B-B14F-4D97-AF65-F5344CB8AC3E}">
        <p14:creationId xmlns:p14="http://schemas.microsoft.com/office/powerpoint/2010/main" val="26795522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栏">
    <p:spTree>
      <p:nvGrpSpPr>
        <p:cNvPr id="1" name=""/>
        <p:cNvGrpSpPr/>
        <p:nvPr/>
      </p:nvGrpSpPr>
      <p:grpSpPr>
        <a:xfrm>
          <a:off x="0" y="0"/>
          <a:ext cx="0" cy="0"/>
          <a:chOff x="0" y="0"/>
          <a:chExt cx="0" cy="0"/>
        </a:xfrm>
      </p:grpSpPr>
      <p:sp>
        <p:nvSpPr>
          <p:cNvPr id="15" name="Title 1"/>
          <p:cNvSpPr>
            <a:spLocks noGrp="1"/>
          </p:cNvSpPr>
          <p:nvPr>
            <p:ph type="title"/>
          </p:nvPr>
        </p:nvSpPr>
        <p:spPr>
          <a:xfrm>
            <a:off x="856060" y="609600"/>
            <a:ext cx="7429499" cy="1905000"/>
          </a:xfrm>
        </p:spPr>
        <p:txBody>
          <a:bodyPr/>
          <a:lstStyle/>
          <a:p>
            <a:r>
              <a:rPr lang="zh-CN" altLang="en-US" smtClean="0"/>
              <a:t>单击此处编辑母版标题样式</a:t>
            </a:r>
            <a:endParaRPr lang="en-US" dirty="0"/>
          </a:p>
        </p:txBody>
      </p:sp>
      <p:sp>
        <p:nvSpPr>
          <p:cNvPr id="7" name="Text Placeholder 2"/>
          <p:cNvSpPr>
            <a:spLocks noGrp="1"/>
          </p:cNvSpPr>
          <p:nvPr>
            <p:ph type="body" idx="1"/>
          </p:nvPr>
        </p:nvSpPr>
        <p:spPr>
          <a:xfrm>
            <a:off x="856058" y="2674463"/>
            <a:ext cx="2397674" cy="685800"/>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8" name="Text Placeholder 3"/>
          <p:cNvSpPr>
            <a:spLocks noGrp="1"/>
          </p:cNvSpPr>
          <p:nvPr>
            <p:ph type="body" sz="half" idx="15"/>
          </p:nvPr>
        </p:nvSpPr>
        <p:spPr>
          <a:xfrm>
            <a:off x="856059" y="3360263"/>
            <a:ext cx="2396432"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9" name="Text Placeholder 4"/>
          <p:cNvSpPr>
            <a:spLocks noGrp="1"/>
          </p:cNvSpPr>
          <p:nvPr>
            <p:ph type="body" sz="quarter" idx="3"/>
          </p:nvPr>
        </p:nvSpPr>
        <p:spPr>
          <a:xfrm>
            <a:off x="3386075" y="2677635"/>
            <a:ext cx="2388289" cy="685800"/>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10" name="Text Placeholder 3"/>
          <p:cNvSpPr>
            <a:spLocks noGrp="1"/>
          </p:cNvSpPr>
          <p:nvPr>
            <p:ph type="body" sz="half" idx="16"/>
          </p:nvPr>
        </p:nvSpPr>
        <p:spPr>
          <a:xfrm>
            <a:off x="3386075" y="3363435"/>
            <a:ext cx="238895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11" name="Text Placeholder 4"/>
          <p:cNvSpPr>
            <a:spLocks noGrp="1"/>
          </p:cNvSpPr>
          <p:nvPr>
            <p:ph type="body" sz="quarter" idx="13"/>
          </p:nvPr>
        </p:nvSpPr>
        <p:spPr>
          <a:xfrm>
            <a:off x="5889332" y="2674463"/>
            <a:ext cx="2396226" cy="685800"/>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12" name="Text Placeholder 3"/>
          <p:cNvSpPr>
            <a:spLocks noGrp="1"/>
          </p:cNvSpPr>
          <p:nvPr>
            <p:ph type="body" sz="half" idx="17"/>
          </p:nvPr>
        </p:nvSpPr>
        <p:spPr>
          <a:xfrm>
            <a:off x="5889332" y="3360263"/>
            <a:ext cx="2396226"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3" name="Date Placeholder 2"/>
          <p:cNvSpPr>
            <a:spLocks noGrp="1"/>
          </p:cNvSpPr>
          <p:nvPr>
            <p:ph type="dt" sz="half" idx="10"/>
          </p:nvPr>
        </p:nvSpPr>
        <p:spPr/>
        <p:txBody>
          <a:bodyPr/>
          <a:lstStyle/>
          <a:p>
            <a:fld id="{E768C9F5-A85F-46F6-A86F-3E834CC1C6C3}" type="datetime1">
              <a:rPr lang="zh-CN" altLang="en-US" smtClean="0"/>
              <a:t>2015/8/19</a:t>
            </a:fld>
            <a:endParaRPr lang="zh-CN" altLang="en-US"/>
          </a:p>
        </p:txBody>
      </p:sp>
      <p:sp>
        <p:nvSpPr>
          <p:cNvPr id="4" name="Footer Placeholder 3"/>
          <p:cNvSpPr>
            <a:spLocks noGrp="1"/>
          </p:cNvSpPr>
          <p:nvPr>
            <p:ph type="ftr" sz="quarter" idx="11"/>
          </p:nvPr>
        </p:nvSpPr>
        <p:spPr/>
        <p:txBody>
          <a:bodyPr/>
          <a:lstStyle/>
          <a:p>
            <a:r>
              <a:rPr lang="zh-CN" altLang="en-US" smtClean="0"/>
              <a:t>中国科学技术大学</a:t>
            </a:r>
            <a:endParaRPr lang="zh-CN" altLang="en-US"/>
          </a:p>
        </p:txBody>
      </p:sp>
      <p:sp>
        <p:nvSpPr>
          <p:cNvPr id="5" name="Slide Number Placeholder 4"/>
          <p:cNvSpPr>
            <a:spLocks noGrp="1"/>
          </p:cNvSpPr>
          <p:nvPr>
            <p:ph type="sldNum" sz="quarter" idx="12"/>
          </p:nvPr>
        </p:nvSpPr>
        <p:spPr/>
        <p:txBody>
          <a:bodyPr/>
          <a:lstStyle/>
          <a:p>
            <a:fld id="{3826A87E-006E-4771-AA27-0E68F1FC6B34}" type="slidenum">
              <a:rPr lang="zh-CN" altLang="en-US" smtClean="0"/>
              <a:t>‹#›</a:t>
            </a:fld>
            <a:endParaRPr lang="zh-CN" altLang="en-US"/>
          </a:p>
        </p:txBody>
      </p:sp>
    </p:spTree>
    <p:extLst>
      <p:ext uri="{BB962C8B-B14F-4D97-AF65-F5344CB8AC3E}">
        <p14:creationId xmlns:p14="http://schemas.microsoft.com/office/powerpoint/2010/main" val="289626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图片栏">
    <p:spTree>
      <p:nvGrpSpPr>
        <p:cNvPr id="1" name=""/>
        <p:cNvGrpSpPr/>
        <p:nvPr/>
      </p:nvGrpSpPr>
      <p:grpSpPr>
        <a:xfrm>
          <a:off x="0" y="0"/>
          <a:ext cx="0" cy="0"/>
          <a:chOff x="0" y="0"/>
          <a:chExt cx="0" cy="0"/>
        </a:xfrm>
      </p:grpSpPr>
      <p:sp>
        <p:nvSpPr>
          <p:cNvPr id="30" name="Title 1"/>
          <p:cNvSpPr>
            <a:spLocks noGrp="1"/>
          </p:cNvSpPr>
          <p:nvPr>
            <p:ph type="title"/>
          </p:nvPr>
        </p:nvSpPr>
        <p:spPr>
          <a:xfrm>
            <a:off x="856059" y="609600"/>
            <a:ext cx="7429499" cy="1905000"/>
          </a:xfrm>
        </p:spPr>
        <p:txBody>
          <a:bodyPr/>
          <a:lstStyle/>
          <a:p>
            <a:r>
              <a:rPr lang="zh-CN" altLang="en-US" smtClean="0"/>
              <a:t>单击此处编辑母版标题样式</a:t>
            </a:r>
            <a:endParaRPr lang="en-US" dirty="0"/>
          </a:p>
        </p:txBody>
      </p:sp>
      <p:sp>
        <p:nvSpPr>
          <p:cNvPr id="19" name="Text Placeholder 2"/>
          <p:cNvSpPr>
            <a:spLocks noGrp="1"/>
          </p:cNvSpPr>
          <p:nvPr>
            <p:ph type="body" idx="1"/>
          </p:nvPr>
        </p:nvSpPr>
        <p:spPr>
          <a:xfrm>
            <a:off x="856060" y="4404596"/>
            <a:ext cx="239643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20" name="Picture Placeholder 2"/>
          <p:cNvSpPr>
            <a:spLocks noGrp="1" noChangeAspect="1"/>
          </p:cNvSpPr>
          <p:nvPr>
            <p:ph type="pic" idx="15"/>
          </p:nvPr>
        </p:nvSpPr>
        <p:spPr>
          <a:xfrm>
            <a:off x="856060" y="2666998"/>
            <a:ext cx="239643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1800" dirty="0"/>
            </a:lvl1pPr>
          </a:lstStyle>
          <a:p>
            <a:pPr marL="0" lvl="0" indent="0">
              <a:buNone/>
            </a:pPr>
            <a:r>
              <a:rPr lang="zh-CN" altLang="en-US" smtClean="0"/>
              <a:t>单击图标添加图片</a:t>
            </a:r>
            <a:endParaRPr lang="en-US" dirty="0"/>
          </a:p>
        </p:txBody>
      </p:sp>
      <p:sp>
        <p:nvSpPr>
          <p:cNvPr id="21" name="Text Placeholder 3"/>
          <p:cNvSpPr>
            <a:spLocks noGrp="1"/>
          </p:cNvSpPr>
          <p:nvPr>
            <p:ph type="body" sz="half" idx="18"/>
          </p:nvPr>
        </p:nvSpPr>
        <p:spPr>
          <a:xfrm>
            <a:off x="856060" y="4980859"/>
            <a:ext cx="239643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22" name="Text Placeholder 4"/>
          <p:cNvSpPr>
            <a:spLocks noGrp="1"/>
          </p:cNvSpPr>
          <p:nvPr>
            <p:ph type="body" sz="quarter" idx="3"/>
          </p:nvPr>
        </p:nvSpPr>
        <p:spPr>
          <a:xfrm>
            <a:off x="3366790" y="4404596"/>
            <a:ext cx="24003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23" name="Picture Placeholder 2"/>
          <p:cNvSpPr>
            <a:spLocks noGrp="1" noChangeAspect="1"/>
          </p:cNvSpPr>
          <p:nvPr>
            <p:ph type="pic" idx="21"/>
          </p:nvPr>
        </p:nvSpPr>
        <p:spPr>
          <a:xfrm>
            <a:off x="3366790" y="2666998"/>
            <a:ext cx="2399205"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1800" dirty="0"/>
            </a:lvl1pPr>
          </a:lstStyle>
          <a:p>
            <a:pPr marL="0" lvl="0" indent="0">
              <a:buNone/>
            </a:pPr>
            <a:r>
              <a:rPr lang="zh-CN" altLang="en-US" smtClean="0"/>
              <a:t>单击图标添加图片</a:t>
            </a:r>
            <a:endParaRPr lang="en-US" dirty="0"/>
          </a:p>
        </p:txBody>
      </p:sp>
      <p:sp>
        <p:nvSpPr>
          <p:cNvPr id="24" name="Text Placeholder 3"/>
          <p:cNvSpPr>
            <a:spLocks noGrp="1"/>
          </p:cNvSpPr>
          <p:nvPr>
            <p:ph type="body" sz="half" idx="19"/>
          </p:nvPr>
        </p:nvSpPr>
        <p:spPr>
          <a:xfrm>
            <a:off x="3365695" y="4980857"/>
            <a:ext cx="24003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25" name="Text Placeholder 4"/>
          <p:cNvSpPr>
            <a:spLocks noGrp="1"/>
          </p:cNvSpPr>
          <p:nvPr>
            <p:ph type="body" sz="quarter" idx="13"/>
          </p:nvPr>
        </p:nvSpPr>
        <p:spPr>
          <a:xfrm>
            <a:off x="5889426" y="4404595"/>
            <a:ext cx="2393056"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26" name="Picture Placeholder 2"/>
          <p:cNvSpPr>
            <a:spLocks noGrp="1" noChangeAspect="1"/>
          </p:cNvSpPr>
          <p:nvPr>
            <p:ph type="pic" idx="22"/>
          </p:nvPr>
        </p:nvSpPr>
        <p:spPr>
          <a:xfrm>
            <a:off x="5889332" y="2666998"/>
            <a:ext cx="2396227"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1800" dirty="0"/>
            </a:lvl1pPr>
          </a:lstStyle>
          <a:p>
            <a:pPr marL="0" lvl="0" indent="0">
              <a:buNone/>
            </a:pPr>
            <a:r>
              <a:rPr lang="zh-CN" altLang="en-US" smtClean="0"/>
              <a:t>单击图标添加图片</a:t>
            </a:r>
            <a:endParaRPr lang="en-US" dirty="0"/>
          </a:p>
        </p:txBody>
      </p:sp>
      <p:sp>
        <p:nvSpPr>
          <p:cNvPr id="27" name="Text Placeholder 3"/>
          <p:cNvSpPr>
            <a:spLocks noGrp="1"/>
          </p:cNvSpPr>
          <p:nvPr>
            <p:ph type="body" sz="half" idx="20"/>
          </p:nvPr>
        </p:nvSpPr>
        <p:spPr>
          <a:xfrm>
            <a:off x="5889332" y="4980855"/>
            <a:ext cx="2396226"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3" name="Date Placeholder 2"/>
          <p:cNvSpPr>
            <a:spLocks noGrp="1"/>
          </p:cNvSpPr>
          <p:nvPr>
            <p:ph type="dt" sz="half" idx="10"/>
          </p:nvPr>
        </p:nvSpPr>
        <p:spPr/>
        <p:txBody>
          <a:bodyPr/>
          <a:lstStyle/>
          <a:p>
            <a:fld id="{79EC14A7-45B4-42A5-8A5A-EAADC3B28FFC}" type="datetime1">
              <a:rPr lang="zh-CN" altLang="en-US" smtClean="0"/>
              <a:t>2015/8/19</a:t>
            </a:fld>
            <a:endParaRPr lang="zh-CN" altLang="en-US"/>
          </a:p>
        </p:txBody>
      </p:sp>
      <p:sp>
        <p:nvSpPr>
          <p:cNvPr id="4" name="Footer Placeholder 3"/>
          <p:cNvSpPr>
            <a:spLocks noGrp="1"/>
          </p:cNvSpPr>
          <p:nvPr>
            <p:ph type="ftr" sz="quarter" idx="11"/>
          </p:nvPr>
        </p:nvSpPr>
        <p:spPr/>
        <p:txBody>
          <a:bodyPr/>
          <a:lstStyle>
            <a:lvl1pPr>
              <a:defRPr cap="all" baseline="0"/>
            </a:lvl1pPr>
          </a:lstStyle>
          <a:p>
            <a:r>
              <a:rPr lang="zh-CN" altLang="en-US" smtClean="0"/>
              <a:t>中国科学技术大学</a:t>
            </a:r>
            <a:endParaRPr lang="zh-CN" altLang="en-US"/>
          </a:p>
        </p:txBody>
      </p:sp>
      <p:sp>
        <p:nvSpPr>
          <p:cNvPr id="5" name="Slide Number Placeholder 4"/>
          <p:cNvSpPr>
            <a:spLocks noGrp="1"/>
          </p:cNvSpPr>
          <p:nvPr>
            <p:ph type="sldNum" sz="quarter" idx="12"/>
          </p:nvPr>
        </p:nvSpPr>
        <p:spPr/>
        <p:txBody>
          <a:bodyPr/>
          <a:lstStyle/>
          <a:p>
            <a:fld id="{3826A87E-006E-4771-AA27-0E68F1FC6B34}" type="slidenum">
              <a:rPr lang="zh-CN" altLang="en-US" smtClean="0"/>
              <a:t>‹#›</a:t>
            </a:fld>
            <a:endParaRPr lang="zh-CN" altLang="en-US"/>
          </a:p>
        </p:txBody>
      </p:sp>
    </p:spTree>
    <p:extLst>
      <p:ext uri="{BB962C8B-B14F-4D97-AF65-F5344CB8AC3E}">
        <p14:creationId xmlns:p14="http://schemas.microsoft.com/office/powerpoint/2010/main" val="7501994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ncho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E48BFCBC-79D8-4B94-93A9-193434CA0945}" type="datetime1">
              <a:rPr lang="zh-CN" altLang="en-US" smtClean="0"/>
              <a:t>2015/8/19</a:t>
            </a:fld>
            <a:endParaRPr lang="zh-CN" altLang="en-US"/>
          </a:p>
        </p:txBody>
      </p:sp>
      <p:sp>
        <p:nvSpPr>
          <p:cNvPr id="5" name="Footer Placeholder 4"/>
          <p:cNvSpPr>
            <a:spLocks noGrp="1"/>
          </p:cNvSpPr>
          <p:nvPr>
            <p:ph type="ftr" sz="quarter" idx="11"/>
          </p:nvPr>
        </p:nvSpPr>
        <p:spPr/>
        <p:txBody>
          <a:bodyPr/>
          <a:lstStyle/>
          <a:p>
            <a:r>
              <a:rPr lang="zh-CN" altLang="en-US" smtClean="0"/>
              <a:t>中国科学技术大学</a:t>
            </a:r>
            <a:endParaRPr lang="zh-CN" altLang="en-US"/>
          </a:p>
        </p:txBody>
      </p:sp>
      <p:sp>
        <p:nvSpPr>
          <p:cNvPr id="6" name="Slide Number Placeholder 5"/>
          <p:cNvSpPr>
            <a:spLocks noGrp="1"/>
          </p:cNvSpPr>
          <p:nvPr>
            <p:ph type="sldNum" sz="quarter" idx="12"/>
          </p:nvPr>
        </p:nvSpPr>
        <p:spPr/>
        <p:txBody>
          <a:bodyPr/>
          <a:lstStyle/>
          <a:p>
            <a:fld id="{3826A87E-006E-4771-AA27-0E68F1FC6B34}" type="slidenum">
              <a:rPr lang="zh-CN" altLang="en-US" smtClean="0"/>
              <a:t>‹#›</a:t>
            </a:fld>
            <a:endParaRPr lang="zh-CN" altLang="en-US"/>
          </a:p>
        </p:txBody>
      </p:sp>
    </p:spTree>
    <p:extLst>
      <p:ext uri="{BB962C8B-B14F-4D97-AF65-F5344CB8AC3E}">
        <p14:creationId xmlns:p14="http://schemas.microsoft.com/office/powerpoint/2010/main" val="12654740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1" y="609600"/>
            <a:ext cx="1503758" cy="5181601"/>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856057" y="609600"/>
            <a:ext cx="5811443" cy="5181601"/>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FDA350-71DF-481A-B366-4505AEE89008}" type="datetime1">
              <a:rPr lang="zh-CN" altLang="en-US" smtClean="0"/>
              <a:t>2015/8/19</a:t>
            </a:fld>
            <a:endParaRPr lang="zh-CN" altLang="en-US"/>
          </a:p>
        </p:txBody>
      </p:sp>
      <p:sp>
        <p:nvSpPr>
          <p:cNvPr id="5" name="Footer Placeholder 4"/>
          <p:cNvSpPr>
            <a:spLocks noGrp="1"/>
          </p:cNvSpPr>
          <p:nvPr>
            <p:ph type="ftr" sz="quarter" idx="11"/>
          </p:nvPr>
        </p:nvSpPr>
        <p:spPr/>
        <p:txBody>
          <a:bodyPr/>
          <a:lstStyle/>
          <a:p>
            <a:r>
              <a:rPr lang="zh-CN" altLang="en-US" smtClean="0"/>
              <a:t>中国科学技术大学</a:t>
            </a:r>
            <a:endParaRPr lang="zh-CN" altLang="en-US"/>
          </a:p>
        </p:txBody>
      </p:sp>
      <p:sp>
        <p:nvSpPr>
          <p:cNvPr id="6" name="Slide Number Placeholder 5"/>
          <p:cNvSpPr>
            <a:spLocks noGrp="1"/>
          </p:cNvSpPr>
          <p:nvPr>
            <p:ph type="sldNum" sz="quarter" idx="12"/>
          </p:nvPr>
        </p:nvSpPr>
        <p:spPr/>
        <p:txBody>
          <a:bodyPr/>
          <a:lstStyle/>
          <a:p>
            <a:fld id="{3826A87E-006E-4771-AA27-0E68F1FC6B34}" type="slidenum">
              <a:rPr lang="zh-CN" altLang="en-US" smtClean="0"/>
              <a:t>‹#›</a:t>
            </a:fld>
            <a:endParaRPr lang="zh-CN" altLang="en-US"/>
          </a:p>
        </p:txBody>
      </p:sp>
    </p:spTree>
    <p:extLst>
      <p:ext uri="{BB962C8B-B14F-4D97-AF65-F5344CB8AC3E}">
        <p14:creationId xmlns:p14="http://schemas.microsoft.com/office/powerpoint/2010/main" val="24236113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47" name="Title 1"/>
          <p:cNvSpPr>
            <a:spLocks noGrp="1"/>
          </p:cNvSpPr>
          <p:nvPr>
            <p:ph type="title"/>
          </p:nvPr>
        </p:nvSpPr>
        <p:spPr>
          <a:xfrm>
            <a:off x="856060" y="618518"/>
            <a:ext cx="7429499" cy="1478570"/>
          </a:xfrm>
        </p:spPr>
        <p:txBody>
          <a:bodyPr/>
          <a:lstStyle/>
          <a:p>
            <a:r>
              <a:rPr lang="zh-CN" altLang="en-US" smtClean="0"/>
              <a:t>单击此处编辑母版标题样式</a:t>
            </a:r>
            <a:endParaRPr lang="en-US" dirty="0"/>
          </a:p>
        </p:txBody>
      </p:sp>
      <p:sp>
        <p:nvSpPr>
          <p:cNvPr id="48" name="Content Placeholder 2"/>
          <p:cNvSpPr>
            <a:spLocks noGrp="1"/>
          </p:cNvSpPr>
          <p:nvPr>
            <p:ph idx="1"/>
          </p:nvPr>
        </p:nvSpPr>
        <p:spPr>
          <a:xfrm>
            <a:off x="856060" y="2249487"/>
            <a:ext cx="7429499" cy="354171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9" name="Date Placeholder 3"/>
          <p:cNvSpPr>
            <a:spLocks noGrp="1"/>
          </p:cNvSpPr>
          <p:nvPr>
            <p:ph type="dt" sz="half" idx="10"/>
          </p:nvPr>
        </p:nvSpPr>
        <p:spPr>
          <a:xfrm>
            <a:off x="5592691" y="5883277"/>
            <a:ext cx="2057400" cy="365125"/>
          </a:xfrm>
        </p:spPr>
        <p:txBody>
          <a:bodyPr/>
          <a:lstStyle/>
          <a:p>
            <a:fld id="{70FF5F57-0528-4862-A511-52F29AB90C83}" type="datetime1">
              <a:rPr lang="zh-CN" altLang="en-US" smtClean="0"/>
              <a:t>2015/8/19</a:t>
            </a:fld>
            <a:endParaRPr lang="zh-CN" altLang="en-US"/>
          </a:p>
        </p:txBody>
      </p:sp>
      <p:sp>
        <p:nvSpPr>
          <p:cNvPr id="50" name="Footer Placeholder 4"/>
          <p:cNvSpPr>
            <a:spLocks noGrp="1"/>
          </p:cNvSpPr>
          <p:nvPr>
            <p:ph type="ftr" sz="quarter" idx="11"/>
          </p:nvPr>
        </p:nvSpPr>
        <p:spPr>
          <a:xfrm>
            <a:off x="856059" y="5883276"/>
            <a:ext cx="4679482" cy="365125"/>
          </a:xfrm>
        </p:spPr>
        <p:txBody>
          <a:bodyPr/>
          <a:lstStyle/>
          <a:p>
            <a:r>
              <a:rPr lang="zh-CN" altLang="en-US" smtClean="0"/>
              <a:t>中国科学技术大学</a:t>
            </a:r>
            <a:endParaRPr lang="zh-CN" altLang="en-US"/>
          </a:p>
        </p:txBody>
      </p:sp>
      <p:sp>
        <p:nvSpPr>
          <p:cNvPr id="51" name="Slide Number Placeholder 5"/>
          <p:cNvSpPr>
            <a:spLocks noGrp="1"/>
          </p:cNvSpPr>
          <p:nvPr>
            <p:ph type="sldNum" sz="quarter" idx="12"/>
          </p:nvPr>
        </p:nvSpPr>
        <p:spPr>
          <a:xfrm>
            <a:off x="7707241" y="5883275"/>
            <a:ext cx="578317" cy="365125"/>
          </a:xfrm>
        </p:spPr>
        <p:txBody>
          <a:bodyPr/>
          <a:lstStyle/>
          <a:p>
            <a:fld id="{3826A87E-006E-4771-AA27-0E68F1FC6B34}" type="slidenum">
              <a:rPr lang="zh-CN" altLang="en-US" smtClean="0"/>
              <a:t>‹#›</a:t>
            </a:fld>
            <a:endParaRPr lang="zh-CN" altLang="en-US"/>
          </a:p>
        </p:txBody>
      </p:sp>
    </p:spTree>
    <p:extLst>
      <p:ext uri="{BB962C8B-B14F-4D97-AF65-F5344CB8AC3E}">
        <p14:creationId xmlns:p14="http://schemas.microsoft.com/office/powerpoint/2010/main" val="17250576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56058" y="1419227"/>
            <a:ext cx="7429500" cy="2852737"/>
          </a:xfrm>
        </p:spPr>
        <p:txBody>
          <a:bodyPr anchor="b">
            <a:normAutofit/>
          </a:bodyPr>
          <a:lstStyle>
            <a:lvl1pPr>
              <a:defRPr sz="3600"/>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856058" y="4424362"/>
            <a:ext cx="74295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F78E0D25-00D7-4007-BE4D-B4E18E97E652}" type="datetime1">
              <a:rPr lang="zh-CN" altLang="en-US" smtClean="0"/>
              <a:t>2015/8/19</a:t>
            </a:fld>
            <a:endParaRPr lang="zh-CN" altLang="en-US"/>
          </a:p>
        </p:txBody>
      </p:sp>
      <p:sp>
        <p:nvSpPr>
          <p:cNvPr id="5" name="Footer Placeholder 4"/>
          <p:cNvSpPr>
            <a:spLocks noGrp="1"/>
          </p:cNvSpPr>
          <p:nvPr>
            <p:ph type="ftr" sz="quarter" idx="11"/>
          </p:nvPr>
        </p:nvSpPr>
        <p:spPr/>
        <p:txBody>
          <a:bodyPr/>
          <a:lstStyle/>
          <a:p>
            <a:r>
              <a:rPr lang="zh-CN" altLang="en-US" smtClean="0"/>
              <a:t>中国科学技术大学</a:t>
            </a:r>
            <a:endParaRPr lang="zh-CN" altLang="en-US"/>
          </a:p>
        </p:txBody>
      </p:sp>
      <p:sp>
        <p:nvSpPr>
          <p:cNvPr id="6" name="Slide Number Placeholder 5"/>
          <p:cNvSpPr>
            <a:spLocks noGrp="1"/>
          </p:cNvSpPr>
          <p:nvPr>
            <p:ph type="sldNum" sz="quarter" idx="12"/>
          </p:nvPr>
        </p:nvSpPr>
        <p:spPr/>
        <p:txBody>
          <a:bodyPr/>
          <a:lstStyle/>
          <a:p>
            <a:fld id="{3826A87E-006E-4771-AA27-0E68F1FC6B34}" type="slidenum">
              <a:rPr lang="zh-CN" altLang="en-US" smtClean="0"/>
              <a:t>‹#›</a:t>
            </a:fld>
            <a:endParaRPr lang="zh-CN" altLang="en-US"/>
          </a:p>
        </p:txBody>
      </p:sp>
    </p:spTree>
    <p:extLst>
      <p:ext uri="{BB962C8B-B14F-4D97-AF65-F5344CB8AC3E}">
        <p14:creationId xmlns:p14="http://schemas.microsoft.com/office/powerpoint/2010/main" val="18188177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856058" y="2249486"/>
            <a:ext cx="3658792" cy="354171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Content Placeholder 3"/>
          <p:cNvSpPr>
            <a:spLocks noGrp="1"/>
          </p:cNvSpPr>
          <p:nvPr>
            <p:ph sz="half" idx="2"/>
          </p:nvPr>
        </p:nvSpPr>
        <p:spPr>
          <a:xfrm>
            <a:off x="4629151" y="2249486"/>
            <a:ext cx="3656408" cy="354171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CFED5333-F48F-48EA-A260-78FEBB1E7EDA}" type="datetime1">
              <a:rPr lang="zh-CN" altLang="en-US" smtClean="0"/>
              <a:t>2015/8/19</a:t>
            </a:fld>
            <a:endParaRPr lang="zh-CN" altLang="en-US"/>
          </a:p>
        </p:txBody>
      </p:sp>
      <p:sp>
        <p:nvSpPr>
          <p:cNvPr id="6" name="Footer Placeholder 5"/>
          <p:cNvSpPr>
            <a:spLocks noGrp="1"/>
          </p:cNvSpPr>
          <p:nvPr>
            <p:ph type="ftr" sz="quarter" idx="11"/>
          </p:nvPr>
        </p:nvSpPr>
        <p:spPr/>
        <p:txBody>
          <a:bodyPr/>
          <a:lstStyle/>
          <a:p>
            <a:r>
              <a:rPr lang="zh-CN" altLang="en-US" smtClean="0"/>
              <a:t>中国科学技术大学</a:t>
            </a:r>
            <a:endParaRPr lang="zh-CN" altLang="en-US"/>
          </a:p>
        </p:txBody>
      </p:sp>
      <p:sp>
        <p:nvSpPr>
          <p:cNvPr id="7" name="Slide Number Placeholder 6"/>
          <p:cNvSpPr>
            <a:spLocks noGrp="1"/>
          </p:cNvSpPr>
          <p:nvPr>
            <p:ph type="sldNum" sz="quarter" idx="12"/>
          </p:nvPr>
        </p:nvSpPr>
        <p:spPr/>
        <p:txBody>
          <a:bodyPr/>
          <a:lstStyle/>
          <a:p>
            <a:fld id="{3826A87E-006E-4771-AA27-0E68F1FC6B34}" type="slidenum">
              <a:rPr lang="zh-CN" altLang="en-US" smtClean="0"/>
              <a:t>‹#›</a:t>
            </a:fld>
            <a:endParaRPr lang="zh-CN" altLang="en-US"/>
          </a:p>
        </p:txBody>
      </p:sp>
    </p:spTree>
    <p:extLst>
      <p:ext uri="{BB962C8B-B14F-4D97-AF65-F5344CB8AC3E}">
        <p14:creationId xmlns:p14="http://schemas.microsoft.com/office/powerpoint/2010/main" val="40352675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56058" y="619127"/>
            <a:ext cx="7429500" cy="1477961"/>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1078902" y="2249486"/>
            <a:ext cx="3435949"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56058" y="3073398"/>
            <a:ext cx="3658793" cy="2717801"/>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4851992" y="2249485"/>
            <a:ext cx="3433565"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4629150" y="3073398"/>
            <a:ext cx="3656408" cy="2717801"/>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DAEF8BAF-EB26-4F09-82B0-FF6E1EAC9A71}" type="datetime1">
              <a:rPr lang="zh-CN" altLang="en-US" smtClean="0"/>
              <a:t>2015/8/19</a:t>
            </a:fld>
            <a:endParaRPr lang="zh-CN" altLang="en-US"/>
          </a:p>
        </p:txBody>
      </p:sp>
      <p:sp>
        <p:nvSpPr>
          <p:cNvPr id="8" name="Footer Placeholder 7"/>
          <p:cNvSpPr>
            <a:spLocks noGrp="1"/>
          </p:cNvSpPr>
          <p:nvPr>
            <p:ph type="ftr" sz="quarter" idx="11"/>
          </p:nvPr>
        </p:nvSpPr>
        <p:spPr/>
        <p:txBody>
          <a:bodyPr/>
          <a:lstStyle/>
          <a:p>
            <a:r>
              <a:rPr lang="zh-CN" altLang="en-US" smtClean="0"/>
              <a:t>中国科学技术大学</a:t>
            </a:r>
            <a:endParaRPr lang="zh-CN" altLang="en-US"/>
          </a:p>
        </p:txBody>
      </p:sp>
      <p:sp>
        <p:nvSpPr>
          <p:cNvPr id="9" name="Slide Number Placeholder 8"/>
          <p:cNvSpPr>
            <a:spLocks noGrp="1"/>
          </p:cNvSpPr>
          <p:nvPr>
            <p:ph type="sldNum" sz="quarter" idx="12"/>
          </p:nvPr>
        </p:nvSpPr>
        <p:spPr/>
        <p:txBody>
          <a:bodyPr/>
          <a:lstStyle/>
          <a:p>
            <a:fld id="{3826A87E-006E-4771-AA27-0E68F1FC6B34}" type="slidenum">
              <a:rPr lang="zh-CN" altLang="en-US" smtClean="0"/>
              <a:t>‹#›</a:t>
            </a:fld>
            <a:endParaRPr lang="zh-CN" altLang="en-US"/>
          </a:p>
        </p:txBody>
      </p:sp>
    </p:spTree>
    <p:extLst>
      <p:ext uri="{BB962C8B-B14F-4D97-AF65-F5344CB8AC3E}">
        <p14:creationId xmlns:p14="http://schemas.microsoft.com/office/powerpoint/2010/main" val="42368592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690B3F76-7BB6-411A-8937-9F6025141A30}" type="datetime1">
              <a:rPr lang="zh-CN" altLang="en-US" smtClean="0"/>
              <a:t>2015/8/19</a:t>
            </a:fld>
            <a:endParaRPr lang="zh-CN" altLang="en-US"/>
          </a:p>
        </p:txBody>
      </p:sp>
      <p:sp>
        <p:nvSpPr>
          <p:cNvPr id="4" name="Footer Placeholder 3"/>
          <p:cNvSpPr>
            <a:spLocks noGrp="1"/>
          </p:cNvSpPr>
          <p:nvPr>
            <p:ph type="ftr" sz="quarter" idx="11"/>
          </p:nvPr>
        </p:nvSpPr>
        <p:spPr/>
        <p:txBody>
          <a:bodyPr/>
          <a:lstStyle/>
          <a:p>
            <a:r>
              <a:rPr lang="zh-CN" altLang="en-US" smtClean="0"/>
              <a:t>中国科学技术大学</a:t>
            </a:r>
            <a:endParaRPr lang="zh-CN" altLang="en-US"/>
          </a:p>
        </p:txBody>
      </p:sp>
      <p:sp>
        <p:nvSpPr>
          <p:cNvPr id="5" name="Slide Number Placeholder 4"/>
          <p:cNvSpPr>
            <a:spLocks noGrp="1"/>
          </p:cNvSpPr>
          <p:nvPr>
            <p:ph type="sldNum" sz="quarter" idx="12"/>
          </p:nvPr>
        </p:nvSpPr>
        <p:spPr/>
        <p:txBody>
          <a:bodyPr/>
          <a:lstStyle/>
          <a:p>
            <a:fld id="{3826A87E-006E-4771-AA27-0E68F1FC6B34}" type="slidenum">
              <a:rPr lang="zh-CN" altLang="en-US" smtClean="0"/>
              <a:t>‹#›</a:t>
            </a:fld>
            <a:endParaRPr lang="zh-CN" altLang="en-US"/>
          </a:p>
        </p:txBody>
      </p:sp>
    </p:spTree>
    <p:extLst>
      <p:ext uri="{BB962C8B-B14F-4D97-AF65-F5344CB8AC3E}">
        <p14:creationId xmlns:p14="http://schemas.microsoft.com/office/powerpoint/2010/main" val="12525833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DCA352-415A-4BBD-AD71-3CF679423643}" type="datetime1">
              <a:rPr lang="zh-CN" altLang="en-US" smtClean="0"/>
              <a:t>2015/8/19</a:t>
            </a:fld>
            <a:endParaRPr lang="zh-CN" altLang="en-US"/>
          </a:p>
        </p:txBody>
      </p:sp>
      <p:sp>
        <p:nvSpPr>
          <p:cNvPr id="3" name="Footer Placeholder 2"/>
          <p:cNvSpPr>
            <a:spLocks noGrp="1"/>
          </p:cNvSpPr>
          <p:nvPr>
            <p:ph type="ftr" sz="quarter" idx="11"/>
          </p:nvPr>
        </p:nvSpPr>
        <p:spPr/>
        <p:txBody>
          <a:bodyPr/>
          <a:lstStyle/>
          <a:p>
            <a:r>
              <a:rPr lang="zh-CN" altLang="en-US" smtClean="0"/>
              <a:t>中国科学技术大学</a:t>
            </a:r>
            <a:endParaRPr lang="zh-CN" altLang="en-US"/>
          </a:p>
        </p:txBody>
      </p:sp>
      <p:sp>
        <p:nvSpPr>
          <p:cNvPr id="4" name="Slide Number Placeholder 3"/>
          <p:cNvSpPr>
            <a:spLocks noGrp="1"/>
          </p:cNvSpPr>
          <p:nvPr>
            <p:ph type="sldNum" sz="quarter" idx="12"/>
          </p:nvPr>
        </p:nvSpPr>
        <p:spPr/>
        <p:txBody>
          <a:bodyPr/>
          <a:lstStyle/>
          <a:p>
            <a:fld id="{3826A87E-006E-4771-AA27-0E68F1FC6B34}" type="slidenum">
              <a:rPr lang="zh-CN" altLang="en-US" smtClean="0"/>
              <a:t>‹#›</a:t>
            </a:fld>
            <a:endParaRPr lang="zh-CN" altLang="en-US"/>
          </a:p>
        </p:txBody>
      </p:sp>
    </p:spTree>
    <p:extLst>
      <p:ext uri="{BB962C8B-B14F-4D97-AF65-F5344CB8AC3E}">
        <p14:creationId xmlns:p14="http://schemas.microsoft.com/office/powerpoint/2010/main" val="14950698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60029" y="609601"/>
            <a:ext cx="2892028" cy="1639884"/>
          </a:xfrm>
        </p:spPr>
        <p:txBody>
          <a:bodyPr anchor="b"/>
          <a:lstStyle>
            <a:lvl1pPr>
              <a:defRPr sz="320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3867150" y="592666"/>
            <a:ext cx="4418407" cy="5198534"/>
          </a:xfrm>
        </p:spPr>
        <p:txBody>
          <a:bodyPr anchor="ct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p:nvPr>
        </p:nvSpPr>
        <p:spPr>
          <a:xfrm>
            <a:off x="860029" y="2249486"/>
            <a:ext cx="2892028"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99B6BAAD-145D-40F4-B27B-081ED63EAFE9}" type="datetime1">
              <a:rPr lang="zh-CN" altLang="en-US" smtClean="0"/>
              <a:t>2015/8/19</a:t>
            </a:fld>
            <a:endParaRPr lang="zh-CN" altLang="en-US"/>
          </a:p>
        </p:txBody>
      </p:sp>
      <p:sp>
        <p:nvSpPr>
          <p:cNvPr id="6" name="Footer Placeholder 5"/>
          <p:cNvSpPr>
            <a:spLocks noGrp="1"/>
          </p:cNvSpPr>
          <p:nvPr>
            <p:ph type="ftr" sz="quarter" idx="11"/>
          </p:nvPr>
        </p:nvSpPr>
        <p:spPr/>
        <p:txBody>
          <a:bodyPr/>
          <a:lstStyle/>
          <a:p>
            <a:r>
              <a:rPr lang="zh-CN" altLang="en-US" smtClean="0"/>
              <a:t>中国科学技术大学</a:t>
            </a:r>
            <a:endParaRPr lang="zh-CN" altLang="en-US"/>
          </a:p>
        </p:txBody>
      </p:sp>
      <p:sp>
        <p:nvSpPr>
          <p:cNvPr id="7" name="Slide Number Placeholder 6"/>
          <p:cNvSpPr>
            <a:spLocks noGrp="1"/>
          </p:cNvSpPr>
          <p:nvPr>
            <p:ph type="sldNum" sz="quarter" idx="12"/>
          </p:nvPr>
        </p:nvSpPr>
        <p:spPr/>
        <p:txBody>
          <a:bodyPr/>
          <a:lstStyle/>
          <a:p>
            <a:fld id="{3826A87E-006E-4771-AA27-0E68F1FC6B34}" type="slidenum">
              <a:rPr lang="zh-CN" altLang="en-US" smtClean="0"/>
              <a:t>‹#›</a:t>
            </a:fld>
            <a:endParaRPr lang="zh-CN" altLang="en-US"/>
          </a:p>
        </p:txBody>
      </p:sp>
    </p:spTree>
    <p:extLst>
      <p:ext uri="{BB962C8B-B14F-4D97-AF65-F5344CB8AC3E}">
        <p14:creationId xmlns:p14="http://schemas.microsoft.com/office/powerpoint/2010/main" val="12343560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56061" y="609600"/>
            <a:ext cx="3753962" cy="1639886"/>
          </a:xfrm>
        </p:spPr>
        <p:txBody>
          <a:bodyPr anchor="b"/>
          <a:lstStyle>
            <a:lvl1pPr>
              <a:defRPr sz="32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4832866" y="609600"/>
            <a:ext cx="3452693" cy="5181602"/>
          </a:xfrm>
          <a:prstGeom prst="round2DiagRect">
            <a:avLst>
              <a:gd name="adj1" fmla="val 6074"/>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defRPr lang="en-US" sz="3200"/>
            </a:lvl1pPr>
          </a:lstStyle>
          <a:p>
            <a:pPr marL="0" lvl="0" indent="0">
              <a:buNone/>
            </a:pPr>
            <a:r>
              <a:rPr lang="zh-CN" altLang="en-US" smtClean="0"/>
              <a:t>单击图标添加图片</a:t>
            </a:r>
            <a:endParaRPr lang="en-US" dirty="0"/>
          </a:p>
        </p:txBody>
      </p:sp>
      <p:sp>
        <p:nvSpPr>
          <p:cNvPr id="4" name="Text Placeholder 3"/>
          <p:cNvSpPr>
            <a:spLocks noGrp="1"/>
          </p:cNvSpPr>
          <p:nvPr>
            <p:ph type="body" sz="half" idx="2"/>
          </p:nvPr>
        </p:nvSpPr>
        <p:spPr>
          <a:xfrm>
            <a:off x="856059" y="2249486"/>
            <a:ext cx="3753964"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E089AE13-A202-46B9-AF29-8A35A608C68A}" type="datetime1">
              <a:rPr lang="zh-CN" altLang="en-US" smtClean="0"/>
              <a:t>2015/8/19</a:t>
            </a:fld>
            <a:endParaRPr lang="zh-CN" altLang="en-US"/>
          </a:p>
        </p:txBody>
      </p:sp>
      <p:sp>
        <p:nvSpPr>
          <p:cNvPr id="6" name="Footer Placeholder 5"/>
          <p:cNvSpPr>
            <a:spLocks noGrp="1"/>
          </p:cNvSpPr>
          <p:nvPr>
            <p:ph type="ftr" sz="quarter" idx="11"/>
          </p:nvPr>
        </p:nvSpPr>
        <p:spPr/>
        <p:txBody>
          <a:bodyPr/>
          <a:lstStyle/>
          <a:p>
            <a:r>
              <a:rPr lang="zh-CN" altLang="en-US" smtClean="0"/>
              <a:t>中国科学技术大学</a:t>
            </a:r>
            <a:endParaRPr lang="zh-CN" altLang="en-US"/>
          </a:p>
        </p:txBody>
      </p:sp>
      <p:sp>
        <p:nvSpPr>
          <p:cNvPr id="7" name="Slide Number Placeholder 6"/>
          <p:cNvSpPr>
            <a:spLocks noGrp="1"/>
          </p:cNvSpPr>
          <p:nvPr>
            <p:ph type="sldNum" sz="quarter" idx="12"/>
          </p:nvPr>
        </p:nvSpPr>
        <p:spPr/>
        <p:txBody>
          <a:bodyPr/>
          <a:lstStyle/>
          <a:p>
            <a:fld id="{3826A87E-006E-4771-AA27-0E68F1FC6B34}" type="slidenum">
              <a:rPr lang="zh-CN" altLang="en-US" smtClean="0"/>
              <a:t>‹#›</a:t>
            </a:fld>
            <a:endParaRPr lang="zh-CN" altLang="en-US"/>
          </a:p>
        </p:txBody>
      </p:sp>
    </p:spTree>
    <p:extLst>
      <p:ext uri="{BB962C8B-B14F-4D97-AF65-F5344CB8AC3E}">
        <p14:creationId xmlns:p14="http://schemas.microsoft.com/office/powerpoint/2010/main" val="37012397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 y="-1"/>
            <a:ext cx="9144002"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8" name="Group 7"/>
          <p:cNvGrpSpPr/>
          <p:nvPr/>
        </p:nvGrpSpPr>
        <p:grpSpPr>
          <a:xfrm>
            <a:off x="-14288" y="0"/>
            <a:ext cx="9041774" cy="6858001"/>
            <a:chOff x="-14288" y="0"/>
            <a:chExt cx="9041774"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grpSp>
          <p:nvGrpSpPr>
            <p:cNvPr id="10" name="Group 9"/>
            <p:cNvGrpSpPr/>
            <p:nvPr/>
          </p:nvGrpSpPr>
          <p:grpSpPr>
            <a:xfrm>
              <a:off x="8352798"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856060" y="618518"/>
            <a:ext cx="7429499"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856060" y="2249487"/>
            <a:ext cx="7429499" cy="3541714"/>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2"/>
          </p:nvPr>
        </p:nvSpPr>
        <p:spPr>
          <a:xfrm>
            <a:off x="5592691" y="5883277"/>
            <a:ext cx="20574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F0E5B670-2D94-4827-AA1A-6E79D0CC2D45}" type="datetime1">
              <a:rPr lang="zh-CN" altLang="en-US" smtClean="0"/>
              <a:t>2015/8/19</a:t>
            </a:fld>
            <a:endParaRPr lang="zh-CN" altLang="en-US"/>
          </a:p>
        </p:txBody>
      </p:sp>
      <p:sp>
        <p:nvSpPr>
          <p:cNvPr id="5" name="Footer Placeholder 4"/>
          <p:cNvSpPr>
            <a:spLocks noGrp="1"/>
          </p:cNvSpPr>
          <p:nvPr>
            <p:ph type="ftr" sz="quarter" idx="3"/>
          </p:nvPr>
        </p:nvSpPr>
        <p:spPr>
          <a:xfrm>
            <a:off x="856059" y="5883276"/>
            <a:ext cx="4679482" cy="365125"/>
          </a:xfrm>
          <a:prstGeom prst="rect">
            <a:avLst/>
          </a:prstGeom>
        </p:spPr>
        <p:txBody>
          <a:bodyPr vert="horz" lIns="91440" tIns="45720" rIns="91440" bIns="45720" rtlCol="0" anchor="ctr"/>
          <a:lstStyle>
            <a:lvl1pPr algn="l">
              <a:defRPr sz="1050">
                <a:solidFill>
                  <a:schemeClr val="tx1">
                    <a:tint val="75000"/>
                  </a:schemeClr>
                </a:solidFill>
              </a:defRPr>
            </a:lvl1pPr>
          </a:lstStyle>
          <a:p>
            <a:r>
              <a:rPr lang="zh-CN" altLang="en-US" smtClean="0"/>
              <a:t>中国科学技术大学</a:t>
            </a:r>
            <a:endParaRPr lang="zh-CN" altLang="en-US"/>
          </a:p>
        </p:txBody>
      </p:sp>
      <p:sp>
        <p:nvSpPr>
          <p:cNvPr id="6" name="Slide Number Placeholder 5"/>
          <p:cNvSpPr>
            <a:spLocks noGrp="1"/>
          </p:cNvSpPr>
          <p:nvPr>
            <p:ph type="sldNum" sz="quarter" idx="4"/>
          </p:nvPr>
        </p:nvSpPr>
        <p:spPr>
          <a:xfrm>
            <a:off x="7707241" y="5883275"/>
            <a:ext cx="578317"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3826A87E-006E-4771-AA27-0E68F1FC6B34}" type="slidenum">
              <a:rPr lang="zh-CN" altLang="en-US" smtClean="0"/>
              <a:t>‹#›</a:t>
            </a:fld>
            <a:endParaRPr lang="zh-CN" altLang="en-US"/>
          </a:p>
        </p:txBody>
      </p:sp>
    </p:spTree>
    <p:extLst>
      <p:ext uri="{BB962C8B-B14F-4D97-AF65-F5344CB8AC3E}">
        <p14:creationId xmlns:p14="http://schemas.microsoft.com/office/powerpoint/2010/main" val="3617328855"/>
      </p:ext>
    </p:extLst>
  </p:cSld>
  <p:clrMap bg1="dk1" tx1="lt1" bg2="dk2" tx2="lt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6" r:id="rId12"/>
    <p:sldLayoutId id="2147483757" r:id="rId13"/>
    <p:sldLayoutId id="2147483758" r:id="rId14"/>
    <p:sldLayoutId id="2147483759" r:id="rId15"/>
    <p:sldLayoutId id="2147483760" r:id="rId16"/>
    <p:sldLayoutId id="2147483761" r:id="rId17"/>
  </p:sldLayoutIdLst>
  <p:hf hdr="0" dt="0"/>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1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5.jpg"/><Relationship Id="rId4" Type="http://schemas.openxmlformats.org/officeDocument/2006/relationships/image" Target="../media/image24.jpg"/></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emf"/></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1460290" y="1233577"/>
            <a:ext cx="6593681" cy="1448249"/>
          </a:xfrm>
        </p:spPr>
        <p:txBody>
          <a:bodyPr>
            <a:normAutofit/>
          </a:bodyPr>
          <a:lstStyle/>
          <a:p>
            <a:pPr algn="ctr"/>
            <a:r>
              <a:rPr lang="zh-CN" altLang="en-US" sz="4000" dirty="0">
                <a:latin typeface="+mj-ea"/>
              </a:rPr>
              <a:t>面向 </a:t>
            </a:r>
            <a:r>
              <a:rPr lang="en-US" altLang="zh-CN" sz="4000" dirty="0">
                <a:latin typeface="+mj-ea"/>
              </a:rPr>
              <a:t>PGNAA </a:t>
            </a:r>
            <a:r>
              <a:rPr lang="zh-CN" altLang="en-US" sz="4000" dirty="0">
                <a:latin typeface="+mj-ea"/>
              </a:rPr>
              <a:t>应用</a:t>
            </a:r>
            <a:r>
              <a:rPr lang="zh-CN" altLang="en-US" sz="4000" dirty="0" smtClean="0">
                <a:latin typeface="+mj-ea"/>
              </a:rPr>
              <a:t>的</a:t>
            </a:r>
            <a:r>
              <a:rPr lang="en-US" altLang="zh-CN" sz="4000" dirty="0" smtClean="0">
                <a:latin typeface="+mj-ea"/>
              </a:rPr>
              <a:t/>
            </a:r>
            <a:br>
              <a:rPr lang="en-US" altLang="zh-CN" sz="4000" dirty="0" smtClean="0">
                <a:latin typeface="+mj-ea"/>
              </a:rPr>
            </a:br>
            <a:r>
              <a:rPr lang="zh-CN" altLang="en-US" sz="4000" dirty="0" smtClean="0">
                <a:latin typeface="+mj-ea"/>
              </a:rPr>
              <a:t>高</a:t>
            </a:r>
            <a:r>
              <a:rPr lang="zh-CN" altLang="en-US" sz="4000" dirty="0">
                <a:latin typeface="+mj-ea"/>
              </a:rPr>
              <a:t>计数率数据采集系统</a:t>
            </a:r>
          </a:p>
        </p:txBody>
      </p:sp>
      <p:sp>
        <p:nvSpPr>
          <p:cNvPr id="3" name="副标题 2"/>
          <p:cNvSpPr>
            <a:spLocks noGrp="1"/>
          </p:cNvSpPr>
          <p:nvPr>
            <p:ph type="subTitle" idx="1"/>
          </p:nvPr>
        </p:nvSpPr>
        <p:spPr>
          <a:xfrm>
            <a:off x="1460290" y="3426604"/>
            <a:ext cx="6593681" cy="2979918"/>
          </a:xfrm>
        </p:spPr>
        <p:txBody>
          <a:bodyPr>
            <a:normAutofit/>
          </a:bodyPr>
          <a:lstStyle/>
          <a:p>
            <a:pPr algn="ctr">
              <a:lnSpc>
                <a:spcPct val="100000"/>
              </a:lnSpc>
              <a:defRPr/>
            </a:pPr>
            <a:r>
              <a:rPr lang="zh-CN" altLang="en-US" sz="2800" dirty="0">
                <a:solidFill>
                  <a:srgbClr val="FFFF00"/>
                </a:solidFill>
                <a:latin typeface="华文仿宋" panose="02010600040101010101" pitchFamily="2" charset="-122"/>
                <a:ea typeface="华文仿宋" panose="02010600040101010101" pitchFamily="2" charset="-122"/>
              </a:rPr>
              <a:t>核探测与核电子学国家重点实验室</a:t>
            </a:r>
            <a:endParaRPr lang="en-US" altLang="zh-CN" sz="2800" dirty="0">
              <a:solidFill>
                <a:srgbClr val="FFFF00"/>
              </a:solidFill>
              <a:latin typeface="华文仿宋" panose="02010600040101010101" pitchFamily="2" charset="-122"/>
              <a:ea typeface="华文仿宋" panose="02010600040101010101" pitchFamily="2" charset="-122"/>
            </a:endParaRPr>
          </a:p>
          <a:p>
            <a:pPr algn="ctr">
              <a:lnSpc>
                <a:spcPct val="100000"/>
              </a:lnSpc>
              <a:defRPr/>
            </a:pPr>
            <a:r>
              <a:rPr lang="zh-CN" altLang="en-US" sz="2800" dirty="0">
                <a:solidFill>
                  <a:srgbClr val="FFFF00"/>
                </a:solidFill>
                <a:latin typeface="华文仿宋" panose="02010600040101010101" pitchFamily="2" charset="-122"/>
                <a:ea typeface="华文仿宋" panose="02010600040101010101" pitchFamily="2" charset="-122"/>
              </a:rPr>
              <a:t>中国科学技术</a:t>
            </a:r>
            <a:r>
              <a:rPr lang="zh-CN" altLang="en-US" sz="2800" dirty="0" smtClean="0">
                <a:solidFill>
                  <a:srgbClr val="FFFF00"/>
                </a:solidFill>
                <a:latin typeface="华文仿宋" panose="02010600040101010101" pitchFamily="2" charset="-122"/>
                <a:ea typeface="华文仿宋" panose="02010600040101010101" pitchFamily="2" charset="-122"/>
              </a:rPr>
              <a:t>大学</a:t>
            </a:r>
            <a:endParaRPr lang="en-US" altLang="zh-CN" sz="2800" dirty="0" smtClean="0">
              <a:solidFill>
                <a:srgbClr val="FFFF00"/>
              </a:solidFill>
              <a:latin typeface="华文仿宋" panose="02010600040101010101" pitchFamily="2" charset="-122"/>
              <a:ea typeface="华文仿宋" panose="02010600040101010101" pitchFamily="2" charset="-122"/>
            </a:endParaRPr>
          </a:p>
          <a:p>
            <a:pPr algn="ctr">
              <a:lnSpc>
                <a:spcPct val="100000"/>
              </a:lnSpc>
              <a:defRPr/>
            </a:pPr>
            <a:endParaRPr lang="en-US" altLang="zh-CN" sz="1800" dirty="0">
              <a:solidFill>
                <a:srgbClr val="FFFF00"/>
              </a:solidFill>
              <a:latin typeface="华文仿宋" panose="02010600040101010101" pitchFamily="2" charset="-122"/>
              <a:ea typeface="华文仿宋" panose="02010600040101010101" pitchFamily="2" charset="-122"/>
            </a:endParaRPr>
          </a:p>
          <a:p>
            <a:pPr algn="ctr">
              <a:lnSpc>
                <a:spcPct val="100000"/>
              </a:lnSpc>
              <a:defRPr/>
            </a:pPr>
            <a:r>
              <a:rPr lang="zh-CN" altLang="en-US" sz="2800" dirty="0" smtClean="0">
                <a:solidFill>
                  <a:srgbClr val="FFFF00"/>
                </a:solidFill>
                <a:latin typeface="华文仿宋" panose="02010600040101010101" pitchFamily="2" charset="-122"/>
                <a:ea typeface="华文仿宋" panose="02010600040101010101" pitchFamily="2" charset="-122"/>
              </a:rPr>
              <a:t>报告人：刘宇哲</a:t>
            </a:r>
            <a:endParaRPr lang="en-US" altLang="zh-CN" sz="2800" dirty="0">
              <a:solidFill>
                <a:srgbClr val="FFFF00"/>
              </a:solidFill>
              <a:latin typeface="华文仿宋" panose="02010600040101010101" pitchFamily="2" charset="-122"/>
              <a:ea typeface="华文仿宋" panose="02010600040101010101" pitchFamily="2" charset="-122"/>
            </a:endParaRPr>
          </a:p>
          <a:p>
            <a:pPr algn="ctr"/>
            <a:endParaRPr lang="zh-CN" altLang="en-US" dirty="0"/>
          </a:p>
        </p:txBody>
      </p:sp>
    </p:spTree>
    <p:extLst>
      <p:ext uri="{BB962C8B-B14F-4D97-AF65-F5344CB8AC3E}">
        <p14:creationId xmlns:p14="http://schemas.microsoft.com/office/powerpoint/2010/main" val="163976988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304634" y="618518"/>
            <a:ext cx="7429499" cy="977369"/>
          </a:xfrm>
        </p:spPr>
        <p:txBody>
          <a:bodyPr/>
          <a:lstStyle/>
          <a:p>
            <a:r>
              <a:rPr lang="zh-CN" altLang="en-US" dirty="0"/>
              <a:t>基线快恢复</a:t>
            </a:r>
            <a:r>
              <a:rPr lang="zh-CN" altLang="en-US" dirty="0" smtClean="0"/>
              <a:t>测试</a:t>
            </a:r>
            <a:r>
              <a:rPr lang="en-US" altLang="zh-CN" dirty="0" smtClean="0"/>
              <a:t>  </a:t>
            </a:r>
            <a:r>
              <a:rPr lang="zh-CN" altLang="en-US" dirty="0"/>
              <a:t>（无基线恢复）</a:t>
            </a:r>
            <a:endParaRPr lang="en-US" altLang="zh-CN" dirty="0"/>
          </a:p>
        </p:txBody>
      </p:sp>
      <p:sp>
        <p:nvSpPr>
          <p:cNvPr id="4" name="页脚占位符 3"/>
          <p:cNvSpPr>
            <a:spLocks noGrp="1"/>
          </p:cNvSpPr>
          <p:nvPr>
            <p:ph type="ftr" sz="quarter" idx="11"/>
          </p:nvPr>
        </p:nvSpPr>
        <p:spPr>
          <a:xfrm>
            <a:off x="1304634" y="6420988"/>
            <a:ext cx="6252106" cy="365125"/>
          </a:xfrm>
        </p:spPr>
        <p:txBody>
          <a:bodyPr/>
          <a:lstStyle/>
          <a:p>
            <a:r>
              <a:rPr lang="zh-CN" altLang="en-US" sz="1200" dirty="0" smtClean="0"/>
              <a:t>中国科学技术大学</a:t>
            </a:r>
            <a:endParaRPr lang="zh-CN" altLang="en-US" sz="1200" dirty="0"/>
          </a:p>
        </p:txBody>
      </p:sp>
      <p:sp>
        <p:nvSpPr>
          <p:cNvPr id="5" name="灯片编号占位符 4"/>
          <p:cNvSpPr>
            <a:spLocks noGrp="1"/>
          </p:cNvSpPr>
          <p:nvPr>
            <p:ph type="sldNum" sz="quarter" idx="12"/>
          </p:nvPr>
        </p:nvSpPr>
        <p:spPr>
          <a:xfrm>
            <a:off x="7716155" y="6420987"/>
            <a:ext cx="728598" cy="365125"/>
          </a:xfrm>
        </p:spPr>
        <p:txBody>
          <a:bodyPr/>
          <a:lstStyle/>
          <a:p>
            <a:r>
              <a:rPr lang="en-US" altLang="zh-CN" dirty="0" smtClean="0"/>
              <a:t>Page </a:t>
            </a:r>
            <a:fld id="{3826A87E-006E-4771-AA27-0E68F1FC6B34}" type="slidenum">
              <a:rPr lang="zh-CN" altLang="en-US" smtClean="0"/>
              <a:t>10</a:t>
            </a:fld>
            <a:endParaRPr lang="zh-CN" altLang="en-US" dirty="0"/>
          </a:p>
        </p:txBody>
      </p:sp>
      <p:sp>
        <p:nvSpPr>
          <p:cNvPr id="6" name="TextBox 5"/>
          <p:cNvSpPr txBox="1"/>
          <p:nvPr/>
        </p:nvSpPr>
        <p:spPr>
          <a:xfrm>
            <a:off x="1304634" y="5729096"/>
            <a:ext cx="4949370" cy="369332"/>
          </a:xfrm>
          <a:prstGeom prst="rect">
            <a:avLst/>
          </a:prstGeom>
          <a:noFill/>
        </p:spPr>
        <p:txBody>
          <a:bodyPr wrap="square" rtlCol="0">
            <a:spAutoFit/>
          </a:bodyPr>
          <a:lstStyle/>
          <a:p>
            <a:r>
              <a:rPr lang="zh-CN" altLang="en-US" dirty="0" smtClean="0"/>
              <a:t>信号频率：</a:t>
            </a:r>
            <a:r>
              <a:rPr lang="en-US" altLang="zh-CN" dirty="0" smtClean="0"/>
              <a:t>5MHz         </a:t>
            </a:r>
            <a:r>
              <a:rPr lang="zh-CN" altLang="en-US" dirty="0" smtClean="0"/>
              <a:t>成形宽度：</a:t>
            </a:r>
            <a:r>
              <a:rPr lang="en-US" altLang="zh-CN" dirty="0" smtClean="0"/>
              <a:t>500ns</a:t>
            </a:r>
            <a:endParaRPr lang="zh-CN" altLang="en-US"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04634" y="1462715"/>
            <a:ext cx="6252106" cy="4105101"/>
          </a:xfrm>
          <a:prstGeom prst="rect">
            <a:avLst/>
          </a:prstGeom>
        </p:spPr>
      </p:pic>
    </p:spTree>
    <p:extLst>
      <p:ext uri="{BB962C8B-B14F-4D97-AF65-F5344CB8AC3E}">
        <p14:creationId xmlns:p14="http://schemas.microsoft.com/office/powerpoint/2010/main" val="46717500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304634" y="618518"/>
            <a:ext cx="7429499" cy="977369"/>
          </a:xfrm>
        </p:spPr>
        <p:txBody>
          <a:bodyPr/>
          <a:lstStyle/>
          <a:p>
            <a:r>
              <a:rPr lang="zh-CN" altLang="en-US" dirty="0"/>
              <a:t>基线快恢复</a:t>
            </a:r>
            <a:r>
              <a:rPr lang="zh-CN" altLang="en-US" dirty="0" smtClean="0"/>
              <a:t>测试</a:t>
            </a:r>
            <a:r>
              <a:rPr lang="en-US" altLang="zh-CN" dirty="0" smtClean="0"/>
              <a:t>  </a:t>
            </a:r>
            <a:r>
              <a:rPr lang="zh-CN" altLang="en-US" dirty="0" smtClean="0"/>
              <a:t>（基线恢复</a:t>
            </a:r>
            <a:r>
              <a:rPr lang="zh-CN" altLang="en-US" dirty="0"/>
              <a:t>）</a:t>
            </a:r>
            <a:endParaRPr lang="en-US" altLang="zh-CN" dirty="0"/>
          </a:p>
        </p:txBody>
      </p:sp>
      <p:sp>
        <p:nvSpPr>
          <p:cNvPr id="4" name="页脚占位符 3"/>
          <p:cNvSpPr>
            <a:spLocks noGrp="1"/>
          </p:cNvSpPr>
          <p:nvPr>
            <p:ph type="ftr" sz="quarter" idx="11"/>
          </p:nvPr>
        </p:nvSpPr>
        <p:spPr>
          <a:xfrm>
            <a:off x="1304634" y="6420988"/>
            <a:ext cx="6252106" cy="365125"/>
          </a:xfrm>
        </p:spPr>
        <p:txBody>
          <a:bodyPr/>
          <a:lstStyle/>
          <a:p>
            <a:r>
              <a:rPr lang="zh-CN" altLang="en-US" sz="1200" dirty="0" smtClean="0"/>
              <a:t>中国科学技术大学</a:t>
            </a:r>
            <a:endParaRPr lang="zh-CN" altLang="en-US" sz="1200" dirty="0"/>
          </a:p>
        </p:txBody>
      </p:sp>
      <p:sp>
        <p:nvSpPr>
          <p:cNvPr id="5" name="灯片编号占位符 4"/>
          <p:cNvSpPr>
            <a:spLocks noGrp="1"/>
          </p:cNvSpPr>
          <p:nvPr>
            <p:ph type="sldNum" sz="quarter" idx="12"/>
          </p:nvPr>
        </p:nvSpPr>
        <p:spPr>
          <a:xfrm>
            <a:off x="7716155" y="6420987"/>
            <a:ext cx="728598" cy="365125"/>
          </a:xfrm>
        </p:spPr>
        <p:txBody>
          <a:bodyPr/>
          <a:lstStyle/>
          <a:p>
            <a:r>
              <a:rPr lang="en-US" altLang="zh-CN" dirty="0" smtClean="0"/>
              <a:t>Page </a:t>
            </a:r>
            <a:fld id="{3826A87E-006E-4771-AA27-0E68F1FC6B34}" type="slidenum">
              <a:rPr lang="zh-CN" altLang="en-US" smtClean="0"/>
              <a:t>11</a:t>
            </a:fld>
            <a:endParaRPr lang="zh-CN" altLang="en-US" dirty="0"/>
          </a:p>
        </p:txBody>
      </p:sp>
      <p:sp>
        <p:nvSpPr>
          <p:cNvPr id="6" name="TextBox 5"/>
          <p:cNvSpPr txBox="1"/>
          <p:nvPr/>
        </p:nvSpPr>
        <p:spPr>
          <a:xfrm>
            <a:off x="1304634" y="5729096"/>
            <a:ext cx="4949370" cy="369332"/>
          </a:xfrm>
          <a:prstGeom prst="rect">
            <a:avLst/>
          </a:prstGeom>
          <a:noFill/>
        </p:spPr>
        <p:txBody>
          <a:bodyPr wrap="square" rtlCol="0">
            <a:spAutoFit/>
          </a:bodyPr>
          <a:lstStyle/>
          <a:p>
            <a:r>
              <a:rPr lang="zh-CN" altLang="en-US" dirty="0" smtClean="0"/>
              <a:t>信号频率：</a:t>
            </a:r>
            <a:r>
              <a:rPr lang="en-US" altLang="zh-CN" dirty="0" smtClean="0"/>
              <a:t>5MHz         </a:t>
            </a:r>
            <a:r>
              <a:rPr lang="zh-CN" altLang="en-US" dirty="0" smtClean="0"/>
              <a:t>成形宽度：</a:t>
            </a:r>
            <a:r>
              <a:rPr lang="en-US" altLang="zh-CN" dirty="0" smtClean="0"/>
              <a:t>500ns</a:t>
            </a:r>
            <a:endParaRPr lang="zh-CN" altLang="en-US"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04634" y="1462715"/>
            <a:ext cx="6252106" cy="4105101"/>
          </a:xfrm>
          <a:prstGeom prst="rect">
            <a:avLst/>
          </a:prstGeom>
        </p:spPr>
      </p:pic>
    </p:spTree>
    <p:extLst>
      <p:ext uri="{BB962C8B-B14F-4D97-AF65-F5344CB8AC3E}">
        <p14:creationId xmlns:p14="http://schemas.microsoft.com/office/powerpoint/2010/main" val="317698545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页脚占位符 3"/>
          <p:cNvSpPr>
            <a:spLocks noGrp="1"/>
          </p:cNvSpPr>
          <p:nvPr>
            <p:ph type="ftr" sz="quarter" idx="11"/>
          </p:nvPr>
        </p:nvSpPr>
        <p:spPr>
          <a:xfrm>
            <a:off x="1304634" y="6420988"/>
            <a:ext cx="6252106" cy="365125"/>
          </a:xfrm>
        </p:spPr>
        <p:txBody>
          <a:bodyPr/>
          <a:lstStyle/>
          <a:p>
            <a:r>
              <a:rPr lang="zh-CN" altLang="en-US" sz="1200" dirty="0" smtClean="0"/>
              <a:t>中国科学技术大学</a:t>
            </a:r>
            <a:endParaRPr lang="zh-CN" altLang="en-US" sz="1200" dirty="0"/>
          </a:p>
        </p:txBody>
      </p:sp>
      <p:sp>
        <p:nvSpPr>
          <p:cNvPr id="5" name="灯片编号占位符 4"/>
          <p:cNvSpPr>
            <a:spLocks noGrp="1"/>
          </p:cNvSpPr>
          <p:nvPr>
            <p:ph type="sldNum" sz="quarter" idx="12"/>
          </p:nvPr>
        </p:nvSpPr>
        <p:spPr>
          <a:xfrm>
            <a:off x="7716155" y="6420987"/>
            <a:ext cx="728598" cy="365125"/>
          </a:xfrm>
        </p:spPr>
        <p:txBody>
          <a:bodyPr/>
          <a:lstStyle/>
          <a:p>
            <a:r>
              <a:rPr lang="en-US" altLang="zh-CN" dirty="0" smtClean="0"/>
              <a:t>Page </a:t>
            </a:r>
            <a:fld id="{3826A87E-006E-4771-AA27-0E68F1FC6B34}" type="slidenum">
              <a:rPr lang="zh-CN" altLang="en-US" smtClean="0"/>
              <a:t>12</a:t>
            </a:fld>
            <a:endParaRPr lang="zh-CN" altLang="en-US" dirty="0"/>
          </a:p>
        </p:txBody>
      </p:sp>
      <p:sp>
        <p:nvSpPr>
          <p:cNvPr id="6" name="TextBox 5"/>
          <p:cNvSpPr txBox="1"/>
          <p:nvPr/>
        </p:nvSpPr>
        <p:spPr>
          <a:xfrm>
            <a:off x="1304631" y="804108"/>
            <a:ext cx="4949370" cy="461665"/>
          </a:xfrm>
          <a:prstGeom prst="rect">
            <a:avLst/>
          </a:prstGeom>
          <a:noFill/>
        </p:spPr>
        <p:txBody>
          <a:bodyPr wrap="square" rtlCol="0">
            <a:spAutoFit/>
          </a:bodyPr>
          <a:lstStyle/>
          <a:p>
            <a:r>
              <a:rPr lang="zh-CN" altLang="en-US" sz="2400" dirty="0" smtClean="0"/>
              <a:t>测量宇宙线探测信号</a:t>
            </a:r>
            <a:endParaRPr lang="zh-CN" altLang="en-US" sz="2400" dirty="0"/>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04631" y="3892676"/>
            <a:ext cx="3284185" cy="2463139"/>
          </a:xfrm>
          <a:prstGeom prst="rect">
            <a:avLst/>
          </a:prstGeom>
        </p:spPr>
      </p:pic>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04632" y="1360855"/>
            <a:ext cx="3284184" cy="2463139"/>
          </a:xfrm>
          <a:prstGeom prst="rect">
            <a:avLst/>
          </a:prstGeom>
        </p:spPr>
      </p:pic>
      <p:pic>
        <p:nvPicPr>
          <p:cNvPr id="15" name="Picture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83630" y="3892675"/>
            <a:ext cx="3284185" cy="2463140"/>
          </a:xfrm>
          <a:prstGeom prst="rect">
            <a:avLst/>
          </a:prstGeom>
        </p:spPr>
      </p:pic>
      <p:pic>
        <p:nvPicPr>
          <p:cNvPr id="14" name="Picture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683630" y="1364364"/>
            <a:ext cx="3284184" cy="2463139"/>
          </a:xfrm>
          <a:prstGeom prst="rect">
            <a:avLst/>
          </a:prstGeom>
        </p:spPr>
      </p:pic>
    </p:spTree>
    <p:extLst>
      <p:ext uri="{BB962C8B-B14F-4D97-AF65-F5344CB8AC3E}">
        <p14:creationId xmlns:p14="http://schemas.microsoft.com/office/powerpoint/2010/main" val="174898098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页脚占位符 3"/>
          <p:cNvSpPr>
            <a:spLocks noGrp="1"/>
          </p:cNvSpPr>
          <p:nvPr>
            <p:ph type="ftr" sz="quarter" idx="11"/>
          </p:nvPr>
        </p:nvSpPr>
        <p:spPr>
          <a:xfrm>
            <a:off x="1304631" y="6420987"/>
            <a:ext cx="6252106" cy="365125"/>
          </a:xfrm>
        </p:spPr>
        <p:txBody>
          <a:bodyPr/>
          <a:lstStyle/>
          <a:p>
            <a:r>
              <a:rPr lang="zh-CN" altLang="en-US" sz="1200" dirty="0" smtClean="0"/>
              <a:t>中国科学技术大学</a:t>
            </a:r>
            <a:endParaRPr lang="zh-CN" altLang="en-US" sz="1200" dirty="0"/>
          </a:p>
        </p:txBody>
      </p:sp>
      <p:sp>
        <p:nvSpPr>
          <p:cNvPr id="5" name="灯片编号占位符 4"/>
          <p:cNvSpPr>
            <a:spLocks noGrp="1"/>
          </p:cNvSpPr>
          <p:nvPr>
            <p:ph type="sldNum" sz="quarter" idx="12"/>
          </p:nvPr>
        </p:nvSpPr>
        <p:spPr>
          <a:xfrm>
            <a:off x="7716155" y="6420987"/>
            <a:ext cx="728598" cy="365125"/>
          </a:xfrm>
        </p:spPr>
        <p:txBody>
          <a:bodyPr/>
          <a:lstStyle/>
          <a:p>
            <a:r>
              <a:rPr lang="en-US" altLang="zh-CN" dirty="0" smtClean="0"/>
              <a:t>Page </a:t>
            </a:r>
            <a:fld id="{3826A87E-006E-4771-AA27-0E68F1FC6B34}" type="slidenum">
              <a:rPr lang="zh-CN" altLang="en-US" smtClean="0"/>
              <a:t>13</a:t>
            </a:fld>
            <a:endParaRPr lang="zh-CN" altLang="en-US" dirty="0"/>
          </a:p>
        </p:txBody>
      </p:sp>
      <p:sp>
        <p:nvSpPr>
          <p:cNvPr id="6" name="TextBox 5"/>
          <p:cNvSpPr txBox="1"/>
          <p:nvPr/>
        </p:nvSpPr>
        <p:spPr>
          <a:xfrm>
            <a:off x="1304631" y="804108"/>
            <a:ext cx="4949370" cy="461665"/>
          </a:xfrm>
          <a:prstGeom prst="rect">
            <a:avLst/>
          </a:prstGeom>
          <a:noFill/>
        </p:spPr>
        <p:txBody>
          <a:bodyPr wrap="square" rtlCol="0">
            <a:spAutoFit/>
          </a:bodyPr>
          <a:lstStyle/>
          <a:p>
            <a:r>
              <a:rPr lang="zh-CN" altLang="en-US" sz="2400" dirty="0"/>
              <a:t>成型</a:t>
            </a:r>
            <a:r>
              <a:rPr lang="zh-CN" altLang="en-US" sz="2400" dirty="0" smtClean="0"/>
              <a:t>电路改进</a:t>
            </a:r>
            <a:endParaRPr lang="zh-CN" altLang="en-US" sz="2400"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04631" y="1265773"/>
            <a:ext cx="5445793" cy="2185609"/>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04631" y="3913047"/>
            <a:ext cx="6400800" cy="2017573"/>
          </a:xfrm>
          <a:prstGeom prst="rect">
            <a:avLst/>
          </a:prstGeom>
        </p:spPr>
      </p:pic>
      <p:sp>
        <p:nvSpPr>
          <p:cNvPr id="12" name="TextBox 11"/>
          <p:cNvSpPr txBox="1"/>
          <p:nvPr/>
        </p:nvSpPr>
        <p:spPr>
          <a:xfrm>
            <a:off x="1304631" y="3451382"/>
            <a:ext cx="6411524" cy="307777"/>
          </a:xfrm>
          <a:prstGeom prst="rect">
            <a:avLst/>
          </a:prstGeom>
          <a:noFill/>
        </p:spPr>
        <p:txBody>
          <a:bodyPr wrap="square" rtlCol="0">
            <a:spAutoFit/>
          </a:bodyPr>
          <a:lstStyle/>
          <a:p>
            <a:r>
              <a:rPr lang="zh-CN" altLang="en-US" sz="1400" u="sng" dirty="0" smtClean="0"/>
              <a:t>第一版成型电路：放电回路在第二级有源积分器两端，容易形成震荡</a:t>
            </a:r>
            <a:endParaRPr lang="zh-CN" altLang="en-US" sz="1400" u="sng" dirty="0"/>
          </a:p>
        </p:txBody>
      </p:sp>
      <p:sp>
        <p:nvSpPr>
          <p:cNvPr id="16" name="TextBox 15"/>
          <p:cNvSpPr txBox="1"/>
          <p:nvPr/>
        </p:nvSpPr>
        <p:spPr>
          <a:xfrm>
            <a:off x="1304631" y="5930621"/>
            <a:ext cx="6400800" cy="307777"/>
          </a:xfrm>
          <a:prstGeom prst="rect">
            <a:avLst/>
          </a:prstGeom>
          <a:noFill/>
        </p:spPr>
        <p:txBody>
          <a:bodyPr wrap="square" rtlCol="0">
            <a:spAutoFit/>
          </a:bodyPr>
          <a:lstStyle/>
          <a:p>
            <a:r>
              <a:rPr lang="zh-CN" altLang="en-US" sz="1400" u="sng" dirty="0" smtClean="0"/>
              <a:t>第二版成形电路：放电回路位于第二级无源积分电路，不容易震荡</a:t>
            </a:r>
            <a:endParaRPr lang="zh-CN" altLang="en-US" sz="1400" u="sng" dirty="0"/>
          </a:p>
        </p:txBody>
      </p:sp>
    </p:spTree>
    <p:extLst>
      <p:ext uri="{BB962C8B-B14F-4D97-AF65-F5344CB8AC3E}">
        <p14:creationId xmlns:p14="http://schemas.microsoft.com/office/powerpoint/2010/main" val="52908645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页脚占位符 3"/>
          <p:cNvSpPr>
            <a:spLocks noGrp="1"/>
          </p:cNvSpPr>
          <p:nvPr>
            <p:ph type="ftr" sz="quarter" idx="11"/>
          </p:nvPr>
        </p:nvSpPr>
        <p:spPr>
          <a:xfrm>
            <a:off x="1304634" y="6420988"/>
            <a:ext cx="6252106" cy="365125"/>
          </a:xfrm>
        </p:spPr>
        <p:txBody>
          <a:bodyPr/>
          <a:lstStyle/>
          <a:p>
            <a:r>
              <a:rPr lang="zh-CN" altLang="en-US" sz="1200" dirty="0" smtClean="0"/>
              <a:t>中国科学技术大学</a:t>
            </a:r>
            <a:endParaRPr lang="zh-CN" altLang="en-US" sz="1200" dirty="0"/>
          </a:p>
        </p:txBody>
      </p:sp>
      <p:sp>
        <p:nvSpPr>
          <p:cNvPr id="5" name="灯片编号占位符 4"/>
          <p:cNvSpPr>
            <a:spLocks noGrp="1"/>
          </p:cNvSpPr>
          <p:nvPr>
            <p:ph type="sldNum" sz="quarter" idx="12"/>
          </p:nvPr>
        </p:nvSpPr>
        <p:spPr>
          <a:xfrm>
            <a:off x="7716155" y="6420987"/>
            <a:ext cx="728598" cy="365125"/>
          </a:xfrm>
        </p:spPr>
        <p:txBody>
          <a:bodyPr/>
          <a:lstStyle/>
          <a:p>
            <a:r>
              <a:rPr lang="en-US" altLang="zh-CN" dirty="0" smtClean="0"/>
              <a:t>Page </a:t>
            </a:r>
            <a:fld id="{3826A87E-006E-4771-AA27-0E68F1FC6B34}" type="slidenum">
              <a:rPr lang="zh-CN" altLang="en-US" smtClean="0"/>
              <a:t>14</a:t>
            </a:fld>
            <a:endParaRPr lang="zh-CN" altLang="en-US" dirty="0"/>
          </a:p>
        </p:txBody>
      </p:sp>
      <p:sp>
        <p:nvSpPr>
          <p:cNvPr id="6" name="TextBox 5"/>
          <p:cNvSpPr txBox="1"/>
          <p:nvPr/>
        </p:nvSpPr>
        <p:spPr>
          <a:xfrm>
            <a:off x="1304631" y="804108"/>
            <a:ext cx="4949370" cy="461665"/>
          </a:xfrm>
          <a:prstGeom prst="rect">
            <a:avLst/>
          </a:prstGeom>
          <a:noFill/>
        </p:spPr>
        <p:txBody>
          <a:bodyPr wrap="square" rtlCol="0">
            <a:spAutoFit/>
          </a:bodyPr>
          <a:lstStyle/>
          <a:p>
            <a:r>
              <a:rPr lang="en-US" altLang="zh-CN" sz="2400" dirty="0" smtClean="0"/>
              <a:t>ADC</a:t>
            </a:r>
            <a:r>
              <a:rPr lang="zh-CN" altLang="en-US" sz="2400" dirty="0" smtClean="0"/>
              <a:t>采样延迟</a:t>
            </a:r>
            <a:endParaRPr lang="zh-CN" altLang="en-US" sz="2400"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04631" y="1265773"/>
            <a:ext cx="4517628" cy="5173846"/>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54055" y="1265773"/>
            <a:ext cx="1562100" cy="2458212"/>
          </a:xfrm>
          <a:prstGeom prst="rect">
            <a:avLst/>
          </a:prstGeom>
        </p:spPr>
      </p:pic>
      <p:sp>
        <p:nvSpPr>
          <p:cNvPr id="11" name="TextBox 10"/>
          <p:cNvSpPr txBox="1"/>
          <p:nvPr/>
        </p:nvSpPr>
        <p:spPr>
          <a:xfrm>
            <a:off x="6154055" y="3962775"/>
            <a:ext cx="2063304" cy="2554545"/>
          </a:xfrm>
          <a:prstGeom prst="rect">
            <a:avLst/>
          </a:prstGeom>
          <a:noFill/>
        </p:spPr>
        <p:txBody>
          <a:bodyPr wrap="square" rtlCol="0">
            <a:spAutoFit/>
          </a:bodyPr>
          <a:lstStyle/>
          <a:p>
            <a:r>
              <a:rPr lang="zh-CN" altLang="en-US" sz="1600" dirty="0" smtClean="0"/>
              <a:t>       由于</a:t>
            </a:r>
            <a:r>
              <a:rPr lang="en-US" altLang="zh-CN" sz="1600" dirty="0" smtClean="0"/>
              <a:t>FADC</a:t>
            </a:r>
            <a:r>
              <a:rPr lang="zh-CN" altLang="en-US" sz="1600" dirty="0" smtClean="0"/>
              <a:t>的采样输出比输入信号</a:t>
            </a:r>
            <a:r>
              <a:rPr lang="zh-CN" altLang="en-US" sz="1600" dirty="0" smtClean="0">
                <a:solidFill>
                  <a:srgbClr val="FFC000"/>
                </a:solidFill>
              </a:rPr>
              <a:t>延迟</a:t>
            </a:r>
            <a:r>
              <a:rPr lang="en-US" altLang="zh-CN" sz="1600" dirty="0" smtClean="0">
                <a:solidFill>
                  <a:srgbClr val="FFC000"/>
                </a:solidFill>
              </a:rPr>
              <a:t>18</a:t>
            </a:r>
            <a:r>
              <a:rPr lang="zh-CN" altLang="en-US" sz="1600" dirty="0" smtClean="0">
                <a:solidFill>
                  <a:srgbClr val="FFC000"/>
                </a:solidFill>
              </a:rPr>
              <a:t>个采样周期</a:t>
            </a:r>
            <a:r>
              <a:rPr lang="zh-CN" altLang="en-US" sz="1600" dirty="0" smtClean="0"/>
              <a:t>，占用了反馈控制的大部分时间，会影响基线恢复对提高计数率的效果。</a:t>
            </a:r>
            <a:endParaRPr lang="en-US" altLang="zh-CN" sz="1600" dirty="0" smtClean="0"/>
          </a:p>
          <a:p>
            <a:r>
              <a:rPr lang="en-US" altLang="zh-CN" sz="1600" dirty="0"/>
              <a:t> </a:t>
            </a:r>
            <a:r>
              <a:rPr lang="en-US" altLang="zh-CN" sz="1600" dirty="0" smtClean="0"/>
              <a:t>       </a:t>
            </a:r>
            <a:r>
              <a:rPr lang="zh-CN" altLang="en-US" sz="1600" dirty="0" smtClean="0"/>
              <a:t>第二版采用延迟更小的</a:t>
            </a:r>
            <a:r>
              <a:rPr lang="en-US" altLang="zh-CN" sz="1600" dirty="0" smtClean="0"/>
              <a:t>FADC</a:t>
            </a:r>
            <a:r>
              <a:rPr lang="zh-CN" altLang="en-US" sz="1600" dirty="0" smtClean="0"/>
              <a:t>（</a:t>
            </a:r>
            <a:r>
              <a:rPr lang="en-US" altLang="zh-CN" sz="1600" dirty="0" smtClean="0"/>
              <a:t>10</a:t>
            </a:r>
            <a:r>
              <a:rPr lang="zh-CN" altLang="en-US" sz="1600" dirty="0" smtClean="0"/>
              <a:t>个采样周期）。</a:t>
            </a:r>
            <a:endParaRPr lang="zh-CN" altLang="en-US" sz="1600" dirty="0"/>
          </a:p>
        </p:txBody>
      </p:sp>
    </p:spTree>
    <p:extLst>
      <p:ext uri="{BB962C8B-B14F-4D97-AF65-F5344CB8AC3E}">
        <p14:creationId xmlns:p14="http://schemas.microsoft.com/office/powerpoint/2010/main" val="314334702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页脚占位符 3"/>
          <p:cNvSpPr>
            <a:spLocks noGrp="1"/>
          </p:cNvSpPr>
          <p:nvPr>
            <p:ph type="ftr" sz="quarter" idx="11"/>
          </p:nvPr>
        </p:nvSpPr>
        <p:spPr>
          <a:xfrm>
            <a:off x="1304634" y="6420988"/>
            <a:ext cx="6252106" cy="365125"/>
          </a:xfrm>
        </p:spPr>
        <p:txBody>
          <a:bodyPr/>
          <a:lstStyle/>
          <a:p>
            <a:r>
              <a:rPr lang="zh-CN" altLang="en-US" sz="1200" dirty="0" smtClean="0"/>
              <a:t>中国科学技术大学</a:t>
            </a:r>
            <a:endParaRPr lang="zh-CN" altLang="en-US" sz="1200" dirty="0"/>
          </a:p>
        </p:txBody>
      </p:sp>
      <p:sp>
        <p:nvSpPr>
          <p:cNvPr id="5" name="灯片编号占位符 4"/>
          <p:cNvSpPr>
            <a:spLocks noGrp="1"/>
          </p:cNvSpPr>
          <p:nvPr>
            <p:ph type="sldNum" sz="quarter" idx="12"/>
          </p:nvPr>
        </p:nvSpPr>
        <p:spPr>
          <a:xfrm>
            <a:off x="7716155" y="6420987"/>
            <a:ext cx="728598" cy="365125"/>
          </a:xfrm>
        </p:spPr>
        <p:txBody>
          <a:bodyPr/>
          <a:lstStyle/>
          <a:p>
            <a:r>
              <a:rPr lang="en-US" altLang="zh-CN" dirty="0" smtClean="0"/>
              <a:t>Page </a:t>
            </a:r>
            <a:fld id="{3826A87E-006E-4771-AA27-0E68F1FC6B34}" type="slidenum">
              <a:rPr lang="zh-CN" altLang="en-US" smtClean="0"/>
              <a:t>15</a:t>
            </a:fld>
            <a:endParaRPr lang="zh-CN" altLang="en-US" dirty="0"/>
          </a:p>
        </p:txBody>
      </p:sp>
      <p:sp>
        <p:nvSpPr>
          <p:cNvPr id="6" name="TextBox 5"/>
          <p:cNvSpPr txBox="1"/>
          <p:nvPr/>
        </p:nvSpPr>
        <p:spPr>
          <a:xfrm>
            <a:off x="1304631" y="804108"/>
            <a:ext cx="4949370" cy="461665"/>
          </a:xfrm>
          <a:prstGeom prst="rect">
            <a:avLst/>
          </a:prstGeom>
          <a:noFill/>
        </p:spPr>
        <p:txBody>
          <a:bodyPr wrap="square" rtlCol="0">
            <a:spAutoFit/>
          </a:bodyPr>
          <a:lstStyle/>
          <a:p>
            <a:r>
              <a:rPr lang="zh-CN" altLang="en-US" sz="2400" dirty="0" smtClean="0"/>
              <a:t>多道分辨率</a:t>
            </a:r>
            <a:endParaRPr lang="zh-CN" altLang="en-US" sz="2400" dirty="0"/>
          </a:p>
        </p:txBody>
      </p:sp>
      <p:sp>
        <p:nvSpPr>
          <p:cNvPr id="11" name="TextBox 10"/>
          <p:cNvSpPr txBox="1"/>
          <p:nvPr/>
        </p:nvSpPr>
        <p:spPr>
          <a:xfrm>
            <a:off x="6131195" y="4533965"/>
            <a:ext cx="2063304" cy="1077218"/>
          </a:xfrm>
          <a:prstGeom prst="rect">
            <a:avLst/>
          </a:prstGeom>
          <a:noFill/>
        </p:spPr>
        <p:txBody>
          <a:bodyPr wrap="square" rtlCol="0">
            <a:spAutoFit/>
          </a:bodyPr>
          <a:lstStyle/>
          <a:p>
            <a:r>
              <a:rPr lang="zh-CN" altLang="en-US" sz="1600" dirty="0" smtClean="0"/>
              <a:t>      用</a:t>
            </a:r>
            <a:r>
              <a:rPr lang="en-US" altLang="zh-CN" sz="1600" dirty="0" err="1" smtClean="0"/>
              <a:t>Tek</a:t>
            </a:r>
            <a:r>
              <a:rPr lang="zh-CN" altLang="en-US" sz="1600" dirty="0" smtClean="0"/>
              <a:t>数字式脉冲发生器对系统进行测试，电子学系统测量</a:t>
            </a:r>
            <a:r>
              <a:rPr lang="zh-CN" altLang="en-US" sz="1600" dirty="0" smtClean="0">
                <a:solidFill>
                  <a:srgbClr val="FFC000"/>
                </a:solidFill>
              </a:rPr>
              <a:t>分辨率</a:t>
            </a:r>
            <a:r>
              <a:rPr lang="en-US" altLang="zh-CN" sz="1600" dirty="0" smtClean="0">
                <a:solidFill>
                  <a:srgbClr val="FFC000"/>
                </a:solidFill>
              </a:rPr>
              <a:t>&lt;</a:t>
            </a:r>
            <a:r>
              <a:rPr lang="en-US" altLang="zh-CN" sz="1600" dirty="0" smtClean="0">
                <a:solidFill>
                  <a:srgbClr val="FFC000"/>
                </a:solidFill>
              </a:rPr>
              <a:t>1.8%</a:t>
            </a:r>
            <a:endParaRPr lang="en-US" altLang="zh-CN" sz="1600" dirty="0" smtClean="0">
              <a:solidFill>
                <a:srgbClr val="FFC000"/>
              </a:solidFill>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01166" y="1331899"/>
            <a:ext cx="3434379" cy="2394262"/>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46077" y="1329433"/>
            <a:ext cx="3434377" cy="239672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01166" y="3880154"/>
            <a:ext cx="4834760" cy="1999014"/>
          </a:xfrm>
          <a:prstGeom prst="rect">
            <a:avLst/>
          </a:prstGeom>
        </p:spPr>
      </p:pic>
      <p:sp>
        <p:nvSpPr>
          <p:cNvPr id="12" name="TextBox 11"/>
          <p:cNvSpPr txBox="1"/>
          <p:nvPr/>
        </p:nvSpPr>
        <p:spPr>
          <a:xfrm>
            <a:off x="2140994" y="5879168"/>
            <a:ext cx="4113007" cy="307777"/>
          </a:xfrm>
          <a:prstGeom prst="rect">
            <a:avLst/>
          </a:prstGeom>
          <a:noFill/>
        </p:spPr>
        <p:txBody>
          <a:bodyPr wrap="square" rtlCol="0">
            <a:spAutoFit/>
          </a:bodyPr>
          <a:lstStyle/>
          <a:p>
            <a:r>
              <a:rPr lang="zh-CN" altLang="en-US" sz="1400" dirty="0" smtClean="0"/>
              <a:t>图为对</a:t>
            </a:r>
            <a:r>
              <a:rPr lang="en-US" altLang="zh-CN" sz="1400" dirty="0" smtClean="0"/>
              <a:t>Na22</a:t>
            </a:r>
            <a:r>
              <a:rPr lang="zh-CN" altLang="en-US" sz="1400" dirty="0" smtClean="0"/>
              <a:t>源的能谱测量结果</a:t>
            </a:r>
            <a:endParaRPr lang="en-US" altLang="zh-CN" sz="1400" dirty="0" smtClean="0">
              <a:solidFill>
                <a:srgbClr val="FFC000"/>
              </a:solidFill>
            </a:endParaRPr>
          </a:p>
        </p:txBody>
      </p:sp>
    </p:spTree>
    <p:extLst>
      <p:ext uri="{BB962C8B-B14F-4D97-AF65-F5344CB8AC3E}">
        <p14:creationId xmlns:p14="http://schemas.microsoft.com/office/powerpoint/2010/main" val="124121068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304634" y="618518"/>
            <a:ext cx="7429499" cy="977369"/>
          </a:xfrm>
        </p:spPr>
        <p:txBody>
          <a:bodyPr/>
          <a:lstStyle/>
          <a:p>
            <a:r>
              <a:rPr lang="zh-CN" altLang="en-US" dirty="0"/>
              <a:t>数据采集和处理方案</a:t>
            </a:r>
          </a:p>
        </p:txBody>
      </p:sp>
      <p:sp>
        <p:nvSpPr>
          <p:cNvPr id="4" name="页脚占位符 3"/>
          <p:cNvSpPr>
            <a:spLocks noGrp="1"/>
          </p:cNvSpPr>
          <p:nvPr>
            <p:ph type="ftr" sz="quarter" idx="11"/>
          </p:nvPr>
        </p:nvSpPr>
        <p:spPr>
          <a:xfrm>
            <a:off x="1304634" y="6420988"/>
            <a:ext cx="6252106" cy="365125"/>
          </a:xfrm>
        </p:spPr>
        <p:txBody>
          <a:bodyPr/>
          <a:lstStyle/>
          <a:p>
            <a:r>
              <a:rPr lang="zh-CN" altLang="en-US" sz="1200" dirty="0" smtClean="0"/>
              <a:t>中国科学技术大学</a:t>
            </a:r>
            <a:endParaRPr lang="zh-CN" altLang="en-US" sz="1200" dirty="0"/>
          </a:p>
        </p:txBody>
      </p:sp>
      <p:sp>
        <p:nvSpPr>
          <p:cNvPr id="5" name="灯片编号占位符 4"/>
          <p:cNvSpPr>
            <a:spLocks noGrp="1"/>
          </p:cNvSpPr>
          <p:nvPr>
            <p:ph type="sldNum" sz="quarter" idx="12"/>
          </p:nvPr>
        </p:nvSpPr>
        <p:spPr>
          <a:xfrm>
            <a:off x="7716155" y="6420987"/>
            <a:ext cx="710669" cy="365125"/>
          </a:xfrm>
        </p:spPr>
        <p:txBody>
          <a:bodyPr/>
          <a:lstStyle/>
          <a:p>
            <a:r>
              <a:rPr lang="en-US" altLang="zh-CN" dirty="0" smtClean="0"/>
              <a:t>Page </a:t>
            </a:r>
            <a:fld id="{3826A87E-006E-4771-AA27-0E68F1FC6B34}" type="slidenum">
              <a:rPr lang="zh-CN" altLang="en-US" smtClean="0"/>
              <a:t>16</a:t>
            </a:fld>
            <a:endParaRPr lang="zh-CN" altLang="en-US" dirty="0"/>
          </a:p>
        </p:txBody>
      </p:sp>
      <mc:AlternateContent xmlns:mc="http://schemas.openxmlformats.org/markup-compatibility/2006" xmlns:a14="http://schemas.microsoft.com/office/drawing/2010/main">
        <mc:Choice Requires="a14">
          <p:sp>
            <p:nvSpPr>
              <p:cNvPr id="8" name="内容占位符 2"/>
              <p:cNvSpPr txBox="1">
                <a:spLocks/>
              </p:cNvSpPr>
              <p:nvPr/>
            </p:nvSpPr>
            <p:spPr>
              <a:xfrm>
                <a:off x="1209384" y="1524000"/>
                <a:ext cx="6989838" cy="4510178"/>
              </a:xfrm>
              <a:prstGeom prst="rect">
                <a:avLst/>
              </a:prstGeom>
            </p:spPr>
            <p:txBody>
              <a:bodyPr vert="horz" lIns="91440" tIns="45720" rIns="91440" bIns="45720" rtlCol="0">
                <a:no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zh-CN" altLang="en-US" dirty="0" smtClean="0">
                    <a:latin typeface="+mn-ea"/>
                  </a:rPr>
                  <a:t>误差修正方案：</a:t>
                </a:r>
                <a:endParaRPr lang="en-US" altLang="zh-CN" dirty="0" smtClean="0">
                  <a:latin typeface="+mn-ea"/>
                </a:endParaRPr>
              </a:p>
              <a:p>
                <a:pPr marL="0" indent="447675">
                  <a:lnSpc>
                    <a:spcPct val="100000"/>
                  </a:lnSpc>
                  <a:buNone/>
                </a:pPr>
                <a:r>
                  <a:rPr lang="zh-CN" altLang="zh-CN" sz="1600" dirty="0" smtClean="0">
                    <a:latin typeface="+mn-ea"/>
                  </a:rPr>
                  <a:t>传统</a:t>
                </a:r>
                <a:r>
                  <a:rPr lang="zh-CN" altLang="en-US" sz="1600" dirty="0" smtClean="0">
                    <a:latin typeface="+mn-ea"/>
                  </a:rPr>
                  <a:t>的多道修正</a:t>
                </a:r>
                <a:r>
                  <a:rPr lang="zh-CN" altLang="zh-CN" sz="1600" dirty="0" smtClean="0">
                    <a:latin typeface="+mn-ea"/>
                  </a:rPr>
                  <a:t>做法</a:t>
                </a:r>
                <a:r>
                  <a:rPr lang="zh-CN" altLang="zh-CN" sz="1600" dirty="0">
                    <a:latin typeface="+mn-ea"/>
                  </a:rPr>
                  <a:t>是用高精度的滑移脉冲发生器</a:t>
                </a:r>
                <a:r>
                  <a:rPr lang="en-US" altLang="zh-CN" sz="1600" dirty="0">
                    <a:latin typeface="+mn-ea"/>
                  </a:rPr>
                  <a:t>(Sliding Pulse Generator)</a:t>
                </a:r>
                <a:r>
                  <a:rPr lang="zh-CN" altLang="zh-CN" sz="1600" dirty="0">
                    <a:latin typeface="+mn-ea"/>
                  </a:rPr>
                  <a:t>，对多道进行全幅度的累积，从而得到多道系统的修正函数</a:t>
                </a:r>
                <a:r>
                  <a:rPr lang="zh-CN" altLang="zh-CN" sz="1600" dirty="0" smtClean="0">
                    <a:latin typeface="+mn-ea"/>
                  </a:rPr>
                  <a:t>：</a:t>
                </a:r>
                <a:endParaRPr lang="en-US" altLang="zh-CN" sz="1600" dirty="0" smtClean="0">
                  <a:latin typeface="+mn-ea"/>
                </a:endParaRPr>
              </a:p>
              <a:p>
                <a:pPr marL="0" indent="0" algn="ctr">
                  <a:lnSpc>
                    <a:spcPct val="100000"/>
                  </a:lnSpc>
                  <a:buNone/>
                </a:pPr>
                <a14:m>
                  <m:oMath xmlns:m="http://schemas.openxmlformats.org/officeDocument/2006/math">
                    <m:r>
                      <a:rPr lang="en-US" altLang="zh-CN" sz="1600" i="1" smtClean="0">
                        <a:solidFill>
                          <a:srgbClr val="FFC000"/>
                        </a:solidFill>
                        <a:latin typeface="Cambria Math" panose="02040503050406030204" pitchFamily="18" charset="0"/>
                      </a:rPr>
                      <m:t>𝐹</m:t>
                    </m:r>
                    <m:d>
                      <m:dPr>
                        <m:ctrlPr>
                          <a:rPr lang="zh-CN" altLang="zh-CN" sz="1600" i="1">
                            <a:solidFill>
                              <a:srgbClr val="FFC000"/>
                            </a:solidFill>
                            <a:latin typeface="Cambria Math" panose="02040503050406030204" pitchFamily="18" charset="0"/>
                          </a:rPr>
                        </m:ctrlPr>
                      </m:dPr>
                      <m:e>
                        <m:r>
                          <a:rPr lang="en-US" altLang="zh-CN" sz="1600" i="1">
                            <a:solidFill>
                              <a:srgbClr val="FFC000"/>
                            </a:solidFill>
                            <a:latin typeface="Cambria Math" panose="02040503050406030204" pitchFamily="18" charset="0"/>
                          </a:rPr>
                          <m:t>𝑢</m:t>
                        </m:r>
                      </m:e>
                    </m:d>
                    <m:r>
                      <a:rPr lang="en-US" altLang="zh-CN" sz="1600" i="1">
                        <a:solidFill>
                          <a:srgbClr val="FFC000"/>
                        </a:solidFill>
                        <a:latin typeface="Cambria Math" panose="02040503050406030204" pitchFamily="18" charset="0"/>
                      </a:rPr>
                      <m:t>=</m:t>
                    </m:r>
                    <m:f>
                      <m:fPr>
                        <m:ctrlPr>
                          <a:rPr lang="zh-CN" altLang="zh-CN" sz="1600" i="1">
                            <a:solidFill>
                              <a:srgbClr val="FFC000"/>
                            </a:solidFill>
                            <a:latin typeface="Cambria Math" panose="02040503050406030204" pitchFamily="18" charset="0"/>
                          </a:rPr>
                        </m:ctrlPr>
                      </m:fPr>
                      <m:num>
                        <m:r>
                          <a:rPr lang="en-US" altLang="zh-CN" sz="1600" i="1">
                            <a:solidFill>
                              <a:srgbClr val="FFC000"/>
                            </a:solidFill>
                            <a:latin typeface="Cambria Math" panose="02040503050406030204" pitchFamily="18" charset="0"/>
                          </a:rPr>
                          <m:t>1</m:t>
                        </m:r>
                      </m:num>
                      <m:den>
                        <m:r>
                          <a:rPr lang="en-US" altLang="zh-CN" sz="1600" i="1">
                            <a:solidFill>
                              <a:srgbClr val="FFC000"/>
                            </a:solidFill>
                            <a:latin typeface="Cambria Math" panose="02040503050406030204" pitchFamily="18" charset="0"/>
                          </a:rPr>
                          <m:t>𝑁</m:t>
                        </m:r>
                      </m:den>
                    </m:f>
                    <m:nary>
                      <m:naryPr>
                        <m:limLoc m:val="undOvr"/>
                        <m:ctrlPr>
                          <a:rPr lang="zh-CN" altLang="zh-CN" sz="1600" i="1">
                            <a:solidFill>
                              <a:srgbClr val="FFC000"/>
                            </a:solidFill>
                            <a:latin typeface="Cambria Math" panose="02040503050406030204" pitchFamily="18" charset="0"/>
                          </a:rPr>
                        </m:ctrlPr>
                      </m:naryPr>
                      <m:sub>
                        <m:nary>
                          <m:naryPr>
                            <m:chr m:val="∑"/>
                            <m:limLoc m:val="undOvr"/>
                            <m:ctrlPr>
                              <a:rPr lang="zh-CN" altLang="zh-CN" sz="1600" i="1">
                                <a:solidFill>
                                  <a:srgbClr val="FFC000"/>
                                </a:solidFill>
                                <a:latin typeface="Cambria Math" panose="02040503050406030204" pitchFamily="18" charset="0"/>
                              </a:rPr>
                            </m:ctrlPr>
                          </m:naryPr>
                          <m:sub>
                            <m:r>
                              <a:rPr lang="en-US" altLang="zh-CN" sz="1600" i="1">
                                <a:solidFill>
                                  <a:srgbClr val="FFC000"/>
                                </a:solidFill>
                                <a:latin typeface="Cambria Math" panose="02040503050406030204" pitchFamily="18" charset="0"/>
                              </a:rPr>
                              <m:t>𝑖</m:t>
                            </m:r>
                            <m:r>
                              <a:rPr lang="en-US" altLang="zh-CN" sz="1600" i="1">
                                <a:solidFill>
                                  <a:srgbClr val="FFC000"/>
                                </a:solidFill>
                                <a:latin typeface="Cambria Math" panose="02040503050406030204" pitchFamily="18" charset="0"/>
                              </a:rPr>
                              <m:t>=1</m:t>
                            </m:r>
                          </m:sub>
                          <m:sup>
                            <m:r>
                              <a:rPr lang="en-US" altLang="zh-CN" sz="1600" i="1">
                                <a:solidFill>
                                  <a:srgbClr val="FFC000"/>
                                </a:solidFill>
                                <a:latin typeface="Cambria Math" panose="02040503050406030204" pitchFamily="18" charset="0"/>
                              </a:rPr>
                              <m:t>𝑘</m:t>
                            </m:r>
                          </m:sup>
                          <m:e>
                            <m:r>
                              <a:rPr lang="en-US" altLang="zh-CN" sz="1600" i="1">
                                <a:solidFill>
                                  <a:srgbClr val="FFC000"/>
                                </a:solidFill>
                                <a:latin typeface="Cambria Math" panose="02040503050406030204" pitchFamily="18" charset="0"/>
                              </a:rPr>
                              <m:t>𝐷𝑁𝐿</m:t>
                            </m:r>
                            <m:d>
                              <m:dPr>
                                <m:begChr m:val="["/>
                                <m:endChr m:val="]"/>
                                <m:ctrlPr>
                                  <a:rPr lang="zh-CN" altLang="zh-CN" sz="1600" i="1">
                                    <a:solidFill>
                                      <a:srgbClr val="FFC000"/>
                                    </a:solidFill>
                                    <a:latin typeface="Cambria Math" panose="02040503050406030204" pitchFamily="18" charset="0"/>
                                  </a:rPr>
                                </m:ctrlPr>
                              </m:dPr>
                              <m:e>
                                <m:r>
                                  <a:rPr lang="en-US" altLang="zh-CN" sz="1600" i="1">
                                    <a:solidFill>
                                      <a:srgbClr val="FFC000"/>
                                    </a:solidFill>
                                    <a:latin typeface="Cambria Math" panose="02040503050406030204" pitchFamily="18" charset="0"/>
                                  </a:rPr>
                                  <m:t>𝑘</m:t>
                                </m:r>
                              </m:e>
                            </m:d>
                          </m:e>
                        </m:nary>
                        <m:r>
                          <a:rPr lang="en-US" altLang="zh-CN" sz="1600" i="1">
                            <a:solidFill>
                              <a:srgbClr val="FFC000"/>
                            </a:solidFill>
                            <a:latin typeface="Cambria Math" panose="02040503050406030204" pitchFamily="18" charset="0"/>
                          </a:rPr>
                          <m:t>+</m:t>
                        </m:r>
                        <m:sSub>
                          <m:sSubPr>
                            <m:ctrlPr>
                              <a:rPr lang="zh-CN" altLang="zh-CN" sz="1600" i="1">
                                <a:solidFill>
                                  <a:srgbClr val="FFC000"/>
                                </a:solidFill>
                                <a:latin typeface="Cambria Math" panose="02040503050406030204" pitchFamily="18" charset="0"/>
                              </a:rPr>
                            </m:ctrlPr>
                          </m:sSubPr>
                          <m:e>
                            <m:r>
                              <a:rPr lang="en-US" altLang="zh-CN" sz="1600" i="1">
                                <a:solidFill>
                                  <a:srgbClr val="FFC000"/>
                                </a:solidFill>
                                <a:latin typeface="Cambria Math" panose="02040503050406030204" pitchFamily="18" charset="0"/>
                              </a:rPr>
                              <m:t>𝑣</m:t>
                            </m:r>
                          </m:e>
                          <m:sub>
                            <m:r>
                              <a:rPr lang="en-US" altLang="zh-CN" sz="1600" i="1">
                                <a:solidFill>
                                  <a:srgbClr val="FFC000"/>
                                </a:solidFill>
                                <a:latin typeface="Cambria Math" panose="02040503050406030204" pitchFamily="18" charset="0"/>
                              </a:rPr>
                              <m:t>𝑘</m:t>
                            </m:r>
                          </m:sub>
                        </m:sSub>
                      </m:sub>
                      <m:sup>
                        <m:nary>
                          <m:naryPr>
                            <m:chr m:val="∑"/>
                            <m:limLoc m:val="undOvr"/>
                            <m:ctrlPr>
                              <a:rPr lang="zh-CN" altLang="zh-CN" sz="1600" i="1">
                                <a:solidFill>
                                  <a:srgbClr val="FFC000"/>
                                </a:solidFill>
                                <a:latin typeface="Cambria Math" panose="02040503050406030204" pitchFamily="18" charset="0"/>
                              </a:rPr>
                            </m:ctrlPr>
                          </m:naryPr>
                          <m:sub>
                            <m:r>
                              <a:rPr lang="en-US" altLang="zh-CN" sz="1600" i="1">
                                <a:solidFill>
                                  <a:srgbClr val="FFC000"/>
                                </a:solidFill>
                                <a:latin typeface="Cambria Math" panose="02040503050406030204" pitchFamily="18" charset="0"/>
                              </a:rPr>
                              <m:t>𝑖</m:t>
                            </m:r>
                            <m:r>
                              <a:rPr lang="en-US" altLang="zh-CN" sz="1600" i="1">
                                <a:solidFill>
                                  <a:srgbClr val="FFC000"/>
                                </a:solidFill>
                                <a:latin typeface="Cambria Math" panose="02040503050406030204" pitchFamily="18" charset="0"/>
                              </a:rPr>
                              <m:t>=1</m:t>
                            </m:r>
                          </m:sub>
                          <m:sup>
                            <m:r>
                              <a:rPr lang="en-US" altLang="zh-CN" sz="1600" i="1">
                                <a:solidFill>
                                  <a:srgbClr val="FFC000"/>
                                </a:solidFill>
                                <a:latin typeface="Cambria Math" panose="02040503050406030204" pitchFamily="18" charset="0"/>
                              </a:rPr>
                              <m:t>𝑘</m:t>
                            </m:r>
                          </m:sup>
                          <m:e>
                            <m:r>
                              <a:rPr lang="en-US" altLang="zh-CN" sz="1600" i="1">
                                <a:solidFill>
                                  <a:srgbClr val="FFC000"/>
                                </a:solidFill>
                                <a:latin typeface="Cambria Math" panose="02040503050406030204" pitchFamily="18" charset="0"/>
                              </a:rPr>
                              <m:t>𝐷𝑁𝐿</m:t>
                            </m:r>
                            <m:d>
                              <m:dPr>
                                <m:begChr m:val="["/>
                                <m:endChr m:val="]"/>
                                <m:ctrlPr>
                                  <a:rPr lang="zh-CN" altLang="zh-CN" sz="1600" i="1">
                                    <a:solidFill>
                                      <a:srgbClr val="FFC000"/>
                                    </a:solidFill>
                                    <a:latin typeface="Cambria Math" panose="02040503050406030204" pitchFamily="18" charset="0"/>
                                  </a:rPr>
                                </m:ctrlPr>
                              </m:dPr>
                              <m:e>
                                <m:r>
                                  <a:rPr lang="en-US" altLang="zh-CN" sz="1600" i="1">
                                    <a:solidFill>
                                      <a:srgbClr val="FFC000"/>
                                    </a:solidFill>
                                    <a:latin typeface="Cambria Math" panose="02040503050406030204" pitchFamily="18" charset="0"/>
                                  </a:rPr>
                                  <m:t>𝑘</m:t>
                                </m:r>
                              </m:e>
                            </m:d>
                          </m:e>
                        </m:nary>
                        <m:r>
                          <a:rPr lang="en-US" altLang="zh-CN" sz="1600" i="1">
                            <a:solidFill>
                              <a:srgbClr val="FFC000"/>
                            </a:solidFill>
                            <a:latin typeface="Cambria Math" panose="02040503050406030204" pitchFamily="18" charset="0"/>
                          </a:rPr>
                          <m:t>+</m:t>
                        </m:r>
                        <m:sSub>
                          <m:sSubPr>
                            <m:ctrlPr>
                              <a:rPr lang="zh-CN" altLang="zh-CN" sz="1600" i="1">
                                <a:solidFill>
                                  <a:srgbClr val="FFC000"/>
                                </a:solidFill>
                                <a:latin typeface="Cambria Math" panose="02040503050406030204" pitchFamily="18" charset="0"/>
                              </a:rPr>
                            </m:ctrlPr>
                          </m:sSubPr>
                          <m:e>
                            <m:r>
                              <a:rPr lang="en-US" altLang="zh-CN" sz="1600" i="1">
                                <a:solidFill>
                                  <a:srgbClr val="FFC000"/>
                                </a:solidFill>
                                <a:latin typeface="Cambria Math" panose="02040503050406030204" pitchFamily="18" charset="0"/>
                              </a:rPr>
                              <m:t>𝑣</m:t>
                            </m:r>
                          </m:e>
                          <m:sub>
                            <m:r>
                              <a:rPr lang="en-US" altLang="zh-CN" sz="1600" i="1">
                                <a:solidFill>
                                  <a:srgbClr val="FFC000"/>
                                </a:solidFill>
                                <a:latin typeface="Cambria Math" panose="02040503050406030204" pitchFamily="18" charset="0"/>
                              </a:rPr>
                              <m:t>𝑘</m:t>
                            </m:r>
                          </m:sub>
                        </m:sSub>
                        <m:r>
                          <a:rPr lang="en-US" altLang="zh-CN" sz="1600" i="1">
                            <a:solidFill>
                              <a:srgbClr val="FFC000"/>
                            </a:solidFill>
                            <a:latin typeface="Cambria Math" panose="02040503050406030204" pitchFamily="18" charset="0"/>
                          </a:rPr>
                          <m:t>+</m:t>
                        </m:r>
                        <m:r>
                          <a:rPr lang="en-US" altLang="zh-CN" sz="1600" i="1">
                            <a:solidFill>
                              <a:srgbClr val="FFC000"/>
                            </a:solidFill>
                            <a:latin typeface="Cambria Math" panose="02040503050406030204" pitchFamily="18" charset="0"/>
                          </a:rPr>
                          <m:t>𝑄</m:t>
                        </m:r>
                      </m:sup>
                      <m:e>
                        <m:r>
                          <a:rPr lang="en-US" altLang="zh-CN" sz="1600" i="1">
                            <a:solidFill>
                              <a:srgbClr val="FFC000"/>
                            </a:solidFill>
                            <a:latin typeface="Cambria Math" panose="02040503050406030204" pitchFamily="18" charset="0"/>
                          </a:rPr>
                          <m:t>𝐶</m:t>
                        </m:r>
                        <m:r>
                          <a:rPr lang="en-US" altLang="zh-CN" sz="1600" i="1">
                            <a:solidFill>
                              <a:srgbClr val="FFC000"/>
                            </a:solidFill>
                            <a:latin typeface="Cambria Math" panose="02040503050406030204" pitchFamily="18" charset="0"/>
                          </a:rPr>
                          <m:t>(</m:t>
                        </m:r>
                        <m:r>
                          <a:rPr lang="en-US" altLang="zh-CN" sz="1600" i="1">
                            <a:solidFill>
                              <a:srgbClr val="FFC000"/>
                            </a:solidFill>
                            <a:latin typeface="Cambria Math" panose="02040503050406030204" pitchFamily="18" charset="0"/>
                          </a:rPr>
                          <m:t>𝑣</m:t>
                        </m:r>
                        <m:r>
                          <a:rPr lang="en-US" altLang="zh-CN" sz="1600" i="1">
                            <a:solidFill>
                              <a:srgbClr val="FFC000"/>
                            </a:solidFill>
                            <a:latin typeface="Cambria Math" panose="02040503050406030204" pitchFamily="18" charset="0"/>
                          </a:rPr>
                          <m:t>)</m:t>
                        </m:r>
                        <m:r>
                          <a:rPr lang="en-US" altLang="zh-CN" sz="1600" i="1">
                            <a:solidFill>
                              <a:srgbClr val="FFC000"/>
                            </a:solidFill>
                            <a:latin typeface="Cambria Math" panose="02040503050406030204" pitchFamily="18" charset="0"/>
                          </a:rPr>
                          <m:t>𝑑𝑣</m:t>
                        </m:r>
                      </m:e>
                    </m:nary>
                  </m:oMath>
                </a14:m>
                <a:r>
                  <a:rPr lang="en-US" altLang="zh-CN" sz="1600" dirty="0" smtClean="0">
                    <a:latin typeface="+mn-ea"/>
                  </a:rPr>
                  <a:t> </a:t>
                </a:r>
                <a14:m>
                  <m:oMath xmlns:m="http://schemas.openxmlformats.org/officeDocument/2006/math">
                    <m:r>
                      <a:rPr lang="en-US" altLang="zh-CN" sz="1600" b="0" i="0" dirty="0" smtClean="0">
                        <a:latin typeface="Cambria Math" panose="02040503050406030204" pitchFamily="18" charset="0"/>
                      </a:rPr>
                      <m:t>     </m:t>
                    </m:r>
                    <m:r>
                      <a:rPr lang="zh-CN" altLang="en-US" sz="1600" i="1" dirty="0">
                        <a:latin typeface="Cambria Math" panose="02040503050406030204" pitchFamily="18" charset="0"/>
                      </a:rPr>
                      <m:t>其中</m:t>
                    </m:r>
                    <m:r>
                      <a:rPr lang="zh-CN" altLang="en-US" sz="1600" b="0" i="1" dirty="0" smtClean="0">
                        <a:latin typeface="Cambria Math" panose="02040503050406030204" pitchFamily="18" charset="0"/>
                      </a:rPr>
                      <m:t>，</m:t>
                    </m:r>
                    <m:r>
                      <a:rPr lang="en-US" altLang="zh-CN" sz="1600" i="1" smtClean="0">
                        <a:solidFill>
                          <a:srgbClr val="FFC000"/>
                        </a:solidFill>
                        <a:latin typeface="Cambria Math" panose="02040503050406030204" pitchFamily="18" charset="0"/>
                      </a:rPr>
                      <m:t>𝐷𝑁𝐿</m:t>
                    </m:r>
                    <m:d>
                      <m:dPr>
                        <m:begChr m:val="["/>
                        <m:endChr m:val="]"/>
                        <m:ctrlPr>
                          <a:rPr lang="zh-CN" altLang="zh-CN" sz="1600" i="1">
                            <a:solidFill>
                              <a:srgbClr val="FFC000"/>
                            </a:solidFill>
                            <a:latin typeface="Cambria Math" panose="02040503050406030204" pitchFamily="18" charset="0"/>
                          </a:rPr>
                        </m:ctrlPr>
                      </m:dPr>
                      <m:e>
                        <m:r>
                          <a:rPr lang="en-US" altLang="zh-CN" sz="1600" i="1">
                            <a:solidFill>
                              <a:srgbClr val="FFC000"/>
                            </a:solidFill>
                            <a:latin typeface="Cambria Math" panose="02040503050406030204" pitchFamily="18" charset="0"/>
                          </a:rPr>
                          <m:t>𝑘</m:t>
                        </m:r>
                      </m:e>
                    </m:d>
                    <m:r>
                      <a:rPr lang="en-US" altLang="zh-CN" sz="1600" i="1">
                        <a:solidFill>
                          <a:srgbClr val="FFC000"/>
                        </a:solidFill>
                        <a:latin typeface="Cambria Math" panose="02040503050406030204" pitchFamily="18" charset="0"/>
                      </a:rPr>
                      <m:t>=</m:t>
                    </m:r>
                    <m:f>
                      <m:fPr>
                        <m:ctrlPr>
                          <a:rPr lang="zh-CN" altLang="zh-CN" sz="1600" i="1">
                            <a:solidFill>
                              <a:srgbClr val="FFC000"/>
                            </a:solidFill>
                            <a:latin typeface="Cambria Math" panose="02040503050406030204" pitchFamily="18" charset="0"/>
                          </a:rPr>
                        </m:ctrlPr>
                      </m:fPr>
                      <m:num>
                        <m:r>
                          <a:rPr lang="en-US" altLang="zh-CN" sz="1600" i="1">
                            <a:solidFill>
                              <a:srgbClr val="FFC000"/>
                            </a:solidFill>
                            <a:latin typeface="Cambria Math" panose="02040503050406030204" pitchFamily="18" charset="0"/>
                          </a:rPr>
                          <m:t>𝐶</m:t>
                        </m:r>
                        <m:d>
                          <m:dPr>
                            <m:begChr m:val="["/>
                            <m:endChr m:val="]"/>
                            <m:ctrlPr>
                              <a:rPr lang="zh-CN" altLang="zh-CN" sz="1600" i="1">
                                <a:solidFill>
                                  <a:srgbClr val="FFC000"/>
                                </a:solidFill>
                                <a:latin typeface="Cambria Math" panose="02040503050406030204" pitchFamily="18" charset="0"/>
                              </a:rPr>
                            </m:ctrlPr>
                          </m:dPr>
                          <m:e>
                            <m:r>
                              <a:rPr lang="en-US" altLang="zh-CN" sz="1600" i="1">
                                <a:solidFill>
                                  <a:srgbClr val="FFC000"/>
                                </a:solidFill>
                                <a:latin typeface="Cambria Math" panose="02040503050406030204" pitchFamily="18" charset="0"/>
                              </a:rPr>
                              <m:t>𝑘</m:t>
                            </m:r>
                          </m:e>
                        </m:d>
                        <m:r>
                          <a:rPr lang="en-US" altLang="zh-CN" sz="1600" i="1">
                            <a:solidFill>
                              <a:srgbClr val="FFC000"/>
                            </a:solidFill>
                            <a:latin typeface="Cambria Math" panose="02040503050406030204" pitchFamily="18" charset="0"/>
                          </a:rPr>
                          <m:t>−</m:t>
                        </m:r>
                        <m:f>
                          <m:fPr>
                            <m:ctrlPr>
                              <a:rPr lang="zh-CN" altLang="zh-CN" sz="1600" i="1">
                                <a:solidFill>
                                  <a:srgbClr val="FFC000"/>
                                </a:solidFill>
                                <a:latin typeface="Cambria Math" panose="02040503050406030204" pitchFamily="18" charset="0"/>
                              </a:rPr>
                            </m:ctrlPr>
                          </m:fPr>
                          <m:num>
                            <m:r>
                              <a:rPr lang="en-US" altLang="zh-CN" sz="1600" i="1">
                                <a:solidFill>
                                  <a:srgbClr val="FFC000"/>
                                </a:solidFill>
                                <a:latin typeface="Cambria Math" panose="02040503050406030204" pitchFamily="18" charset="0"/>
                              </a:rPr>
                              <m:t>𝑁</m:t>
                            </m:r>
                          </m:num>
                          <m:den>
                            <m:r>
                              <a:rPr lang="en-US" altLang="zh-CN" sz="1600" i="1">
                                <a:solidFill>
                                  <a:srgbClr val="FFC000"/>
                                </a:solidFill>
                                <a:latin typeface="Cambria Math" panose="02040503050406030204" pitchFamily="18" charset="0"/>
                              </a:rPr>
                              <m:t>𝑀</m:t>
                            </m:r>
                          </m:den>
                        </m:f>
                      </m:num>
                      <m:den>
                        <m:f>
                          <m:fPr>
                            <m:ctrlPr>
                              <a:rPr lang="zh-CN" altLang="zh-CN" sz="1600" i="1">
                                <a:solidFill>
                                  <a:srgbClr val="FFC000"/>
                                </a:solidFill>
                                <a:latin typeface="Cambria Math" panose="02040503050406030204" pitchFamily="18" charset="0"/>
                              </a:rPr>
                            </m:ctrlPr>
                          </m:fPr>
                          <m:num>
                            <m:r>
                              <a:rPr lang="en-US" altLang="zh-CN" sz="1600" i="1">
                                <a:solidFill>
                                  <a:srgbClr val="FFC000"/>
                                </a:solidFill>
                                <a:latin typeface="Cambria Math" panose="02040503050406030204" pitchFamily="18" charset="0"/>
                              </a:rPr>
                              <m:t>𝑁</m:t>
                            </m:r>
                          </m:num>
                          <m:den>
                            <m:r>
                              <a:rPr lang="en-US" altLang="zh-CN" sz="1600" i="1">
                                <a:solidFill>
                                  <a:srgbClr val="FFC000"/>
                                </a:solidFill>
                                <a:latin typeface="Cambria Math" panose="02040503050406030204" pitchFamily="18" charset="0"/>
                              </a:rPr>
                              <m:t>𝑀</m:t>
                            </m:r>
                          </m:den>
                        </m:f>
                      </m:den>
                    </m:f>
                    <m:r>
                      <a:rPr lang="en-US" altLang="zh-CN" sz="1600" i="1">
                        <a:solidFill>
                          <a:srgbClr val="FFC000"/>
                        </a:solidFill>
                        <a:latin typeface="Cambria Math" panose="02040503050406030204" pitchFamily="18" charset="0"/>
                      </a:rPr>
                      <m:t>   ,   </m:t>
                    </m:r>
                    <m:r>
                      <a:rPr lang="en-US" altLang="zh-CN" sz="1600" i="1">
                        <a:solidFill>
                          <a:srgbClr val="FFC000"/>
                        </a:solidFill>
                        <a:latin typeface="Cambria Math" panose="02040503050406030204" pitchFamily="18" charset="0"/>
                      </a:rPr>
                      <m:t>𝑘</m:t>
                    </m:r>
                    <m:r>
                      <a:rPr lang="en-US" altLang="zh-CN" sz="1600" i="1">
                        <a:solidFill>
                          <a:srgbClr val="FFC000"/>
                        </a:solidFill>
                        <a:latin typeface="Cambria Math" panose="02040503050406030204" pitchFamily="18" charset="0"/>
                      </a:rPr>
                      <m:t>=1…</m:t>
                    </m:r>
                    <m:r>
                      <a:rPr lang="en-US" altLang="zh-CN" sz="1600" i="1">
                        <a:solidFill>
                          <a:srgbClr val="FFC000"/>
                        </a:solidFill>
                        <a:latin typeface="Cambria Math" panose="02040503050406030204" pitchFamily="18" charset="0"/>
                      </a:rPr>
                      <m:t>𝑀</m:t>
                    </m:r>
                  </m:oMath>
                </a14:m>
                <a:endParaRPr lang="zh-CN" altLang="zh-CN" sz="1600" dirty="0">
                  <a:solidFill>
                    <a:srgbClr val="FFC000"/>
                  </a:solidFill>
                  <a:latin typeface="+mn-ea"/>
                </a:endParaRPr>
              </a:p>
              <a:p>
                <a:pPr marL="0" indent="447675">
                  <a:lnSpc>
                    <a:spcPct val="100000"/>
                  </a:lnSpc>
                  <a:buNone/>
                </a:pPr>
                <a:r>
                  <a:rPr lang="en-US" altLang="zh-CN" sz="1600" i="1" dirty="0">
                    <a:latin typeface="+mn-ea"/>
                  </a:rPr>
                  <a:t>F(u)</a:t>
                </a:r>
                <a:r>
                  <a:rPr lang="zh-CN" altLang="zh-CN" sz="1600" dirty="0">
                    <a:latin typeface="+mn-ea"/>
                  </a:rPr>
                  <a:t>是模拟电压的概率密度函数，</a:t>
                </a:r>
                <a:r>
                  <a:rPr lang="en-US" altLang="zh-CN" sz="1600" i="1" dirty="0">
                    <a:latin typeface="+mn-ea"/>
                  </a:rPr>
                  <a:t>N</a:t>
                </a:r>
                <a:r>
                  <a:rPr lang="zh-CN" altLang="zh-CN" sz="1600" dirty="0">
                    <a:latin typeface="+mn-ea"/>
                  </a:rPr>
                  <a:t>为</a:t>
                </a:r>
                <a:r>
                  <a:rPr lang="zh-CN" altLang="zh-CN" sz="1600" dirty="0" smtClean="0">
                    <a:latin typeface="+mn-ea"/>
                  </a:rPr>
                  <a:t>全计数</a:t>
                </a:r>
                <a:r>
                  <a:rPr lang="zh-CN" altLang="zh-CN" sz="1600" dirty="0">
                    <a:latin typeface="+mn-ea"/>
                  </a:rPr>
                  <a:t>，</a:t>
                </a:r>
                <a:r>
                  <a:rPr lang="en-US" altLang="zh-CN" sz="1600" i="1" dirty="0">
                    <a:latin typeface="+mn-ea"/>
                  </a:rPr>
                  <a:t>C(v)</a:t>
                </a:r>
                <a:r>
                  <a:rPr lang="zh-CN" altLang="zh-CN" sz="1600" dirty="0">
                    <a:latin typeface="+mn-ea"/>
                  </a:rPr>
                  <a:t>是每个</a:t>
                </a:r>
                <a:r>
                  <a:rPr lang="zh-CN" altLang="zh-CN" sz="1600" dirty="0" smtClean="0">
                    <a:latin typeface="+mn-ea"/>
                  </a:rPr>
                  <a:t>通道的</a:t>
                </a:r>
                <a:r>
                  <a:rPr lang="zh-CN" altLang="zh-CN" sz="1600" dirty="0">
                    <a:latin typeface="+mn-ea"/>
                  </a:rPr>
                  <a:t>模拟电压，</a:t>
                </a:r>
                <a:r>
                  <a:rPr lang="en-US" altLang="zh-CN" sz="1600" i="1" dirty="0">
                    <a:latin typeface="+mn-ea"/>
                  </a:rPr>
                  <a:t>INL[k]</a:t>
                </a:r>
                <a:r>
                  <a:rPr lang="zh-CN" altLang="zh-CN" sz="1600" dirty="0" smtClean="0">
                    <a:latin typeface="+mn-ea"/>
                  </a:rPr>
                  <a:t>是</a:t>
                </a:r>
                <a:r>
                  <a:rPr lang="en-US" altLang="zh-CN" sz="1600" i="1" dirty="0" smtClean="0">
                    <a:latin typeface="+mn-ea"/>
                  </a:rPr>
                  <a:t>k</a:t>
                </a:r>
                <a:r>
                  <a:rPr lang="zh-CN" altLang="zh-CN" sz="1600" dirty="0">
                    <a:latin typeface="+mn-ea"/>
                  </a:rPr>
                  <a:t>通道的积分非线性，</a:t>
                </a:r>
                <a:r>
                  <a:rPr lang="en-US" altLang="zh-CN" sz="1600" i="1" dirty="0" err="1">
                    <a:latin typeface="+mn-ea"/>
                  </a:rPr>
                  <a:t>v</a:t>
                </a:r>
                <a:r>
                  <a:rPr lang="en-US" altLang="zh-CN" sz="1600" i="1" baseline="-25000" dirty="0" err="1">
                    <a:latin typeface="+mn-ea"/>
                  </a:rPr>
                  <a:t>k</a:t>
                </a:r>
                <a:r>
                  <a:rPr lang="zh-CN" altLang="zh-CN" sz="1600" dirty="0">
                    <a:latin typeface="+mn-ea"/>
                  </a:rPr>
                  <a:t>是</a:t>
                </a:r>
                <a:r>
                  <a:rPr lang="en-US" altLang="zh-CN" sz="1600" i="1" dirty="0">
                    <a:latin typeface="+mn-ea"/>
                  </a:rPr>
                  <a:t>k</a:t>
                </a:r>
                <a:r>
                  <a:rPr lang="zh-CN" altLang="zh-CN" sz="1600" dirty="0">
                    <a:latin typeface="+mn-ea"/>
                  </a:rPr>
                  <a:t>通道的实际转换电平，</a:t>
                </a:r>
                <a:r>
                  <a:rPr lang="en-US" altLang="zh-CN" sz="1600" dirty="0">
                    <a:latin typeface="+mn-ea"/>
                  </a:rPr>
                  <a:t>Q</a:t>
                </a:r>
                <a:r>
                  <a:rPr lang="zh-CN" altLang="zh-CN" sz="1600" dirty="0">
                    <a:latin typeface="+mn-ea"/>
                  </a:rPr>
                  <a:t>是转换代码的</a:t>
                </a:r>
                <a:r>
                  <a:rPr lang="en-US" altLang="zh-CN" sz="1600" dirty="0">
                    <a:latin typeface="+mn-ea"/>
                  </a:rPr>
                  <a:t>bin</a:t>
                </a:r>
                <a:r>
                  <a:rPr lang="zh-CN" altLang="zh-CN" sz="1600" dirty="0" smtClean="0">
                    <a:latin typeface="+mn-ea"/>
                  </a:rPr>
                  <a:t>宽</a:t>
                </a:r>
                <a:r>
                  <a:rPr lang="zh-CN" altLang="en-US" sz="1600" dirty="0" smtClean="0">
                    <a:latin typeface="+mn-ea"/>
                  </a:rPr>
                  <a:t>。</a:t>
                </a:r>
                <a:r>
                  <a:rPr lang="zh-CN" altLang="zh-CN" sz="1600" dirty="0" smtClean="0">
                    <a:latin typeface="+mn-ea"/>
                  </a:rPr>
                  <a:t>由</a:t>
                </a:r>
                <a:r>
                  <a:rPr lang="zh-CN" altLang="zh-CN" sz="1600" dirty="0">
                    <a:latin typeface="+mn-ea"/>
                  </a:rPr>
                  <a:t>以上公式可知，修正后的通道</a:t>
                </a:r>
                <a:r>
                  <a:rPr lang="en-US" altLang="zh-CN" sz="1600" i="1" dirty="0">
                    <a:latin typeface="+mn-ea"/>
                  </a:rPr>
                  <a:t>k</a:t>
                </a:r>
                <a:r>
                  <a:rPr lang="zh-CN" altLang="zh-CN" sz="1600" dirty="0">
                    <a:latin typeface="+mn-ea"/>
                  </a:rPr>
                  <a:t>的计数</a:t>
                </a:r>
                <a:r>
                  <a:rPr lang="zh-CN" altLang="zh-CN" sz="1600" dirty="0" smtClean="0">
                    <a:latin typeface="+mn-ea"/>
                  </a:rPr>
                  <a:t>是</a:t>
                </a:r>
                <a:r>
                  <a:rPr lang="zh-CN" altLang="en-US" sz="1600" dirty="0" smtClean="0">
                    <a:latin typeface="+mn-ea"/>
                  </a:rPr>
                  <a:t>：</a:t>
                </a:r>
                <a:endParaRPr lang="en-US" altLang="zh-CN" sz="1600" dirty="0" smtClean="0">
                  <a:latin typeface="+mn-ea"/>
                </a:endParaRPr>
              </a:p>
              <a:p>
                <a:pPr marL="0" indent="447675" algn="ctr">
                  <a:lnSpc>
                    <a:spcPct val="100000"/>
                  </a:lnSpc>
                  <a:buNone/>
                </a:pPr>
                <a14:m>
                  <m:oMath xmlns:m="http://schemas.openxmlformats.org/officeDocument/2006/math">
                    <m:r>
                      <a:rPr lang="en-US" altLang="zh-CN" sz="1600" i="1" smtClean="0">
                        <a:solidFill>
                          <a:srgbClr val="FFC000"/>
                        </a:solidFill>
                        <a:latin typeface="Cambria Math" panose="02040503050406030204" pitchFamily="18" charset="0"/>
                      </a:rPr>
                      <m:t>𝐹</m:t>
                    </m:r>
                    <m:d>
                      <m:dPr>
                        <m:ctrlPr>
                          <a:rPr lang="zh-CN" altLang="zh-CN" sz="1600" i="1">
                            <a:solidFill>
                              <a:srgbClr val="FFC000"/>
                            </a:solidFill>
                            <a:latin typeface="Cambria Math" panose="02040503050406030204" pitchFamily="18" charset="0"/>
                          </a:rPr>
                        </m:ctrlPr>
                      </m:dPr>
                      <m:e>
                        <m:r>
                          <a:rPr lang="en-US" altLang="zh-CN" sz="1600" i="1">
                            <a:solidFill>
                              <a:srgbClr val="FFC000"/>
                            </a:solidFill>
                            <a:latin typeface="Cambria Math" panose="02040503050406030204" pitchFamily="18" charset="0"/>
                          </a:rPr>
                          <m:t>𝑢</m:t>
                        </m:r>
                      </m:e>
                    </m:d>
                    <m:r>
                      <a:rPr lang="en-US" altLang="zh-CN" sz="1600" i="1">
                        <a:solidFill>
                          <a:srgbClr val="FFC000"/>
                        </a:solidFill>
                        <a:latin typeface="Cambria Math" panose="02040503050406030204" pitchFamily="18" charset="0"/>
                      </a:rPr>
                      <m:t>∗</m:t>
                    </m:r>
                    <m:r>
                      <a:rPr lang="en-US" altLang="zh-CN" sz="1600" i="1">
                        <a:solidFill>
                          <a:srgbClr val="FFC000"/>
                        </a:solidFill>
                        <a:latin typeface="Cambria Math" panose="02040503050406030204" pitchFamily="18" charset="0"/>
                      </a:rPr>
                      <m:t>𝑁</m:t>
                    </m:r>
                    <m:r>
                      <a:rPr lang="en-US" altLang="zh-CN" sz="1600" i="1">
                        <a:solidFill>
                          <a:srgbClr val="FFC000"/>
                        </a:solidFill>
                        <a:latin typeface="Cambria Math" panose="02040503050406030204" pitchFamily="18" charset="0"/>
                      </a:rPr>
                      <m:t>=</m:t>
                    </m:r>
                    <m:nary>
                      <m:naryPr>
                        <m:limLoc m:val="undOvr"/>
                        <m:ctrlPr>
                          <a:rPr lang="zh-CN" altLang="zh-CN" sz="1600" i="1">
                            <a:solidFill>
                              <a:srgbClr val="FFC000"/>
                            </a:solidFill>
                            <a:latin typeface="Cambria Math" panose="02040503050406030204" pitchFamily="18" charset="0"/>
                          </a:rPr>
                        </m:ctrlPr>
                      </m:naryPr>
                      <m:sub>
                        <m:nary>
                          <m:naryPr>
                            <m:chr m:val="∑"/>
                            <m:limLoc m:val="undOvr"/>
                            <m:ctrlPr>
                              <a:rPr lang="zh-CN" altLang="zh-CN" sz="1600" i="1">
                                <a:solidFill>
                                  <a:srgbClr val="FFC000"/>
                                </a:solidFill>
                                <a:latin typeface="Cambria Math" panose="02040503050406030204" pitchFamily="18" charset="0"/>
                              </a:rPr>
                            </m:ctrlPr>
                          </m:naryPr>
                          <m:sub>
                            <m:r>
                              <a:rPr lang="en-US" altLang="zh-CN" sz="1600" i="1">
                                <a:solidFill>
                                  <a:srgbClr val="FFC000"/>
                                </a:solidFill>
                                <a:latin typeface="Cambria Math" panose="02040503050406030204" pitchFamily="18" charset="0"/>
                              </a:rPr>
                              <m:t>𝑖</m:t>
                            </m:r>
                            <m:r>
                              <a:rPr lang="en-US" altLang="zh-CN" sz="1600" i="1">
                                <a:solidFill>
                                  <a:srgbClr val="FFC000"/>
                                </a:solidFill>
                                <a:latin typeface="Cambria Math" panose="02040503050406030204" pitchFamily="18" charset="0"/>
                              </a:rPr>
                              <m:t>=1</m:t>
                            </m:r>
                          </m:sub>
                          <m:sup>
                            <m:r>
                              <a:rPr lang="en-US" altLang="zh-CN" sz="1600" i="1">
                                <a:solidFill>
                                  <a:srgbClr val="FFC000"/>
                                </a:solidFill>
                                <a:latin typeface="Cambria Math" panose="02040503050406030204" pitchFamily="18" charset="0"/>
                              </a:rPr>
                              <m:t>𝑘</m:t>
                            </m:r>
                          </m:sup>
                          <m:e>
                            <m:r>
                              <a:rPr lang="en-US" altLang="zh-CN" sz="1600" i="1">
                                <a:solidFill>
                                  <a:srgbClr val="FFC000"/>
                                </a:solidFill>
                                <a:latin typeface="Cambria Math" panose="02040503050406030204" pitchFamily="18" charset="0"/>
                              </a:rPr>
                              <m:t>𝐷𝑁𝐿</m:t>
                            </m:r>
                            <m:d>
                              <m:dPr>
                                <m:begChr m:val="["/>
                                <m:endChr m:val="]"/>
                                <m:ctrlPr>
                                  <a:rPr lang="zh-CN" altLang="zh-CN" sz="1600" i="1">
                                    <a:solidFill>
                                      <a:srgbClr val="FFC000"/>
                                    </a:solidFill>
                                    <a:latin typeface="Cambria Math" panose="02040503050406030204" pitchFamily="18" charset="0"/>
                                  </a:rPr>
                                </m:ctrlPr>
                              </m:dPr>
                              <m:e>
                                <m:r>
                                  <a:rPr lang="en-US" altLang="zh-CN" sz="1600" i="1">
                                    <a:solidFill>
                                      <a:srgbClr val="FFC000"/>
                                    </a:solidFill>
                                    <a:latin typeface="Cambria Math" panose="02040503050406030204" pitchFamily="18" charset="0"/>
                                  </a:rPr>
                                  <m:t>𝑘</m:t>
                                </m:r>
                              </m:e>
                            </m:d>
                          </m:e>
                        </m:nary>
                        <m:r>
                          <a:rPr lang="en-US" altLang="zh-CN" sz="1600" i="1">
                            <a:solidFill>
                              <a:srgbClr val="FFC000"/>
                            </a:solidFill>
                            <a:latin typeface="Cambria Math" panose="02040503050406030204" pitchFamily="18" charset="0"/>
                          </a:rPr>
                          <m:t>+</m:t>
                        </m:r>
                        <m:sSub>
                          <m:sSubPr>
                            <m:ctrlPr>
                              <a:rPr lang="zh-CN" altLang="zh-CN" sz="1600" i="1">
                                <a:solidFill>
                                  <a:srgbClr val="FFC000"/>
                                </a:solidFill>
                                <a:latin typeface="Cambria Math" panose="02040503050406030204" pitchFamily="18" charset="0"/>
                              </a:rPr>
                            </m:ctrlPr>
                          </m:sSubPr>
                          <m:e>
                            <m:r>
                              <a:rPr lang="en-US" altLang="zh-CN" sz="1600" i="1">
                                <a:solidFill>
                                  <a:srgbClr val="FFC000"/>
                                </a:solidFill>
                                <a:latin typeface="Cambria Math" panose="02040503050406030204" pitchFamily="18" charset="0"/>
                              </a:rPr>
                              <m:t>𝑣</m:t>
                            </m:r>
                          </m:e>
                          <m:sub>
                            <m:r>
                              <a:rPr lang="en-US" altLang="zh-CN" sz="1600" i="1">
                                <a:solidFill>
                                  <a:srgbClr val="FFC000"/>
                                </a:solidFill>
                                <a:latin typeface="Cambria Math" panose="02040503050406030204" pitchFamily="18" charset="0"/>
                              </a:rPr>
                              <m:t>𝑘</m:t>
                            </m:r>
                          </m:sub>
                        </m:sSub>
                      </m:sub>
                      <m:sup>
                        <m:nary>
                          <m:naryPr>
                            <m:chr m:val="∑"/>
                            <m:limLoc m:val="undOvr"/>
                            <m:ctrlPr>
                              <a:rPr lang="zh-CN" altLang="zh-CN" sz="1600" i="1">
                                <a:solidFill>
                                  <a:srgbClr val="FFC000"/>
                                </a:solidFill>
                                <a:latin typeface="Cambria Math" panose="02040503050406030204" pitchFamily="18" charset="0"/>
                              </a:rPr>
                            </m:ctrlPr>
                          </m:naryPr>
                          <m:sub>
                            <m:r>
                              <a:rPr lang="en-US" altLang="zh-CN" sz="1600" i="1">
                                <a:solidFill>
                                  <a:srgbClr val="FFC000"/>
                                </a:solidFill>
                                <a:latin typeface="Cambria Math" panose="02040503050406030204" pitchFamily="18" charset="0"/>
                              </a:rPr>
                              <m:t>𝑖</m:t>
                            </m:r>
                            <m:r>
                              <a:rPr lang="en-US" altLang="zh-CN" sz="1600" i="1">
                                <a:solidFill>
                                  <a:srgbClr val="FFC000"/>
                                </a:solidFill>
                                <a:latin typeface="Cambria Math" panose="02040503050406030204" pitchFamily="18" charset="0"/>
                              </a:rPr>
                              <m:t>=1</m:t>
                            </m:r>
                          </m:sub>
                          <m:sup>
                            <m:r>
                              <a:rPr lang="en-US" altLang="zh-CN" sz="1600" i="1">
                                <a:solidFill>
                                  <a:srgbClr val="FFC000"/>
                                </a:solidFill>
                                <a:latin typeface="Cambria Math" panose="02040503050406030204" pitchFamily="18" charset="0"/>
                              </a:rPr>
                              <m:t>𝑘</m:t>
                            </m:r>
                          </m:sup>
                          <m:e>
                            <m:r>
                              <a:rPr lang="en-US" altLang="zh-CN" sz="1600" i="1">
                                <a:solidFill>
                                  <a:srgbClr val="FFC000"/>
                                </a:solidFill>
                                <a:latin typeface="Cambria Math" panose="02040503050406030204" pitchFamily="18" charset="0"/>
                              </a:rPr>
                              <m:t>𝐷𝑁𝐿</m:t>
                            </m:r>
                            <m:d>
                              <m:dPr>
                                <m:begChr m:val="["/>
                                <m:endChr m:val="]"/>
                                <m:ctrlPr>
                                  <a:rPr lang="zh-CN" altLang="zh-CN" sz="1600" i="1">
                                    <a:solidFill>
                                      <a:srgbClr val="FFC000"/>
                                    </a:solidFill>
                                    <a:latin typeface="Cambria Math" panose="02040503050406030204" pitchFamily="18" charset="0"/>
                                  </a:rPr>
                                </m:ctrlPr>
                              </m:dPr>
                              <m:e>
                                <m:r>
                                  <a:rPr lang="en-US" altLang="zh-CN" sz="1600" i="1">
                                    <a:solidFill>
                                      <a:srgbClr val="FFC000"/>
                                    </a:solidFill>
                                    <a:latin typeface="Cambria Math" panose="02040503050406030204" pitchFamily="18" charset="0"/>
                                  </a:rPr>
                                  <m:t>𝑘</m:t>
                                </m:r>
                              </m:e>
                            </m:d>
                          </m:e>
                        </m:nary>
                        <m:r>
                          <a:rPr lang="en-US" altLang="zh-CN" sz="1600" i="1">
                            <a:solidFill>
                              <a:srgbClr val="FFC000"/>
                            </a:solidFill>
                            <a:latin typeface="Cambria Math" panose="02040503050406030204" pitchFamily="18" charset="0"/>
                          </a:rPr>
                          <m:t>+</m:t>
                        </m:r>
                        <m:sSub>
                          <m:sSubPr>
                            <m:ctrlPr>
                              <a:rPr lang="zh-CN" altLang="zh-CN" sz="1600" i="1">
                                <a:solidFill>
                                  <a:srgbClr val="FFC000"/>
                                </a:solidFill>
                                <a:latin typeface="Cambria Math" panose="02040503050406030204" pitchFamily="18" charset="0"/>
                              </a:rPr>
                            </m:ctrlPr>
                          </m:sSubPr>
                          <m:e>
                            <m:r>
                              <a:rPr lang="en-US" altLang="zh-CN" sz="1600" i="1">
                                <a:solidFill>
                                  <a:srgbClr val="FFC000"/>
                                </a:solidFill>
                                <a:latin typeface="Cambria Math" panose="02040503050406030204" pitchFamily="18" charset="0"/>
                              </a:rPr>
                              <m:t>𝑣</m:t>
                            </m:r>
                          </m:e>
                          <m:sub>
                            <m:r>
                              <a:rPr lang="en-US" altLang="zh-CN" sz="1600" i="1">
                                <a:solidFill>
                                  <a:srgbClr val="FFC000"/>
                                </a:solidFill>
                                <a:latin typeface="Cambria Math" panose="02040503050406030204" pitchFamily="18" charset="0"/>
                              </a:rPr>
                              <m:t>𝑘</m:t>
                            </m:r>
                          </m:sub>
                        </m:sSub>
                        <m:r>
                          <a:rPr lang="en-US" altLang="zh-CN" sz="1600" i="1">
                            <a:solidFill>
                              <a:srgbClr val="FFC000"/>
                            </a:solidFill>
                            <a:latin typeface="Cambria Math" panose="02040503050406030204" pitchFamily="18" charset="0"/>
                          </a:rPr>
                          <m:t>+</m:t>
                        </m:r>
                        <m:r>
                          <a:rPr lang="en-US" altLang="zh-CN" sz="1600" i="1">
                            <a:solidFill>
                              <a:srgbClr val="FFC000"/>
                            </a:solidFill>
                            <a:latin typeface="Cambria Math" panose="02040503050406030204" pitchFamily="18" charset="0"/>
                          </a:rPr>
                          <m:t>𝑄</m:t>
                        </m:r>
                      </m:sup>
                      <m:e>
                        <m:r>
                          <a:rPr lang="en-US" altLang="zh-CN" sz="1600" i="1">
                            <a:solidFill>
                              <a:srgbClr val="FFC000"/>
                            </a:solidFill>
                            <a:latin typeface="Cambria Math" panose="02040503050406030204" pitchFamily="18" charset="0"/>
                          </a:rPr>
                          <m:t>𝐶</m:t>
                        </m:r>
                        <m:r>
                          <a:rPr lang="en-US" altLang="zh-CN" sz="1600" i="1">
                            <a:solidFill>
                              <a:srgbClr val="FFC000"/>
                            </a:solidFill>
                            <a:latin typeface="Cambria Math" panose="02040503050406030204" pitchFamily="18" charset="0"/>
                          </a:rPr>
                          <m:t>(</m:t>
                        </m:r>
                        <m:r>
                          <a:rPr lang="en-US" altLang="zh-CN" sz="1600" i="1">
                            <a:solidFill>
                              <a:srgbClr val="FFC000"/>
                            </a:solidFill>
                            <a:latin typeface="Cambria Math" panose="02040503050406030204" pitchFamily="18" charset="0"/>
                          </a:rPr>
                          <m:t>𝑣</m:t>
                        </m:r>
                        <m:r>
                          <a:rPr lang="en-US" altLang="zh-CN" sz="1600" i="1">
                            <a:solidFill>
                              <a:srgbClr val="FFC000"/>
                            </a:solidFill>
                            <a:latin typeface="Cambria Math" panose="02040503050406030204" pitchFamily="18" charset="0"/>
                          </a:rPr>
                          <m:t>)</m:t>
                        </m:r>
                        <m:r>
                          <a:rPr lang="en-US" altLang="zh-CN" sz="1600" i="1">
                            <a:solidFill>
                              <a:srgbClr val="FFC000"/>
                            </a:solidFill>
                            <a:latin typeface="Cambria Math" panose="02040503050406030204" pitchFamily="18" charset="0"/>
                          </a:rPr>
                          <m:t>𝑑𝑣</m:t>
                        </m:r>
                      </m:e>
                    </m:nary>
                  </m:oMath>
                </a14:m>
                <a:r>
                  <a:rPr lang="en-US" altLang="zh-CN" sz="1600" dirty="0" smtClean="0">
                    <a:solidFill>
                      <a:srgbClr val="FFC000"/>
                    </a:solidFill>
                    <a:latin typeface="+mn-ea"/>
                  </a:rPr>
                  <a:t> </a:t>
                </a:r>
                <a:endParaRPr lang="zh-CN" altLang="zh-CN" sz="1600" dirty="0">
                  <a:solidFill>
                    <a:srgbClr val="FFC000"/>
                  </a:solidFill>
                  <a:latin typeface="+mn-ea"/>
                </a:endParaRPr>
              </a:p>
              <a:p>
                <a:pPr marL="0" indent="447675">
                  <a:lnSpc>
                    <a:spcPct val="100000"/>
                  </a:lnSpc>
                  <a:buNone/>
                </a:pPr>
                <a:r>
                  <a:rPr lang="zh-CN" altLang="zh-CN" sz="1600" dirty="0">
                    <a:latin typeface="+mn-ea"/>
                  </a:rPr>
                  <a:t>对于采用</a:t>
                </a:r>
                <a:r>
                  <a:rPr lang="en-US" altLang="zh-CN" sz="1600" dirty="0">
                    <a:latin typeface="+mn-ea"/>
                  </a:rPr>
                  <a:t>14</a:t>
                </a:r>
                <a:r>
                  <a:rPr lang="zh-CN" altLang="zh-CN" sz="1600" dirty="0">
                    <a:latin typeface="+mn-ea"/>
                  </a:rPr>
                  <a:t>位高速</a:t>
                </a:r>
                <a:r>
                  <a:rPr lang="en-US" altLang="zh-CN" sz="1600" dirty="0">
                    <a:latin typeface="+mn-ea"/>
                  </a:rPr>
                  <a:t>ADC</a:t>
                </a:r>
                <a:r>
                  <a:rPr lang="zh-CN" altLang="zh-CN" sz="1600" dirty="0">
                    <a:latin typeface="+mn-ea"/>
                  </a:rPr>
                  <a:t>的多道测量系统，修正后系统的非线性指标将可能会提高约一个量</a:t>
                </a:r>
                <a:r>
                  <a:rPr lang="zh-CN" altLang="zh-CN" sz="1600" dirty="0" smtClean="0">
                    <a:latin typeface="+mn-ea"/>
                  </a:rPr>
                  <a:t>级</a:t>
                </a:r>
                <a:r>
                  <a:rPr lang="zh-CN" altLang="en-US" sz="1600" dirty="0" smtClean="0">
                    <a:latin typeface="+mn-ea"/>
                  </a:rPr>
                  <a:t>。参考：</a:t>
                </a:r>
                <a:endParaRPr lang="en-US" altLang="zh-CN" sz="1600" dirty="0" smtClean="0">
                  <a:latin typeface="+mn-ea"/>
                </a:endParaRPr>
              </a:p>
              <a:p>
                <a:pPr marL="542925" indent="0">
                  <a:lnSpc>
                    <a:spcPct val="100000"/>
                  </a:lnSpc>
                  <a:buNone/>
                </a:pPr>
                <a:r>
                  <a:rPr lang="en-US" altLang="zh-CN" sz="1400" u="sng" dirty="0">
                    <a:solidFill>
                      <a:schemeClr val="tx1">
                        <a:lumMod val="65000"/>
                      </a:schemeClr>
                    </a:solidFill>
                    <a:latin typeface="Times New Roman" panose="02020603050405020304" pitchFamily="18" charset="0"/>
                    <a:cs typeface="Times New Roman" panose="02020603050405020304" pitchFamily="18" charset="0"/>
                  </a:rPr>
                  <a:t>Sang Z, Li F, Yao Y, et al. A Non-linearity Correction Method for Fast Digital Multi- Channel Analyzers [J]. Physics </a:t>
                </a:r>
                <a:r>
                  <a:rPr lang="en-US" altLang="zh-CN" sz="1400" u="sng" dirty="0" err="1">
                    <a:solidFill>
                      <a:schemeClr val="tx1">
                        <a:lumMod val="65000"/>
                      </a:schemeClr>
                    </a:solidFill>
                    <a:latin typeface="Times New Roman" panose="02020603050405020304" pitchFamily="18" charset="0"/>
                    <a:cs typeface="Times New Roman" panose="02020603050405020304" pitchFamily="18" charset="0"/>
                  </a:rPr>
                  <a:t>Procedia</a:t>
                </a:r>
                <a:r>
                  <a:rPr lang="en-US" altLang="zh-CN" sz="1400" u="sng" dirty="0">
                    <a:solidFill>
                      <a:schemeClr val="tx1">
                        <a:lumMod val="65000"/>
                      </a:schemeClr>
                    </a:solidFill>
                    <a:latin typeface="Times New Roman" panose="02020603050405020304" pitchFamily="18" charset="0"/>
                    <a:cs typeface="Times New Roman" panose="02020603050405020304" pitchFamily="18" charset="0"/>
                  </a:rPr>
                  <a:t>, 2012, 37: 1594-1599.</a:t>
                </a:r>
                <a:endParaRPr lang="zh-CN" altLang="zh-CN" sz="1400" u="sng" dirty="0">
                  <a:solidFill>
                    <a:schemeClr val="tx1">
                      <a:lumMod val="65000"/>
                    </a:schemeClr>
                  </a:solidFill>
                  <a:latin typeface="Times New Roman" panose="02020603050405020304" pitchFamily="18" charset="0"/>
                  <a:cs typeface="Times New Roman" panose="02020603050405020304" pitchFamily="18" charset="0"/>
                </a:endParaRPr>
              </a:p>
              <a:p>
                <a:pPr marL="0" indent="0">
                  <a:lnSpc>
                    <a:spcPct val="100000"/>
                  </a:lnSpc>
                  <a:buFont typeface="Arial" panose="020B0604020202020204" pitchFamily="34" charset="0"/>
                  <a:buNone/>
                </a:pPr>
                <a:endParaRPr lang="en-US" altLang="zh-CN" sz="1600" dirty="0" smtClean="0">
                  <a:latin typeface="+mn-ea"/>
                </a:endParaRPr>
              </a:p>
            </p:txBody>
          </p:sp>
        </mc:Choice>
        <mc:Fallback xmlns="">
          <p:sp>
            <p:nvSpPr>
              <p:cNvPr id="8" name="内容占位符 2"/>
              <p:cNvSpPr txBox="1">
                <a:spLocks noRot="1" noChangeAspect="1" noMove="1" noResize="1" noEditPoints="1" noAdjustHandles="1" noChangeArrowheads="1" noChangeShapeType="1" noTextEdit="1"/>
              </p:cNvSpPr>
              <p:nvPr/>
            </p:nvSpPr>
            <p:spPr>
              <a:xfrm>
                <a:off x="1209384" y="1524000"/>
                <a:ext cx="6989838" cy="4510178"/>
              </a:xfrm>
              <a:prstGeom prst="rect">
                <a:avLst/>
              </a:prstGeom>
              <a:blipFill rotWithShape="0">
                <a:blip r:embed="rId3"/>
                <a:stretch>
                  <a:fillRect l="-1308" t="-1081"/>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78229082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304634" y="618518"/>
            <a:ext cx="7429499" cy="977369"/>
          </a:xfrm>
        </p:spPr>
        <p:txBody>
          <a:bodyPr/>
          <a:lstStyle/>
          <a:p>
            <a:r>
              <a:rPr lang="zh-CN" altLang="en-US" dirty="0"/>
              <a:t>系统平台及采集卡展示</a:t>
            </a:r>
            <a:endParaRPr lang="en-US" altLang="zh-CN" dirty="0"/>
          </a:p>
        </p:txBody>
      </p:sp>
      <p:sp>
        <p:nvSpPr>
          <p:cNvPr id="4" name="页脚占位符 3"/>
          <p:cNvSpPr>
            <a:spLocks noGrp="1"/>
          </p:cNvSpPr>
          <p:nvPr>
            <p:ph type="ftr" sz="quarter" idx="11"/>
          </p:nvPr>
        </p:nvSpPr>
        <p:spPr>
          <a:xfrm>
            <a:off x="1304634" y="6420988"/>
            <a:ext cx="6252106" cy="365125"/>
          </a:xfrm>
        </p:spPr>
        <p:txBody>
          <a:bodyPr/>
          <a:lstStyle/>
          <a:p>
            <a:r>
              <a:rPr lang="zh-CN" altLang="en-US" sz="1200" dirty="0" smtClean="0"/>
              <a:t>中国科学技术大学</a:t>
            </a:r>
            <a:endParaRPr lang="zh-CN" altLang="en-US" sz="1200" dirty="0"/>
          </a:p>
        </p:txBody>
      </p:sp>
      <p:sp>
        <p:nvSpPr>
          <p:cNvPr id="5" name="灯片编号占位符 4"/>
          <p:cNvSpPr>
            <a:spLocks noGrp="1"/>
          </p:cNvSpPr>
          <p:nvPr>
            <p:ph type="sldNum" sz="quarter" idx="12"/>
          </p:nvPr>
        </p:nvSpPr>
        <p:spPr>
          <a:xfrm>
            <a:off x="7716155" y="6420987"/>
            <a:ext cx="728598" cy="365125"/>
          </a:xfrm>
        </p:spPr>
        <p:txBody>
          <a:bodyPr/>
          <a:lstStyle/>
          <a:p>
            <a:r>
              <a:rPr lang="en-US" altLang="zh-CN" dirty="0" smtClean="0"/>
              <a:t>Page </a:t>
            </a:r>
            <a:fld id="{3826A87E-006E-4771-AA27-0E68F1FC6B34}" type="slidenum">
              <a:rPr lang="zh-CN" altLang="en-US" smtClean="0"/>
              <a:t>17</a:t>
            </a:fld>
            <a:endParaRPr lang="zh-CN" altLang="en-US" dirty="0"/>
          </a:p>
        </p:txBody>
      </p:sp>
      <p:pic>
        <p:nvPicPr>
          <p:cNvPr id="12" name="图片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89443" y="3471313"/>
            <a:ext cx="4776454" cy="2715503"/>
          </a:xfrm>
          <a:prstGeom prst="rect">
            <a:avLst/>
          </a:prstGeom>
        </p:spPr>
      </p:pic>
      <p:pic>
        <p:nvPicPr>
          <p:cNvPr id="7" name="图片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61139" y="1277470"/>
            <a:ext cx="3693569" cy="2770177"/>
          </a:xfrm>
          <a:prstGeom prst="rect">
            <a:avLst/>
          </a:prstGeom>
        </p:spPr>
      </p:pic>
      <p:pic>
        <p:nvPicPr>
          <p:cNvPr id="11" name="图片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92789" y="1737220"/>
            <a:ext cx="3768350" cy="2076255"/>
          </a:xfrm>
          <a:prstGeom prst="rect">
            <a:avLst/>
          </a:prstGeom>
        </p:spPr>
      </p:pic>
    </p:spTree>
    <p:extLst>
      <p:ext uri="{BB962C8B-B14F-4D97-AF65-F5344CB8AC3E}">
        <p14:creationId xmlns:p14="http://schemas.microsoft.com/office/powerpoint/2010/main" val="64465473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304634" y="618518"/>
            <a:ext cx="7429499" cy="977369"/>
          </a:xfrm>
        </p:spPr>
        <p:txBody>
          <a:bodyPr/>
          <a:lstStyle/>
          <a:p>
            <a:r>
              <a:rPr lang="zh-CN" altLang="en-US" dirty="0"/>
              <a:t>总结与展望</a:t>
            </a:r>
            <a:endParaRPr lang="en-US" altLang="zh-CN" dirty="0"/>
          </a:p>
        </p:txBody>
      </p:sp>
      <p:sp>
        <p:nvSpPr>
          <p:cNvPr id="4" name="页脚占位符 3"/>
          <p:cNvSpPr>
            <a:spLocks noGrp="1"/>
          </p:cNvSpPr>
          <p:nvPr>
            <p:ph type="ftr" sz="quarter" idx="11"/>
          </p:nvPr>
        </p:nvSpPr>
        <p:spPr>
          <a:xfrm>
            <a:off x="1304634" y="6420988"/>
            <a:ext cx="6252106" cy="365125"/>
          </a:xfrm>
        </p:spPr>
        <p:txBody>
          <a:bodyPr/>
          <a:lstStyle/>
          <a:p>
            <a:r>
              <a:rPr lang="zh-CN" altLang="en-US" sz="1200" dirty="0" smtClean="0"/>
              <a:t>中国科学技术大学</a:t>
            </a:r>
            <a:endParaRPr lang="zh-CN" altLang="en-US" sz="1200" dirty="0"/>
          </a:p>
        </p:txBody>
      </p:sp>
      <p:sp>
        <p:nvSpPr>
          <p:cNvPr id="5" name="灯片编号占位符 4"/>
          <p:cNvSpPr>
            <a:spLocks noGrp="1"/>
          </p:cNvSpPr>
          <p:nvPr>
            <p:ph type="sldNum" sz="quarter" idx="12"/>
          </p:nvPr>
        </p:nvSpPr>
        <p:spPr>
          <a:xfrm>
            <a:off x="7716155" y="6420987"/>
            <a:ext cx="719633" cy="365125"/>
          </a:xfrm>
        </p:spPr>
        <p:txBody>
          <a:bodyPr/>
          <a:lstStyle/>
          <a:p>
            <a:r>
              <a:rPr lang="en-US" altLang="zh-CN" dirty="0" smtClean="0"/>
              <a:t>Page </a:t>
            </a:r>
            <a:fld id="{3826A87E-006E-4771-AA27-0E68F1FC6B34}" type="slidenum">
              <a:rPr lang="zh-CN" altLang="en-US" smtClean="0"/>
              <a:t>18</a:t>
            </a:fld>
            <a:endParaRPr lang="zh-CN" altLang="en-US" dirty="0"/>
          </a:p>
        </p:txBody>
      </p:sp>
      <p:sp>
        <p:nvSpPr>
          <p:cNvPr id="9" name="文本框 8"/>
          <p:cNvSpPr txBox="1"/>
          <p:nvPr/>
        </p:nvSpPr>
        <p:spPr>
          <a:xfrm>
            <a:off x="1304634" y="2006161"/>
            <a:ext cx="6989838" cy="3046988"/>
          </a:xfrm>
          <a:prstGeom prst="rect">
            <a:avLst/>
          </a:prstGeom>
          <a:noFill/>
        </p:spPr>
        <p:txBody>
          <a:bodyPr wrap="square" rtlCol="0">
            <a:spAutoFit/>
          </a:bodyPr>
          <a:lstStyle/>
          <a:p>
            <a:pPr indent="631825"/>
            <a:r>
              <a:rPr lang="zh-CN" altLang="zh-CN" sz="2400" dirty="0"/>
              <a:t>面向</a:t>
            </a:r>
            <a:r>
              <a:rPr lang="en-US" altLang="zh-CN" sz="2400" dirty="0"/>
              <a:t>PGNAA</a:t>
            </a:r>
            <a:r>
              <a:rPr lang="zh-CN" altLang="zh-CN" sz="2400" dirty="0"/>
              <a:t>应用的读出电子学系统的设计，采用当前先进的电子学技术，研究满足</a:t>
            </a:r>
            <a:r>
              <a:rPr lang="en-US" altLang="zh-CN" sz="2400" dirty="0"/>
              <a:t>PGNAA</a:t>
            </a:r>
            <a:r>
              <a:rPr lang="zh-CN" altLang="zh-CN" sz="2400" dirty="0"/>
              <a:t>高计数率能谱测量需求的全新测量方法，通过不断测试改进设计</a:t>
            </a:r>
            <a:r>
              <a:rPr lang="zh-CN" altLang="zh-CN" sz="2400" dirty="0" smtClean="0"/>
              <a:t>。</a:t>
            </a:r>
            <a:endParaRPr lang="en-US" altLang="zh-CN" sz="2400" dirty="0" smtClean="0"/>
          </a:p>
          <a:p>
            <a:pPr indent="631825"/>
            <a:r>
              <a:rPr lang="zh-CN" altLang="zh-CN" sz="2400" dirty="0" smtClean="0"/>
              <a:t>本</a:t>
            </a:r>
            <a:r>
              <a:rPr lang="zh-CN" altLang="zh-CN" sz="2400" dirty="0"/>
              <a:t>系统采用许多特殊的处理方法来解决高计数率带来的关键问题，如信号堆积、死时间、数据读出与保存、在线快速分析等，以满足</a:t>
            </a:r>
            <a:r>
              <a:rPr lang="en-US" altLang="zh-CN" sz="2400" dirty="0"/>
              <a:t>PGNAA</a:t>
            </a:r>
            <a:r>
              <a:rPr lang="zh-CN" altLang="zh-CN" sz="2400" dirty="0"/>
              <a:t>测量达到</a:t>
            </a:r>
            <a:r>
              <a:rPr lang="en-US" altLang="zh-CN" sz="2400" dirty="0"/>
              <a:t>500kc/s</a:t>
            </a:r>
            <a:r>
              <a:rPr lang="zh-CN" altLang="zh-CN" sz="2400" dirty="0"/>
              <a:t>以上计数率的要求。</a:t>
            </a:r>
            <a:endParaRPr lang="zh-CN" altLang="en-US" sz="2400" dirty="0"/>
          </a:p>
        </p:txBody>
      </p:sp>
    </p:spTree>
    <p:extLst>
      <p:ext uri="{BB962C8B-B14F-4D97-AF65-F5344CB8AC3E}">
        <p14:creationId xmlns:p14="http://schemas.microsoft.com/office/powerpoint/2010/main" val="389339551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页脚占位符 3"/>
          <p:cNvSpPr>
            <a:spLocks noGrp="1"/>
          </p:cNvSpPr>
          <p:nvPr>
            <p:ph type="ftr" sz="quarter" idx="11"/>
          </p:nvPr>
        </p:nvSpPr>
        <p:spPr>
          <a:xfrm>
            <a:off x="1304634" y="6420988"/>
            <a:ext cx="6252106" cy="365125"/>
          </a:xfrm>
        </p:spPr>
        <p:txBody>
          <a:bodyPr/>
          <a:lstStyle/>
          <a:p>
            <a:r>
              <a:rPr lang="zh-CN" altLang="en-US" sz="1200" dirty="0" smtClean="0"/>
              <a:t>中国科学技术大学</a:t>
            </a:r>
            <a:endParaRPr lang="zh-CN" altLang="en-US" sz="1200" dirty="0"/>
          </a:p>
        </p:txBody>
      </p:sp>
      <p:sp>
        <p:nvSpPr>
          <p:cNvPr id="5" name="灯片编号占位符 4"/>
          <p:cNvSpPr>
            <a:spLocks noGrp="1"/>
          </p:cNvSpPr>
          <p:nvPr>
            <p:ph type="sldNum" sz="quarter" idx="12"/>
          </p:nvPr>
        </p:nvSpPr>
        <p:spPr>
          <a:xfrm>
            <a:off x="7716155" y="6420987"/>
            <a:ext cx="701704" cy="365125"/>
          </a:xfrm>
        </p:spPr>
        <p:txBody>
          <a:bodyPr/>
          <a:lstStyle/>
          <a:p>
            <a:r>
              <a:rPr lang="en-US" altLang="zh-CN" dirty="0" smtClean="0"/>
              <a:t>Page </a:t>
            </a:r>
            <a:fld id="{3826A87E-006E-4771-AA27-0E68F1FC6B34}" type="slidenum">
              <a:rPr lang="zh-CN" altLang="en-US" smtClean="0"/>
              <a:t>19</a:t>
            </a:fld>
            <a:endParaRPr lang="zh-CN" altLang="en-US" dirty="0"/>
          </a:p>
        </p:txBody>
      </p:sp>
      <p:sp>
        <p:nvSpPr>
          <p:cNvPr id="3" name="矩形 2"/>
          <p:cNvSpPr/>
          <p:nvPr/>
        </p:nvSpPr>
        <p:spPr>
          <a:xfrm>
            <a:off x="2149803" y="2246670"/>
            <a:ext cx="5370381" cy="1323439"/>
          </a:xfrm>
          <a:prstGeom prst="rect">
            <a:avLst/>
          </a:prstGeom>
          <a:noFill/>
          <a:effectLst>
            <a:reflection blurRad="6350" stA="50000" endA="300" endPos="55000" dir="5400000" sy="-100000" algn="bl" rotWithShape="0"/>
          </a:effectLst>
        </p:spPr>
        <p:txBody>
          <a:bodyPr wrap="none" lIns="91440" tIns="45720" rIns="91440" bIns="45720">
            <a:spAutoFit/>
          </a:bodyPr>
          <a:lstStyle/>
          <a:p>
            <a:pPr algn="ctr"/>
            <a:r>
              <a:rPr lang="zh-CN" altLang="en-US" sz="80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感谢支持！</a:t>
            </a:r>
            <a:endParaRPr lang="zh-CN" altLang="en-US" sz="80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Tree>
    <p:extLst>
      <p:ext uri="{BB962C8B-B14F-4D97-AF65-F5344CB8AC3E}">
        <p14:creationId xmlns:p14="http://schemas.microsoft.com/office/powerpoint/2010/main" val="17051607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304634" y="618518"/>
            <a:ext cx="7429499" cy="977369"/>
          </a:xfrm>
        </p:spPr>
        <p:txBody>
          <a:bodyPr/>
          <a:lstStyle/>
          <a:p>
            <a:r>
              <a:rPr lang="zh-CN" altLang="en-US" dirty="0" smtClean="0"/>
              <a:t>内容摘要</a:t>
            </a:r>
            <a:endParaRPr lang="zh-CN" altLang="en-US" dirty="0"/>
          </a:p>
        </p:txBody>
      </p:sp>
      <p:sp>
        <p:nvSpPr>
          <p:cNvPr id="3" name="内容占位符 2"/>
          <p:cNvSpPr>
            <a:spLocks noGrp="1"/>
          </p:cNvSpPr>
          <p:nvPr>
            <p:ph idx="1"/>
          </p:nvPr>
        </p:nvSpPr>
        <p:spPr>
          <a:xfrm>
            <a:off x="1304634" y="1915064"/>
            <a:ext cx="6700680" cy="4195314"/>
          </a:xfrm>
        </p:spPr>
        <p:txBody>
          <a:bodyPr>
            <a:normAutofit lnSpcReduction="10000"/>
          </a:bodyPr>
          <a:lstStyle/>
          <a:p>
            <a:pPr>
              <a:buFont typeface="Wingdings" panose="05000000000000000000" pitchFamily="2" charset="2"/>
              <a:buChar char="Ø"/>
            </a:pPr>
            <a:r>
              <a:rPr lang="zh-CN" altLang="en-US" dirty="0" smtClean="0"/>
              <a:t>背景简介</a:t>
            </a:r>
            <a:endParaRPr lang="en-US" altLang="zh-CN" dirty="0" smtClean="0"/>
          </a:p>
          <a:p>
            <a:pPr>
              <a:buFont typeface="Wingdings" panose="05000000000000000000" pitchFamily="2" charset="2"/>
              <a:buChar char="Ø"/>
            </a:pPr>
            <a:r>
              <a:rPr lang="zh-CN" altLang="en-US" dirty="0" smtClean="0"/>
              <a:t>数据采集系统概述</a:t>
            </a:r>
            <a:endParaRPr lang="en-US" altLang="zh-CN" dirty="0" smtClean="0"/>
          </a:p>
          <a:p>
            <a:pPr>
              <a:buFont typeface="Wingdings" panose="05000000000000000000" pitchFamily="2" charset="2"/>
              <a:buChar char="Ø"/>
            </a:pPr>
            <a:r>
              <a:rPr lang="zh-CN" altLang="en-US" dirty="0" smtClean="0"/>
              <a:t>数据采集系统结构</a:t>
            </a:r>
            <a:endParaRPr lang="en-US" altLang="zh-CN" dirty="0" smtClean="0"/>
          </a:p>
          <a:p>
            <a:pPr>
              <a:buFont typeface="Wingdings" panose="05000000000000000000" pitchFamily="2" charset="2"/>
              <a:buChar char="Ø"/>
            </a:pPr>
            <a:r>
              <a:rPr lang="zh-CN" altLang="en-US" dirty="0" smtClean="0"/>
              <a:t>数据采集和处理方案</a:t>
            </a:r>
            <a:endParaRPr lang="en-US" altLang="zh-CN" dirty="0" smtClean="0"/>
          </a:p>
          <a:p>
            <a:pPr lvl="1"/>
            <a:r>
              <a:rPr lang="zh-CN" altLang="en-US" dirty="0" smtClean="0"/>
              <a:t>信号成型要求、数据采集、误差修正方案</a:t>
            </a:r>
            <a:endParaRPr lang="en-US" altLang="zh-CN" dirty="0" smtClean="0"/>
          </a:p>
          <a:p>
            <a:pPr>
              <a:buFont typeface="Wingdings" panose="05000000000000000000" pitchFamily="2" charset="2"/>
              <a:buChar char="Ø"/>
            </a:pPr>
            <a:r>
              <a:rPr lang="zh-CN" altLang="en-US" dirty="0" smtClean="0"/>
              <a:t>系统平台及采集卡展示</a:t>
            </a:r>
            <a:endParaRPr lang="en-US" altLang="zh-CN" dirty="0" smtClean="0"/>
          </a:p>
          <a:p>
            <a:pPr lvl="1"/>
            <a:r>
              <a:rPr lang="zh-CN" altLang="en-US" dirty="0" smtClean="0"/>
              <a:t>数据采集卡、</a:t>
            </a:r>
            <a:r>
              <a:rPr lang="en-US" altLang="zh-CN" dirty="0" smtClean="0"/>
              <a:t>PXI</a:t>
            </a:r>
            <a:r>
              <a:rPr lang="zh-CN" altLang="en-US" dirty="0" smtClean="0"/>
              <a:t>工业机箱</a:t>
            </a:r>
            <a:endParaRPr lang="en-US" altLang="zh-CN" dirty="0" smtClean="0"/>
          </a:p>
          <a:p>
            <a:pPr>
              <a:buFont typeface="Wingdings" panose="05000000000000000000" pitchFamily="2" charset="2"/>
              <a:buChar char="Ø"/>
            </a:pPr>
            <a:r>
              <a:rPr lang="zh-CN" altLang="en-US" dirty="0" smtClean="0"/>
              <a:t>总结与展望</a:t>
            </a:r>
            <a:endParaRPr lang="zh-CN" altLang="en-US" dirty="0"/>
          </a:p>
        </p:txBody>
      </p:sp>
      <p:sp>
        <p:nvSpPr>
          <p:cNvPr id="4" name="页脚占位符 3"/>
          <p:cNvSpPr>
            <a:spLocks noGrp="1"/>
          </p:cNvSpPr>
          <p:nvPr>
            <p:ph type="ftr" sz="quarter" idx="11"/>
          </p:nvPr>
        </p:nvSpPr>
        <p:spPr>
          <a:xfrm>
            <a:off x="1304634" y="6420988"/>
            <a:ext cx="6252106" cy="365125"/>
          </a:xfrm>
        </p:spPr>
        <p:txBody>
          <a:bodyPr/>
          <a:lstStyle/>
          <a:p>
            <a:r>
              <a:rPr lang="zh-CN" altLang="en-US" sz="1200" dirty="0" smtClean="0"/>
              <a:t>中国科学技术大学</a:t>
            </a:r>
            <a:endParaRPr lang="zh-CN" altLang="en-US" sz="1200" dirty="0"/>
          </a:p>
        </p:txBody>
      </p:sp>
      <p:sp>
        <p:nvSpPr>
          <p:cNvPr id="5" name="灯片编号占位符 4"/>
          <p:cNvSpPr>
            <a:spLocks noGrp="1"/>
          </p:cNvSpPr>
          <p:nvPr>
            <p:ph type="sldNum" sz="quarter" idx="12"/>
          </p:nvPr>
        </p:nvSpPr>
        <p:spPr>
          <a:xfrm>
            <a:off x="7716155" y="6420987"/>
            <a:ext cx="578317" cy="365125"/>
          </a:xfrm>
        </p:spPr>
        <p:txBody>
          <a:bodyPr/>
          <a:lstStyle/>
          <a:p>
            <a:r>
              <a:rPr lang="en-US" altLang="zh-CN" dirty="0" smtClean="0"/>
              <a:t>Page </a:t>
            </a:r>
            <a:fld id="{3826A87E-006E-4771-AA27-0E68F1FC6B34}" type="slidenum">
              <a:rPr lang="zh-CN" altLang="en-US" smtClean="0"/>
              <a:t>2</a:t>
            </a:fld>
            <a:endParaRPr lang="zh-CN" altLang="en-US" dirty="0"/>
          </a:p>
        </p:txBody>
      </p:sp>
    </p:spTree>
    <p:extLst>
      <p:ext uri="{BB962C8B-B14F-4D97-AF65-F5344CB8AC3E}">
        <p14:creationId xmlns:p14="http://schemas.microsoft.com/office/powerpoint/2010/main" val="42603966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304634" y="755564"/>
            <a:ext cx="2375943" cy="977369"/>
          </a:xfrm>
        </p:spPr>
        <p:txBody>
          <a:bodyPr/>
          <a:lstStyle/>
          <a:p>
            <a:r>
              <a:rPr lang="zh-CN" altLang="en-US" dirty="0" smtClean="0"/>
              <a:t>背景简介</a:t>
            </a:r>
            <a:endParaRPr lang="zh-CN" altLang="en-US" dirty="0"/>
          </a:p>
        </p:txBody>
      </p:sp>
      <p:sp>
        <p:nvSpPr>
          <p:cNvPr id="3" name="内容占位符 2"/>
          <p:cNvSpPr>
            <a:spLocks noGrp="1"/>
          </p:cNvSpPr>
          <p:nvPr>
            <p:ph idx="1"/>
          </p:nvPr>
        </p:nvSpPr>
        <p:spPr>
          <a:xfrm>
            <a:off x="330354" y="3726443"/>
            <a:ext cx="8514751" cy="453718"/>
          </a:xfrm>
        </p:spPr>
        <p:txBody>
          <a:bodyPr>
            <a:normAutofit/>
          </a:bodyPr>
          <a:lstStyle/>
          <a:p>
            <a:pPr marL="0" indent="447675">
              <a:buNone/>
            </a:pPr>
            <a:r>
              <a:rPr lang="zh-CN" altLang="zh-CN" sz="1600" b="1" dirty="0"/>
              <a:t>煤炭及煤炭应用</a:t>
            </a:r>
            <a:r>
              <a:rPr lang="zh-CN" altLang="zh-CN" sz="1600" b="1" dirty="0" smtClean="0"/>
              <a:t>领域</a:t>
            </a:r>
            <a:r>
              <a:rPr lang="en-US" altLang="zh-CN" sz="1600" b="1" dirty="0" smtClean="0"/>
              <a:t>                       </a:t>
            </a:r>
            <a:r>
              <a:rPr lang="zh-CN" altLang="zh-CN" sz="1600" b="1" dirty="0" smtClean="0"/>
              <a:t>钢铁行业</a:t>
            </a:r>
            <a:r>
              <a:rPr lang="en-US" altLang="zh-CN" sz="1600" b="1" dirty="0" smtClean="0"/>
              <a:t>                                   </a:t>
            </a:r>
            <a:r>
              <a:rPr lang="zh-CN" altLang="zh-CN" sz="1600" b="1" dirty="0" smtClean="0"/>
              <a:t>水泥行业</a:t>
            </a:r>
            <a:endParaRPr lang="en-US" altLang="zh-CN" sz="1600" dirty="0" smtClean="0"/>
          </a:p>
        </p:txBody>
      </p:sp>
      <p:sp>
        <p:nvSpPr>
          <p:cNvPr id="4" name="页脚占位符 3"/>
          <p:cNvSpPr>
            <a:spLocks noGrp="1"/>
          </p:cNvSpPr>
          <p:nvPr>
            <p:ph type="ftr" sz="quarter" idx="11"/>
          </p:nvPr>
        </p:nvSpPr>
        <p:spPr>
          <a:xfrm>
            <a:off x="1304634" y="6420988"/>
            <a:ext cx="4679482" cy="365125"/>
          </a:xfrm>
        </p:spPr>
        <p:txBody>
          <a:bodyPr/>
          <a:lstStyle/>
          <a:p>
            <a:r>
              <a:rPr lang="zh-CN" altLang="en-US" sz="1200" smtClean="0"/>
              <a:t>中国科学技术大学</a:t>
            </a:r>
            <a:endParaRPr lang="zh-CN" altLang="en-US" sz="1200" dirty="0"/>
          </a:p>
        </p:txBody>
      </p:sp>
      <p:sp>
        <p:nvSpPr>
          <p:cNvPr id="5" name="灯片编号占位符 4"/>
          <p:cNvSpPr>
            <a:spLocks noGrp="1"/>
          </p:cNvSpPr>
          <p:nvPr>
            <p:ph type="sldNum" sz="quarter" idx="12"/>
          </p:nvPr>
        </p:nvSpPr>
        <p:spPr>
          <a:xfrm>
            <a:off x="7716155" y="6420987"/>
            <a:ext cx="670418" cy="365125"/>
          </a:xfrm>
        </p:spPr>
        <p:txBody>
          <a:bodyPr/>
          <a:lstStyle/>
          <a:p>
            <a:r>
              <a:rPr lang="en-US" altLang="zh-CN" dirty="0" smtClean="0"/>
              <a:t>Page </a:t>
            </a:r>
            <a:fld id="{3826A87E-006E-4771-AA27-0E68F1FC6B34}" type="slidenum">
              <a:rPr lang="zh-CN" altLang="en-US" smtClean="0"/>
              <a:t>3</a:t>
            </a:fld>
            <a:endParaRPr lang="zh-CN" altLang="en-US" dirty="0"/>
          </a:p>
        </p:txBody>
      </p:sp>
      <p:sp>
        <p:nvSpPr>
          <p:cNvPr id="10" name="Rectangle 2"/>
          <p:cNvSpPr>
            <a:spLocks noChangeArrowheads="1"/>
          </p:cNvSpPr>
          <p:nvPr/>
        </p:nvSpPr>
        <p:spPr bwMode="auto">
          <a:xfrm>
            <a:off x="4599527" y="2223247"/>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pic>
        <p:nvPicPr>
          <p:cNvPr id="1025" name="Picture 1" descr="P620000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91879" y="368319"/>
            <a:ext cx="2173675" cy="130103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1879" y="1787058"/>
            <a:ext cx="3253227" cy="1753692"/>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08217" y="1788081"/>
            <a:ext cx="2059892" cy="1753692"/>
          </a:xfrm>
          <a:prstGeom prst="rect">
            <a:avLst/>
          </a:prstGeom>
        </p:spPr>
      </p:pic>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30354" y="1799109"/>
            <a:ext cx="2954093" cy="1753692"/>
          </a:xfrm>
          <a:prstGeom prst="rect">
            <a:avLst/>
          </a:prstGeom>
        </p:spPr>
      </p:pic>
      <p:sp>
        <p:nvSpPr>
          <p:cNvPr id="14" name="TextBox 13"/>
          <p:cNvSpPr txBox="1"/>
          <p:nvPr/>
        </p:nvSpPr>
        <p:spPr>
          <a:xfrm>
            <a:off x="753035" y="4388800"/>
            <a:ext cx="2531412" cy="1477328"/>
          </a:xfrm>
          <a:prstGeom prst="rect">
            <a:avLst/>
          </a:prstGeom>
          <a:noFill/>
        </p:spPr>
        <p:txBody>
          <a:bodyPr wrap="square" rtlCol="0">
            <a:spAutoFit/>
          </a:bodyPr>
          <a:lstStyle/>
          <a:p>
            <a:r>
              <a:rPr lang="en-US" altLang="zh-CN" dirty="0" smtClean="0"/>
              <a:t>       </a:t>
            </a:r>
            <a:r>
              <a:rPr lang="zh-CN" altLang="zh-CN" dirty="0" smtClean="0"/>
              <a:t>在</a:t>
            </a:r>
            <a:r>
              <a:rPr lang="zh-CN" altLang="zh-CN" dirty="0"/>
              <a:t>火力发电的生产过程中，煤质的成分和特性对电力生产的经济性、安全性和环境保护有着极其重要的影响。</a:t>
            </a:r>
            <a:endParaRPr lang="zh-CN" altLang="en-US" dirty="0"/>
          </a:p>
        </p:txBody>
      </p:sp>
      <p:sp>
        <p:nvSpPr>
          <p:cNvPr id="19" name="TextBox 18"/>
          <p:cNvSpPr txBox="1"/>
          <p:nvPr/>
        </p:nvSpPr>
        <p:spPr>
          <a:xfrm>
            <a:off x="3408216" y="4389662"/>
            <a:ext cx="2059893" cy="2031325"/>
          </a:xfrm>
          <a:prstGeom prst="rect">
            <a:avLst/>
          </a:prstGeom>
          <a:noFill/>
        </p:spPr>
        <p:txBody>
          <a:bodyPr wrap="square" rtlCol="0">
            <a:spAutoFit/>
          </a:bodyPr>
          <a:lstStyle/>
          <a:p>
            <a:r>
              <a:rPr lang="en-US" altLang="zh-CN" dirty="0" smtClean="0"/>
              <a:t>       </a:t>
            </a:r>
            <a:r>
              <a:rPr lang="zh-CN" altLang="zh-CN" dirty="0" smtClean="0"/>
              <a:t>对</a:t>
            </a:r>
            <a:r>
              <a:rPr lang="zh-CN" altLang="zh-CN" dirty="0"/>
              <a:t>物料进行全物流、实时在线</a:t>
            </a:r>
            <a:r>
              <a:rPr lang="zh-CN" altLang="zh-CN" dirty="0" smtClean="0"/>
              <a:t>检测</a:t>
            </a:r>
            <a:r>
              <a:rPr lang="zh-CN" altLang="en-US" dirty="0" smtClean="0"/>
              <a:t>，生产过程需要精确控制</a:t>
            </a:r>
            <a:r>
              <a:rPr lang="zh-CN" altLang="en-US" dirty="0"/>
              <a:t>。</a:t>
            </a:r>
            <a:r>
              <a:rPr lang="zh-CN" altLang="zh-CN" dirty="0" smtClean="0"/>
              <a:t>高炉</a:t>
            </a:r>
            <a:r>
              <a:rPr lang="zh-CN" altLang="zh-CN" dirty="0"/>
              <a:t>炉况的波动，严重情况下将酿成重大生产</a:t>
            </a:r>
            <a:r>
              <a:rPr lang="zh-CN" altLang="zh-CN" dirty="0" smtClean="0"/>
              <a:t>事故</a:t>
            </a:r>
            <a:r>
              <a:rPr lang="zh-CN" altLang="en-US" dirty="0" smtClean="0"/>
              <a:t>。</a:t>
            </a:r>
            <a:endParaRPr lang="zh-CN" altLang="en-US" dirty="0"/>
          </a:p>
        </p:txBody>
      </p:sp>
      <p:sp>
        <p:nvSpPr>
          <p:cNvPr id="20" name="TextBox 19"/>
          <p:cNvSpPr txBox="1"/>
          <p:nvPr/>
        </p:nvSpPr>
        <p:spPr>
          <a:xfrm>
            <a:off x="5591879" y="4389764"/>
            <a:ext cx="3079502" cy="1477328"/>
          </a:xfrm>
          <a:prstGeom prst="rect">
            <a:avLst/>
          </a:prstGeom>
          <a:noFill/>
        </p:spPr>
        <p:txBody>
          <a:bodyPr wrap="square" rtlCol="0">
            <a:spAutoFit/>
          </a:bodyPr>
          <a:lstStyle/>
          <a:p>
            <a:r>
              <a:rPr lang="zh-CN" altLang="en-US" dirty="0" smtClean="0"/>
              <a:t>       对</a:t>
            </a:r>
            <a:r>
              <a:rPr lang="zh-CN" altLang="zh-CN" dirty="0" smtClean="0"/>
              <a:t>矿石品质</a:t>
            </a:r>
            <a:r>
              <a:rPr lang="zh-CN" altLang="en-US" dirty="0" smtClean="0"/>
              <a:t>，</a:t>
            </a:r>
            <a:r>
              <a:rPr lang="zh-CN" altLang="zh-CN" dirty="0"/>
              <a:t>原料的混</a:t>
            </a:r>
            <a:r>
              <a:rPr lang="zh-CN" altLang="zh-CN" dirty="0" smtClean="0"/>
              <a:t>配</a:t>
            </a:r>
            <a:r>
              <a:rPr lang="zh-CN" altLang="en-US" dirty="0" smtClean="0"/>
              <a:t>情况有很高的要求。有效的成分检测手段，可以减少</a:t>
            </a:r>
            <a:r>
              <a:rPr lang="zh-CN" altLang="zh-CN" dirty="0" smtClean="0"/>
              <a:t>原料</a:t>
            </a:r>
            <a:r>
              <a:rPr lang="zh-CN" altLang="zh-CN" dirty="0"/>
              <a:t>资源及能源的极大</a:t>
            </a:r>
            <a:r>
              <a:rPr lang="zh-CN" altLang="zh-CN" dirty="0" smtClean="0"/>
              <a:t>浪费</a:t>
            </a:r>
            <a:r>
              <a:rPr lang="zh-CN" altLang="en-US" dirty="0" smtClean="0"/>
              <a:t>，减小安全</a:t>
            </a:r>
            <a:r>
              <a:rPr lang="zh-CN" altLang="zh-CN" dirty="0" smtClean="0"/>
              <a:t>隐患。</a:t>
            </a:r>
            <a:endParaRPr lang="zh-CN" altLang="en-US" dirty="0"/>
          </a:p>
        </p:txBody>
      </p:sp>
    </p:spTree>
    <p:extLst>
      <p:ext uri="{BB962C8B-B14F-4D97-AF65-F5344CB8AC3E}">
        <p14:creationId xmlns:p14="http://schemas.microsoft.com/office/powerpoint/2010/main" val="1537420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304634" y="618518"/>
            <a:ext cx="7429499" cy="977369"/>
          </a:xfrm>
        </p:spPr>
        <p:txBody>
          <a:bodyPr/>
          <a:lstStyle/>
          <a:p>
            <a:r>
              <a:rPr lang="zh-CN" altLang="en-US" dirty="0" smtClean="0"/>
              <a:t>背景简介</a:t>
            </a:r>
            <a:endParaRPr lang="zh-CN" altLang="en-US" dirty="0"/>
          </a:p>
        </p:txBody>
      </p:sp>
      <p:sp>
        <p:nvSpPr>
          <p:cNvPr id="3" name="内容占位符 2"/>
          <p:cNvSpPr>
            <a:spLocks noGrp="1"/>
          </p:cNvSpPr>
          <p:nvPr>
            <p:ph idx="1"/>
          </p:nvPr>
        </p:nvSpPr>
        <p:spPr>
          <a:xfrm>
            <a:off x="1304634" y="1447802"/>
            <a:ext cx="6989838" cy="1327056"/>
          </a:xfrm>
        </p:spPr>
        <p:txBody>
          <a:bodyPr>
            <a:normAutofit/>
          </a:bodyPr>
          <a:lstStyle/>
          <a:p>
            <a:pPr marL="0" indent="447675">
              <a:buNone/>
            </a:pPr>
            <a:r>
              <a:rPr lang="zh-CN" altLang="zh-CN" sz="1600" dirty="0" smtClean="0"/>
              <a:t>大块</a:t>
            </a:r>
            <a:r>
              <a:rPr lang="zh-CN" altLang="zh-CN" sz="1600" dirty="0"/>
              <a:t>物料成分实时</a:t>
            </a:r>
            <a:r>
              <a:rPr lang="zh-CN" altLang="zh-CN" sz="1600" dirty="0" smtClean="0"/>
              <a:t>在线检测系统在</a:t>
            </a:r>
            <a:r>
              <a:rPr lang="zh-CN" altLang="zh-CN" sz="1600" dirty="0"/>
              <a:t>工业生产过程中具有极其重要的</a:t>
            </a:r>
            <a:r>
              <a:rPr lang="zh-CN" altLang="zh-CN" sz="1600" dirty="0" smtClean="0"/>
              <a:t>意义，国外的一些机构在上世纪七十年代相继开展了大块物料成分分析技术的研究。</a:t>
            </a:r>
            <a:r>
              <a:rPr lang="zh-CN" altLang="en-US" sz="1600" dirty="0" smtClean="0"/>
              <a:t>主要分析技术有</a:t>
            </a:r>
            <a:r>
              <a:rPr lang="zh-CN" altLang="zh-CN" sz="1600" dirty="0" smtClean="0"/>
              <a:t>红外</a:t>
            </a:r>
            <a:r>
              <a:rPr lang="zh-CN" altLang="zh-CN" sz="1600" dirty="0"/>
              <a:t>、</a:t>
            </a:r>
            <a:r>
              <a:rPr lang="en-US" altLang="zh-CN" sz="1600" dirty="0"/>
              <a:t>X</a:t>
            </a:r>
            <a:r>
              <a:rPr lang="zh-CN" altLang="zh-CN" sz="1600" dirty="0"/>
              <a:t>荧光、</a:t>
            </a:r>
            <a:r>
              <a:rPr lang="zh-CN" altLang="zh-CN" sz="1600" dirty="0" smtClean="0"/>
              <a:t>中子活化分析</a:t>
            </a:r>
            <a:r>
              <a:rPr lang="zh-CN" altLang="en-US" sz="1600" dirty="0" smtClean="0"/>
              <a:t>（</a:t>
            </a:r>
            <a:r>
              <a:rPr lang="en-US" altLang="zh-CN" sz="1600" dirty="0" smtClean="0"/>
              <a:t>NAA</a:t>
            </a:r>
            <a:r>
              <a:rPr lang="zh-CN" altLang="zh-CN" sz="1600" dirty="0" smtClean="0"/>
              <a:t>）以及</a:t>
            </a:r>
            <a:r>
              <a:rPr lang="zh-CN" altLang="zh-CN" sz="1600" dirty="0"/>
              <a:t>瞬发伽玛</a:t>
            </a:r>
            <a:r>
              <a:rPr lang="zh-CN" altLang="zh-CN" sz="1600" dirty="0" smtClean="0"/>
              <a:t>中子活化分析（</a:t>
            </a:r>
            <a:r>
              <a:rPr lang="en-US" altLang="zh-CN" sz="1600" kern="100" dirty="0" smtClean="0">
                <a:latin typeface="Times New Roman" panose="02020603050405020304" pitchFamily="18" charset="0"/>
              </a:rPr>
              <a:t>Prompt Gamma-ray Neutron Activation Analysis</a:t>
            </a:r>
            <a:r>
              <a:rPr lang="zh-CN" altLang="zh-CN" sz="1600" dirty="0" smtClean="0"/>
              <a:t>）技术</a:t>
            </a:r>
            <a:r>
              <a:rPr lang="zh-CN" altLang="en-US" sz="1600" dirty="0" smtClean="0"/>
              <a:t>。</a:t>
            </a:r>
            <a:endParaRPr lang="en-US" altLang="zh-CN" sz="1600" dirty="0" smtClean="0"/>
          </a:p>
        </p:txBody>
      </p:sp>
      <p:sp>
        <p:nvSpPr>
          <p:cNvPr id="4" name="页脚占位符 3"/>
          <p:cNvSpPr>
            <a:spLocks noGrp="1"/>
          </p:cNvSpPr>
          <p:nvPr>
            <p:ph type="ftr" sz="quarter" idx="11"/>
          </p:nvPr>
        </p:nvSpPr>
        <p:spPr>
          <a:xfrm>
            <a:off x="1304634" y="6420988"/>
            <a:ext cx="4679482" cy="365125"/>
          </a:xfrm>
        </p:spPr>
        <p:txBody>
          <a:bodyPr/>
          <a:lstStyle/>
          <a:p>
            <a:r>
              <a:rPr lang="zh-CN" altLang="en-US" sz="1200" smtClean="0"/>
              <a:t>中国科学技术大学</a:t>
            </a:r>
            <a:endParaRPr lang="zh-CN" altLang="en-US" sz="1200" dirty="0"/>
          </a:p>
        </p:txBody>
      </p:sp>
      <p:sp>
        <p:nvSpPr>
          <p:cNvPr id="5" name="灯片编号占位符 4"/>
          <p:cNvSpPr>
            <a:spLocks noGrp="1"/>
          </p:cNvSpPr>
          <p:nvPr>
            <p:ph type="sldNum" sz="quarter" idx="12"/>
          </p:nvPr>
        </p:nvSpPr>
        <p:spPr>
          <a:xfrm>
            <a:off x="7716155" y="6420987"/>
            <a:ext cx="670418" cy="365125"/>
          </a:xfrm>
        </p:spPr>
        <p:txBody>
          <a:bodyPr/>
          <a:lstStyle/>
          <a:p>
            <a:r>
              <a:rPr lang="en-US" altLang="zh-CN" dirty="0" smtClean="0"/>
              <a:t>Page </a:t>
            </a:r>
            <a:fld id="{3826A87E-006E-4771-AA27-0E68F1FC6B34}" type="slidenum">
              <a:rPr lang="zh-CN" altLang="en-US" smtClean="0"/>
              <a:t>4</a:t>
            </a:fld>
            <a:endParaRPr lang="zh-CN" altLang="en-US" dirty="0"/>
          </a:p>
        </p:txBody>
      </p:sp>
      <p:graphicFrame>
        <p:nvGraphicFramePr>
          <p:cNvPr id="7" name="表格 6"/>
          <p:cNvGraphicFramePr>
            <a:graphicFrameLocks noGrp="1"/>
          </p:cNvGraphicFramePr>
          <p:nvPr>
            <p:extLst/>
          </p:nvPr>
        </p:nvGraphicFramePr>
        <p:xfrm>
          <a:off x="1319683" y="2969232"/>
          <a:ext cx="4734216" cy="2336751"/>
        </p:xfrm>
        <a:graphic>
          <a:graphicData uri="http://schemas.openxmlformats.org/drawingml/2006/table">
            <a:tbl>
              <a:tblPr>
                <a:tableStyleId>{5C22544A-7EE6-4342-B048-85BDC9FD1C3A}</a:tableStyleId>
              </a:tblPr>
              <a:tblGrid>
                <a:gridCol w="1067091"/>
                <a:gridCol w="704850"/>
                <a:gridCol w="1085850"/>
                <a:gridCol w="923925"/>
                <a:gridCol w="952500"/>
              </a:tblGrid>
              <a:tr h="259639">
                <a:tc>
                  <a:txBody>
                    <a:bodyPr/>
                    <a:lstStyle/>
                    <a:p>
                      <a:pPr indent="256540" algn="just">
                        <a:lnSpc>
                          <a:spcPct val="150000"/>
                        </a:lnSpc>
                        <a:spcAft>
                          <a:spcPts val="0"/>
                        </a:spcAft>
                      </a:pPr>
                      <a:r>
                        <a:rPr lang="zh-CN" sz="1050" kern="100" spc="-20" dirty="0">
                          <a:effectLst/>
                          <a:latin typeface="宋体" panose="02010600030101010101" pitchFamily="2" charset="-122"/>
                          <a:ea typeface="宋体" panose="02010600030101010101" pitchFamily="2" charset="-122"/>
                        </a:rPr>
                        <a:t>项目</a:t>
                      </a:r>
                      <a:endParaRPr lang="zh-CN" sz="1600" kern="100" spc="-20" dirty="0">
                        <a:effectLst/>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tc>
                <a:tc>
                  <a:txBody>
                    <a:bodyPr/>
                    <a:lstStyle/>
                    <a:p>
                      <a:pPr algn="ctr">
                        <a:lnSpc>
                          <a:spcPct val="150000"/>
                        </a:lnSpc>
                        <a:spcAft>
                          <a:spcPts val="0"/>
                        </a:spcAft>
                      </a:pPr>
                      <a:r>
                        <a:rPr lang="zh-CN" sz="1050" kern="100" spc="-20">
                          <a:effectLst/>
                          <a:latin typeface="宋体" panose="02010600030101010101" pitchFamily="2" charset="-122"/>
                          <a:ea typeface="宋体" panose="02010600030101010101" pitchFamily="2" charset="-122"/>
                        </a:rPr>
                        <a:t>红外技术</a:t>
                      </a:r>
                      <a:endParaRPr lang="zh-CN" sz="1600" kern="100" spc="-20">
                        <a:effectLst/>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tc>
                <a:tc>
                  <a:txBody>
                    <a:bodyPr/>
                    <a:lstStyle/>
                    <a:p>
                      <a:pPr algn="ctr">
                        <a:lnSpc>
                          <a:spcPct val="150000"/>
                        </a:lnSpc>
                        <a:spcAft>
                          <a:spcPts val="0"/>
                        </a:spcAft>
                      </a:pPr>
                      <a:r>
                        <a:rPr lang="en-US" sz="1050" kern="100" spc="-20">
                          <a:effectLst/>
                          <a:latin typeface="宋体" panose="02010600030101010101" pitchFamily="2" charset="-122"/>
                          <a:ea typeface="宋体" panose="02010600030101010101" pitchFamily="2" charset="-122"/>
                        </a:rPr>
                        <a:t>X</a:t>
                      </a:r>
                      <a:r>
                        <a:rPr lang="zh-CN" sz="1050" kern="100" spc="-20">
                          <a:effectLst/>
                          <a:latin typeface="宋体" panose="02010600030101010101" pitchFamily="2" charset="-122"/>
                          <a:ea typeface="宋体" panose="02010600030101010101" pitchFamily="2" charset="-122"/>
                        </a:rPr>
                        <a:t>荧光分析技术</a:t>
                      </a:r>
                      <a:endParaRPr lang="zh-CN" sz="1600" kern="100" spc="-20">
                        <a:effectLst/>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tc>
                <a:tc>
                  <a:txBody>
                    <a:bodyPr/>
                    <a:lstStyle/>
                    <a:p>
                      <a:pPr algn="ctr">
                        <a:lnSpc>
                          <a:spcPct val="150000"/>
                        </a:lnSpc>
                        <a:spcAft>
                          <a:spcPts val="0"/>
                        </a:spcAft>
                      </a:pPr>
                      <a:r>
                        <a:rPr lang="zh-CN" sz="1050" kern="100" spc="-20" dirty="0">
                          <a:effectLst/>
                          <a:latin typeface="宋体" panose="02010600030101010101" pitchFamily="2" charset="-122"/>
                          <a:ea typeface="宋体" panose="02010600030101010101" pitchFamily="2" charset="-122"/>
                        </a:rPr>
                        <a:t>ＮＡＡ技术</a:t>
                      </a:r>
                      <a:endParaRPr lang="zh-CN" sz="1600" kern="100" spc="-20" dirty="0">
                        <a:effectLst/>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tc>
                <a:tc>
                  <a:txBody>
                    <a:bodyPr/>
                    <a:lstStyle/>
                    <a:p>
                      <a:pPr algn="ctr">
                        <a:lnSpc>
                          <a:spcPct val="150000"/>
                        </a:lnSpc>
                        <a:spcAft>
                          <a:spcPts val="0"/>
                        </a:spcAft>
                      </a:pPr>
                      <a:r>
                        <a:rPr lang="en-US" sz="1050" kern="100" spc="-20">
                          <a:effectLst/>
                          <a:latin typeface="宋体" panose="02010600030101010101" pitchFamily="2" charset="-122"/>
                          <a:ea typeface="宋体" panose="02010600030101010101" pitchFamily="2" charset="-122"/>
                        </a:rPr>
                        <a:t>PGNAA</a:t>
                      </a:r>
                      <a:r>
                        <a:rPr lang="zh-CN" sz="1050" kern="100" spc="-20">
                          <a:effectLst/>
                          <a:latin typeface="宋体" panose="02010600030101010101" pitchFamily="2" charset="-122"/>
                          <a:ea typeface="宋体" panose="02010600030101010101" pitchFamily="2" charset="-122"/>
                        </a:rPr>
                        <a:t>技术</a:t>
                      </a:r>
                      <a:endParaRPr lang="zh-CN" sz="1600" kern="100" spc="-20">
                        <a:effectLst/>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tc>
              </a:tr>
              <a:tr h="259639">
                <a:tc>
                  <a:txBody>
                    <a:bodyPr/>
                    <a:lstStyle/>
                    <a:p>
                      <a:pPr algn="l">
                        <a:lnSpc>
                          <a:spcPct val="150000"/>
                        </a:lnSpc>
                        <a:spcAft>
                          <a:spcPts val="0"/>
                        </a:spcAft>
                      </a:pPr>
                      <a:r>
                        <a:rPr lang="zh-CN" sz="1050" kern="100" spc="-20" dirty="0">
                          <a:effectLst/>
                          <a:latin typeface="宋体" panose="02010600030101010101" pitchFamily="2" charset="-122"/>
                          <a:ea typeface="宋体" panose="02010600030101010101" pitchFamily="2" charset="-122"/>
                        </a:rPr>
                        <a:t>多元素同时测量</a:t>
                      </a:r>
                      <a:endParaRPr lang="zh-CN" sz="1600" kern="100" spc="-20" dirty="0">
                        <a:effectLst/>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tc>
                <a:tc>
                  <a:txBody>
                    <a:bodyPr/>
                    <a:lstStyle/>
                    <a:p>
                      <a:pPr algn="ctr">
                        <a:lnSpc>
                          <a:spcPct val="150000"/>
                        </a:lnSpc>
                        <a:spcAft>
                          <a:spcPts val="0"/>
                        </a:spcAft>
                      </a:pPr>
                      <a:r>
                        <a:rPr lang="zh-CN" sz="1050" kern="100" spc="-20">
                          <a:effectLst/>
                          <a:latin typeface="宋体" panose="02010600030101010101" pitchFamily="2" charset="-122"/>
                          <a:ea typeface="宋体" panose="02010600030101010101" pitchFamily="2" charset="-122"/>
                        </a:rPr>
                        <a:t>可以</a:t>
                      </a:r>
                      <a:endParaRPr lang="zh-CN" sz="1600" kern="100" spc="-20">
                        <a:effectLst/>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tc>
                <a:tc>
                  <a:txBody>
                    <a:bodyPr/>
                    <a:lstStyle/>
                    <a:p>
                      <a:pPr algn="ctr">
                        <a:lnSpc>
                          <a:spcPct val="150000"/>
                        </a:lnSpc>
                        <a:spcAft>
                          <a:spcPts val="0"/>
                        </a:spcAft>
                      </a:pPr>
                      <a:r>
                        <a:rPr lang="zh-CN" sz="1050" kern="100" spc="-20">
                          <a:effectLst/>
                          <a:latin typeface="宋体" panose="02010600030101010101" pitchFamily="2" charset="-122"/>
                          <a:ea typeface="宋体" panose="02010600030101010101" pitchFamily="2" charset="-122"/>
                        </a:rPr>
                        <a:t>原子序数大于</a:t>
                      </a:r>
                      <a:r>
                        <a:rPr lang="en-US" sz="1050" kern="100" spc="-20">
                          <a:effectLst/>
                          <a:latin typeface="宋体" panose="02010600030101010101" pitchFamily="2" charset="-122"/>
                          <a:ea typeface="宋体" panose="02010600030101010101" pitchFamily="2" charset="-122"/>
                        </a:rPr>
                        <a:t>12</a:t>
                      </a:r>
                      <a:endParaRPr lang="zh-CN" sz="1600" kern="100" spc="-20">
                        <a:effectLst/>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tc>
                <a:tc>
                  <a:txBody>
                    <a:bodyPr/>
                    <a:lstStyle/>
                    <a:p>
                      <a:pPr algn="just">
                        <a:lnSpc>
                          <a:spcPct val="150000"/>
                        </a:lnSpc>
                        <a:spcAft>
                          <a:spcPts val="0"/>
                        </a:spcAft>
                      </a:pPr>
                      <a:r>
                        <a:rPr lang="zh-CN" sz="1050" kern="100" spc="-20">
                          <a:effectLst/>
                          <a:latin typeface="宋体" panose="02010600030101010101" pitchFamily="2" charset="-122"/>
                          <a:ea typeface="宋体" panose="02010600030101010101" pitchFamily="2" charset="-122"/>
                        </a:rPr>
                        <a:t>几乎全部元素</a:t>
                      </a:r>
                      <a:endParaRPr lang="zh-CN" sz="1600" kern="100" spc="-20">
                        <a:effectLst/>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tc>
                <a:tc>
                  <a:txBody>
                    <a:bodyPr/>
                    <a:lstStyle/>
                    <a:p>
                      <a:pPr algn="just">
                        <a:lnSpc>
                          <a:spcPct val="150000"/>
                        </a:lnSpc>
                        <a:spcAft>
                          <a:spcPts val="0"/>
                        </a:spcAft>
                      </a:pPr>
                      <a:r>
                        <a:rPr lang="zh-CN" sz="1050" kern="100" spc="-20" dirty="0">
                          <a:effectLst/>
                          <a:latin typeface="宋体" panose="02010600030101010101" pitchFamily="2" charset="-122"/>
                          <a:ea typeface="宋体" panose="02010600030101010101" pitchFamily="2" charset="-122"/>
                        </a:rPr>
                        <a:t>几乎全部元素</a:t>
                      </a:r>
                      <a:endParaRPr lang="zh-CN" sz="1600" kern="100" spc="-20" dirty="0">
                        <a:effectLst/>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tc>
              </a:tr>
              <a:tr h="259639">
                <a:tc>
                  <a:txBody>
                    <a:bodyPr/>
                    <a:lstStyle/>
                    <a:p>
                      <a:pPr algn="l">
                        <a:lnSpc>
                          <a:spcPct val="150000"/>
                        </a:lnSpc>
                        <a:spcAft>
                          <a:spcPts val="0"/>
                        </a:spcAft>
                      </a:pPr>
                      <a:r>
                        <a:rPr lang="zh-CN" sz="1050" kern="100" spc="-20" dirty="0">
                          <a:effectLst/>
                          <a:latin typeface="宋体" panose="02010600030101010101" pitchFamily="2" charset="-122"/>
                          <a:ea typeface="宋体" panose="02010600030101010101" pitchFamily="2" charset="-122"/>
                        </a:rPr>
                        <a:t>粒度的要求</a:t>
                      </a:r>
                      <a:endParaRPr lang="zh-CN" sz="1600" kern="100" spc="-20" dirty="0">
                        <a:effectLst/>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tc>
                <a:tc>
                  <a:txBody>
                    <a:bodyPr/>
                    <a:lstStyle/>
                    <a:p>
                      <a:pPr algn="ctr">
                        <a:lnSpc>
                          <a:spcPct val="150000"/>
                        </a:lnSpc>
                        <a:spcAft>
                          <a:spcPts val="0"/>
                        </a:spcAft>
                      </a:pPr>
                      <a:r>
                        <a:rPr lang="zh-CN" sz="1050" kern="100" spc="-20" dirty="0">
                          <a:effectLst/>
                          <a:latin typeface="宋体" panose="02010600030101010101" pitchFamily="2" charset="-122"/>
                          <a:ea typeface="宋体" panose="02010600030101010101" pitchFamily="2" charset="-122"/>
                        </a:rPr>
                        <a:t>有</a:t>
                      </a:r>
                      <a:endParaRPr lang="zh-CN" sz="1600" kern="100" spc="-20" dirty="0">
                        <a:effectLst/>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tc>
                <a:tc>
                  <a:txBody>
                    <a:bodyPr/>
                    <a:lstStyle/>
                    <a:p>
                      <a:pPr algn="ctr">
                        <a:lnSpc>
                          <a:spcPct val="150000"/>
                        </a:lnSpc>
                        <a:spcAft>
                          <a:spcPts val="0"/>
                        </a:spcAft>
                      </a:pPr>
                      <a:r>
                        <a:rPr lang="zh-CN" sz="1050" kern="100" spc="-20">
                          <a:effectLst/>
                          <a:latin typeface="宋体" panose="02010600030101010101" pitchFamily="2" charset="-122"/>
                          <a:ea typeface="宋体" panose="02010600030101010101" pitchFamily="2" charset="-122"/>
                        </a:rPr>
                        <a:t>小于</a:t>
                      </a:r>
                      <a:r>
                        <a:rPr lang="en-US" sz="1050" kern="100" spc="-20">
                          <a:effectLst/>
                          <a:latin typeface="宋体" panose="02010600030101010101" pitchFamily="2" charset="-122"/>
                          <a:ea typeface="宋体" panose="02010600030101010101" pitchFamily="2" charset="-122"/>
                        </a:rPr>
                        <a:t>6mm</a:t>
                      </a:r>
                      <a:endParaRPr lang="zh-CN" sz="1600" kern="100" spc="-20">
                        <a:effectLst/>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tc>
                <a:tc>
                  <a:txBody>
                    <a:bodyPr/>
                    <a:lstStyle/>
                    <a:p>
                      <a:pPr algn="ctr">
                        <a:lnSpc>
                          <a:spcPct val="150000"/>
                        </a:lnSpc>
                        <a:spcAft>
                          <a:spcPts val="0"/>
                        </a:spcAft>
                      </a:pPr>
                      <a:r>
                        <a:rPr lang="zh-CN" sz="1050" kern="100" spc="-20" dirty="0">
                          <a:effectLst/>
                          <a:latin typeface="宋体" panose="02010600030101010101" pitchFamily="2" charset="-122"/>
                          <a:ea typeface="宋体" panose="02010600030101010101" pitchFamily="2" charset="-122"/>
                        </a:rPr>
                        <a:t>无</a:t>
                      </a:r>
                      <a:endParaRPr lang="zh-CN" sz="1600" kern="100" spc="-20" dirty="0">
                        <a:effectLst/>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tc>
                <a:tc>
                  <a:txBody>
                    <a:bodyPr/>
                    <a:lstStyle/>
                    <a:p>
                      <a:pPr algn="ctr">
                        <a:lnSpc>
                          <a:spcPct val="150000"/>
                        </a:lnSpc>
                        <a:spcAft>
                          <a:spcPts val="0"/>
                        </a:spcAft>
                      </a:pPr>
                      <a:r>
                        <a:rPr lang="zh-CN" sz="1050" kern="100" spc="-20" dirty="0">
                          <a:effectLst/>
                          <a:latin typeface="宋体" panose="02010600030101010101" pitchFamily="2" charset="-122"/>
                          <a:ea typeface="宋体" panose="02010600030101010101" pitchFamily="2" charset="-122"/>
                        </a:rPr>
                        <a:t>无</a:t>
                      </a:r>
                      <a:endParaRPr lang="zh-CN" sz="1600" kern="100" spc="-20" dirty="0">
                        <a:effectLst/>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tc>
              </a:tr>
              <a:tr h="259639">
                <a:tc>
                  <a:txBody>
                    <a:bodyPr/>
                    <a:lstStyle/>
                    <a:p>
                      <a:pPr algn="l">
                        <a:lnSpc>
                          <a:spcPct val="150000"/>
                        </a:lnSpc>
                        <a:spcAft>
                          <a:spcPts val="0"/>
                        </a:spcAft>
                      </a:pPr>
                      <a:r>
                        <a:rPr lang="zh-CN" sz="1050" kern="100" spc="-20">
                          <a:effectLst/>
                          <a:latin typeface="宋体" panose="02010600030101010101" pitchFamily="2" charset="-122"/>
                          <a:ea typeface="宋体" panose="02010600030101010101" pitchFamily="2" charset="-122"/>
                        </a:rPr>
                        <a:t>周围环境的影响</a:t>
                      </a:r>
                      <a:endParaRPr lang="zh-CN" sz="1600" kern="100" spc="-20">
                        <a:effectLst/>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tc>
                <a:tc>
                  <a:txBody>
                    <a:bodyPr/>
                    <a:lstStyle/>
                    <a:p>
                      <a:pPr algn="ctr">
                        <a:lnSpc>
                          <a:spcPct val="150000"/>
                        </a:lnSpc>
                        <a:spcAft>
                          <a:spcPts val="0"/>
                        </a:spcAft>
                      </a:pPr>
                      <a:r>
                        <a:rPr lang="zh-CN" sz="1050" kern="100" spc="-20" dirty="0">
                          <a:effectLst/>
                          <a:latin typeface="宋体" panose="02010600030101010101" pitchFamily="2" charset="-122"/>
                          <a:ea typeface="宋体" panose="02010600030101010101" pitchFamily="2" charset="-122"/>
                        </a:rPr>
                        <a:t>有</a:t>
                      </a:r>
                      <a:endParaRPr lang="zh-CN" sz="1600" kern="100" spc="-20" dirty="0">
                        <a:effectLst/>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tc>
                <a:tc>
                  <a:txBody>
                    <a:bodyPr/>
                    <a:lstStyle/>
                    <a:p>
                      <a:pPr algn="ctr">
                        <a:lnSpc>
                          <a:spcPct val="150000"/>
                        </a:lnSpc>
                        <a:spcAft>
                          <a:spcPts val="0"/>
                        </a:spcAft>
                      </a:pPr>
                      <a:r>
                        <a:rPr lang="zh-CN" sz="1050" kern="100" spc="-20">
                          <a:effectLst/>
                          <a:latin typeface="宋体" panose="02010600030101010101" pitchFamily="2" charset="-122"/>
                          <a:ea typeface="宋体" panose="02010600030101010101" pitchFamily="2" charset="-122"/>
                        </a:rPr>
                        <a:t>无</a:t>
                      </a:r>
                      <a:endParaRPr lang="zh-CN" sz="1600" kern="100" spc="-20">
                        <a:effectLst/>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tc>
                <a:tc>
                  <a:txBody>
                    <a:bodyPr/>
                    <a:lstStyle/>
                    <a:p>
                      <a:pPr algn="ctr">
                        <a:lnSpc>
                          <a:spcPct val="150000"/>
                        </a:lnSpc>
                        <a:spcAft>
                          <a:spcPts val="0"/>
                        </a:spcAft>
                      </a:pPr>
                      <a:r>
                        <a:rPr lang="zh-CN" sz="1050" kern="100" spc="-20">
                          <a:effectLst/>
                          <a:latin typeface="宋体" panose="02010600030101010101" pitchFamily="2" charset="-122"/>
                          <a:ea typeface="宋体" panose="02010600030101010101" pitchFamily="2" charset="-122"/>
                        </a:rPr>
                        <a:t>无</a:t>
                      </a:r>
                      <a:endParaRPr lang="zh-CN" sz="1600" kern="100" spc="-20">
                        <a:effectLst/>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tc>
                <a:tc>
                  <a:txBody>
                    <a:bodyPr/>
                    <a:lstStyle/>
                    <a:p>
                      <a:pPr algn="ctr">
                        <a:lnSpc>
                          <a:spcPct val="150000"/>
                        </a:lnSpc>
                        <a:spcAft>
                          <a:spcPts val="0"/>
                        </a:spcAft>
                      </a:pPr>
                      <a:r>
                        <a:rPr lang="zh-CN" sz="1050" kern="100" spc="-20">
                          <a:effectLst/>
                          <a:latin typeface="宋体" panose="02010600030101010101" pitchFamily="2" charset="-122"/>
                          <a:ea typeface="宋体" panose="02010600030101010101" pitchFamily="2" charset="-122"/>
                        </a:rPr>
                        <a:t>无</a:t>
                      </a:r>
                      <a:endParaRPr lang="zh-CN" sz="1600" kern="100" spc="-20">
                        <a:effectLst/>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tc>
              </a:tr>
              <a:tr h="259639">
                <a:tc>
                  <a:txBody>
                    <a:bodyPr/>
                    <a:lstStyle/>
                    <a:p>
                      <a:pPr algn="l">
                        <a:lnSpc>
                          <a:spcPct val="150000"/>
                        </a:lnSpc>
                        <a:spcAft>
                          <a:spcPts val="0"/>
                        </a:spcAft>
                      </a:pPr>
                      <a:r>
                        <a:rPr lang="zh-CN" sz="1050" kern="100" spc="-20">
                          <a:effectLst/>
                          <a:latin typeface="宋体" panose="02010600030101010101" pitchFamily="2" charset="-122"/>
                          <a:ea typeface="宋体" panose="02010600030101010101" pitchFamily="2" charset="-122"/>
                        </a:rPr>
                        <a:t>实时在线</a:t>
                      </a:r>
                      <a:endParaRPr lang="zh-CN" sz="1600" kern="100" spc="-20">
                        <a:effectLst/>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tc>
                <a:tc>
                  <a:txBody>
                    <a:bodyPr/>
                    <a:lstStyle/>
                    <a:p>
                      <a:pPr algn="ctr">
                        <a:lnSpc>
                          <a:spcPct val="150000"/>
                        </a:lnSpc>
                        <a:spcAft>
                          <a:spcPts val="0"/>
                        </a:spcAft>
                      </a:pPr>
                      <a:r>
                        <a:rPr lang="zh-CN" sz="1050" kern="100" spc="-20" dirty="0">
                          <a:effectLst/>
                          <a:latin typeface="宋体" panose="02010600030101010101" pitchFamily="2" charset="-122"/>
                          <a:ea typeface="宋体" panose="02010600030101010101" pitchFamily="2" charset="-122"/>
                        </a:rPr>
                        <a:t>可以</a:t>
                      </a:r>
                      <a:endParaRPr lang="zh-CN" sz="1600" kern="100" spc="-20" dirty="0">
                        <a:effectLst/>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tc>
                <a:tc>
                  <a:txBody>
                    <a:bodyPr/>
                    <a:lstStyle/>
                    <a:p>
                      <a:pPr algn="ctr">
                        <a:lnSpc>
                          <a:spcPct val="150000"/>
                        </a:lnSpc>
                        <a:spcAft>
                          <a:spcPts val="0"/>
                        </a:spcAft>
                      </a:pPr>
                      <a:r>
                        <a:rPr lang="zh-CN" sz="1050" kern="100" spc="-20">
                          <a:effectLst/>
                          <a:latin typeface="宋体" panose="02010600030101010101" pitchFamily="2" charset="-122"/>
                          <a:ea typeface="宋体" panose="02010600030101010101" pitchFamily="2" charset="-122"/>
                        </a:rPr>
                        <a:t>可以</a:t>
                      </a:r>
                      <a:endParaRPr lang="zh-CN" sz="1600" kern="100" spc="-20">
                        <a:effectLst/>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tc>
                <a:tc>
                  <a:txBody>
                    <a:bodyPr/>
                    <a:lstStyle/>
                    <a:p>
                      <a:pPr algn="ctr">
                        <a:lnSpc>
                          <a:spcPct val="150000"/>
                        </a:lnSpc>
                        <a:spcAft>
                          <a:spcPts val="0"/>
                        </a:spcAft>
                      </a:pPr>
                      <a:r>
                        <a:rPr lang="zh-CN" sz="1050" kern="100" spc="-20" dirty="0">
                          <a:effectLst/>
                          <a:latin typeface="宋体" panose="02010600030101010101" pitchFamily="2" charset="-122"/>
                          <a:ea typeface="宋体" panose="02010600030101010101" pitchFamily="2" charset="-122"/>
                        </a:rPr>
                        <a:t>不可以</a:t>
                      </a:r>
                      <a:endParaRPr lang="zh-CN" sz="1600" kern="100" spc="-20" dirty="0">
                        <a:effectLst/>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tc>
                <a:tc>
                  <a:txBody>
                    <a:bodyPr/>
                    <a:lstStyle/>
                    <a:p>
                      <a:pPr algn="ctr">
                        <a:lnSpc>
                          <a:spcPct val="150000"/>
                        </a:lnSpc>
                        <a:spcAft>
                          <a:spcPts val="0"/>
                        </a:spcAft>
                      </a:pPr>
                      <a:r>
                        <a:rPr lang="zh-CN" sz="1050" kern="100" spc="-20" dirty="0">
                          <a:effectLst/>
                          <a:latin typeface="宋体" panose="02010600030101010101" pitchFamily="2" charset="-122"/>
                          <a:ea typeface="宋体" panose="02010600030101010101" pitchFamily="2" charset="-122"/>
                        </a:rPr>
                        <a:t>可以</a:t>
                      </a:r>
                      <a:endParaRPr lang="zh-CN" sz="1600" kern="100" spc="-20" dirty="0">
                        <a:effectLst/>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tc>
              </a:tr>
              <a:tr h="259639">
                <a:tc>
                  <a:txBody>
                    <a:bodyPr/>
                    <a:lstStyle/>
                    <a:p>
                      <a:pPr algn="l">
                        <a:lnSpc>
                          <a:spcPct val="150000"/>
                        </a:lnSpc>
                        <a:spcAft>
                          <a:spcPts val="0"/>
                        </a:spcAft>
                      </a:pPr>
                      <a:r>
                        <a:rPr lang="zh-CN" sz="1050" kern="100" spc="-20">
                          <a:effectLst/>
                          <a:latin typeface="宋体" panose="02010600030101010101" pitchFamily="2" charset="-122"/>
                          <a:ea typeface="宋体" panose="02010600030101010101" pitchFamily="2" charset="-122"/>
                        </a:rPr>
                        <a:t>体测量</a:t>
                      </a:r>
                      <a:endParaRPr lang="zh-CN" sz="1600" kern="100" spc="-20">
                        <a:effectLst/>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tc>
                <a:tc>
                  <a:txBody>
                    <a:bodyPr/>
                    <a:lstStyle/>
                    <a:p>
                      <a:pPr algn="ctr">
                        <a:lnSpc>
                          <a:spcPct val="150000"/>
                        </a:lnSpc>
                        <a:spcAft>
                          <a:spcPts val="0"/>
                        </a:spcAft>
                      </a:pPr>
                      <a:r>
                        <a:rPr lang="zh-CN" sz="1050" kern="100" spc="-20" dirty="0">
                          <a:effectLst/>
                          <a:latin typeface="宋体" panose="02010600030101010101" pitchFamily="2" charset="-122"/>
                          <a:ea typeface="宋体" panose="02010600030101010101" pitchFamily="2" charset="-122"/>
                        </a:rPr>
                        <a:t>表面</a:t>
                      </a:r>
                      <a:endParaRPr lang="zh-CN" sz="1600" kern="100" spc="-20" dirty="0">
                        <a:effectLst/>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tc>
                <a:tc>
                  <a:txBody>
                    <a:bodyPr/>
                    <a:lstStyle/>
                    <a:p>
                      <a:pPr algn="ctr">
                        <a:lnSpc>
                          <a:spcPct val="150000"/>
                        </a:lnSpc>
                        <a:spcAft>
                          <a:spcPts val="0"/>
                        </a:spcAft>
                      </a:pPr>
                      <a:r>
                        <a:rPr lang="zh-CN" sz="1050" kern="100" spc="-20" dirty="0">
                          <a:effectLst/>
                          <a:latin typeface="宋体" panose="02010600030101010101" pitchFamily="2" charset="-122"/>
                          <a:ea typeface="宋体" panose="02010600030101010101" pitchFamily="2" charset="-122"/>
                        </a:rPr>
                        <a:t>近表面</a:t>
                      </a:r>
                      <a:endParaRPr lang="zh-CN" sz="1600" kern="100" spc="-20" dirty="0">
                        <a:effectLst/>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tc>
                <a:tc>
                  <a:txBody>
                    <a:bodyPr/>
                    <a:lstStyle/>
                    <a:p>
                      <a:pPr algn="ctr">
                        <a:lnSpc>
                          <a:spcPct val="150000"/>
                        </a:lnSpc>
                        <a:spcAft>
                          <a:spcPts val="0"/>
                        </a:spcAft>
                      </a:pPr>
                      <a:r>
                        <a:rPr lang="zh-CN" sz="1050" kern="100" spc="-20" dirty="0">
                          <a:effectLst/>
                          <a:latin typeface="宋体" panose="02010600030101010101" pitchFamily="2" charset="-122"/>
                          <a:ea typeface="宋体" panose="02010600030101010101" pitchFamily="2" charset="-122"/>
                        </a:rPr>
                        <a:t>体测量</a:t>
                      </a:r>
                      <a:endParaRPr lang="zh-CN" sz="1600" kern="100" spc="-20" dirty="0">
                        <a:effectLst/>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tc>
                <a:tc>
                  <a:txBody>
                    <a:bodyPr/>
                    <a:lstStyle/>
                    <a:p>
                      <a:pPr algn="ctr">
                        <a:lnSpc>
                          <a:spcPct val="150000"/>
                        </a:lnSpc>
                        <a:spcAft>
                          <a:spcPts val="0"/>
                        </a:spcAft>
                      </a:pPr>
                      <a:r>
                        <a:rPr lang="zh-CN" sz="1050" kern="100" spc="-20" dirty="0">
                          <a:effectLst/>
                          <a:latin typeface="宋体" panose="02010600030101010101" pitchFamily="2" charset="-122"/>
                          <a:ea typeface="宋体" panose="02010600030101010101" pitchFamily="2" charset="-122"/>
                        </a:rPr>
                        <a:t>体测量</a:t>
                      </a:r>
                      <a:endParaRPr lang="zh-CN" sz="1600" kern="100" spc="-20" dirty="0">
                        <a:effectLst/>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tc>
              </a:tr>
              <a:tr h="259639">
                <a:tc>
                  <a:txBody>
                    <a:bodyPr/>
                    <a:lstStyle/>
                    <a:p>
                      <a:pPr algn="l">
                        <a:lnSpc>
                          <a:spcPct val="150000"/>
                        </a:lnSpc>
                        <a:spcAft>
                          <a:spcPts val="0"/>
                        </a:spcAft>
                      </a:pPr>
                      <a:r>
                        <a:rPr lang="zh-CN" sz="1050" kern="100" spc="-20">
                          <a:effectLst/>
                          <a:latin typeface="宋体" panose="02010600030101010101" pitchFamily="2" charset="-122"/>
                          <a:ea typeface="宋体" panose="02010600030101010101" pitchFamily="2" charset="-122"/>
                        </a:rPr>
                        <a:t>精确度</a:t>
                      </a:r>
                      <a:endParaRPr lang="zh-CN" sz="1600" kern="100" spc="-20">
                        <a:effectLst/>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tc>
                <a:tc>
                  <a:txBody>
                    <a:bodyPr/>
                    <a:lstStyle/>
                    <a:p>
                      <a:pPr algn="ctr">
                        <a:lnSpc>
                          <a:spcPct val="150000"/>
                        </a:lnSpc>
                        <a:spcAft>
                          <a:spcPts val="0"/>
                        </a:spcAft>
                      </a:pPr>
                      <a:r>
                        <a:rPr lang="zh-CN" sz="1050" kern="100" spc="-20">
                          <a:effectLst/>
                          <a:latin typeface="宋体" panose="02010600030101010101" pitchFamily="2" charset="-122"/>
                          <a:ea typeface="宋体" panose="02010600030101010101" pitchFamily="2" charset="-122"/>
                        </a:rPr>
                        <a:t>较差</a:t>
                      </a:r>
                      <a:endParaRPr lang="zh-CN" sz="1600" kern="100" spc="-20">
                        <a:effectLst/>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tc>
                <a:tc>
                  <a:txBody>
                    <a:bodyPr/>
                    <a:lstStyle/>
                    <a:p>
                      <a:pPr algn="ctr">
                        <a:lnSpc>
                          <a:spcPct val="150000"/>
                        </a:lnSpc>
                        <a:spcAft>
                          <a:spcPts val="0"/>
                        </a:spcAft>
                      </a:pPr>
                      <a:r>
                        <a:rPr lang="zh-CN" sz="1050" kern="100" spc="-20" dirty="0">
                          <a:effectLst/>
                          <a:latin typeface="宋体" panose="02010600030101010101" pitchFamily="2" charset="-122"/>
                          <a:ea typeface="宋体" panose="02010600030101010101" pitchFamily="2" charset="-122"/>
                        </a:rPr>
                        <a:t>较差</a:t>
                      </a:r>
                      <a:endParaRPr lang="zh-CN" sz="1600" kern="100" spc="-20" dirty="0">
                        <a:effectLst/>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tc>
                <a:tc>
                  <a:txBody>
                    <a:bodyPr/>
                    <a:lstStyle/>
                    <a:p>
                      <a:pPr algn="ctr">
                        <a:lnSpc>
                          <a:spcPct val="150000"/>
                        </a:lnSpc>
                        <a:spcAft>
                          <a:spcPts val="0"/>
                        </a:spcAft>
                      </a:pPr>
                      <a:r>
                        <a:rPr lang="zh-CN" sz="1050" kern="100" spc="-20" dirty="0">
                          <a:effectLst/>
                          <a:latin typeface="宋体" panose="02010600030101010101" pitchFamily="2" charset="-122"/>
                          <a:ea typeface="宋体" panose="02010600030101010101" pitchFamily="2" charset="-122"/>
                        </a:rPr>
                        <a:t>极高</a:t>
                      </a:r>
                      <a:endParaRPr lang="zh-CN" sz="1600" kern="100" spc="-20" dirty="0">
                        <a:effectLst/>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tc>
                <a:tc>
                  <a:txBody>
                    <a:bodyPr/>
                    <a:lstStyle/>
                    <a:p>
                      <a:pPr algn="ctr">
                        <a:lnSpc>
                          <a:spcPct val="150000"/>
                        </a:lnSpc>
                        <a:spcAft>
                          <a:spcPts val="0"/>
                        </a:spcAft>
                      </a:pPr>
                      <a:r>
                        <a:rPr lang="zh-CN" sz="1050" kern="100" spc="-20">
                          <a:effectLst/>
                          <a:latin typeface="宋体" panose="02010600030101010101" pitchFamily="2" charset="-122"/>
                          <a:ea typeface="宋体" panose="02010600030101010101" pitchFamily="2" charset="-122"/>
                        </a:rPr>
                        <a:t>好</a:t>
                      </a:r>
                      <a:endParaRPr lang="zh-CN" sz="1600" kern="100" spc="-20">
                        <a:effectLst/>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tc>
              </a:tr>
              <a:tr h="259639">
                <a:tc>
                  <a:txBody>
                    <a:bodyPr/>
                    <a:lstStyle/>
                    <a:p>
                      <a:pPr algn="l">
                        <a:lnSpc>
                          <a:spcPct val="150000"/>
                        </a:lnSpc>
                        <a:spcAft>
                          <a:spcPts val="0"/>
                        </a:spcAft>
                      </a:pPr>
                      <a:r>
                        <a:rPr lang="zh-CN" sz="1050" kern="100" spc="-20">
                          <a:effectLst/>
                          <a:latin typeface="宋体" panose="02010600030101010101" pitchFamily="2" charset="-122"/>
                          <a:ea typeface="宋体" panose="02010600030101010101" pitchFamily="2" charset="-122"/>
                        </a:rPr>
                        <a:t>定期校正</a:t>
                      </a:r>
                      <a:endParaRPr lang="zh-CN" sz="1600" kern="100" spc="-20">
                        <a:effectLst/>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tc>
                <a:tc>
                  <a:txBody>
                    <a:bodyPr/>
                    <a:lstStyle/>
                    <a:p>
                      <a:pPr algn="ctr">
                        <a:lnSpc>
                          <a:spcPct val="150000"/>
                        </a:lnSpc>
                        <a:spcAft>
                          <a:spcPts val="0"/>
                        </a:spcAft>
                      </a:pPr>
                      <a:r>
                        <a:rPr lang="zh-CN" sz="1050" kern="100" spc="-20">
                          <a:effectLst/>
                          <a:latin typeface="宋体" panose="02010600030101010101" pitchFamily="2" charset="-122"/>
                          <a:ea typeface="宋体" panose="02010600030101010101" pitchFamily="2" charset="-122"/>
                        </a:rPr>
                        <a:t>需要</a:t>
                      </a:r>
                      <a:endParaRPr lang="zh-CN" sz="1600" kern="100" spc="-20">
                        <a:effectLst/>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tc>
                <a:tc>
                  <a:txBody>
                    <a:bodyPr/>
                    <a:lstStyle/>
                    <a:p>
                      <a:pPr algn="ctr">
                        <a:lnSpc>
                          <a:spcPct val="150000"/>
                        </a:lnSpc>
                        <a:spcAft>
                          <a:spcPts val="0"/>
                        </a:spcAft>
                      </a:pPr>
                      <a:r>
                        <a:rPr lang="zh-CN" sz="1050" kern="100" spc="-20">
                          <a:effectLst/>
                          <a:latin typeface="宋体" panose="02010600030101010101" pitchFamily="2" charset="-122"/>
                          <a:ea typeface="宋体" panose="02010600030101010101" pitchFamily="2" charset="-122"/>
                        </a:rPr>
                        <a:t>需要</a:t>
                      </a:r>
                      <a:endParaRPr lang="zh-CN" sz="1600" kern="100" spc="-20">
                        <a:effectLst/>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tc>
                <a:tc>
                  <a:txBody>
                    <a:bodyPr/>
                    <a:lstStyle/>
                    <a:p>
                      <a:pPr algn="ctr">
                        <a:lnSpc>
                          <a:spcPct val="150000"/>
                        </a:lnSpc>
                        <a:spcAft>
                          <a:spcPts val="0"/>
                        </a:spcAft>
                      </a:pPr>
                      <a:r>
                        <a:rPr lang="zh-CN" sz="1050" kern="100" spc="-20" dirty="0">
                          <a:effectLst/>
                          <a:latin typeface="宋体" panose="02010600030101010101" pitchFamily="2" charset="-122"/>
                          <a:ea typeface="宋体" panose="02010600030101010101" pitchFamily="2" charset="-122"/>
                        </a:rPr>
                        <a:t>不需要</a:t>
                      </a:r>
                      <a:endParaRPr lang="zh-CN" sz="1600" kern="100" spc="-20" dirty="0">
                        <a:effectLst/>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tc>
                <a:tc>
                  <a:txBody>
                    <a:bodyPr/>
                    <a:lstStyle/>
                    <a:p>
                      <a:pPr algn="ctr">
                        <a:lnSpc>
                          <a:spcPct val="150000"/>
                        </a:lnSpc>
                        <a:spcAft>
                          <a:spcPts val="0"/>
                        </a:spcAft>
                      </a:pPr>
                      <a:r>
                        <a:rPr lang="zh-CN" sz="1050" kern="100" spc="-20" dirty="0">
                          <a:effectLst/>
                          <a:latin typeface="宋体" panose="02010600030101010101" pitchFamily="2" charset="-122"/>
                          <a:ea typeface="宋体" panose="02010600030101010101" pitchFamily="2" charset="-122"/>
                        </a:rPr>
                        <a:t>不需要</a:t>
                      </a:r>
                      <a:endParaRPr lang="zh-CN" sz="1600" kern="100" spc="-20" dirty="0">
                        <a:effectLst/>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tc>
              </a:tr>
              <a:tr h="259639">
                <a:tc>
                  <a:txBody>
                    <a:bodyPr/>
                    <a:lstStyle/>
                    <a:p>
                      <a:pPr algn="l">
                        <a:lnSpc>
                          <a:spcPct val="150000"/>
                        </a:lnSpc>
                        <a:spcAft>
                          <a:spcPts val="0"/>
                        </a:spcAft>
                      </a:pPr>
                      <a:r>
                        <a:rPr lang="zh-CN" sz="1050" kern="100" spc="-20">
                          <a:effectLst/>
                          <a:latin typeface="宋体" panose="02010600030101010101" pitchFamily="2" charset="-122"/>
                          <a:ea typeface="宋体" panose="02010600030101010101" pitchFamily="2" charset="-122"/>
                        </a:rPr>
                        <a:t>仪器周围放射性</a:t>
                      </a:r>
                      <a:endParaRPr lang="zh-CN" sz="1600" kern="100" spc="-20">
                        <a:effectLst/>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tc>
                <a:tc>
                  <a:txBody>
                    <a:bodyPr/>
                    <a:lstStyle/>
                    <a:p>
                      <a:pPr algn="ctr">
                        <a:lnSpc>
                          <a:spcPct val="150000"/>
                        </a:lnSpc>
                        <a:spcAft>
                          <a:spcPts val="0"/>
                        </a:spcAft>
                      </a:pPr>
                      <a:r>
                        <a:rPr lang="zh-CN" sz="1050" kern="100" spc="-20">
                          <a:effectLst/>
                          <a:latin typeface="宋体" panose="02010600030101010101" pitchFamily="2" charset="-122"/>
                          <a:ea typeface="宋体" panose="02010600030101010101" pitchFamily="2" charset="-122"/>
                        </a:rPr>
                        <a:t>无</a:t>
                      </a:r>
                      <a:endParaRPr lang="zh-CN" sz="1600" kern="100" spc="-20">
                        <a:effectLst/>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tc>
                <a:tc>
                  <a:txBody>
                    <a:bodyPr/>
                    <a:lstStyle/>
                    <a:p>
                      <a:pPr algn="ctr">
                        <a:lnSpc>
                          <a:spcPct val="150000"/>
                        </a:lnSpc>
                        <a:spcAft>
                          <a:spcPts val="0"/>
                        </a:spcAft>
                      </a:pPr>
                      <a:r>
                        <a:rPr lang="zh-CN" sz="1050" kern="100" spc="-20" dirty="0">
                          <a:effectLst/>
                          <a:latin typeface="宋体" panose="02010600030101010101" pitchFamily="2" charset="-122"/>
                          <a:ea typeface="宋体" panose="02010600030101010101" pitchFamily="2" charset="-122"/>
                        </a:rPr>
                        <a:t>安全范围内</a:t>
                      </a:r>
                      <a:endParaRPr lang="zh-CN" sz="1600" kern="100" spc="-20" dirty="0">
                        <a:effectLst/>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tc>
                <a:tc>
                  <a:txBody>
                    <a:bodyPr/>
                    <a:lstStyle/>
                    <a:p>
                      <a:pPr algn="ctr">
                        <a:lnSpc>
                          <a:spcPct val="150000"/>
                        </a:lnSpc>
                        <a:spcAft>
                          <a:spcPts val="0"/>
                        </a:spcAft>
                      </a:pPr>
                      <a:r>
                        <a:rPr lang="zh-CN" sz="1050" kern="100" spc="-20" dirty="0">
                          <a:effectLst/>
                          <a:latin typeface="宋体" panose="02010600030101010101" pitchFamily="2" charset="-122"/>
                          <a:ea typeface="宋体" panose="02010600030101010101" pitchFamily="2" charset="-122"/>
                        </a:rPr>
                        <a:t>安全范围内</a:t>
                      </a:r>
                      <a:endParaRPr lang="zh-CN" sz="1600" kern="100" spc="-20" dirty="0">
                        <a:effectLst/>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tc>
                <a:tc>
                  <a:txBody>
                    <a:bodyPr/>
                    <a:lstStyle/>
                    <a:p>
                      <a:pPr algn="ctr">
                        <a:lnSpc>
                          <a:spcPct val="150000"/>
                        </a:lnSpc>
                        <a:spcAft>
                          <a:spcPts val="0"/>
                        </a:spcAft>
                      </a:pPr>
                      <a:r>
                        <a:rPr lang="zh-CN" sz="1050" kern="100" spc="-20" dirty="0">
                          <a:effectLst/>
                          <a:latin typeface="宋体" panose="02010600030101010101" pitchFamily="2" charset="-122"/>
                          <a:ea typeface="宋体" panose="02010600030101010101" pitchFamily="2" charset="-122"/>
                        </a:rPr>
                        <a:t>安全范围内</a:t>
                      </a:r>
                      <a:endParaRPr lang="zh-CN" sz="1600" kern="100" spc="-20" dirty="0">
                        <a:effectLst/>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tc>
              </a:tr>
            </a:tbl>
          </a:graphicData>
        </a:graphic>
      </p:graphicFrame>
      <p:sp>
        <p:nvSpPr>
          <p:cNvPr id="8" name="Rectangle 1"/>
          <p:cNvSpPr>
            <a:spLocks noChangeArrowheads="1"/>
          </p:cNvSpPr>
          <p:nvPr/>
        </p:nvSpPr>
        <p:spPr bwMode="auto">
          <a:xfrm>
            <a:off x="2571626" y="2636237"/>
            <a:ext cx="2175596"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257175"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295275" algn="l" defTabSz="914400" rtl="0" eaLnBrk="0" fontAlgn="base" latinLnBrk="0" hangingPunct="0">
              <a:lnSpc>
                <a:spcPct val="100000"/>
              </a:lnSpc>
              <a:spcBef>
                <a:spcPct val="0"/>
              </a:spcBef>
              <a:spcAft>
                <a:spcPct val="0"/>
              </a:spcAft>
              <a:buClrTx/>
              <a:buSzTx/>
              <a:buFontTx/>
              <a:buNone/>
              <a:tabLst/>
            </a:pPr>
            <a:r>
              <a:rPr lang="zh-CN" altLang="en-US" sz="1200" i="1" dirty="0">
                <a:latin typeface="+mn-ea"/>
                <a:cs typeface="Times New Roman" panose="02020603050405020304" pitchFamily="18" charset="0"/>
              </a:rPr>
              <a:t>几</a:t>
            </a:r>
            <a:r>
              <a:rPr kumimoji="0" lang="zh-CN" altLang="en-US" sz="1200" i="1" u="none" strike="noStrike" cap="none" normalizeH="0" baseline="0" dirty="0" smtClean="0">
                <a:ln>
                  <a:noFill/>
                </a:ln>
                <a:solidFill>
                  <a:schemeClr val="tx1"/>
                </a:solidFill>
                <a:effectLst/>
                <a:latin typeface="+mn-ea"/>
                <a:cs typeface="Times New Roman" panose="02020603050405020304" pitchFamily="18" charset="0"/>
              </a:rPr>
              <a:t>种在线分析技术的对比</a:t>
            </a:r>
            <a:endParaRPr kumimoji="0" lang="zh-CN" altLang="en-US" sz="600" i="1" u="none" strike="noStrike" cap="none" normalizeH="0" baseline="0" dirty="0" smtClean="0">
              <a:ln>
                <a:noFill/>
              </a:ln>
              <a:solidFill>
                <a:schemeClr val="tx1"/>
              </a:solidFill>
              <a:effectLst/>
              <a:latin typeface="+mn-ea"/>
            </a:endParaRPr>
          </a:p>
        </p:txBody>
      </p:sp>
      <p:pic>
        <p:nvPicPr>
          <p:cNvPr id="1026" name="Picture 2" descr="C12307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7792" y="2488002"/>
            <a:ext cx="1736725" cy="1646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65230" y="3641270"/>
            <a:ext cx="1736725" cy="173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文本框 8"/>
          <p:cNvSpPr txBox="1"/>
          <p:nvPr/>
        </p:nvSpPr>
        <p:spPr>
          <a:xfrm>
            <a:off x="1304635" y="5565152"/>
            <a:ext cx="6817390" cy="892552"/>
          </a:xfrm>
          <a:prstGeom prst="rect">
            <a:avLst/>
          </a:prstGeom>
          <a:noFill/>
        </p:spPr>
        <p:txBody>
          <a:bodyPr wrap="square" rtlCol="0">
            <a:spAutoFit/>
          </a:bodyPr>
          <a:lstStyle/>
          <a:p>
            <a:pPr indent="447675"/>
            <a:r>
              <a:rPr lang="en-US" altLang="zh-CN" b="1" dirty="0"/>
              <a:t>2013</a:t>
            </a:r>
            <a:r>
              <a:rPr lang="zh-CN" altLang="en-US" b="1" dirty="0"/>
              <a:t>年，工信部组织</a:t>
            </a:r>
            <a:r>
              <a:rPr lang="zh-CN" altLang="en-US" b="1" dirty="0" smtClean="0"/>
              <a:t>实施</a:t>
            </a:r>
            <a:r>
              <a:rPr lang="zh-CN" altLang="en-US" b="1" dirty="0"/>
              <a:t>“</a:t>
            </a:r>
            <a:r>
              <a:rPr lang="zh-CN" altLang="zh-CN" b="1" dirty="0" smtClean="0"/>
              <a:t>基于</a:t>
            </a:r>
            <a:r>
              <a:rPr lang="zh-CN" altLang="zh-CN" b="1" dirty="0"/>
              <a:t>瞬发γ射线</a:t>
            </a:r>
            <a:r>
              <a:rPr lang="zh-CN" altLang="zh-CN" b="1" dirty="0" smtClean="0"/>
              <a:t>中子活化分析技术</a:t>
            </a:r>
            <a:r>
              <a:rPr lang="zh-CN" altLang="zh-CN" b="1" dirty="0"/>
              <a:t>的工业物料成分实时在线检测</a:t>
            </a:r>
            <a:r>
              <a:rPr lang="zh-CN" altLang="zh-CN" b="1" dirty="0" smtClean="0"/>
              <a:t>系统</a:t>
            </a:r>
            <a:r>
              <a:rPr lang="zh-CN" altLang="en-US" b="1" dirty="0" smtClean="0"/>
              <a:t>”重大专项。</a:t>
            </a:r>
            <a:endParaRPr lang="en-US" altLang="zh-CN" b="1" dirty="0"/>
          </a:p>
          <a:p>
            <a:endParaRPr lang="zh-CN" altLang="en-US" sz="1600" dirty="0"/>
          </a:p>
        </p:txBody>
      </p:sp>
      <p:pic>
        <p:nvPicPr>
          <p:cNvPr id="1027" name="Picture 3" descr="20124611321123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83058" y="3023431"/>
            <a:ext cx="1554163" cy="173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7175254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304634" y="618518"/>
            <a:ext cx="7429499" cy="977369"/>
          </a:xfrm>
        </p:spPr>
        <p:txBody>
          <a:bodyPr/>
          <a:lstStyle/>
          <a:p>
            <a:r>
              <a:rPr lang="zh-CN" altLang="en-US" dirty="0" smtClean="0"/>
              <a:t>数据采集系统概述</a:t>
            </a:r>
            <a:endParaRPr lang="en-US" altLang="zh-CN" dirty="0"/>
          </a:p>
        </p:txBody>
      </p:sp>
      <p:sp>
        <p:nvSpPr>
          <p:cNvPr id="3" name="内容占位符 2"/>
          <p:cNvSpPr>
            <a:spLocks noGrp="1"/>
          </p:cNvSpPr>
          <p:nvPr>
            <p:ph idx="1"/>
          </p:nvPr>
        </p:nvSpPr>
        <p:spPr>
          <a:xfrm>
            <a:off x="1304634" y="1737220"/>
            <a:ext cx="6700680" cy="4373158"/>
          </a:xfrm>
        </p:spPr>
        <p:txBody>
          <a:bodyPr>
            <a:normAutofit/>
          </a:bodyPr>
          <a:lstStyle/>
          <a:p>
            <a:pPr>
              <a:buFont typeface="Wingdings" panose="05000000000000000000" pitchFamily="2" charset="2"/>
              <a:buChar char="Ø"/>
            </a:pPr>
            <a:r>
              <a:rPr lang="zh-CN" altLang="zh-CN" sz="1800" dirty="0" smtClean="0">
                <a:latin typeface="+mn-ea"/>
              </a:rPr>
              <a:t>面向</a:t>
            </a:r>
            <a:r>
              <a:rPr lang="en-US" altLang="zh-CN" sz="1800" dirty="0">
                <a:latin typeface="+mn-ea"/>
              </a:rPr>
              <a:t>PGNAA</a:t>
            </a:r>
            <a:r>
              <a:rPr lang="zh-CN" altLang="zh-CN" sz="1800" dirty="0">
                <a:latin typeface="+mn-ea"/>
              </a:rPr>
              <a:t>物理目标的探测器系统</a:t>
            </a:r>
            <a:r>
              <a:rPr lang="zh-CN" altLang="en-US" sz="1800" dirty="0" smtClean="0">
                <a:latin typeface="+mn-ea"/>
              </a:rPr>
              <a:t>的研制是</a:t>
            </a:r>
            <a:r>
              <a:rPr lang="zh-CN" altLang="zh-CN" sz="1800" kern="100" spc="-20" dirty="0" smtClean="0">
                <a:latin typeface="+mn-ea"/>
                <a:cs typeface="Times New Roman" panose="02020603050405020304" pitchFamily="18" charset="0"/>
              </a:rPr>
              <a:t>国家重大科学仪器设备开发专项项目</a:t>
            </a:r>
            <a:r>
              <a:rPr lang="zh-CN" altLang="en-US" sz="1800" kern="100" spc="-20" dirty="0" smtClean="0">
                <a:latin typeface="+mn-ea"/>
                <a:cs typeface="Times New Roman" panose="02020603050405020304" pitchFamily="18" charset="0"/>
              </a:rPr>
              <a:t>：</a:t>
            </a:r>
            <a:r>
              <a:rPr lang="zh-CN" altLang="zh-CN" sz="1800" dirty="0" smtClean="0">
                <a:solidFill>
                  <a:srgbClr val="002060"/>
                </a:solidFill>
                <a:latin typeface="+mn-ea"/>
              </a:rPr>
              <a:t>基于瞬发γ射线中子活化分析技术的工业物料成分实时在线检测系统</a:t>
            </a:r>
            <a:r>
              <a:rPr lang="zh-CN" altLang="en-US" sz="1800" dirty="0" smtClean="0">
                <a:latin typeface="+mn-ea"/>
              </a:rPr>
              <a:t>的子项目。</a:t>
            </a:r>
            <a:endParaRPr lang="en-US" altLang="zh-CN" sz="1800" dirty="0" smtClean="0">
              <a:latin typeface="+mn-ea"/>
            </a:endParaRPr>
          </a:p>
          <a:p>
            <a:pPr>
              <a:buFont typeface="Wingdings" panose="05000000000000000000" pitchFamily="2" charset="2"/>
              <a:buChar char="Ø"/>
            </a:pPr>
            <a:endParaRPr lang="en-US" altLang="zh-CN" sz="1800" dirty="0" smtClean="0">
              <a:latin typeface="+mn-ea"/>
            </a:endParaRPr>
          </a:p>
          <a:p>
            <a:pPr>
              <a:buFont typeface="Wingdings" panose="05000000000000000000" pitchFamily="2" charset="2"/>
              <a:buChar char="Ø"/>
            </a:pPr>
            <a:r>
              <a:rPr lang="zh-CN" altLang="en-US" sz="1800" dirty="0" smtClean="0">
                <a:latin typeface="+mn-ea"/>
              </a:rPr>
              <a:t>本文</a:t>
            </a:r>
            <a:r>
              <a:rPr lang="zh-CN" altLang="en-US" sz="1800" dirty="0">
                <a:latin typeface="+mn-ea"/>
              </a:rPr>
              <a:t>所介绍的数据采集系统是</a:t>
            </a:r>
            <a:r>
              <a:rPr lang="zh-CN" altLang="en-US" sz="1800" dirty="0" smtClean="0">
                <a:latin typeface="+mn-ea"/>
              </a:rPr>
              <a:t>针对此探测器系统设计</a:t>
            </a:r>
            <a:r>
              <a:rPr lang="zh-CN" altLang="en-US" sz="1800" dirty="0">
                <a:latin typeface="+mn-ea"/>
              </a:rPr>
              <a:t>的</a:t>
            </a:r>
            <a:r>
              <a:rPr lang="zh-CN" altLang="zh-CN" sz="1800" dirty="0">
                <a:latin typeface="+mn-ea"/>
              </a:rPr>
              <a:t>的</a:t>
            </a:r>
            <a:r>
              <a:rPr lang="zh-CN" altLang="en-US" sz="1800" dirty="0">
                <a:latin typeface="+mn-ea"/>
              </a:rPr>
              <a:t>读出电子学系统</a:t>
            </a:r>
            <a:r>
              <a:rPr lang="zh-CN" altLang="en-US" sz="1800" dirty="0" smtClean="0">
                <a:latin typeface="+mn-ea"/>
              </a:rPr>
              <a:t>。</a:t>
            </a:r>
            <a:endParaRPr lang="en-US" altLang="zh-CN" sz="1800" dirty="0" smtClean="0">
              <a:latin typeface="+mn-ea"/>
            </a:endParaRPr>
          </a:p>
          <a:p>
            <a:pPr lvl="1">
              <a:buFont typeface="Wingdings" panose="05000000000000000000" pitchFamily="2" charset="2"/>
              <a:buChar char="Ø"/>
            </a:pPr>
            <a:r>
              <a:rPr lang="zh-CN" altLang="en-US" sz="1600" dirty="0" smtClean="0">
                <a:latin typeface="+mn-ea"/>
              </a:rPr>
              <a:t>高精度测量</a:t>
            </a:r>
            <a:endParaRPr lang="en-US" altLang="zh-CN" sz="1600" dirty="0" smtClean="0">
              <a:latin typeface="+mn-ea"/>
            </a:endParaRPr>
          </a:p>
          <a:p>
            <a:pPr lvl="1">
              <a:buFont typeface="Wingdings" panose="05000000000000000000" pitchFamily="2" charset="2"/>
              <a:buChar char="Ø"/>
            </a:pPr>
            <a:r>
              <a:rPr lang="zh-CN" altLang="en-US" sz="1600" dirty="0" smtClean="0">
                <a:latin typeface="+mn-ea"/>
              </a:rPr>
              <a:t>高计数率 平均计数率达到</a:t>
            </a:r>
            <a:r>
              <a:rPr lang="en-US" altLang="zh-CN" sz="1600" dirty="0" smtClean="0">
                <a:latin typeface="+mn-ea"/>
              </a:rPr>
              <a:t>500k/s</a:t>
            </a:r>
          </a:p>
          <a:p>
            <a:pPr lvl="1">
              <a:buFont typeface="Wingdings" panose="05000000000000000000" pitchFamily="2" charset="2"/>
              <a:buChar char="Ø"/>
            </a:pPr>
            <a:r>
              <a:rPr lang="zh-CN" altLang="en-US" sz="1600" dirty="0" smtClean="0">
                <a:latin typeface="+mn-ea"/>
              </a:rPr>
              <a:t>减小测量死时间</a:t>
            </a:r>
            <a:endParaRPr lang="en-US" altLang="zh-CN" sz="1600" dirty="0" smtClean="0">
              <a:latin typeface="+mn-ea"/>
            </a:endParaRPr>
          </a:p>
          <a:p>
            <a:pPr lvl="1">
              <a:buFont typeface="Wingdings" panose="05000000000000000000" pitchFamily="2" charset="2"/>
              <a:buChar char="Ø"/>
            </a:pPr>
            <a:r>
              <a:rPr lang="zh-CN" altLang="en-US" sz="1600" dirty="0" smtClean="0">
                <a:latin typeface="+mn-ea"/>
              </a:rPr>
              <a:t>实时在线检测</a:t>
            </a:r>
            <a:endParaRPr lang="en-US" altLang="zh-CN" sz="1600" dirty="0" smtClean="0">
              <a:latin typeface="+mn-ea"/>
            </a:endParaRPr>
          </a:p>
          <a:p>
            <a:pPr lvl="1">
              <a:buFont typeface="Wingdings" panose="05000000000000000000" pitchFamily="2" charset="2"/>
              <a:buChar char="Ø"/>
            </a:pPr>
            <a:r>
              <a:rPr lang="zh-CN" altLang="en-US" sz="1600" dirty="0" smtClean="0">
                <a:latin typeface="+mn-ea"/>
              </a:rPr>
              <a:t>多道非线性修正技术</a:t>
            </a:r>
            <a:endParaRPr lang="en-US" altLang="zh-CN" sz="1600" dirty="0" smtClean="0">
              <a:latin typeface="+mn-ea"/>
            </a:endParaRPr>
          </a:p>
        </p:txBody>
      </p:sp>
      <p:sp>
        <p:nvSpPr>
          <p:cNvPr id="4" name="页脚占位符 3"/>
          <p:cNvSpPr>
            <a:spLocks noGrp="1"/>
          </p:cNvSpPr>
          <p:nvPr>
            <p:ph type="ftr" sz="quarter" idx="11"/>
          </p:nvPr>
        </p:nvSpPr>
        <p:spPr>
          <a:xfrm>
            <a:off x="1304634" y="6420988"/>
            <a:ext cx="4679482" cy="365125"/>
          </a:xfrm>
        </p:spPr>
        <p:txBody>
          <a:bodyPr/>
          <a:lstStyle/>
          <a:p>
            <a:r>
              <a:rPr lang="zh-CN" altLang="en-US" sz="1200" smtClean="0"/>
              <a:t>中国科学技术大学</a:t>
            </a:r>
            <a:endParaRPr lang="zh-CN" altLang="en-US" sz="1200" dirty="0"/>
          </a:p>
        </p:txBody>
      </p:sp>
      <p:sp>
        <p:nvSpPr>
          <p:cNvPr id="5" name="灯片编号占位符 4"/>
          <p:cNvSpPr>
            <a:spLocks noGrp="1"/>
          </p:cNvSpPr>
          <p:nvPr>
            <p:ph type="sldNum" sz="quarter" idx="12"/>
          </p:nvPr>
        </p:nvSpPr>
        <p:spPr>
          <a:xfrm>
            <a:off x="7716155" y="6420987"/>
            <a:ext cx="578317" cy="365125"/>
          </a:xfrm>
        </p:spPr>
        <p:txBody>
          <a:bodyPr/>
          <a:lstStyle/>
          <a:p>
            <a:r>
              <a:rPr lang="en-US" altLang="zh-CN" dirty="0" smtClean="0"/>
              <a:t>Page </a:t>
            </a:r>
            <a:fld id="{3826A87E-006E-4771-AA27-0E68F1FC6B34}" type="slidenum">
              <a:rPr lang="zh-CN" altLang="en-US" smtClean="0"/>
              <a:t>5</a:t>
            </a:fld>
            <a:endParaRPr lang="zh-CN" altLang="en-US" dirty="0"/>
          </a:p>
        </p:txBody>
      </p:sp>
    </p:spTree>
    <p:extLst>
      <p:ext uri="{BB962C8B-B14F-4D97-AF65-F5344CB8AC3E}">
        <p14:creationId xmlns:p14="http://schemas.microsoft.com/office/powerpoint/2010/main" val="3234577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304634" y="618518"/>
            <a:ext cx="7429499" cy="977369"/>
          </a:xfrm>
        </p:spPr>
        <p:txBody>
          <a:bodyPr/>
          <a:lstStyle/>
          <a:p>
            <a:r>
              <a:rPr lang="zh-CN" altLang="en-US" dirty="0" smtClean="0"/>
              <a:t>数据采集系统结构</a:t>
            </a:r>
            <a:endParaRPr lang="zh-CN" altLang="en-US" dirty="0"/>
          </a:p>
        </p:txBody>
      </p:sp>
      <p:pic>
        <p:nvPicPr>
          <p:cNvPr id="7" name="内容占位符 6"/>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329308" y="1595887"/>
            <a:ext cx="7011371" cy="3198971"/>
          </a:xfrm>
        </p:spPr>
      </p:pic>
      <p:sp>
        <p:nvSpPr>
          <p:cNvPr id="4" name="页脚占位符 3"/>
          <p:cNvSpPr>
            <a:spLocks noGrp="1"/>
          </p:cNvSpPr>
          <p:nvPr>
            <p:ph type="ftr" sz="quarter" idx="11"/>
          </p:nvPr>
        </p:nvSpPr>
        <p:spPr>
          <a:xfrm>
            <a:off x="1304634" y="6420988"/>
            <a:ext cx="6252106" cy="365125"/>
          </a:xfrm>
        </p:spPr>
        <p:txBody>
          <a:bodyPr/>
          <a:lstStyle/>
          <a:p>
            <a:r>
              <a:rPr lang="zh-CN" altLang="en-US" sz="1200" dirty="0" smtClean="0"/>
              <a:t>中国科学技术大学</a:t>
            </a:r>
            <a:endParaRPr lang="zh-CN" altLang="en-US" sz="1200" dirty="0"/>
          </a:p>
        </p:txBody>
      </p:sp>
      <p:sp>
        <p:nvSpPr>
          <p:cNvPr id="5" name="灯片编号占位符 4"/>
          <p:cNvSpPr>
            <a:spLocks noGrp="1"/>
          </p:cNvSpPr>
          <p:nvPr>
            <p:ph type="sldNum" sz="quarter" idx="12"/>
          </p:nvPr>
        </p:nvSpPr>
        <p:spPr>
          <a:xfrm>
            <a:off x="7716155" y="6420987"/>
            <a:ext cx="578317" cy="365125"/>
          </a:xfrm>
        </p:spPr>
        <p:txBody>
          <a:bodyPr/>
          <a:lstStyle/>
          <a:p>
            <a:r>
              <a:rPr lang="en-US" altLang="zh-CN" dirty="0" smtClean="0"/>
              <a:t>Page </a:t>
            </a:r>
            <a:fld id="{3826A87E-006E-4771-AA27-0E68F1FC6B34}" type="slidenum">
              <a:rPr lang="zh-CN" altLang="en-US" smtClean="0"/>
              <a:t>6</a:t>
            </a:fld>
            <a:endParaRPr lang="zh-CN" altLang="en-US" dirty="0"/>
          </a:p>
        </p:txBody>
      </p:sp>
      <p:sp>
        <p:nvSpPr>
          <p:cNvPr id="8" name="文本框 7"/>
          <p:cNvSpPr txBox="1"/>
          <p:nvPr/>
        </p:nvSpPr>
        <p:spPr>
          <a:xfrm>
            <a:off x="1329308" y="5077524"/>
            <a:ext cx="7011371" cy="923330"/>
          </a:xfrm>
          <a:prstGeom prst="rect">
            <a:avLst/>
          </a:prstGeom>
          <a:noFill/>
        </p:spPr>
        <p:txBody>
          <a:bodyPr wrap="square" rtlCol="0">
            <a:spAutoFit/>
          </a:bodyPr>
          <a:lstStyle/>
          <a:p>
            <a:pPr marL="285750" indent="-285750">
              <a:buFont typeface="Wingdings" panose="05000000000000000000" pitchFamily="2" charset="2"/>
              <a:buChar char="Ø"/>
            </a:pPr>
            <a:r>
              <a:rPr lang="zh-CN" altLang="en-US" dirty="0" smtClean="0"/>
              <a:t>前端板：模拟信号成形</a:t>
            </a:r>
            <a:endParaRPr lang="en-US" altLang="zh-CN" dirty="0" smtClean="0"/>
          </a:p>
          <a:p>
            <a:pPr marL="266700" indent="-266700">
              <a:buFont typeface="Wingdings" panose="05000000000000000000" pitchFamily="2" charset="2"/>
              <a:buChar char="Ø"/>
            </a:pPr>
            <a:r>
              <a:rPr lang="zh-CN" altLang="en-US" dirty="0"/>
              <a:t>采集</a:t>
            </a:r>
            <a:r>
              <a:rPr lang="zh-CN" altLang="en-US" dirty="0" smtClean="0"/>
              <a:t>板：模拟信号采样、寻峰、多道能谱累积、总线数据传输、高压控制等</a:t>
            </a:r>
            <a:endParaRPr lang="zh-CN" altLang="en-US" dirty="0"/>
          </a:p>
        </p:txBody>
      </p:sp>
    </p:spTree>
    <p:extLst>
      <p:ext uri="{BB962C8B-B14F-4D97-AF65-F5344CB8AC3E}">
        <p14:creationId xmlns:p14="http://schemas.microsoft.com/office/powerpoint/2010/main" val="14497426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304634" y="618518"/>
            <a:ext cx="7429499" cy="977369"/>
          </a:xfrm>
        </p:spPr>
        <p:txBody>
          <a:bodyPr/>
          <a:lstStyle/>
          <a:p>
            <a:r>
              <a:rPr lang="zh-CN" altLang="en-US" dirty="0"/>
              <a:t>数据采集和处理方案</a:t>
            </a:r>
            <a:endParaRPr lang="en-US" altLang="zh-CN"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a:xfrm>
                <a:off x="1209384" y="1838864"/>
                <a:ext cx="6989838" cy="4195314"/>
              </a:xfrm>
            </p:spPr>
            <p:txBody>
              <a:bodyPr>
                <a:normAutofit/>
              </a:bodyPr>
              <a:lstStyle/>
              <a:p>
                <a:pPr marL="0" indent="0">
                  <a:buNone/>
                </a:pPr>
                <a:r>
                  <a:rPr lang="zh-CN" altLang="en-US" dirty="0"/>
                  <a:t>提</a:t>
                </a:r>
                <a:r>
                  <a:rPr lang="zh-CN" altLang="en-US" dirty="0" smtClean="0"/>
                  <a:t>高计数率：</a:t>
                </a:r>
                <a:endParaRPr lang="en-US" altLang="zh-CN" dirty="0" smtClean="0"/>
              </a:p>
              <a:p>
                <a:pPr marL="0" lvl="0" indent="447675">
                  <a:buNone/>
                </a:pPr>
                <a:r>
                  <a:rPr lang="zh-CN" altLang="en-US" sz="1600" dirty="0" smtClean="0"/>
                  <a:t>由于中子诱发</a:t>
                </a:r>
                <a:r>
                  <a:rPr lang="en-US" altLang="zh-CN" sz="1600" dirty="0" smtClean="0"/>
                  <a:t>γ</a:t>
                </a:r>
                <a:r>
                  <a:rPr lang="zh-CN" altLang="en-US" sz="1600" dirty="0" smtClean="0"/>
                  <a:t>在时间上具有随机性，其信号出现的概率服从泊松分布，在</a:t>
                </a:r>
                <a14:m>
                  <m:oMath xmlns:m="http://schemas.openxmlformats.org/officeDocument/2006/math">
                    <m:r>
                      <a:rPr lang="en-US" altLang="zh-CN" sz="1600" i="1">
                        <a:latin typeface="Cambria Math" panose="02040503050406030204" pitchFamily="18" charset="0"/>
                      </a:rPr>
                      <m:t>∆</m:t>
                    </m:r>
                    <m:r>
                      <a:rPr lang="en-US" altLang="zh-CN" sz="1600" i="1">
                        <a:latin typeface="Cambria Math" panose="02040503050406030204" pitchFamily="18" charset="0"/>
                      </a:rPr>
                      <m:t>𝑇</m:t>
                    </m:r>
                  </m:oMath>
                </a14:m>
                <a:r>
                  <a:rPr lang="zh-CN" altLang="en-US" sz="1600" dirty="0">
                    <a:latin typeface="宋体" panose="02010600030101010101" pitchFamily="2" charset="-122"/>
                    <a:cs typeface="Times New Roman" panose="02020603050405020304" pitchFamily="18" charset="0"/>
                  </a:rPr>
                  <a:t>时间内出现</a:t>
                </a:r>
                <a:r>
                  <a:rPr lang="en-US" altLang="zh-CN" sz="1600" dirty="0">
                    <a:latin typeface="Times New Roman" panose="02020603050405020304" pitchFamily="18" charset="0"/>
                    <a:cs typeface="Times New Roman" panose="02020603050405020304" pitchFamily="18" charset="0"/>
                  </a:rPr>
                  <a:t>n</a:t>
                </a:r>
                <a:r>
                  <a:rPr lang="zh-CN" altLang="en-US" sz="1600" dirty="0">
                    <a:latin typeface="宋体" panose="02010600030101010101" pitchFamily="2" charset="-122"/>
                    <a:cs typeface="Times New Roman" panose="02020603050405020304" pitchFamily="18" charset="0"/>
                  </a:rPr>
                  <a:t>个</a:t>
                </a:r>
                <a:r>
                  <a:rPr lang="en-US" altLang="zh-CN" sz="1600" dirty="0">
                    <a:latin typeface="Times New Roman" panose="02020603050405020304" pitchFamily="18" charset="0"/>
                    <a:cs typeface="Times New Roman" panose="02020603050405020304" pitchFamily="18" charset="0"/>
                  </a:rPr>
                  <a:t>γ</a:t>
                </a:r>
                <a:r>
                  <a:rPr lang="zh-CN" altLang="en-US" sz="1600" dirty="0">
                    <a:latin typeface="宋体" panose="02010600030101010101" pitchFamily="2" charset="-122"/>
                    <a:cs typeface="Times New Roman" panose="02020603050405020304" pitchFamily="18" charset="0"/>
                  </a:rPr>
                  <a:t>的概率为</a:t>
                </a:r>
                <a:r>
                  <a:rPr lang="zh-CN" altLang="en-US" sz="1600" dirty="0"/>
                  <a:t> </a:t>
                </a:r>
                <a:r>
                  <a:rPr lang="zh-CN" altLang="en-US" sz="1600" dirty="0" smtClean="0"/>
                  <a:t>：</a:t>
                </a:r>
                <a:endParaRPr lang="en-US" altLang="zh-CN" sz="1600" dirty="0" smtClean="0"/>
              </a:p>
              <a:p>
                <a:pPr marL="0" indent="447675">
                  <a:buNone/>
                </a:pPr>
                <a14:m>
                  <m:oMathPara xmlns:m="http://schemas.openxmlformats.org/officeDocument/2006/math">
                    <m:oMathParaPr>
                      <m:jc m:val="centerGroup"/>
                    </m:oMathParaPr>
                    <m:oMath xmlns:m="http://schemas.openxmlformats.org/officeDocument/2006/math">
                      <m:r>
                        <a:rPr lang="en-US" altLang="zh-CN" sz="2000" i="1">
                          <a:latin typeface="Cambria Math" panose="02040503050406030204" pitchFamily="18" charset="0"/>
                        </a:rPr>
                        <m:t>𝑃</m:t>
                      </m:r>
                      <m:d>
                        <m:dPr>
                          <m:ctrlPr>
                            <a:rPr lang="zh-CN" altLang="zh-CN" sz="2000" i="1">
                              <a:latin typeface="Cambria Math" panose="02040503050406030204" pitchFamily="18" charset="0"/>
                            </a:rPr>
                          </m:ctrlPr>
                        </m:dPr>
                        <m:e>
                          <m:r>
                            <a:rPr lang="en-US" altLang="zh-CN" sz="2000" i="1">
                              <a:latin typeface="Cambria Math" panose="02040503050406030204" pitchFamily="18" charset="0"/>
                            </a:rPr>
                            <m:t>𝑛</m:t>
                          </m:r>
                          <m:r>
                            <a:rPr lang="en-US" altLang="zh-CN" sz="2000" i="1">
                              <a:latin typeface="Cambria Math" panose="02040503050406030204" pitchFamily="18" charset="0"/>
                            </a:rPr>
                            <m:t>,∆</m:t>
                          </m:r>
                          <m:r>
                            <a:rPr lang="en-US" altLang="zh-CN" sz="2000" i="1">
                              <a:latin typeface="Cambria Math" panose="02040503050406030204" pitchFamily="18" charset="0"/>
                            </a:rPr>
                            <m:t>𝑇</m:t>
                          </m:r>
                        </m:e>
                      </m:d>
                      <m:r>
                        <a:rPr lang="en-US" altLang="zh-CN" sz="2000" i="1">
                          <a:latin typeface="Cambria Math" panose="02040503050406030204" pitchFamily="18" charset="0"/>
                        </a:rPr>
                        <m:t>=</m:t>
                      </m:r>
                      <m:f>
                        <m:fPr>
                          <m:ctrlPr>
                            <a:rPr lang="zh-CN" altLang="zh-CN" sz="2000" i="1">
                              <a:latin typeface="Cambria Math" panose="02040503050406030204" pitchFamily="18" charset="0"/>
                            </a:rPr>
                          </m:ctrlPr>
                        </m:fPr>
                        <m:num>
                          <m:sSup>
                            <m:sSupPr>
                              <m:ctrlPr>
                                <a:rPr lang="zh-CN" altLang="zh-CN" sz="2000" i="1">
                                  <a:latin typeface="Cambria Math" panose="02040503050406030204" pitchFamily="18" charset="0"/>
                                </a:rPr>
                              </m:ctrlPr>
                            </m:sSupPr>
                            <m:e>
                              <m:r>
                                <a:rPr lang="en-US" altLang="zh-CN" sz="2000" i="1">
                                  <a:latin typeface="Cambria Math" panose="02040503050406030204" pitchFamily="18" charset="0"/>
                                </a:rPr>
                                <m:t>(</m:t>
                              </m:r>
                              <m:acc>
                                <m:accPr>
                                  <m:chr m:val="̅"/>
                                  <m:ctrlPr>
                                    <a:rPr lang="zh-CN" altLang="zh-CN" sz="2000" i="1">
                                      <a:latin typeface="Cambria Math" panose="02040503050406030204" pitchFamily="18" charset="0"/>
                                    </a:rPr>
                                  </m:ctrlPr>
                                </m:accPr>
                                <m:e>
                                  <m:r>
                                    <a:rPr lang="en-US" altLang="zh-CN" sz="2000" i="1">
                                      <a:latin typeface="Cambria Math" panose="02040503050406030204" pitchFamily="18" charset="0"/>
                                    </a:rPr>
                                    <m:t>𝑛</m:t>
                                  </m:r>
                                </m:e>
                              </m:acc>
                              <m:r>
                                <a:rPr lang="en-US" altLang="zh-CN" sz="2000" i="1">
                                  <a:latin typeface="Cambria Math" panose="02040503050406030204" pitchFamily="18" charset="0"/>
                                </a:rPr>
                                <m:t>∆</m:t>
                              </m:r>
                              <m:r>
                                <a:rPr lang="en-US" altLang="zh-CN" sz="2000" i="1">
                                  <a:latin typeface="Cambria Math" panose="02040503050406030204" pitchFamily="18" charset="0"/>
                                </a:rPr>
                                <m:t>𝑇</m:t>
                              </m:r>
                              <m:r>
                                <a:rPr lang="en-US" altLang="zh-CN" sz="2000" i="1">
                                  <a:latin typeface="Cambria Math" panose="02040503050406030204" pitchFamily="18" charset="0"/>
                                </a:rPr>
                                <m:t>)</m:t>
                              </m:r>
                            </m:e>
                            <m:sup>
                              <m:r>
                                <a:rPr lang="en-US" altLang="zh-CN" sz="2000" i="1">
                                  <a:latin typeface="Cambria Math" panose="02040503050406030204" pitchFamily="18" charset="0"/>
                                </a:rPr>
                                <m:t>𝑛</m:t>
                              </m:r>
                            </m:sup>
                          </m:sSup>
                        </m:num>
                        <m:den>
                          <m:r>
                            <a:rPr lang="en-US" altLang="zh-CN" sz="2000" i="1">
                              <a:latin typeface="Cambria Math" panose="02040503050406030204" pitchFamily="18" charset="0"/>
                            </a:rPr>
                            <m:t>𝑛</m:t>
                          </m:r>
                          <m:r>
                            <a:rPr lang="en-US" altLang="zh-CN" sz="2000" i="1">
                              <a:latin typeface="Cambria Math" panose="02040503050406030204" pitchFamily="18" charset="0"/>
                            </a:rPr>
                            <m:t>!</m:t>
                          </m:r>
                        </m:den>
                      </m:f>
                      <m:sSup>
                        <m:sSupPr>
                          <m:ctrlPr>
                            <a:rPr lang="zh-CN" altLang="zh-CN" sz="2000" i="1">
                              <a:latin typeface="Cambria Math" panose="02040503050406030204" pitchFamily="18" charset="0"/>
                            </a:rPr>
                          </m:ctrlPr>
                        </m:sSupPr>
                        <m:e>
                          <m:r>
                            <a:rPr lang="en-US" altLang="zh-CN" sz="2000" i="1">
                              <a:latin typeface="Cambria Math" panose="02040503050406030204" pitchFamily="18" charset="0"/>
                            </a:rPr>
                            <m:t>𝑒</m:t>
                          </m:r>
                        </m:e>
                        <m:sup>
                          <m:r>
                            <a:rPr lang="en-US" altLang="zh-CN" sz="2000" i="1">
                              <a:latin typeface="Cambria Math" panose="02040503050406030204" pitchFamily="18" charset="0"/>
                            </a:rPr>
                            <m:t>−</m:t>
                          </m:r>
                          <m:acc>
                            <m:accPr>
                              <m:chr m:val="̅"/>
                              <m:ctrlPr>
                                <a:rPr lang="zh-CN" altLang="zh-CN" sz="2000" i="1">
                                  <a:latin typeface="Cambria Math" panose="02040503050406030204" pitchFamily="18" charset="0"/>
                                </a:rPr>
                              </m:ctrlPr>
                            </m:accPr>
                            <m:e>
                              <m:r>
                                <a:rPr lang="en-US" altLang="zh-CN" sz="2000" i="1">
                                  <a:latin typeface="Cambria Math" panose="02040503050406030204" pitchFamily="18" charset="0"/>
                                </a:rPr>
                                <m:t>𝑛</m:t>
                              </m:r>
                            </m:e>
                          </m:acc>
                          <m:r>
                            <a:rPr lang="en-US" altLang="zh-CN" sz="2000" i="1">
                              <a:latin typeface="Cambria Math" panose="02040503050406030204" pitchFamily="18" charset="0"/>
                            </a:rPr>
                            <m:t>∆</m:t>
                          </m:r>
                          <m:r>
                            <a:rPr lang="en-US" altLang="zh-CN" sz="2000" i="1">
                              <a:latin typeface="Cambria Math" panose="02040503050406030204" pitchFamily="18" charset="0"/>
                            </a:rPr>
                            <m:t>𝑇</m:t>
                          </m:r>
                        </m:sup>
                      </m:sSup>
                    </m:oMath>
                  </m:oMathPara>
                </a14:m>
                <a:endParaRPr lang="zh-CN" altLang="zh-CN" dirty="0"/>
              </a:p>
              <a:p>
                <a:pPr marL="0" indent="447675">
                  <a:buNone/>
                </a:pPr>
                <a:r>
                  <a:rPr lang="zh-CN" altLang="en-US" sz="1600" dirty="0" smtClean="0"/>
                  <a:t>在</a:t>
                </a:r>
                <a14:m>
                  <m:oMath xmlns:m="http://schemas.openxmlformats.org/officeDocument/2006/math">
                    <m:r>
                      <a:rPr lang="en-US" altLang="zh-CN" sz="1600" i="1">
                        <a:latin typeface="Cambria Math" panose="02040503050406030204" pitchFamily="18" charset="0"/>
                      </a:rPr>
                      <m:t>∆</m:t>
                    </m:r>
                    <m:r>
                      <a:rPr lang="en-US" altLang="zh-CN" sz="1600" i="1">
                        <a:latin typeface="Cambria Math" panose="02040503050406030204" pitchFamily="18" charset="0"/>
                      </a:rPr>
                      <m:t>𝑇</m:t>
                    </m:r>
                  </m:oMath>
                </a14:m>
                <a:r>
                  <a:rPr lang="zh-CN" altLang="en-US" sz="1600" b="0" dirty="0" smtClean="0">
                    <a:latin typeface="Cambria Math" panose="02040503050406030204" pitchFamily="18" charset="0"/>
                  </a:rPr>
                  <a:t>时间内不产生峰堆积的概率为：</a:t>
                </a:r>
                <a:endParaRPr lang="en-US" altLang="zh-CN" sz="1600" b="0" dirty="0" smtClean="0">
                  <a:latin typeface="Cambria Math" panose="02040503050406030204" pitchFamily="18" charset="0"/>
                </a:endParaRPr>
              </a:p>
              <a:p>
                <a:pPr marL="0" indent="447675">
                  <a:buNone/>
                </a:pPr>
                <a14:m>
                  <m:oMathPara xmlns:m="http://schemas.openxmlformats.org/officeDocument/2006/math">
                    <m:oMathParaPr>
                      <m:jc m:val="centerGroup"/>
                    </m:oMathParaPr>
                    <m:oMath xmlns:m="http://schemas.openxmlformats.org/officeDocument/2006/math">
                      <m:r>
                        <a:rPr lang="en-US" altLang="zh-CN" sz="2000" i="1">
                          <a:latin typeface="Cambria Math" panose="02040503050406030204" pitchFamily="18" charset="0"/>
                        </a:rPr>
                        <m:t>𝑃</m:t>
                      </m:r>
                      <m:d>
                        <m:dPr>
                          <m:ctrlPr>
                            <a:rPr lang="zh-CN" altLang="zh-CN" sz="2000" i="1">
                              <a:latin typeface="Cambria Math" panose="02040503050406030204" pitchFamily="18" charset="0"/>
                            </a:rPr>
                          </m:ctrlPr>
                        </m:dPr>
                        <m:e>
                          <m:r>
                            <a:rPr lang="en-US" altLang="zh-CN" sz="2000" i="1">
                              <a:latin typeface="Cambria Math" panose="02040503050406030204" pitchFamily="18" charset="0"/>
                            </a:rPr>
                            <m:t>0,∆</m:t>
                          </m:r>
                          <m:r>
                            <a:rPr lang="en-US" altLang="zh-CN" sz="2000" i="1">
                              <a:latin typeface="Cambria Math" panose="02040503050406030204" pitchFamily="18" charset="0"/>
                            </a:rPr>
                            <m:t>𝑇</m:t>
                          </m:r>
                        </m:e>
                      </m:d>
                      <m:r>
                        <a:rPr lang="en-US" altLang="zh-CN" sz="2000" i="1">
                          <a:latin typeface="Cambria Math" panose="02040503050406030204" pitchFamily="18" charset="0"/>
                        </a:rPr>
                        <m:t>=</m:t>
                      </m:r>
                      <m:sSup>
                        <m:sSupPr>
                          <m:ctrlPr>
                            <a:rPr lang="zh-CN" altLang="zh-CN" sz="2000" i="1">
                              <a:latin typeface="Cambria Math" panose="02040503050406030204" pitchFamily="18" charset="0"/>
                            </a:rPr>
                          </m:ctrlPr>
                        </m:sSupPr>
                        <m:e>
                          <m:r>
                            <a:rPr lang="en-US" altLang="zh-CN" sz="2000" i="1">
                              <a:latin typeface="Cambria Math" panose="02040503050406030204" pitchFamily="18" charset="0"/>
                            </a:rPr>
                            <m:t>𝑒</m:t>
                          </m:r>
                        </m:e>
                        <m:sup>
                          <m:r>
                            <a:rPr lang="en-US" altLang="zh-CN" sz="2000" i="1">
                              <a:latin typeface="Cambria Math" panose="02040503050406030204" pitchFamily="18" charset="0"/>
                            </a:rPr>
                            <m:t>−</m:t>
                          </m:r>
                          <m:acc>
                            <m:accPr>
                              <m:chr m:val="̅"/>
                              <m:ctrlPr>
                                <a:rPr lang="zh-CN" altLang="zh-CN" sz="2000" i="1">
                                  <a:latin typeface="Cambria Math" panose="02040503050406030204" pitchFamily="18" charset="0"/>
                                </a:rPr>
                              </m:ctrlPr>
                            </m:accPr>
                            <m:e>
                              <m:r>
                                <a:rPr lang="en-US" altLang="zh-CN" sz="2000" i="1">
                                  <a:latin typeface="Cambria Math" panose="02040503050406030204" pitchFamily="18" charset="0"/>
                                </a:rPr>
                                <m:t>𝑛</m:t>
                              </m:r>
                            </m:e>
                          </m:acc>
                          <m:r>
                            <a:rPr lang="en-US" altLang="zh-CN" sz="2000" i="1">
                              <a:latin typeface="Cambria Math" panose="02040503050406030204" pitchFamily="18" charset="0"/>
                            </a:rPr>
                            <m:t>∆</m:t>
                          </m:r>
                          <m:r>
                            <a:rPr lang="en-US" altLang="zh-CN" sz="2000" i="1">
                              <a:latin typeface="Cambria Math" panose="02040503050406030204" pitchFamily="18" charset="0"/>
                            </a:rPr>
                            <m:t>𝑇</m:t>
                          </m:r>
                        </m:sup>
                      </m:sSup>
                    </m:oMath>
                  </m:oMathPara>
                </a14:m>
                <a:endParaRPr lang="en-US" altLang="zh-CN" dirty="0" smtClean="0"/>
              </a:p>
              <a:p>
                <a:pPr marL="0" indent="447675">
                  <a:buNone/>
                </a:pPr>
                <a:r>
                  <a:rPr lang="zh-CN" altLang="en-US" sz="1600" dirty="0" smtClean="0">
                    <a:latin typeface="Cambria Math" panose="02040503050406030204" pitchFamily="18" charset="0"/>
                  </a:rPr>
                  <a:t>要达到</a:t>
                </a:r>
                <a:r>
                  <a:rPr lang="en-US" altLang="zh-CN" sz="1600" dirty="0" smtClean="0">
                    <a:solidFill>
                      <a:srgbClr val="FFC000"/>
                    </a:solidFill>
                    <a:latin typeface="Cambria Math" panose="02040503050406030204" pitchFamily="18" charset="0"/>
                  </a:rPr>
                  <a:t>500kc/s</a:t>
                </a:r>
                <a:r>
                  <a:rPr lang="zh-CN" altLang="en-US" sz="1600" dirty="0" smtClean="0">
                    <a:latin typeface="Cambria Math" panose="02040503050406030204" pitchFamily="18" charset="0"/>
                  </a:rPr>
                  <a:t>以上的平均计数率，在保证计数损失不大于</a:t>
                </a:r>
                <a:r>
                  <a:rPr lang="en-US" altLang="zh-CN" sz="1600" dirty="0" smtClean="0">
                    <a:solidFill>
                      <a:srgbClr val="FFC000"/>
                    </a:solidFill>
                    <a:latin typeface="Cambria Math" panose="02040503050406030204" pitchFamily="18" charset="0"/>
                  </a:rPr>
                  <a:t>10%</a:t>
                </a:r>
                <a:r>
                  <a:rPr lang="zh-CN" altLang="en-US" sz="1600" dirty="0" smtClean="0">
                    <a:latin typeface="Cambria Math" panose="02040503050406030204" pitchFamily="18" charset="0"/>
                  </a:rPr>
                  <a:t>的前提下探测器的最高计数率要达到</a:t>
                </a:r>
                <a:r>
                  <a:rPr lang="en-US" altLang="zh-CN" sz="1600" dirty="0" smtClean="0">
                    <a:solidFill>
                      <a:srgbClr val="FFC000"/>
                    </a:solidFill>
                    <a:latin typeface="Cambria Math" panose="02040503050406030204" pitchFamily="18" charset="0"/>
                  </a:rPr>
                  <a:t>5Mc/s</a:t>
                </a:r>
                <a:r>
                  <a:rPr lang="zh-CN" altLang="en-US" sz="1600" dirty="0" smtClean="0">
                    <a:latin typeface="Cambria Math" panose="02040503050406030204" pitchFamily="18" charset="0"/>
                  </a:rPr>
                  <a:t>以上。为了满足计数率的要求，同时又尽量减小堆积效应，脉冲信号的成形底宽要小于</a:t>
                </a:r>
                <a:r>
                  <a:rPr lang="en-US" altLang="zh-CN" sz="1600" dirty="0" smtClean="0">
                    <a:solidFill>
                      <a:srgbClr val="FFC000"/>
                    </a:solidFill>
                    <a:latin typeface="Cambria Math" panose="02040503050406030204" pitchFamily="18" charset="0"/>
                  </a:rPr>
                  <a:t>200ns</a:t>
                </a:r>
                <a:r>
                  <a:rPr lang="zh-CN" altLang="en-US" sz="1600" dirty="0" smtClean="0">
                    <a:latin typeface="Cambria Math" panose="02040503050406030204" pitchFamily="18" charset="0"/>
                  </a:rPr>
                  <a:t>，并且电子学系统在信号处理过程中不增加额外的死时间。</a:t>
                </a:r>
                <a:endParaRPr lang="en-US" altLang="zh-CN" dirty="0" smtClean="0"/>
              </a:p>
              <a:p>
                <a:pPr marL="0" indent="0">
                  <a:buNone/>
                </a:pPr>
                <a:endParaRPr lang="zh-CN" altLang="zh-CN" dirty="0"/>
              </a:p>
              <a:p>
                <a:pPr marL="0" indent="0">
                  <a:buNone/>
                </a:pPr>
                <a:endParaRPr lang="en-US" altLang="zh-CN" dirty="0" smtClean="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xfrm>
                <a:off x="1209384" y="1838864"/>
                <a:ext cx="6989838" cy="4195314"/>
              </a:xfrm>
              <a:blipFill rotWithShape="0">
                <a:blip r:embed="rId3"/>
                <a:stretch>
                  <a:fillRect l="-1308" t="-872" r="-872"/>
                </a:stretch>
              </a:blipFill>
            </p:spPr>
            <p:txBody>
              <a:bodyPr/>
              <a:lstStyle/>
              <a:p>
                <a:r>
                  <a:rPr lang="zh-CN" altLang="en-US">
                    <a:noFill/>
                  </a:rPr>
                  <a:t> </a:t>
                </a:r>
              </a:p>
            </p:txBody>
          </p:sp>
        </mc:Fallback>
      </mc:AlternateContent>
      <p:sp>
        <p:nvSpPr>
          <p:cNvPr id="4" name="页脚占位符 3"/>
          <p:cNvSpPr>
            <a:spLocks noGrp="1"/>
          </p:cNvSpPr>
          <p:nvPr>
            <p:ph type="ftr" sz="quarter" idx="11"/>
          </p:nvPr>
        </p:nvSpPr>
        <p:spPr>
          <a:xfrm>
            <a:off x="1304634" y="6420988"/>
            <a:ext cx="6252106" cy="365125"/>
          </a:xfrm>
        </p:spPr>
        <p:txBody>
          <a:bodyPr/>
          <a:lstStyle/>
          <a:p>
            <a:r>
              <a:rPr lang="zh-CN" altLang="en-US" sz="1200" dirty="0" smtClean="0"/>
              <a:t>中国科学技术大学</a:t>
            </a:r>
            <a:endParaRPr lang="zh-CN" altLang="en-US" sz="1200" dirty="0"/>
          </a:p>
        </p:txBody>
      </p:sp>
      <p:sp>
        <p:nvSpPr>
          <p:cNvPr id="5" name="灯片编号占位符 4"/>
          <p:cNvSpPr>
            <a:spLocks noGrp="1"/>
          </p:cNvSpPr>
          <p:nvPr>
            <p:ph type="sldNum" sz="quarter" idx="12"/>
          </p:nvPr>
        </p:nvSpPr>
        <p:spPr>
          <a:xfrm>
            <a:off x="7716155" y="6420987"/>
            <a:ext cx="578317" cy="365125"/>
          </a:xfrm>
        </p:spPr>
        <p:txBody>
          <a:bodyPr/>
          <a:lstStyle/>
          <a:p>
            <a:r>
              <a:rPr lang="en-US" altLang="zh-CN" dirty="0" smtClean="0"/>
              <a:t>Page </a:t>
            </a:r>
            <a:fld id="{3826A87E-006E-4771-AA27-0E68F1FC6B34}" type="slidenum">
              <a:rPr lang="zh-CN" altLang="en-US" smtClean="0"/>
              <a:t>7</a:t>
            </a:fld>
            <a:endParaRPr lang="zh-CN" altLang="en-US" dirty="0"/>
          </a:p>
        </p:txBody>
      </p:sp>
      <p:sp>
        <p:nvSpPr>
          <p:cNvPr id="15"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en-US" sz="10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在</a:t>
            </a:r>
            <a:endParaRPr kumimoji="0" lang="zh-CN" altLang="en-US" sz="18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52589320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304634" y="618518"/>
            <a:ext cx="7429499" cy="977369"/>
          </a:xfrm>
        </p:spPr>
        <p:txBody>
          <a:bodyPr/>
          <a:lstStyle/>
          <a:p>
            <a:r>
              <a:rPr lang="zh-CN" altLang="en-US" dirty="0" smtClean="0"/>
              <a:t>高速数据采集和处理方案</a:t>
            </a:r>
            <a:endParaRPr lang="zh-CN" altLang="en-US" dirty="0"/>
          </a:p>
        </p:txBody>
      </p:sp>
      <p:sp>
        <p:nvSpPr>
          <p:cNvPr id="3" name="内容占位符 2"/>
          <p:cNvSpPr>
            <a:spLocks noGrp="1"/>
          </p:cNvSpPr>
          <p:nvPr>
            <p:ph idx="1"/>
          </p:nvPr>
        </p:nvSpPr>
        <p:spPr>
          <a:xfrm>
            <a:off x="1166732" y="1855126"/>
            <a:ext cx="4489975" cy="4195314"/>
          </a:xfrm>
        </p:spPr>
        <p:txBody>
          <a:bodyPr>
            <a:normAutofit lnSpcReduction="10000"/>
          </a:bodyPr>
          <a:lstStyle/>
          <a:p>
            <a:pPr marL="0" indent="0">
              <a:buNone/>
            </a:pPr>
            <a:r>
              <a:rPr lang="zh-CN" altLang="en-US" dirty="0" smtClean="0"/>
              <a:t>数据采集过程：</a:t>
            </a:r>
            <a:endParaRPr lang="en-US" altLang="zh-CN" dirty="0" smtClean="0"/>
          </a:p>
          <a:p>
            <a:r>
              <a:rPr lang="en-US" altLang="zh-CN" sz="1800" dirty="0" smtClean="0">
                <a:latin typeface="+mn-ea"/>
              </a:rPr>
              <a:t>250MHz</a:t>
            </a:r>
            <a:r>
              <a:rPr lang="zh-CN" altLang="en-US" sz="1800" dirty="0" smtClean="0">
                <a:latin typeface="+mn-ea"/>
              </a:rPr>
              <a:t>采样率的高速</a:t>
            </a:r>
            <a:r>
              <a:rPr lang="en-US" altLang="zh-CN" sz="1800" dirty="0" smtClean="0">
                <a:latin typeface="+mn-ea"/>
              </a:rPr>
              <a:t>ADC</a:t>
            </a:r>
            <a:r>
              <a:rPr lang="zh-CN" altLang="en-US" sz="1800" dirty="0" smtClean="0">
                <a:latin typeface="+mn-ea"/>
              </a:rPr>
              <a:t>对成形信号采样</a:t>
            </a:r>
            <a:endParaRPr lang="en-US" altLang="zh-CN" sz="1800" dirty="0" smtClean="0">
              <a:latin typeface="+mn-ea"/>
            </a:endParaRPr>
          </a:p>
          <a:p>
            <a:r>
              <a:rPr lang="zh-CN" altLang="en-US" sz="1800" dirty="0" smtClean="0">
                <a:latin typeface="+mn-ea"/>
              </a:rPr>
              <a:t>硬件逻辑实现快速寻峰</a:t>
            </a:r>
            <a:endParaRPr lang="en-US" altLang="zh-CN" sz="1800" dirty="0" smtClean="0">
              <a:latin typeface="+mn-ea"/>
            </a:endParaRPr>
          </a:p>
          <a:p>
            <a:r>
              <a:rPr lang="zh-CN" altLang="en-US" sz="1800" dirty="0">
                <a:latin typeface="+mn-ea"/>
              </a:rPr>
              <a:t>给</a:t>
            </a:r>
            <a:r>
              <a:rPr lang="zh-CN" altLang="en-US" sz="1800" dirty="0" smtClean="0">
                <a:latin typeface="+mn-ea"/>
              </a:rPr>
              <a:t>出放电控制信号，前端</a:t>
            </a:r>
            <a:r>
              <a:rPr lang="zh-CN" altLang="en-US" sz="1800" dirty="0" smtClean="0">
                <a:solidFill>
                  <a:srgbClr val="FFFF00"/>
                </a:solidFill>
                <a:latin typeface="+mn-ea"/>
              </a:rPr>
              <a:t>基线恢复</a:t>
            </a:r>
            <a:endParaRPr lang="en-US" altLang="zh-CN" sz="1800" dirty="0" smtClean="0">
              <a:solidFill>
                <a:srgbClr val="FFFF00"/>
              </a:solidFill>
              <a:latin typeface="+mn-ea"/>
            </a:endParaRPr>
          </a:p>
          <a:p>
            <a:r>
              <a:rPr lang="zh-CN" altLang="en-US" sz="1800" dirty="0" smtClean="0">
                <a:latin typeface="+mn-ea"/>
              </a:rPr>
              <a:t>能谱快速累积</a:t>
            </a:r>
            <a:endParaRPr lang="en-US" altLang="zh-CN" sz="1800" dirty="0" smtClean="0">
              <a:latin typeface="+mn-ea"/>
            </a:endParaRPr>
          </a:p>
          <a:p>
            <a:r>
              <a:rPr lang="zh-CN" altLang="en-US" sz="1800" dirty="0">
                <a:latin typeface="+mn-ea"/>
              </a:rPr>
              <a:t>多</a:t>
            </a:r>
            <a:r>
              <a:rPr lang="zh-CN" altLang="en-US" sz="1800" dirty="0" smtClean="0">
                <a:latin typeface="+mn-ea"/>
              </a:rPr>
              <a:t>道数据经缓冲单元送到</a:t>
            </a:r>
            <a:r>
              <a:rPr lang="en-US" altLang="zh-CN" sz="1800" dirty="0" smtClean="0">
                <a:latin typeface="+mn-ea"/>
              </a:rPr>
              <a:t>PXI</a:t>
            </a:r>
            <a:r>
              <a:rPr lang="zh-CN" altLang="en-US" sz="1800" dirty="0" smtClean="0">
                <a:latin typeface="+mn-ea"/>
              </a:rPr>
              <a:t>总线供上位机实时显示</a:t>
            </a:r>
            <a:endParaRPr lang="en-US" altLang="zh-CN" sz="1800" dirty="0" smtClean="0">
              <a:latin typeface="+mn-ea"/>
            </a:endParaRPr>
          </a:p>
          <a:p>
            <a:r>
              <a:rPr lang="zh-CN" altLang="en-US" sz="1800" dirty="0" smtClean="0">
                <a:latin typeface="+mn-ea"/>
              </a:rPr>
              <a:t>软件数据库完成成分分析</a:t>
            </a:r>
            <a:endParaRPr lang="en-US" altLang="zh-CN" sz="1800" dirty="0" smtClean="0">
              <a:latin typeface="+mn-ea"/>
            </a:endParaRPr>
          </a:p>
          <a:p>
            <a:pPr marL="0" indent="0">
              <a:buNone/>
            </a:pPr>
            <a:r>
              <a:rPr lang="zh-CN" altLang="en-US" sz="1800" dirty="0" smtClean="0">
                <a:solidFill>
                  <a:srgbClr val="FFFF00"/>
                </a:solidFill>
                <a:latin typeface="+mn-ea"/>
              </a:rPr>
              <a:t>    系统采样和寻峰同步进行，寻峰过程不增加额外的测量死时间</a:t>
            </a:r>
            <a:endParaRPr lang="en-US" altLang="zh-CN" sz="1800" dirty="0">
              <a:solidFill>
                <a:srgbClr val="FFFF00"/>
              </a:solidFill>
              <a:latin typeface="+mn-ea"/>
            </a:endParaRPr>
          </a:p>
        </p:txBody>
      </p:sp>
      <p:sp>
        <p:nvSpPr>
          <p:cNvPr id="4" name="页脚占位符 3"/>
          <p:cNvSpPr>
            <a:spLocks noGrp="1"/>
          </p:cNvSpPr>
          <p:nvPr>
            <p:ph type="ftr" sz="quarter" idx="11"/>
          </p:nvPr>
        </p:nvSpPr>
        <p:spPr>
          <a:xfrm>
            <a:off x="1304634" y="6420988"/>
            <a:ext cx="6252106" cy="365125"/>
          </a:xfrm>
        </p:spPr>
        <p:txBody>
          <a:bodyPr/>
          <a:lstStyle/>
          <a:p>
            <a:r>
              <a:rPr lang="zh-CN" altLang="en-US" sz="1200" dirty="0" smtClean="0"/>
              <a:t>中国科学技术大学</a:t>
            </a:r>
            <a:endParaRPr lang="zh-CN" altLang="en-US" sz="1200" dirty="0"/>
          </a:p>
        </p:txBody>
      </p:sp>
      <p:sp>
        <p:nvSpPr>
          <p:cNvPr id="5" name="灯片编号占位符 4"/>
          <p:cNvSpPr>
            <a:spLocks noGrp="1"/>
          </p:cNvSpPr>
          <p:nvPr>
            <p:ph type="sldNum" sz="quarter" idx="12"/>
          </p:nvPr>
        </p:nvSpPr>
        <p:spPr>
          <a:xfrm>
            <a:off x="7716155" y="6420987"/>
            <a:ext cx="578317" cy="365125"/>
          </a:xfrm>
        </p:spPr>
        <p:txBody>
          <a:bodyPr/>
          <a:lstStyle/>
          <a:p>
            <a:r>
              <a:rPr lang="en-US" altLang="zh-CN" dirty="0" smtClean="0"/>
              <a:t>Page </a:t>
            </a:r>
            <a:fld id="{3826A87E-006E-4771-AA27-0E68F1FC6B34}" type="slidenum">
              <a:rPr lang="zh-CN" altLang="en-US" smtClean="0"/>
              <a:t>8</a:t>
            </a:fld>
            <a:endParaRPr lang="zh-CN" altLang="en-US" dirty="0"/>
          </a:p>
        </p:txBody>
      </p:sp>
      <p:pic>
        <p:nvPicPr>
          <p:cNvPr id="7" name="图片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58536" y="1855126"/>
            <a:ext cx="2535936" cy="3773424"/>
          </a:xfrm>
          <a:prstGeom prst="rect">
            <a:avLst/>
          </a:prstGeom>
        </p:spPr>
      </p:pic>
    </p:spTree>
    <p:extLst>
      <p:ext uri="{BB962C8B-B14F-4D97-AF65-F5344CB8AC3E}">
        <p14:creationId xmlns:p14="http://schemas.microsoft.com/office/powerpoint/2010/main" val="211913514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304634" y="618518"/>
            <a:ext cx="7429499" cy="977369"/>
          </a:xfrm>
        </p:spPr>
        <p:txBody>
          <a:bodyPr/>
          <a:lstStyle/>
          <a:p>
            <a:r>
              <a:rPr lang="zh-CN" altLang="en-US" dirty="0" smtClean="0"/>
              <a:t>数据采集和处理方案</a:t>
            </a:r>
            <a:endParaRPr lang="zh-CN" altLang="en-US" dirty="0"/>
          </a:p>
        </p:txBody>
      </p:sp>
      <p:sp>
        <p:nvSpPr>
          <p:cNvPr id="3" name="内容占位符 2"/>
          <p:cNvSpPr>
            <a:spLocks noGrp="1"/>
          </p:cNvSpPr>
          <p:nvPr>
            <p:ph idx="1"/>
          </p:nvPr>
        </p:nvSpPr>
        <p:spPr>
          <a:xfrm>
            <a:off x="1110461" y="1560578"/>
            <a:ext cx="4489975" cy="4195314"/>
          </a:xfrm>
        </p:spPr>
        <p:txBody>
          <a:bodyPr>
            <a:normAutofit/>
          </a:bodyPr>
          <a:lstStyle/>
          <a:p>
            <a:pPr marL="0" indent="0">
              <a:buNone/>
            </a:pPr>
            <a:r>
              <a:rPr lang="zh-CN" altLang="en-US" dirty="0" smtClean="0"/>
              <a:t>硬件逻辑：</a:t>
            </a:r>
            <a:endParaRPr lang="en-US" altLang="zh-CN" dirty="0" smtClean="0"/>
          </a:p>
        </p:txBody>
      </p:sp>
      <p:sp>
        <p:nvSpPr>
          <p:cNvPr id="4" name="页脚占位符 3"/>
          <p:cNvSpPr>
            <a:spLocks noGrp="1"/>
          </p:cNvSpPr>
          <p:nvPr>
            <p:ph type="ftr" sz="quarter" idx="11"/>
          </p:nvPr>
        </p:nvSpPr>
        <p:spPr>
          <a:xfrm>
            <a:off x="1304634" y="6420988"/>
            <a:ext cx="6252106" cy="365125"/>
          </a:xfrm>
        </p:spPr>
        <p:txBody>
          <a:bodyPr/>
          <a:lstStyle/>
          <a:p>
            <a:r>
              <a:rPr lang="zh-CN" altLang="en-US" sz="1200" dirty="0" smtClean="0"/>
              <a:t>中国科学技术大学</a:t>
            </a:r>
            <a:endParaRPr lang="zh-CN" altLang="en-US" sz="1200" dirty="0"/>
          </a:p>
        </p:txBody>
      </p:sp>
      <p:sp>
        <p:nvSpPr>
          <p:cNvPr id="5" name="灯片编号占位符 4"/>
          <p:cNvSpPr>
            <a:spLocks noGrp="1"/>
          </p:cNvSpPr>
          <p:nvPr>
            <p:ph type="sldNum" sz="quarter" idx="12"/>
          </p:nvPr>
        </p:nvSpPr>
        <p:spPr>
          <a:xfrm>
            <a:off x="7716155" y="6420987"/>
            <a:ext cx="578317" cy="365125"/>
          </a:xfrm>
        </p:spPr>
        <p:txBody>
          <a:bodyPr/>
          <a:lstStyle/>
          <a:p>
            <a:r>
              <a:rPr lang="en-US" altLang="zh-CN" dirty="0" smtClean="0"/>
              <a:t>Page </a:t>
            </a:r>
            <a:fld id="{3826A87E-006E-4771-AA27-0E68F1FC6B34}" type="slidenum">
              <a:rPr lang="zh-CN" altLang="en-US" smtClean="0"/>
              <a:t>9</a:t>
            </a:fld>
            <a:endParaRPr lang="zh-CN" altLang="en-US" dirty="0"/>
          </a:p>
        </p:txBody>
      </p:sp>
      <p:pic>
        <p:nvPicPr>
          <p:cNvPr id="9" name="图片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15654" y="2101273"/>
            <a:ext cx="6038680" cy="4192259"/>
          </a:xfrm>
          <a:prstGeom prst="rect">
            <a:avLst/>
          </a:prstGeom>
        </p:spPr>
      </p:pic>
    </p:spTree>
    <p:extLst>
      <p:ext uri="{BB962C8B-B14F-4D97-AF65-F5344CB8AC3E}">
        <p14:creationId xmlns:p14="http://schemas.microsoft.com/office/powerpoint/2010/main" val="279191930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电路">
  <a:themeElements>
    <a:clrScheme name="电路">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电路">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电路">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811</TotalTime>
  <Words>957</Words>
  <Application>Microsoft Office PowerPoint</Application>
  <PresentationFormat>On-screen Show (4:3)</PresentationFormat>
  <Paragraphs>181</Paragraphs>
  <Slides>19</Slides>
  <Notes>19</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19</vt:i4>
      </vt:variant>
    </vt:vector>
  </HeadingPairs>
  <TitlesOfParts>
    <vt:vector size="29" baseType="lpstr">
      <vt:lpstr>华文仿宋</vt:lpstr>
      <vt:lpstr>宋体</vt:lpstr>
      <vt:lpstr>Arial</vt:lpstr>
      <vt:lpstr>Calibri</vt:lpstr>
      <vt:lpstr>Cambria Math</vt:lpstr>
      <vt:lpstr>Times New Roman</vt:lpstr>
      <vt:lpstr>Trebuchet MS</vt:lpstr>
      <vt:lpstr>Tw Cen MT</vt:lpstr>
      <vt:lpstr>Wingdings</vt:lpstr>
      <vt:lpstr>电路</vt:lpstr>
      <vt:lpstr>面向 PGNAA 应用的 高计数率数据采集系统</vt:lpstr>
      <vt:lpstr>内容摘要</vt:lpstr>
      <vt:lpstr>背景简介</vt:lpstr>
      <vt:lpstr>背景简介</vt:lpstr>
      <vt:lpstr>数据采集系统概述</vt:lpstr>
      <vt:lpstr>数据采集系统结构</vt:lpstr>
      <vt:lpstr>数据采集和处理方案</vt:lpstr>
      <vt:lpstr>高速数据采集和处理方案</vt:lpstr>
      <vt:lpstr>数据采集和处理方案</vt:lpstr>
      <vt:lpstr>基线快恢复测试  （无基线恢复）</vt:lpstr>
      <vt:lpstr>基线快恢复测试  （基线恢复）</vt:lpstr>
      <vt:lpstr>PowerPoint Presentation</vt:lpstr>
      <vt:lpstr>PowerPoint Presentation</vt:lpstr>
      <vt:lpstr>PowerPoint Presentation</vt:lpstr>
      <vt:lpstr>PowerPoint Presentation</vt:lpstr>
      <vt:lpstr>数据采集和处理方案</vt:lpstr>
      <vt:lpstr>系统平台及采集卡展示</vt:lpstr>
      <vt:lpstr>总结与展望</vt:lpstr>
      <vt:lpstr>PowerPoint Presentation</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微软中国</dc:creator>
  <cp:lastModifiedBy>微软中国</cp:lastModifiedBy>
  <cp:revision>186</cp:revision>
  <dcterms:created xsi:type="dcterms:W3CDTF">2014-08-07T09:14:24Z</dcterms:created>
  <dcterms:modified xsi:type="dcterms:W3CDTF">2015-08-19T10:57:01Z</dcterms:modified>
</cp:coreProperties>
</file>