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71" r:id="rId5"/>
    <p:sldId id="261" r:id="rId6"/>
    <p:sldId id="269" r:id="rId7"/>
    <p:sldId id="262" r:id="rId8"/>
    <p:sldId id="270" r:id="rId9"/>
    <p:sldId id="268" r:id="rId10"/>
    <p:sldId id="273" r:id="rId11"/>
    <p:sldId id="264" r:id="rId12"/>
    <p:sldId id="259" r:id="rId13"/>
    <p:sldId id="258" r:id="rId14"/>
    <p:sldId id="266" r:id="rId15"/>
    <p:sldId id="274" r:id="rId16"/>
    <p:sldId id="267" r:id="rId17"/>
    <p:sldId id="265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5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2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4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8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3121-91F3-4624-AF43-30A0FC02F2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3813-4381-4E1F-B951-C7966B886B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TGC</a:t>
            </a:r>
            <a:r>
              <a:rPr lang="zh-CN" altLang="zh-CN" dirty="0"/>
              <a:t>探测器前端</a:t>
            </a:r>
            <a:r>
              <a:rPr lang="en-US" altLang="zh-CN" dirty="0"/>
              <a:t>pad</a:t>
            </a:r>
            <a:r>
              <a:rPr lang="zh-CN" altLang="zh-CN" dirty="0"/>
              <a:t>信号采集板（</a:t>
            </a:r>
            <a:r>
              <a:rPr lang="en-US" altLang="zh-CN" dirty="0"/>
              <a:t>PFEB</a:t>
            </a:r>
            <a:r>
              <a:rPr lang="zh-CN" altLang="zh-CN" dirty="0"/>
              <a:t>）的研制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zh-CN" dirty="0" smtClean="0"/>
              <a:t>中国科学技术</a:t>
            </a:r>
            <a:r>
              <a:rPr lang="zh-CN" altLang="zh-CN" dirty="0"/>
              <a:t>大学近代物理</a:t>
            </a:r>
            <a:r>
              <a:rPr lang="zh-CN" altLang="zh-CN" dirty="0" smtClean="0"/>
              <a:t>系</a:t>
            </a:r>
            <a:endParaRPr lang="en-US" altLang="zh-CN" dirty="0" smtClean="0"/>
          </a:p>
          <a:p>
            <a:r>
              <a:rPr lang="zh-CN" altLang="en-US" smtClean="0"/>
              <a:t>王旭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0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VMM2</a:t>
            </a:r>
            <a:r>
              <a:rPr lang="zh-CN" altLang="zh-CN" dirty="0"/>
              <a:t>芯片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VMM2</a:t>
            </a:r>
            <a:r>
              <a:rPr lang="zh-CN" altLang="zh-CN" dirty="0"/>
              <a:t>芯片是为探测器设计的专用读出芯片。</a:t>
            </a:r>
            <a:r>
              <a:rPr lang="en-US" altLang="zh-CN" dirty="0"/>
              <a:t>VMM2</a:t>
            </a:r>
            <a:r>
              <a:rPr lang="zh-CN" altLang="zh-CN" dirty="0"/>
              <a:t>由</a:t>
            </a:r>
            <a:r>
              <a:rPr lang="en-US" altLang="zh-CN" dirty="0"/>
              <a:t>64</a:t>
            </a:r>
            <a:r>
              <a:rPr lang="zh-CN" altLang="zh-CN" dirty="0"/>
              <a:t>个具有输入的线性前端通道组成。每个通道集成了具有自适应反馈的低噪声放大器（</a:t>
            </a:r>
            <a:r>
              <a:rPr lang="en-US" altLang="zh-CN" dirty="0"/>
              <a:t>CA</a:t>
            </a:r>
            <a:r>
              <a:rPr lang="zh-CN" altLang="zh-CN" dirty="0"/>
              <a:t>）、测试电容和可调极性（以处理或正或负电荷）。滤波器（整形器）是一个三态设计延迟耗散反馈（</a:t>
            </a:r>
            <a:r>
              <a:rPr lang="en-US" altLang="zh-CN" dirty="0"/>
              <a:t>DDF</a:t>
            </a:r>
            <a:r>
              <a:rPr lang="zh-CN" altLang="zh-CN" dirty="0"/>
              <a:t>），具有可调寻峰时间（</a:t>
            </a:r>
            <a:r>
              <a:rPr lang="en-US" altLang="zh-CN" dirty="0"/>
              <a:t>25</a:t>
            </a:r>
            <a:r>
              <a:rPr lang="zh-CN" altLang="zh-CN" dirty="0"/>
              <a:t>，</a:t>
            </a:r>
            <a:r>
              <a:rPr lang="en-US" altLang="zh-CN" dirty="0"/>
              <a:t>50</a:t>
            </a:r>
            <a:r>
              <a:rPr lang="zh-CN" altLang="zh-CN" dirty="0"/>
              <a:t>，</a:t>
            </a:r>
            <a:r>
              <a:rPr lang="en-US" altLang="zh-CN" dirty="0"/>
              <a:t>100</a:t>
            </a:r>
            <a:r>
              <a:rPr lang="zh-CN" altLang="zh-CN" dirty="0"/>
              <a:t>，和</a:t>
            </a:r>
            <a:r>
              <a:rPr lang="en-US" altLang="zh-CN" dirty="0"/>
              <a:t>200ns</a:t>
            </a:r>
            <a:r>
              <a:rPr lang="zh-CN" altLang="zh-CN" dirty="0"/>
              <a:t>）和稳定的带隙参考基线。</a:t>
            </a:r>
            <a:r>
              <a:rPr lang="en-US" altLang="zh-CN" dirty="0"/>
              <a:t>DDF</a:t>
            </a:r>
            <a:r>
              <a:rPr lang="zh-CN" altLang="zh-CN" dirty="0"/>
              <a:t>架构提供了更高的模拟动态范围，在输入电容比</a:t>
            </a:r>
            <a:r>
              <a:rPr lang="en-US" altLang="zh-CN" dirty="0"/>
              <a:t>200 pF</a:t>
            </a:r>
            <a:r>
              <a:rPr lang="zh-CN" altLang="zh-CN" dirty="0"/>
              <a:t>的小很多时可以得到相对较高的分辨率。增益是可调的八个值（</a:t>
            </a:r>
            <a:r>
              <a:rPr lang="en-US" altLang="zh-CN" dirty="0"/>
              <a:t>0.5</a:t>
            </a:r>
            <a:r>
              <a:rPr lang="zh-CN" altLang="zh-CN" dirty="0"/>
              <a:t>，</a:t>
            </a:r>
            <a:r>
              <a:rPr lang="en-US" altLang="zh-CN" dirty="0"/>
              <a:t>1</a:t>
            </a:r>
            <a:r>
              <a:rPr lang="zh-CN" altLang="zh-CN" dirty="0"/>
              <a:t>，</a:t>
            </a:r>
            <a:r>
              <a:rPr lang="en-US" altLang="zh-CN" dirty="0"/>
              <a:t>3</a:t>
            </a:r>
            <a:r>
              <a:rPr lang="zh-CN" altLang="zh-CN" dirty="0"/>
              <a:t>，</a:t>
            </a:r>
            <a:r>
              <a:rPr lang="en-US" altLang="zh-CN" dirty="0"/>
              <a:t>4.5</a:t>
            </a:r>
            <a:r>
              <a:rPr lang="zh-CN" altLang="zh-CN" dirty="0"/>
              <a:t>，</a:t>
            </a:r>
            <a:r>
              <a:rPr lang="en-US" altLang="zh-CN" dirty="0"/>
              <a:t>6</a:t>
            </a:r>
            <a:r>
              <a:rPr lang="zh-CN" altLang="zh-CN" dirty="0"/>
              <a:t>，</a:t>
            </a:r>
            <a:r>
              <a:rPr lang="en-US" altLang="zh-CN" dirty="0"/>
              <a:t>9</a:t>
            </a:r>
            <a:r>
              <a:rPr lang="zh-CN" altLang="zh-CN" dirty="0"/>
              <a:t>，</a:t>
            </a:r>
            <a:r>
              <a:rPr lang="en-US" altLang="zh-CN" dirty="0"/>
              <a:t>12</a:t>
            </a:r>
            <a:r>
              <a:rPr lang="zh-CN" altLang="zh-CN" dirty="0"/>
              <a:t>，</a:t>
            </a:r>
            <a:r>
              <a:rPr lang="en-US" altLang="zh-CN" dirty="0"/>
              <a:t>16mV/ FC</a:t>
            </a:r>
            <a:r>
              <a:rPr lang="zh-CN" altLang="zh-CN" dirty="0"/>
              <a:t>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3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VMM</a:t>
            </a:r>
            <a:r>
              <a:rPr lang="zh-CN" altLang="en-US" dirty="0" smtClean="0"/>
              <a:t>配置界面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0" y="1196752"/>
            <a:ext cx="8831380" cy="4929411"/>
          </a:xfrm>
        </p:spPr>
      </p:pic>
      <p:sp>
        <p:nvSpPr>
          <p:cNvPr id="5" name="TextBox 4"/>
          <p:cNvSpPr txBox="1"/>
          <p:nvPr/>
        </p:nvSpPr>
        <p:spPr>
          <a:xfrm>
            <a:off x="3419872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80+24</a:t>
            </a:r>
            <a:r>
              <a:rPr lang="zh-CN" altLang="en-US" dirty="0" smtClean="0"/>
              <a:t>*</a:t>
            </a:r>
            <a:r>
              <a:rPr lang="en-US" altLang="zh-CN" dirty="0" smtClean="0"/>
              <a:t>64=1616bit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3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实验平台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16888"/>
            <a:ext cx="7461984" cy="5596488"/>
          </a:xfrm>
        </p:spPr>
      </p:pic>
    </p:spTree>
    <p:extLst>
      <p:ext uri="{BB962C8B-B14F-4D97-AF65-F5344CB8AC3E}">
        <p14:creationId xmlns:p14="http://schemas.microsoft.com/office/powerpoint/2010/main" val="2849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TGC</a:t>
            </a:r>
            <a:r>
              <a:rPr lang="zh-CN" altLang="zh-CN" dirty="0"/>
              <a:t>探测器前端</a:t>
            </a:r>
            <a:r>
              <a:rPr lang="en-US" altLang="zh-CN" dirty="0"/>
              <a:t>pad</a:t>
            </a:r>
            <a:r>
              <a:rPr lang="zh-CN" altLang="zh-CN" dirty="0"/>
              <a:t>信号采集板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0894"/>
            <a:ext cx="6984775" cy="5238581"/>
          </a:xfrm>
        </p:spPr>
      </p:pic>
      <p:sp>
        <p:nvSpPr>
          <p:cNvPr id="5" name="TextBox 4"/>
          <p:cNvSpPr txBox="1"/>
          <p:nvPr/>
        </p:nvSpPr>
        <p:spPr>
          <a:xfrm>
            <a:off x="0" y="2924944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6.5cm</a:t>
            </a:r>
            <a:r>
              <a:rPr lang="zh-CN" altLang="en-US" dirty="0" smtClean="0"/>
              <a:t>*</a:t>
            </a:r>
            <a:r>
              <a:rPr lang="en-US" altLang="zh-CN" dirty="0" smtClean="0"/>
              <a:t>16.5cm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VMM</a:t>
            </a:r>
            <a:r>
              <a:rPr lang="zh-CN" altLang="en-US" dirty="0" smtClean="0"/>
              <a:t>模拟输出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9494"/>
            <a:ext cx="7348998" cy="5511748"/>
          </a:xfrm>
        </p:spPr>
      </p:pic>
    </p:spTree>
    <p:extLst>
      <p:ext uri="{BB962C8B-B14F-4D97-AF65-F5344CB8AC3E}">
        <p14:creationId xmlns:p14="http://schemas.microsoft.com/office/powerpoint/2010/main" val="35174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VMM</a:t>
            </a:r>
            <a:r>
              <a:rPr lang="zh-CN" altLang="en-US" dirty="0"/>
              <a:t>数字输出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268760"/>
            <a:ext cx="7222889" cy="55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4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VMM</a:t>
            </a:r>
            <a:r>
              <a:rPr lang="zh-CN" altLang="en-US" dirty="0" smtClean="0"/>
              <a:t>数字输出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" y="2852936"/>
            <a:ext cx="9113719" cy="1841817"/>
          </a:xfrm>
        </p:spPr>
      </p:pic>
    </p:spTree>
    <p:extLst>
      <p:ext uri="{BB962C8B-B14F-4D97-AF65-F5344CB8AC3E}">
        <p14:creationId xmlns:p14="http://schemas.microsoft.com/office/powerpoint/2010/main" val="42854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VMM</a:t>
            </a:r>
            <a:r>
              <a:rPr lang="zh-CN" altLang="en-US" dirty="0"/>
              <a:t>数字输出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" y="1412776"/>
            <a:ext cx="9042188" cy="4680520"/>
          </a:xfrm>
        </p:spPr>
      </p:pic>
    </p:spTree>
    <p:extLst>
      <p:ext uri="{BB962C8B-B14F-4D97-AF65-F5344CB8AC3E}">
        <p14:creationId xmlns:p14="http://schemas.microsoft.com/office/powerpoint/2010/main" val="232484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2420888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谢谢大家！</a:t>
            </a:r>
            <a:endParaRPr lang="zh-CN" alt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ATLAS</a:t>
            </a:r>
            <a:r>
              <a:rPr lang="zh-CN" altLang="zh-CN" dirty="0"/>
              <a:t>（A Toroidal LHC ApparatuS），</a:t>
            </a:r>
            <a:r>
              <a:rPr lang="zh-CN" altLang="zh-CN" dirty="0" smtClean="0"/>
              <a:t>是</a:t>
            </a:r>
            <a:r>
              <a:rPr lang="zh-CN" altLang="en-US" dirty="0" smtClean="0"/>
              <a:t>欧洲核子中心（</a:t>
            </a:r>
            <a:r>
              <a:rPr lang="zh-CN" altLang="zh-CN" dirty="0" smtClean="0"/>
              <a:t>CERN</a:t>
            </a:r>
            <a:r>
              <a:rPr lang="zh-CN" altLang="en-US" dirty="0" smtClean="0"/>
              <a:t>）</a:t>
            </a:r>
            <a:r>
              <a:rPr lang="zh-CN" altLang="zh-CN" dirty="0" smtClean="0"/>
              <a:t>的</a:t>
            </a:r>
            <a:r>
              <a:rPr lang="zh-CN" altLang="en-US" dirty="0" smtClean="0"/>
              <a:t>大型强子对撞器</a:t>
            </a:r>
            <a:r>
              <a:rPr lang="zh-CN" altLang="zh-CN" dirty="0" smtClean="0"/>
              <a:t>（</a:t>
            </a:r>
            <a:r>
              <a:rPr lang="zh-CN" altLang="zh-CN" dirty="0"/>
              <a:t>LHC）的重要探测器，</a:t>
            </a:r>
            <a:r>
              <a:rPr lang="en-US" altLang="zh-CN" dirty="0"/>
              <a:t>2012</a:t>
            </a:r>
            <a:r>
              <a:rPr lang="zh-CN" altLang="zh-CN" dirty="0"/>
              <a:t>年该探测器和</a:t>
            </a:r>
            <a:r>
              <a:rPr lang="en-US" altLang="zh-CN" dirty="0"/>
              <a:t>CMS</a:t>
            </a:r>
            <a:r>
              <a:rPr lang="zh-CN" altLang="zh-CN" dirty="0"/>
              <a:t>探测器同时发现了</a:t>
            </a:r>
            <a:r>
              <a:rPr lang="en-US" altLang="zh-CN" dirty="0"/>
              <a:t>Higgs</a:t>
            </a:r>
            <a:r>
              <a:rPr lang="zh-CN" altLang="zh-CN" dirty="0"/>
              <a:t>粒子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为了更深入的进行高能物理的研究，</a:t>
            </a:r>
            <a:r>
              <a:rPr lang="en-US" altLang="zh-CN" dirty="0"/>
              <a:t>Atlas</a:t>
            </a:r>
            <a:r>
              <a:rPr lang="zh-CN" altLang="zh-CN" dirty="0"/>
              <a:t>探测器将进行两次升级，目前正处在</a:t>
            </a:r>
            <a:r>
              <a:rPr lang="en-US" altLang="zh-CN" dirty="0"/>
              <a:t>phase1</a:t>
            </a:r>
            <a:r>
              <a:rPr lang="zh-CN" altLang="zh-CN" dirty="0"/>
              <a:t>的升级当中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我们组将负责这次升级中</a:t>
            </a:r>
            <a:r>
              <a:rPr lang="en-US" altLang="zh-CN" dirty="0"/>
              <a:t>TGC</a:t>
            </a:r>
            <a:r>
              <a:rPr lang="zh-CN" altLang="zh-CN" dirty="0"/>
              <a:t>前端电子学</a:t>
            </a:r>
            <a:r>
              <a:rPr lang="zh-CN" altLang="zh-CN" dirty="0" smtClean="0"/>
              <a:t>读出</a:t>
            </a:r>
            <a:r>
              <a:rPr lang="zh-CN" altLang="en-US" dirty="0" smtClean="0"/>
              <a:t>板</a:t>
            </a:r>
            <a:r>
              <a:rPr lang="zh-CN" altLang="zh-CN" dirty="0" smtClean="0"/>
              <a:t>的</a:t>
            </a:r>
            <a:r>
              <a:rPr lang="zh-CN" altLang="zh-CN" dirty="0"/>
              <a:t>研制。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1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探测器结构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6696744" cy="5325122"/>
          </a:xfrm>
        </p:spPr>
      </p:pic>
    </p:spTree>
    <p:extLst>
      <p:ext uri="{BB962C8B-B14F-4D97-AF65-F5344CB8AC3E}">
        <p14:creationId xmlns:p14="http://schemas.microsoft.com/office/powerpoint/2010/main" val="25308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04639"/>
          </a:xfrm>
        </p:spPr>
      </p:pic>
    </p:spTree>
    <p:extLst>
      <p:ext uri="{BB962C8B-B14F-4D97-AF65-F5344CB8AC3E}">
        <p14:creationId xmlns:p14="http://schemas.microsoft.com/office/powerpoint/2010/main" val="26864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Muon</a:t>
            </a:r>
            <a:r>
              <a:rPr lang="zh-CN" altLang="zh-CN" dirty="0"/>
              <a:t>谱仪端盖近端探测器的结构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9928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探测器的结构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36510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Pads L0 trigger</a:t>
            </a:r>
          </a:p>
          <a:p>
            <a:r>
              <a:rPr lang="en-US" altLang="zh-CN" dirty="0" smtClean="0"/>
              <a:t>Strip  L1 trigger</a:t>
            </a:r>
          </a:p>
          <a:p>
            <a:r>
              <a:rPr lang="en-US" altLang="zh-CN" dirty="0" smtClean="0"/>
              <a:t>Wire  </a:t>
            </a:r>
            <a:r>
              <a:rPr lang="zh-CN" altLang="en-US" dirty="0" smtClean="0"/>
              <a:t>离线精确定位</a:t>
            </a:r>
            <a:r>
              <a:rPr lang="en-US" altLang="zh-CN" dirty="0" smtClean="0"/>
              <a:t>tracker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TGC</a:t>
            </a:r>
            <a:r>
              <a:rPr lang="zh-CN" altLang="zh-CN" dirty="0"/>
              <a:t>前端电子学读出板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CN" altLang="zh-CN" dirty="0"/>
              <a:t>采集板结构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080891" y="1556792"/>
            <a:ext cx="7056783" cy="2232247"/>
            <a:chOff x="0" y="0"/>
            <a:chExt cx="5081872" cy="1053565"/>
          </a:xfrm>
        </p:grpSpPr>
        <p:sp>
          <p:nvSpPr>
            <p:cNvPr id="5" name="文本框 2"/>
            <p:cNvSpPr txBox="1">
              <a:spLocks noChangeArrowheads="1"/>
            </p:cNvSpPr>
            <p:nvPr/>
          </p:nvSpPr>
          <p:spPr bwMode="auto">
            <a:xfrm>
              <a:off x="2170497" y="9625"/>
              <a:ext cx="788670" cy="10439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66675"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 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  <a:p>
              <a:pPr indent="66675"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FPGA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XC7K70T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1082842" y="4812"/>
              <a:ext cx="692785" cy="268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88E1111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4263992" y="0"/>
              <a:ext cx="817880" cy="1048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 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  <a:p>
              <a:pPr indent="200025"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GFZ Connecter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8" name="文本框 2"/>
            <p:cNvSpPr txBox="1">
              <a:spLocks noChangeArrowheads="1"/>
            </p:cNvSpPr>
            <p:nvPr/>
          </p:nvSpPr>
          <p:spPr bwMode="auto">
            <a:xfrm>
              <a:off x="3354404" y="4812"/>
              <a:ext cx="524510" cy="27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VMM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0" y="4812"/>
              <a:ext cx="692785" cy="268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Ethernet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0" name="文本框 2"/>
            <p:cNvSpPr txBox="1">
              <a:spLocks noChangeArrowheads="1"/>
            </p:cNvSpPr>
            <p:nvPr/>
          </p:nvSpPr>
          <p:spPr bwMode="auto">
            <a:xfrm>
              <a:off x="1087655" y="389823"/>
              <a:ext cx="692785" cy="268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33350"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JTAG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 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1" name="文本框 2"/>
            <p:cNvSpPr txBox="1">
              <a:spLocks noChangeArrowheads="1"/>
            </p:cNvSpPr>
            <p:nvPr/>
          </p:nvSpPr>
          <p:spPr bwMode="auto">
            <a:xfrm>
              <a:off x="1082842" y="784458"/>
              <a:ext cx="692785" cy="268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MiniSAS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 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2" name="文本框 2"/>
            <p:cNvSpPr txBox="1">
              <a:spLocks noChangeArrowheads="1"/>
            </p:cNvSpPr>
            <p:nvPr/>
          </p:nvSpPr>
          <p:spPr bwMode="auto">
            <a:xfrm>
              <a:off x="3354404" y="279132"/>
              <a:ext cx="524510" cy="254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VMM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3" name="文本框 2"/>
            <p:cNvSpPr txBox="1">
              <a:spLocks noChangeArrowheads="1"/>
            </p:cNvSpPr>
            <p:nvPr/>
          </p:nvSpPr>
          <p:spPr bwMode="auto">
            <a:xfrm>
              <a:off x="3354404" y="534202"/>
              <a:ext cx="524510" cy="259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VMM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4" name="文本框 2"/>
            <p:cNvSpPr txBox="1">
              <a:spLocks noChangeArrowheads="1"/>
            </p:cNvSpPr>
            <p:nvPr/>
          </p:nvSpPr>
          <p:spPr bwMode="auto">
            <a:xfrm>
              <a:off x="3354404" y="789271"/>
              <a:ext cx="524510" cy="259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Calibri"/>
                  <a:ea typeface="宋体"/>
                  <a:cs typeface="Times New Roman"/>
                </a:rPr>
                <a:t>VMM</a:t>
              </a:r>
              <a:endParaRPr lang="zh-CN" sz="1050" kern="100">
                <a:effectLst/>
                <a:latin typeface="Calibri"/>
                <a:ea typeface="宋体"/>
                <a:cs typeface="Times New Roman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1780674" y="134753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1771049" y="519764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1771049" y="914400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693019" y="129941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2954956" y="139566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2959769" y="380197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2954956" y="654517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2959769" y="919212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3874169" y="144378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3869356" y="413886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3869356" y="664143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3878981" y="924025"/>
              <a:ext cx="391160" cy="4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39552" y="40770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采集板通过</a:t>
            </a:r>
            <a:r>
              <a:rPr lang="en-US" altLang="zh-CN" sz="2400" dirty="0"/>
              <a:t>GFZ</a:t>
            </a:r>
            <a:r>
              <a:rPr lang="zh-CN" altLang="zh-CN" sz="2400" dirty="0"/>
              <a:t>接插件（</a:t>
            </a:r>
            <a:r>
              <a:rPr lang="en-US" altLang="zh-CN" sz="2400" dirty="0"/>
              <a:t>10*30</a:t>
            </a:r>
            <a:r>
              <a:rPr lang="zh-CN" altLang="zh-CN" sz="2400" dirty="0"/>
              <a:t>）接收来自</a:t>
            </a:r>
            <a:r>
              <a:rPr lang="en-US" altLang="zh-CN" sz="2400" dirty="0"/>
              <a:t>TGC</a:t>
            </a:r>
            <a:r>
              <a:rPr lang="zh-CN" altLang="zh-CN" sz="2400" dirty="0"/>
              <a:t>探测器的</a:t>
            </a:r>
            <a:r>
              <a:rPr lang="en-US" altLang="zh-CN" sz="2400" dirty="0"/>
              <a:t>256</a:t>
            </a:r>
            <a:r>
              <a:rPr lang="zh-CN" altLang="zh-CN" sz="2400" dirty="0"/>
              <a:t>路前端模拟信号，经过保护电路送入四个</a:t>
            </a:r>
            <a:r>
              <a:rPr lang="en-US" altLang="zh-CN" sz="2400" dirty="0"/>
              <a:t>VMM2</a:t>
            </a:r>
            <a:r>
              <a:rPr lang="zh-CN" altLang="zh-CN" sz="2400" dirty="0"/>
              <a:t>芯片中。</a:t>
            </a:r>
            <a:r>
              <a:rPr lang="en-US" altLang="zh-CN" sz="2400" dirty="0"/>
              <a:t>VMM2</a:t>
            </a:r>
            <a:r>
              <a:rPr lang="zh-CN" altLang="zh-CN" sz="2400" dirty="0"/>
              <a:t>的输出数字信号进入</a:t>
            </a:r>
            <a:r>
              <a:rPr lang="en-US" altLang="zh-CN" sz="2400" dirty="0"/>
              <a:t>FPGA</a:t>
            </a:r>
            <a:r>
              <a:rPr lang="zh-CN" altLang="zh-CN" sz="2400" dirty="0"/>
              <a:t>，并在</a:t>
            </a:r>
            <a:r>
              <a:rPr lang="en-US" altLang="zh-CN" sz="2400" dirty="0"/>
              <a:t>FPGA</a:t>
            </a:r>
            <a:r>
              <a:rPr lang="zh-CN" altLang="zh-CN" sz="2400" dirty="0"/>
              <a:t>中完成相应的读出和分析。</a:t>
            </a:r>
            <a:r>
              <a:rPr lang="en-US" altLang="zh-CN" sz="2400" dirty="0"/>
              <a:t>VMM2</a:t>
            </a:r>
            <a:r>
              <a:rPr lang="zh-CN" altLang="zh-CN" sz="2400" dirty="0"/>
              <a:t>的输出模拟信号直接由</a:t>
            </a:r>
            <a:r>
              <a:rPr lang="en-US" altLang="zh-CN" sz="2400" dirty="0"/>
              <a:t>SMA</a:t>
            </a:r>
            <a:r>
              <a:rPr lang="zh-CN" altLang="zh-CN" sz="2400" dirty="0"/>
              <a:t>接口引出。</a:t>
            </a:r>
            <a:r>
              <a:rPr lang="en-US" altLang="zh-CN" sz="2400" dirty="0"/>
              <a:t>FPGA</a:t>
            </a:r>
            <a:r>
              <a:rPr lang="zh-CN" altLang="zh-CN" sz="2400" dirty="0"/>
              <a:t>通过网口与上位机通讯，实现上位机对</a:t>
            </a:r>
            <a:r>
              <a:rPr lang="en-US" altLang="zh-CN" sz="2400" dirty="0"/>
              <a:t>VMM2</a:t>
            </a:r>
            <a:r>
              <a:rPr lang="zh-CN" altLang="zh-CN" sz="2400" dirty="0"/>
              <a:t>的配置和</a:t>
            </a:r>
            <a:r>
              <a:rPr lang="en-US" altLang="zh-CN" sz="2400" dirty="0"/>
              <a:t>FPGA</a:t>
            </a:r>
            <a:r>
              <a:rPr lang="zh-CN" altLang="zh-CN" sz="2400" dirty="0"/>
              <a:t>数据向上位机的数据传输。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65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VMM2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0" y="1772816"/>
            <a:ext cx="8827148" cy="3915663"/>
          </a:xfrm>
        </p:spPr>
      </p:pic>
    </p:spTree>
    <p:extLst>
      <p:ext uri="{BB962C8B-B14F-4D97-AF65-F5344CB8AC3E}">
        <p14:creationId xmlns:p14="http://schemas.microsoft.com/office/powerpoint/2010/main" val="11477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324</Words>
  <Application>Microsoft Office PowerPoint</Application>
  <PresentationFormat>全屏显示(4:3)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1_Office 主题​​</vt:lpstr>
      <vt:lpstr>TGC探测器前端pad信号采集板（PFEB）的研制</vt:lpstr>
      <vt:lpstr>背景简介</vt:lpstr>
      <vt:lpstr>Atlas探测器结构</vt:lpstr>
      <vt:lpstr>PowerPoint 演示文稿</vt:lpstr>
      <vt:lpstr>Muon谱仪端盖近端探测器的结构</vt:lpstr>
      <vt:lpstr>探测器的结构</vt:lpstr>
      <vt:lpstr>TGC前端电子学读出板</vt:lpstr>
      <vt:lpstr>采集板结构</vt:lpstr>
      <vt:lpstr>VMM2结构</vt:lpstr>
      <vt:lpstr>VMM2芯片</vt:lpstr>
      <vt:lpstr>VMM配置界面</vt:lpstr>
      <vt:lpstr>实验平台</vt:lpstr>
      <vt:lpstr>TGC探测器前端pad信号采集板</vt:lpstr>
      <vt:lpstr>VMM模拟输出</vt:lpstr>
      <vt:lpstr>VMM数字输出</vt:lpstr>
      <vt:lpstr>VMM数字输出</vt:lpstr>
      <vt:lpstr>VMM数字输出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TGC探测器前端pad信号采集板（PFEB）的研制</dc:title>
  <dc:creator>wangxu</dc:creator>
  <cp:lastModifiedBy>wangxu</cp:lastModifiedBy>
  <cp:revision>15</cp:revision>
  <dcterms:created xsi:type="dcterms:W3CDTF">2015-08-16T11:47:12Z</dcterms:created>
  <dcterms:modified xsi:type="dcterms:W3CDTF">2015-08-18T00:00:37Z</dcterms:modified>
</cp:coreProperties>
</file>