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1" r:id="rId2"/>
    <p:sldId id="272" r:id="rId3"/>
    <p:sldId id="276" r:id="rId4"/>
    <p:sldId id="275" r:id="rId5"/>
    <p:sldId id="318" r:id="rId6"/>
    <p:sldId id="279" r:id="rId7"/>
    <p:sldId id="280" r:id="rId8"/>
    <p:sldId id="281" r:id="rId9"/>
    <p:sldId id="317" r:id="rId10"/>
    <p:sldId id="289" r:id="rId11"/>
    <p:sldId id="290" r:id="rId12"/>
    <p:sldId id="291" r:id="rId13"/>
    <p:sldId id="292" r:id="rId14"/>
    <p:sldId id="282" r:id="rId15"/>
    <p:sldId id="283" r:id="rId16"/>
    <p:sldId id="284" r:id="rId17"/>
    <p:sldId id="286" r:id="rId18"/>
    <p:sldId id="287" r:id="rId19"/>
    <p:sldId id="288" r:id="rId20"/>
    <p:sldId id="278" r:id="rId21"/>
    <p:sldId id="277" r:id="rId22"/>
    <p:sldId id="293" r:id="rId23"/>
    <p:sldId id="294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7" r:id="rId33"/>
    <p:sldId id="308" r:id="rId34"/>
    <p:sldId id="309" r:id="rId35"/>
    <p:sldId id="273" r:id="rId36"/>
    <p:sldId id="316" r:id="rId37"/>
    <p:sldId id="305" r:id="rId38"/>
    <p:sldId id="306" r:id="rId39"/>
    <p:sldId id="310" r:id="rId40"/>
    <p:sldId id="304" r:id="rId41"/>
    <p:sldId id="311" r:id="rId42"/>
    <p:sldId id="312" r:id="rId43"/>
    <p:sldId id="313" r:id="rId44"/>
    <p:sldId id="315" r:id="rId45"/>
  </p:sldIdLst>
  <p:sldSz cx="10080625" cy="6985000"/>
  <p:notesSz cx="6858000" cy="9144000"/>
  <p:defaultTextStyle>
    <a:defPPr>
      <a:defRPr lang="zh-CN"/>
    </a:defPPr>
    <a:lvl1pPr marL="0" algn="l" defTabSz="9751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558" algn="l" defTabSz="9751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116" algn="l" defTabSz="9751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2674" algn="l" defTabSz="9751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232" algn="l" defTabSz="9751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7790" algn="l" defTabSz="9751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5348" algn="l" defTabSz="9751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2907" algn="l" defTabSz="9751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0465" algn="l" defTabSz="9751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45" autoAdjust="0"/>
  </p:normalViewPr>
  <p:slideViewPr>
    <p:cSldViewPr>
      <p:cViewPr varScale="1">
        <p:scale>
          <a:sx n="82" d="100"/>
          <a:sy n="82" d="100"/>
        </p:scale>
        <p:origin x="-120" y="-448"/>
      </p:cViewPr>
      <p:guideLst>
        <p:guide orient="horz" pos="220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70978-F88D-4EEB-BAEC-BEF564E25B5C}" type="datetimeFigureOut">
              <a:rPr lang="zh-CN" altLang="en-US" smtClean="0"/>
              <a:pPr/>
              <a:t>15/8/19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6DC44-6AED-4798-9020-D4712B363F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13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6047" y="2169878"/>
            <a:ext cx="8568531" cy="1497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2094" y="3958166"/>
            <a:ext cx="7056438" cy="17850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2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0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04031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6B6575BB-CBD7-4D6F-983E-54EEBF01D376}" type="datetimeFigureOut">
              <a:rPr lang="zh-CN" altLang="en-US" smtClean="0"/>
              <a:pPr/>
              <a:t>15/8/19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44214" y="6474060"/>
            <a:ext cx="3192198" cy="3718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224448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34785ADA-E9E1-4B80-B5EE-7197A8CC0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70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5873" y="4889500"/>
            <a:ext cx="6048375" cy="57723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5873" y="624123"/>
            <a:ext cx="6048375" cy="4191000"/>
          </a:xfrm>
        </p:spPr>
        <p:txBody>
          <a:bodyPr/>
          <a:lstStyle>
            <a:lvl1pPr marL="0" indent="0">
              <a:buNone/>
              <a:defRPr sz="3400"/>
            </a:lvl1pPr>
            <a:lvl2pPr marL="487558" indent="0">
              <a:buNone/>
              <a:defRPr sz="3000"/>
            </a:lvl2pPr>
            <a:lvl3pPr marL="975116" indent="0">
              <a:buNone/>
              <a:defRPr sz="2600"/>
            </a:lvl3pPr>
            <a:lvl4pPr marL="1462674" indent="0">
              <a:buNone/>
              <a:defRPr sz="2100"/>
            </a:lvl4pPr>
            <a:lvl5pPr marL="1950232" indent="0">
              <a:buNone/>
              <a:defRPr sz="2100"/>
            </a:lvl5pPr>
            <a:lvl6pPr marL="2437790" indent="0">
              <a:buNone/>
              <a:defRPr sz="2100"/>
            </a:lvl6pPr>
            <a:lvl7pPr marL="2925348" indent="0">
              <a:buNone/>
              <a:defRPr sz="2100"/>
            </a:lvl7pPr>
            <a:lvl8pPr marL="3412907" indent="0">
              <a:buNone/>
              <a:defRPr sz="2100"/>
            </a:lvl8pPr>
            <a:lvl9pPr marL="3900465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5873" y="5466733"/>
            <a:ext cx="6048375" cy="819767"/>
          </a:xfrm>
        </p:spPr>
        <p:txBody>
          <a:bodyPr/>
          <a:lstStyle>
            <a:lvl1pPr marL="0" indent="0">
              <a:buNone/>
              <a:defRPr sz="1500"/>
            </a:lvl1pPr>
            <a:lvl2pPr marL="487558" indent="0">
              <a:buNone/>
              <a:defRPr sz="1300"/>
            </a:lvl2pPr>
            <a:lvl3pPr marL="975116" indent="0">
              <a:buNone/>
              <a:defRPr sz="1100"/>
            </a:lvl3pPr>
            <a:lvl4pPr marL="1462674" indent="0">
              <a:buNone/>
              <a:defRPr sz="1000"/>
            </a:lvl4pPr>
            <a:lvl5pPr marL="1950232" indent="0">
              <a:buNone/>
              <a:defRPr sz="1000"/>
            </a:lvl5pPr>
            <a:lvl6pPr marL="2437790" indent="0">
              <a:buNone/>
              <a:defRPr sz="1000"/>
            </a:lvl6pPr>
            <a:lvl7pPr marL="2925348" indent="0">
              <a:buNone/>
              <a:defRPr sz="1000"/>
            </a:lvl7pPr>
            <a:lvl8pPr marL="3412907" indent="0">
              <a:buNone/>
              <a:defRPr sz="1000"/>
            </a:lvl8pPr>
            <a:lvl9pPr marL="39004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04031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6B6575BB-CBD7-4D6F-983E-54EEBF01D376}" type="datetimeFigureOut">
              <a:rPr lang="zh-CN" altLang="en-US" smtClean="0"/>
              <a:pPr/>
              <a:t>15/8/19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444214" y="6474060"/>
            <a:ext cx="3192198" cy="3718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224448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34785ADA-E9E1-4B80-B5EE-7197A8CC0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00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04031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6B6575BB-CBD7-4D6F-983E-54EEBF01D376}" type="datetimeFigureOut">
              <a:rPr lang="zh-CN" altLang="en-US" smtClean="0"/>
              <a:pPr/>
              <a:t>15/8/19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44214" y="6474060"/>
            <a:ext cx="3192198" cy="3718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224448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34785ADA-E9E1-4B80-B5EE-7197A8CC0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062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057499" y="284574"/>
            <a:ext cx="2500906" cy="606983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4785" y="284574"/>
            <a:ext cx="7334704" cy="606983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04031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6B6575BB-CBD7-4D6F-983E-54EEBF01D376}" type="datetimeFigureOut">
              <a:rPr lang="zh-CN" altLang="en-US" smtClean="0"/>
              <a:pPr/>
              <a:t>15/8/19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44214" y="6474060"/>
            <a:ext cx="3192198" cy="3718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224448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34785ADA-E9E1-4B80-B5EE-7197A8CC0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13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6047" y="2169878"/>
            <a:ext cx="8568531" cy="1497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2094" y="3958166"/>
            <a:ext cx="7056438" cy="17850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2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0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04031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6B6575BB-CBD7-4D6F-983E-54EEBF01D376}" type="datetimeFigureOut">
              <a:rPr lang="zh-CN" altLang="en-US" smtClean="0"/>
              <a:pPr/>
              <a:t>15/8/19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44214" y="6474060"/>
            <a:ext cx="3192198" cy="3718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224448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34785ADA-E9E1-4B80-B5EE-7197A8CC0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30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04031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6B6575BB-CBD7-4D6F-983E-54EEBF01D376}" type="datetimeFigureOut">
              <a:rPr lang="zh-CN" altLang="en-US" smtClean="0"/>
              <a:pPr/>
              <a:t>15/8/19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44214" y="6474060"/>
            <a:ext cx="3192198" cy="3718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224448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34785ADA-E9E1-4B80-B5EE-7197A8CC0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40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6300" y="4488510"/>
            <a:ext cx="8568531" cy="1387299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6300" y="2960542"/>
            <a:ext cx="8568531" cy="1527968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75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51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26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02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377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253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129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004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04031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6B6575BB-CBD7-4D6F-983E-54EEBF01D376}" type="datetimeFigureOut">
              <a:rPr lang="zh-CN" altLang="en-US" smtClean="0"/>
              <a:pPr/>
              <a:t>15/8/19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44214" y="6474060"/>
            <a:ext cx="3192198" cy="3718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224448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34785ADA-E9E1-4B80-B5EE-7197A8CC0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88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4785" y="1660555"/>
            <a:ext cx="4917805" cy="469385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640601" y="1660555"/>
            <a:ext cx="4917805" cy="469385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04031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6B6575BB-CBD7-4D6F-983E-54EEBF01D376}" type="datetimeFigureOut">
              <a:rPr lang="zh-CN" altLang="en-US" smtClean="0"/>
              <a:pPr/>
              <a:t>15/8/19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444214" y="6474060"/>
            <a:ext cx="3192198" cy="3718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224448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34785ADA-E9E1-4B80-B5EE-7197A8CC0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45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031" y="279724"/>
            <a:ext cx="9072563" cy="116416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031" y="1563541"/>
            <a:ext cx="4454027" cy="65160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558" indent="0">
              <a:buNone/>
              <a:defRPr sz="2100" b="1"/>
            </a:lvl2pPr>
            <a:lvl3pPr marL="975116" indent="0">
              <a:buNone/>
              <a:defRPr sz="1900" b="1"/>
            </a:lvl3pPr>
            <a:lvl4pPr marL="1462674" indent="0">
              <a:buNone/>
              <a:defRPr sz="1700" b="1"/>
            </a:lvl4pPr>
            <a:lvl5pPr marL="1950232" indent="0">
              <a:buNone/>
              <a:defRPr sz="1700" b="1"/>
            </a:lvl5pPr>
            <a:lvl6pPr marL="2437790" indent="0">
              <a:buNone/>
              <a:defRPr sz="1700" b="1"/>
            </a:lvl6pPr>
            <a:lvl7pPr marL="2925348" indent="0">
              <a:buNone/>
              <a:defRPr sz="1700" b="1"/>
            </a:lvl7pPr>
            <a:lvl8pPr marL="3412907" indent="0">
              <a:buNone/>
              <a:defRPr sz="1700" b="1"/>
            </a:lvl8pPr>
            <a:lvl9pPr marL="3900465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031" y="2215150"/>
            <a:ext cx="4454027" cy="4024460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20818" y="1563541"/>
            <a:ext cx="4455776" cy="65160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558" indent="0">
              <a:buNone/>
              <a:defRPr sz="2100" b="1"/>
            </a:lvl2pPr>
            <a:lvl3pPr marL="975116" indent="0">
              <a:buNone/>
              <a:defRPr sz="1900" b="1"/>
            </a:lvl3pPr>
            <a:lvl4pPr marL="1462674" indent="0">
              <a:buNone/>
              <a:defRPr sz="1700" b="1"/>
            </a:lvl4pPr>
            <a:lvl5pPr marL="1950232" indent="0">
              <a:buNone/>
              <a:defRPr sz="1700" b="1"/>
            </a:lvl5pPr>
            <a:lvl6pPr marL="2437790" indent="0">
              <a:buNone/>
              <a:defRPr sz="1700" b="1"/>
            </a:lvl6pPr>
            <a:lvl7pPr marL="2925348" indent="0">
              <a:buNone/>
              <a:defRPr sz="1700" b="1"/>
            </a:lvl7pPr>
            <a:lvl8pPr marL="3412907" indent="0">
              <a:buNone/>
              <a:defRPr sz="1700" b="1"/>
            </a:lvl8pPr>
            <a:lvl9pPr marL="3900465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20818" y="2215150"/>
            <a:ext cx="4455776" cy="4024460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04031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6B6575BB-CBD7-4D6F-983E-54EEBF01D376}" type="datetimeFigureOut">
              <a:rPr lang="zh-CN" altLang="en-US" smtClean="0"/>
              <a:pPr/>
              <a:t>15/8/19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444214" y="6474060"/>
            <a:ext cx="3192198" cy="3718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224448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34785ADA-E9E1-4B80-B5EE-7197A8CC0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2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04031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6B6575BB-CBD7-4D6F-983E-54EEBF01D376}" type="datetimeFigureOut">
              <a:rPr lang="zh-CN" altLang="en-US" smtClean="0"/>
              <a:pPr/>
              <a:t>15/8/19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444214" y="6474060"/>
            <a:ext cx="3192198" cy="3718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224448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34785ADA-E9E1-4B80-B5EE-7197A8CC0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79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04031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6B6575BB-CBD7-4D6F-983E-54EEBF01D376}" type="datetimeFigureOut">
              <a:rPr lang="zh-CN" altLang="en-US" smtClean="0"/>
              <a:pPr/>
              <a:t>15/8/19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444214" y="6474060"/>
            <a:ext cx="3192198" cy="3718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224448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34785ADA-E9E1-4B80-B5EE-7197A8CC0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43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032" y="278107"/>
            <a:ext cx="3316456" cy="118356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41245" y="278107"/>
            <a:ext cx="5635349" cy="596150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4032" y="1461676"/>
            <a:ext cx="3316456" cy="4777935"/>
          </a:xfrm>
        </p:spPr>
        <p:txBody>
          <a:bodyPr/>
          <a:lstStyle>
            <a:lvl1pPr marL="0" indent="0">
              <a:buNone/>
              <a:defRPr sz="1500"/>
            </a:lvl1pPr>
            <a:lvl2pPr marL="487558" indent="0">
              <a:buNone/>
              <a:defRPr sz="1300"/>
            </a:lvl2pPr>
            <a:lvl3pPr marL="975116" indent="0">
              <a:buNone/>
              <a:defRPr sz="1100"/>
            </a:lvl3pPr>
            <a:lvl4pPr marL="1462674" indent="0">
              <a:buNone/>
              <a:defRPr sz="1000"/>
            </a:lvl4pPr>
            <a:lvl5pPr marL="1950232" indent="0">
              <a:buNone/>
              <a:defRPr sz="1000"/>
            </a:lvl5pPr>
            <a:lvl6pPr marL="2437790" indent="0">
              <a:buNone/>
              <a:defRPr sz="1000"/>
            </a:lvl6pPr>
            <a:lvl7pPr marL="2925348" indent="0">
              <a:buNone/>
              <a:defRPr sz="1000"/>
            </a:lvl7pPr>
            <a:lvl8pPr marL="3412907" indent="0">
              <a:buNone/>
              <a:defRPr sz="1000"/>
            </a:lvl8pPr>
            <a:lvl9pPr marL="39004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04031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6B6575BB-CBD7-4D6F-983E-54EEBF01D376}" type="datetimeFigureOut">
              <a:rPr lang="zh-CN" altLang="en-US" smtClean="0"/>
              <a:pPr/>
              <a:t>15/8/19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444214" y="6474060"/>
            <a:ext cx="3192198" cy="3718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224448" y="6474060"/>
            <a:ext cx="2352146" cy="371887"/>
          </a:xfrm>
          <a:prstGeom prst="rect">
            <a:avLst/>
          </a:prstGeom>
        </p:spPr>
        <p:txBody>
          <a:bodyPr/>
          <a:lstStyle/>
          <a:p>
            <a:fld id="{34785ADA-E9E1-4B80-B5EE-7197A8CC06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04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4031" y="279725"/>
            <a:ext cx="4104233" cy="692496"/>
          </a:xfrm>
          <a:prstGeom prst="rect">
            <a:avLst/>
          </a:prstGeom>
        </p:spPr>
        <p:txBody>
          <a:bodyPr vert="horz" lIns="97512" tIns="48756" rIns="97512" bIns="48756" rtlCol="0" anchor="ctr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031" y="1629834"/>
            <a:ext cx="9072563" cy="4609777"/>
          </a:xfrm>
          <a:prstGeom prst="rect">
            <a:avLst/>
          </a:prstGeom>
        </p:spPr>
        <p:txBody>
          <a:bodyPr vert="horz" lIns="97512" tIns="48756" rIns="97512" bIns="4875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688" y="6372820"/>
            <a:ext cx="1337624" cy="432049"/>
          </a:xfrm>
          <a:prstGeom prst="rect">
            <a:avLst/>
          </a:prstGeom>
          <a:noFill/>
        </p:spPr>
      </p:pic>
      <p:sp>
        <p:nvSpPr>
          <p:cNvPr id="8" name="矩形 7"/>
          <p:cNvSpPr/>
          <p:nvPr userDrawn="1"/>
        </p:nvSpPr>
        <p:spPr>
          <a:xfrm>
            <a:off x="0" y="296556"/>
            <a:ext cx="215776" cy="6756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20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75116" rtl="0" eaLnBrk="1" latinLnBrk="0" hangingPunct="1">
        <a:spcBef>
          <a:spcPct val="0"/>
        </a:spcBef>
        <a:buNone/>
        <a:defRPr sz="2400" b="1" kern="1200">
          <a:solidFill>
            <a:srgbClr val="0070C0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65669" indent="-365669" algn="l" defTabSz="97511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2282" indent="-304724" algn="l" defTabSz="975116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indent="-243779" algn="l" defTabSz="97511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6453" indent="-243779" algn="l" defTabSz="9751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011" indent="-243779" algn="l" defTabSz="97511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569" indent="-243779" algn="l" defTabSz="9751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9128" indent="-243779" algn="l" defTabSz="9751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6686" indent="-243779" algn="l" defTabSz="9751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4244" indent="-243779" algn="l" defTabSz="9751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751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558" algn="l" defTabSz="9751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116" algn="l" defTabSz="9751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2674" algn="l" defTabSz="9751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232" algn="l" defTabSz="9751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790" algn="l" defTabSz="9751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5348" algn="l" defTabSz="9751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907" algn="l" defTabSz="9751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0465" algn="l" defTabSz="9751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20" Type="http://schemas.openxmlformats.org/officeDocument/2006/relationships/image" Target="../media/image37.png"/><Relationship Id="rId21" Type="http://schemas.openxmlformats.org/officeDocument/2006/relationships/image" Target="../media/image38.jpeg"/><Relationship Id="rId22" Type="http://schemas.openxmlformats.org/officeDocument/2006/relationships/image" Target="../media/image39.png"/><Relationship Id="rId23" Type="http://schemas.openxmlformats.org/officeDocument/2006/relationships/image" Target="../media/image40.png"/><Relationship Id="rId24" Type="http://schemas.openxmlformats.org/officeDocument/2006/relationships/image" Target="../media/image41.png"/><Relationship Id="rId25" Type="http://schemas.openxmlformats.org/officeDocument/2006/relationships/image" Target="../media/image42.png"/><Relationship Id="rId26" Type="http://schemas.openxmlformats.org/officeDocument/2006/relationships/image" Target="../media/image43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jpeg"/><Relationship Id="rId15" Type="http://schemas.openxmlformats.org/officeDocument/2006/relationships/image" Target="../media/image32.jpeg"/><Relationship Id="rId16" Type="http://schemas.openxmlformats.org/officeDocument/2006/relationships/image" Target="../media/image33.jpeg"/><Relationship Id="rId17" Type="http://schemas.openxmlformats.org/officeDocument/2006/relationships/image" Target="../media/image34.jpeg"/><Relationship Id="rId18" Type="http://schemas.openxmlformats.org/officeDocument/2006/relationships/image" Target="../media/image35.jpeg"/><Relationship Id="rId19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5" Type="http://schemas.openxmlformats.org/officeDocument/2006/relationships/image" Target="../media/image75.jpeg"/><Relationship Id="rId6" Type="http://schemas.openxmlformats.org/officeDocument/2006/relationships/image" Target="../media/image7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4" Type="http://schemas.openxmlformats.org/officeDocument/2006/relationships/image" Target="../media/image79.jpeg"/><Relationship Id="rId5" Type="http://schemas.openxmlformats.org/officeDocument/2006/relationships/image" Target="../media/image8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4" Type="http://schemas.openxmlformats.org/officeDocument/2006/relationships/image" Target="../media/image8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4" Type="http://schemas.openxmlformats.org/officeDocument/2006/relationships/image" Target="../media/image93.jpeg"/><Relationship Id="rId5" Type="http://schemas.openxmlformats.org/officeDocument/2006/relationships/image" Target="../media/image94.jpeg"/><Relationship Id="rId6" Type="http://schemas.openxmlformats.org/officeDocument/2006/relationships/image" Target="../media/image95.jpeg"/><Relationship Id="rId7" Type="http://schemas.openxmlformats.org/officeDocument/2006/relationships/image" Target="../media/image9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4" Type="http://schemas.openxmlformats.org/officeDocument/2006/relationships/image" Target="../media/image100.jpeg"/><Relationship Id="rId5" Type="http://schemas.openxmlformats.org/officeDocument/2006/relationships/image" Target="../media/image101.jpeg"/><Relationship Id="rId6" Type="http://schemas.openxmlformats.org/officeDocument/2006/relationships/image" Target="../media/image102.jpeg"/><Relationship Id="rId7" Type="http://schemas.openxmlformats.org/officeDocument/2006/relationships/image" Target="../media/image103.jpeg"/><Relationship Id="rId8" Type="http://schemas.openxmlformats.org/officeDocument/2006/relationships/image" Target="../media/image104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4" Type="http://schemas.openxmlformats.org/officeDocument/2006/relationships/image" Target="../media/image11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0.jpeg"/><Relationship Id="rId3" Type="http://schemas.openxmlformats.org/officeDocument/2006/relationships/image" Target="../media/image1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4.png"/><Relationship Id="rId3" Type="http://schemas.openxmlformats.org/officeDocument/2006/relationships/image" Target="../media/image1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6.png"/><Relationship Id="rId3" Type="http://schemas.openxmlformats.org/officeDocument/2006/relationships/image" Target="../media/image127.jpeg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7.png"/><Relationship Id="rId12" Type="http://schemas.openxmlformats.org/officeDocument/2006/relationships/image" Target="../media/image138.png"/><Relationship Id="rId13" Type="http://schemas.openxmlformats.org/officeDocument/2006/relationships/image" Target="../media/image13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8.jpe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png"/><Relationship Id="rId9" Type="http://schemas.openxmlformats.org/officeDocument/2006/relationships/image" Target="../media/image135.png"/><Relationship Id="rId10" Type="http://schemas.openxmlformats.org/officeDocument/2006/relationships/image" Target="../media/image1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0.png"/><Relationship Id="rId3" Type="http://schemas.openxmlformats.org/officeDocument/2006/relationships/image" Target="../media/image14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2.jpeg"/><Relationship Id="rId3" Type="http://schemas.openxmlformats.org/officeDocument/2006/relationships/image" Target="../media/image1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5.jpeg"/><Relationship Id="rId3" Type="http://schemas.openxmlformats.org/officeDocument/2006/relationships/image" Target="../media/image14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Administrator\Desktop\乘风破浪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698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08263" y="1908324"/>
            <a:ext cx="5472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" pitchFamily="34" charset="0"/>
              </a:rPr>
              <a:t>宝德科技集团</a:t>
            </a:r>
            <a:endParaRPr lang="en-US" altLang="zh-CN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zh-CN" alt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" pitchFamily="34" charset="0"/>
              </a:rPr>
              <a:t>股份有限公司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7" name="图片 6" descr="宝德logo(3).png"/>
          <p:cNvPicPr>
            <a:picLocks noChangeAspect="1"/>
          </p:cNvPicPr>
          <p:nvPr/>
        </p:nvPicPr>
        <p:blipFill>
          <a:blip r:embed="rId3" cstate="print">
            <a:lum bright="100000" contrast="-100000"/>
          </a:blip>
          <a:stretch>
            <a:fillRect/>
          </a:stretch>
        </p:blipFill>
        <p:spPr>
          <a:xfrm>
            <a:off x="72000" y="130530"/>
            <a:ext cx="2160000" cy="6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23888" y="1404268"/>
            <a:ext cx="3334174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5816" y="45887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变革与趋势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7405" y="1428736"/>
            <a:ext cx="4105275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auto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endParaRPr lang="en-US" altLang="zh-CN" sz="7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彻</a:t>
            </a:r>
            <a:r>
              <a:rPr lang="zh-CN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底改变</a:t>
            </a:r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IT</a:t>
            </a:r>
          </a:p>
          <a:p>
            <a:pPr fontAlgn="auto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大</a:t>
            </a:r>
            <a:r>
              <a:rPr lang="zh-CN" altLang="en-US" sz="7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</a:t>
            </a:r>
            <a:endParaRPr lang="en-US" altLang="zh-CN" sz="72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彻底改变业务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1"/>
          <p:cNvSpPr>
            <a:spLocks noChangeArrowheads="1"/>
          </p:cNvSpPr>
          <p:nvPr/>
        </p:nvSpPr>
        <p:spPr bwMode="auto">
          <a:xfrm rot="5400000">
            <a:off x="1071663" y="3514416"/>
            <a:ext cx="1914722" cy="234359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45712" rIns="36000" bIns="45712" anchor="ctr"/>
          <a:lstStyle/>
          <a:p>
            <a:pPr algn="ctr"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itchFamily="34" charset="0"/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857226" y="3742858"/>
            <a:ext cx="2343598" cy="15356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0000"/>
                  <a:lumOff val="10000"/>
                  <a:alpha val="1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12"/>
          <p:cNvSpPr>
            <a:spLocks noChangeArrowheads="1"/>
          </p:cNvSpPr>
          <p:nvPr/>
        </p:nvSpPr>
        <p:spPr bwMode="auto">
          <a:xfrm>
            <a:off x="864658" y="3851081"/>
            <a:ext cx="2375453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l" defTabSz="913366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50000"/>
              <a:buFont typeface="Wingdings" pitchFamily="2" charset="2"/>
              <a:buChar char="l"/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服务器、存储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7800" indent="-177800" algn="l" defTabSz="913366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50000"/>
              <a:buFont typeface="Wingdings" pitchFamily="2" charset="2"/>
              <a:buChar char="l"/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桌面云</a:t>
            </a:r>
            <a:endParaRPr lang="en-US" altLang="zh-CN" sz="14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7800" indent="-177800" algn="l" defTabSz="913366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50000"/>
              <a:buFont typeface="Wingdings" pitchFamily="2" charset="2"/>
              <a:buChar char="l"/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基于行业的云解决方案 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7800" indent="-177800" algn="l" defTabSz="913366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50000"/>
              <a:buFont typeface="Wingdings" pitchFamily="2" charset="2"/>
              <a:buChar char="l"/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基于行业的大数据解决</a:t>
            </a:r>
            <a:endParaRPr lang="en-US" altLang="zh-CN" sz="14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7800" indent="-177800" algn="l" defTabSz="913366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50000"/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方案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864660" y="1991915"/>
            <a:ext cx="2328730" cy="172283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61"/>
          <p:cNvSpPr>
            <a:spLocks noChangeArrowheads="1"/>
          </p:cNvSpPr>
          <p:nvPr/>
        </p:nvSpPr>
        <p:spPr bwMode="auto">
          <a:xfrm rot="5400000">
            <a:off x="3468041" y="3475305"/>
            <a:ext cx="1992944" cy="23436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45712" rIns="36000" bIns="45712" anchor="ctr"/>
          <a:lstStyle/>
          <a:p>
            <a:pPr algn="ctr"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itchFamily="34" charset="0"/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7" name="矩形 15"/>
          <p:cNvSpPr/>
          <p:nvPr/>
        </p:nvSpPr>
        <p:spPr bwMode="auto">
          <a:xfrm>
            <a:off x="3292715" y="3650627"/>
            <a:ext cx="2343599" cy="14990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0000"/>
                  <a:lumOff val="10000"/>
                  <a:alpha val="1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12"/>
          <p:cNvSpPr>
            <a:spLocks noChangeArrowheads="1"/>
          </p:cNvSpPr>
          <p:nvPr/>
        </p:nvSpPr>
        <p:spPr bwMode="auto">
          <a:xfrm>
            <a:off x="3523586" y="3707176"/>
            <a:ext cx="2098806" cy="186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l" defTabSz="913366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50000"/>
              <a:buFont typeface="Wingdings" pitchFamily="2" charset="2"/>
              <a:buChar char="l"/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5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大自建数据中心</a:t>
            </a:r>
            <a:endParaRPr lang="zh-CN" altLang="en-US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77800" indent="-177800" algn="l" defTabSz="913366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50000"/>
              <a:buFont typeface="Wingdings" pitchFamily="2" charset="2"/>
              <a:buChar char="l"/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IDC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托管</a:t>
            </a:r>
            <a:endParaRPr lang="en-US" altLang="zh-CN" sz="14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77800" indent="-177800" algn="l" defTabSz="913366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50000"/>
              <a:buFont typeface="Wingdings" pitchFamily="2" charset="2"/>
              <a:buChar char="l"/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CDN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加速</a:t>
            </a:r>
            <a:endParaRPr lang="en-US" altLang="zh-CN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77800" indent="-177800" algn="l" defTabSz="913366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50000"/>
              <a:buFont typeface="Wingdings" pitchFamily="2" charset="2"/>
              <a:buChar char="l"/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EDC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定制</a:t>
            </a:r>
            <a:endParaRPr lang="en-US" altLang="zh-CN" sz="14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177800" indent="-177800" algn="l" defTabSz="913366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50000"/>
              <a:buFont typeface="Wingdings" pitchFamily="2" charset="2"/>
              <a:buChar char="l"/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服务器租用托管</a:t>
            </a:r>
            <a:endParaRPr lang="zh-CN" altLang="en-US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5321" y="1957776"/>
            <a:ext cx="2328728" cy="17569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61"/>
          <p:cNvSpPr>
            <a:spLocks noChangeArrowheads="1"/>
          </p:cNvSpPr>
          <p:nvPr/>
        </p:nvSpPr>
        <p:spPr bwMode="auto">
          <a:xfrm rot="5400000">
            <a:off x="6038549" y="3480644"/>
            <a:ext cx="1982270" cy="234359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45712" rIns="36000" bIns="45712" anchor="ctr"/>
          <a:lstStyle/>
          <a:p>
            <a:pPr algn="ctr"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itchFamily="34" charset="0"/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11" name="矩形 4"/>
          <p:cNvSpPr/>
          <p:nvPr/>
        </p:nvSpPr>
        <p:spPr bwMode="auto">
          <a:xfrm>
            <a:off x="5857887" y="3661304"/>
            <a:ext cx="2343597" cy="1506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0000"/>
                  <a:lumOff val="10000"/>
                  <a:alpha val="1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2"/>
          <p:cNvSpPr>
            <a:spLocks noChangeArrowheads="1"/>
          </p:cNvSpPr>
          <p:nvPr/>
        </p:nvSpPr>
        <p:spPr bwMode="auto">
          <a:xfrm>
            <a:off x="6010888" y="3895678"/>
            <a:ext cx="198960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l" defTabSz="913366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50000"/>
              <a:buFont typeface="Wingdings" pitchFamily="2" charset="2"/>
              <a:buChar char="l"/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云主机</a:t>
            </a:r>
            <a:endParaRPr lang="en-US" altLang="zh-CN" sz="14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7800" indent="-177800" algn="l" defTabSz="913366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50000"/>
              <a:buFont typeface="Wingdings" pitchFamily="2" charset="2"/>
              <a:buChar char="l"/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云备份</a:t>
            </a:r>
            <a:endParaRPr lang="zh-CN" altLang="en-US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7800" indent="-177800" algn="l" defTabSz="913366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Pct val="50000"/>
              <a:buFont typeface="Wingdings" pitchFamily="2" charset="2"/>
              <a:buChar char="l"/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虚拟机</a:t>
            </a:r>
            <a:endParaRPr lang="zh-CN" altLang="en-US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6" descr="F:\张依静\微信微博\微信\微信所用图片\数据中心\深圳数据中心\业务介绍\机柜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1928802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4" name="矩形 61"/>
          <p:cNvSpPr>
            <a:spLocks noChangeArrowheads="1"/>
          </p:cNvSpPr>
          <p:nvPr/>
        </p:nvSpPr>
        <p:spPr bwMode="auto">
          <a:xfrm rot="5400000">
            <a:off x="1711463" y="532850"/>
            <a:ext cx="635122" cy="2328729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45712" rIns="36000" bIns="45712" anchor="ctr"/>
          <a:lstStyle/>
          <a:p>
            <a:pPr algn="ctr"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868077" y="1425754"/>
            <a:ext cx="22280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云服务器业务</a:t>
            </a:r>
            <a:endParaRPr lang="zh-CN" altLang="en-US" sz="16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61"/>
          <p:cNvSpPr>
            <a:spLocks noChangeArrowheads="1"/>
          </p:cNvSpPr>
          <p:nvPr/>
        </p:nvSpPr>
        <p:spPr bwMode="auto">
          <a:xfrm rot="5400000">
            <a:off x="4161850" y="495602"/>
            <a:ext cx="620017" cy="2343422"/>
          </a:xfrm>
          <a:prstGeom prst="roundRect">
            <a:avLst>
              <a:gd name="adj" fmla="val 0"/>
            </a:avLst>
          </a:prstGeom>
          <a:solidFill>
            <a:srgbClr val="11AF4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45712" rIns="36000" bIns="45712" anchor="ctr"/>
          <a:lstStyle/>
          <a:p>
            <a:pPr algn="ctr"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496829" y="1448768"/>
            <a:ext cx="1935368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0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云数据中心业务</a:t>
            </a:r>
            <a:endParaRPr lang="zh-CN" altLang="en-US" sz="16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61"/>
          <p:cNvSpPr>
            <a:spLocks noChangeArrowheads="1"/>
          </p:cNvSpPr>
          <p:nvPr/>
        </p:nvSpPr>
        <p:spPr bwMode="auto">
          <a:xfrm rot="5400000">
            <a:off x="6718233" y="504385"/>
            <a:ext cx="622902" cy="2328728"/>
          </a:xfrm>
          <a:prstGeom prst="roundRect">
            <a:avLst>
              <a:gd name="adj" fmla="val 0"/>
            </a:avLst>
          </a:prstGeom>
          <a:solidFill>
            <a:srgbClr val="FF9B0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45712" rIns="36000" bIns="45712" anchor="ctr"/>
          <a:lstStyle/>
          <a:p>
            <a:pPr algn="ctr"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19" name="矩形 6"/>
          <p:cNvSpPr/>
          <p:nvPr/>
        </p:nvSpPr>
        <p:spPr bwMode="auto">
          <a:xfrm>
            <a:off x="5857885" y="1449194"/>
            <a:ext cx="2336164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0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云服务业务</a:t>
            </a:r>
            <a:endParaRPr lang="zh-CN" altLang="en-US" sz="16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5816" y="45887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宝德三套马车并驾齐驱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3808" y="396156"/>
            <a:ext cx="857252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63747" eaLnBrk="1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工</a:t>
            </a:r>
            <a:r>
              <a:rPr lang="zh-CN" altLang="en-US" sz="1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信部云计算专家</a:t>
            </a:r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单位</a:t>
            </a:r>
            <a:r>
              <a:rPr lang="zh-CN" altLang="en-US" sz="1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参与标准制定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536" y="1071546"/>
            <a:ext cx="857252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63747" eaLnBrk="1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宝德云计算架构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75924" y="1643050"/>
            <a:ext cx="4929222" cy="100013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" name="矩形 7"/>
          <p:cNvSpPr/>
          <p:nvPr/>
        </p:nvSpPr>
        <p:spPr>
          <a:xfrm>
            <a:off x="2790238" y="2214554"/>
            <a:ext cx="857256" cy="357190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咨询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04684" y="2214554"/>
            <a:ext cx="857256" cy="357190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规划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19130" y="2214554"/>
            <a:ext cx="857256" cy="357190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设计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33576" y="2214554"/>
            <a:ext cx="857256" cy="357190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交付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3246" y="1785926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咨询和集成服务</a:t>
            </a:r>
            <a:endParaRPr lang="zh-CN" altLang="en-US" sz="1600" b="1" dirty="0">
              <a:solidFill>
                <a:srgbClr val="0066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32850" y="2214554"/>
            <a:ext cx="1143008" cy="40005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4" name="圆角矩形 13"/>
          <p:cNvSpPr/>
          <p:nvPr/>
        </p:nvSpPr>
        <p:spPr>
          <a:xfrm>
            <a:off x="7933774" y="2143116"/>
            <a:ext cx="1144800" cy="40005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5" name="TextBox 14"/>
          <p:cNvSpPr txBox="1"/>
          <p:nvPr/>
        </p:nvSpPr>
        <p:spPr>
          <a:xfrm>
            <a:off x="3004552" y="2643182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Solution as  a Service</a:t>
            </a:r>
            <a:endParaRPr lang="zh-CN" altLang="en-US" sz="16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47296" y="2928934"/>
            <a:ext cx="714380" cy="571504"/>
          </a:xfrm>
          <a:prstGeom prst="rect">
            <a:avLst/>
          </a:prstGeom>
          <a:solidFill>
            <a:srgbClr val="CA454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云存储</a:t>
            </a:r>
            <a:endParaRPr lang="en-US" altLang="zh-CN" sz="1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解决方案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61676" y="2928934"/>
            <a:ext cx="714380" cy="571504"/>
          </a:xfrm>
          <a:prstGeom prst="rect">
            <a:avLst/>
          </a:prstGeom>
          <a:solidFill>
            <a:srgbClr val="CA454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公安</a:t>
            </a:r>
            <a:endParaRPr lang="en-US" altLang="zh-CN" sz="1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解决方案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76056" y="2928934"/>
            <a:ext cx="714380" cy="571504"/>
          </a:xfrm>
          <a:prstGeom prst="rect">
            <a:avLst/>
          </a:prstGeom>
          <a:solidFill>
            <a:srgbClr val="CA454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政府 </a:t>
            </a:r>
            <a:endParaRPr lang="en-US" altLang="zh-CN" sz="1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解决方案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90436" y="2928934"/>
            <a:ext cx="714380" cy="571504"/>
          </a:xfrm>
          <a:prstGeom prst="rect">
            <a:avLst/>
          </a:prstGeom>
          <a:solidFill>
            <a:srgbClr val="CA454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医疗</a:t>
            </a:r>
            <a:endParaRPr lang="en-US" altLang="zh-CN" sz="1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解决方案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04816" y="2928934"/>
            <a:ext cx="714380" cy="571504"/>
          </a:xfrm>
          <a:prstGeom prst="rect">
            <a:avLst/>
          </a:prstGeom>
          <a:solidFill>
            <a:srgbClr val="CA454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教育云</a:t>
            </a:r>
            <a:endParaRPr lang="en-US" altLang="zh-CN" sz="1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解决方案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19196" y="2928934"/>
            <a:ext cx="714380" cy="571504"/>
          </a:xfrm>
          <a:prstGeom prst="rect">
            <a:avLst/>
          </a:prstGeom>
          <a:solidFill>
            <a:srgbClr val="CA454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智慧城市解决方案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33576" y="2928934"/>
            <a:ext cx="714380" cy="571504"/>
          </a:xfrm>
          <a:prstGeom prst="rect">
            <a:avLst/>
          </a:prstGeom>
          <a:solidFill>
            <a:srgbClr val="CA454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安全</a:t>
            </a:r>
            <a:endParaRPr lang="en-US" altLang="zh-CN" sz="1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解决方案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7956" y="2928934"/>
            <a:ext cx="714380" cy="571504"/>
          </a:xfrm>
          <a:prstGeom prst="rect">
            <a:avLst/>
          </a:prstGeom>
          <a:solidFill>
            <a:srgbClr val="CA454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容灾备份解决方案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147296" y="3643314"/>
            <a:ext cx="5715040" cy="250033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5" name="矩形 24"/>
          <p:cNvSpPr/>
          <p:nvPr/>
        </p:nvSpPr>
        <p:spPr>
          <a:xfrm>
            <a:off x="3147428" y="3786190"/>
            <a:ext cx="928694" cy="42862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L4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147560" y="3786190"/>
            <a:ext cx="3571900" cy="4284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云应用（电子政务应用、中小企业云服务应用等）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47428" y="4357694"/>
            <a:ext cx="928694" cy="42862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L3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147428" y="4929198"/>
            <a:ext cx="928694" cy="428628"/>
          </a:xfrm>
          <a:prstGeom prst="rect">
            <a:avLst/>
          </a:prstGeom>
          <a:solidFill>
            <a:srgbClr val="FF66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L2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47428" y="5500702"/>
            <a:ext cx="928694" cy="42862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L1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147560" y="4357694"/>
            <a:ext cx="3571900" cy="4284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              云管理平台   大数据平台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147560" y="4929198"/>
            <a:ext cx="3571900" cy="4284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           IT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基础设施（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服务器、存储、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                               网络、云主机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47560" y="5500702"/>
            <a:ext cx="3571900" cy="4284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微模块数据中心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218998" y="4357694"/>
            <a:ext cx="500066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HPC</a:t>
            </a:r>
          </a:p>
          <a:p>
            <a:pPr algn="ctr"/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一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体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机</a:t>
            </a:r>
            <a:endParaRPr lang="zh-CN" altLang="en-US" sz="11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147956" y="4357694"/>
            <a:ext cx="496800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大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数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据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一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体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机</a:t>
            </a:r>
            <a:endParaRPr lang="zh-CN" altLang="en-US" sz="11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576452" y="4357694"/>
            <a:ext cx="500400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云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一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体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机</a:t>
            </a:r>
            <a:endParaRPr lang="zh-CN" altLang="en-US" sz="11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18734" y="3857628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FF3300"/>
                </a:solidFill>
              </a:rPr>
              <a:t>SaaS</a:t>
            </a:r>
            <a:endParaRPr lang="zh-CN" altLang="en-US" sz="1600" b="1" dirty="0">
              <a:solidFill>
                <a:srgbClr val="FF33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18734" y="4429132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FF3300"/>
                </a:solidFill>
              </a:rPr>
              <a:t>PaaS</a:t>
            </a:r>
            <a:endParaRPr lang="zh-CN" altLang="en-US" sz="1600" b="1" dirty="0">
              <a:solidFill>
                <a:srgbClr val="FF33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18734" y="5000636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FF3300"/>
                </a:solidFill>
              </a:rPr>
              <a:t>Iaas</a:t>
            </a:r>
            <a:endParaRPr lang="zh-CN" altLang="en-US" sz="1600" b="1" dirty="0">
              <a:solidFill>
                <a:srgbClr val="FF33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18734" y="5572140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 smtClean="0">
                <a:solidFill>
                  <a:srgbClr val="FF3300"/>
                </a:solidFill>
              </a:rPr>
              <a:t>MaaS</a:t>
            </a:r>
            <a:endParaRPr lang="zh-CN" altLang="en-US" sz="1600" b="1" dirty="0">
              <a:solidFill>
                <a:srgbClr val="FF33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4288" y="242886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商业模式</a:t>
            </a:r>
            <a:endParaRPr lang="zh-CN" altLang="en-US" sz="1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76650" y="2500306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增值服务</a:t>
            </a:r>
            <a:endParaRPr lang="zh-CN" altLang="en-US" sz="1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004288" y="2928934"/>
            <a:ext cx="1000132" cy="642942"/>
          </a:xfrm>
          <a:prstGeom prst="round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端到端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整体解决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方案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004288" y="3857628"/>
            <a:ext cx="1000132" cy="428628"/>
          </a:xfrm>
          <a:prstGeom prst="round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租赁服务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1004288" y="4572008"/>
            <a:ext cx="1000132" cy="428628"/>
          </a:xfrm>
          <a:prstGeom prst="round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公有云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服务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8005212" y="3000372"/>
            <a:ext cx="1000132" cy="428628"/>
          </a:xfrm>
          <a:prstGeom prst="round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管理服务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8005212" y="3786190"/>
            <a:ext cx="1000132" cy="428628"/>
          </a:xfrm>
          <a:prstGeom prst="round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代维服务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8005212" y="4572008"/>
            <a:ext cx="1000132" cy="428628"/>
          </a:xfrm>
          <a:prstGeom prst="round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专业服务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35856" y="5230382"/>
            <a:ext cx="8424936" cy="12144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35856" y="3714752"/>
            <a:ext cx="8424936" cy="1214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35856" y="2714620"/>
            <a:ext cx="842493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35856" y="1714488"/>
            <a:ext cx="8424936" cy="9286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35856" y="1142984"/>
            <a:ext cx="8424936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930538" y="828204"/>
            <a:ext cx="8502262" cy="5603398"/>
            <a:chOff x="30799" y="-79400"/>
            <a:chExt cx="7522358" cy="4428447"/>
          </a:xfrm>
        </p:grpSpPr>
        <p:sp>
          <p:nvSpPr>
            <p:cNvPr id="9" name="Text Box 93"/>
            <p:cNvSpPr>
              <a:spLocks noChangeArrowheads="1"/>
            </p:cNvSpPr>
            <p:nvPr/>
          </p:nvSpPr>
          <p:spPr bwMode="auto">
            <a:xfrm>
              <a:off x="2607010" y="1129170"/>
              <a:ext cx="924794" cy="20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1495" tIns="35747" rIns="71495" bIns="3574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200" b="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四</a:t>
              </a:r>
              <a:r>
                <a:rPr lang="zh-CN" altLang="en-US" sz="1200" b="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路服</a:t>
              </a:r>
              <a:r>
                <a:rPr lang="zh-CN" altLang="en-US" sz="1200" b="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务器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Text Box 96"/>
            <p:cNvSpPr>
              <a:spLocks noChangeArrowheads="1"/>
            </p:cNvSpPr>
            <p:nvPr/>
          </p:nvSpPr>
          <p:spPr bwMode="auto">
            <a:xfrm>
              <a:off x="3663917" y="1129170"/>
              <a:ext cx="1728788" cy="20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495" tIns="35747" rIns="71495" bIns="35747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zh-CN" altLang="en-US" sz="1200" b="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多节点定制</a:t>
              </a:r>
              <a:r>
                <a:rPr lang="zh-CN" altLang="en-US" sz="1200" b="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化服</a:t>
              </a:r>
              <a:r>
                <a:rPr lang="zh-CN" altLang="en-US" sz="1200" b="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务器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Text Box 111"/>
            <p:cNvSpPr>
              <a:spLocks noChangeArrowheads="1"/>
            </p:cNvSpPr>
            <p:nvPr/>
          </p:nvSpPr>
          <p:spPr bwMode="auto">
            <a:xfrm>
              <a:off x="1616160" y="2597090"/>
              <a:ext cx="1344612" cy="218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495" tIns="35747" rIns="71495" bIns="35747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1200" b="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FrutigerNext LT BlackCn" pitchFamily="2" charset="0"/>
                </a:rPr>
                <a:t>SAN </a:t>
              </a:r>
              <a:r>
                <a:rPr lang="zh-CN" altLang="en-US" sz="1200" b="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FrutigerNext LT BlackCn" pitchFamily="2" charset="0"/>
                </a:rPr>
                <a:t>存储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 Box 112"/>
            <p:cNvSpPr>
              <a:spLocks noChangeArrowheads="1"/>
            </p:cNvSpPr>
            <p:nvPr/>
          </p:nvSpPr>
          <p:spPr bwMode="auto">
            <a:xfrm>
              <a:off x="4985052" y="2597090"/>
              <a:ext cx="1008062" cy="218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495" tIns="35747" rIns="71495" bIns="3574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200" b="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虚拟磁带库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 Box 113"/>
            <p:cNvSpPr>
              <a:spLocks noChangeArrowheads="1"/>
            </p:cNvSpPr>
            <p:nvPr/>
          </p:nvSpPr>
          <p:spPr bwMode="auto">
            <a:xfrm>
              <a:off x="3348368" y="2540632"/>
              <a:ext cx="858737" cy="20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1495" tIns="35747" rIns="71495" bIns="35747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zh-CN" sz="1200" b="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FrutigerNext LT BlackCn" pitchFamily="2" charset="0"/>
                </a:rPr>
                <a:t>NAS </a:t>
              </a:r>
              <a:r>
                <a:rPr lang="zh-CN" altLang="en-US" sz="1200" b="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FrutigerNext LT BlackCn" pitchFamily="2" charset="0"/>
                </a:rPr>
                <a:t>存储</a:t>
              </a:r>
              <a:endParaRPr lang="zh-CN" altLang="en-US" sz="1200" b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Text Box 115"/>
            <p:cNvSpPr>
              <a:spLocks noChangeArrowheads="1"/>
            </p:cNvSpPr>
            <p:nvPr/>
          </p:nvSpPr>
          <p:spPr bwMode="auto">
            <a:xfrm>
              <a:off x="6768583" y="2540632"/>
              <a:ext cx="784574" cy="218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495" tIns="35747" rIns="71495" bIns="3574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200" b="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云存储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 Box 129"/>
            <p:cNvSpPr>
              <a:spLocks noChangeArrowheads="1"/>
            </p:cNvSpPr>
            <p:nvPr/>
          </p:nvSpPr>
          <p:spPr bwMode="auto">
            <a:xfrm>
              <a:off x="3267577" y="3839177"/>
              <a:ext cx="858736" cy="20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1495" tIns="35747" rIns="71495" bIns="3574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200" b="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FrutigerNext LT BlackCn" pitchFamily="2" charset="0"/>
                </a:rPr>
                <a:t>网络交换机</a:t>
              </a:r>
              <a:endParaRPr lang="en-US" sz="1200" b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FrutigerNext LT BlackCn" pitchFamily="2" charset="0"/>
              </a:endParaRPr>
            </a:p>
          </p:txBody>
        </p:sp>
        <p:sp>
          <p:nvSpPr>
            <p:cNvPr id="16" name="Text Box 130"/>
            <p:cNvSpPr>
              <a:spLocks noChangeArrowheads="1"/>
            </p:cNvSpPr>
            <p:nvPr/>
          </p:nvSpPr>
          <p:spPr bwMode="auto">
            <a:xfrm>
              <a:off x="6504355" y="3895636"/>
              <a:ext cx="785812" cy="218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495" tIns="35747" rIns="71495" bIns="3574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200" b="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安全网关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Text Box 131"/>
            <p:cNvSpPr>
              <a:spLocks noChangeArrowheads="1"/>
            </p:cNvSpPr>
            <p:nvPr/>
          </p:nvSpPr>
          <p:spPr bwMode="auto">
            <a:xfrm>
              <a:off x="2937294" y="1750213"/>
              <a:ext cx="1274763" cy="20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495" tIns="35747" rIns="71495" bIns="3574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1200" b="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2U</a:t>
              </a:r>
              <a:r>
                <a:rPr lang="zh-CN" altLang="en-US" sz="1200" b="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双路服</a:t>
              </a:r>
              <a:r>
                <a:rPr lang="zh-CN" altLang="en-US" sz="1200" b="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务器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AutoShape 132"/>
            <p:cNvSpPr>
              <a:spLocks noChangeArrowheads="1"/>
            </p:cNvSpPr>
            <p:nvPr/>
          </p:nvSpPr>
          <p:spPr bwMode="auto">
            <a:xfrm>
              <a:off x="35716" y="-79400"/>
              <a:ext cx="1975815" cy="2744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8A0DA"/>
                </a:gs>
                <a:gs pos="100000">
                  <a:srgbClr val="74BDE5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7348" tIns="48674" rIns="97348" bIns="48674" anchor="ctr"/>
            <a:lstStyle/>
            <a:p>
              <a:pPr eaLnBrk="1" hangingPunct="1">
                <a:lnSpc>
                  <a:spcPct val="100000"/>
                </a:lnSpc>
              </a:pPr>
              <a:endParaRPr lang="zh-CN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AutoShape 134"/>
            <p:cNvSpPr>
              <a:spLocks noChangeArrowheads="1"/>
            </p:cNvSpPr>
            <p:nvPr/>
          </p:nvSpPr>
          <p:spPr bwMode="auto">
            <a:xfrm>
              <a:off x="35716" y="1976047"/>
              <a:ext cx="1949393" cy="2731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8A0DA"/>
                </a:gs>
                <a:gs pos="100000">
                  <a:srgbClr val="74BDE5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7348" tIns="48674" rIns="97348" bIns="48674" anchor="ctr"/>
            <a:lstStyle/>
            <a:p>
              <a:pPr eaLnBrk="1" hangingPunct="1">
                <a:lnSpc>
                  <a:spcPct val="100000"/>
                </a:lnSpc>
              </a:pPr>
              <a:endParaRPr lang="zh-CN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 Box 135"/>
            <p:cNvSpPr>
              <a:spLocks noChangeArrowheads="1"/>
            </p:cNvSpPr>
            <p:nvPr/>
          </p:nvSpPr>
          <p:spPr bwMode="auto">
            <a:xfrm>
              <a:off x="35716" y="1969323"/>
              <a:ext cx="1968963" cy="251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1495" tIns="35747" rIns="71495" bIns="3574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itchFamily="34" charset="0"/>
                  <a:ea typeface="华文细黑" pitchFamily="2" charset="-122"/>
                </a:rPr>
                <a:t>存储设备</a:t>
              </a:r>
              <a:endParaRPr lang="zh-CN" altLang="en-US" b="1" dirty="0">
                <a:solidFill>
                  <a:schemeClr val="bg1"/>
                </a:solidFill>
                <a:ea typeface="华文细黑" pitchFamily="2" charset="-122"/>
              </a:endParaRPr>
            </a:p>
          </p:txBody>
        </p:sp>
        <p:sp>
          <p:nvSpPr>
            <p:cNvPr id="21" name="AutoShape 137"/>
            <p:cNvSpPr>
              <a:spLocks noChangeArrowheads="1"/>
            </p:cNvSpPr>
            <p:nvPr/>
          </p:nvSpPr>
          <p:spPr bwMode="auto">
            <a:xfrm>
              <a:off x="30799" y="3161675"/>
              <a:ext cx="1949393" cy="2744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8A0DA"/>
                </a:gs>
                <a:gs pos="100000">
                  <a:srgbClr val="74BDE5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97348" tIns="48674" rIns="97348" bIns="48674" anchor="ctr"/>
            <a:lstStyle/>
            <a:p>
              <a:pPr eaLnBrk="1" hangingPunct="1">
                <a:lnSpc>
                  <a:spcPct val="100000"/>
                </a:lnSpc>
              </a:pPr>
              <a:endParaRPr lang="zh-CN" altLang="zh-CN" sz="400">
                <a:solidFill>
                  <a:schemeClr val="tx1"/>
                </a:solidFill>
                <a:latin typeface="Arial" pitchFamily="34" charset="0"/>
                <a:ea typeface="华文细黑" pitchFamily="2" charset="-122"/>
              </a:endParaRPr>
            </a:p>
          </p:txBody>
        </p:sp>
        <p:sp>
          <p:nvSpPr>
            <p:cNvPr id="22" name="Text Box 138"/>
            <p:cNvSpPr>
              <a:spLocks noChangeArrowheads="1"/>
            </p:cNvSpPr>
            <p:nvPr/>
          </p:nvSpPr>
          <p:spPr bwMode="auto">
            <a:xfrm>
              <a:off x="96856" y="3161675"/>
              <a:ext cx="1974850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495" tIns="35747" rIns="71495" bIns="35747"/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网络与安全设备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3" name="图片 60" descr="7014B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17990" y="677502"/>
              <a:ext cx="665764" cy="415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图片 62" descr="285ON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607010" y="733960"/>
              <a:ext cx="798916" cy="148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图片 63" descr="2X10N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73067" y="1524379"/>
              <a:ext cx="798916" cy="168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图片 64" descr="1750N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484046" y="1524379"/>
              <a:ext cx="798916" cy="95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61" descr="E:\云计算\产品白皮书\图片\图片4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862088" y="564585"/>
              <a:ext cx="832205" cy="602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图片 67" descr="GS-4020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28969" y="2258340"/>
              <a:ext cx="792162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图片 68" descr="GS-8810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28969" y="2653549"/>
              <a:ext cx="7921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图片 69" descr="8810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153763" y="2201881"/>
              <a:ext cx="449957" cy="853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图片 70" descr="GS-4020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607010" y="2710007"/>
              <a:ext cx="792163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图片 71" descr="GS-4020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540954" y="2314798"/>
              <a:ext cx="832205" cy="306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图片 74" descr="3016NS-前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258428" y="2371257"/>
              <a:ext cx="809625" cy="58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图片 75" descr="4024NS-前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6174072" y="2653549"/>
              <a:ext cx="665764" cy="290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图片 77" descr="4024NS-前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6174072" y="2427715"/>
              <a:ext cx="665764" cy="290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图片 78" descr="4024NS-前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6174072" y="2201881"/>
              <a:ext cx="665764" cy="290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图片 79" descr="2012NS.pn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6174072" y="2935841"/>
              <a:ext cx="665764" cy="159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4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010005"/>
                </a:clrFrom>
                <a:clrTo>
                  <a:srgbClr val="01000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4613" y="3556885"/>
              <a:ext cx="1117600" cy="79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65" descr="aded161e-c93b-4921-9eba-747d9fb81326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1087706" y="3669802"/>
              <a:ext cx="865187" cy="60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7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99" y="4121470"/>
              <a:ext cx="936625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72" descr="f467d07f-440f-4fef-b9c6-ac4d463e3022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4456598" y="4121470"/>
              <a:ext cx="863600" cy="16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60" descr="9a93f35e-cf1e-4968-9025-63668c6d9baa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4390541" y="3669802"/>
              <a:ext cx="90805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81" descr="5d8a4e11-1979-4d9a-9949-197f33238d22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4456598" y="4008553"/>
              <a:ext cx="8636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63" descr="ffe1d3ef-c89f-48dc-9be0-c881247ca7e8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5513505" y="3613343"/>
              <a:ext cx="8636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7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99" y="3895636"/>
              <a:ext cx="936625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7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856" y="3669802"/>
              <a:ext cx="935037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 Box 94"/>
            <p:cNvSpPr>
              <a:spLocks noChangeArrowheads="1"/>
            </p:cNvSpPr>
            <p:nvPr/>
          </p:nvSpPr>
          <p:spPr bwMode="auto">
            <a:xfrm>
              <a:off x="2276727" y="338751"/>
              <a:ext cx="1135330" cy="20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1495" tIns="35747" rIns="71495" bIns="3574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万兆</a:t>
              </a:r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</a:rPr>
                <a:t>IO</a:t>
              </a: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模块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8" name="Picture 89" descr="ps128(256)"/>
            <p:cNvPicPr>
              <a:picLocks noChangeAspect="1" noChangeArrowheads="1"/>
            </p:cNvPicPr>
            <p:nvPr/>
          </p:nvPicPr>
          <p:blipFill>
            <a:blip r:embed="rId20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3917" y="282292"/>
              <a:ext cx="604838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95"/>
            <p:cNvSpPr>
              <a:spLocks noChangeArrowheads="1"/>
            </p:cNvSpPr>
            <p:nvPr/>
          </p:nvSpPr>
          <p:spPr bwMode="auto">
            <a:xfrm>
              <a:off x="4588711" y="282292"/>
              <a:ext cx="1981701" cy="348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1495" tIns="35747" rIns="71495" bIns="35747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zh-CN" altLang="en-US" sz="1200" b="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高性能固态</a:t>
              </a:r>
              <a:r>
                <a:rPr lang="zh-CN" altLang="en-US" sz="1200" b="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卡、</a:t>
              </a:r>
              <a:endParaRPr lang="en-US" altLang="zh-CN" sz="12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l" eaLnBrk="1" hangingPunct="1">
                <a:lnSpc>
                  <a:spcPct val="100000"/>
                </a:lnSpc>
              </a:pPr>
              <a:r>
                <a:rPr lang="en-US" altLang="zh-CN" sz="1200" b="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PCI-E</a:t>
              </a:r>
              <a:r>
                <a:rPr lang="zh-CN" altLang="en-US" sz="1200" b="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卡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0" name="Picture 59"/>
            <p:cNvPicPr>
              <a:picLocks noChangeAspect="1" noChangeArrowheads="1"/>
            </p:cNvPicPr>
            <p:nvPr/>
          </p:nvPicPr>
          <p:blipFill>
            <a:blip r:embed="rId21" cstate="email"/>
            <a:srcRect/>
            <a:stretch>
              <a:fillRect/>
            </a:stretch>
          </p:blipFill>
          <p:spPr bwMode="auto">
            <a:xfrm>
              <a:off x="5843788" y="621043"/>
              <a:ext cx="386171" cy="734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 Box 133"/>
            <p:cNvSpPr>
              <a:spLocks noChangeArrowheads="1"/>
            </p:cNvSpPr>
            <p:nvPr/>
          </p:nvSpPr>
          <p:spPr bwMode="auto">
            <a:xfrm>
              <a:off x="65087" y="-79400"/>
              <a:ext cx="1909763" cy="251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1495" tIns="35747" rIns="71495" bIns="35747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itchFamily="34" charset="0"/>
                  <a:ea typeface="华文细黑" pitchFamily="2" charset="-122"/>
                </a:rPr>
                <a:t>计算设备</a:t>
              </a:r>
              <a:endParaRPr lang="zh-CN" altLang="en-US" b="1" dirty="0">
                <a:solidFill>
                  <a:schemeClr val="bg1"/>
                </a:solidFill>
                <a:ea typeface="华文细黑" pitchFamily="2" charset="-122"/>
              </a:endParaRPr>
            </a:p>
          </p:txBody>
        </p:sp>
      </p:grpSp>
      <p:sp>
        <p:nvSpPr>
          <p:cNvPr id="52" name="标题 1"/>
          <p:cNvSpPr>
            <a:spLocks noChangeArrowheads="1"/>
          </p:cNvSpPr>
          <p:nvPr/>
        </p:nvSpPr>
        <p:spPr bwMode="auto">
          <a:xfrm>
            <a:off x="575816" y="396156"/>
            <a:ext cx="62468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ts val="2600"/>
              </a:lnSpc>
              <a:spcBef>
                <a:spcPct val="0"/>
              </a:spcBef>
            </a:pPr>
            <a:r>
              <a:rPr lang="zh-CN" altLang="en-US" sz="1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宝德服务</a:t>
            </a:r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器</a:t>
            </a:r>
            <a:r>
              <a:rPr lang="en-US" altLang="zh-CN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——</a:t>
            </a:r>
            <a:r>
              <a:rPr lang="zh-CN" altLang="en-US" sz="1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全系列的云计算基础设施</a:t>
            </a:r>
            <a:endParaRPr lang="zh-CN" altLang="en-US" sz="1800" b="1" dirty="0">
              <a:solidFill>
                <a:srgbClr val="002060"/>
              </a:solidFill>
              <a:ea typeface="微软雅黑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431264" y="337098"/>
            <a:ext cx="2929527" cy="635122"/>
            <a:chOff x="3240142" y="395909"/>
            <a:chExt cx="2460639" cy="635122"/>
          </a:xfrm>
        </p:grpSpPr>
        <p:sp>
          <p:nvSpPr>
            <p:cNvPr id="54" name="矩形 61"/>
            <p:cNvSpPr>
              <a:spLocks noChangeArrowheads="1"/>
            </p:cNvSpPr>
            <p:nvPr/>
          </p:nvSpPr>
          <p:spPr bwMode="auto">
            <a:xfrm rot="5400000">
              <a:off x="4218856" y="-450895"/>
              <a:ext cx="635122" cy="2328729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45712" rIns="36000" bIns="45712" anchor="ctr"/>
            <a:lstStyle/>
            <a:p>
              <a:pPr algn="ctr" defTabSz="877888" eaLnBrk="0" fontAlgn="auto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华文细黑" pitchFamily="2" charset="-122"/>
                <a:cs typeface="Arial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 bwMode="auto">
            <a:xfrm>
              <a:off x="3240142" y="501073"/>
              <a:ext cx="2400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0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云服务器业务</a:t>
              </a:r>
              <a:endParaRPr lang="zh-CN" altLang="en-US" sz="18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16" y="1714488"/>
            <a:ext cx="455038" cy="9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716620" y="2071678"/>
            <a:ext cx="864000" cy="29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9" name="直接连接符 58"/>
          <p:cNvCxnSpPr/>
          <p:nvPr/>
        </p:nvCxnSpPr>
        <p:spPr>
          <a:xfrm rot="5400000">
            <a:off x="2144984" y="1500174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rot="5400000">
            <a:off x="4359562" y="1428736"/>
            <a:ext cx="571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rot="5400000">
            <a:off x="1930670" y="2214554"/>
            <a:ext cx="857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94"/>
          <p:cNvSpPr>
            <a:spLocks noChangeArrowheads="1"/>
          </p:cNvSpPr>
          <p:nvPr/>
        </p:nvSpPr>
        <p:spPr bwMode="auto">
          <a:xfrm>
            <a:off x="2430736" y="2357430"/>
            <a:ext cx="928694" cy="25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495" tIns="35747" rIns="71495" bIns="35747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刀片服务器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4" name="直接连接符 63"/>
          <p:cNvCxnSpPr/>
          <p:nvPr/>
        </p:nvCxnSpPr>
        <p:spPr>
          <a:xfrm rot="5400000">
            <a:off x="3180835" y="2178835"/>
            <a:ext cx="785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rot="5400000">
            <a:off x="4466719" y="2178835"/>
            <a:ext cx="785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rot="5400000">
            <a:off x="6109793" y="2178835"/>
            <a:ext cx="785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96"/>
          <p:cNvSpPr>
            <a:spLocks noChangeArrowheads="1"/>
          </p:cNvSpPr>
          <p:nvPr/>
        </p:nvSpPr>
        <p:spPr bwMode="auto">
          <a:xfrm>
            <a:off x="7645710" y="2143116"/>
            <a:ext cx="1369589" cy="44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495" tIns="35747" rIns="71495" bIns="35747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云一体机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algn="l" eaLnBrk="1" hangingPunct="1">
              <a:lnSpc>
                <a:spcPct val="100000"/>
              </a:lnSpc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一体化机柜服务器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 rot="5400000">
            <a:off x="2002108" y="3071810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4859628" y="2714620"/>
            <a:ext cx="864000" cy="43159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71" name="图片 27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26" y="2857496"/>
            <a:ext cx="900000" cy="18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直接连接符 71"/>
          <p:cNvCxnSpPr/>
          <p:nvPr/>
        </p:nvCxnSpPr>
        <p:spPr>
          <a:xfrm rot="5400000">
            <a:off x="3216554" y="3071810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94"/>
          <p:cNvSpPr>
            <a:spLocks noChangeArrowheads="1"/>
          </p:cNvSpPr>
          <p:nvPr/>
        </p:nvSpPr>
        <p:spPr bwMode="auto">
          <a:xfrm>
            <a:off x="2430736" y="3071810"/>
            <a:ext cx="1143008" cy="25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495" tIns="35747" rIns="71495" bIns="35747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1U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双路服务器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4" name="直接连接符 73"/>
          <p:cNvCxnSpPr/>
          <p:nvPr/>
        </p:nvCxnSpPr>
        <p:spPr>
          <a:xfrm rot="5400000">
            <a:off x="5788322" y="3071810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31"/>
          <p:cNvSpPr>
            <a:spLocks noChangeArrowheads="1"/>
          </p:cNvSpPr>
          <p:nvPr/>
        </p:nvSpPr>
        <p:spPr bwMode="auto">
          <a:xfrm>
            <a:off x="6216950" y="3143248"/>
            <a:ext cx="1378611" cy="25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495" tIns="35747" rIns="71495" bIns="35747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12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U</a:t>
            </a:r>
            <a:r>
              <a:rPr lang="zh-CN" altLang="en-US" sz="1200" b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双路服</a:t>
            </a:r>
            <a:r>
              <a:rPr lang="zh-CN" altLang="en-US" sz="1200" b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务器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6" name="直接连接符 75"/>
          <p:cNvCxnSpPr/>
          <p:nvPr/>
        </p:nvCxnSpPr>
        <p:spPr>
          <a:xfrm rot="5400000">
            <a:off x="2895083" y="4321975"/>
            <a:ext cx="1214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rot="5400000">
            <a:off x="4823909" y="4321975"/>
            <a:ext cx="1214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rot="5400000">
            <a:off x="6752735" y="4321975"/>
            <a:ext cx="1214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rot="5400000">
            <a:off x="4823909" y="5893611"/>
            <a:ext cx="1214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573612" y="1285860"/>
            <a:ext cx="70017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Box 80"/>
          <p:cNvSpPr txBox="1"/>
          <p:nvPr/>
        </p:nvSpPr>
        <p:spPr>
          <a:xfrm>
            <a:off x="935856" y="140426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增值部件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35856" y="205234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高端服务器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35856" y="298844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通用服务器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542083" y="371524"/>
            <a:ext cx="3106737" cy="4905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3200" b="1" kern="12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产品技术优势</a:t>
            </a:r>
          </a:p>
        </p:txBody>
      </p:sp>
      <p:sp>
        <p:nvSpPr>
          <p:cNvPr id="3" name="上箭头 2"/>
          <p:cNvSpPr/>
          <p:nvPr/>
        </p:nvSpPr>
        <p:spPr>
          <a:xfrm>
            <a:off x="719133" y="1295449"/>
            <a:ext cx="576262" cy="4535487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纵向发展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/SMP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计算</a:t>
            </a:r>
          </a:p>
        </p:txBody>
      </p:sp>
      <p:sp>
        <p:nvSpPr>
          <p:cNvPr id="4" name="右箭头 3"/>
          <p:cNvSpPr/>
          <p:nvPr/>
        </p:nvSpPr>
        <p:spPr>
          <a:xfrm>
            <a:off x="863595" y="5384849"/>
            <a:ext cx="8135938" cy="66198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横向发展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分布式计算</a:t>
            </a: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0" y="1870124"/>
            <a:ext cx="14382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 flipV="1">
            <a:off x="2724145" y="1222424"/>
            <a:ext cx="1595438" cy="3240087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095620" y="2090786"/>
            <a:ext cx="4679950" cy="3163888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3" y="4338686"/>
            <a:ext cx="8016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5" y="3608436"/>
            <a:ext cx="55721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3" y="2598786"/>
            <a:ext cx="66833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0" y="4691111"/>
            <a:ext cx="14541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58" y="4257724"/>
            <a:ext cx="16922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0" y="3729086"/>
            <a:ext cx="1552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51" y="1950342"/>
            <a:ext cx="16970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26" y="1128761"/>
            <a:ext cx="16240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30"/>
          <p:cNvSpPr txBox="1">
            <a:spLocks noChangeArrowheads="1"/>
          </p:cNvSpPr>
          <p:nvPr/>
        </p:nvSpPr>
        <p:spPr bwMode="auto">
          <a:xfrm>
            <a:off x="1831969" y="3886943"/>
            <a:ext cx="8524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100" dirty="0" smtClean="0"/>
              <a:t>PR2750G</a:t>
            </a:r>
            <a:endParaRPr lang="zh-CN" altLang="en-US" sz="1100" dirty="0"/>
          </a:p>
        </p:txBody>
      </p:sp>
      <p:sp>
        <p:nvSpPr>
          <p:cNvPr id="17" name="文本框 31"/>
          <p:cNvSpPr txBox="1">
            <a:spLocks noChangeArrowheads="1"/>
          </p:cNvSpPr>
          <p:nvPr/>
        </p:nvSpPr>
        <p:spPr bwMode="auto">
          <a:xfrm>
            <a:off x="1871658" y="2401936"/>
            <a:ext cx="9540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100"/>
              <a:t>PR4840R</a:t>
            </a:r>
            <a:endParaRPr lang="zh-CN" altLang="en-US" sz="1100"/>
          </a:p>
        </p:txBody>
      </p:sp>
      <p:sp>
        <p:nvSpPr>
          <p:cNvPr id="18" name="文本框 33"/>
          <p:cNvSpPr txBox="1">
            <a:spLocks noChangeArrowheads="1"/>
          </p:cNvSpPr>
          <p:nvPr/>
        </p:nvSpPr>
        <p:spPr bwMode="auto">
          <a:xfrm>
            <a:off x="4673595" y="4841924"/>
            <a:ext cx="7985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100" dirty="0" smtClean="0"/>
              <a:t>PR1510G</a:t>
            </a:r>
            <a:endParaRPr lang="zh-CN" altLang="en-US" sz="1100" dirty="0"/>
          </a:p>
        </p:txBody>
      </p:sp>
      <p:sp>
        <p:nvSpPr>
          <p:cNvPr id="19" name="文本框 34"/>
          <p:cNvSpPr txBox="1">
            <a:spLocks noChangeArrowheads="1"/>
          </p:cNvSpPr>
          <p:nvPr/>
        </p:nvSpPr>
        <p:spPr bwMode="auto">
          <a:xfrm>
            <a:off x="5351458" y="4473624"/>
            <a:ext cx="8397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100" dirty="0" smtClean="0"/>
              <a:t>PR1750G</a:t>
            </a:r>
            <a:endParaRPr lang="zh-CN" altLang="en-US" sz="1100" dirty="0"/>
          </a:p>
        </p:txBody>
      </p:sp>
      <p:sp>
        <p:nvSpPr>
          <p:cNvPr id="20" name="文本框 35"/>
          <p:cNvSpPr txBox="1">
            <a:spLocks noChangeArrowheads="1"/>
          </p:cNvSpPr>
          <p:nvPr/>
        </p:nvSpPr>
        <p:spPr bwMode="auto">
          <a:xfrm>
            <a:off x="6086470" y="4102149"/>
            <a:ext cx="8255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100" dirty="0" smtClean="0"/>
              <a:t>PR2510G</a:t>
            </a:r>
            <a:endParaRPr lang="zh-CN" altLang="en-US" sz="1100" dirty="0"/>
          </a:p>
        </p:txBody>
      </p:sp>
      <p:sp>
        <p:nvSpPr>
          <p:cNvPr id="21" name="文本框 36"/>
          <p:cNvSpPr txBox="1">
            <a:spLocks noChangeArrowheads="1"/>
          </p:cNvSpPr>
          <p:nvPr/>
        </p:nvSpPr>
        <p:spPr bwMode="auto">
          <a:xfrm>
            <a:off x="5831825" y="1659780"/>
            <a:ext cx="914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100" dirty="0" smtClean="0"/>
              <a:t>PR3016GS</a:t>
            </a:r>
            <a:endParaRPr lang="zh-CN" altLang="en-US" sz="1100" dirty="0"/>
          </a:p>
        </p:txBody>
      </p:sp>
      <p:sp>
        <p:nvSpPr>
          <p:cNvPr id="22" name="文本框 37"/>
          <p:cNvSpPr txBox="1">
            <a:spLocks noChangeArrowheads="1"/>
          </p:cNvSpPr>
          <p:nvPr/>
        </p:nvSpPr>
        <p:spPr bwMode="auto">
          <a:xfrm>
            <a:off x="5853529" y="2400869"/>
            <a:ext cx="914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100" dirty="0" smtClean="0"/>
              <a:t>PR2012GS</a:t>
            </a:r>
            <a:endParaRPr lang="zh-CN" altLang="en-US" sz="1100" dirty="0"/>
          </a:p>
        </p:txBody>
      </p:sp>
      <p:pic>
        <p:nvPicPr>
          <p:cNvPr id="23" name="图片 31" descr="PR2765T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08" y="1366887"/>
            <a:ext cx="1980000" cy="55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4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45" y="4319636"/>
            <a:ext cx="13128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4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792" y="3743374"/>
            <a:ext cx="1260000" cy="7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42"/>
          <p:cNvSpPr txBox="1">
            <a:spLocks noChangeArrowheads="1"/>
          </p:cNvSpPr>
          <p:nvPr/>
        </p:nvSpPr>
        <p:spPr bwMode="auto">
          <a:xfrm>
            <a:off x="7056433" y="5183236"/>
            <a:ext cx="790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100" dirty="0"/>
              <a:t>PR7010B</a:t>
            </a:r>
            <a:endParaRPr lang="zh-CN" altLang="en-US" sz="1100" dirty="0"/>
          </a:p>
        </p:txBody>
      </p:sp>
      <p:sp>
        <p:nvSpPr>
          <p:cNvPr id="27" name="文本框 43"/>
          <p:cNvSpPr txBox="1">
            <a:spLocks noChangeArrowheads="1"/>
          </p:cNvSpPr>
          <p:nvPr/>
        </p:nvSpPr>
        <p:spPr bwMode="auto">
          <a:xfrm>
            <a:off x="8496295" y="4678411"/>
            <a:ext cx="790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100"/>
              <a:t>PR7014B</a:t>
            </a:r>
            <a:endParaRPr lang="zh-CN" altLang="en-US" sz="1100"/>
          </a:p>
        </p:txBody>
      </p:sp>
      <p:sp>
        <p:nvSpPr>
          <p:cNvPr id="28" name="文本框 44"/>
          <p:cNvSpPr txBox="1">
            <a:spLocks noChangeArrowheads="1"/>
          </p:cNvSpPr>
          <p:nvPr/>
        </p:nvSpPr>
        <p:spPr bwMode="auto">
          <a:xfrm>
            <a:off x="8280395" y="3290936"/>
            <a:ext cx="8915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100" dirty="0" smtClean="0"/>
              <a:t>PR2740TG</a:t>
            </a:r>
            <a:endParaRPr lang="zh-CN" altLang="en-US" sz="1100" dirty="0"/>
          </a:p>
        </p:txBody>
      </p:sp>
      <p:sp>
        <p:nvSpPr>
          <p:cNvPr id="29" name="文本框 45"/>
          <p:cNvSpPr txBox="1">
            <a:spLocks noChangeArrowheads="1"/>
          </p:cNvSpPr>
          <p:nvPr/>
        </p:nvSpPr>
        <p:spPr bwMode="auto">
          <a:xfrm>
            <a:off x="8543920" y="1998711"/>
            <a:ext cx="8915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100" dirty="0" smtClean="0"/>
              <a:t>PR2760TG</a:t>
            </a:r>
            <a:endParaRPr lang="en-US" altLang="zh-CN" sz="1100" dirty="0"/>
          </a:p>
        </p:txBody>
      </p:sp>
      <p:sp>
        <p:nvSpPr>
          <p:cNvPr id="30" name="文本框 49"/>
          <p:cNvSpPr txBox="1">
            <a:spLocks noChangeArrowheads="1"/>
          </p:cNvSpPr>
          <p:nvPr/>
        </p:nvSpPr>
        <p:spPr bwMode="auto">
          <a:xfrm>
            <a:off x="5030110" y="1513800"/>
            <a:ext cx="43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大容量</a:t>
            </a:r>
          </a:p>
        </p:txBody>
      </p:sp>
      <p:sp>
        <p:nvSpPr>
          <p:cNvPr id="31" name="文本框 50"/>
          <p:cNvSpPr txBox="1">
            <a:spLocks noChangeArrowheads="1"/>
          </p:cNvSpPr>
          <p:nvPr/>
        </p:nvSpPr>
        <p:spPr bwMode="auto">
          <a:xfrm>
            <a:off x="9217937" y="2086743"/>
            <a:ext cx="430887" cy="150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高密度</a:t>
            </a:r>
          </a:p>
        </p:txBody>
      </p:sp>
      <p:sp>
        <p:nvSpPr>
          <p:cNvPr id="32" name="文本框 51"/>
          <p:cNvSpPr txBox="1">
            <a:spLocks noChangeArrowheads="1"/>
          </p:cNvSpPr>
          <p:nvPr/>
        </p:nvSpPr>
        <p:spPr bwMode="auto">
          <a:xfrm>
            <a:off x="8433529" y="4957811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模块化</a:t>
            </a:r>
          </a:p>
        </p:txBody>
      </p:sp>
      <p:pic>
        <p:nvPicPr>
          <p:cNvPr id="33" name="图片 5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08" y="1138286"/>
            <a:ext cx="12334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54"/>
          <p:cNvSpPr txBox="1">
            <a:spLocks noChangeArrowheads="1"/>
          </p:cNvSpPr>
          <p:nvPr/>
        </p:nvSpPr>
        <p:spPr bwMode="auto">
          <a:xfrm>
            <a:off x="3106059" y="1434768"/>
            <a:ext cx="430887" cy="11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高性能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HPC</a:t>
            </a:r>
            <a:endParaRPr lang="zh-CN" altLang="en-US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文本框 55"/>
          <p:cNvSpPr txBox="1">
            <a:spLocks noChangeArrowheads="1"/>
          </p:cNvSpPr>
          <p:nvPr/>
        </p:nvSpPr>
        <p:spPr bwMode="auto">
          <a:xfrm>
            <a:off x="3886195" y="2020936"/>
            <a:ext cx="9937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100" dirty="0"/>
              <a:t>PR2764GH</a:t>
            </a:r>
            <a:endParaRPr lang="zh-CN" altLang="en-US" sz="1100" dirty="0"/>
          </a:p>
        </p:txBody>
      </p:sp>
      <p:sp>
        <p:nvSpPr>
          <p:cNvPr id="36" name="文本框 56"/>
          <p:cNvSpPr txBox="1">
            <a:spLocks noChangeArrowheads="1"/>
          </p:cNvSpPr>
          <p:nvPr/>
        </p:nvSpPr>
        <p:spPr bwMode="auto">
          <a:xfrm>
            <a:off x="2100258" y="5254674"/>
            <a:ext cx="850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100" dirty="0" smtClean="0"/>
              <a:t>PT6280H</a:t>
            </a:r>
            <a:endParaRPr lang="zh-CN" altLang="en-US" sz="1100" dirty="0"/>
          </a:p>
        </p:txBody>
      </p:sp>
      <p:sp>
        <p:nvSpPr>
          <p:cNvPr id="37" name="文本框 57"/>
          <p:cNvSpPr txBox="1">
            <a:spLocks noChangeArrowheads="1"/>
          </p:cNvSpPr>
          <p:nvPr/>
        </p:nvSpPr>
        <p:spPr bwMode="auto">
          <a:xfrm>
            <a:off x="2963858" y="4633961"/>
            <a:ext cx="8524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100" dirty="0" smtClean="0"/>
              <a:t>PR6510G</a:t>
            </a:r>
            <a:endParaRPr lang="zh-CN" altLang="en-US" sz="1100" dirty="0"/>
          </a:p>
        </p:txBody>
      </p:sp>
      <p:sp>
        <p:nvSpPr>
          <p:cNvPr id="38" name="文本框 58"/>
          <p:cNvSpPr txBox="1">
            <a:spLocks noChangeArrowheads="1"/>
          </p:cNvSpPr>
          <p:nvPr/>
        </p:nvSpPr>
        <p:spPr bwMode="auto">
          <a:xfrm>
            <a:off x="3900483" y="3814811"/>
            <a:ext cx="85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100" dirty="0" smtClean="0"/>
              <a:t>PT6610R</a:t>
            </a:r>
            <a:endParaRPr lang="zh-CN" altLang="en-US" sz="1100" dirty="0"/>
          </a:p>
        </p:txBody>
      </p:sp>
      <p:pic>
        <p:nvPicPr>
          <p:cNvPr id="39" name="Picture 45" descr="{8D213ADF-1E3F-4D33-AF7E-CD9102BB3657}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0" y="2203499"/>
            <a:ext cx="1819275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75816" y="46816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业务</a:t>
            </a:r>
            <a:r>
              <a:rPr lang="en-US" altLang="zh-CN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布局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标题 1"/>
          <p:cNvSpPr>
            <a:spLocks noChangeArrowheads="1"/>
          </p:cNvSpPr>
          <p:nvPr/>
        </p:nvSpPr>
        <p:spPr bwMode="auto">
          <a:xfrm>
            <a:off x="1111217" y="988838"/>
            <a:ext cx="6318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ts val="2600"/>
              </a:lnSpc>
            </a:pPr>
            <a:r>
              <a:rPr lang="zh-CN" altLang="en-US" sz="1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宝德服务器策略</a:t>
            </a:r>
            <a:endParaRPr lang="zh-CN" altLang="en-US" sz="1800" b="1" dirty="0">
              <a:solidFill>
                <a:prstClr val="black"/>
              </a:solidFill>
              <a:ea typeface="微软雅黑" pitchFamily="34" charset="-122"/>
            </a:endParaRPr>
          </a:p>
        </p:txBody>
      </p:sp>
      <p:sp>
        <p:nvSpPr>
          <p:cNvPr id="42" name="矩形 61"/>
          <p:cNvSpPr>
            <a:spLocks noChangeArrowheads="1"/>
          </p:cNvSpPr>
          <p:nvPr/>
        </p:nvSpPr>
        <p:spPr bwMode="auto">
          <a:xfrm rot="5400000">
            <a:off x="7656990" y="-744531"/>
            <a:ext cx="635122" cy="2772481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45712" rIns="36000" bIns="45712" anchor="ctr"/>
          <a:lstStyle/>
          <a:p>
            <a:pPr algn="ctr"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6718721" y="432300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云服务器业务</a:t>
            </a:r>
            <a:endParaRPr lang="zh-CN" altLang="en-US" sz="18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文本框 30"/>
          <p:cNvSpPr txBox="1">
            <a:spLocks noChangeArrowheads="1"/>
          </p:cNvSpPr>
          <p:nvPr/>
        </p:nvSpPr>
        <p:spPr bwMode="auto">
          <a:xfrm>
            <a:off x="1862093" y="3237755"/>
            <a:ext cx="8524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100" dirty="0" smtClean="0"/>
              <a:t>PR2730R</a:t>
            </a:r>
            <a:endParaRPr lang="zh-CN" altLang="en-US" sz="1100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612817" y="2635986"/>
            <a:ext cx="1351041" cy="67489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46" name="图片 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88" y="3537217"/>
            <a:ext cx="14446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>
            <a:spLocks noGrp="1" noChangeArrowheads="1"/>
          </p:cNvSpPr>
          <p:nvPr>
            <p:ph type="title" idx="4294967295"/>
          </p:nvPr>
        </p:nvSpPr>
        <p:spPr>
          <a:xfrm>
            <a:off x="2448495" y="-72977"/>
            <a:ext cx="6481762" cy="1143001"/>
          </a:xfrm>
        </p:spPr>
        <p:txBody>
          <a:bodyPr/>
          <a:lstStyle/>
          <a:p>
            <a:pPr eaLnBrk="1" hangingPunct="1"/>
            <a:r>
              <a:rPr lang="zh-CN" altLang="en-US" sz="320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宝德存储系列产品线</a:t>
            </a: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1008632" y="1325611"/>
            <a:ext cx="0" cy="3389313"/>
          </a:xfrm>
          <a:prstGeom prst="straightConnector1">
            <a:avLst/>
          </a:prstGeom>
          <a:noFill/>
          <a:ln w="38100" cap="flat" cmpd="sng" algn="ctr">
            <a:solidFill>
              <a:srgbClr val="87867E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" name="直接箭头连接符 3"/>
          <p:cNvCxnSpPr/>
          <p:nvPr/>
        </p:nvCxnSpPr>
        <p:spPr>
          <a:xfrm>
            <a:off x="1008632" y="4714924"/>
            <a:ext cx="8424863" cy="0"/>
          </a:xfrm>
          <a:prstGeom prst="straightConnector1">
            <a:avLst/>
          </a:prstGeom>
          <a:noFill/>
          <a:ln w="38100" cap="flat" cmpd="sng" algn="ctr">
            <a:solidFill>
              <a:srgbClr val="87867E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" name="TextBox 109"/>
          <p:cNvSpPr txBox="1">
            <a:spLocks noChangeArrowheads="1"/>
          </p:cNvSpPr>
          <p:nvPr/>
        </p:nvSpPr>
        <p:spPr bwMode="auto">
          <a:xfrm>
            <a:off x="1153095" y="1325611"/>
            <a:ext cx="19431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 b="1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Performance</a:t>
            </a:r>
            <a:endParaRPr lang="zh-CN" altLang="en-US" sz="1200" b="1" dirty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TextBox 110"/>
          <p:cNvSpPr txBox="1">
            <a:spLocks noChangeArrowheads="1"/>
          </p:cNvSpPr>
          <p:nvPr/>
        </p:nvSpPr>
        <p:spPr bwMode="auto">
          <a:xfrm>
            <a:off x="8496870" y="4257724"/>
            <a:ext cx="1223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 b="1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Capacity</a:t>
            </a:r>
            <a:endParaRPr lang="zh-CN" altLang="en-US" sz="1200" b="1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Box 114"/>
          <p:cNvSpPr txBox="1">
            <a:spLocks noChangeArrowheads="1"/>
          </p:cNvSpPr>
          <p:nvPr/>
        </p:nvSpPr>
        <p:spPr bwMode="auto">
          <a:xfrm>
            <a:off x="1511870" y="2844849"/>
            <a:ext cx="10429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1200" b="1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GS9940ID</a:t>
            </a:r>
            <a:endParaRPr kumimoji="1" lang="zh-CN" altLang="en-US" sz="1200" b="1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TextBox 115"/>
          <p:cNvSpPr txBox="1">
            <a:spLocks noChangeArrowheads="1"/>
          </p:cNvSpPr>
          <p:nvPr/>
        </p:nvSpPr>
        <p:spPr bwMode="auto">
          <a:xfrm>
            <a:off x="3045395" y="3598911"/>
            <a:ext cx="987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1200" b="1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GS5120FD</a:t>
            </a:r>
            <a:endParaRPr kumimoji="1" lang="zh-CN" altLang="en-US" sz="1200" b="1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" name="TextBox 116"/>
          <p:cNvSpPr txBox="1">
            <a:spLocks noChangeArrowheads="1"/>
          </p:cNvSpPr>
          <p:nvPr/>
        </p:nvSpPr>
        <p:spPr bwMode="auto">
          <a:xfrm>
            <a:off x="4609082" y="4275186"/>
            <a:ext cx="1079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1200" b="1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GS6010F</a:t>
            </a:r>
            <a:endParaRPr kumimoji="1" lang="zh-CN" altLang="en-US" sz="1200" b="1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" name="TextBox 117"/>
          <p:cNvSpPr txBox="1">
            <a:spLocks noChangeArrowheads="1"/>
          </p:cNvSpPr>
          <p:nvPr/>
        </p:nvSpPr>
        <p:spPr bwMode="auto">
          <a:xfrm>
            <a:off x="4626545" y="2832149"/>
            <a:ext cx="10618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1200" b="1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GS8830FD</a:t>
            </a:r>
            <a:endParaRPr kumimoji="1" lang="zh-CN" altLang="en-US" sz="1200" b="1" dirty="0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TextBox 118"/>
          <p:cNvSpPr txBox="1">
            <a:spLocks noChangeArrowheads="1"/>
          </p:cNvSpPr>
          <p:nvPr/>
        </p:nvSpPr>
        <p:spPr bwMode="auto">
          <a:xfrm>
            <a:off x="6120382" y="3525886"/>
            <a:ext cx="936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1200" b="1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GS7200</a:t>
            </a:r>
            <a:endParaRPr kumimoji="1" lang="zh-CN" altLang="en-US" sz="1200" b="1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" name="TextBox 119"/>
          <p:cNvSpPr txBox="1">
            <a:spLocks noChangeArrowheads="1"/>
          </p:cNvSpPr>
          <p:nvPr/>
        </p:nvSpPr>
        <p:spPr bwMode="auto">
          <a:xfrm>
            <a:off x="6048945" y="2374949"/>
            <a:ext cx="9858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1200" b="1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GS7300</a:t>
            </a:r>
            <a:endParaRPr kumimoji="1" lang="zh-CN" altLang="en-US" sz="1200" b="1" dirty="0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57" y="2519411"/>
            <a:ext cx="9731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37" descr="GS-9940i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57" y="3152824"/>
            <a:ext cx="10429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72570" y="3951336"/>
            <a:ext cx="9715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32" y="2390824"/>
            <a:ext cx="9032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045" y="2601961"/>
            <a:ext cx="1573212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82" y="1438324"/>
            <a:ext cx="144145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55"/>
          <p:cNvSpPr>
            <a:spLocks noChangeArrowheads="1"/>
          </p:cNvSpPr>
          <p:nvPr/>
        </p:nvSpPr>
        <p:spPr bwMode="auto">
          <a:xfrm>
            <a:off x="1008632" y="5418186"/>
            <a:ext cx="6732588" cy="379413"/>
          </a:xfrm>
          <a:prstGeom prst="rect">
            <a:avLst/>
          </a:prstGeom>
          <a:solidFill>
            <a:srgbClr val="00589A"/>
          </a:solidFill>
          <a:ln w="9525">
            <a:solidFill>
              <a:srgbClr val="002B4D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宝德科技提供云存储、大数据的国内领先存储解决方案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56"/>
          <p:cNvSpPr>
            <a:spLocks noChangeArrowheads="1"/>
          </p:cNvSpPr>
          <p:nvPr/>
        </p:nvSpPr>
        <p:spPr bwMode="auto">
          <a:xfrm>
            <a:off x="1008632" y="5870624"/>
            <a:ext cx="8424863" cy="377825"/>
          </a:xfrm>
          <a:prstGeom prst="rect">
            <a:avLst/>
          </a:prstGeom>
          <a:solidFill>
            <a:srgbClr val="FF6600"/>
          </a:solidFill>
          <a:ln w="9525">
            <a:solidFill>
              <a:srgbClr val="7F32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宝德具有从服务器到存储全系列产品，提供多个行业完整的系统整合解决方案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" name="Group 165"/>
          <p:cNvGrpSpPr>
            <a:grpSpLocks/>
          </p:cNvGrpSpPr>
          <p:nvPr/>
        </p:nvGrpSpPr>
        <p:grpSpPr bwMode="auto">
          <a:xfrm>
            <a:off x="4393185" y="4778424"/>
            <a:ext cx="1800225" cy="549275"/>
            <a:chOff x="4196" y="3475"/>
            <a:chExt cx="1134" cy="346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blackWhite">
            <a:xfrm>
              <a:off x="4241" y="3475"/>
              <a:ext cx="998" cy="346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38387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" name="Text Box 148"/>
            <p:cNvSpPr txBox="1">
              <a:spLocks noChangeArrowheads="1"/>
            </p:cNvSpPr>
            <p:nvPr/>
          </p:nvSpPr>
          <p:spPr bwMode="auto">
            <a:xfrm>
              <a:off x="4196" y="3521"/>
              <a:ext cx="1134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1600" b="1" dirty="0">
                  <a:latin typeface="微软雅黑" pitchFamily="34" charset="-122"/>
                  <a:ea typeface="微软雅黑" pitchFamily="34" charset="-122"/>
                </a:rPr>
                <a:t>企业级产品</a:t>
              </a:r>
            </a:p>
          </p:txBody>
        </p:sp>
      </p:grpSp>
      <p:grpSp>
        <p:nvGrpSpPr>
          <p:cNvPr id="24" name="Group 164"/>
          <p:cNvGrpSpPr>
            <a:grpSpLocks/>
          </p:cNvGrpSpPr>
          <p:nvPr/>
        </p:nvGrpSpPr>
        <p:grpSpPr bwMode="auto">
          <a:xfrm>
            <a:off x="2735833" y="4778424"/>
            <a:ext cx="1800225" cy="549275"/>
            <a:chOff x="3016" y="3475"/>
            <a:chExt cx="1134" cy="346"/>
          </a:xfrm>
        </p:grpSpPr>
        <p:sp>
          <p:nvSpPr>
            <p:cNvPr id="25" name="Rectangle 6"/>
            <p:cNvSpPr>
              <a:spLocks noChangeArrowheads="1"/>
            </p:cNvSpPr>
            <p:nvPr/>
          </p:nvSpPr>
          <p:spPr bwMode="blackWhite">
            <a:xfrm>
              <a:off x="3061" y="3475"/>
              <a:ext cx="998" cy="346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38387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6" name="Text Box 147"/>
            <p:cNvSpPr txBox="1">
              <a:spLocks noChangeArrowheads="1"/>
            </p:cNvSpPr>
            <p:nvPr/>
          </p:nvSpPr>
          <p:spPr bwMode="auto">
            <a:xfrm>
              <a:off x="3016" y="3521"/>
              <a:ext cx="1134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1600" b="1" dirty="0">
                  <a:latin typeface="微软雅黑" pitchFamily="34" charset="-122"/>
                  <a:ea typeface="微软雅黑" pitchFamily="34" charset="-122"/>
                </a:rPr>
                <a:t>部门级产品</a:t>
              </a:r>
            </a:p>
          </p:txBody>
        </p:sp>
      </p:grpSp>
      <p:grpSp>
        <p:nvGrpSpPr>
          <p:cNvPr id="27" name="Group 163"/>
          <p:cNvGrpSpPr>
            <a:grpSpLocks/>
          </p:cNvGrpSpPr>
          <p:nvPr/>
        </p:nvGrpSpPr>
        <p:grpSpPr bwMode="auto">
          <a:xfrm>
            <a:off x="1153095" y="4778424"/>
            <a:ext cx="1800225" cy="549275"/>
            <a:chOff x="1791" y="3475"/>
            <a:chExt cx="1134" cy="346"/>
          </a:xfrm>
        </p:grpSpPr>
        <p:sp>
          <p:nvSpPr>
            <p:cNvPr id="28" name="Rectangle 6"/>
            <p:cNvSpPr>
              <a:spLocks noChangeArrowheads="1"/>
            </p:cNvSpPr>
            <p:nvPr/>
          </p:nvSpPr>
          <p:spPr bwMode="blackWhite">
            <a:xfrm>
              <a:off x="1791" y="3475"/>
              <a:ext cx="998" cy="346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38387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" name="Text Box 146"/>
            <p:cNvSpPr txBox="1">
              <a:spLocks noChangeArrowheads="1"/>
            </p:cNvSpPr>
            <p:nvPr/>
          </p:nvSpPr>
          <p:spPr bwMode="auto">
            <a:xfrm>
              <a:off x="1791" y="3521"/>
              <a:ext cx="1134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1600" b="1" dirty="0">
                  <a:latin typeface="微软雅黑" pitchFamily="34" charset="-122"/>
                  <a:ea typeface="微软雅黑" pitchFamily="34" charset="-122"/>
                </a:rPr>
                <a:t>入门级产品</a:t>
              </a:r>
            </a:p>
          </p:txBody>
        </p:sp>
      </p:grpSp>
      <p:grpSp>
        <p:nvGrpSpPr>
          <p:cNvPr id="30" name="Group 165"/>
          <p:cNvGrpSpPr>
            <a:grpSpLocks/>
          </p:cNvGrpSpPr>
          <p:nvPr/>
        </p:nvGrpSpPr>
        <p:grpSpPr bwMode="auto">
          <a:xfrm>
            <a:off x="6048947" y="4778424"/>
            <a:ext cx="1800225" cy="549275"/>
            <a:chOff x="4195" y="3475"/>
            <a:chExt cx="1134" cy="346"/>
          </a:xfrm>
        </p:grpSpPr>
        <p:sp>
          <p:nvSpPr>
            <p:cNvPr id="31" name="Rectangle 6"/>
            <p:cNvSpPr>
              <a:spLocks noChangeArrowheads="1"/>
            </p:cNvSpPr>
            <p:nvPr/>
          </p:nvSpPr>
          <p:spPr bwMode="blackWhite">
            <a:xfrm>
              <a:off x="4241" y="3475"/>
              <a:ext cx="998" cy="346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38387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2" name="Text Box 148"/>
            <p:cNvSpPr txBox="1">
              <a:spLocks noChangeArrowheads="1"/>
            </p:cNvSpPr>
            <p:nvPr/>
          </p:nvSpPr>
          <p:spPr bwMode="auto">
            <a:xfrm>
              <a:off x="4195" y="3521"/>
              <a:ext cx="1134" cy="21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1600" b="1" dirty="0">
                  <a:latin typeface="微软雅黑" pitchFamily="34" charset="-122"/>
                  <a:ea typeface="微软雅黑" pitchFamily="34" charset="-122"/>
                </a:rPr>
                <a:t>大数据云产品</a:t>
              </a:r>
            </a:p>
          </p:txBody>
        </p:sp>
      </p:grpSp>
      <p:pic>
        <p:nvPicPr>
          <p:cNvPr id="33" name="图片 37" descr="GS-9940i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70" y="3167111"/>
            <a:ext cx="10541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114"/>
          <p:cNvSpPr txBox="1">
            <a:spLocks noChangeArrowheads="1"/>
          </p:cNvSpPr>
          <p:nvPr/>
        </p:nvSpPr>
        <p:spPr bwMode="auto">
          <a:xfrm>
            <a:off x="1549970" y="3527474"/>
            <a:ext cx="10429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1200" b="1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GS9940IR</a:t>
            </a:r>
            <a:endParaRPr kumimoji="1" lang="zh-CN" altLang="en-US" sz="1200" b="1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70" y="3864024"/>
            <a:ext cx="973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114"/>
          <p:cNvSpPr txBox="1">
            <a:spLocks noChangeArrowheads="1"/>
          </p:cNvSpPr>
          <p:nvPr/>
        </p:nvSpPr>
        <p:spPr bwMode="auto">
          <a:xfrm>
            <a:off x="1549970" y="4279949"/>
            <a:ext cx="10429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1200" b="1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GS9116IS</a:t>
            </a:r>
            <a:endParaRPr kumimoji="1" lang="zh-CN" altLang="en-US" sz="1200" b="1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682" y="3886249"/>
            <a:ext cx="9731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114"/>
          <p:cNvSpPr txBox="1">
            <a:spLocks noChangeArrowheads="1"/>
          </p:cNvSpPr>
          <p:nvPr/>
        </p:nvSpPr>
        <p:spPr bwMode="auto">
          <a:xfrm>
            <a:off x="3024757" y="4302174"/>
            <a:ext cx="10429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1200" b="1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GS5116FS</a:t>
            </a:r>
            <a:endParaRPr kumimoji="1" lang="zh-CN" altLang="en-US" sz="1200" b="1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57" y="2519411"/>
            <a:ext cx="9731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114"/>
          <p:cNvSpPr txBox="1">
            <a:spLocks noChangeArrowheads="1"/>
          </p:cNvSpPr>
          <p:nvPr/>
        </p:nvSpPr>
        <p:spPr bwMode="auto">
          <a:xfrm>
            <a:off x="2989832" y="2830561"/>
            <a:ext cx="10429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1200" b="1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GS5216FD</a:t>
            </a:r>
            <a:endParaRPr kumimoji="1" lang="zh-CN" altLang="en-US" sz="1200" b="1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72570" y="3259186"/>
            <a:ext cx="9715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116"/>
          <p:cNvSpPr txBox="1">
            <a:spLocks noChangeArrowheads="1"/>
          </p:cNvSpPr>
          <p:nvPr/>
        </p:nvSpPr>
        <p:spPr bwMode="auto">
          <a:xfrm>
            <a:off x="4609082" y="3598911"/>
            <a:ext cx="1079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1200" b="1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GS6020F</a:t>
            </a:r>
            <a:endParaRPr kumimoji="1" lang="zh-CN" altLang="en-US" sz="1200" b="1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43" name="图片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32" y="1670099"/>
            <a:ext cx="9032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117"/>
          <p:cNvSpPr txBox="1">
            <a:spLocks noChangeArrowheads="1"/>
          </p:cNvSpPr>
          <p:nvPr/>
        </p:nvSpPr>
        <p:spPr bwMode="auto">
          <a:xfrm>
            <a:off x="4609082" y="2086024"/>
            <a:ext cx="10072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1200" b="1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GS8840FD</a:t>
            </a:r>
            <a:endParaRPr kumimoji="1" lang="zh-CN" altLang="en-US" sz="1200" b="1" dirty="0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82" y="1847899"/>
            <a:ext cx="9731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114"/>
          <p:cNvSpPr txBox="1">
            <a:spLocks noChangeArrowheads="1"/>
          </p:cNvSpPr>
          <p:nvPr/>
        </p:nvSpPr>
        <p:spPr bwMode="auto">
          <a:xfrm>
            <a:off x="1511870" y="2186036"/>
            <a:ext cx="10429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1200" b="1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GS9100I</a:t>
            </a:r>
            <a:endParaRPr kumimoji="1" lang="zh-CN" altLang="en-US" sz="1200" b="1" dirty="0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816" y="455639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业务</a:t>
            </a:r>
            <a:r>
              <a:rPr lang="en-US" altLang="zh-CN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布局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标题 1"/>
          <p:cNvSpPr>
            <a:spLocks noChangeArrowheads="1"/>
          </p:cNvSpPr>
          <p:nvPr/>
        </p:nvSpPr>
        <p:spPr bwMode="auto">
          <a:xfrm>
            <a:off x="575816" y="884267"/>
            <a:ext cx="6318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ts val="2600"/>
              </a:lnSpc>
            </a:pPr>
            <a:r>
              <a:rPr lang="zh-CN" altLang="en-US" sz="1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宝德</a:t>
            </a:r>
            <a:r>
              <a:rPr lang="zh-CN" altLang="en-US" sz="1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存储</a:t>
            </a:r>
            <a:r>
              <a:rPr lang="zh-CN" altLang="en-US" sz="1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策略</a:t>
            </a:r>
            <a:endParaRPr lang="zh-CN" altLang="en-US" sz="1800" b="1" dirty="0">
              <a:solidFill>
                <a:prstClr val="black"/>
              </a:solidFill>
              <a:ea typeface="微软雅黑" pitchFamily="34" charset="-122"/>
            </a:endParaRPr>
          </a:p>
        </p:txBody>
      </p:sp>
      <p:sp>
        <p:nvSpPr>
          <p:cNvPr id="49" name="矩形 61"/>
          <p:cNvSpPr>
            <a:spLocks noChangeArrowheads="1"/>
          </p:cNvSpPr>
          <p:nvPr/>
        </p:nvSpPr>
        <p:spPr bwMode="auto">
          <a:xfrm rot="5400000">
            <a:off x="7656990" y="-745936"/>
            <a:ext cx="635122" cy="2772481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45712" rIns="36000" bIns="45712" anchor="ctr"/>
          <a:lstStyle/>
          <a:p>
            <a:pPr algn="ctr"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6840958" y="430559"/>
            <a:ext cx="2447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云服务器业务</a:t>
            </a:r>
            <a:endParaRPr lang="zh-CN" altLang="en-US" sz="18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>
            <a:grpSpLocks/>
          </p:cNvGrpSpPr>
          <p:nvPr/>
        </p:nvGrpSpPr>
        <p:grpSpPr bwMode="auto">
          <a:xfrm>
            <a:off x="2043913" y="916874"/>
            <a:ext cx="2252365" cy="5545361"/>
            <a:chOff x="1763688" y="-4256783"/>
            <a:chExt cx="3456384" cy="10885553"/>
          </a:xfrm>
        </p:grpSpPr>
        <p:pic>
          <p:nvPicPr>
            <p:cNvPr id="3" name="Picture 18" descr="C:\Users\Andy\Desktop\广州云计算大会\机柜-2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-4256783"/>
              <a:ext cx="3456384" cy="1088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1" descr="C:\Users\Andy\AppData\Roaming\Tencent\Users\404909003\QQ\WinTemp\RichOle\4`OENTN7K`C_VCZ[MXMM`9I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052736"/>
              <a:ext cx="2232248" cy="72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" name="直接箭头连接符 4"/>
          <p:cNvCxnSpPr/>
          <p:nvPr/>
        </p:nvCxnSpPr>
        <p:spPr>
          <a:xfrm>
            <a:off x="1559230" y="3751468"/>
            <a:ext cx="10096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785758" y="3582192"/>
            <a:ext cx="10054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网络交换</a:t>
            </a:r>
          </a:p>
        </p:txBody>
      </p:sp>
      <p:cxnSp>
        <p:nvCxnSpPr>
          <p:cNvPr id="7" name="直接箭头连接符 6"/>
          <p:cNvCxnSpPr>
            <a:stCxn id="9" idx="3"/>
          </p:cNvCxnSpPr>
          <p:nvPr/>
        </p:nvCxnSpPr>
        <p:spPr>
          <a:xfrm flipV="1">
            <a:off x="1842262" y="2095708"/>
            <a:ext cx="653593" cy="4566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9" idx="3"/>
          </p:cNvCxnSpPr>
          <p:nvPr/>
        </p:nvCxnSpPr>
        <p:spPr>
          <a:xfrm>
            <a:off x="1842262" y="2552320"/>
            <a:ext cx="726618" cy="2062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22"/>
          <p:cNvSpPr>
            <a:spLocks noChangeArrowheads="1"/>
          </p:cNvSpPr>
          <p:nvPr/>
        </p:nvSpPr>
        <p:spPr bwMode="auto">
          <a:xfrm>
            <a:off x="631673" y="2383043"/>
            <a:ext cx="12105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计算资源池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560817" y="3194256"/>
            <a:ext cx="100806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26"/>
          <p:cNvSpPr>
            <a:spLocks noChangeArrowheads="1"/>
          </p:cNvSpPr>
          <p:nvPr/>
        </p:nvSpPr>
        <p:spPr bwMode="auto">
          <a:xfrm>
            <a:off x="734265" y="2934492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管理节点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705280" y="3516518"/>
            <a:ext cx="863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38552" y="3273047"/>
            <a:ext cx="12186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存储资源池</a:t>
            </a:r>
          </a:p>
        </p:txBody>
      </p:sp>
      <p:sp>
        <p:nvSpPr>
          <p:cNvPr id="14" name="矩形 13"/>
          <p:cNvSpPr/>
          <p:nvPr/>
        </p:nvSpPr>
        <p:spPr>
          <a:xfrm>
            <a:off x="575816" y="396156"/>
            <a:ext cx="857252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363747" eaLnBrk="1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宝德云</a:t>
            </a:r>
            <a:r>
              <a:rPr lang="en-US" altLang="zh-CN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大数据一体机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" name="组合 16"/>
          <p:cNvGrpSpPr/>
          <p:nvPr/>
        </p:nvGrpSpPr>
        <p:grpSpPr>
          <a:xfrm>
            <a:off x="6506724" y="324150"/>
            <a:ext cx="2857520" cy="648070"/>
            <a:chOff x="3240142" y="382961"/>
            <a:chExt cx="2400157" cy="648070"/>
          </a:xfrm>
        </p:grpSpPr>
        <p:sp>
          <p:nvSpPr>
            <p:cNvPr id="16" name="矩形 61"/>
            <p:cNvSpPr>
              <a:spLocks noChangeArrowheads="1"/>
            </p:cNvSpPr>
            <p:nvPr/>
          </p:nvSpPr>
          <p:spPr bwMode="auto">
            <a:xfrm rot="5400000">
              <a:off x="4149000" y="-457369"/>
              <a:ext cx="648070" cy="2328729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45712" rIns="36000" bIns="45712" anchor="ctr"/>
            <a:lstStyle/>
            <a:p>
              <a:pPr algn="ctr" defTabSz="877888" eaLnBrk="0" fontAlgn="auto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240142" y="501073"/>
              <a:ext cx="24001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0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b="1" dirty="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云服务器业务</a:t>
              </a:r>
              <a:endParaRPr lang="zh-CN" altLang="en-US" sz="18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35220" y="1214422"/>
            <a:ext cx="2916551" cy="476017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20708" y="1214422"/>
            <a:ext cx="1746142" cy="2160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49270" y="3214686"/>
            <a:ext cx="4704992" cy="308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55" y="2020468"/>
            <a:ext cx="5501471" cy="4784400"/>
          </a:xfrm>
          <a:prstGeom prst="rect">
            <a:avLst/>
          </a:prstGeom>
        </p:spPr>
      </p:pic>
      <p:pic>
        <p:nvPicPr>
          <p:cNvPr id="3" name="Picture 42" descr="(]8D9)6{ZNC{DS`~KTNCIGV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2416" y="5831392"/>
            <a:ext cx="425456" cy="27811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43" descr="~75]4OP6O41Y`GQ%4VJO[]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8932" y="3328782"/>
            <a:ext cx="500066" cy="2662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Rectangle 44"/>
          <p:cNvSpPr>
            <a:spLocks noChangeArrowheads="1"/>
          </p:cNvSpPr>
          <p:nvPr/>
        </p:nvSpPr>
        <p:spPr bwMode="auto">
          <a:xfrm>
            <a:off x="6518648" y="3328782"/>
            <a:ext cx="186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北京亦庄云计算数据中心</a:t>
            </a:r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6158608" y="6137094"/>
            <a:ext cx="1860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深圳观澜云计算数据中心</a:t>
            </a:r>
          </a:p>
        </p:txBody>
      </p:sp>
      <p:pic>
        <p:nvPicPr>
          <p:cNvPr id="7" name="Picture 46" descr="U$$PBJ4JOV7$OBOC8A9HE3W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4862" y="5669485"/>
            <a:ext cx="484204" cy="35915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4032354" y="6086793"/>
            <a:ext cx="2012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广州科学城云计算数据中心</a:t>
            </a:r>
          </a:p>
        </p:txBody>
      </p:sp>
      <p:pic>
        <p:nvPicPr>
          <p:cNvPr id="9" name="Picture 48" descr="UWR830ZJPYM[U1N`SB6(ASV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37415" y="4753343"/>
            <a:ext cx="370346" cy="33485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Rectangle 49"/>
          <p:cNvSpPr>
            <a:spLocks noChangeArrowheads="1"/>
          </p:cNvSpPr>
          <p:nvPr/>
        </p:nvSpPr>
        <p:spPr bwMode="auto">
          <a:xfrm>
            <a:off x="2834582" y="4978881"/>
            <a:ext cx="1860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成都高新云计算数据中心</a:t>
            </a:r>
          </a:p>
        </p:txBody>
      </p:sp>
      <p:sp>
        <p:nvSpPr>
          <p:cNvPr id="11" name="AutoShape 50"/>
          <p:cNvSpPr>
            <a:spLocks noChangeArrowheads="1"/>
          </p:cNvSpPr>
          <p:nvPr/>
        </p:nvSpPr>
        <p:spPr bwMode="auto">
          <a:xfrm>
            <a:off x="1496070" y="5474202"/>
            <a:ext cx="214312" cy="215900"/>
          </a:xfrm>
          <a:prstGeom prst="star5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51"/>
          <p:cNvSpPr>
            <a:spLocks noChangeArrowheads="1"/>
          </p:cNvSpPr>
          <p:nvPr/>
        </p:nvSpPr>
        <p:spPr bwMode="auto">
          <a:xfrm>
            <a:off x="1710384" y="5402764"/>
            <a:ext cx="125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自建数据中心</a:t>
            </a:r>
          </a:p>
        </p:txBody>
      </p:sp>
      <p:sp>
        <p:nvSpPr>
          <p:cNvPr id="13" name="AutoShape 52"/>
          <p:cNvSpPr>
            <a:spLocks noChangeArrowheads="1"/>
          </p:cNvSpPr>
          <p:nvPr/>
        </p:nvSpPr>
        <p:spPr bwMode="auto">
          <a:xfrm>
            <a:off x="1496070" y="5759954"/>
            <a:ext cx="214312" cy="215900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53"/>
          <p:cNvSpPr>
            <a:spLocks noChangeArrowheads="1"/>
          </p:cNvSpPr>
          <p:nvPr/>
        </p:nvSpPr>
        <p:spPr bwMode="auto">
          <a:xfrm>
            <a:off x="1638946" y="5759954"/>
            <a:ext cx="1677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IDC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合作数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据中心</a:t>
            </a:r>
          </a:p>
        </p:txBody>
      </p:sp>
      <p:sp>
        <p:nvSpPr>
          <p:cNvPr id="15" name="Rectangle 55"/>
          <p:cNvSpPr>
            <a:spLocks noChangeArrowheads="1"/>
          </p:cNvSpPr>
          <p:nvPr/>
        </p:nvSpPr>
        <p:spPr bwMode="auto">
          <a:xfrm>
            <a:off x="1710384" y="6117144"/>
            <a:ext cx="1664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CDN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合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作数据中心</a:t>
            </a:r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503808" y="396156"/>
            <a:ext cx="3143272" cy="50006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宝德云数据中心业务</a:t>
            </a:r>
            <a:r>
              <a:rPr lang="en-US" altLang="zh-CN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规划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38"/>
          <p:cNvSpPr txBox="1">
            <a:spLocks noChangeArrowheads="1"/>
          </p:cNvSpPr>
          <p:nvPr/>
        </p:nvSpPr>
        <p:spPr bwMode="auto">
          <a:xfrm>
            <a:off x="503808" y="756196"/>
            <a:ext cx="6429420" cy="18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五年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内在全国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部署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个以上的云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计算数据中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心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集团所有数据中心之间实现光纤互联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eaLnBrk="1" hangingPunct="1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销售收入超过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亿元，成为中国最大的独立第三方数据中心之一</a:t>
            </a:r>
          </a:p>
          <a:p>
            <a:pPr algn="l" eaLnBrk="1" hangingPunct="1">
              <a:lnSpc>
                <a:spcPts val="2900"/>
              </a:lnSpc>
              <a:buFont typeface="Wingdings" pitchFamily="2" charset="2"/>
              <a:buChar char="l"/>
            </a:pP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61"/>
          <p:cNvSpPr>
            <a:spLocks noChangeArrowheads="1"/>
          </p:cNvSpPr>
          <p:nvPr/>
        </p:nvSpPr>
        <p:spPr bwMode="auto">
          <a:xfrm rot="5400000">
            <a:off x="8068858" y="-319285"/>
            <a:ext cx="648070" cy="1934939"/>
          </a:xfrm>
          <a:prstGeom prst="roundRect">
            <a:avLst>
              <a:gd name="adj" fmla="val 0"/>
            </a:avLst>
          </a:prstGeom>
          <a:solidFill>
            <a:srgbClr val="11AF4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45712" rIns="36000" bIns="45712" anchor="ctr"/>
          <a:lstStyle/>
          <a:p>
            <a:pPr algn="ctr"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7425424" y="473542"/>
            <a:ext cx="1935368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0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云数据中心业务</a:t>
            </a:r>
            <a:endParaRPr lang="zh-CN" altLang="en-US" sz="16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6782482" y="4563951"/>
            <a:ext cx="24929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南京雨花云</a:t>
            </a:r>
            <a:r>
              <a:rPr lang="zh-CN" altLang="en-US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计算数据中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心（待建）</a:t>
            </a:r>
            <a:endParaRPr lang="zh-CN" altLang="en-US" sz="1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1538454" y="6173810"/>
            <a:ext cx="144000" cy="14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7066" y="1055689"/>
            <a:ext cx="8470900" cy="52451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532308" y="468164"/>
            <a:ext cx="3571900" cy="3429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zh-CN" altLang="en-US" sz="1800" dirty="0" smtClean="0">
                <a:solidFill>
                  <a:srgbClr val="002060"/>
                </a:solidFill>
              </a:rPr>
              <a:t>宝德观澜云计算数据中心</a:t>
            </a:r>
            <a:endParaRPr lang="zh-CN" altLang="en-US" sz="1800" dirty="0">
              <a:solidFill>
                <a:srgbClr val="002060"/>
              </a:solidFill>
            </a:endParaRPr>
          </a:p>
        </p:txBody>
      </p:sp>
      <p:pic>
        <p:nvPicPr>
          <p:cNvPr id="4" name="Picture 2" descr="E:\我的工作内容\画册\BD效果图\二楼鸟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44" y="3857628"/>
            <a:ext cx="3408363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E:\我的工作内容\画册\BD效果图\休闲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29" y="4086225"/>
            <a:ext cx="3021012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E:\我的工作内容\画册\BD效果图\机房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928" y="1359992"/>
            <a:ext cx="32131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:\我的工作内容\画册\BD效果图\监控室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91" y="1347788"/>
            <a:ext cx="2678113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09204" y="3052763"/>
            <a:ext cx="152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00529B"/>
                </a:solidFill>
                <a:latin typeface="微软雅黑" pitchFamily="34" charset="-122"/>
                <a:ea typeface="微软雅黑" pitchFamily="34" charset="-122"/>
              </a:rPr>
              <a:t>监控室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60804" y="1347788"/>
            <a:ext cx="1354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00529B"/>
                </a:solidFill>
                <a:latin typeface="微软雅黑" pitchFamily="34" charset="-122"/>
                <a:ea typeface="微软雅黑" pitchFamily="34" charset="-122"/>
              </a:rPr>
              <a:t>机房区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9903" y="5684043"/>
            <a:ext cx="1190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rgbClr val="00529B"/>
                </a:solidFill>
                <a:latin typeface="微软雅黑" pitchFamily="34" charset="-122"/>
                <a:ea typeface="微软雅黑" pitchFamily="34" charset="-122"/>
              </a:rPr>
              <a:t>平面图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38391" y="3714750"/>
            <a:ext cx="1304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00529B"/>
                </a:solidFill>
                <a:latin typeface="微软雅黑" pitchFamily="34" charset="-122"/>
                <a:ea typeface="微软雅黑" pitchFamily="34" charset="-122"/>
              </a:rPr>
              <a:t>休闲区</a:t>
            </a:r>
          </a:p>
        </p:txBody>
      </p:sp>
      <p:sp>
        <p:nvSpPr>
          <p:cNvPr id="12" name="等腰三角形 11"/>
          <p:cNvSpPr/>
          <p:nvPr/>
        </p:nvSpPr>
        <p:spPr>
          <a:xfrm>
            <a:off x="1055216" y="3170238"/>
            <a:ext cx="161925" cy="139700"/>
          </a:xfrm>
          <a:prstGeom prst="triangle">
            <a:avLst/>
          </a:prstGeom>
          <a:solidFill>
            <a:srgbClr val="00529B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16200000">
            <a:off x="7483003" y="1462088"/>
            <a:ext cx="161925" cy="139700"/>
          </a:xfrm>
          <a:prstGeom prst="triangle">
            <a:avLst/>
          </a:prstGeom>
          <a:solidFill>
            <a:srgbClr val="00529B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0800000">
            <a:off x="5981229" y="3816350"/>
            <a:ext cx="179387" cy="153988"/>
          </a:xfrm>
          <a:prstGeom prst="triangle">
            <a:avLst/>
          </a:prstGeom>
          <a:solidFill>
            <a:srgbClr val="00529B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5400000">
            <a:off x="1791817" y="5880100"/>
            <a:ext cx="163512" cy="141287"/>
          </a:xfrm>
          <a:prstGeom prst="triangle">
            <a:avLst/>
          </a:prstGeom>
          <a:solidFill>
            <a:srgbClr val="00529B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rot="5400000">
            <a:off x="2668910" y="2410619"/>
            <a:ext cx="2224088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025054" y="3535363"/>
            <a:ext cx="7862887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16200000" flipH="1">
            <a:off x="4369122" y="4807744"/>
            <a:ext cx="2557463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 bwMode="auto">
          <a:xfrm>
            <a:off x="7281408" y="285728"/>
            <a:ext cx="1935368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0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云数据中心业务</a:t>
            </a:r>
            <a:endParaRPr lang="zh-CN" altLang="en-US" sz="16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61"/>
          <p:cNvSpPr>
            <a:spLocks noChangeArrowheads="1"/>
          </p:cNvSpPr>
          <p:nvPr/>
        </p:nvSpPr>
        <p:spPr bwMode="auto">
          <a:xfrm rot="5400000">
            <a:off x="8047975" y="-340597"/>
            <a:ext cx="690694" cy="1934939"/>
          </a:xfrm>
          <a:prstGeom prst="roundRect">
            <a:avLst>
              <a:gd name="adj" fmla="val 0"/>
            </a:avLst>
          </a:prstGeom>
          <a:solidFill>
            <a:srgbClr val="11AF4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45712" rIns="36000" bIns="45712" anchor="ctr"/>
          <a:lstStyle/>
          <a:p>
            <a:pPr algn="ctr"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7416576" y="442264"/>
            <a:ext cx="1935368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0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云数据中心业务</a:t>
            </a:r>
            <a:endParaRPr lang="zh-CN" altLang="en-US" sz="16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396156"/>
            <a:ext cx="6571156" cy="50006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CN" altLang="en-US" sz="1800" dirty="0" smtClean="0">
                <a:solidFill>
                  <a:srgbClr val="002060"/>
                </a:solidFill>
              </a:rPr>
              <a:t>  宝德广州科学城云计算数据中心</a:t>
            </a:r>
            <a:endParaRPr lang="zh-CN" altLang="en-US" sz="1800" dirty="0">
              <a:solidFill>
                <a:srgbClr val="002060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7425424" y="455639"/>
            <a:ext cx="1935368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0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云数据中心业务</a:t>
            </a:r>
            <a:endParaRPr lang="zh-CN" altLang="en-US" sz="16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61"/>
          <p:cNvSpPr>
            <a:spLocks noChangeArrowheads="1"/>
          </p:cNvSpPr>
          <p:nvPr/>
        </p:nvSpPr>
        <p:spPr bwMode="auto">
          <a:xfrm rot="5400000">
            <a:off x="8069286" y="-319284"/>
            <a:ext cx="648072" cy="1934939"/>
          </a:xfrm>
          <a:prstGeom prst="roundRect">
            <a:avLst>
              <a:gd name="adj" fmla="val 0"/>
            </a:avLst>
          </a:prstGeom>
          <a:solidFill>
            <a:srgbClr val="11AF4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45712" rIns="36000" bIns="45712" anchor="ctr"/>
          <a:lstStyle/>
          <a:p>
            <a:pPr algn="ctr"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7425424" y="455639"/>
            <a:ext cx="1935368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0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云数据中心业务</a:t>
            </a:r>
            <a:endParaRPr lang="zh-CN" altLang="en-US" sz="16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8673" name="Picture 1" descr="D:\Nadia\市场部资料\2015年\客户会谈PPT整理\4月8日与Intel\广州加速器\现场照片 1\机房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864" y="1116236"/>
            <a:ext cx="3840000" cy="2880000"/>
          </a:xfrm>
          <a:prstGeom prst="rect">
            <a:avLst/>
          </a:prstGeom>
          <a:noFill/>
        </p:spPr>
      </p:pic>
      <p:pic>
        <p:nvPicPr>
          <p:cNvPr id="28674" name="Picture 2" descr="D:\Nadia\市场部资料\2015年\客户会谈PPT整理\4月8日与Intel\广州加速器\109___12\IMG_4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864" y="4140572"/>
            <a:ext cx="3841200" cy="2161302"/>
          </a:xfrm>
          <a:prstGeom prst="rect">
            <a:avLst/>
          </a:prstGeom>
          <a:noFill/>
        </p:spPr>
      </p:pic>
      <p:pic>
        <p:nvPicPr>
          <p:cNvPr id="28675" name="Picture 3" descr="D:\Nadia\市场部资料\2015年\客户会谈PPT整理\4月8日与Intel\广州加速器\109___12\IMG_39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312" y="1116236"/>
            <a:ext cx="3888432" cy="518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72132" y="3132460"/>
            <a:ext cx="3286148" cy="333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定位</a:t>
            </a:r>
            <a:r>
              <a:rPr lang="en-US" altLang="zh-CN" sz="1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目标</a:t>
            </a:r>
            <a:endParaRPr lang="en-US" altLang="zh-CN" sz="1800" b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成长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创新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业务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布局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资源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优势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荣誉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关怀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使命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愿景</a:t>
            </a:r>
            <a:endParaRPr lang="zh-CN" altLang="en-US" sz="1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50" name="Picture 6" descr="http://pic21.nipic.com/20120507/10015214_115604206158_2.jpg"/>
          <p:cNvPicPr>
            <a:picLocks noChangeAspect="1" noChangeArrowheads="1"/>
          </p:cNvPicPr>
          <p:nvPr/>
        </p:nvPicPr>
        <p:blipFill>
          <a:blip r:embed="rId2" cstate="print"/>
          <a:srcRect b="7880"/>
          <a:stretch>
            <a:fillRect/>
          </a:stretch>
        </p:blipFill>
        <p:spPr bwMode="auto">
          <a:xfrm>
            <a:off x="0" y="0"/>
            <a:ext cx="10080625" cy="3132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0238" y="328708"/>
            <a:ext cx="7072362" cy="57150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CN" altLang="en-US" sz="1800" dirty="0" smtClean="0">
                <a:solidFill>
                  <a:srgbClr val="002060"/>
                </a:solidFill>
              </a:rPr>
              <a:t>宝德云数据中心产品及服务  </a:t>
            </a:r>
            <a:endParaRPr lang="zh-CN" altLang="en-US" sz="1800" dirty="0">
              <a:solidFill>
                <a:srgbClr val="002060"/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9" y="1566863"/>
            <a:ext cx="3828000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4889030" y="2060848"/>
            <a:ext cx="3995934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D4D"/>
                </a:solidFill>
                <a:latin typeface="Palatino Linotype" pitchFamily="18" charset="0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ts val="4600"/>
              </a:lnSpc>
              <a:buFont typeface="Wingdings" pitchFamily="2" charset="2"/>
              <a:buChar char="u"/>
            </a:pP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IDC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托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管（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空间</a:t>
            </a: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带宽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）；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eaLnBrk="1" hangingPunct="1">
              <a:lnSpc>
                <a:spcPts val="4600"/>
              </a:lnSpc>
              <a:buFont typeface="Wingdings" pitchFamily="2" charset="2"/>
              <a:buChar char="u"/>
            </a:pP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EDC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定制；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eaLnBrk="1" hangingPunct="1">
              <a:lnSpc>
                <a:spcPts val="4600"/>
              </a:lnSpc>
              <a:buFont typeface="Wingdings" pitchFamily="2" charset="2"/>
              <a:buChar char="u"/>
            </a:pP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服务器租用托管；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eaLnBrk="1" hangingPunct="1">
              <a:lnSpc>
                <a:spcPts val="4600"/>
              </a:lnSpc>
              <a:buFont typeface="Wingdings" pitchFamily="2" charset="2"/>
              <a:buChar char="u"/>
            </a:pP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CDN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加速；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eaLnBrk="1" hangingPunct="1">
              <a:lnSpc>
                <a:spcPts val="4600"/>
              </a:lnSpc>
              <a:buFont typeface="Wingdings" pitchFamily="2" charset="2"/>
              <a:buChar char="u"/>
            </a:pPr>
            <a:r>
              <a:rPr lang="en-US" altLang="zh-CN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云主机，云备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份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eaLnBrk="1" hangingPunct="1">
              <a:lnSpc>
                <a:spcPts val="46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。。。。。。。。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7281408" y="285728"/>
            <a:ext cx="1935368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0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云数据中心业务</a:t>
            </a:r>
            <a:endParaRPr lang="zh-CN" altLang="en-US" sz="16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1"/>
          <p:cNvSpPr>
            <a:spLocks noChangeArrowheads="1"/>
          </p:cNvSpPr>
          <p:nvPr/>
        </p:nvSpPr>
        <p:spPr bwMode="auto">
          <a:xfrm rot="5400000">
            <a:off x="8069287" y="-319285"/>
            <a:ext cx="648070" cy="1934939"/>
          </a:xfrm>
          <a:prstGeom prst="roundRect">
            <a:avLst>
              <a:gd name="adj" fmla="val 0"/>
            </a:avLst>
          </a:prstGeom>
          <a:solidFill>
            <a:srgbClr val="11AF4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45712" rIns="36000" bIns="45712" anchor="ctr"/>
          <a:lstStyle/>
          <a:p>
            <a:pPr algn="ctr"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416576" y="514272"/>
            <a:ext cx="1935368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0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云数据中心业务</a:t>
            </a:r>
            <a:endParaRPr lang="zh-CN" altLang="en-US" sz="16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575816" y="468164"/>
            <a:ext cx="7215238" cy="35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762" tIns="36881" rIns="73762" bIns="36881">
            <a:spAutoFit/>
          </a:bodyPr>
          <a:lstStyle/>
          <a:p>
            <a:pPr algn="l" fontAlgn="base">
              <a:spcBef>
                <a:spcPct val="20000"/>
              </a:spcBef>
              <a:spcAft>
                <a:spcPct val="20000"/>
              </a:spcAft>
              <a:buSzPct val="75000"/>
            </a:pPr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宝德云服务</a:t>
            </a:r>
            <a:r>
              <a:rPr lang="en-US" altLang="zh-CN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——</a:t>
            </a:r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云计算产品和方案</a:t>
            </a:r>
            <a:endParaRPr lang="en-GB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9" name="AutoShape 1"/>
          <p:cNvSpPr>
            <a:spLocks noChangeArrowheads="1"/>
          </p:cNvSpPr>
          <p:nvPr/>
        </p:nvSpPr>
        <p:spPr bwMode="auto">
          <a:xfrm>
            <a:off x="5019774" y="1260253"/>
            <a:ext cx="3124800" cy="38241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5609731" y="1564175"/>
            <a:ext cx="1996184" cy="37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1048" rIns="90000" bIns="45000"/>
          <a:lstStyle/>
          <a:p>
            <a:pPr algn="ctr" hangingPunct="1">
              <a:lnSpc>
                <a:spcPct val="97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1446621" y="1260253"/>
            <a:ext cx="3123375" cy="38225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1908879" y="3053576"/>
            <a:ext cx="2173869" cy="31785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BDDFE"/>
              </a:gs>
              <a:gs pos="100000">
                <a:srgbClr val="F0F3FF"/>
              </a:gs>
            </a:gsLst>
            <a:lin ang="16200000" scaled="1"/>
          </a:gradFill>
          <a:ln w="9360">
            <a:solidFill>
              <a:srgbClr val="ADBCD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0670" rIns="90000" bIns="45000" anchor="ctr"/>
          <a:lstStyle/>
          <a:p>
            <a:pPr algn="ctr" hangingPunct="1">
              <a:lnSpc>
                <a:spcPct val="97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弹性负载均衡</a:t>
            </a:r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auto">
          <a:xfrm>
            <a:off x="1901938" y="3452483"/>
            <a:ext cx="2180810" cy="31626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BDDFE"/>
              </a:gs>
              <a:gs pos="100000">
                <a:srgbClr val="F0F3FF"/>
              </a:gs>
            </a:gsLst>
            <a:lin ang="16200000" scaled="1"/>
          </a:gradFill>
          <a:ln w="9360">
            <a:solidFill>
              <a:srgbClr val="ADBCD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0670" rIns="90000" bIns="45000" anchor="ctr"/>
          <a:lstStyle/>
          <a:p>
            <a:pPr algn="ctr" hangingPunct="1">
              <a:lnSpc>
                <a:spcPct val="97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弹性服务调度</a:t>
            </a: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1908879" y="2170721"/>
            <a:ext cx="2173869" cy="40607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BDDFE"/>
              </a:gs>
              <a:gs pos="100000">
                <a:srgbClr val="F0F3FF"/>
              </a:gs>
            </a:gsLst>
            <a:lin ang="16200000" scaled="1"/>
          </a:gradFill>
          <a:ln w="9360">
            <a:solidFill>
              <a:srgbClr val="ADBCD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0292" rIns="90000" bIns="45000" anchor="ctr"/>
          <a:lstStyle/>
          <a:p>
            <a:pPr algn="ctr" hangingPunct="1">
              <a:lnSpc>
                <a:spcPct val="97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按需申请资源</a:t>
            </a:r>
            <a:r>
              <a:rPr 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</a:t>
            </a:r>
            <a:r>
              <a:rPr 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</a:t>
            </a:r>
            <a:endParaRPr lang="en-US" altLang="zh-CN" sz="1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hangingPunct="1">
              <a:lnSpc>
                <a:spcPct val="97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和存</a:t>
            </a:r>
            <a:r>
              <a:rPr 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储</a:t>
            </a:r>
            <a:r>
              <a:rPr 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2001886" y="1543515"/>
            <a:ext cx="1996184" cy="37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1048" rIns="90000" bIns="45000"/>
          <a:lstStyle/>
          <a:p>
            <a:pPr algn="ctr" hangingPunct="1">
              <a:lnSpc>
                <a:spcPct val="97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弹性云计算服务</a:t>
            </a: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1099579" y="5391576"/>
            <a:ext cx="7436409" cy="865063"/>
          </a:xfrm>
          <a:prstGeom prst="roundRect">
            <a:avLst>
              <a:gd name="adj" fmla="val 16667"/>
            </a:avLst>
          </a:prstGeom>
          <a:solidFill>
            <a:srgbClr val="9B59B6"/>
          </a:solidFill>
          <a:ln w="9360">
            <a:solidFill>
              <a:srgbClr val="4A7EBB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AutoShape 9"/>
          <p:cNvSpPr>
            <a:spLocks noChangeArrowheads="1"/>
          </p:cNvSpPr>
          <p:nvPr/>
        </p:nvSpPr>
        <p:spPr bwMode="auto">
          <a:xfrm>
            <a:off x="1348326" y="5591132"/>
            <a:ext cx="1874025" cy="55465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BDDFE"/>
              </a:gs>
              <a:gs pos="100000">
                <a:srgbClr val="F0F3FF"/>
              </a:gs>
            </a:gsLst>
            <a:lin ang="16200000" scaled="1"/>
          </a:gradFill>
          <a:ln w="9360">
            <a:solidFill>
              <a:srgbClr val="ADBCD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1803" rIns="90000" bIns="45000" anchor="ctr"/>
          <a:lstStyle/>
          <a:p>
            <a:pPr algn="ctr" hangingPunct="1">
              <a:lnSpc>
                <a:spcPct val="97000"/>
              </a:lnSpc>
              <a:tabLst>
                <a:tab pos="723900" algn="l"/>
                <a:tab pos="1447800" algn="l"/>
              </a:tabLst>
            </a:pPr>
            <a:r>
              <a:rPr 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弹性计算云服务</a:t>
            </a:r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auto">
          <a:xfrm>
            <a:off x="3361168" y="5591132"/>
            <a:ext cx="1803229" cy="55465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BDDFE"/>
              </a:gs>
              <a:gs pos="100000">
                <a:srgbClr val="F0F3FF"/>
              </a:gs>
            </a:gsLst>
            <a:lin ang="16200000" scaled="1"/>
          </a:gradFill>
          <a:ln w="9360">
            <a:solidFill>
              <a:srgbClr val="ADBCD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1803" rIns="90000" bIns="45000" anchor="ctr"/>
          <a:lstStyle/>
          <a:p>
            <a:pPr algn="ctr" hangingPunct="1">
              <a:lnSpc>
                <a:spcPct val="97000"/>
              </a:lnSpc>
              <a:tabLst>
                <a:tab pos="723900" algn="l"/>
                <a:tab pos="1447800" algn="l"/>
              </a:tabLst>
            </a:pPr>
            <a:r>
              <a:rPr 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弹性云存储服务</a:t>
            </a:r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>
            <a:off x="5305990" y="5591132"/>
            <a:ext cx="1874025" cy="55465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BDDFE"/>
              </a:gs>
              <a:gs pos="100000">
                <a:srgbClr val="F0F3FF"/>
              </a:gs>
            </a:gsLst>
            <a:lin ang="16200000" scaled="1"/>
          </a:gradFill>
          <a:ln w="9360">
            <a:solidFill>
              <a:srgbClr val="ADBCD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1803" rIns="90000" bIns="45000" anchor="ctr"/>
          <a:lstStyle/>
          <a:p>
            <a:pPr algn="ctr" hangingPunct="1">
              <a:lnSpc>
                <a:spcPct val="97000"/>
              </a:lnSpc>
              <a:tabLst>
                <a:tab pos="723900" algn="l"/>
                <a:tab pos="1447800" algn="l"/>
              </a:tabLst>
            </a:pPr>
            <a:r>
              <a:rPr 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云桌面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7219597" y="5649936"/>
            <a:ext cx="1232692" cy="43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560" rIns="90000" bIns="45000"/>
          <a:lstStyle/>
          <a:p>
            <a:pPr algn="ctr" hangingPunct="1">
              <a:lnSpc>
                <a:spcPct val="97000"/>
              </a:lnSpc>
              <a:tabLst>
                <a:tab pos="723900" algn="l"/>
              </a:tabLst>
            </a:pPr>
            <a:r>
              <a:rPr lang="zh-CN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基础产品</a:t>
            </a:r>
          </a:p>
        </p:txBody>
      </p:sp>
      <p:sp>
        <p:nvSpPr>
          <p:cNvPr id="41" name="AutoShape 13"/>
          <p:cNvSpPr>
            <a:spLocks noChangeArrowheads="1"/>
          </p:cNvSpPr>
          <p:nvPr/>
        </p:nvSpPr>
        <p:spPr bwMode="auto">
          <a:xfrm>
            <a:off x="5591278" y="3599481"/>
            <a:ext cx="1914282" cy="53717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BDDFE"/>
              </a:gs>
              <a:gs pos="100000">
                <a:srgbClr val="F0F3FF"/>
              </a:gs>
            </a:gsLst>
            <a:lin ang="16200000" scaled="1"/>
          </a:gradFill>
          <a:ln w="9360">
            <a:solidFill>
              <a:srgbClr val="ADBCD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1803" rIns="90000" bIns="45000" anchor="ctr"/>
          <a:lstStyle/>
          <a:p>
            <a:pPr algn="ctr" hangingPunct="1">
              <a:lnSpc>
                <a:spcPct val="97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zh-CN" sz="1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私有云方案</a:t>
            </a:r>
          </a:p>
        </p:txBody>
      </p:sp>
      <p:sp>
        <p:nvSpPr>
          <p:cNvPr id="42" name="AutoShape 14"/>
          <p:cNvSpPr>
            <a:spLocks noChangeArrowheads="1"/>
          </p:cNvSpPr>
          <p:nvPr/>
        </p:nvSpPr>
        <p:spPr bwMode="auto">
          <a:xfrm>
            <a:off x="1099579" y="4526511"/>
            <a:ext cx="7436409" cy="832781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360">
            <a:solidFill>
              <a:srgbClr val="4A7EB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AutoShape 15"/>
          <p:cNvSpPr>
            <a:spLocks noChangeArrowheads="1"/>
          </p:cNvSpPr>
          <p:nvPr/>
        </p:nvSpPr>
        <p:spPr bwMode="auto">
          <a:xfrm>
            <a:off x="1901938" y="2657845"/>
            <a:ext cx="2180810" cy="33692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BDDFE"/>
              </a:gs>
              <a:gs pos="100000">
                <a:srgbClr val="F0F3FF"/>
              </a:gs>
            </a:gsLst>
            <a:lin ang="16200000" scaled="1"/>
          </a:gradFill>
          <a:ln w="9360">
            <a:solidFill>
              <a:srgbClr val="ADBCD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0670" rIns="90000" bIns="45000" anchor="ctr"/>
          <a:lstStyle/>
          <a:p>
            <a:pPr algn="ctr" hangingPunct="1">
              <a:lnSpc>
                <a:spcPct val="97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资源自动扩展</a:t>
            </a:r>
          </a:p>
        </p:txBody>
      </p:sp>
      <p:sp>
        <p:nvSpPr>
          <p:cNvPr id="44" name="AutoShape 16"/>
          <p:cNvSpPr>
            <a:spLocks noChangeArrowheads="1"/>
          </p:cNvSpPr>
          <p:nvPr/>
        </p:nvSpPr>
        <p:spPr bwMode="auto">
          <a:xfrm>
            <a:off x="1901938" y="3849802"/>
            <a:ext cx="2180810" cy="31626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BDDFE"/>
              </a:gs>
              <a:gs pos="100000">
                <a:srgbClr val="F0F3FF"/>
              </a:gs>
            </a:gsLst>
            <a:lin ang="16200000" scaled="1"/>
          </a:gradFill>
          <a:ln w="9360">
            <a:solidFill>
              <a:srgbClr val="ADBCD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0670" rIns="90000" bIns="45000" anchor="ctr"/>
          <a:lstStyle/>
          <a:p>
            <a:pPr algn="ctr" hangingPunct="1">
              <a:lnSpc>
                <a:spcPct val="97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自服务防火墙</a:t>
            </a:r>
          </a:p>
        </p:txBody>
      </p:sp>
      <p:sp>
        <p:nvSpPr>
          <p:cNvPr id="45" name="AutoShape 17"/>
          <p:cNvSpPr>
            <a:spLocks noChangeArrowheads="1"/>
          </p:cNvSpPr>
          <p:nvPr/>
        </p:nvSpPr>
        <p:spPr bwMode="auto">
          <a:xfrm>
            <a:off x="1901938" y="4773296"/>
            <a:ext cx="2180810" cy="31626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BDDFE"/>
              </a:gs>
              <a:gs pos="100000">
                <a:srgbClr val="F0F3FF"/>
              </a:gs>
            </a:gsLst>
            <a:lin ang="16200000" scaled="1"/>
          </a:gradFill>
          <a:ln w="9360">
            <a:solidFill>
              <a:srgbClr val="ADBCD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0670" rIns="90000" bIns="45000"/>
          <a:lstStyle/>
          <a:p>
            <a:pPr algn="ctr" hangingPunct="1">
              <a:lnSpc>
                <a:spcPct val="97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zh-CN" sz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用户自服务门户</a:t>
            </a: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7242216" y="4766939"/>
            <a:ext cx="1232692" cy="43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560" rIns="90000" bIns="45000"/>
          <a:lstStyle/>
          <a:p>
            <a:pPr algn="ctr" hangingPunct="1">
              <a:lnSpc>
                <a:spcPct val="97000"/>
              </a:lnSpc>
              <a:tabLst>
                <a:tab pos="723900" algn="l"/>
              </a:tabLst>
            </a:pPr>
            <a:r>
              <a:rPr lang="zh-CN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管理平台</a:t>
            </a:r>
          </a:p>
        </p:txBody>
      </p:sp>
      <p:sp>
        <p:nvSpPr>
          <p:cNvPr id="47" name="AutoShape 19"/>
          <p:cNvSpPr>
            <a:spLocks noChangeArrowheads="1"/>
          </p:cNvSpPr>
          <p:nvPr/>
        </p:nvSpPr>
        <p:spPr bwMode="auto">
          <a:xfrm>
            <a:off x="1306414" y="4641387"/>
            <a:ext cx="2845742" cy="57372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BDDFE"/>
              </a:gs>
              <a:gs pos="100000">
                <a:srgbClr val="F0F3FF"/>
              </a:gs>
            </a:gsLst>
            <a:lin ang="16200000" scaled="1"/>
          </a:gradFill>
          <a:ln w="9360">
            <a:solidFill>
              <a:srgbClr val="ADBCD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1803" rIns="90000" bIns="45000" anchor="ctr"/>
          <a:lstStyle/>
          <a:p>
            <a:pPr algn="ctr" hangingPunct="1">
              <a:lnSpc>
                <a:spcPct val="97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IaaS</a:t>
            </a:r>
            <a:r>
              <a:rPr 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运营管理平台</a:t>
            </a:r>
          </a:p>
        </p:txBody>
      </p:sp>
      <p:sp>
        <p:nvSpPr>
          <p:cNvPr id="48" name="AutoShape 20"/>
          <p:cNvSpPr>
            <a:spLocks noChangeArrowheads="1"/>
          </p:cNvSpPr>
          <p:nvPr/>
        </p:nvSpPr>
        <p:spPr bwMode="auto">
          <a:xfrm>
            <a:off x="4261822" y="4641387"/>
            <a:ext cx="2945690" cy="57372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BDDFE"/>
              </a:gs>
              <a:gs pos="100000">
                <a:srgbClr val="F0F3FF"/>
              </a:gs>
            </a:gsLst>
            <a:lin ang="16200000" scaled="1"/>
          </a:gradFill>
          <a:ln w="9360">
            <a:solidFill>
              <a:srgbClr val="ADBCD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1803" rIns="90000" bIns="45000" anchor="ctr"/>
          <a:lstStyle/>
          <a:p>
            <a:pPr algn="ctr" hangingPunct="1">
              <a:lnSpc>
                <a:spcPct val="97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云存储管理平台</a:t>
            </a:r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5591278" y="2313597"/>
            <a:ext cx="1914282" cy="53717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BDDFE"/>
              </a:gs>
              <a:gs pos="100000">
                <a:srgbClr val="F0F3FF"/>
              </a:gs>
            </a:gsLst>
            <a:lin ang="16200000" scaled="1"/>
          </a:gradFill>
          <a:ln w="9360">
            <a:solidFill>
              <a:srgbClr val="ADBCD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1803" rIns="90000" bIns="45000" anchor="ctr"/>
          <a:lstStyle/>
          <a:p>
            <a:pPr algn="ctr" hangingPunct="1">
              <a:lnSpc>
                <a:spcPct val="97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混合云方案</a:t>
            </a:r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5591278" y="2956539"/>
            <a:ext cx="1914282" cy="53717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BDDFE"/>
              </a:gs>
              <a:gs pos="100000">
                <a:srgbClr val="F0F3FF"/>
              </a:gs>
            </a:gsLst>
            <a:lin ang="16200000" scaled="1"/>
          </a:gradFill>
          <a:ln w="9360">
            <a:solidFill>
              <a:srgbClr val="ADBCD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1803" rIns="90000" bIns="45000" anchor="ctr"/>
          <a:lstStyle/>
          <a:p>
            <a:pPr algn="ctr" hangingPunct="1">
              <a:lnSpc>
                <a:spcPct val="97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zh-CN" sz="1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公有云方案</a:t>
            </a:r>
          </a:p>
        </p:txBody>
      </p:sp>
      <p:sp>
        <p:nvSpPr>
          <p:cNvPr id="52" name="矩形 61"/>
          <p:cNvSpPr>
            <a:spLocks noChangeArrowheads="1"/>
          </p:cNvSpPr>
          <p:nvPr/>
        </p:nvSpPr>
        <p:spPr bwMode="auto">
          <a:xfrm rot="5400000">
            <a:off x="8026620" y="-324104"/>
            <a:ext cx="685919" cy="1982424"/>
          </a:xfrm>
          <a:prstGeom prst="roundRect">
            <a:avLst>
              <a:gd name="adj" fmla="val 0"/>
            </a:avLst>
          </a:prstGeom>
          <a:solidFill>
            <a:srgbClr val="FF9B0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45712" rIns="36000" bIns="45712" anchor="ctr"/>
          <a:lstStyle/>
          <a:p>
            <a:pPr algn="ctr"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53" name="矩形 6"/>
          <p:cNvSpPr/>
          <p:nvPr/>
        </p:nvSpPr>
        <p:spPr bwMode="auto">
          <a:xfrm>
            <a:off x="7416575" y="468164"/>
            <a:ext cx="180020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云服务业务</a:t>
            </a:r>
            <a:endParaRPr lang="zh-CN" altLang="en-US" sz="16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5" y="972220"/>
            <a:ext cx="8639075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1948" y="45887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宝德云计算的服务模式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7092279" y="234748"/>
            <a:ext cx="180020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云服务业务</a:t>
            </a:r>
            <a:endParaRPr lang="zh-CN" altLang="en-US" sz="16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61"/>
          <p:cNvSpPr>
            <a:spLocks noChangeArrowheads="1"/>
          </p:cNvSpPr>
          <p:nvPr/>
        </p:nvSpPr>
        <p:spPr bwMode="auto">
          <a:xfrm rot="5400000">
            <a:off x="8045544" y="-343028"/>
            <a:ext cx="648071" cy="1982424"/>
          </a:xfrm>
          <a:prstGeom prst="roundRect">
            <a:avLst>
              <a:gd name="adj" fmla="val 0"/>
            </a:avLst>
          </a:prstGeom>
          <a:solidFill>
            <a:srgbClr val="FF9B0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45712" rIns="36000" bIns="45712" anchor="ctr"/>
          <a:lstStyle/>
          <a:p>
            <a:pPr algn="ctr"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7416576" y="468164"/>
            <a:ext cx="180020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云服务业务</a:t>
            </a:r>
            <a:endParaRPr lang="zh-CN" altLang="en-US" sz="16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istrator\Desktop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4562" y="3170283"/>
            <a:ext cx="1260000" cy="1776195"/>
          </a:xfrm>
          <a:prstGeom prst="rect">
            <a:avLst/>
          </a:prstGeom>
          <a:noFill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95514" y="324148"/>
            <a:ext cx="8117206" cy="574516"/>
          </a:xfrm>
        </p:spPr>
        <p:txBody>
          <a:bodyPr/>
          <a:lstStyle/>
          <a:p>
            <a:pPr algn="l"/>
            <a:r>
              <a:rPr kumimoji="1" lang="zh-CN" altLang="en-US" sz="18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宝德公有云</a:t>
            </a:r>
            <a:endParaRPr kumimoji="1" lang="zh-CN" altLang="en-US" sz="18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66132" y="1884399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安全可靠</a:t>
            </a:r>
          </a:p>
        </p:txBody>
      </p:sp>
      <p:sp>
        <p:nvSpPr>
          <p:cNvPr id="5" name="矩形 4"/>
          <p:cNvSpPr/>
          <p:nvPr/>
        </p:nvSpPr>
        <p:spPr>
          <a:xfrm>
            <a:off x="1466132" y="2381289"/>
            <a:ext cx="3070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自定义防火墙，天然防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御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ARP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攻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击及 </a:t>
            </a:r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MAC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欺骗，抗</a:t>
            </a:r>
            <a:r>
              <a:rPr lang="en-US" altLang="zh-CN" sz="1600" dirty="0" err="1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DDos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攻击能力强</a:t>
            </a:r>
          </a:p>
        </p:txBody>
      </p:sp>
      <p:sp>
        <p:nvSpPr>
          <p:cNvPr id="6" name="矩形 5"/>
          <p:cNvSpPr/>
          <p:nvPr/>
        </p:nvSpPr>
        <p:spPr>
          <a:xfrm>
            <a:off x="5895288" y="2384465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高速访问千兆光钎连接骨干网独享带宽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，有效解决带宽瓶颈</a:t>
            </a:r>
          </a:p>
        </p:txBody>
      </p:sp>
      <p:sp>
        <p:nvSpPr>
          <p:cNvPr id="7" name="矩形 6"/>
          <p:cNvSpPr/>
          <p:nvPr/>
        </p:nvSpPr>
        <p:spPr>
          <a:xfrm>
            <a:off x="5895288" y="1884399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高速运行</a:t>
            </a:r>
          </a:p>
        </p:txBody>
      </p:sp>
      <p:sp>
        <p:nvSpPr>
          <p:cNvPr id="8" name="矩形 7"/>
          <p:cNvSpPr/>
          <p:nvPr/>
        </p:nvSpPr>
        <p:spPr>
          <a:xfrm>
            <a:off x="1466132" y="3527473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简单易用</a:t>
            </a:r>
          </a:p>
        </p:txBody>
      </p:sp>
      <p:sp>
        <p:nvSpPr>
          <p:cNvPr id="9" name="矩形 8"/>
          <p:cNvSpPr/>
          <p:nvPr/>
        </p:nvSpPr>
        <p:spPr>
          <a:xfrm>
            <a:off x="1537570" y="4027539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云服务器从创建到启动只需数分钟， 轻松部署各种互联网应用</a:t>
            </a:r>
          </a:p>
        </p:txBody>
      </p:sp>
      <p:sp>
        <p:nvSpPr>
          <p:cNvPr id="10" name="矩形 9"/>
          <p:cNvSpPr/>
          <p:nvPr/>
        </p:nvSpPr>
        <p:spPr>
          <a:xfrm>
            <a:off x="5910820" y="3502900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节约成本</a:t>
            </a:r>
          </a:p>
        </p:txBody>
      </p:sp>
      <p:sp>
        <p:nvSpPr>
          <p:cNvPr id="11" name="矩形 10"/>
          <p:cNvSpPr/>
          <p:nvPr/>
        </p:nvSpPr>
        <p:spPr>
          <a:xfrm>
            <a:off x="5895288" y="4027539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按需购买，灵活扩容，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一般无需额外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rPr>
              <a:t>再投入数据备份的费用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9553" y="5162150"/>
            <a:ext cx="635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欢迎访问使用  </a:t>
            </a:r>
            <a:r>
              <a:rPr lang="en-US" altLang="zh-CN" sz="32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www.plcloud.com</a:t>
            </a:r>
            <a:endParaRPr lang="zh-CN" altLang="en-US" sz="32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7272559" y="404659"/>
            <a:ext cx="180020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云服务业务</a:t>
            </a:r>
            <a:endParaRPr lang="zh-CN" altLang="en-US" sz="16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61"/>
          <p:cNvSpPr>
            <a:spLocks noChangeArrowheads="1"/>
          </p:cNvSpPr>
          <p:nvPr/>
        </p:nvSpPr>
        <p:spPr bwMode="auto">
          <a:xfrm rot="5400000">
            <a:off x="8045543" y="-343026"/>
            <a:ext cx="648073" cy="1982424"/>
          </a:xfrm>
          <a:prstGeom prst="roundRect">
            <a:avLst>
              <a:gd name="adj" fmla="val 0"/>
            </a:avLst>
          </a:prstGeom>
          <a:solidFill>
            <a:srgbClr val="FF9B0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45712" rIns="36000" bIns="45712" anchor="ctr"/>
          <a:lstStyle/>
          <a:p>
            <a:pPr algn="ctr" defTabSz="877888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16" name="矩形 6"/>
          <p:cNvSpPr/>
          <p:nvPr/>
        </p:nvSpPr>
        <p:spPr bwMode="auto">
          <a:xfrm>
            <a:off x="7488583" y="527077"/>
            <a:ext cx="180020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zh-CN" altLang="en-US" sz="16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云服务业务</a:t>
            </a:r>
            <a:endParaRPr lang="zh-CN" altLang="en-US" sz="16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3718" y="3527473"/>
            <a:ext cx="1045662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4562" y="1884399"/>
            <a:ext cx="1085378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23718" y="1884399"/>
            <a:ext cx="1065502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2360" y="3132460"/>
            <a:ext cx="3286148" cy="333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定位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目标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成长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创新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业务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布局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资源</a:t>
            </a:r>
            <a:r>
              <a:rPr lang="en-US" altLang="zh-CN" sz="1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优势</a:t>
            </a:r>
            <a:endParaRPr lang="en-US" altLang="zh-CN" sz="1800" b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荣誉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关怀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使命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愿景</a:t>
            </a:r>
            <a:endParaRPr lang="zh-CN" altLang="en-US" sz="1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6" descr="http://pic21.nipic.com/20120507/10015214_115604206158_2.jpg"/>
          <p:cNvPicPr>
            <a:picLocks noChangeAspect="1" noChangeArrowheads="1"/>
          </p:cNvPicPr>
          <p:nvPr/>
        </p:nvPicPr>
        <p:blipFill>
          <a:blip r:embed="rId2" cstate="print"/>
          <a:srcRect b="7880"/>
          <a:stretch>
            <a:fillRect/>
          </a:stretch>
        </p:blipFill>
        <p:spPr bwMode="auto">
          <a:xfrm>
            <a:off x="0" y="0"/>
            <a:ext cx="10080625" cy="3132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ork\曙光20120720\找\shutterstock_6678795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832" y="1116236"/>
            <a:ext cx="4320000" cy="293430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/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184328" y="1116236"/>
            <a:ext cx="4032448" cy="29777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lvl="1" algn="l">
              <a:lnSpc>
                <a:spcPts val="4500"/>
              </a:lnSpc>
              <a:buFont typeface="Wingdings" pitchFamily="2" charset="2"/>
              <a:buChar char="u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年的服务器技术沉淀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algn="l">
              <a:lnSpc>
                <a:spcPts val="4500"/>
              </a:lnSpc>
              <a:buFont typeface="Wingdings" pitchFamily="2" charset="2"/>
              <a:buChar char="u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完全自主研发和灵活定制的实力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algn="l">
              <a:lnSpc>
                <a:spcPts val="4500"/>
              </a:lnSpc>
              <a:buFont typeface="Wingdings" pitchFamily="2" charset="2"/>
              <a:buChar char="u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中国最大中立第三方数据中心之一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algn="l">
              <a:lnSpc>
                <a:spcPts val="4500"/>
              </a:lnSpc>
              <a:buFont typeface="Wingdings" pitchFamily="2" charset="2"/>
              <a:buChar char="u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自主开发的云计算服务平台</a:t>
            </a:r>
          </a:p>
          <a:p>
            <a:pPr marL="0" lvl="1" algn="l">
              <a:lnSpc>
                <a:spcPts val="4500"/>
              </a:lnSpc>
              <a:buFont typeface="Wingdings" pitchFamily="2" charset="2"/>
              <a:buChar char="u"/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不断提升的品牌价值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15"/>
          <p:cNvGrpSpPr/>
          <p:nvPr/>
        </p:nvGrpSpPr>
        <p:grpSpPr>
          <a:xfrm>
            <a:off x="719832" y="4143380"/>
            <a:ext cx="8640960" cy="1992312"/>
            <a:chOff x="428596" y="4143380"/>
            <a:chExt cx="8375542" cy="1992312"/>
          </a:xfrm>
        </p:grpSpPr>
        <p:sp>
          <p:nvSpPr>
            <p:cNvPr id="6" name="矩形 5"/>
            <p:cNvSpPr/>
            <p:nvPr/>
          </p:nvSpPr>
          <p:spPr bwMode="auto">
            <a:xfrm>
              <a:off x="428596" y="4143380"/>
              <a:ext cx="8235950" cy="19923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500034" y="4357694"/>
              <a:ext cx="288887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l">
                <a:lnSpc>
                  <a:spcPct val="150000"/>
                </a:lnSpc>
                <a:buFont typeface="Wingdings" pitchFamily="2" charset="2"/>
                <a:buChar char="u"/>
                <a:defRPr/>
              </a:pP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Intel 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强大的资源支持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0" lvl="1" algn="l">
                <a:lnSpc>
                  <a:spcPct val="150000"/>
                </a:lnSpc>
                <a:buFont typeface="Wingdings" pitchFamily="2" charset="2"/>
                <a:buChar char="u"/>
                <a:defRPr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市级研究开发中心与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Intel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、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0" lvl="1" algn="l">
                <a:lnSpc>
                  <a:spcPct val="150000"/>
                </a:lnSpc>
                <a:defRPr/>
              </a:pP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微软等多项实验室、解决方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0" lvl="1" algn="l">
                <a:lnSpc>
                  <a:spcPct val="150000"/>
                </a:lnSpc>
                <a:defRPr/>
              </a:pP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案中心的资源配合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8" name="直接连接符 62"/>
            <p:cNvCxnSpPr>
              <a:cxnSpLocks noChangeShapeType="1"/>
            </p:cNvCxnSpPr>
            <p:nvPr/>
          </p:nvCxnSpPr>
          <p:spPr bwMode="auto">
            <a:xfrm>
              <a:off x="3347864" y="4365104"/>
              <a:ext cx="0" cy="12961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sysDot"/>
              <a:round/>
              <a:headEnd/>
              <a:tailEnd/>
            </a:ln>
          </p:spPr>
        </p:cxn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3357554" y="4383395"/>
              <a:ext cx="293392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l">
                <a:lnSpc>
                  <a:spcPct val="150000"/>
                </a:lnSpc>
                <a:buFont typeface="Wingdings" pitchFamily="2" charset="2"/>
                <a:buChar char="u"/>
                <a:defRPr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板卡级到整机系统的灵活定制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0" lvl="1" algn="l">
                <a:lnSpc>
                  <a:spcPct val="150000"/>
                </a:lnSpc>
                <a:buFont typeface="Wingdings" pitchFamily="2" charset="2"/>
                <a:buChar char="u"/>
                <a:defRPr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贴身的售后服务支持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6151882" y="4357694"/>
              <a:ext cx="2652256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l">
                <a:lnSpc>
                  <a:spcPct val="150000"/>
                </a:lnSpc>
                <a:buFont typeface="Wingdings" pitchFamily="2" charset="2"/>
                <a:buChar char="u"/>
                <a:defRPr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丰富的产品线和产品差异化和性价比优势</a:t>
              </a: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  <a:p>
              <a:pPr marL="0" lvl="1" algn="l">
                <a:lnSpc>
                  <a:spcPct val="150000"/>
                </a:lnSpc>
                <a:buFont typeface="Wingdings" pitchFamily="2" charset="2"/>
                <a:buChar char="u"/>
                <a:defRPr/>
              </a:pPr>
              <a:r>
                <a:rPr lang="zh-CN" altLang="en-US" sz="1600" dirty="0" smtClean="0">
                  <a:latin typeface="微软雅黑" pitchFamily="34" charset="-122"/>
                  <a:ea typeface="微软雅黑" pitchFamily="34" charset="-122"/>
                </a:rPr>
                <a:t>卓越的解决方案设计和实施能力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1" name="直接连接符 62"/>
            <p:cNvCxnSpPr>
              <a:cxnSpLocks noChangeShapeType="1"/>
            </p:cNvCxnSpPr>
            <p:nvPr/>
          </p:nvCxnSpPr>
          <p:spPr bwMode="auto">
            <a:xfrm>
              <a:off x="6228184" y="4365104"/>
              <a:ext cx="0" cy="12961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12" name="TextBox 11"/>
          <p:cNvSpPr txBox="1"/>
          <p:nvPr/>
        </p:nvSpPr>
        <p:spPr>
          <a:xfrm>
            <a:off x="564228" y="46816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突出的资源优势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4254" y="418496"/>
            <a:ext cx="9072562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3600" b="1" spc="-150" dirty="0">
                <a:ln w="3175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研发实力</a:t>
            </a:r>
          </a:p>
        </p:txBody>
      </p:sp>
      <p:pic>
        <p:nvPicPr>
          <p:cNvPr id="3" name="图片 2" descr="基于安全可控软硬件产品云计算解决方案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9659" y="4249787"/>
            <a:ext cx="2879725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 descr="联合实验室60X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06229" y="1775545"/>
            <a:ext cx="2898775" cy="197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 descr="深圳市级研发中心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76066" y="4281537"/>
            <a:ext cx="2928938" cy="182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 descr="英特尔-宝德联合培训中心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627836" y="4299421"/>
            <a:ext cx="2894013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 descr="云计算中心50X3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27836" y="1729507"/>
            <a:ext cx="2909888" cy="197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E:\TDDOWNLOAD\宝德科技集团--博士后创新实践基地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3891" y="1729507"/>
            <a:ext cx="29702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5816" y="46816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雄厚的研发实力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My Documents\My Pictures\10197997_173228202000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856" y="1461468"/>
            <a:ext cx="7992888" cy="4392488"/>
          </a:xfrm>
          <a:prstGeom prst="rect">
            <a:avLst/>
          </a:prstGeom>
          <a:noFill/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544368" y="4145796"/>
            <a:ext cx="3384376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0" lvl="1" algn="l"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超过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名专业技术研发人员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0" lvl="1" algn="l"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每年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6%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的销售收入投入研发</a:t>
            </a:r>
          </a:p>
          <a:p>
            <a:pPr marL="0" lvl="1" algn="l"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获得自主知识产权超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过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140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项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0" lvl="1" algn="l">
              <a:lnSpc>
                <a:spcPct val="150000"/>
              </a:lnSpc>
              <a:buFont typeface="Wingdings" pitchFamily="2" charset="2"/>
              <a:buChar char="u"/>
              <a:defRPr/>
            </a:pPr>
            <a:endParaRPr lang="zh-CN" altLang="en-US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5544368" y="3909740"/>
            <a:ext cx="3384376" cy="576064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35"/>
          <p:cNvGrpSpPr>
            <a:grpSpLocks/>
          </p:cNvGrpSpPr>
          <p:nvPr/>
        </p:nvGrpSpPr>
        <p:grpSpPr bwMode="auto">
          <a:xfrm>
            <a:off x="5688384" y="4014900"/>
            <a:ext cx="305733" cy="303584"/>
            <a:chOff x="533400" y="924700"/>
            <a:chExt cx="536792" cy="533066"/>
          </a:xfrm>
          <a:solidFill>
            <a:srgbClr val="C00000"/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33400" y="924700"/>
              <a:ext cx="267710" cy="533066"/>
            </a:xfrm>
            <a:custGeom>
              <a:avLst/>
              <a:gdLst>
                <a:gd name="T0" fmla="*/ 0 w 228"/>
                <a:gd name="T1" fmla="*/ 0 h 455"/>
                <a:gd name="T2" fmla="*/ 0 w 228"/>
                <a:gd name="T3" fmla="*/ 2147483647 h 455"/>
                <a:gd name="T4" fmla="*/ 2147483647 w 228"/>
                <a:gd name="T5" fmla="*/ 2147483647 h 455"/>
                <a:gd name="T6" fmla="*/ 0 w 228"/>
                <a:gd name="T7" fmla="*/ 2147483647 h 455"/>
                <a:gd name="T8" fmla="*/ 0 w 228"/>
                <a:gd name="T9" fmla="*/ 2147483647 h 455"/>
                <a:gd name="T10" fmla="*/ 2147483647 w 228"/>
                <a:gd name="T11" fmla="*/ 2147483647 h 455"/>
                <a:gd name="T12" fmla="*/ 0 w 228"/>
                <a:gd name="T13" fmla="*/ 0 h 4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455"/>
                <a:gd name="T23" fmla="*/ 228 w 228"/>
                <a:gd name="T24" fmla="*/ 455 h 4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455">
                  <a:moveTo>
                    <a:pt x="0" y="0"/>
                  </a:moveTo>
                  <a:lnTo>
                    <a:pt x="0" y="143"/>
                  </a:lnTo>
                  <a:lnTo>
                    <a:pt x="85" y="228"/>
                  </a:lnTo>
                  <a:lnTo>
                    <a:pt x="0" y="313"/>
                  </a:lnTo>
                  <a:lnTo>
                    <a:pt x="0" y="455"/>
                  </a:lnTo>
                  <a:lnTo>
                    <a:pt x="22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802482" y="924700"/>
              <a:ext cx="267710" cy="533066"/>
            </a:xfrm>
            <a:custGeom>
              <a:avLst/>
              <a:gdLst>
                <a:gd name="T0" fmla="*/ 0 w 228"/>
                <a:gd name="T1" fmla="*/ 0 h 455"/>
                <a:gd name="T2" fmla="*/ 0 w 228"/>
                <a:gd name="T3" fmla="*/ 2147483647 h 455"/>
                <a:gd name="T4" fmla="*/ 2147483647 w 228"/>
                <a:gd name="T5" fmla="*/ 2147483647 h 455"/>
                <a:gd name="T6" fmla="*/ 0 w 228"/>
                <a:gd name="T7" fmla="*/ 2147483647 h 455"/>
                <a:gd name="T8" fmla="*/ 0 w 228"/>
                <a:gd name="T9" fmla="*/ 2147483647 h 455"/>
                <a:gd name="T10" fmla="*/ 2147483647 w 228"/>
                <a:gd name="T11" fmla="*/ 2147483647 h 455"/>
                <a:gd name="T12" fmla="*/ 0 w 228"/>
                <a:gd name="T13" fmla="*/ 0 h 4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455"/>
                <a:gd name="T23" fmla="*/ 228 w 228"/>
                <a:gd name="T24" fmla="*/ 455 h 4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455">
                  <a:moveTo>
                    <a:pt x="0" y="0"/>
                  </a:moveTo>
                  <a:lnTo>
                    <a:pt x="0" y="143"/>
                  </a:lnTo>
                  <a:lnTo>
                    <a:pt x="85" y="228"/>
                  </a:lnTo>
                  <a:lnTo>
                    <a:pt x="0" y="313"/>
                  </a:lnTo>
                  <a:lnTo>
                    <a:pt x="0" y="455"/>
                  </a:lnTo>
                  <a:lnTo>
                    <a:pt x="22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4228" y="45887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稳定的研发投入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228" y="45887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自主研发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832" y="1640030"/>
            <a:ext cx="846673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成立于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2011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月，前身为宝德集团技术中心。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 algn="l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专注于服务器主板、部件、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BIOS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及相关软件系统以及整机系统的自主研发。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近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多人的研发团队，实验室设备投资达数千万元。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自主研发了包括八路、四路、双路、单路等服务器、存储及部件产品数十项。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获得自主知识产权超过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140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项。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824" y="118824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宝德研究院</a:t>
            </a:r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91769" y="1714488"/>
            <a:ext cx="7143800" cy="35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12" descr="E:\F\公司资料\公司资料\生产线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143" y="1862138"/>
            <a:ext cx="2714643" cy="183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45417" y="4365104"/>
            <a:ext cx="8715375" cy="1535112"/>
            <a:chOff x="84" y="2294"/>
            <a:chExt cx="6012" cy="1173"/>
          </a:xfrm>
        </p:grpSpPr>
        <p:pic>
          <p:nvPicPr>
            <p:cNvPr id="5" name="Picture 13" descr="DSC0526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2" y="2304"/>
              <a:ext cx="1344" cy="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4" descr="DSC0525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632" y="2294"/>
              <a:ext cx="1550" cy="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5" descr="DSC0525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216" y="2303"/>
              <a:ext cx="1536" cy="1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6" descr="DSC0526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4" y="2294"/>
              <a:ext cx="1543" cy="1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email">
            <a:lum bright="22000" contrast="34000"/>
          </a:blip>
          <a:srcRect/>
          <a:stretch>
            <a:fillRect/>
          </a:stretch>
        </p:blipFill>
        <p:spPr bwMode="auto">
          <a:xfrm>
            <a:off x="509448" y="1862138"/>
            <a:ext cx="2659063" cy="1832204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C:\Users\Fank Ma\AppData\Local\Temp\Rar$DI06.068\DSC_572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05" y="1857364"/>
            <a:ext cx="2744128" cy="183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5816" y="45887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先进的研发设备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Pictures\0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2368" y="1180216"/>
            <a:ext cx="2971800" cy="19522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5816" y="45887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定位</a:t>
            </a:r>
            <a:r>
              <a:rPr lang="en-US" altLang="zh-CN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目标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46988" y="1340768"/>
            <a:ext cx="592982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国际领先、安全可控、按需定制</a:t>
            </a:r>
            <a:endParaRPr lang="en-US" altLang="zh-CN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ts val="3000"/>
              </a:lnSpc>
            </a:pPr>
            <a:endParaRPr lang="en-US" altLang="zh-CN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ts val="3000"/>
              </a:lnSpc>
            </a:pPr>
            <a:r>
              <a:rPr lang="zh-CN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云产品、云方案和云服务提供商！</a:t>
            </a:r>
            <a:endParaRPr lang="en-US" altLang="zh-CN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ts val="3000"/>
              </a:lnSpc>
            </a:pPr>
            <a:endParaRPr lang="en-US" altLang="zh-CN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178592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我们的定位：</a:t>
            </a:r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black">
          <a:xfrm>
            <a:off x="1131172" y="3564508"/>
            <a:ext cx="6429420" cy="222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云服务器产品提供商                 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Cloud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Server Provider</a:t>
            </a:r>
          </a:p>
          <a:p>
            <a:pPr algn="l" eaLnBrk="0" hangingPunct="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云存储产品提供商                    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Cloud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Storage Provider</a:t>
            </a:r>
          </a:p>
          <a:p>
            <a:pPr algn="l" eaLnBrk="0" hangingPunct="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云方案提供商                           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Cloud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Solution Provider</a:t>
            </a:r>
          </a:p>
          <a:p>
            <a:pPr algn="l" eaLnBrk="0" hangingPunct="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云服务提供商                           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Cloud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Service Provider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9"/>
          <p:cNvGrpSpPr>
            <a:grpSpLocks/>
          </p:cNvGrpSpPr>
          <p:nvPr/>
        </p:nvGrpSpPr>
        <p:grpSpPr bwMode="auto">
          <a:xfrm>
            <a:off x="936698" y="1044228"/>
            <a:ext cx="7920038" cy="5445125"/>
            <a:chOff x="612775" y="765175"/>
            <a:chExt cx="7920038" cy="5445125"/>
          </a:xfrm>
        </p:grpSpPr>
        <p:grpSp>
          <p:nvGrpSpPr>
            <p:cNvPr id="3" name="组合 76"/>
            <p:cNvGrpSpPr>
              <a:grpSpLocks/>
            </p:cNvGrpSpPr>
            <p:nvPr/>
          </p:nvGrpSpPr>
          <p:grpSpPr bwMode="auto">
            <a:xfrm>
              <a:off x="612775" y="765175"/>
              <a:ext cx="7920038" cy="5445125"/>
              <a:chOff x="612775" y="765175"/>
              <a:chExt cx="7920038" cy="5445125"/>
            </a:xfrm>
          </p:grpSpPr>
          <p:pic>
            <p:nvPicPr>
              <p:cNvPr id="6" name="AutoShape 593"/>
              <p:cNvPicPr>
                <a:picLocks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113237" y="3758038"/>
                <a:ext cx="908050" cy="1019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3852863" y="2454275"/>
                <a:ext cx="1397000" cy="1397000"/>
                <a:chOff x="0" y="0"/>
                <a:chExt cx="1116000" cy="1116000"/>
              </a:xfrm>
            </p:grpSpPr>
            <p:pic>
              <p:nvPicPr>
                <p:cNvPr id="66" name="Oval 2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-196045" y="-166399"/>
                  <a:ext cx="1502710" cy="15030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7" name="椭圆 41"/>
                <p:cNvSpPr>
                  <a:spLocks noChangeArrowheads="1"/>
                </p:cNvSpPr>
                <p:nvPr/>
              </p:nvSpPr>
              <p:spPr bwMode="auto">
                <a:xfrm rot="19388639">
                  <a:off x="3800" y="68404"/>
                  <a:ext cx="757332" cy="5396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45000">
                      <a:srgbClr val="FFFFFF">
                        <a:alpha val="55000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68" name="Group 7"/>
                <p:cNvGrpSpPr>
                  <a:grpSpLocks/>
                </p:cNvGrpSpPr>
                <p:nvPr/>
              </p:nvGrpSpPr>
              <p:grpSpPr bwMode="auto">
                <a:xfrm>
                  <a:off x="105469" y="115730"/>
                  <a:ext cx="855912" cy="860979"/>
                  <a:chOff x="0" y="0"/>
                  <a:chExt cx="1072896" cy="1078992"/>
                </a:xfrm>
              </p:grpSpPr>
              <p:pic>
                <p:nvPicPr>
                  <p:cNvPr id="69" name="椭圆 42"/>
                  <p:cNvPicPr>
                    <a:picLocks noChangeArrowheads="1"/>
                  </p:cNvPicPr>
                  <p:nvPr/>
                </p:nvPicPr>
                <p:blipFill>
                  <a:blip r:embed="rId4" cstate="email"/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072896" cy="1078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70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419" y="162029"/>
                    <a:ext cx="749988" cy="7526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zh-CN" altLang="en-US" sz="140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8" name="Group 103"/>
              <p:cNvGrpSpPr>
                <a:grpSpLocks/>
              </p:cNvGrpSpPr>
              <p:nvPr/>
            </p:nvGrpSpPr>
            <p:grpSpPr bwMode="auto">
              <a:xfrm flipH="1">
                <a:off x="5256213" y="1204913"/>
                <a:ext cx="1189037" cy="4375150"/>
                <a:chOff x="1726" y="1028"/>
                <a:chExt cx="749" cy="2756"/>
              </a:xfrm>
            </p:grpSpPr>
            <p:sp>
              <p:nvSpPr>
                <p:cNvPr id="60" name="Line 104"/>
                <p:cNvSpPr>
                  <a:spLocks noChangeShapeType="1"/>
                </p:cNvSpPr>
                <p:nvPr/>
              </p:nvSpPr>
              <p:spPr bwMode="auto">
                <a:xfrm>
                  <a:off x="1726" y="1028"/>
                  <a:ext cx="746" cy="1278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Ctr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1" name="Line 105"/>
                <p:cNvSpPr>
                  <a:spLocks noChangeShapeType="1"/>
                </p:cNvSpPr>
                <p:nvPr/>
              </p:nvSpPr>
              <p:spPr bwMode="auto">
                <a:xfrm flipH="1" flipV="1">
                  <a:off x="1793" y="1693"/>
                  <a:ext cx="679" cy="613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Ctr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2" name="Line 106"/>
                <p:cNvSpPr>
                  <a:spLocks noChangeShapeType="1"/>
                </p:cNvSpPr>
                <p:nvPr/>
              </p:nvSpPr>
              <p:spPr bwMode="auto">
                <a:xfrm flipH="1" flipV="1">
                  <a:off x="1726" y="2180"/>
                  <a:ext cx="746" cy="12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Ctr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1726" y="2306"/>
                  <a:ext cx="746" cy="398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Ctr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4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1793" y="2306"/>
                  <a:ext cx="679" cy="1478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Ctr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1726" y="2303"/>
                  <a:ext cx="749" cy="10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Ctr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4052888" y="3019425"/>
                <a:ext cx="936625" cy="288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完整验证</a:t>
                </a:r>
              </a:p>
            </p:txBody>
          </p:sp>
          <p:sp>
            <p:nvSpPr>
              <p:cNvPr id="10" name="Text Box 70"/>
              <p:cNvSpPr txBox="1">
                <a:spLocks noChangeArrowheads="1"/>
              </p:cNvSpPr>
              <p:nvPr/>
            </p:nvSpPr>
            <p:spPr bwMode="auto">
              <a:xfrm>
                <a:off x="4256113" y="4615294"/>
                <a:ext cx="697627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Ctr="1">
                <a:sp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rgbClr val="CC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测试</a:t>
                </a:r>
              </a:p>
              <a:p>
                <a:pPr algn="r"/>
                <a:r>
                  <a:rPr lang="zh-CN" altLang="en-US" sz="2000" b="1" dirty="0">
                    <a:solidFill>
                      <a:srgbClr val="CC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报告</a:t>
                </a:r>
              </a:p>
            </p:txBody>
          </p:sp>
          <p:grpSp>
            <p:nvGrpSpPr>
              <p:cNvPr id="11" name="Group 102"/>
              <p:cNvGrpSpPr>
                <a:grpSpLocks/>
              </p:cNvGrpSpPr>
              <p:nvPr/>
            </p:nvGrpSpPr>
            <p:grpSpPr bwMode="auto">
              <a:xfrm>
                <a:off x="2668588" y="1190625"/>
                <a:ext cx="1189037" cy="4375150"/>
                <a:chOff x="1726" y="1028"/>
                <a:chExt cx="749" cy="2756"/>
              </a:xfrm>
            </p:grpSpPr>
            <p:sp>
              <p:nvSpPr>
                <p:cNvPr id="54" name="Line 38"/>
                <p:cNvSpPr>
                  <a:spLocks noChangeShapeType="1"/>
                </p:cNvSpPr>
                <p:nvPr/>
              </p:nvSpPr>
              <p:spPr bwMode="auto">
                <a:xfrm>
                  <a:off x="1726" y="1028"/>
                  <a:ext cx="746" cy="1278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Ctr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5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1793" y="1693"/>
                  <a:ext cx="679" cy="613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Ctr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" name="Line 40"/>
                <p:cNvSpPr>
                  <a:spLocks noChangeShapeType="1"/>
                </p:cNvSpPr>
                <p:nvPr/>
              </p:nvSpPr>
              <p:spPr bwMode="auto">
                <a:xfrm flipH="1" flipV="1">
                  <a:off x="1726" y="2180"/>
                  <a:ext cx="746" cy="12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Ctr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726" y="2306"/>
                  <a:ext cx="746" cy="398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Ctr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793" y="2306"/>
                  <a:ext cx="679" cy="1478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Ctr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1726" y="2303"/>
                  <a:ext cx="749" cy="1024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Ctr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2" name="Group 99"/>
              <p:cNvGrpSpPr>
                <a:grpSpLocks/>
              </p:cNvGrpSpPr>
              <p:nvPr/>
            </p:nvGrpSpPr>
            <p:grpSpPr bwMode="auto">
              <a:xfrm>
                <a:off x="612775" y="765175"/>
                <a:ext cx="2479675" cy="5445125"/>
                <a:chOff x="431" y="726"/>
                <a:chExt cx="1562" cy="3430"/>
              </a:xfrm>
            </p:grpSpPr>
            <p:pic>
              <p:nvPicPr>
                <p:cNvPr id="36" name="圆角矩形 55"/>
                <p:cNvPicPr>
                  <a:picLocks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431" y="726"/>
                  <a:ext cx="1465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AutoShape 3"/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1486" y="832"/>
                  <a:ext cx="507" cy="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" name="Text Box 46"/>
                <p:cNvSpPr txBox="1">
                  <a:spLocks noChangeArrowheads="1"/>
                </p:cNvSpPr>
                <p:nvPr/>
              </p:nvSpPr>
              <p:spPr bwMode="auto">
                <a:xfrm flipH="1">
                  <a:off x="562" y="946"/>
                  <a:ext cx="1232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Ctr="1">
                  <a:spAutoFit/>
                </a:bodyPr>
                <a:lstStyle/>
                <a:p>
                  <a:r>
                    <a:rPr lang="zh-CN" altLang="en-US" sz="1700" b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产品功能测试</a:t>
                  </a:r>
                </a:p>
              </p:txBody>
            </p:sp>
            <p:pic>
              <p:nvPicPr>
                <p:cNvPr id="39" name="圆角矩形 55"/>
                <p:cNvPicPr>
                  <a:picLocks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431" y="1266"/>
                  <a:ext cx="1465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AutoShape 3"/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1486" y="1372"/>
                  <a:ext cx="507" cy="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" name="Text Box 50"/>
                <p:cNvSpPr txBox="1">
                  <a:spLocks noChangeArrowheads="1"/>
                </p:cNvSpPr>
                <p:nvPr/>
              </p:nvSpPr>
              <p:spPr bwMode="auto">
                <a:xfrm flipH="1">
                  <a:off x="562" y="1486"/>
                  <a:ext cx="1164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Ctr="1">
                  <a:spAutoFit/>
                </a:bodyPr>
                <a:lstStyle/>
                <a:p>
                  <a:r>
                    <a:rPr lang="zh-CN" altLang="en-US" sz="1700" b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兼容性测试</a:t>
                  </a:r>
                </a:p>
              </p:txBody>
            </p:sp>
            <p:pic>
              <p:nvPicPr>
                <p:cNvPr id="42" name="圆角矩形 55"/>
                <p:cNvPicPr>
                  <a:picLocks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431" y="1810"/>
                  <a:ext cx="1465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AutoShape 3"/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1486" y="1916"/>
                  <a:ext cx="507" cy="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" name="Text Box 54"/>
                <p:cNvSpPr txBox="1">
                  <a:spLocks noChangeArrowheads="1"/>
                </p:cNvSpPr>
                <p:nvPr/>
              </p:nvSpPr>
              <p:spPr bwMode="auto">
                <a:xfrm flipH="1">
                  <a:off x="562" y="2030"/>
                  <a:ext cx="1164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Ctr="1">
                  <a:spAutoFit/>
                </a:bodyPr>
                <a:lstStyle/>
                <a:p>
                  <a:r>
                    <a:rPr lang="zh-CN" altLang="en-US" sz="1700" b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高低温测试</a:t>
                  </a:r>
                </a:p>
              </p:txBody>
            </p:sp>
            <p:pic>
              <p:nvPicPr>
                <p:cNvPr id="45" name="圆角矩形 55"/>
                <p:cNvPicPr>
                  <a:picLocks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431" y="2354"/>
                  <a:ext cx="1465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AutoShape 3"/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1486" y="2460"/>
                  <a:ext cx="507" cy="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7" name="Text Box 58"/>
                <p:cNvSpPr txBox="1">
                  <a:spLocks noChangeArrowheads="1"/>
                </p:cNvSpPr>
                <p:nvPr/>
              </p:nvSpPr>
              <p:spPr bwMode="auto">
                <a:xfrm flipH="1">
                  <a:off x="562" y="2574"/>
                  <a:ext cx="1164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Ctr="1">
                  <a:spAutoFit/>
                </a:bodyPr>
                <a:lstStyle/>
                <a:p>
                  <a:r>
                    <a:rPr lang="zh-CN" altLang="en-US" sz="1700" b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功耗测试</a:t>
                  </a:r>
                </a:p>
              </p:txBody>
            </p:sp>
            <p:pic>
              <p:nvPicPr>
                <p:cNvPr id="48" name="圆角矩形 55"/>
                <p:cNvPicPr>
                  <a:picLocks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431" y="2899"/>
                  <a:ext cx="1465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AutoShape 3"/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1486" y="3005"/>
                  <a:ext cx="507" cy="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" name="Text Box 62"/>
                <p:cNvSpPr txBox="1">
                  <a:spLocks noChangeArrowheads="1"/>
                </p:cNvSpPr>
                <p:nvPr/>
              </p:nvSpPr>
              <p:spPr bwMode="auto">
                <a:xfrm flipH="1">
                  <a:off x="562" y="3119"/>
                  <a:ext cx="1164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Ctr="1">
                  <a:spAutoFit/>
                </a:bodyPr>
                <a:lstStyle/>
                <a:p>
                  <a:r>
                    <a:rPr lang="zh-CN" altLang="en-US" sz="1700" b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震动测试</a:t>
                  </a:r>
                </a:p>
              </p:txBody>
            </p:sp>
            <p:pic>
              <p:nvPicPr>
                <p:cNvPr id="51" name="圆角矩形 55"/>
                <p:cNvPicPr>
                  <a:picLocks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431" y="3436"/>
                  <a:ext cx="1465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AutoShape 3"/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1486" y="3542"/>
                  <a:ext cx="507" cy="5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3" name="Text Box 94"/>
                <p:cNvSpPr txBox="1">
                  <a:spLocks noChangeArrowheads="1"/>
                </p:cNvSpPr>
                <p:nvPr/>
              </p:nvSpPr>
              <p:spPr bwMode="auto">
                <a:xfrm flipH="1">
                  <a:off x="562" y="3656"/>
                  <a:ext cx="1232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Ctr="1">
                  <a:spAutoFit/>
                </a:bodyPr>
                <a:lstStyle/>
                <a:p>
                  <a:r>
                    <a:rPr lang="zh-CN" altLang="en-US" sz="20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跌落</a:t>
                  </a:r>
                  <a:r>
                    <a:rPr lang="zh-CN" altLang="en-US" sz="17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测试</a:t>
                  </a:r>
                </a:p>
              </p:txBody>
            </p:sp>
          </p:grpSp>
          <p:grpSp>
            <p:nvGrpSpPr>
              <p:cNvPr id="13" name="Group 100"/>
              <p:cNvGrpSpPr>
                <a:grpSpLocks/>
              </p:cNvGrpSpPr>
              <p:nvPr/>
            </p:nvGrpSpPr>
            <p:grpSpPr bwMode="auto">
              <a:xfrm>
                <a:off x="6053138" y="827088"/>
                <a:ext cx="2479675" cy="5292725"/>
                <a:chOff x="3722" y="890"/>
                <a:chExt cx="1562" cy="3334"/>
              </a:xfrm>
            </p:grpSpPr>
            <p:grpSp>
              <p:nvGrpSpPr>
                <p:cNvPr id="14" name="Group 11"/>
                <p:cNvGrpSpPr>
                  <a:grpSpLocks/>
                </p:cNvGrpSpPr>
                <p:nvPr/>
              </p:nvGrpSpPr>
              <p:grpSpPr bwMode="auto">
                <a:xfrm>
                  <a:off x="3722" y="890"/>
                  <a:ext cx="1562" cy="720"/>
                  <a:chOff x="0" y="0"/>
                  <a:chExt cx="3907" cy="1801"/>
                </a:xfrm>
              </p:grpSpPr>
              <p:pic>
                <p:nvPicPr>
                  <p:cNvPr id="33" name="圆角矩形 55"/>
                  <p:cNvPicPr>
                    <a:picLocks noChangeArrowheads="1"/>
                  </p:cNvPicPr>
                  <p:nvPr/>
                </p:nvPicPr>
                <p:blipFill>
                  <a:blip r:embed="rId7" cstate="email"/>
                  <a:srcRect/>
                  <a:stretch>
                    <a:fillRect/>
                  </a:stretch>
                </p:blipFill>
                <p:spPr bwMode="auto">
                  <a:xfrm>
                    <a:off x="242" y="0"/>
                    <a:ext cx="3665" cy="18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4" name="AutoShape 3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/>
                  <a:srcRect/>
                  <a:stretch>
                    <a:fillRect/>
                  </a:stretch>
                </p:blipFill>
                <p:spPr bwMode="auto">
                  <a:xfrm>
                    <a:off x="0" y="264"/>
                    <a:ext cx="1267" cy="12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5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6" y="550"/>
                    <a:ext cx="1756" cy="5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Ctr="1">
                    <a:spAutoFit/>
                  </a:bodyPr>
                  <a:lstStyle/>
                  <a:p>
                    <a:r>
                      <a: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压力测试</a:t>
                    </a:r>
                  </a:p>
                </p:txBody>
              </p:sp>
            </p:grpSp>
            <p:grpSp>
              <p:nvGrpSpPr>
                <p:cNvPr id="15" name="Group 15"/>
                <p:cNvGrpSpPr>
                  <a:grpSpLocks/>
                </p:cNvGrpSpPr>
                <p:nvPr/>
              </p:nvGrpSpPr>
              <p:grpSpPr bwMode="auto">
                <a:xfrm>
                  <a:off x="3722" y="1430"/>
                  <a:ext cx="1562" cy="720"/>
                  <a:chOff x="0" y="0"/>
                  <a:chExt cx="3907" cy="1801"/>
                </a:xfrm>
              </p:grpSpPr>
              <p:pic>
                <p:nvPicPr>
                  <p:cNvPr id="30" name="圆角矩形 55"/>
                  <p:cNvPicPr>
                    <a:picLocks noChangeArrowheads="1"/>
                  </p:cNvPicPr>
                  <p:nvPr/>
                </p:nvPicPr>
                <p:blipFill>
                  <a:blip r:embed="rId7" cstate="email"/>
                  <a:srcRect/>
                  <a:stretch>
                    <a:fillRect/>
                  </a:stretch>
                </p:blipFill>
                <p:spPr bwMode="auto">
                  <a:xfrm>
                    <a:off x="242" y="0"/>
                    <a:ext cx="3665" cy="18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" name="AutoShape 3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/>
                  <a:srcRect/>
                  <a:stretch>
                    <a:fillRect/>
                  </a:stretch>
                </p:blipFill>
                <p:spPr bwMode="auto">
                  <a:xfrm>
                    <a:off x="0" y="264"/>
                    <a:ext cx="1267" cy="12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5" y="550"/>
                    <a:ext cx="2165" cy="10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Ctr="1">
                    <a:spAutoFit/>
                  </a:bodyPr>
                  <a:lstStyle/>
                  <a:p>
                    <a:r>
                      <a:rPr lang="en-US" altLang="zh-CN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IO</a:t>
                    </a:r>
                    <a:r>
                      <a: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性能测试</a:t>
                    </a:r>
                  </a:p>
                  <a:p>
                    <a:endParaRPr lang="zh-CN" altLang="en-US" sz="18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6" name="Group 19"/>
                <p:cNvGrpSpPr>
                  <a:grpSpLocks/>
                </p:cNvGrpSpPr>
                <p:nvPr/>
              </p:nvGrpSpPr>
              <p:grpSpPr bwMode="auto">
                <a:xfrm>
                  <a:off x="3722" y="1974"/>
                  <a:ext cx="1562" cy="720"/>
                  <a:chOff x="0" y="0"/>
                  <a:chExt cx="3907" cy="1801"/>
                </a:xfrm>
              </p:grpSpPr>
              <p:pic>
                <p:nvPicPr>
                  <p:cNvPr id="27" name="圆角矩形 55"/>
                  <p:cNvPicPr>
                    <a:picLocks noChangeArrowheads="1"/>
                  </p:cNvPicPr>
                  <p:nvPr/>
                </p:nvPicPr>
                <p:blipFill>
                  <a:blip r:embed="rId7" cstate="email"/>
                  <a:srcRect/>
                  <a:stretch>
                    <a:fillRect/>
                  </a:stretch>
                </p:blipFill>
                <p:spPr bwMode="auto">
                  <a:xfrm>
                    <a:off x="242" y="0"/>
                    <a:ext cx="3665" cy="18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8" name="AutoShape 3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/>
                  <a:srcRect/>
                  <a:stretch>
                    <a:fillRect/>
                  </a:stretch>
                </p:blipFill>
                <p:spPr bwMode="auto">
                  <a:xfrm>
                    <a:off x="0" y="264"/>
                    <a:ext cx="1267" cy="12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1" y="550"/>
                    <a:ext cx="2352" cy="5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Ctr="1">
                    <a:spAutoFit/>
                  </a:bodyPr>
                  <a:lstStyle/>
                  <a:p>
                    <a:r>
                      <a:rPr lang="zh-CN" altLang="en-US" sz="17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系统兼容测试</a:t>
                    </a:r>
                  </a:p>
                </p:txBody>
              </p:sp>
            </p:grpSp>
            <p:grpSp>
              <p:nvGrpSpPr>
                <p:cNvPr id="17" name="Group 23"/>
                <p:cNvGrpSpPr>
                  <a:grpSpLocks/>
                </p:cNvGrpSpPr>
                <p:nvPr/>
              </p:nvGrpSpPr>
              <p:grpSpPr bwMode="auto">
                <a:xfrm>
                  <a:off x="3722" y="2518"/>
                  <a:ext cx="1562" cy="720"/>
                  <a:chOff x="0" y="0"/>
                  <a:chExt cx="3907" cy="1801"/>
                </a:xfrm>
              </p:grpSpPr>
              <p:pic>
                <p:nvPicPr>
                  <p:cNvPr id="25" name="圆角矩形 55"/>
                  <p:cNvPicPr>
                    <a:picLocks noChangeArrowheads="1"/>
                  </p:cNvPicPr>
                  <p:nvPr/>
                </p:nvPicPr>
                <p:blipFill>
                  <a:blip r:embed="rId7" cstate="email"/>
                  <a:srcRect/>
                  <a:stretch>
                    <a:fillRect/>
                  </a:stretch>
                </p:blipFill>
                <p:spPr bwMode="auto">
                  <a:xfrm>
                    <a:off x="242" y="0"/>
                    <a:ext cx="3665" cy="18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" name="AutoShape 3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/>
                  <a:srcRect/>
                  <a:stretch>
                    <a:fillRect/>
                  </a:stretch>
                </p:blipFill>
                <p:spPr bwMode="auto">
                  <a:xfrm>
                    <a:off x="0" y="264"/>
                    <a:ext cx="1267" cy="12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8" name="Group 27"/>
                <p:cNvGrpSpPr>
                  <a:grpSpLocks/>
                </p:cNvGrpSpPr>
                <p:nvPr/>
              </p:nvGrpSpPr>
              <p:grpSpPr bwMode="auto">
                <a:xfrm>
                  <a:off x="3722" y="3063"/>
                  <a:ext cx="1562" cy="720"/>
                  <a:chOff x="0" y="0"/>
                  <a:chExt cx="3907" cy="1801"/>
                </a:xfrm>
              </p:grpSpPr>
              <p:pic>
                <p:nvPicPr>
                  <p:cNvPr id="22" name="圆角矩形 55"/>
                  <p:cNvPicPr>
                    <a:picLocks noChangeArrowheads="1"/>
                  </p:cNvPicPr>
                  <p:nvPr/>
                </p:nvPicPr>
                <p:blipFill>
                  <a:blip r:embed="rId7" cstate="email"/>
                  <a:srcRect/>
                  <a:stretch>
                    <a:fillRect/>
                  </a:stretch>
                </p:blipFill>
                <p:spPr bwMode="auto">
                  <a:xfrm>
                    <a:off x="242" y="0"/>
                    <a:ext cx="3665" cy="18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" name="AutoShape 3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/>
                  <a:srcRect/>
                  <a:stretch>
                    <a:fillRect/>
                  </a:stretch>
                </p:blipFill>
                <p:spPr bwMode="auto">
                  <a:xfrm>
                    <a:off x="0" y="264"/>
                    <a:ext cx="1267" cy="12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0" y="550"/>
                    <a:ext cx="1918" cy="5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Ctr="1">
                    <a:spAutoFit/>
                  </a:bodyPr>
                  <a:lstStyle/>
                  <a:p>
                    <a:r>
                      <a:rPr lang="en-US" altLang="zh-CN" sz="1700" b="1" dirty="0" err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RoHS</a:t>
                    </a:r>
                    <a:r>
                      <a:rPr lang="zh-CN" altLang="en-US" sz="17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认证</a:t>
                    </a:r>
                  </a:p>
                </p:txBody>
              </p:sp>
            </p:grpSp>
            <p:grpSp>
              <p:nvGrpSpPr>
                <p:cNvPr id="19" name="Group 95"/>
                <p:cNvGrpSpPr>
                  <a:grpSpLocks/>
                </p:cNvGrpSpPr>
                <p:nvPr/>
              </p:nvGrpSpPr>
              <p:grpSpPr bwMode="auto">
                <a:xfrm>
                  <a:off x="3722" y="3504"/>
                  <a:ext cx="1562" cy="720"/>
                  <a:chOff x="0" y="0"/>
                  <a:chExt cx="3907" cy="1801"/>
                </a:xfrm>
              </p:grpSpPr>
              <p:pic>
                <p:nvPicPr>
                  <p:cNvPr id="20" name="圆角矩形 55"/>
                  <p:cNvPicPr>
                    <a:picLocks noChangeArrowheads="1"/>
                  </p:cNvPicPr>
                  <p:nvPr/>
                </p:nvPicPr>
                <p:blipFill>
                  <a:blip r:embed="rId7" cstate="email"/>
                  <a:srcRect/>
                  <a:stretch>
                    <a:fillRect/>
                  </a:stretch>
                </p:blipFill>
                <p:spPr bwMode="auto">
                  <a:xfrm>
                    <a:off x="242" y="0"/>
                    <a:ext cx="3665" cy="18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" name="AutoShape 3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/>
                  <a:srcRect/>
                  <a:stretch>
                    <a:fillRect/>
                  </a:stretch>
                </p:blipFill>
                <p:spPr bwMode="auto">
                  <a:xfrm>
                    <a:off x="0" y="264"/>
                    <a:ext cx="1267" cy="12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sp>
          <p:nvSpPr>
            <p:cNvPr id="4" name="Text Box 26"/>
            <p:cNvSpPr txBox="1">
              <a:spLocks noChangeArrowheads="1"/>
            </p:cNvSpPr>
            <p:nvPr/>
          </p:nvSpPr>
          <p:spPr bwMode="auto">
            <a:xfrm>
              <a:off x="6760438" y="5301208"/>
              <a:ext cx="10981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Ctr="1">
              <a:spAutoFit/>
            </a:bodyPr>
            <a:lstStyle/>
            <a:p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CCC</a:t>
              </a: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认证</a:t>
              </a:r>
            </a:p>
          </p:txBody>
        </p:sp>
        <p:sp>
          <p:nvSpPr>
            <p:cNvPr id="5" name="Text Box 98"/>
            <p:cNvSpPr txBox="1">
              <a:spLocks noChangeArrowheads="1"/>
            </p:cNvSpPr>
            <p:nvPr/>
          </p:nvSpPr>
          <p:spPr bwMode="auto">
            <a:xfrm>
              <a:off x="6732240" y="3789040"/>
              <a:ext cx="1063081" cy="354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Ctr="1">
              <a:spAutoFit/>
            </a:bodyPr>
            <a:lstStyle/>
            <a:p>
              <a:r>
                <a:rPr lang="zh-CN" altLang="en-US" sz="17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静音测试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64228" y="46816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严谨的测试流程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62" y="1559684"/>
            <a:ext cx="6196918" cy="538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816" y="45887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全国运营体系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647824" y="1044228"/>
            <a:ext cx="6624637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公司的运营总</a:t>
            </a:r>
            <a:r>
              <a:rPr kumimoji="1" lang="zh-CN" altLang="en-US" sz="1800" dirty="0" smtClean="0">
                <a:latin typeface="微软雅黑" pitchFamily="34" charset="-122"/>
                <a:ea typeface="微软雅黑" pitchFamily="34" charset="-122"/>
              </a:rPr>
              <a:t>部和生产基地设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在深</a:t>
            </a:r>
            <a:r>
              <a:rPr kumimoji="1" lang="zh-CN" altLang="en-US" sz="1800" dirty="0" smtClean="0">
                <a:latin typeface="微软雅黑" pitchFamily="34" charset="-122"/>
                <a:ea typeface="微软雅黑" pitchFamily="34" charset="-122"/>
              </a:rPr>
              <a:t>圳。</a:t>
            </a:r>
            <a:endParaRPr kumimoji="1" lang="zh-CN" altLang="en-US" sz="1800" dirty="0"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在全国设立了</a:t>
            </a:r>
            <a:r>
              <a:rPr kumimoji="1" lang="en-US" altLang="zh-CN" sz="1800" dirty="0" smtClean="0">
                <a:latin typeface="微软雅黑" pitchFamily="34" charset="-122"/>
                <a:ea typeface="微软雅黑" pitchFamily="34" charset="-122"/>
              </a:rPr>
              <a:t>30</a:t>
            </a:r>
            <a:r>
              <a:rPr kumimoji="1" lang="zh-CN" altLang="en-US" sz="1800" dirty="0" smtClean="0">
                <a:latin typeface="微软雅黑" pitchFamily="34" charset="-122"/>
                <a:ea typeface="微软雅黑" pitchFamily="34" charset="-122"/>
              </a:rPr>
              <a:t>个</a:t>
            </a:r>
            <a:r>
              <a:rPr kumimoji="1" lang="zh-CN" altLang="en-US" sz="1800" dirty="0">
                <a:latin typeface="微软雅黑" pitchFamily="34" charset="-122"/>
                <a:ea typeface="微软雅黑" pitchFamily="34" charset="-122"/>
              </a:rPr>
              <a:t>分支机构</a:t>
            </a:r>
            <a:r>
              <a:rPr kumimoji="1" lang="zh-CN" altLang="en-US" sz="1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kumimoji="1"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3"/>
          <p:cNvGrpSpPr/>
          <p:nvPr/>
        </p:nvGrpSpPr>
        <p:grpSpPr>
          <a:xfrm>
            <a:off x="4968304" y="3939105"/>
            <a:ext cx="4392488" cy="2008800"/>
            <a:chOff x="4644008" y="3711697"/>
            <a:chExt cx="3888432" cy="1744998"/>
          </a:xfrm>
        </p:grpSpPr>
        <p:sp>
          <p:nvSpPr>
            <p:cNvPr id="4" name="矩形 3"/>
            <p:cNvSpPr/>
            <p:nvPr/>
          </p:nvSpPr>
          <p:spPr bwMode="auto">
            <a:xfrm>
              <a:off x="4644008" y="3711697"/>
              <a:ext cx="3888432" cy="17449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矩形 63"/>
            <p:cNvSpPr>
              <a:spLocks noChangeArrowheads="1"/>
            </p:cNvSpPr>
            <p:nvPr/>
          </p:nvSpPr>
          <p:spPr bwMode="auto">
            <a:xfrm>
              <a:off x="4644008" y="4009488"/>
              <a:ext cx="3888431" cy="1128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l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厂商一站式的服务，让您随时随地即时享受宝</a:t>
              </a:r>
              <a:endPara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 algn="l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德快速、便捷、专业、优质的服务，体验与宝</a:t>
              </a:r>
              <a:endPara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42900" indent="-342900" algn="l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德合作，全程无忧的服务快感。</a:t>
              </a:r>
              <a:endPara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25"/>
          <p:cNvGrpSpPr/>
          <p:nvPr/>
        </p:nvGrpSpPr>
        <p:grpSpPr>
          <a:xfrm>
            <a:off x="719833" y="1332260"/>
            <a:ext cx="4094112" cy="2192400"/>
            <a:chOff x="409421" y="1628800"/>
            <a:chExt cx="3874547" cy="1739900"/>
          </a:xfrm>
        </p:grpSpPr>
        <p:pic>
          <p:nvPicPr>
            <p:cNvPr id="7" name="Picture 5" descr="C:\Documents and Settings\Administrator\桌面\2457331_120613769000_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629900"/>
              <a:ext cx="1944216" cy="1738800"/>
            </a:xfrm>
            <a:prstGeom prst="rect">
              <a:avLst/>
            </a:prstGeom>
            <a:noFill/>
          </p:spPr>
        </p:pic>
        <p:grpSp>
          <p:nvGrpSpPr>
            <p:cNvPr id="8" name="组合 67"/>
            <p:cNvGrpSpPr/>
            <p:nvPr/>
          </p:nvGrpSpPr>
          <p:grpSpPr>
            <a:xfrm>
              <a:off x="409421" y="1628800"/>
              <a:ext cx="1812925" cy="1739900"/>
              <a:chOff x="727561" y="1170363"/>
              <a:chExt cx="1812925" cy="1739900"/>
            </a:xfrm>
          </p:grpSpPr>
          <p:sp>
            <p:nvSpPr>
              <p:cNvPr id="9" name="矩形 8"/>
              <p:cNvSpPr/>
              <p:nvPr/>
            </p:nvSpPr>
            <p:spPr bwMode="auto">
              <a:xfrm>
                <a:off x="727561" y="1170363"/>
                <a:ext cx="1812925" cy="1739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矩形 16"/>
              <p:cNvSpPr>
                <a:spLocks noChangeArrowheads="1"/>
              </p:cNvSpPr>
              <p:nvPr/>
            </p:nvSpPr>
            <p:spPr bwMode="auto">
              <a:xfrm>
                <a:off x="755576" y="1394171"/>
                <a:ext cx="134537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售前</a:t>
                </a:r>
              </a:p>
            </p:txBody>
          </p:sp>
          <p:sp>
            <p:nvSpPr>
              <p:cNvPr id="11" name="TextBox 33"/>
              <p:cNvSpPr txBox="1">
                <a:spLocks noChangeArrowheads="1"/>
              </p:cNvSpPr>
              <p:nvPr/>
            </p:nvSpPr>
            <p:spPr bwMode="auto">
              <a:xfrm>
                <a:off x="755576" y="1969963"/>
                <a:ext cx="1469887" cy="659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B01F24"/>
                  </a:buClr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技术方案的</a:t>
                </a:r>
                <a:endParaRPr lang="en-US" altLang="zh-CN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>
                  <a:lnSpc>
                    <a:spcPct val="150000"/>
                  </a:lnSpc>
                  <a:buClr>
                    <a:srgbClr val="B01F24"/>
                  </a:buClr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咨询与支持</a:t>
                </a:r>
                <a:endParaRPr lang="zh-CN" altLang="en-US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12" name="组合 32"/>
          <p:cNvGrpSpPr/>
          <p:nvPr/>
        </p:nvGrpSpPr>
        <p:grpSpPr>
          <a:xfrm>
            <a:off x="719832" y="3932732"/>
            <a:ext cx="4150251" cy="2008800"/>
            <a:chOff x="409421" y="3705324"/>
            <a:chExt cx="3927674" cy="1786314"/>
          </a:xfrm>
        </p:grpSpPr>
        <p:sp>
          <p:nvSpPr>
            <p:cNvPr id="13" name="矩形 12"/>
            <p:cNvSpPr/>
            <p:nvPr/>
          </p:nvSpPr>
          <p:spPr bwMode="auto">
            <a:xfrm>
              <a:off x="409421" y="3705324"/>
              <a:ext cx="1812925" cy="17863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矩形 16"/>
            <p:cNvSpPr>
              <a:spLocks noChangeArrowheads="1"/>
            </p:cNvSpPr>
            <p:nvPr/>
          </p:nvSpPr>
          <p:spPr bwMode="auto">
            <a:xfrm>
              <a:off x="437436" y="3929132"/>
              <a:ext cx="13453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售后</a:t>
              </a:r>
              <a:endPara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33"/>
            <p:cNvSpPr txBox="1">
              <a:spLocks noChangeArrowheads="1"/>
            </p:cNvSpPr>
            <p:nvPr/>
          </p:nvSpPr>
          <p:spPr bwMode="auto">
            <a:xfrm>
              <a:off x="428596" y="4429132"/>
              <a:ext cx="1469887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B01F24"/>
                </a:buClr>
              </a:pPr>
              <a:r>
                <a:rPr lang="zh-CN" altLang="en-US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品质保证</a:t>
              </a:r>
              <a:endPara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  <a:buClr>
                  <a:srgbClr val="B01F24"/>
                </a:buClr>
              </a:pPr>
              <a:r>
                <a:rPr lang="zh-CN" altLang="en-US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个性服务</a:t>
              </a:r>
              <a:endPara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  <a:buClr>
                  <a:srgbClr val="B01F24"/>
                </a:buClr>
              </a:pPr>
              <a:r>
                <a:rPr lang="zh-CN" altLang="en-US" sz="16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增值服务</a:t>
              </a:r>
              <a:endPara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6" name="Picture 2" descr="d:\My Documents\My Pictures\3991858_140726061136_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705324"/>
              <a:ext cx="1997343" cy="1786314"/>
            </a:xfrm>
            <a:prstGeom prst="rect">
              <a:avLst/>
            </a:prstGeom>
            <a:noFill/>
          </p:spPr>
        </p:pic>
      </p:grpSp>
      <p:grpSp>
        <p:nvGrpSpPr>
          <p:cNvPr id="17" name="组合 31"/>
          <p:cNvGrpSpPr/>
          <p:nvPr/>
        </p:nvGrpSpPr>
        <p:grpSpPr>
          <a:xfrm>
            <a:off x="4968304" y="1404268"/>
            <a:ext cx="4320480" cy="2191841"/>
            <a:chOff x="4644008" y="1628800"/>
            <a:chExt cx="3888432" cy="1739900"/>
          </a:xfrm>
        </p:grpSpPr>
        <p:pic>
          <p:nvPicPr>
            <p:cNvPr id="18" name="Picture 3" descr="d:\My Documents\My Pictures\1707925_120535046618_2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629900"/>
              <a:ext cx="1944216" cy="1738800"/>
            </a:xfrm>
            <a:prstGeom prst="rect">
              <a:avLst/>
            </a:prstGeom>
            <a:noFill/>
          </p:spPr>
        </p:pic>
        <p:grpSp>
          <p:nvGrpSpPr>
            <p:cNvPr id="19" name="组合 26"/>
            <p:cNvGrpSpPr/>
            <p:nvPr/>
          </p:nvGrpSpPr>
          <p:grpSpPr>
            <a:xfrm>
              <a:off x="4644008" y="1628800"/>
              <a:ext cx="1812925" cy="1739900"/>
              <a:chOff x="6719515" y="1628800"/>
              <a:chExt cx="1812925" cy="1739900"/>
            </a:xfrm>
          </p:grpSpPr>
          <p:sp>
            <p:nvSpPr>
              <p:cNvPr id="20" name="矩形 19"/>
              <p:cNvSpPr/>
              <p:nvPr/>
            </p:nvSpPr>
            <p:spPr bwMode="auto">
              <a:xfrm>
                <a:off x="6719515" y="1628800"/>
                <a:ext cx="1812925" cy="1739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矩形 16"/>
              <p:cNvSpPr>
                <a:spLocks noChangeArrowheads="1"/>
              </p:cNvSpPr>
              <p:nvPr/>
            </p:nvSpPr>
            <p:spPr bwMode="auto">
              <a:xfrm>
                <a:off x="6732240" y="1852608"/>
                <a:ext cx="134537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售中</a:t>
                </a:r>
                <a:endParaRPr lang="zh-CN" altLang="en-US" sz="24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" name="TextBox 33"/>
              <p:cNvSpPr txBox="1">
                <a:spLocks noChangeArrowheads="1"/>
              </p:cNvSpPr>
              <p:nvPr/>
            </p:nvSpPr>
            <p:spPr bwMode="auto">
              <a:xfrm>
                <a:off x="6732240" y="2303261"/>
                <a:ext cx="1728192" cy="952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B01F24"/>
                  </a:buClr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设备选型与调试，方案</a:t>
                </a:r>
                <a:r>
                  <a:rPr lang="en-US" altLang="zh-CN" sz="16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/</a:t>
                </a:r>
                <a:r>
                  <a:rPr lang="zh-CN" altLang="en-US" sz="16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应用的实施</a:t>
                </a:r>
                <a:r>
                  <a:rPr lang="en-US" altLang="zh-CN" sz="16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/</a:t>
                </a:r>
                <a:r>
                  <a:rPr lang="zh-CN" altLang="en-US" sz="16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优化，使用培训</a:t>
                </a:r>
                <a:endParaRPr lang="zh-CN" altLang="en-US" sz="16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575816" y="46816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完善的服务网络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132" y="3132460"/>
            <a:ext cx="3286148" cy="333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定位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目标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成长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创新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业务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布局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资源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优势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荣誉</a:t>
            </a:r>
            <a:r>
              <a:rPr lang="en-US" altLang="zh-CN" sz="1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关怀</a:t>
            </a:r>
            <a:endParaRPr lang="en-US" altLang="zh-CN" sz="1800" b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使命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愿景</a:t>
            </a:r>
            <a:endParaRPr lang="zh-CN" altLang="en-US" sz="1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6" descr="http://pic21.nipic.com/20120507/10015214_115604206158_2.jpg"/>
          <p:cNvPicPr>
            <a:picLocks noChangeAspect="1" noChangeArrowheads="1"/>
          </p:cNvPicPr>
          <p:nvPr/>
        </p:nvPicPr>
        <p:blipFill>
          <a:blip r:embed="rId2" cstate="print"/>
          <a:srcRect b="7880"/>
          <a:stretch>
            <a:fillRect/>
          </a:stretch>
        </p:blipFill>
        <p:spPr bwMode="auto">
          <a:xfrm>
            <a:off x="0" y="0"/>
            <a:ext cx="10080625" cy="3132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16" y="46495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领导关怀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 descr="胡书记李董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54900" y="464952"/>
            <a:ext cx="4320000" cy="2643206"/>
          </a:xfrm>
          <a:prstGeom prst="rect">
            <a:avLst/>
          </a:prstGeom>
        </p:spPr>
      </p:pic>
      <p:grpSp>
        <p:nvGrpSpPr>
          <p:cNvPr id="4" name="组合 6"/>
          <p:cNvGrpSpPr/>
          <p:nvPr/>
        </p:nvGrpSpPr>
        <p:grpSpPr>
          <a:xfrm>
            <a:off x="755712" y="3248184"/>
            <a:ext cx="8461064" cy="2700000"/>
            <a:chOff x="142844" y="897865"/>
            <a:chExt cx="8461064" cy="2700000"/>
          </a:xfrm>
        </p:grpSpPr>
        <p:grpSp>
          <p:nvGrpSpPr>
            <p:cNvPr id="5" name="组合 12"/>
            <p:cNvGrpSpPr/>
            <p:nvPr/>
          </p:nvGrpSpPr>
          <p:grpSpPr>
            <a:xfrm>
              <a:off x="142844" y="897865"/>
              <a:ext cx="5671789" cy="2700000"/>
              <a:chOff x="71406" y="905062"/>
              <a:chExt cx="5671789" cy="2700000"/>
            </a:xfrm>
          </p:grpSpPr>
          <p:pic>
            <p:nvPicPr>
              <p:cNvPr id="7" name="图片 6" descr="图片2_副本.pn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2786050" y="905062"/>
                <a:ext cx="2957145" cy="2700000"/>
              </a:xfrm>
              <a:prstGeom prst="rect">
                <a:avLst/>
              </a:prstGeom>
            </p:spPr>
          </p:pic>
          <p:pic>
            <p:nvPicPr>
              <p:cNvPr id="8" name="图片 7" descr="图片1_副本.png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71406" y="905062"/>
                <a:ext cx="2679776" cy="2700000"/>
              </a:xfrm>
              <a:prstGeom prst="rect">
                <a:avLst/>
              </a:prstGeom>
            </p:spPr>
          </p:pic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857884" y="897865"/>
              <a:ext cx="2746024" cy="27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1184340" y="603426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汪洋副总理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8984" y="5962828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刘延东副总理 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99380" y="5962828"/>
            <a:ext cx="1826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谢旭人财政部部长</a:t>
            </a:r>
            <a:endParaRPr lang="zh-CN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384056" y="785768"/>
            <a:ext cx="430887" cy="22145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胡锦涛总书记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istrator\桌面\QQ截图201308201117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4227" y="1513269"/>
            <a:ext cx="3312296" cy="45471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9832" y="1353746"/>
            <a:ext cx="273985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宝德</a:t>
            </a:r>
            <a:r>
              <a:rPr lang="en-US" altLang="zh-CN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IPDC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行业客户成功案例</a:t>
            </a:r>
            <a:endParaRPr lang="zh-CN" altLang="en-US" sz="16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228" y="46816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>
              <a:defRPr sz="1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>
                <a:effectLst/>
              </a:rPr>
              <a:t>行业客户的青睐</a:t>
            </a:r>
            <a:endParaRPr lang="zh-CN" altLang="en-US" dirty="0"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824" y="1836316"/>
            <a:ext cx="5040000" cy="38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9832" y="1353746"/>
            <a:ext cx="264687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宝德安防行业客户成功案例</a:t>
            </a:r>
            <a:endParaRPr lang="zh-CN" altLang="en-US" sz="16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1632" y="1656715"/>
            <a:ext cx="3416597" cy="449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5816" y="45887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行业客户的青睐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5816" y="1836316"/>
            <a:ext cx="5040000" cy="412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9832" y="1353746"/>
            <a:ext cx="267733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宝德</a:t>
            </a:r>
            <a:r>
              <a:rPr lang="en-US" altLang="zh-CN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HPC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行业客户成功案例</a:t>
            </a:r>
            <a:endParaRPr lang="zh-CN" altLang="en-US" sz="16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816" y="46816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行业客户的青睐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400" y="1764308"/>
            <a:ext cx="3840341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824" y="1692300"/>
            <a:ext cx="5040000" cy="465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9832" y="1353746"/>
            <a:ext cx="264687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宝德军工行业客户成功案例</a:t>
            </a:r>
            <a:endParaRPr lang="zh-CN" altLang="en-US" sz="16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816" y="46816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行业客户的青睐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9792" y="2052340"/>
            <a:ext cx="5760000" cy="40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istrator\桌面\军事素材\9634075_102013422161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125" y="1980772"/>
            <a:ext cx="3226667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ownloads\7484849_154359538000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354" y="992113"/>
            <a:ext cx="8032406" cy="48788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5816" y="478765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行业客户的青睐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1406" y="4442227"/>
            <a:ext cx="8072494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2903" y="4430661"/>
            <a:ext cx="1998419" cy="7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0152" y="4442227"/>
            <a:ext cx="2400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08464" y="4442227"/>
            <a:ext cx="2519645" cy="7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929968" y="5228045"/>
            <a:ext cx="828680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2932" y="5168577"/>
            <a:ext cx="3699174" cy="69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19832" y="1353746"/>
            <a:ext cx="326243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宝德云解决方案行业客户成功案例</a:t>
            </a:r>
            <a:endParaRPr lang="zh-CN" altLang="en-US" sz="16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001934" y="5228045"/>
            <a:ext cx="1295400" cy="6000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584603" y="5254456"/>
            <a:ext cx="2450925" cy="4901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072844" y="5889850"/>
            <a:ext cx="1408240" cy="51669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806272" y="5841076"/>
            <a:ext cx="1432921" cy="4525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589483" y="5816649"/>
            <a:ext cx="1019175" cy="5048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146392" y="5738362"/>
            <a:ext cx="914400" cy="6381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598526" y="5778854"/>
            <a:ext cx="1295400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72132" y="3132460"/>
            <a:ext cx="3286148" cy="333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定位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目标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成长</a:t>
            </a:r>
            <a:r>
              <a:rPr lang="en-US" altLang="zh-CN" sz="1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创新</a:t>
            </a:r>
            <a:endParaRPr lang="en-US" altLang="zh-CN" sz="1800" b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业务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布局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资源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优势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荣誉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关怀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使命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愿景</a:t>
            </a:r>
            <a:endParaRPr lang="zh-CN" altLang="en-US" sz="1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6" descr="http://pic21.nipic.com/20120507/10015214_115604206158_2.jpg"/>
          <p:cNvPicPr>
            <a:picLocks noChangeAspect="1" noChangeArrowheads="1"/>
          </p:cNvPicPr>
          <p:nvPr/>
        </p:nvPicPr>
        <p:blipFill>
          <a:blip r:embed="rId2" cstate="print"/>
          <a:srcRect b="7880"/>
          <a:stretch>
            <a:fillRect/>
          </a:stretch>
        </p:blipFill>
        <p:spPr bwMode="auto">
          <a:xfrm>
            <a:off x="0" y="0"/>
            <a:ext cx="10080625" cy="3132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9832" y="1353746"/>
            <a:ext cx="305724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宝德智慧城市领域客户成功案例</a:t>
            </a:r>
            <a:endParaRPr lang="zh-CN" altLang="en-US" sz="16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816" y="45887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行业客户的青睐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42" name="Picture 18" descr="C:\Users\Administrator\Desktop\图片1.png"/>
          <p:cNvPicPr>
            <a:picLocks noChangeAspect="1" noChangeArrowheads="1"/>
          </p:cNvPicPr>
          <p:nvPr/>
        </p:nvPicPr>
        <p:blipFill>
          <a:blip r:embed="rId2" cstate="print"/>
          <a:srcRect t="3182"/>
          <a:stretch>
            <a:fillRect/>
          </a:stretch>
        </p:blipFill>
        <p:spPr bwMode="auto">
          <a:xfrm>
            <a:off x="719832" y="4245331"/>
            <a:ext cx="7920880" cy="2559537"/>
          </a:xfrm>
          <a:prstGeom prst="rect">
            <a:avLst/>
          </a:prstGeom>
          <a:noFill/>
        </p:spPr>
      </p:pic>
      <p:pic>
        <p:nvPicPr>
          <p:cNvPr id="1048" name="Picture 24" descr="http://www.qianjia.com/Upload/News/20140716/images/201407161003461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32" y="1692300"/>
            <a:ext cx="792000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228" y="45887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社会各界认可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9"/>
          <p:cNvGrpSpPr/>
          <p:nvPr/>
        </p:nvGrpSpPr>
        <p:grpSpPr>
          <a:xfrm>
            <a:off x="610586" y="1367600"/>
            <a:ext cx="8678198" cy="4429156"/>
            <a:chOff x="364724" y="1644669"/>
            <a:chExt cx="8167716" cy="3332650"/>
          </a:xfrm>
        </p:grpSpPr>
        <p:sp>
          <p:nvSpPr>
            <p:cNvPr id="6" name="矩形 5"/>
            <p:cNvSpPr/>
            <p:nvPr/>
          </p:nvSpPr>
          <p:spPr bwMode="auto">
            <a:xfrm>
              <a:off x="364724" y="1644669"/>
              <a:ext cx="8167716" cy="3332650"/>
            </a:xfrm>
            <a:prstGeom prst="rect">
              <a:avLst/>
            </a:prstGeom>
            <a:solidFill>
              <a:schemeClr val="bg1"/>
            </a:solidFill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Picture 2" descr="F:\2013\8月\宝德服务器产品画册2013年8月第二十版\产品画册-20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60" y="1859679"/>
              <a:ext cx="4034146" cy="3072722"/>
            </a:xfrm>
            <a:prstGeom prst="rect">
              <a:avLst/>
            </a:prstGeom>
            <a:noFill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106" y="1700238"/>
              <a:ext cx="3942550" cy="32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0694" y="3132460"/>
            <a:ext cx="3286148" cy="333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定位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目标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成长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创新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业务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布局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资源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优势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荣誉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关怀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使命</a:t>
            </a:r>
            <a:r>
              <a:rPr lang="en-US" altLang="zh-CN" sz="1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愿景</a:t>
            </a:r>
            <a:endParaRPr lang="zh-CN" altLang="en-US" sz="18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6" descr="http://pic21.nipic.com/20120507/10015214_115604206158_2.jpg"/>
          <p:cNvPicPr>
            <a:picLocks noChangeAspect="1" noChangeArrowheads="1"/>
          </p:cNvPicPr>
          <p:nvPr/>
        </p:nvPicPr>
        <p:blipFill>
          <a:blip r:embed="rId2" cstate="print"/>
          <a:srcRect b="7880"/>
          <a:stretch>
            <a:fillRect/>
          </a:stretch>
        </p:blipFill>
        <p:spPr bwMode="auto">
          <a:xfrm>
            <a:off x="0" y="0"/>
            <a:ext cx="10080625" cy="3132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16" y="46816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使命</a:t>
            </a:r>
            <a:r>
              <a:rPr lang="en-US" altLang="zh-CN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愿景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2" descr="http://www.jingtasteel.com/uploads/110914/1_100719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816" y="1063608"/>
            <a:ext cx="9144000" cy="3399727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 bwMode="auto">
          <a:xfrm>
            <a:off x="432816" y="3492500"/>
            <a:ext cx="9144000" cy="216024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xtLst/>
        </p:spPr>
        <p:txBody>
          <a:bodyPr rtlCol="0" anchor="ctr"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4453" y="3921128"/>
            <a:ext cx="5500726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做云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计算行业的领航者</a:t>
            </a:r>
          </a:p>
          <a:p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让计算更简单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1871960" y="2811164"/>
            <a:ext cx="5946943" cy="2755825"/>
            <a:chOff x="2285984" y="1489122"/>
            <a:chExt cx="4197842" cy="2066868"/>
          </a:xfrm>
        </p:grpSpPr>
        <p:sp>
          <p:nvSpPr>
            <p:cNvPr id="3" name="Text Box 1"/>
            <p:cNvSpPr>
              <a:spLocks noChangeArrowheads="1"/>
            </p:cNvSpPr>
            <p:nvPr/>
          </p:nvSpPr>
          <p:spPr bwMode="auto">
            <a:xfrm>
              <a:off x="2618542" y="1489122"/>
              <a:ext cx="3497262" cy="857256"/>
            </a:xfrm>
            <a:prstGeom prst="rect">
              <a:avLst/>
            </a:prstGeom>
            <a:noFill/>
            <a:ln w="9525" cmpd="sng">
              <a:noFill/>
              <a:bevel/>
              <a:headEnd/>
              <a:tailEnd/>
            </a:ln>
          </p:spPr>
          <p:txBody>
            <a:bodyPr wrap="none" lIns="72869" tIns="70828" rIns="72869" bIns="36434"/>
            <a:lstStyle/>
            <a:p>
              <a:pPr algn="ctr">
                <a:lnSpc>
                  <a:spcPct val="100000"/>
                </a:lnSpc>
              </a:pPr>
              <a:r>
                <a:rPr lang="zh-CN" altLang="en-US" sz="28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宝德科技</a:t>
              </a:r>
              <a:endParaRPr lang="en-US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ctr">
                <a:lnSpc>
                  <a:spcPct val="100000"/>
                </a:lnSpc>
              </a:pPr>
              <a:r>
                <a:rPr lang="zh-CN" altLang="en-US" sz="28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您的最佳伙伴</a:t>
              </a:r>
              <a:endParaRPr lang="en-US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pic>
          <p:nvPicPr>
            <p:cNvPr id="4" name="图片 4" descr="微信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285984" y="2178841"/>
              <a:ext cx="1388905" cy="1377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图片 5" descr="微博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59459" y="2125263"/>
              <a:ext cx="1424367" cy="143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文本框 7"/>
          <p:cNvSpPr txBox="1"/>
          <p:nvPr/>
        </p:nvSpPr>
        <p:spPr>
          <a:xfrm>
            <a:off x="1915502" y="1044228"/>
            <a:ext cx="6155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Thank You!</a:t>
            </a:r>
            <a:endParaRPr lang="zh-CN" altLang="en-US" sz="7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9" y="612180"/>
            <a:ext cx="9177547" cy="562661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9" y="823207"/>
            <a:ext cx="9177547" cy="5626619"/>
          </a:xfrm>
          <a:prstGeom prst="rect">
            <a:avLst/>
          </a:prstGeom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575816" y="452033"/>
            <a:ext cx="8348076" cy="369306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l"/>
            <a:r>
              <a:rPr lang="zh-CN" altLang="en-US" sz="18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发展历程</a:t>
            </a:r>
          </a:p>
        </p:txBody>
      </p:sp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886311" y="6399330"/>
            <a:ext cx="1560790" cy="33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4" tIns="45707" rIns="91414" bIns="45707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宝德科技成立</a:t>
            </a: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2399401" y="5945770"/>
            <a:ext cx="3316289" cy="33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4" tIns="45707" rIns="91414" bIns="45707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机架式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服务器销量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全国第一</a:t>
            </a:r>
          </a:p>
        </p:txBody>
      </p:sp>
      <p:sp>
        <p:nvSpPr>
          <p:cNvPr id="38" name="TextBox 18"/>
          <p:cNvSpPr txBox="1">
            <a:spLocks noChangeArrowheads="1"/>
          </p:cNvSpPr>
          <p:nvPr/>
        </p:nvSpPr>
        <p:spPr bwMode="auto">
          <a:xfrm>
            <a:off x="2131724" y="4882164"/>
            <a:ext cx="1108388" cy="33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4" tIns="45707" rIns="91414" bIns="45707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香港上市</a:t>
            </a:r>
          </a:p>
        </p:txBody>
      </p:sp>
      <p:sp>
        <p:nvSpPr>
          <p:cNvPr id="39" name="TextBox 21"/>
          <p:cNvSpPr txBox="1">
            <a:spLocks noChangeArrowheads="1"/>
          </p:cNvSpPr>
          <p:nvPr/>
        </p:nvSpPr>
        <p:spPr bwMode="auto">
          <a:xfrm>
            <a:off x="4622799" y="4815154"/>
            <a:ext cx="4305945" cy="5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4" tIns="45707" rIns="91414" bIns="45707">
            <a:spAutoFit/>
          </a:bodyPr>
          <a:lstStyle/>
          <a:p>
            <a:pPr algn="l"/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宝德集团聚焦数据中心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网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游、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分销等业务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1583928" y="3453618"/>
            <a:ext cx="3672408" cy="83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4" tIns="45707" rIns="91414" bIns="45707">
            <a:spAutoFit/>
          </a:bodyPr>
          <a:lstStyle/>
          <a:p>
            <a:pPr algn="l"/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宝德服务器打破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SPECPOWER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世界纪录</a:t>
            </a:r>
            <a:endParaRPr lang="en-US" altLang="zh-CN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绘制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全球首张大熊猫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基因图谱</a:t>
            </a:r>
            <a:endParaRPr lang="en-US" altLang="zh-CN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参与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北京奥运圣火登顶珠峰的现场直播</a:t>
            </a: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33"/>
          <p:cNvSpPr txBox="1">
            <a:spLocks noChangeArrowheads="1"/>
          </p:cNvSpPr>
          <p:nvPr/>
        </p:nvSpPr>
        <p:spPr bwMode="auto">
          <a:xfrm>
            <a:off x="6480472" y="3771847"/>
            <a:ext cx="3744416" cy="5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4" tIns="45707" rIns="91414" bIns="45707">
            <a:spAutoFit/>
          </a:bodyPr>
          <a:lstStyle/>
          <a:p>
            <a:pPr algn="l"/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全面布局云计算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，子公司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宝德网络成为首家国内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股上市的网游公司（中青宝）</a:t>
            </a: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TextBox 36"/>
          <p:cNvSpPr txBox="1">
            <a:spLocks noChangeArrowheads="1"/>
          </p:cNvSpPr>
          <p:nvPr/>
        </p:nvSpPr>
        <p:spPr bwMode="auto">
          <a:xfrm>
            <a:off x="7344568" y="3014954"/>
            <a:ext cx="1786993" cy="33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4" tIns="45707" rIns="91414" bIns="45707">
            <a:spAutoFit/>
          </a:bodyPr>
          <a:lstStyle/>
          <a:p>
            <a:pPr algn="l"/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宝德研究院成立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176216" y="1836316"/>
            <a:ext cx="3464101" cy="83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4" tIns="45707" rIns="91414" bIns="45707">
            <a:spAutoFit/>
          </a:bodyPr>
          <a:lstStyle/>
          <a:p>
            <a:pPr algn="l"/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实现了云服务器、云数据中心和云服务的云计算完整产业链布局；</a:t>
            </a:r>
            <a:endParaRPr lang="en-US" altLang="zh-CN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宝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德助天河二号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夺得全球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超算三连冠</a:t>
            </a: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1125300" y="5941451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3186660" y="5009730"/>
            <a:ext cx="576000" cy="576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2231102" y="5509451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4189345" y="464967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8424688" y="155333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>
            <a:spLocks noChangeAspect="1"/>
          </p:cNvSpPr>
          <p:nvPr/>
        </p:nvSpPr>
        <p:spPr>
          <a:xfrm>
            <a:off x="6048488" y="3348516"/>
            <a:ext cx="576000" cy="576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18"/>
          <p:cNvSpPr txBox="1">
            <a:spLocks noChangeArrowheads="1"/>
          </p:cNvSpPr>
          <p:nvPr/>
        </p:nvSpPr>
        <p:spPr bwMode="auto">
          <a:xfrm>
            <a:off x="1079872" y="6044226"/>
            <a:ext cx="549855" cy="2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4" tIns="45707" rIns="91414" bIns="45707">
            <a:spAutoFit/>
          </a:bodyPr>
          <a:lstStyle/>
          <a:p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1997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2172174" y="5585730"/>
            <a:ext cx="549855" cy="2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4" tIns="45707" rIns="91414" bIns="45707">
            <a:spAutoFit/>
          </a:bodyPr>
          <a:lstStyle/>
          <a:p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2001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18"/>
          <p:cNvSpPr txBox="1">
            <a:spLocks noChangeArrowheads="1"/>
          </p:cNvSpPr>
          <p:nvPr/>
        </p:nvSpPr>
        <p:spPr bwMode="auto">
          <a:xfrm>
            <a:off x="4130417" y="4734882"/>
            <a:ext cx="549855" cy="2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4" tIns="45707" rIns="91414" bIns="45707">
            <a:spAutoFit/>
          </a:bodyPr>
          <a:lstStyle/>
          <a:p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2003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18"/>
          <p:cNvSpPr txBox="1">
            <a:spLocks noChangeArrowheads="1"/>
          </p:cNvSpPr>
          <p:nvPr/>
        </p:nvSpPr>
        <p:spPr bwMode="auto">
          <a:xfrm>
            <a:off x="8378889" y="1625290"/>
            <a:ext cx="549855" cy="2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4" tIns="45707" rIns="91414" bIns="45707">
            <a:spAutoFit/>
          </a:bodyPr>
          <a:lstStyle/>
          <a:p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2015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Box 18"/>
          <p:cNvSpPr txBox="1">
            <a:spLocks noChangeArrowheads="1"/>
          </p:cNvSpPr>
          <p:nvPr/>
        </p:nvSpPr>
        <p:spPr bwMode="auto">
          <a:xfrm>
            <a:off x="3168104" y="5166938"/>
            <a:ext cx="675379" cy="30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4" tIns="45707" rIns="91414" bIns="45707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2002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Box 18"/>
          <p:cNvSpPr txBox="1">
            <a:spLocks noChangeArrowheads="1"/>
          </p:cNvSpPr>
          <p:nvPr/>
        </p:nvSpPr>
        <p:spPr bwMode="auto">
          <a:xfrm>
            <a:off x="6021117" y="3477780"/>
            <a:ext cx="675379" cy="30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4" tIns="45707" rIns="91414" bIns="45707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2010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椭圆 55"/>
          <p:cNvSpPr>
            <a:spLocks noChangeAspect="1"/>
          </p:cNvSpPr>
          <p:nvPr/>
        </p:nvSpPr>
        <p:spPr>
          <a:xfrm>
            <a:off x="6886311" y="284947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18"/>
          <p:cNvSpPr txBox="1">
            <a:spLocks noChangeArrowheads="1"/>
          </p:cNvSpPr>
          <p:nvPr/>
        </p:nvSpPr>
        <p:spPr bwMode="auto">
          <a:xfrm>
            <a:off x="6840512" y="2934682"/>
            <a:ext cx="549855" cy="2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4" tIns="45707" rIns="91414" bIns="45707">
            <a:spAutoFit/>
          </a:bodyPr>
          <a:lstStyle/>
          <a:p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2011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椭圆 57"/>
          <p:cNvSpPr>
            <a:spLocks noChangeAspect="1"/>
          </p:cNvSpPr>
          <p:nvPr/>
        </p:nvSpPr>
        <p:spPr>
          <a:xfrm>
            <a:off x="5067683" y="4001554"/>
            <a:ext cx="576000" cy="576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18"/>
          <p:cNvSpPr txBox="1">
            <a:spLocks noChangeArrowheads="1"/>
          </p:cNvSpPr>
          <p:nvPr/>
        </p:nvSpPr>
        <p:spPr bwMode="auto">
          <a:xfrm>
            <a:off x="5040312" y="4130818"/>
            <a:ext cx="675379" cy="30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4" tIns="45707" rIns="91414" bIns="45707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2008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椭圆 59"/>
          <p:cNvSpPr>
            <a:spLocks noChangeAspect="1"/>
          </p:cNvSpPr>
          <p:nvPr/>
        </p:nvSpPr>
        <p:spPr>
          <a:xfrm>
            <a:off x="7632664" y="2129346"/>
            <a:ext cx="576000" cy="576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Box 18"/>
          <p:cNvSpPr txBox="1">
            <a:spLocks noChangeArrowheads="1"/>
          </p:cNvSpPr>
          <p:nvPr/>
        </p:nvSpPr>
        <p:spPr bwMode="auto">
          <a:xfrm>
            <a:off x="7605293" y="2258610"/>
            <a:ext cx="675379" cy="30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4" tIns="45707" rIns="91414" bIns="45707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TextBox 36"/>
          <p:cNvSpPr txBox="1">
            <a:spLocks noChangeArrowheads="1"/>
          </p:cNvSpPr>
          <p:nvPr/>
        </p:nvSpPr>
        <p:spPr bwMode="auto">
          <a:xfrm>
            <a:off x="6696496" y="1035543"/>
            <a:ext cx="2376264" cy="5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4" tIns="45707" rIns="91414" bIns="45707">
            <a:spAutoFit/>
          </a:bodyPr>
          <a:lstStyle/>
          <a:p>
            <a:pPr algn="l"/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宝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德自主研发的八路安全可控服务器推向市场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>
          <a:xfrm>
            <a:off x="647824" y="972220"/>
            <a:ext cx="8856984" cy="5112568"/>
            <a:chOff x="756926" y="1196752"/>
            <a:chExt cx="8280000" cy="3960440"/>
          </a:xfrm>
        </p:grpSpPr>
        <p:sp>
          <p:nvSpPr>
            <p:cNvPr id="3" name="矩形 2"/>
            <p:cNvSpPr/>
            <p:nvPr/>
          </p:nvSpPr>
          <p:spPr bwMode="auto">
            <a:xfrm>
              <a:off x="756926" y="1196752"/>
              <a:ext cx="8280000" cy="3960440"/>
            </a:xfrm>
            <a:prstGeom prst="rect">
              <a:avLst/>
            </a:prstGeom>
            <a:solidFill>
              <a:schemeClr val="bg1"/>
            </a:solidFill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email">
              <a:lum brigh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828" y="3332191"/>
              <a:ext cx="2160000" cy="1657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组合 19"/>
            <p:cNvGrpSpPr/>
            <p:nvPr/>
          </p:nvGrpSpPr>
          <p:grpSpPr>
            <a:xfrm>
              <a:off x="1093511" y="1419875"/>
              <a:ext cx="4972061" cy="1698587"/>
              <a:chOff x="1093511" y="1449481"/>
              <a:chExt cx="4972061" cy="1698587"/>
            </a:xfrm>
          </p:grpSpPr>
          <p:pic>
            <p:nvPicPr>
              <p:cNvPr id="7" name="Picture 5" descr="C:\Documents and Settings\Administrator\桌面\QQ截图20130820094750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511" y="1449482"/>
                <a:ext cx="2304256" cy="1698586"/>
              </a:xfrm>
              <a:prstGeom prst="rect">
                <a:avLst/>
              </a:prstGeom>
              <a:noFill/>
            </p:spPr>
          </p:pic>
          <p:pic>
            <p:nvPicPr>
              <p:cNvPr id="8" name="Picture 6" descr="C:\Documents and Settings\Administrator\桌面\QQ截图20130820094825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6926" y="1449481"/>
                <a:ext cx="2548646" cy="165618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5544368" y="3708524"/>
            <a:ext cx="3672408" cy="18876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  <a:buFont typeface="Wingdings" pitchFamily="2" charset="2"/>
              <a:buChar char="Ø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累计申请专利百多项 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ts val="2800"/>
              </a:lnSpc>
              <a:buFont typeface="Wingdings" pitchFamily="2" charset="2"/>
              <a:buChar char="Ø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知识产权登记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144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项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800"/>
              </a:lnSpc>
              <a:buFont typeface="Wingdings" pitchFamily="2" charset="2"/>
              <a:buChar char="Ø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多次刷新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SPEC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世界记录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800"/>
              </a:lnSpc>
              <a:buFont typeface="Wingdings" pitchFamily="2" charset="2"/>
              <a:buChar char="Ø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国家认定的重点高新技术企业</a:t>
            </a:r>
          </a:p>
          <a:p>
            <a:pPr>
              <a:lnSpc>
                <a:spcPts val="2800"/>
              </a:lnSpc>
              <a:buFont typeface="Wingdings" pitchFamily="2" charset="2"/>
              <a:buChar char="Ø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深圳市市级研究开发中心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5816" y="45887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自主创新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0472" y="1332260"/>
            <a:ext cx="2737759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用户目录\我的文档\My RTX Files\张小娜\一种塔式和机架式服务器转换机构-专利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5639" y="3672764"/>
            <a:ext cx="1560697" cy="21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848" y="3060452"/>
            <a:ext cx="7776864" cy="35845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Font typeface="Wingdings" pitchFamily="2" charset="2"/>
              <a:buChar char="Ø"/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年，宝德自主研发服务器助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天河二号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夺世界超算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三连冠</a:t>
            </a:r>
            <a:endParaRPr lang="en-US" altLang="zh-CN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00"/>
              </a:lnSpc>
              <a:buFont typeface="Wingdings" pitchFamily="2" charset="2"/>
              <a:buChar char="Ø"/>
            </a:pP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年，宝德自主研发产品</a:t>
            </a: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PR4840R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高端</a:t>
            </a: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路容错服务器助</a:t>
            </a:r>
            <a:r>
              <a:rPr lang="zh-CN" altLang="zh-CN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天河二号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夺世界第一；</a:t>
            </a:r>
          </a:p>
          <a:p>
            <a:pPr lvl="0" algn="l">
              <a:lnSpc>
                <a:spcPts val="2500"/>
              </a:lnSpc>
              <a:buFont typeface="Wingdings" pitchFamily="2" charset="2"/>
              <a:buChar char="Ø"/>
            </a:pP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年，宝德</a:t>
            </a:r>
            <a:r>
              <a:rPr lang="zh-CN" altLang="zh-CN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全球首发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完全自主研发设计的四路高端容错云服务器</a:t>
            </a: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PR4840R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lvl="0" algn="l">
              <a:lnSpc>
                <a:spcPts val="2500"/>
              </a:lnSpc>
              <a:buFont typeface="Wingdings" pitchFamily="2" charset="2"/>
              <a:buChar char="Ø"/>
            </a:pP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年，宝德四子星服务器系统助</a:t>
            </a:r>
            <a:r>
              <a:rPr lang="zh-CN" altLang="zh-CN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天河一号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夺得超算</a:t>
            </a: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Top500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第一；</a:t>
            </a:r>
          </a:p>
          <a:p>
            <a:pPr lvl="0" algn="l">
              <a:lnSpc>
                <a:spcPts val="2500"/>
              </a:lnSpc>
              <a:buFont typeface="Wingdings" pitchFamily="2" charset="2"/>
              <a:buChar char="Ø"/>
            </a:pP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2008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年，宝德双路服务器刷新</a:t>
            </a:r>
            <a:r>
              <a:rPr lang="en-US" altLang="zh-CN" sz="1500" dirty="0" err="1" smtClean="0">
                <a:latin typeface="微软雅黑" pitchFamily="34" charset="-122"/>
                <a:ea typeface="微软雅黑" pitchFamily="34" charset="-122"/>
              </a:rPr>
              <a:t>SPECpower</a:t>
            </a:r>
            <a:r>
              <a:rPr lang="zh-CN" altLang="zh-CN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世界纪录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lvl="0" algn="l">
              <a:lnSpc>
                <a:spcPts val="2500"/>
              </a:lnSpc>
              <a:buFont typeface="Wingdings" pitchFamily="2" charset="2"/>
              <a:buChar char="Ø"/>
            </a:pP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2008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年，宝德参</a:t>
            </a: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Power Cluster8000HPC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计算机系统绘制</a:t>
            </a:r>
            <a:r>
              <a:rPr lang="zh-CN" altLang="zh-CN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大熊猫基因</a:t>
            </a:r>
            <a:r>
              <a:rPr lang="zh-CN" alt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zh-CN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lvl="0" algn="l">
              <a:lnSpc>
                <a:spcPts val="2500"/>
              </a:lnSpc>
              <a:buFont typeface="Wingdings" pitchFamily="2" charset="2"/>
              <a:buChar char="Ø"/>
            </a:pP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2008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年，宝德服务器登顶珠峰，全程参加了中央电视台</a:t>
            </a:r>
            <a:r>
              <a:rPr lang="zh-CN" altLang="zh-CN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奥运圣火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传递现场直播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zh-CN" sz="1500" dirty="0" smtClean="0">
              <a:latin typeface="微软雅黑" pitchFamily="34" charset="-122"/>
              <a:ea typeface="微软雅黑" pitchFamily="34" charset="-122"/>
            </a:endParaRPr>
          </a:p>
          <a:p>
            <a:pPr lvl="0" algn="l">
              <a:lnSpc>
                <a:spcPts val="2500"/>
              </a:lnSpc>
              <a:buFont typeface="Wingdings" pitchFamily="2" charset="2"/>
              <a:buChar char="Ø"/>
            </a:pP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2007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年，宝德独立自主研发的双路四核服务器打破</a:t>
            </a: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SPECWEB</a:t>
            </a:r>
            <a:r>
              <a:rPr lang="zh-CN" altLang="zh-CN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世界纪录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lvl="0" algn="l">
              <a:lnSpc>
                <a:spcPts val="2500"/>
              </a:lnSpc>
              <a:buFont typeface="Wingdings" pitchFamily="2" charset="2"/>
              <a:buChar char="Ø"/>
            </a:pP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2007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年，宝德高性能服务器</a:t>
            </a:r>
            <a:r>
              <a:rPr lang="en-US" altLang="zh-CN" sz="1500" dirty="0" err="1" smtClean="0">
                <a:latin typeface="微软雅黑" pitchFamily="34" charset="-122"/>
                <a:ea typeface="微软雅黑" pitchFamily="34" charset="-122"/>
              </a:rPr>
              <a:t>PowerScale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绘制全球第一张“</a:t>
            </a:r>
            <a:r>
              <a:rPr lang="zh-CN" altLang="zh-CN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黄种人基因图谱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zh-CN" sz="1500" dirty="0" smtClean="0">
              <a:latin typeface="微软雅黑" pitchFamily="34" charset="-122"/>
              <a:ea typeface="微软雅黑" pitchFamily="34" charset="-122"/>
            </a:endParaRPr>
          </a:p>
          <a:p>
            <a:pPr lvl="0" algn="l">
              <a:lnSpc>
                <a:spcPts val="2500"/>
              </a:lnSpc>
              <a:buFont typeface="Wingdings" pitchFamily="2" charset="2"/>
              <a:buChar char="Ø"/>
            </a:pP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2007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年，宝德领先业界，</a:t>
            </a:r>
            <a:r>
              <a:rPr lang="zh-CN" altLang="zh-CN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率先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推出</a:t>
            </a: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系列海量存储的大容量存储服务器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zh-CN" sz="1500" dirty="0" smtClean="0">
              <a:latin typeface="微软雅黑" pitchFamily="34" charset="-122"/>
              <a:ea typeface="微软雅黑" pitchFamily="34" charset="-122"/>
            </a:endParaRPr>
          </a:p>
          <a:p>
            <a:pPr lvl="0" algn="l">
              <a:lnSpc>
                <a:spcPts val="2500"/>
              </a:lnSpc>
              <a:buFont typeface="Wingdings" pitchFamily="2" charset="2"/>
              <a:buChar char="Ø"/>
            </a:pP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2006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年，宝德在全球第一家推出符合</a:t>
            </a:r>
            <a:r>
              <a:rPr lang="zh-CN" altLang="zh-CN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绿色环保</a:t>
            </a:r>
            <a:r>
              <a:rPr lang="zh-CN" altLang="zh-CN" sz="1500" dirty="0" smtClean="0">
                <a:latin typeface="微软雅黑" pitchFamily="34" charset="-122"/>
                <a:ea typeface="微软雅黑" pitchFamily="34" charset="-122"/>
              </a:rPr>
              <a:t>标准的双子星服务器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 descr="C:\Users\Administrator\Documents\My RTX Files\张小娜\9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3848" y="828204"/>
            <a:ext cx="7848872" cy="2266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5816" y="46816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创新自强</a:t>
            </a:r>
            <a:endParaRPr lang="zh-CN" altLang="en-US" sz="1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0694" y="3132460"/>
            <a:ext cx="3286148" cy="333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定位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目标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成长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创新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业务</a:t>
            </a:r>
            <a:r>
              <a:rPr lang="en-US" altLang="zh-CN" sz="1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布局</a:t>
            </a:r>
            <a:endParaRPr lang="en-US" altLang="zh-CN" sz="1800" b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资源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优势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荣誉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关怀</a:t>
            </a:r>
            <a:endParaRPr lang="en-US" altLang="zh-CN" sz="18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使命</a:t>
            </a:r>
            <a:r>
              <a:rPr lang="en-US" altLang="zh-CN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1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愿景</a:t>
            </a:r>
            <a:endParaRPr lang="zh-CN" altLang="en-US" sz="1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6" descr="http://pic21.nipic.com/20120507/10015214_115604206158_2.jpg"/>
          <p:cNvPicPr>
            <a:picLocks noChangeAspect="1" noChangeArrowheads="1"/>
          </p:cNvPicPr>
          <p:nvPr/>
        </p:nvPicPr>
        <p:blipFill>
          <a:blip r:embed="rId2" cstate="print"/>
          <a:srcRect b="7880"/>
          <a:stretch>
            <a:fillRect/>
          </a:stretch>
        </p:blipFill>
        <p:spPr bwMode="auto">
          <a:xfrm>
            <a:off x="0" y="0"/>
            <a:ext cx="10080625" cy="3132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 noChangeArrowheads="1"/>
          </p:cNvSpPr>
          <p:nvPr>
            <p:ph idx="1"/>
          </p:nvPr>
        </p:nvSpPr>
        <p:spPr>
          <a:xfrm>
            <a:off x="569415" y="793601"/>
            <a:ext cx="8503345" cy="5435203"/>
          </a:xfrm>
        </p:spPr>
        <p:txBody>
          <a:bodyPr/>
          <a:lstStyle/>
          <a:p>
            <a:pPr indent="279400">
              <a:lnSpc>
                <a:spcPts val="3300"/>
              </a:lnSpc>
              <a:spcAft>
                <a:spcPts val="0"/>
              </a:spcAft>
              <a:buNone/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宝德科技是中国</a:t>
            </a:r>
            <a:r>
              <a:rPr lang="en-US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IT</a:t>
            </a:r>
            <a:r>
              <a:rPr lang="zh-CN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业务</a:t>
            </a:r>
            <a:r>
              <a:rPr lang="zh-CN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种类最全、业务模式最完善</a:t>
            </a:r>
            <a:r>
              <a:rPr lang="zh-CN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的厂家</a:t>
            </a:r>
            <a:endParaRPr lang="en-US" altLang="zh-CN" sz="20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1135063" lvl="2" indent="-341313" algn="l">
              <a:lnSpc>
                <a:spcPts val="3300"/>
              </a:lnSpc>
              <a:buFont typeface="Wingdings" pitchFamily="2" charset="2"/>
              <a:buChar char="u"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服务器及存储业务：宝德科技集团股份有限公司（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HK.8236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）</a:t>
            </a:r>
            <a:endParaRPr lang="en-US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1135063" lvl="2" indent="-341313" algn="l">
              <a:lnSpc>
                <a:spcPts val="3300"/>
              </a:lnSpc>
              <a:buFont typeface="Wingdings" pitchFamily="2" charset="2"/>
              <a:buChar char="u"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数据中心业务（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IDC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CDN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、电信增值等）：宝腾互联</a:t>
            </a:r>
            <a:endParaRPr lang="en-US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1135063" lvl="2" indent="-341313" algn="l">
              <a:lnSpc>
                <a:spcPts val="3300"/>
              </a:lnSpc>
              <a:buFont typeface="Wingdings" pitchFamily="2" charset="2"/>
              <a:buChar char="u"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完整的云服务业务：宝德软件、海云捷迅</a:t>
            </a:r>
            <a:endParaRPr lang="en-US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1135063" lvl="2" indent="-341313" algn="l">
              <a:lnSpc>
                <a:spcPts val="3300"/>
              </a:lnSpc>
              <a:buFont typeface="Wingdings" pitchFamily="2" charset="2"/>
              <a:buChar char="u"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游戏运营类业务：中青宝互动网络有限公司（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300052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）</a:t>
            </a:r>
            <a:endParaRPr lang="en-US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392113" lvl="1" algn="l">
              <a:lnSpc>
                <a:spcPct val="100000"/>
              </a:lnSpc>
            </a:pPr>
            <a:endParaRPr lang="zh-CN" altLang="en-US" sz="2800" dirty="0" smtClean="0">
              <a:latin typeface="宋体" pitchFamily="2" charset="-122"/>
              <a:ea typeface="宋体" pitchFamily="2" charset="-122"/>
              <a:sym typeface="宋体" pitchFamily="2" charset="-122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88863" y="3458337"/>
            <a:ext cx="6920816" cy="25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1144</Words>
  <Application>Microsoft Macintosh PowerPoint</Application>
  <PresentationFormat>自定义</PresentationFormat>
  <Paragraphs>412</Paragraphs>
  <Slides>44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产品技术优势</vt:lpstr>
      <vt:lpstr>宝德存储系列产品线</vt:lpstr>
      <vt:lpstr>PowerPoint 演示文稿</vt:lpstr>
      <vt:lpstr>宝德云数据中心业务&amp;规划</vt:lpstr>
      <vt:lpstr>宝德观澜云计算数据中心</vt:lpstr>
      <vt:lpstr>  宝德广州科学城云计算数据中心</vt:lpstr>
      <vt:lpstr>宝德云数据中心产品及服务  </vt:lpstr>
      <vt:lpstr>PowerPoint 演示文稿</vt:lpstr>
      <vt:lpstr>PowerPoint 演示文稿</vt:lpstr>
      <vt:lpstr>宝德公有云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Eric Qiao</cp:lastModifiedBy>
  <cp:revision>248</cp:revision>
  <dcterms:created xsi:type="dcterms:W3CDTF">2015-02-13T05:46:24Z</dcterms:created>
  <dcterms:modified xsi:type="dcterms:W3CDTF">2015-08-19T05:47:09Z</dcterms:modified>
</cp:coreProperties>
</file>