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1" r:id="rId3"/>
    <p:sldId id="332" r:id="rId4"/>
    <p:sldId id="318" r:id="rId5"/>
    <p:sldId id="316" r:id="rId6"/>
    <p:sldId id="317" r:id="rId7"/>
    <p:sldId id="319" r:id="rId8"/>
    <p:sldId id="312" r:id="rId9"/>
    <p:sldId id="313" r:id="rId10"/>
    <p:sldId id="321" r:id="rId11"/>
    <p:sldId id="315" r:id="rId12"/>
    <p:sldId id="320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3" r:id="rId22"/>
    <p:sldId id="330" r:id="rId23"/>
    <p:sldId id="331" r:id="rId24"/>
    <p:sldId id="310" r:id="rId2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43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5" d="100"/>
          <a:sy n="85" d="100"/>
        </p:scale>
        <p:origin x="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76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C8A20F7-EA79-44BF-AC99-F0D890A6CA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468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2C655A0-50AB-46C5-B2CD-BE6B5D6F2D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3845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E1908-3827-43CB-83A7-1110FE3FF4F7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4256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55A0-50AB-46C5-B2CD-BE6B5D6F2D36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0244" name="Picture 4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609600" cy="4016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CD54BF25-0F22-4AEE-A1DD-F877681A2E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0555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A01BCC66-0FBC-4930-993D-E568A79674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9700" y="304800"/>
            <a:ext cx="63246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276600" y="6553200"/>
            <a:ext cx="5867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BE242EE5-803D-4982-BA0E-09989B97E4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单击此处母版标题样编辑式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dirty="0" smtClean="0"/>
              <a:t> - </a:t>
            </a:r>
            <a:fld id="{ADE102C1-CBF5-4A82-8AA8-7F939797F2F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6AD8EE06-4929-4839-9CA1-40B7F8B80B3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EDA33339-CC96-4605-82FD-728D9D9369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D0895616-82CA-4F55-873A-36DDD727542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1B1F48FD-195F-463F-B7B8-35305EF265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D13A136E-0574-4B6F-819B-E80734A1CB7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6ECF6316-7352-47FA-8861-9558B5B4629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D74C4D27-FC7D-4E8E-B16F-5C08C9D583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243DF4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3048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正文第一级标题</a:t>
            </a:r>
          </a:p>
          <a:p>
            <a:pPr lvl="1"/>
            <a:r>
              <a:rPr lang="zh-CN" altLang="en-US" smtClean="0"/>
              <a:t>正文第二级标题</a:t>
            </a:r>
          </a:p>
          <a:p>
            <a:pPr lvl="2"/>
            <a:r>
              <a:rPr lang="zh-CN" altLang="en-US" smtClean="0"/>
              <a:t>正文第三级标题</a:t>
            </a:r>
          </a:p>
          <a:p>
            <a:pPr lvl="1"/>
            <a:endParaRPr lang="en-US" altLang="zh-CN" smtClean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E83C1EF6-0E1B-4B1E-AEFC-026293ECB6F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9223" name="Picture 7" descr="Untitled-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56363"/>
            <a:ext cx="609600" cy="401637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52400"/>
            <a:ext cx="76200" cy="838200"/>
          </a:xfrm>
          <a:prstGeom prst="rect">
            <a:avLst/>
          </a:prstGeom>
          <a:solidFill>
            <a:srgbClr val="243D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1219200"/>
            <a:ext cx="76200" cy="838200"/>
          </a:xfrm>
          <a:prstGeom prst="rect">
            <a:avLst/>
          </a:prstGeom>
          <a:solidFill>
            <a:srgbClr val="243D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CAE14"/>
        </a:buClr>
        <a:buSzPct val="11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§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14800"/>
            <a:ext cx="6400800" cy="1600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2400" dirty="0" smtClean="0"/>
              <a:t>Cloud Technology Group</a:t>
            </a:r>
          </a:p>
          <a:p>
            <a:pPr marL="0" indent="0" algn="ctr">
              <a:buFontTx/>
              <a:buNone/>
            </a:pPr>
            <a:endParaRPr lang="en-US" altLang="zh-CN" sz="2400" dirty="0" smtClean="0"/>
          </a:p>
          <a:p>
            <a:pPr marL="0" indent="0" algn="ctr">
              <a:buFontTx/>
              <a:buNone/>
            </a:pPr>
            <a:r>
              <a:rPr lang="en-US" altLang="zh-CN" sz="2400" dirty="0" smtClean="0"/>
              <a:t>2015-9-11</a:t>
            </a:r>
            <a:endParaRPr lang="zh-CN" altLang="en-US" sz="2400" dirty="0"/>
          </a:p>
          <a:p>
            <a:pPr marL="0" indent="0" algn="ctr">
              <a:buFontTx/>
              <a:buNone/>
            </a:pPr>
            <a:endParaRPr lang="en-US" altLang="zh-CN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2300606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Openstack</a:t>
            </a:r>
            <a:r>
              <a:rPr lang="en-US" altLang="zh-CN" sz="4400" dirty="0" smtClean="0"/>
              <a:t> </a:t>
            </a:r>
            <a:r>
              <a:rPr lang="en-US" altLang="zh-CN" sz="4400" dirty="0" smtClean="0"/>
              <a:t>introduction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66"/>
    </mc:Choice>
    <mc:Fallback>
      <p:transition spd="slow" advTm="290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       Virtualization </a:t>
            </a:r>
            <a:r>
              <a:rPr lang="en-US" altLang="zh-CN" sz="3200" dirty="0"/>
              <a:t>network design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4189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2"/>
    </mc:Choice>
    <mc:Fallback>
      <p:transition spd="slow" advTm="60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Openstack</a:t>
            </a:r>
            <a:r>
              <a:rPr lang="en-US" altLang="zh-CN" dirty="0" smtClean="0"/>
              <a:t>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Openstack</a:t>
            </a:r>
            <a:r>
              <a:rPr lang="en-US" altLang="zh-CN" dirty="0" smtClean="0"/>
              <a:t> concept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Scenario 1</a:t>
            </a:r>
          </a:p>
          <a:p>
            <a:pPr lvl="1"/>
            <a:r>
              <a:rPr lang="en-US" altLang="zh-CN" dirty="0" smtClean="0"/>
              <a:t>Management network</a:t>
            </a:r>
            <a:r>
              <a:rPr lang="zh-CN" altLang="en-US" dirty="0" smtClean="0"/>
              <a:t>      </a:t>
            </a:r>
            <a:r>
              <a:rPr lang="en-US" altLang="zh-CN" dirty="0" err="1" smtClean="0"/>
              <a:t>rabbitmq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mysql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mongodb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Data network</a:t>
            </a:r>
            <a:r>
              <a:rPr lang="zh-CN" altLang="en-US" dirty="0" smtClean="0"/>
              <a:t>          </a:t>
            </a:r>
            <a:r>
              <a:rPr lang="en-US" altLang="zh-CN" dirty="0" smtClean="0"/>
              <a:t>instance L2/L3</a:t>
            </a:r>
          </a:p>
          <a:p>
            <a:pPr lvl="1"/>
            <a:r>
              <a:rPr lang="en-US" altLang="zh-CN" dirty="0"/>
              <a:t>External network</a:t>
            </a:r>
            <a:r>
              <a:rPr lang="zh-CN" altLang="en-US" dirty="0"/>
              <a:t>      </a:t>
            </a:r>
            <a:r>
              <a:rPr lang="en-US" altLang="zh-CN" dirty="0"/>
              <a:t>floating </a:t>
            </a:r>
            <a:r>
              <a:rPr lang="en-US" altLang="zh-CN" dirty="0" err="1"/>
              <a:t>ip</a:t>
            </a:r>
            <a:endParaRPr lang="en-US" altLang="zh-CN" dirty="0"/>
          </a:p>
          <a:p>
            <a:pPr lvl="1"/>
            <a:r>
              <a:rPr lang="en-US" altLang="zh-CN" dirty="0" smtClean="0"/>
              <a:t>API network           API communication 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Scenario 2</a:t>
            </a:r>
            <a:endParaRPr lang="en-US" altLang="zh-CN" dirty="0"/>
          </a:p>
          <a:p>
            <a:pPr lvl="1"/>
            <a:r>
              <a:rPr lang="en-US" altLang="zh-CN" dirty="0"/>
              <a:t>Tenant network</a:t>
            </a:r>
          </a:p>
          <a:p>
            <a:pPr lvl="2"/>
            <a:r>
              <a:rPr lang="en-US" altLang="zh-CN" dirty="0" smtClean="0"/>
              <a:t>Flat        </a:t>
            </a:r>
            <a:endParaRPr lang="en-US" altLang="zh-CN" dirty="0"/>
          </a:p>
          <a:p>
            <a:pPr lvl="2"/>
            <a:r>
              <a:rPr lang="en-US" altLang="zh-CN" dirty="0" err="1"/>
              <a:t>Vlan</a:t>
            </a:r>
            <a:endParaRPr lang="en-US" altLang="zh-CN" dirty="0"/>
          </a:p>
          <a:p>
            <a:pPr lvl="2"/>
            <a:r>
              <a:rPr lang="en-US" altLang="zh-CN" dirty="0" err="1"/>
              <a:t>Gre</a:t>
            </a:r>
            <a:r>
              <a:rPr lang="en-US" altLang="zh-CN" dirty="0"/>
              <a:t>/</a:t>
            </a:r>
            <a:r>
              <a:rPr lang="en-US" altLang="zh-CN" dirty="0" err="1"/>
              <a:t>vxlan</a:t>
            </a:r>
            <a:endParaRPr lang="en-US" altLang="zh-CN" dirty="0"/>
          </a:p>
          <a:p>
            <a:pPr lvl="1"/>
            <a:r>
              <a:rPr lang="en-US" altLang="zh-CN" dirty="0" err="1"/>
              <a:t>Providor</a:t>
            </a:r>
            <a:r>
              <a:rPr lang="en-US" altLang="zh-CN" dirty="0"/>
              <a:t> network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pic>
        <p:nvPicPr>
          <p:cNvPr id="5" name="Picture 10" descr="https://www.mirantis.com/wp-content/uploads/2012/12/image0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629" y="1143000"/>
            <a:ext cx="8213470" cy="49831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 descr="https://fosskb.files.wordpress.com/2014/06/openstack-full-blown1.png?w=9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225776"/>
            <a:ext cx="8391525" cy="47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12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040"/>
    </mc:Choice>
    <mc:Fallback>
      <p:transition spd="slow" advTm="191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4 L -0.95712 0.0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4 L -0.95712 0.014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Network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Flat mode </a:t>
            </a:r>
          </a:p>
          <a:p>
            <a:pPr lvl="1"/>
            <a:r>
              <a:rPr lang="en-US" altLang="zh-CN" dirty="0" smtClean="0"/>
              <a:t>Single </a:t>
            </a:r>
            <a:r>
              <a:rPr lang="en-US" altLang="zh-CN" dirty="0" err="1" smtClean="0"/>
              <a:t>ip</a:t>
            </a:r>
            <a:r>
              <a:rPr lang="en-US" altLang="zh-CN" dirty="0" smtClean="0"/>
              <a:t> segment</a:t>
            </a:r>
          </a:p>
          <a:p>
            <a:pPr lvl="1"/>
            <a:r>
              <a:rPr lang="en-US" altLang="zh-CN" dirty="0" smtClean="0"/>
              <a:t>Hypervisor and VM in same segment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r>
              <a:rPr lang="en-US" altLang="zh-CN" dirty="0" err="1" smtClean="0"/>
              <a:t>Vlan</a:t>
            </a:r>
            <a:r>
              <a:rPr lang="en-US" altLang="zh-CN" dirty="0" smtClean="0"/>
              <a:t> mode </a:t>
            </a:r>
          </a:p>
          <a:p>
            <a:pPr lvl="1"/>
            <a:r>
              <a:rPr lang="en-US" altLang="zh-CN" dirty="0" smtClean="0"/>
              <a:t>Tenant network</a:t>
            </a:r>
          </a:p>
          <a:p>
            <a:pPr marL="457200" lvl="1" indent="0">
              <a:buNone/>
            </a:pPr>
            <a:r>
              <a:rPr lang="en-US" altLang="zh-CN" dirty="0" smtClean="0"/>
              <a:t>        </a:t>
            </a:r>
            <a:r>
              <a:rPr lang="en-US" altLang="zh-CN" dirty="0" err="1" smtClean="0"/>
              <a:t>Vlan</a:t>
            </a:r>
            <a:r>
              <a:rPr lang="en-US" altLang="zh-CN" dirty="0" smtClean="0"/>
              <a:t> mode	Neutron + OVS</a:t>
            </a:r>
          </a:p>
          <a:p>
            <a:pPr lvl="1"/>
            <a:r>
              <a:rPr lang="en-US" altLang="zh-CN" dirty="0" smtClean="0"/>
              <a:t>Physics Switch</a:t>
            </a:r>
          </a:p>
          <a:p>
            <a:pPr marL="457200" lvl="1" indent="0">
              <a:buNone/>
            </a:pPr>
            <a:r>
              <a:rPr lang="en-US" altLang="zh-CN" dirty="0" smtClean="0"/>
              <a:t>        802.1Q supported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or individual NIC</a:t>
            </a:r>
          </a:p>
          <a:p>
            <a:r>
              <a:rPr lang="en-US" altLang="zh-CN" dirty="0" err="1" smtClean="0"/>
              <a:t>IhepCloud</a:t>
            </a:r>
            <a:r>
              <a:rPr lang="en-US" altLang="zh-CN" dirty="0" smtClean="0"/>
              <a:t> mode </a:t>
            </a:r>
            <a:r>
              <a:rPr lang="en-US" altLang="zh-CN" dirty="0" smtClean="0">
                <a:sym typeface="Wingdings" panose="05000000000000000000" pitchFamily="2" charset="2"/>
              </a:rPr>
              <a:t> </a:t>
            </a: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External and Data network </a:t>
            </a:r>
            <a:r>
              <a:rPr lang="en-US" altLang="zh-CN" dirty="0">
                <a:sym typeface="Wingdings" panose="05000000000000000000" pitchFamily="2" charset="2"/>
              </a:rPr>
              <a:t>combine </a:t>
            </a:r>
            <a:r>
              <a:rPr lang="en-US" altLang="zh-CN" dirty="0" smtClean="0">
                <a:sym typeface="Wingdings" panose="05000000000000000000" pitchFamily="2" charset="2"/>
              </a:rPr>
              <a:t>into one network</a:t>
            </a:r>
          </a:p>
          <a:p>
            <a:pPr lvl="1"/>
            <a:r>
              <a:rPr lang="en-US" altLang="zh-CN" dirty="0" err="1" smtClean="0">
                <a:sym typeface="Wingdings" panose="05000000000000000000" pitchFamily="2" charset="2"/>
              </a:rPr>
              <a:t>Vlan</a:t>
            </a:r>
            <a:r>
              <a:rPr lang="en-US" altLang="zh-CN" dirty="0" smtClean="0">
                <a:sym typeface="Wingdings" panose="05000000000000000000" pitchFamily="2" charset="2"/>
              </a:rPr>
              <a:t> mode with only one NIC</a:t>
            </a: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Switch support 802.1Q </a:t>
            </a:r>
          </a:p>
          <a:p>
            <a:pPr lvl="1"/>
            <a:r>
              <a:rPr lang="en-US" altLang="zh-CN" dirty="0" smtClean="0"/>
              <a:t>Sec group 		   </a:t>
            </a:r>
            <a:r>
              <a:rPr lang="en-US" altLang="zh-CN" dirty="0"/>
              <a:t>open all rules   </a:t>
            </a:r>
            <a:r>
              <a:rPr lang="en-US" altLang="zh-CN" dirty="0" smtClean="0"/>
              <a:t>TCP/UDP/ICMP/IGMP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except</a:t>
            </a:r>
            <a:r>
              <a:rPr lang="zh-CN" altLang="en-US" dirty="0" smtClean="0"/>
              <a:t> </a:t>
            </a:r>
            <a:r>
              <a:rPr lang="en-US" altLang="zh-CN" dirty="0" smtClean="0"/>
              <a:t>DHCP</a:t>
            </a:r>
            <a:endParaRPr lang="en-US" altLang="zh-CN" dirty="0"/>
          </a:p>
          <a:p>
            <a:pPr lvl="1"/>
            <a:r>
              <a:rPr lang="en-US" altLang="zh-CN" dirty="0"/>
              <a:t>Gateway in physics switch</a:t>
            </a: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914400"/>
            <a:ext cx="7032171" cy="53468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662008" y="-321110"/>
            <a:ext cx="4654647" cy="7582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83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672"/>
    </mc:Choice>
    <mc:Fallback>
      <p:transition spd="slow" advTm="223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8 0.01945 L -0.95712 0.0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</a:t>
            </a:r>
            <a:r>
              <a:rPr lang="en-US" altLang="zh-CN" sz="3800" dirty="0" smtClean="0"/>
              <a:t>Automatic install</a:t>
            </a:r>
            <a:endParaRPr lang="zh-CN" altLang="en-US" sz="3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6991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8"/>
    </mc:Choice>
    <mc:Fallback>
      <p:transition spd="slow" advTm="896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RDO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RDO  automatic install Tool 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err="1" smtClean="0"/>
              <a:t>Radhat</a:t>
            </a:r>
            <a:r>
              <a:rPr lang="en-US" altLang="zh-CN" dirty="0" smtClean="0"/>
              <a:t> Tool for </a:t>
            </a:r>
            <a:r>
              <a:rPr lang="en-US" altLang="zh-CN" dirty="0" err="1" smtClean="0"/>
              <a:t>Openstack</a:t>
            </a:r>
            <a:endParaRPr lang="en-US" altLang="zh-CN" dirty="0" smtClean="0"/>
          </a:p>
          <a:p>
            <a:r>
              <a:rPr lang="en-US" altLang="zh-CN" dirty="0" smtClean="0"/>
              <a:t>Characters</a:t>
            </a:r>
          </a:p>
          <a:p>
            <a:pPr lvl="1"/>
            <a:r>
              <a:rPr lang="en-US" altLang="zh-CN" dirty="0" smtClean="0"/>
              <a:t>Controller       include glance\cinder\ceilometer</a:t>
            </a:r>
          </a:p>
          <a:p>
            <a:pPr lvl="1"/>
            <a:r>
              <a:rPr lang="en-US" altLang="zh-CN" dirty="0" smtClean="0"/>
              <a:t>Network node   neutron\OVS</a:t>
            </a:r>
          </a:p>
          <a:p>
            <a:pPr lvl="1"/>
            <a:r>
              <a:rPr lang="en-US" altLang="zh-CN" dirty="0" smtClean="0"/>
              <a:t>Compute node   nova-compute</a:t>
            </a:r>
            <a:endParaRPr lang="en-US" altLang="zh-CN" dirty="0"/>
          </a:p>
          <a:p>
            <a:r>
              <a:rPr lang="en-US" altLang="zh-CN" dirty="0" smtClean="0"/>
              <a:t>Install steps</a:t>
            </a:r>
          </a:p>
          <a:p>
            <a:pPr lvl="1"/>
            <a:r>
              <a:rPr lang="en-US" altLang="zh-CN" dirty="0" smtClean="0"/>
              <a:t>OS install and rpm dependency check</a:t>
            </a:r>
          </a:p>
          <a:p>
            <a:pPr lvl="1"/>
            <a:r>
              <a:rPr lang="en-US" altLang="zh-CN" dirty="0" smtClean="0"/>
              <a:t>Environment modify </a:t>
            </a:r>
          </a:p>
          <a:p>
            <a:pPr lvl="2"/>
            <a:r>
              <a:rPr lang="en-US" altLang="zh-CN" dirty="0" err="1" smtClean="0"/>
              <a:t>Selinux</a:t>
            </a:r>
            <a:r>
              <a:rPr lang="en-US" altLang="zh-CN" dirty="0" smtClean="0"/>
              <a:t>\</a:t>
            </a:r>
            <a:r>
              <a:rPr lang="en-US" altLang="zh-CN" dirty="0" err="1" smtClean="0"/>
              <a:t>NetworkManager</a:t>
            </a:r>
            <a:r>
              <a:rPr lang="en-US" altLang="zh-CN" dirty="0" smtClean="0"/>
              <a:t>\DNS\Hosts\cinder LVM\NIC\...</a:t>
            </a:r>
          </a:p>
          <a:p>
            <a:pPr lvl="1"/>
            <a:r>
              <a:rPr lang="en-US" altLang="zh-CN" dirty="0" smtClean="0"/>
              <a:t>Yum sources (local yum sources is faster)</a:t>
            </a:r>
          </a:p>
          <a:p>
            <a:pPr lvl="1"/>
            <a:r>
              <a:rPr lang="en-US" altLang="zh-CN" dirty="0" smtClean="0"/>
              <a:t>Answer file configuration</a:t>
            </a:r>
          </a:p>
          <a:p>
            <a:pPr lvl="1"/>
            <a:r>
              <a:rPr lang="en-US" altLang="zh-CN" dirty="0" smtClean="0"/>
              <a:t>installation</a:t>
            </a:r>
          </a:p>
          <a:p>
            <a:pPr lvl="1"/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2320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345"/>
    </mc:Choice>
    <mc:Fallback>
      <p:transition spd="slow" advTm="9334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Answer file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r>
              <a:rPr lang="en-US" altLang="zh-CN" dirty="0" err="1" smtClean="0"/>
              <a:t>My.conf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Basic </a:t>
            </a:r>
          </a:p>
          <a:p>
            <a:pPr lvl="2"/>
            <a:r>
              <a:rPr lang="en-US" altLang="zh-CN" sz="1100" dirty="0" smtClean="0"/>
              <a:t>CONFIG_DEFAULT_PASSWORD=</a:t>
            </a:r>
            <a:endParaRPr lang="en-US" altLang="zh-CN" sz="1100" dirty="0"/>
          </a:p>
          <a:p>
            <a:pPr lvl="2"/>
            <a:r>
              <a:rPr lang="en-US" altLang="zh-CN" sz="1100" dirty="0"/>
              <a:t>CONFIG_NTP_SERVERS=ntp.ihep.ac.cn</a:t>
            </a:r>
          </a:p>
          <a:p>
            <a:pPr lvl="2"/>
            <a:r>
              <a:rPr lang="en-US" altLang="zh-CN" sz="1100" dirty="0"/>
              <a:t>EXCLUDE_SERVERS=</a:t>
            </a:r>
          </a:p>
          <a:p>
            <a:pPr lvl="2"/>
            <a:r>
              <a:rPr lang="en-US" altLang="zh-CN" sz="1100" dirty="0" smtClean="0"/>
              <a:t>CONFIG_COMPUTE_HOSTS=192.168.nnn.mmm</a:t>
            </a:r>
          </a:p>
          <a:p>
            <a:pPr lvl="2"/>
            <a:r>
              <a:rPr lang="en-US" altLang="zh-CN" sz="1100" dirty="0" smtClean="0"/>
              <a:t>CONFIG_NETWORK_HOSTS=192.168.nnn.mmm</a:t>
            </a:r>
          </a:p>
          <a:p>
            <a:pPr lvl="2"/>
            <a:r>
              <a:rPr lang="en-US" altLang="zh-CN" sz="1100" dirty="0"/>
              <a:t>CONFIG_COMPUTE_HOSTS=192.168nnn.001,192.168.nnn,002,…</a:t>
            </a:r>
            <a:endParaRPr lang="en-US" altLang="zh-CN" sz="1100" dirty="0" smtClean="0"/>
          </a:p>
          <a:p>
            <a:pPr lvl="2"/>
            <a:r>
              <a:rPr lang="en-US" altLang="zh-CN" sz="1100" dirty="0" smtClean="0"/>
              <a:t>CONFIG_USE_EPEL=y</a:t>
            </a:r>
          </a:p>
          <a:p>
            <a:pPr lvl="2"/>
            <a:r>
              <a:rPr lang="en-US" altLang="zh-CN" sz="1100" dirty="0" smtClean="0"/>
              <a:t>CONFIG_PROVISION_DEMO=n   </a:t>
            </a:r>
          </a:p>
          <a:p>
            <a:pPr lvl="2"/>
            <a:r>
              <a:rPr lang="en-US" altLang="zh-CN" sz="1100" dirty="0" smtClean="0"/>
              <a:t>CONFIG_NOVA_SCHED_CPU_ALLOC_RATIO= </a:t>
            </a:r>
          </a:p>
          <a:p>
            <a:pPr lvl="2"/>
            <a:r>
              <a:rPr lang="en-US" altLang="zh-CN" sz="1100" dirty="0" smtClean="0"/>
              <a:t>CONFIG_NOVA_SCHED_RAM_ALLOC_RATIO=</a:t>
            </a:r>
          </a:p>
          <a:p>
            <a:pPr marL="800100" lvl="1"/>
            <a:r>
              <a:rPr lang="en-US" altLang="zh-CN" sz="1300" dirty="0" smtClean="0"/>
              <a:t>Network configuration </a:t>
            </a:r>
            <a:r>
              <a:rPr lang="zh-CN" altLang="en-US" sz="1300" dirty="0" smtClean="0"/>
              <a:t>    </a:t>
            </a:r>
            <a:r>
              <a:rPr lang="en-US" altLang="zh-CN" sz="1300" dirty="0" err="1" smtClean="0"/>
              <a:t>OVS+vlan</a:t>
            </a:r>
            <a:endParaRPr lang="en-US" altLang="zh-CN" sz="1300" dirty="0" smtClean="0"/>
          </a:p>
          <a:p>
            <a:pPr marL="1200150" lvl="2"/>
            <a:r>
              <a:rPr lang="en-US" altLang="zh-CN" sz="1100" dirty="0"/>
              <a:t>CONFIG_NEUTRON_L2_PLUGIN=</a:t>
            </a:r>
            <a:r>
              <a:rPr lang="en-US" altLang="zh-CN" sz="1100" dirty="0" err="1"/>
              <a:t>openvswitch</a:t>
            </a:r>
            <a:endParaRPr lang="en-US" altLang="zh-CN" sz="1100" dirty="0"/>
          </a:p>
          <a:p>
            <a:pPr marL="1200150" lvl="2"/>
            <a:r>
              <a:rPr lang="en-US" altLang="zh-CN" sz="1100" dirty="0" smtClean="0"/>
              <a:t>[</a:t>
            </a:r>
            <a:r>
              <a:rPr lang="en-US" altLang="zh-CN" sz="1100" dirty="0"/>
              <a:t>'logger', 'test', '</a:t>
            </a:r>
            <a:r>
              <a:rPr lang="en-US" altLang="zh-CN" sz="1100" dirty="0" err="1"/>
              <a:t>linuxbridge</a:t>
            </a:r>
            <a:r>
              <a:rPr lang="en-US" altLang="zh-CN" sz="1100" dirty="0"/>
              <a:t>', '</a:t>
            </a:r>
            <a:r>
              <a:rPr lang="en-US" altLang="zh-CN" sz="1100" dirty="0" err="1"/>
              <a:t>openvswitch</a:t>
            </a:r>
            <a:r>
              <a:rPr lang="en-US" altLang="zh-CN" sz="1100" dirty="0"/>
              <a:t>', '</a:t>
            </a:r>
            <a:r>
              <a:rPr lang="en-US" altLang="zh-CN" sz="1100" dirty="0" err="1"/>
              <a:t>hyperv</a:t>
            </a:r>
            <a:r>
              <a:rPr lang="en-US" altLang="zh-CN" sz="1100" dirty="0"/>
              <a:t>', '</a:t>
            </a:r>
            <a:r>
              <a:rPr lang="en-US" altLang="zh-CN" sz="1100" dirty="0" err="1"/>
              <a:t>ncs</a:t>
            </a:r>
            <a:r>
              <a:rPr lang="en-US" altLang="zh-CN" sz="1100" dirty="0"/>
              <a:t>', 'arista', '</a:t>
            </a:r>
            <a:r>
              <a:rPr lang="en-US" altLang="zh-CN" sz="1100" dirty="0" err="1"/>
              <a:t>cisco_nexus</a:t>
            </a:r>
            <a:r>
              <a:rPr lang="en-US" altLang="zh-CN" sz="1100" dirty="0"/>
              <a:t>', 'l2population']</a:t>
            </a:r>
          </a:p>
          <a:p>
            <a:pPr marL="1200150" lvl="2"/>
            <a:r>
              <a:rPr lang="en-US" altLang="zh-CN" sz="1100" dirty="0"/>
              <a:t>CONFIG_NEUTRON_L3_EXT_BRIDGE=</a:t>
            </a:r>
            <a:r>
              <a:rPr lang="en-US" altLang="zh-CN" sz="1100" dirty="0" err="1"/>
              <a:t>br</a:t>
            </a:r>
            <a:r>
              <a:rPr lang="en-US" altLang="zh-CN" sz="1100" dirty="0"/>
              <a:t>-ex  </a:t>
            </a:r>
            <a:r>
              <a:rPr lang="en-US" altLang="zh-CN" sz="1100" dirty="0" smtClean="0"/>
              <a:t>CONFIG_NEUTRON_ML2_TYPE_DRIVERS=</a:t>
            </a:r>
            <a:r>
              <a:rPr lang="en-US" altLang="zh-CN" sz="1100" dirty="0" err="1" smtClean="0"/>
              <a:t>vlan</a:t>
            </a:r>
            <a:endParaRPr lang="en-US" altLang="zh-CN" sz="1100" dirty="0"/>
          </a:p>
          <a:p>
            <a:pPr marL="1200150" lvl="2"/>
            <a:r>
              <a:rPr lang="en-US" altLang="zh-CN" sz="1100" dirty="0" smtClean="0"/>
              <a:t> [</a:t>
            </a:r>
            <a:r>
              <a:rPr lang="en-US" altLang="zh-CN" sz="1100" dirty="0"/>
              <a:t>'local', '</a:t>
            </a:r>
            <a:r>
              <a:rPr lang="en-US" altLang="zh-CN" sz="1100" dirty="0" err="1"/>
              <a:t>vlan</a:t>
            </a:r>
            <a:r>
              <a:rPr lang="en-US" altLang="zh-CN" sz="1100" dirty="0"/>
              <a:t>', '</a:t>
            </a:r>
            <a:r>
              <a:rPr lang="en-US" altLang="zh-CN" sz="1100" dirty="0" err="1"/>
              <a:t>gre</a:t>
            </a:r>
            <a:r>
              <a:rPr lang="en-US" altLang="zh-CN" sz="1100" dirty="0"/>
              <a:t>', '</a:t>
            </a:r>
            <a:r>
              <a:rPr lang="en-US" altLang="zh-CN" sz="1100" dirty="0" err="1"/>
              <a:t>vxlan</a:t>
            </a:r>
            <a:r>
              <a:rPr lang="en-US" altLang="zh-CN" sz="1100" dirty="0" smtClean="0"/>
              <a:t>']</a:t>
            </a:r>
            <a:endParaRPr lang="en-US" altLang="zh-CN" sz="1100" dirty="0"/>
          </a:p>
          <a:p>
            <a:pPr marL="1200150" lvl="2"/>
            <a:r>
              <a:rPr lang="en-US" altLang="zh-CN" sz="1100" dirty="0"/>
              <a:t>CONFIG_NEUTRON_ML2_TENANT_NETWORK_TYPES=</a:t>
            </a:r>
            <a:r>
              <a:rPr lang="en-US" altLang="zh-CN" sz="1100" dirty="0" err="1"/>
              <a:t>vlan</a:t>
            </a:r>
            <a:endParaRPr lang="en-US" altLang="zh-CN" sz="1100" dirty="0"/>
          </a:p>
          <a:p>
            <a:pPr marL="1200150" lvl="2"/>
            <a:r>
              <a:rPr lang="en-US" altLang="zh-CN" sz="1100" dirty="0" smtClean="0"/>
              <a:t> </a:t>
            </a:r>
            <a:r>
              <a:rPr lang="en-US" altLang="zh-CN" sz="1100" dirty="0"/>
              <a:t>['local', '</a:t>
            </a:r>
            <a:r>
              <a:rPr lang="en-US" altLang="zh-CN" sz="1100" dirty="0" err="1"/>
              <a:t>vlan</a:t>
            </a:r>
            <a:r>
              <a:rPr lang="en-US" altLang="zh-CN" sz="1100" dirty="0"/>
              <a:t>', '</a:t>
            </a:r>
            <a:r>
              <a:rPr lang="en-US" altLang="zh-CN" sz="1100" dirty="0" err="1"/>
              <a:t>gre</a:t>
            </a:r>
            <a:r>
              <a:rPr lang="en-US" altLang="zh-CN" sz="1100" dirty="0"/>
              <a:t>', '</a:t>
            </a:r>
            <a:r>
              <a:rPr lang="en-US" altLang="zh-CN" sz="1100" dirty="0" err="1"/>
              <a:t>vxlan</a:t>
            </a:r>
            <a:r>
              <a:rPr lang="en-US" altLang="zh-CN" sz="1100" dirty="0"/>
              <a:t>']</a:t>
            </a:r>
          </a:p>
          <a:p>
            <a:pPr marL="1200150" lvl="2"/>
            <a:r>
              <a:rPr lang="en-US" altLang="zh-CN" sz="1100" dirty="0" smtClean="0"/>
              <a:t>CONFIG_NEUTRON_ML2_VLAN_RANGES=phy1:vlanid:vlanid</a:t>
            </a:r>
            <a:endParaRPr lang="en-US" altLang="zh-CN" sz="1100" dirty="0"/>
          </a:p>
          <a:p>
            <a:pPr marL="1200150" lvl="2"/>
            <a:r>
              <a:rPr lang="en-US" altLang="zh-CN" sz="1100" dirty="0" smtClean="0"/>
              <a:t>CONFIG_NEUTRON_LB_INTERFACE_MAPPINGS=phy1:eth0</a:t>
            </a:r>
            <a:endParaRPr lang="en-US" altLang="zh-CN" sz="1100" dirty="0"/>
          </a:p>
          <a:p>
            <a:pPr marL="1200150" lvl="2"/>
            <a:r>
              <a:rPr lang="en-US" altLang="zh-CN" sz="1100" dirty="0"/>
              <a:t>CONFIG_NEUTRON_OVS_BRIDGE_MAPPINGS=phy1:br-ex</a:t>
            </a:r>
          </a:p>
          <a:p>
            <a:pPr marL="1200150" lvl="2"/>
            <a:r>
              <a:rPr lang="en-US" altLang="zh-CN" sz="1100" dirty="0" smtClean="0"/>
              <a:t> </a:t>
            </a:r>
          </a:p>
          <a:p>
            <a:pPr marL="457200" lvl="1" indent="0">
              <a:buNone/>
            </a:pPr>
            <a:endParaRPr lang="en-US" altLang="zh-CN" sz="1300" dirty="0" smtClean="0"/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296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26"/>
    </mc:Choice>
    <mc:Fallback>
      <p:transition spd="slow" advTm="6012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sz="3800" dirty="0" smtClean="0"/>
              <a:t>          </a:t>
            </a:r>
            <a:r>
              <a:rPr lang="en-US" altLang="zh-CN" sz="3800" dirty="0" err="1" smtClean="0"/>
              <a:t>Openstack</a:t>
            </a:r>
            <a:r>
              <a:rPr lang="en-US" altLang="zh-CN" sz="3800" dirty="0" smtClean="0"/>
              <a:t> Usage</a:t>
            </a:r>
            <a:endParaRPr lang="zh-CN" altLang="en-US" sz="3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835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3"/>
    </mc:Choice>
    <mc:Fallback>
      <p:transition spd="slow" advTm="416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configuration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Disk </a:t>
            </a:r>
            <a:r>
              <a:rPr lang="en-US" altLang="zh-CN" dirty="0" smtClean="0"/>
              <a:t>capacity</a:t>
            </a:r>
          </a:p>
          <a:p>
            <a:pPr lvl="1"/>
            <a:r>
              <a:rPr lang="en-US" altLang="zh-CN" dirty="0" smtClean="0"/>
              <a:t>Instances cache    </a:t>
            </a:r>
          </a:p>
          <a:p>
            <a:pPr marL="457200" lvl="1" indent="0">
              <a:buNone/>
            </a:pPr>
            <a:r>
              <a:rPr lang="en-US" altLang="zh-CN" dirty="0"/>
              <a:t>	 </a:t>
            </a:r>
            <a:r>
              <a:rPr lang="en-US" altLang="zh-CN" dirty="0" smtClean="0"/>
              <a:t> /</a:t>
            </a:r>
            <a:r>
              <a:rPr lang="en-US" altLang="zh-CN" dirty="0" err="1" smtClean="0"/>
              <a:t>var</a:t>
            </a:r>
            <a:r>
              <a:rPr lang="en-US" altLang="zh-CN" dirty="0" smtClean="0"/>
              <a:t>/lib/nova/instances/_base</a:t>
            </a:r>
          </a:p>
          <a:p>
            <a:pPr lvl="1"/>
            <a:r>
              <a:rPr lang="en-US" altLang="zh-CN" dirty="0" smtClean="0"/>
              <a:t>Nova and neutron Log</a:t>
            </a:r>
          </a:p>
          <a:p>
            <a:pPr marL="457200" lvl="1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  /</a:t>
            </a:r>
            <a:r>
              <a:rPr lang="en-US" altLang="zh-CN" dirty="0" err="1" smtClean="0"/>
              <a:t>var</a:t>
            </a:r>
            <a:r>
              <a:rPr lang="en-US" altLang="zh-CN" dirty="0" smtClean="0"/>
              <a:t>/log/nova/</a:t>
            </a:r>
          </a:p>
          <a:p>
            <a:pPr marL="45720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/</a:t>
            </a:r>
            <a:r>
              <a:rPr lang="en-US" altLang="zh-CN" dirty="0" err="1" smtClean="0"/>
              <a:t>var</a:t>
            </a:r>
            <a:r>
              <a:rPr lang="en-US" altLang="zh-CN" dirty="0" smtClean="0"/>
              <a:t>/log/neutron/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marL="400050"/>
            <a:r>
              <a:rPr lang="en-US" altLang="zh-CN" dirty="0" smtClean="0"/>
              <a:t>Change Directory location </a:t>
            </a:r>
            <a:endParaRPr lang="en-US" altLang="zh-CN" dirty="0"/>
          </a:p>
          <a:p>
            <a:pPr marL="57150" indent="0">
              <a:buNone/>
            </a:pPr>
            <a:r>
              <a:rPr lang="en-US" altLang="zh-CN" dirty="0" smtClean="0"/>
              <a:t>     </a:t>
            </a:r>
            <a:r>
              <a:rPr lang="en-US" altLang="zh-CN" b="0" dirty="0" err="1" smtClean="0">
                <a:effectLst/>
              </a:rPr>
              <a:t>ln</a:t>
            </a:r>
            <a:r>
              <a:rPr lang="en-US" altLang="zh-CN" b="0" dirty="0" smtClean="0">
                <a:effectLst/>
              </a:rPr>
              <a:t> –s /home/</a:t>
            </a:r>
            <a:r>
              <a:rPr lang="en-US" altLang="zh-CN" b="0" dirty="0" err="1" smtClean="0">
                <a:effectLst/>
              </a:rPr>
              <a:t>opstk</a:t>
            </a:r>
            <a:r>
              <a:rPr lang="en-US" altLang="zh-CN" b="0" dirty="0" smtClean="0">
                <a:effectLst/>
              </a:rPr>
              <a:t>/nova /</a:t>
            </a:r>
            <a:r>
              <a:rPr lang="en-US" altLang="zh-CN" b="0" dirty="0" err="1" smtClean="0">
                <a:effectLst/>
              </a:rPr>
              <a:t>var</a:t>
            </a:r>
            <a:r>
              <a:rPr lang="en-US" altLang="zh-CN" b="0" dirty="0" smtClean="0">
                <a:effectLst/>
              </a:rPr>
              <a:t>/lib/nova</a:t>
            </a:r>
          </a:p>
          <a:p>
            <a:pPr marL="57150" indent="0">
              <a:buNone/>
            </a:pPr>
            <a:r>
              <a:rPr lang="en-US" altLang="zh-CN" b="0" dirty="0">
                <a:effectLst/>
              </a:rPr>
              <a:t> </a:t>
            </a:r>
            <a:r>
              <a:rPr lang="en-US" altLang="zh-CN" b="0" dirty="0" smtClean="0">
                <a:effectLst/>
              </a:rPr>
              <a:t>      </a:t>
            </a:r>
            <a:r>
              <a:rPr lang="en-US" altLang="zh-CN" b="0" dirty="0" err="1" smtClean="0">
                <a:effectLst/>
              </a:rPr>
              <a:t>chown</a:t>
            </a:r>
            <a:r>
              <a:rPr lang="en-US" altLang="zh-CN" b="0" dirty="0" smtClean="0">
                <a:effectLst/>
              </a:rPr>
              <a:t> </a:t>
            </a:r>
            <a:r>
              <a:rPr lang="en-US" altLang="zh-CN" b="0" dirty="0" err="1" smtClean="0">
                <a:effectLst/>
              </a:rPr>
              <a:t>nova:nova</a:t>
            </a:r>
            <a:r>
              <a:rPr lang="en-US" altLang="zh-CN" b="0" dirty="0" smtClean="0">
                <a:effectLst/>
              </a:rPr>
              <a:t> /home/</a:t>
            </a:r>
            <a:r>
              <a:rPr lang="en-US" altLang="zh-CN" b="0" dirty="0" err="1" smtClean="0">
                <a:effectLst/>
              </a:rPr>
              <a:t>opstk</a:t>
            </a:r>
            <a:r>
              <a:rPr lang="en-US" altLang="zh-CN" b="0" dirty="0" smtClean="0">
                <a:effectLst/>
              </a:rPr>
              <a:t>/nova</a:t>
            </a:r>
          </a:p>
          <a:p>
            <a:pPr marL="57150" indent="0">
              <a:buNone/>
            </a:pPr>
            <a:r>
              <a:rPr lang="en-US" altLang="zh-CN" b="0" dirty="0">
                <a:effectLst/>
              </a:rPr>
              <a:t> </a:t>
            </a:r>
            <a:r>
              <a:rPr lang="en-US" altLang="zh-CN" b="0" dirty="0" smtClean="0">
                <a:effectLst/>
              </a:rPr>
              <a:t>      </a:t>
            </a:r>
            <a:r>
              <a:rPr lang="en-US" altLang="zh-CN" b="0" dirty="0" err="1" smtClean="0">
                <a:effectLst/>
              </a:rPr>
              <a:t>ln</a:t>
            </a:r>
            <a:r>
              <a:rPr lang="en-US" altLang="zh-CN" b="0" dirty="0" smtClean="0">
                <a:effectLst/>
              </a:rPr>
              <a:t> –s /home/</a:t>
            </a:r>
            <a:r>
              <a:rPr lang="en-US" altLang="zh-CN" b="0" dirty="0" err="1" smtClean="0">
                <a:effectLst/>
              </a:rPr>
              <a:t>opsntk</a:t>
            </a:r>
            <a:r>
              <a:rPr lang="en-US" altLang="zh-CN" b="0" dirty="0" smtClean="0">
                <a:effectLst/>
              </a:rPr>
              <a:t>/neutron /</a:t>
            </a:r>
            <a:r>
              <a:rPr lang="en-US" altLang="zh-CN" b="0" dirty="0" err="1" smtClean="0">
                <a:effectLst/>
              </a:rPr>
              <a:t>var</a:t>
            </a:r>
            <a:r>
              <a:rPr lang="en-US" altLang="zh-CN" b="0" dirty="0" smtClean="0">
                <a:effectLst/>
              </a:rPr>
              <a:t>/lib/nova</a:t>
            </a:r>
          </a:p>
          <a:p>
            <a:pPr marL="57150" indent="0">
              <a:buNone/>
            </a:pPr>
            <a:r>
              <a:rPr lang="en-US" altLang="zh-CN" b="0" dirty="0">
                <a:effectLst/>
              </a:rPr>
              <a:t> </a:t>
            </a:r>
            <a:r>
              <a:rPr lang="en-US" altLang="zh-CN" b="0" dirty="0" smtClean="0">
                <a:effectLst/>
              </a:rPr>
              <a:t>      </a:t>
            </a:r>
            <a:r>
              <a:rPr lang="en-US" altLang="zh-CN" b="0" dirty="0" err="1" smtClean="0">
                <a:effectLst/>
              </a:rPr>
              <a:t>chown</a:t>
            </a:r>
            <a:r>
              <a:rPr lang="en-US" altLang="zh-CN" b="0" dirty="0" smtClean="0">
                <a:effectLst/>
              </a:rPr>
              <a:t> </a:t>
            </a:r>
            <a:r>
              <a:rPr lang="en-US" altLang="zh-CN" b="0" dirty="0" err="1" smtClean="0">
                <a:effectLst/>
              </a:rPr>
              <a:t>neutron:neutron</a:t>
            </a:r>
            <a:r>
              <a:rPr lang="en-US" altLang="zh-CN" b="0" dirty="0" smtClean="0">
                <a:effectLst/>
              </a:rPr>
              <a:t> /home/</a:t>
            </a:r>
            <a:r>
              <a:rPr lang="en-US" altLang="zh-CN" b="0" dirty="0" err="1" smtClean="0">
                <a:effectLst/>
              </a:rPr>
              <a:t>opstk</a:t>
            </a:r>
            <a:r>
              <a:rPr lang="en-US" altLang="zh-CN" b="0" dirty="0" smtClean="0">
                <a:effectLst/>
              </a:rPr>
              <a:t>/neutron</a:t>
            </a:r>
            <a:endParaRPr lang="zh-CN" altLang="en-US" b="0" dirty="0">
              <a:effectLst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966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76"/>
    </mc:Choice>
    <mc:Fallback>
      <p:transition spd="slow" advTm="6007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configuration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Network configuration</a:t>
            </a:r>
          </a:p>
          <a:p>
            <a:pPr lvl="1"/>
            <a:r>
              <a:rPr lang="en-US" altLang="zh-CN" dirty="0" smtClean="0"/>
              <a:t>Check configuration  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/neutron/plugin.ini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	</a:t>
            </a:r>
            <a:r>
              <a:rPr lang="en-US" altLang="zh-CN" dirty="0" err="1"/>
              <a:t>network_vlan_ranges</a:t>
            </a:r>
            <a:r>
              <a:rPr lang="en-US" altLang="zh-CN" dirty="0"/>
              <a:t> =</a:t>
            </a:r>
            <a:r>
              <a:rPr lang="en-US" altLang="zh-CN" dirty="0" smtClean="0"/>
              <a:t>phy1:1084:1090</a:t>
            </a:r>
          </a:p>
          <a:p>
            <a:pPr lvl="1"/>
            <a:r>
              <a:rPr lang="en-US" altLang="zh-CN" dirty="0" smtClean="0"/>
              <a:t>Create from dashboard</a:t>
            </a:r>
            <a:endParaRPr lang="en-US" altLang="zh-CN" dirty="0"/>
          </a:p>
          <a:p>
            <a:pPr lvl="1"/>
            <a:r>
              <a:rPr lang="en-US" altLang="zh-CN" dirty="0" smtClean="0"/>
              <a:t>Create network and subnet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276600" y="6324600"/>
            <a:ext cx="5867400" cy="457200"/>
          </a:xfrm>
        </p:spPr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114" y="226485"/>
            <a:ext cx="8534400" cy="640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112" y="230114"/>
            <a:ext cx="8512402" cy="64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228" y="226485"/>
            <a:ext cx="8548688" cy="64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114" y="230114"/>
            <a:ext cx="8545796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83" y="230114"/>
            <a:ext cx="8701088" cy="639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112" y="233743"/>
            <a:ext cx="8545796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31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917"/>
    </mc:Choice>
    <mc:Fallback>
      <p:transition spd="slow" advTm="250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configuration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Create </a:t>
            </a:r>
            <a:r>
              <a:rPr lang="en-US" altLang="zh-CN" dirty="0"/>
              <a:t>Image</a:t>
            </a:r>
          </a:p>
          <a:p>
            <a:pPr marL="800100" lvl="1" indent="-342900">
              <a:buAutoNum type="arabicPeriod"/>
            </a:pPr>
            <a:r>
              <a:rPr lang="en-US" altLang="zh-CN" dirty="0" err="1"/>
              <a:t>qemu-img</a:t>
            </a:r>
            <a:r>
              <a:rPr lang="en-US" altLang="zh-CN" dirty="0"/>
              <a:t> create –f qcow2 w2012srv.qcow2 40G</a:t>
            </a:r>
          </a:p>
          <a:p>
            <a:pPr marL="457200" lvl="1" indent="0">
              <a:buNone/>
            </a:pPr>
            <a:r>
              <a:rPr lang="en-US" altLang="zh-CN" dirty="0"/>
              <a:t>2. /</a:t>
            </a:r>
            <a:r>
              <a:rPr lang="en-US" altLang="zh-CN" dirty="0" err="1"/>
              <a:t>usr</a:t>
            </a:r>
            <a:r>
              <a:rPr lang="en-US" altLang="zh-CN" dirty="0"/>
              <a:t>/</a:t>
            </a:r>
            <a:r>
              <a:rPr lang="en-US" altLang="zh-CN" dirty="0" err="1"/>
              <a:t>libexec</a:t>
            </a:r>
            <a:r>
              <a:rPr lang="en-US" altLang="zh-CN" dirty="0"/>
              <a:t>/</a:t>
            </a:r>
            <a:r>
              <a:rPr lang="en-US" altLang="zh-CN" dirty="0" err="1"/>
              <a:t>qemu-kvm</a:t>
            </a:r>
            <a:r>
              <a:rPr lang="en-US" altLang="zh-CN" dirty="0"/>
              <a:t> -name w2012srv -</a:t>
            </a:r>
            <a:r>
              <a:rPr lang="en-US" altLang="zh-CN" dirty="0" err="1"/>
              <a:t>cpu</a:t>
            </a:r>
            <a:r>
              <a:rPr lang="en-US" altLang="zh-CN" dirty="0"/>
              <a:t> qemu64 -</a:t>
            </a:r>
            <a:r>
              <a:rPr lang="en-US" altLang="zh-CN" dirty="0" err="1"/>
              <a:t>smp</a:t>
            </a:r>
            <a:r>
              <a:rPr lang="en-US" altLang="zh-CN" dirty="0"/>
              <a:t> 2 -m 8000 </a:t>
            </a:r>
          </a:p>
          <a:p>
            <a:pPr marL="457200" lvl="1" indent="0">
              <a:buNone/>
            </a:pPr>
            <a:r>
              <a:rPr lang="en-US" altLang="zh-CN" dirty="0"/>
              <a:t>    -boot d </a:t>
            </a:r>
          </a:p>
          <a:p>
            <a:pPr marL="457200" lvl="1" indent="0">
              <a:buNone/>
            </a:pPr>
            <a:r>
              <a:rPr lang="en-US" altLang="zh-CN" dirty="0"/>
              <a:t>    -drive file=/home/</a:t>
            </a:r>
            <a:r>
              <a:rPr lang="en-US" altLang="zh-CN" dirty="0" err="1"/>
              <a:t>nuctech</a:t>
            </a:r>
            <a:r>
              <a:rPr lang="en-US" altLang="zh-CN" dirty="0"/>
              <a:t>/w2012srv.qcow2,if=</a:t>
            </a:r>
            <a:r>
              <a:rPr lang="en-US" altLang="zh-CN" dirty="0" err="1"/>
              <a:t>virtio,index</a:t>
            </a:r>
            <a:r>
              <a:rPr lang="en-US" altLang="zh-CN" dirty="0"/>
              <a:t>=1 </a:t>
            </a:r>
          </a:p>
          <a:p>
            <a:pPr marL="457200" lvl="1" indent="0">
              <a:buNone/>
            </a:pPr>
            <a:r>
              <a:rPr lang="en-US" altLang="zh-CN" dirty="0"/>
              <a:t>    -</a:t>
            </a:r>
            <a:r>
              <a:rPr lang="en-US" altLang="zh-CN" dirty="0" err="1"/>
              <a:t>cdrom</a:t>
            </a:r>
            <a:r>
              <a:rPr lang="en-US" altLang="zh-CN" dirty="0"/>
              <a:t> /home/</a:t>
            </a:r>
            <a:r>
              <a:rPr lang="en-US" altLang="zh-CN" dirty="0" err="1"/>
              <a:t>nuctech</a:t>
            </a:r>
            <a:r>
              <a:rPr lang="en-US" altLang="zh-CN" dirty="0"/>
              <a:t>/virtio-win-0.1.96.iso </a:t>
            </a:r>
          </a:p>
          <a:p>
            <a:pPr marL="457200" lvl="1" indent="0">
              <a:buNone/>
            </a:pPr>
            <a:r>
              <a:rPr lang="en-US" altLang="zh-CN" dirty="0"/>
              <a:t>    -net </a:t>
            </a:r>
            <a:r>
              <a:rPr lang="en-US" altLang="zh-CN" dirty="0" err="1"/>
              <a:t>nic,name</a:t>
            </a:r>
            <a:r>
              <a:rPr lang="en-US" altLang="zh-CN" dirty="0"/>
              <a:t>=tap0,model=</a:t>
            </a:r>
            <a:r>
              <a:rPr lang="en-US" altLang="zh-CN" dirty="0" err="1"/>
              <a:t>virtio</a:t>
            </a:r>
            <a:r>
              <a:rPr lang="en-US" altLang="zh-CN" dirty="0"/>
              <a:t> -net </a:t>
            </a:r>
            <a:r>
              <a:rPr lang="en-US" altLang="zh-CN" dirty="0" err="1"/>
              <a:t>bridge,name</a:t>
            </a:r>
            <a:r>
              <a:rPr lang="en-US" altLang="zh-CN" dirty="0"/>
              <a:t>=tap0,br=br0 </a:t>
            </a:r>
          </a:p>
          <a:p>
            <a:pPr marL="457200" lvl="1" indent="0">
              <a:buNone/>
            </a:pPr>
            <a:r>
              <a:rPr lang="en-US" altLang="zh-CN" dirty="0"/>
              <a:t>    -</a:t>
            </a:r>
            <a:r>
              <a:rPr lang="en-US" altLang="zh-CN" dirty="0" err="1"/>
              <a:t>vnc</a:t>
            </a:r>
            <a:r>
              <a:rPr lang="en-US" altLang="zh-CN" dirty="0"/>
              <a:t> :9</a:t>
            </a:r>
          </a:p>
          <a:p>
            <a:pPr marL="457200" lvl="1" indent="0">
              <a:buNone/>
            </a:pPr>
            <a:r>
              <a:rPr lang="en-US" altLang="zh-CN" dirty="0"/>
              <a:t>3. Use </a:t>
            </a:r>
            <a:r>
              <a:rPr lang="en-US" altLang="zh-CN" dirty="0" err="1"/>
              <a:t>tightVNC</a:t>
            </a:r>
            <a:r>
              <a:rPr lang="en-US" altLang="zh-CN" dirty="0"/>
              <a:t> configuration this VM </a:t>
            </a:r>
          </a:p>
          <a:p>
            <a:r>
              <a:rPr lang="en-US" altLang="zh-CN" dirty="0" smtClean="0"/>
              <a:t>Import image</a:t>
            </a:r>
          </a:p>
          <a:p>
            <a:pPr marL="457200" lvl="1" indent="0">
              <a:buNone/>
            </a:pPr>
            <a:r>
              <a:rPr lang="en-US" altLang="zh-CN" dirty="0" smtClean="0"/>
              <a:t>1.Glance </a:t>
            </a:r>
            <a:r>
              <a:rPr lang="en-US" altLang="zh-CN" dirty="0"/>
              <a:t>image-create --is-public true --disk-format qcow2 --container-format bare --name "SL65-64-WN" --file /home/wl02.qcow2 --owner </a:t>
            </a:r>
            <a:r>
              <a:rPr lang="en-US" altLang="zh-CN" dirty="0" smtClean="0"/>
              <a:t>f838761e67da4bf3b2f4d055ffa21a7e</a:t>
            </a:r>
          </a:p>
          <a:p>
            <a:pPr marL="457200" lvl="1" indent="0">
              <a:buNone/>
            </a:pPr>
            <a:r>
              <a:rPr lang="en-US" altLang="zh-CN" dirty="0" smtClean="0"/>
              <a:t>2.By dashboard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486" y="228600"/>
            <a:ext cx="812834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407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971"/>
    </mc:Choice>
    <mc:Fallback>
      <p:transition spd="slow" advTm="130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7400" y="1447800"/>
            <a:ext cx="5486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0.IhepCloud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1.About </a:t>
            </a:r>
            <a:r>
              <a:rPr lang="en-US" altLang="zh-CN" dirty="0" err="1" smtClean="0"/>
              <a:t>Openstack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2.Virtualization network design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3.Fast </a:t>
            </a:r>
            <a:r>
              <a:rPr lang="en-US" altLang="zh-CN" dirty="0"/>
              <a:t>install </a:t>
            </a:r>
            <a:r>
              <a:rPr lang="en-US" altLang="zh-CN" dirty="0" err="1"/>
              <a:t>Openstack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4.Openstack usage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dirty="0" smtClean="0"/>
              <a:t>CUI Tao/CC/IHEP  2015-08-17 - </a:t>
            </a:r>
            <a:fld id="{ADE102C1-CBF5-4A82-8AA8-7F939797F2F0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07"/>
    </mc:Choice>
    <mc:Fallback>
      <p:transition spd="slow" advTm="2610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configuration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Flavors</a:t>
            </a:r>
          </a:p>
          <a:p>
            <a:pPr lvl="1"/>
            <a:r>
              <a:rPr lang="en-US" altLang="zh-CN" dirty="0" smtClean="0"/>
              <a:t>Define </a:t>
            </a:r>
            <a:r>
              <a:rPr lang="en-US" altLang="zh-CN" dirty="0" err="1" smtClean="0"/>
              <a:t>Vcpu</a:t>
            </a:r>
            <a:r>
              <a:rPr lang="en-US" altLang="zh-CN" dirty="0" smtClean="0"/>
              <a:t>\Ram\DISK resource quota for echo VM</a:t>
            </a:r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20</a:t>
            </a:fld>
            <a:endParaRPr lang="en-US" altLang="zh-C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6" y="2286000"/>
            <a:ext cx="8715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98"/>
    </mc:Choice>
    <mc:Fallback>
      <p:transition spd="slow" advTm="1819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configuration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Security Group</a:t>
            </a:r>
          </a:p>
          <a:p>
            <a:pPr lvl="1"/>
            <a:r>
              <a:rPr lang="en-US" altLang="zh-CN" dirty="0" smtClean="0"/>
              <a:t>Tenant rules based on </a:t>
            </a:r>
            <a:r>
              <a:rPr lang="en-US" altLang="zh-CN" dirty="0" err="1" smtClean="0"/>
              <a:t>Iptables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Isolate </a:t>
            </a:r>
            <a:r>
              <a:rPr lang="en-US" altLang="zh-CN" dirty="0" err="1" smtClean="0"/>
              <a:t>boardcast</a:t>
            </a:r>
            <a:r>
              <a:rPr lang="en-US" altLang="zh-CN" dirty="0" smtClean="0"/>
              <a:t> domain for each tenant</a:t>
            </a:r>
          </a:p>
          <a:p>
            <a:r>
              <a:rPr lang="en-US" altLang="zh-CN" dirty="0" err="1" smtClean="0"/>
              <a:t>IhepCloud</a:t>
            </a:r>
            <a:r>
              <a:rPr lang="en-US" altLang="zh-CN" dirty="0" smtClean="0"/>
              <a:t> mode</a:t>
            </a:r>
          </a:p>
          <a:p>
            <a:pPr lvl="1"/>
            <a:r>
              <a:rPr lang="en-US" altLang="zh-CN" dirty="0" err="1" smtClean="0"/>
              <a:t>Openstack</a:t>
            </a:r>
            <a:r>
              <a:rPr lang="en-US" altLang="zh-CN" dirty="0" smtClean="0"/>
              <a:t> all rules except DHCP</a:t>
            </a:r>
          </a:p>
          <a:p>
            <a:pPr lvl="1"/>
            <a:r>
              <a:rPr lang="en-US" altLang="zh-CN" dirty="0" smtClean="0"/>
              <a:t>NETDB component </a:t>
            </a:r>
            <a:r>
              <a:rPr lang="en-US" altLang="zh-CN" smtClean="0"/>
              <a:t>automatic update </a:t>
            </a:r>
            <a:r>
              <a:rPr lang="en-US" altLang="zh-CN" dirty="0" smtClean="0"/>
              <a:t>all tenant rules </a:t>
            </a:r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020" y="990600"/>
            <a:ext cx="8984305" cy="533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48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69"/>
    </mc:Choice>
    <mc:Fallback>
      <p:transition spd="slow" advTm="98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73 -3.33333E-6 L -0.9941 -0.0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747 -0.00162 L -2.03282 -3.33333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Launch a VM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Dashboard</a:t>
            </a:r>
          </a:p>
          <a:p>
            <a:pPr lvl="1"/>
            <a:r>
              <a:rPr lang="en-US" altLang="zh-CN" dirty="0" smtClean="0"/>
              <a:t>Choose flavor</a:t>
            </a:r>
          </a:p>
          <a:p>
            <a:pPr lvl="1"/>
            <a:r>
              <a:rPr lang="en-US" altLang="zh-CN" dirty="0" smtClean="0"/>
              <a:t>Choose image or snapshot</a:t>
            </a:r>
          </a:p>
          <a:p>
            <a:pPr lvl="1"/>
            <a:r>
              <a:rPr lang="en-US" altLang="zh-CN" dirty="0" smtClean="0"/>
              <a:t>Choose security/ key pair</a:t>
            </a:r>
          </a:p>
          <a:p>
            <a:pPr lvl="1"/>
            <a:r>
              <a:rPr lang="en-US" altLang="zh-CN" dirty="0" smtClean="0"/>
              <a:t>Choose networking</a:t>
            </a:r>
          </a:p>
          <a:p>
            <a:pPr lvl="1"/>
            <a:r>
              <a:rPr lang="en-US" altLang="zh-CN" dirty="0" smtClean="0"/>
              <a:t>…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71" y="801914"/>
            <a:ext cx="81819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77149"/>
            <a:ext cx="5670550" cy="571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71" y="1143000"/>
            <a:ext cx="82139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25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1"/>
    </mc:Choice>
    <mc:Fallback>
      <p:transition spd="slow" advTm="8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5 L -0.95712 0.0141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Launch a VM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CLI</a:t>
            </a:r>
          </a:p>
          <a:p>
            <a:pPr lvl="1"/>
            <a:r>
              <a:rPr lang="en-US" altLang="zh-CN" dirty="0"/>
              <a:t>Configure environment </a:t>
            </a:r>
            <a:r>
              <a:rPr lang="en-US" altLang="zh-CN" dirty="0" smtClean="0"/>
              <a:t>		source </a:t>
            </a:r>
            <a:r>
              <a:rPr lang="en-US" altLang="zh-CN" dirty="0" err="1"/>
              <a:t>keystonerc_admin</a:t>
            </a:r>
            <a:endParaRPr lang="en-US" altLang="zh-CN" dirty="0"/>
          </a:p>
          <a:p>
            <a:pPr lvl="1"/>
            <a:r>
              <a:rPr lang="en-US" altLang="zh-CN" dirty="0"/>
              <a:t>Get tenant </a:t>
            </a:r>
            <a:r>
              <a:rPr lang="en-US" altLang="zh-CN" dirty="0" smtClean="0"/>
              <a:t>ID			keystone tenant-list</a:t>
            </a:r>
          </a:p>
          <a:p>
            <a:pPr lvl="1"/>
            <a:r>
              <a:rPr lang="en-US" altLang="zh-CN" dirty="0" smtClean="0"/>
              <a:t>Get image name			glance image-list</a:t>
            </a:r>
            <a:endParaRPr lang="en-US" altLang="zh-CN" dirty="0"/>
          </a:p>
          <a:p>
            <a:pPr lvl="1"/>
            <a:r>
              <a:rPr lang="en-US" altLang="zh-CN" dirty="0"/>
              <a:t>Get flavor </a:t>
            </a:r>
            <a:r>
              <a:rPr lang="en-US" altLang="zh-CN" dirty="0" smtClean="0"/>
              <a:t>name			nova flavor-list</a:t>
            </a:r>
          </a:p>
          <a:p>
            <a:pPr lvl="1"/>
            <a:r>
              <a:rPr lang="en-US" altLang="zh-CN" dirty="0" smtClean="0"/>
              <a:t>Get net ID			neutron net-list</a:t>
            </a:r>
            <a:endParaRPr lang="en-US" altLang="zh-CN" dirty="0"/>
          </a:p>
          <a:p>
            <a:pPr lvl="1"/>
            <a:r>
              <a:rPr lang="en-US" altLang="zh-CN" dirty="0"/>
              <a:t>Boot </a:t>
            </a:r>
            <a:r>
              <a:rPr lang="en-US" altLang="zh-CN" dirty="0" smtClean="0"/>
              <a:t>VM				</a:t>
            </a:r>
          </a:p>
          <a:p>
            <a:pPr marL="45720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nova </a:t>
            </a:r>
            <a:r>
              <a:rPr lang="en-US" altLang="zh-CN" dirty="0"/>
              <a:t>boot </a:t>
            </a:r>
            <a:r>
              <a:rPr lang="en-US" altLang="zh-CN" dirty="0" smtClean="0"/>
              <a:t> </a:t>
            </a:r>
          </a:p>
          <a:p>
            <a:pPr marL="457200" lvl="1" indent="0">
              <a:buNone/>
            </a:pPr>
            <a:r>
              <a:rPr lang="en-US" altLang="zh-CN" dirty="0" smtClean="0"/>
              <a:t>	--</a:t>
            </a:r>
            <a:r>
              <a:rPr lang="en-US" altLang="zh-CN" dirty="0"/>
              <a:t>flavor=c1-m4-10 </a:t>
            </a:r>
            <a:r>
              <a:rPr lang="en-US" altLang="zh-CN" dirty="0" smtClean="0"/>
              <a:t>1 </a:t>
            </a:r>
          </a:p>
          <a:p>
            <a:pPr marL="457200" lvl="1" indent="0">
              <a:buNone/>
            </a:pPr>
            <a:r>
              <a:rPr lang="en-US" altLang="zh-CN" dirty="0" smtClean="0"/>
              <a:t>	--</a:t>
            </a:r>
            <a:r>
              <a:rPr lang="en-US" altLang="zh-CN" dirty="0"/>
              <a:t>image=test </a:t>
            </a:r>
            <a:r>
              <a:rPr lang="en-US" altLang="zh-CN" dirty="0" smtClean="0"/>
              <a:t> </a:t>
            </a:r>
          </a:p>
          <a:p>
            <a:pPr marL="457200" lvl="1" indent="0">
              <a:buNone/>
            </a:pPr>
            <a:r>
              <a:rPr lang="en-US" altLang="zh-CN" dirty="0" smtClean="0"/>
              <a:t>	--</a:t>
            </a:r>
            <a:r>
              <a:rPr lang="en-US" altLang="zh-CN" dirty="0" err="1"/>
              <a:t>nic</a:t>
            </a:r>
            <a:r>
              <a:rPr lang="en-US" altLang="zh-CN" dirty="0"/>
              <a:t> </a:t>
            </a:r>
            <a:r>
              <a:rPr lang="en-US" altLang="zh-CN" dirty="0" smtClean="0"/>
              <a:t>net-id=052f2df5-ba95-4578-bd08-903df34fd28c  </a:t>
            </a:r>
          </a:p>
          <a:p>
            <a:pPr marL="457200" lvl="1" indent="0">
              <a:buNone/>
            </a:pPr>
            <a:r>
              <a:rPr lang="en-US" altLang="zh-CN" dirty="0" smtClean="0"/>
              <a:t>	--</a:t>
            </a:r>
            <a:r>
              <a:rPr lang="en-US" altLang="zh-CN" dirty="0"/>
              <a:t>availability-zone </a:t>
            </a:r>
            <a:r>
              <a:rPr lang="en-US" altLang="zh-CN" dirty="0" smtClean="0"/>
              <a:t>nova: </a:t>
            </a:r>
            <a:r>
              <a:rPr lang="en-US" altLang="zh-CN" dirty="0" err="1" smtClean="0"/>
              <a:t>hypervisor.domain</a:t>
            </a:r>
            <a:r>
              <a:rPr lang="en-US" altLang="zh-CN" dirty="0" smtClean="0"/>
              <a:t>  </a:t>
            </a:r>
          </a:p>
          <a:p>
            <a:pPr marL="457200" lvl="1" indent="0">
              <a:buNone/>
            </a:pPr>
            <a:r>
              <a:rPr lang="en-US" altLang="zh-CN" dirty="0" smtClean="0"/>
              <a:t>	</a:t>
            </a:r>
            <a:r>
              <a:rPr lang="en-US" altLang="zh-CN" dirty="0" err="1" smtClean="0"/>
              <a:t>Vm</a:t>
            </a:r>
            <a:r>
              <a:rPr lang="en-US" altLang="zh-CN" dirty="0" smtClean="0"/>
              <a:t>-name</a:t>
            </a:r>
            <a:endParaRPr lang="en-US" altLang="zh-CN" dirty="0"/>
          </a:p>
          <a:p>
            <a:pPr lvl="1"/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23</a:t>
            </a:fld>
            <a:endParaRPr lang="en-US" altLang="zh-C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1" y="1066800"/>
            <a:ext cx="8661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65339"/>
            <a:ext cx="896302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38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085"/>
    </mc:Choice>
    <mc:Fallback>
      <p:transition spd="slow" advTm="103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39 0.01665 L -0.97639 0.0166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639 0.01665 L -2.10972 0.0055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67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39 0.01665 L -0.97639 0.016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639 0.01665 L -2.10972 0.0055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67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2015/9/11</a:t>
            </a:fld>
            <a:r>
              <a:rPr lang="en-US" altLang="zh-CN"/>
              <a:t> - </a:t>
            </a:r>
            <a:fld id="{AC2037EA-B146-4222-9845-630306344989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4953000"/>
          </a:xfrm>
        </p:spPr>
        <p:txBody>
          <a:bodyPr/>
          <a:lstStyle/>
          <a:p>
            <a:pPr algn="ctr">
              <a:buFontTx/>
              <a:buNone/>
            </a:pPr>
            <a:endParaRPr lang="en-US" altLang="zh-CN" sz="8000" dirty="0" smtClean="0"/>
          </a:p>
          <a:p>
            <a:pPr algn="ctr">
              <a:buFontTx/>
              <a:buNone/>
            </a:pPr>
            <a:r>
              <a:rPr lang="zh-CN" altLang="en-US" sz="8000" dirty="0" smtClean="0"/>
              <a:t> </a:t>
            </a:r>
            <a:r>
              <a:rPr lang="en-US" altLang="zh-CN" sz="8000" dirty="0" smtClean="0"/>
              <a:t>Thanks</a:t>
            </a:r>
            <a:r>
              <a:rPr lang="zh-CN" altLang="en-US" sz="8000" dirty="0" smtClean="0"/>
              <a:t>！</a:t>
            </a:r>
            <a:endParaRPr lang="zh-CN" altLang="en-US" sz="8000" dirty="0"/>
          </a:p>
          <a:p>
            <a:pPr algn="ctr">
              <a:buFontTx/>
              <a:buNone/>
            </a:pPr>
            <a:endParaRPr lang="zh-CN" altLang="en-US" sz="8000" dirty="0"/>
          </a:p>
          <a:p>
            <a:pPr algn="ctr">
              <a:buFontTx/>
              <a:buNone/>
            </a:pPr>
            <a:endParaRPr lang="zh-CN" altLang="en-US" sz="8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606"/>
    </mc:Choice>
    <mc:Fallback>
      <p:transition spd="slow" advTm="1556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</a:t>
            </a:r>
            <a:r>
              <a:rPr lang="en-US" altLang="zh-CN" sz="3800" dirty="0" err="1" smtClean="0"/>
              <a:t>IhepCloud</a:t>
            </a:r>
            <a:r>
              <a:rPr lang="en-US" altLang="zh-CN" sz="3800" dirty="0" smtClean="0"/>
              <a:t> Introduction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370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9"/>
    </mc:Choice>
    <mc:Fallback>
      <p:transition spd="slow" advTm="49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HPC </a:t>
            </a:r>
            <a:r>
              <a:rPr lang="en-US" altLang="zh-CN" dirty="0" err="1" smtClean="0"/>
              <a:t>Virtulization</a:t>
            </a:r>
            <a:r>
              <a:rPr lang="en-US" altLang="zh-CN" dirty="0" smtClean="0"/>
              <a:t> in IHEP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Goal</a:t>
            </a:r>
          </a:p>
          <a:p>
            <a:endParaRPr lang="en-US" altLang="zh-CN" dirty="0" smtClean="0"/>
          </a:p>
          <a:p>
            <a:pPr lvl="1"/>
            <a:r>
              <a:rPr lang="en-US" altLang="zh-CN" sz="2000" dirty="0"/>
              <a:t>Build by </a:t>
            </a:r>
            <a:r>
              <a:rPr lang="en-US" altLang="zh-CN" sz="2000" dirty="0" err="1"/>
              <a:t>Openstack</a:t>
            </a:r>
            <a:r>
              <a:rPr lang="en-US" altLang="zh-CN" sz="2000" dirty="0"/>
              <a:t> platform 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Virtualize computing resources, </a:t>
            </a:r>
          </a:p>
          <a:p>
            <a:pPr lvl="2"/>
            <a:r>
              <a:rPr lang="en-US" altLang="zh-CN" sz="1800" dirty="0" smtClean="0"/>
              <a:t>Service local HPC 	Only user </a:t>
            </a:r>
            <a:r>
              <a:rPr lang="en-US" altLang="zh-CN" sz="1800" dirty="0"/>
              <a:t>is </a:t>
            </a:r>
            <a:r>
              <a:rPr lang="en-US" altLang="zh-CN" sz="1800" dirty="0" smtClean="0"/>
              <a:t>virtualized scheduler</a:t>
            </a:r>
          </a:p>
          <a:p>
            <a:pPr lvl="2"/>
            <a:r>
              <a:rPr lang="en-US" altLang="zh-CN" sz="1800" dirty="0" smtClean="0"/>
              <a:t>Service user  		such as UI or TEST </a:t>
            </a:r>
          </a:p>
          <a:p>
            <a:pPr lvl="1"/>
            <a:r>
              <a:rPr lang="en-US" altLang="zh-CN" sz="2000" dirty="0" smtClean="0"/>
              <a:t>Dynamically launch virtual machines based on physics job</a:t>
            </a:r>
          </a:p>
          <a:p>
            <a:pPr lvl="2"/>
            <a:r>
              <a:rPr lang="en-US" altLang="zh-CN" sz="1800" dirty="0" smtClean="0"/>
              <a:t>Suitable image</a:t>
            </a:r>
          </a:p>
          <a:p>
            <a:pPr lvl="2"/>
            <a:r>
              <a:rPr lang="en-US" altLang="zh-CN" sz="1800" dirty="0" smtClean="0"/>
              <a:t>Individual OS and physics resource</a:t>
            </a:r>
          </a:p>
          <a:p>
            <a:pPr lvl="1"/>
            <a:r>
              <a:rPr lang="en-US" altLang="zh-CN" sz="2000" dirty="0" smtClean="0"/>
              <a:t>Accounting and resource exchanging</a:t>
            </a:r>
          </a:p>
          <a:p>
            <a:pPr lvl="2"/>
            <a:r>
              <a:rPr lang="en-US" altLang="zh-CN" sz="1800" dirty="0" smtClean="0"/>
              <a:t>Resource provider </a:t>
            </a:r>
          </a:p>
          <a:p>
            <a:pPr lvl="2"/>
            <a:r>
              <a:rPr lang="en-US" altLang="zh-CN" sz="1800" dirty="0" smtClean="0"/>
              <a:t>Resource user</a:t>
            </a:r>
          </a:p>
          <a:p>
            <a:pPr lvl="2"/>
            <a:r>
              <a:rPr lang="en-US" altLang="zh-CN" sz="1800" dirty="0"/>
              <a:t>E</a:t>
            </a:r>
            <a:r>
              <a:rPr lang="en-US" altLang="zh-CN" sz="1800" dirty="0" smtClean="0"/>
              <a:t>arn </a:t>
            </a:r>
            <a:r>
              <a:rPr lang="en-US" altLang="zh-CN" sz="1800" dirty="0"/>
              <a:t>or </a:t>
            </a:r>
            <a:r>
              <a:rPr lang="en-US" altLang="zh-CN" sz="1800" dirty="0" smtClean="0"/>
              <a:t>consume integral</a:t>
            </a:r>
          </a:p>
          <a:p>
            <a:pPr lvl="2"/>
            <a:endParaRPr lang="zh-CN" altLang="en-US" sz="1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907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45"/>
    </mc:Choice>
    <mc:Fallback>
      <p:transition spd="slow" advTm="9104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IhepCloud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IhepCloud</a:t>
            </a:r>
            <a:r>
              <a:rPr lang="en-US" altLang="zh-CN" dirty="0" smtClean="0"/>
              <a:t>  online</a:t>
            </a:r>
          </a:p>
          <a:p>
            <a:pPr lvl="1"/>
            <a:r>
              <a:rPr lang="en-US" altLang="zh-CN" dirty="0" smtClean="0"/>
              <a:t>Online  	     </a:t>
            </a:r>
            <a:r>
              <a:rPr lang="en-US" altLang="zh-CN" dirty="0"/>
              <a:t>in </a:t>
            </a:r>
            <a:r>
              <a:rPr lang="en-US" altLang="zh-CN" dirty="0" smtClean="0"/>
              <a:t>Nov.2014 </a:t>
            </a:r>
            <a:r>
              <a:rPr lang="en-US" altLang="zh-CN" dirty="0"/>
              <a:t>(Spread in small </a:t>
            </a:r>
            <a:r>
              <a:rPr lang="en-US" altLang="zh-CN" dirty="0" smtClean="0"/>
              <a:t>scale and no advertisement)</a:t>
            </a:r>
            <a:endParaRPr lang="en-US" altLang="zh-CN" dirty="0"/>
          </a:p>
          <a:p>
            <a:pPr lvl="1"/>
            <a:r>
              <a:rPr lang="en-US" altLang="zh-CN" dirty="0" smtClean="0"/>
              <a:t>Platform  	     </a:t>
            </a:r>
            <a:r>
              <a:rPr lang="en-US" altLang="zh-CN" dirty="0" err="1" smtClean="0"/>
              <a:t>Openstack</a:t>
            </a:r>
            <a:r>
              <a:rPr lang="en-US" altLang="zh-CN" dirty="0" smtClean="0"/>
              <a:t> Icehouse</a:t>
            </a:r>
          </a:p>
          <a:p>
            <a:pPr lvl="1"/>
            <a:r>
              <a:rPr lang="en-US" altLang="zh-CN" dirty="0" smtClean="0"/>
              <a:t>Resources      464 </a:t>
            </a:r>
            <a:r>
              <a:rPr lang="en-US" altLang="zh-CN" dirty="0" err="1"/>
              <a:t>V</a:t>
            </a:r>
            <a:r>
              <a:rPr lang="en-US" altLang="zh-CN" dirty="0" err="1" smtClean="0"/>
              <a:t>cpu</a:t>
            </a:r>
            <a:r>
              <a:rPr lang="en-US" altLang="zh-CN" dirty="0" smtClean="0"/>
              <a:t>, 1.7TB Ram, 10.1TB Storage</a:t>
            </a:r>
          </a:p>
          <a:p>
            <a:pPr lvl="1"/>
            <a:r>
              <a:rPr lang="en-US" altLang="zh-CN" dirty="0" smtClean="0"/>
              <a:t>Users           100</a:t>
            </a:r>
          </a:p>
          <a:p>
            <a:pPr lvl="1"/>
            <a:endParaRPr lang="en-US" altLang="zh-CN" dirty="0" smtClean="0"/>
          </a:p>
          <a:p>
            <a:r>
              <a:rPr lang="en-US" altLang="zh-CN" dirty="0" err="1" smtClean="0"/>
              <a:t>IhepCloud</a:t>
            </a:r>
            <a:r>
              <a:rPr lang="en-US" altLang="zh-CN" dirty="0" smtClean="0"/>
              <a:t> features</a:t>
            </a:r>
          </a:p>
          <a:p>
            <a:pPr lvl="1"/>
            <a:r>
              <a:rPr lang="en-US" altLang="zh-CN" dirty="0" smtClean="0"/>
              <a:t>Provide SL5.5, 5.8 and 6.5 UI and WN VM for local HPC</a:t>
            </a:r>
          </a:p>
          <a:p>
            <a:pPr lvl="1"/>
            <a:r>
              <a:rPr lang="en-US" altLang="zh-CN" dirty="0" smtClean="0"/>
              <a:t>Provide SL6.5, SL7.0 and Win7 for testing </a:t>
            </a:r>
          </a:p>
          <a:p>
            <a:pPr lvl="1"/>
            <a:r>
              <a:rPr lang="en-US" altLang="zh-CN" dirty="0" smtClean="0"/>
              <a:t>Multi-tenants   </a:t>
            </a:r>
            <a:r>
              <a:rPr lang="en-US" altLang="zh-CN" dirty="0" smtClean="0"/>
              <a:t>                       </a:t>
            </a:r>
            <a:r>
              <a:rPr lang="en-US" altLang="zh-CN" dirty="0" smtClean="0"/>
              <a:t>login with mail account</a:t>
            </a:r>
          </a:p>
          <a:p>
            <a:pPr lvl="1"/>
            <a:r>
              <a:rPr lang="en-US" altLang="zh-CN" dirty="0" smtClean="0"/>
              <a:t>NETDB component </a:t>
            </a:r>
            <a:r>
              <a:rPr lang="en-US" altLang="zh-CN" dirty="0" smtClean="0"/>
              <a:t>                    info synchronization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Push info to DNS                       Valid IP and </a:t>
            </a:r>
            <a:r>
              <a:rPr lang="en-US" altLang="zh-CN" dirty="0"/>
              <a:t>Valid </a:t>
            </a:r>
            <a:r>
              <a:rPr lang="en-US" altLang="zh-CN" dirty="0" smtClean="0"/>
              <a:t>domain for each VM</a:t>
            </a:r>
          </a:p>
          <a:p>
            <a:pPr lvl="2"/>
            <a:r>
              <a:rPr lang="en-US" altLang="zh-CN" dirty="0" smtClean="0"/>
              <a:t>Push info to </a:t>
            </a:r>
            <a:r>
              <a:rPr lang="en-US" altLang="zh-CN" dirty="0" err="1" smtClean="0"/>
              <a:t>Nagios</a:t>
            </a:r>
            <a:r>
              <a:rPr lang="en-US" altLang="zh-CN" dirty="0" smtClean="0"/>
              <a:t> and Puppet        Simple monitor</a:t>
            </a:r>
          </a:p>
          <a:p>
            <a:pPr marL="914400" lvl="2" indent="0">
              <a:buNone/>
            </a:pPr>
            <a:r>
              <a:rPr lang="en-US" altLang="zh-CN" dirty="0" smtClean="0"/>
              <a:t>                                              automatic configuration by puppet  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71" y="969056"/>
            <a:ext cx="8118245" cy="52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371" y="838199"/>
            <a:ext cx="8602334" cy="52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1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457"/>
    </mc:Choice>
    <mc:Fallback>
      <p:transition spd="slow" advTm="140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74 L -0.96041 0.00023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17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041 0.00024 L -1.96875 0.01133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74 L -0.96041 0.00023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17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041 0.00024 L -1.96875 0.0113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Large Scale</a:t>
            </a:r>
          </a:p>
          <a:p>
            <a:pPr lvl="1"/>
            <a:r>
              <a:rPr lang="en-US" altLang="zh-CN" sz="1800" dirty="0" smtClean="0"/>
              <a:t>Avoid </a:t>
            </a:r>
            <a:r>
              <a:rPr lang="en-US" altLang="zh-CN" sz="1800" dirty="0"/>
              <a:t>risk</a:t>
            </a:r>
            <a:endParaRPr lang="en-US" altLang="zh-CN" sz="1800" dirty="0" smtClean="0"/>
          </a:p>
          <a:p>
            <a:pPr lvl="1"/>
            <a:r>
              <a:rPr lang="en-US" altLang="zh-CN" dirty="0" smtClean="0"/>
              <a:t>Cells or ?</a:t>
            </a:r>
          </a:p>
          <a:p>
            <a:pPr lvl="1"/>
            <a:r>
              <a:rPr lang="en-US" altLang="zh-CN" dirty="0" smtClean="0"/>
              <a:t>Distributed and Loose coupling </a:t>
            </a:r>
            <a:r>
              <a:rPr lang="en-US" altLang="zh-CN" dirty="0"/>
              <a:t>architecture 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Accounting</a:t>
            </a:r>
          </a:p>
          <a:p>
            <a:pPr lvl="1"/>
            <a:r>
              <a:rPr lang="en-US" altLang="zh-CN" dirty="0" smtClean="0"/>
              <a:t>Code Is developing 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Monitor </a:t>
            </a:r>
          </a:p>
          <a:p>
            <a:pPr lvl="1"/>
            <a:r>
              <a:rPr lang="en-US" altLang="zh-CN" dirty="0" smtClean="0"/>
              <a:t>No effective plan     </a:t>
            </a:r>
            <a:r>
              <a:rPr lang="en-US" altLang="zh-CN" dirty="0" err="1"/>
              <a:t>N</a:t>
            </a:r>
            <a:r>
              <a:rPr lang="en-US" altLang="zh-CN" dirty="0" err="1" smtClean="0"/>
              <a:t>agios</a:t>
            </a:r>
            <a:r>
              <a:rPr lang="en-US" altLang="zh-CN" dirty="0" smtClean="0"/>
              <a:t>\ganglia or …</a:t>
            </a:r>
          </a:p>
          <a:p>
            <a:pPr lvl="1"/>
            <a:endParaRPr lang="en-US" altLang="zh-CN" dirty="0" smtClean="0"/>
          </a:p>
          <a:p>
            <a:r>
              <a:rPr lang="en-US" altLang="zh-CN" dirty="0">
                <a:effectLst/>
              </a:rPr>
              <a:t>C</a:t>
            </a:r>
            <a:r>
              <a:rPr lang="en-US" altLang="zh-CN" dirty="0" smtClean="0">
                <a:effectLst/>
              </a:rPr>
              <a:t>ustomized</a:t>
            </a:r>
            <a:r>
              <a:rPr lang="en-US" altLang="zh-CN" dirty="0" smtClean="0"/>
              <a:t> dashboard </a:t>
            </a:r>
          </a:p>
          <a:p>
            <a:pPr lvl="1"/>
            <a:r>
              <a:rPr lang="en-US" altLang="zh-CN" dirty="0" smtClean="0"/>
              <a:t>Conceal network and virtual volumes </a:t>
            </a:r>
          </a:p>
          <a:p>
            <a:pPr lvl="1"/>
            <a:r>
              <a:rPr lang="en-US" altLang="zh-CN" dirty="0" smtClean="0"/>
              <a:t>show accounting info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1802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018"/>
    </mc:Choice>
    <mc:Fallback>
      <p:transition spd="slow" advTm="10601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</a:t>
            </a:r>
            <a:r>
              <a:rPr lang="en-US" altLang="zh-CN" sz="3200" dirty="0" smtClean="0"/>
              <a:t>About </a:t>
            </a:r>
            <a:r>
              <a:rPr lang="en-US" altLang="zh-CN" sz="3200" dirty="0" err="1"/>
              <a:t>Openstack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3624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2"/>
    </mc:Choice>
    <mc:Fallback>
      <p:transition spd="slow" advTm="59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About </a:t>
            </a:r>
            <a:r>
              <a:rPr lang="en-US" altLang="zh-CN" dirty="0" err="1" smtClean="0"/>
              <a:t>Openstack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257800"/>
          </a:xfrm>
        </p:spPr>
        <p:txBody>
          <a:bodyPr/>
          <a:lstStyle/>
          <a:p>
            <a:r>
              <a:rPr lang="en-US" altLang="zh-CN" dirty="0" err="1" smtClean="0"/>
              <a:t>Openstack</a:t>
            </a:r>
            <a:endParaRPr lang="en-US" altLang="zh-CN" dirty="0" smtClean="0"/>
          </a:p>
          <a:p>
            <a:pPr lvl="1"/>
            <a:r>
              <a:rPr lang="en-US" altLang="zh-CN" sz="1400" dirty="0"/>
              <a:t>Open source and free</a:t>
            </a:r>
          </a:p>
          <a:p>
            <a:pPr marL="457200" lvl="1" indent="0">
              <a:buNone/>
            </a:pPr>
            <a:r>
              <a:rPr lang="en-US" altLang="zh-CN" sz="1400" dirty="0"/>
              <a:t>        </a:t>
            </a:r>
            <a:r>
              <a:rPr lang="en-US" altLang="zh-CN" sz="1400" dirty="0" err="1"/>
              <a:t>OpenStack</a:t>
            </a:r>
            <a:r>
              <a:rPr lang="en-US" altLang="zh-CN" sz="1400" dirty="0"/>
              <a:t>  	NASA and Rackspace    </a:t>
            </a:r>
            <a:r>
              <a:rPr lang="en-US" altLang="zh-CN" sz="1400" dirty="0" smtClean="0"/>
              <a:t>2010-?</a:t>
            </a:r>
            <a:endParaRPr lang="en-US" altLang="zh-CN" sz="1400" dirty="0"/>
          </a:p>
          <a:p>
            <a:pPr lvl="1"/>
            <a:r>
              <a:rPr lang="en-US" altLang="zh-CN" sz="1400" dirty="0" smtClean="0"/>
              <a:t>Project goals</a:t>
            </a:r>
            <a:r>
              <a:rPr lang="zh-CN" altLang="en-US" sz="1400" dirty="0" smtClean="0"/>
              <a:t>：      </a:t>
            </a:r>
            <a:endParaRPr lang="en-US" altLang="zh-CN" sz="1400" dirty="0" smtClean="0"/>
          </a:p>
          <a:p>
            <a:pPr marL="457200" lvl="1" indent="0">
              <a:buNone/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    Open source of software for creating private and public clouds</a:t>
            </a:r>
          </a:p>
          <a:p>
            <a:pPr lvl="1"/>
            <a:r>
              <a:rPr lang="en-US" altLang="zh-CN" sz="1400" dirty="0" smtClean="0"/>
              <a:t>Versions    </a:t>
            </a:r>
          </a:p>
          <a:p>
            <a:pPr marL="457200" lvl="1" indent="0">
              <a:buNone/>
            </a:pPr>
            <a:r>
              <a:rPr lang="en-US" altLang="zh-CN" sz="1400" dirty="0"/>
              <a:t>        Under </a:t>
            </a:r>
            <a:r>
              <a:rPr lang="en-US" altLang="zh-CN" sz="1400" dirty="0" smtClean="0"/>
              <a:t>development   </a:t>
            </a:r>
            <a:r>
              <a:rPr lang="en-US" altLang="zh-CN" sz="1400" b="0" dirty="0" err="1" smtClean="0">
                <a:effectLst/>
              </a:rPr>
              <a:t>Mitaka</a:t>
            </a:r>
            <a:r>
              <a:rPr lang="en-US" altLang="zh-CN" sz="1400" b="0" dirty="0" smtClean="0">
                <a:effectLst/>
              </a:rPr>
              <a:t>, Liberty</a:t>
            </a:r>
          </a:p>
          <a:p>
            <a:pPr marL="457200" lvl="1" indent="0">
              <a:buNone/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    Stable 	</a:t>
            </a:r>
            <a:r>
              <a:rPr lang="en-US" altLang="zh-CN" sz="1800" dirty="0" smtClean="0"/>
              <a:t>Kilo</a:t>
            </a:r>
            <a:r>
              <a:rPr lang="zh-CN" altLang="en-US" sz="1800" dirty="0" smtClean="0"/>
              <a:t>、</a:t>
            </a:r>
            <a:r>
              <a:rPr lang="en-US" altLang="zh-CN" dirty="0"/>
              <a:t>J</a:t>
            </a:r>
            <a:r>
              <a:rPr lang="en-US" altLang="zh-CN" dirty="0" smtClean="0"/>
              <a:t>uno</a:t>
            </a:r>
            <a:r>
              <a:rPr lang="zh-CN" altLang="en-US" sz="1400" dirty="0" smtClean="0"/>
              <a:t>、</a:t>
            </a:r>
            <a:endParaRPr lang="en-US" altLang="zh-CN" sz="1400" dirty="0" smtClean="0"/>
          </a:p>
          <a:p>
            <a:pPr marL="457200" lvl="1" indent="0">
              <a:buNone/>
            </a:pPr>
            <a:r>
              <a:rPr lang="en-US" altLang="zh-CN" sz="1400" dirty="0"/>
              <a:t>	 </a:t>
            </a:r>
            <a:r>
              <a:rPr lang="en-US" altLang="zh-CN" sz="1400" dirty="0" smtClean="0"/>
              <a:t> EOL  	Icehouse, Havana, Grizzly, Folsom, Essex, Diablo, Cactus. Bexar, Austin</a:t>
            </a:r>
          </a:p>
          <a:p>
            <a:pPr lvl="1"/>
            <a:r>
              <a:rPr lang="en-US" altLang="zh-CN" sz="1400" dirty="0" smtClean="0"/>
              <a:t>Features</a:t>
            </a:r>
            <a:r>
              <a:rPr lang="zh-CN" altLang="en-US" sz="1400" dirty="0" smtClean="0"/>
              <a:t>：</a:t>
            </a:r>
            <a:endParaRPr lang="en-US" altLang="zh-CN" sz="1400" dirty="0" smtClean="0"/>
          </a:p>
          <a:p>
            <a:pPr marL="457200" lvl="1" indent="0">
              <a:buNone/>
            </a:pPr>
            <a:r>
              <a:rPr lang="en-US" altLang="zh-CN" sz="1400" dirty="0" smtClean="0"/>
              <a:t>	   resources scheduling and </a:t>
            </a:r>
            <a:r>
              <a:rPr lang="en-US" altLang="zh-CN" sz="1400" dirty="0" err="1" smtClean="0"/>
              <a:t>vm</a:t>
            </a:r>
            <a:r>
              <a:rPr lang="en-US" altLang="zh-CN" sz="1400" dirty="0" smtClean="0"/>
              <a:t> management</a:t>
            </a:r>
          </a:p>
          <a:p>
            <a:pPr marL="457200" lvl="1" indent="0">
              <a:buNone/>
            </a:pPr>
            <a:r>
              <a:rPr lang="en-US" altLang="zh-CN" sz="1400" dirty="0" smtClean="0"/>
              <a:t>	   </a:t>
            </a:r>
            <a:r>
              <a:rPr lang="en-US" altLang="zh-CN" sz="1400" dirty="0"/>
              <a:t>virtualization network </a:t>
            </a:r>
            <a:r>
              <a:rPr lang="en-US" altLang="zh-CN" sz="1400" dirty="0" smtClean="0"/>
              <a:t>/ SDN </a:t>
            </a:r>
            <a:r>
              <a:rPr lang="zh-CN" altLang="en-US" sz="1400" dirty="0" smtClean="0"/>
              <a:t>   </a:t>
            </a:r>
            <a:r>
              <a:rPr lang="en-US" altLang="zh-CN" sz="1400" dirty="0" smtClean="0"/>
              <a:t>L2/L3</a:t>
            </a:r>
          </a:p>
          <a:p>
            <a:pPr marL="457200" lvl="1" indent="0">
              <a:buNone/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     </a:t>
            </a:r>
            <a:r>
              <a:rPr lang="en-US" altLang="zh-CN" sz="1400" dirty="0"/>
              <a:t>multi-tenants       individual resources quota\network\accounting\dashboard</a:t>
            </a:r>
            <a:endParaRPr lang="en-US" altLang="zh-CN" sz="1400" dirty="0" smtClean="0"/>
          </a:p>
          <a:p>
            <a:pPr marL="457200" lvl="1" indent="0">
              <a:buNone/>
            </a:pPr>
            <a:r>
              <a:rPr lang="en-US" altLang="zh-CN" sz="1400" dirty="0" smtClean="0"/>
              <a:t>	   storage interface  cinder/swift</a:t>
            </a:r>
          </a:p>
          <a:p>
            <a:pPr marL="457200" lvl="1" indent="0">
              <a:buNone/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     Application    </a:t>
            </a:r>
            <a:r>
              <a:rPr lang="zh-CN" altLang="en-US" sz="1400" dirty="0" smtClean="0"/>
              <a:t>     </a:t>
            </a:r>
            <a:r>
              <a:rPr lang="en-US" altLang="zh-CN" sz="1400" dirty="0" smtClean="0"/>
              <a:t>Trove/Sahara</a:t>
            </a:r>
            <a:endParaRPr lang="en-US" altLang="zh-CN" sz="1400" dirty="0"/>
          </a:p>
          <a:p>
            <a:pPr lvl="1"/>
            <a:endParaRPr lang="en-US" altLang="zh-CN" sz="1200" dirty="0" smtClean="0"/>
          </a:p>
          <a:p>
            <a:pPr lvl="1"/>
            <a:endParaRPr lang="en-US" altLang="zh-CN" sz="1200" dirty="0"/>
          </a:p>
          <a:p>
            <a:pPr lvl="1"/>
            <a:endParaRPr lang="en-US" altLang="zh-CN" sz="1200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dirty="0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dirty="0" smtClean="0"/>
              <a:t> - </a:t>
            </a:r>
            <a:fld id="{ADE102C1-CBF5-4A82-8AA8-7F939797F2F0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0"/>
            <a:ext cx="3024963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905"/>
    </mc:Choice>
    <mc:Fallback>
      <p:transition spd="slow" advTm="12990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Openstack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2015/9/11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pic>
        <p:nvPicPr>
          <p:cNvPr id="9" name="Picture 4" descr="http://moges.cn/upload/Fl2014102811344762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2265"/>
            <a:ext cx="7124700" cy="295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86" y="1142999"/>
            <a:ext cx="9144000" cy="4906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215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287"/>
    </mc:Choice>
    <mc:Fallback>
      <p:transition spd="slow" advTm="104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5087E-6 L -1.00625 0.0074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1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89 0.01944 L -0.95712 0.0141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712 0.01412 L -1.94948 0.014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9.5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0.7|8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7.7|13.2|2.6|4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6.4|27.8|1.4|1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4.2|55|28|36.1|45.6|3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.9|2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8|0.7|1|0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9|19.9|2|13.5"/>
</p:tagLst>
</file>

<file path=ppt/theme/theme1.xml><?xml version="1.0" encoding="utf-8"?>
<a:theme xmlns:a="http://schemas.openxmlformats.org/drawingml/2006/main" name="professional">
  <a:themeElements>
    <a:clrScheme name="">
      <a:dk1>
        <a:srgbClr val="000000"/>
      </a:dk1>
      <a:lt1>
        <a:srgbClr val="FFFFFF"/>
      </a:lt1>
      <a:dk2>
        <a:srgbClr val="353A90"/>
      </a:dk2>
      <a:lt2>
        <a:srgbClr val="FFCC00"/>
      </a:lt2>
      <a:accent1>
        <a:srgbClr val="FFCC00"/>
      </a:accent1>
      <a:accent2>
        <a:srgbClr val="9D9DFF"/>
      </a:accent2>
      <a:accent3>
        <a:srgbClr val="FFFFFF"/>
      </a:accent3>
      <a:accent4>
        <a:srgbClr val="000000"/>
      </a:accent4>
      <a:accent5>
        <a:srgbClr val="FFE2AA"/>
      </a:accent5>
      <a:accent6>
        <a:srgbClr val="8E8EE7"/>
      </a:accent6>
      <a:hlink>
        <a:srgbClr val="CCCCFF"/>
      </a:hlink>
      <a:folHlink>
        <a:srgbClr val="B2B2B2"/>
      </a:folHlink>
    </a:clrScheme>
    <a:fontScheme name="professional">
      <a:majorFont>
        <a:latin typeface="Comic Sans MS"/>
        <a:ea typeface="幼圆"/>
        <a:cs typeface=""/>
      </a:majorFont>
      <a:minorFont>
        <a:latin typeface="Comic Sans MS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8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CC00"/>
        </a:accent1>
        <a:accent2>
          <a:srgbClr val="9D9DFF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E8E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professional</Template>
  <TotalTime>14613</TotalTime>
  <Words>503</Words>
  <Application>Microsoft Office PowerPoint</Application>
  <PresentationFormat>全屏显示(4:3)</PresentationFormat>
  <Paragraphs>265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幼圆</vt:lpstr>
      <vt:lpstr>Arial</vt:lpstr>
      <vt:lpstr>Comic Sans MS</vt:lpstr>
      <vt:lpstr>Wingdings</vt:lpstr>
      <vt:lpstr>professional</vt:lpstr>
      <vt:lpstr>PowerPoint 演示文稿</vt:lpstr>
      <vt:lpstr>Outline</vt:lpstr>
      <vt:lpstr>PowerPoint 演示文稿</vt:lpstr>
      <vt:lpstr>HPC Virtulization in IHEP</vt:lpstr>
      <vt:lpstr>IhepCloud</vt:lpstr>
      <vt:lpstr>Problems</vt:lpstr>
      <vt:lpstr>PowerPoint 演示文稿</vt:lpstr>
      <vt:lpstr>About Openstack</vt:lpstr>
      <vt:lpstr>Openstack Architecture</vt:lpstr>
      <vt:lpstr>PowerPoint 演示文稿</vt:lpstr>
      <vt:lpstr>Openstack network</vt:lpstr>
      <vt:lpstr>Network design</vt:lpstr>
      <vt:lpstr>PowerPoint 演示文稿</vt:lpstr>
      <vt:lpstr>RDO</vt:lpstr>
      <vt:lpstr>Answer file</vt:lpstr>
      <vt:lpstr>PowerPoint 演示文稿</vt:lpstr>
      <vt:lpstr>configuration</vt:lpstr>
      <vt:lpstr>configuration</vt:lpstr>
      <vt:lpstr>configuration</vt:lpstr>
      <vt:lpstr>configuration</vt:lpstr>
      <vt:lpstr>configuration</vt:lpstr>
      <vt:lpstr>Launch a VM</vt:lpstr>
      <vt:lpstr>Launch a VM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CT</cp:lastModifiedBy>
  <cp:revision>222</cp:revision>
  <cp:lastPrinted>1601-01-01T00:00:00Z</cp:lastPrinted>
  <dcterms:created xsi:type="dcterms:W3CDTF">1601-01-01T00:00:00Z</dcterms:created>
  <dcterms:modified xsi:type="dcterms:W3CDTF">2015-09-13T00:50:15Z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