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44"/>
  </p:notesMasterIdLst>
  <p:sldIdLst>
    <p:sldId id="256" r:id="rId2"/>
    <p:sldId id="257" r:id="rId3"/>
    <p:sldId id="261" r:id="rId4"/>
    <p:sldId id="264" r:id="rId5"/>
    <p:sldId id="278" r:id="rId6"/>
    <p:sldId id="279" r:id="rId7"/>
    <p:sldId id="265" r:id="rId8"/>
    <p:sldId id="262" r:id="rId9"/>
    <p:sldId id="276" r:id="rId10"/>
    <p:sldId id="286" r:id="rId11"/>
    <p:sldId id="266" r:id="rId12"/>
    <p:sldId id="275" r:id="rId13"/>
    <p:sldId id="274" r:id="rId14"/>
    <p:sldId id="287" r:id="rId15"/>
    <p:sldId id="291" r:id="rId16"/>
    <p:sldId id="263" r:id="rId17"/>
    <p:sldId id="268" r:id="rId18"/>
    <p:sldId id="269" r:id="rId19"/>
    <p:sldId id="288" r:id="rId20"/>
    <p:sldId id="277" r:id="rId21"/>
    <p:sldId id="289" r:id="rId22"/>
    <p:sldId id="271" r:id="rId23"/>
    <p:sldId id="260" r:id="rId24"/>
    <p:sldId id="272" r:id="rId25"/>
    <p:sldId id="259" r:id="rId26"/>
    <p:sldId id="267" r:id="rId27"/>
    <p:sldId id="273" r:id="rId28"/>
    <p:sldId id="285" r:id="rId29"/>
    <p:sldId id="284" r:id="rId30"/>
    <p:sldId id="281" r:id="rId31"/>
    <p:sldId id="290" r:id="rId32"/>
    <p:sldId id="293" r:id="rId33"/>
    <p:sldId id="294" r:id="rId34"/>
    <p:sldId id="295" r:id="rId35"/>
    <p:sldId id="296" r:id="rId36"/>
    <p:sldId id="297" r:id="rId37"/>
    <p:sldId id="282" r:id="rId38"/>
    <p:sldId id="298" r:id="rId39"/>
    <p:sldId id="299" r:id="rId40"/>
    <p:sldId id="292" r:id="rId41"/>
    <p:sldId id="300" r:id="rId42"/>
    <p:sldId id="301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A0489-EDA4-4982-8829-853102E5CCE1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612E2-B29A-419D-B30C-7AA93C82C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2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12E2-B29A-419D-B30C-7AA93C82CB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6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13C8976-2DCC-49CE-8A0E-418B28099029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98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651D-BB30-4963-AFCE-D9102E7B5ADA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8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B62-6753-4C91-A44A-8632A3093383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3E-C69D-478F-9B49-468C931E4313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64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A1EE-1384-4794-91B8-59ACA9A6BE2B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33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F38-FAC9-446B-A5E7-640582C14439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6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40C-D775-4B59-85B2-1508BF971FA1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6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4BED-23F6-4FE4-A2A1-29F6AEEB5389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0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EAD6-29C1-4030-BC3B-2EA6EB57EFB1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6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A02-41F4-45AC-9F17-529C90FD4885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034A-85D4-43D0-8D4E-45396FB6EB89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6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52B9-0896-4B92-BA48-82C2831CC8E9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5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A189-33EA-458B-A31F-8C9923C4201D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AAEA-AF4C-41DD-87E6-16857775DD42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5F87-082D-4053-847B-B8E4B471CCBB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74D4-49A2-44D5-BB38-2031739A3013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5443-E603-4636-BB03-0102EB20A477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F2E20B9F-CC63-491F-8F8F-9FED4A97A613}" type="datetime1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3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rOCCI:ROCCI-server_Admin_Gui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pennebula.org/4.8/advanced_administration/public_cloud/ec2qc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Cloud Standard API</a:t>
            </a:r>
            <a:br>
              <a:rPr lang="en-US" altLang="zh-CN" dirty="0" smtClean="0"/>
            </a:br>
            <a:r>
              <a:rPr lang="en-US" altLang="zh-CN" dirty="0" smtClean="0"/>
              <a:t>and</a:t>
            </a:r>
            <a:br>
              <a:rPr lang="en-US" altLang="zh-CN" dirty="0" smtClean="0"/>
            </a:br>
            <a:r>
              <a:rPr lang="en-US" altLang="zh-CN" dirty="0" smtClean="0"/>
              <a:t>Contextualization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7030651" cy="8614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Xianghu</a:t>
            </a:r>
            <a:r>
              <a:rPr lang="en-US" altLang="zh-CN" dirty="0" smtClean="0"/>
              <a:t> Zhao</a:t>
            </a:r>
          </a:p>
          <a:p>
            <a:r>
              <a:rPr lang="en-US" altLang="zh-CN" dirty="0" smtClean="0"/>
              <a:t>IHEP Computing Center</a:t>
            </a:r>
          </a:p>
          <a:p>
            <a:r>
              <a:rPr lang="en-US" altLang="zh-CN" dirty="0" smtClean="0"/>
              <a:t>2015 </a:t>
            </a:r>
            <a:r>
              <a:rPr lang="en-US" altLang="zh-CN" dirty="0"/>
              <a:t>BESIIICGEM Cloud Computing Summer School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0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OCCI in Action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242078"/>
            <a:ext cx="7200034" cy="41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rOCCI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rOCCI</a:t>
            </a:r>
            <a:r>
              <a:rPr lang="en-US" altLang="zh-CN" dirty="0"/>
              <a:t> is a modular Framework for OCCI written in </a:t>
            </a:r>
            <a:r>
              <a:rPr lang="en-US" altLang="zh-CN" dirty="0" smtClean="0"/>
              <a:t>ruby</a:t>
            </a:r>
          </a:p>
          <a:p>
            <a:r>
              <a:rPr lang="en-US" altLang="zh-CN" dirty="0" smtClean="0"/>
              <a:t>Current supported </a:t>
            </a:r>
            <a:r>
              <a:rPr lang="en-US" altLang="zh-CN" dirty="0" err="1" smtClean="0"/>
              <a:t>backends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OpenNebula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EC2</a:t>
            </a:r>
          </a:p>
          <a:p>
            <a:r>
              <a:rPr lang="en-US" altLang="zh-CN" dirty="0" smtClean="0"/>
              <a:t>Contain 4 parts</a:t>
            </a:r>
          </a:p>
          <a:p>
            <a:pPr lvl="1"/>
            <a:r>
              <a:rPr lang="en-US" altLang="zh-CN" dirty="0" err="1" smtClean="0"/>
              <a:t>rOCCI</a:t>
            </a:r>
            <a:r>
              <a:rPr lang="en-US" altLang="zh-CN" dirty="0" smtClean="0"/>
              <a:t>-core</a:t>
            </a:r>
          </a:p>
          <a:p>
            <a:pPr lvl="1"/>
            <a:r>
              <a:rPr lang="en-US" altLang="zh-CN" dirty="0" err="1" smtClean="0"/>
              <a:t>rOCCI-api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rOCCI</a:t>
            </a:r>
            <a:r>
              <a:rPr lang="en-US" altLang="zh-CN" dirty="0" smtClean="0"/>
              <a:t>-cli</a:t>
            </a:r>
          </a:p>
          <a:p>
            <a:pPr lvl="1"/>
            <a:r>
              <a:rPr lang="en-US" altLang="zh-CN" dirty="0" err="1" smtClean="0"/>
              <a:t>rOCCI</a:t>
            </a:r>
            <a:r>
              <a:rPr lang="en-US" altLang="zh-CN" dirty="0" smtClean="0"/>
              <a:t>-server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1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Adding OCCI support for </a:t>
            </a:r>
            <a:r>
              <a:rPr lang="en-US" altLang="zh-CN" dirty="0" err="1" smtClean="0"/>
              <a:t>OpenNebula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Install </a:t>
            </a:r>
            <a:r>
              <a:rPr lang="en-US" altLang="zh-CN" dirty="0" err="1" smtClean="0"/>
              <a:t>rOCCI</a:t>
            </a:r>
            <a:r>
              <a:rPr lang="en-US" altLang="zh-CN" dirty="0" smtClean="0"/>
              <a:t>-server for </a:t>
            </a:r>
            <a:r>
              <a:rPr lang="en-US" altLang="zh-CN" dirty="0" err="1" smtClean="0"/>
              <a:t>OpenNebula</a:t>
            </a:r>
            <a:endParaRPr lang="en-US" altLang="zh-CN" dirty="0" smtClean="0"/>
          </a:p>
          <a:p>
            <a:r>
              <a:rPr lang="en-US" altLang="zh-CN" dirty="0" err="1" smtClean="0"/>
              <a:t>rOCCI</a:t>
            </a:r>
            <a:r>
              <a:rPr lang="en-US" altLang="zh-CN" dirty="0" smtClean="0"/>
              <a:t>-server </a:t>
            </a:r>
            <a:r>
              <a:rPr lang="en-US" altLang="zh-CN" dirty="0"/>
              <a:t>is actually a web </a:t>
            </a:r>
            <a:r>
              <a:rPr lang="en-US" altLang="zh-CN" dirty="0" smtClean="0"/>
              <a:t>service</a:t>
            </a:r>
            <a:endParaRPr lang="en-US" altLang="zh-CN" dirty="0"/>
          </a:p>
          <a:p>
            <a:pPr lvl="1"/>
            <a:r>
              <a:rPr lang="en-US" altLang="zh-CN" dirty="0"/>
              <a:t>Based on Ruby on Rails </a:t>
            </a:r>
            <a:r>
              <a:rPr lang="en-US" altLang="zh-CN" dirty="0" smtClean="0"/>
              <a:t>framework</a:t>
            </a:r>
          </a:p>
          <a:p>
            <a:r>
              <a:rPr lang="en-US" altLang="zh-CN" dirty="0" err="1" smtClean="0"/>
              <a:t>rOCCI</a:t>
            </a:r>
            <a:r>
              <a:rPr lang="en-US" altLang="zh-CN" dirty="0" smtClean="0"/>
              <a:t>-server Could be located on any place</a:t>
            </a:r>
          </a:p>
          <a:p>
            <a:pPr lvl="1"/>
            <a:r>
              <a:rPr lang="en-US" altLang="zh-CN" dirty="0" smtClean="0"/>
              <a:t>Virtual machine is also OK</a:t>
            </a:r>
            <a:endParaRPr lang="zh-CN" altLang="en-US" dirty="0"/>
          </a:p>
          <a:p>
            <a:r>
              <a:rPr lang="en-US" altLang="zh-CN" dirty="0" smtClean="0"/>
              <a:t>Configure the web server</a:t>
            </a:r>
          </a:p>
          <a:p>
            <a:pPr lvl="1"/>
            <a:r>
              <a:rPr lang="en-US" altLang="zh-CN" dirty="0" smtClean="0"/>
              <a:t>apache / </a:t>
            </a:r>
            <a:r>
              <a:rPr lang="en-US" altLang="zh-CN" dirty="0" err="1" smtClean="0"/>
              <a:t>nginx</a:t>
            </a:r>
            <a:r>
              <a:rPr lang="en-US" altLang="zh-CN" dirty="0" smtClean="0"/>
              <a:t> / …</a:t>
            </a:r>
          </a:p>
          <a:p>
            <a:r>
              <a:rPr lang="en-US" altLang="zh-CN" dirty="0" smtClean="0"/>
              <a:t>Installation details</a:t>
            </a:r>
          </a:p>
          <a:p>
            <a:pPr lvl="1"/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wiki.egi.eu/wiki/rOCCI:ROCCI-server_Admin_Guide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47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rOCCI</a:t>
            </a:r>
            <a:r>
              <a:rPr lang="en-US" altLang="zh-CN" dirty="0" smtClean="0"/>
              <a:t> Command 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rOCCI</a:t>
            </a:r>
            <a:r>
              <a:rPr lang="en-US" altLang="zh-CN" dirty="0" smtClean="0"/>
              <a:t>-cli is a </a:t>
            </a:r>
            <a:r>
              <a:rPr lang="en-US" altLang="zh-CN" dirty="0"/>
              <a:t>ready-to-use shell client for OCCI enabled </a:t>
            </a:r>
            <a:r>
              <a:rPr lang="en-US" altLang="zh-CN" dirty="0" smtClean="0"/>
              <a:t>services</a:t>
            </a:r>
          </a:p>
          <a:p>
            <a:r>
              <a:rPr lang="en-US" altLang="zh-CN" dirty="0" smtClean="0"/>
              <a:t>Provide full features to access </a:t>
            </a:r>
            <a:r>
              <a:rPr lang="en-US" altLang="zh-CN" dirty="0" err="1" smtClean="0"/>
              <a:t>rOCCI</a:t>
            </a:r>
            <a:r>
              <a:rPr lang="en-US" altLang="zh-CN" dirty="0" smtClean="0"/>
              <a:t> server</a:t>
            </a:r>
          </a:p>
          <a:p>
            <a:r>
              <a:rPr lang="en-US" altLang="zh-CN" dirty="0" smtClean="0"/>
              <a:t>Installation</a:t>
            </a:r>
          </a:p>
          <a:p>
            <a:pPr lvl="1"/>
            <a:r>
              <a:rPr lang="en-US" altLang="zh-CN" dirty="0" smtClean="0"/>
              <a:t>Need Ruby </a:t>
            </a:r>
            <a:r>
              <a:rPr lang="en-US" altLang="zh-CN" dirty="0"/>
              <a:t>&gt;= </a:t>
            </a:r>
            <a:r>
              <a:rPr lang="en-US" altLang="zh-CN" dirty="0" smtClean="0"/>
              <a:t>1.9.3</a:t>
            </a:r>
          </a:p>
          <a:p>
            <a:pPr lvl="1"/>
            <a:r>
              <a:rPr lang="en-US" altLang="zh-CN" dirty="0"/>
              <a:t>gem install </a:t>
            </a:r>
            <a:r>
              <a:rPr lang="en-US" altLang="zh-CN" dirty="0" err="1" smtClean="0"/>
              <a:t>occi</a:t>
            </a:r>
            <a:r>
              <a:rPr lang="en-US" altLang="zh-CN" dirty="0" smtClean="0"/>
              <a:t>-cli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1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rOCCI</a:t>
            </a:r>
            <a:r>
              <a:rPr lang="en-US" altLang="zh-CN" dirty="0" smtClean="0"/>
              <a:t>-cli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List all images</a:t>
            </a:r>
          </a:p>
          <a:p>
            <a:pPr lvl="1"/>
            <a:r>
              <a:rPr lang="en-US" altLang="zh-CN" dirty="0" err="1" smtClean="0"/>
              <a:t>occi</a:t>
            </a:r>
            <a:r>
              <a:rPr lang="en-US" altLang="zh-CN" dirty="0" smtClean="0"/>
              <a:t> </a:t>
            </a:r>
            <a:r>
              <a:rPr lang="en-US" altLang="zh-CN" dirty="0"/>
              <a:t>--endpoint https://&lt;ENDPOINT&gt;:&lt;PORT&gt;/ --action list --resource </a:t>
            </a:r>
            <a:r>
              <a:rPr lang="en-US" altLang="zh-CN" dirty="0" err="1"/>
              <a:t>os_tpl</a:t>
            </a:r>
            <a:r>
              <a:rPr lang="en-US" altLang="zh-CN" dirty="0"/>
              <a:t> --</a:t>
            </a:r>
            <a:r>
              <a:rPr lang="en-US" altLang="zh-CN" dirty="0" err="1"/>
              <a:t>auth</a:t>
            </a:r>
            <a:r>
              <a:rPr lang="en-US" altLang="zh-CN" dirty="0"/>
              <a:t> x509</a:t>
            </a:r>
          </a:p>
          <a:p>
            <a:r>
              <a:rPr lang="en-US" altLang="zh-CN" dirty="0" smtClean="0"/>
              <a:t>List all resource types (CPU, Memory, …)</a:t>
            </a:r>
          </a:p>
          <a:p>
            <a:pPr lvl="1"/>
            <a:r>
              <a:rPr lang="en-US" altLang="zh-CN" dirty="0" err="1" smtClean="0"/>
              <a:t>occi</a:t>
            </a:r>
            <a:r>
              <a:rPr lang="en-US" altLang="zh-CN" dirty="0" smtClean="0"/>
              <a:t> </a:t>
            </a:r>
            <a:r>
              <a:rPr lang="en-US" altLang="zh-CN" dirty="0"/>
              <a:t>--endpoint https://&lt;ENDPOINT&gt;:&lt;PORT&gt;/ --action list --resource </a:t>
            </a:r>
            <a:r>
              <a:rPr lang="en-US" altLang="zh-CN" dirty="0" err="1"/>
              <a:t>resource_tpl</a:t>
            </a:r>
            <a:r>
              <a:rPr lang="en-US" altLang="zh-CN" dirty="0"/>
              <a:t> --</a:t>
            </a:r>
            <a:r>
              <a:rPr lang="en-US" altLang="zh-CN" dirty="0" err="1"/>
              <a:t>auth</a:t>
            </a:r>
            <a:r>
              <a:rPr lang="en-US" altLang="zh-CN" dirty="0"/>
              <a:t> x509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0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rOCCI</a:t>
            </a:r>
            <a:r>
              <a:rPr lang="en-US" altLang="zh-CN" dirty="0" smtClean="0"/>
              <a:t>-cli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 dirty="0" smtClean="0"/>
              <a:t>List all VM instances</a:t>
            </a:r>
          </a:p>
          <a:p>
            <a:pPr lvl="1"/>
            <a:r>
              <a:rPr lang="fr-FR" altLang="zh-CN" dirty="0" smtClean="0"/>
              <a:t>occi </a:t>
            </a:r>
            <a:r>
              <a:rPr lang="fr-FR" altLang="zh-CN" dirty="0"/>
              <a:t>--endpoint https://&lt;ENDPOINT&gt;:&lt;PORT&gt;/ --action list --resource compute --auth </a:t>
            </a:r>
            <a:r>
              <a:rPr lang="fr-FR" altLang="zh-CN" dirty="0" smtClean="0"/>
              <a:t>x509</a:t>
            </a:r>
          </a:p>
          <a:p>
            <a:r>
              <a:rPr lang="fr-FR" altLang="zh-CN" dirty="0" smtClean="0"/>
              <a:t>Create a new VM instances</a:t>
            </a:r>
          </a:p>
          <a:p>
            <a:pPr lvl="1"/>
            <a:r>
              <a:rPr lang="fr-FR" altLang="zh-CN" dirty="0"/>
              <a:t>occi --endpoint https://&lt;ENDPOINT&gt;:&lt;PORT&gt;/ --action describe --resource compute --auth </a:t>
            </a:r>
            <a:r>
              <a:rPr lang="fr-FR" altLang="zh-CN" dirty="0" smtClean="0"/>
              <a:t>x509</a:t>
            </a:r>
          </a:p>
          <a:p>
            <a:r>
              <a:rPr lang="fr-FR" altLang="zh-CN" dirty="0" smtClean="0"/>
              <a:t>Detail information about the VM instance</a:t>
            </a:r>
          </a:p>
          <a:p>
            <a:pPr lvl="1"/>
            <a:r>
              <a:rPr lang="fr-FR" altLang="zh-CN" dirty="0"/>
              <a:t>occi --endpoint https://&lt;ENDPOINT&gt;:&lt;PORT&gt;/ --action describe --resource /compute/&lt;OCCI_ID&gt; --auth </a:t>
            </a:r>
            <a:r>
              <a:rPr lang="fr-FR" altLang="zh-CN" dirty="0" smtClean="0"/>
              <a:t>x509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1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EC2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15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to EC2 API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EC2 API is original used for management of Amazon EC2</a:t>
            </a:r>
          </a:p>
          <a:p>
            <a:r>
              <a:rPr lang="en-US" altLang="zh-CN" dirty="0" smtClean="0"/>
              <a:t>Became a kind of standard by the powerful influence of AWS in cloud computing</a:t>
            </a:r>
          </a:p>
          <a:p>
            <a:r>
              <a:rPr lang="en-US" altLang="zh-CN" dirty="0" smtClean="0"/>
              <a:t>It is supported by many cloud managers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6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Tools for EC2 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Amazon EC2 command line tools</a:t>
            </a:r>
          </a:p>
          <a:p>
            <a:pPr lvl="1"/>
            <a:r>
              <a:rPr lang="en-US" altLang="zh-CN" dirty="0" smtClean="0"/>
              <a:t>EC2 official tools written in java</a:t>
            </a:r>
          </a:p>
          <a:p>
            <a:r>
              <a:rPr lang="en-US" altLang="zh-CN" dirty="0" smtClean="0"/>
              <a:t>euca2ools</a:t>
            </a:r>
          </a:p>
          <a:p>
            <a:pPr lvl="1"/>
            <a:r>
              <a:rPr lang="en-US" altLang="zh-CN" dirty="0"/>
              <a:t>Compatible with Amazon EC2 and IAM </a:t>
            </a:r>
            <a:r>
              <a:rPr lang="en-US" altLang="zh-CN" dirty="0" smtClean="0"/>
              <a:t>APIs</a:t>
            </a:r>
          </a:p>
          <a:p>
            <a:r>
              <a:rPr lang="en-US" altLang="zh-CN" dirty="0" err="1" smtClean="0"/>
              <a:t>econe</a:t>
            </a:r>
            <a:r>
              <a:rPr lang="en-US" altLang="zh-CN" dirty="0" smtClean="0"/>
              <a:t> tools provided by </a:t>
            </a:r>
            <a:r>
              <a:rPr lang="en-US" altLang="zh-CN" dirty="0" err="1" smtClean="0"/>
              <a:t>OpenNebula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Suitable for testing the </a:t>
            </a:r>
            <a:r>
              <a:rPr lang="en-US" altLang="zh-CN" dirty="0" err="1" smtClean="0"/>
              <a:t>OpenNebula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econe</a:t>
            </a:r>
            <a:r>
              <a:rPr lang="en-US" altLang="zh-CN" dirty="0" smtClean="0"/>
              <a:t> service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01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Configure EC2 in </a:t>
            </a:r>
            <a:r>
              <a:rPr lang="en-US" altLang="zh-CN" dirty="0" err="1" smtClean="0"/>
              <a:t>OpenNebula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Modify the configuration file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/one/</a:t>
            </a:r>
            <a:r>
              <a:rPr lang="en-US" altLang="zh-CN" dirty="0" err="1" smtClean="0"/>
              <a:t>econe.conf</a:t>
            </a:r>
            <a:endParaRPr lang="en-US" altLang="zh-CN" dirty="0" smtClean="0"/>
          </a:p>
          <a:p>
            <a:r>
              <a:rPr lang="en-US" altLang="zh-CN" dirty="0" smtClean="0"/>
              <a:t>Start </a:t>
            </a:r>
            <a:r>
              <a:rPr lang="en-US" altLang="zh-CN" dirty="0" err="1" smtClean="0"/>
              <a:t>econe</a:t>
            </a:r>
            <a:r>
              <a:rPr lang="en-US" altLang="zh-CN" dirty="0" smtClean="0"/>
              <a:t> service</a:t>
            </a:r>
          </a:p>
          <a:p>
            <a:pPr lvl="1"/>
            <a:r>
              <a:rPr lang="en-US" altLang="zh-CN" dirty="0" err="1" smtClean="0"/>
              <a:t>Econe</a:t>
            </a:r>
            <a:r>
              <a:rPr lang="en-US" altLang="zh-CN" dirty="0" smtClean="0"/>
              <a:t>-server start</a:t>
            </a:r>
          </a:p>
          <a:p>
            <a:r>
              <a:rPr lang="en-US" altLang="zh-CN" dirty="0" smtClean="0"/>
              <a:t>EC2_ACCESS_KEY is the user name</a:t>
            </a:r>
          </a:p>
          <a:p>
            <a:r>
              <a:rPr lang="en-US" altLang="zh-CN" dirty="0" smtClean="0"/>
              <a:t>EC2_SECRET_KEY is the SHA1 hashed password</a:t>
            </a:r>
          </a:p>
          <a:p>
            <a:pPr lvl="1"/>
            <a:r>
              <a:rPr lang="en-US" altLang="zh-CN" dirty="0" err="1" smtClean="0"/>
              <a:t>oneuser</a:t>
            </a:r>
            <a:r>
              <a:rPr lang="en-US" altLang="zh-CN" dirty="0" smtClean="0"/>
              <a:t> show user-name</a:t>
            </a:r>
          </a:p>
          <a:p>
            <a:r>
              <a:rPr lang="en-US" altLang="zh-CN" dirty="0" smtClean="0"/>
              <a:t>Detailed configuration</a:t>
            </a:r>
          </a:p>
          <a:p>
            <a:pPr lvl="1"/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docs.opennebula.org/4.8/advanced_administration/public_cloud/ec2qcg.html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01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Cloud Standard API</a:t>
            </a:r>
          </a:p>
          <a:p>
            <a:pPr lvl="1"/>
            <a:r>
              <a:rPr lang="en-US" altLang="zh-CN" dirty="0" smtClean="0"/>
              <a:t>OCCI</a:t>
            </a:r>
          </a:p>
          <a:p>
            <a:pPr lvl="1"/>
            <a:r>
              <a:rPr lang="en-US" altLang="zh-CN" dirty="0" smtClean="0"/>
              <a:t>EC2</a:t>
            </a:r>
          </a:p>
          <a:p>
            <a:pPr lvl="1"/>
            <a:r>
              <a:rPr lang="en-US" altLang="zh-CN" dirty="0" smtClean="0"/>
              <a:t>Other Approaches</a:t>
            </a:r>
          </a:p>
          <a:p>
            <a:r>
              <a:rPr lang="en-US" altLang="zh-CN" dirty="0" smtClean="0"/>
              <a:t>Contextualization</a:t>
            </a:r>
          </a:p>
          <a:p>
            <a:pPr lvl="1"/>
            <a:r>
              <a:rPr lang="en-US" altLang="zh-CN" dirty="0" smtClean="0"/>
              <a:t>Cloud-</a:t>
            </a:r>
            <a:r>
              <a:rPr lang="en-US" altLang="zh-CN" dirty="0" err="1" smtClean="0"/>
              <a:t>init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1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econe</a:t>
            </a:r>
            <a:r>
              <a:rPr lang="en-US" altLang="zh-CN" dirty="0" smtClean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Common environments for </a:t>
            </a:r>
            <a:r>
              <a:rPr lang="en-US" altLang="zh-CN" dirty="0" err="1" smtClean="0"/>
              <a:t>econe</a:t>
            </a:r>
            <a:r>
              <a:rPr lang="en-US" altLang="zh-CN" dirty="0" smtClean="0"/>
              <a:t> commands</a:t>
            </a:r>
          </a:p>
          <a:p>
            <a:pPr lvl="1"/>
            <a:r>
              <a:rPr lang="en-US" altLang="zh-CN" dirty="0" smtClean="0"/>
              <a:t>EC2_URL</a:t>
            </a:r>
          </a:p>
          <a:p>
            <a:pPr lvl="1"/>
            <a:r>
              <a:rPr lang="en-US" altLang="zh-CN" dirty="0" smtClean="0"/>
              <a:t>EC2_ACCESS_KEY</a:t>
            </a:r>
          </a:p>
          <a:p>
            <a:pPr lvl="1"/>
            <a:r>
              <a:rPr lang="en-US" altLang="zh-CN" dirty="0" smtClean="0"/>
              <a:t>EC2_SECRET_KEY</a:t>
            </a:r>
          </a:p>
          <a:p>
            <a:r>
              <a:rPr lang="en-US" altLang="zh-CN" dirty="0" smtClean="0"/>
              <a:t>Image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22" y="4616017"/>
            <a:ext cx="3456202" cy="8807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22" y="5716994"/>
            <a:ext cx="7435896" cy="8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econe</a:t>
            </a:r>
            <a:r>
              <a:rPr lang="en-US" altLang="zh-CN" dirty="0" smtClean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Instance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80" y="2903394"/>
            <a:ext cx="6153150" cy="781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80" y="3852738"/>
            <a:ext cx="5743575" cy="952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80" y="4973532"/>
            <a:ext cx="4429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7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EC2 SDK Example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2" y="2458026"/>
            <a:ext cx="7016574" cy="40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Approaches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9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Unified API from Client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Interacting </a:t>
            </a:r>
            <a:r>
              <a:rPr lang="en-US" altLang="zh-CN" dirty="0"/>
              <a:t>with many </a:t>
            </a:r>
            <a:r>
              <a:rPr lang="en-US" altLang="zh-CN" dirty="0" smtClean="0"/>
              <a:t>cloud </a:t>
            </a:r>
            <a:r>
              <a:rPr lang="en-US" altLang="zh-CN" dirty="0"/>
              <a:t>service providers using a unified </a:t>
            </a:r>
            <a:r>
              <a:rPr lang="en-US" altLang="zh-CN" dirty="0" smtClean="0"/>
              <a:t>API</a:t>
            </a:r>
          </a:p>
          <a:p>
            <a:r>
              <a:rPr lang="en-US" altLang="zh-CN" dirty="0" smtClean="0"/>
              <a:t>Provide different drivers for many clouds</a:t>
            </a:r>
          </a:p>
          <a:p>
            <a:r>
              <a:rPr lang="en-US" altLang="zh-CN" dirty="0" smtClean="0"/>
              <a:t>Do not need to change anything from the cloud side</a:t>
            </a:r>
          </a:p>
          <a:p>
            <a:r>
              <a:rPr lang="en-US" altLang="zh-CN" dirty="0" smtClean="0"/>
              <a:t>Related projects</a:t>
            </a:r>
            <a:endParaRPr lang="en-US" altLang="zh-CN" dirty="0"/>
          </a:p>
          <a:p>
            <a:pPr lvl="1"/>
            <a:r>
              <a:rPr lang="en-US" altLang="zh-CN" dirty="0" smtClean="0"/>
              <a:t>Apache </a:t>
            </a:r>
            <a:r>
              <a:rPr lang="en-US" altLang="zh-CN" dirty="0" err="1" smtClean="0"/>
              <a:t>Libcloud</a:t>
            </a:r>
            <a:r>
              <a:rPr lang="en-US" altLang="zh-CN" dirty="0" smtClean="0"/>
              <a:t> (python)</a:t>
            </a:r>
          </a:p>
          <a:p>
            <a:pPr lvl="1"/>
            <a:r>
              <a:rPr lang="en-US" altLang="zh-CN" dirty="0" smtClean="0"/>
              <a:t>Fog (ruby)</a:t>
            </a:r>
          </a:p>
          <a:p>
            <a:pPr lvl="1"/>
            <a:r>
              <a:rPr lang="en-US" altLang="zh-CN" dirty="0" smtClean="0"/>
              <a:t>Apache </a:t>
            </a:r>
            <a:r>
              <a:rPr lang="en-US" altLang="zh-CN" dirty="0" err="1" smtClean="0"/>
              <a:t>Deltacloud</a:t>
            </a:r>
            <a:endParaRPr lang="en-US" altLang="zh-CN" dirty="0" smtClean="0"/>
          </a:p>
          <a:p>
            <a:pPr lvl="1"/>
            <a:r>
              <a:rPr lang="en-US" altLang="zh-CN" dirty="0" err="1"/>
              <a:t>Libcloud</a:t>
            </a:r>
            <a:r>
              <a:rPr lang="en-US" altLang="zh-CN" dirty="0"/>
              <a:t> REST</a:t>
            </a:r>
          </a:p>
          <a:p>
            <a:pPr lvl="1"/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9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Libcloud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440" y="2565112"/>
            <a:ext cx="5114925" cy="28384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50918" y="3190009"/>
            <a:ext cx="1600200" cy="17664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15433" y="3016722"/>
            <a:ext cx="315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Driver could be change </a:t>
            </a:r>
            <a:r>
              <a:rPr lang="en-US" altLang="zh-CN" sz="1400" dirty="0">
                <a:solidFill>
                  <a:srgbClr val="FF0000"/>
                </a:solidFill>
              </a:rPr>
              <a:t>to </a:t>
            </a:r>
            <a:r>
              <a:rPr lang="en-US" altLang="zh-CN" sz="1400" dirty="0" smtClean="0">
                <a:solidFill>
                  <a:srgbClr val="FF0000"/>
                </a:solidFill>
              </a:rPr>
              <a:t>accommodate different clouds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8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Deltacloud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6" y="2552922"/>
            <a:ext cx="6343650" cy="1844519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60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There is No Silver Bullet for Cloud 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are still many standards</a:t>
            </a:r>
          </a:p>
          <a:p>
            <a:r>
              <a:rPr lang="en-US" altLang="zh-CN" dirty="0" smtClean="0"/>
              <a:t>Choose the one fits your needs best</a:t>
            </a:r>
          </a:p>
          <a:p>
            <a:pPr lvl="1"/>
            <a:r>
              <a:rPr lang="en-US" altLang="zh-CN" dirty="0" smtClean="0"/>
              <a:t>Supported cloud types</a:t>
            </a:r>
          </a:p>
          <a:p>
            <a:pPr lvl="1"/>
            <a:r>
              <a:rPr lang="en-US" altLang="zh-CN" dirty="0" smtClean="0"/>
              <a:t>The way to manage the cloud</a:t>
            </a:r>
          </a:p>
          <a:p>
            <a:pPr lvl="1"/>
            <a:r>
              <a:rPr lang="en-US" altLang="zh-CN" dirty="0" smtClean="0"/>
              <a:t>Need for </a:t>
            </a:r>
            <a:r>
              <a:rPr lang="en-US" altLang="zh-CN" dirty="0"/>
              <a:t>c</a:t>
            </a:r>
            <a:r>
              <a:rPr lang="en-US" altLang="zh-CN" dirty="0" smtClean="0"/>
              <a:t>loud specific features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595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Contextualization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256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</a:t>
            </a:r>
            <a:r>
              <a:rPr lang="en-US" altLang="zh-CN" dirty="0" err="1" smtClean="0"/>
              <a:t>Contextualizaton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Contextualization provides </a:t>
            </a:r>
            <a:r>
              <a:rPr lang="en-US" altLang="zh-CN" dirty="0"/>
              <a:t>boot time customization for cloud </a:t>
            </a:r>
            <a:r>
              <a:rPr lang="en-US" altLang="zh-CN" dirty="0" smtClean="0"/>
              <a:t>and virtualization </a:t>
            </a:r>
            <a:r>
              <a:rPr lang="en-US" altLang="zh-CN" dirty="0"/>
              <a:t>instances.</a:t>
            </a:r>
          </a:p>
          <a:p>
            <a:r>
              <a:rPr lang="en-US" altLang="zh-CN" dirty="0"/>
              <a:t>Service runs early during boot, retrieves user </a:t>
            </a:r>
            <a:r>
              <a:rPr lang="en-US" altLang="zh-CN" dirty="0" smtClean="0"/>
              <a:t>data from </a:t>
            </a:r>
            <a:r>
              <a:rPr lang="en-US" altLang="zh-CN" dirty="0"/>
              <a:t>an external provider and performs </a:t>
            </a:r>
            <a:r>
              <a:rPr lang="en-US" altLang="zh-CN" dirty="0" smtClean="0"/>
              <a:t>actions</a:t>
            </a:r>
          </a:p>
          <a:p>
            <a:r>
              <a:rPr lang="en-US" altLang="zh-CN" dirty="0" smtClean="0"/>
              <a:t>Could build various VM instances with the same image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15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 Standard API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5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Contextualization Methods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Amiconfig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User-data</a:t>
            </a:r>
          </a:p>
          <a:p>
            <a:r>
              <a:rPr lang="en-US" altLang="zh-CN" dirty="0" smtClean="0"/>
              <a:t>HEPIX</a:t>
            </a:r>
          </a:p>
          <a:p>
            <a:r>
              <a:rPr lang="en-US" altLang="zh-CN" dirty="0" smtClean="0"/>
              <a:t>Cloud-</a:t>
            </a:r>
            <a:r>
              <a:rPr lang="en-US" altLang="zh-CN" dirty="0" err="1" smtClean="0"/>
              <a:t>init</a:t>
            </a:r>
            <a:endParaRPr lang="en-US" altLang="zh-CN" dirty="0" smtClean="0"/>
          </a:p>
          <a:p>
            <a:r>
              <a:rPr lang="en-US" altLang="zh-CN" dirty="0" err="1" smtClean="0"/>
              <a:t>Vmcontext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OpenNebula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622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Cloud-</a:t>
            </a:r>
            <a:r>
              <a:rPr lang="en-US" altLang="zh-CN" dirty="0" err="1" smtClean="0"/>
              <a:t>init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Supported </a:t>
            </a:r>
            <a:r>
              <a:rPr lang="en-US" altLang="zh-CN" dirty="0"/>
              <a:t>user data formats:</a:t>
            </a:r>
          </a:p>
          <a:p>
            <a:pPr lvl="1"/>
            <a:r>
              <a:rPr lang="en-US" altLang="zh-CN" dirty="0"/>
              <a:t>Shell scripts (starts with #!)</a:t>
            </a:r>
          </a:p>
          <a:p>
            <a:pPr lvl="1"/>
            <a:r>
              <a:rPr lang="en-US" altLang="zh-CN" dirty="0"/>
              <a:t>Cloud </a:t>
            </a:r>
            <a:r>
              <a:rPr lang="en-US" altLang="zh-CN" dirty="0" err="1"/>
              <a:t>config</a:t>
            </a:r>
            <a:r>
              <a:rPr lang="en-US" altLang="zh-CN" dirty="0"/>
              <a:t> files (starts with #cloud-</a:t>
            </a:r>
            <a:r>
              <a:rPr lang="en-US" altLang="zh-CN" dirty="0" err="1"/>
              <a:t>config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/>
              <a:t>Standard YAML syntax available for many common configuration operations.</a:t>
            </a:r>
          </a:p>
          <a:p>
            <a:pPr lvl="1"/>
            <a:r>
              <a:rPr lang="en-US" altLang="zh-CN" dirty="0"/>
              <a:t>MIME multipart archive.</a:t>
            </a:r>
          </a:p>
          <a:p>
            <a:pPr lvl="2"/>
            <a:r>
              <a:rPr lang="en-US" altLang="zh-CN" dirty="0"/>
              <a:t>Custom part handling also available.</a:t>
            </a:r>
          </a:p>
          <a:p>
            <a:r>
              <a:rPr lang="en-US" altLang="zh-CN" dirty="0"/>
              <a:t>Modular and highly configurable.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82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Modules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cloud-</a:t>
            </a:r>
            <a:r>
              <a:rPr lang="en-US" altLang="zh-CN" dirty="0" err="1"/>
              <a:t>init</a:t>
            </a:r>
            <a:r>
              <a:rPr lang="en-US" altLang="zh-CN" dirty="0"/>
              <a:t> has modules for handling:</a:t>
            </a:r>
          </a:p>
          <a:p>
            <a:pPr lvl="1"/>
            <a:r>
              <a:rPr lang="en-US" altLang="zh-CN" dirty="0" smtClean="0"/>
              <a:t>Disk </a:t>
            </a:r>
            <a:r>
              <a:rPr lang="en-US" altLang="zh-CN" dirty="0"/>
              <a:t>configuration</a:t>
            </a:r>
          </a:p>
          <a:p>
            <a:pPr lvl="1"/>
            <a:r>
              <a:rPr lang="en-US" altLang="zh-CN" dirty="0" smtClean="0"/>
              <a:t>Command </a:t>
            </a:r>
            <a:r>
              <a:rPr lang="en-US" altLang="zh-CN" dirty="0"/>
              <a:t>execution</a:t>
            </a:r>
          </a:p>
          <a:p>
            <a:pPr lvl="1"/>
            <a:r>
              <a:rPr lang="en-US" altLang="zh-CN" dirty="0" smtClean="0"/>
              <a:t>Creating </a:t>
            </a:r>
            <a:r>
              <a:rPr lang="en-US" altLang="zh-CN" dirty="0"/>
              <a:t>users and groups</a:t>
            </a:r>
          </a:p>
          <a:p>
            <a:pPr lvl="1"/>
            <a:r>
              <a:rPr lang="en-US" altLang="zh-CN" dirty="0" smtClean="0"/>
              <a:t>Package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 smtClean="0"/>
              <a:t>Writing </a:t>
            </a:r>
            <a:r>
              <a:rPr lang="en-US" altLang="zh-CN" dirty="0"/>
              <a:t>content files</a:t>
            </a:r>
          </a:p>
          <a:p>
            <a:pPr lvl="1"/>
            <a:r>
              <a:rPr lang="en-US" altLang="zh-CN" dirty="0" smtClean="0"/>
              <a:t>Bootstrapping </a:t>
            </a:r>
            <a:r>
              <a:rPr lang="en-US" altLang="zh-CN" dirty="0"/>
              <a:t>Chef/Puppet</a:t>
            </a:r>
          </a:p>
          <a:p>
            <a:r>
              <a:rPr lang="en-US" altLang="zh-CN" dirty="0"/>
              <a:t>Additional modules can be written in Python </a:t>
            </a:r>
            <a:r>
              <a:rPr lang="en-US" altLang="zh-CN" dirty="0" smtClean="0"/>
              <a:t>if desired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66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Categories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meta-data is provided by the cloud platform.</a:t>
            </a:r>
          </a:p>
          <a:p>
            <a:r>
              <a:rPr lang="en-US" altLang="zh-CN" dirty="0"/>
              <a:t>user-data is a chunk of arbitrary data the </a:t>
            </a:r>
            <a:r>
              <a:rPr lang="en-US" altLang="zh-CN" dirty="0" smtClean="0"/>
              <a:t>user provides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Retrieved from data source and saved </a:t>
            </a:r>
            <a:r>
              <a:rPr lang="en-US" altLang="zh-CN" dirty="0" smtClean="0"/>
              <a:t>to /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/lib/cloud/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4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can 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Do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may already be using it</a:t>
            </a:r>
            <a:r>
              <a:rPr lang="en-US" altLang="zh-CN" dirty="0" smtClean="0"/>
              <a:t>!</a:t>
            </a:r>
            <a:endParaRPr lang="en-US" altLang="zh-CN" dirty="0"/>
          </a:p>
          <a:p>
            <a:pPr lvl="1"/>
            <a:r>
              <a:rPr lang="en-US" altLang="zh-CN" dirty="0" smtClean="0"/>
              <a:t>Injects </a:t>
            </a:r>
            <a:r>
              <a:rPr lang="en-US" altLang="zh-CN" dirty="0"/>
              <a:t>SSH keys.</a:t>
            </a:r>
          </a:p>
          <a:p>
            <a:pPr lvl="1"/>
            <a:r>
              <a:rPr lang="en-US" altLang="zh-CN" dirty="0" smtClean="0"/>
              <a:t>Grows </a:t>
            </a:r>
            <a:r>
              <a:rPr lang="en-US" altLang="zh-CN" dirty="0"/>
              <a:t>root </a:t>
            </a:r>
            <a:r>
              <a:rPr lang="en-US" altLang="zh-CN" dirty="0" err="1"/>
              <a:t>filesystems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Other module support tasks such </a:t>
            </a:r>
            <a:r>
              <a:rPr lang="en-US" altLang="zh-CN" dirty="0" smtClean="0"/>
              <a:t>as</a:t>
            </a:r>
            <a:endParaRPr lang="en-US" altLang="zh-CN" dirty="0"/>
          </a:p>
          <a:p>
            <a:pPr lvl="1"/>
            <a:r>
              <a:rPr lang="en-US" altLang="zh-CN" dirty="0" smtClean="0"/>
              <a:t>Setting </a:t>
            </a:r>
            <a:r>
              <a:rPr lang="en-US" altLang="zh-CN" dirty="0"/>
              <a:t>the hostname.</a:t>
            </a:r>
          </a:p>
          <a:p>
            <a:pPr lvl="1"/>
            <a:r>
              <a:rPr lang="en-US" altLang="zh-CN" dirty="0" smtClean="0"/>
              <a:t>Setting </a:t>
            </a:r>
            <a:r>
              <a:rPr lang="en-US" altLang="zh-CN" dirty="0"/>
              <a:t>the root password.</a:t>
            </a:r>
          </a:p>
          <a:p>
            <a:pPr lvl="1"/>
            <a:r>
              <a:rPr lang="en-US" altLang="zh-CN" dirty="0" smtClean="0"/>
              <a:t>Setting </a:t>
            </a:r>
            <a:r>
              <a:rPr lang="en-US" altLang="zh-CN" dirty="0"/>
              <a:t>locale and time zone.</a:t>
            </a:r>
          </a:p>
          <a:p>
            <a:pPr lvl="1"/>
            <a:r>
              <a:rPr lang="en-US" altLang="zh-CN" dirty="0" smtClean="0"/>
              <a:t>Running </a:t>
            </a:r>
            <a:r>
              <a:rPr lang="en-US" altLang="zh-CN" dirty="0"/>
              <a:t>custom scripts.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408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User-data </a:t>
            </a:r>
            <a:r>
              <a:rPr lang="en-US" altLang="zh-CN" dirty="0" smtClean="0"/>
              <a:t>Examples</a:t>
            </a:r>
            <a:endParaRPr lang="en-US" altLang="zh-CN" dirty="0"/>
          </a:p>
          <a:p>
            <a:r>
              <a:rPr lang="en-US" altLang="zh-CN" dirty="0"/>
              <a:t>Upgrading and installing packages:</a:t>
            </a:r>
          </a:p>
          <a:p>
            <a:pPr lvl="1"/>
            <a:r>
              <a:rPr lang="en-US" altLang="zh-CN" dirty="0"/>
              <a:t>#</a:t>
            </a:r>
            <a:r>
              <a:rPr lang="en-US" altLang="zh-CN" dirty="0" err="1"/>
              <a:t>cloud­config</a:t>
            </a:r>
            <a:endParaRPr lang="en-US" altLang="zh-CN" dirty="0"/>
          </a:p>
          <a:p>
            <a:pPr lvl="1"/>
            <a:r>
              <a:rPr lang="en-US" altLang="zh-CN" dirty="0" err="1"/>
              <a:t>package_upgrade</a:t>
            </a:r>
            <a:r>
              <a:rPr lang="en-US" altLang="zh-CN" dirty="0"/>
              <a:t>: true</a:t>
            </a:r>
          </a:p>
          <a:p>
            <a:pPr lvl="1"/>
            <a:r>
              <a:rPr lang="en-US" altLang="zh-CN" dirty="0"/>
              <a:t>packages:</a:t>
            </a:r>
          </a:p>
          <a:p>
            <a:pPr lvl="1"/>
            <a:r>
              <a:rPr lang="en-US" altLang="zh-CN" dirty="0" smtClean="0"/>
              <a:t>-­ </a:t>
            </a:r>
            <a:r>
              <a:rPr lang="en-US" altLang="zh-CN" dirty="0" err="1"/>
              <a:t>git</a:t>
            </a:r>
            <a:endParaRPr lang="en-US" altLang="zh-CN" dirty="0"/>
          </a:p>
          <a:p>
            <a:pPr lvl="1"/>
            <a:r>
              <a:rPr lang="en-US" altLang="zh-CN" dirty="0" smtClean="0"/>
              <a:t>­- </a:t>
            </a:r>
            <a:r>
              <a:rPr lang="en-US" altLang="zh-CN" dirty="0"/>
              <a:t>screen</a:t>
            </a:r>
          </a:p>
          <a:p>
            <a:pPr lvl="1"/>
            <a:r>
              <a:rPr lang="en-US" altLang="zh-CN" dirty="0" smtClean="0"/>
              <a:t>­- </a:t>
            </a:r>
            <a:r>
              <a:rPr lang="en-US" altLang="zh-CN" dirty="0" err="1"/>
              <a:t>vim­enhanced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23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Run an arbitrary command:</a:t>
            </a:r>
          </a:p>
          <a:p>
            <a:r>
              <a:rPr lang="en-US" altLang="zh-CN" dirty="0"/>
              <a:t>#</a:t>
            </a:r>
            <a:r>
              <a:rPr lang="en-US" altLang="zh-CN" dirty="0" err="1"/>
              <a:t>cloud­config</a:t>
            </a:r>
            <a:endParaRPr lang="en-US" altLang="zh-CN" dirty="0"/>
          </a:p>
          <a:p>
            <a:r>
              <a:rPr lang="en-US" altLang="zh-CN" dirty="0" err="1"/>
              <a:t>runcmd</a:t>
            </a:r>
            <a:r>
              <a:rPr lang="en-US" altLang="zh-CN" dirty="0"/>
              <a:t>:</a:t>
            </a:r>
          </a:p>
          <a:p>
            <a:r>
              <a:rPr lang="en-US" altLang="zh-CN" dirty="0" smtClean="0"/>
              <a:t>-­ </a:t>
            </a:r>
            <a:r>
              <a:rPr lang="en-US" altLang="zh-CN" dirty="0" err="1"/>
              <a:t>rhnreg_ks</a:t>
            </a:r>
            <a:r>
              <a:rPr lang="en-US" altLang="zh-CN" dirty="0"/>
              <a:t> ­­</a:t>
            </a:r>
            <a:r>
              <a:rPr lang="en-US" altLang="zh-CN" dirty="0" err="1"/>
              <a:t>activationkey</a:t>
            </a:r>
            <a:r>
              <a:rPr lang="en-US" altLang="zh-CN" dirty="0"/>
              <a:t>=3753</a:t>
            </a:r>
            <a:r>
              <a:rPr lang="en-US" altLang="zh-CN" dirty="0" smtClean="0"/>
              <a:t>...</a:t>
            </a:r>
            <a:endParaRPr lang="en-US" altLang="zh-CN" dirty="0"/>
          </a:p>
          <a:p>
            <a:r>
              <a:rPr lang="en-US" altLang="zh-CN" dirty="0"/>
              <a:t>Or:</a:t>
            </a:r>
          </a:p>
          <a:p>
            <a:r>
              <a:rPr lang="en-US" altLang="zh-CN" dirty="0"/>
              <a:t>#!/bin/bash</a:t>
            </a:r>
          </a:p>
          <a:p>
            <a:r>
              <a:rPr lang="en-US" altLang="zh-CN" dirty="0" err="1"/>
              <a:t>rhnreg_ks</a:t>
            </a:r>
            <a:r>
              <a:rPr lang="en-US" altLang="zh-CN" dirty="0"/>
              <a:t> ­­</a:t>
            </a:r>
            <a:r>
              <a:rPr lang="en-US" altLang="zh-CN" dirty="0" err="1"/>
              <a:t>activationkey</a:t>
            </a:r>
            <a:r>
              <a:rPr lang="en-US" altLang="zh-CN" dirty="0"/>
              <a:t>=3753...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38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Enable 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in Image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enabled image</a:t>
            </a:r>
          </a:p>
          <a:p>
            <a:r>
              <a:rPr lang="en-US" altLang="zh-CN" dirty="0" smtClean="0"/>
              <a:t>Install 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package via yum in the guest OS</a:t>
            </a:r>
          </a:p>
          <a:p>
            <a:pPr lvl="1"/>
            <a:r>
              <a:rPr lang="en-US" altLang="zh-CN" dirty="0" smtClean="0"/>
              <a:t>Enable EPEL repository</a:t>
            </a:r>
          </a:p>
          <a:p>
            <a:pPr lvl="1"/>
            <a:r>
              <a:rPr lang="en-US" altLang="zh-CN" dirty="0" smtClean="0"/>
              <a:t>yum install cloud-</a:t>
            </a:r>
            <a:r>
              <a:rPr lang="en-US" altLang="zh-CN" dirty="0" err="1" smtClean="0"/>
              <a:t>init</a:t>
            </a:r>
            <a:endParaRPr lang="en-US" altLang="zh-CN" dirty="0" smtClean="0"/>
          </a:p>
          <a:p>
            <a:r>
              <a:rPr lang="en-US" altLang="zh-CN" dirty="0" smtClean="0"/>
              <a:t>Make new image from the above instance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9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it </a:t>
            </a:r>
            <a:r>
              <a:rPr lang="en-US" altLang="zh-CN" dirty="0" smtClean="0"/>
              <a:t>work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/>
              <a:t>- OpenStack / </a:t>
            </a:r>
            <a:r>
              <a:rPr lang="en-US" altLang="zh-CN" dirty="0" smtClean="0"/>
              <a:t>EC2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Accesses </a:t>
            </a:r>
            <a:r>
              <a:rPr lang="en-US" altLang="zh-CN" dirty="0"/>
              <a:t>metadata service at</a:t>
            </a:r>
          </a:p>
          <a:p>
            <a:pPr lvl="1"/>
            <a:r>
              <a:rPr lang="en-US" altLang="zh-CN" dirty="0" smtClean="0"/>
              <a:t>http</a:t>
            </a:r>
            <a:r>
              <a:rPr lang="en-US" altLang="zh-CN" dirty="0"/>
              <a:t>://169.254.169.254/latest/meta-data</a:t>
            </a:r>
          </a:p>
          <a:p>
            <a:pPr lvl="1"/>
            <a:r>
              <a:rPr lang="en-US" altLang="zh-CN" dirty="0" smtClean="0"/>
              <a:t>http</a:t>
            </a:r>
            <a:r>
              <a:rPr lang="en-US" altLang="zh-CN" dirty="0"/>
              <a:t>://169.254.169.254/latest/user-data</a:t>
            </a:r>
          </a:p>
          <a:p>
            <a:r>
              <a:rPr lang="en-US" altLang="zh-CN" dirty="0"/>
              <a:t>NAT rules on your network controller make </a:t>
            </a:r>
            <a:r>
              <a:rPr lang="en-US" altLang="zh-CN" dirty="0" smtClean="0"/>
              <a:t>this work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Service provided by nova-</a:t>
            </a:r>
            <a:r>
              <a:rPr lang="en-US" altLang="zh-CN" dirty="0" err="1"/>
              <a:t>api</a:t>
            </a:r>
            <a:r>
              <a:rPr lang="en-US" altLang="zh-CN" dirty="0"/>
              <a:t> (accessed via </a:t>
            </a:r>
            <a:r>
              <a:rPr lang="en-US" altLang="zh-CN" dirty="0" smtClean="0"/>
              <a:t>per-router </a:t>
            </a:r>
            <a:r>
              <a:rPr lang="en-US" altLang="zh-CN" dirty="0"/>
              <a:t>neutron-metadata-proxy when </a:t>
            </a:r>
            <a:r>
              <a:rPr lang="en-US" altLang="zh-CN" dirty="0" smtClean="0"/>
              <a:t>using Neutron</a:t>
            </a:r>
            <a:r>
              <a:rPr lang="en-US" altLang="zh-CN" dirty="0"/>
              <a:t>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41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does it </a:t>
            </a:r>
            <a:r>
              <a:rPr lang="en-US" altLang="zh-CN" dirty="0" smtClean="0"/>
              <a:t>work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/>
              <a:t>- </a:t>
            </a:r>
            <a:r>
              <a:rPr lang="en-US" altLang="zh-CN" dirty="0" err="1" smtClean="0"/>
              <a:t>OpenNebula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Try to find the CONTEXT ISO disk created by </a:t>
            </a:r>
            <a:r>
              <a:rPr lang="en-US" altLang="zh-CN" dirty="0" err="1" smtClean="0"/>
              <a:t>OpenNebula</a:t>
            </a:r>
            <a:endParaRPr lang="en-US" altLang="zh-CN" dirty="0" smtClean="0"/>
          </a:p>
          <a:p>
            <a:r>
              <a:rPr lang="en-US" altLang="zh-CN" dirty="0" smtClean="0"/>
              <a:t>Find the context.sh file in the ISO image</a:t>
            </a:r>
          </a:p>
          <a:p>
            <a:pPr lvl="1"/>
            <a:r>
              <a:rPr lang="en-US" altLang="zh-CN" dirty="0" smtClean="0"/>
              <a:t>Configure the network with the variables</a:t>
            </a:r>
          </a:p>
          <a:p>
            <a:pPr lvl="1"/>
            <a:r>
              <a:rPr lang="en-US" altLang="zh-CN" dirty="0" smtClean="0"/>
              <a:t>Get the USER_DATA and run it as 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script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45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 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Cloud API (Application Programming Interfaces)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API through network</a:t>
            </a:r>
          </a:p>
          <a:p>
            <a:pPr lvl="1"/>
            <a:r>
              <a:rPr lang="en-US" altLang="zh-CN" dirty="0" smtClean="0"/>
              <a:t>Almost all based on the HTTP protocol</a:t>
            </a:r>
          </a:p>
          <a:p>
            <a:pPr lvl="2"/>
            <a:r>
              <a:rPr lang="en-US" altLang="zh-CN" dirty="0" smtClean="0"/>
              <a:t>Independent on programming language</a:t>
            </a:r>
          </a:p>
          <a:p>
            <a:pPr lvl="2"/>
            <a:r>
              <a:rPr lang="en-US" altLang="zh-CN" dirty="0" smtClean="0"/>
              <a:t>RESTful / XML-RPC / SOAP / …</a:t>
            </a:r>
          </a:p>
          <a:p>
            <a:pPr lvl="1"/>
            <a:r>
              <a:rPr lang="en-US" altLang="zh-CN" dirty="0" smtClean="0"/>
              <a:t>Web portal and command lines running upon cloud API</a:t>
            </a:r>
          </a:p>
          <a:p>
            <a:r>
              <a:rPr lang="en-US" altLang="zh-CN" dirty="0" smtClean="0"/>
              <a:t>Cloud SDK </a:t>
            </a:r>
            <a:r>
              <a:rPr lang="en-US" altLang="zh-CN" dirty="0"/>
              <a:t>(Software </a:t>
            </a:r>
            <a:r>
              <a:rPr lang="en-US" altLang="zh-CN" dirty="0" smtClean="0"/>
              <a:t>Development Kit)</a:t>
            </a:r>
          </a:p>
          <a:p>
            <a:pPr lvl="1"/>
            <a:r>
              <a:rPr lang="en-US" altLang="zh-CN" dirty="0" smtClean="0"/>
              <a:t>Provide easy access to cloud API</a:t>
            </a:r>
          </a:p>
          <a:p>
            <a:pPr lvl="1"/>
            <a:r>
              <a:rPr lang="en-US" altLang="zh-CN" dirty="0" smtClean="0"/>
              <a:t>Implementations for multiple programming languages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24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Cloud-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for </a:t>
            </a:r>
            <a:r>
              <a:rPr lang="en-US" altLang="zh-CN" dirty="0" err="1" smtClean="0"/>
              <a:t>OpenNebula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Need a little modification of configuration</a:t>
            </a:r>
          </a:p>
          <a:p>
            <a:r>
              <a:rPr lang="en-US" altLang="zh-CN" dirty="0" smtClean="0"/>
              <a:t>Use the </a:t>
            </a:r>
            <a:r>
              <a:rPr lang="en-US" altLang="zh-CN" dirty="0" err="1" smtClean="0"/>
              <a:t>OpenNebula</a:t>
            </a:r>
            <a:r>
              <a:rPr lang="en-US" altLang="zh-CN" dirty="0" smtClean="0"/>
              <a:t> data source</a:t>
            </a:r>
          </a:p>
          <a:p>
            <a:r>
              <a:rPr lang="en-US" altLang="zh-CN" dirty="0" smtClean="0"/>
              <a:t>Edit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/cloud/</a:t>
            </a:r>
            <a:r>
              <a:rPr lang="en-US" altLang="zh-CN" dirty="0" err="1" smtClean="0"/>
              <a:t>cloud.cfg</a:t>
            </a:r>
            <a:r>
              <a:rPr lang="en-US" altLang="zh-CN" dirty="0" smtClean="0"/>
              <a:t> in VM and add: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94" y="3872366"/>
            <a:ext cx="3041957" cy="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7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Set USER_DATA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0" y="2489200"/>
            <a:ext cx="7878168" cy="31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20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73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 Provider Specific 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Specific </a:t>
            </a:r>
            <a:r>
              <a:rPr lang="en-US" altLang="zh-CN" dirty="0"/>
              <a:t>for certain cloud manager</a:t>
            </a:r>
          </a:p>
          <a:p>
            <a:r>
              <a:rPr lang="en-US" altLang="zh-CN" dirty="0"/>
              <a:t>Each cloud manager usually has its own API</a:t>
            </a:r>
          </a:p>
          <a:p>
            <a:pPr lvl="1"/>
            <a:r>
              <a:rPr lang="en-US" altLang="zh-CN" dirty="0" err="1" smtClean="0"/>
              <a:t>OpenNebula</a:t>
            </a:r>
            <a:endParaRPr lang="en-US" altLang="zh-CN" dirty="0" smtClean="0"/>
          </a:p>
          <a:p>
            <a:pPr lvl="2"/>
            <a:r>
              <a:rPr lang="en-US" altLang="zh-CN" dirty="0"/>
              <a:t>OCA </a:t>
            </a:r>
            <a:r>
              <a:rPr lang="en-US" altLang="zh-CN" dirty="0" smtClean="0"/>
              <a:t>(XML-RPC)</a:t>
            </a:r>
          </a:p>
          <a:p>
            <a:pPr lvl="1"/>
            <a:r>
              <a:rPr lang="en-US" altLang="zh-CN" dirty="0" smtClean="0"/>
              <a:t>OpenStack</a:t>
            </a:r>
          </a:p>
          <a:p>
            <a:pPr lvl="2"/>
            <a:r>
              <a:rPr lang="en-US" altLang="zh-CN" dirty="0" smtClean="0"/>
              <a:t>Nova API</a:t>
            </a:r>
          </a:p>
          <a:p>
            <a:r>
              <a:rPr lang="en-US" altLang="zh-CN" dirty="0" smtClean="0"/>
              <a:t>May provided several SDKs for different programming languages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1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 Standard 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All clouds are providing similar functionalities</a:t>
            </a:r>
          </a:p>
          <a:p>
            <a:pPr lvl="1"/>
            <a:r>
              <a:rPr lang="en-US" altLang="zh-CN" dirty="0" smtClean="0"/>
              <a:t>It is possible to use a unique way to manage different cloud types</a:t>
            </a:r>
          </a:p>
          <a:p>
            <a:r>
              <a:rPr lang="en-US" altLang="zh-CN" dirty="0" smtClean="0"/>
              <a:t>Cross-platform</a:t>
            </a:r>
          </a:p>
          <a:p>
            <a:pPr lvl="1"/>
            <a:r>
              <a:rPr lang="en-US" altLang="zh-CN" dirty="0" smtClean="0"/>
              <a:t>Control </a:t>
            </a:r>
            <a:r>
              <a:rPr lang="en-US" altLang="zh-CN" dirty="0"/>
              <a:t>different </a:t>
            </a:r>
            <a:r>
              <a:rPr lang="en-US" altLang="zh-CN" dirty="0" smtClean="0"/>
              <a:t>cloud types with the </a:t>
            </a:r>
            <a:r>
              <a:rPr lang="en-US" altLang="zh-CN" dirty="0"/>
              <a:t>same interface</a:t>
            </a:r>
            <a:endParaRPr lang="zh-CN" altLang="en-US" dirty="0"/>
          </a:p>
          <a:p>
            <a:r>
              <a:rPr lang="en-US" altLang="zh-CN" dirty="0" smtClean="0"/>
              <a:t>Easier to deal with cloud </a:t>
            </a:r>
            <a:r>
              <a:rPr lang="en-US" altLang="zh-CN" dirty="0"/>
              <a:t>bursting and federation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7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Weakness of Cloud Standard 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Not full-featured API for a specified cloud</a:t>
            </a:r>
          </a:p>
          <a:p>
            <a:pPr lvl="1"/>
            <a:r>
              <a:rPr lang="en-US" altLang="zh-CN" dirty="0" smtClean="0"/>
              <a:t>General design</a:t>
            </a:r>
          </a:p>
          <a:p>
            <a:r>
              <a:rPr lang="en-US" altLang="zh-CN" dirty="0" smtClean="0"/>
              <a:t>Need extra configuration or installation for the cloud</a:t>
            </a:r>
          </a:p>
          <a:p>
            <a:pPr lvl="1"/>
            <a:r>
              <a:rPr lang="en-US" altLang="zh-CN" dirty="0" smtClean="0"/>
              <a:t>Configuration</a:t>
            </a:r>
          </a:p>
          <a:p>
            <a:pPr lvl="1"/>
            <a:r>
              <a:rPr lang="en-US" altLang="zh-CN" dirty="0" smtClean="0"/>
              <a:t>Installation of </a:t>
            </a:r>
            <a:r>
              <a:rPr lang="en-US" altLang="zh-CN" dirty="0"/>
              <a:t>some </a:t>
            </a:r>
            <a:r>
              <a:rPr lang="en-US" altLang="zh-CN" dirty="0" smtClean="0"/>
              <a:t>intermediate services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73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OCCI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to </a:t>
            </a:r>
            <a:r>
              <a:rPr lang="en-US" altLang="zh-CN" dirty="0" smtClean="0"/>
              <a:t>OCCI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dirty="0"/>
              <a:t>pen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loud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omputing </a:t>
            </a:r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en-US" altLang="zh-CN" dirty="0"/>
              <a:t>nterface</a:t>
            </a:r>
          </a:p>
          <a:p>
            <a:r>
              <a:rPr lang="en-US" altLang="zh-CN" dirty="0" smtClean="0"/>
              <a:t>Protocol and API for management of cloud service resources</a:t>
            </a:r>
          </a:p>
          <a:p>
            <a:r>
              <a:rPr lang="en-US" altLang="zh-CN" dirty="0" smtClean="0"/>
              <a:t>OCCI is an </a:t>
            </a:r>
            <a:r>
              <a:rPr lang="en-US" altLang="zh-CN" dirty="0"/>
              <a:t>open </a:t>
            </a:r>
            <a:r>
              <a:rPr lang="en-US" altLang="zh-CN" dirty="0" smtClean="0"/>
              <a:t>specification</a:t>
            </a:r>
          </a:p>
          <a:p>
            <a:pPr lvl="1"/>
            <a:r>
              <a:rPr lang="en-US" altLang="zh-CN" dirty="0" smtClean="0"/>
              <a:t>Need implementations to put it into practice</a:t>
            </a:r>
          </a:p>
          <a:p>
            <a:r>
              <a:rPr lang="en-US" altLang="zh-CN" dirty="0" smtClean="0"/>
              <a:t>Used as the second API for clouds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36" y="4268778"/>
            <a:ext cx="3688773" cy="25094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2" y="4947502"/>
            <a:ext cx="2517440" cy="11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离子会议室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3531</TotalTime>
  <Words>1080</Words>
  <Application>Microsoft Office PowerPoint</Application>
  <PresentationFormat>全屏显示(4:3)</PresentationFormat>
  <Paragraphs>263</Paragraphs>
  <Slides>42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离子会议室</vt:lpstr>
      <vt:lpstr>Cloud Standard API and Contextualization</vt:lpstr>
      <vt:lpstr>Content</vt:lpstr>
      <vt:lpstr>Cloud Standard API</vt:lpstr>
      <vt:lpstr>Cloud API</vt:lpstr>
      <vt:lpstr>Cloud Provider Specific API</vt:lpstr>
      <vt:lpstr>Cloud Standard API</vt:lpstr>
      <vt:lpstr>Weakness of Cloud Standard API</vt:lpstr>
      <vt:lpstr>OCCI</vt:lpstr>
      <vt:lpstr>Introduction to OCCI</vt:lpstr>
      <vt:lpstr>OCCI in Action</vt:lpstr>
      <vt:lpstr>rOCCI</vt:lpstr>
      <vt:lpstr>Adding OCCI support for OpenNebula</vt:lpstr>
      <vt:lpstr>rOCCI Command Line</vt:lpstr>
      <vt:lpstr>rOCCI-cli Examples</vt:lpstr>
      <vt:lpstr>rOCCI-cli Examples</vt:lpstr>
      <vt:lpstr>EC2</vt:lpstr>
      <vt:lpstr>Introduction to EC2 API</vt:lpstr>
      <vt:lpstr>Tools for EC2 API</vt:lpstr>
      <vt:lpstr>Configure EC2 in OpenNebula</vt:lpstr>
      <vt:lpstr>econe Examples</vt:lpstr>
      <vt:lpstr>econe Examples</vt:lpstr>
      <vt:lpstr>EC2 SDK Example</vt:lpstr>
      <vt:lpstr>Other Approaches</vt:lpstr>
      <vt:lpstr>Unified API from Client</vt:lpstr>
      <vt:lpstr>Libcloud</vt:lpstr>
      <vt:lpstr>Deltacloud</vt:lpstr>
      <vt:lpstr>There is No Silver Bullet for Cloud API</vt:lpstr>
      <vt:lpstr>Contextualization</vt:lpstr>
      <vt:lpstr>What is Contextualizaton</vt:lpstr>
      <vt:lpstr>Contextualization Methods</vt:lpstr>
      <vt:lpstr>Cloud-init</vt:lpstr>
      <vt:lpstr>Cloud-init Modules</vt:lpstr>
      <vt:lpstr>Data Categories</vt:lpstr>
      <vt:lpstr>What can cloud-init Do</vt:lpstr>
      <vt:lpstr>Examples</vt:lpstr>
      <vt:lpstr>Examples</vt:lpstr>
      <vt:lpstr>Enable Cloud-init in Image</vt:lpstr>
      <vt:lpstr>How does it work  - OpenStack / EC2</vt:lpstr>
      <vt:lpstr>How does it work  - OpenNebula</vt:lpstr>
      <vt:lpstr>Cloud-init for OpenNebula</vt:lpstr>
      <vt:lpstr>Set USER_DATA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API</dc:title>
  <dc:creator>zhaoxh</dc:creator>
  <cp:lastModifiedBy>caihao</cp:lastModifiedBy>
  <cp:revision>278</cp:revision>
  <dcterms:created xsi:type="dcterms:W3CDTF">2015-08-27T02:45:21Z</dcterms:created>
  <dcterms:modified xsi:type="dcterms:W3CDTF">2015-09-09T02:19:05Z</dcterms:modified>
</cp:coreProperties>
</file>