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4" r:id="rId2"/>
  </p:sldMasterIdLst>
  <p:notesMasterIdLst>
    <p:notesMasterId r:id="rId43"/>
  </p:notesMasterIdLst>
  <p:sldIdLst>
    <p:sldId id="256" r:id="rId3"/>
    <p:sldId id="258" r:id="rId4"/>
    <p:sldId id="259" r:id="rId5"/>
    <p:sldId id="261" r:id="rId6"/>
    <p:sldId id="270" r:id="rId7"/>
    <p:sldId id="271" r:id="rId8"/>
    <p:sldId id="287" r:id="rId9"/>
    <p:sldId id="288" r:id="rId10"/>
    <p:sldId id="289" r:id="rId11"/>
    <p:sldId id="290" r:id="rId12"/>
    <p:sldId id="294" r:id="rId13"/>
    <p:sldId id="295" r:id="rId14"/>
    <p:sldId id="296" r:id="rId15"/>
    <p:sldId id="297" r:id="rId16"/>
    <p:sldId id="293" r:id="rId17"/>
    <p:sldId id="298" r:id="rId18"/>
    <p:sldId id="305" r:id="rId19"/>
    <p:sldId id="300" r:id="rId20"/>
    <p:sldId id="301" r:id="rId21"/>
    <p:sldId id="302" r:id="rId22"/>
    <p:sldId id="303" r:id="rId23"/>
    <p:sldId id="266" r:id="rId24"/>
    <p:sldId id="267" r:id="rId25"/>
    <p:sldId id="268" r:id="rId26"/>
    <p:sldId id="269" r:id="rId27"/>
    <p:sldId id="273" r:id="rId28"/>
    <p:sldId id="274" r:id="rId29"/>
    <p:sldId id="306" r:id="rId30"/>
    <p:sldId id="307" r:id="rId31"/>
    <p:sldId id="309" r:id="rId32"/>
    <p:sldId id="311" r:id="rId33"/>
    <p:sldId id="308" r:id="rId34"/>
    <p:sldId id="276" r:id="rId35"/>
    <p:sldId id="282" r:id="rId36"/>
    <p:sldId id="283" r:id="rId37"/>
    <p:sldId id="284" r:id="rId38"/>
    <p:sldId id="285" r:id="rId39"/>
    <p:sldId id="286" r:id="rId40"/>
    <p:sldId id="275" r:id="rId41"/>
    <p:sldId id="310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F510"/>
    <a:srgbClr val="08A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E6DEA-A70A-40EE-8EB0-2A0D43EFE706}" type="datetimeFigureOut">
              <a:rPr lang="zh-CN" altLang="en-US" smtClean="0"/>
              <a:t>2015/7/10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57074-CFBF-4EBD-9380-0151365415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80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57074-CFBF-4EBD-9380-0151365415F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215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59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3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  <p:sp>
        <p:nvSpPr>
          <p:cNvPr id="6" name="TextBox 5"/>
          <p:cNvSpPr txBox="1"/>
          <p:nvPr userDrawn="1"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</p:spTree>
    <p:extLst>
      <p:ext uri="{BB962C8B-B14F-4D97-AF65-F5344CB8AC3E}">
        <p14:creationId xmlns:p14="http://schemas.microsoft.com/office/powerpoint/2010/main" val="3291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  <p:sp>
        <p:nvSpPr>
          <p:cNvPr id="6" name="TextBox 5"/>
          <p:cNvSpPr txBox="1"/>
          <p:nvPr userDrawn="1"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</p:spTree>
    <p:extLst>
      <p:ext uri="{BB962C8B-B14F-4D97-AF65-F5344CB8AC3E}">
        <p14:creationId xmlns:p14="http://schemas.microsoft.com/office/powerpoint/2010/main" val="1814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  <p:sp>
        <p:nvSpPr>
          <p:cNvPr id="6" name="TextBox 5"/>
          <p:cNvSpPr txBox="1"/>
          <p:nvPr userDrawn="1"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</p:spTree>
    <p:extLst>
      <p:ext uri="{BB962C8B-B14F-4D97-AF65-F5344CB8AC3E}">
        <p14:creationId xmlns:p14="http://schemas.microsoft.com/office/powerpoint/2010/main" val="34165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  <p:sp>
        <p:nvSpPr>
          <p:cNvPr id="6" name="TextBox 5"/>
          <p:cNvSpPr txBox="1"/>
          <p:nvPr userDrawn="1"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</p:spTree>
    <p:extLst>
      <p:ext uri="{BB962C8B-B14F-4D97-AF65-F5344CB8AC3E}">
        <p14:creationId xmlns:p14="http://schemas.microsoft.com/office/powerpoint/2010/main" val="332725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  <p:sp>
        <p:nvSpPr>
          <p:cNvPr id="6" name="TextBox 5"/>
          <p:cNvSpPr txBox="1"/>
          <p:nvPr userDrawn="1"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</p:spTree>
    <p:extLst>
      <p:ext uri="{BB962C8B-B14F-4D97-AF65-F5344CB8AC3E}">
        <p14:creationId xmlns:p14="http://schemas.microsoft.com/office/powerpoint/2010/main" val="21100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  <p:sp>
        <p:nvSpPr>
          <p:cNvPr id="6" name="TextBox 5"/>
          <p:cNvSpPr txBox="1"/>
          <p:nvPr userDrawn="1"/>
        </p:nvSpPr>
        <p:spPr>
          <a:xfrm>
            <a:off x="1809634" y="1714255"/>
            <a:ext cx="184731" cy="36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86"/>
          </a:p>
        </p:txBody>
      </p:sp>
    </p:spTree>
    <p:extLst>
      <p:ext uri="{BB962C8B-B14F-4D97-AF65-F5344CB8AC3E}">
        <p14:creationId xmlns:p14="http://schemas.microsoft.com/office/powerpoint/2010/main" val="24224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71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2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526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5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07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5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95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86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13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75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1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8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8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96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3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96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2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1F39-2C47-4F08-8F22-8FF563E30A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978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2015/7/10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5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63.png"/><Relationship Id="rId3" Type="http://schemas.openxmlformats.org/officeDocument/2006/relationships/image" Target="../media/image64.e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0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9.wmf"/><Relationship Id="rId19" Type="http://schemas.openxmlformats.org/officeDocument/2006/relationships/image" Target="../media/image400.png"/><Relationship Id="rId4" Type="http://schemas.openxmlformats.org/officeDocument/2006/relationships/image" Target="../media/image65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5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71.emf"/><Relationship Id="rId5" Type="http://schemas.openxmlformats.org/officeDocument/2006/relationships/image" Target="../media/image76.png"/><Relationship Id="rId10" Type="http://schemas.openxmlformats.org/officeDocument/2006/relationships/image" Target="../media/image70.emf"/><Relationship Id="rId4" Type="http://schemas.openxmlformats.org/officeDocument/2006/relationships/image" Target="../media/image75.png"/><Relationship Id="rId9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em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50.jpeg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530.png"/><Relationship Id="rId4" Type="http://schemas.openxmlformats.org/officeDocument/2006/relationships/image" Target="../media/image9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777458"/>
            <a:ext cx="12191999" cy="1143165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江门实验探测超新星中微子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3862325"/>
            <a:ext cx="12192000" cy="2279176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周 顺</a:t>
            </a:r>
            <a:endParaRPr lang="en-US" altLang="zh-CN" sz="3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中科院高能所</a:t>
            </a:r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理论室</a:t>
            </a:r>
            <a:endParaRPr lang="en-US" altLang="zh-CN" sz="2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/>
          </a:p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中微子天文和天体物理学研讨会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2015-7-10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" y="294636"/>
            <a:ext cx="6434572" cy="121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26" y="294636"/>
            <a:ext cx="1459545" cy="121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47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1071" y="229656"/>
            <a:ext cx="6381790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Exploding Models (8–10 Solar Masses)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66371" y="5750663"/>
            <a:ext cx="885926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1984" dirty="0" err="1"/>
              <a:t>Kitaura</a:t>
            </a:r>
            <a:r>
              <a:rPr lang="en-US" sz="1984" dirty="0"/>
              <a:t>, </a:t>
            </a:r>
            <a:r>
              <a:rPr lang="en-US" sz="1984" dirty="0" err="1"/>
              <a:t>Janka</a:t>
            </a:r>
            <a:r>
              <a:rPr lang="en-US" sz="1984" dirty="0"/>
              <a:t> &amp; </a:t>
            </a:r>
            <a:r>
              <a:rPr lang="en-US" sz="1984" dirty="0" err="1"/>
              <a:t>Hillebrandt</a:t>
            </a:r>
            <a:r>
              <a:rPr lang="en-US" sz="1984" dirty="0"/>
              <a:t>: “Explosions of </a:t>
            </a:r>
            <a:r>
              <a:rPr lang="de-DE" sz="1984" dirty="0"/>
              <a:t>O</a:t>
            </a:r>
            <a:r>
              <a:rPr lang="en-US" sz="1984" dirty="0"/>
              <a:t>-Ne-Mg cores, the Crab supernova,</a:t>
            </a:r>
          </a:p>
          <a:p>
            <a:pPr algn="ctr"/>
            <a:r>
              <a:rPr lang="en-US" sz="1984" dirty="0"/>
              <a:t>and </a:t>
            </a:r>
            <a:r>
              <a:rPr lang="en-US" sz="1984" dirty="0" err="1"/>
              <a:t>subluminous</a:t>
            </a:r>
            <a:r>
              <a:rPr lang="en-US" sz="1984" dirty="0"/>
              <a:t> type II-P supernovae”, </a:t>
            </a:r>
            <a:r>
              <a:rPr lang="en-US" sz="1984" dirty="0" err="1"/>
              <a:t>astro-ph</a:t>
            </a:r>
            <a:r>
              <a:rPr lang="en-US" sz="1984" dirty="0"/>
              <a:t>/0512065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3" y="985460"/>
            <a:ext cx="5496357" cy="4692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83" y="985460"/>
            <a:ext cx="4932628" cy="46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53963" y="135143"/>
            <a:ext cx="6445044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Supernova Delayed Explosion Scenario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39" y="713523"/>
            <a:ext cx="8001832" cy="57869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3475" y="499646"/>
            <a:ext cx="9145050" cy="614414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4667087" y="785813"/>
            <a:ext cx="2857828" cy="4500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>
              <a:defRPr/>
            </a:pPr>
            <a:endParaRPr lang="en-US" sz="1786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1666367" y="785813"/>
            <a:ext cx="2857828" cy="4500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>
              <a:defRPr/>
            </a:pPr>
            <a:endParaRPr lang="en-US" sz="1786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7667806" y="785813"/>
            <a:ext cx="2857828" cy="4500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>
              <a:defRPr/>
            </a:pPr>
            <a:endParaRPr lang="en-US" sz="1786"/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76" y="1357249"/>
            <a:ext cx="2857675" cy="2857675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87" y="1357414"/>
            <a:ext cx="2857510" cy="2857510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24" y="1357414"/>
            <a:ext cx="2857510" cy="2857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98536" y="206381"/>
            <a:ext cx="5840360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Three Phases of Neutrino Emission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681142" y="785813"/>
            <a:ext cx="2857828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7" tIns="42864" rIns="85727" bIns="42864" anchor="ctr"/>
          <a:lstStyle/>
          <a:p>
            <a:pPr algn="ctr"/>
            <a:r>
              <a:rPr lang="en-US" sz="1984" b="1" dirty="0">
                <a:solidFill>
                  <a:srgbClr val="FFFF00"/>
                </a:solidFill>
              </a:rPr>
              <a:t>Prompt  </a:t>
            </a:r>
            <a:r>
              <a:rPr lang="en-US" sz="1984" b="1" dirty="0">
                <a:solidFill>
                  <a:srgbClr val="FFFF00"/>
                </a:solidFill>
                <a:latin typeface="Symbol" pitchFamily="18" charset="2"/>
              </a:rPr>
              <a:t>n</a:t>
            </a:r>
            <a:r>
              <a:rPr lang="en-US" sz="2778" b="1" baseline="-25000" dirty="0">
                <a:solidFill>
                  <a:srgbClr val="FFFF00"/>
                </a:solidFill>
              </a:rPr>
              <a:t>e</a:t>
            </a:r>
            <a:r>
              <a:rPr lang="en-US" sz="1984" b="1" dirty="0">
                <a:solidFill>
                  <a:srgbClr val="FFFF00"/>
                </a:solidFill>
              </a:rPr>
              <a:t> </a:t>
            </a:r>
            <a:r>
              <a:rPr lang="en-US" sz="1091" b="1" dirty="0">
                <a:solidFill>
                  <a:srgbClr val="FFFF00"/>
                </a:solidFill>
              </a:rPr>
              <a:t> </a:t>
            </a:r>
            <a:r>
              <a:rPr lang="en-US" sz="1984" b="1" dirty="0">
                <a:solidFill>
                  <a:srgbClr val="FFFF00"/>
                </a:solidFill>
              </a:rPr>
              <a:t>burst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81863" y="785813"/>
            <a:ext cx="2857828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7" tIns="42864" rIns="85727" bIns="42864" anchor="ctr"/>
          <a:lstStyle/>
          <a:p>
            <a:pPr algn="ctr"/>
            <a:r>
              <a:rPr lang="en-US" sz="1984" b="1" dirty="0">
                <a:solidFill>
                  <a:srgbClr val="FFFF00"/>
                </a:solidFill>
              </a:rPr>
              <a:t>Accretion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667806" y="785813"/>
            <a:ext cx="2857828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7" tIns="42864" rIns="85727" bIns="42864" anchor="ctr"/>
          <a:lstStyle/>
          <a:p>
            <a:pPr algn="ctr"/>
            <a:r>
              <a:rPr lang="en-US" sz="1984" b="1" dirty="0">
                <a:solidFill>
                  <a:srgbClr val="FFFF00"/>
                </a:solidFill>
              </a:rPr>
              <a:t>Cooling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66367" y="4286251"/>
            <a:ext cx="2857828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7" tIns="42864" rIns="85727" bIns="42864" anchor="ctr"/>
          <a:lstStyle/>
          <a:p>
            <a:pPr algn="l">
              <a:buFontTx/>
              <a:buChar char="•"/>
            </a:pPr>
            <a:r>
              <a:rPr lang="en-US" sz="1984"/>
              <a:t> Shock breakout</a:t>
            </a:r>
          </a:p>
          <a:p>
            <a:pPr algn="l">
              <a:buFontTx/>
              <a:buChar char="•"/>
            </a:pPr>
            <a:r>
              <a:rPr lang="en-US" sz="1984"/>
              <a:t> De-leptonization of</a:t>
            </a:r>
          </a:p>
          <a:p>
            <a:pPr algn="l"/>
            <a:r>
              <a:rPr lang="en-US" sz="1984"/>
              <a:t>   outer core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4"/>
              <p:cNvSpPr>
                <a:spLocks noChangeArrowheads="1"/>
              </p:cNvSpPr>
              <p:nvPr/>
            </p:nvSpPr>
            <p:spPr bwMode="auto">
              <a:xfrm>
                <a:off x="4667087" y="4286251"/>
                <a:ext cx="2857828" cy="1000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5727" tIns="42864" rIns="85727" bIns="42864" anchor="ctr"/>
              <a:lstStyle/>
              <a:p>
                <a:pPr algn="l">
                  <a:buFontTx/>
                  <a:buChar char="•"/>
                </a:pPr>
                <a:r>
                  <a:rPr lang="en-US" sz="1984"/>
                  <a:t> Shock stalls </a:t>
                </a:r>
                <a14:m>
                  <m:oMath xmlns:m="http://schemas.openxmlformats.org/officeDocument/2006/math">
                    <m:r>
                      <a:rPr lang="en-US" sz="1984">
                        <a:latin typeface="Cambria Math"/>
                      </a:rPr>
                      <m:t> </m:t>
                    </m:r>
                    <m:r>
                      <a:rPr lang="en-US" sz="1984" i="1">
                        <a:latin typeface="Cambria Math"/>
                      </a:rPr>
                      <m:t>~</m:t>
                    </m:r>
                  </m:oMath>
                </a14:m>
                <a:r>
                  <a:rPr lang="en-US" sz="1984"/>
                  <a:t> 150 km</a:t>
                </a:r>
              </a:p>
              <a:p>
                <a:pPr algn="l">
                  <a:buFontTx/>
                  <a:buChar char="•"/>
                </a:pPr>
                <a:r>
                  <a:rPr lang="en-US" sz="1984"/>
                  <a:t> Neutrinos powered by</a:t>
                </a:r>
              </a:p>
              <a:p>
                <a:pPr algn="l"/>
                <a:r>
                  <a:rPr lang="en-US" sz="1984"/>
                  <a:t>   infalling matter</a:t>
                </a:r>
              </a:p>
            </p:txBody>
          </p:sp>
        </mc:Choice>
        <mc:Fallback xmlns="">
          <p:sp>
            <p:nvSpPr>
              <p:cNvPr id="1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7087" y="4286251"/>
                <a:ext cx="2857828" cy="1000125"/>
              </a:xfrm>
              <a:prstGeom prst="rect">
                <a:avLst/>
              </a:prstGeom>
              <a:blipFill rotWithShape="0">
                <a:blip r:embed="rId5"/>
                <a:stretch>
                  <a:fillRect l="-2564" t="-3049" b="-109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7667806" y="4286251"/>
            <a:ext cx="2857828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7" tIns="42864" rIns="85727" bIns="42864" anchor="ctr"/>
          <a:lstStyle/>
          <a:p>
            <a:pPr algn="ctr"/>
            <a:r>
              <a:rPr lang="en-US" sz="1984"/>
              <a:t>Cooling on neutrino</a:t>
            </a:r>
          </a:p>
          <a:p>
            <a:pPr algn="ctr"/>
            <a:r>
              <a:rPr lang="en-US" sz="1984"/>
              <a:t>diffusion time scale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23483" y="5429250"/>
            <a:ext cx="8145736" cy="107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27" tIns="42864" rIns="85727" bIns="42864" anchor="ctr"/>
          <a:lstStyle/>
          <a:p>
            <a:pPr>
              <a:buFontTx/>
              <a:buChar char="•"/>
            </a:pPr>
            <a:r>
              <a:rPr lang="en-US" sz="1984" dirty="0">
                <a:solidFill>
                  <a:srgbClr val="FFFF00"/>
                </a:solidFill>
              </a:rPr>
              <a:t> Spherically symmetric model (10.8 M</a:t>
            </a:r>
            <a:r>
              <a:rPr lang="en-US" sz="1984" baseline="-25000" dirty="0">
                <a:solidFill>
                  <a:srgbClr val="FFFF00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1984" dirty="0">
                <a:solidFill>
                  <a:srgbClr val="FFFF00"/>
                </a:solidFill>
              </a:rPr>
              <a:t>) with Boltzmann neutrino transport</a:t>
            </a:r>
          </a:p>
          <a:p>
            <a:pPr>
              <a:buFontTx/>
              <a:buChar char="•"/>
            </a:pPr>
            <a:r>
              <a:rPr lang="en-US" sz="1984" dirty="0">
                <a:solidFill>
                  <a:srgbClr val="FFFF00"/>
                </a:solidFill>
              </a:rPr>
              <a:t> Explosion manually triggered by enhanced CC interaction rate</a:t>
            </a:r>
          </a:p>
          <a:p>
            <a:pPr algn="ctr"/>
            <a:r>
              <a:rPr lang="en-US" sz="1984" dirty="0"/>
              <a:t>Fischer et al. (Basel group), A&amp;A 517:A80, 2010 [arxiv:0908.1871]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666244" y="785436"/>
            <a:ext cx="2857828" cy="450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>
              <a:defRPr/>
            </a:pPr>
            <a:endParaRPr lang="en-US" sz="1786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667126" y="785436"/>
            <a:ext cx="2857828" cy="450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>
              <a:defRPr/>
            </a:pPr>
            <a:endParaRPr lang="en-US" sz="1786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7667928" y="785436"/>
            <a:ext cx="2857828" cy="450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>
              <a:defRPr/>
            </a:pPr>
            <a:endParaRPr lang="en-US" sz="178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952302" y="1541987"/>
                <a:ext cx="535231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8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38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302" y="1541987"/>
                <a:ext cx="535231" cy="4580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596134" y="2080909"/>
                <a:ext cx="547763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381" i="1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381" i="1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381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134" y="2080909"/>
                <a:ext cx="547763" cy="4580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99435" y="2138135"/>
                <a:ext cx="545600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81" i="1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381" i="1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435" y="2138135"/>
                <a:ext cx="545600" cy="4580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238896" y="2071495"/>
                <a:ext cx="535231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8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38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896" y="2071495"/>
                <a:ext cx="535231" cy="4580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525177" y="2899493"/>
                <a:ext cx="545600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81" i="1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381" i="1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177" y="2899493"/>
                <a:ext cx="545600" cy="45806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691935" y="3042388"/>
                <a:ext cx="547763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381" i="1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381" i="1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381" i="1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935" y="3042388"/>
                <a:ext cx="547763" cy="45806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334697" y="2785971"/>
                <a:ext cx="535231" cy="45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8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8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38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38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697" y="2785971"/>
                <a:ext cx="535231" cy="45806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71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2780" y="278504"/>
            <a:ext cx="5560141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Livermore Fluxes and Spectra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39" y="856884"/>
            <a:ext cx="5745780" cy="5501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42851" y="1016269"/>
                <a:ext cx="929225" cy="641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86">
                    <a:solidFill>
                      <a:srgbClr val="003399"/>
                    </a:solidFill>
                  </a:rPr>
                  <a:t>Prompt </a:t>
                </a:r>
                <a:endParaRPr lang="en-US" sz="1786" i="1">
                  <a:solidFill>
                    <a:srgbClr val="003399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786" i="1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86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1786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786">
                    <a:solidFill>
                      <a:srgbClr val="003399"/>
                    </a:solidFill>
                  </a:rPr>
                  <a:t> burst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851" y="1016269"/>
                <a:ext cx="929225" cy="641284"/>
              </a:xfrm>
              <a:prstGeom prst="rect">
                <a:avLst/>
              </a:prstGeom>
              <a:blipFill rotWithShape="0">
                <a:blip r:embed="rId3"/>
                <a:stretch>
                  <a:fillRect l="-5263" t="-2857" r="-3947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93826" y="5000849"/>
                <a:ext cx="475237" cy="396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8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84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1984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984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26" y="5000849"/>
                <a:ext cx="475237" cy="3969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81523" y="4286372"/>
                <a:ext cx="485671" cy="396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8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1984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984" i="1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1984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984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523" y="4286372"/>
                <a:ext cx="485671" cy="3969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81523" y="3466802"/>
                <a:ext cx="484144" cy="396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8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84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1984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984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523" y="3466802"/>
                <a:ext cx="484144" cy="3969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787417" y="5199342"/>
            <a:ext cx="3047491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6768" tIns="48384" rIns="96768" bIns="48384" anchor="ctr"/>
          <a:lstStyle/>
          <a:p>
            <a:pPr defTabSz="913834"/>
            <a:r>
              <a:rPr lang="en-US" sz="1984" dirty="0"/>
              <a:t>Livermore numerical model</a:t>
            </a:r>
          </a:p>
          <a:p>
            <a:pPr defTabSz="913834"/>
            <a:r>
              <a:rPr lang="en-US" sz="1984" dirty="0" err="1"/>
              <a:t>ApJ</a:t>
            </a:r>
            <a:r>
              <a:rPr lang="en-US" sz="1984" dirty="0"/>
              <a:t> 496 (1998) 216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7575200" y="775985"/>
            <a:ext cx="2929233" cy="228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l"/>
            <a:r>
              <a:rPr lang="en-US" sz="1984" dirty="0"/>
              <a:t>Schematic transport  of </a:t>
            </a:r>
          </a:p>
          <a:p>
            <a:pPr algn="l"/>
            <a:r>
              <a:rPr lang="en-US" sz="1984" dirty="0">
                <a:latin typeface="Symbol" pitchFamily="18" charset="2"/>
              </a:rPr>
              <a:t>n</a:t>
            </a:r>
            <a:r>
              <a:rPr lang="en-US" sz="2778" baseline="-25000" dirty="0">
                <a:latin typeface="Symbol" pitchFamily="18" charset="2"/>
              </a:rPr>
              <a:t>m</a:t>
            </a:r>
            <a:r>
              <a:rPr lang="en-US" sz="1984" dirty="0"/>
              <a:t> and </a:t>
            </a:r>
            <a:r>
              <a:rPr lang="en-US" sz="1984" dirty="0" err="1">
                <a:latin typeface="Symbol" pitchFamily="18" charset="2"/>
              </a:rPr>
              <a:t>n</a:t>
            </a:r>
            <a:r>
              <a:rPr lang="en-US" sz="2778" baseline="-25000" dirty="0" err="1">
                <a:latin typeface="Symbol" pitchFamily="18" charset="2"/>
              </a:rPr>
              <a:t>t</a:t>
            </a:r>
            <a:r>
              <a:rPr lang="en-US" sz="1984" dirty="0"/>
              <a:t> </a:t>
            </a:r>
          </a:p>
          <a:p>
            <a:pPr algn="l"/>
            <a:endParaRPr lang="en-US" sz="695" dirty="0"/>
          </a:p>
          <a:p>
            <a:pPr algn="l">
              <a:buFontTx/>
              <a:buChar char="•"/>
            </a:pPr>
            <a:r>
              <a:rPr lang="en-US" sz="1984" dirty="0"/>
              <a:t> Incomplete microphysics</a:t>
            </a:r>
          </a:p>
          <a:p>
            <a:pPr algn="l"/>
            <a:endParaRPr lang="en-US" sz="695" dirty="0"/>
          </a:p>
          <a:p>
            <a:pPr algn="l">
              <a:buFontTx/>
              <a:buChar char="•"/>
            </a:pPr>
            <a:r>
              <a:rPr lang="en-US" sz="1984" dirty="0"/>
              <a:t> Crude </a:t>
            </a:r>
            <a:r>
              <a:rPr lang="en-US" sz="1984" dirty="0" err="1"/>
              <a:t>numerics</a:t>
            </a:r>
            <a:r>
              <a:rPr lang="en-US" sz="1984" dirty="0"/>
              <a:t> to couple</a:t>
            </a:r>
          </a:p>
          <a:p>
            <a:pPr algn="l"/>
            <a:r>
              <a:rPr lang="en-US" sz="1984" dirty="0"/>
              <a:t>   neutrino transport with</a:t>
            </a:r>
          </a:p>
          <a:p>
            <a:pPr algn="l"/>
            <a:r>
              <a:rPr lang="en-US" sz="1984" dirty="0"/>
              <a:t>   hydro code</a:t>
            </a:r>
          </a:p>
        </p:txBody>
      </p:sp>
    </p:spTree>
    <p:extLst>
      <p:ext uri="{BB962C8B-B14F-4D97-AF65-F5344CB8AC3E}">
        <p14:creationId xmlns:p14="http://schemas.microsoft.com/office/powerpoint/2010/main" val="31718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06479" y="180666"/>
            <a:ext cx="6990734" cy="57838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Neutronization</a:t>
            </a:r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 Burst as a Standard Candle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48" y="1106142"/>
            <a:ext cx="7216093" cy="546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023359" y="714060"/>
            <a:ext cx="178619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1984"/>
              <a:t>Different Mass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095342" y="714060"/>
            <a:ext cx="2429154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1984"/>
              <a:t>Neutrino Transport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38964" y="713988"/>
            <a:ext cx="20719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1984"/>
              <a:t>Nuclear EoS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53909" y="4929717"/>
            <a:ext cx="1957313" cy="16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l"/>
            <a:r>
              <a:rPr lang="en-US" sz="1885" dirty="0" err="1"/>
              <a:t>Kachelriess</a:t>
            </a:r>
            <a:r>
              <a:rPr lang="en-US" sz="1885" dirty="0"/>
              <a:t>, </a:t>
            </a:r>
            <a:r>
              <a:rPr lang="en-US" sz="1885" dirty="0" err="1"/>
              <a:t>Tomàs</a:t>
            </a:r>
            <a:r>
              <a:rPr lang="en-US" sz="1885" dirty="0"/>
              <a:t>, </a:t>
            </a:r>
          </a:p>
          <a:p>
            <a:pPr algn="l"/>
            <a:r>
              <a:rPr lang="en-US" sz="1885" dirty="0"/>
              <a:t>Buras, </a:t>
            </a:r>
            <a:r>
              <a:rPr lang="en-US" sz="1885" dirty="0" err="1"/>
              <a:t>Janka</a:t>
            </a:r>
            <a:r>
              <a:rPr lang="en-US" sz="1885" dirty="0"/>
              <a:t>,</a:t>
            </a:r>
          </a:p>
          <a:p>
            <a:pPr algn="l"/>
            <a:r>
              <a:rPr lang="en-US" sz="1885" dirty="0"/>
              <a:t>Marek &amp; </a:t>
            </a:r>
            <a:r>
              <a:rPr lang="en-US" sz="1885" dirty="0" err="1"/>
              <a:t>Rampp</a:t>
            </a:r>
            <a:r>
              <a:rPr lang="en-US" sz="1885" dirty="0"/>
              <a:t>,</a:t>
            </a:r>
          </a:p>
          <a:p>
            <a:pPr algn="l"/>
            <a:r>
              <a:rPr lang="en-US" sz="1885" dirty="0" err="1"/>
              <a:t>astro-ph</a:t>
            </a:r>
            <a:r>
              <a:rPr lang="en-US" sz="1885" dirty="0"/>
              <a:t>/0412082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8953909" y="1106142"/>
            <a:ext cx="2000409" cy="172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l"/>
            <a:r>
              <a:rPr lang="en-US" sz="1885" b="1" dirty="0"/>
              <a:t>If mixing scenario</a:t>
            </a:r>
          </a:p>
          <a:p>
            <a:pPr algn="l"/>
            <a:r>
              <a:rPr lang="en-US" sz="1885" b="1" dirty="0"/>
              <a:t>is known, can</a:t>
            </a:r>
          </a:p>
          <a:p>
            <a:pPr algn="l"/>
            <a:r>
              <a:rPr lang="en-US" sz="1885" b="1" dirty="0"/>
              <a:t>determine SN</a:t>
            </a:r>
          </a:p>
          <a:p>
            <a:pPr algn="l"/>
            <a:r>
              <a:rPr lang="en-US" sz="1885" b="1" dirty="0"/>
              <a:t>distance</a:t>
            </a:r>
          </a:p>
          <a:p>
            <a:pPr algn="l"/>
            <a:r>
              <a:rPr lang="en-US" sz="1885" b="1" dirty="0"/>
              <a:t>(better than 5-10%)</a:t>
            </a:r>
          </a:p>
        </p:txBody>
      </p:sp>
    </p:spTree>
    <p:extLst>
      <p:ext uri="{BB962C8B-B14F-4D97-AF65-F5344CB8AC3E}">
        <p14:creationId xmlns:p14="http://schemas.microsoft.com/office/powerpoint/2010/main" val="35514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4021574" y="1074339"/>
            <a:ext cx="6500836" cy="11431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Autofit/>
          </a:bodyPr>
          <a:lstStyle/>
          <a:p>
            <a:endParaRPr lang="en-US" sz="1786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9935" y="109167"/>
            <a:ext cx="6373503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Supernova Neutrino Spectra Formation</a:t>
            </a:r>
          </a:p>
        </p:txBody>
      </p:sp>
      <p:sp>
        <p:nvSpPr>
          <p:cNvPr id="3" name="Rectangle 53"/>
          <p:cNvSpPr>
            <a:spLocks noChangeArrowheads="1"/>
          </p:cNvSpPr>
          <p:nvPr/>
        </p:nvSpPr>
        <p:spPr bwMode="auto">
          <a:xfrm>
            <a:off x="1665925" y="6126342"/>
            <a:ext cx="885926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1984" dirty="0"/>
              <a:t>Raffelt (</a:t>
            </a:r>
            <a:r>
              <a:rPr lang="en-US" sz="1984" dirty="0" err="1"/>
              <a:t>astro-ph</a:t>
            </a:r>
            <a:r>
              <a:rPr lang="en-US" sz="1984" dirty="0"/>
              <a:t>/0105250),   </a:t>
            </a:r>
            <a:r>
              <a:rPr lang="en-US" sz="1984" dirty="0" err="1"/>
              <a:t>Keil</a:t>
            </a:r>
            <a:r>
              <a:rPr lang="en-US" sz="1984" dirty="0"/>
              <a:t>, Raffelt &amp; </a:t>
            </a:r>
            <a:r>
              <a:rPr lang="en-US" sz="1984" dirty="0" err="1"/>
              <a:t>Janka</a:t>
            </a:r>
            <a:r>
              <a:rPr lang="en-US" sz="1984" dirty="0"/>
              <a:t> (</a:t>
            </a:r>
            <a:r>
              <a:rPr lang="en-US" sz="1984" dirty="0" err="1"/>
              <a:t>astro-ph</a:t>
            </a:r>
            <a:r>
              <a:rPr lang="en-US" sz="1984" dirty="0"/>
              <a:t>/0208035)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67146" y="1071070"/>
            <a:ext cx="8858044" cy="1143319"/>
            <a:chOff x="144801" y="1079499"/>
            <a:chExt cx="8927761" cy="1152317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44802" y="1079657"/>
              <a:ext cx="6552000" cy="11521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786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6567675" y="1474436"/>
              <a:ext cx="1080000" cy="36715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DDDDDD"/>
                </a:gs>
              </a:gsLst>
              <a:lin ang="0" scaled="1"/>
              <a:tileRect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endParaRPr lang="en-US" sz="1786"/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03942" y="1439707"/>
              <a:ext cx="2736380" cy="406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1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 anchor="ctr" anchorCtr="0">
              <a:no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381" b="1" dirty="0">
                  <a:solidFill>
                    <a:schemeClr val="bg1"/>
                  </a:solidFill>
                  <a:latin typeface="+mj-lt"/>
                </a:rPr>
                <a:t>Thermal Equilibrium</a:t>
              </a:r>
              <a:endParaRPr lang="de-DE" sz="2381" b="1" dirty="0">
                <a:solidFill>
                  <a:schemeClr val="bg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3952801" y="1227337"/>
                  <a:ext cx="253586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38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38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  <m:sSup>
                          <m:sSup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381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  <m:sSup>
                          <m:sSup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38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2801" y="1227337"/>
                  <a:ext cx="2535861" cy="830997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51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7416825" y="1151996"/>
              <a:ext cx="1584176" cy="1007997"/>
            </a:xfrm>
            <a:prstGeom prst="rightArrow">
              <a:avLst>
                <a:gd name="adj1" fmla="val 64583"/>
                <a:gd name="adj2" fmla="val 49849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 anchor="ctr"/>
            <a:lstStyle/>
            <a:p>
              <a:pPr defTabSz="913834">
                <a:lnSpc>
                  <a:spcPct val="80000"/>
                </a:lnSpc>
              </a:pPr>
              <a:r>
                <a:rPr lang="en-US" sz="1984"/>
                <a:t>Free </a:t>
              </a:r>
            </a:p>
            <a:p>
              <a:pPr defTabSz="913834">
                <a:lnSpc>
                  <a:spcPct val="80000"/>
                </a:lnSpc>
              </a:pPr>
              <a:r>
                <a:rPr lang="en-US" sz="1984"/>
                <a:t>streaming</a:t>
              </a:r>
              <a:endParaRPr lang="de-DE" sz="1984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4801" y="1079499"/>
              <a:ext cx="8927761" cy="115231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666244" y="2928711"/>
            <a:ext cx="8859512" cy="2429377"/>
            <a:chOff x="143892" y="3239800"/>
            <a:chExt cx="8929240" cy="2448497"/>
          </a:xfrm>
        </p:grpSpPr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144332" y="3239957"/>
              <a:ext cx="3168000" cy="24479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786">
                <a:solidFill>
                  <a:schemeClr val="bg1"/>
                </a:solidFill>
              </a:endParaRPr>
            </a:p>
          </p:txBody>
        </p: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3168342" y="3240297"/>
              <a:ext cx="1080120" cy="24480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3333CC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sz="1786"/>
            </a:p>
          </p:txBody>
        </p:sp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4179958" y="3239956"/>
              <a:ext cx="1944000" cy="2447925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ffectLst/>
            <a:extLst/>
          </p:spPr>
          <p:txBody>
            <a:bodyPr wrap="none" anchor="ctr">
              <a:noAutofit/>
            </a:bodyPr>
            <a:lstStyle/>
            <a:p>
              <a:endParaRPr lang="en-US" sz="1786"/>
            </a:p>
          </p:txBody>
        </p:sp>
        <p:sp>
          <p:nvSpPr>
            <p:cNvPr id="10" name="Rectangle 25"/>
            <p:cNvSpPr>
              <a:spLocks noChangeArrowheads="1"/>
            </p:cNvSpPr>
            <p:nvPr/>
          </p:nvSpPr>
          <p:spPr bwMode="auto">
            <a:xfrm>
              <a:off x="7200924" y="3239957"/>
              <a:ext cx="1872208" cy="24479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noAutofit/>
            </a:bodyPr>
            <a:lstStyle/>
            <a:p>
              <a:endParaRPr lang="en-US" sz="1786"/>
            </a:p>
          </p:txBody>
        </p:sp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6122252" y="3239957"/>
              <a:ext cx="1078620" cy="2447924"/>
            </a:xfrm>
            <a:prstGeom prst="rect">
              <a:avLst/>
            </a:prstGeom>
            <a:gradFill rotWithShape="0">
              <a:gsLst>
                <a:gs pos="0">
                  <a:srgbClr val="3333CC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>
              <a:noAutofit/>
            </a:bodyPr>
            <a:lstStyle/>
            <a:p>
              <a:endParaRPr lang="en-US" sz="1786"/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7416902" y="3960057"/>
              <a:ext cx="1584176" cy="1007997"/>
            </a:xfrm>
            <a:prstGeom prst="rightArrow">
              <a:avLst>
                <a:gd name="adj1" fmla="val 64583"/>
                <a:gd name="adj2" fmla="val 49849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 anchor="ctr"/>
            <a:lstStyle/>
            <a:p>
              <a:pPr defTabSz="913834">
                <a:lnSpc>
                  <a:spcPct val="80000"/>
                </a:lnSpc>
              </a:pPr>
              <a:r>
                <a:rPr lang="en-US" sz="1984"/>
                <a:t>Free </a:t>
              </a:r>
            </a:p>
            <a:p>
              <a:pPr defTabSz="913834">
                <a:lnSpc>
                  <a:spcPct val="80000"/>
                </a:lnSpc>
              </a:pPr>
              <a:r>
                <a:rPr lang="en-US" sz="1984"/>
                <a:t>streaming</a:t>
              </a:r>
              <a:endParaRPr lang="de-DE" sz="1984"/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4238204" y="5159912"/>
              <a:ext cx="1378448" cy="406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 anchor="ctr" anchorCtr="0">
              <a:no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381">
                  <a:solidFill>
                    <a:schemeClr val="bg1"/>
                  </a:solidFill>
                  <a:latin typeface="+mj-lt"/>
                </a:rPr>
                <a:t>Diffusion</a:t>
              </a:r>
              <a:endParaRPr lang="de-DE" sz="238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 Box 42"/>
            <p:cNvSpPr txBox="1">
              <a:spLocks noChangeArrowheads="1"/>
            </p:cNvSpPr>
            <p:nvPr/>
          </p:nvSpPr>
          <p:spPr bwMode="auto">
            <a:xfrm>
              <a:off x="3330762" y="3384071"/>
              <a:ext cx="3150010" cy="406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</a:extLst>
          </p:spPr>
          <p:txBody>
            <a:bodyPr wrap="none" lIns="96768" tIns="48384" rIns="96768" bIns="48384" anchor="ctr" anchorCtr="0">
              <a:no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381">
                  <a:solidFill>
                    <a:schemeClr val="bg1"/>
                  </a:solidFill>
                  <a:latin typeface="+mj-lt"/>
                </a:rPr>
                <a:t>Scattering Atmosphere</a:t>
              </a:r>
              <a:endParaRPr lang="de-DE" sz="2381">
                <a:solidFill>
                  <a:schemeClr val="bg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656871" y="3744027"/>
                  <a:ext cx="2535861" cy="461665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→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oMath>
                    </m:oMathPara>
                  </a14:m>
                  <a:endParaRPr lang="en-US" sz="2381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6871" y="3744027"/>
                  <a:ext cx="2535861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H="1">
              <a:off x="4147961" y="4438484"/>
              <a:ext cx="384043" cy="53849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z="1786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3973122" y="4438483"/>
              <a:ext cx="558882" cy="34574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>
              <a:off x="4147961" y="4976981"/>
              <a:ext cx="460105" cy="632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 flipH="1" flipV="1">
              <a:off x="4532004" y="4592233"/>
              <a:ext cx="76062" cy="4479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4532004" y="4592234"/>
              <a:ext cx="921103" cy="30395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flipV="1">
              <a:off x="3952800" y="4745982"/>
              <a:ext cx="40645" cy="43349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3708401" y="4361984"/>
              <a:ext cx="244399" cy="84449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flipH="1">
              <a:off x="3661150" y="4361984"/>
              <a:ext cx="38404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z="1786"/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V="1">
              <a:off x="3240322" y="4361984"/>
              <a:ext cx="804871" cy="46049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 flipH="1">
              <a:off x="4992554" y="4896188"/>
              <a:ext cx="408067" cy="14401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35" name="Line 38"/>
            <p:cNvSpPr>
              <a:spLocks noChangeShapeType="1"/>
            </p:cNvSpPr>
            <p:nvPr/>
          </p:nvSpPr>
          <p:spPr bwMode="auto">
            <a:xfrm flipV="1">
              <a:off x="5000052" y="4361984"/>
              <a:ext cx="453055" cy="67822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>
              <a:off x="5429498" y="4381108"/>
              <a:ext cx="844594" cy="46049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z="1786"/>
            </a:p>
          </p:txBody>
        </p:sp>
        <p:sp>
          <p:nvSpPr>
            <p:cNvPr id="37" name="Line 40"/>
            <p:cNvSpPr>
              <a:spLocks noChangeShapeType="1"/>
            </p:cNvSpPr>
            <p:nvPr/>
          </p:nvSpPr>
          <p:spPr bwMode="auto">
            <a:xfrm flipV="1">
              <a:off x="6253820" y="4279222"/>
              <a:ext cx="711849" cy="54326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 sz="1786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03942" y="3503523"/>
                  <a:ext cx="1937582" cy="1953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38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𝜈</m:t>
                        </m:r>
                        <m:r>
                          <a:rPr lang="en-US" sz="238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238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sz="238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𝑁</m:t>
                        </m:r>
                        <m:r>
                          <a:rPr lang="en-US" sz="238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𝜈</m:t>
                        </m:r>
                      </m:oMath>
                    </m:oMathPara>
                  </a14:m>
                  <a:endParaRPr lang="en-US" sz="2381" dirty="0">
                    <a:solidFill>
                      <a:srgbClr val="FF0000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oMath>
                    </m:oMathPara>
                  </a14:m>
                  <a:endParaRPr lang="en-US" sz="2381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𝑁𝑁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𝑁𝑁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  <m:bar>
                          <m:barPr>
                            <m:pos m:val="top"/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oMath>
                    </m:oMathPara>
                  </a14:m>
                  <a:endParaRPr lang="en-US" sz="2381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↔</m:t>
                        </m:r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  <m:bar>
                          <m:barPr>
                            <m:pos m:val="top"/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oMath>
                    </m:oMathPara>
                  </a14:m>
                  <a:endParaRPr lang="en-US" sz="2381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38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38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sz="2381" i="1">
                            <a:solidFill>
                              <a:schemeClr val="bg1"/>
                            </a:solidFill>
                            <a:latin typeface="Cambria Math"/>
                          </a:rPr>
                          <m:t>↔</m:t>
                        </m:r>
                        <m:sSub>
                          <m:sSub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𝜇</m:t>
                            </m:r>
                          </m:sub>
                        </m:sSub>
                        <m:sSub>
                          <m:sSubPr>
                            <m:ctrlP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238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38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𝜈</m:t>
                                </m:r>
                              </m:e>
                            </m:bar>
                          </m:e>
                          <m:sub>
                            <m:r>
                              <a:rPr lang="en-US" sz="238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sz="238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942" y="3503523"/>
                  <a:ext cx="1937582" cy="19535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52" b="-15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/>
            <p:cNvSpPr/>
            <p:nvPr/>
          </p:nvSpPr>
          <p:spPr>
            <a:xfrm>
              <a:off x="143892" y="3239800"/>
              <a:ext cx="8927761" cy="244808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4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594796" y="613167"/>
                <a:ext cx="3411909" cy="455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81" b="1" dirty="0" smtClean="0">
                    <a:solidFill>
                      <a:schemeClr val="tx1"/>
                    </a:solidFill>
                    <a:latin typeface="+mj-lt"/>
                  </a:rPr>
                  <a:t>Electron flavor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381" b="1" dirty="0">
                    <a:solidFill>
                      <a:schemeClr val="tx1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381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381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381" b="1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796" y="613167"/>
                <a:ext cx="3411909" cy="455133"/>
              </a:xfrm>
              <a:prstGeom prst="rect">
                <a:avLst/>
              </a:prstGeom>
              <a:blipFill rotWithShape="0">
                <a:blip r:embed="rId5"/>
                <a:stretch>
                  <a:fillRect l="-2862" t="-10811" r="-2862" b="-324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594797" y="2428733"/>
                <a:ext cx="3705894" cy="48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81" b="1" dirty="0" smtClean="0">
                    <a:solidFill>
                      <a:schemeClr val="tx1"/>
                    </a:solidFill>
                    <a:latin typeface="+mj-lt"/>
                  </a:rPr>
                  <a:t>Other flavors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381" b="1" dirty="0">
                    <a:solidFill>
                      <a:schemeClr val="tx1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381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381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381" b="1" dirty="0">
                    <a:solidFill>
                      <a:schemeClr val="tx1"/>
                    </a:solidFill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en-US" sz="2381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381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381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381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en-US" sz="2381" b="1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797" y="2428733"/>
                <a:ext cx="3705894" cy="484399"/>
              </a:xfrm>
              <a:prstGeom prst="rect">
                <a:avLst/>
              </a:prstGeom>
              <a:blipFill rotWithShape="0">
                <a:blip r:embed="rId6"/>
                <a:stretch>
                  <a:fillRect l="-2632" t="-10000" r="-2632" b="-2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7251764" y="2285896"/>
            <a:ext cx="3000386" cy="42862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381" b="1" dirty="0">
                <a:latin typeface="+mj-lt"/>
              </a:rPr>
              <a:t>Neutrino sphere (T</a:t>
            </a:r>
            <a:r>
              <a:rPr lang="en-US" sz="2778" b="1" baseline="-25000" dirty="0">
                <a:latin typeface="+mj-lt"/>
              </a:rPr>
              <a:t>NS</a:t>
            </a:r>
            <a:r>
              <a:rPr lang="en-US" sz="2381" b="1" dirty="0">
                <a:latin typeface="+mj-lt"/>
              </a:rPr>
              <a:t>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8507358" y="1928599"/>
            <a:ext cx="0" cy="4542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919727" y="5429594"/>
            <a:ext cx="3000386" cy="42862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381" dirty="0">
                <a:latin typeface="+mj-lt"/>
              </a:rPr>
              <a:t>Transport sphere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8239430" y="5072296"/>
            <a:ext cx="0" cy="4542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65587" y="5429594"/>
            <a:ext cx="3000386" cy="42862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381" dirty="0">
                <a:latin typeface="+mj-lt"/>
              </a:rPr>
              <a:t>Energy sphere (T</a:t>
            </a:r>
            <a:r>
              <a:rPr lang="en-US" sz="2778" baseline="-25000" dirty="0">
                <a:latin typeface="+mj-lt"/>
              </a:rPr>
              <a:t>ES</a:t>
            </a:r>
            <a:r>
              <a:rPr lang="en-US" sz="2381" dirty="0">
                <a:latin typeface="+mj-lt"/>
              </a:rPr>
              <a:t>)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4953254" y="5072296"/>
            <a:ext cx="0" cy="4542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8882460" y="1143001"/>
            <a:ext cx="1571805" cy="3500436"/>
            <a:chOff x="4944" y="768"/>
            <a:chExt cx="1056" cy="2352"/>
          </a:xfrm>
        </p:grpSpPr>
        <p:sp>
          <p:nvSpPr>
            <p:cNvPr id="58" name="AutoShape 55"/>
            <p:cNvSpPr>
              <a:spLocks noChangeArrowheads="1"/>
            </p:cNvSpPr>
            <p:nvPr/>
          </p:nvSpPr>
          <p:spPr bwMode="auto">
            <a:xfrm>
              <a:off x="4944" y="768"/>
              <a:ext cx="1056" cy="672"/>
            </a:xfrm>
            <a:prstGeom prst="rightArrow">
              <a:avLst>
                <a:gd name="adj1" fmla="val 64583"/>
                <a:gd name="adj2" fmla="val 4984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 anchor="ctr"/>
            <a:lstStyle/>
            <a:p>
              <a:pPr defTabSz="913834" eaLnBrk="0" hangingPunct="0"/>
              <a:r>
                <a:rPr lang="en-US" sz="1984" b="1">
                  <a:solidFill>
                    <a:srgbClr val="404040"/>
                  </a:solidFill>
                </a:rPr>
                <a:t>T</a:t>
              </a:r>
              <a:r>
                <a:rPr lang="en-US" sz="2381" b="1" baseline="-25000">
                  <a:solidFill>
                    <a:srgbClr val="404040"/>
                  </a:solidFill>
                </a:rPr>
                <a:t>flux</a:t>
              </a:r>
              <a:r>
                <a:rPr lang="en-US" sz="1984" b="1">
                  <a:solidFill>
                    <a:srgbClr val="404040"/>
                  </a:solidFill>
                  <a:latin typeface="Symbol" pitchFamily="18" charset="2"/>
                </a:rPr>
                <a:t>~</a:t>
              </a:r>
              <a:r>
                <a:rPr lang="en-US" sz="992" b="1">
                  <a:solidFill>
                    <a:srgbClr val="404040"/>
                  </a:solidFill>
                </a:rPr>
                <a:t> </a:t>
              </a:r>
              <a:r>
                <a:rPr lang="en-US" sz="1984" b="1">
                  <a:solidFill>
                    <a:srgbClr val="404040"/>
                  </a:solidFill>
                </a:rPr>
                <a:t>T</a:t>
              </a:r>
              <a:r>
                <a:rPr lang="en-US" sz="2381" b="1" baseline="-25000">
                  <a:solidFill>
                    <a:srgbClr val="404040"/>
                  </a:solidFill>
                </a:rPr>
                <a:t>NS</a:t>
              </a:r>
              <a:endParaRPr lang="de-DE" sz="2381" b="1" baseline="-25000">
                <a:solidFill>
                  <a:srgbClr val="404040"/>
                </a:solidFill>
              </a:endParaRPr>
            </a:p>
          </p:txBody>
        </p:sp>
        <p:sp>
          <p:nvSpPr>
            <p:cNvPr id="59" name="AutoShape 56"/>
            <p:cNvSpPr>
              <a:spLocks noChangeArrowheads="1"/>
            </p:cNvSpPr>
            <p:nvPr/>
          </p:nvSpPr>
          <p:spPr bwMode="auto">
            <a:xfrm>
              <a:off x="4944" y="2448"/>
              <a:ext cx="1056" cy="672"/>
            </a:xfrm>
            <a:prstGeom prst="rightArrow">
              <a:avLst>
                <a:gd name="adj1" fmla="val 64583"/>
                <a:gd name="adj2" fmla="val 49849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 anchor="ctr"/>
            <a:lstStyle/>
            <a:p>
              <a:pPr defTabSz="913834" eaLnBrk="0" hangingPunct="0"/>
              <a:r>
                <a:rPr lang="en-US" sz="1984" b="1">
                  <a:solidFill>
                    <a:srgbClr val="404040"/>
                  </a:solidFill>
                </a:rPr>
                <a:t>T</a:t>
              </a:r>
              <a:r>
                <a:rPr lang="en-US" sz="2381" b="1" baseline="-25000">
                  <a:solidFill>
                    <a:srgbClr val="404040"/>
                  </a:solidFill>
                </a:rPr>
                <a:t>flux</a:t>
              </a:r>
              <a:r>
                <a:rPr lang="en-US" sz="1984" b="1">
                  <a:solidFill>
                    <a:srgbClr val="404040"/>
                  </a:solidFill>
                  <a:latin typeface="Symbol" pitchFamily="18" charset="2"/>
                </a:rPr>
                <a:t>~</a:t>
              </a:r>
              <a:r>
                <a:rPr lang="en-US" sz="992" b="1">
                  <a:solidFill>
                    <a:srgbClr val="404040"/>
                  </a:solidFill>
                </a:rPr>
                <a:t> </a:t>
              </a:r>
              <a:r>
                <a:rPr lang="en-US" sz="1984" b="1">
                  <a:solidFill>
                    <a:srgbClr val="404040"/>
                  </a:solidFill>
                </a:rPr>
                <a:t>0.6T</a:t>
              </a:r>
              <a:r>
                <a:rPr lang="en-US" sz="2381" b="1" baseline="-25000">
                  <a:solidFill>
                    <a:srgbClr val="404040"/>
                  </a:solidFill>
                </a:rPr>
                <a:t>ES</a:t>
              </a:r>
              <a:endParaRPr lang="de-DE" sz="2381" b="1" baseline="-2500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4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9935" y="150111"/>
            <a:ext cx="5852501" cy="57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Parametrizations</a:t>
            </a:r>
            <a:r>
              <a:rPr 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 of Neutrino Spectra</a:t>
            </a:r>
            <a:endParaRPr lang="en-US" sz="24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67083" y="2218083"/>
            <a:ext cx="5086194" cy="38325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606501" y="2242536"/>
            <a:ext cx="5103979" cy="37836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581" y="1459303"/>
            <a:ext cx="3269696" cy="6390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8837" y="1247066"/>
            <a:ext cx="3281643" cy="8783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65308" y="1408511"/>
            <a:ext cx="2231367" cy="57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Fermi-Dirac</a:t>
            </a:r>
            <a:endParaRPr lang="en-US" sz="1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53"/>
          <p:cNvSpPr>
            <a:spLocks noChangeArrowheads="1"/>
          </p:cNvSpPr>
          <p:nvPr/>
        </p:nvSpPr>
        <p:spPr bwMode="auto">
          <a:xfrm>
            <a:off x="323824" y="875922"/>
            <a:ext cx="4218681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1984" dirty="0" err="1" smtClean="0"/>
              <a:t>Keil</a:t>
            </a:r>
            <a:r>
              <a:rPr lang="en-US" sz="1984" dirty="0"/>
              <a:t>, Raffelt &amp; </a:t>
            </a:r>
            <a:r>
              <a:rPr lang="en-US" sz="1984" dirty="0" err="1" smtClean="0"/>
              <a:t>Janka</a:t>
            </a:r>
            <a:r>
              <a:rPr lang="en-US" sz="1984" dirty="0" smtClean="0"/>
              <a:t>, </a:t>
            </a:r>
            <a:r>
              <a:rPr lang="en-US" sz="1984" dirty="0" err="1" smtClean="0"/>
              <a:t>astro-ph</a:t>
            </a:r>
            <a:r>
              <a:rPr lang="en-US" sz="1984" dirty="0" smtClean="0"/>
              <a:t>/0208035</a:t>
            </a:r>
            <a:endParaRPr lang="en-US" sz="1984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3388" y="1516670"/>
            <a:ext cx="1830698" cy="57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Modified MB</a:t>
            </a:r>
            <a:endParaRPr lang="en-US" sz="1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719618" y="3480179"/>
            <a:ext cx="245660" cy="395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462894" y="3076826"/>
            <a:ext cx="748045" cy="46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MB</a:t>
            </a:r>
            <a:endParaRPr lang="en-US" sz="1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7877046" y="3482451"/>
            <a:ext cx="245660" cy="395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7620322" y="3079098"/>
            <a:ext cx="748045" cy="467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MB</a:t>
            </a:r>
            <a:endParaRPr lang="en-US" sz="1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3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97795" y="468219"/>
            <a:ext cx="8784976" cy="576064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Explosion Mechanism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：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Neutrino-driven Explosion</a:t>
            </a:r>
            <a:endParaRPr lang="en-US" altLang="zh-CN" sz="24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5324" y="1352077"/>
            <a:ext cx="3672408" cy="519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97789" y="1277244"/>
            <a:ext cx="4968552" cy="107964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The prompt shock halted at 150 km,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by disintegrating heavy nuclei 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11688" y="2535738"/>
            <a:ext cx="4968552" cy="1511695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Neutrinos deposit their energies via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interaction with matter; </a:t>
            </a: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1 % neutrino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energy leads to successful explosion</a:t>
            </a:r>
            <a:endParaRPr lang="en-US" altLang="zh-CN" sz="2000" b="1" dirty="0">
              <a:solidFill>
                <a:prstClr val="white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631504" y="4246514"/>
            <a:ext cx="4982200" cy="107964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Simulations in 1D &amp; 2D for different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progenitor masses observe explosions</a:t>
            </a:r>
            <a:endParaRPr lang="en-US" altLang="zh-CN" sz="2400" b="1" dirty="0">
              <a:solidFill>
                <a:prstClr val="white"/>
              </a:solidFill>
              <a:latin typeface="Trebuchet MS" pitchFamily="34" charset="0"/>
              <a:ea typeface="黑体" pitchFamily="49" charset="-122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696032" y="5511594"/>
            <a:ext cx="4982200" cy="107964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l"/>
            </a:pPr>
            <a:r>
              <a:rPr lang="zh-CN" altLang="en-US" sz="24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D simulation has just begun; but no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prstClr val="white"/>
                </a:solidFill>
                <a:latin typeface="Trebuchet MS" pitchFamily="34" charset="0"/>
                <a:ea typeface="黑体" pitchFamily="49" charset="-122"/>
              </a:rPr>
              <a:t>clear picture (resolution, progenitors)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57332" y="6104605"/>
            <a:ext cx="3528392" cy="400110"/>
          </a:xfrm>
          <a:prstGeom prst="rect">
            <a:avLst/>
          </a:prstGeom>
          <a:solidFill>
            <a:schemeClr val="tx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ADE00"/>
                </a:solidFill>
              </a:rPr>
              <a:t>for a review,  </a:t>
            </a:r>
            <a:r>
              <a:rPr lang="en-US" sz="2000" b="1" dirty="0" err="1">
                <a:solidFill>
                  <a:srgbClr val="4ADE00"/>
                </a:solidFill>
              </a:rPr>
              <a:t>Janka</a:t>
            </a:r>
            <a:r>
              <a:rPr lang="en-US" sz="2000" b="1" dirty="0">
                <a:solidFill>
                  <a:srgbClr val="4ADE00"/>
                </a:solidFill>
              </a:rPr>
              <a:t>, 1211.1378</a:t>
            </a:r>
          </a:p>
        </p:txBody>
      </p:sp>
    </p:spTree>
    <p:extLst>
      <p:ext uri="{BB962C8B-B14F-4D97-AF65-F5344CB8AC3E}">
        <p14:creationId xmlns:p14="http://schemas.microsoft.com/office/powerpoint/2010/main" val="36748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6050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/>
          <p:nvPr/>
        </p:nvGrpSpPr>
        <p:grpSpPr>
          <a:xfrm>
            <a:off x="6105216" y="-493"/>
            <a:ext cx="6059487" cy="6911975"/>
            <a:chOff x="4587752" y="-493"/>
            <a:chExt cx="4608513" cy="6911975"/>
          </a:xfrm>
        </p:grpSpPr>
        <p:pic>
          <p:nvPicPr>
            <p:cNvPr id="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75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Supernova 1987A</a:t>
              </a:r>
            </a:p>
            <a:p>
              <a:pPr algn="r"/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23 February 1987</a:t>
              </a:r>
            </a:p>
            <a:p>
              <a:pPr algn="r"/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2798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Sanduleak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- 69 202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060504" y="4509120"/>
            <a:ext cx="4644008" cy="648072"/>
          </a:xfrm>
        </p:spPr>
        <p:txBody>
          <a:bodyPr>
            <a:no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Large </a:t>
            </a:r>
            <a:r>
              <a:rPr lang="en-US" altLang="zh-CN" sz="2000" b="1" dirty="0" err="1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Magellanic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Cloud SN 1987A</a:t>
            </a:r>
            <a:endParaRPr lang="zh-CN" altLang="en-US" sz="24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0" name="内容占位符 3"/>
          <p:cNvSpPr txBox="1">
            <a:spLocks/>
          </p:cNvSpPr>
          <p:nvPr/>
        </p:nvSpPr>
        <p:spPr>
          <a:xfrm>
            <a:off x="6384032" y="5301208"/>
            <a:ext cx="4032448" cy="136815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Distance</a:t>
            </a:r>
            <a:r>
              <a:rPr lang="zh-CN" altLang="en-US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165 000</a:t>
            </a:r>
            <a:r>
              <a:rPr lang="zh-CN" altLang="en-US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light yrs (50 </a:t>
            </a:r>
            <a:r>
              <a:rPr lang="en-US" altLang="zh-CN" b="1" dirty="0" err="1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kpc</a:t>
            </a: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Center</a:t>
            </a:r>
            <a:r>
              <a:rPr lang="zh-CN" altLang="en-US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Neutron Star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             (expected, but not found)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Progenitor</a:t>
            </a:r>
            <a:r>
              <a:rPr lang="zh-CN" altLang="en-US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 </a:t>
            </a: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M ~ 18</a:t>
            </a:r>
            <a:r>
              <a:rPr lang="zh-CN" altLang="en-US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solar masses</a:t>
            </a:r>
            <a:endParaRPr lang="zh-CN" altLang="en-US" b="1" dirty="0">
              <a:solidFill>
                <a:schemeClr val="bg1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5694" y="12040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Supernova Neutrinos:</a:t>
            </a:r>
            <a:r>
              <a:rPr lang="zh-CN" altLang="en-US" sz="28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rebuchet MS" pitchFamily="34" charset="0"/>
                <a:ea typeface="黑体" pitchFamily="49" charset="-122"/>
                <a:cs typeface="+mj-cs"/>
              </a:rPr>
              <a:t>SN 1987A</a:t>
            </a:r>
            <a:endParaRPr lang="en-US" sz="2800" b="1" dirty="0">
              <a:solidFill>
                <a:srgbClr val="FF0000"/>
              </a:solidFill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106385"/>
              </p:ext>
            </p:extLst>
          </p:nvPr>
        </p:nvGraphicFramePr>
        <p:xfrm>
          <a:off x="445011" y="716980"/>
          <a:ext cx="4780669" cy="3125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CorelPhotoPaint.Image.9" r:id="rId3" imgW="2720115" imgH="1767619" progId="">
                  <p:embed/>
                </p:oleObj>
              </mc:Choice>
              <mc:Fallback>
                <p:oleObj name="CorelPhotoPaint.Image.9" r:id="rId3" imgW="2720115" imgH="176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011" y="716980"/>
                        <a:ext cx="4780669" cy="31254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C:\Users\Georg Raffelt\Desktop\a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96" y="771572"/>
            <a:ext cx="4681961" cy="599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080320" y="6315482"/>
            <a:ext cx="3563888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Hirata et al., </a:t>
            </a:r>
            <a:r>
              <a:rPr lang="en-US" b="1" dirty="0" err="1">
                <a:solidFill>
                  <a:schemeClr val="bg1"/>
                </a:solidFill>
              </a:rPr>
              <a:t>PRD</a:t>
            </a:r>
            <a:r>
              <a:rPr lang="en-US" b="1" dirty="0">
                <a:solidFill>
                  <a:schemeClr val="bg1"/>
                </a:solidFill>
              </a:rPr>
              <a:t> 38 (1988) 448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0" y="3897052"/>
            <a:ext cx="4805008" cy="2850428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51470" y="5157192"/>
            <a:ext cx="201622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b="1" dirty="0">
                <a:solidFill>
                  <a:schemeClr val="bg1"/>
                </a:solidFill>
              </a:rPr>
              <a:t>Arnett </a:t>
            </a:r>
            <a:r>
              <a:rPr lang="en-US" b="1" i="1" dirty="0">
                <a:solidFill>
                  <a:schemeClr val="bg1"/>
                </a:solidFill>
              </a:rPr>
              <a:t>et al.,</a:t>
            </a:r>
          </a:p>
          <a:p>
            <a:pPr defTabSz="921018"/>
            <a:r>
              <a:rPr lang="en-US" b="1" dirty="0" err="1">
                <a:solidFill>
                  <a:schemeClr val="bg1"/>
                </a:solidFill>
              </a:rPr>
              <a:t>ARAA</a:t>
            </a:r>
            <a:r>
              <a:rPr lang="en-US" b="1" dirty="0">
                <a:solidFill>
                  <a:schemeClr val="bg1"/>
                </a:solidFill>
              </a:rPr>
              <a:t> 27 (1989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42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752"/>
            <a:ext cx="8229600" cy="8549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T</a:t>
            </a:r>
            <a:r>
              <a:rPr lang="en-US" altLang="zh-CN" sz="36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he JUNO Experiment</a:t>
            </a:r>
            <a:endParaRPr lang="zh-CN" altLang="en-US" sz="36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6019798" y="1603022"/>
            <a:ext cx="5596467" cy="4562281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20 </a:t>
            </a:r>
            <a:r>
              <a:rPr lang="en-US" altLang="zh-CN" sz="2000" b="1" dirty="0" err="1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kton</a:t>
            </a: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LS detector</a:t>
            </a:r>
          </a:p>
          <a:p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3%</a:t>
            </a: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energy 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resolution</a:t>
            </a:r>
          </a:p>
          <a:p>
            <a:r>
              <a:rPr lang="en-US" altLang="zh-CN" sz="20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700 m underground</a:t>
            </a:r>
            <a:endParaRPr lang="en-US" altLang="zh-CN" sz="20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Rich 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Physics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ossibilities</a:t>
            </a:r>
            <a:endParaRPr lang="en-US" altLang="zh-CN" sz="20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Reactor N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eutrinos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/>
            </a:r>
            <a:br>
              <a:rPr lang="en-US" altLang="zh-CN" sz="18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</a:b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for 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neutrino mass </a:t>
            </a:r>
            <a:r>
              <a:rPr lang="en-US" altLang="zh-CN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ierarchy 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&amp;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recision </a:t>
            </a:r>
            <a:r>
              <a:rPr lang="en-US" altLang="zh-CN" sz="1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measurement 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of 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oscillation parameters</a:t>
            </a:r>
            <a:endParaRPr lang="en-US" altLang="zh-CN" sz="18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i="1" u="sng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Supernova Neutrino Burst</a:t>
            </a:r>
          </a:p>
          <a:p>
            <a:pPr lvl="1"/>
            <a:r>
              <a:rPr lang="en-US" altLang="zh-CN" sz="1800" b="1" i="1" u="sng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Diffuse Supernova Neutrino Background</a:t>
            </a:r>
            <a:endParaRPr lang="en-US" altLang="zh-CN" sz="1800" b="1" i="1" u="sng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err="1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Geoneutrinos</a:t>
            </a:r>
            <a:endParaRPr lang="en-US" altLang="zh-CN" sz="1800" b="1" dirty="0" smtClean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Solar Neutrinos</a:t>
            </a:r>
            <a:endParaRPr lang="en-US" altLang="zh-CN" sz="18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Atmospheric Neutrinos</a:t>
            </a:r>
          </a:p>
          <a:p>
            <a:pPr lvl="1"/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Proton Decays</a:t>
            </a:r>
          </a:p>
          <a:p>
            <a:pPr lvl="1"/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Exotic Searches</a:t>
            </a:r>
            <a:endParaRPr lang="en-US" altLang="zh-CN" sz="1800" b="1" dirty="0">
              <a:latin typeface="微软雅黑" pitchFamily="34" charset="-122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457200" y="6165304"/>
            <a:ext cx="11384844" cy="5222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Talks 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Y.F. Wang at ICFA 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2008, </a:t>
            </a:r>
            <a:r>
              <a:rPr lang="en-US" altLang="zh-CN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Neutel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2011;  by J. Cao at </a:t>
            </a:r>
            <a:r>
              <a:rPr lang="en-US" altLang="zh-CN" sz="14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Neutel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2009, </a:t>
            </a:r>
            <a:r>
              <a:rPr lang="en-US" altLang="zh-CN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NuTurn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2012, </a:t>
            </a:r>
            <a:r>
              <a:rPr lang="en-US" altLang="zh-CN" sz="1400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NeuTel</a:t>
            </a:r>
            <a:r>
              <a:rPr lang="en-US" altLang="zh-CN" sz="14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Papers 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</a:rPr>
              <a:t>by L. Zhan, Y.F. Wang, J. Cao, L.J. Wen,  PRD78:111103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, 2008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</a:rPr>
              <a:t>;  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PRD79:073007,2009; Y.F. Li, J. Cao, Y.F. Wang, L. Zhan, PRD 88: 013008, 2013.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57200" y="861055"/>
            <a:ext cx="11509022" cy="6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FFFF00"/>
              </a:buClr>
            </a:pPr>
            <a:r>
              <a:rPr lang="en-US" altLang="zh-CN" sz="2000" b="1" kern="0" dirty="0" smtClean="0">
                <a:solidFill>
                  <a:srgbClr val="FFFF00"/>
                </a:solidFill>
                <a:latin typeface="微软雅黑" pitchFamily="34" charset="-122"/>
                <a:cs typeface="Times New Roman" panose="02020603050405020304" pitchFamily="18" charset="0"/>
              </a:rPr>
              <a:t>J</a:t>
            </a:r>
            <a:r>
              <a:rPr lang="en-US" altLang="zh-CN" sz="2000" b="1" kern="0" dirty="0" smtClean="0">
                <a:solidFill>
                  <a:schemeClr val="tx1"/>
                </a:solidFill>
                <a:latin typeface="微软雅黑" pitchFamily="34" charset="-122"/>
                <a:cs typeface="Times New Roman" panose="02020603050405020304" pitchFamily="18" charset="0"/>
              </a:rPr>
              <a:t>iangmen </a:t>
            </a:r>
            <a:r>
              <a:rPr lang="en-US" altLang="zh-CN" sz="2000" b="1" kern="0" dirty="0" smtClean="0">
                <a:solidFill>
                  <a:srgbClr val="FFFF00"/>
                </a:solidFill>
                <a:latin typeface="微软雅黑" pitchFamily="34" charset="-122"/>
                <a:cs typeface="Times New Roman" panose="02020603050405020304" pitchFamily="18" charset="0"/>
              </a:rPr>
              <a:t>U</a:t>
            </a:r>
            <a:r>
              <a:rPr lang="en-US" altLang="zh-CN" sz="2000" b="1" kern="0" dirty="0" smtClean="0">
                <a:solidFill>
                  <a:schemeClr val="tx1"/>
                </a:solidFill>
                <a:latin typeface="微软雅黑" pitchFamily="34" charset="-122"/>
                <a:cs typeface="Times New Roman" panose="02020603050405020304" pitchFamily="18" charset="0"/>
              </a:rPr>
              <a:t>nderground </a:t>
            </a:r>
            <a:r>
              <a:rPr lang="en-US" altLang="zh-CN" sz="2000" b="1" kern="0" dirty="0" smtClean="0">
                <a:solidFill>
                  <a:srgbClr val="FFFF00"/>
                </a:solidFill>
                <a:latin typeface="微软雅黑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000" b="1" kern="0" dirty="0" smtClean="0">
                <a:solidFill>
                  <a:schemeClr val="tx1"/>
                </a:solidFill>
                <a:latin typeface="微软雅黑" pitchFamily="34" charset="-122"/>
                <a:cs typeface="Times New Roman" panose="02020603050405020304" pitchFamily="18" charset="0"/>
              </a:rPr>
              <a:t>eutrino </a:t>
            </a:r>
            <a:r>
              <a:rPr lang="en-US" altLang="zh-CN" sz="2000" b="1" kern="0" dirty="0" smtClean="0">
                <a:solidFill>
                  <a:srgbClr val="FFFF00"/>
                </a:solidFill>
                <a:latin typeface="微软雅黑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000" b="1" kern="0" dirty="0" smtClean="0">
                <a:solidFill>
                  <a:schemeClr val="tx1"/>
                </a:solidFill>
                <a:latin typeface="微软雅黑" pitchFamily="34" charset="-122"/>
                <a:cs typeface="Times New Roman" panose="02020603050405020304" pitchFamily="18" charset="0"/>
              </a:rPr>
              <a:t>bservatory (</a:t>
            </a:r>
            <a:r>
              <a:rPr lang="en-US" altLang="zh-CN" sz="2000" b="1" kern="0" dirty="0" smtClean="0">
                <a:solidFill>
                  <a:srgbClr val="FFFF00"/>
                </a:solidFill>
                <a:latin typeface="微软雅黑" pitchFamily="34" charset="-122"/>
                <a:cs typeface="Times New Roman" panose="02020603050405020304" pitchFamily="18" charset="0"/>
              </a:rPr>
              <a:t>JUNO</a:t>
            </a:r>
            <a:r>
              <a:rPr lang="en-US" altLang="zh-CN" sz="2000" b="1" kern="0" dirty="0" smtClean="0">
                <a:solidFill>
                  <a:schemeClr val="tx1"/>
                </a:solidFill>
                <a:latin typeface="微软雅黑" pitchFamily="34" charset="-122"/>
                <a:cs typeface="Times New Roman" panose="02020603050405020304" pitchFamily="18" charset="0"/>
              </a:rPr>
              <a:t>), a multiple-purpose neutrino experiment, approved in Feb. 2013, ~ 300 M$.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823" y="1622763"/>
            <a:ext cx="4641347" cy="454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org Raffelt\Desktop\sig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818" y="980729"/>
            <a:ext cx="4550164" cy="5585282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57652" y="980729"/>
            <a:ext cx="4896544" cy="151169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Kamiokande</a:t>
            </a: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-II (Japan):</a:t>
            </a:r>
            <a:endParaRPr lang="en-US" altLang="zh-CN" sz="24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</a:endParaRP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</a:rPr>
              <a:t>Water Cherenkov </a:t>
            </a: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(</a:t>
            </a: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2,140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ton)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</a:rPr>
              <a:t>Clock Uncertainty</a:t>
            </a:r>
            <a:r>
              <a:rPr lang="zh-CN" altLang="en-US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</a:rPr>
              <a:t>±</a:t>
            </a: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 1 min</a:t>
            </a:r>
            <a:endParaRPr lang="de-DE" altLang="zh-CN" sz="3200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58044" y="2636913"/>
            <a:ext cx="4896544" cy="1511695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Irvine-Michigan-Brookhaven (US):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Water Cherenkov (</a:t>
            </a:r>
            <a:r>
              <a:rPr lang="en-US" altLang="zh-CN" sz="2400" b="1" dirty="0">
                <a:latin typeface="Trebuchet MS" pitchFamily="34" charset="0"/>
                <a:ea typeface="Tahoma" pitchFamily="34" charset="0"/>
                <a:cs typeface="Tahoma" pitchFamily="34" charset="0"/>
              </a:rPr>
              <a:t>6,800</a:t>
            </a:r>
            <a:r>
              <a:rPr lang="zh-CN" altLang="en-US" sz="2400" b="1" dirty="0"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ton)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Clock Uncertainty ±</a:t>
            </a:r>
            <a:r>
              <a:rPr lang="en-US" altLang="zh-CN" sz="2400" b="1" dirty="0">
                <a:latin typeface="Trebuchet MS" pitchFamily="34" charset="0"/>
                <a:ea typeface="Tahoma" pitchFamily="34" charset="0"/>
                <a:cs typeface="Tahoma" pitchFamily="34" charset="0"/>
              </a:rPr>
              <a:t>50</a:t>
            </a:r>
            <a:r>
              <a:rPr lang="zh-CN" altLang="en-US" sz="2400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ms</a:t>
            </a:r>
            <a:endParaRPr lang="de-DE" altLang="zh-CN" sz="3200" dirty="0"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58044" y="4293097"/>
            <a:ext cx="4896544" cy="151169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 err="1">
                <a:latin typeface="Trebuchet MS" pitchFamily="34" charset="0"/>
                <a:ea typeface="Tahoma" pitchFamily="34" charset="0"/>
                <a:cs typeface="Tahoma" pitchFamily="34" charset="0"/>
              </a:rPr>
              <a:t>Baksan</a:t>
            </a:r>
            <a:r>
              <a:rPr lang="zh-CN" altLang="en-US" sz="2400" b="1" dirty="0"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LST (Soviet Union):</a:t>
            </a:r>
            <a:endParaRPr lang="en-US" altLang="zh-CN" sz="2400" b="1" dirty="0">
              <a:latin typeface="黑体" pitchFamily="49" charset="-122"/>
              <a:ea typeface="黑体" pitchFamily="49" charset="-122"/>
            </a:endParaRP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Liquid </a:t>
            </a:r>
            <a:r>
              <a:rPr lang="en-US" altLang="zh-CN" sz="2400" b="1" dirty="0" err="1">
                <a:latin typeface="Trebuchet MS" pitchFamily="34" charset="0"/>
                <a:ea typeface="黑体" pitchFamily="49" charset="-122"/>
              </a:rPr>
              <a:t>Scintillator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 (</a:t>
            </a:r>
            <a:r>
              <a:rPr lang="en-US" altLang="zh-CN" sz="2400" b="1" dirty="0">
                <a:latin typeface="Trebuchet MS" pitchFamily="34" charset="0"/>
                <a:ea typeface="Tahoma" pitchFamily="34" charset="0"/>
                <a:cs typeface="Tahoma" pitchFamily="34" charset="0"/>
              </a:rPr>
              <a:t>200</a:t>
            </a:r>
            <a:r>
              <a:rPr lang="zh-CN" altLang="en-US" sz="2400" b="1" dirty="0"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ton)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</a:rPr>
              <a:t>Clock Uncertainty</a:t>
            </a:r>
            <a:r>
              <a:rPr lang="zh-CN" altLang="en-US" sz="2400" b="1" dirty="0"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Tahoma" pitchFamily="34" charset="0"/>
                <a:cs typeface="Tahoma" pitchFamily="34" charset="0"/>
              </a:rPr>
              <a:t>+2/-54</a:t>
            </a:r>
            <a:r>
              <a:rPr lang="zh-CN" altLang="en-US" sz="2400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s</a:t>
            </a:r>
            <a:endParaRPr lang="de-DE" altLang="zh-CN" sz="3200" dirty="0"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58044" y="5994466"/>
            <a:ext cx="4896544" cy="57559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Mont Blanc: 5</a:t>
            </a:r>
            <a:r>
              <a:rPr lang="zh-CN" altLang="en-US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events, </a:t>
            </a: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zh-CN" altLang="en-US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h earlier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5764" y="208122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Supernova Neutrinos:</a:t>
            </a:r>
            <a:r>
              <a:rPr lang="zh-CN" altLang="en-US" sz="28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rebuchet MS" pitchFamily="34" charset="0"/>
                <a:ea typeface="黑体" pitchFamily="49" charset="-122"/>
                <a:cs typeface="+mj-cs"/>
              </a:rPr>
              <a:t>SN 1987A</a:t>
            </a:r>
            <a:endParaRPr lang="en-US" sz="2800" b="1" dirty="0">
              <a:solidFill>
                <a:srgbClr val="FF0000"/>
              </a:solidFill>
              <a:latin typeface="Trebuchet MS" pitchFamily="34" charset="0"/>
              <a:ea typeface="黑体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0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/>
        </p:nvSpPr>
        <p:spPr bwMode="auto">
          <a:xfrm rot="16200000">
            <a:off x="-626267" y="3310508"/>
            <a:ext cx="4896544" cy="381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E</a:t>
            </a:r>
            <a:r>
              <a:rPr lang="en-US" sz="2400" baseline="-25000" dirty="0" err="1">
                <a:solidFill>
                  <a:schemeClr val="bg1"/>
                </a:solidFill>
              </a:rPr>
              <a:t>b</a:t>
            </a:r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[10</a:t>
            </a:r>
            <a:r>
              <a:rPr lang="en-US" sz="2400" baseline="30000" dirty="0">
                <a:solidFill>
                  <a:schemeClr val="bg1"/>
                </a:solidFill>
              </a:rPr>
              <a:t>53 </a:t>
            </a:r>
            <a:r>
              <a:rPr lang="en-US" sz="2400" dirty="0">
                <a:solidFill>
                  <a:schemeClr val="bg1"/>
                </a:solidFill>
              </a:rPr>
              <a:t>ergs]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2063552" y="5980344"/>
            <a:ext cx="5760640" cy="381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400" baseline="-250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Spectral anti-</a:t>
            </a:r>
            <a:r>
              <a:rPr lang="el-GR" sz="2400" dirty="0">
                <a:solidFill>
                  <a:schemeClr val="bg1"/>
                </a:solidFill>
              </a:rPr>
              <a:t>ν</a:t>
            </a:r>
            <a:r>
              <a:rPr lang="en-US" sz="2400" baseline="-25000" dirty="0">
                <a:solidFill>
                  <a:schemeClr val="bg1"/>
                </a:solidFill>
              </a:rPr>
              <a:t>e </a:t>
            </a:r>
            <a:r>
              <a:rPr lang="en-US" sz="2400" dirty="0">
                <a:solidFill>
                  <a:schemeClr val="bg1"/>
                </a:solidFill>
              </a:rPr>
              <a:t>Temperature [</a:t>
            </a:r>
            <a:r>
              <a:rPr lang="en-US" sz="2400" dirty="0" err="1">
                <a:solidFill>
                  <a:schemeClr val="bg1"/>
                </a:solidFill>
              </a:rPr>
              <a:t>MeV</a:t>
            </a:r>
            <a:r>
              <a:rPr lang="en-US" sz="240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1052736"/>
            <a:ext cx="5760640" cy="489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087888" y="2420888"/>
            <a:ext cx="2088232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zh-CN" sz="1400" b="1" dirty="0" err="1">
                <a:solidFill>
                  <a:srgbClr val="FF0000"/>
                </a:solidFill>
              </a:rPr>
              <a:t>Jegerlehner</a:t>
            </a:r>
            <a:r>
              <a:rPr lang="en-US" altLang="zh-CN" sz="1400" b="1" dirty="0">
                <a:solidFill>
                  <a:srgbClr val="FF0000"/>
                </a:solidFill>
              </a:rPr>
              <a:t>, </a:t>
            </a:r>
            <a:r>
              <a:rPr lang="en-US" altLang="zh-CN" sz="1400" b="1" dirty="0" err="1">
                <a:solidFill>
                  <a:srgbClr val="FF0000"/>
                </a:solidFill>
              </a:rPr>
              <a:t>Neubig</a:t>
            </a:r>
            <a:r>
              <a:rPr lang="en-US" altLang="zh-CN" sz="1400" b="1" dirty="0">
                <a:solidFill>
                  <a:srgbClr val="FF0000"/>
                </a:solidFill>
              </a:rPr>
              <a:t> &amp; </a:t>
            </a:r>
            <a:r>
              <a:rPr lang="en-US" altLang="zh-CN" sz="1400" b="1" dirty="0" err="1">
                <a:solidFill>
                  <a:srgbClr val="FF0000"/>
                </a:solidFill>
              </a:rPr>
              <a:t>Raffelt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rgbClr val="FF0000"/>
                </a:solidFill>
              </a:rPr>
              <a:t> </a:t>
            </a:r>
            <a:r>
              <a:rPr lang="en-US" altLang="zh-CN" sz="1400" b="1" dirty="0" err="1">
                <a:solidFill>
                  <a:srgbClr val="FF0000"/>
                </a:solidFill>
              </a:rPr>
              <a:t>astro</a:t>
            </a:r>
            <a:r>
              <a:rPr lang="en-US" altLang="zh-CN" sz="1400" b="1" dirty="0">
                <a:solidFill>
                  <a:srgbClr val="FF0000"/>
                </a:solidFill>
              </a:rPr>
              <a:t>-ph/9601111</a:t>
            </a:r>
          </a:p>
        </p:txBody>
      </p:sp>
      <p:sp>
        <p:nvSpPr>
          <p:cNvPr id="10" name="内容占位符 3"/>
          <p:cNvSpPr txBox="1">
            <a:spLocks/>
          </p:cNvSpPr>
          <p:nvPr/>
        </p:nvSpPr>
        <p:spPr>
          <a:xfrm>
            <a:off x="8184232" y="1052736"/>
            <a:ext cx="2232248" cy="144016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Assumptions: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Thermal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Equipart</a:t>
            </a: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.</a:t>
            </a:r>
            <a:endParaRPr lang="zh-CN" altLang="en-US" sz="2400" b="1" dirty="0">
              <a:solidFill>
                <a:schemeClr val="bg1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147720" y="2636912"/>
            <a:ext cx="2268760" cy="2088232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Conclusions: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Collapse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Ave.Ener</a:t>
            </a: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</a:rPr>
              <a:t>.</a:t>
            </a:r>
          </a:p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altLang="zh-CN" sz="2400" b="1" dirty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Duration</a:t>
            </a:r>
            <a:endParaRPr lang="de-DE" altLang="zh-CN" sz="3200" dirty="0">
              <a:solidFill>
                <a:schemeClr val="bg1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8184232" y="4869160"/>
            <a:ext cx="2232248" cy="151216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Problems</a:t>
            </a:r>
            <a:r>
              <a:rPr lang="zh-CN" altLang="en-US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endParaRPr lang="en-US" altLang="zh-CN" sz="24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24 events</a:t>
            </a:r>
          </a:p>
          <a:p>
            <a:pPr marL="457200" indent="-457200">
              <a:spcBef>
                <a:spcPct val="20000"/>
              </a:spcBef>
              <a:buFont typeface="Wingdings" pitchFamily="2" charset="2"/>
              <a:buChar char="p"/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by chance</a:t>
            </a:r>
            <a:endParaRPr lang="zh-CN" altLang="en-US" sz="24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75764" y="325788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Supernova Neutrinos:</a:t>
            </a:r>
            <a:r>
              <a:rPr lang="zh-CN" altLang="en-US" sz="28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rebuchet MS" pitchFamily="34" charset="0"/>
                <a:ea typeface="黑体" pitchFamily="49" charset="-122"/>
                <a:cs typeface="+mj-cs"/>
              </a:rPr>
              <a:t>SN 1987A</a:t>
            </a:r>
            <a:endParaRPr lang="en-US" sz="2800" b="1" dirty="0">
              <a:solidFill>
                <a:srgbClr val="FF0000"/>
              </a:solidFill>
              <a:latin typeface="Trebuchet MS" pitchFamily="34" charset="0"/>
              <a:ea typeface="黑体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10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2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SN </a:t>
            </a:r>
            <a:r>
              <a:rPr lang="en-US" altLang="zh-CN" sz="3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Symbol"/>
              </a:rPr>
              <a:t> </a:t>
            </a:r>
            <a:r>
              <a:rPr lang="en-US" altLang="zh-CN" sz="3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Detection: 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present and future experiments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" name="Picture 3" descr="C:\MYFILES\myworld.gif"/>
          <p:cNvPicPr>
            <a:picLocks noChangeAspect="1" noChangeArrowheads="1"/>
          </p:cNvPicPr>
          <p:nvPr/>
        </p:nvPicPr>
        <p:blipFill>
          <a:blip r:embed="rId2" cstate="print"/>
          <a:srcRect l="5147" r="5147"/>
          <a:stretch>
            <a:fillRect/>
          </a:stretch>
        </p:blipFill>
        <p:spPr bwMode="auto">
          <a:xfrm>
            <a:off x="2362200" y="1524000"/>
            <a:ext cx="8077200" cy="4724400"/>
          </a:xfrm>
          <a:prstGeom prst="rect">
            <a:avLst/>
          </a:prstGeom>
          <a:noFill/>
          <a:effectLst>
            <a:outerShdw dist="17961" dir="2700000" algn="ctr" rotWithShape="0">
              <a:srgbClr val="808080"/>
            </a:outerShdw>
          </a:effec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320135" y="1031032"/>
            <a:ext cx="3347865" cy="643880"/>
          </a:xfrm>
          <a:prstGeom prst="wedgeRectCallout">
            <a:avLst>
              <a:gd name="adj1" fmla="val -32387"/>
              <a:gd name="adj2" fmla="val 24844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Super-</a:t>
            </a:r>
            <a:r>
              <a:rPr lang="en-US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Kamiokande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(10</a:t>
            </a:r>
            <a:r>
              <a:rPr lang="en-US" sz="24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defTabSz="974725"/>
            <a:r>
              <a:rPr lang="en-US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KamLAND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(400)</a:t>
            </a:r>
            <a:endParaRPr lang="de-DE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676400" y="1031032"/>
            <a:ext cx="1752600" cy="645369"/>
          </a:xfrm>
          <a:prstGeom prst="wedgeRectCallout">
            <a:avLst>
              <a:gd name="adj1" fmla="val 82210"/>
              <a:gd name="adj2" fmla="val 19436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MiniBooNE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74725"/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(200)</a:t>
            </a:r>
            <a:endParaRPr lang="de-DE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505200" y="1031032"/>
            <a:ext cx="2286000" cy="645368"/>
          </a:xfrm>
          <a:prstGeom prst="wedgeRectCallout">
            <a:avLst>
              <a:gd name="adj1" fmla="val 39916"/>
              <a:gd name="adj2" fmla="val 22717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de-DE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LVD (400)</a:t>
            </a:r>
          </a:p>
          <a:p>
            <a:pPr defTabSz="974725"/>
            <a:r>
              <a:rPr lang="de-DE" altLang="zh-CN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Borexino</a:t>
            </a:r>
            <a:r>
              <a:rPr lang="de-DE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(100)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921286" y="6309320"/>
            <a:ext cx="1892227" cy="432048"/>
          </a:xfrm>
          <a:prstGeom prst="wedgeRectCallout">
            <a:avLst>
              <a:gd name="adj1" fmla="val 22556"/>
              <a:gd name="adj2" fmla="val -185069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IceCube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(10</a:t>
            </a:r>
            <a:r>
              <a:rPr lang="en-US" sz="24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867400" y="1031032"/>
            <a:ext cx="1371600" cy="645368"/>
          </a:xfrm>
          <a:prstGeom prst="wedgeRectCallout">
            <a:avLst>
              <a:gd name="adj1" fmla="val -32198"/>
              <a:gd name="adj2" fmla="val 226889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Baksan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74725"/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(100)</a:t>
            </a:r>
            <a:endParaRPr lang="de-DE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03512" y="5949280"/>
            <a:ext cx="1656184" cy="79208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Water/Ice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Cherenkov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021032" y="5949280"/>
            <a:ext cx="1512168" cy="79208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Liquid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Scintillator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6401448" y="3744328"/>
            <a:ext cx="1561728" cy="432048"/>
          </a:xfrm>
          <a:prstGeom prst="wedgeRectCallout">
            <a:avLst>
              <a:gd name="adj1" fmla="val 18187"/>
              <a:gd name="adj2" fmla="val -175593"/>
            </a:avLst>
          </a:prstGeom>
          <a:solidFill>
            <a:srgbClr val="08A81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(10</a:t>
            </a:r>
            <a:r>
              <a:rPr lang="en-US" sz="2400" b="1" baseline="300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77317" y="2308591"/>
            <a:ext cx="1752767" cy="400110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SN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@10 </a:t>
            </a:r>
            <a:r>
              <a:rPr lang="en-US" altLang="zh-CN" sz="20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kpc</a:t>
            </a:r>
            <a:endParaRPr lang="zh-CN" altLang="en-US" sz="2000" b="1" baseline="-25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8420424" y="3580103"/>
            <a:ext cx="2112776" cy="432048"/>
          </a:xfrm>
          <a:prstGeom prst="wedgeRectCallout">
            <a:avLst>
              <a:gd name="adj1" fmla="val -90212"/>
              <a:gd name="adj2" fmla="val -13452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altLang="zh-CN" sz="2000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Daya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Bay</a:t>
            </a:r>
            <a:r>
              <a:rPr 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100)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90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2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Problem: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where and 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when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?</a:t>
            </a:r>
            <a:endParaRPr lang="en-US" sz="3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097" y="1057244"/>
            <a:ext cx="8865965" cy="460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8112224" y="479715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©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Raffelt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89864" y="5750673"/>
            <a:ext cx="8798624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(1)  Estimate from SN statistics in other galaxies; (2) Only massive stars produce </a:t>
            </a:r>
            <a:r>
              <a:rPr lang="en-US" altLang="zh-CN" sz="2000" b="1" baseline="30000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26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Al (with a half-life</a:t>
            </a:r>
            <a:r>
              <a:rPr lang="zh-CN" altLang="en-US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7.2 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  <a:sym typeface="Symbol" pitchFamily="18" charset="2"/>
              </a:rPr>
              <a:t> 10</a:t>
            </a:r>
            <a:r>
              <a:rPr lang="en-US" altLang="zh-CN" sz="2000" b="1" baseline="30000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  <a:sym typeface="Symbol" pitchFamily="18" charset="2"/>
              </a:rPr>
              <a:t>5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  <a:sym typeface="Symbol" pitchFamily="18" charset="2"/>
              </a:rPr>
              <a:t> years); (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3) Historical </a:t>
            </a:r>
            <a:r>
              <a:rPr lang="en-US" altLang="zh-CN" sz="2000" b="1" dirty="0" err="1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SNe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in the Milky Way; (4) No neutrino bursts observed by </a:t>
            </a:r>
            <a:r>
              <a:rPr lang="en-US" altLang="zh-CN" sz="2000" b="1" dirty="0" err="1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Baksan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since June 1980</a:t>
            </a:r>
            <a:endParaRPr lang="zh-CN" altLang="en-US" sz="20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7" y="864096"/>
            <a:ext cx="8367247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2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Problem: 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where and 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when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?</a:t>
            </a:r>
            <a:endParaRPr lang="en-US" sz="3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49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2" y="188640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 Candidate: </a:t>
            </a:r>
            <a:r>
              <a:rPr lang="en-US" altLang="zh-CN" sz="21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Red Supergiant Betelgeuse (</a:t>
            </a:r>
            <a:r>
              <a:rPr lang="en-US" altLang="zh-CN" sz="21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  <a:sym typeface="Symbol"/>
              </a:rPr>
              <a:t>Alpha </a:t>
            </a:r>
            <a:r>
              <a:rPr lang="en-US" altLang="zh-CN" sz="2100" b="1" dirty="0" err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  <a:sym typeface="Symbol"/>
              </a:rPr>
              <a:t>Orionis</a:t>
            </a:r>
            <a:r>
              <a:rPr lang="zh-CN" altLang="en-US" sz="21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  <a:sym typeface="Symbol"/>
              </a:rPr>
              <a:t>）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5" name="Picture 5" descr="C:\Users\Georg Raffelt\Desktop\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488" y="771572"/>
            <a:ext cx="7992888" cy="4972769"/>
          </a:xfrm>
          <a:prstGeom prst="rect">
            <a:avLst/>
          </a:prstGeom>
          <a:noFill/>
        </p:spPr>
      </p:pic>
      <p:sp>
        <p:nvSpPr>
          <p:cNvPr id="6" name="内容占位符 3"/>
          <p:cNvSpPr txBox="1">
            <a:spLocks/>
          </p:cNvSpPr>
          <p:nvPr/>
        </p:nvSpPr>
        <p:spPr>
          <a:xfrm>
            <a:off x="2032488" y="5674896"/>
            <a:ext cx="2880320" cy="1008112"/>
          </a:xfrm>
          <a:prstGeom prst="rect">
            <a:avLst/>
          </a:prstGeom>
          <a:solidFill>
            <a:srgbClr val="08A81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Distance: </a:t>
            </a: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642</a:t>
            </a:r>
            <a:r>
              <a:rPr lang="zh-CN" altLang="en-US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b="1" dirty="0" err="1">
                <a:latin typeface="Trebuchet MS" pitchFamily="34" charset="0"/>
                <a:ea typeface="黑体" pitchFamily="49" charset="-122"/>
                <a:cs typeface="Tahoma" pitchFamily="34" charset="0"/>
              </a:rPr>
              <a:t>ly</a:t>
            </a: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 (</a:t>
            </a:r>
            <a:r>
              <a:rPr lang="en-US" altLang="zh-CN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197 </a:t>
            </a: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pc)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Type</a:t>
            </a:r>
            <a:r>
              <a:rPr lang="zh-CN" altLang="en-US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Red Supergiant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Mass</a:t>
            </a:r>
            <a:r>
              <a:rPr lang="zh-CN" altLang="en-US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：</a:t>
            </a: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~ 18</a:t>
            </a:r>
            <a:r>
              <a:rPr lang="zh-CN" altLang="en-US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b="1" dirty="0">
                <a:latin typeface="Trebuchet MS" pitchFamily="34" charset="0"/>
                <a:ea typeface="黑体" pitchFamily="49" charset="-122"/>
                <a:cs typeface="Tahoma" pitchFamily="34" charset="0"/>
              </a:rPr>
              <a:t>solar masses</a:t>
            </a:r>
          </a:p>
        </p:txBody>
      </p:sp>
      <p:sp>
        <p:nvSpPr>
          <p:cNvPr id="7" name="椭圆 6"/>
          <p:cNvSpPr/>
          <p:nvPr/>
        </p:nvSpPr>
        <p:spPr>
          <a:xfrm>
            <a:off x="6096000" y="1484784"/>
            <a:ext cx="576064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128832" y="5818912"/>
            <a:ext cx="4896544" cy="864096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Expected to end its life as SN explosion</a:t>
            </a:r>
            <a:endParaRPr lang="en-US" altLang="zh-CN" sz="2000" b="1" dirty="0">
              <a:solidFill>
                <a:srgbClr val="FFFF00"/>
              </a:solidFill>
              <a:latin typeface="Trebuchet MS" pitchFamily="34" charset="0"/>
              <a:ea typeface="Tahoma" pitchFamily="34" charset="0"/>
              <a:cs typeface="Tahoma" pitchFamily="34" charset="0"/>
            </a:endParaRPr>
          </a:p>
          <a:p>
            <a:pPr algn="ctr" defTabSz="974725">
              <a:lnSpc>
                <a:spcPct val="130000"/>
              </a:lnSpc>
            </a:pP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@</a:t>
            </a:r>
            <a:r>
              <a:rPr lang="zh-CN" altLang="en-US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JUNO: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 2 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  <a:sym typeface="Symbol" pitchFamily="18" charset="2"/>
              </a:rPr>
              <a:t>10</a:t>
            </a:r>
            <a:r>
              <a:rPr lang="en-US" altLang="zh-CN" sz="2000" b="1" baseline="30000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  <a:sym typeface="Symbol" pitchFamily="18" charset="2"/>
              </a:rPr>
              <a:t>7</a:t>
            </a:r>
            <a:r>
              <a:rPr lang="en-US" altLang="zh-CN" sz="20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  <a:sym typeface="Symbol" pitchFamily="18" charset="2"/>
              </a:rPr>
              <a:t> events</a:t>
            </a:r>
            <a:endParaRPr lang="en-US" altLang="zh-CN" sz="20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5862" y="297823"/>
            <a:ext cx="356022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Pre-SN Neutrinos</a:t>
            </a:r>
            <a:endParaRPr lang="en-US" sz="4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685811" y="998739"/>
            <a:ext cx="5397911" cy="43078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504002" y="5423783"/>
            <a:ext cx="6577782" cy="1220825"/>
          </a:xfrm>
          <a:prstGeom prst="rect">
            <a:avLst/>
          </a:prstGeom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30106" y="1135627"/>
            <a:ext cx="6315636" cy="958515"/>
            <a:chOff x="96" y="576"/>
            <a:chExt cx="4553" cy="1237"/>
          </a:xfrm>
        </p:grpSpPr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757" y="576"/>
              <a:ext cx="1152" cy="768"/>
            </a:xfrm>
            <a:custGeom>
              <a:avLst/>
              <a:gdLst>
                <a:gd name="T0" fmla="*/ 0 w 1152"/>
                <a:gd name="T1" fmla="*/ 0 h 768"/>
                <a:gd name="T2" fmla="*/ 1152 w 1152"/>
                <a:gd name="T3" fmla="*/ 0 h 768"/>
                <a:gd name="T4" fmla="*/ 1152 w 1152"/>
                <a:gd name="T5" fmla="*/ 384 h 768"/>
                <a:gd name="T6" fmla="*/ 384 w 1152"/>
                <a:gd name="T7" fmla="*/ 384 h 768"/>
                <a:gd name="T8" fmla="*/ 384 w 1152"/>
                <a:gd name="T9" fmla="*/ 768 h 768"/>
                <a:gd name="T10" fmla="*/ 0 w 1152"/>
                <a:gd name="T11" fmla="*/ 768 h 768"/>
                <a:gd name="T12" fmla="*/ 0 w 1152"/>
                <a:gd name="T13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768">
                  <a:moveTo>
                    <a:pt x="0" y="0"/>
                  </a:moveTo>
                  <a:lnTo>
                    <a:pt x="1152" y="0"/>
                  </a:lnTo>
                  <a:lnTo>
                    <a:pt x="1152" y="384"/>
                  </a:lnTo>
                  <a:lnTo>
                    <a:pt x="384" y="384"/>
                  </a:lnTo>
                  <a:lnTo>
                    <a:pt x="384" y="768"/>
                  </a:lnTo>
                  <a:lnTo>
                    <a:pt x="0" y="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74725"/>
              <a:endParaRPr lang="zh-CN" altLang="en-US" sz="1200" b="1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864" y="1392"/>
              <a:ext cx="629" cy="40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r>
                <a:rPr lang="en-US" dirty="0"/>
                <a:t>Hydrogen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553" y="1394"/>
              <a:ext cx="440" cy="38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196" y="1394"/>
              <a:ext cx="714" cy="356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FFFF00"/>
                  </a:solidFill>
                </a:rPr>
                <a:t>-</a:t>
              </a:r>
              <a:endParaRPr lang="en-US" dirty="0">
                <a:solidFill>
                  <a:srgbClr val="FFFF00"/>
                </a:solidFill>
                <a:sym typeface="Symbol" panose="05050102010706020507" pitchFamily="18" charset="2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753" y="1392"/>
              <a:ext cx="384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/>
                <a:t>2.1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2033" y="1392"/>
              <a:ext cx="67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/>
                <a:t>5.9</a:t>
              </a:r>
              <a:endParaRPr lang="en-US" dirty="0">
                <a:sym typeface="Symbol" panose="05050102010706020507" pitchFamily="18" charset="2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3959" y="1385"/>
              <a:ext cx="690" cy="42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r>
                <a:rPr lang="en-US" dirty="0"/>
                <a:t> 1.2 </a:t>
              </a:r>
              <a:r>
                <a:rPr lang="en-US" dirty="0">
                  <a:sym typeface="Symbol" panose="05050102010706020507" pitchFamily="18" charset="2"/>
                </a:rPr>
                <a:t>10</a:t>
              </a:r>
              <a:r>
                <a:rPr lang="en-US" sz="1400" baseline="30000" dirty="0">
                  <a:sym typeface="Symbol" panose="05050102010706020507" pitchFamily="18" charset="2"/>
                </a:rPr>
                <a:t>7</a:t>
              </a:r>
              <a:endParaRPr lang="en-US" baseline="30000" dirty="0">
                <a:sym typeface="Symbol" panose="05050102010706020507" pitchFamily="18" charset="2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96" y="1392"/>
              <a:ext cx="720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74725"/>
              <a:endParaRPr lang="zh-CN" altLang="en-US" sz="1200" b="1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3958" y="864"/>
              <a:ext cx="691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Duration</a:t>
              </a:r>
            </a:p>
            <a:p>
              <a:pPr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[years]</a:t>
              </a: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3190" y="1008"/>
              <a:ext cx="720" cy="336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74725"/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L</a:t>
              </a:r>
              <a:r>
                <a:rPr lang="el-GR" sz="1200" b="1" baseline="-250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ν</a:t>
              </a:r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/L</a:t>
              </a:r>
              <a:r>
                <a:rPr lang="el-GR" sz="1200" b="1" baseline="-250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γ</a:t>
              </a:r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 </a:t>
              </a: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2038" y="864"/>
              <a:ext cx="672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74725"/>
              <a:r>
                <a:rPr lang="el-GR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ρ</a:t>
              </a:r>
              <a:r>
                <a:rPr lang="en-US" sz="1200" b="1" baseline="-25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</a:p>
            <a:p>
              <a:pPr algn="ctr"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[g/cm</a:t>
              </a:r>
              <a:r>
                <a:rPr lang="en-US" sz="1200" b="1" baseline="30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3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]</a:t>
              </a: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1558" y="864"/>
              <a:ext cx="432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</a:t>
              </a:r>
              <a:r>
                <a:rPr lang="en-US" sz="1200" b="1" baseline="-25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</a:p>
            <a:p>
              <a:pPr algn="ctr"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[</a:t>
              </a:r>
              <a:r>
                <a:rPr lang="en-US" sz="1200" b="1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keV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]</a:t>
              </a: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96" y="864"/>
              <a:ext cx="1397" cy="48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Burning Phase</a:t>
              </a:r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758" y="768"/>
              <a:ext cx="384" cy="576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74725"/>
              <a:endParaRPr lang="en-US" sz="1200" b="1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auto">
            <a:xfrm>
              <a:off x="2758" y="576"/>
              <a:ext cx="115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74725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L</a:t>
              </a:r>
              <a:r>
                <a:rPr lang="el-GR" sz="1200" b="1" baseline="-25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γ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[10</a:t>
              </a:r>
              <a:r>
                <a:rPr lang="en-US" sz="1200" b="1" baseline="300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4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L</a:t>
              </a:r>
              <a:r>
                <a:rPr lang="en-US" sz="1200" b="1" baseline="-25000" dirty="0" err="1">
                  <a:solidFill>
                    <a:schemeClr val="bg1"/>
                  </a:solidFill>
                  <a:latin typeface="Trebuchet MS" panose="020B0603020202020204" pitchFamily="34" charset="0"/>
                </a:rPr>
                <a:t>sun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]</a:t>
              </a:r>
            </a:p>
          </p:txBody>
        </p:sp>
        <p:graphicFrame>
          <p:nvGraphicFramePr>
            <p:cNvPr id="26" name="Object 21"/>
            <p:cNvGraphicFramePr>
              <a:graphicFrameLocks noChangeAspect="1"/>
            </p:cNvGraphicFramePr>
            <p:nvPr/>
          </p:nvGraphicFramePr>
          <p:xfrm>
            <a:off x="192" y="1440"/>
            <a:ext cx="52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6" name="CorelPhotoPaint.Image.10" r:id="rId5" imgW="487805" imgH="268923" progId="CorelPhotoPaint.Image.10">
                    <p:embed/>
                  </p:oleObj>
                </mc:Choice>
                <mc:Fallback>
                  <p:oleObj name="CorelPhotoPaint.Image.10" r:id="rId5" imgW="487805" imgH="268923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440"/>
                          <a:ext cx="5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230106" y="2079033"/>
            <a:ext cx="6315644" cy="316922"/>
            <a:chOff x="96" y="1799"/>
            <a:chExt cx="4553" cy="409"/>
          </a:xfrm>
        </p:grpSpPr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96" y="1824"/>
              <a:ext cx="720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defTabSz="974725"/>
              <a:endParaRPr lang="zh-CN" altLang="en-US" sz="1200" b="1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864" y="1838"/>
              <a:ext cx="629" cy="37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r>
                <a:rPr lang="en-US" dirty="0"/>
                <a:t>Helium</a:t>
              </a:r>
            </a:p>
          </p:txBody>
        </p:sp>
        <p:sp>
          <p:nvSpPr>
            <p:cNvPr id="30" name="Text Box 25"/>
            <p:cNvSpPr txBox="1">
              <a:spLocks noChangeArrowheads="1"/>
            </p:cNvSpPr>
            <p:nvPr/>
          </p:nvSpPr>
          <p:spPr bwMode="auto">
            <a:xfrm>
              <a:off x="1562" y="1824"/>
              <a:ext cx="43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/>
                <a:t>14</a:t>
              </a:r>
            </a:p>
          </p:txBody>
        </p:sp>
        <p:sp>
          <p:nvSpPr>
            <p:cNvPr id="32" name="Text Box 27"/>
            <p:cNvSpPr txBox="1">
              <a:spLocks noChangeArrowheads="1"/>
            </p:cNvSpPr>
            <p:nvPr/>
          </p:nvSpPr>
          <p:spPr bwMode="auto">
            <a:xfrm>
              <a:off x="3194" y="1799"/>
              <a:ext cx="716" cy="409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>
                  <a:solidFill>
                    <a:srgbClr val="FFFF00"/>
                  </a:solidFill>
                </a:rPr>
                <a:t>1.7 </a:t>
              </a:r>
              <a:r>
                <a:rPr lang="en-US" dirty="0">
                  <a:solidFill>
                    <a:srgbClr val="FFFF00"/>
                  </a:solidFill>
                  <a:sym typeface="Symbol" panose="05050102010706020507" pitchFamily="18" charset="2"/>
                </a:rPr>
                <a:t>10</a:t>
              </a:r>
              <a:r>
                <a:rPr lang="en-US" baseline="30000" dirty="0">
                  <a:solidFill>
                    <a:srgbClr val="FFFF00"/>
                  </a:solidFill>
                  <a:sym typeface="Symbol" panose="05050102010706020507" pitchFamily="18" charset="2"/>
                </a:rPr>
                <a:t>-5</a:t>
              </a: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2762" y="1824"/>
              <a:ext cx="384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/>
                <a:t>6.0</a:t>
              </a:r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2031" y="1824"/>
              <a:ext cx="67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dirty="0"/>
                <a:t>1.3</a:t>
              </a:r>
              <a:r>
                <a:rPr lang="en-US" dirty="0">
                  <a:sym typeface="Symbol" panose="05050102010706020507" pitchFamily="18" charset="2"/>
                </a:rPr>
                <a:t>10</a:t>
              </a:r>
              <a:r>
                <a:rPr lang="en-US" sz="1400" baseline="30000" dirty="0">
                  <a:sym typeface="Symbol" panose="05050102010706020507" pitchFamily="18" charset="2"/>
                </a:rPr>
                <a:t>3</a:t>
              </a: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3962" y="1838"/>
              <a:ext cx="687" cy="37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defPPr>
                <a:defRPr lang="zh-CN"/>
              </a:defPPr>
              <a:lvl1pPr defTabSz="974725">
                <a:defRPr sz="12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  <a:lvl2pPr marL="487363" defTabSz="974725">
                <a:defRPr sz="2400"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latin typeface="Times New Roman" panose="02020603050405020304" pitchFamily="18" charset="0"/>
                </a:defRPr>
              </a:lvl9pPr>
            </a:lstStyle>
            <a:p>
              <a:r>
                <a:rPr lang="en-US" dirty="0"/>
                <a:t> 1.3 </a:t>
              </a:r>
              <a:r>
                <a:rPr lang="en-US" dirty="0">
                  <a:sym typeface="Symbol" panose="05050102010706020507" pitchFamily="18" charset="2"/>
                </a:rPr>
                <a:t>10</a:t>
              </a:r>
              <a:r>
                <a:rPr lang="en-US" sz="1400" baseline="30000" dirty="0">
                  <a:sym typeface="Symbol" panose="05050102010706020507" pitchFamily="18" charset="2"/>
                </a:rPr>
                <a:t>6</a:t>
              </a:r>
            </a:p>
          </p:txBody>
        </p:sp>
        <p:graphicFrame>
          <p:nvGraphicFramePr>
            <p:cNvPr id="36" name="Object 31"/>
            <p:cNvGraphicFramePr>
              <a:graphicFrameLocks noChangeAspect="1"/>
            </p:cNvGraphicFramePr>
            <p:nvPr/>
          </p:nvGraphicFramePr>
          <p:xfrm>
            <a:off x="192" y="1872"/>
            <a:ext cx="52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7" name="CorelPhotoPaint.Image.10" r:id="rId7" imgW="483110" imgH="264233" progId="CorelPhotoPaint.Image.10">
                    <p:embed/>
                  </p:oleObj>
                </mc:Choice>
                <mc:Fallback>
                  <p:oleObj name="CorelPhotoPaint.Image.10" r:id="rId7" imgW="483110" imgH="264233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872"/>
                          <a:ext cx="5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" name="Group 32"/>
          <p:cNvGrpSpPr>
            <a:grpSpLocks/>
          </p:cNvGrpSpPr>
          <p:nvPr/>
        </p:nvGrpSpPr>
        <p:grpSpPr bwMode="auto">
          <a:xfrm>
            <a:off x="230106" y="2375845"/>
            <a:ext cx="6315636" cy="337843"/>
            <a:chOff x="96" y="2204"/>
            <a:chExt cx="4553" cy="436"/>
          </a:xfrm>
        </p:grpSpPr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96" y="2256"/>
              <a:ext cx="720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sp>
          <p:nvSpPr>
            <p:cNvPr id="39" name="Text Box 34"/>
            <p:cNvSpPr txBox="1">
              <a:spLocks noChangeArrowheads="1"/>
            </p:cNvSpPr>
            <p:nvPr/>
          </p:nvSpPr>
          <p:spPr bwMode="auto">
            <a:xfrm>
              <a:off x="864" y="2259"/>
              <a:ext cx="629" cy="38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Carbon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1558" y="2256"/>
              <a:ext cx="43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53</a:t>
              </a:r>
            </a:p>
          </p:txBody>
        </p:sp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2038" y="2256"/>
              <a:ext cx="67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  <a:latin typeface="Trebuchet MS" panose="020B0603020202020204" pitchFamily="34" charset="0"/>
                </a:rPr>
                <a:t>1.7</a:t>
              </a:r>
              <a:r>
                <a:rPr lang="en-US" sz="1200" b="1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5</a:t>
              </a:r>
            </a:p>
          </p:txBody>
        </p:sp>
        <p:sp>
          <p:nvSpPr>
            <p:cNvPr id="43" name="Text Box 38"/>
            <p:cNvSpPr txBox="1">
              <a:spLocks noChangeArrowheads="1"/>
            </p:cNvSpPr>
            <p:nvPr/>
          </p:nvSpPr>
          <p:spPr bwMode="auto">
            <a:xfrm>
              <a:off x="2758" y="2256"/>
              <a:ext cx="384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  <a:latin typeface="Trebuchet MS" panose="020B0603020202020204" pitchFamily="34" charset="0"/>
                </a:rPr>
                <a:t>8.6</a:t>
              </a:r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auto">
            <a:xfrm>
              <a:off x="3190" y="2256"/>
              <a:ext cx="720" cy="38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1.0</a:t>
              </a:r>
              <a:endParaRPr lang="en-US" sz="1200" b="1" baseline="30000" dirty="0">
                <a:solidFill>
                  <a:srgbClr val="FFFF00"/>
                </a:solidFill>
                <a:latin typeface="Trebuchet MS" panose="020B0603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45" name="Text Box 40"/>
            <p:cNvSpPr txBox="1">
              <a:spLocks noChangeArrowheads="1"/>
            </p:cNvSpPr>
            <p:nvPr/>
          </p:nvSpPr>
          <p:spPr bwMode="auto">
            <a:xfrm>
              <a:off x="3958" y="2256"/>
              <a:ext cx="691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6.3</a:t>
              </a:r>
              <a:r>
                <a:rPr lang="en-US" sz="10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 dirty="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3</a:t>
              </a:r>
            </a:p>
          </p:txBody>
        </p:sp>
        <p:graphicFrame>
          <p:nvGraphicFramePr>
            <p:cNvPr id="46" name="Object 41"/>
            <p:cNvGraphicFramePr>
              <a:graphicFrameLocks noChangeAspect="1"/>
            </p:cNvGraphicFramePr>
            <p:nvPr/>
          </p:nvGraphicFramePr>
          <p:xfrm>
            <a:off x="3024" y="2204"/>
            <a:ext cx="96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8" name="Equation" r:id="rId9" imgW="152280" imgH="317160" progId="Equation.3">
                    <p:embed/>
                  </p:oleObj>
                </mc:Choice>
                <mc:Fallback>
                  <p:oleObj name="Equation" r:id="rId9" imgW="152280" imgH="317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4" y="2204"/>
                          <a:ext cx="96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2"/>
            <p:cNvGraphicFramePr>
              <a:graphicFrameLocks noChangeAspect="1"/>
            </p:cNvGraphicFramePr>
            <p:nvPr/>
          </p:nvGraphicFramePr>
          <p:xfrm>
            <a:off x="192" y="2304"/>
            <a:ext cx="528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99" name="CorelPhotoPaint.Image.10" r:id="rId11" imgW="483110" imgH="266402" progId="CorelPhotoPaint.Image.10">
                    <p:embed/>
                  </p:oleObj>
                </mc:Choice>
                <mc:Fallback>
                  <p:oleObj name="CorelPhotoPaint.Image.10" r:id="rId11" imgW="483110" imgH="266402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304"/>
                          <a:ext cx="528" cy="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" name="Group 43"/>
          <p:cNvGrpSpPr>
            <a:grpSpLocks/>
          </p:cNvGrpSpPr>
          <p:nvPr/>
        </p:nvGrpSpPr>
        <p:grpSpPr bwMode="auto">
          <a:xfrm>
            <a:off x="230106" y="2743912"/>
            <a:ext cx="6315636" cy="326995"/>
            <a:chOff x="96" y="2684"/>
            <a:chExt cx="4553" cy="422"/>
          </a:xfrm>
        </p:grpSpPr>
        <p:sp>
          <p:nvSpPr>
            <p:cNvPr id="49" name="Rectangle 44"/>
            <p:cNvSpPr>
              <a:spLocks noChangeArrowheads="1"/>
            </p:cNvSpPr>
            <p:nvPr/>
          </p:nvSpPr>
          <p:spPr bwMode="auto">
            <a:xfrm>
              <a:off x="96" y="2688"/>
              <a:ext cx="720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sp>
          <p:nvSpPr>
            <p:cNvPr id="50" name="Text Box 45"/>
            <p:cNvSpPr txBox="1">
              <a:spLocks noChangeArrowheads="1"/>
            </p:cNvSpPr>
            <p:nvPr/>
          </p:nvSpPr>
          <p:spPr bwMode="auto">
            <a:xfrm>
              <a:off x="864" y="2684"/>
              <a:ext cx="628" cy="40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Neon</a:t>
              </a:r>
            </a:p>
          </p:txBody>
        </p:sp>
        <p:sp>
          <p:nvSpPr>
            <p:cNvPr id="52" name="Text Box 47"/>
            <p:cNvSpPr txBox="1">
              <a:spLocks noChangeArrowheads="1"/>
            </p:cNvSpPr>
            <p:nvPr/>
          </p:nvSpPr>
          <p:spPr bwMode="auto">
            <a:xfrm>
              <a:off x="1558" y="2688"/>
              <a:ext cx="438" cy="41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110</a:t>
              </a:r>
            </a:p>
          </p:txBody>
        </p:sp>
        <p:sp>
          <p:nvSpPr>
            <p:cNvPr id="53" name="Text Box 48"/>
            <p:cNvSpPr txBox="1">
              <a:spLocks noChangeArrowheads="1"/>
            </p:cNvSpPr>
            <p:nvPr/>
          </p:nvSpPr>
          <p:spPr bwMode="auto">
            <a:xfrm>
              <a:off x="2038" y="2688"/>
              <a:ext cx="67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  <a:latin typeface="Trebuchet MS" panose="020B0603020202020204" pitchFamily="34" charset="0"/>
                </a:rPr>
                <a:t>1.6</a:t>
              </a:r>
              <a:r>
                <a:rPr lang="en-US" sz="1200" b="1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7</a:t>
              </a:r>
            </a:p>
          </p:txBody>
        </p:sp>
        <p:sp>
          <p:nvSpPr>
            <p:cNvPr id="54" name="Text Box 49"/>
            <p:cNvSpPr txBox="1">
              <a:spLocks noChangeArrowheads="1"/>
            </p:cNvSpPr>
            <p:nvPr/>
          </p:nvSpPr>
          <p:spPr bwMode="auto">
            <a:xfrm>
              <a:off x="2758" y="2688"/>
              <a:ext cx="384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>
                  <a:solidFill>
                    <a:schemeClr val="bg1"/>
                  </a:solidFill>
                  <a:latin typeface="Trebuchet MS" panose="020B0603020202020204" pitchFamily="34" charset="0"/>
                </a:rPr>
                <a:t>9.6</a:t>
              </a:r>
            </a:p>
          </p:txBody>
        </p:sp>
        <p:sp>
          <p:nvSpPr>
            <p:cNvPr id="55" name="Text Box 50"/>
            <p:cNvSpPr txBox="1">
              <a:spLocks noChangeArrowheads="1"/>
            </p:cNvSpPr>
            <p:nvPr/>
          </p:nvSpPr>
          <p:spPr bwMode="auto">
            <a:xfrm>
              <a:off x="3190" y="2688"/>
              <a:ext cx="720" cy="38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1.8</a:t>
              </a:r>
              <a:r>
                <a:rPr lang="en-US" sz="10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 dirty="0">
                  <a:solidFill>
                    <a:srgbClr val="FFFF00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3</a:t>
              </a:r>
            </a:p>
          </p:txBody>
        </p:sp>
        <p:sp>
          <p:nvSpPr>
            <p:cNvPr id="56" name="Text Box 51"/>
            <p:cNvSpPr txBox="1">
              <a:spLocks noChangeArrowheads="1"/>
            </p:cNvSpPr>
            <p:nvPr/>
          </p:nvSpPr>
          <p:spPr bwMode="auto">
            <a:xfrm>
              <a:off x="3958" y="2702"/>
              <a:ext cx="691" cy="38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7.0</a:t>
              </a:r>
              <a:endParaRPr lang="en-US" sz="1200" b="1" baseline="30000" dirty="0">
                <a:solidFill>
                  <a:schemeClr val="bg1"/>
                </a:solidFill>
                <a:latin typeface="Trebuchet MS" panose="020B0603020202020204" pitchFamily="34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57" name="Object 52"/>
            <p:cNvGraphicFramePr>
              <a:graphicFrameLocks noChangeAspect="1"/>
            </p:cNvGraphicFramePr>
            <p:nvPr/>
          </p:nvGraphicFramePr>
          <p:xfrm>
            <a:off x="192" y="2736"/>
            <a:ext cx="52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00" name="CorelPhotoPaint.Image.10" r:id="rId13" imgW="483110" imgH="266402" progId="CorelPhotoPaint.Image.10">
                    <p:embed/>
                  </p:oleObj>
                </mc:Choice>
                <mc:Fallback>
                  <p:oleObj name="CorelPhotoPaint.Image.10" r:id="rId13" imgW="483110" imgH="266402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736"/>
                          <a:ext cx="5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8" name="Group 53"/>
          <p:cNvGrpSpPr>
            <a:grpSpLocks/>
          </p:cNvGrpSpPr>
          <p:nvPr/>
        </p:nvGrpSpPr>
        <p:grpSpPr bwMode="auto">
          <a:xfrm>
            <a:off x="230106" y="3077884"/>
            <a:ext cx="6315635" cy="297550"/>
            <a:chOff x="96" y="3120"/>
            <a:chExt cx="4553" cy="384"/>
          </a:xfrm>
        </p:grpSpPr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96" y="3120"/>
              <a:ext cx="720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sp>
          <p:nvSpPr>
            <p:cNvPr id="60" name="Text Box 55"/>
            <p:cNvSpPr txBox="1">
              <a:spLocks noChangeArrowheads="1"/>
            </p:cNvSpPr>
            <p:nvPr/>
          </p:nvSpPr>
          <p:spPr bwMode="auto">
            <a:xfrm>
              <a:off x="864" y="3120"/>
              <a:ext cx="628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Oxygen</a:t>
              </a:r>
            </a:p>
          </p:txBody>
        </p:sp>
        <p:sp>
          <p:nvSpPr>
            <p:cNvPr id="62" name="Text Box 57"/>
            <p:cNvSpPr txBox="1">
              <a:spLocks noChangeArrowheads="1"/>
            </p:cNvSpPr>
            <p:nvPr/>
          </p:nvSpPr>
          <p:spPr bwMode="auto">
            <a:xfrm>
              <a:off x="1558" y="3154"/>
              <a:ext cx="438" cy="35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160</a:t>
              </a:r>
            </a:p>
          </p:txBody>
        </p:sp>
        <p:sp>
          <p:nvSpPr>
            <p:cNvPr id="63" name="Text Box 58"/>
            <p:cNvSpPr txBox="1">
              <a:spLocks noChangeArrowheads="1"/>
            </p:cNvSpPr>
            <p:nvPr/>
          </p:nvSpPr>
          <p:spPr bwMode="auto">
            <a:xfrm>
              <a:off x="2033" y="3120"/>
              <a:ext cx="67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9.7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 dirty="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7</a:t>
              </a:r>
            </a:p>
          </p:txBody>
        </p:sp>
        <p:sp>
          <p:nvSpPr>
            <p:cNvPr id="64" name="Text Box 59"/>
            <p:cNvSpPr txBox="1">
              <a:spLocks noChangeArrowheads="1"/>
            </p:cNvSpPr>
            <p:nvPr/>
          </p:nvSpPr>
          <p:spPr bwMode="auto">
            <a:xfrm>
              <a:off x="2753" y="3120"/>
              <a:ext cx="384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9.6</a:t>
              </a:r>
            </a:p>
          </p:txBody>
        </p:sp>
        <p:sp>
          <p:nvSpPr>
            <p:cNvPr id="65" name="Text Box 60"/>
            <p:cNvSpPr txBox="1">
              <a:spLocks noChangeArrowheads="1"/>
            </p:cNvSpPr>
            <p:nvPr/>
          </p:nvSpPr>
          <p:spPr bwMode="auto">
            <a:xfrm>
              <a:off x="3196" y="3120"/>
              <a:ext cx="720" cy="38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2.1</a:t>
              </a:r>
              <a:r>
                <a:rPr lang="en-US" sz="10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 dirty="0">
                  <a:solidFill>
                    <a:srgbClr val="FFFF00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4</a:t>
              </a:r>
            </a:p>
          </p:txBody>
        </p:sp>
        <p:sp>
          <p:nvSpPr>
            <p:cNvPr id="66" name="Text Box 61"/>
            <p:cNvSpPr txBox="1">
              <a:spLocks noChangeArrowheads="1"/>
            </p:cNvSpPr>
            <p:nvPr/>
          </p:nvSpPr>
          <p:spPr bwMode="auto">
            <a:xfrm>
              <a:off x="3964" y="3137"/>
              <a:ext cx="685" cy="367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1.7</a:t>
              </a:r>
              <a:endParaRPr lang="en-US" sz="1200" b="1" baseline="30000" dirty="0">
                <a:solidFill>
                  <a:schemeClr val="bg1"/>
                </a:solidFill>
                <a:latin typeface="Trebuchet MS" panose="020B0603020202020204" pitchFamily="34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67" name="Object 62"/>
            <p:cNvGraphicFramePr>
              <a:graphicFrameLocks noChangeAspect="1"/>
            </p:cNvGraphicFramePr>
            <p:nvPr/>
          </p:nvGraphicFramePr>
          <p:xfrm>
            <a:off x="192" y="3168"/>
            <a:ext cx="52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01" name="CorelPhotoPaint.Image.10" r:id="rId15" imgW="483110" imgH="264233" progId="CorelPhotoPaint.Image.10">
                    <p:embed/>
                  </p:oleObj>
                </mc:Choice>
                <mc:Fallback>
                  <p:oleObj name="CorelPhotoPaint.Image.10" r:id="rId15" imgW="483110" imgH="264233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3168"/>
                          <a:ext cx="5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8" name="Group 63"/>
          <p:cNvGrpSpPr>
            <a:grpSpLocks/>
          </p:cNvGrpSpPr>
          <p:nvPr/>
        </p:nvGrpSpPr>
        <p:grpSpPr bwMode="auto">
          <a:xfrm>
            <a:off x="230106" y="3408759"/>
            <a:ext cx="6315644" cy="310723"/>
            <a:chOff x="96" y="3535"/>
            <a:chExt cx="4553" cy="401"/>
          </a:xfrm>
        </p:grpSpPr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96" y="3552"/>
              <a:ext cx="720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100"/>
            </a:p>
          </p:txBody>
        </p:sp>
        <p:sp>
          <p:nvSpPr>
            <p:cNvPr id="70" name="Text Box 65"/>
            <p:cNvSpPr txBox="1">
              <a:spLocks noChangeArrowheads="1"/>
            </p:cNvSpPr>
            <p:nvPr/>
          </p:nvSpPr>
          <p:spPr bwMode="auto">
            <a:xfrm>
              <a:off x="864" y="3535"/>
              <a:ext cx="628" cy="40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Silicon</a:t>
              </a:r>
            </a:p>
          </p:txBody>
        </p:sp>
        <p:sp>
          <p:nvSpPr>
            <p:cNvPr id="72" name="Text Box 67"/>
            <p:cNvSpPr txBox="1">
              <a:spLocks noChangeArrowheads="1"/>
            </p:cNvSpPr>
            <p:nvPr/>
          </p:nvSpPr>
          <p:spPr bwMode="auto">
            <a:xfrm>
              <a:off x="1553" y="3535"/>
              <a:ext cx="443" cy="40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270</a:t>
              </a:r>
            </a:p>
          </p:txBody>
        </p:sp>
        <p:sp>
          <p:nvSpPr>
            <p:cNvPr id="73" name="Text Box 68"/>
            <p:cNvSpPr txBox="1">
              <a:spLocks noChangeArrowheads="1"/>
            </p:cNvSpPr>
            <p:nvPr/>
          </p:nvSpPr>
          <p:spPr bwMode="auto">
            <a:xfrm>
              <a:off x="2033" y="3552"/>
              <a:ext cx="672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2.3</a:t>
              </a:r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 dirty="0">
                  <a:solidFill>
                    <a:schemeClr val="bg1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8</a:t>
              </a:r>
            </a:p>
          </p:txBody>
        </p:sp>
        <p:sp>
          <p:nvSpPr>
            <p:cNvPr id="74" name="Text Box 69"/>
            <p:cNvSpPr txBox="1">
              <a:spLocks noChangeArrowheads="1"/>
            </p:cNvSpPr>
            <p:nvPr/>
          </p:nvSpPr>
          <p:spPr bwMode="auto">
            <a:xfrm>
              <a:off x="2753" y="3552"/>
              <a:ext cx="384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9.6</a:t>
              </a:r>
            </a:p>
          </p:txBody>
        </p:sp>
        <p:sp>
          <p:nvSpPr>
            <p:cNvPr id="75" name="Text Box 70"/>
            <p:cNvSpPr txBox="1">
              <a:spLocks noChangeArrowheads="1"/>
            </p:cNvSpPr>
            <p:nvPr/>
          </p:nvSpPr>
          <p:spPr bwMode="auto">
            <a:xfrm>
              <a:off x="3196" y="3552"/>
              <a:ext cx="720" cy="38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9.2</a:t>
              </a:r>
              <a:r>
                <a:rPr lang="en-US" sz="1000" b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1200" b="1" dirty="0">
                  <a:solidFill>
                    <a:srgbClr val="FFFF00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10</a:t>
              </a:r>
              <a:r>
                <a:rPr lang="en-US" sz="1400" b="1" baseline="30000" dirty="0">
                  <a:solidFill>
                    <a:srgbClr val="FFFF00"/>
                  </a:solidFill>
                  <a:latin typeface="Trebuchet MS" panose="020B0603020202020204" pitchFamily="34" charset="0"/>
                  <a:sym typeface="Symbol" panose="05050102010706020507" pitchFamily="18" charset="2"/>
                </a:rPr>
                <a:t>5</a:t>
              </a:r>
            </a:p>
          </p:txBody>
        </p:sp>
        <p:sp>
          <p:nvSpPr>
            <p:cNvPr id="76" name="Text Box 71"/>
            <p:cNvSpPr txBox="1">
              <a:spLocks noChangeArrowheads="1"/>
            </p:cNvSpPr>
            <p:nvPr/>
          </p:nvSpPr>
          <p:spPr bwMode="auto">
            <a:xfrm>
              <a:off x="3964" y="3552"/>
              <a:ext cx="685" cy="38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6 days</a:t>
              </a:r>
              <a:endParaRPr lang="en-US" sz="1200" b="1" baseline="30000" dirty="0">
                <a:solidFill>
                  <a:schemeClr val="bg1"/>
                </a:solidFill>
                <a:latin typeface="Trebuchet MS" panose="020B0603020202020204" pitchFamily="34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77" name="Object 72"/>
            <p:cNvGraphicFramePr>
              <a:graphicFrameLocks noChangeAspect="1"/>
            </p:cNvGraphicFramePr>
            <p:nvPr/>
          </p:nvGraphicFramePr>
          <p:xfrm>
            <a:off x="192" y="3600"/>
            <a:ext cx="52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02" name="CorelPhotoPaint.Image.10" r:id="rId17" imgW="483110" imgH="264233" progId="CorelPhotoPaint.Image.10">
                    <p:embed/>
                  </p:oleObj>
                </mc:Choice>
                <mc:Fallback>
                  <p:oleObj name="CorelPhotoPaint.Image.10" r:id="rId17" imgW="483110" imgH="264233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3600"/>
                          <a:ext cx="528" cy="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983" y="1044638"/>
            <a:ext cx="3715320" cy="308813"/>
          </a:xfrm>
        </p:spPr>
        <p:txBody>
          <a:bodyPr>
            <a:noAutofit/>
          </a:bodyPr>
          <a:lstStyle/>
          <a:p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Burning Phases of a 15 Solar-Mass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18"/>
              <p:cNvSpPr>
                <a:spLocks noChangeArrowheads="1"/>
              </p:cNvSpPr>
              <p:nvPr/>
            </p:nvSpPr>
            <p:spPr bwMode="auto">
              <a:xfrm>
                <a:off x="230105" y="3929716"/>
                <a:ext cx="5566011" cy="444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l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solidFill>
                                  <a:srgbClr val="FFFF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400" b="1" i="1" smtClean="0">
                                <a:solidFill>
                                  <a:srgbClr val="FFFF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 smtClean="0">
                            <a:solidFill>
                              <a:srgbClr val="FFFF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 massive star before SN explosion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105" y="3929716"/>
                <a:ext cx="5566011" cy="444296"/>
              </a:xfrm>
              <a:prstGeom prst="rect">
                <a:avLst/>
              </a:prstGeom>
              <a:blipFill rotWithShape="0">
                <a:blip r:embed="rId19"/>
                <a:stretch>
                  <a:fillRect l="-1202" r="-1639" b="-29333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itle 1"/>
          <p:cNvSpPr txBox="1">
            <a:spLocks/>
          </p:cNvSpPr>
          <p:nvPr/>
        </p:nvSpPr>
        <p:spPr>
          <a:xfrm>
            <a:off x="150983" y="4580145"/>
            <a:ext cx="6534828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 </a:t>
            </a:r>
            <a:r>
              <a:rPr lang="en-US" sz="2000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= 20 solar masses, </a:t>
            </a:r>
            <a:r>
              <a:rPr lang="en-US" sz="2000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= 0.2 </a:t>
            </a:r>
            <a:r>
              <a:rPr lang="en-US" sz="20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kpc</a:t>
            </a:r>
            <a:r>
              <a:rPr 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(Betelgeuse), and in the energy range 1 MeV &lt; </a:t>
            </a:r>
            <a:r>
              <a:rPr lang="en-US" b="1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l-GR" b="1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&lt; 2.6 MeV</a:t>
            </a:r>
            <a:endParaRPr lang="en-US" sz="3200" b="1" baseline="-25000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graphicFrame>
        <p:nvGraphicFramePr>
          <p:cNvPr id="94" name="表格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228918"/>
              </p:ext>
            </p:extLst>
          </p:nvPr>
        </p:nvGraphicFramePr>
        <p:xfrm>
          <a:off x="230105" y="5435689"/>
          <a:ext cx="488859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149"/>
                <a:gridCol w="1222149"/>
                <a:gridCol w="1222149"/>
                <a:gridCol w="12221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 smtClean="0"/>
                        <a:t> per day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Reactor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Geo.</a:t>
                      </a:r>
                      <a:r>
                        <a:rPr lang="en-US" altLang="zh-CN" baseline="0" dirty="0" smtClean="0"/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Pre-SN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# of events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3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0.1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10</a:t>
                      </a:r>
                      <a:endParaRPr lang="zh-CN" alt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5" name="Title 1"/>
          <p:cNvSpPr txBox="1">
            <a:spLocks/>
          </p:cNvSpPr>
          <p:nvPr/>
        </p:nvSpPr>
        <p:spPr>
          <a:xfrm>
            <a:off x="171113" y="6183040"/>
            <a:ext cx="2326427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Gang </a:t>
            </a:r>
            <a:r>
              <a:rPr lang="en-US" sz="1600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Guo’s</a:t>
            </a:r>
            <a:r>
              <a:rPr lang="en-US" sz="1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talk</a:t>
            </a:r>
            <a:endParaRPr lang="en-US" sz="2400" b="1" baseline="-25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9940" y="38299"/>
            <a:ext cx="356022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Galactic SN Neutrinos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7" y="5008947"/>
            <a:ext cx="6196084" cy="1750577"/>
          </a:xfrm>
          <a:prstGeom prst="rect">
            <a:avLst/>
          </a:prstGeom>
          <a:ln w="28575">
            <a:solidFill>
              <a:srgbClr val="FD5033"/>
            </a:solidFill>
          </a:ln>
        </p:spPr>
      </p:pic>
      <p:grpSp>
        <p:nvGrpSpPr>
          <p:cNvPr id="10" name="组合 9"/>
          <p:cNvGrpSpPr/>
          <p:nvPr/>
        </p:nvGrpSpPr>
        <p:grpSpPr>
          <a:xfrm>
            <a:off x="468636" y="624353"/>
            <a:ext cx="8111967" cy="4343300"/>
            <a:chOff x="327116" y="712121"/>
            <a:chExt cx="8111967" cy="43433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5730" y="1030705"/>
              <a:ext cx="7973353" cy="4024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2740" y="712121"/>
              <a:ext cx="8100300" cy="3954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矩形 8"/>
            <p:cNvSpPr/>
            <p:nvPr/>
          </p:nvSpPr>
          <p:spPr>
            <a:xfrm>
              <a:off x="327116" y="4560979"/>
              <a:ext cx="232861" cy="491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764127" y="610285"/>
            <a:ext cx="3026891" cy="4381472"/>
            <a:chOff x="9003277" y="624353"/>
            <a:chExt cx="3026891" cy="438147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003278" y="624353"/>
              <a:ext cx="3026890" cy="434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003277" y="4605715"/>
              <a:ext cx="30119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See, 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Janka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,   1211.1378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459332" y="621231"/>
            <a:ext cx="8111462" cy="43292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8"/>
              <p:cNvSpPr>
                <a:spLocks noChangeArrowheads="1"/>
              </p:cNvSpPr>
              <p:nvPr/>
            </p:nvSpPr>
            <p:spPr bwMode="auto">
              <a:xfrm>
                <a:off x="451828" y="5007211"/>
                <a:ext cx="5037931" cy="444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l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Detect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b="1" i="1" smtClean="0">
                                <a:solidFill>
                                  <a:srgbClr val="00B0F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400" b="1" i="1" smtClean="0">
                                <a:solidFill>
                                  <a:srgbClr val="00B0F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 smtClean="0">
                            <a:solidFill>
                              <a:srgbClr val="00B0F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5F51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smtClean="0">
                            <a:solidFill>
                              <a:srgbClr val="05F51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5F51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from a galactic SN @ 10 </a:t>
                </a:r>
                <a:r>
                  <a:rPr lang="en-US" sz="20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kpc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828" y="5007211"/>
                <a:ext cx="5037931" cy="444296"/>
              </a:xfrm>
              <a:prstGeom prst="rect">
                <a:avLst/>
              </a:prstGeom>
              <a:blipFill rotWithShape="0">
                <a:blip r:embed="rId6"/>
                <a:stretch>
                  <a:fillRect l="-1206" r="-2292" b="-30667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/>
          <p:cNvSpPr txBox="1">
            <a:spLocks/>
          </p:cNvSpPr>
          <p:nvPr/>
        </p:nvSpPr>
        <p:spPr>
          <a:xfrm>
            <a:off x="410884" y="5710819"/>
            <a:ext cx="5119819" cy="104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real-time meas. of three-phase </a:t>
            </a:r>
            <a:r>
              <a:rPr lang="el-GR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signals</a:t>
            </a:r>
            <a:endParaRPr lang="en-US" sz="2800" baseline="-25000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distinguish 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 different </a:t>
            </a:r>
            <a:r>
              <a:rPr lang="el-GR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flavors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 </a:t>
            </a:r>
            <a:r>
              <a:rPr lang="el-GR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energies and luminosities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lmost background free due to time info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80007" y="5651827"/>
            <a:ext cx="6196083" cy="218033"/>
          </a:xfrm>
          <a:prstGeom prst="rect">
            <a:avLst/>
          </a:prstGeom>
          <a:solidFill>
            <a:srgbClr val="05F51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570179" y="6113937"/>
            <a:ext cx="6196083" cy="643496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8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731303" y="2712165"/>
            <a:ext cx="361245" cy="369332"/>
            <a:chOff x="5960533" y="3367635"/>
            <a:chExt cx="361245" cy="369332"/>
          </a:xfrm>
        </p:grpSpPr>
        <p:sp>
          <p:nvSpPr>
            <p:cNvPr id="14" name="椭圆 13"/>
            <p:cNvSpPr/>
            <p:nvPr/>
          </p:nvSpPr>
          <p:spPr>
            <a:xfrm>
              <a:off x="5994400" y="3398760"/>
              <a:ext cx="327378" cy="315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960533" y="3367635"/>
                  <a:ext cx="3499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533" y="3367635"/>
                  <a:ext cx="349955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03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/>
          <p:cNvGrpSpPr/>
          <p:nvPr/>
        </p:nvGrpSpPr>
        <p:grpSpPr>
          <a:xfrm>
            <a:off x="1731304" y="2689587"/>
            <a:ext cx="361245" cy="400110"/>
            <a:chOff x="5960533" y="3345057"/>
            <a:chExt cx="361245" cy="400110"/>
          </a:xfrm>
        </p:grpSpPr>
        <p:sp>
          <p:nvSpPr>
            <p:cNvPr id="11" name="椭圆 10"/>
            <p:cNvSpPr/>
            <p:nvPr/>
          </p:nvSpPr>
          <p:spPr>
            <a:xfrm>
              <a:off x="5994400" y="3398760"/>
              <a:ext cx="327378" cy="315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960533" y="3345057"/>
                  <a:ext cx="349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𝒏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533" y="3345057"/>
                  <a:ext cx="349955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组合 4"/>
          <p:cNvGrpSpPr/>
          <p:nvPr/>
        </p:nvGrpSpPr>
        <p:grpSpPr>
          <a:xfrm>
            <a:off x="539057" y="1096348"/>
            <a:ext cx="361245" cy="400110"/>
            <a:chOff x="5960533" y="3345057"/>
            <a:chExt cx="361245" cy="400110"/>
          </a:xfrm>
        </p:grpSpPr>
        <p:sp>
          <p:nvSpPr>
            <p:cNvPr id="3" name="椭圆 2"/>
            <p:cNvSpPr/>
            <p:nvPr/>
          </p:nvSpPr>
          <p:spPr>
            <a:xfrm>
              <a:off x="5994400" y="3398760"/>
              <a:ext cx="327378" cy="315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960533" y="3345057"/>
                  <a:ext cx="349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solidFill>
                                      <a:srgbClr val="FFFF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533" y="3345057"/>
                  <a:ext cx="349955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03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组合 8"/>
          <p:cNvGrpSpPr/>
          <p:nvPr/>
        </p:nvGrpSpPr>
        <p:grpSpPr>
          <a:xfrm>
            <a:off x="1759527" y="2684400"/>
            <a:ext cx="349955" cy="400110"/>
            <a:chOff x="2556933" y="2126315"/>
            <a:chExt cx="349955" cy="400110"/>
          </a:xfrm>
        </p:grpSpPr>
        <p:sp>
          <p:nvSpPr>
            <p:cNvPr id="7" name="椭圆 6"/>
            <p:cNvSpPr/>
            <p:nvPr/>
          </p:nvSpPr>
          <p:spPr>
            <a:xfrm>
              <a:off x="2556933" y="2185205"/>
              <a:ext cx="327378" cy="315283"/>
            </a:xfrm>
            <a:prstGeom prst="ellipse">
              <a:avLst/>
            </a:prstGeom>
            <a:solidFill>
              <a:srgbClr val="05F510"/>
            </a:solidFill>
            <a:ln>
              <a:solidFill>
                <a:srgbClr val="05F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56933" y="2126315"/>
              <a:ext cx="349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89260" y="3412648"/>
            <a:ext cx="349955" cy="400110"/>
            <a:chOff x="2556933" y="2126315"/>
            <a:chExt cx="349955" cy="400110"/>
          </a:xfrm>
        </p:grpSpPr>
        <p:sp>
          <p:nvSpPr>
            <p:cNvPr id="17" name="椭圆 16"/>
            <p:cNvSpPr/>
            <p:nvPr/>
          </p:nvSpPr>
          <p:spPr>
            <a:xfrm>
              <a:off x="2556933" y="2185205"/>
              <a:ext cx="327378" cy="315283"/>
            </a:xfrm>
            <a:prstGeom prst="ellipse">
              <a:avLst/>
            </a:prstGeom>
            <a:solidFill>
              <a:srgbClr val="05F510"/>
            </a:solidFill>
            <a:ln>
              <a:solidFill>
                <a:srgbClr val="05F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56933" y="2126315"/>
              <a:ext cx="349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12077" y="2635104"/>
            <a:ext cx="395958" cy="400110"/>
            <a:chOff x="2488353" y="2149175"/>
            <a:chExt cx="395958" cy="400110"/>
          </a:xfrm>
        </p:grpSpPr>
        <p:sp>
          <p:nvSpPr>
            <p:cNvPr id="20" name="椭圆 19"/>
            <p:cNvSpPr/>
            <p:nvPr/>
          </p:nvSpPr>
          <p:spPr>
            <a:xfrm>
              <a:off x="2556933" y="2185205"/>
              <a:ext cx="327378" cy="315283"/>
            </a:xfrm>
            <a:prstGeom prst="ellipse">
              <a:avLst/>
            </a:prstGeom>
            <a:solidFill>
              <a:srgbClr val="05F510"/>
            </a:solidFill>
            <a:ln>
              <a:solidFill>
                <a:srgbClr val="05F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488353" y="2149175"/>
                  <a:ext cx="349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8353" y="2149175"/>
                  <a:ext cx="349955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57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itle 1"/>
          <p:cNvSpPr txBox="1">
            <a:spLocks/>
          </p:cNvSpPr>
          <p:nvPr/>
        </p:nvSpPr>
        <p:spPr>
          <a:xfrm>
            <a:off x="71750" y="166120"/>
            <a:ext cx="6034081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Detection of SN Neutrinos at JUNO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064940" y="1811387"/>
            <a:ext cx="3167136" cy="3357827"/>
            <a:chOff x="1981813" y="1866806"/>
            <a:chExt cx="3167136" cy="3357827"/>
          </a:xfrm>
        </p:grpSpPr>
        <p:sp>
          <p:nvSpPr>
            <p:cNvPr id="2" name="椭圆 1"/>
            <p:cNvSpPr/>
            <p:nvPr/>
          </p:nvSpPr>
          <p:spPr>
            <a:xfrm>
              <a:off x="2521977" y="2551469"/>
              <a:ext cx="1076633" cy="68213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 rot="2085282">
              <a:off x="1981813" y="3223818"/>
              <a:ext cx="1076633" cy="68213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>
              <a:stCxn id="22" idx="6"/>
            </p:cNvCxnSpPr>
            <p:nvPr/>
          </p:nvCxnSpPr>
          <p:spPr>
            <a:xfrm>
              <a:off x="2962410" y="3871761"/>
              <a:ext cx="241517" cy="65599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2" idx="0"/>
            </p:cNvCxnSpPr>
            <p:nvPr/>
          </p:nvCxnSpPr>
          <p:spPr>
            <a:xfrm flipV="1">
              <a:off x="3060294" y="2153265"/>
              <a:ext cx="364614" cy="39820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50"/>
                <p:cNvSpPr txBox="1"/>
                <p:nvPr/>
              </p:nvSpPr>
              <p:spPr>
                <a:xfrm>
                  <a:off x="2681110" y="4578302"/>
                  <a:ext cx="21105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srgbClr val="FFFF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Delayed signal</a:t>
                  </a:r>
                  <a:r>
                    <a:rPr lang="zh-CN" altLang="en-US" b="1" dirty="0" smtClean="0">
                      <a:solidFill>
                        <a:srgbClr val="FFFF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：</a:t>
                  </a:r>
                  <a:endParaRPr lang="en-US" altLang="zh-CN" b="1" dirty="0" smtClean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𝐌𝐞𝐕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𝜸</m:t>
                        </m:r>
                      </m:oMath>
                    </m:oMathPara>
                  </a14:m>
                  <a:endParaRPr lang="en-US" b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7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110" y="4578302"/>
                  <a:ext cx="2110578" cy="6463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305" t="-5660" r="-2017" b="-28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50"/>
                <p:cNvSpPr txBox="1"/>
                <p:nvPr/>
              </p:nvSpPr>
              <p:spPr>
                <a:xfrm>
                  <a:off x="2822222" y="1866806"/>
                  <a:ext cx="23267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srgbClr val="FFFF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Prompt signal</a:t>
                  </a:r>
                  <a:r>
                    <a:rPr lang="zh-CN" altLang="en-US" b="1" dirty="0" smtClean="0">
                      <a:solidFill>
                        <a:srgbClr val="FFFF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：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𝜸</m:t>
                      </m:r>
                    </m:oMath>
                  </a14:m>
                  <a:endParaRPr lang="en-US" b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8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2222" y="1866806"/>
                  <a:ext cx="232672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362" t="-8197" r="-525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39"/>
              <p:cNvSpPr txBox="1"/>
              <p:nvPr/>
            </p:nvSpPr>
            <p:spPr>
              <a:xfrm>
                <a:off x="88187" y="730062"/>
                <a:ext cx="52857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0" dirty="0">
                        <a:latin typeface="Cambria Math" panose="02040503050406030204" pitchFamily="18" charset="0"/>
                        <a:ea typeface="Cambria Math"/>
                      </a:rPr>
                      <m:t>𝐈𝐧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𝐯𝐞𝐫𝐬𝐞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𝐛𝐞𝐭𝐚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𝐝𝐞𝐜𝐚𝐲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𝐈𝐁𝐃</m:t>
                        </m:r>
                      </m:e>
                    </m:d>
                    <m:sSub>
                      <m:sSub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 </m:t>
                        </m:r>
                        <m:acc>
                          <m:accPr>
                            <m:chr m:val="̅"/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𝒆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𝐩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 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" y="730062"/>
                <a:ext cx="5285742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itle 1"/>
          <p:cNvSpPr txBox="1">
            <a:spLocks/>
          </p:cNvSpPr>
          <p:nvPr/>
        </p:nvSpPr>
        <p:spPr>
          <a:xfrm>
            <a:off x="88187" y="5441261"/>
            <a:ext cx="7517958" cy="104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5000 IBD events, golden channel for SN neutrino observations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oincidence of prompt and delayed signals: least background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Dominant channel for electron anti-</a:t>
            </a:r>
            <a:r>
              <a:rPr lang="el-GR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, good reconstruction of </a:t>
            </a: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l-GR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6325816" y="1336721"/>
            <a:ext cx="5739626" cy="411378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7428126" y="692730"/>
            <a:ext cx="4637316" cy="507967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6223815" y="656322"/>
            <a:ext cx="1194621" cy="57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Spectra</a:t>
            </a:r>
            <a:endParaRPr lang="en-US" sz="1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lum bright="-20000" contrast="40000"/>
          </a:blip>
          <a:stretch>
            <a:fillRect/>
          </a:stretch>
        </p:blipFill>
        <p:spPr>
          <a:xfrm>
            <a:off x="7418436" y="3978753"/>
            <a:ext cx="3403838" cy="331171"/>
          </a:xfrm>
          <a:prstGeom prst="rect">
            <a:avLst/>
          </a:prstGeom>
        </p:spPr>
      </p:pic>
      <p:sp>
        <p:nvSpPr>
          <p:cNvPr id="36" name="TextBox 39"/>
          <p:cNvSpPr txBox="1"/>
          <p:nvPr/>
        </p:nvSpPr>
        <p:spPr>
          <a:xfrm>
            <a:off x="7369630" y="1634833"/>
            <a:ext cx="180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Precision of 1%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8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602 L 0.09779 0.23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19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04349 0.065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3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24 L 0.08425 -0.00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730547" y="2689620"/>
            <a:ext cx="361245" cy="369332"/>
            <a:chOff x="5960533" y="3345057"/>
            <a:chExt cx="361245" cy="369332"/>
          </a:xfrm>
        </p:grpSpPr>
        <p:sp>
          <p:nvSpPr>
            <p:cNvPr id="12" name="椭圆 11"/>
            <p:cNvSpPr/>
            <p:nvPr/>
          </p:nvSpPr>
          <p:spPr>
            <a:xfrm>
              <a:off x="5994400" y="3398760"/>
              <a:ext cx="327378" cy="315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3"/>
                <p:cNvSpPr txBox="1"/>
                <p:nvPr/>
              </p:nvSpPr>
              <p:spPr>
                <a:xfrm>
                  <a:off x="5960533" y="3345057"/>
                  <a:ext cx="3499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3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533" y="3345057"/>
                  <a:ext cx="349955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itle 1"/>
          <p:cNvSpPr txBox="1">
            <a:spLocks/>
          </p:cNvSpPr>
          <p:nvPr/>
        </p:nvSpPr>
        <p:spPr>
          <a:xfrm>
            <a:off x="71750" y="166120"/>
            <a:ext cx="6034081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Detection of SN Neutrinos at JUNO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39"/>
              <p:cNvSpPr txBox="1"/>
              <p:nvPr/>
            </p:nvSpPr>
            <p:spPr>
              <a:xfrm>
                <a:off x="88187" y="730062"/>
                <a:ext cx="55451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𝐄𝐥𝐚𝐬𝐭𝐢𝐜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𝛎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𝐒𝐜𝐚𝐭𝐭𝐞𝐫𝐢𝐧𝐠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𝐩𝐄𝐒</m:t>
                          </m:r>
                        </m:e>
                      </m:d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𝒑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7" y="730062"/>
                <a:ext cx="5545172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88187" y="5441261"/>
            <a:ext cx="7517958" cy="104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2000 </a:t>
            </a:r>
            <a:r>
              <a:rPr lang="en-US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pES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events, dominant channel for </a:t>
            </a:r>
            <a:r>
              <a:rPr lang="en-US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muon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&amp; tau neutrinos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Low threshold for visible energy: nominal value = 0.2 MeV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of neutrino energy spectrum: high-energy tail  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9057" y="1096348"/>
            <a:ext cx="361245" cy="369332"/>
            <a:chOff x="5960533" y="3345057"/>
            <a:chExt cx="361245" cy="369332"/>
          </a:xfrm>
        </p:grpSpPr>
        <p:sp>
          <p:nvSpPr>
            <p:cNvPr id="6" name="椭圆 5"/>
            <p:cNvSpPr/>
            <p:nvPr/>
          </p:nvSpPr>
          <p:spPr>
            <a:xfrm>
              <a:off x="5994400" y="3398760"/>
              <a:ext cx="327378" cy="3152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3"/>
                <p:cNvSpPr txBox="1"/>
                <p:nvPr/>
              </p:nvSpPr>
              <p:spPr>
                <a:xfrm>
                  <a:off x="5960533" y="3345057"/>
                  <a:ext cx="3499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533" y="3345057"/>
                  <a:ext cx="34995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组合 7"/>
          <p:cNvGrpSpPr/>
          <p:nvPr/>
        </p:nvGrpSpPr>
        <p:grpSpPr>
          <a:xfrm>
            <a:off x="1759527" y="2684400"/>
            <a:ext cx="349955" cy="400110"/>
            <a:chOff x="2556933" y="2126315"/>
            <a:chExt cx="349955" cy="400110"/>
          </a:xfrm>
        </p:grpSpPr>
        <p:sp>
          <p:nvSpPr>
            <p:cNvPr id="9" name="椭圆 8"/>
            <p:cNvSpPr/>
            <p:nvPr/>
          </p:nvSpPr>
          <p:spPr>
            <a:xfrm>
              <a:off x="2556933" y="2185205"/>
              <a:ext cx="327378" cy="315283"/>
            </a:xfrm>
            <a:prstGeom prst="ellipse">
              <a:avLst/>
            </a:prstGeom>
            <a:solidFill>
              <a:srgbClr val="05F510"/>
            </a:solidFill>
            <a:ln>
              <a:solidFill>
                <a:srgbClr val="05F5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7"/>
            <p:cNvSpPr txBox="1"/>
            <p:nvPr/>
          </p:nvSpPr>
          <p:spPr>
            <a:xfrm>
              <a:off x="2556933" y="2126315"/>
              <a:ext cx="349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39"/>
              <p:cNvSpPr txBox="1"/>
              <p:nvPr/>
            </p:nvSpPr>
            <p:spPr>
              <a:xfrm>
                <a:off x="1087962" y="1189653"/>
                <a:ext cx="58598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𝐄𝐥𝐚𝐬𝐭𝐢𝐜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𝛎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𝐒𝐜𝐚𝐭𝐭𝐞𝐫𝐢𝐧𝐠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𝐞𝐄𝐒</m:t>
                          </m:r>
                        </m:e>
                      </m:d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𝒆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⟶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𝝂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𝒆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962" y="1189653"/>
                <a:ext cx="5859809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380170" y="1253577"/>
            <a:ext cx="4715504" cy="437940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607726" y="3200379"/>
            <a:ext cx="2590849" cy="1785141"/>
            <a:chOff x="1868980" y="3107074"/>
            <a:chExt cx="2590849" cy="1785141"/>
          </a:xfrm>
        </p:grpSpPr>
        <p:sp>
          <p:nvSpPr>
            <p:cNvPr id="17" name="椭圆 16"/>
            <p:cNvSpPr/>
            <p:nvPr/>
          </p:nvSpPr>
          <p:spPr>
            <a:xfrm rot="1091765">
              <a:off x="1868980" y="3107074"/>
              <a:ext cx="1291785" cy="68213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/>
            <p:cNvCxnSpPr>
              <a:stCxn id="17" idx="6"/>
            </p:cNvCxnSpPr>
            <p:nvPr/>
          </p:nvCxnSpPr>
          <p:spPr>
            <a:xfrm>
              <a:off x="3128466" y="3649835"/>
              <a:ext cx="158588" cy="82250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0"/>
            <p:cNvSpPr txBox="1"/>
            <p:nvPr/>
          </p:nvSpPr>
          <p:spPr>
            <a:xfrm>
              <a:off x="2764237" y="4522883"/>
              <a:ext cx="1695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recoil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7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09961 0.23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192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02279 0.0916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45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4206 -0.022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54591" y="135466"/>
            <a:ext cx="3867641" cy="63039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Location of JUNO</a:t>
            </a:r>
            <a:endParaRPr lang="zh-CN" altLang="en-US" sz="2400" b="1" dirty="0" smtClean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" name="内容占位符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276431"/>
              </p:ext>
            </p:extLst>
          </p:nvPr>
        </p:nvGraphicFramePr>
        <p:xfrm>
          <a:off x="476514" y="746306"/>
          <a:ext cx="11035419" cy="1097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627"/>
                <a:gridCol w="1794377"/>
                <a:gridCol w="1345783"/>
                <a:gridCol w="1435501"/>
                <a:gridCol w="2781284"/>
                <a:gridCol w="2601847"/>
              </a:tblGrid>
              <a:tr h="345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NPP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Daya Bay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Huizhou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Lufeng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Yangjiang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dirty="0" err="1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Taishan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45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Status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Operational</a:t>
                      </a:r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 smtClean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457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Power 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itchFamily="18" charset="0"/>
                        </a:rPr>
                        <a:t>18.4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</a:tbl>
          </a:graphicData>
        </a:graphic>
      </p:graphicFrame>
      <p:grpSp>
        <p:nvGrpSpPr>
          <p:cNvPr id="6" name="组合 19"/>
          <p:cNvGrpSpPr>
            <a:grpSpLocks/>
          </p:cNvGrpSpPr>
          <p:nvPr/>
        </p:nvGrpSpPr>
        <p:grpSpPr bwMode="auto">
          <a:xfrm>
            <a:off x="476514" y="1908345"/>
            <a:ext cx="11038153" cy="4826031"/>
            <a:chOff x="13369" y="2132856"/>
            <a:chExt cx="9121777" cy="4639794"/>
          </a:xfrm>
        </p:grpSpPr>
        <p:pic>
          <p:nvPicPr>
            <p:cNvPr id="7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25"/>
            <p:cNvSpPr txBox="1"/>
            <p:nvPr/>
          </p:nvSpPr>
          <p:spPr>
            <a:xfrm>
              <a:off x="195338" y="6325118"/>
              <a:ext cx="1811886" cy="3846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Yangjiang</a:t>
              </a:r>
              <a:r>
                <a:rPr lang="en-US" altLang="zh-CN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NPP</a:t>
              </a:r>
              <a:endParaRPr lang="zh-CN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1898" y="5984006"/>
              <a:ext cx="1635084" cy="3846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Taishan</a:t>
              </a:r>
              <a:r>
                <a:rPr lang="en-US" altLang="zh-CN" sz="20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NPP</a:t>
              </a:r>
              <a:endParaRPr lang="zh-CN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4257" y="4349793"/>
              <a:ext cx="1863644" cy="38467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Daya</a:t>
              </a:r>
              <a:r>
                <a:rPr lang="en-US" altLang="zh-CN" sz="2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 Bay NPP</a:t>
              </a:r>
              <a:endParaRPr lang="zh-CN" alt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4120" y="3894671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Huizhou</a:t>
              </a:r>
              <a:b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 dirty="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2396" y="3796263"/>
              <a:ext cx="855662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err="1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Lufeng</a:t>
              </a: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 dirty="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Box 32"/>
            <p:cNvSpPr txBox="1"/>
            <p:nvPr/>
          </p:nvSpPr>
          <p:spPr>
            <a:xfrm>
              <a:off x="1635795" y="5313646"/>
              <a:ext cx="777876" cy="355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TextBox 33"/>
            <p:cNvSpPr txBox="1"/>
            <p:nvPr/>
          </p:nvSpPr>
          <p:spPr>
            <a:xfrm>
              <a:off x="440406" y="5589822"/>
              <a:ext cx="900113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34"/>
            <p:cNvSpPr txBox="1"/>
            <p:nvPr/>
          </p:nvSpPr>
          <p:spPr>
            <a:xfrm>
              <a:off x="3832139" y="4879509"/>
              <a:ext cx="1435681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Hong Kong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Box 35"/>
            <p:cNvSpPr txBox="1"/>
            <p:nvPr/>
          </p:nvSpPr>
          <p:spPr>
            <a:xfrm>
              <a:off x="3174082" y="5212064"/>
              <a:ext cx="823913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Macau</a:t>
              </a:r>
              <a:endParaRPr lang="zh-CN" alt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36"/>
            <p:cNvSpPr txBox="1"/>
            <p:nvPr/>
          </p:nvSpPr>
          <p:spPr>
            <a:xfrm>
              <a:off x="2765167" y="3136800"/>
              <a:ext cx="1600854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Guang</a:t>
              </a: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Zhou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37"/>
            <p:cNvSpPr txBox="1"/>
            <p:nvPr/>
          </p:nvSpPr>
          <p:spPr>
            <a:xfrm>
              <a:off x="3701132" y="3894671"/>
              <a:ext cx="13049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Shen Zhen</a:t>
              </a:r>
              <a:endParaRPr lang="zh-CN" alt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9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45"/>
            <p:cNvSpPr txBox="1"/>
            <p:nvPr/>
          </p:nvSpPr>
          <p:spPr>
            <a:xfrm>
              <a:off x="2940720" y="4469245"/>
              <a:ext cx="11525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Zhu Hai</a:t>
              </a:r>
              <a:endParaRPr lang="zh-CN" alt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6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25750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07885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直接箭头连接符 47"/>
            <p:cNvCxnSpPr>
              <a:cxnSpLocks noChangeShapeType="1"/>
              <a:stCxn id="21" idx="2"/>
              <a:endCxn id="25" idx="7"/>
            </p:cNvCxnSpPr>
            <p:nvPr/>
          </p:nvCxnSpPr>
          <p:spPr bwMode="auto">
            <a:xfrm flipH="1">
              <a:off x="1516973" y="3232720"/>
              <a:ext cx="1252349" cy="2230769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Box 48"/>
            <p:cNvSpPr txBox="1"/>
            <p:nvPr/>
          </p:nvSpPr>
          <p:spPr>
            <a:xfrm>
              <a:off x="2413670" y="3697855"/>
              <a:ext cx="1333500" cy="3682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b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2.5 h drive</a:t>
              </a:r>
              <a:endParaRPr lang="zh-CN" altLang="en-US" sz="1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1" name="TextBox 7"/>
          <p:cNvSpPr txBox="1"/>
          <p:nvPr/>
        </p:nvSpPr>
        <p:spPr>
          <a:xfrm>
            <a:off x="523061" y="3259997"/>
            <a:ext cx="2690332" cy="9233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Kaiping</a:t>
            </a:r>
            <a:r>
              <a:rPr lang="en-US" altLang="zh-CN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,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zh-CN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Jiangmen</a:t>
            </a:r>
            <a:r>
              <a:rPr lang="en-US" altLang="zh-CN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C</a:t>
            </a:r>
            <a:r>
              <a:rPr lang="en-US" altLang="zh-CN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ity,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zh-CN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Guangdong Province </a:t>
            </a:r>
            <a:endParaRPr lang="zh-CN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12077" y="2560632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Previous site candidate</a:t>
            </a:r>
            <a:endParaRPr lang="zh-CN" alt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3" name="矩形 15"/>
          <p:cNvSpPr>
            <a:spLocks noChangeArrowheads="1"/>
          </p:cNvSpPr>
          <p:nvPr/>
        </p:nvSpPr>
        <p:spPr bwMode="auto">
          <a:xfrm>
            <a:off x="575179" y="2645927"/>
            <a:ext cx="2883290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</a:rPr>
              <a:t>Overburden ~ 700 m</a:t>
            </a:r>
            <a:endParaRPr lang="zh-CN" altLang="en-US" sz="20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8435279" y="2314509"/>
            <a:ext cx="246413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by 2020: 26.6 GW</a:t>
            </a:r>
            <a:endParaRPr lang="zh-CN" altLang="en-US" sz="20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82" y="4836967"/>
            <a:ext cx="4772673" cy="186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191" y="4383958"/>
            <a:ext cx="1056326" cy="106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07" y="3219729"/>
            <a:ext cx="1175555" cy="837582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 bwMode="auto">
          <a:xfrm>
            <a:off x="6118578" y="756356"/>
            <a:ext cx="5396089" cy="108966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8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5282" y="1037201"/>
            <a:ext cx="9631394" cy="51084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750" y="166120"/>
            <a:ext cx="6034081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Detection of SN Neutrinos at JUNO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058396" y="2086915"/>
            <a:ext cx="2133604" cy="2824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Impact of neutrino flavor conversions</a:t>
            </a:r>
            <a:endParaRPr lang="en-US" sz="1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52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4251" y="776460"/>
            <a:ext cx="6888718" cy="45736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1750" y="166120"/>
            <a:ext cx="6034081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Detection of SN Neutrinos at JUNO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67" y="5008947"/>
            <a:ext cx="6196084" cy="1750577"/>
          </a:xfrm>
          <a:prstGeom prst="rect">
            <a:avLst/>
          </a:prstGeom>
          <a:ln w="28575">
            <a:solidFill>
              <a:srgbClr val="FD5033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299774" y="776460"/>
            <a:ext cx="4783868" cy="33345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2023" y="5592769"/>
            <a:ext cx="4138752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Global analysis of all channels</a:t>
            </a:r>
          </a:p>
        </p:txBody>
      </p:sp>
    </p:spTree>
    <p:extLst>
      <p:ext uri="{BB962C8B-B14F-4D97-AF65-F5344CB8AC3E}">
        <p14:creationId xmlns:p14="http://schemas.microsoft.com/office/powerpoint/2010/main" val="4731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073080" y="1899123"/>
            <a:ext cx="4824425" cy="449286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45660" y="270527"/>
            <a:ext cx="914399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Neutrino Mass Bound</a:t>
            </a:r>
            <a:r>
              <a:rPr lang="en-US" altLang="zh-CN" sz="2400" b="1" dirty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 </a:t>
            </a:r>
            <a:r>
              <a:rPr lang="en-US" altLang="zh-CN" sz="24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+mj-cs"/>
              </a:rPr>
              <a:t>@ JUNO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itchFamily="34" charset="0"/>
              <a:ea typeface="黑体" pitchFamily="49" charset="-122"/>
              <a:cs typeface="+mj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72897" y="1899123"/>
            <a:ext cx="5700356" cy="3831915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373463" y="2746477"/>
            <a:ext cx="2208473" cy="951517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algn="ctr"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3000 simulations </a:t>
            </a:r>
          </a:p>
          <a:p>
            <a:pPr algn="ctr" defTabSz="974725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for JUNO </a:t>
            </a:r>
            <a:endParaRPr lang="en-US" altLang="zh-CN" sz="3200" b="1" dirty="0" smtClean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2897" y="6074336"/>
            <a:ext cx="3889469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J.S. Lu et al., JCAP 15’, 1412.7418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659551" y="1064394"/>
            <a:ext cx="4827058" cy="67644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280305" y="1122433"/>
            <a:ext cx="3908321" cy="57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Time delay of massive neutrinos</a:t>
            </a:r>
            <a:endParaRPr lang="en-US" sz="18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18558" y="1064394"/>
            <a:ext cx="2178947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Jia-Shu Lu’s talk</a:t>
            </a:r>
            <a:endParaRPr lang="en-US" sz="2400" b="1" baseline="-25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335" y="206881"/>
            <a:ext cx="356022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Galactic SN Neutrinos</a:t>
            </a:r>
            <a:endParaRPr lang="en-US" sz="4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4" y="1289972"/>
            <a:ext cx="4586615" cy="3312368"/>
          </a:xfrm>
          <a:prstGeom prst="rect">
            <a:avLst/>
          </a:prstGeom>
        </p:spPr>
      </p:pic>
      <p:pic>
        <p:nvPicPr>
          <p:cNvPr id="6" name="Picture 2" descr="C:\Users\zhou\Desktop\new_snews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906" y="1303620"/>
            <a:ext cx="3072341" cy="2304256"/>
          </a:xfrm>
          <a:prstGeom prst="rect">
            <a:avLst/>
          </a:prstGeom>
          <a:solidFill>
            <a:srgbClr val="2A7E00"/>
          </a:solidFill>
        </p:spPr>
      </p:pic>
      <p:sp>
        <p:nvSpPr>
          <p:cNvPr id="7" name="TextBox 14"/>
          <p:cNvSpPr txBox="1"/>
          <p:nvPr/>
        </p:nvSpPr>
        <p:spPr>
          <a:xfrm>
            <a:off x="4830906" y="4246656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Super-K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6703114" y="4255948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IceCube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4830906" y="4822720"/>
            <a:ext cx="1224136" cy="369332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LVD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6703114" y="4822720"/>
            <a:ext cx="1224136" cy="369332"/>
          </a:xfrm>
          <a:prstGeom prst="rect">
            <a:avLst/>
          </a:prstGeom>
          <a:solidFill>
            <a:srgbClr val="2A7E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Borexino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5645098" y="37153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http://snews.bnl.gov/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9"/>
          <p:cNvSpPr txBox="1"/>
          <p:nvPr/>
        </p:nvSpPr>
        <p:spPr>
          <a:xfrm>
            <a:off x="4998450" y="5908355"/>
            <a:ext cx="2208720" cy="461665"/>
          </a:xfrm>
          <a:prstGeom prst="rect">
            <a:avLst/>
          </a:prstGeom>
          <a:solidFill>
            <a:srgbClr val="2A7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Trebuchet MS" pitchFamily="34" charset="0"/>
                <a:ea typeface="黑体" pitchFamily="49" charset="-122"/>
                <a:cs typeface="Tahoma" pitchFamily="34" charset="0"/>
              </a:rPr>
              <a:t>Alert </a:t>
            </a:r>
            <a:r>
              <a:rPr lang="en-US" altLang="zh-CN" sz="2000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@BNL</a:t>
            </a:r>
            <a:endParaRPr lang="zh-CN" altLang="en-US" sz="2000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6991146" y="540807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>
            <a:off x="5406970" y="5408076"/>
            <a:ext cx="432048" cy="360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16313" y="5164281"/>
            <a:ext cx="4626030" cy="1196967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latin typeface="Trebuchet MS" pitchFamily="34" charset="0"/>
                <a:ea typeface="黑体" pitchFamily="49" charset="-122"/>
              </a:rPr>
              <a:t>Neutrinos arrive several hours before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latin typeface="Trebuchet MS" pitchFamily="34" charset="0"/>
                <a:ea typeface="黑体" pitchFamily="49" charset="-122"/>
              </a:rPr>
              <a:t>photons</a:t>
            </a:r>
            <a:r>
              <a:rPr lang="en-US" altLang="zh-CN" sz="2000" b="1" dirty="0">
                <a:latin typeface="Trebuchet MS" pitchFamily="34" charset="0"/>
                <a:ea typeface="黑体" pitchFamily="49" charset="-122"/>
              </a:rPr>
              <a:t>;</a:t>
            </a:r>
            <a:r>
              <a:rPr lang="en-US" altLang="zh-CN" sz="2000" b="1" dirty="0" smtClean="0">
                <a:latin typeface="Trebuchet MS" pitchFamily="34" charset="0"/>
                <a:ea typeface="黑体" pitchFamily="49" charset="-122"/>
              </a:rPr>
              <a:t> </a:t>
            </a:r>
            <a:r>
              <a:rPr lang="en-US" altLang="zh-CN" sz="2000" b="1" dirty="0">
                <a:latin typeface="Trebuchet MS" pitchFamily="34" charset="0"/>
                <a:ea typeface="黑体" pitchFamily="49" charset="-122"/>
              </a:rPr>
              <a:t>t</a:t>
            </a:r>
            <a:r>
              <a:rPr lang="en-US" altLang="zh-CN" sz="2000" b="1" dirty="0" smtClean="0">
                <a:latin typeface="Trebuchet MS" pitchFamily="34" charset="0"/>
                <a:ea typeface="黑体" pitchFamily="49" charset="-122"/>
              </a:rPr>
              <a:t>o alert astronomers several </a:t>
            </a:r>
          </a:p>
          <a:p>
            <a:pPr defTabSz="974725">
              <a:lnSpc>
                <a:spcPct val="130000"/>
              </a:lnSpc>
            </a:pPr>
            <a:r>
              <a:rPr lang="en-US" altLang="zh-CN" sz="2000" b="1" dirty="0" smtClean="0">
                <a:latin typeface="Trebuchet MS" pitchFamily="34" charset="0"/>
                <a:ea typeface="黑体" pitchFamily="49" charset="-122"/>
              </a:rPr>
              <a:t>hours in advance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5767010" y="3757989"/>
            <a:ext cx="1224136" cy="369332"/>
          </a:xfrm>
          <a:prstGeom prst="rect">
            <a:avLst/>
          </a:prstGeom>
          <a:solidFill>
            <a:srgbClr val="2A7E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Daya</a:t>
            </a:r>
            <a:r>
              <a:rPr lang="en-US" altLang="zh-CN" b="1" dirty="0" smtClean="0">
                <a:solidFill>
                  <a:srgbClr val="FFFF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 Bay</a:t>
            </a:r>
            <a:endParaRPr lang="zh-CN" altLang="en-US" b="1" dirty="0">
              <a:solidFill>
                <a:srgbClr val="FFFF00"/>
              </a:solidFill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9231" y="641900"/>
            <a:ext cx="87849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7530" tIns="48765" rIns="97530" bIns="48765"/>
          <a:lstStyle/>
          <a:p>
            <a:pPr defTabSz="974725">
              <a:lnSpc>
                <a:spcPct val="130000"/>
              </a:lnSpc>
              <a:buFont typeface="Wingdings" pitchFamily="2" charset="2"/>
              <a:buChar char="n"/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</a:rPr>
              <a:t>For Optical Observations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黑体" pitchFamily="49" charset="-122"/>
                <a:ea typeface="黑体" pitchFamily="49" charset="-122"/>
              </a:rPr>
              <a:t>：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Trebuchet MS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altLang="zh-CN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uper</a:t>
            </a:r>
            <a:r>
              <a:rPr lang="en-US" altLang="zh-CN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altLang="zh-CN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ova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arly 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W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arning 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ystem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  <a:cs typeface="Tahoma" pitchFamily="34" charset="0"/>
              </a:rPr>
              <a:t>(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Tahoma" pitchFamily="34" charset="0"/>
                <a:cs typeface="Tahoma" pitchFamily="34" charset="0"/>
              </a:rPr>
              <a:t>SNEWS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黑体" pitchFamily="49" charset="-122"/>
                <a:cs typeface="Tahoma" pitchFamily="34" charset="0"/>
              </a:rPr>
              <a:t>)</a:t>
            </a:r>
            <a:endParaRPr lang="en-US" altLang="zh-CN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2" descr="C:\Users\Georg Raffelt\Desktop\a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534" y="1289972"/>
            <a:ext cx="4032448" cy="31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79064"/>
              </p:ext>
            </p:extLst>
          </p:nvPr>
        </p:nvGraphicFramePr>
        <p:xfrm>
          <a:off x="8054641" y="3989725"/>
          <a:ext cx="1368152" cy="377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公式" r:id="rId6" imgW="609480" imgH="139680" progId="Equation.3">
                  <p:embed/>
                </p:oleObj>
              </mc:Choice>
              <mc:Fallback>
                <p:oleObj name="公式" r:id="rId6" imgW="6094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4641" y="3989725"/>
                        <a:ext cx="1368152" cy="377234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648209"/>
              </p:ext>
            </p:extLst>
          </p:nvPr>
        </p:nvGraphicFramePr>
        <p:xfrm>
          <a:off x="10423199" y="1955287"/>
          <a:ext cx="1512168" cy="5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公式" r:id="rId8" imgW="698400" imgH="241200" progId="Equation.3">
                  <p:embed/>
                </p:oleObj>
              </mc:Choice>
              <mc:Fallback>
                <p:oleObj name="公式" r:id="rId8" imgW="698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3199" y="1955287"/>
                        <a:ext cx="1512168" cy="522463"/>
                      </a:xfrm>
                      <a:prstGeom prst="rect">
                        <a:avLst/>
                      </a:prstGeom>
                      <a:solidFill>
                        <a:srgbClr val="008000"/>
                      </a:solidFill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7804511" y="1549918"/>
            <a:ext cx="41044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</a:rPr>
              <a:t>Beacom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&amp; </a:t>
            </a:r>
            <a:r>
              <a:rPr lang="en-US" b="1" dirty="0" smtClean="0">
                <a:solidFill>
                  <a:srgbClr val="C00000"/>
                </a:solidFill>
              </a:rPr>
              <a:t>Vogel, </a:t>
            </a:r>
            <a:r>
              <a:rPr lang="en-US" b="1" dirty="0" err="1" smtClean="0">
                <a:solidFill>
                  <a:srgbClr val="C00000"/>
                </a:solidFill>
              </a:rPr>
              <a:t>astro</a:t>
            </a:r>
            <a:r>
              <a:rPr lang="en-US" b="1" dirty="0" smtClean="0">
                <a:solidFill>
                  <a:srgbClr val="C00000"/>
                </a:solidFill>
              </a:rPr>
              <a:t>-ph/9811350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0180196" y="5375775"/>
            <a:ext cx="520551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SK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9100087" y="4943552"/>
            <a:ext cx="1080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90 %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8020087" y="4943552"/>
            <a:ext cx="1080000" cy="432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altLang="zh-CN" sz="2000" b="1" dirty="0" smtClean="0">
                <a:solidFill>
                  <a:schemeClr val="bg1"/>
                </a:solidFill>
              </a:rPr>
              <a:t>None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8019896" y="5375775"/>
            <a:ext cx="1080000" cy="432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7.8°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9100046" y="5375775"/>
            <a:ext cx="1080000" cy="4320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3.2°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10220990" y="4549711"/>
            <a:ext cx="1860936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altLang="zh-CN" sz="2000" dirty="0" smtClean="0"/>
              <a:t>95</a:t>
            </a:r>
            <a:r>
              <a:rPr lang="en-US" altLang="zh-CN" sz="2000" dirty="0"/>
              <a:t>% </a:t>
            </a:r>
            <a:r>
              <a:rPr lang="en-US" altLang="zh-CN" sz="2000" dirty="0" smtClean="0"/>
              <a:t>CL half-cone </a:t>
            </a:r>
          </a:p>
          <a:p>
            <a:pPr algn="ctr"/>
            <a:r>
              <a:rPr lang="en-US" altLang="zh-CN" sz="2000" dirty="0" smtClean="0"/>
              <a:t>opening a</a:t>
            </a:r>
            <a:r>
              <a:rPr lang="en-US" sz="2000" dirty="0" smtClean="0"/>
              <a:t>ngle</a:t>
            </a:r>
            <a:endParaRPr lang="en-US" sz="2000" dirty="0"/>
          </a:p>
        </p:txBody>
      </p:sp>
      <p:sp>
        <p:nvSpPr>
          <p:cNvPr id="31" name="TextBox 49"/>
          <p:cNvSpPr txBox="1"/>
          <p:nvPr/>
        </p:nvSpPr>
        <p:spPr>
          <a:xfrm>
            <a:off x="8032362" y="132460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</a:rPr>
              <a:t>Tomàs</a:t>
            </a:r>
            <a:r>
              <a:rPr lang="en-US" altLang="zh-CN" b="1" dirty="0" smtClean="0">
                <a:solidFill>
                  <a:srgbClr val="C00000"/>
                </a:solidFill>
              </a:rPr>
              <a:t> </a:t>
            </a:r>
            <a:r>
              <a:rPr lang="en-US" altLang="zh-CN" b="1" i="1" dirty="0" smtClean="0">
                <a:solidFill>
                  <a:srgbClr val="C00000"/>
                </a:solidFill>
              </a:rPr>
              <a:t>et al</a:t>
            </a:r>
            <a:r>
              <a:rPr lang="en-US" altLang="zh-CN" b="1" dirty="0" smtClean="0">
                <a:solidFill>
                  <a:srgbClr val="C00000"/>
                </a:solidFill>
              </a:rPr>
              <a:t>., </a:t>
            </a:r>
            <a:r>
              <a:rPr lang="en-US" altLang="zh-CN" b="1" dirty="0" err="1" smtClean="0">
                <a:solidFill>
                  <a:srgbClr val="C00000"/>
                </a:solidFill>
              </a:rPr>
              <a:t>hep</a:t>
            </a:r>
            <a:r>
              <a:rPr lang="en-US" altLang="zh-CN" b="1" dirty="0" smtClean="0">
                <a:solidFill>
                  <a:srgbClr val="C00000"/>
                </a:solidFill>
              </a:rPr>
              <a:t>-ph/0307050</a:t>
            </a: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8019896" y="4470759"/>
            <a:ext cx="2160240" cy="458997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n-tagging efficiency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7367278" y="5952297"/>
            <a:ext cx="4673704" cy="835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Locating a galactic SN @ 10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kpc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Stat. recon. e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 correlation: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8.1°@JUNO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057776" y="668622"/>
            <a:ext cx="2326427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600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Zhe</a:t>
            </a:r>
            <a:r>
              <a:rPr lang="en-US" sz="1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Wang’s talk</a:t>
            </a:r>
            <a:endParaRPr lang="en-US" sz="2400" b="1" baseline="-250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92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59310" y="95536"/>
            <a:ext cx="6632811" cy="57838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Diffuse Supernova Neutrino Background (DSNB)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62" y="857215"/>
            <a:ext cx="4784725" cy="4425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9577" y="856884"/>
                <a:ext cx="4214848" cy="5715814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t" anchorCtr="0"/>
              <a:lstStyle/>
              <a:p>
                <a:r>
                  <a:rPr lang="en-US" sz="2183" dirty="0" smtClean="0">
                    <a:solidFill>
                      <a:schemeClr val="tx1"/>
                    </a:solidFill>
                    <a:latin typeface="+mj-lt"/>
                  </a:rPr>
                  <a:t>• Approx. 10 core collapses/sec 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  in the visible universe</a:t>
                </a:r>
              </a:p>
              <a:p>
                <a:endParaRPr lang="en-US" sz="1191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• </a:t>
                </a:r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Emitted </a:t>
                </a:r>
                <a14:m>
                  <m:oMath xmlns:m="http://schemas.openxmlformats.org/officeDocument/2006/math"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energy density 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  <a:latin typeface="Symbol" pitchFamily="18" charset="2"/>
                  </a:rPr>
                  <a:t>   ~</a:t>
                </a:r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extra galactic background light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  </a:t>
                </a:r>
                <a:r>
                  <a:rPr lang="en-US" sz="2183" dirty="0">
                    <a:solidFill>
                      <a:schemeClr val="tx1"/>
                    </a:solidFill>
                    <a:latin typeface="Symbol" pitchFamily="18" charset="2"/>
                  </a:rPr>
                  <a:t>~ </a:t>
                </a:r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10% of CMB density</a:t>
                </a:r>
              </a:p>
              <a:p>
                <a:endParaRPr lang="en-US" sz="1191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• Detectable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8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18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183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183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flux at Earth 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∼10 </m:t>
                    </m:r>
                    <m:sSup>
                      <m:sSupPr>
                        <m:ctrlPr>
                          <a:rPr lang="en-US" sz="218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183">
                            <a:solidFill>
                              <a:schemeClr val="tx1"/>
                            </a:solidFill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183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18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183">
                            <a:solidFill>
                              <a:schemeClr val="tx1"/>
                            </a:solidFill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183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2183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  mostly from redshift  </a:t>
                </a:r>
                <a14:m>
                  <m:oMath xmlns:m="http://schemas.openxmlformats.org/officeDocument/2006/math"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𝑧</m:t>
                    </m:r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∼1</m:t>
                    </m:r>
                  </m:oMath>
                </a14:m>
                <a:endParaRPr lang="en-US" sz="2183" dirty="0">
                  <a:solidFill>
                    <a:schemeClr val="tx1"/>
                  </a:solidFill>
                  <a:latin typeface="+mj-lt"/>
                </a:endParaRPr>
              </a:p>
              <a:p>
                <a:endParaRPr lang="en-US" sz="1191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• </a:t>
                </a:r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Confirm star-formation rate</a:t>
                </a:r>
              </a:p>
              <a:p>
                <a:endParaRPr lang="en-US" sz="1191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• </a:t>
                </a:r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Nu emission from average core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  <a:latin typeface="+mj-lt"/>
                  </a:rPr>
                  <a:t>   collapse &amp; black-hole formation</a:t>
                </a:r>
              </a:p>
              <a:p>
                <a:endParaRPr lang="en-US" sz="1191" dirty="0">
                  <a:solidFill>
                    <a:schemeClr val="tx1"/>
                  </a:solidFill>
                </a:endParaRP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• Pushing frontiers of neutrino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   astronomy to cosmic distances!</a:t>
                </a:r>
              </a:p>
              <a:p>
                <a:endParaRPr lang="en-US" sz="2183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77" y="856884"/>
                <a:ext cx="4214848" cy="5715814"/>
              </a:xfrm>
              <a:prstGeom prst="rect">
                <a:avLst/>
              </a:prstGeom>
              <a:blipFill rotWithShape="0">
                <a:blip r:embed="rId3"/>
                <a:stretch>
                  <a:fillRect l="-1734" t="-64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806519" y="1009934"/>
            <a:ext cx="2412402" cy="5950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r>
              <a:rPr lang="en-US" sz="1984" dirty="0" err="1"/>
              <a:t>Beacom</a:t>
            </a:r>
            <a:r>
              <a:rPr lang="en-US" sz="1984" dirty="0"/>
              <a:t> &amp; </a:t>
            </a:r>
            <a:r>
              <a:rPr lang="en-US" sz="1984" dirty="0" err="1"/>
              <a:t>Vagins</a:t>
            </a:r>
            <a:r>
              <a:rPr lang="en-US" sz="1984" dirty="0"/>
              <a:t>,  </a:t>
            </a:r>
          </a:p>
          <a:p>
            <a:r>
              <a:rPr lang="en-US" sz="1984" dirty="0"/>
              <a:t>PRL 93:171101,2004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6381791" y="5328599"/>
                <a:ext cx="3929622" cy="100026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5727" tIns="42864" rIns="85727" bIns="42864" anchor="ctr"/>
              <a:lstStyle/>
              <a:p>
                <a:r>
                  <a:rPr lang="en-US" sz="2183" dirty="0" smtClean="0">
                    <a:solidFill>
                      <a:schemeClr val="tx1"/>
                    </a:solidFill>
                  </a:rPr>
                  <a:t>Window of opportunity between</a:t>
                </a:r>
              </a:p>
              <a:p>
                <a:r>
                  <a:rPr lang="en-US" sz="2183" dirty="0">
                    <a:solidFill>
                      <a:schemeClr val="tx1"/>
                    </a:solidFill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83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183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183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183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83" dirty="0">
                    <a:solidFill>
                      <a:schemeClr val="tx1"/>
                    </a:solidFill>
                  </a:rPr>
                  <a:t>and atmospheric </a:t>
                </a:r>
                <a14:m>
                  <m:oMath xmlns:m="http://schemas.openxmlformats.org/officeDocument/2006/math">
                    <m:r>
                      <a:rPr lang="en-US" sz="2183" i="1">
                        <a:solidFill>
                          <a:schemeClr val="tx1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183" dirty="0">
                    <a:solidFill>
                      <a:schemeClr val="tx1"/>
                    </a:solidFill>
                  </a:rPr>
                  <a:t> </a:t>
                </a:r>
                <a:r>
                  <a:rPr lang="en-US" sz="2183" dirty="0" err="1">
                    <a:solidFill>
                      <a:schemeClr val="tx1"/>
                    </a:solidFill>
                  </a:rPr>
                  <a:t>bkg</a:t>
                </a:r>
                <a:r>
                  <a:rPr lang="en-US" sz="2183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1791" y="5328599"/>
                <a:ext cx="3929622" cy="1000268"/>
              </a:xfrm>
              <a:prstGeom prst="rect">
                <a:avLst/>
              </a:prstGeom>
              <a:blipFill rotWithShape="0">
                <a:blip r:embed="rId4"/>
                <a:stretch>
                  <a:fillRect l="-2171" r="-232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11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2834" y="95536"/>
            <a:ext cx="7820166" cy="57838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Redshift Dependence of Cosmic Supernova Rate</a:t>
            </a:r>
          </a:p>
        </p:txBody>
      </p:sp>
      <p:pic>
        <p:nvPicPr>
          <p:cNvPr id="4" name="Picture 4" descr="C:\Users\Georg Raffelt\Desktop\sn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74" y="786179"/>
            <a:ext cx="5572765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09379" y="6000750"/>
            <a:ext cx="7501799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727" tIns="42864" rIns="85727" bIns="42864" anchor="ctr"/>
          <a:lstStyle/>
          <a:p>
            <a:pPr algn="ctr"/>
            <a:r>
              <a:rPr lang="en-US" sz="2381"/>
              <a:t>Horiuchi, Beacom &amp; Dwek, arXiv:0812.3157v3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25139" y="766331"/>
            <a:ext cx="2071931" cy="125476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5727" tIns="42864" rIns="85727" bIns="42864" anchor="t" anchorCtr="0"/>
          <a:lstStyle/>
          <a:p>
            <a:r>
              <a:rPr lang="en-US" sz="2381" dirty="0"/>
              <a:t>Core-collapse</a:t>
            </a:r>
          </a:p>
          <a:p>
            <a:r>
              <a:rPr lang="en-US" sz="2381" dirty="0"/>
              <a:t>rate depending</a:t>
            </a:r>
          </a:p>
          <a:p>
            <a:r>
              <a:rPr lang="en-US" sz="2381" dirty="0"/>
              <a:t>on redshift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025139" y="4663206"/>
            <a:ext cx="1857588" cy="9092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5727" tIns="42864" rIns="85727" bIns="42864" anchor="t" anchorCtr="0"/>
          <a:lstStyle/>
          <a:p>
            <a:r>
              <a:rPr lang="en-US" sz="2381" dirty="0"/>
              <a:t>Relative rate</a:t>
            </a:r>
          </a:p>
          <a:p>
            <a:r>
              <a:rPr lang="en-US" sz="2381" dirty="0"/>
              <a:t>of type </a:t>
            </a:r>
            <a:r>
              <a:rPr lang="en-US" sz="2381" dirty="0" err="1"/>
              <a:t>Ia</a:t>
            </a:r>
            <a:endParaRPr lang="en-US" sz="2381" dirty="0"/>
          </a:p>
        </p:txBody>
      </p:sp>
    </p:spTree>
    <p:extLst>
      <p:ext uri="{BB962C8B-B14F-4D97-AF65-F5344CB8AC3E}">
        <p14:creationId xmlns:p14="http://schemas.microsoft.com/office/powerpoint/2010/main" val="12934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2140" y="150128"/>
            <a:ext cx="5459103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Realistic DSNB Estimate</a:t>
            </a:r>
          </a:p>
        </p:txBody>
      </p:sp>
      <p:pic>
        <p:nvPicPr>
          <p:cNvPr id="3" name="Picture 3" descr="C:\Users\Georg Raffelt\Desktop\h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258" y="714742"/>
            <a:ext cx="857348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09258" y="6000750"/>
            <a:ext cx="857348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2381"/>
              <a:t>Horiuchi, Beacom &amp; Dwek, arXiv:0812.3157v3</a:t>
            </a:r>
          </a:p>
        </p:txBody>
      </p:sp>
    </p:spTree>
    <p:extLst>
      <p:ext uri="{BB962C8B-B14F-4D97-AF65-F5344CB8AC3E}">
        <p14:creationId xmlns:p14="http://schemas.microsoft.com/office/powerpoint/2010/main" val="19424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8370" y="191070"/>
            <a:ext cx="7585400" cy="57838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Neutron Tagging in Super-K with Gadolinium</a:t>
            </a:r>
            <a:endParaRPr 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図 66" descr="gad_w_ideal (4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48" y="1574938"/>
            <a:ext cx="7059613" cy="425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73"/>
          <p:cNvSpPr txBox="1">
            <a:spLocks noChangeArrowheads="1"/>
          </p:cNvSpPr>
          <p:nvPr/>
        </p:nvSpPr>
        <p:spPr bwMode="auto">
          <a:xfrm>
            <a:off x="8166023" y="5950549"/>
            <a:ext cx="1474297" cy="7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ja-JP" altLang="en-US" sz="2183" dirty="0">
                <a:latin typeface="+mj-lt"/>
                <a:ea typeface="ＭＳ Ｐゴシック" pitchFamily="50" charset="-128"/>
              </a:rPr>
              <a:t>200 </a:t>
            </a:r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ton </a:t>
            </a:r>
          </a:p>
          <a:p>
            <a:pPr algn="ctr"/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water tank</a:t>
            </a:r>
          </a:p>
        </p:txBody>
      </p:sp>
      <p:sp>
        <p:nvSpPr>
          <p:cNvPr id="5" name="テキスト ボックス 82"/>
          <p:cNvSpPr txBox="1">
            <a:spLocks noChangeArrowheads="1"/>
          </p:cNvSpPr>
          <p:nvPr/>
        </p:nvSpPr>
        <p:spPr bwMode="auto">
          <a:xfrm>
            <a:off x="4939228" y="5941304"/>
            <a:ext cx="2646174" cy="7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Selective water &amp; </a:t>
            </a:r>
            <a:r>
              <a:rPr kumimoji="1" lang="en-US" altLang="ja-JP" sz="2183" dirty="0" err="1">
                <a:latin typeface="+mj-lt"/>
                <a:ea typeface="ＭＳ Ｐゴシック" pitchFamily="50" charset="-128"/>
              </a:rPr>
              <a:t>Gd</a:t>
            </a:r>
            <a:endParaRPr kumimoji="1" lang="en-US" altLang="ja-JP" sz="2183" dirty="0">
              <a:latin typeface="+mj-lt"/>
              <a:ea typeface="ＭＳ Ｐゴシック" pitchFamily="50" charset="-128"/>
            </a:endParaRPr>
          </a:p>
          <a:p>
            <a:pPr algn="ctr"/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filtration system</a:t>
            </a:r>
          </a:p>
        </p:txBody>
      </p:sp>
      <p:sp>
        <p:nvSpPr>
          <p:cNvPr id="6" name="テキスト ボックス 86"/>
          <p:cNvSpPr txBox="1">
            <a:spLocks noChangeArrowheads="1"/>
          </p:cNvSpPr>
          <p:nvPr/>
        </p:nvSpPr>
        <p:spPr bwMode="auto">
          <a:xfrm>
            <a:off x="9696084" y="5923352"/>
            <a:ext cx="1846027" cy="7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Transparency</a:t>
            </a:r>
          </a:p>
          <a:p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7436" y="727171"/>
                <a:ext cx="8017964" cy="3573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81" dirty="0" smtClean="0">
                    <a:solidFill>
                      <a:srgbClr val="FF0000"/>
                    </a:solidFill>
                  </a:rPr>
                  <a:t>Background suppression:  Neutron tagging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8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38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38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38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381" i="1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sz="2381" i="1">
                        <a:solidFill>
                          <a:srgbClr val="FF0000"/>
                        </a:solidFill>
                        <a:latin typeface="Cambria Math"/>
                      </a:rPr>
                      <m:t>𝑝</m:t>
                    </m:r>
                    <m:r>
                      <a:rPr lang="en-US" sz="2381" i="1">
                        <a:solidFill>
                          <a:srgbClr val="FF0000"/>
                        </a:solidFill>
                        <a:latin typeface="Cambria Math"/>
                      </a:rPr>
                      <m:t>→</m:t>
                    </m:r>
                    <m:r>
                      <a:rPr lang="en-US" sz="2381" i="1">
                        <a:solidFill>
                          <a:srgbClr val="FF0000"/>
                        </a:solidFill>
                        <a:latin typeface="Cambria Math"/>
                      </a:rPr>
                      <m:t>𝑛</m:t>
                    </m:r>
                    <m:r>
                      <a:rPr lang="en-US" sz="2381" i="1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38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8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38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381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• Scintillator detectors: Low threshold for</a:t>
                </a:r>
                <a:r>
                  <a:rPr lang="en-US" sz="2381" b="1" dirty="0">
                    <a:solidFill>
                      <a:srgbClr val="FF0000"/>
                    </a:solidFill>
                    <a:latin typeface="Symbol" pitchFamily="18" charset="2"/>
                  </a:rPr>
                  <a:t> g</a:t>
                </a:r>
                <a:r>
                  <a:rPr lang="en-US" sz="2381" dirty="0">
                    <a:solidFill>
                      <a:srgbClr val="FF0000"/>
                    </a:solidFill>
                  </a:rPr>
                  <a:t>(2.2 MeV)</a:t>
                </a: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• Water Cherenkov: Dissolve </a:t>
                </a:r>
                <a:r>
                  <a:rPr lang="en-US" sz="2381" dirty="0" err="1">
                    <a:solidFill>
                      <a:srgbClr val="FF0000"/>
                    </a:solidFill>
                  </a:rPr>
                  <a:t>Gd</a:t>
                </a:r>
                <a:r>
                  <a:rPr lang="en-US" sz="2381" dirty="0">
                    <a:solidFill>
                      <a:srgbClr val="FF0000"/>
                    </a:solidFill>
                  </a:rPr>
                  <a:t> </a:t>
                </a:r>
                <a:endParaRPr lang="en-US" sz="2381" dirty="0" smtClean="0">
                  <a:solidFill>
                    <a:srgbClr val="FF0000"/>
                  </a:solidFill>
                </a:endParaRP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 </a:t>
                </a:r>
                <a:r>
                  <a:rPr lang="en-US" sz="2381" dirty="0" smtClean="0">
                    <a:solidFill>
                      <a:srgbClr val="FF0000"/>
                    </a:solidFill>
                  </a:rPr>
                  <a:t>  as </a:t>
                </a:r>
                <a:r>
                  <a:rPr lang="en-US" sz="2381" dirty="0">
                    <a:solidFill>
                      <a:srgbClr val="FF0000"/>
                    </a:solidFill>
                  </a:rPr>
                  <a:t>neutron trap (8 MeV </a:t>
                </a:r>
                <a:r>
                  <a:rPr lang="en-US" sz="2381" b="1" dirty="0">
                    <a:solidFill>
                      <a:srgbClr val="FF0000"/>
                    </a:solidFill>
                    <a:latin typeface="Symbol" pitchFamily="18" charset="2"/>
                  </a:rPr>
                  <a:t>g</a:t>
                </a:r>
                <a:r>
                  <a:rPr lang="en-US" sz="2381" dirty="0">
                    <a:solidFill>
                      <a:srgbClr val="FF0000"/>
                    </a:solidFill>
                  </a:rPr>
                  <a:t> cascade)</a:t>
                </a: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• Need 100 tons </a:t>
                </a:r>
                <a:r>
                  <a:rPr lang="en-US" sz="2381" dirty="0" err="1">
                    <a:solidFill>
                      <a:srgbClr val="FF0000"/>
                    </a:solidFill>
                  </a:rPr>
                  <a:t>Gd</a:t>
                </a:r>
                <a:r>
                  <a:rPr lang="en-US" sz="2381" dirty="0">
                    <a:solidFill>
                      <a:srgbClr val="FF0000"/>
                    </a:solidFill>
                  </a:rPr>
                  <a:t> for Super-K </a:t>
                </a:r>
                <a:endParaRPr lang="en-US" sz="2381" dirty="0" smtClean="0">
                  <a:solidFill>
                    <a:srgbClr val="FF0000"/>
                  </a:solidFill>
                </a:endParaRP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 </a:t>
                </a:r>
                <a:r>
                  <a:rPr lang="en-US" sz="2381" dirty="0" smtClean="0">
                    <a:solidFill>
                      <a:srgbClr val="FF0000"/>
                    </a:solidFill>
                  </a:rPr>
                  <a:t>  (50 </a:t>
                </a:r>
                <a:r>
                  <a:rPr lang="en-US" sz="2381" dirty="0" err="1">
                    <a:solidFill>
                      <a:srgbClr val="FF0000"/>
                    </a:solidFill>
                  </a:rPr>
                  <a:t>kt</a:t>
                </a:r>
                <a:r>
                  <a:rPr lang="en-US" sz="2381" dirty="0">
                    <a:solidFill>
                      <a:srgbClr val="FF0000"/>
                    </a:solidFill>
                  </a:rPr>
                  <a:t> water)</a:t>
                </a:r>
              </a:p>
              <a:p>
                <a:endParaRPr lang="en-US" sz="1191" dirty="0">
                  <a:solidFill>
                    <a:srgbClr val="FF0000"/>
                  </a:solidFill>
                </a:endParaRP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EGADS test facility at </a:t>
                </a:r>
                <a:r>
                  <a:rPr lang="en-US" sz="2381" dirty="0" err="1">
                    <a:solidFill>
                      <a:srgbClr val="FF0000"/>
                    </a:solidFill>
                  </a:rPr>
                  <a:t>Kamioka</a:t>
                </a:r>
                <a:endParaRPr lang="en-US" sz="2381" dirty="0">
                  <a:solidFill>
                    <a:srgbClr val="FF0000"/>
                  </a:solidFill>
                </a:endParaRP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• Construction 2009–11</a:t>
                </a:r>
              </a:p>
              <a:p>
                <a:r>
                  <a:rPr lang="en-US" sz="2381" dirty="0">
                    <a:solidFill>
                      <a:srgbClr val="FF0000"/>
                    </a:solidFill>
                  </a:rPr>
                  <a:t>• Experimental  program 2011–2013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6" y="727171"/>
                <a:ext cx="8017964" cy="3573029"/>
              </a:xfrm>
              <a:prstGeom prst="rect">
                <a:avLst/>
              </a:prstGeom>
              <a:blipFill rotWithShape="0">
                <a:blip r:embed="rId3"/>
                <a:stretch>
                  <a:fillRect l="-1217" t="-1365" b="-2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82"/>
          <p:cNvSpPr txBox="1">
            <a:spLocks noChangeArrowheads="1"/>
          </p:cNvSpPr>
          <p:nvPr/>
        </p:nvSpPr>
        <p:spPr bwMode="auto">
          <a:xfrm>
            <a:off x="298858" y="5929718"/>
            <a:ext cx="1931697" cy="71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Mark </a:t>
            </a:r>
            <a:r>
              <a:rPr kumimoji="1" lang="en-US" altLang="ja-JP" sz="2183" dirty="0" err="1">
                <a:latin typeface="+mj-lt"/>
                <a:ea typeface="ＭＳ Ｐゴシック" pitchFamily="50" charset="-128"/>
              </a:rPr>
              <a:t>Vagins</a:t>
            </a:r>
            <a:endParaRPr kumimoji="1" lang="en-US" altLang="ja-JP" sz="2183" dirty="0">
              <a:latin typeface="+mj-lt"/>
              <a:ea typeface="ＭＳ Ｐゴシック" pitchFamily="50" charset="-128"/>
            </a:endParaRPr>
          </a:p>
          <a:p>
            <a:r>
              <a:rPr kumimoji="1" lang="en-US" altLang="ja-JP" sz="2183" dirty="0">
                <a:latin typeface="+mj-lt"/>
                <a:ea typeface="ＭＳ Ｐゴシック" pitchFamily="50" charset="-128"/>
              </a:rPr>
              <a:t>Neutrino 2010</a:t>
            </a:r>
          </a:p>
        </p:txBody>
      </p:sp>
    </p:spTree>
    <p:extLst>
      <p:ext uri="{BB962C8B-B14F-4D97-AF65-F5344CB8AC3E}">
        <p14:creationId xmlns:p14="http://schemas.microsoft.com/office/powerpoint/2010/main" val="25305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2734" y="103236"/>
            <a:ext cx="8229599" cy="57838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Average spectral properties from DSNB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66367" y="5913262"/>
            <a:ext cx="8859267" cy="65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727" tIns="42864" rIns="85727" bIns="42864" anchor="ctr"/>
          <a:lstStyle/>
          <a:p>
            <a:pPr algn="ctr"/>
            <a:r>
              <a:rPr lang="en-US" sz="2381"/>
              <a:t>Adapted from Y</a:t>
            </a:r>
            <a:r>
              <a:rPr lang="de-DE" sz="2381"/>
              <a:t>ü</a:t>
            </a:r>
            <a:r>
              <a:rPr lang="en-US" sz="2381"/>
              <a:t>ksel, Ando &amp; Beacom, astro-ph/0509297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52185" y="714722"/>
            <a:ext cx="5429874" cy="5143500"/>
            <a:chOff x="144016" y="647998"/>
            <a:chExt cx="5472609" cy="5183981"/>
          </a:xfrm>
        </p:grpSpPr>
        <p:pic>
          <p:nvPicPr>
            <p:cNvPr id="6" name="Picture 3" descr="C:\Users\Georg Raffelt\Desktop\dsnbresul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647998"/>
              <a:ext cx="5472609" cy="5183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7"/>
            <p:cNvSpPr>
              <a:spLocks noChangeAspect="1" noChangeArrowheads="1"/>
            </p:cNvSpPr>
            <p:nvPr/>
          </p:nvSpPr>
          <p:spPr bwMode="auto">
            <a:xfrm>
              <a:off x="3087343" y="4445984"/>
              <a:ext cx="216024" cy="21599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7" tIns="42864" rIns="85727" bIns="42864" anchor="ctr"/>
            <a:lstStyle/>
            <a:p>
              <a:endParaRPr lang="en-US" sz="1786"/>
            </a:p>
          </p:txBody>
        </p:sp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812147" y="721521"/>
            <a:ext cx="3214490" cy="178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727" tIns="42864" rIns="85727" bIns="42864" anchor="ctr"/>
          <a:lstStyle/>
          <a:p>
            <a:r>
              <a:rPr lang="en-US" sz="2381" dirty="0">
                <a:solidFill>
                  <a:schemeClr val="tx1">
                    <a:lumMod val="95000"/>
                  </a:schemeClr>
                </a:solidFill>
              </a:rPr>
              <a:t>90% CL sensitivity to</a:t>
            </a:r>
          </a:p>
          <a:p>
            <a:r>
              <a:rPr lang="en-US" sz="2381" dirty="0">
                <a:solidFill>
                  <a:schemeClr val="tx1">
                    <a:lumMod val="95000"/>
                  </a:schemeClr>
                </a:solidFill>
              </a:rPr>
              <a:t>average SN spectrum</a:t>
            </a:r>
          </a:p>
          <a:p>
            <a:r>
              <a:rPr lang="en-US" sz="2381" dirty="0">
                <a:solidFill>
                  <a:schemeClr val="tx1">
                    <a:lumMod val="95000"/>
                  </a:schemeClr>
                </a:solidFill>
              </a:rPr>
              <a:t>from DSNB after 5 years</a:t>
            </a:r>
          </a:p>
          <a:p>
            <a:r>
              <a:rPr lang="en-US" sz="2381" dirty="0">
                <a:solidFill>
                  <a:schemeClr val="tx1">
                    <a:lumMod val="95000"/>
                  </a:schemeClr>
                </a:solidFill>
              </a:rPr>
              <a:t>of  </a:t>
            </a:r>
            <a:r>
              <a:rPr lang="en-US" sz="2381" dirty="0" err="1">
                <a:solidFill>
                  <a:schemeClr val="tx1">
                    <a:lumMod val="95000"/>
                  </a:schemeClr>
                </a:solidFill>
              </a:rPr>
              <a:t>Gd</a:t>
            </a:r>
            <a:r>
              <a:rPr lang="en-US" sz="2381" dirty="0">
                <a:solidFill>
                  <a:schemeClr val="tx1">
                    <a:lumMod val="95000"/>
                  </a:schemeClr>
                </a:solidFill>
              </a:rPr>
              <a:t> enhanced Super-K</a:t>
            </a:r>
          </a:p>
        </p:txBody>
      </p:sp>
    </p:spTree>
    <p:extLst>
      <p:ext uri="{BB962C8B-B14F-4D97-AF65-F5344CB8AC3E}">
        <p14:creationId xmlns:p14="http://schemas.microsoft.com/office/powerpoint/2010/main" val="66725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1008" y="179179"/>
            <a:ext cx="5286019" cy="582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2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Diffuse SN Background (DSNB)</a:t>
            </a:r>
            <a:endParaRPr lang="en-US" sz="3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9872" y="2437719"/>
            <a:ext cx="5227156" cy="832546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69872" y="808804"/>
            <a:ext cx="5227156" cy="55930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Neutrinos from all the </a:t>
            </a:r>
            <a:r>
              <a:rPr lang="en-US" sz="18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SNe</a:t>
            </a:r>
            <a:r>
              <a:rPr lang="en-US" sz="1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in our Universe</a:t>
            </a:r>
            <a:endParaRPr lang="en-US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69872" y="3719710"/>
            <a:ext cx="3166502" cy="432048"/>
          </a:xfrm>
          <a:prstGeom prst="wedgeRectCallout">
            <a:avLst>
              <a:gd name="adj1" fmla="val 44709"/>
              <a:gd name="adj2" fmla="val -178904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Cosmological evolution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69872" y="1478909"/>
            <a:ext cx="5227156" cy="432048"/>
          </a:xfrm>
          <a:prstGeom prst="wedgeRectCallout">
            <a:avLst>
              <a:gd name="adj1" fmla="val 8571"/>
              <a:gd name="adj2" fmla="val 186352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 of </a:t>
            </a:r>
            <a:r>
              <a:rPr lang="en-US" altLang="zh-CN" sz="2000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SNe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per </a:t>
            </a:r>
            <a:r>
              <a:rPr lang="en-US" altLang="zh-CN" sz="2000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yr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per Mpc</a:t>
            </a:r>
            <a:r>
              <a:rPr lang="en-US" altLang="zh-CN" sz="2000" b="1" baseline="30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(un. SFR, IMF)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3814527" y="3719710"/>
            <a:ext cx="1682501" cy="432048"/>
          </a:xfrm>
          <a:prstGeom prst="wedgeRectCallout">
            <a:avLst>
              <a:gd name="adj1" fmla="val 13141"/>
              <a:gd name="adj2" fmla="val -202799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l-GR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spectrum</a:t>
            </a:r>
            <a:endParaRPr lang="en-US" sz="20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005482" y="179178"/>
            <a:ext cx="4748981" cy="32542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005482" y="3477668"/>
            <a:ext cx="4748981" cy="3244305"/>
          </a:xfrm>
          <a:prstGeom prst="rect">
            <a:avLst/>
          </a:prstGeom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8732888" y="3966926"/>
            <a:ext cx="284643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 CL exclusion curves </a:t>
            </a:r>
          </a:p>
          <a:p>
            <a:r>
              <a:rPr lang="en-US" altLang="zh-CN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(the upper-right regions)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 no detection for 10 </a:t>
            </a:r>
            <a:r>
              <a:rPr lang="en-US" sz="1600" b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yrs</a:t>
            </a:r>
            <a:r>
              <a:rPr 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8732888" y="5563091"/>
                <a:ext cx="350271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⋆</m:t>
                      </m:r>
                    </m:oMath>
                  </m:oMathPara>
                </a14:m>
                <a:endParaRPr lang="zh-CN" altLang="en-US" sz="4000" dirty="0"/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888" y="5563091"/>
                <a:ext cx="350271" cy="6155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/>
          <p:cNvCxnSpPr/>
          <p:nvPr/>
        </p:nvCxnSpPr>
        <p:spPr>
          <a:xfrm>
            <a:off x="12064181" y="551589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11009" y="5145692"/>
            <a:ext cx="6484755" cy="1576281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81513" y="4163699"/>
            <a:ext cx="5374507" cy="104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Observation window: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MeV &lt; </a:t>
            </a:r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l-GR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&lt;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MeV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PSD techniques for NC atmospheric </a:t>
            </a:r>
            <a:r>
              <a:rPr lang="el-GR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Fast neutrons: r &lt; 16.8 m (equiv. 17 </a:t>
            </a:r>
            <a:r>
              <a:rPr lang="en-US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kt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mass)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0376" y="5884607"/>
            <a:ext cx="6425892" cy="29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7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09015" y="88532"/>
            <a:ext cx="5508978" cy="60026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High-precision</a:t>
            </a:r>
            <a:r>
              <a:rPr lang="en-US" altLang="zh-CN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Giant </a:t>
            </a:r>
            <a:r>
              <a:rPr lang="en-US" altLang="zh-CN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LS detector</a:t>
            </a:r>
            <a:endParaRPr lang="zh-CN" altLang="en-US" sz="24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299" y="688799"/>
            <a:ext cx="5478545" cy="4160495"/>
            <a:chOff x="-1021759" y="755412"/>
            <a:chExt cx="5918159" cy="4329772"/>
          </a:xfrm>
          <a:noFill/>
        </p:grpSpPr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-1021759" y="1078588"/>
              <a:ext cx="5881791" cy="4006596"/>
              <a:chOff x="-814454" y="908720"/>
              <a:chExt cx="5347084" cy="3642360"/>
            </a:xfrm>
            <a:grpFill/>
          </p:grpSpPr>
          <p:grpSp>
            <p:nvGrpSpPr>
              <p:cNvPr id="23" name="组合 22"/>
              <p:cNvGrpSpPr>
                <a:grpSpLocks noChangeAspect="1"/>
              </p:cNvGrpSpPr>
              <p:nvPr/>
            </p:nvGrpSpPr>
            <p:grpSpPr>
              <a:xfrm>
                <a:off x="548640" y="908720"/>
                <a:ext cx="3983990" cy="3642360"/>
                <a:chOff x="66675" y="747713"/>
                <a:chExt cx="4979988" cy="4552950"/>
              </a:xfrm>
              <a:grpFill/>
            </p:grpSpPr>
            <p:pic>
              <p:nvPicPr>
                <p:cNvPr id="26" name="Picture 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75" y="747713"/>
                  <a:ext cx="4979988" cy="45529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Rectangle 1"/>
                <p:cNvSpPr>
                  <a:spLocks noChangeArrowheads="1"/>
                </p:cNvSpPr>
                <p:nvPr/>
              </p:nvSpPr>
              <p:spPr bwMode="auto">
                <a:xfrm>
                  <a:off x="2025520" y="1377783"/>
                  <a:ext cx="1000125" cy="40005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黑体" pitchFamily="49" charset="-122"/>
                    </a:rPr>
                    <a:t>20 </a:t>
                  </a:r>
                  <a:r>
                    <a:rPr lang="en-US" altLang="zh-CN" sz="2000" dirty="0" err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黑体" pitchFamily="49" charset="-122"/>
                    </a:rPr>
                    <a:t>kt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黑体" pitchFamily="49" charset="-122"/>
                    </a:rPr>
                    <a:t> LS</a:t>
                  </a:r>
                  <a:endParaRPr lang="de-DE" altLang="zh-CN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黑体" pitchFamily="49" charset="-122"/>
                  </a:endParaRPr>
                </a:p>
              </p:txBody>
            </p:sp>
            <p:sp>
              <p:nvSpPr>
                <p:cNvPr id="28" name="Rectangle 16"/>
                <p:cNvSpPr>
                  <a:spLocks noChangeArrowheads="1"/>
                </p:cNvSpPr>
                <p:nvPr/>
              </p:nvSpPr>
              <p:spPr bwMode="auto">
                <a:xfrm>
                  <a:off x="1156045" y="3077083"/>
                  <a:ext cx="3039732" cy="66451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rgbClr val="0004CD"/>
                      </a:solidFill>
                      <a:latin typeface="Calibri" pitchFamily="34" charset="0"/>
                      <a:ea typeface="楷体" pitchFamily="49" charset="-122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600" b="0" dirty="0">
                      <a:solidFill>
                        <a:srgbClr val="000066"/>
                      </a:solidFill>
                      <a:latin typeface="Calibri"/>
                      <a:ea typeface="华文仿宋" pitchFamily="2" charset="-122"/>
                    </a:rPr>
                    <a:t>Acrylic </a:t>
                  </a:r>
                  <a:r>
                    <a:rPr lang="en-US" altLang="zh-CN" sz="1600" b="0" dirty="0" smtClean="0">
                      <a:solidFill>
                        <a:srgbClr val="000066"/>
                      </a:solidFill>
                      <a:latin typeface="Calibri"/>
                      <a:ea typeface="华文仿宋" pitchFamily="2" charset="-122"/>
                    </a:rPr>
                    <a:t>tank: </a:t>
                  </a:r>
                  <a:r>
                    <a:rPr lang="en-US" altLang="zh-CN" sz="1600" b="0" dirty="0" smtClean="0">
                      <a:solidFill>
                        <a:srgbClr val="000066"/>
                      </a:solidFill>
                      <a:latin typeface="Symbol" panose="05050102010706020507" pitchFamily="18" charset="2"/>
                      <a:ea typeface="华文仿宋" pitchFamily="2" charset="-122"/>
                    </a:rPr>
                    <a:t>F~</a:t>
                  </a:r>
                  <a:r>
                    <a:rPr lang="en-US" altLang="zh-CN" sz="1600" b="0" dirty="0" smtClean="0">
                      <a:solidFill>
                        <a:srgbClr val="000066"/>
                      </a:solidFill>
                      <a:latin typeface="Calibri"/>
                      <a:ea typeface="华文仿宋" pitchFamily="2" charset="-122"/>
                    </a:rPr>
                    <a:t>35.4m</a:t>
                  </a:r>
                  <a:endParaRPr lang="en-US" altLang="zh-CN" sz="1600" b="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</a:endParaRPr>
                </a:p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600" b="0" dirty="0">
                      <a:solidFill>
                        <a:srgbClr val="000066"/>
                      </a:solidFill>
                      <a:latin typeface="Calibri"/>
                      <a:ea typeface="华文仿宋" pitchFamily="2" charset="-122"/>
                    </a:rPr>
                    <a:t>Stainless Steel </a:t>
                  </a:r>
                  <a:r>
                    <a:rPr lang="en-US" altLang="zh-CN" sz="1600" b="0" dirty="0" smtClean="0">
                      <a:solidFill>
                        <a:srgbClr val="000066"/>
                      </a:solidFill>
                      <a:latin typeface="Calibri"/>
                      <a:ea typeface="华文仿宋" pitchFamily="2" charset="-122"/>
                    </a:rPr>
                    <a:t>tank: </a:t>
                  </a:r>
                  <a:r>
                    <a:rPr lang="en-US" altLang="zh-CN" sz="1600" b="0" dirty="0" smtClean="0">
                      <a:solidFill>
                        <a:srgbClr val="000066"/>
                      </a:solidFill>
                      <a:latin typeface="Symbol" panose="05050102010706020507" pitchFamily="18" charset="2"/>
                      <a:ea typeface="华文仿宋" pitchFamily="2" charset="-122"/>
                    </a:rPr>
                    <a:t>F~</a:t>
                  </a:r>
                  <a:r>
                    <a:rPr lang="en-US" altLang="zh-CN" sz="1600" b="0" dirty="0" smtClean="0">
                      <a:solidFill>
                        <a:srgbClr val="000066"/>
                      </a:solidFill>
                      <a:latin typeface="Calibri"/>
                      <a:ea typeface="华文仿宋" pitchFamily="2" charset="-122"/>
                    </a:rPr>
                    <a:t>39.0m</a:t>
                  </a:r>
                  <a:endParaRPr lang="en-US" altLang="zh-CN" sz="1600" b="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</a:endParaRPr>
                </a:p>
              </p:txBody>
            </p:sp>
          </p:grpSp>
          <p:sp>
            <p:nvSpPr>
              <p:cNvPr id="24" name="矩形 23"/>
              <p:cNvSpPr/>
              <p:nvPr/>
            </p:nvSpPr>
            <p:spPr>
              <a:xfrm>
                <a:off x="-814454" y="3880921"/>
                <a:ext cx="1486973" cy="5875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800" b="1" dirty="0" smtClean="0">
                    <a:latin typeface="微软雅黑" pitchFamily="34" charset="-122"/>
                    <a:ea typeface="微软雅黑" pitchFamily="34" charset="-122"/>
                  </a:rPr>
                  <a:t>~1500 </a:t>
                </a:r>
                <a:r>
                  <a:rPr lang="de-DE" altLang="zh-CN" sz="1800" b="1" dirty="0" smtClean="0">
                    <a:latin typeface="微软雅黑" pitchFamily="34" charset="-122"/>
                    <a:ea typeface="微软雅黑" pitchFamily="34" charset="-122"/>
                  </a:rPr>
                  <a:t>20</a:t>
                </a:r>
                <a:r>
                  <a:rPr lang="en-US" altLang="zh-CN" sz="1800" b="1" dirty="0" smtClean="0">
                    <a:latin typeface="微软雅黑" pitchFamily="34" charset="-122"/>
                    <a:ea typeface="微软雅黑" pitchFamily="34" charset="-122"/>
                  </a:rPr>
                  <a:t>” </a:t>
                </a:r>
                <a:r>
                  <a:rPr lang="de-DE" altLang="zh-CN" sz="1800" b="1" dirty="0" smtClean="0">
                    <a:latin typeface="微软雅黑" pitchFamily="34" charset="-122"/>
                    <a:ea typeface="微软雅黑" pitchFamily="34" charset="-122"/>
                  </a:rPr>
                  <a:t>VETO </a:t>
                </a:r>
                <a:r>
                  <a:rPr lang="de-DE" altLang="zh-CN" sz="1800" b="1" dirty="0">
                    <a:latin typeface="微软雅黑" pitchFamily="34" charset="-122"/>
                    <a:ea typeface="微软雅黑" pitchFamily="34" charset="-122"/>
                  </a:rPr>
                  <a:t>PMTs</a:t>
                </a: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717771" y="1772816"/>
                <a:ext cx="1944216" cy="5875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altLang="zh-CN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  <a:sym typeface="Symbol" pitchFamily="18" charset="2"/>
                  </a:rPr>
                  <a:t>coverage</a:t>
                </a:r>
                <a:r>
                  <a:rPr lang="de-DE" altLang="zh-CN" sz="180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  <a:sym typeface="Symbol" pitchFamily="18" charset="2"/>
                  </a:rPr>
                  <a:t>: </a:t>
                </a:r>
                <a:r>
                  <a:rPr lang="en-US" altLang="zh-CN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  <a:sym typeface="Symbol" pitchFamily="18" charset="2"/>
                  </a:rPr>
                  <a:t>~</a:t>
                </a:r>
                <a:r>
                  <a:rPr lang="de-DE" altLang="zh-CN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  <a:sym typeface="Symbol" pitchFamily="18" charset="2"/>
                  </a:rPr>
                  <a:t>77%</a:t>
                </a:r>
              </a:p>
              <a:p>
                <a:pPr algn="l"/>
                <a:r>
                  <a:rPr lang="de-DE" altLang="zh-CN" sz="180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~</a:t>
                </a:r>
                <a:r>
                  <a:rPr lang="de-DE" altLang="zh-CN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18000</a:t>
                </a:r>
                <a:r>
                  <a:rPr lang="zh-CN" altLang="en-US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 </a:t>
                </a:r>
                <a:r>
                  <a:rPr lang="de-DE" altLang="zh-CN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 </a:t>
                </a:r>
                <a:r>
                  <a:rPr lang="de-DE" altLang="zh-CN" sz="180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20</a:t>
                </a:r>
                <a:r>
                  <a:rPr lang="en-US" altLang="zh-CN" sz="180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”</a:t>
                </a:r>
                <a:r>
                  <a:rPr lang="de-DE" altLang="zh-CN" sz="1800" dirty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 </a:t>
                </a:r>
                <a:r>
                  <a:rPr lang="de-DE" altLang="zh-CN" sz="1800" dirty="0" smtClean="0">
                    <a:solidFill>
                      <a:srgbClr val="000066"/>
                    </a:solidFill>
                    <a:latin typeface="Calibri"/>
                    <a:ea typeface="华文仿宋" pitchFamily="2" charset="-122"/>
                  </a:rPr>
                  <a:t>PMTs</a:t>
                </a:r>
                <a:endParaRPr lang="de-DE" altLang="zh-CN" sz="1800" dirty="0">
                  <a:solidFill>
                    <a:srgbClr val="000066"/>
                  </a:solidFill>
                  <a:latin typeface="Calibri"/>
                  <a:ea typeface="华文仿宋" pitchFamily="2" charset="-122"/>
                </a:endParaRPr>
              </a:p>
            </p:txBody>
          </p:sp>
        </p:grpSp>
        <p:sp>
          <p:nvSpPr>
            <p:cNvPr id="7" name="Rectangle 1014"/>
            <p:cNvSpPr>
              <a:spLocks noChangeArrowheads="1"/>
            </p:cNvSpPr>
            <p:nvPr/>
          </p:nvSpPr>
          <p:spPr bwMode="auto">
            <a:xfrm>
              <a:off x="179512" y="755412"/>
              <a:ext cx="1822550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Muon </a:t>
              </a:r>
              <a:r>
                <a:rPr lang="en-US" altLang="zh-CN" sz="18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tracker </a:t>
              </a:r>
              <a:endParaRPr lang="en-US" altLang="zh-CN" sz="18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8" name="直接连接符 8"/>
            <p:cNvCxnSpPr/>
            <p:nvPr/>
          </p:nvCxnSpPr>
          <p:spPr>
            <a:xfrm rot="10800000">
              <a:off x="1759279" y="908720"/>
              <a:ext cx="432048" cy="278757"/>
            </a:xfrm>
            <a:prstGeom prst="bentConnector3">
              <a:avLst>
                <a:gd name="adj1" fmla="val -3656"/>
              </a:avLst>
            </a:prstGeom>
            <a:grpFill/>
            <a:ln w="6350">
              <a:solidFill>
                <a:schemeClr val="tx1"/>
              </a:solidFill>
              <a:headEnd type="oval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-603427" y="1268760"/>
              <a:ext cx="895128" cy="67262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Steel Tank</a:t>
              </a: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248003" y="4293504"/>
              <a:ext cx="648397" cy="791680"/>
              <a:chOff x="8424467" y="3789040"/>
              <a:chExt cx="648397" cy="791680"/>
            </a:xfrm>
            <a:grpFill/>
          </p:grpSpPr>
          <p:grpSp>
            <p:nvGrpSpPr>
              <p:cNvPr id="18" name="组合 17"/>
              <p:cNvGrpSpPr>
                <a:grpSpLocks noChangeAspect="1"/>
              </p:cNvGrpSpPr>
              <p:nvPr/>
            </p:nvGrpSpPr>
            <p:grpSpPr>
              <a:xfrm>
                <a:off x="8748464" y="3789040"/>
                <a:ext cx="158409" cy="431640"/>
                <a:chOff x="4860032" y="5373216"/>
                <a:chExt cx="144008" cy="392400"/>
              </a:xfrm>
              <a:grpFill/>
            </p:grpSpPr>
            <p:cxnSp>
              <p:nvCxnSpPr>
                <p:cNvPr id="20" name="直接连接符 19"/>
                <p:cNvCxnSpPr/>
                <p:nvPr/>
              </p:nvCxnSpPr>
              <p:spPr>
                <a:xfrm>
                  <a:off x="4932040" y="5373216"/>
                  <a:ext cx="0" cy="392400"/>
                </a:xfrm>
                <a:prstGeom prst="line">
                  <a:avLst/>
                </a:prstGeom>
                <a:grpFill/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4860040" y="5389200"/>
                  <a:ext cx="144000" cy="0"/>
                </a:xfrm>
                <a:prstGeom prst="line">
                  <a:avLst/>
                </a:prstGeom>
                <a:grpFill/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4860032" y="5745784"/>
                  <a:ext cx="144000" cy="0"/>
                </a:xfrm>
                <a:prstGeom prst="line">
                  <a:avLst/>
                </a:prstGeom>
                <a:grpFill/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8424467" y="4242166"/>
                <a:ext cx="648397" cy="3385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600" b="1" dirty="0" smtClean="0">
                    <a:solidFill>
                      <a:srgbClr val="002060"/>
                    </a:solidFill>
                    <a:latin typeface="微软雅黑" pitchFamily="34" charset="-122"/>
                    <a:ea typeface="微软雅黑" pitchFamily="34" charset="-122"/>
                  </a:rPr>
                  <a:t>5m</a:t>
                </a:r>
                <a:endParaRPr lang="en-US" altLang="zh-CN" sz="1600" b="1" dirty="0">
                  <a:solidFill>
                    <a:srgbClr val="00206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cxnSp>
          <p:nvCxnSpPr>
            <p:cNvPr id="11" name="直接连接符 8"/>
            <p:cNvCxnSpPr>
              <a:endCxn id="24" idx="0"/>
            </p:cNvCxnSpPr>
            <p:nvPr/>
          </p:nvCxnSpPr>
          <p:spPr>
            <a:xfrm rot="10800000" flipV="1">
              <a:off x="-203923" y="4078885"/>
              <a:ext cx="1175527" cy="269124"/>
            </a:xfrm>
            <a:prstGeom prst="bentConnector2">
              <a:avLst/>
            </a:prstGeom>
            <a:grpFill/>
            <a:ln w="6350">
              <a:solidFill>
                <a:schemeClr val="tx1"/>
              </a:solidFill>
              <a:headEnd type="oval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8"/>
            <p:cNvCxnSpPr>
              <a:endCxn id="13" idx="0"/>
            </p:cNvCxnSpPr>
            <p:nvPr/>
          </p:nvCxnSpPr>
          <p:spPr>
            <a:xfrm rot="10800000" flipV="1">
              <a:off x="-69568" y="3230709"/>
              <a:ext cx="1247538" cy="261006"/>
            </a:xfrm>
            <a:prstGeom prst="bentConnector2">
              <a:avLst/>
            </a:prstGeom>
            <a:grpFill/>
            <a:ln w="6350">
              <a:solidFill>
                <a:schemeClr val="tx1"/>
              </a:solidFill>
              <a:headEnd type="oval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-753048" y="3491716"/>
              <a:ext cx="1366959" cy="38435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800" b="1" dirty="0" smtClean="0">
                  <a:latin typeface="微软雅黑" pitchFamily="34" charset="-122"/>
                  <a:ea typeface="微软雅黑" pitchFamily="34" charset="-122"/>
                </a:rPr>
                <a:t>~6kt MO</a:t>
              </a:r>
              <a:endParaRPr lang="de-DE" altLang="zh-CN" sz="18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-753047" y="2276872"/>
              <a:ext cx="1098243" cy="6463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rgbClr val="0004CD"/>
                  </a:solidFill>
                  <a:latin typeface="Calibri" pitchFamily="34" charset="0"/>
                  <a:ea typeface="楷体" pitchFamily="49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~20 </a:t>
              </a:r>
              <a:r>
                <a:rPr lang="en-US" altLang="zh-CN" sz="1800" b="1" dirty="0" err="1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kt</a:t>
              </a:r>
              <a:r>
                <a:rPr lang="en-US" altLang="zh-CN" sz="1800" b="1" dirty="0" smtClean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 water</a:t>
              </a:r>
              <a:endParaRPr lang="en-US" altLang="zh-CN" sz="1800" b="1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5" name="直接连接符 8"/>
            <p:cNvCxnSpPr/>
            <p:nvPr/>
          </p:nvCxnSpPr>
          <p:spPr>
            <a:xfrm rot="10800000">
              <a:off x="341276" y="1556794"/>
              <a:ext cx="1566430" cy="1"/>
            </a:xfrm>
            <a:prstGeom prst="bentConnector3">
              <a:avLst>
                <a:gd name="adj1" fmla="val 50000"/>
              </a:avLst>
            </a:prstGeom>
            <a:grpFill/>
            <a:ln w="6350">
              <a:solidFill>
                <a:schemeClr val="tx1"/>
              </a:solidFill>
              <a:headEnd type="oval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8"/>
            <p:cNvCxnSpPr>
              <a:endCxn id="14" idx="0"/>
            </p:cNvCxnSpPr>
            <p:nvPr/>
          </p:nvCxnSpPr>
          <p:spPr>
            <a:xfrm rot="10800000" flipV="1">
              <a:off x="-203925" y="2096850"/>
              <a:ext cx="1294712" cy="180022"/>
            </a:xfrm>
            <a:prstGeom prst="bentConnector2">
              <a:avLst/>
            </a:prstGeom>
            <a:grpFill/>
            <a:ln w="6350">
              <a:solidFill>
                <a:schemeClr val="tx1"/>
              </a:solidFill>
              <a:headEnd type="oval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282392" y="3941460"/>
              <a:ext cx="838692" cy="4308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2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黑体" pitchFamily="49" charset="-122"/>
                </a:rPr>
                <a:t>JUNO</a:t>
              </a:r>
              <a:endParaRPr lang="de-DE" altLang="zh-CN" sz="2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黑体" pitchFamily="49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Group 3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434013"/>
                  </p:ext>
                </p:extLst>
              </p:nvPr>
            </p:nvGraphicFramePr>
            <p:xfrm>
              <a:off x="157499" y="5100912"/>
              <a:ext cx="7410586" cy="1570023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150137"/>
                    <a:gridCol w="1706091"/>
                    <a:gridCol w="1777179"/>
                    <a:gridCol w="1777179"/>
                  </a:tblGrid>
                  <a:tr h="30541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CN" altLang="zh-CN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8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KamLAND</a:t>
                          </a:r>
                          <a:endParaRPr kumimoji="0" lang="en-US" altLang="zh-CN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1" u="none" strike="noStrike" kern="1200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BOREXINO</a:t>
                          </a:r>
                          <a:endParaRPr kumimoji="0" lang="en-US" altLang="zh-CN" sz="18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+mn-cs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8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JUNO</a:t>
                          </a:r>
                          <a:endParaRPr kumimoji="0" lang="en-US" altLang="zh-CN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  <a:tr h="3367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LS  mass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1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kt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 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0.5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kt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20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kt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 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  <a:tr h="3662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Energy Resolution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6%/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600" b="1" i="1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</m:rad>
                            </m:oMath>
                          </a14:m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Symbol" pitchFamily="18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kern="1200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5%/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600" b="1" i="1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</m:rad>
                            </m:oMath>
                          </a14:m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Symbol" pitchFamily="18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3%/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1600" b="1" i="1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</m:rad>
                            </m:oMath>
                          </a14:m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Symbol" pitchFamily="18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  <a:tr h="33670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Light yield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250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p.e.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/MeV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511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p.e.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/MeV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Wingdings" pitchFamily="2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1200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p.e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./MeV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Wingdings" pitchFamily="2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Group 3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1434013"/>
                  </p:ext>
                </p:extLst>
              </p:nvPr>
            </p:nvGraphicFramePr>
            <p:xfrm>
              <a:off x="157499" y="5100912"/>
              <a:ext cx="7410586" cy="1456352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2150137"/>
                    <a:gridCol w="1706091"/>
                    <a:gridCol w="1777179"/>
                    <a:gridCol w="1777179"/>
                  </a:tblGrid>
                  <a:tr h="4164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CN" altLang="zh-CN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8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KamLAND</a:t>
                          </a:r>
                          <a:endParaRPr kumimoji="0" lang="en-US" altLang="zh-CN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1" u="none" strike="noStrike" kern="1200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BOREXINO</a:t>
                          </a:r>
                          <a:endParaRPr kumimoji="0" lang="en-US" altLang="zh-CN" sz="1800" b="1" i="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cs typeface="+mn-cs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8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JUNO</a:t>
                          </a:r>
                          <a:endParaRPr kumimoji="0" lang="en-US" altLang="zh-CN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  <a:tr h="3368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LS  mass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1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kt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 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0.5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kt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20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kt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 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  <a:tr h="36622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Energy Resolution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R="90000" marT="18007" marB="14406" anchor="ctr" anchorCtr="1" horzOverflow="overflow">
                        <a:blipFill rotWithShape="1">
                          <a:blip r:embed="rId3"/>
                          <a:stretch>
                            <a:fillRect l="-126882" t="-208333" r="-209319" b="-1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R="90000" marT="18007" marB="14406" anchor="ctr" anchorCtr="1" horzOverflow="overflow">
                        <a:blipFill rotWithShape="1">
                          <a:blip r:embed="rId3"/>
                          <a:stretch>
                            <a:fillRect l="-216781" t="-208333" r="-100000" b="-12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R="90000" marT="18007" marB="14406" anchor="ctr" anchorCtr="1" horzOverflow="overflow">
                        <a:blipFill rotWithShape="1">
                          <a:blip r:embed="rId3"/>
                          <a:stretch>
                            <a:fillRect l="-317869" t="-208333" r="-344" b="-121667"/>
                          </a:stretch>
                        </a:blipFill>
                      </a:tcPr>
                    </a:tc>
                  </a:tr>
                  <a:tr h="3368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Light yield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250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p.e.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</a:rPr>
                            <a:t>/MeV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511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p.e.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/MeV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Wingdings" pitchFamily="2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4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1200 </a:t>
                          </a:r>
                          <a:r>
                            <a:rPr kumimoji="0" lang="en-US" altLang="zh-CN" sz="1600" b="1" u="none" strike="noStrike" cap="none" normalizeH="0" baseline="0" dirty="0" err="1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p.e</a:t>
                          </a:r>
                          <a:r>
                            <a:rPr kumimoji="0" lang="en-US" altLang="zh-CN" sz="1600" b="1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  <a:latin typeface="微软雅黑" pitchFamily="34" charset="-122"/>
                              <a:ea typeface="微软雅黑" pitchFamily="34" charset="-122"/>
                              <a:sym typeface="Wingdings" pitchFamily="2" charset="2"/>
                            </a:rPr>
                            <a:t>./MeV</a:t>
                          </a:r>
                          <a:endParaRPr kumimoji="0" lang="en-US" altLang="zh-CN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微软雅黑" pitchFamily="34" charset="-122"/>
                            <a:ea typeface="微软雅黑" pitchFamily="34" charset="-122"/>
                            <a:sym typeface="Wingdings" pitchFamily="2" charset="2"/>
                          </a:endParaRPr>
                        </a:p>
                      </a:txBody>
                      <a:tcPr marL="90000" marR="90000" marT="18007" marB="14406" anchor="ctr" anchorCtr="1" horzOverflow="overflow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38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623140"/>
              </p:ext>
            </p:extLst>
          </p:nvPr>
        </p:nvGraphicFramePr>
        <p:xfrm>
          <a:off x="7693699" y="5096468"/>
          <a:ext cx="4375655" cy="157728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75799"/>
                <a:gridCol w="1139027"/>
                <a:gridCol w="1860829"/>
              </a:tblGrid>
              <a:tr h="52576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Run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for 6 </a:t>
                      </a:r>
                      <a:r>
                        <a:rPr lang="en-US" sz="1400" b="1" baseline="0" dirty="0" err="1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yrs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23" marB="45723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Relative</a:t>
                      </a:r>
                      <a:endParaRPr lang="en-US" sz="20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Absolute </a:t>
                      </a:r>
                      <a:r>
                        <a:rPr kumimoji="1" lang="el-GR" altLang="zh-CN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Δ</a:t>
                      </a:r>
                      <a:r>
                        <a:rPr kumimoji="1" lang="en-US" altLang="zh-CN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  <a:r>
                        <a:rPr kumimoji="1" lang="en-US" altLang="zh-CN" sz="2000" b="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1" lang="en-US" altLang="zh-CN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</a:tr>
              <a:tr h="525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Statistics</a:t>
                      </a:r>
                      <a:endParaRPr kumimoji="1" lang="en-US" altLang="zh-CN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1" lang="el-GR" altLang="zh-CN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σ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1" lang="el-GR" altLang="zh-CN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σ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</a:tr>
              <a:tr h="5257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Realistic</a:t>
                      </a:r>
                      <a:endParaRPr kumimoji="1" lang="en-US" altLang="zh-CN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1" lang="el-GR" altLang="zh-CN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σ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kumimoji="1" lang="el-GR" altLang="zh-CN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σ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91437" marR="91437" marT="45723" marB="45723" horzOverflow="overflow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88" y="999340"/>
            <a:ext cx="6496866" cy="384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9295606" y="2992668"/>
                <a:ext cx="2171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2000" b="1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𝒆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𝐩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⟶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𝒏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 smtClean="0">
                    <a:solidFill>
                      <a:srgbClr val="FF0000"/>
                    </a:solidFill>
                  </a:rPr>
                  <a:t> 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606" y="2992668"/>
                <a:ext cx="2171428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41"/>
          <p:cNvCxnSpPr/>
          <p:nvPr/>
        </p:nvCxnSpPr>
        <p:spPr>
          <a:xfrm flipV="1">
            <a:off x="11085690" y="2799977"/>
            <a:ext cx="0" cy="30415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连接符 44"/>
          <p:cNvCxnSpPr/>
          <p:nvPr/>
        </p:nvCxnSpPr>
        <p:spPr>
          <a:xfrm rot="5400000">
            <a:off x="10193984" y="3476054"/>
            <a:ext cx="564214" cy="248356"/>
          </a:xfrm>
          <a:prstGeom prst="bentConnector3">
            <a:avLst/>
          </a:prstGeom>
          <a:ln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476091" y="2343893"/>
            <a:ext cx="1517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Prompt signal:</a:t>
            </a:r>
            <a:endParaRPr 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0464799" y="2555314"/>
                <a:ext cx="1409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⟶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4799" y="2555314"/>
                <a:ext cx="140974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10148713" y="3848470"/>
            <a:ext cx="211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Delayed capture on H;</a:t>
            </a:r>
          </a:p>
          <a:p>
            <a:r>
              <a:rPr 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  2.2 MeV </a:t>
            </a:r>
            <a:r>
              <a:rPr lang="el-GR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γ</a:t>
            </a:r>
            <a:endParaRPr 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6897201" y="1688547"/>
                <a:ext cx="219194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01" y="1688547"/>
                <a:ext cx="2191947" cy="276999"/>
              </a:xfrm>
              <a:prstGeom prst="rect">
                <a:avLst/>
              </a:prstGeom>
              <a:blipFill rotWithShape="0">
                <a:blip r:embed="rId7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/>
              <p:cNvSpPr txBox="1"/>
              <p:nvPr/>
            </p:nvSpPr>
            <p:spPr>
              <a:xfrm>
                <a:off x="6913121" y="2100256"/>
                <a:ext cx="219194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8A81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8A81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8A81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rgbClr val="08A810"/>
                  </a:solidFill>
                </a:endParaRPr>
              </a:p>
            </p:txBody>
          </p:sp>
        </mc:Choice>
        <mc:Fallback xmlns="">
          <p:sp>
            <p:nvSpPr>
              <p:cNvPr id="37" name="文本框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21" y="2100256"/>
                <a:ext cx="2191947" cy="276999"/>
              </a:xfrm>
              <a:prstGeom prst="rect">
                <a:avLst/>
              </a:prstGeom>
              <a:blipFill rotWithShape="0">
                <a:blip r:embed="rId8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0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689236" y="11967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FF00"/>
                </a:solidFill>
                <a:latin typeface="Trebuchet MS" pitchFamily="34" charset="0"/>
              </a:rPr>
              <a:t>Summary and Outlook</a:t>
            </a:r>
            <a:endParaRPr lang="zh-CN" altLang="en-US" sz="28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444812" y="2420888"/>
            <a:ext cx="73448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p"/>
            </a:pPr>
            <a:r>
              <a:rPr lang="en-US" altLang="zh-CN" sz="2000" dirty="0" smtClean="0">
                <a:latin typeface="Trebuchet MS" pitchFamily="34" charset="0"/>
                <a:ea typeface="黑体" pitchFamily="49" charset="-122"/>
              </a:rPr>
              <a:t>Neutrinos from next nearby supernova cannot be missed (a once-in-a-lifetime opportunity!)</a:t>
            </a:r>
          </a:p>
          <a:p>
            <a:pPr marL="457200" indent="-457200">
              <a:buFont typeface="Wingdings" pitchFamily="2" charset="2"/>
              <a:buChar char="p"/>
            </a:pP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marL="457200" indent="-457200" algn="just">
              <a:buFont typeface="Wingdings" pitchFamily="2" charset="2"/>
              <a:buChar char="p"/>
            </a:pPr>
            <a:r>
              <a:rPr lang="en-US" altLang="zh-CN" sz="2000" dirty="0" smtClean="0">
                <a:latin typeface="Trebuchet MS" pitchFamily="34" charset="0"/>
                <a:ea typeface="黑体" pitchFamily="49" charset="-122"/>
              </a:rPr>
              <a:t>Physics opportunities with SN neutrinos: stellar collapse, explosion mechanism, collective flavor conversion, matter effects, neutrino mass ordering, absolute neutrino mass,…</a:t>
            </a:r>
            <a:endParaRPr lang="en-US" altLang="zh-CN" sz="2400" dirty="0" smtClean="0">
              <a:latin typeface="Trebuchet MS" pitchFamily="34" charset="0"/>
              <a:ea typeface="黑体" pitchFamily="49" charset="-122"/>
            </a:endParaRPr>
          </a:p>
          <a:p>
            <a:pPr marL="457200" indent="-457200">
              <a:buFont typeface="Wingdings" pitchFamily="2" charset="2"/>
              <a:buChar char="p"/>
            </a:pPr>
            <a:endParaRPr lang="en-US" altLang="zh-CN" sz="2400" dirty="0" smtClean="0">
              <a:latin typeface="黑体" pitchFamily="49" charset="-122"/>
              <a:ea typeface="黑体" pitchFamily="49" charset="-122"/>
            </a:endParaRPr>
          </a:p>
          <a:p>
            <a:pPr marL="457200" indent="-457200" algn="just">
              <a:buFont typeface="Wingdings" pitchFamily="2" charset="2"/>
              <a:buChar char="p"/>
            </a:pPr>
            <a:r>
              <a:rPr lang="en-US" altLang="zh-CN" sz="2000" b="1" dirty="0" smtClean="0">
                <a:latin typeface="Trebuchet MS" pitchFamily="34" charset="0"/>
                <a:ea typeface="Tahoma" pitchFamily="34" charset="0"/>
                <a:cs typeface="Tahoma" pitchFamily="34" charset="0"/>
              </a:rPr>
              <a:t>10</a:t>
            </a:r>
            <a:r>
              <a:rPr lang="en-US" altLang="zh-CN" sz="2000" b="1" baseline="30000" dirty="0" smtClean="0">
                <a:latin typeface="Trebuchet MS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US" altLang="zh-CN" sz="2000" b="1" dirty="0" smtClean="0">
                <a:latin typeface="Trebuchet MS" pitchFamily="34" charset="0"/>
                <a:ea typeface="Tahoma" pitchFamily="34" charset="0"/>
                <a:cs typeface="Tahoma" pitchFamily="34" charset="0"/>
              </a:rPr>
              <a:t> neutrino events @ JUNO for a typical galactic SN</a:t>
            </a:r>
            <a:r>
              <a:rPr lang="en-US" altLang="zh-CN" sz="2000" b="1" dirty="0" smtClean="0">
                <a:latin typeface="Trebuchet MS" pitchFamily="34" charset="0"/>
                <a:ea typeface="黑体" pitchFamily="49" charset="-122"/>
                <a:cs typeface="Tahoma" pitchFamily="34" charset="0"/>
              </a:rPr>
              <a:t>; to improve neutrino mass bound, reconstruct neutrino spectra; A lot of theoretical works to do while waiting for a real SN</a:t>
            </a:r>
            <a:endParaRPr lang="en-US" altLang="zh-CN" sz="2000" b="1" baseline="30000" dirty="0" smtClean="0">
              <a:latin typeface="Trebuchet MS" pitchFamily="34" charset="0"/>
              <a:ea typeface="黑体" pitchFamily="49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eorg Raffelt\Desktop\cr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2" name="组合 10"/>
          <p:cNvGrpSpPr/>
          <p:nvPr/>
        </p:nvGrpSpPr>
        <p:grpSpPr>
          <a:xfrm>
            <a:off x="232725" y="0"/>
            <a:ext cx="3240360" cy="4615058"/>
            <a:chOff x="323528" y="188640"/>
            <a:chExt cx="3240360" cy="4615058"/>
          </a:xfrm>
        </p:grpSpPr>
        <p:pic>
          <p:nvPicPr>
            <p:cNvPr id="5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28" y="188640"/>
              <a:ext cx="3240360" cy="4615058"/>
            </a:xfrm>
            <a:prstGeom prst="rect">
              <a:avLst/>
            </a:prstGeom>
            <a:noFill/>
          </p:spPr>
        </p:pic>
        <p:sp>
          <p:nvSpPr>
            <p:cNvPr id="7" name="矩形 6"/>
            <p:cNvSpPr/>
            <p:nvPr/>
          </p:nvSpPr>
          <p:spPr>
            <a:xfrm>
              <a:off x="1750040" y="764704"/>
              <a:ext cx="288032" cy="40324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75656" y="260648"/>
              <a:ext cx="288032" cy="5040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</p:grpSp>
      <p:pic>
        <p:nvPicPr>
          <p:cNvPr id="10" name="图片 9" descr="600px-Chandra-cr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0824" y="3977768"/>
            <a:ext cx="2852936" cy="2852936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7111276" y="116632"/>
            <a:ext cx="4079888" cy="1008112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Galactic SN 1054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内容占位符 3"/>
          <p:cNvSpPr txBox="1">
            <a:spLocks/>
          </p:cNvSpPr>
          <p:nvPr/>
        </p:nvSpPr>
        <p:spPr>
          <a:xfrm>
            <a:off x="7250832" y="1052736"/>
            <a:ext cx="4540834" cy="1008112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Distance: 6500 light years (2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kpc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Center: Neutron Star  (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R~30 km)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Progenitor :  M ~ 10 solar masses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内容占位符 3"/>
          <p:cNvSpPr txBox="1">
            <a:spLocks/>
          </p:cNvSpPr>
          <p:nvPr/>
        </p:nvSpPr>
        <p:spPr>
          <a:xfrm>
            <a:off x="6018663" y="5760551"/>
            <a:ext cx="3084394" cy="792088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Red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Optical (Hubble)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Blue</a:t>
            </a:r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：</a:t>
            </a:r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X-Ray</a:t>
            </a:r>
            <a:r>
              <a:rPr lang="zh-CN" alt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(Chandra)</a:t>
            </a:r>
          </a:p>
        </p:txBody>
      </p:sp>
    </p:spTree>
    <p:extLst>
      <p:ext uri="{BB962C8B-B14F-4D97-AF65-F5344CB8AC3E}">
        <p14:creationId xmlns:p14="http://schemas.microsoft.com/office/powerpoint/2010/main" val="30589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6351" y="950897"/>
            <a:ext cx="2724565" cy="3733285"/>
            <a:chOff x="230943" y="664293"/>
            <a:chExt cx="2724565" cy="3733285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230943" y="664293"/>
              <a:ext cx="2724565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Main-sequence star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745032" y="1456434"/>
              <a:ext cx="1669094" cy="1668903"/>
            </a:xfrm>
            <a:prstGeom prst="ellipse">
              <a:avLst/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580149" y="3701542"/>
              <a:ext cx="1341038" cy="696036"/>
            </a:xfrm>
            <a:prstGeom prst="wedgeRectCallout">
              <a:avLst>
                <a:gd name="adj1" fmla="val 24715"/>
                <a:gd name="adj2" fmla="val -24456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</a:t>
              </a:r>
              <a:endPara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defTabSz="921018"/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53260" y="963300"/>
            <a:ext cx="2885240" cy="3702991"/>
            <a:chOff x="2934262" y="718887"/>
            <a:chExt cx="2885240" cy="3702991"/>
          </a:xfrm>
        </p:grpSpPr>
        <p:sp>
          <p:nvSpPr>
            <p:cNvPr id="7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3389190" y="1358403"/>
              <a:ext cx="1974377" cy="197415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2934262" y="3725842"/>
              <a:ext cx="1079851" cy="696036"/>
            </a:xfrm>
            <a:prstGeom prst="wedgeRectCallout">
              <a:avLst>
                <a:gd name="adj1" fmla="val 80330"/>
                <a:gd name="adj2" fmla="val -24278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440748" y="3725842"/>
              <a:ext cx="1314472" cy="696036"/>
            </a:xfrm>
            <a:prstGeom prst="wedgeRectCallout">
              <a:avLst>
                <a:gd name="adj1" fmla="val -39127"/>
                <a:gd name="adj2" fmla="val -195068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061993" y="718887"/>
              <a:ext cx="2757509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Helium-burning star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077723" y="4952208"/>
            <a:ext cx="2462072" cy="1619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l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Degenerate iron core:</a:t>
            </a: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r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 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10</a:t>
            </a:r>
            <a:r>
              <a:rPr 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9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g cm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-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3</a:t>
            </a: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T    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10</a:t>
            </a:r>
            <a:r>
              <a:rPr lang="en-US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10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K</a:t>
            </a: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sz="2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1.5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</a:t>
            </a:r>
            <a:r>
              <a:rPr lang="en-US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sun</a:t>
            </a:r>
            <a:endParaRPr lang="en-US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 algn="l">
              <a:buFont typeface="Symbol" pitchFamily="18" charset="2"/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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8000 km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203160" y="233972"/>
            <a:ext cx="5508978" cy="60026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Stellar Collapse and SN Explosion</a:t>
            </a:r>
            <a:endParaRPr lang="zh-CN" altLang="en-US" sz="24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275449" y="1586879"/>
            <a:ext cx="2776729" cy="5120435"/>
            <a:chOff x="6638835" y="909418"/>
            <a:chExt cx="2776729" cy="5120435"/>
          </a:xfrm>
        </p:grpSpPr>
        <p:sp>
          <p:nvSpPr>
            <p:cNvPr id="12" name="Oval 17" descr="C:\PICS\mysketches\bigstar.jpg"/>
            <p:cNvSpPr>
              <a:spLocks noChangeAspect="1" noChangeArrowheads="1"/>
            </p:cNvSpPr>
            <p:nvPr/>
          </p:nvSpPr>
          <p:spPr bwMode="auto">
            <a:xfrm>
              <a:off x="6638835" y="909418"/>
              <a:ext cx="2776729" cy="2775478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rapezoid 27"/>
            <p:cNvSpPr/>
            <p:nvPr/>
          </p:nvSpPr>
          <p:spPr>
            <a:xfrm>
              <a:off x="7003192" y="2309087"/>
              <a:ext cx="2069182" cy="2617756"/>
            </a:xfrm>
            <a:prstGeom prst="trapezoid">
              <a:avLst>
                <a:gd name="adj" fmla="val 27878"/>
              </a:avLst>
            </a:prstGeom>
            <a:solidFill>
              <a:srgbClr val="80808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25" descr="C:\vortrag\material\usedpics\implosion.tif"/>
            <p:cNvSpPr>
              <a:spLocks noChangeAspect="1" noChangeArrowheads="1"/>
            </p:cNvSpPr>
            <p:nvPr/>
          </p:nvSpPr>
          <p:spPr bwMode="auto">
            <a:xfrm>
              <a:off x="6999902" y="3948203"/>
              <a:ext cx="2081889" cy="2081650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Chord 26"/>
            <p:cNvSpPr/>
            <p:nvPr/>
          </p:nvSpPr>
          <p:spPr>
            <a:xfrm rot="5400000">
              <a:off x="7437740" y="1948786"/>
              <a:ext cx="1204923" cy="984404"/>
            </a:xfrm>
            <a:prstGeom prst="chord">
              <a:avLst>
                <a:gd name="adj1" fmla="val 6273785"/>
                <a:gd name="adj2" fmla="val 15152214"/>
              </a:avLst>
            </a:prstGeom>
            <a:solidFill>
              <a:srgbClr val="80808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309362" y="2543466"/>
            <a:ext cx="2592000" cy="2591693"/>
            <a:chOff x="9326580" y="3734640"/>
            <a:chExt cx="2592000" cy="2591693"/>
          </a:xfrm>
        </p:grpSpPr>
        <p:grpSp>
          <p:nvGrpSpPr>
            <p:cNvPr id="18" name="组合 19"/>
            <p:cNvGrpSpPr/>
            <p:nvPr/>
          </p:nvGrpSpPr>
          <p:grpSpPr>
            <a:xfrm>
              <a:off x="9326580" y="3734640"/>
              <a:ext cx="2592000" cy="2591693"/>
              <a:chOff x="10042239" y="3954234"/>
              <a:chExt cx="2592000" cy="2591693"/>
            </a:xfrm>
          </p:grpSpPr>
          <p:pic>
            <p:nvPicPr>
              <p:cNvPr id="19" name="Picture 21" descr="C:\Users\Georg Raffelt\Desktop\shock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2239" y="3954234"/>
                <a:ext cx="2592000" cy="2591693"/>
              </a:xfrm>
              <a:prstGeom prst="rect">
                <a:avLst/>
              </a:prstGeom>
              <a:solidFill>
                <a:schemeClr val="bg2">
                  <a:lumMod val="75000"/>
                  <a:alpha val="14000"/>
                </a:schemeClr>
              </a:solidFill>
              <a:extLst/>
            </p:spPr>
          </p:pic>
          <p:sp>
            <p:nvSpPr>
              <p:cNvPr id="20" name="Oval 23"/>
              <p:cNvSpPr>
                <a:spLocks noChangeArrowheads="1"/>
              </p:cNvSpPr>
              <p:nvPr/>
            </p:nvSpPr>
            <p:spPr bwMode="auto">
              <a:xfrm>
                <a:off x="11017952" y="4935338"/>
                <a:ext cx="648000" cy="648000"/>
              </a:xfrm>
              <a:prstGeom prst="ellipse">
                <a:avLst/>
              </a:prstGeom>
              <a:solidFill>
                <a:srgbClr val="4D4D4D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1" name="Picture 30" descr="C:\vortrag\material\usedpics\explosion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163876" y="4591039"/>
              <a:ext cx="936000" cy="936299"/>
            </a:xfrm>
            <a:prstGeom prst="rect">
              <a:avLst/>
            </a:prstGeom>
            <a:no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18"/>
              <p:cNvSpPr>
                <a:spLocks noChangeArrowheads="1"/>
              </p:cNvSpPr>
              <p:nvPr/>
            </p:nvSpPr>
            <p:spPr bwMode="auto">
              <a:xfrm>
                <a:off x="9203345" y="5388434"/>
                <a:ext cx="2804035" cy="124954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l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Proto-Neutron star: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0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altLang="zh-CN" sz="20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altLang="zh-CN" sz="20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altLang="zh-CN" sz="2400" b="1" baseline="-25000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nuc</a:t>
                </a: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=</a:t>
                </a: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3</a:t>
                </a:r>
                <a:r>
                  <a:rPr lang="en-US" altLang="zh-CN" sz="16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</a:t>
                </a:r>
                <a:r>
                  <a:rPr lang="en-US" altLang="zh-CN" sz="7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</a:t>
                </a:r>
                <a:r>
                  <a:rPr lang="en-US" altLang="zh-CN" sz="24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14</a:t>
                </a:r>
                <a:r>
                  <a:rPr lang="en-US" altLang="zh-CN" sz="10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altLang="zh-CN" sz="1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g cm</a:t>
                </a:r>
                <a:r>
                  <a:rPr lang="en-US" altLang="zh-CN" sz="24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altLang="zh-CN" sz="24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3</a:t>
                </a:r>
                <a:r>
                  <a:rPr lang="en-US" altLang="zh-CN" sz="2000" b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endParaRPr lang="en-US" altLang="zh-CN" sz="2000" b="1" baseline="30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30 MeV</a:t>
                </a:r>
              </a:p>
            </p:txBody>
          </p:sp>
        </mc:Choice>
        <mc:Fallback xmlns="">
          <p:sp>
            <p:nvSpPr>
              <p:cNvPr id="27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03345" y="5388434"/>
                <a:ext cx="2804035" cy="1249547"/>
              </a:xfrm>
              <a:prstGeom prst="rect">
                <a:avLst/>
              </a:prstGeom>
              <a:blipFill rotWithShape="0">
                <a:blip r:embed="rId8"/>
                <a:stretch>
                  <a:fillRect l="-2381" r="-4545" b="-3382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8052178" y="571894"/>
            <a:ext cx="3955202" cy="1667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7530" tIns="48765" rIns="97530" bIns="48765" anchor="ctr"/>
          <a:lstStyle/>
          <a:p>
            <a:pPr defTabSz="974725"/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Grav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binding energy 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altLang="zh-CN" sz="28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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10</a:t>
            </a:r>
            <a:r>
              <a:rPr lang="en-US" altLang="zh-CN" sz="2800" baseline="30000" dirty="0">
                <a:sym typeface="Symbol" pitchFamily="18" charset="2"/>
              </a:rPr>
              <a:t>53</a:t>
            </a:r>
            <a:r>
              <a:rPr lang="en-US" altLang="zh-CN" sz="2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erg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defTabSz="974725"/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99%    Neutrinos		</a:t>
            </a:r>
          </a:p>
          <a:p>
            <a:pPr algn="l" defTabSz="974725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1%    Kinetic energy of explosion</a:t>
            </a:r>
          </a:p>
          <a:p>
            <a:pPr algn="l" defTabSz="974725"/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(1% of this into cosmic rays) 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defTabSz="974725"/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0.01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%  Photons, outshine host galaxy</a:t>
            </a:r>
            <a:endParaRPr lang="de-DE" altLang="zh-CN" sz="2400" dirty="0">
              <a:effectLst>
                <a:outerShdw blurRad="38100" dist="38100" dir="2700000" algn="tl">
                  <a:srgbClr val="000000"/>
                </a:outerShdw>
              </a:effectLst>
              <a:ea typeface="宋体" charset="-122"/>
            </a:endParaRPr>
          </a:p>
        </p:txBody>
      </p:sp>
      <p:sp>
        <p:nvSpPr>
          <p:cNvPr id="30" name="右箭头 29"/>
          <p:cNvSpPr/>
          <p:nvPr/>
        </p:nvSpPr>
        <p:spPr>
          <a:xfrm rot="19392941">
            <a:off x="8119448" y="4893469"/>
            <a:ext cx="1122642" cy="176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375735" y="4961207"/>
            <a:ext cx="2652291" cy="1619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marL="457200" indent="-457200" algn="l">
              <a:buAutoNum type="arabicPeriod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8 Solar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</a:t>
            </a:r>
          </a:p>
          <a:p>
            <a:pPr marL="457200" indent="-457200" algn="l">
              <a:buAutoNum type="arabicPeriod"/>
            </a:pP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Collapse→Bounce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AutoNum type="arabicPeriod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 wave halted</a:t>
            </a:r>
          </a:p>
          <a:p>
            <a:pPr marL="457200" indent="-457200" algn="l">
              <a:buAutoNum type="arabicPeriod"/>
            </a:pP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deposited</a:t>
            </a:r>
          </a:p>
          <a:p>
            <a:pPr marL="457200" indent="-457200" algn="l">
              <a:buAutoNum type="arabicPeriod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SN explosion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23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30892" y="205380"/>
            <a:ext cx="5789602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Why No Prompt Explosion?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809943" y="714792"/>
            <a:ext cx="5786458" cy="5786458"/>
            <a:chOff x="96" y="480"/>
            <a:chExt cx="3936" cy="3936"/>
          </a:xfrm>
        </p:grpSpPr>
        <p:sp>
          <p:nvSpPr>
            <p:cNvPr id="4" name="Oval 4"/>
            <p:cNvSpPr>
              <a:spLocks noChangeAspect="1" noChangeArrowheads="1"/>
            </p:cNvSpPr>
            <p:nvPr/>
          </p:nvSpPr>
          <p:spPr bwMode="auto">
            <a:xfrm>
              <a:off x="96" y="480"/>
              <a:ext cx="3936" cy="39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86"/>
            </a:p>
          </p:txBody>
        </p:sp>
        <p:sp>
          <p:nvSpPr>
            <p:cNvPr id="5" name="Oval 5"/>
            <p:cNvSpPr>
              <a:spLocks noChangeAspect="1" noChangeArrowheads="1"/>
            </p:cNvSpPr>
            <p:nvPr/>
          </p:nvSpPr>
          <p:spPr bwMode="auto">
            <a:xfrm>
              <a:off x="775" y="1171"/>
              <a:ext cx="2577" cy="2554"/>
            </a:xfrm>
            <a:prstGeom prst="ellipse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786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83" y="1374"/>
              <a:ext cx="2163" cy="2148"/>
              <a:chOff x="1872" y="1152"/>
              <a:chExt cx="2016" cy="2016"/>
            </a:xfrm>
          </p:grpSpPr>
          <p:sp>
            <p:nvSpPr>
              <p:cNvPr id="11" name="Oval 7"/>
              <p:cNvSpPr>
                <a:spLocks noChangeAspect="1" noChangeArrowheads="1"/>
              </p:cNvSpPr>
              <p:nvPr/>
            </p:nvSpPr>
            <p:spPr bwMode="auto">
              <a:xfrm>
                <a:off x="2016" y="1296"/>
                <a:ext cx="1728" cy="1728"/>
              </a:xfrm>
              <a:prstGeom prst="ellipse">
                <a:avLst/>
              </a:prstGeom>
              <a:solidFill>
                <a:srgbClr val="FF9999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786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744" y="216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rot="10800000">
                <a:off x="1872" y="216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rot="5400000">
                <a:off x="2808" y="309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6200000">
                <a:off x="2808" y="122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rot="18900000">
                <a:off x="3470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rot="29700000">
                <a:off x="2146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rot="24300000">
                <a:off x="3469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rot="35100000">
                <a:off x="2146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20280000">
                <a:off x="3676" y="18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31080000">
                <a:off x="1940" y="25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25680000">
                <a:off x="3158" y="302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36480000">
                <a:off x="2457" y="129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rot="39180000">
                <a:off x="3174" y="12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rot="49980000">
                <a:off x="2442" y="30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rot="44580000">
                <a:off x="3669" y="252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rot="55380000">
                <a:off x="1946" y="179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rot="660000">
                <a:off x="3726" y="2339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rot="11460000">
                <a:off x="1889" y="198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rot="6060000">
                <a:off x="2629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rot="16860000">
                <a:off x="2986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 rot="19560000">
                <a:off x="3584" y="163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3" name="Line 29"/>
              <p:cNvSpPr>
                <a:spLocks noChangeShapeType="1"/>
              </p:cNvSpPr>
              <p:nvPr/>
            </p:nvSpPr>
            <p:spPr bwMode="auto">
              <a:xfrm rot="30360000">
                <a:off x="2032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 rot="24960000">
                <a:off x="3331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 rot="35760000">
                <a:off x="2284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 rot="20940000">
                <a:off x="3726" y="198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 rot="31740000">
                <a:off x="1889" y="233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 rot="26340000">
                <a:off x="2986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 rot="37140000">
                <a:off x="2629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39840000">
                <a:off x="3332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 rot="50640000">
                <a:off x="2284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 rot="45240000">
                <a:off x="3583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 rot="56040000">
                <a:off x="2032" y="163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786"/>
              </a:p>
            </p:txBody>
          </p:sp>
        </p:grp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1473" y="2064"/>
              <a:ext cx="1183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6768" tIns="48384" rIns="96768" bIns="48384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381">
                  <a:latin typeface="Trebuchet MS" pitchFamily="34" charset="0"/>
                </a:rPr>
                <a:t>Dissociated</a:t>
              </a:r>
            </a:p>
            <a:p>
              <a:pPr algn="ctr"/>
              <a:r>
                <a:rPr lang="en-US" sz="2381">
                  <a:latin typeface="Trebuchet MS" pitchFamily="34" charset="0"/>
                </a:rPr>
                <a:t>Material</a:t>
              </a:r>
            </a:p>
            <a:p>
              <a:pPr algn="ctr"/>
              <a:r>
                <a:rPr lang="en-US" sz="2381">
                  <a:latin typeface="Trebuchet MS" pitchFamily="34" charset="0"/>
                </a:rPr>
                <a:t>(n, p, e, </a:t>
              </a:r>
              <a:r>
                <a:rPr lang="en-US" sz="2381" b="1">
                  <a:latin typeface="Symbol" pitchFamily="18" charset="2"/>
                </a:rPr>
                <a:t>n</a:t>
              </a:r>
              <a:r>
                <a:rPr lang="en-US" sz="2381">
                  <a:latin typeface="Trebuchet MS" pitchFamily="34" charset="0"/>
                </a:rPr>
                <a:t>)</a:t>
              </a:r>
            </a:p>
          </p:txBody>
        </p:sp>
        <p:sp>
          <p:nvSpPr>
            <p:cNvPr id="8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32" y="1338"/>
              <a:ext cx="2264" cy="221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454460"/>
                </a:avLst>
              </a:prstTxWarp>
            </a:bodyPr>
            <a:lstStyle/>
            <a:p>
              <a:pPr algn="dist"/>
              <a:r>
                <a:rPr lang="en-US" sz="1786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rebuchet MS"/>
                </a:rPr>
                <a:t>Collapsed Core</a:t>
              </a:r>
            </a:p>
          </p:txBody>
        </p:sp>
        <p:sp>
          <p:nvSpPr>
            <p:cNvPr id="9" name="WordArt 4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53" y="1259"/>
              <a:ext cx="2423" cy="23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276433"/>
                </a:avLst>
              </a:prstTxWarp>
            </a:bodyPr>
            <a:lstStyle/>
            <a:p>
              <a:pPr algn="dist"/>
              <a:r>
                <a:rPr lang="en-US" sz="1786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rebuchet MS"/>
                </a:rPr>
                <a:t>Undissociated Iron</a:t>
              </a:r>
            </a:p>
          </p:txBody>
        </p:sp>
        <p:sp>
          <p:nvSpPr>
            <p:cNvPr id="10" name="WordArt 4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25" y="1723"/>
              <a:ext cx="1478" cy="14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179085"/>
                </a:avLst>
              </a:prstTxWarp>
            </a:bodyPr>
            <a:lstStyle/>
            <a:p>
              <a:pPr algn="dist"/>
              <a:r>
                <a:rPr lang="en-US" sz="1786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latin typeface="Trebuchet MS"/>
                </a:rPr>
                <a:t>Shock Wave</a:t>
              </a:r>
            </a:p>
          </p:txBody>
        </p:sp>
      </p:grp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7667849" y="713988"/>
            <a:ext cx="2857828" cy="1643062"/>
          </a:xfrm>
          <a:prstGeom prst="wedgeRectCallout">
            <a:avLst>
              <a:gd name="adj1" fmla="val -99324"/>
              <a:gd name="adj2" fmla="val 102444"/>
            </a:avLst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913834">
              <a:buFontTx/>
              <a:buChar char="•"/>
            </a:pP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0.1 </a:t>
            </a:r>
            <a:r>
              <a:rPr lang="en-US" sz="1984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2381" baseline="-25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sz="1984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iron has a </a:t>
            </a:r>
          </a:p>
          <a:p>
            <a:pPr defTabSz="913834"/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nuclear binding energy</a:t>
            </a:r>
          </a:p>
          <a:p>
            <a:pPr defTabSz="913834"/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  </a:t>
            </a: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1.7 </a:t>
            </a:r>
            <a:r>
              <a:rPr lang="en-US" sz="1984" b="1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10</a:t>
            </a:r>
            <a:r>
              <a:rPr lang="en-US" sz="2381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erg</a:t>
            </a:r>
          </a:p>
          <a:p>
            <a:pPr defTabSz="913834">
              <a:buFontTx/>
              <a:buChar char="•"/>
            </a:pP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Comparable to</a:t>
            </a:r>
          </a:p>
          <a:p>
            <a:pPr defTabSz="913834"/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explosion energy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7596480" y="4215956"/>
            <a:ext cx="3826695" cy="235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1436" tIns="45718" rIns="91436" bIns="4571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2381" b="1" dirty="0">
                <a:latin typeface="+mn-lt"/>
              </a:rPr>
              <a:t> Shock wave forms </a:t>
            </a:r>
          </a:p>
          <a:p>
            <a:r>
              <a:rPr lang="en-US" sz="2381" b="1" dirty="0">
                <a:latin typeface="+mn-lt"/>
              </a:rPr>
              <a:t>   within the iron core</a:t>
            </a:r>
          </a:p>
          <a:p>
            <a:endParaRPr lang="en-US" sz="794" b="1" dirty="0">
              <a:latin typeface="+mn-lt"/>
            </a:endParaRPr>
          </a:p>
          <a:p>
            <a:pPr>
              <a:buFontTx/>
              <a:buChar char="•"/>
            </a:pPr>
            <a:r>
              <a:rPr lang="en-US" sz="2381" b="1" dirty="0">
                <a:latin typeface="+mn-lt"/>
              </a:rPr>
              <a:t> Dissipates its energy </a:t>
            </a:r>
          </a:p>
          <a:p>
            <a:r>
              <a:rPr lang="en-US" sz="2381" b="1" dirty="0">
                <a:latin typeface="+mn-lt"/>
              </a:rPr>
              <a:t>   by dissociating the </a:t>
            </a:r>
          </a:p>
          <a:p>
            <a:r>
              <a:rPr lang="en-US" sz="2381" b="1" dirty="0">
                <a:latin typeface="+mn-lt"/>
              </a:rPr>
              <a:t>   remaining layer </a:t>
            </a:r>
            <a:r>
              <a:rPr lang="en-US" sz="2381" b="1" dirty="0" smtClean="0">
                <a:latin typeface="+mn-lt"/>
              </a:rPr>
              <a:t>of iron  </a:t>
            </a:r>
            <a:endParaRPr lang="en-US" sz="2381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08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64025" y="128611"/>
            <a:ext cx="3302757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Delayed Explosion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37690" y="5857876"/>
            <a:ext cx="8716619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2381" dirty="0"/>
              <a:t>Wilson, Proc. Univ. Illinois Meeting on Num. </a:t>
            </a:r>
            <a:r>
              <a:rPr lang="en-US" sz="2381" dirty="0" err="1"/>
              <a:t>Astrophys</a:t>
            </a:r>
            <a:r>
              <a:rPr lang="en-US" sz="2381" dirty="0"/>
              <a:t>. (1982)</a:t>
            </a:r>
          </a:p>
          <a:p>
            <a:pPr algn="ctr"/>
            <a:r>
              <a:rPr lang="en-US" sz="2381" dirty="0"/>
              <a:t>Bethe &amp; Wilson, </a:t>
            </a:r>
            <a:r>
              <a:rPr lang="en-US" sz="2381" dirty="0" err="1"/>
              <a:t>ApJ</a:t>
            </a:r>
            <a:r>
              <a:rPr lang="en-US" sz="2381" dirty="0"/>
              <a:t> 295 (1985)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46" y="706991"/>
            <a:ext cx="6990806" cy="50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5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3476" y="499645"/>
            <a:ext cx="9145049" cy="6144501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72956" y="53428"/>
            <a:ext cx="4107975" cy="5783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Neutrinos </a:t>
            </a:r>
            <a:r>
              <a:rPr lang="en-US" sz="2400" b="1" dirty="0" smtClean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to Rescue</a:t>
            </a:r>
            <a:endParaRPr lang="en-US" sz="24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92" y="1142674"/>
            <a:ext cx="8716620" cy="50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044" y="642540"/>
            <a:ext cx="2643499" cy="1142776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913834"/>
            <a:r>
              <a:rPr lang="en-US" sz="2381" b="1" dirty="0">
                <a:solidFill>
                  <a:schemeClr val="bg1"/>
                </a:solidFill>
              </a:rPr>
              <a:t>Neutrino heating</a:t>
            </a:r>
          </a:p>
          <a:p>
            <a:pPr defTabSz="913834"/>
            <a:r>
              <a:rPr lang="en-US" sz="2381" b="1" dirty="0">
                <a:solidFill>
                  <a:schemeClr val="bg1"/>
                </a:solidFill>
              </a:rPr>
              <a:t>increases pressure</a:t>
            </a:r>
          </a:p>
          <a:p>
            <a:pPr defTabSz="913834"/>
            <a:r>
              <a:rPr lang="en-US" sz="2381" b="1" dirty="0">
                <a:solidFill>
                  <a:schemeClr val="bg1"/>
                </a:solidFill>
              </a:rPr>
              <a:t>behind shock front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66487" y="5929313"/>
            <a:ext cx="785902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5727" tIns="42864" rIns="85727" bIns="42864" anchor="ctr"/>
          <a:lstStyle/>
          <a:p>
            <a:pPr algn="ctr"/>
            <a:r>
              <a:rPr lang="en-US" sz="2381" dirty="0" err="1" smtClean="0">
                <a:solidFill>
                  <a:schemeClr val="bg1"/>
                </a:solidFill>
              </a:rPr>
              <a:t>Janka</a:t>
            </a:r>
            <a:r>
              <a:rPr lang="en-US" sz="2381" dirty="0">
                <a:solidFill>
                  <a:schemeClr val="bg1"/>
                </a:solidFill>
              </a:rPr>
              <a:t>, </a:t>
            </a:r>
            <a:r>
              <a:rPr lang="en-US" sz="2381" dirty="0" err="1">
                <a:solidFill>
                  <a:schemeClr val="bg1"/>
                </a:solidFill>
              </a:rPr>
              <a:t>astro-ph</a:t>
            </a:r>
            <a:r>
              <a:rPr lang="en-US" sz="2381" dirty="0">
                <a:solidFill>
                  <a:schemeClr val="bg1"/>
                </a:solidFill>
              </a:rPr>
              <a:t>/0008432</a:t>
            </a:r>
          </a:p>
        </p:txBody>
      </p:sp>
    </p:spTree>
    <p:extLst>
      <p:ext uri="{BB962C8B-B14F-4D97-AF65-F5344CB8AC3E}">
        <p14:creationId xmlns:p14="http://schemas.microsoft.com/office/powerpoint/2010/main" val="17342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4723</TotalTime>
  <Words>1970</Words>
  <Application>Microsoft Office PowerPoint</Application>
  <PresentationFormat>宽屏</PresentationFormat>
  <Paragraphs>525</Paragraphs>
  <Slides>40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40</vt:i4>
      </vt:variant>
    </vt:vector>
  </HeadingPairs>
  <TitlesOfParts>
    <vt:vector size="62" baseType="lpstr">
      <vt:lpstr>Arial Unicode MS</vt:lpstr>
      <vt:lpstr>ＭＳ Ｐゴシック</vt:lpstr>
      <vt:lpstr>黑体</vt:lpstr>
      <vt:lpstr>华文仿宋</vt:lpstr>
      <vt:lpstr>华文中宋</vt:lpstr>
      <vt:lpstr>宋体</vt:lpstr>
      <vt:lpstr>微软雅黑</vt:lpstr>
      <vt:lpstr>Arial</vt:lpstr>
      <vt:lpstr>Calibri</vt:lpstr>
      <vt:lpstr>Calibri Light</vt:lpstr>
      <vt:lpstr>Cambria Math</vt:lpstr>
      <vt:lpstr>Symbol</vt:lpstr>
      <vt:lpstr>Tahoma</vt:lpstr>
      <vt:lpstr>Times New Roman</vt:lpstr>
      <vt:lpstr>Trebuchet MS</vt:lpstr>
      <vt:lpstr>Wingdings</vt:lpstr>
      <vt:lpstr>Office Theme</vt:lpstr>
      <vt:lpstr>Office 主题</vt:lpstr>
      <vt:lpstr>CorelPhotoPaint.Image.9</vt:lpstr>
      <vt:lpstr>CorelPhotoPaint.Image.10</vt:lpstr>
      <vt:lpstr>Equation</vt:lpstr>
      <vt:lpstr>公式</vt:lpstr>
      <vt:lpstr>江门实验探测超新星中微子</vt:lpstr>
      <vt:lpstr>The JUNO Experiment</vt:lpstr>
      <vt:lpstr>Location of JUNO</vt:lpstr>
      <vt:lpstr>High-precision, Giant LS detector</vt:lpstr>
      <vt:lpstr>Galactic SN 1054</vt:lpstr>
      <vt:lpstr>Stellar Collapse and SN Explosion</vt:lpstr>
      <vt:lpstr>Why No Prompt Explosion?</vt:lpstr>
      <vt:lpstr>Delayed Explosion</vt:lpstr>
      <vt:lpstr>Neutrinos to Rescue</vt:lpstr>
      <vt:lpstr>Exploding Models (8–10 Solar Masses)</vt:lpstr>
      <vt:lpstr>Supernova Delayed Explosion Scenario</vt:lpstr>
      <vt:lpstr>Three Phases of Neutrino Emission</vt:lpstr>
      <vt:lpstr>Livermore Fluxes and Spectra</vt:lpstr>
      <vt:lpstr>Neutronization Burst as a Standard Candle</vt:lpstr>
      <vt:lpstr>Supernova Neutrino Spectra Formation</vt:lpstr>
      <vt:lpstr>PowerPoint 演示文稿</vt:lpstr>
      <vt:lpstr>PowerPoint 演示文稿</vt:lpstr>
      <vt:lpstr>Large Magellanic Cloud SN 1987A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Burning Phases of a 15 Solar-Mass Star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Diffuse Supernova Neutrino Background (DSNB)</vt:lpstr>
      <vt:lpstr>Redshift Dependence of Cosmic Supernova Rate</vt:lpstr>
      <vt:lpstr>Realistic DSNB Estimate</vt:lpstr>
      <vt:lpstr>Neutron Tagging in Super-K with Gadolinium</vt:lpstr>
      <vt:lpstr>Average spectral properties from DSNB</vt:lpstr>
      <vt:lpstr>Neutrinos from all the SNe in our Universe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Astrophysics Potential of JUNO</dc:title>
  <dc:creator>zhou</dc:creator>
  <cp:lastModifiedBy>zhou</cp:lastModifiedBy>
  <cp:revision>139</cp:revision>
  <dcterms:created xsi:type="dcterms:W3CDTF">2015-04-04T15:25:15Z</dcterms:created>
  <dcterms:modified xsi:type="dcterms:W3CDTF">2015-07-10T03:44:54Z</dcterms:modified>
</cp:coreProperties>
</file>