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5" r:id="rId4"/>
    <p:sldId id="257" r:id="rId5"/>
    <p:sldId id="266" r:id="rId6"/>
    <p:sldId id="259" r:id="rId7"/>
    <p:sldId id="267" r:id="rId8"/>
    <p:sldId id="260" r:id="rId9"/>
    <p:sldId id="268" r:id="rId10"/>
    <p:sldId id="269" r:id="rId11"/>
    <p:sldId id="270" r:id="rId12"/>
    <p:sldId id="271" r:id="rId13"/>
    <p:sldId id="293" r:id="rId14"/>
    <p:sldId id="272" r:id="rId15"/>
    <p:sldId id="274" r:id="rId16"/>
    <p:sldId id="273" r:id="rId17"/>
    <p:sldId id="275" r:id="rId18"/>
    <p:sldId id="279" r:id="rId19"/>
    <p:sldId id="280" r:id="rId20"/>
    <p:sldId id="276" r:id="rId21"/>
    <p:sldId id="277" r:id="rId22"/>
    <p:sldId id="291" r:id="rId23"/>
    <p:sldId id="262" r:id="rId24"/>
    <p:sldId id="281" r:id="rId25"/>
    <p:sldId id="282" r:id="rId26"/>
    <p:sldId id="263" r:id="rId27"/>
    <p:sldId id="283" r:id="rId28"/>
    <p:sldId id="292" r:id="rId29"/>
    <p:sldId id="284" r:id="rId30"/>
    <p:sldId id="286" r:id="rId31"/>
    <p:sldId id="288" r:id="rId32"/>
    <p:sldId id="287" r:id="rId33"/>
    <p:sldId id="289" r:id="rId34"/>
    <p:sldId id="264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498DF-C8CD-AB4D-9E12-D26DF57DDDE4}" type="datetimeFigureOut">
              <a:rPr lang="en-US" smtClean="0"/>
              <a:t>7/10/15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CA544-91C8-BC4C-B526-6F913F646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6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 of SN1987A and its Equatorial Ring. Top row -- Optical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2015). The brightness of the ring has been reduced by a factor of 20 to make it possible to see faint emission from the supernova debris and beyond the ring; Middle row – 0.5 –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X-rays (Frank et al 2015); Bottom row – 9 GHz (Ng,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Zanardo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(2013)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CA544-91C8-BC4C-B526-6F913F646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SN1987A Light Curves. Solid curves are debris: Green – Radioactive deposition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Kozma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2002;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Jerkstrand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2011; Boggs et al 2015); Violet – Far-Infrared (McCray 1993; Matsuura et al 2015); Cyan – Optical (McCray 1993; Larsson et al 2011;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Jerkstrand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2011). Dashed curves are equatorial ring: Pink – Radio (3–20 cm) (Manchester et al. 2002;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Zanardo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2010, 2014; Ng et al. 2013); Green –X-rays (0.5 –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Hasinger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Aschenbach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Trumper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1996; Burrows et al 2000; Frank et al 2015); Red – Optical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Lundqvist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1996;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Mattila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2010;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Fransson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2015); Gold – Near Infrared (5 – 30 microns)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2008, 2010).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CA544-91C8-BC4C-B526-6F913F6469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8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9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6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8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3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3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0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1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85089-DDC9-014C-8614-A747FDD47211}" type="datetimeFigureOut">
              <a:rPr lang="en-US" smtClean="0"/>
              <a:t>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55937-02A8-0845-A863-BFC58F6D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超新星不对称与中微子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CN" altLang="en-US" dirty="0" smtClean="0"/>
              <a:t>王力帆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 smtClean="0"/>
              <a:t>紫金山天文台</a:t>
            </a:r>
            <a:endParaRPr lang="en-US" altLang="zh-CN" dirty="0" smtClean="0"/>
          </a:p>
          <a:p>
            <a:r>
              <a:rPr lang="en-US" altLang="zh-CN" dirty="0" smtClean="0"/>
              <a:t>and</a:t>
            </a:r>
          </a:p>
          <a:p>
            <a:r>
              <a:rPr lang="en-US" altLang="zh-CN" dirty="0" smtClean="0"/>
              <a:t>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1987A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11476"/>
          </a:xfrm>
        </p:spPr>
        <p:txBody>
          <a:bodyPr/>
          <a:lstStyle/>
          <a:p>
            <a:r>
              <a:rPr lang="en-US" dirty="0" err="1" smtClean="0"/>
              <a:t>Bocchum</a:t>
            </a:r>
            <a:r>
              <a:rPr lang="en-US" dirty="0" smtClean="0"/>
              <a:t> event (</a:t>
            </a:r>
            <a:r>
              <a:rPr lang="en-US" dirty="0" err="1" smtClean="0"/>
              <a:t>Hanuschik</a:t>
            </a:r>
            <a:r>
              <a:rPr lang="en-US" dirty="0" smtClean="0"/>
              <a:t> et al. 1988)</a:t>
            </a:r>
          </a:p>
          <a:p>
            <a:r>
              <a:rPr lang="en-US" dirty="0" smtClean="0"/>
              <a:t>CSM Ring (Wang et al. 1991)</a:t>
            </a:r>
          </a:p>
          <a:p>
            <a:r>
              <a:rPr lang="en-US" dirty="0" smtClean="0"/>
              <a:t>HST Imaging and Kinematics (Wang et al. 1996)</a:t>
            </a:r>
          </a:p>
          <a:p>
            <a:r>
              <a:rPr lang="en-US" dirty="0" smtClean="0"/>
              <a:t>VLT SIFONI Data (Larsson et al. 2013)</a:t>
            </a:r>
          </a:p>
          <a:p>
            <a:r>
              <a:rPr lang="en-US" dirty="0" smtClean="0"/>
              <a:t>ALMA … </a:t>
            </a:r>
          </a:p>
        </p:txBody>
      </p:sp>
    </p:spTree>
    <p:extLst>
      <p:ext uri="{BB962C8B-B14F-4D97-AF65-F5344CB8AC3E}">
        <p14:creationId xmlns:p14="http://schemas.microsoft.com/office/powerpoint/2010/main" val="77889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1.3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1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1.4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66" y="868486"/>
            <a:ext cx="5141058" cy="2880161"/>
          </a:xfrm>
          <a:prstGeom prst="rect">
            <a:avLst/>
          </a:prstGeom>
        </p:spPr>
      </p:pic>
      <p:pic>
        <p:nvPicPr>
          <p:cNvPr id="5" name="Picture 4" descr="Screen Shot 2015-07-10 at 1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20" y="4157203"/>
            <a:ext cx="5316479" cy="2114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08" y="868485"/>
            <a:ext cx="3551608" cy="4199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308" y="5856037"/>
            <a:ext cx="17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4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4.4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4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Nice jet, but the new data do not agree …</a:t>
            </a:r>
            <a:endParaRPr lang="en-US" dirty="0"/>
          </a:p>
        </p:txBody>
      </p:sp>
      <p:pic>
        <p:nvPicPr>
          <p:cNvPr id="4" name="Picture 3" descr="Screen Shot 2015-07-10 at 1.4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7" y="1733013"/>
            <a:ext cx="7455301" cy="4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1.5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9" y="1287082"/>
            <a:ext cx="8943059" cy="42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4117" y="168281"/>
            <a:ext cx="8229600" cy="1143000"/>
          </a:xfrm>
        </p:spPr>
        <p:txBody>
          <a:bodyPr/>
          <a:lstStyle/>
          <a:p>
            <a:r>
              <a:rPr lang="en-US" dirty="0" smtClean="0"/>
              <a:t>Really?</a:t>
            </a:r>
            <a:endParaRPr lang="en-US" dirty="0"/>
          </a:p>
        </p:txBody>
      </p:sp>
      <p:pic>
        <p:nvPicPr>
          <p:cNvPr id="4" name="Picture 3" descr="Screen Shot 2015-07-10 at 1.49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7" y="1728208"/>
            <a:ext cx="4470305" cy="4563436"/>
          </a:xfrm>
          <a:prstGeom prst="rect">
            <a:avLst/>
          </a:prstGeom>
        </p:spPr>
      </p:pic>
      <p:pic>
        <p:nvPicPr>
          <p:cNvPr id="5" name="Picture 4" descr="Screen Shot 2015-07-10 at 1.49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92" y="718359"/>
            <a:ext cx="4463708" cy="3075648"/>
          </a:xfrm>
          <a:prstGeom prst="rect">
            <a:avLst/>
          </a:prstGeom>
        </p:spPr>
      </p:pic>
      <p:pic>
        <p:nvPicPr>
          <p:cNvPr id="6" name="Picture 5" descr="Screen Shot 2015-07-10 at 1.50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96" y="3794007"/>
            <a:ext cx="4199552" cy="3063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5076" y="766224"/>
            <a:ext cx="3390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Green – Radioactive deposition </a:t>
            </a:r>
            <a:endParaRPr lang="en-US" baseline="30000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Violet – Far-Infrared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Cyan – Optical 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09987" y="6488668"/>
            <a:ext cx="167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McCray,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6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Polarimetry</a:t>
            </a:r>
            <a:endParaRPr lang="en-US" dirty="0"/>
          </a:p>
        </p:txBody>
      </p:sp>
      <p:pic>
        <p:nvPicPr>
          <p:cNvPr id="4" name="Picture 3" descr="Screen Shot 2015-07-10 at 2.0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8" y="1417638"/>
            <a:ext cx="3981718" cy="2823738"/>
          </a:xfrm>
          <a:prstGeom prst="rect">
            <a:avLst/>
          </a:prstGeom>
        </p:spPr>
      </p:pic>
      <p:pic>
        <p:nvPicPr>
          <p:cNvPr id="5" name="Picture 4" descr="Screen Shot 2015-07-10 at 2.0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0" y="1506627"/>
            <a:ext cx="3585452" cy="2476323"/>
          </a:xfrm>
          <a:prstGeom prst="rect">
            <a:avLst/>
          </a:prstGeom>
        </p:spPr>
      </p:pic>
      <p:pic>
        <p:nvPicPr>
          <p:cNvPr id="6" name="Picture 5" descr="Screen Shot 2015-07-10 at 2.03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125999"/>
            <a:ext cx="3847876" cy="2642091"/>
          </a:xfrm>
          <a:prstGeom prst="rect">
            <a:avLst/>
          </a:prstGeom>
        </p:spPr>
      </p:pic>
      <p:pic>
        <p:nvPicPr>
          <p:cNvPr id="7" name="Picture 6" descr="Screen Shot 2015-07-10 at 2.03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0" y="4241376"/>
            <a:ext cx="3585452" cy="24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Asymmetry Creates Polarization</a:t>
            </a: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712788" y="2798763"/>
            <a:ext cx="2667000" cy="18669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1554163" y="3562350"/>
            <a:ext cx="966787" cy="396875"/>
          </a:xfrm>
          <a:prstGeom prst="ellipse">
            <a:avLst/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703388" y="3090863"/>
            <a:ext cx="6985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073150" y="3497263"/>
            <a:ext cx="1588" cy="4191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3043238" y="3554413"/>
            <a:ext cx="1587" cy="4191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697038" y="4316413"/>
            <a:ext cx="6985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4319588" y="3052763"/>
            <a:ext cx="1409700" cy="1447800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5068888" y="3624263"/>
            <a:ext cx="495300" cy="495300"/>
          </a:xfrm>
          <a:prstGeom prst="ellipse">
            <a:avLst/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4598988" y="3292475"/>
            <a:ext cx="355600" cy="549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6491288" y="3078163"/>
            <a:ext cx="1473200" cy="1500187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6796088" y="3384550"/>
            <a:ext cx="914400" cy="914400"/>
          </a:xfrm>
          <a:prstGeom prst="ellipse">
            <a:avLst/>
          </a:prstGeom>
          <a:solidFill>
            <a:srgbClr val="DC2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7316788" y="2697163"/>
            <a:ext cx="1231900" cy="1320800"/>
          </a:xfrm>
          <a:prstGeom prst="ellipse">
            <a:avLst/>
          </a:prstGeom>
          <a:solidFill>
            <a:srgbClr val="5C8526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431088" y="3128963"/>
            <a:ext cx="482600" cy="8128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971800" y="2209800"/>
            <a:ext cx="1516063" cy="3571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FFFFFF"/>
                </a:solidFill>
                <a:cs typeface="MSung Light SC" charset="0"/>
              </a:rPr>
              <a:t>Photosphere</a:t>
            </a: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2362200" y="2667000"/>
            <a:ext cx="1349375" cy="912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3716338" y="2660650"/>
            <a:ext cx="1460500" cy="946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3716338" y="2660650"/>
            <a:ext cx="3189287" cy="808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2133600" y="4876800"/>
            <a:ext cx="4438650" cy="3571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FFFFFF"/>
                </a:solidFill>
                <a:cs typeface="MSung Light SC" charset="0"/>
              </a:rPr>
              <a:t>Line forming, scattering atmosphere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 flipV="1">
            <a:off x="2781300" y="4219575"/>
            <a:ext cx="1193800" cy="530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V="1">
            <a:off x="3973513" y="4357688"/>
            <a:ext cx="2944812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3967163" y="4256088"/>
            <a:ext cx="922337" cy="511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V="1">
            <a:off x="3967163" y="3543300"/>
            <a:ext cx="3892550" cy="1223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2193925" y="3259138"/>
            <a:ext cx="203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1652588" y="3830638"/>
            <a:ext cx="203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1401763" y="3508375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2263775" y="3829050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1663700" y="3228975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2565400" y="3568700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4930775" y="3529013"/>
            <a:ext cx="203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951413" y="3940175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5372100" y="3308350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6596063" y="3629025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7167563" y="4200525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7729538" y="3719513"/>
            <a:ext cx="203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7077075" y="3067050"/>
            <a:ext cx="2032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e</a:t>
            </a:r>
            <a:r>
              <a:rPr lang="en-GB" sz="2400" baseline="33000">
                <a:solidFill>
                  <a:schemeClr val="tx1"/>
                </a:solidFill>
                <a:cs typeface="MSung Light SC" charset="0"/>
              </a:rPr>
              <a:t>-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7799388" y="3008313"/>
            <a:ext cx="61753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>
                <a:solidFill>
                  <a:schemeClr val="tx1"/>
                </a:solidFill>
                <a:cs typeface="MSung Light SC" charset="0"/>
              </a:rPr>
              <a:t>Ca II</a:t>
            </a: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457200" y="5638800"/>
            <a:ext cx="3115406" cy="707886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Distorted Photosphere: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Continuum/line Polarization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4724400" y="5638800"/>
            <a:ext cx="3254375" cy="7112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Spherical Photosphere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Spectral line polarization only</a:t>
            </a:r>
          </a:p>
        </p:txBody>
      </p:sp>
    </p:spTree>
    <p:extLst>
      <p:ext uri="{BB962C8B-B14F-4D97-AF65-F5344CB8AC3E}">
        <p14:creationId xmlns:p14="http://schemas.microsoft.com/office/powerpoint/2010/main" val="285219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Concept of Dominant Axis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 rot="1320000">
            <a:off x="1270000" y="2333625"/>
            <a:ext cx="1895475" cy="952500"/>
          </a:xfrm>
          <a:prstGeom prst="ellipse">
            <a:avLst/>
          </a:prstGeom>
          <a:solidFill>
            <a:srgbClr val="FFFF99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DC23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 rot="1320000">
            <a:off x="1831975" y="2633663"/>
            <a:ext cx="782638" cy="3413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5330825" y="2801938"/>
            <a:ext cx="2978150" cy="15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6694488" y="1817688"/>
            <a:ext cx="1587" cy="18684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5891213" y="2390775"/>
            <a:ext cx="1614487" cy="835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153400" y="2965450"/>
            <a:ext cx="155316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Q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324600" y="1822450"/>
            <a:ext cx="16455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FFFFFF"/>
                </a:solidFill>
                <a:cs typeface="MSung Light SC" charset="0"/>
              </a:rPr>
              <a:t>U</a:t>
            </a: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7275513" y="2411413"/>
            <a:ext cx="109537" cy="111125"/>
          </a:xfrm>
          <a:prstGeom prst="ellipse">
            <a:avLst/>
          </a:prstGeom>
          <a:solidFill>
            <a:srgbClr val="99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 rot="10800000">
            <a:off x="7369175" y="2392363"/>
            <a:ext cx="109538" cy="111125"/>
          </a:xfrm>
          <a:prstGeom prst="ellipse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7177088" y="2452688"/>
            <a:ext cx="109537" cy="139700"/>
          </a:xfrm>
          <a:prstGeom prst="ellipse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6875463" y="2613025"/>
            <a:ext cx="109537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6534150" y="2792413"/>
            <a:ext cx="109538" cy="13970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16"/>
          <p:cNvSpPr>
            <a:spLocks noChangeArrowheads="1"/>
          </p:cNvSpPr>
          <p:nvPr/>
        </p:nvSpPr>
        <p:spPr bwMode="auto">
          <a:xfrm>
            <a:off x="6264275" y="2933700"/>
            <a:ext cx="109538" cy="139700"/>
          </a:xfrm>
          <a:prstGeom prst="ellipse">
            <a:avLst/>
          </a:prstGeom>
          <a:solidFill>
            <a:srgbClr val="66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 rot="1320000">
            <a:off x="1279525" y="4619625"/>
            <a:ext cx="1895475" cy="952500"/>
          </a:xfrm>
          <a:prstGeom prst="ellipse">
            <a:avLst/>
          </a:prstGeom>
          <a:solidFill>
            <a:srgbClr val="FFFF99">
              <a:alpha val="1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DC23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 rot="1320000">
            <a:off x="1841500" y="4919663"/>
            <a:ext cx="782638" cy="3413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5351463" y="5111750"/>
            <a:ext cx="2978150" cy="15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6715125" y="4127500"/>
            <a:ext cx="1588" cy="18684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5913438" y="4699000"/>
            <a:ext cx="1614487" cy="835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8153400" y="5334000"/>
            <a:ext cx="155316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Q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6303963" y="4168775"/>
            <a:ext cx="16455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FFFFFF"/>
                </a:solidFill>
                <a:cs typeface="MSung Light SC" charset="0"/>
              </a:rPr>
              <a:t>U</a:t>
            </a:r>
          </a:p>
        </p:txBody>
      </p:sp>
      <p:sp>
        <p:nvSpPr>
          <p:cNvPr id="8216" name="Oval 24"/>
          <p:cNvSpPr>
            <a:spLocks noChangeArrowheads="1"/>
          </p:cNvSpPr>
          <p:nvPr/>
        </p:nvSpPr>
        <p:spPr bwMode="auto">
          <a:xfrm>
            <a:off x="5983288" y="5262563"/>
            <a:ext cx="109537" cy="111125"/>
          </a:xfrm>
          <a:prstGeom prst="ellipse">
            <a:avLst/>
          </a:prstGeom>
          <a:solidFill>
            <a:srgbClr val="DC2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Oval 25"/>
          <p:cNvSpPr>
            <a:spLocks noChangeArrowheads="1"/>
          </p:cNvSpPr>
          <p:nvPr/>
        </p:nvSpPr>
        <p:spPr bwMode="auto">
          <a:xfrm rot="10800000">
            <a:off x="7467600" y="4800600"/>
            <a:ext cx="109538" cy="111125"/>
          </a:xfrm>
          <a:prstGeom prst="ellipse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Oval 26"/>
          <p:cNvSpPr>
            <a:spLocks noChangeArrowheads="1"/>
          </p:cNvSpPr>
          <p:nvPr/>
        </p:nvSpPr>
        <p:spPr bwMode="auto">
          <a:xfrm>
            <a:off x="7085013" y="4760913"/>
            <a:ext cx="112712" cy="139700"/>
          </a:xfrm>
          <a:prstGeom prst="ellipse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Oval 27"/>
          <p:cNvSpPr>
            <a:spLocks noChangeArrowheads="1"/>
          </p:cNvSpPr>
          <p:nvPr/>
        </p:nvSpPr>
        <p:spPr bwMode="auto">
          <a:xfrm>
            <a:off x="6856413" y="5072063"/>
            <a:ext cx="109537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Oval 28"/>
          <p:cNvSpPr>
            <a:spLocks noChangeArrowheads="1"/>
          </p:cNvSpPr>
          <p:nvPr/>
        </p:nvSpPr>
        <p:spPr bwMode="auto">
          <a:xfrm>
            <a:off x="6629400" y="5029200"/>
            <a:ext cx="109538" cy="139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Oval 29"/>
          <p:cNvSpPr>
            <a:spLocks noChangeArrowheads="1"/>
          </p:cNvSpPr>
          <p:nvPr/>
        </p:nvSpPr>
        <p:spPr bwMode="auto">
          <a:xfrm>
            <a:off x="6334125" y="5392738"/>
            <a:ext cx="109538" cy="139700"/>
          </a:xfrm>
          <a:prstGeom prst="ellipse">
            <a:avLst/>
          </a:prstGeom>
          <a:solidFill>
            <a:srgbClr val="E6E6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Oval 30"/>
          <p:cNvSpPr>
            <a:spLocks noChangeArrowheads="1"/>
          </p:cNvSpPr>
          <p:nvPr/>
        </p:nvSpPr>
        <p:spPr bwMode="auto">
          <a:xfrm>
            <a:off x="2582863" y="4768850"/>
            <a:ext cx="171450" cy="211138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>
            <a:off x="2752725" y="5180013"/>
            <a:ext cx="171450" cy="211137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2432050" y="5351463"/>
            <a:ext cx="171450" cy="21113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1920875" y="4629150"/>
            <a:ext cx="171450" cy="211138"/>
          </a:xfrm>
          <a:prstGeom prst="ellipse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 rot="20280000">
            <a:off x="2971800" y="5257800"/>
            <a:ext cx="171450" cy="2111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Oval 35"/>
          <p:cNvSpPr>
            <a:spLocks noChangeArrowheads="1"/>
          </p:cNvSpPr>
          <p:nvPr/>
        </p:nvSpPr>
        <p:spPr bwMode="auto">
          <a:xfrm>
            <a:off x="2322513" y="4719638"/>
            <a:ext cx="171450" cy="21113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8" name="Oval 36"/>
          <p:cNvSpPr>
            <a:spLocks noChangeArrowheads="1"/>
          </p:cNvSpPr>
          <p:nvPr/>
        </p:nvSpPr>
        <p:spPr bwMode="auto">
          <a:xfrm>
            <a:off x="1981200" y="4849813"/>
            <a:ext cx="171450" cy="21113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9" name="Oval 37"/>
          <p:cNvSpPr>
            <a:spLocks noChangeArrowheads="1"/>
          </p:cNvSpPr>
          <p:nvPr/>
        </p:nvSpPr>
        <p:spPr bwMode="auto">
          <a:xfrm>
            <a:off x="2392363" y="5130800"/>
            <a:ext cx="171450" cy="211138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0" name="Oval 38"/>
          <p:cNvSpPr>
            <a:spLocks noChangeArrowheads="1"/>
          </p:cNvSpPr>
          <p:nvPr/>
        </p:nvSpPr>
        <p:spPr bwMode="auto">
          <a:xfrm>
            <a:off x="2092325" y="5310188"/>
            <a:ext cx="171450" cy="211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1" name="Oval 39"/>
          <p:cNvSpPr>
            <a:spLocks noChangeArrowheads="1"/>
          </p:cNvSpPr>
          <p:nvPr/>
        </p:nvSpPr>
        <p:spPr bwMode="auto">
          <a:xfrm>
            <a:off x="1830388" y="5130800"/>
            <a:ext cx="171450" cy="211138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2" name="Oval 40"/>
          <p:cNvSpPr>
            <a:spLocks noChangeArrowheads="1"/>
          </p:cNvSpPr>
          <p:nvPr/>
        </p:nvSpPr>
        <p:spPr bwMode="auto">
          <a:xfrm>
            <a:off x="1520825" y="5010150"/>
            <a:ext cx="171450" cy="2111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" name="Oval 41"/>
          <p:cNvSpPr>
            <a:spLocks noChangeArrowheads="1"/>
          </p:cNvSpPr>
          <p:nvPr/>
        </p:nvSpPr>
        <p:spPr bwMode="auto">
          <a:xfrm>
            <a:off x="2819400" y="5410200"/>
            <a:ext cx="171450" cy="211138"/>
          </a:xfrm>
          <a:prstGeom prst="ellipse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4" name="Oval 42"/>
          <p:cNvSpPr>
            <a:spLocks noChangeArrowheads="1"/>
          </p:cNvSpPr>
          <p:nvPr/>
        </p:nvSpPr>
        <p:spPr bwMode="auto">
          <a:xfrm>
            <a:off x="1379538" y="4759325"/>
            <a:ext cx="171450" cy="21113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5" name="Oval 43"/>
          <p:cNvSpPr>
            <a:spLocks noChangeArrowheads="1"/>
          </p:cNvSpPr>
          <p:nvPr/>
        </p:nvSpPr>
        <p:spPr bwMode="auto">
          <a:xfrm>
            <a:off x="1349375" y="5119688"/>
            <a:ext cx="171450" cy="211137"/>
          </a:xfrm>
          <a:prstGeom prst="ellipse">
            <a:avLst/>
          </a:prstGeom>
          <a:solidFill>
            <a:srgbClr val="28009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6" name="Oval 44"/>
          <p:cNvSpPr>
            <a:spLocks noChangeArrowheads="1"/>
          </p:cNvSpPr>
          <p:nvPr/>
        </p:nvSpPr>
        <p:spPr bwMode="auto">
          <a:xfrm>
            <a:off x="2182813" y="5330825"/>
            <a:ext cx="171450" cy="211138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7" name="Oval 45"/>
          <p:cNvSpPr>
            <a:spLocks noChangeArrowheads="1"/>
          </p:cNvSpPr>
          <p:nvPr/>
        </p:nvSpPr>
        <p:spPr bwMode="auto">
          <a:xfrm>
            <a:off x="2411413" y="5351463"/>
            <a:ext cx="171450" cy="211137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8" name="Oval 46"/>
          <p:cNvSpPr>
            <a:spLocks noChangeArrowheads="1"/>
          </p:cNvSpPr>
          <p:nvPr/>
        </p:nvSpPr>
        <p:spPr bwMode="auto">
          <a:xfrm>
            <a:off x="2682875" y="4799013"/>
            <a:ext cx="171450" cy="211137"/>
          </a:xfrm>
          <a:prstGeom prst="ellipse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9" name="Oval 47"/>
          <p:cNvSpPr>
            <a:spLocks noChangeArrowheads="1"/>
          </p:cNvSpPr>
          <p:nvPr/>
        </p:nvSpPr>
        <p:spPr bwMode="auto">
          <a:xfrm>
            <a:off x="1720850" y="4719638"/>
            <a:ext cx="171450" cy="21113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0" name="Oval 48"/>
          <p:cNvSpPr>
            <a:spLocks noChangeArrowheads="1"/>
          </p:cNvSpPr>
          <p:nvPr/>
        </p:nvSpPr>
        <p:spPr bwMode="auto">
          <a:xfrm rot="19800000">
            <a:off x="1524000" y="4495800"/>
            <a:ext cx="160338" cy="3508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1" name="Oval 49"/>
          <p:cNvSpPr>
            <a:spLocks noChangeArrowheads="1"/>
          </p:cNvSpPr>
          <p:nvPr/>
        </p:nvSpPr>
        <p:spPr bwMode="auto">
          <a:xfrm>
            <a:off x="6835775" y="4851400"/>
            <a:ext cx="109538" cy="111125"/>
          </a:xfrm>
          <a:prstGeom prst="ellipse">
            <a:avLst/>
          </a:prstGeom>
          <a:solidFill>
            <a:srgbClr val="5E11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2" name="Oval 50"/>
          <p:cNvSpPr>
            <a:spLocks noChangeArrowheads="1"/>
          </p:cNvSpPr>
          <p:nvPr/>
        </p:nvSpPr>
        <p:spPr bwMode="auto">
          <a:xfrm>
            <a:off x="7207250" y="4891088"/>
            <a:ext cx="109538" cy="111125"/>
          </a:xfrm>
          <a:prstGeom prst="ellipse">
            <a:avLst/>
          </a:prstGeom>
          <a:solidFill>
            <a:srgbClr val="99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" name="Oval 51"/>
          <p:cNvSpPr>
            <a:spLocks noChangeArrowheads="1"/>
          </p:cNvSpPr>
          <p:nvPr/>
        </p:nvSpPr>
        <p:spPr bwMode="auto">
          <a:xfrm>
            <a:off x="6094413" y="5483225"/>
            <a:ext cx="109537" cy="111125"/>
          </a:xfrm>
          <a:prstGeom prst="ellipse">
            <a:avLst/>
          </a:prstGeom>
          <a:solidFill>
            <a:srgbClr val="FF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4" name="Oval 52"/>
          <p:cNvSpPr>
            <a:spLocks noChangeArrowheads="1"/>
          </p:cNvSpPr>
          <p:nvPr/>
        </p:nvSpPr>
        <p:spPr bwMode="auto">
          <a:xfrm>
            <a:off x="6234113" y="5232400"/>
            <a:ext cx="109537" cy="117475"/>
          </a:xfrm>
          <a:prstGeom prst="ellipse">
            <a:avLst/>
          </a:prstGeom>
          <a:solidFill>
            <a:srgbClr val="B3B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5" name="Oval 53"/>
          <p:cNvSpPr>
            <a:spLocks noChangeArrowheads="1"/>
          </p:cNvSpPr>
          <p:nvPr/>
        </p:nvSpPr>
        <p:spPr bwMode="auto">
          <a:xfrm>
            <a:off x="6484938" y="5253038"/>
            <a:ext cx="98425" cy="88900"/>
          </a:xfrm>
          <a:prstGeom prst="ellipse">
            <a:avLst/>
          </a:prstGeom>
          <a:solidFill>
            <a:srgbClr val="B80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>
            <a:off x="5883275" y="3143250"/>
            <a:ext cx="109538" cy="111125"/>
          </a:xfrm>
          <a:prstGeom prst="ellipse">
            <a:avLst/>
          </a:prstGeom>
          <a:solidFill>
            <a:srgbClr val="DC2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7" name="Oval 55"/>
          <p:cNvSpPr>
            <a:spLocks noChangeArrowheads="1"/>
          </p:cNvSpPr>
          <p:nvPr/>
        </p:nvSpPr>
        <p:spPr bwMode="auto">
          <a:xfrm>
            <a:off x="7015163" y="2582863"/>
            <a:ext cx="109537" cy="111125"/>
          </a:xfrm>
          <a:prstGeom prst="ellipse">
            <a:avLst/>
          </a:prstGeom>
          <a:solidFill>
            <a:srgbClr val="5E11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6705600" y="2743200"/>
            <a:ext cx="100013" cy="119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6373813" y="2892425"/>
            <a:ext cx="109537" cy="111125"/>
          </a:xfrm>
          <a:prstGeom prst="ellipse">
            <a:avLst/>
          </a:prstGeom>
          <a:solidFill>
            <a:srgbClr val="DC2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6073775" y="3033713"/>
            <a:ext cx="109538" cy="111125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1" name="Line 59"/>
          <p:cNvSpPr>
            <a:spLocks noChangeShapeType="1"/>
          </p:cNvSpPr>
          <p:nvPr/>
        </p:nvSpPr>
        <p:spPr bwMode="auto">
          <a:xfrm>
            <a:off x="777875" y="2803525"/>
            <a:ext cx="2987675" cy="15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2" name="Line 60"/>
          <p:cNvSpPr>
            <a:spLocks noChangeShapeType="1"/>
          </p:cNvSpPr>
          <p:nvPr/>
        </p:nvSpPr>
        <p:spPr bwMode="auto">
          <a:xfrm flipV="1">
            <a:off x="2211388" y="1879600"/>
            <a:ext cx="1587" cy="172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5" name="Line 63"/>
          <p:cNvSpPr>
            <a:spLocks noChangeShapeType="1"/>
          </p:cNvSpPr>
          <p:nvPr/>
        </p:nvSpPr>
        <p:spPr bwMode="auto">
          <a:xfrm flipV="1">
            <a:off x="1600200" y="4437063"/>
            <a:ext cx="1282700" cy="130651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6" name="Line 64"/>
          <p:cNvSpPr>
            <a:spLocks noChangeShapeType="1"/>
          </p:cNvSpPr>
          <p:nvPr/>
        </p:nvSpPr>
        <p:spPr bwMode="auto">
          <a:xfrm flipH="1" flipV="1">
            <a:off x="1543050" y="4468813"/>
            <a:ext cx="1306513" cy="128587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7" name="Line 65"/>
          <p:cNvSpPr>
            <a:spLocks noChangeShapeType="1"/>
          </p:cNvSpPr>
          <p:nvPr/>
        </p:nvSpPr>
        <p:spPr bwMode="auto">
          <a:xfrm flipH="1" flipV="1">
            <a:off x="1563688" y="2162175"/>
            <a:ext cx="1306512" cy="1285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 flipV="1">
            <a:off x="1539875" y="2171700"/>
            <a:ext cx="1282700" cy="1306513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9" name="Text Box 67"/>
          <p:cNvSpPr txBox="1">
            <a:spLocks noChangeArrowheads="1"/>
          </p:cNvSpPr>
          <p:nvPr/>
        </p:nvSpPr>
        <p:spPr bwMode="auto">
          <a:xfrm>
            <a:off x="2590800" y="1600200"/>
            <a:ext cx="288991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(N)</a:t>
            </a:r>
          </a:p>
        </p:txBody>
      </p:sp>
      <p:sp>
        <p:nvSpPr>
          <p:cNvPr id="8260" name="Text Box 68"/>
          <p:cNvSpPr txBox="1">
            <a:spLocks noChangeArrowheads="1"/>
          </p:cNvSpPr>
          <p:nvPr/>
        </p:nvSpPr>
        <p:spPr bwMode="auto">
          <a:xfrm>
            <a:off x="3733800" y="2438400"/>
            <a:ext cx="25269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(E)</a:t>
            </a:r>
          </a:p>
        </p:txBody>
      </p:sp>
      <p:sp>
        <p:nvSpPr>
          <p:cNvPr id="8263" name="Text Box 71"/>
          <p:cNvSpPr txBox="1">
            <a:spLocks noChangeArrowheads="1"/>
          </p:cNvSpPr>
          <p:nvPr/>
        </p:nvSpPr>
        <p:spPr bwMode="auto">
          <a:xfrm>
            <a:off x="3273425" y="3543300"/>
            <a:ext cx="2541588" cy="731838"/>
          </a:xfrm>
          <a:prstGeom prst="rect">
            <a:avLst/>
          </a:prstGeom>
          <a:solidFill>
            <a:srgbClr val="669900"/>
          </a:solidFill>
          <a:ln w="12700">
            <a:solidFill>
              <a:srgbClr val="FFFF66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l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chemeClr val="bg1"/>
                </a:solidFill>
                <a:cs typeface="MSung Light SC" charset="0"/>
              </a:rPr>
              <a:t>Q = (I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0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-I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90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)/(I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0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+I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90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chemeClr val="bg1"/>
                </a:solidFill>
                <a:cs typeface="MSung Light SC" charset="0"/>
              </a:rPr>
              <a:t>U = (I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45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-I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135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)/(I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45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+I</a:t>
            </a:r>
            <a:r>
              <a:rPr lang="en-GB" sz="2200" baseline="-33000">
                <a:solidFill>
                  <a:schemeClr val="bg1"/>
                </a:solidFill>
                <a:cs typeface="MSung Light SC" charset="0"/>
              </a:rPr>
              <a:t>135</a:t>
            </a:r>
            <a:r>
              <a:rPr lang="en-GB" sz="2200">
                <a:solidFill>
                  <a:schemeClr val="bg1"/>
                </a:solidFill>
                <a:cs typeface="MSung Light SC" charset="0"/>
              </a:rPr>
              <a:t>)</a:t>
            </a:r>
          </a:p>
        </p:txBody>
      </p:sp>
      <p:sp>
        <p:nvSpPr>
          <p:cNvPr id="8264" name="Text Box 72"/>
          <p:cNvSpPr txBox="1">
            <a:spLocks noChangeArrowheads="1"/>
          </p:cNvSpPr>
          <p:nvPr/>
        </p:nvSpPr>
        <p:spPr bwMode="auto">
          <a:xfrm>
            <a:off x="3525838" y="2413000"/>
            <a:ext cx="284162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0</a:t>
            </a:r>
          </a:p>
        </p:txBody>
      </p:sp>
      <p:sp>
        <p:nvSpPr>
          <p:cNvPr id="8265" name="Text Box 73"/>
          <p:cNvSpPr txBox="1">
            <a:spLocks noChangeArrowheads="1"/>
          </p:cNvSpPr>
          <p:nvPr/>
        </p:nvSpPr>
        <p:spPr bwMode="auto">
          <a:xfrm>
            <a:off x="1239838" y="2062163"/>
            <a:ext cx="461962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135</a:t>
            </a:r>
          </a:p>
        </p:txBody>
      </p:sp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2252663" y="1611313"/>
            <a:ext cx="420687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 smtClean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baseline="-33000" dirty="0" smtClean="0">
                <a:solidFill>
                  <a:srgbClr val="FFFFFF"/>
                </a:solidFill>
                <a:cs typeface="MSung Light SC" charset="0"/>
              </a:rPr>
              <a:t>90</a:t>
            </a:r>
            <a:endParaRPr lang="en-GB" sz="1800" baseline="-33000" dirty="0">
              <a:cs typeface="MSung Light SC" charset="0"/>
            </a:endParaRPr>
          </a:p>
        </p:txBody>
      </p:sp>
      <p:sp>
        <p:nvSpPr>
          <p:cNvPr id="8267" name="Text Box 75"/>
          <p:cNvSpPr txBox="1">
            <a:spLocks noChangeArrowheads="1"/>
          </p:cNvSpPr>
          <p:nvPr/>
        </p:nvSpPr>
        <p:spPr bwMode="auto">
          <a:xfrm>
            <a:off x="2844800" y="2112963"/>
            <a:ext cx="42068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45</a:t>
            </a:r>
          </a:p>
        </p:txBody>
      </p:sp>
      <p:sp>
        <p:nvSpPr>
          <p:cNvPr id="8268" name="Text Box 76"/>
          <p:cNvSpPr txBox="1">
            <a:spLocks noChangeArrowheads="1"/>
          </p:cNvSpPr>
          <p:nvPr/>
        </p:nvSpPr>
        <p:spPr bwMode="auto">
          <a:xfrm>
            <a:off x="3581400" y="4724400"/>
            <a:ext cx="609600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0</a:t>
            </a: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(E)</a:t>
            </a:r>
            <a:endParaRPr lang="en-GB" sz="1800" baseline="-33000" dirty="0">
              <a:solidFill>
                <a:srgbClr val="FFFFFF"/>
              </a:solidFill>
              <a:cs typeface="MSung Light SC" charset="0"/>
            </a:endParaRPr>
          </a:p>
        </p:txBody>
      </p:sp>
      <p:sp>
        <p:nvSpPr>
          <p:cNvPr id="8269" name="Text Box 77"/>
          <p:cNvSpPr txBox="1">
            <a:spLocks noChangeArrowheads="1"/>
          </p:cNvSpPr>
          <p:nvPr/>
        </p:nvSpPr>
        <p:spPr bwMode="auto">
          <a:xfrm>
            <a:off x="2924175" y="4329113"/>
            <a:ext cx="42068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45</a:t>
            </a:r>
          </a:p>
        </p:txBody>
      </p:sp>
      <p:sp>
        <p:nvSpPr>
          <p:cNvPr id="8270" name="Text Box 78"/>
          <p:cNvSpPr txBox="1">
            <a:spLocks noChangeArrowheads="1"/>
          </p:cNvSpPr>
          <p:nvPr/>
        </p:nvSpPr>
        <p:spPr bwMode="auto">
          <a:xfrm>
            <a:off x="2282825" y="4006850"/>
            <a:ext cx="61277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90</a:t>
            </a: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(N)</a:t>
            </a:r>
            <a:endParaRPr lang="en-GB" sz="1800" baseline="-33000" dirty="0">
              <a:solidFill>
                <a:srgbClr val="FFFFFF"/>
              </a:solidFill>
              <a:cs typeface="MSung Light SC" charset="0"/>
            </a:endParaRPr>
          </a:p>
        </p:txBody>
      </p:sp>
      <p:sp>
        <p:nvSpPr>
          <p:cNvPr id="8271" name="Text Box 79"/>
          <p:cNvSpPr txBox="1">
            <a:spLocks noChangeArrowheads="1"/>
          </p:cNvSpPr>
          <p:nvPr/>
        </p:nvSpPr>
        <p:spPr bwMode="auto">
          <a:xfrm>
            <a:off x="1079500" y="4206875"/>
            <a:ext cx="461963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FFFFFF"/>
                </a:solidFill>
                <a:cs typeface="MSung Light SC" charset="0"/>
              </a:rPr>
              <a:t>I</a:t>
            </a:r>
            <a:r>
              <a:rPr lang="en-GB" sz="1800" baseline="-33000" dirty="0">
                <a:solidFill>
                  <a:srgbClr val="FFFFFF"/>
                </a:solidFill>
                <a:cs typeface="MSung Light SC" charset="0"/>
              </a:rPr>
              <a:t>135</a:t>
            </a:r>
          </a:p>
        </p:txBody>
      </p:sp>
      <p:sp>
        <p:nvSpPr>
          <p:cNvPr id="8273" name="Line 81"/>
          <p:cNvSpPr>
            <a:spLocks noChangeShapeType="1"/>
          </p:cNvSpPr>
          <p:nvPr/>
        </p:nvSpPr>
        <p:spPr bwMode="auto">
          <a:xfrm>
            <a:off x="990600" y="5105400"/>
            <a:ext cx="2895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74" name="Line 82"/>
          <p:cNvSpPr>
            <a:spLocks noChangeShapeType="1"/>
          </p:cNvSpPr>
          <p:nvPr/>
        </p:nvSpPr>
        <p:spPr bwMode="auto">
          <a:xfrm flipV="1">
            <a:off x="2209800" y="4114800"/>
            <a:ext cx="0" cy="1828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75" name="AutoShape 83"/>
          <p:cNvSpPr>
            <a:spLocks noChangeArrowheads="1"/>
          </p:cNvSpPr>
          <p:nvPr/>
        </p:nvSpPr>
        <p:spPr bwMode="auto">
          <a:xfrm>
            <a:off x="4114800" y="2590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6" name="AutoShape 84"/>
          <p:cNvSpPr>
            <a:spLocks noChangeArrowheads="1"/>
          </p:cNvSpPr>
          <p:nvPr/>
        </p:nvSpPr>
        <p:spPr bwMode="auto">
          <a:xfrm>
            <a:off x="4191000" y="4876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5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Supernovae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463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Pauli (1934) – Neutrino postulation</a:t>
            </a:r>
          </a:p>
          <a:p>
            <a:r>
              <a:rPr lang="en-US" dirty="0" smtClean="0"/>
              <a:t>Bethe &amp; </a:t>
            </a:r>
            <a:r>
              <a:rPr lang="en-US" dirty="0" err="1" smtClean="0"/>
              <a:t>Peierls</a:t>
            </a:r>
            <a:r>
              <a:rPr lang="en-US" dirty="0" smtClean="0"/>
              <a:t> (1934) - </a:t>
            </a:r>
            <a:r>
              <a:rPr lang="en-US" dirty="0"/>
              <a:t>If [there are no new forces] – one can conclude that there is no practically possible way of observing the neutrino </a:t>
            </a:r>
            <a:endParaRPr lang="en-US" dirty="0" smtClean="0"/>
          </a:p>
          <a:p>
            <a:r>
              <a:rPr lang="en-US" dirty="0" smtClean="0"/>
              <a:t>Baade &amp; </a:t>
            </a:r>
            <a:r>
              <a:rPr lang="en-US" dirty="0" err="1" smtClean="0"/>
              <a:t>Zwicky</a:t>
            </a:r>
            <a:r>
              <a:rPr lang="en-US" dirty="0" smtClean="0"/>
              <a:t> (1934) – stars collapsing into neutron stars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With all </a:t>
            </a:r>
            <a:r>
              <a:rPr lang="en-US" dirty="0" smtClean="0"/>
              <a:t>reserve </a:t>
            </a:r>
            <a:r>
              <a:rPr lang="en-US" dirty="0"/>
              <a:t>we advance the view that a super-</a:t>
            </a:r>
            <a:r>
              <a:rPr lang="en-US" dirty="0" smtClean="0"/>
              <a:t>nova represents </a:t>
            </a:r>
            <a:r>
              <a:rPr lang="en-US" dirty="0"/>
              <a:t>the transition of an ordinary </a:t>
            </a:r>
            <a:r>
              <a:rPr lang="en-US" dirty="0" smtClean="0"/>
              <a:t>star into a neutron star, </a:t>
            </a:r>
            <a:r>
              <a:rPr lang="en-US" dirty="0"/>
              <a:t>consisting mainly of </a:t>
            </a:r>
            <a:r>
              <a:rPr lang="en-US" dirty="0" smtClean="0"/>
              <a:t>neutrons</a:t>
            </a:r>
            <a:r>
              <a:rPr lang="en-US" dirty="0"/>
              <a:t>. Such a star may possess a very </a:t>
            </a:r>
            <a:r>
              <a:rPr lang="en-US" dirty="0" smtClean="0"/>
              <a:t>small radius </a:t>
            </a:r>
            <a:r>
              <a:rPr lang="en-US" dirty="0"/>
              <a:t>and an extremely high </a:t>
            </a:r>
            <a:r>
              <a:rPr lang="en-US" dirty="0" smtClean="0"/>
              <a:t>density”</a:t>
            </a:r>
          </a:p>
          <a:p>
            <a:pPr lvl="1"/>
            <a:r>
              <a:rPr lang="en-US" dirty="0" smtClean="0"/>
              <a:t>Supernovae, neutron stars, cosmic rays</a:t>
            </a:r>
          </a:p>
          <a:p>
            <a:r>
              <a:rPr lang="en-US" dirty="0" err="1" smtClean="0"/>
              <a:t>Reines</a:t>
            </a:r>
            <a:r>
              <a:rPr lang="en-US" dirty="0" smtClean="0"/>
              <a:t> &amp; Cowan (1956) – neutrinos detected, using a nuclear reactor; </a:t>
            </a:r>
            <a:r>
              <a:rPr lang="en-US" dirty="0" err="1" smtClean="0"/>
              <a:t>Reines</a:t>
            </a:r>
            <a:r>
              <a:rPr lang="en-US" dirty="0" smtClean="0"/>
              <a:t>, Nobel Prize 1995 (Cowan died in 1974)</a:t>
            </a:r>
          </a:p>
          <a:p>
            <a:r>
              <a:rPr lang="en-US" dirty="0" err="1" smtClean="0"/>
              <a:t>Bahcall</a:t>
            </a:r>
            <a:r>
              <a:rPr lang="en-US" dirty="0" smtClean="0"/>
              <a:t> (1964) -  Only neutrinos, with their extremely small interaction cross sections, can enable us to see into the interior of a star... </a:t>
            </a:r>
          </a:p>
          <a:p>
            <a:r>
              <a:rPr lang="en-US" dirty="0" smtClean="0"/>
              <a:t>Colgate &amp; White (1966), Wilson (1985), </a:t>
            </a:r>
            <a:r>
              <a:rPr lang="en-US" dirty="0" err="1" smtClean="0"/>
              <a:t>Colegate</a:t>
            </a:r>
            <a:r>
              <a:rPr lang="en-US" dirty="0" smtClean="0"/>
              <a:t> &amp; White (1985) – delayed neutrino mechanism – neutrino heating revives stalled shock thereby exploding the star</a:t>
            </a:r>
          </a:p>
          <a:p>
            <a:r>
              <a:rPr lang="en-US" dirty="0" smtClean="0"/>
              <a:t>1987 - nearby Supernova 1987A; Davis and </a:t>
            </a:r>
            <a:r>
              <a:rPr lang="en-US" dirty="0" err="1" smtClean="0"/>
              <a:t>Koshiba</a:t>
            </a:r>
            <a:r>
              <a:rPr lang="en-US" dirty="0" smtClean="0"/>
              <a:t>, 2002 Nobel Prize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746" y="5555880"/>
            <a:ext cx="948038" cy="119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36" y="5590610"/>
            <a:ext cx="869548" cy="1175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8" y="5498543"/>
            <a:ext cx="908269" cy="1284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055" y="5538287"/>
            <a:ext cx="833343" cy="1244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715" y="5472079"/>
            <a:ext cx="1045965" cy="12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2-D </a:t>
            </a:r>
            <a:r>
              <a:rPr lang="en-US" dirty="0" err="1" smtClean="0"/>
              <a:t>vs</a:t>
            </a:r>
            <a:r>
              <a:rPr lang="en-US" dirty="0" smtClean="0"/>
              <a:t> 3-D?</a:t>
            </a:r>
            <a:endParaRPr lang="en-US" dirty="0"/>
          </a:p>
        </p:txBody>
      </p:sp>
      <p:pic>
        <p:nvPicPr>
          <p:cNvPr id="4" name="Picture 3" descr="Screen Shot 2015-07-10 at 2.0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1" y="1922042"/>
            <a:ext cx="3691187" cy="4678542"/>
          </a:xfrm>
          <a:prstGeom prst="rect">
            <a:avLst/>
          </a:prstGeom>
        </p:spPr>
      </p:pic>
      <p:pic>
        <p:nvPicPr>
          <p:cNvPr id="5" name="Picture 4" descr="Screen Shot 2015-07-10 at 2.1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78" y="1922042"/>
            <a:ext cx="4558723" cy="3564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7584" y="5535099"/>
            <a:ext cx="438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If we maintain that </a:t>
            </a:r>
            <a:r>
              <a:rPr lang="en-US" dirty="0" err="1" smtClean="0"/>
              <a:t>CCSNe</a:t>
            </a:r>
            <a:r>
              <a:rPr lang="en-US" dirty="0" smtClean="0"/>
              <a:t> are neutrino-driven, it may be logical to assume that we are missing something essential in the neutrino sector.      </a:t>
            </a:r>
            <a:r>
              <a:rPr lang="en-US" dirty="0" err="1" smtClean="0"/>
              <a:t>Mezzacappa</a:t>
            </a:r>
            <a:r>
              <a:rPr lang="en-US" dirty="0" smtClean="0"/>
              <a:t>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-D, 2-D, or 1-D?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5" y="1285834"/>
            <a:ext cx="2889736" cy="2889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14" y="1217190"/>
            <a:ext cx="3985648" cy="3172064"/>
          </a:xfrm>
          <a:prstGeom prst="rect">
            <a:avLst/>
          </a:prstGeom>
        </p:spPr>
      </p:pic>
      <p:pic>
        <p:nvPicPr>
          <p:cNvPr id="6" name="Picture 5" descr="Screen Shot 2015-07-10 at 1.40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59" y="4552799"/>
            <a:ext cx="3680203" cy="2061750"/>
          </a:xfrm>
          <a:prstGeom prst="rect">
            <a:avLst/>
          </a:prstGeom>
        </p:spPr>
      </p:pic>
      <p:pic>
        <p:nvPicPr>
          <p:cNvPr id="7" name="Picture 6" descr="Screen Shot 2015-07-10 at 1.41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1" y="4719299"/>
            <a:ext cx="4679466" cy="18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3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37" y="661445"/>
            <a:ext cx="6350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7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Observational Constraints - </a:t>
            </a:r>
            <a:br>
              <a:rPr lang="en-US" dirty="0" smtClean="0"/>
            </a:br>
            <a:r>
              <a:rPr lang="en-US" dirty="0" smtClean="0"/>
              <a:t>What can JUNO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340"/>
            <a:ext cx="8229600" cy="4525963"/>
          </a:xfrm>
        </p:spPr>
        <p:txBody>
          <a:bodyPr/>
          <a:lstStyle/>
          <a:p>
            <a:r>
              <a:rPr lang="en-US" dirty="0" smtClean="0"/>
              <a:t>Shock Breakout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07" y="2423932"/>
            <a:ext cx="7511705" cy="33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80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takes 20 min – 2 hours for the shock to breakout of the surface of the star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Enough time to alert ground-based optical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3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</a:t>
            </a:r>
            <a:r>
              <a:rPr lang="en-US" dirty="0" err="1" smtClean="0"/>
              <a:t>Followup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XIAN – (York, Wang, et al. 2008)</a:t>
            </a:r>
          </a:p>
          <a:p>
            <a:pPr lvl="1"/>
            <a:r>
              <a:rPr lang="en-US" dirty="0" err="1"/>
              <a:t>eXtreme</a:t>
            </a:r>
            <a:r>
              <a:rPr lang="en-US" dirty="0"/>
              <a:t> Imaging Antarctic Network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zh-CN" altLang="en-US" dirty="0" smtClean="0"/>
              <a:t>大视场望远镜阵</a:t>
            </a:r>
            <a:r>
              <a:rPr lang="en-US" altLang="zh-CN" dirty="0" smtClean="0"/>
              <a:t> </a:t>
            </a:r>
            <a:r>
              <a:rPr lang="zh-CN" altLang="en-US" dirty="0" smtClean="0"/>
              <a:t>－</a:t>
            </a:r>
            <a:r>
              <a:rPr lang="en-US" altLang="zh-CN" dirty="0" smtClean="0"/>
              <a:t> </a:t>
            </a:r>
            <a:r>
              <a:rPr lang="zh-CN" altLang="en-US" dirty="0" smtClean="0"/>
              <a:t>紫台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8786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2.3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9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265" y="1578820"/>
            <a:ext cx="202681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XIAN</a:t>
            </a:r>
          </a:p>
          <a:p>
            <a:endParaRPr lang="en-US" sz="7200" dirty="0"/>
          </a:p>
          <a:p>
            <a:r>
              <a:rPr lang="en-US" sz="3600" dirty="0" smtClean="0"/>
              <a:t>-AST3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5" y="4324594"/>
            <a:ext cx="2028882" cy="13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07-10 at 2.4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6477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0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7-10 at 2.3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80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</a:t>
            </a:r>
            <a:r>
              <a:rPr lang="en-US" dirty="0" err="1" smtClean="0"/>
              <a:t>Followup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zh-CN" altLang="en-US" dirty="0" smtClean="0"/>
              <a:t>大视场望远镜阵</a:t>
            </a:r>
            <a:r>
              <a:rPr lang="en-US" altLang="zh-CN" dirty="0" smtClean="0"/>
              <a:t> </a:t>
            </a:r>
            <a:r>
              <a:rPr lang="zh-CN" altLang="en-US" dirty="0" smtClean="0"/>
              <a:t>－</a:t>
            </a:r>
            <a:r>
              <a:rPr lang="en-US" altLang="zh-CN" dirty="0" smtClean="0"/>
              <a:t> </a:t>
            </a:r>
            <a:r>
              <a:rPr lang="zh-CN" altLang="en-US" dirty="0" smtClean="0"/>
              <a:t>紫台</a:t>
            </a:r>
            <a:endParaRPr lang="en-US" altLang="zh-CN" dirty="0" smtClean="0"/>
          </a:p>
          <a:p>
            <a:r>
              <a:rPr lang="zh-CN" altLang="en-US" dirty="0" smtClean="0"/>
              <a:t>新疆、红河、姚安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共</a:t>
            </a:r>
            <a:r>
              <a:rPr lang="en-US" altLang="zh-CN" dirty="0" smtClean="0"/>
              <a:t>~20000</a:t>
            </a:r>
            <a:r>
              <a:rPr lang="zh-CN" altLang="en-US" dirty="0" smtClean="0"/>
              <a:t>平方度</a:t>
            </a:r>
            <a:endParaRPr lang="en-US" altLang="zh-CN" dirty="0" smtClean="0"/>
          </a:p>
          <a:p>
            <a:pPr lvl="1"/>
            <a:r>
              <a:rPr lang="zh-CN" altLang="zh-CN" dirty="0" smtClean="0"/>
              <a:t>3</a:t>
            </a:r>
            <a:r>
              <a:rPr lang="en-US" altLang="zh-CN" dirty="0" smtClean="0"/>
              <a:t>0cm aperture</a:t>
            </a:r>
          </a:p>
          <a:p>
            <a:pPr lvl="1"/>
            <a:r>
              <a:rPr lang="zh-CN" altLang="en-US" dirty="0" smtClean="0"/>
              <a:t>在第</a:t>
            </a:r>
            <a:r>
              <a:rPr lang="en-US" altLang="zh-CN" dirty="0" smtClean="0"/>
              <a:t>1</a:t>
            </a:r>
            <a:r>
              <a:rPr lang="zh-CN" altLang="en-US" dirty="0" smtClean="0"/>
              <a:t>秒发现银河系超新星的概率：</a:t>
            </a:r>
            <a:r>
              <a:rPr lang="en-US" altLang="zh-CN" dirty="0" smtClean="0"/>
              <a:t>1/3</a:t>
            </a:r>
            <a:r>
              <a:rPr lang="zh-CN" altLang="en-US" dirty="0" smtClean="0"/>
              <a:t>*</a:t>
            </a:r>
            <a:r>
              <a:rPr lang="en-US" altLang="zh-CN" dirty="0" smtClean="0"/>
              <a:t>10000.</a:t>
            </a:r>
            <a:r>
              <a:rPr lang="zh-CN" altLang="en-US" dirty="0" smtClean="0"/>
              <a:t>／</a:t>
            </a:r>
            <a:r>
              <a:rPr lang="en-US" altLang="zh-CN" dirty="0" smtClean="0"/>
              <a:t>40000. </a:t>
            </a:r>
            <a:r>
              <a:rPr lang="zh-CN" altLang="en-US" dirty="0" smtClean="0"/>
              <a:t>＊</a:t>
            </a:r>
            <a:r>
              <a:rPr lang="en-US" altLang="zh-CN" dirty="0" smtClean="0"/>
              <a:t>0</a:t>
            </a:r>
            <a:r>
              <a:rPr lang="zh-CN" altLang="en-US" dirty="0" smtClean="0"/>
              <a:t>.</a:t>
            </a:r>
            <a:r>
              <a:rPr lang="en-US" altLang="zh-CN" dirty="0" smtClean="0"/>
              <a:t>7</a:t>
            </a:r>
            <a:r>
              <a:rPr lang="zh-CN" altLang="en-US" dirty="0" smtClean="0"/>
              <a:t> ＝</a:t>
            </a:r>
            <a:r>
              <a:rPr lang="en-US" altLang="zh-CN" dirty="0" smtClean="0"/>
              <a:t> 5%</a:t>
            </a:r>
          </a:p>
          <a:p>
            <a:pPr lvl="1"/>
            <a:r>
              <a:rPr lang="zh-CN" altLang="en-US" dirty="0" smtClean="0"/>
              <a:t>在第</a:t>
            </a:r>
            <a:r>
              <a:rPr lang="en-US" altLang="zh-CN" dirty="0" smtClean="0"/>
              <a:t>2</a:t>
            </a:r>
            <a:r>
              <a:rPr lang="zh-CN" altLang="en-US" dirty="0" smtClean="0"/>
              <a:t>天发现银河系超新星的概率：</a:t>
            </a:r>
            <a:r>
              <a:rPr lang="en-US" altLang="zh-CN" dirty="0" smtClean="0"/>
              <a:t>18000.</a:t>
            </a:r>
            <a:r>
              <a:rPr lang="zh-CN" altLang="en-US" dirty="0" smtClean="0"/>
              <a:t>／</a:t>
            </a:r>
            <a:r>
              <a:rPr lang="en-US" altLang="zh-CN" dirty="0" smtClean="0"/>
              <a:t>40000.</a:t>
            </a:r>
            <a:r>
              <a:rPr lang="zh-CN" altLang="en-US" dirty="0" smtClean="0"/>
              <a:t>＊</a:t>
            </a:r>
            <a:r>
              <a:rPr lang="en-US" altLang="zh-CN" dirty="0" smtClean="0"/>
              <a:t>0.7 </a:t>
            </a:r>
            <a:r>
              <a:rPr lang="zh-CN" altLang="en-US" dirty="0" smtClean="0"/>
              <a:t>＝</a:t>
            </a:r>
            <a:r>
              <a:rPr lang="en-US" altLang="zh-CN" dirty="0" smtClean="0"/>
              <a:t> 30%</a:t>
            </a:r>
          </a:p>
          <a:p>
            <a:pPr lvl="1"/>
            <a:r>
              <a:rPr lang="en-US" altLang="zh-CN" dirty="0" smtClean="0"/>
              <a:t>17 mag in 10 min</a:t>
            </a:r>
          </a:p>
        </p:txBody>
      </p:sp>
    </p:spTree>
    <p:extLst>
      <p:ext uri="{BB962C8B-B14F-4D97-AF65-F5344CB8AC3E}">
        <p14:creationId xmlns:p14="http://schemas.microsoft.com/office/powerpoint/2010/main" val="330285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AST3 can follow any candidates during Austral winter</a:t>
            </a:r>
          </a:p>
          <a:p>
            <a:endParaRPr lang="en-US" dirty="0"/>
          </a:p>
          <a:p>
            <a:r>
              <a:rPr lang="en-US" dirty="0" smtClean="0"/>
              <a:t>Small telescope networks (LCOGT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LSST</a:t>
            </a:r>
          </a:p>
          <a:p>
            <a:endParaRPr lang="en-US" dirty="0"/>
          </a:p>
          <a:p>
            <a:r>
              <a:rPr lang="en-US" dirty="0" smtClean="0"/>
              <a:t>ASKAP (Radio; SKA Prototype) 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0172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they would not work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progenitor stars are very small in size</a:t>
            </a:r>
          </a:p>
          <a:p>
            <a:endParaRPr lang="en-US" dirty="0"/>
          </a:p>
          <a:p>
            <a:r>
              <a:rPr lang="en-US" dirty="0" smtClean="0"/>
              <a:t>The shock breakouts are very hot</a:t>
            </a:r>
          </a:p>
          <a:p>
            <a:endParaRPr lang="en-US" dirty="0"/>
          </a:p>
          <a:p>
            <a:r>
              <a:rPr lang="en-US" dirty="0" smtClean="0"/>
              <a:t>AST3, XIAN, PANSTARRs, LSST </a:t>
            </a:r>
            <a:r>
              <a:rPr lang="en-US" dirty="0" err="1" smtClean="0"/>
              <a:t>etc</a:t>
            </a:r>
            <a:r>
              <a:rPr lang="en-US" dirty="0" smtClean="0"/>
              <a:t>, are unlikely to catch the initial burst in the wavelength you want to observe – Gamma; X-ray; UV</a:t>
            </a:r>
          </a:p>
          <a:p>
            <a:endParaRPr lang="en-US" dirty="0"/>
          </a:p>
          <a:p>
            <a:r>
              <a:rPr lang="en-US" dirty="0" smtClean="0"/>
              <a:t>Swift?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0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22"/>
            <a:ext cx="8229600" cy="1143000"/>
          </a:xfrm>
        </p:spPr>
        <p:txBody>
          <a:bodyPr/>
          <a:lstStyle/>
          <a:p>
            <a:r>
              <a:rPr lang="en-US" dirty="0" smtClean="0"/>
              <a:t>UV in Space</a:t>
            </a:r>
            <a:endParaRPr lang="en-US" dirty="0"/>
          </a:p>
        </p:txBody>
      </p:sp>
      <p:pic>
        <p:nvPicPr>
          <p:cNvPr id="4" name="Picture 3" descr="Screen Shot 2015-07-10 at 2.5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" y="1064027"/>
            <a:ext cx="914400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Optical </a:t>
            </a:r>
            <a:r>
              <a:rPr lang="en-US" altLang="zh-CN" dirty="0" err="1" smtClean="0"/>
              <a:t>Followup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091" y="982401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Neutrino Trigger – Wide field rapid follow up</a:t>
            </a:r>
          </a:p>
          <a:p>
            <a:pPr lvl="1"/>
            <a:r>
              <a:rPr lang="en-US" dirty="0" smtClean="0"/>
              <a:t>For Supergiant (Type </a:t>
            </a:r>
            <a:r>
              <a:rPr lang="en-US" dirty="0" err="1" smtClean="0"/>
              <a:t>IIp</a:t>
            </a:r>
            <a:r>
              <a:rPr lang="en-US" dirty="0" smtClean="0"/>
              <a:t>) – up to 2 hour</a:t>
            </a:r>
          </a:p>
          <a:p>
            <a:pPr lvl="1"/>
            <a:r>
              <a:rPr lang="en-US" dirty="0" smtClean="0"/>
              <a:t>For WR Stars (Type </a:t>
            </a:r>
            <a:r>
              <a:rPr lang="en-US" dirty="0" err="1" smtClean="0"/>
              <a:t>Ib</a:t>
            </a:r>
            <a:r>
              <a:rPr lang="en-US" dirty="0" smtClean="0"/>
              <a:t>/c) – ~ 10 minutes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35" y="3400308"/>
            <a:ext cx="4599891" cy="3056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091" y="647383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Chevalier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2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Neutrino detection is critical for supernova physics</a:t>
            </a:r>
          </a:p>
          <a:p>
            <a:r>
              <a:rPr lang="en-US" dirty="0" smtClean="0"/>
              <a:t>Supernova physics may be missing some important physics, about neutrinos or about driving mechanisms</a:t>
            </a:r>
          </a:p>
          <a:p>
            <a:r>
              <a:rPr lang="en-US" dirty="0" smtClean="0"/>
              <a:t>In the future, optical follow up can be done within minutes after JUNO trigger, but the best observing window is not in the optical</a:t>
            </a:r>
          </a:p>
          <a:p>
            <a:r>
              <a:rPr lang="en-US" dirty="0" smtClean="0"/>
              <a:t>UV observations reveals the surface of the stars, and the temperatures of the shock breakout</a:t>
            </a:r>
          </a:p>
          <a:p>
            <a:r>
              <a:rPr lang="en-US" dirty="0" smtClean="0"/>
              <a:t>Soft X-ray? (Shock breakout; Blue Supergiant such as of SN 1987A; CSM interaction)</a:t>
            </a:r>
          </a:p>
          <a:p>
            <a:r>
              <a:rPr lang="en-US" dirty="0" smtClean="0"/>
              <a:t>Gamma? (Radioactive decay)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3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Core-Collapse,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Multi-Dimensional Simulation</a:t>
            </a:r>
          </a:p>
          <a:p>
            <a:endParaRPr lang="en-US" dirty="0"/>
          </a:p>
          <a:p>
            <a:r>
              <a:rPr lang="en-US" dirty="0" smtClean="0"/>
              <a:t>To Explode or, Not</a:t>
            </a:r>
          </a:p>
          <a:p>
            <a:pPr lvl="1"/>
            <a:r>
              <a:rPr lang="en-US" dirty="0" smtClean="0"/>
              <a:t>1-D: Most do not explode, except an 8.8 Mo model</a:t>
            </a:r>
          </a:p>
          <a:p>
            <a:pPr lvl="1"/>
            <a:r>
              <a:rPr lang="en-US" dirty="0" smtClean="0"/>
              <a:t>2-D: similar to 1-D</a:t>
            </a:r>
          </a:p>
          <a:p>
            <a:pPr lvl="1"/>
            <a:r>
              <a:rPr lang="en-US" dirty="0" smtClean="0"/>
              <a:t>3-D: Some found it makes it easier (e.g. </a:t>
            </a:r>
            <a:r>
              <a:rPr lang="en-US" dirty="0" err="1" smtClean="0"/>
              <a:t>Mezzacappa</a:t>
            </a:r>
            <a:r>
              <a:rPr lang="en-US" dirty="0" smtClean="0"/>
              <a:t> group), some found it harder (e.g. </a:t>
            </a:r>
            <a:r>
              <a:rPr lang="en-US" dirty="0" err="1" smtClean="0"/>
              <a:t>Janka</a:t>
            </a:r>
            <a:r>
              <a:rPr lang="en-US" dirty="0" smtClean="0"/>
              <a:t> group)</a:t>
            </a:r>
          </a:p>
          <a:p>
            <a:endParaRPr lang="en-US" dirty="0"/>
          </a:p>
          <a:p>
            <a:r>
              <a:rPr lang="en-US" dirty="0" smtClean="0"/>
              <a:t>Instability, Asymmetry</a:t>
            </a:r>
          </a:p>
          <a:p>
            <a:pPr lvl="1"/>
            <a:r>
              <a:rPr lang="en-US" dirty="0" smtClean="0"/>
              <a:t>Explosions of ~ 0.3 – 0.9 foe (</a:t>
            </a:r>
            <a:r>
              <a:rPr lang="en-US" dirty="0" err="1" smtClean="0"/>
              <a:t>Mezzacappa</a:t>
            </a:r>
            <a:r>
              <a:rPr lang="en-US" dirty="0" smtClean="0"/>
              <a:t> et al.)</a:t>
            </a:r>
          </a:p>
          <a:p>
            <a:endParaRPr lang="en-US" dirty="0" smtClean="0"/>
          </a:p>
          <a:p>
            <a:r>
              <a:rPr lang="en-US" dirty="0" smtClean="0"/>
              <a:t>10foe? (Do not exists in theory)</a:t>
            </a:r>
          </a:p>
          <a:p>
            <a:endParaRPr lang="en-US" dirty="0"/>
          </a:p>
          <a:p>
            <a:r>
              <a:rPr lang="en-US" dirty="0" smtClean="0"/>
              <a:t>Rotation (some say it is not important)</a:t>
            </a:r>
          </a:p>
          <a:p>
            <a:endParaRPr lang="en-US" dirty="0"/>
          </a:p>
          <a:p>
            <a:r>
              <a:rPr lang="en-US" dirty="0" smtClean="0"/>
              <a:t>Magnetic Field (Le Blanc &amp; Wilson mechanism; Wheeler et al. 2000) – related to 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5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1260" y="2108071"/>
            <a:ext cx="7945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</a:t>
            </a:r>
            <a:r>
              <a:rPr lang="en-US" sz="4000" dirty="0" smtClean="0">
                <a:solidFill>
                  <a:srgbClr val="FF0000"/>
                </a:solidFill>
              </a:rPr>
              <a:t>o current simulation has produced a successful 10</a:t>
            </a:r>
            <a:r>
              <a:rPr lang="en-US" sz="4000" baseline="30000" dirty="0" smtClean="0">
                <a:solidFill>
                  <a:srgbClr val="FF0000"/>
                </a:solidFill>
              </a:rPr>
              <a:t>51</a:t>
            </a:r>
            <a:r>
              <a:rPr lang="en-US" sz="4000" dirty="0" smtClean="0">
                <a:solidFill>
                  <a:srgbClr val="FF0000"/>
                </a:solidFill>
              </a:rPr>
              <a:t> erg supernova.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3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Asymmetric Supernovae - Paradigm Shift?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Polarimetry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Neutron Star Kick</a:t>
            </a:r>
          </a:p>
          <a:p>
            <a:endParaRPr lang="en-US" dirty="0"/>
          </a:p>
          <a:p>
            <a:r>
              <a:rPr lang="en-US" dirty="0" smtClean="0"/>
              <a:t>SN 1987A</a:t>
            </a:r>
          </a:p>
          <a:p>
            <a:endParaRPr lang="en-US" dirty="0"/>
          </a:p>
          <a:p>
            <a:r>
              <a:rPr lang="en-US" dirty="0" smtClean="0"/>
              <a:t>Do Jets occur in </a:t>
            </a:r>
            <a:r>
              <a:rPr lang="en-US" dirty="0" err="1" smtClean="0"/>
              <a:t>SNe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762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07-10 at 1.2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6670865" cy="4815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488" y="5561081"/>
            <a:ext cx="32111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Supersonic jets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Magnetorotational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Does </a:t>
            </a:r>
            <a:r>
              <a:rPr lang="en-US" dirty="0"/>
              <a:t>not depend on </a:t>
            </a:r>
            <a:r>
              <a:rPr lang="en-US" dirty="0" smtClean="0"/>
              <a:t>neutrino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488" y="3610449"/>
            <a:ext cx="209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Khokhlov</a:t>
            </a:r>
            <a:r>
              <a:rPr lang="en-US" dirty="0" smtClean="0"/>
              <a:t> et al. 1999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0566" y="5596291"/>
            <a:ext cx="4237057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Angular </a:t>
            </a:r>
            <a:r>
              <a:rPr lang="en-US" dirty="0"/>
              <a:t>m</a:t>
            </a:r>
            <a:r>
              <a:rPr lang="en-US" dirty="0" smtClean="0"/>
              <a:t>omentum barrier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Jittering-Jet (</a:t>
            </a:r>
            <a:r>
              <a:rPr lang="en-US" dirty="0" err="1" smtClean="0"/>
              <a:t>Papish</a:t>
            </a:r>
            <a:r>
              <a:rPr lang="en-US" dirty="0" smtClean="0"/>
              <a:t> &amp; </a:t>
            </a:r>
            <a:r>
              <a:rPr lang="en-US" dirty="0" err="1" smtClean="0"/>
              <a:t>Soker</a:t>
            </a:r>
            <a:r>
              <a:rPr lang="en-US" dirty="0" smtClean="0"/>
              <a:t> 2011, 2014)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87589" y="3416360"/>
            <a:ext cx="31300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Jets: Relativistic – GRB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….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..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Jets: Supersonic – Normal </a:t>
            </a:r>
            <a:r>
              <a:rPr lang="en-US" dirty="0" err="1" smtClean="0">
                <a:solidFill>
                  <a:srgbClr val="FF0000"/>
                </a:solidFill>
              </a:rPr>
              <a:t>SNe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0865" y="1621354"/>
            <a:ext cx="1889986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simple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a Jet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GRB</a:t>
            </a:r>
          </a:p>
          <a:p>
            <a:endParaRPr lang="en-US" dirty="0"/>
          </a:p>
          <a:p>
            <a:r>
              <a:rPr lang="en-US" dirty="0" smtClean="0"/>
              <a:t>An Explosion?</a:t>
            </a:r>
          </a:p>
          <a:p>
            <a:endParaRPr lang="en-US" dirty="0"/>
          </a:p>
          <a:p>
            <a:r>
              <a:rPr lang="en-US" dirty="0" smtClean="0"/>
              <a:t>Beamed Neutrino?</a:t>
            </a:r>
          </a:p>
          <a:p>
            <a:pPr lvl="1"/>
            <a:r>
              <a:rPr lang="en-US" dirty="0" smtClean="0"/>
              <a:t>Boosted energy</a:t>
            </a:r>
          </a:p>
          <a:p>
            <a:pPr lvl="1"/>
            <a:r>
              <a:rPr lang="en-US" dirty="0" smtClean="0"/>
              <a:t>Boosted luminosity/Beaming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7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 1987A</a:t>
            </a:r>
          </a:p>
          <a:p>
            <a:endParaRPr lang="en-US" dirty="0"/>
          </a:p>
          <a:p>
            <a:r>
              <a:rPr lang="en-US" dirty="0" err="1" smtClean="0"/>
              <a:t>Pulasar</a:t>
            </a:r>
            <a:r>
              <a:rPr lang="en-US" dirty="0" smtClean="0"/>
              <a:t> kick</a:t>
            </a:r>
          </a:p>
          <a:p>
            <a:endParaRPr lang="en-US" dirty="0"/>
          </a:p>
          <a:p>
            <a:r>
              <a:rPr lang="en-US" dirty="0" err="1" smtClean="0"/>
              <a:t>Polarimetry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0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1261</Words>
  <Application>Microsoft Macintosh PowerPoint</Application>
  <PresentationFormat>On-screen Show (4:3)</PresentationFormat>
  <Paragraphs>186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超新星不对称与中微子</vt:lpstr>
      <vt:lpstr>Physics of Supernovae</vt:lpstr>
      <vt:lpstr>PowerPoint Presentation</vt:lpstr>
      <vt:lpstr>Core-Collapse, Does it Work?</vt:lpstr>
      <vt:lpstr>PowerPoint Presentation</vt:lpstr>
      <vt:lpstr>Asymmetric Supernovae - Paradigm Shift?</vt:lpstr>
      <vt:lpstr>PowerPoint Presentation</vt:lpstr>
      <vt:lpstr>What Can a Jet Do?</vt:lpstr>
      <vt:lpstr>Observations</vt:lpstr>
      <vt:lpstr>SN 1987A</vt:lpstr>
      <vt:lpstr>PowerPoint Presentation</vt:lpstr>
      <vt:lpstr>PowerPoint Presentation</vt:lpstr>
      <vt:lpstr>PowerPoint Presentation</vt:lpstr>
      <vt:lpstr>Nice jet, but the new data do not agree …</vt:lpstr>
      <vt:lpstr>PowerPoint Presentation</vt:lpstr>
      <vt:lpstr>Really?</vt:lpstr>
      <vt:lpstr>Polarimetry</vt:lpstr>
      <vt:lpstr>Asymmetry Creates Polarization</vt:lpstr>
      <vt:lpstr>The Concept of Dominant Axis</vt:lpstr>
      <vt:lpstr>2-D vs 3-D?</vt:lpstr>
      <vt:lpstr>3-D, 2-D, or 1-D?</vt:lpstr>
      <vt:lpstr>PowerPoint Presentation</vt:lpstr>
      <vt:lpstr>Observational Constraints -  What can JUNO do?</vt:lpstr>
      <vt:lpstr>PowerPoint Presentation</vt:lpstr>
      <vt:lpstr>PowerPoint Presentation</vt:lpstr>
      <vt:lpstr>Optical Followup</vt:lpstr>
      <vt:lpstr>PowerPoint Presentation</vt:lpstr>
      <vt:lpstr>PowerPoint Presentation</vt:lpstr>
      <vt:lpstr>PowerPoint Presentation</vt:lpstr>
      <vt:lpstr>Optical Followup</vt:lpstr>
      <vt:lpstr>Follow up observations</vt:lpstr>
      <vt:lpstr>But they would not work …</vt:lpstr>
      <vt:lpstr>UV in Space</vt:lpstr>
      <vt:lpstr>Optical Followup</vt:lpstr>
      <vt:lpstr>Summary</vt:lpstr>
    </vt:vector>
  </TitlesOfParts>
  <Company>Texas A&amp;M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超新星不对称与中微子</dc:title>
  <dc:creator>Lifan Wang</dc:creator>
  <cp:lastModifiedBy>Lifan Wang</cp:lastModifiedBy>
  <cp:revision>32</cp:revision>
  <dcterms:created xsi:type="dcterms:W3CDTF">2015-07-10T01:16:59Z</dcterms:created>
  <dcterms:modified xsi:type="dcterms:W3CDTF">2015-07-10T08:49:27Z</dcterms:modified>
</cp:coreProperties>
</file>