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6" r:id="rId13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5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2015/7/11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07504" y="116632"/>
            <a:ext cx="8928992" cy="1470025"/>
          </a:xfrm>
        </p:spPr>
        <p:txBody>
          <a:bodyPr>
            <a:normAutofit/>
          </a:bodyPr>
          <a:lstStyle/>
          <a:p>
            <a:pPr algn="l"/>
            <a:r>
              <a:rPr lang="zh-CN" altLang="en-US" sz="3600" b="1" dirty="0"/>
              <a:t>夸克集团星的冷却：理解</a:t>
            </a:r>
            <a:r>
              <a:rPr lang="en-US" altLang="zh-CN" sz="3600" b="1" dirty="0"/>
              <a:t>SN1987A</a:t>
            </a:r>
            <a:r>
              <a:rPr lang="zh-CN" altLang="en-US" sz="3600" b="1" dirty="0"/>
              <a:t>中微子暴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31640" y="1268760"/>
            <a:ext cx="6400800" cy="1752600"/>
          </a:xfrm>
        </p:spPr>
        <p:txBody>
          <a:bodyPr>
            <a:norm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袁懋   北师大天文系</a:t>
            </a:r>
            <a:endParaRPr lang="zh-CN" alt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3568" y="2276872"/>
            <a:ext cx="79928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/>
              <a:t>未探测到的致密星</a:t>
            </a:r>
            <a:r>
              <a:rPr lang="en-US" altLang="zh-CN" sz="2800" dirty="0"/>
              <a:t>——</a:t>
            </a:r>
            <a:r>
              <a:rPr lang="zh-CN" altLang="en-US" sz="2800" dirty="0"/>
              <a:t>夸克集团星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altLang="zh-CN" sz="2800" dirty="0" smtClean="0"/>
              <a:t>SN1987A</a:t>
            </a:r>
            <a:r>
              <a:rPr lang="zh-CN" altLang="en-US" sz="2800" dirty="0" smtClean="0"/>
              <a:t>中微子暴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zh-CN" altLang="en-US" sz="2800" dirty="0" smtClean="0"/>
              <a:t>夸克集团星的中微子能量损失问题</a:t>
            </a:r>
            <a:endParaRPr lang="en-US" altLang="zh-CN" sz="2800" dirty="0" smtClean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altLang="zh-CN" sz="2800" dirty="0" smtClean="0"/>
          </a:p>
        </p:txBody>
      </p:sp>
    </p:spTree>
    <p:extLst>
      <p:ext uri="{BB962C8B-B14F-4D97-AF65-F5344CB8AC3E}">
        <p14:creationId xmlns:p14="http://schemas.microsoft.com/office/powerpoint/2010/main" val="209379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zh-CN" altLang="en-US" sz="4000" b="1" dirty="0"/>
              <a:t>夸克集团星的中微子能量损失问题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836712"/>
            <a:ext cx="8229600" cy="5289451"/>
          </a:xfrm>
        </p:spPr>
        <p:txBody>
          <a:bodyPr/>
          <a:lstStyle/>
          <a:p>
            <a:pPr marL="0" indent="0">
              <a:buNone/>
            </a:pPr>
            <a:r>
              <a:rPr lang="zh-CN" altLang="en-US" sz="2800" dirty="0" smtClean="0"/>
              <a:t>夸克集团星低热容模型</a:t>
            </a:r>
            <a:endParaRPr lang="en-US" altLang="zh-CN" sz="2800" dirty="0" smtClean="0"/>
          </a:p>
          <a:p>
            <a:pPr marL="0" indent="0">
              <a:buNone/>
            </a:pPr>
            <a:endParaRPr lang="en-US" altLang="zh-CN" dirty="0" smtClean="0"/>
          </a:p>
          <a:p>
            <a:pPr marL="0" indent="0">
              <a:buNone/>
            </a:pPr>
            <a:endParaRPr lang="zh-CN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24745"/>
            <a:ext cx="11521280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005065"/>
            <a:ext cx="8640960" cy="29027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2223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-99392"/>
            <a:ext cx="13177464" cy="67687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688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zh-CN" altLang="en-US" dirty="0"/>
              <a:t/>
            </a:r>
            <a:br>
              <a:rPr lang="zh-CN" altLang="en-US" dirty="0"/>
            </a:br>
            <a:endParaRPr lang="zh-CN" altLang="en-US" dirty="0"/>
          </a:p>
        </p:txBody>
      </p:sp>
      <p:sp>
        <p:nvSpPr>
          <p:cNvPr id="4" name="矩形 3"/>
          <p:cNvSpPr/>
          <p:nvPr/>
        </p:nvSpPr>
        <p:spPr>
          <a:xfrm>
            <a:off x="2915816" y="2276872"/>
            <a:ext cx="374036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96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谢谢</a:t>
            </a:r>
          </a:p>
        </p:txBody>
      </p:sp>
    </p:spTree>
    <p:extLst>
      <p:ext uri="{BB962C8B-B14F-4D97-AF65-F5344CB8AC3E}">
        <p14:creationId xmlns:p14="http://schemas.microsoft.com/office/powerpoint/2010/main" val="3603626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rmAutofit/>
          </a:bodyPr>
          <a:lstStyle/>
          <a:p>
            <a:pPr marL="571500" indent="-571500">
              <a:buFont typeface="Wingdings" panose="05000000000000000000" pitchFamily="2" charset="2"/>
              <a:buChar char="Ø"/>
            </a:pPr>
            <a:r>
              <a:rPr lang="zh-CN" altLang="en-US" sz="3600" b="1" dirty="0"/>
              <a:t>未探测到的致密星</a:t>
            </a:r>
            <a:r>
              <a:rPr lang="en-US" altLang="zh-CN" sz="3600" b="1" dirty="0"/>
              <a:t>——</a:t>
            </a:r>
            <a:r>
              <a:rPr lang="zh-CN" altLang="en-US" sz="3600" b="1" dirty="0"/>
              <a:t>夸克集团星</a:t>
            </a:r>
            <a:r>
              <a:rPr lang="zh-CN" altLang="en-US" sz="3600" dirty="0"/>
              <a:t>？</a:t>
            </a:r>
            <a:r>
              <a:rPr lang="zh-CN" altLang="en-US" sz="3200" dirty="0"/>
              <a:t/>
            </a:r>
            <a:br>
              <a:rPr lang="zh-CN" altLang="en-US" sz="3200" dirty="0"/>
            </a:br>
            <a:endParaRPr lang="zh-CN" altLang="en-US" sz="3200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67544" y="1105376"/>
            <a:ext cx="8229600" cy="5145435"/>
          </a:xfrm>
        </p:spPr>
        <p:txBody>
          <a:bodyPr/>
          <a:lstStyle/>
          <a:p>
            <a:pPr marL="0" indent="0">
              <a:buNone/>
            </a:pPr>
            <a:r>
              <a:rPr lang="en-US" altLang="zh-CN" b="1" dirty="0" smtClean="0"/>
              <a:t>II</a:t>
            </a:r>
            <a:r>
              <a:rPr lang="zh-CN" altLang="en-US" b="1" dirty="0" smtClean="0"/>
              <a:t>型超新星爆发             致密星残骸</a:t>
            </a:r>
            <a:endParaRPr lang="en-US" altLang="zh-CN" b="1" dirty="0" smtClean="0"/>
          </a:p>
          <a:p>
            <a:pPr marL="0" indent="0">
              <a:buNone/>
            </a:pPr>
            <a:r>
              <a:rPr lang="en-US" altLang="zh-CN" dirty="0"/>
              <a:t> </a:t>
            </a:r>
            <a:r>
              <a:rPr lang="en-US" altLang="zh-CN" dirty="0" smtClean="0"/>
              <a:t>       </a:t>
            </a:r>
            <a:r>
              <a:rPr lang="zh-CN" altLang="en-US" sz="2800" dirty="0" smtClean="0">
                <a:latin typeface="+mn-ea"/>
              </a:rPr>
              <a:t>中子星（脉冲星，夸克星，</a:t>
            </a:r>
            <a:r>
              <a:rPr lang="en-US" altLang="zh-CN" sz="2800" dirty="0" err="1" smtClean="0">
                <a:latin typeface="+mn-ea"/>
              </a:rPr>
              <a:t>etc</a:t>
            </a:r>
            <a:r>
              <a:rPr lang="zh-CN" altLang="en-US" sz="2800" dirty="0" smtClean="0">
                <a:latin typeface="+mn-ea"/>
              </a:rPr>
              <a:t>）、黑洞</a:t>
            </a: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endParaRPr lang="en-US" altLang="zh-CN" sz="2800" dirty="0" smtClean="0">
              <a:latin typeface="+mn-ea"/>
            </a:endParaRPr>
          </a:p>
          <a:p>
            <a:pPr marL="0" indent="0">
              <a:buNone/>
            </a:pPr>
            <a:r>
              <a:rPr lang="en-US" altLang="zh-CN" sz="2800" dirty="0" smtClean="0">
                <a:latin typeface="+mn-ea"/>
              </a:rPr>
              <a:t>                </a:t>
            </a:r>
            <a:r>
              <a:rPr lang="zh-CN" altLang="en-US" sz="2800" b="1" dirty="0" smtClean="0">
                <a:latin typeface="+mn-ea"/>
              </a:rPr>
              <a:t>光学</a:t>
            </a:r>
            <a:endParaRPr lang="en-US" altLang="zh-CN" sz="2800" b="1" dirty="0">
              <a:latin typeface="+mn-ea"/>
            </a:endParaRPr>
          </a:p>
          <a:p>
            <a:pPr marL="0" indent="0">
              <a:buNone/>
            </a:pPr>
            <a:r>
              <a:rPr lang="en-US" altLang="zh-CN" sz="2800" b="1" dirty="0" smtClean="0">
                <a:latin typeface="+mn-ea"/>
              </a:rPr>
              <a:t>SN1987A         </a:t>
            </a:r>
            <a:r>
              <a:rPr lang="en-US" altLang="zh-CN" sz="2800" b="1" dirty="0">
                <a:latin typeface="+mn-ea"/>
              </a:rPr>
              <a:t>X</a:t>
            </a:r>
            <a:r>
              <a:rPr lang="zh-CN" altLang="en-US" sz="2800" b="1" dirty="0">
                <a:latin typeface="+mn-ea"/>
              </a:rPr>
              <a:t>射线</a:t>
            </a:r>
            <a:endParaRPr lang="en-US" altLang="zh-CN" sz="2800" b="1" dirty="0">
              <a:latin typeface="+mn-ea"/>
            </a:endParaRPr>
          </a:p>
          <a:p>
            <a:pPr marL="0" indent="0">
              <a:buNone/>
            </a:pPr>
            <a:r>
              <a:rPr lang="zh-CN" altLang="en-US" sz="2800" b="1" dirty="0" smtClean="0">
                <a:latin typeface="+mn-ea"/>
              </a:rPr>
              <a:t>                射电</a:t>
            </a:r>
            <a:endParaRPr lang="en-US" altLang="zh-CN" sz="2800" b="1" dirty="0" smtClean="0">
              <a:latin typeface="+mn-ea"/>
            </a:endParaRPr>
          </a:p>
        </p:txBody>
      </p:sp>
      <p:sp>
        <p:nvSpPr>
          <p:cNvPr id="4" name="右箭头 3"/>
          <p:cNvSpPr/>
          <p:nvPr/>
        </p:nvSpPr>
        <p:spPr>
          <a:xfrm>
            <a:off x="3419872" y="1279456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4410693" y="3111351"/>
            <a:ext cx="880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zh-CN" altLang="en-US" sz="5400" b="1" cap="none" spc="0" dirty="0" smtClean="0">
                <a:ln w="11430"/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？</a:t>
            </a:r>
            <a:endParaRPr lang="zh-CN" altLang="en-US" sz="5400" b="1" cap="none" spc="0" dirty="0">
              <a:ln w="11430"/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12" name="右箭头 11"/>
          <p:cNvSpPr/>
          <p:nvPr/>
        </p:nvSpPr>
        <p:spPr>
          <a:xfrm>
            <a:off x="2051720" y="3429000"/>
            <a:ext cx="792088" cy="2880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左大括号 7"/>
          <p:cNvSpPr/>
          <p:nvPr/>
        </p:nvSpPr>
        <p:spPr>
          <a:xfrm>
            <a:off x="2987824" y="2888940"/>
            <a:ext cx="288032" cy="1368152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TextBox 8"/>
          <p:cNvSpPr txBox="1"/>
          <p:nvPr/>
        </p:nvSpPr>
        <p:spPr>
          <a:xfrm>
            <a:off x="5084192" y="6309320"/>
            <a:ext cx="40598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（</a:t>
            </a:r>
            <a:r>
              <a:rPr lang="en-US" altLang="zh-CN" dirty="0" smtClean="0">
                <a:solidFill>
                  <a:srgbClr val="0000FF"/>
                </a:solidFill>
              </a:rPr>
              <a:t>From  </a:t>
            </a:r>
            <a:r>
              <a:rPr lang="en-US" altLang="zh-CN" b="1" dirty="0">
                <a:solidFill>
                  <a:srgbClr val="0000FF"/>
                </a:solidFill>
              </a:rPr>
              <a:t>Hubble Space Telescope </a:t>
            </a:r>
            <a:r>
              <a:rPr lang="en-US" altLang="zh-CN" b="1" dirty="0" smtClean="0">
                <a:solidFill>
                  <a:srgbClr val="0000FF"/>
                </a:solidFill>
              </a:rPr>
              <a:t>images</a:t>
            </a:r>
            <a:r>
              <a:rPr lang="zh-CN" altLang="en-US" dirty="0" smtClean="0"/>
              <a:t>）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2063" y="2332481"/>
            <a:ext cx="3824064" cy="3849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6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829518" cy="3861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3101511"/>
            <a:ext cx="4716016" cy="3756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矩形 3"/>
          <p:cNvSpPr/>
          <p:nvPr/>
        </p:nvSpPr>
        <p:spPr>
          <a:xfrm>
            <a:off x="107504" y="5240224"/>
            <a:ext cx="41034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</a:rPr>
              <a:t>from  </a:t>
            </a:r>
            <a:r>
              <a:rPr lang="en-US" altLang="zh-CN" b="1" dirty="0">
                <a:solidFill>
                  <a:srgbClr val="0000FF"/>
                </a:solidFill>
              </a:rPr>
              <a:t>XMM-Newton Science Archive</a:t>
            </a:r>
            <a:r>
              <a:rPr lang="zh-CN" altLang="en-US" dirty="0" smtClean="0">
                <a:solidFill>
                  <a:srgbClr val="0000FF"/>
                </a:solidFill>
              </a:rPr>
              <a:t>）</a:t>
            </a:r>
            <a:endParaRPr lang="zh-CN" altLang="en-US" u="sng" dirty="0">
              <a:solidFill>
                <a:srgbClr val="0000FF"/>
              </a:solidFill>
            </a:endParaRPr>
          </a:p>
        </p:txBody>
      </p:sp>
      <p:cxnSp>
        <p:nvCxnSpPr>
          <p:cNvPr id="7" name="直接箭头连接符 6"/>
          <p:cNvCxnSpPr>
            <a:stCxn id="9" idx="1"/>
          </p:cNvCxnSpPr>
          <p:nvPr/>
        </p:nvCxnSpPr>
        <p:spPr>
          <a:xfrm flipH="1" flipV="1">
            <a:off x="4932040" y="779512"/>
            <a:ext cx="936104" cy="1"/>
          </a:xfrm>
          <a:prstGeom prst="straightConnector1">
            <a:avLst/>
          </a:prstGeom>
          <a:ln w="57150" cmpd="sng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868144" y="548680"/>
            <a:ext cx="1512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400" b="1" dirty="0" smtClean="0"/>
              <a:t>SN1987A</a:t>
            </a:r>
            <a:endParaRPr lang="zh-CN" altLang="en-US" sz="2400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6012160" y="1677830"/>
            <a:ext cx="17281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 smtClean="0"/>
              <a:t>Crab nebula</a:t>
            </a:r>
            <a:endParaRPr lang="zh-CN" altLang="en-US" sz="2000" b="1" dirty="0"/>
          </a:p>
        </p:txBody>
      </p:sp>
      <p:cxnSp>
        <p:nvCxnSpPr>
          <p:cNvPr id="14" name="直接箭头连接符 13"/>
          <p:cNvCxnSpPr/>
          <p:nvPr/>
        </p:nvCxnSpPr>
        <p:spPr>
          <a:xfrm>
            <a:off x="6732240" y="2060848"/>
            <a:ext cx="0" cy="864096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8129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98" y="0"/>
            <a:ext cx="5861027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4218" y="3645024"/>
            <a:ext cx="4529781" cy="32327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9643" y="133690"/>
            <a:ext cx="3003319" cy="28674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87593"/>
            <a:ext cx="2664296" cy="2670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915816" y="6462628"/>
            <a:ext cx="1472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</a:rPr>
              <a:t>From </a:t>
            </a:r>
            <a:r>
              <a:rPr lang="en-US" altLang="zh-CN" b="1" dirty="0" smtClean="0">
                <a:solidFill>
                  <a:srgbClr val="0000FF"/>
                </a:solidFill>
              </a:rPr>
              <a:t>ATCA</a:t>
            </a:r>
            <a:r>
              <a:rPr lang="zh-CN" altLang="en-US" b="1" dirty="0" smtClean="0">
                <a:solidFill>
                  <a:srgbClr val="0000FF"/>
                </a:solidFill>
              </a:rPr>
              <a:t>）</a:t>
            </a:r>
            <a:endParaRPr lang="zh-CN" altLang="en-US" dirty="0">
              <a:solidFill>
                <a:srgbClr val="0000FF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228184" y="3001112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b="1" dirty="0" smtClean="0"/>
              <a:t>Carb nebula</a:t>
            </a:r>
            <a:endParaRPr lang="zh-CN" altLang="en-US" b="1" dirty="0"/>
          </a:p>
        </p:txBody>
      </p:sp>
      <p:sp>
        <p:nvSpPr>
          <p:cNvPr id="6" name="矩形 5"/>
          <p:cNvSpPr/>
          <p:nvPr/>
        </p:nvSpPr>
        <p:spPr>
          <a:xfrm>
            <a:off x="3131840" y="3613666"/>
            <a:ext cx="18038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/>
              <a:t>SN1987A </a:t>
            </a:r>
            <a:r>
              <a:rPr lang="en-US" altLang="zh-CN" b="1" dirty="0" err="1"/>
              <a:t>remant</a:t>
            </a:r>
            <a:endParaRPr lang="zh-CN" altLang="en-US" b="1" dirty="0"/>
          </a:p>
        </p:txBody>
      </p:sp>
    </p:spTree>
    <p:extLst>
      <p:ext uri="{BB962C8B-B14F-4D97-AF65-F5344CB8AC3E}">
        <p14:creationId xmlns:p14="http://schemas.microsoft.com/office/powerpoint/2010/main" val="391145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6632"/>
                <a:ext cx="8229600" cy="655272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zh-CN" altLang="en-US" b="1" dirty="0" smtClean="0"/>
                  <a:t>夸克集团星</a:t>
                </a:r>
                <a:r>
                  <a:rPr lang="zh-CN" altLang="en-US" dirty="0" smtClean="0"/>
                  <a:t>？</a:t>
                </a:r>
                <a:r>
                  <a:rPr lang="zh-CN" altLang="en-US" dirty="0" smtClean="0">
                    <a:solidFill>
                      <a:srgbClr val="0000FF"/>
                    </a:solidFill>
                  </a:rPr>
                  <a:t>（</a:t>
                </a:r>
                <a:r>
                  <a:rPr lang="en-US" altLang="zh-CN" dirty="0">
                    <a:solidFill>
                      <a:srgbClr val="0000FF"/>
                    </a:solidFill>
                  </a:rPr>
                  <a:t>R. X. Xu et al</a:t>
                </a:r>
                <a:r>
                  <a:rPr lang="en-US" altLang="zh-CN" dirty="0" smtClean="0">
                    <a:solidFill>
                      <a:srgbClr val="0000FF"/>
                    </a:solidFill>
                  </a:rPr>
                  <a:t>.</a:t>
                </a:r>
                <a:r>
                  <a:rPr lang="zh-CN" altLang="en-US" dirty="0" smtClean="0">
                    <a:solidFill>
                      <a:srgbClr val="0000FF"/>
                    </a:solidFill>
                  </a:rPr>
                  <a:t>）</a:t>
                </a:r>
                <a:endParaRPr lang="en-US" altLang="zh-CN" dirty="0" smtClean="0">
                  <a:solidFill>
                    <a:srgbClr val="0000FF"/>
                  </a:solidFill>
                </a:endParaRPr>
              </a:p>
              <a:p>
                <a:pPr marL="0" indent="0">
                  <a:buNone/>
                </a:pPr>
                <a:endParaRPr lang="en-US" altLang="zh-CN" sz="2800" dirty="0" smtClean="0"/>
              </a:p>
              <a:p>
                <a:r>
                  <a:rPr lang="zh-CN" altLang="en-US" sz="2800" dirty="0" smtClean="0"/>
                  <a:t>中子星基本结构</a:t>
                </a:r>
                <a:r>
                  <a:rPr lang="zh-CN" altLang="en-US" dirty="0"/>
                  <a:t/>
                </a:r>
                <a:br>
                  <a:rPr lang="zh-CN" altLang="en-US" dirty="0"/>
                </a:b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pPr marL="0" indent="0">
                  <a:buNone/>
                </a:pPr>
                <a:endParaRPr lang="en-US" altLang="zh-CN" dirty="0" smtClean="0"/>
              </a:p>
              <a:p>
                <a:pPr marL="0" indent="0">
                  <a:buNone/>
                </a:pPr>
                <a:endParaRPr lang="en-US" altLang="zh-CN" dirty="0"/>
              </a:p>
              <a:p>
                <a:r>
                  <a:rPr lang="zh-CN" altLang="en-US" sz="2800" dirty="0" smtClean="0"/>
                  <a:t>中子星观测：吸积产生</a:t>
                </a:r>
                <a:r>
                  <a:rPr lang="en-US" altLang="zh-CN" sz="2800" dirty="0" smtClean="0"/>
                  <a:t>X</a:t>
                </a:r>
                <a:r>
                  <a:rPr lang="zh-CN" altLang="en-US" sz="2800" dirty="0" smtClean="0"/>
                  <a:t>射线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                        </a:t>
                </a:r>
                <a:r>
                  <a:rPr lang="zh-CN" altLang="en-US" sz="2800" dirty="0" smtClean="0"/>
                  <a:t>表面热辐射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                        </a:t>
                </a:r>
                <a:r>
                  <a:rPr lang="zh-CN" altLang="en-US" sz="2800" dirty="0" smtClean="0"/>
                  <a:t>同步辐射射电波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                    </a:t>
                </a:r>
                <a14:m>
                  <m:oMath xmlns:m="http://schemas.openxmlformats.org/officeDocument/2006/math">
                    <m:r>
                      <a:rPr lang="en-US" altLang="zh-CN" sz="2800" b="0" i="0" smtClean="0">
                        <a:latin typeface="Cambria Math"/>
                      </a:rPr>
                      <m:t>    </m:t>
                    </m:r>
                    <m:r>
                      <a:rPr lang="zh-CN" altLang="en-US" sz="2800" i="1" smtClean="0">
                        <a:latin typeface="Cambria Math"/>
                      </a:rPr>
                      <m:t>𝛾</m:t>
                    </m:r>
                  </m:oMath>
                </a14:m>
                <a:r>
                  <a:rPr lang="zh-CN" altLang="en-US" sz="2800" dirty="0" smtClean="0"/>
                  <a:t>射线暴？</a:t>
                </a:r>
                <a:endParaRPr lang="en-US" altLang="zh-CN" sz="2800" dirty="0" smtClean="0"/>
              </a:p>
              <a:p>
                <a:pPr marL="0" indent="0">
                  <a:buNone/>
                </a:pPr>
                <a:r>
                  <a:rPr lang="en-US" altLang="zh-CN" sz="2800" dirty="0"/>
                  <a:t> </a:t>
                </a:r>
                <a:r>
                  <a:rPr lang="en-US" altLang="zh-CN" sz="2800" dirty="0" smtClean="0"/>
                  <a:t>                         </a:t>
                </a:r>
                <a:endParaRPr lang="zh-CN" altLang="en-US" sz="2800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6632"/>
                <a:ext cx="8229600" cy="6552728"/>
              </a:xfrm>
              <a:blipFill rotWithShape="1">
                <a:blip r:embed="rId2"/>
                <a:stretch>
                  <a:fillRect l="-1852" t="-16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620688"/>
            <a:ext cx="4572000" cy="3277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1497" y="3887866"/>
            <a:ext cx="2992423" cy="2970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30778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93512" y="116632"/>
            <a:ext cx="8229600" cy="5793507"/>
          </a:xfrm>
        </p:spPr>
        <p:txBody>
          <a:bodyPr>
            <a:normAutofit/>
          </a:bodyPr>
          <a:lstStyle/>
          <a:p>
            <a:r>
              <a:rPr lang="zh-CN" altLang="en-US" sz="2800" dirty="0" smtClean="0"/>
              <a:t>夸克集团星：强作用力自束缚</a:t>
            </a:r>
            <a:endParaRPr lang="en-US" altLang="zh-CN" sz="2800" dirty="0" smtClean="0"/>
          </a:p>
          <a:p>
            <a:pPr marL="0" indent="0">
              <a:buNone/>
            </a:pPr>
            <a:r>
              <a:rPr lang="zh-CN" altLang="en-US" sz="2400" dirty="0">
                <a:latin typeface="+mn-ea"/>
              </a:rPr>
              <a:t>在低温和低密时</a:t>
            </a:r>
            <a:r>
              <a:rPr lang="en-US" altLang="zh-CN" sz="2400" dirty="0" smtClean="0">
                <a:latin typeface="+mn-ea"/>
              </a:rPr>
              <a:t>,</a:t>
            </a:r>
            <a:r>
              <a:rPr lang="zh-CN" altLang="en-US" sz="2400" dirty="0" smtClean="0">
                <a:latin typeface="+mn-ea"/>
              </a:rPr>
              <a:t>夸克</a:t>
            </a:r>
            <a:r>
              <a:rPr lang="zh-CN" altLang="en-US" sz="2400" dirty="0">
                <a:latin typeface="+mn-ea"/>
              </a:rPr>
              <a:t>囚禁在强子内</a:t>
            </a:r>
            <a:r>
              <a:rPr lang="en-US" altLang="zh-CN" sz="2400" dirty="0">
                <a:latin typeface="+mn-ea"/>
              </a:rPr>
              <a:t>; </a:t>
            </a:r>
            <a:r>
              <a:rPr lang="zh-CN" altLang="en-US" sz="2400" dirty="0">
                <a:latin typeface="+mn-ea"/>
              </a:rPr>
              <a:t>而足够高温或高密时因渐近自由而</a:t>
            </a:r>
            <a:r>
              <a:rPr lang="zh-CN" altLang="en-US" sz="2400" dirty="0" smtClean="0">
                <a:latin typeface="+mn-ea"/>
              </a:rPr>
              <a:t>产生</a:t>
            </a:r>
            <a:r>
              <a:rPr lang="zh-CN" altLang="en-US" sz="2400" dirty="0">
                <a:latin typeface="+mn-ea"/>
              </a:rPr>
              <a:t>游离夸克</a:t>
            </a:r>
            <a:r>
              <a:rPr lang="en-US" altLang="zh-CN" sz="2400" dirty="0">
                <a:latin typeface="+mn-ea"/>
              </a:rPr>
              <a:t>, </a:t>
            </a:r>
            <a:r>
              <a:rPr lang="zh-CN" altLang="en-US" sz="2400" dirty="0">
                <a:latin typeface="+mn-ea"/>
              </a:rPr>
              <a:t>为夸克物质或夸克胶子等离子体态</a:t>
            </a:r>
            <a:r>
              <a:rPr lang="en-US" altLang="zh-CN" sz="2400" dirty="0">
                <a:latin typeface="+mn-ea"/>
              </a:rPr>
              <a:t>. </a:t>
            </a:r>
            <a:r>
              <a:rPr lang="zh-CN" altLang="en-US" sz="2400" dirty="0">
                <a:latin typeface="+mn-ea"/>
              </a:rPr>
              <a:t>在</a:t>
            </a:r>
            <a:r>
              <a:rPr lang="zh-CN" altLang="en-US" sz="2400" dirty="0" smtClean="0">
                <a:latin typeface="+mn-ea"/>
              </a:rPr>
              <a:t>几倍核</a:t>
            </a:r>
            <a:r>
              <a:rPr lang="zh-CN" altLang="en-US" sz="2400" dirty="0">
                <a:latin typeface="+mn-ea"/>
              </a:rPr>
              <a:t>物质密度下</a:t>
            </a:r>
            <a:r>
              <a:rPr lang="en-US" altLang="zh-CN" sz="2400" dirty="0">
                <a:latin typeface="+mn-ea"/>
              </a:rPr>
              <a:t>, </a:t>
            </a:r>
            <a:r>
              <a:rPr lang="zh-CN" altLang="en-US" sz="2400" dirty="0">
                <a:latin typeface="+mn-ea"/>
              </a:rPr>
              <a:t>即现实的致密星内部</a:t>
            </a:r>
            <a:r>
              <a:rPr lang="en-US" altLang="zh-CN" sz="2400" dirty="0">
                <a:latin typeface="+mn-ea"/>
              </a:rPr>
              <a:t>, </a:t>
            </a:r>
            <a:r>
              <a:rPr lang="zh-CN" altLang="en-US" sz="2400" dirty="0">
                <a:latin typeface="+mn-ea"/>
              </a:rPr>
              <a:t>夸克之间的耦合</a:t>
            </a:r>
            <a:r>
              <a:rPr lang="zh-CN" altLang="en-US" sz="2400" dirty="0" smtClean="0">
                <a:latin typeface="+mn-ea"/>
              </a:rPr>
              <a:t>可能</a:t>
            </a:r>
            <a:r>
              <a:rPr lang="zh-CN" altLang="en-US" sz="2400" dirty="0">
                <a:latin typeface="+mn-ea"/>
              </a:rPr>
              <a:t>还很强</a:t>
            </a:r>
            <a:r>
              <a:rPr lang="en-US" altLang="zh-CN" sz="2400" dirty="0">
                <a:latin typeface="+mn-ea"/>
              </a:rPr>
              <a:t>, </a:t>
            </a:r>
            <a:r>
              <a:rPr lang="zh-CN" altLang="en-US" sz="2400" dirty="0">
                <a:latin typeface="+mn-ea"/>
              </a:rPr>
              <a:t>从而形成夸克</a:t>
            </a:r>
            <a:r>
              <a:rPr lang="zh-CN" altLang="en-US" sz="2400" dirty="0" smtClean="0">
                <a:latin typeface="+mn-ea"/>
              </a:rPr>
              <a:t>集团。</a:t>
            </a:r>
            <a:endParaRPr lang="zh-CN" altLang="en-US" sz="2400" dirty="0">
              <a:latin typeface="+mn-ea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752" y="2132856"/>
            <a:ext cx="7560840" cy="4200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899592" y="6371161"/>
            <a:ext cx="66221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/>
              <a:t>具体理论模型可参考</a:t>
            </a:r>
            <a:r>
              <a:rPr lang="zh-CN" altLang="en-US" dirty="0" smtClean="0">
                <a:solidFill>
                  <a:srgbClr val="0000FF"/>
                </a:solidFill>
              </a:rPr>
              <a:t>“</a:t>
            </a:r>
            <a:r>
              <a:rPr lang="en-US" altLang="zh-CN" dirty="0" smtClean="0">
                <a:solidFill>
                  <a:srgbClr val="0000FF"/>
                </a:solidFill>
              </a:rPr>
              <a:t>Xu</a:t>
            </a:r>
            <a:r>
              <a:rPr lang="en-US" altLang="zh-CN" dirty="0">
                <a:solidFill>
                  <a:srgbClr val="0000FF"/>
                </a:solidFill>
              </a:rPr>
              <a:t>, R.X. Astrophysical Journal, </a:t>
            </a:r>
            <a:r>
              <a:rPr lang="en-US" altLang="zh-CN" dirty="0" smtClean="0">
                <a:solidFill>
                  <a:srgbClr val="0000FF"/>
                </a:solidFill>
              </a:rPr>
              <a:t>596</a:t>
            </a:r>
            <a:r>
              <a:rPr lang="zh-CN" altLang="en-US" dirty="0" smtClean="0">
                <a:solidFill>
                  <a:srgbClr val="0000FF"/>
                </a:solidFill>
              </a:rPr>
              <a:t>，</a:t>
            </a:r>
            <a:r>
              <a:rPr lang="en-US" altLang="zh-CN" dirty="0" smtClean="0">
                <a:solidFill>
                  <a:srgbClr val="0000FF"/>
                </a:solidFill>
              </a:rPr>
              <a:t>2003</a:t>
            </a:r>
            <a:r>
              <a:rPr lang="zh-CN" altLang="en-US" dirty="0" smtClean="0">
                <a:solidFill>
                  <a:srgbClr val="0000FF"/>
                </a:solidFill>
              </a:rPr>
              <a:t>”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81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</p:spPr>
            <p:txBody>
              <a:bodyPr>
                <a:normAutofit/>
              </a:bodyPr>
              <a:lstStyle/>
              <a:p>
                <a:r>
                  <a:rPr lang="zh-CN" altLang="en-US" sz="2800" dirty="0">
                    <a:latin typeface="+mn-ea"/>
                  </a:rPr>
                  <a:t>星体</a:t>
                </a:r>
                <a:r>
                  <a:rPr lang="zh-CN" altLang="en-US" sz="2800" dirty="0" smtClean="0">
                    <a:latin typeface="+mn-ea"/>
                  </a:rPr>
                  <a:t>的质量</a:t>
                </a:r>
                <a:r>
                  <a:rPr lang="en-US" altLang="zh-CN" sz="2800" dirty="0">
                    <a:latin typeface="+mn-ea"/>
                  </a:rPr>
                  <a:t>-</a:t>
                </a:r>
                <a:r>
                  <a:rPr lang="zh-CN" altLang="en-US" sz="2800" dirty="0">
                    <a:latin typeface="+mn-ea"/>
                  </a:rPr>
                  <a:t>半径</a:t>
                </a:r>
                <a:r>
                  <a:rPr lang="en-US" altLang="zh-CN" sz="2800" dirty="0">
                    <a:latin typeface="+mn-ea"/>
                  </a:rPr>
                  <a:t>(M-R)</a:t>
                </a:r>
                <a:r>
                  <a:rPr lang="zh-CN" altLang="en-US" sz="2800" dirty="0">
                    <a:latin typeface="+mn-ea"/>
                  </a:rPr>
                  <a:t>关系与表面粒子束缚</a:t>
                </a:r>
                <a:r>
                  <a:rPr lang="zh-CN" altLang="en-US" sz="2800" dirty="0" smtClean="0">
                    <a:latin typeface="+mn-ea"/>
                  </a:rPr>
                  <a:t>能。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CN" sz="2800" dirty="0">
                  <a:latin typeface="+mn-ea"/>
                </a:endParaRP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 smtClean="0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zh-CN" altLang="en-US" sz="2800" dirty="0" smtClean="0">
                    <a:latin typeface="+mn-ea"/>
                  </a:rPr>
                  <a:t>（</a:t>
                </a:r>
                <a:r>
                  <a:rPr lang="en-US" altLang="zh-CN" sz="2800" dirty="0" err="1" smtClean="0">
                    <a:latin typeface="+mn-ea"/>
                  </a:rPr>
                  <a:t>uds</a:t>
                </a:r>
                <a:r>
                  <a:rPr lang="zh-CN" altLang="en-US" sz="2800" dirty="0" smtClean="0">
                    <a:latin typeface="+mn-ea"/>
                  </a:rPr>
                  <a:t>）粒子满足</a:t>
                </a:r>
                <a:r>
                  <a:rPr lang="zh-CN" altLang="en-US" sz="2800" dirty="0">
                    <a:latin typeface="+mn-ea"/>
                  </a:rPr>
                  <a:t>轻</a:t>
                </a:r>
                <a:r>
                  <a:rPr lang="zh-CN" altLang="en-US" sz="2800" dirty="0" smtClean="0">
                    <a:latin typeface="+mn-ea"/>
                  </a:rPr>
                  <a:t>夸克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 smtClean="0">
                    <a:latin typeface="+mn-ea"/>
                  </a:rPr>
                  <a:t>味对称性。粒子</a:t>
                </a:r>
                <a:r>
                  <a:rPr lang="zh-CN" altLang="en-US" sz="2800" dirty="0">
                    <a:latin typeface="+mn-ea"/>
                  </a:rPr>
                  <a:t>之间的</a:t>
                </a:r>
                <a:r>
                  <a:rPr lang="zh-CN" altLang="en-US" sz="2800" dirty="0" smtClean="0">
                    <a:latin typeface="+mn-ea"/>
                  </a:rPr>
                  <a:t>二体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 smtClean="0">
                    <a:latin typeface="+mn-ea"/>
                  </a:rPr>
                  <a:t>的相互作用为</a:t>
                </a:r>
                <a:r>
                  <a:rPr lang="zh-CN" altLang="en-US" sz="2800" dirty="0">
                    <a:latin typeface="+mn-ea"/>
                  </a:rPr>
                  <a:t>吸引</a:t>
                </a:r>
                <a:r>
                  <a:rPr lang="zh-CN" altLang="en-US" sz="2800" dirty="0" smtClean="0">
                    <a:latin typeface="+mn-ea"/>
                  </a:rPr>
                  <a:t>势，但夸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 smtClean="0">
                    <a:latin typeface="+mn-ea"/>
                  </a:rPr>
                  <a:t>克集团并非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800" i="1">
                        <a:latin typeface="Cambria Math"/>
                        <a:ea typeface="Cambria Math"/>
                      </a:rPr>
                      <m:t>Λ</m:t>
                    </m:r>
                  </m:oMath>
                </a14:m>
                <a:r>
                  <a:rPr lang="zh-CN" altLang="en-US" sz="2800" dirty="0" smtClean="0">
                    <a:latin typeface="+mn-ea"/>
                  </a:rPr>
                  <a:t>粒子</a:t>
                </a:r>
                <a:r>
                  <a:rPr lang="zh-CN" altLang="en-US" sz="2800" dirty="0">
                    <a:latin typeface="+mn-ea"/>
                  </a:rPr>
                  <a:t>。</a:t>
                </a:r>
                <a:r>
                  <a:rPr lang="zh-CN" altLang="en-US" sz="2800" dirty="0" smtClean="0">
                    <a:latin typeface="+mn-ea"/>
                  </a:rPr>
                  <a:t>受</a:t>
                </a:r>
                <a:r>
                  <a:rPr lang="en-US" altLang="zh-CN" sz="2800" dirty="0" smtClean="0">
                    <a:latin typeface="+mn-ea"/>
                  </a:rPr>
                  <a:t>H</a:t>
                </a:r>
                <a:r>
                  <a:rPr lang="zh-CN" altLang="en-US" sz="2800" dirty="0" smtClean="0">
                    <a:latin typeface="+mn-ea"/>
                  </a:rPr>
                  <a:t>双重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 smtClean="0">
                    <a:latin typeface="+mn-ea"/>
                  </a:rPr>
                  <a:t>子（</a:t>
                </a:r>
                <a:r>
                  <a:rPr lang="en-US" altLang="zh-CN" sz="2800" dirty="0" err="1" smtClean="0">
                    <a:latin typeface="+mn-ea"/>
                  </a:rPr>
                  <a:t>uuddss</a:t>
                </a:r>
                <a:r>
                  <a:rPr lang="zh-CN" altLang="en-US" sz="2800" dirty="0" smtClean="0">
                    <a:latin typeface="+mn-ea"/>
                  </a:rPr>
                  <a:t>）启发，我们认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 smtClean="0">
                    <a:latin typeface="+mn-ea"/>
                  </a:rPr>
                  <a:t>为存在</a:t>
                </a:r>
                <a:r>
                  <a:rPr lang="en-US" altLang="zh-CN" sz="2800" dirty="0" smtClean="0">
                    <a:latin typeface="+mn-ea"/>
                  </a:rPr>
                  <a:t>H</a:t>
                </a:r>
                <a:r>
                  <a:rPr lang="zh-CN" altLang="en-US" sz="2800" dirty="0" smtClean="0">
                    <a:latin typeface="+mn-ea"/>
                  </a:rPr>
                  <a:t>集团</a:t>
                </a:r>
                <a:r>
                  <a:rPr lang="zh-CN" altLang="en-US" sz="2800" dirty="0">
                    <a:latin typeface="+mn-ea"/>
                  </a:rPr>
                  <a:t>构成的夸克集</a:t>
                </a:r>
                <a:r>
                  <a:rPr lang="zh-CN" altLang="en-US" sz="2800" dirty="0" smtClean="0">
                    <a:latin typeface="+mn-ea"/>
                  </a:rPr>
                  <a:t>团星。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r>
                  <a:rPr lang="zh-CN" altLang="en-US" sz="2800" dirty="0">
                    <a:latin typeface="+mn-ea"/>
                  </a:rPr>
                  <a:t>在一定的参数</a:t>
                </a:r>
                <a:r>
                  <a:rPr lang="zh-CN" altLang="en-US" sz="2800" dirty="0" smtClean="0">
                    <a:latin typeface="+mn-ea"/>
                  </a:rPr>
                  <a:t>下能给</a:t>
                </a:r>
                <a:r>
                  <a:rPr lang="zh-CN" altLang="en-US" sz="2800" dirty="0">
                    <a:latin typeface="+mn-ea"/>
                  </a:rPr>
                  <a:t>出极限质量</a:t>
                </a:r>
                <a:r>
                  <a:rPr lang="zh-CN" altLang="en-US" sz="2800" dirty="0" smtClean="0">
                    <a:latin typeface="+mn-ea"/>
                  </a:rPr>
                  <a:t>高于</a:t>
                </a:r>
                <a:r>
                  <a:rPr lang="en-US" altLang="zh-CN" sz="2800" dirty="0" smtClean="0">
                    <a:latin typeface="+mn-ea"/>
                  </a:rPr>
                  <a:t>2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80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altLang="zh-CN" sz="2800" dirty="0">
                            <a:latin typeface="Cambria Math"/>
                          </a:rPr>
                          <m:t>M</m:t>
                        </m:r>
                      </m:e>
                      <m:sub>
                        <m:r>
                          <a:rPr lang="en-US" altLang="zh-CN" sz="2800" i="1" dirty="0">
                            <a:latin typeface="Cambria Math"/>
                            <a:ea typeface="Cambria Math"/>
                          </a:rPr>
                          <m:t>⨀</m:t>
                        </m:r>
                      </m:sub>
                    </m:sSub>
                  </m:oMath>
                </a14:m>
                <a:r>
                  <a:rPr lang="zh-CN" altLang="en-US" sz="2800" dirty="0" smtClean="0">
                    <a:latin typeface="+mn-ea"/>
                  </a:rPr>
                  <a:t>的结果</a:t>
                </a:r>
                <a:r>
                  <a:rPr lang="en-US" altLang="zh-CN" sz="2800" dirty="0" smtClean="0">
                    <a:latin typeface="+mn-ea"/>
                  </a:rPr>
                  <a:t>(PSR J1614-2230)</a:t>
                </a:r>
                <a:r>
                  <a:rPr lang="zh-CN" altLang="en-US" sz="2800" dirty="0" smtClean="0">
                    <a:latin typeface="+mn-ea"/>
                  </a:rPr>
                  <a:t>。</a:t>
                </a:r>
                <a:endParaRPr lang="en-US" altLang="zh-CN" sz="2800" dirty="0" smtClean="0">
                  <a:latin typeface="+mn-ea"/>
                </a:endParaRPr>
              </a:p>
              <a:p>
                <a:pPr marL="0" indent="0">
                  <a:buNone/>
                </a:pPr>
                <a:endParaRPr lang="en-US" altLang="zh-CN" sz="2800" dirty="0" smtClean="0">
                  <a:latin typeface="+mn-ea"/>
                </a:endParaRPr>
              </a:p>
              <a:p>
                <a:r>
                  <a:rPr lang="zh-CN" altLang="en-US" sz="2800" dirty="0" smtClean="0">
                    <a:latin typeface="+mn-ea"/>
                  </a:rPr>
                  <a:t>其它类似中子星观测变现。</a:t>
                </a:r>
                <a:endParaRPr lang="zh-CN" altLang="en-US" sz="2800" dirty="0">
                  <a:latin typeface="+mn-ea"/>
                </a:endParaRP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260648"/>
                <a:ext cx="8229600" cy="6336704"/>
              </a:xfrm>
              <a:blipFill rotWithShape="1">
                <a:blip r:embed="rId2"/>
                <a:stretch>
                  <a:fillRect l="-1481" t="-96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644" y="890354"/>
            <a:ext cx="4056356" cy="30243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/>
          <p:cNvSpPr/>
          <p:nvPr/>
        </p:nvSpPr>
        <p:spPr>
          <a:xfrm>
            <a:off x="5465044" y="3857232"/>
            <a:ext cx="3678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 smtClean="0">
                <a:solidFill>
                  <a:srgbClr val="0000FF"/>
                </a:solidFill>
              </a:rPr>
              <a:t>（</a:t>
            </a:r>
            <a:r>
              <a:rPr lang="en-US" altLang="zh-CN" dirty="0" smtClean="0">
                <a:solidFill>
                  <a:srgbClr val="0000FF"/>
                </a:solidFill>
              </a:rPr>
              <a:t>X</a:t>
            </a:r>
            <a:r>
              <a:rPr lang="en-US" altLang="zh-CN" dirty="0">
                <a:solidFill>
                  <a:srgbClr val="0000FF"/>
                </a:solidFill>
              </a:rPr>
              <a:t>.-D. </a:t>
            </a:r>
            <a:r>
              <a:rPr lang="en-US" altLang="zh-CN" dirty="0" smtClean="0">
                <a:solidFill>
                  <a:srgbClr val="0000FF"/>
                </a:solidFill>
              </a:rPr>
              <a:t>Li </a:t>
            </a:r>
            <a:r>
              <a:rPr lang="en-US" altLang="zh-CN" dirty="0">
                <a:solidFill>
                  <a:srgbClr val="0000FF"/>
                </a:solidFill>
              </a:rPr>
              <a:t>et al. </a:t>
            </a:r>
            <a:r>
              <a:rPr lang="en-US" altLang="zh-CN" dirty="0" err="1">
                <a:solidFill>
                  <a:srgbClr val="0000FF"/>
                </a:solidFill>
              </a:rPr>
              <a:t>Phys</a:t>
            </a:r>
            <a:r>
              <a:rPr lang="en-US" altLang="zh-CN" dirty="0">
                <a:solidFill>
                  <a:srgbClr val="0000FF"/>
                </a:solidFill>
              </a:rPr>
              <a:t> Rev Lett, </a:t>
            </a:r>
            <a:r>
              <a:rPr lang="en-US" altLang="zh-CN" dirty="0" smtClean="0">
                <a:solidFill>
                  <a:srgbClr val="0000FF"/>
                </a:solidFill>
              </a:rPr>
              <a:t>1999</a:t>
            </a:r>
            <a:r>
              <a:rPr lang="zh-CN" altLang="en-US" dirty="0" smtClean="0">
                <a:solidFill>
                  <a:srgbClr val="0000FF"/>
                </a:solidFill>
              </a:rPr>
              <a:t>）</a:t>
            </a:r>
            <a:endParaRPr lang="zh-CN" altLang="en-US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748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CN" b="1" dirty="0" smtClean="0"/>
              <a:t>SN1987A</a:t>
            </a:r>
            <a:r>
              <a:rPr lang="zh-CN" altLang="en-US" b="1" dirty="0" smtClean="0"/>
              <a:t>中心</a:t>
            </a:r>
            <a:r>
              <a:rPr lang="en-US" altLang="zh-CN" b="1" dirty="0" smtClean="0"/>
              <a:t>——</a:t>
            </a:r>
            <a:r>
              <a:rPr lang="zh-CN" altLang="en-US" b="1" dirty="0" smtClean="0"/>
              <a:t>夸克集团星</a:t>
            </a:r>
            <a:r>
              <a:rPr lang="zh-CN" altLang="en-US" sz="2800" dirty="0" smtClean="0"/>
              <a:t>？</a:t>
            </a:r>
            <a:endParaRPr lang="en-US" altLang="zh-CN" sz="2800" dirty="0" smtClean="0"/>
          </a:p>
          <a:p>
            <a:r>
              <a:rPr lang="en-US" altLang="zh-CN" sz="2800" dirty="0" smtClean="0"/>
              <a:t>X</a:t>
            </a:r>
            <a:r>
              <a:rPr lang="zh-CN" altLang="en-US" sz="2800" dirty="0" smtClean="0"/>
              <a:t>射线：低热容</a:t>
            </a:r>
            <a:r>
              <a:rPr lang="en-US" altLang="zh-CN" sz="2800" dirty="0" smtClean="0"/>
              <a:t>——</a:t>
            </a:r>
            <a:r>
              <a:rPr lang="zh-CN" altLang="en-US" sz="2800" dirty="0" smtClean="0"/>
              <a:t>辐射强度小于牛顿或钱德拉观测极限。</a:t>
            </a:r>
            <a:r>
              <a:rPr lang="zh-CN" altLang="en-US" sz="2800" dirty="0" smtClean="0">
                <a:solidFill>
                  <a:srgbClr val="0000FF"/>
                </a:solidFill>
              </a:rPr>
              <a:t>（</a:t>
            </a:r>
            <a:r>
              <a:rPr lang="en-US" altLang="zh-CN" sz="2800" dirty="0">
                <a:solidFill>
                  <a:srgbClr val="0000FF"/>
                </a:solidFill>
              </a:rPr>
              <a:t>R. X. </a:t>
            </a:r>
            <a:r>
              <a:rPr lang="en-US" altLang="zh-CN" sz="2800" dirty="0" smtClean="0">
                <a:solidFill>
                  <a:srgbClr val="0000FF"/>
                </a:solidFill>
              </a:rPr>
              <a:t>Xu</a:t>
            </a:r>
            <a:r>
              <a:rPr lang="zh-CN" altLang="en-US" sz="2800" dirty="0" smtClean="0">
                <a:solidFill>
                  <a:srgbClr val="0000FF"/>
                </a:solidFill>
              </a:rPr>
              <a:t>，</a:t>
            </a:r>
            <a:r>
              <a:rPr lang="en-US" altLang="zh-CN" sz="2800" dirty="0">
                <a:solidFill>
                  <a:srgbClr val="0000FF"/>
                </a:solidFill>
              </a:rPr>
              <a:t>X. W. </a:t>
            </a:r>
            <a:r>
              <a:rPr lang="en-US" altLang="zh-CN" sz="2800" dirty="0" smtClean="0">
                <a:solidFill>
                  <a:srgbClr val="0000FF"/>
                </a:solidFill>
              </a:rPr>
              <a:t>Liu </a:t>
            </a:r>
            <a:r>
              <a:rPr lang="en-US" altLang="zh-CN" sz="2800" dirty="0">
                <a:solidFill>
                  <a:srgbClr val="0000FF"/>
                </a:solidFill>
              </a:rPr>
              <a:t>et al. Mon. Not. R. Astron. Soc. </a:t>
            </a:r>
            <a:r>
              <a:rPr lang="en-US" altLang="zh-CN" sz="2800" dirty="0" smtClean="0">
                <a:solidFill>
                  <a:srgbClr val="0000FF"/>
                </a:solidFill>
              </a:rPr>
              <a:t>424,2012</a:t>
            </a:r>
            <a:r>
              <a:rPr lang="zh-CN" altLang="en-US" sz="2800" dirty="0" smtClean="0">
                <a:solidFill>
                  <a:srgbClr val="0000FF"/>
                </a:solidFill>
              </a:rPr>
              <a:t>）</a:t>
            </a:r>
            <a:endParaRPr lang="en-US" altLang="zh-CN" sz="2800" dirty="0" smtClean="0">
              <a:solidFill>
                <a:srgbClr val="0000FF"/>
              </a:solidFill>
            </a:endParaRPr>
          </a:p>
          <a:p>
            <a:r>
              <a:rPr lang="zh-CN" altLang="en-US" sz="2800" dirty="0" smtClean="0"/>
              <a:t>射电：无自转或者受环影响。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endParaRPr lang="en-US" altLang="zh-CN" sz="2800" dirty="0"/>
          </a:p>
          <a:p>
            <a:pPr marL="0" indent="0">
              <a:buNone/>
            </a:pPr>
            <a:r>
              <a:rPr lang="zh-CN" altLang="en-US" sz="2800" dirty="0" smtClean="0"/>
              <a:t>        在未来，随着吸积或者环演化，有可能观测到中心致密天体</a:t>
            </a:r>
            <a:endParaRPr lang="en-US" altLang="zh-CN" sz="2800" dirty="0" smtClean="0"/>
          </a:p>
          <a:p>
            <a:endParaRPr lang="zh-CN" altLang="en-US" sz="2800" dirty="0"/>
          </a:p>
        </p:txBody>
      </p:sp>
    </p:spTree>
    <p:extLst>
      <p:ext uri="{BB962C8B-B14F-4D97-AF65-F5344CB8AC3E}">
        <p14:creationId xmlns:p14="http://schemas.microsoft.com/office/powerpoint/2010/main" val="861329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1143000"/>
          </a:xfrm>
        </p:spPr>
        <p:txBody>
          <a:bodyPr>
            <a:normAutofit fontScale="90000"/>
          </a:bodyPr>
          <a:lstStyle/>
          <a:p>
            <a:pPr marL="571500" indent="-571500" algn="l">
              <a:buFont typeface="Wingdings" panose="05000000000000000000" pitchFamily="2" charset="2"/>
              <a:buChar char="Ø"/>
            </a:pPr>
            <a:r>
              <a:rPr lang="en-US" altLang="zh-CN" sz="4000" b="1" dirty="0"/>
              <a:t>SN1987A</a:t>
            </a:r>
            <a:r>
              <a:rPr lang="zh-CN" altLang="en-US" sz="4000" b="1" dirty="0"/>
              <a:t>中微子暴</a:t>
            </a:r>
            <a:r>
              <a:rPr lang="en-US" altLang="zh-CN" dirty="0"/>
              <a:t/>
            </a:r>
            <a:br>
              <a:rPr lang="en-US" altLang="zh-CN" dirty="0"/>
            </a:br>
            <a:endParaRPr lang="zh-CN" altLang="en-US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81" y="611975"/>
            <a:ext cx="5024690" cy="4798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1034330" y="5410555"/>
                <a:ext cx="2432589" cy="8351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b="0" i="1" smtClean="0">
                          <a:latin typeface="Cambria Math"/>
                        </a:rPr>
                        <m:t>𝑇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=4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altLang="zh-CN" sz="2400" b="0" dirty="0" smtClean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 smtClean="0">
                          <a:latin typeface="Cambria Math"/>
                        </a:rPr>
                        <m:t>𝜀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=5</m:t>
                      </m:r>
                      <m:r>
                        <a:rPr lang="en-US" altLang="zh-CN" sz="2400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52</m:t>
                          </m:r>
                        </m:sup>
                      </m:sSup>
                      <m:r>
                        <a:rPr lang="en-US" altLang="zh-CN" sz="2400" i="1" dirty="0" smtClean="0">
                          <a:latin typeface="Cambria Math"/>
                        </a:rPr>
                        <m:t>𝑒𝑟𝑔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34330" y="5410555"/>
                <a:ext cx="2432589" cy="835165"/>
              </a:xfrm>
              <a:prstGeom prst="rect">
                <a:avLst/>
              </a:prstGeom>
              <a:blipFill rotWithShape="1">
                <a:blip r:embed="rId3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矩形 4"/>
          <p:cNvSpPr/>
          <p:nvPr/>
        </p:nvSpPr>
        <p:spPr>
          <a:xfrm>
            <a:off x="1034330" y="6249136"/>
            <a:ext cx="25188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(Francesco Vissani,2015)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548680"/>
            <a:ext cx="4464496" cy="45609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4752528" y="5256237"/>
                <a:ext cx="4572000" cy="835165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400" i="1" smtClean="0">
                          <a:latin typeface="Cambria Math"/>
                        </a:rPr>
                        <m:t>𝑇</m:t>
                      </m:r>
                      <m:r>
                        <a:rPr lang="en-US" altLang="zh-CN" sz="2400" i="1" smtClean="0">
                          <a:latin typeface="Cambria Math"/>
                        </a:rPr>
                        <m:t>=3.6</m:t>
                      </m:r>
                      <m:r>
                        <a:rPr lang="en-US" altLang="zh-CN" sz="2400" i="1">
                          <a:latin typeface="Cambria Math"/>
                        </a:rPr>
                        <m:t>𝑀𝑒𝑉</m:t>
                      </m:r>
                    </m:oMath>
                  </m:oMathPara>
                </a14:m>
                <a:endParaRPr lang="en-US" altLang="zh-CN" sz="2400" dirty="0"/>
              </a:p>
              <a:p>
                <a:pPr algn="just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sz="2400" i="1">
                          <a:latin typeface="Cambria Math"/>
                        </a:rPr>
                        <m:t>𝜀</m:t>
                      </m:r>
                      <m:r>
                        <a:rPr lang="en-US" altLang="zh-CN" sz="2400" i="1">
                          <a:latin typeface="Cambria Math"/>
                        </a:rPr>
                        <m:t>=</m:t>
                      </m:r>
                      <m:r>
                        <a:rPr lang="en-US" altLang="zh-CN" sz="2400" b="0" i="1" smtClean="0">
                          <a:latin typeface="Cambria Math"/>
                        </a:rPr>
                        <m:t>3</m:t>
                      </m:r>
                      <m:r>
                        <a:rPr lang="en-US" altLang="zh-CN" sz="2400" i="1">
                          <a:latin typeface="Cambria Math"/>
                        </a:rPr>
                        <m:t>.4</m:t>
                      </m:r>
                      <m:r>
                        <a:rPr lang="en-US" altLang="zh-CN" sz="2400" i="1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altLang="zh-CN" sz="24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altLang="zh-CN" sz="2400" i="1">
                              <a:latin typeface="Cambria Math"/>
                              <a:ea typeface="Cambria Math"/>
                            </a:rPr>
                            <m:t>5</m:t>
                          </m:r>
                          <m:r>
                            <a:rPr lang="en-US" altLang="zh-CN" sz="2400" b="0" i="1" smtClean="0">
                              <a:latin typeface="Cambria Math"/>
                              <a:ea typeface="Cambria Math"/>
                            </a:rPr>
                            <m:t>3</m:t>
                          </m:r>
                        </m:sup>
                      </m:sSup>
                      <m:r>
                        <a:rPr lang="en-US" altLang="zh-CN" sz="2400" i="1" dirty="0">
                          <a:latin typeface="Cambria Math"/>
                        </a:rPr>
                        <m:t>𝑒𝑟𝑔</m:t>
                      </m:r>
                    </m:oMath>
                  </m:oMathPara>
                </a14:m>
                <a:endParaRPr lang="zh-CN" altLang="en-US" sz="2400" dirty="0"/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52528" y="5256237"/>
                <a:ext cx="4572000" cy="835165"/>
              </a:xfrm>
              <a:prstGeom prst="rect">
                <a:avLst/>
              </a:prstGeom>
              <a:blipFill rotWithShape="1">
                <a:blip r:embed="rId5"/>
                <a:stretch>
                  <a:fillRect b="-510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矩形 6"/>
          <p:cNvSpPr/>
          <p:nvPr/>
        </p:nvSpPr>
        <p:spPr>
          <a:xfrm>
            <a:off x="5796136" y="6245720"/>
            <a:ext cx="29356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b="1" dirty="0" smtClean="0">
                <a:solidFill>
                  <a:srgbClr val="0000FF"/>
                </a:solidFill>
              </a:rPr>
              <a:t>(Beat </a:t>
            </a:r>
            <a:r>
              <a:rPr lang="en-US" altLang="zh-CN" b="1" dirty="0" err="1" smtClean="0">
                <a:solidFill>
                  <a:srgbClr val="0000FF"/>
                </a:solidFill>
              </a:rPr>
              <a:t>Jegerlehner</a:t>
            </a:r>
            <a:r>
              <a:rPr lang="en-US" altLang="zh-CN" b="1" dirty="0" smtClean="0">
                <a:solidFill>
                  <a:srgbClr val="0000FF"/>
                </a:solidFill>
              </a:rPr>
              <a:t> et.al,1996)</a:t>
            </a:r>
            <a:endParaRPr lang="zh-CN" altLang="en-US" b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794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12676</TotalTime>
  <Words>436</Words>
  <Application>Microsoft Office PowerPoint</Application>
  <PresentationFormat>全屏显示(4:3)</PresentationFormat>
  <Paragraphs>66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Office 主题</vt:lpstr>
      <vt:lpstr>夸克集团星的冷却：理解SN1987A中微子暴</vt:lpstr>
      <vt:lpstr>未探测到的致密星——夸克集团星？ 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SN1987A中微子暴 </vt:lpstr>
      <vt:lpstr>夸克集团星的中微子能量损失问题 </vt:lpstr>
      <vt:lpstr>PowerPoint 演示文稿</vt:lpstr>
      <vt:lpstr>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SN1987A的中微子暴</dc:title>
  <dc:creator>YM</dc:creator>
  <cp:lastModifiedBy>admin</cp:lastModifiedBy>
  <cp:revision>35</cp:revision>
  <dcterms:created xsi:type="dcterms:W3CDTF">2015-07-01T02:55:27Z</dcterms:created>
  <dcterms:modified xsi:type="dcterms:W3CDTF">2015-07-11T01:59:54Z</dcterms:modified>
</cp:coreProperties>
</file>