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410" r:id="rId2"/>
    <p:sldId id="596" r:id="rId3"/>
    <p:sldId id="599" r:id="rId4"/>
    <p:sldId id="597" r:id="rId5"/>
    <p:sldId id="604" r:id="rId6"/>
    <p:sldId id="606" r:id="rId7"/>
    <p:sldId id="598" r:id="rId8"/>
    <p:sldId id="607" r:id="rId9"/>
    <p:sldId id="609" r:id="rId10"/>
    <p:sldId id="610" r:id="rId11"/>
    <p:sldId id="611" r:id="rId12"/>
    <p:sldId id="612" r:id="rId13"/>
    <p:sldId id="613" r:id="rId14"/>
    <p:sldId id="614" r:id="rId15"/>
    <p:sldId id="615" r:id="rId16"/>
    <p:sldId id="616" r:id="rId17"/>
    <p:sldId id="617" r:id="rId18"/>
    <p:sldId id="618" r:id="rId19"/>
    <p:sldId id="619" r:id="rId20"/>
    <p:sldId id="620" r:id="rId21"/>
    <p:sldId id="622" r:id="rId22"/>
    <p:sldId id="621" r:id="rId23"/>
    <p:sldId id="623" r:id="rId24"/>
    <p:sldId id="608" r:id="rId25"/>
    <p:sldId id="594" r:id="rId26"/>
    <p:sldId id="629" r:id="rId27"/>
    <p:sldId id="626" r:id="rId28"/>
    <p:sldId id="624" r:id="rId29"/>
    <p:sldId id="625" r:id="rId30"/>
    <p:sldId id="628" r:id="rId31"/>
    <p:sldId id="529" r:id="rId32"/>
  </p:sldIdLst>
  <p:sldSz cx="9144000" cy="6858000" type="screen4x3"/>
  <p:notesSz cx="6797675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FFFF"/>
    <a:srgbClr val="00A7FA"/>
    <a:srgbClr val="EEB500"/>
    <a:srgbClr val="FF9900"/>
    <a:srgbClr val="FFCC00"/>
    <a:srgbClr val="00A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9" autoAdjust="0"/>
    <p:restoredTop sz="86441" autoAdjust="0"/>
  </p:normalViewPr>
  <p:slideViewPr>
    <p:cSldViewPr>
      <p:cViewPr>
        <p:scale>
          <a:sx n="70" d="100"/>
          <a:sy n="70" d="100"/>
        </p:scale>
        <p:origin x="1814" y="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0E532-D1D0-4BC8-BAD9-D64A936D8121}" type="datetimeFigureOut">
              <a:rPr lang="zh-CN" altLang="en-US" smtClean="0"/>
              <a:t>2015/7/11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BD20C-BD70-45BA-AC32-31D3D02BE1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983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C9EDA7C-EDC1-4573-A39D-F1471709185D}" type="datetimeFigureOut">
              <a:rPr lang="zh-CN" altLang="en-US"/>
              <a:pPr>
                <a:defRPr/>
              </a:pPr>
              <a:t>2015/7/11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F4E7F45-9E4F-4867-98CF-DC8088E36F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823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要发生热核聚变反应，需要原子核之间的距离足够小，但是原子核之间的库伦排斥势成为其相互靠近的阻力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E7F45-9E4F-4867-98CF-DC8088E36FA3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12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1950</a:t>
            </a:r>
            <a:r>
              <a:rPr lang="zh-CN" altLang="en-US" dirty="0" smtClean="0"/>
              <a:t>年代，</a:t>
            </a:r>
            <a:r>
              <a:rPr lang="en-US" altLang="zh-CN" dirty="0" smtClean="0"/>
              <a:t>He3+He4</a:t>
            </a:r>
            <a:r>
              <a:rPr lang="zh-CN" altLang="en-US" dirty="0" smtClean="0"/>
              <a:t>燃烧的截面在比原来大</a:t>
            </a:r>
            <a:r>
              <a:rPr lang="en-US" altLang="zh-CN" dirty="0" smtClean="0"/>
              <a:t>1000</a:t>
            </a:r>
            <a:r>
              <a:rPr lang="zh-CN" altLang="en-US" dirty="0" smtClean="0"/>
              <a:t>倍，因此直接打开</a:t>
            </a:r>
            <a:endParaRPr lang="en-US" altLang="zh-CN" dirty="0" smtClean="0"/>
          </a:p>
          <a:p>
            <a:r>
              <a:rPr lang="zh-CN" altLang="en-US" dirty="0" smtClean="0"/>
              <a:t>温度依赖不同，所以</a:t>
            </a:r>
            <a:r>
              <a:rPr lang="en-US" altLang="zh-CN" dirty="0" smtClean="0"/>
              <a:t>B8</a:t>
            </a:r>
            <a:r>
              <a:rPr lang="zh-CN" altLang="en-US" dirty="0" smtClean="0"/>
              <a:t>中微子的测量可以验证太阳核心温度到</a:t>
            </a:r>
            <a:r>
              <a:rPr lang="en-US" altLang="zh-CN" dirty="0" smtClean="0"/>
              <a:t>1%</a:t>
            </a:r>
          </a:p>
          <a:p>
            <a:r>
              <a:rPr lang="en-US" altLang="zh-CN" dirty="0" smtClean="0"/>
              <a:t>He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和质子的反应 产生最好</a:t>
            </a:r>
            <a:r>
              <a:rPr lang="en-US" altLang="zh-CN" baseline="0" dirty="0" smtClean="0"/>
              <a:t>18.77MeV</a:t>
            </a:r>
            <a:r>
              <a:rPr lang="zh-CN" altLang="en-US" baseline="0" dirty="0" smtClean="0"/>
              <a:t>的</a:t>
            </a:r>
            <a:r>
              <a:rPr lang="en-US" altLang="zh-CN" baseline="0" dirty="0" err="1" smtClean="0"/>
              <a:t>hep</a:t>
            </a:r>
            <a:r>
              <a:rPr lang="zh-CN" altLang="en-US" baseline="0" dirty="0" smtClean="0"/>
              <a:t>中微子，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E7F45-9E4F-4867-98CF-DC8088E36FA3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734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E7F45-9E4F-4867-98CF-DC8088E36FA3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372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E7F45-9E4F-4867-98CF-DC8088E36FA3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445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E7F45-9E4F-4867-98CF-DC8088E36FA3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98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 descr="PPT标题页模板副本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5107632"/>
            <a:ext cx="6400800" cy="985664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094879"/>
            <a:ext cx="8424936" cy="1470025"/>
          </a:xfrm>
        </p:spPr>
        <p:txBody>
          <a:bodyPr/>
          <a:lstStyle>
            <a:lvl1pPr algn="ctr">
              <a:defRPr sz="54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EEB500"/>
                </a:soli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6492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19868" cy="71438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8A1B642-96BA-4221-9CE2-FA7E6E9767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5DDB52C-F51D-4B53-B0E6-A0C2FAA4B3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3" descr="PPT标题页模板副本3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5113"/>
            <a:ext cx="82296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5875"/>
            <a:ext cx="82296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3" name="灯片编号占位符 5"/>
          <p:cNvSpPr txBox="1">
            <a:spLocks/>
          </p:cNvSpPr>
          <p:nvPr/>
        </p:nvSpPr>
        <p:spPr>
          <a:xfrm>
            <a:off x="285750" y="6597650"/>
            <a:ext cx="500063" cy="260350"/>
          </a:xfrm>
          <a:prstGeom prst="rect">
            <a:avLst/>
          </a:prstGeom>
          <a:solidFill>
            <a:schemeClr val="bg1"/>
          </a:solidFill>
        </p:spPr>
        <p:txBody>
          <a:bodyPr anchor="ctr" anchorCtr="1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FAE55A9-6D9B-4CD1-B774-1DD214A7F4FF}" type="slidenum">
              <a:rPr lang="en-US" altLang="zh-CN" smtClean="0"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altLang="zh-CN" dirty="0" smtClean="0">
                <a:latin typeface="+mn-lt"/>
                <a:ea typeface="+mn-ea"/>
              </a:rPr>
              <a:t>   </a:t>
            </a:r>
            <a:endParaRPr lang="en-US" altLang="zh-CN" dirty="0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ransition spd="med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zh-CN" altLang="en-US" sz="3600" b="1" dirty="0">
          <a:solidFill>
            <a:schemeClr val="bg1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itchFamily="34" charset="0"/>
          <a:ea typeface="华文新魏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itchFamily="34" charset="0"/>
          <a:ea typeface="华文新魏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itchFamily="34" charset="0"/>
          <a:ea typeface="华文新魏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itchFamily="34" charset="0"/>
          <a:ea typeface="华文新魏" pitchFamily="2" charset="-122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30000"/>
        </a:spcAft>
        <a:buClr>
          <a:srgbClr val="FFC000"/>
        </a:buClr>
        <a:buSzPct val="80000"/>
        <a:buFont typeface="Wingdings" pitchFamily="2" charset="2"/>
        <a:buChar char="n"/>
        <a:defRPr sz="2600" b="1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80000"/>
        <a:buFont typeface="Wingdings" pitchFamily="2" charset="2"/>
        <a:buChar char="n"/>
        <a:defRPr sz="2400">
          <a:solidFill>
            <a:schemeClr val="accent2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副标题 4"/>
          <p:cNvSpPr>
            <a:spLocks noGrp="1"/>
          </p:cNvSpPr>
          <p:nvPr>
            <p:ph type="subTitle" idx="1"/>
          </p:nvPr>
        </p:nvSpPr>
        <p:spPr>
          <a:xfrm>
            <a:off x="827584" y="4437112"/>
            <a:ext cx="7488832" cy="2143125"/>
          </a:xfrm>
        </p:spPr>
        <p:txBody>
          <a:bodyPr/>
          <a:lstStyle/>
          <a:p>
            <a:pPr eaLnBrk="1" hangingPunct="1"/>
            <a:r>
              <a:rPr lang="zh-CN" altLang="en-US" sz="2000" dirty="0" smtClean="0"/>
              <a:t>李玉峰</a:t>
            </a:r>
            <a:endParaRPr lang="en-US" altLang="zh-CN" sz="2000" dirty="0" smtClean="0"/>
          </a:p>
          <a:p>
            <a:pPr eaLnBrk="1" hangingPunct="1"/>
            <a:r>
              <a:rPr lang="zh-CN" altLang="en-US" sz="2000" dirty="0" smtClean="0"/>
              <a:t>中科院高能所</a:t>
            </a:r>
            <a:endParaRPr lang="en-US" altLang="zh-CN" sz="2000" dirty="0" smtClean="0"/>
          </a:p>
          <a:p>
            <a:pPr eaLnBrk="1" hangingPunct="1"/>
            <a:endParaRPr lang="en-US" altLang="zh-CN" sz="2000" dirty="0" smtClean="0"/>
          </a:p>
          <a:p>
            <a:pPr eaLnBrk="1" hangingPunct="1"/>
            <a:r>
              <a:rPr lang="en-US" altLang="zh-CN" sz="2000" i="1" dirty="0"/>
              <a:t>JUNO</a:t>
            </a:r>
            <a:r>
              <a:rPr lang="zh-CN" altLang="en-US" sz="2000" i="1" dirty="0"/>
              <a:t>中微子天文和天体物理学</a:t>
            </a:r>
            <a:r>
              <a:rPr lang="zh-CN" altLang="en-US" sz="2000" i="1" dirty="0" smtClean="0"/>
              <a:t>研讨会</a:t>
            </a:r>
            <a:endParaRPr lang="en-US" altLang="zh-CN" sz="2000" i="1" dirty="0" smtClean="0"/>
          </a:p>
          <a:p>
            <a:pPr eaLnBrk="1" hangingPunct="1"/>
            <a:r>
              <a:rPr lang="en-US" altLang="zh-CN" sz="2000" i="1" dirty="0" smtClean="0"/>
              <a:t>2015-7-11</a:t>
            </a:r>
            <a:endParaRPr lang="zh-CN" altLang="en-US" sz="2000" i="1" dirty="0"/>
          </a:p>
          <a:p>
            <a:pPr eaLnBrk="1" hangingPunct="1"/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395536" y="380504"/>
            <a:ext cx="8424936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400" dirty="0">
                <a:solidFill>
                  <a:schemeClr val="tx1"/>
                </a:solidFill>
                <a:effectLst/>
              </a:rPr>
              <a:t>江门中微子实验探测太阳中微子</a:t>
            </a:r>
            <a:endParaRPr lang="en-US" altLang="zh-CN" sz="4400" dirty="0" smtClean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 advTm="7118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56" y="142852"/>
            <a:ext cx="8967940" cy="714380"/>
          </a:xfrm>
        </p:spPr>
        <p:txBody>
          <a:bodyPr/>
          <a:lstStyle/>
          <a:p>
            <a:r>
              <a:rPr lang="en-US" altLang="zh-CN" dirty="0" smtClean="0"/>
              <a:t>Status of solar neutrino measurement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2" y="1052736"/>
            <a:ext cx="912229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6682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052736"/>
            <a:ext cx="8319868" cy="714380"/>
          </a:xfrm>
        </p:spPr>
        <p:txBody>
          <a:bodyPr/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Solar Neutrino Problem </a:t>
            </a:r>
            <a:r>
              <a:rPr lang="en-US" altLang="zh-CN" sz="2800" dirty="0">
                <a:solidFill>
                  <a:schemeClr val="tx1"/>
                </a:solidFill>
              </a:rPr>
              <a:t>solved in 2002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71" y="1767116"/>
            <a:ext cx="7940149" cy="4705195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 bwMode="auto">
          <a:xfrm>
            <a:off x="428596" y="142852"/>
            <a:ext cx="853589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3300"/>
                </a:solidFill>
                <a:latin typeface="Arial" pitchFamily="34" charset="0"/>
                <a:ea typeface="华文新魏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3300"/>
                </a:solidFill>
                <a:latin typeface="Arial" pitchFamily="34" charset="0"/>
                <a:ea typeface="华文新魏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3300"/>
                </a:solidFill>
                <a:latin typeface="Arial" pitchFamily="34" charset="0"/>
                <a:ea typeface="华文新魏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3300"/>
                </a:solidFill>
                <a:latin typeface="Arial" pitchFamily="34" charset="0"/>
                <a:ea typeface="华文新魏" pitchFamily="2" charset="-122"/>
              </a:defRPr>
            </a:lvl9pPr>
          </a:lstStyle>
          <a:p>
            <a:r>
              <a:rPr lang="en-US" altLang="zh-CN" sz="3200" kern="0" dirty="0" smtClean="0"/>
              <a:t>What we </a:t>
            </a:r>
            <a:r>
              <a:rPr lang="en-US" altLang="zh-CN" sz="3200" kern="0" dirty="0" smtClean="0"/>
              <a:t>have</a:t>
            </a:r>
            <a:r>
              <a:rPr lang="en-US" altLang="zh-CN" sz="3200" kern="0" dirty="0" smtClean="0"/>
              <a:t> </a:t>
            </a:r>
            <a:r>
              <a:rPr lang="en-US" altLang="zh-CN" sz="3200" kern="0" dirty="0" smtClean="0"/>
              <a:t>from past measurements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302388446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35892" cy="714380"/>
          </a:xfrm>
        </p:spPr>
        <p:txBody>
          <a:bodyPr/>
          <a:lstStyle/>
          <a:p>
            <a:r>
              <a:rPr lang="en-US" altLang="zh-CN" sz="3200" dirty="0" smtClean="0"/>
              <a:t>What we </a:t>
            </a:r>
            <a:r>
              <a:rPr lang="en-US" altLang="zh-CN" sz="3200" dirty="0" smtClean="0"/>
              <a:t>have</a:t>
            </a:r>
            <a:r>
              <a:rPr lang="en-US" altLang="zh-CN" sz="3200" dirty="0" smtClean="0"/>
              <a:t> </a:t>
            </a:r>
            <a:r>
              <a:rPr lang="en-US" altLang="zh-CN" sz="3200" dirty="0" smtClean="0"/>
              <a:t>from past measurements</a:t>
            </a:r>
            <a:endParaRPr lang="zh-CN" altLang="en-US" sz="3200" dirty="0"/>
          </a:p>
        </p:txBody>
      </p:sp>
      <p:grpSp>
        <p:nvGrpSpPr>
          <p:cNvPr id="9" name="组合 8"/>
          <p:cNvGrpSpPr/>
          <p:nvPr/>
        </p:nvGrpSpPr>
        <p:grpSpPr>
          <a:xfrm>
            <a:off x="35496" y="1124744"/>
            <a:ext cx="4608512" cy="3528392"/>
            <a:chOff x="-3048" y="1093623"/>
            <a:chExt cx="5051400" cy="402649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048" y="1093623"/>
              <a:ext cx="5051400" cy="4026496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115616" y="1340768"/>
              <a:ext cx="1257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1201.6311</a:t>
              </a:r>
              <a:endParaRPr lang="zh-CN" altLang="en-US" dirty="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124744"/>
            <a:ext cx="4418381" cy="352839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650498" y="155679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1403.4575</a:t>
            </a:r>
            <a:endParaRPr lang="zh-CN" altLang="en-US" dirty="0"/>
          </a:p>
        </p:txBody>
      </p:sp>
      <p:sp>
        <p:nvSpPr>
          <p:cNvPr id="13" name="标题 1"/>
          <p:cNvSpPr txBox="1">
            <a:spLocks/>
          </p:cNvSpPr>
          <p:nvPr/>
        </p:nvSpPr>
        <p:spPr bwMode="auto">
          <a:xfrm>
            <a:off x="107504" y="4725144"/>
            <a:ext cx="88569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3300"/>
                </a:solidFill>
                <a:latin typeface="Arial" pitchFamily="34" charset="0"/>
                <a:ea typeface="华文新魏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3300"/>
                </a:solidFill>
                <a:latin typeface="Arial" pitchFamily="34" charset="0"/>
                <a:ea typeface="华文新魏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3300"/>
                </a:solidFill>
                <a:latin typeface="Arial" pitchFamily="34" charset="0"/>
                <a:ea typeface="华文新魏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3300"/>
                </a:solidFill>
                <a:latin typeface="Arial" pitchFamily="34" charset="0"/>
                <a:ea typeface="华文新魏" pitchFamily="2" charset="-122"/>
              </a:defRPr>
            </a:lvl9pPr>
          </a:lstStyle>
          <a:p>
            <a:r>
              <a:rPr lang="en-US" altLang="zh-CN" sz="2800" kern="0" dirty="0">
                <a:solidFill>
                  <a:schemeClr val="tx1"/>
                </a:solidFill>
              </a:rPr>
              <a:t>V</a:t>
            </a:r>
            <a:r>
              <a:rPr lang="en-US" altLang="zh-CN" sz="2800" kern="0" dirty="0" smtClean="0">
                <a:solidFill>
                  <a:schemeClr val="tx1"/>
                </a:solidFill>
              </a:rPr>
              <a:t>alidated predictions for both the vacuum- and matter-dominated regions.</a:t>
            </a:r>
          </a:p>
          <a:p>
            <a:r>
              <a:rPr lang="en-US" altLang="zh-CN" sz="2800" kern="0" dirty="0" smtClean="0">
                <a:solidFill>
                  <a:schemeClr val="tx1"/>
                </a:solidFill>
              </a:rPr>
              <a:t>No evidence for the transition range</a:t>
            </a:r>
            <a:r>
              <a:rPr lang="en-US" altLang="zh-CN" sz="2800" kern="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769999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87258" y="194340"/>
            <a:ext cx="8433214" cy="714380"/>
          </a:xfrm>
        </p:spPr>
        <p:txBody>
          <a:bodyPr/>
          <a:lstStyle/>
          <a:p>
            <a:r>
              <a:rPr lang="en-US" altLang="zh-CN" sz="3200" dirty="0" smtClean="0"/>
              <a:t>What we </a:t>
            </a:r>
            <a:r>
              <a:rPr lang="en-US" altLang="zh-CN" sz="3200" dirty="0" smtClean="0"/>
              <a:t>have</a:t>
            </a:r>
            <a:r>
              <a:rPr lang="en-US" altLang="zh-CN" sz="3200" dirty="0" smtClean="0"/>
              <a:t> </a:t>
            </a:r>
            <a:r>
              <a:rPr lang="en-US" altLang="zh-CN" sz="3200" dirty="0" smtClean="0"/>
              <a:t>from past measurements</a:t>
            </a:r>
            <a:endParaRPr lang="zh-CN" altLang="en-US" sz="3200" dirty="0"/>
          </a:p>
        </p:txBody>
      </p:sp>
      <p:pic>
        <p:nvPicPr>
          <p:cNvPr id="17" name="Picture 2" descr="http://inspirehep.net/record/1272683/files/fi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33376"/>
            <a:ext cx="3600400" cy="27376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4" descr="http://inspirehep.net/record/1272683/files/fig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933376"/>
            <a:ext cx="3703078" cy="2735984"/>
          </a:xfrm>
          <a:prstGeom prst="rect">
            <a:avLst/>
          </a:prstGeom>
          <a:noFill/>
        </p:spPr>
      </p:pic>
      <p:pic>
        <p:nvPicPr>
          <p:cNvPr id="19" name="Picture 6" descr="http://inspirehep.net/record/1272683/files/fig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053056"/>
            <a:ext cx="3703360" cy="28079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矩形 19"/>
          <p:cNvSpPr/>
          <p:nvPr/>
        </p:nvSpPr>
        <p:spPr>
          <a:xfrm>
            <a:off x="107504" y="1196752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en-IE" altLang="zh-CN" sz="2800" b="1" dirty="0">
                <a:latin typeface="微软雅黑" pitchFamily="34" charset="-122"/>
                <a:ea typeface="微软雅黑" pitchFamily="34" charset="-122"/>
                <a:cs typeface="+mj-cs"/>
              </a:rPr>
              <a:t>Day-night asymmetry</a:t>
            </a:r>
            <a:r>
              <a:rPr lang="en-IE" altLang="zh-CN" sz="28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:</a:t>
            </a:r>
          </a:p>
          <a:p>
            <a:pPr eaLnBrk="0" hangingPunct="0"/>
            <a:endParaRPr lang="en-IE" altLang="zh-CN" sz="2800" b="1" dirty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eaLnBrk="0" hangingPunct="0"/>
            <a:r>
              <a:rPr lang="en-IE" altLang="zh-CN" sz="2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First Indication of Terrestrial Matter Effects on Solar Neutrino Oscillation </a:t>
            </a:r>
            <a:endParaRPr lang="en-IE" altLang="zh-CN" sz="2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eaLnBrk="0" hangingPunct="0"/>
            <a:endParaRPr lang="en-IE" altLang="zh-CN" sz="2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eaLnBrk="0" hangingPunct="0"/>
            <a:r>
              <a:rPr lang="en-IE" altLang="zh-CN" sz="2000" i="1" dirty="0" smtClean="0">
                <a:latin typeface="微软雅黑" pitchFamily="34" charset="-122"/>
                <a:ea typeface="微软雅黑" pitchFamily="34" charset="-122"/>
                <a:cs typeface="+mj-cs"/>
              </a:rPr>
              <a:t>Super-</a:t>
            </a:r>
            <a:r>
              <a:rPr lang="en-IE" altLang="zh-CN" sz="2000" i="1" dirty="0" err="1" smtClean="0">
                <a:latin typeface="微软雅黑" pitchFamily="34" charset="-122"/>
                <a:ea typeface="微软雅黑" pitchFamily="34" charset="-122"/>
                <a:cs typeface="+mj-cs"/>
              </a:rPr>
              <a:t>Kamiokande</a:t>
            </a:r>
            <a:r>
              <a:rPr lang="en-IE" altLang="zh-CN" sz="2000" i="1" dirty="0" smtClean="0">
                <a:latin typeface="微软雅黑" pitchFamily="34" charset="-122"/>
                <a:ea typeface="微软雅黑" pitchFamily="34" charset="-122"/>
                <a:cs typeface="+mj-cs"/>
              </a:rPr>
              <a:t>: </a:t>
            </a:r>
            <a:r>
              <a:rPr lang="en-IE" altLang="zh-CN" sz="2000" i="1" dirty="0"/>
              <a:t>arXiv:1312.5176 </a:t>
            </a:r>
          </a:p>
        </p:txBody>
      </p:sp>
    </p:spTree>
    <p:extLst>
      <p:ext uri="{BB962C8B-B14F-4D97-AF65-F5344CB8AC3E}">
        <p14:creationId xmlns:p14="http://schemas.microsoft.com/office/powerpoint/2010/main" val="299634427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51920" y="1170505"/>
            <a:ext cx="5148064" cy="5354839"/>
            <a:chOff x="3851920" y="1052736"/>
            <a:chExt cx="5148064" cy="535483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1920" y="1052736"/>
              <a:ext cx="5148064" cy="53548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7725276" y="1340768"/>
              <a:ext cx="12747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/>
                <a:t>1303</a:t>
              </a:r>
              <a:r>
                <a:rPr lang="zh-CN" altLang="en-US" dirty="0"/>
                <a:t>.4667</a:t>
              </a:r>
            </a:p>
          </p:txBody>
        </p:sp>
      </p:grp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71388" cy="714380"/>
          </a:xfrm>
        </p:spPr>
        <p:txBody>
          <a:bodyPr/>
          <a:lstStyle/>
          <a:p>
            <a:r>
              <a:rPr lang="en-US" altLang="zh-CN" sz="3200" dirty="0" smtClean="0"/>
              <a:t>What we </a:t>
            </a:r>
            <a:r>
              <a:rPr lang="en-US" altLang="zh-CN" sz="3200" dirty="0" smtClean="0"/>
              <a:t>have</a:t>
            </a:r>
            <a:r>
              <a:rPr lang="en-US" altLang="zh-CN" sz="3200" dirty="0" smtClean="0"/>
              <a:t> </a:t>
            </a:r>
            <a:r>
              <a:rPr lang="en-US" altLang="zh-CN" sz="3200" dirty="0" smtClean="0"/>
              <a:t>from past measurements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107504" y="1350635"/>
            <a:ext cx="3600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IE" altLang="zh-CN" sz="2400" b="1" dirty="0" err="1" smtClean="0">
                <a:latin typeface="微软雅黑" pitchFamily="34" charset="-122"/>
                <a:ea typeface="微软雅黑" pitchFamily="34" charset="-122"/>
                <a:cs typeface="+mj-cs"/>
              </a:rPr>
              <a:t>KamLAND</a:t>
            </a:r>
            <a:r>
              <a:rPr lang="en-IE" altLang="zh-CN" sz="24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 </a:t>
            </a:r>
            <a:endParaRPr lang="en-IE" altLang="zh-CN" sz="2400" b="1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eaLnBrk="0" hangingPunct="0"/>
            <a:r>
              <a:rPr lang="en-IE" altLang="zh-CN" sz="24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provided </a:t>
            </a:r>
            <a:r>
              <a:rPr lang="en-IE" altLang="zh-CN" sz="24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a model-independent test of the solar </a:t>
            </a:r>
            <a:r>
              <a:rPr lang="en-IE" altLang="zh-CN" sz="24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LMA-MSW </a:t>
            </a:r>
            <a:r>
              <a:rPr lang="en-IE" altLang="zh-CN" sz="24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parameter space.</a:t>
            </a:r>
          </a:p>
          <a:p>
            <a:pPr eaLnBrk="0" hangingPunct="0"/>
            <a:endParaRPr lang="en-IE" altLang="zh-CN" sz="2000" b="1" i="1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eaLnBrk="0" hangingPunct="0"/>
            <a:endParaRPr lang="en-IE" altLang="zh-CN" sz="2000" b="1" i="1" dirty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eaLnBrk="0" hangingPunct="0"/>
            <a:r>
              <a:rPr lang="en-IE" altLang="zh-CN" sz="24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Solar: theta(12)</a:t>
            </a:r>
          </a:p>
          <a:p>
            <a:pPr eaLnBrk="0" hangingPunct="0"/>
            <a:endParaRPr lang="en-IE" altLang="zh-CN" sz="2400" b="1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eaLnBrk="0" hangingPunct="0"/>
            <a:r>
              <a:rPr lang="en-US" altLang="zh-CN" sz="2400" b="1" dirty="0" err="1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KamLAND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: </a:t>
            </a:r>
            <a:r>
              <a:rPr lang="en-IE" altLang="zh-CN" sz="2400" b="1" dirty="0">
                <a:latin typeface="微软雅黑" pitchFamily="34" charset="-122"/>
                <a:ea typeface="微软雅黑" pitchFamily="34" charset="-122"/>
              </a:rPr>
              <a:t>Δ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21 </a:t>
            </a:r>
            <a:endParaRPr lang="en-IE" altLang="zh-CN" sz="24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7246896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Solar nu measurement at JUNO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4549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Using the elastic electron-scattering: singles events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Pros: large target mass (20 </a:t>
            </a:r>
            <a:r>
              <a:rPr lang="en-US" altLang="zh-CN" dirty="0" err="1" smtClean="0"/>
              <a:t>kt</a:t>
            </a:r>
            <a:r>
              <a:rPr lang="en-US" altLang="zh-CN" dirty="0" smtClean="0"/>
              <a:t>), better energy resolution (3%)</a:t>
            </a:r>
          </a:p>
          <a:p>
            <a:pPr marL="0" indent="0">
              <a:buNone/>
            </a:pPr>
            <a:endParaRPr lang="en-US" altLang="zh-CN" sz="1000" dirty="0"/>
          </a:p>
          <a:p>
            <a:pPr marL="0" indent="0">
              <a:buNone/>
            </a:pPr>
            <a:r>
              <a:rPr lang="en-US" altLang="zh-CN" dirty="0" smtClean="0"/>
              <a:t>Cons: relatively small overburden, uncertain radio impurity </a:t>
            </a:r>
          </a:p>
          <a:p>
            <a:pPr marL="0" indent="0">
              <a:buNone/>
            </a:pPr>
            <a:endParaRPr lang="en-US" altLang="zh-CN" sz="1000" dirty="0"/>
          </a:p>
          <a:p>
            <a:pPr marL="0" indent="0">
              <a:buNone/>
            </a:pPr>
            <a:r>
              <a:rPr lang="en-US" altLang="zh-CN" dirty="0" smtClean="0"/>
              <a:t>Prospects: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Low energy: </a:t>
            </a:r>
            <a:r>
              <a:rPr lang="en-US" altLang="zh-CN" dirty="0" smtClean="0">
                <a:solidFill>
                  <a:srgbClr val="FF0000"/>
                </a:solidFill>
              </a:rPr>
              <a:t>Be7 and pp nus</a:t>
            </a:r>
          </a:p>
          <a:p>
            <a:pPr marL="0" indent="0">
              <a:buNone/>
            </a:pPr>
            <a:r>
              <a:rPr lang="en-US" altLang="zh-CN" dirty="0" smtClean="0"/>
              <a:t>High energy: </a:t>
            </a:r>
            <a:r>
              <a:rPr lang="en-US" altLang="zh-CN" dirty="0" smtClean="0">
                <a:solidFill>
                  <a:srgbClr val="FF0000"/>
                </a:solidFill>
              </a:rPr>
              <a:t>B8 nus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80936"/>
            <a:ext cx="3808126" cy="501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53" y="2298623"/>
            <a:ext cx="6195083" cy="48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5162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Low energy: Assumptions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249976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/>
              <a:t>T</a:t>
            </a:r>
            <a:r>
              <a:rPr lang="en-US" altLang="zh-CN" sz="2400" dirty="0" smtClean="0"/>
              <a:t>ake around 50% (</a:t>
            </a:r>
            <a:r>
              <a:rPr lang="en-US" altLang="zh-CN" sz="2400" dirty="0"/>
              <a:t>10 </a:t>
            </a:r>
            <a:r>
              <a:rPr lang="en-US" altLang="zh-CN" sz="2400" dirty="0" err="1"/>
              <a:t>kt</a:t>
            </a:r>
            <a:r>
              <a:rPr lang="en-US" altLang="zh-CN" sz="2400" dirty="0" smtClean="0"/>
              <a:t>) FV as the target mass.</a:t>
            </a:r>
          </a:p>
          <a:p>
            <a:pPr marL="0" indent="0">
              <a:buNone/>
            </a:pPr>
            <a:r>
              <a:rPr lang="en-US" altLang="zh-CN" sz="2400" dirty="0" smtClean="0"/>
              <a:t>External backgrounds neglected with a 5 m cut.</a:t>
            </a:r>
          </a:p>
          <a:p>
            <a:pPr marL="0" indent="0">
              <a:buNone/>
            </a:pPr>
            <a:r>
              <a:rPr lang="en-US" altLang="zh-CN" sz="2400" dirty="0"/>
              <a:t>Only </a:t>
            </a:r>
            <a:r>
              <a:rPr lang="en-US" altLang="zh-CN" sz="2400" dirty="0" smtClean="0"/>
              <a:t>the internal background.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Only </a:t>
            </a:r>
            <a:r>
              <a:rPr lang="en-US" altLang="zh-CN" sz="2400" dirty="0" smtClean="0"/>
              <a:t>beta/gamma background (PSD for alpha)</a:t>
            </a:r>
          </a:p>
          <a:p>
            <a:pPr marL="0" indent="0">
              <a:buNone/>
            </a:pPr>
            <a:r>
              <a:rPr lang="en-US" altLang="zh-CN" sz="2400" dirty="0" smtClean="0"/>
              <a:t>No energy nonlinearity</a:t>
            </a:r>
            <a:endParaRPr lang="en-US" altLang="zh-CN" sz="2400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624504"/>
            <a:ext cx="8496944" cy="294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20362"/>
      </p:ext>
    </p:extLst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573294"/>
            <a:ext cx="8136904" cy="2808034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2499760"/>
          </a:xfrm>
        </p:spPr>
        <p:txBody>
          <a:bodyPr/>
          <a:lstStyle/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107504" y="1124744"/>
            <a:ext cx="89289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"/>
              </a:spcBef>
              <a:spcAft>
                <a:spcPct val="30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6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n"/>
              <a:defRPr sz="240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9pPr>
          </a:lstStyle>
          <a:p>
            <a:pPr marL="0" indent="0">
              <a:buNone/>
            </a:pPr>
            <a:r>
              <a:rPr lang="en-US" altLang="zh-CN" sz="2400" dirty="0"/>
              <a:t>The expected </a:t>
            </a:r>
            <a:r>
              <a:rPr lang="en-US" altLang="zh-CN" sz="2400" dirty="0" err="1"/>
              <a:t>cosmogenic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C11, C12 </a:t>
            </a:r>
            <a:r>
              <a:rPr lang="en-US" altLang="zh-CN" sz="2400" dirty="0"/>
              <a:t>rates </a:t>
            </a:r>
            <a:r>
              <a:rPr lang="en-US" altLang="zh-CN" sz="2400" dirty="0" smtClean="0"/>
              <a:t>are scaled from </a:t>
            </a:r>
            <a:endParaRPr lang="zh-CN" altLang="en-US" sz="2400" dirty="0"/>
          </a:p>
          <a:p>
            <a:pPr marL="0" indent="0">
              <a:buFont typeface="Wingdings" pitchFamily="2" charset="2"/>
              <a:buNone/>
            </a:pPr>
            <a:r>
              <a:rPr lang="en-US" altLang="zh-CN" sz="2400" kern="0" dirty="0" err="1" smtClean="0"/>
              <a:t>KamLAND</a:t>
            </a:r>
            <a:r>
              <a:rPr lang="en-US" altLang="zh-CN" sz="2400" kern="0" dirty="0" smtClean="0"/>
              <a:t> taking account of the muon energy and rate.</a:t>
            </a:r>
          </a:p>
          <a:p>
            <a:pPr marL="0" indent="0">
              <a:buFont typeface="Wingdings" pitchFamily="2" charset="2"/>
              <a:buNone/>
            </a:pPr>
            <a:endParaRPr lang="en-US" altLang="zh-CN" sz="1100" kern="0" dirty="0"/>
          </a:p>
          <a:p>
            <a:pPr marL="0" indent="0">
              <a:buNone/>
            </a:pPr>
            <a:r>
              <a:rPr lang="en-US" altLang="zh-CN" sz="2400" kern="0" dirty="0" smtClean="0"/>
              <a:t>Solar neutrino signal </a:t>
            </a:r>
            <a:r>
              <a:rPr lang="en-US" altLang="zh-CN" sz="2400" kern="0" dirty="0"/>
              <a:t>calculated from </a:t>
            </a:r>
            <a:r>
              <a:rPr lang="en-US" altLang="zh-CN" sz="2400" kern="0" dirty="0"/>
              <a:t>BP05(OP</a:t>
            </a:r>
            <a:r>
              <a:rPr lang="en-US" altLang="zh-CN" sz="2400" kern="0" dirty="0" smtClean="0"/>
              <a:t>), without any cut of energy threshold.</a:t>
            </a:r>
            <a:endParaRPr lang="zh-CN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378376131"/>
      </p:ext>
    </p:extLst>
  </p:cSld>
  <p:clrMapOvr>
    <a:masterClrMapping/>
  </p:clrMapOvr>
  <p:transition spd="med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Baseline assumption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124744"/>
            <a:ext cx="8100392" cy="54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41880"/>
      </p:ext>
    </p:extLst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Ideal assumption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235755" cy="549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2426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08" y="1268760"/>
            <a:ext cx="8964488" cy="511256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(1) Basics of solar neutrinos:</a:t>
            </a:r>
          </a:p>
          <a:p>
            <a:pPr marL="0" indent="0">
              <a:buNone/>
            </a:pPr>
            <a:r>
              <a:rPr lang="en-US" altLang="zh-CN" sz="2400" dirty="0" smtClean="0"/>
              <a:t>Neutrino </a:t>
            </a:r>
            <a:r>
              <a:rPr lang="en-US" altLang="zh-CN" sz="2400" dirty="0"/>
              <a:t>p</a:t>
            </a:r>
            <a:r>
              <a:rPr lang="en-US" altLang="zh-CN" sz="2400" dirty="0" smtClean="0"/>
              <a:t>roduction, oscillation, and detection 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dirty="0" smtClean="0"/>
              <a:t>(2) Status of past solar neutrino measurements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dirty="0" smtClean="0"/>
              <a:t>(3) Future solar neutrino detection at JUNO</a:t>
            </a:r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r>
              <a:rPr lang="en-US" altLang="zh-CN" dirty="0" smtClean="0"/>
              <a:t>(4) Opportunity for particle and solar physics</a:t>
            </a:r>
          </a:p>
          <a:p>
            <a:pPr marL="0" indent="0">
              <a:buNone/>
            </a:pPr>
            <a:r>
              <a:rPr lang="en-US" altLang="zh-CN" dirty="0" smtClean="0"/>
              <a:t>     test of MSW effect,  </a:t>
            </a:r>
            <a:r>
              <a:rPr lang="en-US" altLang="zh-CN" dirty="0" smtClean="0"/>
              <a:t>solar</a:t>
            </a:r>
            <a:r>
              <a:rPr lang="en-US" altLang="zh-CN" dirty="0" smtClean="0">
                <a:sym typeface="Wingdings" panose="05000000000000000000" pitchFamily="2" charset="2"/>
              </a:rPr>
              <a:t> abundance problem,</a:t>
            </a:r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      luminosity tests</a:t>
            </a:r>
            <a:endParaRPr lang="en-US" altLang="zh-CN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596415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124744"/>
            <a:ext cx="8892480" cy="2088232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Rate uncertainties: </a:t>
            </a:r>
            <a:r>
              <a:rPr lang="en-US" altLang="zh-CN" sz="2000" dirty="0" smtClean="0"/>
              <a:t>U238</a:t>
            </a:r>
            <a:r>
              <a:rPr lang="en-US" altLang="zh-CN" sz="2000" dirty="0"/>
              <a:t>: 4</a:t>
            </a:r>
            <a:r>
              <a:rPr lang="en-US" altLang="zh-CN" sz="2000" dirty="0" smtClean="0"/>
              <a:t>%,Th232</a:t>
            </a:r>
            <a:r>
              <a:rPr lang="en-US" altLang="zh-CN" sz="2000" dirty="0"/>
              <a:t>: </a:t>
            </a:r>
            <a:r>
              <a:rPr lang="en-US" altLang="zh-CN" sz="2000" dirty="0" smtClean="0"/>
              <a:t>8%,K40</a:t>
            </a:r>
            <a:r>
              <a:rPr lang="en-US" altLang="zh-CN" sz="2000" dirty="0"/>
              <a:t>: </a:t>
            </a:r>
            <a:r>
              <a:rPr lang="en-US" altLang="zh-CN" sz="2000" dirty="0" smtClean="0"/>
              <a:t>15%, Kr85</a:t>
            </a:r>
            <a:r>
              <a:rPr lang="en-US" altLang="zh-CN" sz="2000" dirty="0"/>
              <a:t>: </a:t>
            </a:r>
            <a:r>
              <a:rPr lang="en-US" altLang="zh-CN" sz="2000" dirty="0" smtClean="0"/>
              <a:t>30%, Bi210 </a:t>
            </a:r>
            <a:r>
              <a:rPr lang="en-US" altLang="zh-CN" sz="2000" dirty="0"/>
              <a:t>(Pb210): free-floating.</a:t>
            </a:r>
          </a:p>
          <a:p>
            <a:pPr marL="0" indent="0">
              <a:buNone/>
            </a:pPr>
            <a:r>
              <a:rPr lang="en-US" altLang="zh-CN" dirty="0"/>
              <a:t>W</a:t>
            </a:r>
            <a:r>
              <a:rPr lang="en-US" altLang="zh-CN" dirty="0" smtClean="0"/>
              <a:t>ithout shape uncertainty</a:t>
            </a:r>
          </a:p>
          <a:p>
            <a:pPr marL="0" indent="0">
              <a:buNone/>
            </a:pPr>
            <a:r>
              <a:rPr lang="en-US" altLang="zh-CN" dirty="0" smtClean="0"/>
              <a:t>Need add the theta(12) uncertainty and systematics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212976"/>
            <a:ext cx="4176464" cy="31998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3216013"/>
            <a:ext cx="4427984" cy="319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2554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Comparison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4006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err="1" smtClean="0"/>
              <a:t>Borexino</a:t>
            </a:r>
            <a:r>
              <a:rPr lang="en-US" altLang="zh-CN" dirty="0" smtClean="0"/>
              <a:t>:</a:t>
            </a:r>
          </a:p>
          <a:p>
            <a:pPr marL="0" indent="0">
              <a:buNone/>
            </a:pPr>
            <a:r>
              <a:rPr lang="en-US" altLang="zh-CN" dirty="0" smtClean="0"/>
              <a:t>Be7 nus: (4.43+_0.22) x 10</a:t>
            </a:r>
            <a:r>
              <a:rPr lang="en-US" altLang="zh-CN" baseline="30000" dirty="0" smtClean="0"/>
              <a:t>9</a:t>
            </a:r>
            <a:r>
              <a:rPr lang="en-US" altLang="zh-CN" dirty="0" smtClean="0"/>
              <a:t> cm</a:t>
            </a:r>
            <a:r>
              <a:rPr lang="en-US" altLang="zh-CN" baseline="30000" dirty="0" smtClean="0"/>
              <a:t>-2 </a:t>
            </a:r>
            <a:r>
              <a:rPr lang="en-US" altLang="zh-CN" dirty="0" smtClean="0"/>
              <a:t>s</a:t>
            </a:r>
            <a:r>
              <a:rPr lang="en-US" altLang="zh-CN" baseline="30000" dirty="0" smtClean="0"/>
              <a:t>-1</a:t>
            </a:r>
          </a:p>
          <a:p>
            <a:pPr marL="0" indent="0">
              <a:buNone/>
            </a:pPr>
            <a:r>
              <a:rPr lang="en-US" altLang="zh-CN" dirty="0" smtClean="0"/>
              <a:t>5%, largely from stat. and theta(12) errs</a:t>
            </a:r>
          </a:p>
          <a:p>
            <a:pPr marL="0" indent="0">
              <a:buNone/>
            </a:pPr>
            <a:r>
              <a:rPr lang="en-US" altLang="zh-CN" dirty="0" smtClean="0"/>
              <a:t>pp nus: (6.0+_0.8) </a:t>
            </a:r>
            <a:r>
              <a:rPr lang="en-US" altLang="zh-CN" dirty="0"/>
              <a:t>x </a:t>
            </a:r>
            <a:r>
              <a:rPr lang="en-US" altLang="zh-CN" dirty="0" smtClean="0"/>
              <a:t>10</a:t>
            </a:r>
            <a:r>
              <a:rPr lang="en-US" altLang="zh-CN" baseline="30000" dirty="0" smtClean="0"/>
              <a:t>10</a:t>
            </a:r>
            <a:r>
              <a:rPr lang="en-US" altLang="zh-CN" dirty="0" smtClean="0"/>
              <a:t> </a:t>
            </a:r>
            <a:r>
              <a:rPr lang="en-US" altLang="zh-CN" dirty="0"/>
              <a:t>cm</a:t>
            </a:r>
            <a:r>
              <a:rPr lang="en-US" altLang="zh-CN" baseline="30000" dirty="0"/>
              <a:t>-2 </a:t>
            </a:r>
            <a:r>
              <a:rPr lang="en-US" altLang="zh-CN" dirty="0"/>
              <a:t>s</a:t>
            </a:r>
            <a:r>
              <a:rPr lang="en-US" altLang="zh-CN" baseline="30000" dirty="0"/>
              <a:t>-1 </a:t>
            </a:r>
            <a:endParaRPr lang="en-US" altLang="zh-CN" baseline="30000" dirty="0" smtClean="0"/>
          </a:p>
          <a:p>
            <a:pPr marL="0" indent="0">
              <a:buNone/>
            </a:pPr>
            <a:r>
              <a:rPr lang="en-US" altLang="zh-CN" dirty="0" smtClean="0"/>
              <a:t>13%, dominate by stat. errs (9%)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JUNO:</a:t>
            </a:r>
          </a:p>
          <a:p>
            <a:pPr marL="0" indent="0">
              <a:buNone/>
            </a:pPr>
            <a:r>
              <a:rPr lang="en-US" altLang="zh-CN" dirty="0" smtClean="0"/>
              <a:t>B7: stat. err &lt;1%, theta(12) errs from reactors</a:t>
            </a:r>
          </a:p>
          <a:p>
            <a:pPr marL="0" indent="0">
              <a:buNone/>
            </a:pPr>
            <a:r>
              <a:rPr lang="en-US" altLang="zh-CN" dirty="0" smtClean="0"/>
              <a:t>Key systematics: Bi210, Kr85, energy scale etc.  </a:t>
            </a:r>
          </a:p>
          <a:p>
            <a:pPr marL="0" indent="0">
              <a:buNone/>
            </a:pPr>
            <a:r>
              <a:rPr lang="en-US" altLang="zh-CN" dirty="0"/>
              <a:t>p</a:t>
            </a:r>
            <a:r>
              <a:rPr lang="en-US" altLang="zh-CN" dirty="0" smtClean="0"/>
              <a:t>p: stat. err &lt;1% (due to separation of C14 and pp)</a:t>
            </a:r>
          </a:p>
          <a:p>
            <a:pPr marL="0" indent="0">
              <a:buNone/>
            </a:pPr>
            <a:r>
              <a:rPr lang="en-US" altLang="zh-CN" dirty="0" smtClean="0"/>
              <a:t>Key systematics: C14 pileup, energy scale, etc. </a:t>
            </a:r>
          </a:p>
        </p:txBody>
      </p:sp>
    </p:spTree>
    <p:extLst>
      <p:ext uri="{BB962C8B-B14F-4D97-AF65-F5344CB8AC3E}">
        <p14:creationId xmlns:p14="http://schemas.microsoft.com/office/powerpoint/2010/main" val="29606012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High energy: B8 nus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4"/>
            <a:ext cx="8963248" cy="15841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780928"/>
            <a:ext cx="5184576" cy="3888432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179512" y="2780928"/>
            <a:ext cx="3672408" cy="3816424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 smtClean="0"/>
              <a:t>Above 5 MeV, long lifetime </a:t>
            </a:r>
            <a:r>
              <a:rPr lang="en-US" altLang="zh-CN" sz="2400" dirty="0" err="1" smtClean="0"/>
              <a:t>cosmogenic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isotopes dominates.</a:t>
            </a:r>
          </a:p>
          <a:p>
            <a:pPr marL="0" indent="0">
              <a:buNone/>
            </a:pPr>
            <a:endParaRPr lang="en-US" altLang="zh-CN" sz="1050" dirty="0"/>
          </a:p>
          <a:p>
            <a:pPr marL="0" indent="0">
              <a:buNone/>
            </a:pPr>
            <a:r>
              <a:rPr lang="en-US" altLang="zh-CN" sz="2400" dirty="0"/>
              <a:t>Need </a:t>
            </a:r>
            <a:r>
              <a:rPr lang="en-US" altLang="zh-CN" sz="2400" dirty="0"/>
              <a:t>three-fold </a:t>
            </a:r>
            <a:r>
              <a:rPr lang="en-US" altLang="zh-CN" sz="2400" dirty="0" smtClean="0"/>
              <a:t>Coincidence to reduce these background.</a:t>
            </a:r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r>
              <a:rPr lang="en-US" altLang="zh-CN" sz="2400" dirty="0" smtClean="0"/>
              <a:t>&lt;5 MeV, Tl208 from Th232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158008059"/>
      </p:ext>
    </p:extLst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What can be done with these measurements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214422"/>
            <a:ext cx="8784976" cy="4911741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B8 nus: test the transition between vacuum and matter oscillations.</a:t>
            </a:r>
            <a:r>
              <a:rPr lang="en-US" altLang="zh-CN" dirty="0" smtClean="0">
                <a:sym typeface="Wingdings" panose="05000000000000000000" pitchFamily="2" charset="2"/>
              </a:rPr>
              <a:t> low energy threshold.</a:t>
            </a:r>
          </a:p>
          <a:p>
            <a:pPr marL="0" indent="0">
              <a:buNone/>
            </a:pP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CN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Be7 nus: accurate measurement, help to the solar abundance problem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pp nus: high statistics measurement, test solar luminosity at the percent level.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7927246"/>
      </p:ext>
    </p:extLst>
  </p:cSld>
  <p:clrMapOvr>
    <a:masterClrMapping/>
  </p:clrMapOvr>
  <p:transition spd="med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Sub-dominate structure: new physics</a:t>
            </a:r>
            <a:endParaRPr lang="zh-CN" alt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5" y="1196845"/>
            <a:ext cx="3771900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5" y="1174501"/>
            <a:ext cx="3740562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5" y="3861030"/>
            <a:ext cx="3771900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005" y="2132910"/>
            <a:ext cx="4767295" cy="446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86301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Solar abundance problem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11256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A </a:t>
            </a:r>
            <a:r>
              <a:rPr lang="en-US" altLang="zh-CN" sz="2400" dirty="0">
                <a:solidFill>
                  <a:srgbClr val="FF0000"/>
                </a:solidFill>
              </a:rPr>
              <a:t>disagreement </a:t>
            </a:r>
            <a:r>
              <a:rPr lang="en-US" altLang="zh-CN" sz="2400" dirty="0"/>
              <a:t>between SSMs 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that </a:t>
            </a:r>
            <a:r>
              <a:rPr lang="en-US" altLang="zh-CN" sz="2400" dirty="0"/>
              <a:t>are optimized to agree with </a:t>
            </a:r>
            <a:r>
              <a:rPr lang="en-US" altLang="zh-CN" sz="2400" dirty="0">
                <a:solidFill>
                  <a:srgbClr val="FF0000"/>
                </a:solidFill>
              </a:rPr>
              <a:t>interior properties </a:t>
            </a:r>
            <a:r>
              <a:rPr lang="en-US" altLang="zh-CN" sz="2400" dirty="0"/>
              <a:t>deduced from our best analyses of helioseismology </a:t>
            </a:r>
            <a:r>
              <a:rPr lang="en-US" altLang="zh-CN" sz="2400" dirty="0">
                <a:solidFill>
                  <a:srgbClr val="FF0000"/>
                </a:solidFill>
              </a:rPr>
              <a:t>(high Z), 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400" dirty="0" smtClean="0"/>
              <a:t>and </a:t>
            </a:r>
            <a:r>
              <a:rPr lang="en-US" altLang="zh-CN" sz="2400" dirty="0"/>
              <a:t>those optimized to agree with </a:t>
            </a:r>
            <a:r>
              <a:rPr lang="en-US" altLang="zh-CN" sz="2400" dirty="0">
                <a:solidFill>
                  <a:srgbClr val="FF0000"/>
                </a:solidFill>
              </a:rPr>
              <a:t>surface properties </a:t>
            </a:r>
            <a:r>
              <a:rPr lang="en-US" altLang="zh-CN" sz="2400" dirty="0"/>
              <a:t>deduced from the most complete 3D analyses of </a:t>
            </a:r>
            <a:r>
              <a:rPr lang="en-US" altLang="zh-CN" sz="2400" dirty="0" smtClean="0"/>
              <a:t>photo absorption </a:t>
            </a:r>
            <a:r>
              <a:rPr lang="en-US" altLang="zh-CN" sz="2400" dirty="0"/>
              <a:t>lines </a:t>
            </a:r>
            <a:r>
              <a:rPr lang="en-US" altLang="zh-CN" sz="2400" dirty="0">
                <a:solidFill>
                  <a:srgbClr val="FF0000"/>
                </a:solidFill>
              </a:rPr>
              <a:t>(low Z</a:t>
            </a:r>
            <a:r>
              <a:rPr lang="en-US" altLang="zh-CN" sz="2400" dirty="0" smtClean="0">
                <a:solidFill>
                  <a:srgbClr val="FF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2517270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Helioseismology vs. new SSM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3816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7504" y="5507940"/>
            <a:ext cx="3362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0910.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3690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2400" b="1" dirty="0" err="1">
                <a:latin typeface="微软雅黑" pitchFamily="34" charset="-122"/>
                <a:ea typeface="微软雅黑" pitchFamily="34" charset="-122"/>
              </a:rPr>
              <a:t>Serenelli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8231347"/>
      </p:ext>
    </p:extLst>
  </p:cSld>
  <p:clrMapOvr>
    <a:masterClrMapping/>
  </p:clrMapOvr>
  <p:transition spd="med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4"/>
            <a:ext cx="8892480" cy="5472608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19868" cy="714380"/>
          </a:xfrm>
        </p:spPr>
        <p:txBody>
          <a:bodyPr/>
          <a:lstStyle/>
          <a:p>
            <a:r>
              <a:rPr lang="en-US" altLang="zh-CN" dirty="0" smtClean="0"/>
              <a:t>Neutrino as the discriminator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828777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Degeneracy </a:t>
            </a:r>
            <a:r>
              <a:rPr lang="en-US" altLang="zh-CN" sz="2400" dirty="0" err="1" smtClean="0"/>
              <a:t>Serenelli</a:t>
            </a:r>
            <a:r>
              <a:rPr lang="en-US" altLang="zh-CN" sz="2400" dirty="0" smtClean="0"/>
              <a:t> et. </a:t>
            </a:r>
            <a:r>
              <a:rPr lang="en-US" altLang="zh-CN" sz="2400" dirty="0"/>
              <a:t>a</a:t>
            </a:r>
            <a:r>
              <a:rPr lang="en-US" altLang="zh-CN" sz="2400" dirty="0" smtClean="0"/>
              <a:t>l. 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81" y="1124744"/>
            <a:ext cx="7911584" cy="541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2578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Break with CNO nus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124745"/>
            <a:ext cx="8203847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62395"/>
      </p:ext>
    </p:extLst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Solar </a:t>
            </a:r>
            <a:r>
              <a:rPr lang="en-US" altLang="zh-CN" dirty="0" smtClean="0"/>
              <a:t>energy </a:t>
            </a:r>
            <a:r>
              <a:rPr lang="en-US" altLang="zh-CN" dirty="0"/>
              <a:t>production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328592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Sun: low-mass H-burning (main-sequence) </a:t>
            </a:r>
            <a:r>
              <a:rPr lang="en-US" altLang="zh-CN" dirty="0" smtClean="0"/>
              <a:t>star</a:t>
            </a:r>
          </a:p>
          <a:p>
            <a:pPr marL="0" indent="0">
              <a:buNone/>
            </a:pPr>
            <a:r>
              <a:rPr lang="en-US" altLang="zh-CN" dirty="0" smtClean="0"/>
              <a:t>Powered by nuclear fusion reaction</a:t>
            </a:r>
          </a:p>
          <a:p>
            <a:pPr marL="0" indent="0">
              <a:buNone/>
            </a:pP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dirty="0" smtClean="0"/>
              <a:t>Core temperature:</a:t>
            </a:r>
          </a:p>
          <a:p>
            <a:pPr marL="0" indent="0">
              <a:buNone/>
            </a:pPr>
            <a:r>
              <a:rPr lang="en-US" altLang="zh-CN" dirty="0" smtClean="0"/>
              <a:t>1.5x10</a:t>
            </a:r>
            <a:r>
              <a:rPr lang="en-US" altLang="zh-CN" baseline="30000" dirty="0" smtClean="0"/>
              <a:t>7 </a:t>
            </a:r>
            <a:r>
              <a:rPr lang="en-US" altLang="zh-CN" dirty="0" smtClean="0"/>
              <a:t>K  (~</a:t>
            </a:r>
            <a:r>
              <a:rPr lang="en-US" altLang="zh-CN" dirty="0" err="1" smtClean="0"/>
              <a:t>keV</a:t>
            </a:r>
            <a:r>
              <a:rPr lang="en-US" altLang="zh-CN" dirty="0" smtClean="0"/>
              <a:t>)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quantum tunnel effect</a:t>
            </a:r>
          </a:p>
          <a:p>
            <a:pPr marL="0" indent="0">
              <a:buNone/>
            </a:pPr>
            <a:r>
              <a:rPr lang="en-US" altLang="zh-CN" sz="2400" i="1" dirty="0"/>
              <a:t>(Gamow</a:t>
            </a:r>
            <a:r>
              <a:rPr lang="en-US" altLang="zh-CN" sz="2400" i="1" dirty="0" smtClean="0"/>
              <a:t>)</a:t>
            </a:r>
          </a:p>
          <a:p>
            <a:pPr marL="0" indent="0">
              <a:buNone/>
            </a:pPr>
            <a:endParaRPr lang="en-US" altLang="zh-CN" sz="2400" i="1" dirty="0"/>
          </a:p>
          <a:p>
            <a:pPr marL="0" indent="0">
              <a:buNone/>
            </a:pPr>
            <a:endParaRPr lang="en-US" altLang="zh-CN" b="0" dirty="0" smtClean="0"/>
          </a:p>
          <a:p>
            <a:pPr marL="0" indent="0">
              <a:buNone/>
            </a:pPr>
            <a:r>
              <a:rPr lang="en-US" altLang="zh-CN" sz="2400" dirty="0" smtClean="0"/>
              <a:t>Filter of stable burning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564904"/>
            <a:ext cx="4824536" cy="38884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98" y="4869160"/>
            <a:ext cx="2808312" cy="84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8791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196752"/>
            <a:ext cx="8964488" cy="5238914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JUNO can have interesting contributions to solar neutrinos if better radio purity can be achieved.</a:t>
            </a:r>
          </a:p>
          <a:p>
            <a:pPr marL="0" indent="0">
              <a:buNone/>
            </a:pPr>
            <a:r>
              <a:rPr lang="en-US" altLang="zh-CN" dirty="0" smtClean="0"/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pp nus, Be7 nus, B8 nus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 smtClean="0"/>
              <a:t>Test of MSW effects using the low energy </a:t>
            </a:r>
            <a:r>
              <a:rPr lang="en-US" altLang="zh-CN" dirty="0" smtClean="0">
                <a:sym typeface="Wingdings" panose="05000000000000000000" pitchFamily="2" charset="2"/>
              </a:rPr>
              <a:t>threshold B8 nus</a:t>
            </a:r>
            <a:r>
              <a:rPr lang="en-US" altLang="zh-CN" dirty="0" smtClean="0"/>
              <a:t>.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dirty="0" smtClean="0"/>
              <a:t>Precision Be7 nus help to solve the abundance problem.</a:t>
            </a:r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r>
              <a:rPr lang="en-US" altLang="zh-CN" dirty="0" smtClean="0"/>
              <a:t>CNO nus, not possible due to the relative small overburden.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805221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内容占位符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zh-CN" sz="6000" dirty="0" smtClean="0"/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6000" dirty="0" smtClean="0"/>
              <a:t>谢谢</a:t>
            </a:r>
            <a:endParaRPr lang="en-US" altLang="zh-CN" sz="6000" dirty="0" smtClean="0"/>
          </a:p>
        </p:txBody>
      </p:sp>
    </p:spTree>
  </p:cSld>
  <p:clrMapOvr>
    <a:masterClrMapping/>
  </p:clrMapOvr>
  <p:transition spd="med" advTm="224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Solar neutrino production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08" y="1235893"/>
            <a:ext cx="8964488" cy="5289451"/>
          </a:xfrm>
        </p:spPr>
        <p:txBody>
          <a:bodyPr/>
          <a:lstStyle/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dirty="0" smtClean="0"/>
              <a:t>pp chain (99%) vs. CNO cycle (1%) </a:t>
            </a:r>
            <a:r>
              <a:rPr lang="en-US" altLang="zh-CN" sz="2000" i="1" dirty="0" smtClean="0"/>
              <a:t>(H. Bethe 1930s)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2000" dirty="0" smtClean="0"/>
              <a:t>He3 + p </a:t>
            </a:r>
            <a:r>
              <a:rPr lang="en-US" altLang="zh-CN" sz="2000" dirty="0" smtClean="0">
                <a:sym typeface="Wingdings" panose="05000000000000000000" pitchFamily="2" charset="2"/>
              </a:rPr>
              <a:t></a:t>
            </a:r>
            <a:r>
              <a:rPr lang="en-US" altLang="zh-CN" sz="2000" dirty="0" err="1" smtClean="0">
                <a:sym typeface="Wingdings" panose="05000000000000000000" pitchFamily="2" charset="2"/>
              </a:rPr>
              <a:t>hep</a:t>
            </a:r>
            <a:r>
              <a:rPr lang="en-US" altLang="zh-CN" sz="2000" dirty="0" smtClean="0">
                <a:sym typeface="Wingdings" panose="05000000000000000000" pitchFamily="2" charset="2"/>
              </a:rPr>
              <a:t> nus (&lt;18.77 MeV)</a:t>
            </a:r>
            <a:r>
              <a:rPr lang="zh-CN" altLang="en-US" sz="2000" dirty="0" smtClean="0">
                <a:sym typeface="Wingdings" panose="05000000000000000000" pitchFamily="2" charset="2"/>
              </a:rPr>
              <a:t>：</a:t>
            </a:r>
            <a:r>
              <a:rPr lang="en-US" altLang="zh-CN" sz="2000" dirty="0" smtClean="0">
                <a:sym typeface="Wingdings" panose="05000000000000000000" pitchFamily="2" charset="2"/>
              </a:rPr>
              <a:t>with the probability 2x10</a:t>
            </a:r>
            <a:r>
              <a:rPr lang="en-US" altLang="zh-CN" sz="2000" baseline="30000" dirty="0" smtClean="0">
                <a:sym typeface="Wingdings" panose="05000000000000000000" pitchFamily="2" charset="2"/>
              </a:rPr>
              <a:t>-7</a:t>
            </a:r>
            <a:endParaRPr lang="en-US" altLang="zh-CN" sz="2000" baseline="300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813" y="1184516"/>
            <a:ext cx="4513403" cy="516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353" y="2162589"/>
            <a:ext cx="3795001" cy="393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08" y="2204864"/>
            <a:ext cx="4820394" cy="391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330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Standard solar models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24745"/>
            <a:ext cx="9144000" cy="547260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SSM: Constructed with best available physics and input data </a:t>
            </a:r>
            <a:r>
              <a:rPr lang="en-US" altLang="zh-CN" sz="2400" i="1" dirty="0" smtClean="0"/>
              <a:t>(Bacall et. al. from 1962)</a:t>
            </a:r>
          </a:p>
          <a:p>
            <a:pPr marL="0" indent="0">
              <a:buNone/>
            </a:pPr>
            <a:r>
              <a:rPr lang="en-US" altLang="zh-CN" dirty="0" smtClean="0"/>
              <a:t>(1) local hydrostatic equilibrium</a:t>
            </a:r>
          </a:p>
          <a:p>
            <a:pPr marL="0" indent="0">
              <a:buNone/>
            </a:pPr>
            <a:r>
              <a:rPr lang="en-US" altLang="zh-CN" dirty="0" smtClean="0"/>
              <a:t>(2) Equation of state: ideal gas</a:t>
            </a:r>
          </a:p>
          <a:p>
            <a:pPr marL="0" indent="0">
              <a:buNone/>
            </a:pPr>
            <a:r>
              <a:rPr lang="en-US" altLang="zh-CN" dirty="0"/>
              <a:t>(2) hydrogen burning: pp chain, </a:t>
            </a:r>
            <a:r>
              <a:rPr lang="en-US" altLang="zh-CN" dirty="0" smtClean="0"/>
              <a:t>CNO cycle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en-US" altLang="zh-CN" dirty="0" smtClean="0">
                <a:solidFill>
                  <a:srgbClr val="FF0000"/>
                </a:solidFill>
              </a:rPr>
              <a:t>low energy cross section</a:t>
            </a: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/>
              <a:t>(3) </a:t>
            </a:r>
            <a:r>
              <a:rPr lang="en-US" altLang="zh-CN" dirty="0" smtClean="0"/>
              <a:t>energy </a:t>
            </a:r>
            <a:r>
              <a:rPr lang="en-US" altLang="zh-CN" dirty="0"/>
              <a:t>transport by radiation </a:t>
            </a:r>
            <a:r>
              <a:rPr lang="en-US" altLang="zh-CN" dirty="0" smtClean="0"/>
              <a:t>and convection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en-US" altLang="zh-CN" dirty="0" smtClean="0">
                <a:solidFill>
                  <a:srgbClr val="FF0000"/>
                </a:solidFill>
              </a:rPr>
              <a:t>opacity</a:t>
            </a:r>
          </a:p>
          <a:p>
            <a:pPr marL="0" indent="0">
              <a:buNone/>
            </a:pPr>
            <a:r>
              <a:rPr lang="en-US" altLang="zh-CN" dirty="0"/>
              <a:t>(4) boundary </a:t>
            </a:r>
            <a:r>
              <a:rPr lang="en-US" altLang="zh-CN" dirty="0" smtClean="0"/>
              <a:t>conditions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en-US" altLang="zh-CN" dirty="0"/>
              <a:t>mass, radius, luminosity</a:t>
            </a:r>
          </a:p>
        </p:txBody>
      </p:sp>
    </p:spTree>
    <p:extLst>
      <p:ext uri="{BB962C8B-B14F-4D97-AF65-F5344CB8AC3E}">
        <p14:creationId xmlns:p14="http://schemas.microsoft.com/office/powerpoint/2010/main" val="81863243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Helioseismology </a:t>
            </a:r>
            <a:r>
              <a:rPr lang="zh-CN" altLang="en-US" dirty="0" smtClean="0"/>
              <a:t>日震学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47260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Science that study </a:t>
            </a:r>
            <a:r>
              <a:rPr lang="en-US" altLang="zh-CN" dirty="0"/>
              <a:t>the wave </a:t>
            </a:r>
            <a:r>
              <a:rPr lang="en-US" altLang="zh-CN" dirty="0" smtClean="0"/>
              <a:t>oscillations of the Sun</a:t>
            </a:r>
          </a:p>
          <a:p>
            <a:pPr marL="0" indent="0">
              <a:buNone/>
            </a:pPr>
            <a:r>
              <a:rPr lang="en-US" altLang="zh-CN" sz="2400" dirty="0"/>
              <a:t>Doppler shifts of </a:t>
            </a:r>
            <a:r>
              <a:rPr lang="en-US" altLang="zh-CN" sz="2400" dirty="0" err="1"/>
              <a:t>photospheric</a:t>
            </a:r>
            <a:r>
              <a:rPr lang="en-US" altLang="zh-CN" sz="2400" dirty="0"/>
              <a:t> absorption lines</a:t>
            </a:r>
          </a:p>
          <a:p>
            <a:pPr marL="0" indent="0">
              <a:buNone/>
            </a:pPr>
            <a:r>
              <a:rPr lang="en-US" altLang="zh-CN" dirty="0" smtClean="0"/>
              <a:t>Give the </a:t>
            </a:r>
            <a:r>
              <a:rPr lang="en-US" altLang="zh-CN" dirty="0" smtClean="0">
                <a:solidFill>
                  <a:srgbClr val="FF0000"/>
                </a:solidFill>
              </a:rPr>
              <a:t>sound speed</a:t>
            </a:r>
            <a:r>
              <a:rPr lang="en-US" altLang="zh-CN" dirty="0" smtClean="0"/>
              <a:t> and </a:t>
            </a:r>
            <a:r>
              <a:rPr lang="en-US" altLang="zh-CN" dirty="0" smtClean="0">
                <a:solidFill>
                  <a:srgbClr val="FF0000"/>
                </a:solidFill>
              </a:rPr>
              <a:t>matter density </a:t>
            </a:r>
            <a:r>
              <a:rPr lang="en-US" altLang="zh-CN" dirty="0" smtClean="0"/>
              <a:t>of the interior of the Sun</a:t>
            </a:r>
          </a:p>
          <a:p>
            <a:pPr marL="0" indent="0">
              <a:buNone/>
            </a:pPr>
            <a:r>
              <a:rPr lang="en-US" altLang="zh-CN" sz="2400" dirty="0"/>
              <a:t>Solar and 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err="1" smtClean="0"/>
              <a:t>Heliospheric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Observatory </a:t>
            </a:r>
          </a:p>
          <a:p>
            <a:pPr marL="0" indent="0">
              <a:buNone/>
            </a:pPr>
            <a:r>
              <a:rPr lang="en-US" altLang="zh-CN" sz="2400" dirty="0" smtClean="0"/>
              <a:t>(</a:t>
            </a:r>
            <a:r>
              <a:rPr lang="en-US" altLang="zh-CN" sz="2400" dirty="0"/>
              <a:t>SOHO</a:t>
            </a:r>
            <a:r>
              <a:rPr lang="en-US" altLang="zh-CN" sz="2400" dirty="0" smtClean="0"/>
              <a:t>)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Launched</a:t>
            </a:r>
          </a:p>
          <a:p>
            <a:pPr marL="0" indent="0"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1995.12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026" name="Picture 2" descr="http://soi.stanford.edu/results/solarmod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69" y="3140968"/>
            <a:ext cx="3161927" cy="333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6/6f/NASA_SOHO_spacecraf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64497"/>
            <a:ext cx="3175759" cy="333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53935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Neutrino </a:t>
            </a:r>
            <a:r>
              <a:rPr lang="en-US" altLang="zh-CN" dirty="0"/>
              <a:t>f</a:t>
            </a:r>
            <a:r>
              <a:rPr lang="en-US" altLang="zh-CN" dirty="0" smtClean="0"/>
              <a:t>lux and spectrum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7314163" cy="27414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936" y="2060848"/>
            <a:ext cx="6336704" cy="460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3811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MSW effect (inside the Sun)</a:t>
            </a:r>
            <a:endParaRPr lang="zh-CN" altLang="en-US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906713" y="1390679"/>
            <a:ext cx="2971800" cy="838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40000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220913" y="1543079"/>
            <a:ext cx="5334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954713" y="1543079"/>
            <a:ext cx="5334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601913" y="1771679"/>
            <a:ext cx="3657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230313" y="1619279"/>
            <a:ext cx="846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rgbClr val="FF00FF"/>
                </a:solidFill>
                <a:latin typeface="Times New Roman" pitchFamily="18" charset="0"/>
              </a:rPr>
              <a:t>source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564313" y="1619279"/>
            <a:ext cx="1000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detector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068513" y="2838479"/>
            <a:ext cx="4876800" cy="21336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2068513" y="2914679"/>
            <a:ext cx="4876800" cy="1778000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240" y="200"/>
              </a:cxn>
              <a:cxn ang="0">
                <a:pos x="432" y="200"/>
              </a:cxn>
              <a:cxn ang="0">
                <a:pos x="576" y="248"/>
              </a:cxn>
              <a:cxn ang="0">
                <a:pos x="672" y="440"/>
              </a:cxn>
              <a:cxn ang="0">
                <a:pos x="768" y="728"/>
              </a:cxn>
              <a:cxn ang="0">
                <a:pos x="816" y="872"/>
              </a:cxn>
              <a:cxn ang="0">
                <a:pos x="864" y="968"/>
              </a:cxn>
              <a:cxn ang="0">
                <a:pos x="960" y="1064"/>
              </a:cxn>
              <a:cxn ang="0">
                <a:pos x="1152" y="1112"/>
              </a:cxn>
              <a:cxn ang="0">
                <a:pos x="1392" y="1112"/>
              </a:cxn>
              <a:cxn ang="0">
                <a:pos x="1632" y="1112"/>
              </a:cxn>
              <a:cxn ang="0">
                <a:pos x="1728" y="1112"/>
              </a:cxn>
              <a:cxn ang="0">
                <a:pos x="1872" y="1064"/>
              </a:cxn>
              <a:cxn ang="0">
                <a:pos x="2016" y="920"/>
              </a:cxn>
              <a:cxn ang="0">
                <a:pos x="2160" y="680"/>
              </a:cxn>
              <a:cxn ang="0">
                <a:pos x="2256" y="488"/>
              </a:cxn>
              <a:cxn ang="0">
                <a:pos x="2304" y="392"/>
              </a:cxn>
              <a:cxn ang="0">
                <a:pos x="2400" y="248"/>
              </a:cxn>
              <a:cxn ang="0">
                <a:pos x="2496" y="152"/>
              </a:cxn>
              <a:cxn ang="0">
                <a:pos x="2640" y="56"/>
              </a:cxn>
              <a:cxn ang="0">
                <a:pos x="2832" y="8"/>
              </a:cxn>
              <a:cxn ang="0">
                <a:pos x="2928" y="8"/>
              </a:cxn>
              <a:cxn ang="0">
                <a:pos x="3072" y="8"/>
              </a:cxn>
            </a:cxnLst>
            <a:rect l="0" t="0" r="r" b="b"/>
            <a:pathLst>
              <a:path w="3072" h="1120">
                <a:moveTo>
                  <a:pt x="0" y="200"/>
                </a:moveTo>
                <a:cubicBezTo>
                  <a:pt x="84" y="200"/>
                  <a:pt x="168" y="200"/>
                  <a:pt x="240" y="200"/>
                </a:cubicBezTo>
                <a:cubicBezTo>
                  <a:pt x="312" y="200"/>
                  <a:pt x="376" y="192"/>
                  <a:pt x="432" y="200"/>
                </a:cubicBezTo>
                <a:cubicBezTo>
                  <a:pt x="488" y="208"/>
                  <a:pt x="536" y="208"/>
                  <a:pt x="576" y="248"/>
                </a:cubicBezTo>
                <a:cubicBezTo>
                  <a:pt x="616" y="288"/>
                  <a:pt x="640" y="360"/>
                  <a:pt x="672" y="440"/>
                </a:cubicBezTo>
                <a:cubicBezTo>
                  <a:pt x="704" y="520"/>
                  <a:pt x="744" y="656"/>
                  <a:pt x="768" y="728"/>
                </a:cubicBezTo>
                <a:cubicBezTo>
                  <a:pt x="792" y="800"/>
                  <a:pt x="800" y="832"/>
                  <a:pt x="816" y="872"/>
                </a:cubicBezTo>
                <a:cubicBezTo>
                  <a:pt x="832" y="912"/>
                  <a:pt x="840" y="936"/>
                  <a:pt x="864" y="968"/>
                </a:cubicBezTo>
                <a:cubicBezTo>
                  <a:pt x="888" y="1000"/>
                  <a:pt x="912" y="1040"/>
                  <a:pt x="960" y="1064"/>
                </a:cubicBezTo>
                <a:cubicBezTo>
                  <a:pt x="1008" y="1088"/>
                  <a:pt x="1080" y="1104"/>
                  <a:pt x="1152" y="1112"/>
                </a:cubicBezTo>
                <a:cubicBezTo>
                  <a:pt x="1224" y="1120"/>
                  <a:pt x="1312" y="1112"/>
                  <a:pt x="1392" y="1112"/>
                </a:cubicBezTo>
                <a:cubicBezTo>
                  <a:pt x="1472" y="1112"/>
                  <a:pt x="1576" y="1112"/>
                  <a:pt x="1632" y="1112"/>
                </a:cubicBezTo>
                <a:cubicBezTo>
                  <a:pt x="1688" y="1112"/>
                  <a:pt x="1688" y="1120"/>
                  <a:pt x="1728" y="1112"/>
                </a:cubicBezTo>
                <a:cubicBezTo>
                  <a:pt x="1768" y="1104"/>
                  <a:pt x="1824" y="1096"/>
                  <a:pt x="1872" y="1064"/>
                </a:cubicBezTo>
                <a:cubicBezTo>
                  <a:pt x="1920" y="1032"/>
                  <a:pt x="1968" y="984"/>
                  <a:pt x="2016" y="920"/>
                </a:cubicBezTo>
                <a:cubicBezTo>
                  <a:pt x="2064" y="856"/>
                  <a:pt x="2120" y="752"/>
                  <a:pt x="2160" y="680"/>
                </a:cubicBezTo>
                <a:cubicBezTo>
                  <a:pt x="2200" y="608"/>
                  <a:pt x="2232" y="536"/>
                  <a:pt x="2256" y="488"/>
                </a:cubicBezTo>
                <a:cubicBezTo>
                  <a:pt x="2280" y="440"/>
                  <a:pt x="2280" y="432"/>
                  <a:pt x="2304" y="392"/>
                </a:cubicBezTo>
                <a:cubicBezTo>
                  <a:pt x="2328" y="352"/>
                  <a:pt x="2368" y="288"/>
                  <a:pt x="2400" y="248"/>
                </a:cubicBezTo>
                <a:cubicBezTo>
                  <a:pt x="2432" y="208"/>
                  <a:pt x="2456" y="184"/>
                  <a:pt x="2496" y="152"/>
                </a:cubicBezTo>
                <a:cubicBezTo>
                  <a:pt x="2536" y="120"/>
                  <a:pt x="2584" y="80"/>
                  <a:pt x="2640" y="56"/>
                </a:cubicBezTo>
                <a:cubicBezTo>
                  <a:pt x="2696" y="32"/>
                  <a:pt x="2784" y="16"/>
                  <a:pt x="2832" y="8"/>
                </a:cubicBezTo>
                <a:cubicBezTo>
                  <a:pt x="2880" y="0"/>
                  <a:pt x="2888" y="8"/>
                  <a:pt x="2928" y="8"/>
                </a:cubicBezTo>
                <a:cubicBezTo>
                  <a:pt x="2968" y="8"/>
                  <a:pt x="3020" y="8"/>
                  <a:pt x="3072" y="8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46088" y="2332067"/>
            <a:ext cx="1360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dirty="0"/>
              <a:t>Vacuum</a:t>
            </a:r>
          </a:p>
          <a:p>
            <a:r>
              <a:rPr lang="en-US" dirty="0"/>
              <a:t>oscillations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021513" y="3779867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/>
              <a:t>Non-adiabatic</a:t>
            </a:r>
          </a:p>
          <a:p>
            <a:r>
              <a:rPr lang="en-US"/>
              <a:t>conversion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030913" y="5075267"/>
            <a:ext cx="2344738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dirty="0"/>
              <a:t>Non-oscillatory</a:t>
            </a:r>
          </a:p>
          <a:p>
            <a:r>
              <a:rPr lang="en-US" dirty="0"/>
              <a:t>adiabatic conversion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982788" y="2455892"/>
            <a:ext cx="3095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/>
              <a:t>P(averged over oscillations)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6945313" y="4743479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 pitchFamily="18" charset="0"/>
              </a:rPr>
              <a:t>E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544513" y="3703667"/>
            <a:ext cx="1208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/>
              <a:t>Adiabatic</a:t>
            </a:r>
          </a:p>
          <a:p>
            <a:r>
              <a:rPr lang="en-US"/>
              <a:t>edge</a:t>
            </a: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2068513" y="4667279"/>
            <a:ext cx="1752600" cy="158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382713" y="4438679"/>
            <a:ext cx="69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 pitchFamily="18" charset="0"/>
              </a:rPr>
              <a:t>sin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>
                <a:latin typeface="Symbol" pitchFamily="18" charset="2"/>
              </a:rPr>
              <a:t>q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30238" y="3065492"/>
            <a:ext cx="1590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 pitchFamily="18" charset="0"/>
              </a:rPr>
              <a:t>1 -      sin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2</a:t>
            </a:r>
            <a:r>
              <a:rPr lang="en-US" sz="2000">
                <a:latin typeface="Symbol" pitchFamily="18" charset="2"/>
              </a:rPr>
              <a:t>q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1071563" y="2898804"/>
            <a:ext cx="311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 pitchFamily="18" charset="0"/>
              </a:rPr>
              <a:t>1</a:t>
            </a:r>
          </a:p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1077913" y="3295679"/>
            <a:ext cx="228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3059113" y="5565804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Symbol" pitchFamily="18" charset="2"/>
              </a:rPr>
              <a:t>n(0)  = n</a:t>
            </a:r>
            <a:r>
              <a:rPr lang="en-US" sz="2000" baseline="-25000" dirty="0">
                <a:latin typeface="Times New Roman" pitchFamily="18" charset="0"/>
              </a:rPr>
              <a:t>e</a:t>
            </a:r>
            <a:r>
              <a:rPr lang="en-US" sz="2000" dirty="0">
                <a:latin typeface="Symbol" pitchFamily="18" charset="2"/>
              </a:rPr>
              <a:t> =  n</a:t>
            </a:r>
            <a:r>
              <a:rPr lang="en-US" sz="2000" baseline="-25000" dirty="0">
                <a:latin typeface="Times New Roman" pitchFamily="18" charset="0"/>
              </a:rPr>
              <a:t>2m</a:t>
            </a:r>
            <a:r>
              <a:rPr lang="en-US" sz="2000" dirty="0">
                <a:latin typeface="Symbol" pitchFamily="18" charset="2"/>
              </a:rPr>
              <a:t>       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>
                <a:latin typeface="Symbol" pitchFamily="18" charset="2"/>
              </a:rPr>
              <a:t>2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4906963" y="5695979"/>
            <a:ext cx="307521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6107113" y="5965854"/>
            <a:ext cx="1589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accent2"/>
                </a:solidFill>
              </a:rPr>
              <a:t>adiabaticity</a:t>
            </a:r>
            <a:endParaRPr lang="en-US" sz="2000"/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3080885" y="5984453"/>
            <a:ext cx="2460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imes New Roman" pitchFamily="18" charset="0"/>
              </a:rPr>
              <a:t>P = |&lt;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e</a:t>
            </a:r>
            <a:r>
              <a:rPr lang="en-US" sz="2000" dirty="0">
                <a:latin typeface="Times New Roman" pitchFamily="18" charset="0"/>
              </a:rPr>
              <a:t>|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2 </a:t>
            </a:r>
            <a:r>
              <a:rPr lang="en-US" sz="2000" dirty="0">
                <a:latin typeface="Times New Roman" pitchFamily="18" charset="0"/>
              </a:rPr>
              <a:t>&gt;|</a:t>
            </a:r>
            <a:r>
              <a:rPr lang="en-US" sz="2000" baseline="30000" dirty="0">
                <a:latin typeface="Times New Roman" pitchFamily="18" charset="0"/>
              </a:rPr>
              <a:t>2 </a:t>
            </a:r>
            <a:r>
              <a:rPr lang="en-US" sz="2000" dirty="0">
                <a:latin typeface="Times New Roman" pitchFamily="18" charset="0"/>
              </a:rPr>
              <a:t>= sin</a:t>
            </a:r>
            <a:r>
              <a:rPr lang="en-US" sz="2000" baseline="30000" dirty="0">
                <a:latin typeface="Times New Roman" pitchFamily="18" charset="0"/>
              </a:rPr>
              <a:t>2</a:t>
            </a:r>
            <a:r>
              <a:rPr lang="en-US" sz="2000" dirty="0">
                <a:latin typeface="Symbol" pitchFamily="18" charset="2"/>
              </a:rPr>
              <a:t>q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3211513" y="3829079"/>
            <a:ext cx="1588" cy="1066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1038226" y="5211792"/>
            <a:ext cx="17033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/>
              <a:t>Resonance</a:t>
            </a:r>
          </a:p>
          <a:p>
            <a:r>
              <a:rPr lang="en-US"/>
              <a:t>at the highest</a:t>
            </a:r>
          </a:p>
          <a:p>
            <a:r>
              <a:rPr lang="en-US"/>
              <a:t>density</a:t>
            </a:r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1006476" y="5200679"/>
            <a:ext cx="16764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544513" y="3752879"/>
            <a:ext cx="1143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7097713" y="3829079"/>
            <a:ext cx="1544638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Rectangle 37"/>
          <p:cNvSpPr>
            <a:spLocks noChangeArrowheads="1"/>
          </p:cNvSpPr>
          <p:nvPr/>
        </p:nvSpPr>
        <p:spPr bwMode="auto">
          <a:xfrm>
            <a:off x="458788" y="2305079"/>
            <a:ext cx="1319213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Line 38"/>
          <p:cNvSpPr>
            <a:spLocks noChangeShapeType="1"/>
          </p:cNvSpPr>
          <p:nvPr/>
        </p:nvSpPr>
        <p:spPr bwMode="auto">
          <a:xfrm flipV="1">
            <a:off x="2678113" y="5048279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Line 39"/>
          <p:cNvSpPr>
            <a:spLocks noChangeShapeType="1"/>
          </p:cNvSpPr>
          <p:nvPr/>
        </p:nvSpPr>
        <p:spPr bwMode="auto">
          <a:xfrm flipV="1">
            <a:off x="1687513" y="3905279"/>
            <a:ext cx="137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 flipH="1" flipV="1">
            <a:off x="5649913" y="3905279"/>
            <a:ext cx="1371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 flipH="1" flipV="1">
            <a:off x="4583113" y="4743479"/>
            <a:ext cx="1371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>
            <a:off x="1763713" y="2838479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Line 43"/>
          <p:cNvSpPr>
            <a:spLocks noChangeShapeType="1"/>
          </p:cNvSpPr>
          <p:nvPr/>
        </p:nvSpPr>
        <p:spPr bwMode="auto">
          <a:xfrm flipH="1" flipV="1">
            <a:off x="5573713" y="5886479"/>
            <a:ext cx="5334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4735513" y="1390679"/>
            <a:ext cx="315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sz="2000">
                <a:latin typeface="Symbol" pitchFamily="18" charset="2"/>
              </a:rPr>
              <a:t>n</a:t>
            </a:r>
          </a:p>
        </p:txBody>
      </p:sp>
      <p:sp>
        <p:nvSpPr>
          <p:cNvPr id="42" name="AutoShape 45"/>
          <p:cNvSpPr>
            <a:spLocks noChangeArrowheads="1"/>
          </p:cNvSpPr>
          <p:nvPr/>
        </p:nvSpPr>
        <p:spPr bwMode="auto">
          <a:xfrm>
            <a:off x="3992563" y="5172104"/>
            <a:ext cx="438150" cy="28892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336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Detection methods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648072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D</a:t>
            </a:r>
            <a:r>
              <a:rPr lang="en-US" altLang="zh-CN" dirty="0" smtClean="0"/>
              <a:t>etection of neutrinos rather than antineutrinos </a:t>
            </a:r>
            <a:endParaRPr lang="zh-CN" altLang="en-US" dirty="0"/>
          </a:p>
        </p:txBody>
      </p:sp>
      <p:pic>
        <p:nvPicPr>
          <p:cNvPr id="4" name="Picture 4" descr="U_D1@WB}0TZQR_Z0AHSGK)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" t="13342"/>
          <a:stretch>
            <a:fillRect/>
          </a:stretch>
        </p:blipFill>
        <p:spPr bwMode="auto">
          <a:xfrm>
            <a:off x="4644008" y="1700808"/>
            <a:ext cx="4481433" cy="300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2" y="1700808"/>
            <a:ext cx="4517438" cy="4824536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>
            <a:off x="4716016" y="4776455"/>
            <a:ext cx="4176464" cy="174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"/>
              </a:spcBef>
              <a:spcAft>
                <a:spcPct val="30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6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n"/>
              <a:defRPr sz="240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kern="0" dirty="0" smtClean="0"/>
              <a:t>theoretical energy threshold vs.</a:t>
            </a:r>
          </a:p>
          <a:p>
            <a:pPr marL="0" indent="0">
              <a:buNone/>
            </a:pPr>
            <a:r>
              <a:rPr lang="en-US" altLang="zh-CN" kern="0" dirty="0" smtClean="0"/>
              <a:t>Experimental energy threshold </a:t>
            </a:r>
            <a:endParaRPr lang="zh-CN" altLang="en-US" kern="0" dirty="0"/>
          </a:p>
        </p:txBody>
      </p:sp>
    </p:spTree>
    <p:extLst>
      <p:ext uri="{BB962C8B-B14F-4D97-AF65-F5344CB8AC3E}">
        <p14:creationId xmlns:p14="http://schemas.microsoft.com/office/powerpoint/2010/main" val="89836590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华文新魏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6883</TotalTime>
  <Words>994</Words>
  <Application>Microsoft Office PowerPoint</Application>
  <PresentationFormat>全屏显示(4:3)</PresentationFormat>
  <Paragraphs>195</Paragraphs>
  <Slides>31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黑体</vt:lpstr>
      <vt:lpstr>华文新魏</vt:lpstr>
      <vt:lpstr>宋体</vt:lpstr>
      <vt:lpstr>微软雅黑</vt:lpstr>
      <vt:lpstr>Arial</vt:lpstr>
      <vt:lpstr>Calibri</vt:lpstr>
      <vt:lpstr>Comic Sans MS</vt:lpstr>
      <vt:lpstr>Symbol</vt:lpstr>
      <vt:lpstr>Times New Roman</vt:lpstr>
      <vt:lpstr>Wingdings</vt:lpstr>
      <vt:lpstr>默认设计模板</vt:lpstr>
      <vt:lpstr>江门中微子实验探测太阳中微子</vt:lpstr>
      <vt:lpstr>Outline</vt:lpstr>
      <vt:lpstr>Solar energy production</vt:lpstr>
      <vt:lpstr>Solar neutrino production</vt:lpstr>
      <vt:lpstr>Standard solar models</vt:lpstr>
      <vt:lpstr>Helioseismology 日震学</vt:lpstr>
      <vt:lpstr>Neutrino flux and spectrum</vt:lpstr>
      <vt:lpstr>MSW effect (inside the Sun)</vt:lpstr>
      <vt:lpstr>Detection methods</vt:lpstr>
      <vt:lpstr>Status of solar neutrino measurement</vt:lpstr>
      <vt:lpstr>Solar Neutrino Problem solved in 2002</vt:lpstr>
      <vt:lpstr>What we have from past measurements</vt:lpstr>
      <vt:lpstr>What we have from past measurements</vt:lpstr>
      <vt:lpstr>What we have from past measurements</vt:lpstr>
      <vt:lpstr>Solar nu measurement at JUNO</vt:lpstr>
      <vt:lpstr>Low energy: Assumptions</vt:lpstr>
      <vt:lpstr>PowerPoint 演示文稿</vt:lpstr>
      <vt:lpstr>Baseline assumption</vt:lpstr>
      <vt:lpstr>Ideal assumption</vt:lpstr>
      <vt:lpstr>Preliminary fitting</vt:lpstr>
      <vt:lpstr>Comparison </vt:lpstr>
      <vt:lpstr>High energy: B8 nus</vt:lpstr>
      <vt:lpstr>What can be done with these measurements</vt:lpstr>
      <vt:lpstr>Sub-dominate structure: new physics</vt:lpstr>
      <vt:lpstr>Solar abundance problem</vt:lpstr>
      <vt:lpstr>Helioseismology vs. new SSM</vt:lpstr>
      <vt:lpstr>Neutrino as the discriminator </vt:lpstr>
      <vt:lpstr>Degeneracy Serenelli et. al. </vt:lpstr>
      <vt:lpstr>Break with CNO nus</vt:lpstr>
      <vt:lpstr>Conclusion</vt:lpstr>
      <vt:lpstr>PowerPoint 演示文稿</vt:lpstr>
    </vt:vector>
  </TitlesOfParts>
  <Company>soft.netnest.com.cn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软件仓库</dc:creator>
  <cp:lastModifiedBy>IHEP</cp:lastModifiedBy>
  <cp:revision>1365</cp:revision>
  <cp:lastPrinted>2015-06-23T02:46:37Z</cp:lastPrinted>
  <dcterms:created xsi:type="dcterms:W3CDTF">2011-04-13T06:46:14Z</dcterms:created>
  <dcterms:modified xsi:type="dcterms:W3CDTF">2015-07-11T04:12:40Z</dcterms:modified>
</cp:coreProperties>
</file>