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32" autoAdjust="0"/>
  </p:normalViewPr>
  <p:slideViewPr>
    <p:cSldViewPr>
      <p:cViewPr varScale="1">
        <p:scale>
          <a:sx n="89" d="100"/>
          <a:sy n="89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6F59-A1A8-4BE6-B6F3-516D6389FE9E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B9C7-5999-4019-B67E-80D6F37D10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04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When</a:t>
            </a:r>
            <a:r>
              <a:rPr lang="en-US" altLang="zh-CN" baseline="0" dirty="0" smtClean="0"/>
              <a:t> the beam-beam effect is weak,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B9C7-5999-4019-B67E-80D6F37D101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52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initial distribution of the beam is </a:t>
            </a:r>
            <a:r>
              <a:rPr lang="en-US" altLang="zh-CN" dirty="0" err="1" smtClean="0"/>
              <a:t>gaussian</a:t>
            </a:r>
            <a:r>
              <a:rPr lang="en-US" altLang="zh-CN" dirty="0" smtClean="0"/>
              <a:t> distribution ,the distribution</a:t>
            </a:r>
            <a:r>
              <a:rPr lang="en-US" altLang="zh-CN" baseline="0" dirty="0" smtClean="0"/>
              <a:t> of x is not changed during the </a:t>
            </a:r>
            <a:r>
              <a:rPr lang="en-US" altLang="zh-CN" baseline="0" dirty="0" err="1" smtClean="0"/>
              <a:t>collision,and</a:t>
            </a:r>
            <a:r>
              <a:rPr lang="en-US" altLang="zh-CN" baseline="0" dirty="0" smtClean="0"/>
              <a:t> the distribution of </a:t>
            </a:r>
            <a:r>
              <a:rPr lang="en-US" altLang="zh-CN" baseline="0" dirty="0" err="1" smtClean="0"/>
              <a:t>xp</a:t>
            </a:r>
            <a:r>
              <a:rPr lang="en-US" altLang="zh-CN" baseline="0" dirty="0" smtClean="0"/>
              <a:t> is changed with the beam-beam effect,  with the BBC, the </a:t>
            </a:r>
            <a:r>
              <a:rPr lang="en-US" altLang="zh-CN" baseline="0" dirty="0" err="1" smtClean="0"/>
              <a:t>distributuion</a:t>
            </a:r>
            <a:r>
              <a:rPr lang="en-US" altLang="zh-CN" baseline="0" dirty="0" smtClean="0"/>
              <a:t> of </a:t>
            </a:r>
            <a:r>
              <a:rPr lang="en-US" altLang="zh-CN" baseline="0" dirty="0" err="1" smtClean="0"/>
              <a:t>xp</a:t>
            </a:r>
            <a:r>
              <a:rPr lang="en-US" altLang="zh-CN" baseline="0" dirty="0" smtClean="0"/>
              <a:t> will always be the initial </a:t>
            </a:r>
            <a:r>
              <a:rPr lang="en-US" altLang="zh-CN" baseline="0" dirty="0" err="1" smtClean="0"/>
              <a:t>gaussian</a:t>
            </a:r>
            <a:r>
              <a:rPr lang="en-US" altLang="zh-CN" baseline="0" dirty="0" smtClean="0"/>
              <a:t> dis.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B9C7-5999-4019-B67E-80D6F37D101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747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Cross the resonance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B9C7-5999-4019-B67E-80D6F37D101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084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Therefore bunch current and so the luminosity</a:t>
            </a:r>
            <a:r>
              <a:rPr lang="en-US" altLang="zh-CN" baseline="0" dirty="0" smtClean="0"/>
              <a:t> will increase very much with the BBC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B9C7-5999-4019-B67E-80D6F37D101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92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Quadrupoles</a:t>
            </a:r>
            <a:r>
              <a:rPr lang="en-US" altLang="zh-CN" baseline="0" dirty="0" smtClean="0"/>
              <a:t> focus in only one plane while the beam-beam force focus in both planes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B9C7-5999-4019-B67E-80D6F37D101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12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figure shows the four beam compensation</a:t>
            </a:r>
            <a:r>
              <a:rPr lang="en-US" altLang="zh-CN" baseline="0" dirty="0" smtClean="0"/>
              <a:t> in storage rings ,each bunch in four beams has exactly the same intensity and distribution ,and they collide in one collision point, so the net beam-beam force is zero.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B9C7-5999-4019-B67E-80D6F37D101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3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storage rings, a relatively</a:t>
            </a:r>
            <a:r>
              <a:rPr lang="en-US" altLang="zh-CN" baseline="0" dirty="0" smtClean="0"/>
              <a:t> low energy beam with a matched profile collide with the circulating beam once per turn. In </a:t>
            </a:r>
            <a:r>
              <a:rPr lang="en-US" altLang="zh-CN" baseline="0" dirty="0" err="1" smtClean="0"/>
              <a:t>hardron</a:t>
            </a:r>
            <a:r>
              <a:rPr lang="en-US" altLang="zh-CN" baseline="0" dirty="0" smtClean="0"/>
              <a:t> colliders ,the compensation can be achieved by colliding positively charged beams with negatively charged low energy electron beam, the device which provide electron beam is called electron lens.</a:t>
            </a:r>
          </a:p>
          <a:p>
            <a:r>
              <a:rPr lang="en-US" altLang="zh-CN" baseline="0" dirty="0" smtClean="0"/>
              <a:t>2 beams coherent instability is not a issue with electron </a:t>
            </a:r>
            <a:r>
              <a:rPr lang="en-US" altLang="zh-CN" baseline="0" dirty="0" smtClean="0"/>
              <a:t>lenses</a:t>
            </a:r>
          </a:p>
          <a:p>
            <a:r>
              <a:rPr lang="en-US" altLang="zh-CN" baseline="0" dirty="0" smtClean="0"/>
              <a:t>Head-on beam-beam compensation with electron beams was first proposed by </a:t>
            </a:r>
            <a:r>
              <a:rPr lang="en-US" altLang="zh-CN" baseline="0" dirty="0" err="1" smtClean="0"/>
              <a:t>Tevatron,this</a:t>
            </a:r>
            <a:r>
              <a:rPr lang="en-US" altLang="zh-CN" baseline="0" dirty="0" smtClean="0"/>
              <a:t> idea is to introduce a low energy electron beam to collide head0on with the opposing proton beam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B9C7-5999-4019-B67E-80D6F37D101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67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 the head-on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BBC,</a:t>
            </a:r>
            <a:r>
              <a:rPr lang="en-US" altLang="zh-CN" dirty="0" err="1" smtClean="0"/>
              <a:t>Here</a:t>
            </a:r>
            <a:r>
              <a:rPr lang="en-US" altLang="zh-CN" dirty="0" smtClean="0"/>
              <a:t> we proposed two</a:t>
            </a:r>
            <a:r>
              <a:rPr lang="en-US" altLang="zh-CN" baseline="0" dirty="0" smtClean="0"/>
              <a:t> types of BBC schemes .two large ring are electron-positron collider ,and we introduce another two rings to compensate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B9C7-5999-4019-B67E-80D6F37D101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03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zh-CN" alt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圆束团</a:t>
            </a:r>
            <a:r>
              <a:rPr lang="zh-CN" altLang="zh-CN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为例来说明</a:t>
            </a:r>
            <a:r>
              <a:rPr lang="zh-CN" alt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正对撞束束补偿的原理，这个是对撞补偿过程的示意图，这个图</a:t>
            </a:r>
            <a:r>
              <a:rPr lang="zh-CN" altLang="zh-CN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显示了对撞补偿过程中束流横向相图的变化过程。对于初始横向空间电荷分布为高斯分布的圆束团，它的横向归一化相图为圆形</a:t>
            </a:r>
            <a:r>
              <a:rPr lang="zh-CN" alt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zh-CN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负电子束团在对撞点</a:t>
            </a:r>
            <a:r>
              <a:rPr lang="en-US" altLang="zh-CN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zh-CN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处穿越与其相向运动的正电子束团时，粒子受到的横向的束束冲击为</a:t>
            </a:r>
            <a:r>
              <a:rPr lang="zh-CN" alt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这里的负号表示带异性电荷的粒子间的相互作用。同时束束作用力会导致非相干的束束频移</a:t>
            </a:r>
            <a:r>
              <a:rPr lang="zh-CN" alt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且此时束束频移为正。</a:t>
            </a:r>
            <a:r>
              <a:rPr lang="zh-CN" altLang="zh-CN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负电子束团中的粒子受到束束冲击后，粒子动量受到影响，此时的横向归一化相图如图 </a:t>
            </a:r>
            <a:r>
              <a:rPr lang="en-US" altLang="zh-CN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4‑2(b)</a:t>
            </a:r>
            <a:r>
              <a:rPr lang="zh-CN" altLang="zh-CN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中虚线图形所示，可以看出归一化相图发生变化，由束团横向分布偏离</a:t>
            </a:r>
            <a:r>
              <a:rPr lang="zh-CN" alt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</a:t>
            </a:r>
            <a:r>
              <a:rPr lang="zh-CN" altLang="zh-CN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初始的高斯分布。负电子束团传输一段距离到达补偿点时，再与补偿束中的高斯分布的负电子束团对撞，受到补偿束的束束作用的横向冲击为</a:t>
            </a:r>
            <a:r>
              <a:rPr lang="zh-CN" alt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此时同性电荷的束流对撞的束束作用力会产生负的束束频移</a:t>
            </a:r>
            <a:r>
              <a:rPr lang="zh-CN" alt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。由束流在对撞点和补偿点受到的作用力以及产生的束束频移的关系，可以得出实现完全补偿的条件。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CE3AE-E6F6-4F87-AAD0-1AE52359E02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19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head-on</a:t>
            </a:r>
            <a:r>
              <a:rPr lang="en-US" altLang="zh-CN" baseline="0" dirty="0" smtClean="0"/>
              <a:t> beam-beam effect can be canceled exactly if the following conditions are met: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1.the compensation bunch and the circulating bunch has the same intensity and </a:t>
            </a:r>
            <a:r>
              <a:rPr lang="en-US" altLang="zh-CN" dirty="0" err="1" smtClean="0"/>
              <a:t>distribution,so</a:t>
            </a:r>
            <a:r>
              <a:rPr lang="en-US" altLang="zh-CN" dirty="0" smtClean="0"/>
              <a:t> they can produce the same amplitude dependent force.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2.</a:t>
            </a:r>
            <a:r>
              <a:rPr lang="en-US" altLang="zh-CN" baseline="0" dirty="0" smtClean="0"/>
              <a:t> Has the same bunch length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3.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B9C7-5999-4019-B67E-80D6F37D101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53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With limit of strong </a:t>
            </a:r>
            <a:r>
              <a:rPr lang="en-US" altLang="zh-CN" dirty="0" err="1" smtClean="0"/>
              <a:t>conherent</a:t>
            </a:r>
            <a:r>
              <a:rPr lang="en-US" altLang="zh-CN" dirty="0" smtClean="0"/>
              <a:t> beam-beam effect, the four-ring schemes are not beneficial</a:t>
            </a:r>
            <a:r>
              <a:rPr lang="en-US" altLang="zh-CN" baseline="0" dirty="0" smtClean="0"/>
              <a:t> very much ,so we improve the scheme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B9C7-5999-4019-B67E-80D6F37D101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58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use ERL to produce the low energy</a:t>
            </a:r>
            <a:r>
              <a:rPr lang="en-US" altLang="zh-CN" baseline="0" dirty="0" smtClean="0"/>
              <a:t> electron, the electron beam is single-pass, so avoid the coherent 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B9C7-5999-4019-B67E-80D6F37D101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7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0E3B-B53A-4E29-BB1F-2C1768A9CE1B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561-A91D-48DF-B4F3-459C6F1E7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50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0E3B-B53A-4E29-BB1F-2C1768A9CE1B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561-A91D-48DF-B4F3-459C6F1E7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75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0E3B-B53A-4E29-BB1F-2C1768A9CE1B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561-A91D-48DF-B4F3-459C6F1E7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29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0E3B-B53A-4E29-BB1F-2C1768A9CE1B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561-A91D-48DF-B4F3-459C6F1E7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71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0E3B-B53A-4E29-BB1F-2C1768A9CE1B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561-A91D-48DF-B4F3-459C6F1E7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00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0E3B-B53A-4E29-BB1F-2C1768A9CE1B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561-A91D-48DF-B4F3-459C6F1E7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44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0E3B-B53A-4E29-BB1F-2C1768A9CE1B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561-A91D-48DF-B4F3-459C6F1E7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0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0E3B-B53A-4E29-BB1F-2C1768A9CE1B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561-A91D-48DF-B4F3-459C6F1E7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19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0E3B-B53A-4E29-BB1F-2C1768A9CE1B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561-A91D-48DF-B4F3-459C6F1E7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97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0E3B-B53A-4E29-BB1F-2C1768A9CE1B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561-A91D-48DF-B4F3-459C6F1E7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43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0E3B-B53A-4E29-BB1F-2C1768A9CE1B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4561-A91D-48DF-B4F3-459C6F1E7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D0E3B-B53A-4E29-BB1F-2C1768A9CE1B}" type="datetimeFigureOut">
              <a:rPr lang="zh-CN" altLang="en-US" smtClean="0"/>
              <a:t>2015/7/10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4561-A91D-48DF-B4F3-459C6F1E7A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5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7.png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Introduction of beam-beam compensation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Guo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Yuanyuan</a:t>
            </a:r>
            <a:endParaRPr lang="en-US" altLang="zh-CN" dirty="0" smtClean="0"/>
          </a:p>
          <a:p>
            <a:r>
              <a:rPr lang="en-US" altLang="zh-CN" dirty="0" smtClean="0"/>
              <a:t>2015.7.10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364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2024843"/>
            <a:ext cx="4042792" cy="238371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ERL</a:t>
            </a:r>
          </a:p>
          <a:p>
            <a:r>
              <a:rPr lang="en-US" altLang="zh-CN" dirty="0" smtClean="0"/>
              <a:t>Avoid the coherent beam-beam effects</a:t>
            </a:r>
          </a:p>
          <a:p>
            <a:r>
              <a:rPr lang="en-US" altLang="zh-CN" dirty="0" smtClean="0"/>
              <a:t>Avoid energy loss</a:t>
            </a:r>
            <a:endParaRPr lang="zh-CN" altLang="en-US" dirty="0"/>
          </a:p>
        </p:txBody>
      </p:sp>
      <p:pic>
        <p:nvPicPr>
          <p:cNvPr id="4" name="图片 3" descr="F:\四环设计\图片\ee-lina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72408" cy="3319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98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27" y="1844824"/>
            <a:ext cx="5211445" cy="196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5278120" cy="19634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19672" y="98072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Distribution before and after beam-beam compensation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9937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548255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2616835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63688" y="52292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Tune footprint w/o and with compensation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904657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Beam-beam compensation reduce the beam-beam tune spread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963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82453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15616" y="98072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Beam-beam compensation can improve the beam lifetime effectively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479408"/>
              </p:ext>
            </p:extLst>
          </p:nvPr>
        </p:nvGraphicFramePr>
        <p:xfrm>
          <a:off x="1230313" y="3336925"/>
          <a:ext cx="19796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5" imgW="1231560" imgH="406080" progId="Equation.DSMT4">
                  <p:embed/>
                </p:oleObj>
              </mc:Choice>
              <mc:Fallback>
                <p:oleObj name="Equation" r:id="rId5" imgW="1231560" imgH="406080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3336925"/>
                        <a:ext cx="19796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522920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bunch current and so the luminosity</a:t>
            </a:r>
            <a:r>
              <a:rPr lang="en-US" altLang="zh-CN" baseline="0" dirty="0" smtClean="0"/>
              <a:t> will increase very much with the beam-beam</a:t>
            </a:r>
            <a:r>
              <a:rPr lang="en-US" altLang="zh-CN" dirty="0" smtClean="0"/>
              <a:t> compensation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873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40966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4603" y="1988840"/>
                <a:ext cx="4162425" cy="2509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latin typeface="Cambria Math"/>
                  </a:rPr>
                  <a:t>Beam-beam limit</a:t>
                </a:r>
                <a:r>
                  <a:rPr lang="zh-CN" altLang="en-US" sz="2000" b="1" dirty="0" smtClean="0">
                    <a:latin typeface="Cambria Math"/>
                  </a:rPr>
                  <a:t>：</a:t>
                </a:r>
                <a:endParaRPr lang="en-US" altLang="zh-CN" sz="2000" b="1" dirty="0" smtClean="0"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/>
                        </a:rPr>
                        <m:t>𝐿</m:t>
                      </m:r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latin typeface="Cambria Math"/>
                            </a:rPr>
                            <m:t>4</m:t>
                          </m:r>
                          <m:r>
                            <a:rPr lang="zh-CN" altLang="en-US" sz="2000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altLang="zh-CN" sz="200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zh-CN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altLang="zh-CN" sz="2000" b="0" dirty="0" smtClean="0">
                  <a:ea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CN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 i="1">
                              <a:latin typeface="Cambria Math"/>
                            </a:rPr>
                            <m:t>2</m:t>
                          </m:r>
                          <m:r>
                            <a:rPr lang="zh-CN" altLang="en-US" sz="2000" i="1">
                              <a:latin typeface="Cambria Math"/>
                            </a:rPr>
                            <m:t>𝜋𝛾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CN" sz="20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zh-CN" alt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zh-CN" alt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b="1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zh-CN" sz="2000" i="1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altLang="zh-CN" sz="2000" b="0" dirty="0" smtClean="0">
                  <a:ea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𝑁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↑⇒</m:t>
                      </m:r>
                      <m:r>
                        <a:rPr lang="zh-CN" altLang="en-US" sz="20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↑</m:t>
                      </m:r>
                      <m:r>
                        <a:rPr lang="en-US" altLang="zh-CN" sz="2000" i="1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𝑐𝑜𝑛𝑠𝑡𝑎𝑛𝑡</m:t>
                      </m:r>
                      <m:r>
                        <a:rPr lang="en-US" altLang="zh-CN" sz="20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3" y="1988840"/>
                <a:ext cx="4162425" cy="2509918"/>
              </a:xfrm>
              <a:prstGeom prst="rect">
                <a:avLst/>
              </a:prstGeom>
              <a:blipFill rotWithShape="1">
                <a:blip r:embed="rId3"/>
                <a:stretch>
                  <a:fillRect l="-1611" t="-1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5056386" y="2186444"/>
            <a:ext cx="3681512" cy="2413436"/>
            <a:chOff x="1309588" y="2908796"/>
            <a:chExt cx="3681512" cy="2413436"/>
          </a:xfrm>
        </p:grpSpPr>
        <p:sp>
          <p:nvSpPr>
            <p:cNvPr id="10" name="矩形 9"/>
            <p:cNvSpPr/>
            <p:nvPr/>
          </p:nvSpPr>
          <p:spPr>
            <a:xfrm>
              <a:off x="4453217" y="3244334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 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453217" y="3244334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 </a:t>
              </a:r>
            </a:p>
          </p:txBody>
        </p:sp>
        <p:pic>
          <p:nvPicPr>
            <p:cNvPr id="12" name="Picture 4" descr="C:\Users\guoyy\Desktop\beam-beam limi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588" y="2908796"/>
              <a:ext cx="3681512" cy="241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015067" y="3801903"/>
                  <a:ext cx="8763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𝝃</m:t>
                        </m:r>
                        <m:r>
                          <a:rPr lang="en-US" altLang="zh-CN" sz="1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1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𝐜𝐨𝐧𝐬𝐭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5067" y="3801903"/>
                  <a:ext cx="876300" cy="2462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276475" y="4115514"/>
                  <a:ext cx="63817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𝝃</m:t>
                        </m:r>
                        <m:r>
                          <a:rPr lang="en-US" altLang="zh-CN" sz="1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altLang="zh-CN" sz="1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𝑵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475" y="4115514"/>
                  <a:ext cx="638175" cy="2462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14800" y="3124200"/>
                  <a:ext cx="5759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altLang="zh-CN" sz="10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altLang="zh-CN" sz="10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𝑵</m:t>
                        </m:r>
                      </m:oMath>
                    </m:oMathPara>
                  </a14:m>
                  <a:endParaRPr lang="zh-CN" altLang="en-US" sz="10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3124200"/>
                  <a:ext cx="575983" cy="24622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905125" y="4476750"/>
                  <a:ext cx="876300" cy="2496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altLang="zh-CN" sz="10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sSup>
                          <m:sSupPr>
                            <m:ctrlPr>
                              <a:rPr lang="en-US" altLang="zh-CN" sz="10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10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𝑵</m:t>
                            </m:r>
                          </m:e>
                          <m:sup>
                            <m:r>
                              <a:rPr lang="en-US" altLang="zh-CN" sz="10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5" y="4476750"/>
                  <a:ext cx="876300" cy="24968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接箭头连接符 16"/>
            <p:cNvCxnSpPr/>
            <p:nvPr/>
          </p:nvCxnSpPr>
          <p:spPr>
            <a:xfrm>
              <a:off x="3733800" y="3400425"/>
              <a:ext cx="0" cy="260866"/>
            </a:xfrm>
            <a:prstGeom prst="straightConnector1">
              <a:avLst/>
            </a:prstGeom>
            <a:ln w="15875">
              <a:solidFill>
                <a:srgbClr val="149C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3724275" y="4108966"/>
              <a:ext cx="0" cy="301823"/>
            </a:xfrm>
            <a:prstGeom prst="straightConnector1">
              <a:avLst/>
            </a:prstGeom>
            <a:ln w="15875">
              <a:solidFill>
                <a:srgbClr val="149C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99591" y="1331476"/>
            <a:ext cx="7536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Beam- beam effects        a main factor limiting the luminosity of collider</a:t>
            </a:r>
            <a:endParaRPr lang="zh-CN" altLang="en-US" sz="2000" dirty="0"/>
          </a:p>
        </p:txBody>
      </p:sp>
      <p:sp>
        <p:nvSpPr>
          <p:cNvPr id="20" name="右箭头 19"/>
          <p:cNvSpPr/>
          <p:nvPr/>
        </p:nvSpPr>
        <p:spPr>
          <a:xfrm>
            <a:off x="3124820" y="1484784"/>
            <a:ext cx="295052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899591" y="5013176"/>
            <a:ext cx="797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So we need some beam-beam compensation schemes to alleviate the limitation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:\四环设计\beam-beam forc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84043"/>
            <a:ext cx="3752215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9062" y="4653136"/>
            <a:ext cx="762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Amplitude dependence of beam-beam kick is fundamentally different from magnets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Another beam can produce same kick of opposite sign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Beam-beam 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For small amplitude: linear 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For large amplitude: nonlinear force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466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eam-beam compensation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648072"/>
          </a:xfrm>
        </p:spPr>
        <p:txBody>
          <a:bodyPr/>
          <a:lstStyle/>
          <a:p>
            <a:r>
              <a:rPr lang="en-US" altLang="zh-CN" dirty="0" smtClean="0"/>
              <a:t>Direct space charge compensation</a:t>
            </a:r>
            <a:endParaRPr lang="zh-CN" altLang="en-US" dirty="0"/>
          </a:p>
        </p:txBody>
      </p:sp>
      <p:pic>
        <p:nvPicPr>
          <p:cNvPr id="4" name="图片 3" descr="F:\四环设计\图片\补偿机制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672408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87624" y="436510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Four beams(</a:t>
            </a:r>
            <a:r>
              <a:rPr lang="en-US" altLang="zh-CN" sz="2400" dirty="0" err="1" smtClean="0"/>
              <a:t>e</a:t>
            </a:r>
            <a:r>
              <a:rPr lang="en-US" altLang="zh-CN" sz="2400" baseline="30000" dirty="0" err="1" smtClean="0"/>
              <a:t>+</a:t>
            </a:r>
            <a:r>
              <a:rPr lang="en-US" altLang="zh-CN" sz="2400" dirty="0" err="1" smtClean="0"/>
              <a:t>e</a:t>
            </a:r>
            <a:r>
              <a:rPr lang="en-US" altLang="zh-CN" sz="2400" baseline="30000" dirty="0" err="1" smtClean="0"/>
              <a:t>-</a:t>
            </a:r>
            <a:r>
              <a:rPr lang="en-US" altLang="zh-CN" sz="2400" dirty="0" err="1" smtClean="0"/>
              <a:t>e</a:t>
            </a:r>
            <a:r>
              <a:rPr lang="en-US" altLang="zh-CN" sz="2400" baseline="30000" dirty="0" err="1" smtClean="0"/>
              <a:t>+</a:t>
            </a:r>
            <a:r>
              <a:rPr lang="en-US" altLang="zh-CN" sz="2400" dirty="0" err="1" smtClean="0"/>
              <a:t>e</a:t>
            </a:r>
            <a:r>
              <a:rPr lang="en-US" altLang="zh-CN" sz="2400" baseline="30000" dirty="0" smtClean="0"/>
              <a:t>-</a:t>
            </a:r>
            <a:r>
              <a:rPr lang="en-US" altLang="zh-CN" sz="2400" dirty="0" smtClean="0"/>
              <a:t>) compensation scheme was tested in DCI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The net incoherent beam-beam force is 0.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Strong coherent beam-beam instabilities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890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Indirect space charge compensation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16127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Long-range beam-beam compensation</a:t>
            </a:r>
          </a:p>
          <a:p>
            <a:r>
              <a:rPr lang="en-US" altLang="zh-CN" sz="2000" dirty="0" smtClean="0"/>
              <a:t> for LHC-&gt;current carrying wires</a:t>
            </a:r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20486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head-on beam-beam compensation</a:t>
            </a:r>
          </a:p>
          <a:p>
            <a:r>
              <a:rPr lang="en-US" altLang="zh-CN" sz="2000" dirty="0" smtClean="0"/>
              <a:t> for </a:t>
            </a:r>
            <a:r>
              <a:rPr lang="en-US" altLang="zh-CN" sz="2000" dirty="0" err="1" smtClean="0"/>
              <a:t>Tevetron</a:t>
            </a:r>
            <a:r>
              <a:rPr lang="en-US" altLang="zh-CN" sz="2000" dirty="0" smtClean="0"/>
              <a:t>-&gt; Electron lens</a:t>
            </a:r>
            <a:endParaRPr lang="zh-CN" altLang="en-US" sz="20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614307"/>
              </p:ext>
            </p:extLst>
          </p:nvPr>
        </p:nvGraphicFramePr>
        <p:xfrm>
          <a:off x="5143500" y="1600200"/>
          <a:ext cx="37052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Visio" r:id="rId4" imgW="4206664" imgH="1991871" progId="Visio.Drawing.11">
                  <p:embed/>
                </p:oleObj>
              </mc:Choice>
              <mc:Fallback>
                <p:oleObj name="Visio" r:id="rId4" imgW="4206664" imgH="1991871" progId="Visio.Drawing.11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600200"/>
                        <a:ext cx="3705225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45589"/>
              </p:ext>
            </p:extLst>
          </p:nvPr>
        </p:nvGraphicFramePr>
        <p:xfrm>
          <a:off x="4867275" y="4086225"/>
          <a:ext cx="3897313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Visio" r:id="rId6" imgW="4712899" imgH="1868612" progId="Visio.Drawing.11">
                  <p:embed/>
                </p:oleObj>
              </mc:Choice>
              <mc:Fallback>
                <p:oleObj name="Visio" r:id="rId6" imgW="4712899" imgH="1868612" progId="Visio.Drawing.11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4086225"/>
                        <a:ext cx="3897313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2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:\四环设计\图片\水平四环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266429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04" y="3140968"/>
            <a:ext cx="3623612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1628800"/>
            <a:ext cx="652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Two types of beam-beam compensation scheme</a:t>
            </a:r>
            <a:endParaRPr lang="zh-CN" altLang="en-US" sz="2400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5048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Head-on beam-beam compensation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412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5048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Head-on beam-beam compensation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64385-B6C2-42C6-87FD-8970C7591CEB}" type="datetime1">
              <a:rPr lang="zh-CN" altLang="en-US" smtClean="0"/>
              <a:pPr>
                <a:defRPr/>
              </a:pPr>
              <a:t>2015/7/10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194BC-1E0C-4FBF-A312-50A783558C76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pic>
        <p:nvPicPr>
          <p:cNvPr id="6" name="内容占位符 5" descr="D:\新建文件夹\study\四环设计\图片\零束长c.pn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48" y="1453928"/>
            <a:ext cx="2019477" cy="253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C:\Users\guoyy\Desktop\round beam (2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15" y="3906202"/>
            <a:ext cx="1432560" cy="24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823049"/>
              </p:ext>
            </p:extLst>
          </p:nvPr>
        </p:nvGraphicFramePr>
        <p:xfrm>
          <a:off x="1419225" y="2219325"/>
          <a:ext cx="2714625" cy="659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6" imgW="2324100" imgH="571500" progId="Equation.DSMT4">
                  <p:embed/>
                </p:oleObj>
              </mc:Choice>
              <mc:Fallback>
                <p:oleObj name="Equation" r:id="rId6" imgW="23241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219325"/>
                        <a:ext cx="2714625" cy="659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831878"/>
              </p:ext>
            </p:extLst>
          </p:nvPr>
        </p:nvGraphicFramePr>
        <p:xfrm>
          <a:off x="2224087" y="3322082"/>
          <a:ext cx="1304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8" imgW="1307532" imgH="495085" progId="Equation.DSMT4">
                  <p:embed/>
                </p:oleObj>
              </mc:Choice>
              <mc:Fallback>
                <p:oleObj name="Equation" r:id="rId8" imgW="1307532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7" y="3322082"/>
                        <a:ext cx="13049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728529"/>
              </p:ext>
            </p:extLst>
          </p:nvPr>
        </p:nvGraphicFramePr>
        <p:xfrm>
          <a:off x="1771650" y="4343400"/>
          <a:ext cx="2209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Equation" r:id="rId10" imgW="2209800" imgH="571500" progId="Equation.DSMT4">
                  <p:embed/>
                </p:oleObj>
              </mc:Choice>
              <mc:Fallback>
                <p:oleObj name="Equation" r:id="rId10" imgW="22098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4343400"/>
                        <a:ext cx="22098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32978"/>
              </p:ext>
            </p:extLst>
          </p:nvPr>
        </p:nvGraphicFramePr>
        <p:xfrm>
          <a:off x="1981200" y="5484256"/>
          <a:ext cx="1447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Equation" r:id="rId12" imgW="1447172" imgH="495085" progId="Equation.DSMT4">
                  <p:embed/>
                </p:oleObj>
              </mc:Choice>
              <mc:Fallback>
                <p:oleObj name="Equation" r:id="rId12" imgW="1447172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84256"/>
                        <a:ext cx="14478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95350" y="148652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Incoherent model</a:t>
            </a:r>
          </a:p>
          <a:p>
            <a:r>
              <a:rPr lang="en-US" altLang="zh-CN" b="1" dirty="0" smtClean="0"/>
              <a:t>      </a:t>
            </a:r>
            <a:r>
              <a:rPr lang="en-US" altLang="zh-CN" dirty="0" smtClean="0"/>
              <a:t>Transverse beam-beam kick at IP: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69696" y="2996237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Beam-beam tune shift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3906202"/>
            <a:ext cx="3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</a:t>
            </a:r>
            <a:r>
              <a:rPr lang="en-US" altLang="zh-CN" dirty="0" smtClean="0"/>
              <a:t>Transverse beam-beam kick at CP: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33487" y="511492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Beam-beam tune shift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79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72608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Exact compensation if:</a:t>
            </a:r>
          </a:p>
          <a:p>
            <a:pPr marL="0" indent="0">
              <a:buNone/>
            </a:pPr>
            <a:r>
              <a:rPr lang="en-US" altLang="zh-CN" sz="2400" dirty="0" smtClean="0"/>
              <a:t>—the compensation beam and the circulating beam has the same intensity and distribution, so they can produce the same amplitude dependent force.</a:t>
            </a:r>
          </a:p>
          <a:p>
            <a:pPr marL="0" indent="0">
              <a:buNone/>
            </a:pPr>
            <a:r>
              <a:rPr lang="en-US" altLang="zh-CN" sz="2400" dirty="0" smtClean="0"/>
              <a:t>—same bunch length, so the beam-beam force is same along the bunch.</a:t>
            </a:r>
          </a:p>
          <a:p>
            <a:pPr marL="0" indent="0">
              <a:buNone/>
            </a:pPr>
            <a:r>
              <a:rPr lang="en-US" altLang="zh-CN" sz="2400" dirty="0" smtClean="0"/>
              <a:t>—same beta function at IP and CP, so the same beam-beam tune shift.</a:t>
            </a:r>
          </a:p>
          <a:p>
            <a:pPr marL="0" indent="0">
              <a:buNone/>
            </a:pPr>
            <a:r>
              <a:rPr lang="en-US" altLang="zh-CN" sz="2400" dirty="0" smtClean="0"/>
              <a:t>—the phase advance between IP and CP is a multiple of </a:t>
            </a:r>
            <a:r>
              <a:rPr lang="en-US" altLang="zh-CN" sz="2400" dirty="0" smtClean="0">
                <a:latin typeface="Symbol" panose="05050102010706020507" pitchFamily="18" charset="2"/>
              </a:rPr>
              <a:t>p</a:t>
            </a:r>
            <a:r>
              <a:rPr lang="en-US" altLang="zh-CN" sz="2400" dirty="0" smtClean="0"/>
              <a:t> in both transverse planes.</a:t>
            </a:r>
          </a:p>
          <a:p>
            <a:pPr marL="0" indent="0">
              <a:buNone/>
            </a:pPr>
            <a:r>
              <a:rPr lang="en-US" altLang="zh-CN" sz="2400" dirty="0" smtClean="0"/>
              <a:t>—same bunch space.</a:t>
            </a:r>
          </a:p>
          <a:p>
            <a:pPr marL="0" indent="0">
              <a:buNone/>
            </a:pPr>
            <a:r>
              <a:rPr lang="en-US" altLang="zh-CN" sz="2400" dirty="0" smtClean="0"/>
              <a:t>—no nonlinearities between the two collisions.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370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4114800" cy="676089"/>
          </a:xfrm>
        </p:spPr>
        <p:txBody>
          <a:bodyPr/>
          <a:lstStyle/>
          <a:p>
            <a:r>
              <a:rPr lang="en-US" altLang="zh-CN" dirty="0" smtClean="0"/>
              <a:t>Coherent model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41" y="2016857"/>
            <a:ext cx="4824536" cy="32403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9712" y="5517232"/>
                <a:ext cx="5760640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</a:rPr>
                      <m:t>ν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</a:rPr>
                      <m:t>=0.25,</m:t>
                    </m:r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</a:rPr>
                      <m:t>ν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/>
                      </a:rPr>
                      <m:t>=0.75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max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/>
                      </a:rPr>
                      <m:t>=0.159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。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517232"/>
                <a:ext cx="5760640" cy="978729"/>
              </a:xfrm>
              <a:prstGeom prst="rect">
                <a:avLst/>
              </a:prstGeom>
              <a:blipFill rotWithShape="1">
                <a:blip r:embed="rId4"/>
                <a:stretch>
                  <a:fillRect t="-3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583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1014</Words>
  <Application>Microsoft Office PowerPoint</Application>
  <PresentationFormat>全屏显示(4:3)</PresentationFormat>
  <Paragraphs>87</Paragraphs>
  <Slides>13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Office 主题​​</vt:lpstr>
      <vt:lpstr>Visio</vt:lpstr>
      <vt:lpstr>Equation</vt:lpstr>
      <vt:lpstr>Introduction of beam-beam compensation </vt:lpstr>
      <vt:lpstr>Motivation</vt:lpstr>
      <vt:lpstr>PowerPoint 演示文稿</vt:lpstr>
      <vt:lpstr>Beam-beam compensation</vt:lpstr>
      <vt:lpstr>PowerPoint 演示文稿</vt:lpstr>
      <vt:lpstr>Head-on beam-beam compensation</vt:lpstr>
      <vt:lpstr>Head-on beam-beam compensation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guoyy</dc:creator>
  <cp:lastModifiedBy>guoyy</cp:lastModifiedBy>
  <cp:revision>64</cp:revision>
  <dcterms:created xsi:type="dcterms:W3CDTF">2015-07-07T06:14:32Z</dcterms:created>
  <dcterms:modified xsi:type="dcterms:W3CDTF">2015-07-10T00:36:51Z</dcterms:modified>
</cp:coreProperties>
</file>