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62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60"/>
  </p:normalViewPr>
  <p:slideViewPr>
    <p:cSldViewPr>
      <p:cViewPr>
        <p:scale>
          <a:sx n="100" d="100"/>
          <a:sy n="100" d="100"/>
        </p:scale>
        <p:origin x="-214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FFS lattices with L*=1.5m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Dou Wang,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 Bai</a:t>
            </a:r>
          </a:p>
          <a:p>
            <a:endParaRPr lang="en-US" altLang="zh-CN" sz="2800" dirty="0" smtClean="0"/>
          </a:p>
          <a:p>
            <a:r>
              <a:rPr lang="en-US" altLang="zh-CN" sz="1800" dirty="0" smtClean="0"/>
              <a:t>16 July 2015, CEPC AP meeting, C407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8036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zh-CN" sz="3200" b="1" dirty="0" smtClean="0"/>
              <a:t>FFS_3.0mm_v2_Jul_2015_tmp</a:t>
            </a:r>
            <a:endParaRPr lang="zh-CN" altLang="en-US" sz="32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60" y="836712"/>
            <a:ext cx="8294712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6912"/>
            <a:ext cx="7128792" cy="1620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686298"/>
              </p:ext>
            </p:extLst>
          </p:nvPr>
        </p:nvGraphicFramePr>
        <p:xfrm>
          <a:off x="107504" y="4298776"/>
          <a:ext cx="8928998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FFS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only</a:t>
                      </a:r>
                      <a:endParaRPr lang="zh-CN" altLang="en-US" sz="9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ring</a:t>
                      </a:r>
                      <a:endParaRPr lang="en-US" altLang="zh-CN" sz="9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FFS_3.0mm_v2_Jul_2015_tmp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(315m)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2015/7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</a:t>
                      </a:r>
                      <a:r>
                        <a:rPr lang="en-US" altLang="zh-CN" sz="900" b="1" baseline="0" dirty="0" smtClean="0"/>
                        <a:t>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zh-CN" altLang="en-US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=1200m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</a:t>
                      </a:r>
                      <a:r>
                        <a:rPr lang="en-US" altLang="zh-CN" sz="900" b="1" baseline="0" dirty="0" smtClean="0"/>
                        <a:t> quads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x=-28.6/4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y=-306.3/4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berr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phase+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additional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 sext.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TBD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an</a:t>
                      </a:r>
                      <a:r>
                        <a:rPr lang="en-US" altLang="zh-CN" sz="900" b="1" baseline="0" dirty="0" smtClean="0"/>
                        <a:t> ARC with </a:t>
                      </a:r>
                      <a:r>
                        <a:rPr lang="en-US" altLang="zh-CN" sz="900" b="1" baseline="0" dirty="0" err="1" smtClean="0"/>
                        <a:t>optimised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baseline="0" dirty="0" err="1" smtClean="0"/>
                        <a:t>dQ</a:t>
                      </a:r>
                      <a:r>
                        <a:rPr lang="en-US" altLang="zh-CN" sz="900" b="1" baseline="0" dirty="0" smtClean="0"/>
                        <a:t>/</a:t>
                      </a:r>
                      <a:r>
                        <a:rPr lang="en-US" altLang="zh-CN" sz="900" b="1" baseline="0" dirty="0" err="1" smtClean="0"/>
                        <a:t>dJ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Idea</a:t>
                      </a:r>
                      <a:r>
                        <a:rPr lang="en-US" altLang="zh-CN" sz="900" b="1" baseline="0" dirty="0" smtClean="0"/>
                        <a:t> from </a:t>
                      </a:r>
                      <a:r>
                        <a:rPr lang="en-US" altLang="zh-CN" sz="900" b="1" baseline="0" dirty="0" err="1" smtClean="0"/>
                        <a:t>Brickmann’s</a:t>
                      </a:r>
                      <a:r>
                        <a:rPr lang="en-US" altLang="zh-CN" sz="900" b="1" baseline="0" dirty="0" smtClean="0"/>
                        <a:t> paper and </a:t>
                      </a:r>
                      <a:r>
                        <a:rPr lang="en-US" altLang="zh-CN" sz="900" b="1" baseline="0" dirty="0" err="1" smtClean="0"/>
                        <a:t>Marica’s</a:t>
                      </a:r>
                      <a:r>
                        <a:rPr lang="en-US" altLang="zh-CN" sz="900" b="1" baseline="0" dirty="0" smtClean="0"/>
                        <a:t> comments</a:t>
                      </a:r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4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zh-CN" sz="3200" b="1" dirty="0" smtClean="0"/>
              <a:t>FFS_3.0mm_v1_Apr_2015</a:t>
            </a:r>
            <a:endParaRPr lang="zh-CN" altLang="en-US" sz="3200" b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76" t="3072" r="11726" b="8737"/>
          <a:stretch/>
        </p:blipFill>
        <p:spPr bwMode="auto">
          <a:xfrm>
            <a:off x="179512" y="764704"/>
            <a:ext cx="8568952" cy="2316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08920"/>
            <a:ext cx="2962151" cy="1893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499918"/>
              </p:ext>
            </p:extLst>
          </p:nvPr>
        </p:nvGraphicFramePr>
        <p:xfrm>
          <a:off x="107504" y="4573096"/>
          <a:ext cx="8928998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FFS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only</a:t>
                      </a:r>
                      <a:endParaRPr lang="zh-CN" altLang="en-US" sz="9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ring</a:t>
                      </a:r>
                      <a:endParaRPr lang="en-US" altLang="zh-CN" sz="9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FFS_3.0mm_v1_Apr_2015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(390m)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2015/4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Dou Wang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d=4.8m</a:t>
                      </a:r>
                    </a:p>
                    <a:p>
                      <a:r>
                        <a:rPr lang="en-US" altLang="zh-CN" sz="900" b="1" dirty="0" smtClean="0"/>
                        <a:t>R=15mm</a:t>
                      </a:r>
                    </a:p>
                    <a:p>
                      <a:r>
                        <a:rPr lang="en-US" altLang="zh-CN" sz="900" b="1" dirty="0" err="1" smtClean="0"/>
                        <a:t>Btip</a:t>
                      </a:r>
                      <a:r>
                        <a:rPr lang="en-US" altLang="zh-CN" sz="900" b="1" dirty="0" smtClean="0"/>
                        <a:t>=7.2T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=272m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ym typeface="Symbol"/>
                        </a:rPr>
                        <a:t>=700m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5 quads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berr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0%: (16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, 220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US" altLang="zh-CN" sz="900" b="1" dirty="0" smtClean="0"/>
                        <a:t>2%: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dirty="0" smtClean="0"/>
                        <a:t>0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Comments from the reviewers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9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935190"/>
              </p:ext>
            </p:extLst>
          </p:nvPr>
        </p:nvGraphicFramePr>
        <p:xfrm>
          <a:off x="107504" y="148590"/>
          <a:ext cx="8928998" cy="1010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FFS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only</a:t>
                      </a:r>
                      <a:endParaRPr lang="zh-CN" altLang="en-US" sz="9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ring</a:t>
                      </a:r>
                      <a:endParaRPr lang="en-US" altLang="zh-CN" sz="9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FFS_1.2mm_v0_Sep_2014</a:t>
                      </a:r>
                    </a:p>
                    <a:p>
                      <a:r>
                        <a:rPr lang="en-US" altLang="zh-CN" sz="900" b="1" dirty="0" smtClean="0"/>
                        <a:t>(150m)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2014/9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en-US" altLang="zh-CN" sz="9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 quads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y*=1.2mm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d=0.75m</a:t>
                      </a:r>
                    </a:p>
                    <a:p>
                      <a:r>
                        <a:rPr lang="en-US" altLang="zh-CN" sz="900" b="1" dirty="0" smtClean="0"/>
                        <a:t>R=20mm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=8.2T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=120m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=6000m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U/U=18%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/=17%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4 quads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x=-88.3/4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y=-1341.9/4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</a:t>
                      </a:r>
                      <a:r>
                        <a:rPr lang="en-US" altLang="zh-CN" sz="900" b="1" dirty="0" smtClean="0"/>
                        <a:t>Sep_2014</a:t>
                      </a:r>
                      <a:endParaRPr lang="en-US" altLang="zh-CN" sz="9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0%: (25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, 6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1.5%: (1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zh-CN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Based on </a:t>
                      </a:r>
                      <a:r>
                        <a:rPr lang="en-US" altLang="zh-CN" sz="900" b="1" dirty="0" err="1" smtClean="0"/>
                        <a:t>Yunhai</a:t>
                      </a:r>
                      <a:r>
                        <a:rPr lang="en-US" altLang="zh-CN" sz="900" b="1" dirty="0" smtClean="0"/>
                        <a:t> </a:t>
                      </a:r>
                      <a:r>
                        <a:rPr lang="en-US" altLang="zh-CN" sz="900" b="1" dirty="0" err="1" smtClean="0"/>
                        <a:t>Cai’s</a:t>
                      </a:r>
                      <a:r>
                        <a:rPr lang="en-US" altLang="zh-CN" sz="900" b="1" dirty="0" smtClean="0"/>
                        <a:t> design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FFS_1.2mm_v1_2_Oct_2014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(350m)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2014/10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4 quads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y*=1.2mm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R=21mm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=6.3T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=6000m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/=-2.5%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x=-36.8/4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 -923.7/4</a:t>
                      </a:r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rgbClr val="FF0000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rgbClr val="FF0000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0%: (17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70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1.5%: (1.5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baseline="0" dirty="0" smtClean="0"/>
                        <a:t>For pre-CDR</a:t>
                      </a:r>
                    </a:p>
                    <a:p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Help from </a:t>
                      </a:r>
                      <a:r>
                        <a:rPr lang="en-US" altLang="zh-CN" sz="900" b="1" dirty="0" err="1" smtClean="0"/>
                        <a:t>Yunhai</a:t>
                      </a:r>
                      <a:r>
                        <a:rPr lang="en-US" altLang="zh-CN" sz="900" b="1" dirty="0" smtClean="0"/>
                        <a:t> </a:t>
                      </a:r>
                      <a:r>
                        <a:rPr lang="en-US" altLang="zh-CN" sz="900" b="1" dirty="0" err="1" smtClean="0"/>
                        <a:t>Cai</a:t>
                      </a:r>
                      <a:r>
                        <a:rPr lang="en-US" altLang="zh-CN" sz="900" b="1" dirty="0" smtClean="0"/>
                        <a:t>,</a:t>
                      </a:r>
                      <a:r>
                        <a:rPr lang="en-US" altLang="zh-CN" sz="900" b="1" baseline="0" dirty="0" smtClean="0"/>
                        <a:t> Anton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FFS_3.0mm_v0_Feb_2015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(350m)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2015/2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ym typeface="Symbol"/>
                        </a:rPr>
                        <a:t>=6000m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 -36.9/4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 -565.2/4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/>
                        <a:t>0%: (17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/>
                        <a:t>, 100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2%: (1.5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13.5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baseline="0" dirty="0" smtClean="0"/>
                        <a:t>For pre-CDR</a:t>
                      </a:r>
                      <a:endParaRPr lang="zh-CN" altLang="en-US" sz="900" b="1" dirty="0" smtClean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FFS_3.0mm_v1_Mar_2015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(315m)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2015/3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=1200m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 quads</a:t>
                      </a:r>
                      <a:endParaRPr lang="zh-CN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x=-24.1/4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y=-306.9/4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0%: (40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180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2%: (1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/>
                        <a:t>, 3.5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much more </a:t>
                      </a:r>
                      <a:r>
                        <a:rPr lang="en-US" altLang="zh-CN" sz="900" b="1" baseline="0" dirty="0" err="1" smtClean="0">
                          <a:solidFill>
                            <a:srgbClr val="FF0000"/>
                          </a:solidFill>
                        </a:rPr>
                        <a:t>symetric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Comments from the reviewers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FFS_3.0mm_v2_Jul_2015_tmp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(315m)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2015/7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</a:t>
                      </a:r>
                      <a:r>
                        <a:rPr lang="en-US" altLang="zh-CN" sz="900" b="1" baseline="0" dirty="0" smtClean="0"/>
                        <a:t>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zh-CN" altLang="en-US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=1200m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</a:t>
                      </a:r>
                      <a:r>
                        <a:rPr lang="en-US" altLang="zh-CN" sz="900" b="1" baseline="0" dirty="0" smtClean="0"/>
                        <a:t> quads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x=-28.6/4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y=-306.3/4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berr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phase+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additional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 sext.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TBD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an</a:t>
                      </a:r>
                      <a:r>
                        <a:rPr lang="en-US" altLang="zh-CN" sz="900" b="1" baseline="0" dirty="0" smtClean="0"/>
                        <a:t> ARC with </a:t>
                      </a:r>
                      <a:r>
                        <a:rPr lang="en-US" altLang="zh-CN" sz="900" b="1" baseline="0" dirty="0" err="1" smtClean="0"/>
                        <a:t>optimised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baseline="0" dirty="0" err="1" smtClean="0"/>
                        <a:t>dQ</a:t>
                      </a:r>
                      <a:r>
                        <a:rPr lang="en-US" altLang="zh-CN" sz="900" b="1" baseline="0" dirty="0" smtClean="0"/>
                        <a:t>/</a:t>
                      </a:r>
                      <a:r>
                        <a:rPr lang="en-US" altLang="zh-CN" sz="900" b="1" baseline="0" dirty="0" err="1" smtClean="0"/>
                        <a:t>dJ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Idea</a:t>
                      </a:r>
                      <a:r>
                        <a:rPr lang="en-US" altLang="zh-CN" sz="900" b="1" baseline="0" dirty="0" smtClean="0"/>
                        <a:t> from </a:t>
                      </a:r>
                      <a:r>
                        <a:rPr lang="en-US" altLang="zh-CN" sz="900" b="1" baseline="0" dirty="0" err="1" smtClean="0"/>
                        <a:t>Brickmann’s</a:t>
                      </a:r>
                      <a:r>
                        <a:rPr lang="en-US" altLang="zh-CN" sz="900" b="1" baseline="0" dirty="0" smtClean="0"/>
                        <a:t> paper and </a:t>
                      </a:r>
                      <a:r>
                        <a:rPr lang="en-US" altLang="zh-CN" sz="900" b="1" baseline="0" dirty="0" err="1" smtClean="0"/>
                        <a:t>Marica’s</a:t>
                      </a:r>
                      <a:r>
                        <a:rPr lang="en-US" altLang="zh-CN" sz="900" b="1" baseline="0" dirty="0" smtClean="0"/>
                        <a:t> comments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FFS_3.0mm_v1_Apr_2015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(390m)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2015/4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Dou Wang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d=4.8m</a:t>
                      </a:r>
                    </a:p>
                    <a:p>
                      <a:r>
                        <a:rPr lang="en-US" altLang="zh-CN" sz="900" b="1" dirty="0" smtClean="0"/>
                        <a:t>R=15mm</a:t>
                      </a:r>
                    </a:p>
                    <a:p>
                      <a:r>
                        <a:rPr lang="en-US" altLang="zh-CN" sz="900" b="1" dirty="0" err="1" smtClean="0"/>
                        <a:t>Btip</a:t>
                      </a:r>
                      <a:r>
                        <a:rPr lang="en-US" altLang="zh-CN" sz="900" b="1" dirty="0" smtClean="0"/>
                        <a:t>=7.2T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=272m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ym typeface="Symbol"/>
                        </a:rPr>
                        <a:t>=700m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5 quads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berr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0%: (16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, 220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US" altLang="zh-CN" sz="900" b="1" dirty="0" smtClean="0"/>
                        <a:t>2%: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dirty="0" smtClean="0"/>
                        <a:t>0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Comments from the reviewers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9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Summary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sym typeface="Symbol"/>
              </a:rPr>
              <a:t>Growth of the emittance and synchrotron ration due to the insertions of the IRs has been reduced to a reasonable value for lattices after the lattice “FFS_1.2mm_v0_Sep_2014”.</a:t>
            </a:r>
          </a:p>
          <a:p>
            <a:r>
              <a:rPr lang="en-US" altLang="zh-CN" sz="2000" dirty="0" err="1">
                <a:sym typeface="Symbol"/>
              </a:rPr>
              <a:t>Chromticity</a:t>
            </a:r>
            <a:r>
              <a:rPr lang="en-US" altLang="zh-CN" sz="2000" dirty="0">
                <a:sym typeface="Symbol"/>
              </a:rPr>
              <a:t> contribution from CCS should be </a:t>
            </a:r>
            <a:r>
              <a:rPr lang="en-US" altLang="zh-CN" sz="2000" dirty="0" err="1"/>
              <a:t>neglectable</a:t>
            </a:r>
            <a:r>
              <a:rPr lang="en-US" altLang="zh-CN" sz="2000" dirty="0"/>
              <a:t> compared with the one from FD</a:t>
            </a:r>
            <a:r>
              <a:rPr lang="en-US" altLang="zh-CN" sz="2000" dirty="0" smtClean="0">
                <a:sym typeface="Symbol"/>
              </a:rPr>
              <a:t>.</a:t>
            </a:r>
          </a:p>
          <a:p>
            <a:r>
              <a:rPr lang="en-US" altLang="zh-CN" sz="2000" dirty="0" smtClean="0">
                <a:sym typeface="Symbol"/>
              </a:rPr>
              <a:t>The momentum acceptance has been extended to 2% when y* increased from 1.2mm</a:t>
            </a:r>
            <a:r>
              <a:rPr lang="zh-CN" altLang="en-US" sz="2000" dirty="0" smtClean="0">
                <a:sym typeface="Symbol"/>
              </a:rPr>
              <a:t> </a:t>
            </a:r>
            <a:r>
              <a:rPr lang="en-US" altLang="zh-CN" sz="2000" dirty="0" smtClean="0">
                <a:sym typeface="Symbol"/>
              </a:rPr>
              <a:t>to 3.0 mm.</a:t>
            </a:r>
          </a:p>
          <a:p>
            <a:r>
              <a:rPr lang="en-US" altLang="zh-CN" sz="2000" dirty="0" smtClean="0">
                <a:sym typeface="Symbol"/>
              </a:rPr>
              <a:t>Pairs of weak </a:t>
            </a:r>
            <a:r>
              <a:rPr lang="en-US" altLang="zh-CN" sz="2000" dirty="0" err="1" smtClean="0">
                <a:sym typeface="Symbol"/>
              </a:rPr>
              <a:t>sextupoles</a:t>
            </a:r>
            <a:r>
              <a:rPr lang="en-US" altLang="zh-CN" sz="2000" dirty="0" smtClean="0">
                <a:sym typeface="Symbol"/>
              </a:rPr>
              <a:t> beside the main </a:t>
            </a:r>
            <a:r>
              <a:rPr lang="en-US" altLang="zh-CN" sz="2000" dirty="0">
                <a:sym typeface="Symbol"/>
              </a:rPr>
              <a:t>ones effectively correct </a:t>
            </a:r>
            <a:r>
              <a:rPr lang="en-US" altLang="zh-CN" sz="2000" dirty="0" smtClean="0">
                <a:sym typeface="Symbol"/>
              </a:rPr>
              <a:t>the finite length effect.</a:t>
            </a:r>
          </a:p>
          <a:p>
            <a:r>
              <a:rPr lang="en-US" altLang="zh-CN" sz="2000" dirty="0" smtClean="0"/>
              <a:t>Tuning phases between the FD and </a:t>
            </a:r>
            <a:r>
              <a:rPr lang="en-US" altLang="zh-CN" sz="2000" dirty="0" err="1" smtClean="0"/>
              <a:t>sextupoles</a:t>
            </a:r>
            <a:r>
              <a:rPr lang="en-US" altLang="zh-CN" sz="2000" dirty="0" smtClean="0"/>
              <a:t> and additional </a:t>
            </a:r>
            <a:r>
              <a:rPr lang="en-US" altLang="zh-CN" sz="2000" dirty="0" err="1" smtClean="0"/>
              <a:t>sextupoles</a:t>
            </a:r>
            <a:r>
              <a:rPr lang="en-US" altLang="zh-CN" sz="2000" dirty="0" smtClean="0"/>
              <a:t> </a:t>
            </a:r>
            <a:r>
              <a:rPr lang="en-US" altLang="zh-CN" sz="2000" dirty="0">
                <a:sym typeface="Symbol"/>
              </a:rPr>
              <a:t>effectively </a:t>
            </a:r>
            <a:r>
              <a:rPr lang="en-US" altLang="zh-CN" sz="2000" dirty="0" smtClean="0">
                <a:sym typeface="Symbol"/>
              </a:rPr>
              <a:t>correct the high order chromaticity.</a:t>
            </a:r>
          </a:p>
          <a:p>
            <a:r>
              <a:rPr lang="en-US" altLang="zh-CN" sz="2000" dirty="0"/>
              <a:t>B</a:t>
            </a:r>
            <a:r>
              <a:rPr lang="en-US" altLang="zh-CN" sz="2000" dirty="0" smtClean="0"/>
              <a:t>reak </a:t>
            </a:r>
            <a:r>
              <a:rPr lang="en-US" altLang="zh-CN" sz="2000" dirty="0"/>
              <a:t>down</a:t>
            </a:r>
            <a:r>
              <a:rPr lang="zh-CN" altLang="en-US" sz="2000" dirty="0"/>
              <a:t> </a:t>
            </a:r>
            <a:r>
              <a:rPr lang="en-US" altLang="zh-CN" sz="2000" dirty="0"/>
              <a:t>of –I </a:t>
            </a:r>
            <a:r>
              <a:rPr lang="en-US" altLang="zh-CN" sz="2000" dirty="0" smtClean="0"/>
              <a:t>matrix, 2</a:t>
            </a:r>
            <a:r>
              <a:rPr lang="en-US" altLang="zh-CN" sz="2000" baseline="30000" dirty="0" smtClean="0"/>
              <a:t>nd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order </a:t>
            </a:r>
            <a:r>
              <a:rPr lang="en-US" altLang="zh-CN" sz="2000" dirty="0" smtClean="0"/>
              <a:t>dispersion and maybe other aberration should be corrected to further increase the DA for </a:t>
            </a:r>
            <a:r>
              <a:rPr lang="en-US" altLang="zh-CN" sz="2000" dirty="0" err="1" smtClean="0"/>
              <a:t>dp</a:t>
            </a:r>
            <a:r>
              <a:rPr lang="en-US" altLang="zh-CN" sz="2000" dirty="0" smtClean="0"/>
              <a:t>/p=2%.</a:t>
            </a:r>
            <a:endParaRPr lang="en-US" altLang="zh-CN" sz="2000" dirty="0"/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7342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Outline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r>
              <a:rPr lang="en-US" altLang="zh-CN" dirty="0"/>
              <a:t>Generic </a:t>
            </a:r>
            <a:r>
              <a:rPr lang="en-US" altLang="zh-CN" dirty="0" smtClean="0"/>
              <a:t>final </a:t>
            </a:r>
            <a:r>
              <a:rPr lang="en-US" altLang="zh-CN" dirty="0"/>
              <a:t>focus </a:t>
            </a:r>
            <a:r>
              <a:rPr lang="en-US" altLang="zh-CN" dirty="0" smtClean="0"/>
              <a:t>system</a:t>
            </a:r>
          </a:p>
          <a:p>
            <a:r>
              <a:rPr lang="en-US" altLang="zh-CN" dirty="0" smtClean="0"/>
              <a:t>High order correction</a:t>
            </a:r>
          </a:p>
          <a:p>
            <a:r>
              <a:rPr lang="en-US" altLang="zh-CN" dirty="0" smtClean="0"/>
              <a:t>CEPC FFS </a:t>
            </a:r>
            <a:r>
              <a:rPr lang="en-US" altLang="zh-CN" dirty="0"/>
              <a:t>lattices with L*=1.5m </a:t>
            </a:r>
          </a:p>
          <a:p>
            <a:r>
              <a:rPr lang="en-US" altLang="zh-CN" smtClean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80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Generic final focus system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Linear </a:t>
            </a:r>
            <a:r>
              <a:rPr lang="en-US" altLang="zh-CN" sz="2800" dirty="0" err="1" smtClean="0"/>
              <a:t>latice</a:t>
            </a:r>
            <a:r>
              <a:rPr lang="en-US" altLang="zh-CN" sz="2800" dirty="0" smtClean="0"/>
              <a:t> design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00808"/>
            <a:ext cx="8229600" cy="2339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4141529"/>
            <a:ext cx="201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FT: </a:t>
            </a:r>
          </a:p>
          <a:p>
            <a:r>
              <a:rPr lang="en-US" altLang="zh-CN" sz="2000" b="1" dirty="0" smtClean="0"/>
              <a:t>4 quads</a:t>
            </a:r>
          </a:p>
          <a:p>
            <a:pPr marL="0" lvl="2"/>
            <a:r>
              <a:rPr lang="en-US" altLang="zh-CN" sz="2000" b="1" dirty="0">
                <a:sym typeface="Symbol"/>
              </a:rPr>
              <a:t></a:t>
            </a:r>
            <a:r>
              <a:rPr lang="en-US" altLang="zh-CN" sz="2000" b="1" dirty="0"/>
              <a:t>y*, L*, d, </a:t>
            </a:r>
            <a:r>
              <a:rPr lang="en-US" altLang="zh-CN" sz="2000" b="1" dirty="0" err="1" smtClean="0"/>
              <a:t>Btip</a:t>
            </a:r>
            <a:endParaRPr lang="en-US" altLang="zh-CN" sz="2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347864" y="4141529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CCS:</a:t>
            </a:r>
          </a:p>
          <a:p>
            <a:r>
              <a:rPr lang="en-US" altLang="zh-CN" sz="2000" b="1" dirty="0" smtClean="0"/>
              <a:t>8 FODO cells</a:t>
            </a:r>
          </a:p>
          <a:p>
            <a:pPr marL="0" lvl="2"/>
            <a:r>
              <a:rPr lang="en-US" altLang="zh-CN" sz="2000" b="1" dirty="0" err="1"/>
              <a:t>Ltot</a:t>
            </a:r>
            <a:r>
              <a:rPr lang="en-US" altLang="zh-CN" sz="2000" b="1" dirty="0"/>
              <a:t>, </a:t>
            </a:r>
            <a:r>
              <a:rPr lang="en-US" altLang="zh-CN" sz="2000" b="1" dirty="0">
                <a:sym typeface="Symbol"/>
              </a:rPr>
              <a:t></a:t>
            </a:r>
            <a:r>
              <a:rPr lang="en-US" altLang="zh-CN" sz="2000" b="1" dirty="0" err="1"/>
              <a:t>ymax</a:t>
            </a:r>
            <a:r>
              <a:rPr lang="en-US" altLang="zh-CN" sz="2000" b="1" dirty="0"/>
              <a:t>, </a:t>
            </a:r>
            <a:r>
              <a:rPr lang="en-US" altLang="zh-CN" sz="2000" b="1" dirty="0">
                <a:sym typeface="Symbol"/>
              </a:rPr>
              <a:t></a:t>
            </a:r>
            <a:r>
              <a:rPr lang="en-US" altLang="zh-CN" sz="2000" b="1" dirty="0"/>
              <a:t>U/U, </a:t>
            </a:r>
            <a:r>
              <a:rPr lang="en-US" altLang="zh-CN" sz="2000" b="1" dirty="0">
                <a:sym typeface="Symbol"/>
              </a:rPr>
              <a:t></a:t>
            </a:r>
            <a:r>
              <a:rPr lang="en-US" altLang="zh-CN" sz="2000" b="1" dirty="0"/>
              <a:t>/</a:t>
            </a:r>
            <a:r>
              <a:rPr lang="en-US" altLang="zh-CN" sz="2000" b="1" dirty="0" smtClean="0">
                <a:sym typeface="Symbol"/>
              </a:rPr>
              <a:t></a:t>
            </a:r>
            <a:endParaRPr lang="en-US" altLang="zh-CN" sz="2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444208" y="4149080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MT:</a:t>
            </a:r>
          </a:p>
          <a:p>
            <a:r>
              <a:rPr lang="en-US" altLang="zh-CN" sz="2000" b="1" dirty="0" smtClean="0"/>
              <a:t>4 quads</a:t>
            </a:r>
            <a:endParaRPr lang="zh-CN" altLang="en-US" sz="2000" b="1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539552" y="5157192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/>
              <a:t>Primary nonlinear correction</a:t>
            </a:r>
          </a:p>
          <a:p>
            <a:pPr lvl="1"/>
            <a:r>
              <a:rPr lang="en-US" altLang="zh-CN" sz="2400" dirty="0" smtClean="0">
                <a:sym typeface="Symbol"/>
              </a:rPr>
              <a:t>1</a:t>
            </a:r>
            <a:r>
              <a:rPr lang="en-US" altLang="zh-CN" sz="2400" baseline="30000" dirty="0" smtClean="0">
                <a:sym typeface="Symbol"/>
              </a:rPr>
              <a:t>st</a:t>
            </a:r>
            <a:r>
              <a:rPr lang="en-US" altLang="zh-CN" sz="2400" dirty="0" smtClean="0">
                <a:sym typeface="Symbol"/>
              </a:rPr>
              <a:t> order </a:t>
            </a:r>
            <a:r>
              <a:rPr lang="zh-CN" altLang="en-US" sz="2400" dirty="0" smtClean="0">
                <a:sym typeface="Symbol"/>
              </a:rPr>
              <a:t>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2</a:t>
            </a:r>
            <a:r>
              <a:rPr lang="en-US" altLang="zh-CN" sz="2400" baseline="30000" dirty="0" smtClean="0">
                <a:sym typeface="Symbol"/>
              </a:rPr>
              <a:t>nd</a:t>
            </a:r>
            <a:r>
              <a:rPr lang="en-US" altLang="zh-CN" sz="2400" dirty="0" smtClean="0">
                <a:sym typeface="Symbol"/>
              </a:rPr>
              <a:t> order </a:t>
            </a:r>
            <a:r>
              <a:rPr lang="en-US" altLang="zh-CN" sz="2400" dirty="0" smtClean="0"/>
              <a:t>geo. </a:t>
            </a:r>
            <a:r>
              <a:rPr lang="en-US" altLang="zh-CN" sz="2400" dirty="0" err="1" smtClean="0"/>
              <a:t>aberr</a:t>
            </a:r>
            <a:r>
              <a:rPr lang="en-US" altLang="zh-CN" sz="2400" dirty="0" smtClean="0"/>
              <a:t>.</a:t>
            </a:r>
            <a:endParaRPr lang="zh-CN" altLang="en-US" sz="2400" dirty="0" smtClean="0"/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35082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High order </a:t>
            </a:r>
            <a:r>
              <a:rPr lang="en-US" altLang="zh-CN" sz="4000" dirty="0" smtClean="0"/>
              <a:t>correction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r>
              <a:rPr lang="en-US" altLang="zh-CN" dirty="0"/>
              <a:t>High order </a:t>
            </a:r>
            <a:r>
              <a:rPr lang="zh-CN" altLang="en-US" dirty="0" smtClean="0">
                <a:sym typeface="Symbol"/>
              </a:rPr>
              <a:t></a:t>
            </a:r>
            <a:endParaRPr lang="en-US" altLang="zh-CN" dirty="0" smtClean="0">
              <a:sym typeface="Symbol"/>
            </a:endParaRPr>
          </a:p>
          <a:p>
            <a:r>
              <a:rPr lang="en-US" altLang="zh-CN" dirty="0" smtClean="0">
                <a:sym typeface="Symbol"/>
              </a:rPr>
              <a:t>geo</a:t>
            </a:r>
            <a:r>
              <a:rPr lang="en-US" altLang="zh-CN" dirty="0">
                <a:sym typeface="Symbol"/>
              </a:rPr>
              <a:t>.</a:t>
            </a:r>
            <a:r>
              <a:rPr lang="en-US" altLang="zh-CN" dirty="0"/>
              <a:t> </a:t>
            </a:r>
            <a:r>
              <a:rPr lang="en-US" altLang="zh-CN" dirty="0" err="1"/>
              <a:t>aberr</a:t>
            </a:r>
            <a:r>
              <a:rPr lang="en-US" altLang="zh-CN" dirty="0"/>
              <a:t>. from finite length sext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break </a:t>
            </a:r>
            <a:r>
              <a:rPr lang="en-US" altLang="zh-CN" dirty="0" smtClean="0"/>
              <a:t>down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 –I matrix</a:t>
            </a:r>
          </a:p>
          <a:p>
            <a:r>
              <a:rPr lang="en-US" altLang="zh-CN" dirty="0" smtClean="0"/>
              <a:t>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order dispersion</a:t>
            </a: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CEPC FFS lattices L*=1.5m 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Typical versions</a:t>
            </a:r>
          </a:p>
          <a:p>
            <a:pPr lvl="1"/>
            <a:r>
              <a:rPr lang="en-US" altLang="zh-CN" dirty="0" smtClean="0"/>
              <a:t>1.2mm</a:t>
            </a:r>
          </a:p>
          <a:p>
            <a:pPr lvl="2"/>
            <a:r>
              <a:rPr lang="en-US" altLang="zh-CN" dirty="0"/>
              <a:t>FFS_1.2mm_v0_Sep_2014 </a:t>
            </a:r>
            <a:r>
              <a:rPr lang="en-US" altLang="zh-CN" dirty="0" smtClean="0"/>
              <a:t>(150m), </a:t>
            </a:r>
            <a:r>
              <a:rPr lang="en-US" altLang="zh-CN" dirty="0"/>
              <a:t>FFS_1.2mm_v0_Sep_2014(350m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3.0mm</a:t>
            </a:r>
          </a:p>
          <a:p>
            <a:pPr lvl="2"/>
            <a:r>
              <a:rPr lang="en-US" altLang="zh-CN" dirty="0"/>
              <a:t>FFS_3.0mm_v0_Feb_2015(350m</a:t>
            </a:r>
            <a:r>
              <a:rPr lang="en-US" altLang="zh-CN" dirty="0"/>
              <a:t>), </a:t>
            </a:r>
            <a:r>
              <a:rPr lang="en-US" altLang="zh-CN" dirty="0"/>
              <a:t>FFS_3.0mm_v1_Mar_2015(</a:t>
            </a:r>
            <a:r>
              <a:rPr lang="en-US" altLang="zh-CN" dirty="0" smtClean="0"/>
              <a:t>315m</a:t>
            </a:r>
            <a:r>
              <a:rPr lang="en-US" altLang="zh-CN" dirty="0"/>
              <a:t>), </a:t>
            </a:r>
            <a:r>
              <a:rPr lang="en-US" altLang="zh-CN" dirty="0"/>
              <a:t>FFS_3.0mm_v2_Jul_2015_tmp(315m</a:t>
            </a:r>
            <a:r>
              <a:rPr lang="en-US" altLang="zh-CN" dirty="0"/>
              <a:t>), </a:t>
            </a:r>
            <a:r>
              <a:rPr lang="en-US" altLang="zh-CN" i="1" dirty="0"/>
              <a:t>FFS_3.0mm_v1_Apr_2015(390m</a:t>
            </a:r>
            <a:r>
              <a:rPr lang="en-US" altLang="zh-CN" i="1" dirty="0" smtClean="0"/>
              <a:t>)</a:t>
            </a:r>
            <a:endParaRPr lang="en-US" altLang="zh-CN" i="1" dirty="0"/>
          </a:p>
        </p:txBody>
      </p:sp>
      <p:grpSp>
        <p:nvGrpSpPr>
          <p:cNvPr id="7" name="组合 6"/>
          <p:cNvGrpSpPr/>
          <p:nvPr/>
        </p:nvGrpSpPr>
        <p:grpSpPr>
          <a:xfrm>
            <a:off x="6156176" y="1362410"/>
            <a:ext cx="2880320" cy="2016683"/>
            <a:chOff x="2304852" y="4462233"/>
            <a:chExt cx="4283372" cy="2941679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852" y="4462233"/>
              <a:ext cx="4283372" cy="2941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椭圆 4"/>
            <p:cNvSpPr/>
            <p:nvPr/>
          </p:nvSpPr>
          <p:spPr>
            <a:xfrm>
              <a:off x="3347864" y="5038297"/>
              <a:ext cx="288032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6012160" y="4894281"/>
              <a:ext cx="288032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668344" y="2564904"/>
            <a:ext cx="20511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/>
              <a:t>b</a:t>
            </a:r>
            <a:r>
              <a:rPr lang="en-US" altLang="zh-CN" sz="1100" b="1" dirty="0" smtClean="0"/>
              <a:t>y </a:t>
            </a:r>
            <a:r>
              <a:rPr lang="en-US" altLang="zh-CN" sz="1100" b="1" dirty="0" err="1" smtClean="0"/>
              <a:t>Ohmi</a:t>
            </a:r>
            <a:r>
              <a:rPr lang="en-US" altLang="zh-CN" sz="1100" b="1" dirty="0" smtClean="0"/>
              <a:t> </a:t>
            </a:r>
            <a:r>
              <a:rPr lang="en-US" altLang="zh-CN" sz="1100" b="1" dirty="0" err="1" smtClean="0"/>
              <a:t>kazuhito</a:t>
            </a:r>
            <a:r>
              <a:rPr lang="en-US" altLang="zh-CN" sz="1100" b="1" dirty="0" smtClean="0"/>
              <a:t> </a:t>
            </a:r>
            <a:endParaRPr lang="zh-CN" altLang="en-US" sz="11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732240" y="335699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Bunch </a:t>
            </a:r>
            <a:r>
              <a:rPr lang="en-US" altLang="zh-CN" dirty="0" err="1" smtClean="0"/>
              <a:t>lengthing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inclued</a:t>
            </a:r>
            <a:r>
              <a:rPr lang="en-US" altLang="zh-CN" dirty="0" smtClean="0"/>
              <a:t> in the beam-beam simulation</a:t>
            </a:r>
          </a:p>
        </p:txBody>
      </p:sp>
    </p:spTree>
    <p:extLst>
      <p:ext uri="{BB962C8B-B14F-4D97-AF65-F5344CB8AC3E}">
        <p14:creationId xmlns:p14="http://schemas.microsoft.com/office/powerpoint/2010/main" val="124000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sz="3200" b="1" dirty="0" smtClean="0"/>
              <a:t>FFS_1.2mm_v0_Sep_2014</a:t>
            </a:r>
            <a:endParaRPr lang="zh-CN" altLang="en-US" sz="32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493" y="2696023"/>
            <a:ext cx="2808312" cy="2389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821" y="2696023"/>
            <a:ext cx="326049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01237"/>
              </p:ext>
            </p:extLst>
          </p:nvPr>
        </p:nvGraphicFramePr>
        <p:xfrm>
          <a:off x="107504" y="4869160"/>
          <a:ext cx="8928998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FFS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only</a:t>
                      </a:r>
                      <a:endParaRPr lang="zh-CN" altLang="en-US" sz="9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ring</a:t>
                      </a:r>
                      <a:endParaRPr lang="en-US" altLang="zh-CN" sz="9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FFS_1.2mm_v0_Sep_2014</a:t>
                      </a:r>
                    </a:p>
                    <a:p>
                      <a:r>
                        <a:rPr lang="en-US" altLang="zh-CN" sz="900" b="1" dirty="0" smtClean="0"/>
                        <a:t>(150m)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2014/9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en-US" altLang="zh-CN" sz="9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2 quads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y*=1.2mm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d=0.75m</a:t>
                      </a:r>
                    </a:p>
                    <a:p>
                      <a:r>
                        <a:rPr lang="en-US" altLang="zh-CN" sz="900" b="1" dirty="0" smtClean="0"/>
                        <a:t>R=20mm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=8.2T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=120m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=6000m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U/U=18%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/=17%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4 quads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x=-88.3/4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y=-1341.9/4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</a:t>
                      </a:r>
                      <a:r>
                        <a:rPr lang="en-US" altLang="zh-CN" sz="900" b="1" dirty="0" smtClean="0"/>
                        <a:t>Sep_2014</a:t>
                      </a:r>
                      <a:endParaRPr lang="en-US" altLang="zh-CN" sz="9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0%: (25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, 6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1.5%: (1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zh-CN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Based on </a:t>
                      </a:r>
                      <a:r>
                        <a:rPr lang="en-US" altLang="zh-CN" sz="900" b="1" dirty="0" err="1" smtClean="0"/>
                        <a:t>Yunhai</a:t>
                      </a:r>
                      <a:r>
                        <a:rPr lang="en-US" altLang="zh-CN" sz="900" b="1" dirty="0" smtClean="0"/>
                        <a:t> </a:t>
                      </a:r>
                      <a:r>
                        <a:rPr lang="en-US" altLang="zh-CN" sz="900" b="1" dirty="0" err="1" smtClean="0"/>
                        <a:t>Cai’s</a:t>
                      </a:r>
                      <a:r>
                        <a:rPr lang="en-US" altLang="zh-CN" sz="900" b="1" dirty="0" smtClean="0"/>
                        <a:t> design</a:t>
                      </a:r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698477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8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zh-CN" sz="3200" b="1" dirty="0" smtClean="0"/>
              <a:t>FFS_1.2mm_v1_2_Oct_2014</a:t>
            </a:r>
            <a:endParaRPr lang="zh-CN" alt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908720"/>
            <a:ext cx="7448550" cy="1700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78" y="2536751"/>
            <a:ext cx="2456878" cy="2044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545389"/>
            <a:ext cx="2232248" cy="1921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08758"/>
            <a:ext cx="2772842" cy="1789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255594"/>
              </p:ext>
            </p:extLst>
          </p:nvPr>
        </p:nvGraphicFramePr>
        <p:xfrm>
          <a:off x="107504" y="4437112"/>
          <a:ext cx="892899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FFS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only</a:t>
                      </a:r>
                      <a:endParaRPr lang="zh-CN" altLang="en-US" sz="9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ring</a:t>
                      </a:r>
                      <a:endParaRPr lang="en-US" altLang="zh-CN" sz="9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FFS_1.2mm_v1_2_Oct_2014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(350m)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2014/10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4 quads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y*=1.2mm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R=21mm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=6.3T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=6000m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/=-2.5%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x=-36.8/4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 -923.7/4</a:t>
                      </a:r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rgbClr val="FF0000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rgbClr val="FF0000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0%: (17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70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1.5%: (1.5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baseline="0" dirty="0" smtClean="0"/>
                        <a:t>For pre-CDR</a:t>
                      </a:r>
                    </a:p>
                    <a:p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Help from </a:t>
                      </a:r>
                      <a:r>
                        <a:rPr lang="en-US" altLang="zh-CN" sz="900" b="1" dirty="0" err="1" smtClean="0"/>
                        <a:t>Yunhai</a:t>
                      </a:r>
                      <a:r>
                        <a:rPr lang="en-US" altLang="zh-CN" sz="900" b="1" dirty="0" smtClean="0"/>
                        <a:t> </a:t>
                      </a:r>
                      <a:r>
                        <a:rPr lang="en-US" altLang="zh-CN" sz="900" b="1" dirty="0" err="1" smtClean="0"/>
                        <a:t>Cai</a:t>
                      </a:r>
                      <a:r>
                        <a:rPr lang="en-US" altLang="zh-CN" sz="900" b="1" dirty="0" smtClean="0"/>
                        <a:t>,</a:t>
                      </a:r>
                      <a:r>
                        <a:rPr lang="en-US" altLang="zh-CN" sz="900" b="1" baseline="0" dirty="0" smtClean="0"/>
                        <a:t> Anton</a:t>
                      </a:r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24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zh-CN" sz="3200" b="1" dirty="0" smtClean="0"/>
              <a:t>FFS_3.0mm_v0_Feb_2015</a:t>
            </a:r>
            <a:endParaRPr lang="zh-CN" alt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551239" cy="189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48" y="2636912"/>
            <a:ext cx="2439184" cy="197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059" y="2760615"/>
            <a:ext cx="2489077" cy="189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C:\Users\Yiwei\Desktop\DA_3mm_pro_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227" y="2869030"/>
            <a:ext cx="2536197" cy="1640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776174"/>
              </p:ext>
            </p:extLst>
          </p:nvPr>
        </p:nvGraphicFramePr>
        <p:xfrm>
          <a:off x="107504" y="4581128"/>
          <a:ext cx="8928998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FFS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only</a:t>
                      </a:r>
                      <a:endParaRPr lang="zh-CN" altLang="en-US" sz="9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ring</a:t>
                      </a:r>
                      <a:endParaRPr lang="en-US" altLang="zh-CN" sz="9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FFS_3.0mm_v0_Feb_2015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(350m)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2015/2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/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ym typeface="Symbol"/>
                        </a:rPr>
                        <a:t>=6000m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4 quads</a:t>
                      </a:r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 -36.9/4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 -565.2/4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/>
                        <a:t>0%: (17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/>
                        <a:t>, 100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2%: (1.5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13.5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baseline="0" dirty="0" smtClean="0"/>
                        <a:t>For pre-CDR</a:t>
                      </a:r>
                      <a:endParaRPr lang="zh-CN" altLang="en-US" sz="9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zh-CN" sz="3200" b="1" dirty="0" smtClean="0"/>
              <a:t>FFS_3.0mm_v1_Mar_2015</a:t>
            </a:r>
            <a:endParaRPr lang="zh-CN" altLang="en-US" sz="3200" b="1" dirty="0"/>
          </a:p>
        </p:txBody>
      </p:sp>
      <p:pic>
        <p:nvPicPr>
          <p:cNvPr id="4098" name="Picture 2" descr="F:\CEPC_2\Final_Focus\my_work_5\CEPC_FFS_LENGTH_3MM\my_document\ILC_NOTE\FFS_1200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704856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F:\CEPC_2\Final_Focus\my_work_5\CEPC_FFS_LENGTH_3MM\my_document\ILC_NOTE\DA_1200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397" y="2420888"/>
            <a:ext cx="3097213" cy="17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:\CEPC_2\Final_Focus\my_work_5\CEPC_FFS_LENGTH_3MM\my_document\ILC_NOTE\DA_1200m_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423467"/>
            <a:ext cx="2955925" cy="17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95" y="2345434"/>
            <a:ext cx="2375829" cy="187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211442"/>
              </p:ext>
            </p:extLst>
          </p:nvPr>
        </p:nvGraphicFramePr>
        <p:xfrm>
          <a:off x="107504" y="4149080"/>
          <a:ext cx="892899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  <a:gridCol w="686846"/>
              </a:tblGrid>
              <a:tr h="630957"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Version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Date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author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FT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CCS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MT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Natural chromaticity</a:t>
                      </a:r>
                      <a:r>
                        <a:rPr lang="en-US" altLang="zh-CN" sz="900" b="1" baseline="0" dirty="0" smtClean="0"/>
                        <a:t>  </a:t>
                      </a:r>
                      <a:r>
                        <a:rPr lang="en-US" altLang="zh-CN" sz="900" b="1" dirty="0" smtClean="0">
                          <a:sym typeface="Symbol"/>
                        </a:rPr>
                        <a:t>(incl. FODO)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Primary</a:t>
                      </a:r>
                      <a:r>
                        <a:rPr lang="en-US" altLang="zh-CN" sz="900" b="1" baseline="0" dirty="0" smtClean="0"/>
                        <a:t> n</a:t>
                      </a:r>
                      <a:r>
                        <a:rPr lang="en-US" altLang="zh-CN" sz="900" b="1" dirty="0" smtClean="0"/>
                        <a:t>onlinear </a:t>
                      </a:r>
                      <a:r>
                        <a:rPr lang="en-US" altLang="zh-CN" sz="900" b="1" dirty="0" err="1" smtClean="0"/>
                        <a:t>corerction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High</a:t>
                      </a:r>
                      <a:r>
                        <a:rPr lang="en-US" altLang="zh-CN" sz="900" b="1" baseline="0" dirty="0" smtClean="0"/>
                        <a:t> order correction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FFS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only</a:t>
                      </a:r>
                      <a:endParaRPr lang="zh-CN" altLang="en-US" sz="9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Dynamic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aperture with whole </a:t>
                      </a:r>
                      <a:r>
                        <a:rPr lang="en-US" altLang="zh-CN" sz="900" b="1" baseline="0" dirty="0" smtClean="0">
                          <a:solidFill>
                            <a:schemeClr val="bg1"/>
                          </a:solidFill>
                        </a:rPr>
                        <a:t>ring</a:t>
                      </a:r>
                      <a:endParaRPr lang="en-US" altLang="zh-CN" sz="9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To be done</a:t>
                      </a:r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Remark</a:t>
                      </a:r>
                      <a:endParaRPr lang="zh-CN" altLang="en-US" sz="900" b="1" dirty="0"/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FFS_3.0mm_v1_Mar_2015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(315m)</a:t>
                      </a:r>
                      <a:endParaRPr lang="zh-CN" altLang="en-US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2015/3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err="1" smtClean="0"/>
                        <a:t>Yiwei</a:t>
                      </a:r>
                      <a:r>
                        <a:rPr lang="en-US" altLang="zh-CN" sz="900" b="1" dirty="0" smtClean="0"/>
                        <a:t> Wang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 quads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y*=3.0mm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CN" sz="900" b="1" dirty="0" smtClean="0"/>
                        <a:t>L*=1.5m</a:t>
                      </a:r>
                    </a:p>
                    <a:p>
                      <a:r>
                        <a:rPr lang="en-US" altLang="zh-CN" sz="900" b="1" dirty="0" smtClean="0"/>
                        <a:t>d=0.5m</a:t>
                      </a:r>
                    </a:p>
                    <a:p>
                      <a:r>
                        <a:rPr lang="en-US" altLang="zh-CN" sz="900" b="1" dirty="0" smtClean="0"/>
                        <a:t>R=16mm</a:t>
                      </a:r>
                    </a:p>
                    <a:p>
                      <a:r>
                        <a:rPr lang="en-US" altLang="zh-CN" sz="900" b="1" dirty="0" err="1" smtClean="0">
                          <a:solidFill>
                            <a:schemeClr val="tx1"/>
                          </a:solidFill>
                        </a:rPr>
                        <a:t>Btip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=4.7T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err="1" smtClean="0"/>
                        <a:t>Ltot</a:t>
                      </a:r>
                      <a:r>
                        <a:rPr lang="en-US" altLang="zh-CN" sz="900" b="1" dirty="0" smtClean="0"/>
                        <a:t>=264m</a:t>
                      </a:r>
                    </a:p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</a:t>
                      </a:r>
                      <a:r>
                        <a:rPr lang="en-US" altLang="zh-CN" sz="900" b="1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ymax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=1200m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U/U=3.3%</a:t>
                      </a:r>
                    </a:p>
                    <a:p>
                      <a:r>
                        <a:rPr lang="en-US" altLang="zh-CN" sz="900" b="1" dirty="0" smtClean="0">
                          <a:sym typeface="Symbol"/>
                        </a:rPr>
                        <a:t>/=-2.5%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 quads</a:t>
                      </a:r>
                      <a:endParaRPr lang="zh-CN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x=-24.1/4</a:t>
                      </a:r>
                    </a:p>
                    <a:p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y=-306.9/4</a:t>
                      </a:r>
                      <a:endParaRPr lang="zh-CN" altLang="en-US" sz="900" b="1" dirty="0" smtClean="0"/>
                    </a:p>
                    <a:p>
                      <a:endParaRPr lang="zh-CN" alt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reduce </a:t>
                      </a: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zh-CN" altLang="en-US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contribution from CCS,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ym typeface="Symbol"/>
                        </a:rPr>
                        <a:t>1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st</a:t>
                      </a:r>
                      <a:r>
                        <a:rPr lang="en-US" altLang="zh-CN" sz="900" b="1" baseline="0" dirty="0" smtClean="0">
                          <a:sym typeface="Symbol"/>
                        </a:rPr>
                        <a:t> order </a:t>
                      </a:r>
                      <a:r>
                        <a:rPr lang="zh-CN" altLang="en-US" sz="900" b="1" dirty="0" smtClean="0">
                          <a:sym typeface="Symbol"/>
                        </a:rPr>
                        <a:t></a:t>
                      </a:r>
                      <a:r>
                        <a:rPr lang="en-US" altLang="zh-CN" sz="900" b="1" dirty="0" smtClean="0">
                          <a:sym typeface="Symbol"/>
                        </a:rPr>
                        <a:t>, 2</a:t>
                      </a:r>
                      <a:r>
                        <a:rPr lang="en-US" altLang="zh-CN" sz="900" b="1" baseline="30000" dirty="0" smtClean="0">
                          <a:sym typeface="Symbol"/>
                        </a:rPr>
                        <a:t>nd</a:t>
                      </a:r>
                      <a:r>
                        <a:rPr lang="en-US" altLang="zh-CN" sz="900" b="1" dirty="0" smtClean="0">
                          <a:sym typeface="Symbol"/>
                        </a:rPr>
                        <a:t> order </a:t>
                      </a:r>
                      <a:r>
                        <a:rPr lang="en-US" altLang="zh-CN" sz="900" b="1" dirty="0" smtClean="0"/>
                        <a:t>geo.</a:t>
                      </a:r>
                      <a:r>
                        <a:rPr lang="en-US" altLang="zh-CN" sz="900" b="1" baseline="0" dirty="0" smtClean="0"/>
                        <a:t> </a:t>
                      </a:r>
                      <a:r>
                        <a:rPr lang="en-US" altLang="zh-CN" sz="900" b="1" baseline="0" dirty="0" err="1" smtClean="0"/>
                        <a:t>a</a:t>
                      </a:r>
                      <a:r>
                        <a:rPr lang="en-US" altLang="zh-CN" sz="900" b="1" dirty="0" err="1" smtClean="0"/>
                        <a:t>berr</a:t>
                      </a:r>
                      <a:r>
                        <a:rPr lang="en-US" altLang="zh-CN" sz="900" b="1" dirty="0" smtClean="0"/>
                        <a:t>.</a:t>
                      </a:r>
                      <a:endParaRPr lang="zh-CN" altLang="en-US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order </a:t>
                      </a:r>
                      <a:r>
                        <a:rPr lang="zh-CN" altLang="en-US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 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(tune phase), 3</a:t>
                      </a:r>
                      <a:r>
                        <a:rPr lang="en-US" altLang="zh-CN" sz="900" b="1" baseline="30000" dirty="0" smtClean="0">
                          <a:solidFill>
                            <a:schemeClr val="tx1"/>
                          </a:solidFill>
                          <a:sym typeface="Symbol"/>
                        </a:rPr>
                        <a:t>rd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 order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geo.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b="1" baseline="0" dirty="0" err="1" smtClean="0">
                          <a:solidFill>
                            <a:schemeClr val="tx1"/>
                          </a:solidFill>
                        </a:rPr>
                        <a:t>aberr</a:t>
                      </a:r>
                      <a:r>
                        <a:rPr lang="en-US" altLang="zh-CN" sz="900" b="1" baseline="0" dirty="0" smtClean="0">
                          <a:solidFill>
                            <a:schemeClr val="tx1"/>
                          </a:solidFill>
                        </a:rPr>
                        <a:t>. from finite length sext.</a:t>
                      </a: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with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</a:rPr>
                        <a:t>ARC_STRh_5FODO_STRIPh_8FODO_</a:t>
                      </a:r>
                      <a:r>
                        <a:rPr lang="en-US" altLang="zh-CN" sz="900" b="1" dirty="0" smtClean="0"/>
                        <a:t>Oct_2014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0%: (40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, 180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/>
                        <a:t>2%: (1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x</a:t>
                      </a:r>
                      <a:r>
                        <a:rPr lang="en-US" altLang="zh-CN" sz="900" b="1" dirty="0" smtClean="0"/>
                        <a:t>, 3.5</a:t>
                      </a:r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sym typeface="Symbol"/>
                        </a:rPr>
                        <a:t>y</a:t>
                      </a:r>
                      <a:r>
                        <a:rPr lang="en-US" altLang="zh-CN" sz="900" b="1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baseline="0" dirty="0" smtClean="0">
                          <a:solidFill>
                            <a:srgbClr val="FF0000"/>
                          </a:solidFill>
                        </a:rPr>
                        <a:t>much more </a:t>
                      </a:r>
                      <a:r>
                        <a:rPr lang="en-US" altLang="zh-CN" sz="900" b="1" baseline="0" dirty="0" err="1" smtClean="0">
                          <a:solidFill>
                            <a:srgbClr val="FF0000"/>
                          </a:solidFill>
                        </a:rPr>
                        <a:t>symetric</a:t>
                      </a:r>
                      <a:endParaRPr lang="en-US" altLang="zh-CN" sz="9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b="1" dirty="0" smtClean="0"/>
                        <a:t>Comments from the reviewers</a:t>
                      </a:r>
                      <a:endParaRPr lang="zh-CN" altLang="en-US" sz="9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22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1627</Words>
  <Application>Microsoft Office PowerPoint</Application>
  <PresentationFormat>全屏显示(4:3)</PresentationFormat>
  <Paragraphs>430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FFS lattices with L*=1.5m</vt:lpstr>
      <vt:lpstr>Outline</vt:lpstr>
      <vt:lpstr>Generic final focus system</vt:lpstr>
      <vt:lpstr>High order correction</vt:lpstr>
      <vt:lpstr>CEPC FFS lattices L*=1.5m </vt:lpstr>
      <vt:lpstr>FFS_1.2mm_v0_Sep_2014</vt:lpstr>
      <vt:lpstr>FFS_1.2mm_v1_2_Oct_2014</vt:lpstr>
      <vt:lpstr>FFS_3.0mm_v0_Feb_2015</vt:lpstr>
      <vt:lpstr>FFS_3.0mm_v1_Mar_2015</vt:lpstr>
      <vt:lpstr>FFS_3.0mm_v2_Jul_2015_tmp</vt:lpstr>
      <vt:lpstr>FFS_3.0mm_v1_Apr_2015</vt:lpstr>
      <vt:lpstr>PowerPoint 演示文稿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FFS lattices from April 2014</dc:title>
  <dc:creator>yiwei</dc:creator>
  <cp:lastModifiedBy>yiwei</cp:lastModifiedBy>
  <cp:revision>596</cp:revision>
  <dcterms:created xsi:type="dcterms:W3CDTF">2015-07-16T01:41:29Z</dcterms:created>
  <dcterms:modified xsi:type="dcterms:W3CDTF">2015-07-20T03:46:09Z</dcterms:modified>
</cp:coreProperties>
</file>