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314" r:id="rId4"/>
    <p:sldId id="315" r:id="rId5"/>
    <p:sldId id="316" r:id="rId6"/>
    <p:sldId id="320" r:id="rId7"/>
    <p:sldId id="313" r:id="rId8"/>
    <p:sldId id="319" r:id="rId9"/>
    <p:sldId id="261" r:id="rId10"/>
    <p:sldId id="262" r:id="rId11"/>
    <p:sldId id="263" r:id="rId12"/>
    <p:sldId id="353" r:id="rId13"/>
    <p:sldId id="354" r:id="rId14"/>
    <p:sldId id="355" r:id="rId15"/>
    <p:sldId id="340" r:id="rId16"/>
    <p:sldId id="341" r:id="rId17"/>
    <p:sldId id="342" r:id="rId18"/>
    <p:sldId id="343" r:id="rId19"/>
    <p:sldId id="356" r:id="rId20"/>
    <p:sldId id="357" r:id="rId21"/>
    <p:sldId id="358" r:id="rId22"/>
    <p:sldId id="344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5" r:id="rId37"/>
    <p:sldId id="346" r:id="rId38"/>
    <p:sldId id="347" r:id="rId39"/>
    <p:sldId id="350" r:id="rId40"/>
    <p:sldId id="257" r:id="rId41"/>
    <p:sldId id="266" r:id="rId42"/>
    <p:sldId id="267" r:id="rId43"/>
    <p:sldId id="268" r:id="rId44"/>
    <p:sldId id="269" r:id="rId45"/>
    <p:sldId id="270" r:id="rId46"/>
    <p:sldId id="271" r:id="rId47"/>
    <p:sldId id="282" r:id="rId48"/>
    <p:sldId id="284" r:id="rId49"/>
    <p:sldId id="349" r:id="rId50"/>
    <p:sldId id="348" r:id="rId51"/>
    <p:sldId id="359" r:id="rId52"/>
    <p:sldId id="351" r:id="rId5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5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48.wmf"/><Relationship Id="rId4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image" Target="../media/image110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image" Target="../media/image1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A507C-2643-4622-8C25-83F6A3EF23E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26E5D-951A-4467-834A-C484DE00BB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599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26E5D-951A-4467-834A-C484DE00BBD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36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36901-1B82-420F-B4A7-7F3E31B25F08}" type="slidenum">
              <a:rPr lang="en-US" altLang="zh-CN"/>
              <a:pPr/>
              <a:t>48</a:t>
            </a:fld>
            <a:endParaRPr lang="en-US" altLang="zh-CN"/>
          </a:p>
        </p:txBody>
      </p:sp>
      <p:sp>
        <p:nvSpPr>
          <p:cNvPr id="104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40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9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microsoft.com/office/2007/relationships/hdphoto" Target="../media/hdphoto1.wdp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0.emf"/><Relationship Id="rId11" Type="http://schemas.openxmlformats.org/officeDocument/2006/relationships/image" Target="../media/image79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12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0" Type="http://schemas.openxmlformats.org/officeDocument/2006/relationships/image" Target="../media/image9.png"/><Relationship Id="rId4" Type="http://schemas.openxmlformats.org/officeDocument/2006/relationships/image" Target="../media/image10.jpeg"/><Relationship Id="rId9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image" Target="../media/image144.wmf"/><Relationship Id="rId7" Type="http://schemas.openxmlformats.org/officeDocument/2006/relationships/image" Target="../media/image148.png"/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wmf"/><Relationship Id="rId5" Type="http://schemas.openxmlformats.org/officeDocument/2006/relationships/image" Target="../media/image146.png"/><Relationship Id="rId4" Type="http://schemas.openxmlformats.org/officeDocument/2006/relationships/image" Target="../media/image145.wmf"/><Relationship Id="rId9" Type="http://schemas.openxmlformats.org/officeDocument/2006/relationships/image" Target="../media/image1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3" Type="http://schemas.openxmlformats.org/officeDocument/2006/relationships/image" Target="../media/image154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1.png"/><Relationship Id="rId11" Type="http://schemas.openxmlformats.org/officeDocument/2006/relationships/image" Target="../media/image129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53.wmf"/><Relationship Id="rId4" Type="http://schemas.openxmlformats.org/officeDocument/2006/relationships/image" Target="../media/image155.png"/><Relationship Id="rId9" Type="http://schemas.openxmlformats.org/officeDocument/2006/relationships/oleObject" Target="../embeddings/oleObject1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7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5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11" Type="http://schemas.openxmlformats.org/officeDocument/2006/relationships/image" Target="../media/image22.png"/><Relationship Id="rId5" Type="http://schemas.openxmlformats.org/officeDocument/2006/relationships/image" Target="../media/image25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11" Type="http://schemas.openxmlformats.org/officeDocument/2006/relationships/image" Target="../media/image33.wmf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8478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/>
              <a:t>Neutrinos as a Cosmic Messenger</a:t>
            </a:r>
            <a:endParaRPr lang="zh-CN" alt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06896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Shun Zhou (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周顺</a:t>
            </a:r>
            <a:r>
              <a:rPr lang="en-US" altLang="zh-CN" sz="2800" b="1" dirty="0" smtClean="0"/>
              <a:t>)</a:t>
            </a:r>
          </a:p>
          <a:p>
            <a:pPr algn="ctr"/>
            <a:r>
              <a:rPr lang="en-US" altLang="zh-CN" sz="2800" b="1" dirty="0" smtClean="0"/>
              <a:t>IHEP, Beijing</a:t>
            </a:r>
            <a:endParaRPr lang="zh-CN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3012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Seminar @ Experimental Physics Division, IHEP, 2015-7-24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 smtClean="0">
                <a:latin typeface="+mj-lt"/>
              </a:rPr>
              <a:t>What we have learned about neutrinos </a:t>
            </a:r>
            <a:endParaRPr lang="en-US" altLang="zh-CN" sz="2800" b="1" dirty="0">
              <a:latin typeface="+mj-lt"/>
            </a:endParaRPr>
          </a:p>
        </p:txBody>
      </p:sp>
      <p:grpSp>
        <p:nvGrpSpPr>
          <p:cNvPr id="2" name="Gruppo 13"/>
          <p:cNvGrpSpPr/>
          <p:nvPr/>
        </p:nvGrpSpPr>
        <p:grpSpPr>
          <a:xfrm>
            <a:off x="279263" y="1219200"/>
            <a:ext cx="8559937" cy="4648200"/>
            <a:chOff x="1644383" y="990600"/>
            <a:chExt cx="7058770" cy="3644900"/>
          </a:xfrm>
        </p:grpSpPr>
        <p:pic>
          <p:nvPicPr>
            <p:cNvPr id="12" name="Picture 5" descr="t2k2.pd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35043" y="990600"/>
              <a:ext cx="2994157" cy="364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 descr="minos3.pd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600" y="1017432"/>
              <a:ext cx="2688035" cy="359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8"/>
            <p:cNvSpPr txBox="1">
              <a:spLocks noChangeArrowheads="1"/>
            </p:cNvSpPr>
            <p:nvPr/>
          </p:nvSpPr>
          <p:spPr bwMode="auto">
            <a:xfrm>
              <a:off x="1644383" y="2448560"/>
              <a:ext cx="586589" cy="347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000090"/>
                  </a:solidFill>
                  <a:latin typeface="Trebuchet MS" pitchFamily="34" charset="0"/>
                </a:rPr>
                <a:t>T2K</a:t>
              </a:r>
            </a:p>
          </p:txBody>
        </p:sp>
        <p:sp>
          <p:nvSpPr>
            <p:cNvPr id="15" name="TextBox 8"/>
            <p:cNvSpPr txBox="1">
              <a:spLocks noChangeArrowheads="1"/>
            </p:cNvSpPr>
            <p:nvPr/>
          </p:nvSpPr>
          <p:spPr bwMode="auto">
            <a:xfrm>
              <a:off x="7855185" y="2448560"/>
              <a:ext cx="847968" cy="347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000090"/>
                  </a:solidFill>
                  <a:latin typeface="Trebuchet MS" pitchFamily="34" charset="0"/>
                </a:rPr>
                <a:t>MINOS</a:t>
              </a:r>
            </a:p>
          </p:txBody>
        </p:sp>
      </p:grp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45232" y="621268"/>
            <a:ext cx="7571184" cy="40011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i="1" dirty="0" smtClean="0">
                <a:solidFill>
                  <a:srgbClr val="FFFF00"/>
                </a:solidFill>
                <a:latin typeface="+mj-lt"/>
              </a:rPr>
              <a:t>June 2011 breakthrough: Appearance results from T2K and MINOS </a:t>
            </a:r>
            <a:endParaRPr lang="en-US" altLang="zh-CN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2362200" y="5927132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latin typeface="Trebuchet MS" pitchFamily="34" charset="0"/>
                <a:cs typeface="Tahoma" pitchFamily="34" charset="0"/>
              </a:rPr>
              <a:t>2.5</a:t>
            </a:r>
            <a:r>
              <a:rPr lang="el-GR" altLang="zh-CN" b="1" dirty="0" smtClean="0">
                <a:latin typeface="Trebuchet MS" pitchFamily="34" charset="0"/>
                <a:cs typeface="Tahoma" pitchFamily="34" charset="0"/>
              </a:rPr>
              <a:t>σ</a:t>
            </a:r>
            <a:endParaRPr lang="el-GR" altLang="zh-CN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6096000" y="5955268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latin typeface="Trebuchet MS" pitchFamily="34" charset="0"/>
              </a:rPr>
              <a:t>1.7</a:t>
            </a:r>
            <a:r>
              <a:rPr lang="el-GR" altLang="zh-CN" b="1" dirty="0" smtClean="0">
                <a:latin typeface="Trebuchet MS" pitchFamily="34" charset="0"/>
                <a:cs typeface="Tahoma" pitchFamily="34" charset="0"/>
              </a:rPr>
              <a:t>σ</a:t>
            </a:r>
            <a:endParaRPr lang="el-GR" altLang="zh-CN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2440" y="643237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 smtClean="0">
                <a:latin typeface="+mj-lt"/>
              </a:rPr>
              <a:t>What we have learned about neutrinos </a:t>
            </a:r>
            <a:endParaRPr lang="en-US" altLang="zh-CN" sz="2800" b="1" dirty="0">
              <a:latin typeface="+mj-lt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12285" y="4668232"/>
            <a:ext cx="353282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90"/>
                </a:solidFill>
                <a:latin typeface="+mj-lt"/>
              </a:rPr>
              <a:t>Double </a:t>
            </a:r>
            <a:r>
              <a:rPr lang="en-US" sz="2000" b="1" dirty="0" err="1">
                <a:solidFill>
                  <a:srgbClr val="000090"/>
                </a:solidFill>
                <a:latin typeface="+mj-lt"/>
              </a:rPr>
              <a:t>Chooz</a:t>
            </a:r>
            <a:r>
              <a:rPr lang="en-US" sz="2000" b="1" dirty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13783B"/>
                </a:solidFill>
                <a:latin typeface="+mj-lt"/>
              </a:rPr>
              <a:t>(far detector</a:t>
            </a:r>
            <a:r>
              <a:rPr lang="en-US" sz="2000" b="1" dirty="0" smtClean="0">
                <a:solidFill>
                  <a:srgbClr val="13783B"/>
                </a:solidFill>
                <a:latin typeface="+mj-lt"/>
              </a:rPr>
              <a:t>):</a:t>
            </a:r>
          </a:p>
          <a:p>
            <a:pPr>
              <a:spcAft>
                <a:spcPts val="600"/>
              </a:spcAft>
            </a:pPr>
            <a:endParaRPr lang="en-US" sz="1800" b="1" dirty="0">
              <a:solidFill>
                <a:srgbClr val="13783B"/>
              </a:solidFill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0090"/>
                </a:solidFill>
                <a:latin typeface="+mj-lt"/>
              </a:rPr>
              <a:t>Daya</a:t>
            </a:r>
            <a:r>
              <a:rPr lang="en-US" sz="2000" b="1" dirty="0">
                <a:solidFill>
                  <a:srgbClr val="000090"/>
                </a:solidFill>
                <a:latin typeface="+mj-lt"/>
              </a:rPr>
              <a:t> Bay </a:t>
            </a:r>
            <a:r>
              <a:rPr lang="en-US" sz="2000" b="1" dirty="0">
                <a:solidFill>
                  <a:srgbClr val="13783B"/>
                </a:solidFill>
                <a:latin typeface="+mj-lt"/>
              </a:rPr>
              <a:t>(near + far detectors):</a:t>
            </a:r>
          </a:p>
          <a:p>
            <a:pPr>
              <a:spcAft>
                <a:spcPts val="600"/>
              </a:spcAft>
            </a:pPr>
            <a:endParaRPr lang="en-US" sz="1800" b="1" dirty="0" smtClean="0">
              <a:solidFill>
                <a:srgbClr val="000090"/>
              </a:solidFill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+mj-lt"/>
              </a:rPr>
              <a:t>RENO</a:t>
            </a:r>
            <a:r>
              <a:rPr lang="en-US" sz="2000" b="1" dirty="0" smtClean="0">
                <a:solidFill>
                  <a:srgbClr val="13783B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13783B"/>
                </a:solidFill>
                <a:latin typeface="+mj-lt"/>
              </a:rPr>
              <a:t>(near + far detectors):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369885" y="4668232"/>
            <a:ext cx="273023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 smtClean="0">
                <a:solidFill>
                  <a:srgbClr val="000090"/>
                </a:solidFill>
                <a:latin typeface="Trebuchet MS" pitchFamily="34" charset="0"/>
              </a:rPr>
              <a:t>sin</a:t>
            </a:r>
            <a:r>
              <a:rPr lang="en-US" sz="1800" b="1" baseline="30000" dirty="0" smtClean="0">
                <a:solidFill>
                  <a:srgbClr val="000090"/>
                </a:solidFill>
                <a:latin typeface="Trebuchet MS" pitchFamily="34" charset="0"/>
              </a:rPr>
              <a:t>2 </a:t>
            </a:r>
            <a:r>
              <a:rPr lang="el-GR" sz="1800" b="1" dirty="0" smtClean="0">
                <a:solidFill>
                  <a:srgbClr val="000090"/>
                </a:solidFill>
                <a:latin typeface="Trebuchet MS"/>
                <a:ea typeface="Symbol" charset="2"/>
                <a:cs typeface="Symbol" charset="2"/>
              </a:rPr>
              <a:t>θ</a:t>
            </a:r>
            <a:r>
              <a:rPr lang="en-US" sz="1800" b="1" baseline="-25000" dirty="0" smtClean="0">
                <a:solidFill>
                  <a:srgbClr val="000090"/>
                </a:solidFill>
                <a:latin typeface="Trebuchet MS" pitchFamily="34" charset="0"/>
              </a:rPr>
              <a:t>13 </a:t>
            </a:r>
            <a:r>
              <a:rPr lang="en-US" sz="1800" b="1" dirty="0">
                <a:solidFill>
                  <a:srgbClr val="000090"/>
                </a:solidFill>
                <a:latin typeface="Trebuchet MS" pitchFamily="34" charset="0"/>
              </a:rPr>
              <a:t>= 0.022 ± </a:t>
            </a:r>
            <a:r>
              <a:rPr lang="en-US" sz="1800" b="1" dirty="0" smtClean="0">
                <a:solidFill>
                  <a:srgbClr val="000090"/>
                </a:solidFill>
                <a:latin typeface="Trebuchet MS" pitchFamily="34" charset="0"/>
              </a:rPr>
              <a:t>0.013</a:t>
            </a:r>
          </a:p>
          <a:p>
            <a:pPr>
              <a:spcAft>
                <a:spcPts val="600"/>
              </a:spcAft>
            </a:pPr>
            <a:endParaRPr lang="en-US" sz="1800" b="1" dirty="0">
              <a:solidFill>
                <a:srgbClr val="000090"/>
              </a:solidFill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CN" b="1" dirty="0" smtClean="0">
                <a:solidFill>
                  <a:srgbClr val="000090"/>
                </a:solidFill>
                <a:latin typeface="Trebuchet MS" pitchFamily="34" charset="0"/>
              </a:rPr>
              <a:t>s</a:t>
            </a:r>
            <a:r>
              <a:rPr lang="en-US" sz="1800" b="1" dirty="0" smtClean="0">
                <a:solidFill>
                  <a:srgbClr val="000090"/>
                </a:solidFill>
                <a:latin typeface="Trebuchet MS" pitchFamily="34" charset="0"/>
              </a:rPr>
              <a:t>in</a:t>
            </a:r>
            <a:r>
              <a:rPr lang="en-US" sz="1800" b="1" baseline="30000" dirty="0" smtClean="0">
                <a:solidFill>
                  <a:srgbClr val="000090"/>
                </a:solidFill>
                <a:latin typeface="Trebuchet MS" pitchFamily="34" charset="0"/>
              </a:rPr>
              <a:t>2 </a:t>
            </a:r>
            <a:r>
              <a:rPr lang="el-GR" b="1" dirty="0" smtClean="0">
                <a:solidFill>
                  <a:srgbClr val="000090"/>
                </a:solidFill>
                <a:latin typeface="Trebuchet MS"/>
                <a:ea typeface="Symbol" charset="2"/>
                <a:cs typeface="Symbol" charset="2"/>
              </a:rPr>
              <a:t>θ</a:t>
            </a:r>
            <a:r>
              <a:rPr lang="en-US" sz="1800" b="1" baseline="-25000" dirty="0" smtClean="0">
                <a:solidFill>
                  <a:srgbClr val="000090"/>
                </a:solidFill>
                <a:latin typeface="Trebuchet MS" pitchFamily="34" charset="0"/>
              </a:rPr>
              <a:t>13 </a:t>
            </a:r>
            <a:r>
              <a:rPr lang="en-US" sz="1800" b="1" dirty="0">
                <a:solidFill>
                  <a:srgbClr val="000090"/>
                </a:solidFill>
                <a:latin typeface="Trebuchet MS" pitchFamily="34" charset="0"/>
              </a:rPr>
              <a:t>= 0.024 ± </a:t>
            </a:r>
            <a:r>
              <a:rPr lang="en-US" sz="1800" b="1" dirty="0" smtClean="0">
                <a:solidFill>
                  <a:srgbClr val="000090"/>
                </a:solidFill>
                <a:latin typeface="Trebuchet MS" pitchFamily="34" charset="0"/>
              </a:rPr>
              <a:t>0.004</a:t>
            </a:r>
          </a:p>
          <a:p>
            <a:pPr>
              <a:spcAft>
                <a:spcPts val="600"/>
              </a:spcAft>
            </a:pPr>
            <a:endParaRPr lang="en-US" sz="1800" b="1" dirty="0">
              <a:solidFill>
                <a:srgbClr val="000090"/>
              </a:solidFill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800" b="1" dirty="0" smtClean="0">
                <a:solidFill>
                  <a:srgbClr val="000090"/>
                </a:solidFill>
                <a:latin typeface="Trebuchet MS" pitchFamily="34" charset="0"/>
              </a:rPr>
              <a:t>sin</a:t>
            </a:r>
            <a:r>
              <a:rPr lang="en-US" sz="1800" b="1" baseline="30000" dirty="0" smtClean="0">
                <a:solidFill>
                  <a:srgbClr val="000090"/>
                </a:solidFill>
                <a:latin typeface="Trebuchet MS" pitchFamily="34" charset="0"/>
              </a:rPr>
              <a:t>2</a:t>
            </a:r>
            <a:r>
              <a:rPr lang="el-GR" b="1" dirty="0" smtClean="0">
                <a:solidFill>
                  <a:srgbClr val="000090"/>
                </a:solidFill>
                <a:latin typeface="Trebuchet MS"/>
                <a:ea typeface="Symbol" charset="2"/>
                <a:cs typeface="Symbol" charset="2"/>
              </a:rPr>
              <a:t> θ</a:t>
            </a:r>
            <a:r>
              <a:rPr lang="en-US" sz="1800" b="1" baseline="-25000" dirty="0" smtClean="0">
                <a:solidFill>
                  <a:srgbClr val="000090"/>
                </a:solidFill>
                <a:latin typeface="Trebuchet MS" pitchFamily="34" charset="0"/>
              </a:rPr>
              <a:t>13 </a:t>
            </a:r>
            <a:r>
              <a:rPr lang="en-US" sz="1800" b="1" dirty="0">
                <a:solidFill>
                  <a:srgbClr val="000090"/>
                </a:solidFill>
                <a:latin typeface="Trebuchet MS" pitchFamily="34" charset="0"/>
              </a:rPr>
              <a:t>= 0.029 ± </a:t>
            </a:r>
            <a:r>
              <a:rPr lang="en-US" sz="1800" b="1" dirty="0" smtClean="0">
                <a:solidFill>
                  <a:srgbClr val="000090"/>
                </a:solidFill>
                <a:latin typeface="Trebuchet MS" pitchFamily="34" charset="0"/>
              </a:rPr>
              <a:t>0.006</a:t>
            </a: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8252520" y="4658532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latin typeface="Trebuchet MS" pitchFamily="34" charset="0"/>
              </a:rPr>
              <a:t>1.7</a:t>
            </a:r>
            <a:r>
              <a:rPr lang="el-GR" altLang="zh-CN" b="1" dirty="0" smtClean="0">
                <a:latin typeface="Trebuchet MS" pitchFamily="34" charset="0"/>
                <a:cs typeface="Tahoma" pitchFamily="34" charset="0"/>
              </a:rPr>
              <a:t>σ</a:t>
            </a:r>
            <a:endParaRPr lang="el-GR" altLang="zh-CN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8252520" y="5344332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latin typeface="Trebuchet MS" pitchFamily="34" charset="0"/>
              </a:rPr>
              <a:t>5.2</a:t>
            </a:r>
            <a:r>
              <a:rPr lang="el-GR" altLang="zh-CN" b="1" dirty="0" smtClean="0">
                <a:latin typeface="Trebuchet MS" pitchFamily="34" charset="0"/>
                <a:cs typeface="Tahoma" pitchFamily="34" charset="0"/>
              </a:rPr>
              <a:t>σ</a:t>
            </a:r>
            <a:endParaRPr lang="el-GR" altLang="zh-CN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8252520" y="6030132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latin typeface="Trebuchet MS" pitchFamily="34" charset="0"/>
              </a:rPr>
              <a:t>4.9</a:t>
            </a:r>
            <a:r>
              <a:rPr lang="el-GR" altLang="zh-CN" b="1" dirty="0" smtClean="0">
                <a:latin typeface="Trebuchet MS" pitchFamily="34" charset="0"/>
                <a:cs typeface="Tahoma" pitchFamily="34" charset="0"/>
              </a:rPr>
              <a:t>σ</a:t>
            </a:r>
            <a:endParaRPr lang="el-GR" altLang="zh-CN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51520" y="4698336"/>
            <a:ext cx="1295400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i="1" dirty="0" smtClean="0">
                <a:solidFill>
                  <a:srgbClr val="FFFF00"/>
                </a:solidFill>
                <a:latin typeface="Trebuchet MS" pitchFamily="34" charset="0"/>
              </a:rPr>
              <a:t>Dec. 2011</a:t>
            </a:r>
            <a:endParaRPr lang="en-US" altLang="zh-CN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1520" y="5398204"/>
            <a:ext cx="1295400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i="1" dirty="0" smtClean="0">
                <a:solidFill>
                  <a:srgbClr val="FFFF00"/>
                </a:solidFill>
                <a:latin typeface="Trebuchet MS" pitchFamily="34" charset="0"/>
              </a:rPr>
              <a:t>Mar. 2012</a:t>
            </a:r>
            <a:endParaRPr lang="en-US" altLang="zh-CN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51520" y="6156012"/>
            <a:ext cx="1295400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i="1" dirty="0" smtClean="0">
                <a:solidFill>
                  <a:srgbClr val="FFFF00"/>
                </a:solidFill>
                <a:latin typeface="Trebuchet MS" pitchFamily="34" charset="0"/>
              </a:rPr>
              <a:t>Apr. 2012</a:t>
            </a:r>
            <a:endParaRPr lang="en-US" altLang="zh-CN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25" descr="allbaseline_dyb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892" y="791617"/>
            <a:ext cx="4536504" cy="36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24340" y="1021518"/>
            <a:ext cx="115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4MeV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͞</a:t>
            </a:r>
            <a:r>
              <a:rPr lang="en-US" altLang="zh-CN" sz="2000" b="1" dirty="0" smtClean="0">
                <a:solidFill>
                  <a:srgbClr val="0000FF"/>
                </a:solidFill>
                <a:sym typeface="Symbol"/>
              </a:rPr>
              <a:t></a:t>
            </a:r>
            <a:r>
              <a:rPr lang="en-US" altLang="zh-CN" sz="2000" b="1" baseline="-25000" dirty="0" smtClean="0">
                <a:solidFill>
                  <a:srgbClr val="0000FF"/>
                </a:solidFill>
                <a:sym typeface="Symbol"/>
              </a:rPr>
              <a:t>e</a:t>
            </a:r>
            <a:endParaRPr lang="zh-CN" altLang="en-US" sz="2000" b="1" baseline="-25000" dirty="0">
              <a:solidFill>
                <a:srgbClr val="0000FF"/>
              </a:solidFill>
            </a:endParaRPr>
          </a:p>
        </p:txBody>
      </p:sp>
      <p:pic>
        <p:nvPicPr>
          <p:cNvPr id="19" name="Picture 309" descr="DYB_layout20100221_e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8612" y="835573"/>
            <a:ext cx="3672513" cy="3628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293" y="3723773"/>
            <a:ext cx="708986" cy="7200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79314" y="836712"/>
            <a:ext cx="4554643" cy="2464507"/>
            <a:chOff x="76200" y="1828800"/>
            <a:chExt cx="6072857" cy="3286009"/>
          </a:xfrm>
        </p:grpSpPr>
        <p:graphicFrame>
          <p:nvGraphicFramePr>
            <p:cNvPr id="4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2775577" y="4352809"/>
            <a:ext cx="3268662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54" name="公式" r:id="rId3" imgW="2070000" imgH="482400" progId="Equation.3">
                    <p:embed/>
                  </p:oleObj>
                </mc:Choice>
                <mc:Fallback>
                  <p:oleObj name="公式" r:id="rId3" imgW="207000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5577" y="4352809"/>
                          <a:ext cx="3268662" cy="762000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0000FF"/>
                          </a:solidFill>
                        </a:ln>
                        <a:effectLst>
                          <a:outerShdw dist="17961" dir="2700000" algn="ctr" rotWithShape="0">
                            <a:schemeClr val="tx1"/>
                          </a:outerShdw>
                        </a:effectLst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19200" y="4343400"/>
              <a:ext cx="1524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Oscillation </a:t>
              </a:r>
            </a:p>
            <a:p>
              <a:r>
                <a:rPr 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Length</a:t>
              </a: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 flipV="1">
              <a:off x="1219200" y="1924050"/>
              <a:ext cx="1588" cy="21145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219200" y="4038600"/>
              <a:ext cx="4876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graphicFrame>
          <p:nvGraphicFramePr>
            <p:cNvPr id="8" name="Object 1029"/>
            <p:cNvGraphicFramePr>
              <a:graphicFrameLocks noChangeAspect="1"/>
            </p:cNvGraphicFramePr>
            <p:nvPr>
              <p:extLst/>
            </p:nvPr>
          </p:nvGraphicFramePr>
          <p:xfrm>
            <a:off x="1219200" y="2438400"/>
            <a:ext cx="4572000" cy="16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55" name="CorelDRAW" r:id="rId5" imgW="9552240" imgH="2008440" progId="">
                    <p:embed/>
                  </p:oleObj>
                </mc:Choice>
                <mc:Fallback>
                  <p:oleObj name="CorelDRAW" r:id="rId5" imgW="9552240" imgH="20084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200" y="2438400"/>
                          <a:ext cx="4572000" cy="1600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76200" y="2438400"/>
              <a:ext cx="10668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3148" tIns="36574" rIns="73148" bIns="36574" anchor="ctr"/>
            <a:lstStyle/>
            <a:p>
              <a:pPr algn="ctr" defTabSz="731044"/>
              <a:r>
                <a:rPr 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Symbol" pitchFamily="18" charset="2"/>
                </a:rPr>
                <a:t>sin</a:t>
              </a:r>
              <a:r>
                <a:rPr lang="en-US" b="1" baseline="30000" dirty="0">
                  <a:latin typeface="微软雅黑" panose="020B0503020204020204" pitchFamily="34" charset="-122"/>
                  <a:ea typeface="微软雅黑" panose="020B0503020204020204" pitchFamily="34" charset="-122"/>
                  <a:sym typeface="Symbol" pitchFamily="18" charset="2"/>
                </a:rPr>
                <a:t>2</a:t>
              </a:r>
              <a:r>
                <a:rPr lang="en-US" sz="1500" b="1" dirty="0">
                  <a:sym typeface="Symbol" pitchFamily="18" charset="2"/>
                </a:rPr>
                <a:t>(2</a:t>
              </a:r>
              <a:r>
                <a:rPr lang="en-US" sz="1500" b="1" dirty="0">
                  <a:latin typeface="Symbol" pitchFamily="18" charset="2"/>
                  <a:sym typeface="Symbol" pitchFamily="18" charset="2"/>
                </a:rPr>
                <a:t>q</a:t>
              </a:r>
              <a:r>
                <a:rPr lang="en-US" sz="1500" b="1" dirty="0">
                  <a:sym typeface="Symbol" pitchFamily="18" charset="2"/>
                </a:rPr>
                <a:t>)</a:t>
              </a:r>
              <a:endParaRPr lang="de-DE" sz="1500" b="1" dirty="0">
                <a:sym typeface="Symbol" pitchFamily="18" charset="2"/>
              </a:endParaRPr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76200" y="2438400"/>
              <a:ext cx="304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76200" y="4038600"/>
              <a:ext cx="37401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609600" y="2438400"/>
              <a:ext cx="3175" cy="53340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rot="10800000" flipH="1" flipV="1">
              <a:off x="620713" y="3503613"/>
              <a:ext cx="0" cy="53340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1325563" y="1828800"/>
              <a:ext cx="2796396" cy="498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3148" tIns="36574" rIns="73148" bIns="36574">
              <a:spAutoFit/>
            </a:bodyPr>
            <a:lstStyle/>
            <a:p>
              <a:pPr defTabSz="731044"/>
              <a:r>
                <a:rPr 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Probability</a:t>
              </a:r>
              <a:r>
                <a:rPr lang="en-US" sz="1950" b="1" dirty="0"/>
                <a:t> </a:t>
              </a:r>
              <a:r>
                <a:rPr lang="en-US" sz="1950" b="1" dirty="0">
                  <a:latin typeface="Symbol" pitchFamily="18" charset="2"/>
                </a:rPr>
                <a:t>n</a:t>
              </a:r>
              <a:r>
                <a:rPr lang="en-US" sz="2250" b="1" baseline="-25000" dirty="0"/>
                <a:t>e</a:t>
              </a:r>
              <a:r>
                <a:rPr lang="en-US" sz="1650" b="1" baseline="-25000" dirty="0">
                  <a:latin typeface="Comic Sans MS" pitchFamily="66" charset="0"/>
                </a:rPr>
                <a:t> </a:t>
              </a:r>
              <a:r>
                <a:rPr lang="en-US" b="1" dirty="0">
                  <a:latin typeface="Comic Sans MS" pitchFamily="66" charset="0"/>
                  <a:sym typeface="Symbol" pitchFamily="18" charset="2"/>
                </a:rPr>
                <a:t></a:t>
              </a:r>
              <a:r>
                <a:rPr lang="en-US" sz="1350" b="1" dirty="0"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en-US" sz="1950" b="1" dirty="0">
                  <a:latin typeface="Symbol" pitchFamily="18" charset="2"/>
                </a:rPr>
                <a:t>n</a:t>
              </a:r>
              <a:r>
                <a:rPr lang="en-US" sz="2250" b="1" baseline="-25000" dirty="0">
                  <a:latin typeface="Symbol" pitchFamily="18" charset="2"/>
                </a:rPr>
                <a:t>m</a:t>
              </a:r>
              <a:r>
                <a:rPr lang="en-US" sz="1950" b="1" dirty="0">
                  <a:latin typeface="Comic Sans MS" pitchFamily="66" charset="0"/>
                  <a:sym typeface="Symbol" pitchFamily="18" charset="2"/>
                </a:rPr>
                <a:t> </a:t>
              </a:r>
              <a:endParaRPr lang="de-DE" sz="1950" b="1" dirty="0"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rot="10800000" flipH="1">
              <a:off x="1219200" y="4191000"/>
              <a:ext cx="3048000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5781006" y="3498850"/>
              <a:ext cx="36805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404040"/>
                  </a:solidFill>
                </a:rPr>
                <a:t>z</a:t>
              </a:r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216209" y="188640"/>
            <a:ext cx="3347679" cy="411956"/>
          </a:xfrm>
        </p:spPr>
        <p:txBody>
          <a:bodyPr>
            <a:noAutofit/>
          </a:bodyPr>
          <a:lstStyle/>
          <a:p>
            <a:r>
              <a:rPr lang="en-US" altLang="zh-CN" sz="2100" b="1" dirty="0">
                <a:latin typeface="微软雅黑" pitchFamily="34" charset="-122"/>
                <a:ea typeface="微软雅黑" pitchFamily="34" charset="-122"/>
              </a:rPr>
              <a:t>Neutrino Oscillations</a:t>
            </a:r>
            <a:endParaRPr lang="zh-CN" altLang="en-US" sz="21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595939" y="1287153"/>
            <a:ext cx="4288631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35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Pontecorvo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-Maki-Nakagawa-Sakata </a:t>
            </a:r>
            <a:r>
              <a:rPr kumimoji="1"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Matrix</a:t>
            </a:r>
          </a:p>
        </p:txBody>
      </p:sp>
      <p:graphicFrame>
        <p:nvGraphicFramePr>
          <p:cNvPr id="20" name="Object 1024"/>
          <p:cNvGraphicFramePr>
            <a:graphicFrameLocks noChangeAspect="1"/>
          </p:cNvGraphicFramePr>
          <p:nvPr>
            <p:extLst/>
          </p:nvPr>
        </p:nvGraphicFramePr>
        <p:xfrm>
          <a:off x="5117657" y="1761022"/>
          <a:ext cx="3449178" cy="1297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6" name="Equation" r:id="rId7" imgW="1892160" imgH="711000" progId="Equation.3">
                  <p:embed/>
                </p:oleObj>
              </mc:Choice>
              <mc:Fallback>
                <p:oleObj name="Equation" r:id="rId7" imgW="18921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7657" y="1761022"/>
                        <a:ext cx="3449178" cy="12977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5714477" y="3609891"/>
            <a:ext cx="27432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Standard </a:t>
            </a:r>
            <a:r>
              <a:rPr lang="en-US" altLang="zh-CN" sz="15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Parametrization</a:t>
            </a:r>
            <a:endParaRPr kumimoji="1"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graphicFrame>
        <p:nvGraphicFramePr>
          <p:cNvPr id="22" name="Object 1025"/>
          <p:cNvGraphicFramePr>
            <a:graphicFrameLocks noChangeAspect="1"/>
          </p:cNvGraphicFramePr>
          <p:nvPr>
            <p:extLst/>
          </p:nvPr>
        </p:nvGraphicFramePr>
        <p:xfrm>
          <a:off x="1374780" y="4216948"/>
          <a:ext cx="7157660" cy="110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7" name="Equation" r:id="rId9" imgW="5397480" imgH="736560" progId="Equation.3">
                  <p:embed/>
                </p:oleObj>
              </mc:Choice>
              <mc:Fallback>
                <p:oleObj name="Equation" r:id="rId9" imgW="539748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780" y="4216948"/>
                        <a:ext cx="7157660" cy="1104325"/>
                      </a:xfrm>
                      <a:prstGeom prst="rect">
                        <a:avLst/>
                      </a:prstGeom>
                      <a:solidFill>
                        <a:srgbClr val="CC99FF">
                          <a:alpha val="50000"/>
                        </a:srgb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92"/>
          <p:cNvSpPr>
            <a:spLocks/>
          </p:cNvSpPr>
          <p:nvPr/>
        </p:nvSpPr>
        <p:spPr bwMode="auto">
          <a:xfrm rot="16176797">
            <a:off x="7858344" y="4915081"/>
            <a:ext cx="158353" cy="1019175"/>
          </a:xfrm>
          <a:prstGeom prst="leftBrace">
            <a:avLst>
              <a:gd name="adj1" fmla="val 53634"/>
              <a:gd name="adj2" fmla="val 50000"/>
            </a:avLst>
          </a:prstGeom>
          <a:noFill/>
          <a:ln w="38100">
            <a:solidFill>
              <a:srgbClr val="FF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4" name="AutoShape 94"/>
          <p:cNvSpPr>
            <a:spLocks/>
          </p:cNvSpPr>
          <p:nvPr/>
        </p:nvSpPr>
        <p:spPr bwMode="auto">
          <a:xfrm rot="16176797">
            <a:off x="6374355" y="4604382"/>
            <a:ext cx="171450" cy="1657350"/>
          </a:xfrm>
          <a:prstGeom prst="leftBrace">
            <a:avLst>
              <a:gd name="adj1" fmla="val 80556"/>
              <a:gd name="adj2" fmla="val 50000"/>
            </a:avLst>
          </a:prstGeom>
          <a:noFill/>
          <a:ln w="38100">
            <a:solidFill>
              <a:srgbClr val="FF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5" name="AutoShape 95"/>
          <p:cNvSpPr>
            <a:spLocks/>
          </p:cNvSpPr>
          <p:nvPr/>
        </p:nvSpPr>
        <p:spPr bwMode="auto">
          <a:xfrm rot="16176797">
            <a:off x="2241850" y="4603786"/>
            <a:ext cx="172641" cy="1657350"/>
          </a:xfrm>
          <a:prstGeom prst="leftBrace">
            <a:avLst>
              <a:gd name="adj1" fmla="val 80000"/>
              <a:gd name="adj2" fmla="val 50000"/>
            </a:avLst>
          </a:prstGeom>
          <a:noFill/>
          <a:ln w="38100">
            <a:solidFill>
              <a:srgbClr val="FF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6" name="AutoShape 96"/>
          <p:cNvSpPr>
            <a:spLocks/>
          </p:cNvSpPr>
          <p:nvPr/>
        </p:nvSpPr>
        <p:spPr bwMode="auto">
          <a:xfrm rot="16176797">
            <a:off x="4319870" y="4475394"/>
            <a:ext cx="170260" cy="1943100"/>
          </a:xfrm>
          <a:prstGeom prst="leftBrace">
            <a:avLst>
              <a:gd name="adj1" fmla="val 95105"/>
              <a:gd name="adj2" fmla="val 50000"/>
            </a:avLst>
          </a:prstGeom>
          <a:noFill/>
          <a:ln w="38100">
            <a:solidFill>
              <a:srgbClr val="FF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27" name="Text Box 97"/>
          <p:cNvSpPr txBox="1">
            <a:spLocks noChangeArrowheads="1"/>
          </p:cNvSpPr>
          <p:nvPr/>
        </p:nvSpPr>
        <p:spPr bwMode="auto">
          <a:xfrm>
            <a:off x="5998096" y="5573602"/>
            <a:ext cx="92397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  <a:sym typeface="Symbol" pitchFamily="18" charset="2"/>
              </a:rPr>
              <a:t>Solar</a:t>
            </a:r>
          </a:p>
          <a:p>
            <a:pPr algn="ctr" eaLnBrk="0" hangingPunct="0"/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  <a:sym typeface="Symbol" pitchFamily="18" charset="2"/>
              </a:rPr>
              <a:t>Reactor</a:t>
            </a:r>
          </a:p>
        </p:txBody>
      </p:sp>
      <p:sp>
        <p:nvSpPr>
          <p:cNvPr id="28" name="Text Box 98"/>
          <p:cNvSpPr txBox="1">
            <a:spLocks noChangeArrowheads="1"/>
          </p:cNvSpPr>
          <p:nvPr/>
        </p:nvSpPr>
        <p:spPr bwMode="auto">
          <a:xfrm>
            <a:off x="3760047" y="5558901"/>
            <a:ext cx="12899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Reactor</a:t>
            </a:r>
          </a:p>
          <a:p>
            <a:pPr algn="ctr" eaLnBrk="0" hangingPunct="0"/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Accelerator</a:t>
            </a:r>
            <a:endParaRPr lang="en-US" altLang="zh-CN" sz="15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  <a:sym typeface="Symbol" pitchFamily="18" charset="2"/>
            </a:endParaRPr>
          </a:p>
        </p:txBody>
      </p:sp>
      <p:sp>
        <p:nvSpPr>
          <p:cNvPr id="29" name="Text Box 99"/>
          <p:cNvSpPr txBox="1">
            <a:spLocks noChangeArrowheads="1"/>
          </p:cNvSpPr>
          <p:nvPr/>
        </p:nvSpPr>
        <p:spPr bwMode="auto">
          <a:xfrm>
            <a:off x="7518975" y="5524374"/>
            <a:ext cx="8370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0?</a:t>
            </a:r>
            <a:endParaRPr lang="en-US" altLang="zh-CN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 Box 100"/>
          <p:cNvSpPr txBox="1">
            <a:spLocks noChangeArrowheads="1"/>
          </p:cNvSpPr>
          <p:nvPr/>
        </p:nvSpPr>
        <p:spPr bwMode="auto">
          <a:xfrm>
            <a:off x="1597785" y="5543651"/>
            <a:ext cx="141897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Atmospheric</a:t>
            </a:r>
          </a:p>
          <a:p>
            <a:pPr algn="ctr" eaLnBrk="0" hangingPunct="0"/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Accelerator</a:t>
            </a:r>
          </a:p>
        </p:txBody>
      </p:sp>
      <p:sp>
        <p:nvSpPr>
          <p:cNvPr id="31" name="Oval 104"/>
          <p:cNvSpPr>
            <a:spLocks noChangeArrowheads="1"/>
          </p:cNvSpPr>
          <p:nvPr/>
        </p:nvSpPr>
        <p:spPr bwMode="auto">
          <a:xfrm>
            <a:off x="4538503" y="4196164"/>
            <a:ext cx="971550" cy="4000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32" name="Oval 105"/>
          <p:cNvSpPr>
            <a:spLocks noChangeArrowheads="1"/>
          </p:cNvSpPr>
          <p:nvPr/>
        </p:nvSpPr>
        <p:spPr bwMode="auto">
          <a:xfrm>
            <a:off x="3299943" y="4871238"/>
            <a:ext cx="971550" cy="4000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1350"/>
          </a:p>
        </p:txBody>
      </p:sp>
      <p:sp>
        <p:nvSpPr>
          <p:cNvPr id="33" name="Rectangle 101"/>
          <p:cNvSpPr>
            <a:spLocks noChangeArrowheads="1"/>
          </p:cNvSpPr>
          <p:nvPr/>
        </p:nvSpPr>
        <p:spPr bwMode="auto">
          <a:xfrm>
            <a:off x="1844751" y="6042913"/>
            <a:ext cx="105189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1500" b="1" i="1" dirty="0">
                <a:latin typeface="Helvetica" pitchFamily="34" charset="0"/>
                <a:ea typeface="宋体" pitchFamily="2" charset="-122"/>
                <a:sym typeface="Symbol" pitchFamily="18" charset="2"/>
              </a:rPr>
              <a:t></a:t>
            </a:r>
            <a:r>
              <a:rPr lang="en-US" altLang="zh-CN" sz="1500" b="1" baseline="-25000" dirty="0">
                <a:latin typeface="Helvetica" pitchFamily="34" charset="0"/>
                <a:ea typeface="宋体" pitchFamily="2" charset="-122"/>
              </a:rPr>
              <a:t>23</a:t>
            </a:r>
            <a:r>
              <a:rPr lang="en-US" altLang="zh-CN" sz="1500" b="1" dirty="0">
                <a:latin typeface="Helvetica" pitchFamily="34" charset="0"/>
                <a:ea typeface="宋体" pitchFamily="2" charset="-122"/>
              </a:rPr>
              <a:t> ~ 45°</a:t>
            </a:r>
            <a:endParaRPr lang="en-US" altLang="zh-CN" sz="1500" b="1" dirty="0">
              <a:latin typeface="Helvetica" pitchFamily="34" charset="0"/>
              <a:ea typeface="宋体" pitchFamily="2" charset="-122"/>
              <a:sym typeface="Symbol" pitchFamily="18" charset="2"/>
            </a:endParaRPr>
          </a:p>
        </p:txBody>
      </p:sp>
      <p:sp>
        <p:nvSpPr>
          <p:cNvPr id="34" name="Rectangle 102"/>
          <p:cNvSpPr>
            <a:spLocks noChangeArrowheads="1"/>
          </p:cNvSpPr>
          <p:nvPr/>
        </p:nvSpPr>
        <p:spPr bwMode="auto">
          <a:xfrm>
            <a:off x="5983473" y="6058163"/>
            <a:ext cx="130584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1350" b="1" dirty="0">
                <a:latin typeface="Helvetica" pitchFamily="34" charset="0"/>
                <a:ea typeface="宋体" pitchFamily="2" charset="-122"/>
                <a:sym typeface="Symbol" pitchFamily="18" charset="2"/>
              </a:rPr>
              <a:t> </a:t>
            </a:r>
            <a:r>
              <a:rPr lang="zh-CN" altLang="en-US" sz="1500" b="1" i="1" dirty="0">
                <a:latin typeface="Helvetica" pitchFamily="34" charset="0"/>
                <a:ea typeface="宋体" pitchFamily="2" charset="-122"/>
                <a:sym typeface="Symbol" pitchFamily="18" charset="2"/>
              </a:rPr>
              <a:t></a:t>
            </a:r>
            <a:r>
              <a:rPr lang="en-US" altLang="zh-CN" sz="1500" b="1" baseline="-25000" dirty="0">
                <a:latin typeface="Helvetica" pitchFamily="34" charset="0"/>
                <a:ea typeface="宋体" pitchFamily="2" charset="-122"/>
              </a:rPr>
              <a:t>12</a:t>
            </a:r>
            <a:r>
              <a:rPr lang="en-US" altLang="zh-CN" sz="1500" b="1" dirty="0">
                <a:latin typeface="Helvetica" pitchFamily="34" charset="0"/>
                <a:ea typeface="宋体" pitchFamily="2" charset="-122"/>
              </a:rPr>
              <a:t> ~ 34°</a:t>
            </a:r>
          </a:p>
        </p:txBody>
      </p:sp>
      <p:sp>
        <p:nvSpPr>
          <p:cNvPr id="35" name="Rectangle 103"/>
          <p:cNvSpPr>
            <a:spLocks noChangeArrowheads="1"/>
          </p:cNvSpPr>
          <p:nvPr/>
        </p:nvSpPr>
        <p:spPr bwMode="auto">
          <a:xfrm>
            <a:off x="3933175" y="6058163"/>
            <a:ext cx="108234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1350" b="1" i="1" baseline="30000" dirty="0">
                <a:latin typeface="Helvetica" pitchFamily="34" charset="0"/>
                <a:ea typeface="宋体" pitchFamily="2" charset="-122"/>
              </a:rPr>
              <a:t> </a:t>
            </a:r>
            <a:r>
              <a:rPr lang="zh-CN" altLang="en-US" sz="1500" b="1" i="1" dirty="0">
                <a:latin typeface="Helvetica" pitchFamily="34" charset="0"/>
                <a:ea typeface="宋体" pitchFamily="2" charset="-122"/>
                <a:sym typeface="Symbol" pitchFamily="18" charset="2"/>
              </a:rPr>
              <a:t></a:t>
            </a:r>
            <a:r>
              <a:rPr lang="en-US" altLang="zh-CN" sz="1500" b="1" baseline="-25000" dirty="0">
                <a:latin typeface="Helvetica" pitchFamily="34" charset="0"/>
                <a:ea typeface="宋体" pitchFamily="2" charset="-122"/>
              </a:rPr>
              <a:t>13</a:t>
            </a:r>
            <a:r>
              <a:rPr lang="en-US" altLang="zh-CN" sz="1500" b="1" dirty="0">
                <a:latin typeface="Helvetica" pitchFamily="34" charset="0"/>
                <a:ea typeface="宋体" pitchFamily="2" charset="-122"/>
              </a:rPr>
              <a:t> </a:t>
            </a:r>
            <a:r>
              <a:rPr lang="en-US" altLang="zh-CN" sz="1500" b="1" dirty="0">
                <a:latin typeface="Helvetica" pitchFamily="34" charset="0"/>
              </a:rPr>
              <a:t>~ 9°  </a:t>
            </a:r>
            <a:endParaRPr lang="en-US" altLang="zh-CN" sz="1500" b="1" dirty="0"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385974" y="4487323"/>
            <a:ext cx="98880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3-flavor </a:t>
            </a:r>
          </a:p>
          <a:p>
            <a:r>
              <a:rPr kumimoji="1"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Mixing</a:t>
            </a:r>
          </a:p>
        </p:txBody>
      </p:sp>
      <p:sp>
        <p:nvSpPr>
          <p:cNvPr id="37" name="TextBox 15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37671" y="1044189"/>
            <a:ext cx="5658466" cy="2789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4" name="标题 1"/>
          <p:cNvSpPr>
            <a:spLocks noGrp="1"/>
          </p:cNvSpPr>
          <p:nvPr>
            <p:ph type="title"/>
          </p:nvPr>
        </p:nvSpPr>
        <p:spPr>
          <a:xfrm>
            <a:off x="66403" y="244946"/>
            <a:ext cx="6444995" cy="411956"/>
          </a:xfrm>
        </p:spPr>
        <p:txBody>
          <a:bodyPr>
            <a:noAutofit/>
          </a:bodyPr>
          <a:lstStyle/>
          <a:p>
            <a:r>
              <a:rPr lang="en-US" altLang="zh-CN" sz="2100" b="1" dirty="0">
                <a:latin typeface="微软雅黑" pitchFamily="34" charset="-122"/>
                <a:ea typeface="微软雅黑" pitchFamily="34" charset="-122"/>
              </a:rPr>
              <a:t>Current Status of Neutrino Mixing Parameters</a:t>
            </a:r>
            <a:endParaRPr lang="zh-CN" altLang="en-US" sz="21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431170" y="665931"/>
            <a:ext cx="3081139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Gonzalez-Garcia et al., 1409.5439</a:t>
            </a:r>
          </a:p>
        </p:txBody>
      </p:sp>
      <p:sp>
        <p:nvSpPr>
          <p:cNvPr id="26" name="TextBox 6"/>
          <p:cNvSpPr txBox="1"/>
          <p:nvPr/>
        </p:nvSpPr>
        <p:spPr>
          <a:xfrm>
            <a:off x="5868144" y="980728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Open Questions</a:t>
            </a:r>
            <a:endParaRPr lang="de-DE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5912890" y="1457373"/>
            <a:ext cx="3168059" cy="23775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Normal/Inverted Mass Ordering</a:t>
            </a:r>
          </a:p>
          <a:p>
            <a:pPr>
              <a:buFont typeface="Wingdings" pitchFamily="2" charset="2"/>
              <a:buChar char="v"/>
            </a:pPr>
            <a:endParaRPr 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sz="135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Leptonic</a:t>
            </a:r>
            <a:r>
              <a:rPr 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CP-Violating Phase (</a:t>
            </a:r>
            <a:r>
              <a:rPr lang="el-GR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δ</a:t>
            </a:r>
            <a:r>
              <a:rPr 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)</a:t>
            </a:r>
          </a:p>
          <a:p>
            <a:pPr>
              <a:buFont typeface="Wingdings" pitchFamily="2" charset="2"/>
              <a:buChar char="v"/>
            </a:pPr>
            <a:endParaRPr 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Dirac or </a:t>
            </a:r>
            <a:r>
              <a:rPr lang="en-US" sz="135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Majorana</a:t>
            </a:r>
            <a:r>
              <a:rPr 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Neutrinos</a:t>
            </a:r>
          </a:p>
          <a:p>
            <a:pPr>
              <a:buFont typeface="Wingdings" pitchFamily="2" charset="2"/>
              <a:buChar char="v"/>
            </a:pPr>
            <a:endParaRPr 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Absolute Neutrino Mass Scale</a:t>
            </a:r>
          </a:p>
          <a:p>
            <a:pPr>
              <a:buFont typeface="Wingdings" pitchFamily="2" charset="2"/>
              <a:buChar char="v"/>
            </a:pPr>
            <a:endParaRPr 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Origin of Masses and Mixing</a:t>
            </a:r>
          </a:p>
          <a:p>
            <a:pPr>
              <a:buFont typeface="Wingdings" pitchFamily="2" charset="2"/>
              <a:buChar char="v"/>
            </a:pPr>
            <a:endParaRPr 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Extra (Sterile) Neutrino Species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5496" y="4005064"/>
            <a:ext cx="27432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 Mass Ordering</a:t>
            </a:r>
            <a:endParaRPr kumimoji="1" lang="en-US" altLang="zh-CN" sz="15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7874" y="4509120"/>
            <a:ext cx="5244284" cy="7848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l"/>
            </a:pP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Medium-baseline Reactor: JUNO, RENO-50</a:t>
            </a: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kumimoji="1"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Long-baseline Accelerator: T2K, NO</a:t>
            </a:r>
            <a:r>
              <a:rPr kumimoji="1" lang="el-GR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kumimoji="1"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</a:t>
            </a: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kumimoji="1" lang="en-US" altLang="zh-CN" sz="15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Atm</a:t>
            </a:r>
            <a:r>
              <a:rPr kumimoji="1" lang="en-US" altLang="zh-CN" sz="15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. </a:t>
            </a:r>
            <a:r>
              <a:rPr kumimoji="1" lang="en-US" altLang="zh-CN" sz="15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Neutrinos</a:t>
            </a:r>
            <a:r>
              <a:rPr kumimoji="1" lang="en-US" altLang="zh-CN" sz="15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: </a:t>
            </a:r>
            <a:r>
              <a:rPr kumimoji="1"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PINGU, </a:t>
            </a:r>
            <a:r>
              <a:rPr kumimoji="1" lang="en-US" altLang="zh-CN" sz="15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ORCA</a:t>
            </a:r>
            <a:r>
              <a:rPr kumimoji="1"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，</a:t>
            </a:r>
            <a:r>
              <a:rPr kumimoji="1" lang="en-US" altLang="zh-CN" sz="15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INO, Hyper-K</a:t>
            </a:r>
            <a:endParaRPr kumimoji="1"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4932040" y="4987555"/>
            <a:ext cx="27432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5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Leptonic</a:t>
            </a:r>
            <a:r>
              <a:rPr lang="en-US" altLang="zh-CN" sz="1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CP Violation</a:t>
            </a:r>
            <a:endParaRPr kumimoji="1" lang="en-US" altLang="zh-CN" sz="15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932041" y="5236458"/>
            <a:ext cx="4197677" cy="7848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l"/>
            </a:pPr>
            <a:r>
              <a:rPr kumimoji="1" lang="en-US" altLang="zh-CN" sz="1500" b="1" smtClean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Long-baseline: LBNF/DUNE</a:t>
            </a:r>
            <a:endParaRPr kumimoji="1"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kumimoji="1"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 Super-B: ESS</a:t>
            </a:r>
            <a:r>
              <a:rPr kumimoji="1" lang="el-GR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kumimoji="1"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SB, MOMENT</a:t>
            </a: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kumimoji="1" lang="el-GR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kumimoji="1"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Factory &amp; Beta-Beams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57873" y="6202179"/>
            <a:ext cx="9027314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Non-oscillation experiments: 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Tritium </a:t>
            </a:r>
            <a:r>
              <a:rPr lang="el-GR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β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decays (KATRIN), 0</a:t>
            </a:r>
            <a:r>
              <a:rPr kumimoji="1" lang="el-GR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lang="el-GR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ββ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(</a:t>
            </a:r>
            <a:r>
              <a:rPr lang="en-US" altLang="zh-CN" sz="15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136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Xe, </a:t>
            </a:r>
            <a:r>
              <a:rPr lang="en-US" altLang="zh-CN" sz="15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76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Ge), Cosmology, ……</a:t>
            </a:r>
            <a:endParaRPr kumimoji="1"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323528" y="5435932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First Step</a:t>
            </a:r>
            <a:endParaRPr lang="de-DE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5490914" y="4437112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Second Step</a:t>
            </a:r>
            <a:endParaRPr lang="de-DE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678" y="332656"/>
            <a:ext cx="577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微软雅黑" pitchFamily="34" charset="-122"/>
                <a:ea typeface="微软雅黑" pitchFamily="34" charset="-122"/>
                <a:cs typeface="Tahoma" pitchFamily="34" charset="0"/>
              </a:rPr>
              <a:t>Neutrino Mass Ordering: JUNO &amp; RENO-50</a:t>
            </a:r>
          </a:p>
        </p:txBody>
      </p:sp>
      <p:pic>
        <p:nvPicPr>
          <p:cNvPr id="5" name="Picture 4" descr="allbaseline_dy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1119164"/>
            <a:ext cx="5293421" cy="32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12425" y="1010828"/>
            <a:ext cx="1053442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200" dirty="0" err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Daya</a:t>
            </a:r>
            <a:r>
              <a:rPr lang="en-US" altLang="zh-CN" sz="1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Bay</a:t>
            </a:r>
            <a:endParaRPr lang="zh-CN" altLang="en-US" sz="1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482968" y="3320665"/>
            <a:ext cx="142851" cy="108335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13760" y="908720"/>
            <a:ext cx="1285839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1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60 km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1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JUNO</a:t>
            </a:r>
            <a:endParaRPr lang="zh-CN" altLang="en-US" sz="1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4556679" y="1334646"/>
            <a:ext cx="0" cy="189052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 bwMode="auto">
              <a:xfrm>
                <a:off x="5374704" y="1225307"/>
                <a:ext cx="3502973" cy="7472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>
                <a:lvl1pPr marL="457200" indent="-457200" eaLnBrk="0" hangingPunct="0">
                  <a:defRPr sz="2000" b="1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</a:defRPr>
                </a:lvl1pPr>
                <a:lvl2pPr marL="914400" indent="-457200" eaLnBrk="0" hangingPunct="0">
                  <a:defRPr sz="2000" b="1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SzPct val="75000"/>
                  <a:buFont typeface="Wingdings" pitchFamily="2" charset="2"/>
                  <a:defRPr sz="2000" b="1">
                    <a:solidFill>
                      <a:srgbClr val="0000CC"/>
                    </a:solidFill>
                    <a:latin typeface="Times New Roman" pitchFamily="18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ts val="2400"/>
                  </a:lnSpc>
                  <a:buSzPct val="80000"/>
                  <a:buFont typeface="Wingdings" pitchFamily="2" charset="2"/>
                  <a:buChar char="u"/>
                  <a:defRPr/>
                </a:pPr>
                <a:r>
                  <a:rPr lang="en-US" altLang="zh-CN" sz="1500" dirty="0">
                    <a:latin typeface="微软雅黑" pitchFamily="34" charset="-122"/>
                    <a:ea typeface="微软雅黑" pitchFamily="34" charset="-122"/>
                    <a:cs typeface="Times New Roman" pitchFamily="18" charset="0"/>
                  </a:rPr>
                  <a:t>20 </a:t>
                </a:r>
                <a:r>
                  <a:rPr lang="en-US" altLang="zh-CN" sz="1500" dirty="0" err="1">
                    <a:latin typeface="微软雅黑" pitchFamily="34" charset="-122"/>
                    <a:ea typeface="微软雅黑" pitchFamily="34" charset="-122"/>
                    <a:cs typeface="Times New Roman" pitchFamily="18" charset="0"/>
                  </a:rPr>
                  <a:t>kton</a:t>
                </a:r>
                <a:r>
                  <a:rPr lang="en-US" altLang="zh-CN" sz="1500" dirty="0">
                    <a:latin typeface="微软雅黑" pitchFamily="34" charset="-122"/>
                    <a:ea typeface="微软雅黑" pitchFamily="34" charset="-122"/>
                    <a:cs typeface="Times New Roman" pitchFamily="18" charset="0"/>
                  </a:rPr>
                  <a:t> LS detector</a:t>
                </a:r>
              </a:p>
              <a:p>
                <a:pPr eaLnBrk="1" hangingPunct="1">
                  <a:lnSpc>
                    <a:spcPts val="2400"/>
                  </a:lnSpc>
                  <a:buSzPct val="80000"/>
                  <a:buFont typeface="Wingdings" pitchFamily="2" charset="2"/>
                  <a:buChar char="u"/>
                  <a:defRPr/>
                </a:pPr>
                <a:r>
                  <a:rPr lang="en-US" altLang="zh-CN" sz="1500" dirty="0">
                    <a:latin typeface="微软雅黑" pitchFamily="34" charset="-122"/>
                    <a:ea typeface="微软雅黑" pitchFamily="34" charset="-122"/>
                    <a:cs typeface="Times New Roman" pitchFamily="18" charset="0"/>
                  </a:rPr>
                  <a:t>3%/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5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500" i="1">
                            <a:latin typeface="Cambria Math"/>
                            <a:cs typeface="Times New Roman" pitchFamily="18" charset="0"/>
                          </a:rPr>
                          <m:t>𝑬</m:t>
                        </m:r>
                      </m:e>
                    </m:rad>
                  </m:oMath>
                </a14:m>
                <a:r>
                  <a:rPr lang="en-US" altLang="zh-CN" sz="1500" dirty="0">
                    <a:latin typeface="微软雅黑" pitchFamily="34" charset="-122"/>
                    <a:ea typeface="微软雅黑" pitchFamily="34" charset="-122"/>
                    <a:cs typeface="Times New Roman" pitchFamily="18" charset="0"/>
                  </a:rPr>
                  <a:t>  resolution</a:t>
                </a: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4704" y="1225307"/>
                <a:ext cx="3502973" cy="7472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椭圆 2"/>
          <p:cNvSpPr>
            <a:spLocks noChangeArrowheads="1"/>
          </p:cNvSpPr>
          <p:nvPr/>
        </p:nvSpPr>
        <p:spPr bwMode="auto">
          <a:xfrm>
            <a:off x="3219352" y="5391416"/>
            <a:ext cx="1906065" cy="251684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zh-CN" altLang="en-US" sz="1350"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4704" y="938163"/>
            <a:ext cx="23591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ahoma" pitchFamily="34" charset="0"/>
              </a:rPr>
              <a:t>© Jun Cao, NeuTel 2015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04" y="1972517"/>
            <a:ext cx="3733800" cy="18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51543"/>
            <a:ext cx="3575626" cy="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861248" y="5795972"/>
            <a:ext cx="2743200" cy="36933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de-DE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kumimoji="1" lang="el-GR" altLang="zh-CN" b="1" dirty="0"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σ</a:t>
            </a:r>
            <a:r>
              <a:rPr kumimoji="1" lang="en-US" altLang="zh-CN" b="1" dirty="0"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 ~4</a:t>
            </a:r>
            <a:r>
              <a:rPr kumimoji="1" lang="el-GR" altLang="zh-CN" b="1" dirty="0"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σ</a:t>
            </a:r>
            <a:r>
              <a:rPr kumimoji="1" lang="en-US" altLang="zh-CN" b="1" dirty="0"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 in 6 years</a:t>
            </a:r>
            <a:endParaRPr kumimoji="1" lang="de-DE" altLang="zh-C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334000" y="5394702"/>
            <a:ext cx="3581400" cy="33855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1600" dirty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JUNO: </a:t>
            </a:r>
            <a:r>
              <a:rPr lang="en-US" altLang="zh-CN" sz="1600" dirty="0" err="1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Jiangmen</a:t>
            </a:r>
            <a:r>
              <a:rPr lang="en-US" altLang="zh-CN" sz="1600" dirty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, Guangdong</a:t>
            </a:r>
            <a:endParaRPr lang="zh-CN" altLang="en-US" sz="1600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 Box 97"/>
          <p:cNvSpPr txBox="1">
            <a:spLocks noChangeArrowheads="1"/>
          </p:cNvSpPr>
          <p:nvPr/>
        </p:nvSpPr>
        <p:spPr bwMode="auto">
          <a:xfrm>
            <a:off x="6001964" y="6330806"/>
            <a:ext cx="21836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600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Li </a:t>
            </a:r>
            <a:r>
              <a:rPr lang="en-US" altLang="zh-CN" sz="1600" b="1" i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et al</a:t>
            </a:r>
            <a:r>
              <a:rPr lang="en-US" altLang="zh-CN" sz="1600" b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., 1303.6733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46" y="904993"/>
            <a:ext cx="1094659" cy="914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496" y="5067752"/>
                <a:ext cx="5089921" cy="59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350" i="1">
                            <a:latin typeface="Cambria Math"/>
                          </a:rPr>
                          <m:t>𝑒𝑒</m:t>
                        </m:r>
                      </m:sub>
                    </m:sSub>
                  </m:oMath>
                </a14:m>
                <a:r>
                  <a:rPr lang="en-US" sz="1350" dirty="0"/>
                  <a:t>= </a:t>
                </a:r>
                <a:r>
                  <a:rPr lang="en-US" sz="1350" dirty="0">
                    <a:latin typeface="Cambria Math"/>
                  </a:rPr>
                  <a:t>1 </a:t>
                </a:r>
                <a14:m>
                  <m:oMath xmlns:m="http://schemas.openxmlformats.org/officeDocument/2006/math">
                    <m:r>
                      <a:rPr lang="en-US" sz="1350" dirty="0">
                        <a:latin typeface="Cambria Math"/>
                        <a:ea typeface="Cambria Math"/>
                      </a:rPr>
                      <m:t>−</m:t>
                    </m:r>
                  </m:oMath>
                </a14:m>
                <a:r>
                  <a:rPr lang="en-US" sz="1350" dirty="0"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/>
                          </a:rPr>
                          <m:t>sin</m:t>
                        </m:r>
                      </m:e>
                      <m:sup>
                        <m:r>
                          <a:rPr lang="en-US" sz="135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1350" i="1">
                        <a:latin typeface="Cambria Math"/>
                      </a:rPr>
                      <m:t>2</m:t>
                    </m:r>
                    <m:sSub>
                      <m:sSubPr>
                        <m:ctrlPr>
                          <a:rPr lang="en-US" sz="135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sz="1350" i="1">
                            <a:latin typeface="Cambria Math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/>
                          </a:rPr>
                          <m:t>cos</m:t>
                        </m:r>
                      </m:e>
                      <m:sup>
                        <m:r>
                          <a:rPr lang="en-US" sz="1350" i="1">
                            <a:latin typeface="Cambria Math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en-US" sz="135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sz="1350" i="1">
                            <a:latin typeface="Cambria Math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/>
                          </a:rPr>
                          <m:t>sin</m:t>
                        </m:r>
                      </m:e>
                      <m:sup>
                        <m:r>
                          <a:rPr lang="en-US" sz="1350" i="1">
                            <a:latin typeface="Cambria Math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135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350" i="1"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n-US" sz="1350" i="1">
                            <a:latin typeface="Cambria Math"/>
                          </a:rPr>
                          <m:t>21</m:t>
                        </m:r>
                      </m:sub>
                    </m:sSub>
                    <m:r>
                      <a:rPr lang="en-US" sz="1350" dirty="0">
                        <a:latin typeface="Cambria Math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en-US" sz="1350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350" i="1" dirty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350" i="1" dirty="0"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35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50">
                            <a:latin typeface="Cambria Math"/>
                          </a:rPr>
                          <m:t>sin</m:t>
                        </m:r>
                      </m:e>
                      <m:sup>
                        <m:r>
                          <a:rPr lang="en-US" sz="135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1350" i="1">
                        <a:latin typeface="Cambria Math"/>
                      </a:rPr>
                      <m:t>2</m:t>
                    </m:r>
                    <m:sSub>
                      <m:sSubPr>
                        <m:ctrlPr>
                          <a:rPr lang="en-US" sz="135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sz="1350" i="1">
                            <a:latin typeface="Cambria Math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US" sz="1350" dirty="0">
                    <a:latin typeface="Cambria Math"/>
                  </a:rPr>
                  <a:t>[1</a:t>
                </a:r>
                <a:r>
                  <a:rPr lang="en-US" sz="135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1350" dirty="0">
                        <a:latin typeface="Cambria Math"/>
                        <a:ea typeface="Cambria Math"/>
                      </a:rPr>
                      <m:t>−</m:t>
                    </m:r>
                  </m:oMath>
                </a14:m>
                <a:r>
                  <a:rPr lang="en-US" sz="135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350" i="1" dirty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sz="1350" i="1" dirty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350" dirty="0">
                                <a:latin typeface="Cambria Math"/>
                                <a:ea typeface="Cambria Math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350" i="1" dirty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350" i="1" dirty="0"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sz="1350" i="1" dirty="0">
                                    <a:latin typeface="Cambria Math"/>
                                    <a:ea typeface="Cambria Math"/>
                                  </a:rPr>
                                  <m:t>∗</m:t>
                                </m:r>
                              </m:sub>
                            </m:sSub>
                          </m:e>
                        </m:func>
                        <m:r>
                          <m:rPr>
                            <m:sty m:val="p"/>
                          </m:rPr>
                          <a:rPr lang="en-US" sz="1350" dirty="0">
                            <a:latin typeface="Cambria Math"/>
                            <a:ea typeface="Cambria Math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1350" i="1" dirty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350" i="1" dirty="0">
                                <a:latin typeface="Cambria Math"/>
                                <a:ea typeface="Cambria Math"/>
                              </a:rPr>
                              <m:t>Δ</m:t>
                            </m:r>
                          </m:e>
                          <m:sub>
                            <m:r>
                              <a:rPr lang="en-US" sz="1350" i="1" dirty="0">
                                <a:latin typeface="Cambria Math"/>
                                <a:ea typeface="Cambria Math"/>
                              </a:rPr>
                              <m:t>21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1350" dirty="0">
                    <a:latin typeface="Cambria Math"/>
                  </a:rPr>
                  <a:t>  +</a:t>
                </a:r>
                <a:r>
                  <a:rPr lang="en-US" sz="135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350" i="1" dirty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sz="1350" i="1" dirty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350" dirty="0">
                                <a:latin typeface="Cambria Math"/>
                                <a:ea typeface="Cambria Math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350" i="1" dirty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350" i="1" dirty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  <m:r>
                                  <a:rPr lang="el-GR" sz="1350" i="1" dirty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350" i="1" dirty="0">
                                    <a:latin typeface="Cambria Math"/>
                                    <a:ea typeface="Cambria Math"/>
                                  </a:rPr>
                                  <m:t>12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1350" i="1" dirty="0"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350" dirty="0">
                                    <a:latin typeface="Cambria Math"/>
                                    <a:ea typeface="Cambria Math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1350" i="1" dirty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350" i="1" dirty="0">
                                        <a:latin typeface="Cambria Math"/>
                                        <a:ea typeface="Cambria Math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sz="1350" i="1" dirty="0">
                                        <a:latin typeface="Cambria Math"/>
                                        <a:ea typeface="Cambria Math"/>
                                      </a:rPr>
                                      <m:t>∗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  <m:r>
                          <m:rPr>
                            <m:sty m:val="p"/>
                          </m:rPr>
                          <a:rPr lang="en-US" sz="1350" dirty="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350" i="1" dirty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350" i="1" dirty="0">
                                <a:latin typeface="Cambria Math"/>
                                <a:ea typeface="Cambria Math"/>
                              </a:rPr>
                              <m:t>Δ</m:t>
                            </m:r>
                          </m:e>
                          <m:sub>
                            <m:r>
                              <a:rPr lang="en-US" sz="1350" i="1" dirty="0">
                                <a:latin typeface="Cambria Math"/>
                                <a:ea typeface="Cambria Math"/>
                              </a:rPr>
                              <m:t>21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1350" dirty="0">
                    <a:latin typeface="Cambria Math"/>
                  </a:rPr>
                  <a:t>]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067752"/>
                <a:ext cx="5089921" cy="593496"/>
              </a:xfrm>
              <a:prstGeom prst="rect">
                <a:avLst/>
              </a:prstGeom>
              <a:blipFill rotWithShape="0">
                <a:blip r:embed="rId7"/>
                <a:stretch>
                  <a:fillRect r="-240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60660" y="6180472"/>
                <a:ext cx="125938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350" i="1"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n-US" sz="1350" i="1">
                            <a:latin typeface="Cambria Math"/>
                          </a:rPr>
                          <m:t>∗</m:t>
                        </m:r>
                      </m:sub>
                    </m:sSub>
                    <m:r>
                      <a:rPr lang="en-US" sz="135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35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350" i="1"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n-US" sz="1350" i="1">
                            <a:latin typeface="Cambria Math"/>
                            <a:ea typeface="Cambria Math"/>
                          </a:rPr>
                          <m:t>31</m:t>
                        </m:r>
                      </m:sub>
                    </m:sSub>
                  </m:oMath>
                </a14:m>
                <a:r>
                  <a:rPr lang="en-US" sz="1350" dirty="0"/>
                  <a:t> 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1350" i="1">
                            <a:latin typeface="Cambria Math"/>
                            <a:ea typeface="Cambria Math"/>
                          </a:rPr>
                          <m:t>Δ</m:t>
                        </m:r>
                      </m:e>
                      <m:sub>
                        <m:r>
                          <a:rPr lang="en-US" sz="1350" i="1">
                            <a:latin typeface="Cambria Math"/>
                            <a:ea typeface="Cambria Math"/>
                          </a:rPr>
                          <m:t>32</m:t>
                        </m:r>
                      </m:sub>
                    </m:sSub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60" y="6180472"/>
                <a:ext cx="1259384" cy="300082"/>
              </a:xfrm>
              <a:prstGeom prst="rect">
                <a:avLst/>
              </a:prstGeom>
              <a:blipFill rotWithShape="0">
                <a:blip r:embed="rId8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671342" y="5949280"/>
                <a:ext cx="1632234" cy="604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/>
                              <a:ea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𝑗𝑖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/>
                                </a:rPr>
                                <m:t>𝑚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𝑗</m:t>
                                    </m:r>
                                  </m:e>
                                </m:mr>
                              </m:m>
                              <m:r>
                                <a:rPr lang="en-US" sz="12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𝑚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200" i="1">
                                        <a:latin typeface="Cambria Math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200" i="1">
                                        <a:latin typeface="Cambria Math"/>
                                      </a:rPr>
                                      <m:t>𝑖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sz="1200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1200" i="1">
                              <a:latin typeface="Cambria Math"/>
                            </a:rPr>
                            <m:t>4</m:t>
                          </m:r>
                          <m:r>
                            <a:rPr lang="en-US" altLang="zh-CN" sz="1200" i="1">
                              <a:latin typeface="Cambria Math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42" y="5949280"/>
                <a:ext cx="1632234" cy="60414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565867" y="6059992"/>
                <a:ext cx="1351524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1350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1350" i="1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sz="135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35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135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sz="135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35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35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1350" i="1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sz="135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35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135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sz="135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350" i="1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867" y="6059992"/>
                <a:ext cx="1351524" cy="5078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15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TextBox 6"/>
          <p:cNvSpPr txBox="1"/>
          <p:nvPr/>
        </p:nvSpPr>
        <p:spPr>
          <a:xfrm>
            <a:off x="179512" y="4499828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Oscillation Probability:</a:t>
            </a:r>
            <a:endParaRPr lang="de-DE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7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org Raffelt\Desktop\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2" y="719607"/>
            <a:ext cx="4176000" cy="347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Georg Raffelt\Desktop\trit2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2" y="4368264"/>
            <a:ext cx="8856000" cy="23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040572" y="613687"/>
            <a:ext cx="4032560" cy="331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 Sensitive to </a:t>
            </a:r>
            <a:r>
              <a:rPr lang="en-US" sz="2000" dirty="0">
                <a:solidFill>
                  <a:srgbClr val="CC0000"/>
                </a:solidFill>
              </a:rPr>
              <a:t>common mass scale </a:t>
            </a:r>
            <a:r>
              <a:rPr lang="en-US" sz="2000" dirty="0" smtClean="0">
                <a:solidFill>
                  <a:srgbClr val="CC0000"/>
                </a:solidFill>
              </a:rPr>
              <a:t>m</a:t>
            </a:r>
            <a:endParaRPr lang="en-US" sz="2000" dirty="0">
              <a:solidFill>
                <a:srgbClr val="CC0000"/>
              </a:solidFill>
            </a:endParaRPr>
          </a:p>
          <a:p>
            <a:pPr algn="l"/>
            <a:r>
              <a:rPr lang="en-US" sz="2000" dirty="0">
                <a:solidFill>
                  <a:srgbClr val="003399"/>
                </a:solidFill>
              </a:rPr>
              <a:t>   for all flavors because of small mass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</a:rPr>
              <a:t>   differences from </a:t>
            </a:r>
            <a:r>
              <a:rPr lang="en-US" sz="2000" dirty="0" smtClean="0">
                <a:solidFill>
                  <a:srgbClr val="003399"/>
                </a:solidFill>
              </a:rPr>
              <a:t>oscillations</a:t>
            </a:r>
          </a:p>
          <a:p>
            <a:pPr algn="l"/>
            <a:endParaRPr lang="en-US" sz="500" dirty="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 Best limit from Mainz </a:t>
            </a:r>
            <a:r>
              <a:rPr lang="en-US" sz="2000" dirty="0" smtClean="0">
                <a:solidFill>
                  <a:srgbClr val="003399"/>
                </a:solidFill>
              </a:rPr>
              <a:t>and </a:t>
            </a:r>
            <a:r>
              <a:rPr lang="en-US" sz="2000" dirty="0" err="1">
                <a:solidFill>
                  <a:srgbClr val="003399"/>
                </a:solidFill>
              </a:rPr>
              <a:t>Troitsk</a:t>
            </a:r>
            <a:endParaRPr lang="en-US" sz="900" dirty="0">
              <a:solidFill>
                <a:srgbClr val="003399"/>
              </a:solidFill>
            </a:endParaRPr>
          </a:p>
          <a:p>
            <a:pPr algn="l"/>
            <a:r>
              <a:rPr lang="en-US" sz="2000" dirty="0">
                <a:solidFill>
                  <a:srgbClr val="003399"/>
                </a:solidFill>
              </a:rPr>
              <a:t>         </a:t>
            </a:r>
            <a:r>
              <a:rPr lang="en-US" sz="2000" dirty="0">
                <a:solidFill>
                  <a:srgbClr val="CC0000"/>
                </a:solidFill>
              </a:rPr>
              <a:t>m &lt; 2.2 </a:t>
            </a:r>
            <a:r>
              <a:rPr lang="en-US" sz="2000" dirty="0" err="1">
                <a:solidFill>
                  <a:srgbClr val="CC0000"/>
                </a:solidFill>
              </a:rPr>
              <a:t>eV</a:t>
            </a:r>
            <a:r>
              <a:rPr lang="en-US" sz="2000" dirty="0">
                <a:solidFill>
                  <a:srgbClr val="CC0000"/>
                </a:solidFill>
              </a:rPr>
              <a:t>  (95% CL</a:t>
            </a:r>
            <a:r>
              <a:rPr lang="en-US" sz="2000" dirty="0" smtClean="0">
                <a:solidFill>
                  <a:srgbClr val="CC0000"/>
                </a:solidFill>
              </a:rPr>
              <a:t>)</a:t>
            </a:r>
          </a:p>
          <a:p>
            <a:pPr algn="l"/>
            <a:endParaRPr lang="en-US" sz="500" dirty="0">
              <a:solidFill>
                <a:srgbClr val="CC0000"/>
              </a:solidFill>
            </a:endParaRPr>
          </a:p>
          <a:p>
            <a:pPr algn="l">
              <a:buFontTx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 KATRIN can reach </a:t>
            </a:r>
            <a:r>
              <a:rPr lang="en-US" sz="2000" dirty="0">
                <a:solidFill>
                  <a:srgbClr val="CC0000"/>
                </a:solidFill>
              </a:rPr>
              <a:t>0.2 </a:t>
            </a:r>
            <a:r>
              <a:rPr lang="en-US" sz="2000" dirty="0" err="1" smtClean="0">
                <a:solidFill>
                  <a:srgbClr val="CC0000"/>
                </a:solidFill>
              </a:rPr>
              <a:t>eV</a:t>
            </a:r>
            <a:endParaRPr lang="en-US" sz="2000" dirty="0" smtClean="0">
              <a:solidFill>
                <a:srgbClr val="CC0000"/>
              </a:solidFill>
            </a:endParaRPr>
          </a:p>
          <a:p>
            <a:pPr algn="l"/>
            <a:endParaRPr lang="en-US" sz="500" dirty="0">
              <a:solidFill>
                <a:srgbClr val="CC0000"/>
              </a:solidFill>
            </a:endParaRPr>
          </a:p>
          <a:p>
            <a:pPr algn="l">
              <a:buFontTx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 Under </a:t>
            </a:r>
            <a:r>
              <a:rPr lang="en-US" sz="2000" dirty="0" smtClean="0">
                <a:solidFill>
                  <a:srgbClr val="003399"/>
                </a:solidFill>
              </a:rPr>
              <a:t>construction</a:t>
            </a:r>
          </a:p>
          <a:p>
            <a:pPr algn="l"/>
            <a:endParaRPr lang="en-US" sz="500" dirty="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 dirty="0">
                <a:solidFill>
                  <a:srgbClr val="003399"/>
                </a:solidFill>
              </a:rPr>
              <a:t> Data </a:t>
            </a:r>
            <a:r>
              <a:rPr lang="en-US" sz="2000" dirty="0" smtClean="0">
                <a:solidFill>
                  <a:srgbClr val="003399"/>
                </a:solidFill>
              </a:rPr>
              <a:t>taking to </a:t>
            </a:r>
            <a:r>
              <a:rPr lang="en-US" sz="2000" dirty="0">
                <a:solidFill>
                  <a:srgbClr val="003399"/>
                </a:solidFill>
              </a:rPr>
              <a:t>begin </a:t>
            </a:r>
            <a:r>
              <a:rPr lang="en-US" sz="2000" dirty="0" smtClean="0">
                <a:solidFill>
                  <a:srgbClr val="003399"/>
                </a:solidFill>
              </a:rPr>
              <a:t>2015/16</a:t>
            </a:r>
          </a:p>
          <a:p>
            <a:pPr algn="l"/>
            <a:endParaRPr lang="en-US" sz="500" dirty="0" smtClean="0">
              <a:solidFill>
                <a:srgbClr val="003399"/>
              </a:solidFill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3399"/>
                </a:solidFill>
              </a:rPr>
              <a:t> http</a:t>
            </a:r>
            <a:r>
              <a:rPr lang="en-US" sz="2000" dirty="0">
                <a:solidFill>
                  <a:srgbClr val="003399"/>
                </a:solidFill>
              </a:rPr>
              <a:t>://</a:t>
            </a:r>
            <a:r>
              <a:rPr lang="en-US" sz="2000" dirty="0" smtClean="0">
                <a:solidFill>
                  <a:srgbClr val="003399"/>
                </a:solidFill>
              </a:rPr>
              <a:t>www.katrin.kit.edu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latin typeface="Trebuchet MS" pitchFamily="34" charset="0"/>
              </a:rPr>
              <a:t>Tritium Beta Decay: Absolute Neutrino Masses</a:t>
            </a:r>
            <a:endParaRPr lang="en-US" altLang="zh-CN" sz="2400" b="1" dirty="0"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eorg Raffelt\Desktop\k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6" y="648018"/>
            <a:ext cx="3960440" cy="29519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Georg Raffelt\Desktop\k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6" y="3671987"/>
            <a:ext cx="3960440" cy="29519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Georg Raffelt\Desktop\k3.jpg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" t="4883" r="2750" b="4874"/>
          <a:stretch/>
        </p:blipFill>
        <p:spPr bwMode="auto">
          <a:xfrm>
            <a:off x="4640866" y="647597"/>
            <a:ext cx="3960000" cy="295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eorg Raffelt\Desktop\k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26" y="3671987"/>
            <a:ext cx="3960440" cy="29519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latin typeface="Trebuchet MS" pitchFamily="34" charset="0"/>
              </a:rPr>
              <a:t>KATRIN: So Near, and Yet So Far</a:t>
            </a:r>
            <a:endParaRPr lang="en-US" altLang="zh-CN" sz="2400" b="1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60422" y="791617"/>
            <a:ext cx="5040703" cy="5688491"/>
          </a:xfrm>
          <a:prstGeom prst="rect">
            <a:avLst/>
          </a:prstGeom>
          <a:solidFill>
            <a:srgbClr val="DFDFD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b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5902" y="792140"/>
            <a:ext cx="3528392" cy="36719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>
            <a:off x="1485156" y="2637199"/>
            <a:ext cx="893069" cy="617631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med" len="med"/>
            <a:tailEnd type="arrow" w="med" len="med"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>
              <a:latin typeface="+mj-lt"/>
            </a:endParaRP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>
            <a:off x="1512888" y="2663878"/>
            <a:ext cx="863080" cy="936129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med" len="med"/>
            <a:tailEnd type="arrow" w="med" len="med"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>
              <a:latin typeface="+mj-lt"/>
            </a:endParaRPr>
          </a:p>
        </p:txBody>
      </p:sp>
      <p:pic>
        <p:nvPicPr>
          <p:cNvPr id="9" name="Picture 22" descr="C:\Users\Georg Raffelt\Desktop\doublebeta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4392117"/>
            <a:ext cx="3528392" cy="208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3292" y="796449"/>
            <a:ext cx="3541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3399"/>
                </a:solidFill>
              </a:rPr>
              <a:t>Some nuclei decay only by</a:t>
            </a:r>
          </a:p>
          <a:p>
            <a:pPr algn="ctr"/>
            <a:r>
              <a:rPr lang="en-US" sz="2400" dirty="0" smtClean="0">
                <a:solidFill>
                  <a:srgbClr val="003399"/>
                </a:solidFill>
              </a:rPr>
              <a:t>the </a:t>
            </a:r>
            <a:r>
              <a:rPr lang="en-US" sz="2400" dirty="0" smtClean="0">
                <a:solidFill>
                  <a:srgbClr val="003399"/>
                </a:solidFill>
                <a:latin typeface="Symbol" pitchFamily="18" charset="2"/>
              </a:rPr>
              <a:t>bb</a:t>
            </a:r>
            <a:r>
              <a:rPr lang="en-US" sz="2400" dirty="0" smtClean="0">
                <a:solidFill>
                  <a:srgbClr val="003399"/>
                </a:solidFill>
              </a:rPr>
              <a:t> mode, e.g. Ge-76</a:t>
            </a:r>
            <a:endParaRPr lang="en-US" sz="2400" dirty="0">
              <a:solidFill>
                <a:srgbClr val="00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837" y="2255567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smtClean="0"/>
              <a:t>76</a:t>
            </a:r>
            <a:r>
              <a:rPr lang="en-US" sz="2400" smtClean="0"/>
              <a:t>Ge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2445037" y="282655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smtClean="0"/>
              <a:t>76</a:t>
            </a:r>
            <a:r>
              <a:rPr lang="en-US" sz="2400" smtClean="0"/>
              <a:t>Se</a:t>
            </a:r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1554067" y="1737542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76</a:t>
            </a:r>
            <a:r>
              <a:rPr lang="en-US" sz="2400" dirty="0" smtClean="0"/>
              <a:t>As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48368" y="2406367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0</a:t>
            </a:r>
            <a:r>
              <a:rPr lang="en-US" sz="2800" baseline="30000" smtClean="0">
                <a:latin typeface="Symbol" pitchFamily="18" charset="2"/>
              </a:rPr>
              <a:t>+</a:t>
            </a:r>
            <a:endParaRPr lang="en-US" sz="2400" baseline="30000">
              <a:latin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6658" y="1943777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800" baseline="30000" dirty="0" smtClean="0">
                <a:latin typeface="Symbol" pitchFamily="18" charset="2"/>
              </a:rPr>
              <a:t>-</a:t>
            </a:r>
            <a:endParaRPr lang="en-US" sz="2400" baseline="30000" dirty="0">
              <a:latin typeface="Symbol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77788" y="3012052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2</a:t>
            </a:r>
            <a:r>
              <a:rPr lang="en-US" sz="2800" baseline="30000" smtClean="0">
                <a:latin typeface="Symbol" pitchFamily="18" charset="2"/>
              </a:rPr>
              <a:t>+</a:t>
            </a:r>
            <a:endParaRPr lang="en-US" sz="2400" baseline="30000">
              <a:latin typeface="Symbol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7028" y="3378122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0</a:t>
            </a:r>
            <a:r>
              <a:rPr lang="en-US" sz="2800" baseline="30000" smtClean="0">
                <a:latin typeface="Symbol" pitchFamily="18" charset="2"/>
              </a:rPr>
              <a:t>+</a:t>
            </a:r>
            <a:endParaRPr lang="en-US" sz="2400" baseline="30000">
              <a:latin typeface="Symbol" pitchFamily="18" charset="2"/>
            </a:endParaRP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72045" y="3744027"/>
            <a:ext cx="2368277" cy="461665"/>
          </a:xfrm>
          <a:prstGeom prst="rect">
            <a:avLst/>
          </a:prstGeom>
          <a:blipFill rotWithShape="1">
            <a:blip r:embed="rId3" cstate="print"/>
            <a:stretch>
              <a:fillRect l="-3856" t="-15789" r="-3085" b="-289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9" name="Rectangle 32"/>
          <p:cNvSpPr/>
          <p:nvPr/>
        </p:nvSpPr>
        <p:spPr>
          <a:xfrm>
            <a:off x="215902" y="791617"/>
            <a:ext cx="3528392" cy="56884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0" name="Picture 34" descr="C:\Users\Georg Raffelt\Desktop\nobeta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71" y="863151"/>
            <a:ext cx="2094778" cy="261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7" descr="C:\Users\Georg Raffelt\Desktop\nobeta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92" y="863627"/>
            <a:ext cx="2302756" cy="28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60422" y="3600007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Standard 2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dirty="0" smtClean="0"/>
              <a:t> mode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52782" y="3600007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0</a:t>
            </a:r>
            <a:r>
              <a:rPr lang="en-US" sz="2000" dirty="0" smtClean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 dirty="0" smtClean="0">
                <a:solidFill>
                  <a:srgbClr val="C00000"/>
                </a:solidFill>
              </a:rPr>
              <a:t> mode, enabled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by </a:t>
            </a:r>
            <a:r>
              <a:rPr lang="en-US" sz="2000" dirty="0" err="1" smtClean="0">
                <a:solidFill>
                  <a:srgbClr val="C00000"/>
                </a:solidFill>
              </a:rPr>
              <a:t>Majorana</a:t>
            </a:r>
            <a:r>
              <a:rPr lang="en-US" sz="2000" dirty="0" smtClean="0">
                <a:solidFill>
                  <a:srgbClr val="C00000"/>
                </a:solidFill>
              </a:rPr>
              <a:t> mass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31297" y="4482212"/>
            <a:ext cx="2869825" cy="1070549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31746" y="4692371"/>
            <a:ext cx="1240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Measured</a:t>
            </a:r>
          </a:p>
          <a:p>
            <a:r>
              <a:rPr lang="en-US" sz="2000" smtClean="0">
                <a:solidFill>
                  <a:srgbClr val="C00000"/>
                </a:solidFill>
              </a:rPr>
              <a:t>quantity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31746" y="5607005"/>
            <a:ext cx="1244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Best limit</a:t>
            </a:r>
          </a:p>
          <a:p>
            <a:r>
              <a:rPr lang="en-US" sz="2000" smtClean="0"/>
              <a:t>from </a:t>
            </a:r>
            <a:r>
              <a:rPr lang="en-US" sz="2400" baseline="30000" smtClean="0"/>
              <a:t>76</a:t>
            </a:r>
            <a:r>
              <a:rPr lang="en-US" sz="2000" smtClean="0"/>
              <a:t>Ge</a:t>
            </a:r>
            <a:endParaRPr lang="en-US" sz="2000"/>
          </a:p>
        </p:txBody>
      </p:sp>
      <p:sp>
        <p:nvSpPr>
          <p:cNvPr id="27" name="TextBox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20722" y="5720247"/>
            <a:ext cx="1990160" cy="400110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28" name="Straight Connector 59"/>
          <p:cNvCxnSpPr/>
          <p:nvPr/>
        </p:nvCxnSpPr>
        <p:spPr>
          <a:xfrm>
            <a:off x="2376202" y="3240088"/>
            <a:ext cx="8638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61"/>
          <p:cNvCxnSpPr/>
          <p:nvPr/>
        </p:nvCxnSpPr>
        <p:spPr>
          <a:xfrm>
            <a:off x="1512082" y="2159807"/>
            <a:ext cx="8638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62"/>
          <p:cNvCxnSpPr/>
          <p:nvPr/>
        </p:nvCxnSpPr>
        <p:spPr>
          <a:xfrm>
            <a:off x="648196" y="2663877"/>
            <a:ext cx="8638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63"/>
          <p:cNvCxnSpPr/>
          <p:nvPr/>
        </p:nvCxnSpPr>
        <p:spPr>
          <a:xfrm>
            <a:off x="2376202" y="3600007"/>
            <a:ext cx="8638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0" y="-27384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err="1" smtClean="0">
                <a:latin typeface="Trebuchet MS" pitchFamily="34" charset="0"/>
              </a:rPr>
              <a:t>Neutrinoless</a:t>
            </a:r>
            <a:r>
              <a:rPr lang="en-US" altLang="zh-CN" sz="2400" b="1" dirty="0" smtClean="0">
                <a:latin typeface="Trebuchet MS" pitchFamily="34" charset="0"/>
              </a:rPr>
              <a:t> Double-Beta Decay: </a:t>
            </a:r>
            <a:r>
              <a:rPr lang="en-US" altLang="zh-CN" sz="2400" b="1" dirty="0" err="1" smtClean="0">
                <a:latin typeface="Trebuchet MS" pitchFamily="34" charset="0"/>
              </a:rPr>
              <a:t>Majorana</a:t>
            </a:r>
            <a:r>
              <a:rPr lang="en-US" altLang="zh-CN" sz="2400" b="1" dirty="0" smtClean="0">
                <a:latin typeface="Trebuchet MS" pitchFamily="34" charset="0"/>
              </a:rPr>
              <a:t> vs. Dirac</a:t>
            </a:r>
            <a:endParaRPr lang="en-US" altLang="zh-CN" sz="24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4016" y="6191978"/>
            <a:ext cx="8928993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pPr algn="ctr"/>
            <a:r>
              <a:rPr lang="en-US" sz="2000" dirty="0" smtClean="0">
                <a:solidFill>
                  <a:srgbClr val="003399"/>
                </a:solidFill>
              </a:rPr>
              <a:t>Ade </a:t>
            </a:r>
            <a:r>
              <a:rPr lang="en-US" sz="2000" dirty="0">
                <a:solidFill>
                  <a:srgbClr val="003399"/>
                </a:solidFill>
              </a:rPr>
              <a:t>et al. </a:t>
            </a:r>
            <a:r>
              <a:rPr lang="en-US" sz="2000" dirty="0" smtClean="0">
                <a:solidFill>
                  <a:srgbClr val="003399"/>
                </a:solidFill>
              </a:rPr>
              <a:t>(Planck </a:t>
            </a:r>
            <a:r>
              <a:rPr lang="en-US" sz="2000" dirty="0">
                <a:solidFill>
                  <a:srgbClr val="003399"/>
                </a:solidFill>
              </a:rPr>
              <a:t>Collaboration), </a:t>
            </a:r>
            <a:r>
              <a:rPr lang="en-US" sz="2000" dirty="0" smtClean="0">
                <a:solidFill>
                  <a:srgbClr val="003399"/>
                </a:solidFill>
              </a:rPr>
              <a:t>arXiv:1303.5076 &amp; 1502.01589</a:t>
            </a:r>
            <a:endParaRPr lang="en-US" sz="2000" dirty="0">
              <a:solidFill>
                <a:srgbClr val="003399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9108"/>
            <a:ext cx="4470972" cy="347214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922" y="1556774"/>
            <a:ext cx="4248592" cy="64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pPr algn="ctr"/>
            <a:r>
              <a:rPr lang="en-US" sz="2000" dirty="0" smtClean="0">
                <a:solidFill>
                  <a:srgbClr val="003399"/>
                </a:solidFill>
              </a:rPr>
              <a:t>CMB alone constraining  </a:t>
            </a:r>
            <a:r>
              <a:rPr lang="en-US" sz="2000" dirty="0" err="1" smtClean="0">
                <a:solidFill>
                  <a:srgbClr val="003399"/>
                </a:solidFill>
                <a:latin typeface="Symbol" pitchFamily="18" charset="2"/>
              </a:rPr>
              <a:t>S</a:t>
            </a:r>
            <a:r>
              <a:rPr lang="en-US" sz="2000" dirty="0" err="1" smtClean="0">
                <a:solidFill>
                  <a:srgbClr val="003399"/>
                </a:solidFill>
              </a:rPr>
              <a:t>m</a:t>
            </a:r>
            <a:r>
              <a:rPr lang="en-US" sz="2800" baseline="-25000" dirty="0" err="1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 dirty="0" smtClean="0">
                <a:solidFill>
                  <a:srgbClr val="003399"/>
                </a:solidFill>
              </a:rPr>
              <a:t> 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24542" y="1556774"/>
            <a:ext cx="4248590" cy="64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pPr algn="ctr"/>
            <a:r>
              <a:rPr lang="en-US" sz="2000" dirty="0" smtClean="0">
                <a:solidFill>
                  <a:srgbClr val="003399"/>
                </a:solidFill>
              </a:rPr>
              <a:t>CMB + BAO  constraining  </a:t>
            </a:r>
            <a:r>
              <a:rPr lang="en-US" sz="2000" dirty="0" err="1" smtClean="0">
                <a:solidFill>
                  <a:srgbClr val="003399"/>
                </a:solidFill>
                <a:latin typeface="Symbol" pitchFamily="18" charset="2"/>
              </a:rPr>
              <a:t>S</a:t>
            </a:r>
            <a:r>
              <a:rPr lang="en-US" sz="2000" dirty="0" err="1" smtClean="0">
                <a:solidFill>
                  <a:srgbClr val="003399"/>
                </a:solidFill>
              </a:rPr>
              <a:t>m</a:t>
            </a:r>
            <a:r>
              <a:rPr lang="en-US" sz="2800" baseline="-25000" dirty="0" err="1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 dirty="0" smtClean="0">
                <a:solidFill>
                  <a:srgbClr val="003399"/>
                </a:solidFill>
              </a:rPr>
              <a:t> + N</a:t>
            </a:r>
            <a:r>
              <a:rPr lang="en-US" sz="2800" baseline="-25000" dirty="0" smtClean="0">
                <a:solidFill>
                  <a:srgbClr val="003399"/>
                </a:solidFill>
              </a:rPr>
              <a:t>eff</a:t>
            </a:r>
            <a:endParaRPr lang="en-US" sz="2800" baseline="-25000" dirty="0">
              <a:solidFill>
                <a:srgbClr val="003399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4463" y="5589222"/>
            <a:ext cx="8928099" cy="64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CMB + BAO  limit:  </a:t>
            </a:r>
            <a:r>
              <a:rPr lang="en-US" sz="2400" b="1" dirty="0" err="1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2400" b="1" dirty="0" err="1" smtClean="0">
                <a:solidFill>
                  <a:srgbClr val="C00000"/>
                </a:solidFill>
              </a:rPr>
              <a:t>m</a:t>
            </a:r>
            <a:r>
              <a:rPr lang="en-US" sz="3200" b="1" baseline="-25000" dirty="0" err="1" smtClean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3200" b="1" baseline="-25000" dirty="0" smtClean="0">
                <a:solidFill>
                  <a:srgbClr val="C00000"/>
                </a:solidFill>
                <a:latin typeface="Symbol" pitchFamily="18" charset="2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&lt; 0.23 </a:t>
            </a:r>
            <a:r>
              <a:rPr lang="en-US" sz="2400" b="1" dirty="0" err="1" smtClean="0">
                <a:solidFill>
                  <a:srgbClr val="C00000"/>
                </a:solidFill>
              </a:rPr>
              <a:t>eV</a:t>
            </a:r>
            <a:r>
              <a:rPr lang="en-US" sz="2400" b="1" dirty="0" smtClean="0">
                <a:solidFill>
                  <a:srgbClr val="C00000"/>
                </a:solidFill>
              </a:rPr>
              <a:t>  (95% CL)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-27384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latin typeface="Trebuchet MS" pitchFamily="34" charset="0"/>
              </a:rPr>
              <a:t>Cosmological Limit on Neutrino Masses</a:t>
            </a:r>
            <a:endParaRPr lang="en-US" altLang="zh-CN" sz="2400" b="1" dirty="0">
              <a:latin typeface="Trebuchet MS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99592" y="692696"/>
            <a:ext cx="7416944" cy="64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r>
              <a:rPr lang="en-US" sz="2000" b="1" dirty="0" smtClean="0"/>
              <a:t>Cosmic background neutrinos: </a:t>
            </a:r>
            <a:r>
              <a:rPr lang="en-US" sz="2000" b="1" dirty="0" smtClean="0">
                <a:solidFill>
                  <a:srgbClr val="C00000"/>
                </a:solidFill>
              </a:rPr>
              <a:t>112 neutrinos and anti-neutrinos </a:t>
            </a:r>
            <a:r>
              <a:rPr lang="en-US" sz="2000" b="1" dirty="0" smtClean="0"/>
              <a:t>per </a:t>
            </a:r>
          </a:p>
          <a:p>
            <a:r>
              <a:rPr lang="en-US" sz="2000" b="1" dirty="0" smtClean="0"/>
              <a:t>flavor per cubic centimeter, next to relic photons from the Big Bang</a:t>
            </a:r>
            <a:endParaRPr lang="en-US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44017" y="2132856"/>
            <a:ext cx="4416841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402" y="185671"/>
            <a:ext cx="471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微软雅黑" pitchFamily="34" charset="-122"/>
                <a:ea typeface="微软雅黑" pitchFamily="34" charset="-122"/>
                <a:cs typeface="Tahoma" pitchFamily="34" charset="0"/>
              </a:rPr>
              <a:t>Seesaw Models of Neutrino Masses</a:t>
            </a:r>
          </a:p>
        </p:txBody>
      </p:sp>
      <p:grpSp>
        <p:nvGrpSpPr>
          <p:cNvPr id="901" name="Group 1026"/>
          <p:cNvGrpSpPr>
            <a:grpSpLocks/>
          </p:cNvGrpSpPr>
          <p:nvPr/>
        </p:nvGrpSpPr>
        <p:grpSpPr bwMode="auto">
          <a:xfrm>
            <a:off x="2476502" y="980728"/>
            <a:ext cx="4016829" cy="1572441"/>
            <a:chOff x="1560" y="480"/>
            <a:chExt cx="3024" cy="1584"/>
          </a:xfrm>
        </p:grpSpPr>
        <p:sp>
          <p:nvSpPr>
            <p:cNvPr id="902" name="Rectangle 1027"/>
            <p:cNvSpPr>
              <a:spLocks noChangeArrowheads="1"/>
            </p:cNvSpPr>
            <p:nvPr/>
          </p:nvSpPr>
          <p:spPr bwMode="auto">
            <a:xfrm>
              <a:off x="3096" y="480"/>
              <a:ext cx="1488" cy="15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73148" tIns="36574" rIns="73148" bIns="36574"/>
            <a:lstStyle/>
            <a:p>
              <a:pPr algn="ctr" defTabSz="731044"/>
              <a:r>
                <a:rPr lang="en-US" sz="1350" b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Neutrinos</a:t>
              </a:r>
            </a:p>
          </p:txBody>
        </p:sp>
        <p:sp>
          <p:nvSpPr>
            <p:cNvPr id="903" name="Rectangle 1028"/>
            <p:cNvSpPr>
              <a:spLocks noChangeArrowheads="1"/>
            </p:cNvSpPr>
            <p:nvPr/>
          </p:nvSpPr>
          <p:spPr bwMode="auto">
            <a:xfrm>
              <a:off x="1560" y="480"/>
              <a:ext cx="1485" cy="15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73148" tIns="36574" rIns="73148" bIns="36574"/>
            <a:lstStyle/>
            <a:p>
              <a:pPr algn="ctr" defTabSz="731044"/>
              <a:r>
                <a:rPr lang="en-US" sz="1350" b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Charged Leptons</a:t>
              </a:r>
            </a:p>
          </p:txBody>
        </p:sp>
        <p:pic>
          <p:nvPicPr>
            <p:cNvPr id="904" name="Picture 1029" descr="C:\Users\Georg Raffelt\Desktop\n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8" y="816"/>
              <a:ext cx="1104" cy="1152"/>
            </a:xfrm>
            <a:prstGeom prst="rect">
              <a:avLst/>
            </a:prstGeom>
            <a:noFill/>
          </p:spPr>
        </p:pic>
        <p:pic>
          <p:nvPicPr>
            <p:cNvPr id="905" name="Picture 1030" descr="C:\Users\Georg Raffelt\Desktop\n2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2" y="816"/>
              <a:ext cx="1104" cy="1152"/>
            </a:xfrm>
            <a:prstGeom prst="rect">
              <a:avLst/>
            </a:prstGeom>
            <a:noFill/>
          </p:spPr>
        </p:pic>
      </p:grpSp>
      <p:grpSp>
        <p:nvGrpSpPr>
          <p:cNvPr id="8" name="组合 7"/>
          <p:cNvGrpSpPr/>
          <p:nvPr/>
        </p:nvGrpSpPr>
        <p:grpSpPr>
          <a:xfrm>
            <a:off x="304800" y="1340768"/>
            <a:ext cx="8534400" cy="2057827"/>
            <a:chOff x="406400" y="1218631"/>
            <a:chExt cx="11379200" cy="2743769"/>
          </a:xfrm>
        </p:grpSpPr>
        <p:grpSp>
          <p:nvGrpSpPr>
            <p:cNvPr id="908" name="Group 1033"/>
            <p:cNvGrpSpPr>
              <a:grpSpLocks/>
            </p:cNvGrpSpPr>
            <p:nvPr/>
          </p:nvGrpSpPr>
          <p:grpSpPr bwMode="auto">
            <a:xfrm>
              <a:off x="406400" y="3123804"/>
              <a:ext cx="11379200" cy="838596"/>
              <a:chOff x="192" y="2112"/>
              <a:chExt cx="5760" cy="576"/>
            </a:xfrm>
          </p:grpSpPr>
          <p:sp>
            <p:nvSpPr>
              <p:cNvPr id="909" name="Rectangle 1034"/>
              <p:cNvSpPr>
                <a:spLocks noChangeArrowheads="1"/>
              </p:cNvSpPr>
              <p:nvPr/>
            </p:nvSpPr>
            <p:spPr bwMode="auto">
              <a:xfrm>
                <a:off x="192" y="2112"/>
                <a:ext cx="5760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3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</a:rPr>
                  <a:t> </a:t>
                </a:r>
                <a:r>
                  <a:rPr lang="en-US" sz="135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</a:rPr>
                  <a:t>Lagrangian</a:t>
                </a:r>
                <a:r>
                  <a:rPr lang="en-US" sz="135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</a:rPr>
                  <a:t> for </a:t>
                </a:r>
              </a:p>
              <a:p>
                <a:r>
                  <a:rPr lang="en-US" sz="135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808080"/>
                      </a:outerShdw>
                    </a:effectLst>
                  </a:rPr>
                  <a:t> particle masses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911" name="Object 1036"/>
                  <p:cNvGraphicFramePr>
                    <a:graphicFrameLocks noChangeAspect="1"/>
                  </p:cNvGraphicFramePr>
                  <p:nvPr/>
                </p:nvGraphicFramePr>
                <p:xfrm>
                  <a:off x="5285" y="2245"/>
                  <a:ext cx="587" cy="24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50542" name="Equation" r:id="rId5" imgW="609480" imgH="253800" progId="Equation.3">
                          <p:embed/>
                        </p:oleObj>
                      </mc:Choice>
                      <mc:Fallback>
                        <p:oleObj name="Equation" r:id="rId5" imgW="609480" imgH="2538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285" y="2245"/>
                                <a:ext cx="587" cy="244"/>
                              </a:xfrm>
                              <a:prstGeom prst="rect">
                                <a:avLst/>
                              </a:prstGeom>
                              <a:noFill/>
                              <a:effectLst>
                                <a:outerShdw dist="17961" dir="2700000" algn="ctr" rotWithShape="0">
                                  <a:schemeClr val="tx1"/>
                                </a:outerShdw>
                              </a:effectLst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911" name="Object 1036"/>
                  <p:cNvGraphicFramePr>
                    <a:graphicFrameLocks noChangeAspect="1"/>
                  </p:cNvGraphicFramePr>
                  <p:nvPr/>
                </p:nvGraphicFramePr>
                <p:xfrm>
                  <a:off x="5285" y="2245"/>
                  <a:ext cx="587" cy="24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50532" name="Equation" r:id="rId7" imgW="609480" imgH="253800" progId="Equation.3">
                          <p:embed/>
                        </p:oleObj>
                      </mc:Choice>
                      <mc:Fallback>
                        <p:oleObj name="Equation" r:id="rId7" imgW="609480" imgH="2538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285" y="2245"/>
                                <a:ext cx="587" cy="244"/>
                              </a:xfrm>
                              <a:prstGeom prst="rect">
                                <a:avLst/>
                              </a:prstGeom>
                              <a:noFill/>
                              <a:effectLst>
                                <a:outerShdw dist="17961" dir="2700000" algn="ctr" rotWithShape="0">
                                  <a:schemeClr val="tx1"/>
                                </a:outerShdw>
                              </a:effectLst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grpSp>
          <p:nvGrpSpPr>
            <p:cNvPr id="7" name="组合 6"/>
            <p:cNvGrpSpPr/>
            <p:nvPr/>
          </p:nvGrpSpPr>
          <p:grpSpPr>
            <a:xfrm>
              <a:off x="1118378" y="1218631"/>
              <a:ext cx="7213642" cy="2606692"/>
              <a:chOff x="1118378" y="1218631"/>
              <a:chExt cx="7213642" cy="2606692"/>
            </a:xfrm>
          </p:grpSpPr>
          <p:grpSp>
            <p:nvGrpSpPr>
              <p:cNvPr id="912" name="Group 1037"/>
              <p:cNvGrpSpPr>
                <a:grpSpLocks/>
              </p:cNvGrpSpPr>
              <p:nvPr/>
            </p:nvGrpSpPr>
            <p:grpSpPr bwMode="auto">
              <a:xfrm>
                <a:off x="1118378" y="1218631"/>
                <a:ext cx="7213642" cy="1564501"/>
                <a:chOff x="594" y="758"/>
                <a:chExt cx="4073" cy="1182"/>
              </a:xfrm>
            </p:grpSpPr>
            <p:sp>
              <p:nvSpPr>
                <p:cNvPr id="913" name="Rectangle 1038"/>
                <p:cNvSpPr>
                  <a:spLocks noChangeArrowheads="1"/>
                </p:cNvSpPr>
                <p:nvPr/>
              </p:nvSpPr>
              <p:spPr bwMode="auto">
                <a:xfrm>
                  <a:off x="594" y="788"/>
                  <a:ext cx="1171" cy="1152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73148" tIns="36574" rIns="73148" bIns="36574" anchor="ctr"/>
                <a:lstStyle/>
                <a:p>
                  <a:pPr defTabSz="731044"/>
                  <a:r>
                    <a:rPr lang="en-US" sz="1350" b="1" dirty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 </a:t>
                  </a:r>
                  <a:r>
                    <a:rPr lang="en-US" sz="1500" b="1" dirty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Dirac masses</a:t>
                  </a:r>
                </a:p>
                <a:p>
                  <a:pPr defTabSz="731044"/>
                  <a:r>
                    <a:rPr lang="en-US" sz="1500" b="1" dirty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 from coupling</a:t>
                  </a:r>
                </a:p>
                <a:p>
                  <a:pPr defTabSz="731044"/>
                  <a:r>
                    <a:rPr lang="en-US" sz="1500" b="1" dirty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 to standard</a:t>
                  </a:r>
                </a:p>
                <a:p>
                  <a:pPr defTabSz="731044"/>
                  <a:r>
                    <a:rPr lang="en-US" sz="1500" b="1" dirty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 Higgs field </a:t>
                  </a:r>
                  <a:r>
                    <a:rPr lang="el-GR" sz="1500" b="1" dirty="0">
                      <a:solidFill>
                        <a:schemeClr val="accent2"/>
                      </a:solidFill>
                      <a:latin typeface="微软雅黑" pitchFamily="34" charset="-122"/>
                      <a:ea typeface="微软雅黑" pitchFamily="34" charset="-122"/>
                    </a:rPr>
                    <a:t>Φ</a:t>
                  </a:r>
                  <a:endParaRPr lang="en-US" sz="1500" b="1" dirty="0">
                    <a:solidFill>
                      <a:schemeClr val="accent2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914" name="Rectangle 1039"/>
                <p:cNvSpPr>
                  <a:spLocks noChangeArrowheads="1"/>
                </p:cNvSpPr>
                <p:nvPr/>
              </p:nvSpPr>
              <p:spPr bwMode="auto">
                <a:xfrm>
                  <a:off x="1970" y="758"/>
                  <a:ext cx="1152" cy="1152"/>
                </a:xfrm>
                <a:prstGeom prst="rect">
                  <a:avLst/>
                </a:prstGeom>
                <a:noFill/>
                <a:ln w="57150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  <p:sp>
              <p:nvSpPr>
                <p:cNvPr id="915" name="Rectangle 1040"/>
                <p:cNvSpPr>
                  <a:spLocks noChangeArrowheads="1"/>
                </p:cNvSpPr>
                <p:nvPr/>
              </p:nvSpPr>
              <p:spPr bwMode="auto">
                <a:xfrm>
                  <a:off x="3515" y="758"/>
                  <a:ext cx="1152" cy="1152"/>
                </a:xfrm>
                <a:prstGeom prst="rect">
                  <a:avLst/>
                </a:prstGeom>
                <a:noFill/>
                <a:ln w="57150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2328685" y="3271326"/>
                    <a:ext cx="1534095" cy="553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1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100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altLang="zh-CN" sz="2100" b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𝐦𝐚𝐬𝐬</m:t>
                              </m:r>
                            </m:sub>
                          </m:sSub>
                          <m:r>
                            <a:rPr lang="en-US" altLang="zh-CN" sz="21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</m:t>
                          </m:r>
                        </m:oMath>
                      </m:oMathPara>
                    </a14:m>
                    <a:endParaRPr lang="en-US" sz="2100" b="1" i="1" dirty="0">
                      <a:solidFill>
                        <a:srgbClr val="FF0000"/>
                      </a:solidFill>
                      <a:latin typeface="Palace Script MT" pitchFamily="66" charset="0"/>
                    </a:endParaRPr>
                  </a:p>
                </p:txBody>
              </p:sp>
            </mc:Choice>
            <mc:Fallback xmlns="">
              <p:sp>
                <p:nvSpPr>
                  <p:cNvPr id="4" name="TextBox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28685" y="3271326"/>
                    <a:ext cx="1534095" cy="553997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809987" y="3262448"/>
                    <a:ext cx="4187865" cy="5625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1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− </m:t>
                          </m:r>
                          <m:acc>
                            <m:accPr>
                              <m:chr m:val="̅"/>
                              <m:ctrlP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100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sz="2100" b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𝐋</m:t>
                                  </m:r>
                                </m:sub>
                              </m:sSub>
                            </m:e>
                          </m:acc>
                          <m:sSub>
                            <m:sSubPr>
                              <m:ctrlP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𝒍</m:t>
                              </m:r>
                            </m:sub>
                          </m:sSub>
                          <m:r>
                            <a:rPr lang="el-GR" sz="21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𝜱</m:t>
                          </m:r>
                          <m:sSub>
                            <m:sSubPr>
                              <m:ctrlPr>
                                <a:rPr lang="el-GR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100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𝐑</m:t>
                              </m:r>
                            </m:sub>
                          </m:sSub>
                          <m:r>
                            <a:rPr lang="en-US" sz="21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− </m:t>
                          </m:r>
                          <m:acc>
                            <m:accPr>
                              <m:chr m:val="̅"/>
                              <m:ctrlP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100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sz="2100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𝑳</m:t>
                                  </m:r>
                                </m:sub>
                              </m:sSub>
                            </m:e>
                          </m:acc>
                          <m:sSub>
                            <m:sSubPr>
                              <m:ctrlP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𝝂</m:t>
                              </m:r>
                            </m:sub>
                          </m:sSub>
                          <m:r>
                            <a:rPr lang="el-GR" sz="21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𝜱</m:t>
                          </m:r>
                          <m:sSub>
                            <m:sSubPr>
                              <m:ctrlPr>
                                <a:rPr lang="el-GR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1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US" sz="2100" b="1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09987" y="3262448"/>
                    <a:ext cx="4187865" cy="562547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b="-14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" name="组合 10"/>
          <p:cNvGrpSpPr/>
          <p:nvPr/>
        </p:nvGrpSpPr>
        <p:grpSpPr>
          <a:xfrm>
            <a:off x="5638530" y="1340768"/>
            <a:ext cx="2677886" cy="2060821"/>
            <a:chOff x="7430506" y="1218020"/>
            <a:chExt cx="3570515" cy="2747761"/>
          </a:xfrm>
        </p:grpSpPr>
        <p:grpSp>
          <p:nvGrpSpPr>
            <p:cNvPr id="917" name="Group 1042"/>
            <p:cNvGrpSpPr>
              <a:grpSpLocks/>
            </p:cNvGrpSpPr>
            <p:nvPr/>
          </p:nvGrpSpPr>
          <p:grpSpPr bwMode="auto">
            <a:xfrm>
              <a:off x="7430506" y="1218020"/>
              <a:ext cx="3570515" cy="1524791"/>
              <a:chOff x="3936" y="816"/>
              <a:chExt cx="2016" cy="1152"/>
            </a:xfrm>
          </p:grpSpPr>
          <p:sp>
            <p:nvSpPr>
              <p:cNvPr id="918" name="Rectangle 1043"/>
              <p:cNvSpPr>
                <a:spLocks noChangeArrowheads="1"/>
              </p:cNvSpPr>
              <p:nvPr/>
            </p:nvSpPr>
            <p:spPr bwMode="auto">
              <a:xfrm>
                <a:off x="4656" y="816"/>
                <a:ext cx="1296" cy="1152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73148" tIns="36574" rIns="73148" bIns="36574" anchor="ctr"/>
              <a:lstStyle/>
              <a:p>
                <a:pPr defTabSz="731044"/>
                <a:r>
                  <a:rPr lang="en-US" sz="135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  </a:t>
                </a:r>
                <a:r>
                  <a:rPr lang="en-US" sz="15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Heavy</a:t>
                </a:r>
              </a:p>
              <a:p>
                <a:pPr defTabSz="731044"/>
                <a:r>
                  <a:rPr lang="en-US" sz="15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  </a:t>
                </a:r>
                <a:r>
                  <a:rPr lang="en-US" sz="1500" b="1" dirty="0" err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Majorana</a:t>
                </a:r>
                <a:r>
                  <a:rPr lang="en-US" sz="15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</a:p>
              <a:p>
                <a:pPr defTabSz="731044"/>
                <a:r>
                  <a:rPr lang="en-US" sz="15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  masses </a:t>
                </a:r>
              </a:p>
              <a:p>
                <a:pPr defTabSz="731044"/>
                <a:r>
                  <a:rPr lang="en-US" sz="15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  </a:t>
                </a:r>
                <a:r>
                  <a:rPr lang="en-US" sz="1500" b="1" dirty="0" err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M</a:t>
                </a:r>
                <a:r>
                  <a:rPr lang="en-US" sz="2400" b="1" baseline="-25000" dirty="0" err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j</a:t>
                </a:r>
                <a:r>
                  <a:rPr lang="en-US" sz="15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 &gt; 10</a:t>
                </a:r>
                <a:r>
                  <a:rPr lang="en-US" sz="2100" b="1" baseline="30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10</a:t>
                </a:r>
                <a:r>
                  <a:rPr lang="en-US" sz="15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sz="1500" b="1" dirty="0" err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GeV</a:t>
                </a:r>
                <a:endParaRPr 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19" name="Rectangle 1044"/>
              <p:cNvSpPr>
                <a:spLocks noChangeArrowheads="1"/>
              </p:cNvSpPr>
              <p:nvPr/>
            </p:nvSpPr>
            <p:spPr bwMode="auto">
              <a:xfrm>
                <a:off x="3936" y="864"/>
                <a:ext cx="480" cy="105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951747" y="3151200"/>
                  <a:ext cx="2173534" cy="8145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den>
                        </m:f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𝑵</m:t>
                            </m:r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𝑪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𝑹</m:t>
                                  </m:r>
                                </m:e>
                              </m:mr>
                            </m:m>
                          </m:e>
                        </m:acc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𝑴</m:t>
                        </m:r>
                        <m:sSub>
                          <m:sSubPr>
                            <m:ctrlPr>
                              <a:rPr lang="el-GR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b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𝐑</m:t>
                            </m:r>
                          </m:sub>
                        </m:sSub>
                      </m:oMath>
                    </m:oMathPara>
                  </a14:m>
                  <a:endParaRPr lang="en-US" sz="2100" b="1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1747" y="3151200"/>
                  <a:ext cx="2173534" cy="81458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/>
          <p:cNvGrpSpPr/>
          <p:nvPr/>
        </p:nvGrpSpPr>
        <p:grpSpPr>
          <a:xfrm>
            <a:off x="279402" y="4000501"/>
            <a:ext cx="8559798" cy="1829393"/>
            <a:chOff x="372536" y="4191001"/>
            <a:chExt cx="11413064" cy="2439191"/>
          </a:xfrm>
        </p:grpSpPr>
        <p:grpSp>
          <p:nvGrpSpPr>
            <p:cNvPr id="9" name="组合 8"/>
            <p:cNvGrpSpPr/>
            <p:nvPr/>
          </p:nvGrpSpPr>
          <p:grpSpPr>
            <a:xfrm>
              <a:off x="372536" y="4191001"/>
              <a:ext cx="11413064" cy="2439191"/>
              <a:chOff x="372536" y="4191001"/>
              <a:chExt cx="11413064" cy="2439191"/>
            </a:xfrm>
          </p:grpSpPr>
          <p:sp>
            <p:nvSpPr>
              <p:cNvPr id="907" name="AutoShape 1032"/>
              <p:cNvSpPr>
                <a:spLocks noChangeArrowheads="1"/>
              </p:cNvSpPr>
              <p:nvPr/>
            </p:nvSpPr>
            <p:spPr bwMode="auto">
              <a:xfrm>
                <a:off x="5588000" y="5572128"/>
                <a:ext cx="1615232" cy="745189"/>
              </a:xfrm>
              <a:prstGeom prst="rightArrow">
                <a:avLst>
                  <a:gd name="adj1" fmla="val 48843"/>
                  <a:gd name="adj2" fmla="val 50269"/>
                </a:avLst>
              </a:prstGeom>
              <a:solidFill>
                <a:srgbClr val="40404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73148" tIns="36574" rIns="73148" bIns="36574" anchor="ctr"/>
              <a:lstStyle/>
              <a:p>
                <a:pPr algn="ctr" defTabSz="731044"/>
                <a:r>
                  <a:rPr lang="en-US" sz="1575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135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Diagonalize</a:t>
                </a:r>
                <a:endParaRPr lang="en-US" sz="13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923" name="Rectangle 1048"/>
              <p:cNvSpPr>
                <a:spLocks noChangeArrowheads="1"/>
              </p:cNvSpPr>
              <p:nvPr/>
            </p:nvSpPr>
            <p:spPr bwMode="auto">
              <a:xfrm>
                <a:off x="372536" y="4572000"/>
                <a:ext cx="4352212" cy="2058192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926" name="Rectangle 1051"/>
              <p:cNvSpPr>
                <a:spLocks noChangeArrowheads="1"/>
              </p:cNvSpPr>
              <p:nvPr/>
            </p:nvSpPr>
            <p:spPr bwMode="auto">
              <a:xfrm>
                <a:off x="7620000" y="5100638"/>
                <a:ext cx="4165600" cy="1528762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929" name="Rectangle 1054"/>
              <p:cNvSpPr>
                <a:spLocks noChangeArrowheads="1"/>
              </p:cNvSpPr>
              <p:nvPr/>
            </p:nvSpPr>
            <p:spPr bwMode="auto">
              <a:xfrm>
                <a:off x="7619136" y="4191001"/>
                <a:ext cx="4165600" cy="444731"/>
              </a:xfrm>
              <a:prstGeom prst="rect">
                <a:avLst/>
              </a:prstGeom>
              <a:solidFill>
                <a:srgbClr val="C4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Light </a:t>
                </a:r>
                <a:r>
                  <a:rPr lang="en-US" sz="15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Majorana</a:t>
                </a:r>
                <a:r>
                  <a:rPr lang="en-US" sz="15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 mass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40271" y="5117869"/>
                  <a:ext cx="4188176" cy="939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500" b="1" i="1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500" b="1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500" b="1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𝝂</m:t>
                                          </m:r>
                                        </m:e>
                                        <m:sub>
                                          <m:r>
                                            <a:rPr lang="en-US" sz="1500" b="1">
                                              <a:latin typeface="Cambria Math"/>
                                            </a:rPr>
                                            <m:t>𝐋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00" b="1" i="1">
                                          <a:latin typeface="Cambria Math"/>
                                        </a:rPr>
                                        <m:t>𝑵</m:t>
                                      </m:r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500" b="1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500" b="1" i="1">
                                                <a:latin typeface="Cambria Math"/>
                                              </a:rPr>
                                              <m:t>𝑪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500" b="1">
                                                <a:latin typeface="Cambria Math"/>
                                              </a:rPr>
                                              <m:t>𝐑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acc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1500" b="1" i="1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500" b="1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500" b="1" i="1">
                                      <a:latin typeface="Cambria Math"/>
                                    </a:rPr>
                                    <m:t>𝟎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b="1" i="1">
                                          <a:latin typeface="Cambria Math"/>
                                        </a:rPr>
                                        <m:t>𝒀</m:t>
                                      </m:r>
                                    </m:e>
                                    <m:sub>
                                      <m:r>
                                        <a:rPr lang="en-US" sz="1500" b="1" i="1">
                                          <a:latin typeface="Cambria Math"/>
                                          <a:ea typeface="Cambria Math"/>
                                        </a:rPr>
                                        <m:t>𝝂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sz="1500" b="1" i="1">
                                          <a:latin typeface="Cambria Math"/>
                                          <a:ea typeface="Cambria Math"/>
                                        </a:rPr>
                                        <m:t>𝜱</m:t>
                                      </m:r>
                                    </m:e>
                                  </m:d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b="1" i="1">
                                          <a:latin typeface="Cambria Math"/>
                                        </a:rPr>
                                        <m:t>𝒀</m:t>
                                      </m:r>
                                    </m:e>
                                    <m:sub>
                                      <m:r>
                                        <a:rPr lang="en-US" sz="1500" b="1" i="1">
                                          <a:latin typeface="Cambria Math"/>
                                          <a:ea typeface="Cambria Math"/>
                                        </a:rPr>
                                        <m:t>𝝂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sz="1500" b="1" i="1">
                                          <a:latin typeface="Cambria Math"/>
                                          <a:ea typeface="Cambria Math"/>
                                        </a:rPr>
                                        <m:t>𝜱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a:rPr lang="en-US" sz="1500" b="1" i="1">
                                      <a:latin typeface="Cambria Math"/>
                                    </a:rPr>
                                    <m:t>𝑴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1500" b="1" i="1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500" b="1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500" b="1" i="1">
                                      <a:latin typeface="Cambria Math"/>
                                      <a:ea typeface="Cambria Math"/>
                                    </a:rPr>
                                    <m:t>𝝂</m:t>
                                  </m:r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500" b="1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500" b="1" i="1">
                                            <a:latin typeface="Cambria Math"/>
                                            <a:ea typeface="Cambria Math"/>
                                          </a:rPr>
                                          <m:t>𝑪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500" b="1">
                                            <a:latin typeface="Cambria Math"/>
                                            <a:ea typeface="Cambria Math"/>
                                          </a:rPr>
                                          <m:t>𝐋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b="1" i="1">
                                          <a:latin typeface="Cambria Math"/>
                                        </a:rPr>
                                        <m:t>𝑵</m:t>
                                      </m:r>
                                    </m:e>
                                    <m:sub>
                                      <m:r>
                                        <a:rPr lang="en-US" sz="1500" b="1">
                                          <a:latin typeface="Cambria Math"/>
                                        </a:rPr>
                                        <m:t>𝐑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500" b="1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271" y="5117869"/>
                  <a:ext cx="4188176" cy="93931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744176" y="5292009"/>
                  <a:ext cx="3905955" cy="1177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500" b="1" i="1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500" b="1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500" b="1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𝝂</m:t>
                                          </m:r>
                                        </m:e>
                                        <m:sub>
                                          <m:r>
                                            <a:rPr lang="en-US" sz="1500" b="1">
                                              <a:latin typeface="Cambria Math"/>
                                            </a:rPr>
                                            <m:t>𝐋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00" b="1" i="1">
                                          <a:latin typeface="Cambria Math"/>
                                        </a:rPr>
                                        <m:t>𝑵</m:t>
                                      </m:r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500" b="1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500" b="1" i="1">
                                                <a:latin typeface="Cambria Math"/>
                                              </a:rPr>
                                              <m:t>𝑪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500" b="1">
                                                <a:latin typeface="Cambria Math"/>
                                              </a:rPr>
                                              <m:t>𝐑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acc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1500" b="1" i="1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500" b="1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500" b="1" i="1">
                                          <a:latin typeface="Cambria Math"/>
                                        </a:rPr>
                                        <m:t>𝒀</m:t>
                                      </m:r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500" b="1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500" b="1" i="1">
                                                <a:latin typeface="Cambria Math"/>
                                              </a:rPr>
                                              <m:t>𝟐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500" b="1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𝝂</m:t>
                                            </m:r>
                                          </m:e>
                                        </m:mr>
                                      </m:m>
                                      <m:sSup>
                                        <m:sSupPr>
                                          <m:ctrlPr>
                                            <a:rPr lang="en-US" sz="1500" b="1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⟨"/>
                                              <m:endChr m:val="⟩"/>
                                              <m:ctrlPr>
                                                <a:rPr lang="en-US" sz="1500" b="1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l-GR" sz="1500" b="1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𝜱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500" b="1" i="1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1500" b="1" i="1">
                                          <a:latin typeface="Cambria Math"/>
                                        </a:rPr>
                                        <m:t>𝑴</m:t>
                                      </m:r>
                                    </m:den>
                                  </m:f>
                                </m:e>
                                <m:e>
                                  <m:r>
                                    <a:rPr lang="en-US" sz="1500" b="1" i="1">
                                      <a:latin typeface="Cambria Math"/>
                                    </a:rPr>
                                    <m:t>𝟎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500" b="1" i="1">
                                      <a:latin typeface="Cambria Math"/>
                                    </a:rPr>
                                    <m:t>𝟎</m:t>
                                  </m:r>
                                </m:e>
                                <m:e>
                                  <m:r>
                                    <a:rPr lang="en-US" sz="1500" b="1" i="1">
                                      <a:latin typeface="Cambria Math"/>
                                    </a:rPr>
                                    <m:t>𝑴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1500" b="1" i="1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500" b="1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500" b="1" i="1">
                                      <a:latin typeface="Cambria Math"/>
                                      <a:ea typeface="Cambria Math"/>
                                    </a:rPr>
                                    <m:t>𝝂</m:t>
                                  </m:r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500" b="1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500" b="1" i="1">
                                            <a:latin typeface="Cambria Math"/>
                                            <a:ea typeface="Cambria Math"/>
                                          </a:rPr>
                                          <m:t>𝑪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1500" b="1">
                                            <a:latin typeface="Cambria Math"/>
                                            <a:ea typeface="Cambria Math"/>
                                          </a:rPr>
                                          <m:t>𝐋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1500" b="1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b="1" i="1">
                                          <a:latin typeface="Cambria Math"/>
                                        </a:rPr>
                                        <m:t>𝑵</m:t>
                                      </m:r>
                                    </m:e>
                                    <m:sub>
                                      <m:r>
                                        <a:rPr lang="en-US" sz="1500" b="1">
                                          <a:latin typeface="Cambria Math"/>
                                        </a:rPr>
                                        <m:t>𝐑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500" b="1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4176" y="5292009"/>
                  <a:ext cx="3905955" cy="1177503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821160" y="4227754"/>
                  <a:ext cx="1167577" cy="9208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5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5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𝒀</m:t>
                            </m:r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5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5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5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𝝂</m:t>
                                  </m:r>
                                </m:e>
                              </m:mr>
                            </m:m>
                            <m:sSup>
                              <m:sSupPr>
                                <m:ctrlPr>
                                  <a:rPr lang="en-US" sz="15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500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l-GR" sz="1500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𝜱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5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15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𝑴</m:t>
                            </m:r>
                          </m:den>
                        </m:f>
                      </m:oMath>
                    </m:oMathPara>
                  </a14:m>
                  <a:endParaRPr lang="en-US" sz="1350" b="1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1160" y="4227754"/>
                  <a:ext cx="1167577" cy="92085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9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2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eorg Raffelt\Desktop\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 b="1849"/>
          <a:stretch/>
        </p:blipFill>
        <p:spPr bwMode="auto">
          <a:xfrm>
            <a:off x="0" y="0"/>
            <a:ext cx="9144000" cy="19170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Standard Model of Elementary Particle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1983037"/>
            <a:ext cx="6492024" cy="4874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7160" y="2217058"/>
            <a:ext cx="2555776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Standard Model 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of </a:t>
            </a:r>
          </a:p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Elementary Particles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3530039"/>
            <a:ext cx="3563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altLang="zh-CN" b="1" dirty="0" smtClean="0"/>
              <a:t> </a:t>
            </a:r>
            <a:r>
              <a:rPr lang="en-US" altLang="zh-CN" b="1" dirty="0" smtClean="0">
                <a:solidFill>
                  <a:srgbClr val="0000FF"/>
                </a:solidFill>
              </a:rPr>
              <a:t>Three generations of quarks and </a:t>
            </a: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   leptons</a:t>
            </a:r>
            <a:r>
              <a:rPr lang="en-US" altLang="zh-CN" b="1" dirty="0" smtClean="0"/>
              <a:t>-building blocks of matter</a:t>
            </a:r>
          </a:p>
          <a:p>
            <a:endParaRPr lang="en-US" altLang="zh-CN" b="1" dirty="0" smtClean="0"/>
          </a:p>
          <a:p>
            <a:pPr>
              <a:buFontTx/>
              <a:buChar char="-"/>
            </a:pPr>
            <a:r>
              <a:rPr lang="en-US" altLang="zh-CN" dirty="0" smtClean="0"/>
              <a:t> </a:t>
            </a:r>
            <a:r>
              <a:rPr lang="en-US" altLang="zh-CN" b="1" dirty="0" smtClean="0">
                <a:solidFill>
                  <a:srgbClr val="0000FF"/>
                </a:solidFill>
              </a:rPr>
              <a:t>Gauge bosons as force carriers   </a:t>
            </a: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/>
              <a:t> Strong Interaction (8 gluons)</a:t>
            </a: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/>
              <a:t> Electromagnetic Interaction (</a:t>
            </a:r>
            <a:r>
              <a:rPr lang="en-US" altLang="zh-CN" b="1" i="1" dirty="0" smtClean="0">
                <a:sym typeface="Symbol"/>
              </a:rPr>
              <a:t></a:t>
            </a:r>
            <a:r>
              <a:rPr lang="en-US" altLang="zh-CN" b="1" dirty="0" smtClean="0"/>
              <a:t>) </a:t>
            </a: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/>
              <a:t> Weak Interaction (</a:t>
            </a:r>
            <a:r>
              <a:rPr lang="en-US" altLang="zh-CN" b="1" i="1" dirty="0" smtClean="0"/>
              <a:t>W</a:t>
            </a:r>
            <a:r>
              <a:rPr lang="en-US" altLang="zh-CN" b="1" dirty="0" smtClean="0"/>
              <a:t> and </a:t>
            </a:r>
            <a:r>
              <a:rPr lang="en-US" altLang="zh-CN" b="1" i="1" dirty="0" smtClean="0"/>
              <a:t>Z</a:t>
            </a:r>
            <a:r>
              <a:rPr lang="en-US" altLang="zh-CN" b="1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/>
              <a:t> Gravitation (Graviton?)</a:t>
            </a:r>
          </a:p>
          <a:p>
            <a:endParaRPr lang="en-US" altLang="zh-CN" b="1" dirty="0" smtClean="0"/>
          </a:p>
          <a:p>
            <a:pPr>
              <a:buFontTx/>
              <a:buChar char="-"/>
            </a:pPr>
            <a:r>
              <a:rPr lang="en-US" altLang="zh-CN" b="1" dirty="0" smtClean="0">
                <a:solidFill>
                  <a:srgbClr val="0000FF"/>
                </a:solidFill>
              </a:rPr>
              <a:t> Neutrinos are massive particles</a:t>
            </a:r>
            <a:r>
              <a:rPr lang="en-US" altLang="zh-CN" b="1" dirty="0" smtClean="0"/>
              <a:t>-</a:t>
            </a:r>
          </a:p>
          <a:p>
            <a:r>
              <a:rPr lang="en-US" altLang="zh-CN" b="1" dirty="0" smtClean="0"/>
              <a:t>  beyond the Standard Model</a:t>
            </a:r>
            <a:endParaRPr lang="zh-CN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23312" y="6432376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org Raffelt\Desktop\sees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428750"/>
            <a:ext cx="3352800" cy="251460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638800" y="4286250"/>
            <a:ext cx="3352800" cy="1600200"/>
            <a:chOff x="3600" y="2832"/>
            <a:chExt cx="2352" cy="1536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600" y="3213"/>
              <a:ext cx="2352" cy="115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350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600" y="2832"/>
              <a:ext cx="2352" cy="336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Light </a:t>
              </a:r>
              <a:r>
                <a:rPr lang="en-US" b="1" dirty="0" err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Majorana</a:t>
              </a:r>
              <a:r>
                <a:rPr 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mass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76200" y="1485900"/>
            <a:ext cx="5410200" cy="4400550"/>
            <a:chOff x="96" y="432"/>
            <a:chExt cx="3456" cy="3936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96" y="432"/>
              <a:ext cx="3456" cy="39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350"/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>
              <a:off x="1656" y="2064"/>
              <a:ext cx="336" cy="576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350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-1225170">
              <a:off x="96" y="1956"/>
              <a:ext cx="3456" cy="96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350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92" y="2256"/>
              <a:ext cx="33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4050" dirty="0"/>
                <a:t>N</a:t>
              </a: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968" y="753"/>
              <a:ext cx="33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4950" b="1" dirty="0">
                  <a:latin typeface="Symbol" pitchFamily="18" charset="2"/>
                </a:rPr>
                <a:t>n</a:t>
              </a: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680" y="1536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4050" b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ℓ</a:t>
              </a:r>
              <a:r>
                <a:rPr lang="en-US" sz="4050" b="1" baseline="30000">
                  <a:latin typeface="Symbol" pitchFamily="18" charset="2"/>
                  <a:ea typeface="Arial Unicode MS" pitchFamily="34" charset="-128"/>
                  <a:cs typeface="Arial Unicode MS" pitchFamily="34" charset="-128"/>
                  <a:sym typeface="Symbol" pitchFamily="18" charset="2"/>
                </a:rPr>
                <a:t></a:t>
              </a:r>
              <a:endParaRPr lang="en-US" sz="4050" b="1" baseline="30000">
                <a:latin typeface="Symbol" pitchFamily="18" charset="2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44" y="3984"/>
              <a:ext cx="76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</a:t>
              </a:r>
              <a:r>
                <a:rPr lang="en-US" sz="2400" b="1" baseline="30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</a:t>
              </a:r>
              <a:r>
                <a:rPr lang="en-US" sz="105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GeV</a:t>
              </a: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440" y="3984"/>
              <a:ext cx="76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</a:t>
              </a:r>
              <a:r>
                <a:rPr lang="en-US" sz="105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GeV</a:t>
              </a: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706" y="3984"/>
              <a:ext cx="76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</a:t>
              </a:r>
              <a:r>
                <a:rPr lang="en-US" sz="2400" b="1" baseline="30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-</a:t>
              </a:r>
              <a:r>
                <a:rPr lang="en-US" sz="2400" b="1" baseline="300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</a:t>
              </a:r>
              <a:r>
                <a:rPr lang="en-US" sz="105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GeV</a:t>
              </a:r>
              <a:endParaRPr lang="en-US" b="1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320" y="2832"/>
              <a:ext cx="100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/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Charged</a:t>
              </a:r>
            </a:p>
            <a:p>
              <a:pPr algn="ctr"/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leptons</a:t>
              </a: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688" y="2832"/>
              <a:ext cx="86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r"/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Ordinary</a:t>
              </a:r>
            </a:p>
            <a:p>
              <a:pPr algn="r"/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neutrinos</a:t>
              </a: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96" y="2912"/>
              <a:ext cx="1152" cy="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Heavy</a:t>
              </a:r>
            </a:p>
            <a:p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right-handed</a:t>
              </a:r>
            </a:p>
            <a:p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neutrinos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6201" y="476672"/>
            <a:ext cx="471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微软雅黑" pitchFamily="34" charset="-122"/>
                <a:ea typeface="微软雅黑" pitchFamily="34" charset="-122"/>
                <a:cs typeface="Tahoma" pitchFamily="34" charset="0"/>
              </a:rPr>
              <a:t>Seesaw Models of Neutrino Masses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808133" y="4826257"/>
                <a:ext cx="2929466" cy="883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500" b="1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1500" b="1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1500" b="1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500" b="1" i="1">
                                            <a:latin typeface="Cambria Math"/>
                                            <a:ea typeface="Cambria Math"/>
                                          </a:rPr>
                                          <m:t>𝝂</m:t>
                                        </m:r>
                                      </m:e>
                                      <m:sub>
                                        <m:r>
                                          <a:rPr lang="en-US" sz="1500" b="1">
                                            <a:latin typeface="Cambria Math"/>
                                          </a:rPr>
                                          <m:t>𝐋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1500" b="1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500" b="1" i="1">
                                        <a:latin typeface="Cambria Math"/>
                                      </a:rPr>
                                      <m:t>𝑵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b="1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b="1" i="1">
                                              <a:latin typeface="Cambria Math"/>
                                            </a:rPr>
                                            <m:t>𝑪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500" b="1">
                                              <a:latin typeface="Cambria Math"/>
                                            </a:rPr>
                                            <m:t>𝐑</m:t>
                                          </m:r>
                                        </m:e>
                                      </m:mr>
                                    </m:m>
                                  </m:e>
                                </m:acc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1500" b="1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500" b="1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500" b="1" i="1">
                                        <a:latin typeface="Cambria Math"/>
                                      </a:rPr>
                                      <m:t>𝒀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500" b="1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500" b="1" i="1"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5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𝝂</m:t>
                                          </m:r>
                                        </m:e>
                                      </m:mr>
                                    </m:m>
                                    <m:sSup>
                                      <m:sSupPr>
                                        <m:ctrlPr>
                                          <a:rPr lang="en-US" sz="1500" b="1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  <m:ctrlPr>
                                              <a:rPr lang="en-US" sz="1500" b="1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l-GR" sz="1500" b="1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𝜱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500" b="1" i="1">
                                            <a:latin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500" b="1" i="1">
                                        <a:latin typeface="Cambria Math"/>
                                      </a:rPr>
                                      <m:t>𝑴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1500" b="1" i="1">
                                    <a:latin typeface="Cambria Math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500" b="1" i="1">
                                    <a:latin typeface="Cambria Math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sz="1500" b="1" i="1">
                                    <a:latin typeface="Cambria Math"/>
                                  </a:rPr>
                                  <m:t>𝑴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1500" b="1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00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500" b="1" i="1">
                                    <a:latin typeface="Cambria Math"/>
                                    <a:ea typeface="Cambria Math"/>
                                  </a:rPr>
                                  <m:t>𝝂</m:t>
                                </m:r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500" b="1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500" b="1" i="1">
                                          <a:latin typeface="Cambria Math"/>
                                          <a:ea typeface="Cambria Math"/>
                                        </a:rPr>
                                        <m:t>𝑪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500" b="1">
                                          <a:latin typeface="Cambria Math"/>
                                          <a:ea typeface="Cambria Math"/>
                                        </a:rPr>
                                        <m:t>𝐋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500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1" i="1">
                                        <a:latin typeface="Cambria Math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500" b="1">
                                        <a:latin typeface="Cambria Math"/>
                                      </a:rPr>
                                      <m:t>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133" y="4826257"/>
                <a:ext cx="2929466" cy="88312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9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42779" y="1813914"/>
            <a:ext cx="4113570" cy="111103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3148" tIns="36574" rIns="73148" bIns="36574" anchor="ctr"/>
          <a:lstStyle/>
          <a:p>
            <a:pPr algn="just" defTabSz="731044"/>
            <a:r>
              <a:rPr lang="en-US" sz="1600" b="1" dirty="0">
                <a:latin typeface="微软雅黑" pitchFamily="34" charset="-122"/>
                <a:ea typeface="微软雅黑" pitchFamily="34" charset="-122"/>
              </a:rPr>
              <a:t>In see-saw models for neutrino </a:t>
            </a:r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masses, </a:t>
            </a:r>
          </a:p>
          <a:p>
            <a:pPr algn="just" defTabSz="731044"/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out-of-equilibrium </a:t>
            </a:r>
            <a:r>
              <a:rPr lang="en-US" sz="1600" b="1" dirty="0">
                <a:latin typeface="微软雅黑" pitchFamily="34" charset="-122"/>
                <a:ea typeface="微软雅黑" pitchFamily="34" charset="-122"/>
              </a:rPr>
              <a:t>decays of </a:t>
            </a:r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RH </a:t>
            </a:r>
            <a:r>
              <a:rPr lang="en-US" sz="1600" b="1" dirty="0">
                <a:latin typeface="微软雅黑" pitchFamily="34" charset="-122"/>
                <a:ea typeface="微软雅黑" pitchFamily="34" charset="-122"/>
              </a:rPr>
              <a:t>heavy </a:t>
            </a:r>
            <a:endParaRPr lang="en-US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algn="just" defTabSz="731044"/>
            <a:r>
              <a:rPr lang="en-US" sz="1600" b="1" dirty="0" err="1" smtClean="0">
                <a:latin typeface="微软雅黑" pitchFamily="34" charset="-122"/>
                <a:ea typeface="微软雅黑" pitchFamily="34" charset="-122"/>
              </a:rPr>
              <a:t>Majorana</a:t>
            </a:r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 neutrinos </a:t>
            </a:r>
            <a:r>
              <a:rPr lang="en-US" sz="1600" b="1" dirty="0">
                <a:latin typeface="微软雅黑" pitchFamily="34" charset="-122"/>
                <a:ea typeface="微软雅黑" pitchFamily="34" charset="-122"/>
              </a:rPr>
              <a:t>provide source for </a:t>
            </a:r>
            <a:endParaRPr lang="en-US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algn="just" defTabSz="731044"/>
            <a:r>
              <a:rPr lang="en-US" sz="1600" b="1" dirty="0" smtClean="0">
                <a:latin typeface="微软雅黑" pitchFamily="34" charset="-122"/>
                <a:ea typeface="微软雅黑" pitchFamily="34" charset="-122"/>
              </a:rPr>
              <a:t>CP- </a:t>
            </a:r>
            <a:r>
              <a:rPr lang="en-US" sz="1600" b="1" dirty="0">
                <a:latin typeface="微软雅黑" pitchFamily="34" charset="-122"/>
                <a:ea typeface="微软雅黑" pitchFamily="34" charset="-122"/>
              </a:rPr>
              <a:t>and L-violation</a:t>
            </a:r>
            <a:r>
              <a:rPr lang="en-US" sz="1600" dirty="0">
                <a:latin typeface="微软雅黑" pitchFamily="34" charset="-122"/>
                <a:ea typeface="微软雅黑" pitchFamily="34" charset="-122"/>
              </a:rPr>
              <a:t> </a:t>
            </a:r>
            <a:endParaRPr lang="de-DE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4152" y="5301208"/>
            <a:ext cx="8888104" cy="1175771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3148" tIns="36574" rIns="73148" bIns="36574"/>
          <a:lstStyle/>
          <a:p>
            <a:pPr defTabSz="731044">
              <a:buFontTx/>
              <a:buChar char="•"/>
            </a:pPr>
            <a:r>
              <a:rPr lang="en-US" b="1" dirty="0">
                <a:latin typeface="微软雅黑" pitchFamily="34" charset="-122"/>
                <a:ea typeface="微软雅黑" pitchFamily="34" charset="-122"/>
              </a:rPr>
              <a:t> B = L = 0 early on</a:t>
            </a:r>
          </a:p>
          <a:p>
            <a:pPr defTabSz="731044">
              <a:buFontTx/>
              <a:buChar char="•"/>
            </a:pPr>
            <a:r>
              <a:rPr lang="en-US" b="1" dirty="0">
                <a:latin typeface="微软雅黑" pitchFamily="34" charset="-122"/>
                <a:ea typeface="微软雅黑" pitchFamily="34" charset="-122"/>
              </a:rPr>
              <a:t> Thermal freeze-out of heavy </a:t>
            </a:r>
            <a:r>
              <a:rPr lang="en-US" b="1" dirty="0" err="1">
                <a:latin typeface="微软雅黑" pitchFamily="34" charset="-122"/>
                <a:ea typeface="微软雅黑" pitchFamily="34" charset="-122"/>
              </a:rPr>
              <a:t>Majorana</a:t>
            </a:r>
            <a:r>
              <a:rPr lang="en-US" b="1" dirty="0">
                <a:latin typeface="微软雅黑" pitchFamily="34" charset="-122"/>
                <a:ea typeface="微软雅黑" pitchFamily="34" charset="-122"/>
              </a:rPr>
              <a:t> neutrinos</a:t>
            </a:r>
          </a:p>
          <a:p>
            <a:pPr defTabSz="731044">
              <a:buFontTx/>
              <a:buChar char="•"/>
            </a:pPr>
            <a:r>
              <a:rPr lang="en-US" b="1" dirty="0">
                <a:latin typeface="微软雅黑" pitchFamily="34" charset="-122"/>
                <a:ea typeface="微软雅黑" pitchFamily="34" charset="-122"/>
              </a:rPr>
              <a:t> Out-of-equilibrium CP-violating decay creates net L</a:t>
            </a:r>
          </a:p>
          <a:p>
            <a:pPr defTabSz="731044">
              <a:buFontTx/>
              <a:buChar char="•"/>
            </a:pPr>
            <a:r>
              <a:rPr lang="en-US" b="1" dirty="0">
                <a:latin typeface="微软雅黑" pitchFamily="34" charset="-122"/>
                <a:ea typeface="微软雅黑" pitchFamily="34" charset="-122"/>
              </a:rPr>
              <a:t> Shift L excess into B by </a:t>
            </a:r>
            <a:r>
              <a:rPr lang="en-US" b="1" dirty="0" err="1">
                <a:latin typeface="微软雅黑" pitchFamily="34" charset="-122"/>
                <a:ea typeface="微软雅黑" pitchFamily="34" charset="-122"/>
              </a:rPr>
              <a:t>sphaleron</a:t>
            </a:r>
            <a:r>
              <a:rPr lang="en-US" b="1" dirty="0">
                <a:latin typeface="微软雅黑" pitchFamily="34" charset="-122"/>
                <a:ea typeface="微软雅黑" pitchFamily="34" charset="-122"/>
              </a:rPr>
              <a:t> effects</a:t>
            </a:r>
            <a:endParaRPr lang="de-DE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Rectangle 1030"/>
          <p:cNvSpPr>
            <a:spLocks noChangeArrowheads="1"/>
          </p:cNvSpPr>
          <p:nvPr/>
        </p:nvSpPr>
        <p:spPr bwMode="auto">
          <a:xfrm>
            <a:off x="4928685" y="620839"/>
            <a:ext cx="4113569" cy="935953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b="1" dirty="0">
                <a:solidFill>
                  <a:srgbClr val="333333"/>
                </a:solidFill>
              </a:rPr>
              <a:t> M. </a:t>
            </a:r>
            <a:r>
              <a:rPr lang="en-US" b="1" dirty="0" err="1">
                <a:solidFill>
                  <a:srgbClr val="333333"/>
                </a:solidFill>
              </a:rPr>
              <a:t>Fukugita</a:t>
            </a:r>
            <a:r>
              <a:rPr lang="en-US" b="1" dirty="0">
                <a:solidFill>
                  <a:srgbClr val="333333"/>
                </a:solidFill>
              </a:rPr>
              <a:t> &amp; T. </a:t>
            </a:r>
            <a:r>
              <a:rPr lang="en-US" b="1" dirty="0" err="1">
                <a:solidFill>
                  <a:srgbClr val="333333"/>
                </a:solidFill>
              </a:rPr>
              <a:t>Yanagida</a:t>
            </a:r>
            <a:r>
              <a:rPr lang="en-US" b="1" dirty="0">
                <a:solidFill>
                  <a:srgbClr val="333333"/>
                </a:solidFill>
              </a:rPr>
              <a:t>:</a:t>
            </a:r>
          </a:p>
          <a:p>
            <a:r>
              <a:rPr lang="en-US" b="1" dirty="0">
                <a:solidFill>
                  <a:srgbClr val="333333"/>
                </a:solidFill>
              </a:rPr>
              <a:t> </a:t>
            </a:r>
            <a:r>
              <a:rPr lang="en-US" b="1" dirty="0" err="1">
                <a:solidFill>
                  <a:srgbClr val="333333"/>
                </a:solidFill>
              </a:rPr>
              <a:t>Baryogenesis</a:t>
            </a:r>
            <a:r>
              <a:rPr lang="en-US" b="1" dirty="0">
                <a:solidFill>
                  <a:srgbClr val="333333"/>
                </a:solidFill>
              </a:rPr>
              <a:t> without Grand Unification</a:t>
            </a:r>
          </a:p>
          <a:p>
            <a:r>
              <a:rPr lang="en-US" b="1" dirty="0">
                <a:solidFill>
                  <a:srgbClr val="333333"/>
                </a:solidFill>
              </a:rPr>
              <a:t> Phys. </a:t>
            </a:r>
            <a:r>
              <a:rPr lang="en-US" b="1" dirty="0" err="1">
                <a:solidFill>
                  <a:srgbClr val="333333"/>
                </a:solidFill>
              </a:rPr>
              <a:t>Lett</a:t>
            </a:r>
            <a:r>
              <a:rPr lang="en-US" b="1" dirty="0">
                <a:solidFill>
                  <a:srgbClr val="333333"/>
                </a:solidFill>
              </a:rPr>
              <a:t>. B 174 (1986) 45 </a:t>
            </a:r>
          </a:p>
        </p:txBody>
      </p:sp>
      <p:sp>
        <p:nvSpPr>
          <p:cNvPr id="23" name="Rectangle 1045"/>
          <p:cNvSpPr>
            <a:spLocks noChangeArrowheads="1"/>
          </p:cNvSpPr>
          <p:nvPr/>
        </p:nvSpPr>
        <p:spPr bwMode="auto">
          <a:xfrm>
            <a:off x="4928685" y="3143539"/>
            <a:ext cx="4113569" cy="717509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3148" tIns="36574" rIns="73148" bIns="36574" anchor="ctr"/>
          <a:lstStyle/>
          <a:p>
            <a:pPr defTabSz="731044"/>
            <a:r>
              <a:rPr lang="en-US" sz="1500" b="1" dirty="0" smtClean="0">
                <a:latin typeface="微软雅黑" pitchFamily="34" charset="-122"/>
                <a:ea typeface="微软雅黑" pitchFamily="34" charset="-122"/>
              </a:rPr>
              <a:t>CP-violating </a:t>
            </a:r>
            <a:r>
              <a:rPr lang="en-US" sz="1500" b="1" dirty="0">
                <a:latin typeface="微软雅黑" pitchFamily="34" charset="-122"/>
                <a:ea typeface="微软雅黑" pitchFamily="34" charset="-122"/>
              </a:rPr>
              <a:t>decays </a:t>
            </a:r>
            <a:r>
              <a:rPr lang="en-US" sz="1500" b="1" dirty="0" smtClean="0">
                <a:latin typeface="微软雅黑" pitchFamily="34" charset="-122"/>
                <a:ea typeface="微软雅黑" pitchFamily="34" charset="-122"/>
              </a:rPr>
              <a:t>by interference </a:t>
            </a:r>
            <a:r>
              <a:rPr lang="en-US" sz="1500" b="1" dirty="0">
                <a:latin typeface="微软雅黑" pitchFamily="34" charset="-122"/>
                <a:ea typeface="微软雅黑" pitchFamily="34" charset="-122"/>
              </a:rPr>
              <a:t>of </a:t>
            </a:r>
            <a:endParaRPr lang="en-US" sz="1500" b="1" dirty="0" smtClean="0">
              <a:latin typeface="微软雅黑" pitchFamily="34" charset="-122"/>
              <a:ea typeface="微软雅黑" pitchFamily="34" charset="-122"/>
            </a:endParaRPr>
          </a:p>
          <a:p>
            <a:pPr defTabSz="731044"/>
            <a:r>
              <a:rPr lang="en-US" sz="1500" b="1" dirty="0" smtClean="0">
                <a:latin typeface="微软雅黑" pitchFamily="34" charset="-122"/>
                <a:ea typeface="微软雅黑" pitchFamily="34" charset="-122"/>
              </a:rPr>
              <a:t>tree-level </a:t>
            </a:r>
            <a:r>
              <a:rPr lang="en-US" sz="1500" b="1" dirty="0">
                <a:latin typeface="微软雅黑" pitchFamily="34" charset="-122"/>
                <a:ea typeface="微软雅黑" pitchFamily="34" charset="-122"/>
              </a:rPr>
              <a:t>with one-loop diagram</a:t>
            </a:r>
          </a:p>
        </p:txBody>
      </p:sp>
      <p:pic>
        <p:nvPicPr>
          <p:cNvPr id="24" name="Picture 1046" descr="C:\Users\Georg Raffelt\Desktop\lep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8685" y="4077072"/>
            <a:ext cx="4113572" cy="11203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154152" y="174276"/>
            <a:ext cx="471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微软雅黑" pitchFamily="34" charset="-122"/>
                <a:ea typeface="微软雅黑" pitchFamily="34" charset="-122"/>
                <a:cs typeface="Tahoma" pitchFamily="34" charset="0"/>
              </a:rPr>
              <a:t>Seesaw Models and Leptogenesis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65739" y="595696"/>
            <a:ext cx="4707207" cy="4601731"/>
            <a:chOff x="220987" y="739015"/>
            <a:chExt cx="6052952" cy="4516566"/>
          </a:xfrm>
        </p:grpSpPr>
        <p:grpSp>
          <p:nvGrpSpPr>
            <p:cNvPr id="18" name="组合 17"/>
            <p:cNvGrpSpPr/>
            <p:nvPr/>
          </p:nvGrpSpPr>
          <p:grpSpPr>
            <a:xfrm>
              <a:off x="220987" y="739015"/>
              <a:ext cx="6052952" cy="4516566"/>
              <a:chOff x="104111" y="680975"/>
              <a:chExt cx="6052952" cy="4516566"/>
            </a:xfrm>
          </p:grpSpPr>
          <p:pic>
            <p:nvPicPr>
              <p:cNvPr id="19" name="Picture 1039" descr="C:\Users\Georg Raffelt\Desktop\lep3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4111" y="686193"/>
                <a:ext cx="6049296" cy="4303999"/>
              </a:xfrm>
              <a:prstGeom prst="rect">
                <a:avLst/>
              </a:prstGeom>
              <a:noFill/>
            </p:spPr>
          </p:pic>
          <p:sp>
            <p:nvSpPr>
              <p:cNvPr id="30" name="Rectangle 1050"/>
              <p:cNvSpPr>
                <a:spLocks noChangeArrowheads="1"/>
              </p:cNvSpPr>
              <p:nvPr/>
            </p:nvSpPr>
            <p:spPr bwMode="auto">
              <a:xfrm>
                <a:off x="107766" y="680975"/>
                <a:ext cx="6049297" cy="451656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350"/>
              </a:p>
            </p:txBody>
          </p:sp>
        </p:grpSp>
        <p:sp>
          <p:nvSpPr>
            <p:cNvPr id="14" name="Text Box 1034"/>
            <p:cNvSpPr txBox="1">
              <a:spLocks noChangeArrowheads="1"/>
            </p:cNvSpPr>
            <p:nvPr/>
          </p:nvSpPr>
          <p:spPr bwMode="auto">
            <a:xfrm>
              <a:off x="1446284" y="1331510"/>
              <a:ext cx="1894109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Equilibrium</a:t>
              </a:r>
            </a:p>
            <a:p>
              <a:r>
                <a:rPr lang="en-US" sz="1200" b="1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abundance of</a:t>
              </a:r>
            </a:p>
            <a:p>
              <a:r>
                <a:rPr lang="en-US" sz="1200" b="1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heavy </a:t>
              </a:r>
              <a:r>
                <a:rPr lang="en-US" sz="1200" b="1" dirty="0" err="1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Majorana</a:t>
              </a:r>
              <a:endParaRPr lang="en-US" sz="12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en-US" sz="1200" b="1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neutrinos</a:t>
              </a:r>
            </a:p>
          </p:txBody>
        </p:sp>
        <p:sp>
          <p:nvSpPr>
            <p:cNvPr id="20" name="Text Box 1040"/>
            <p:cNvSpPr txBox="1">
              <a:spLocks noChangeArrowheads="1"/>
            </p:cNvSpPr>
            <p:nvPr/>
          </p:nvSpPr>
          <p:spPr bwMode="auto">
            <a:xfrm>
              <a:off x="3975200" y="3666971"/>
              <a:ext cx="1904739" cy="86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Created</a:t>
              </a:r>
            </a:p>
            <a:p>
              <a:r>
                <a:rPr 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lepton-number</a:t>
              </a:r>
            </a:p>
            <a:p>
              <a:r>
                <a:rPr 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abundance</a:t>
              </a:r>
            </a:p>
          </p:txBody>
        </p:sp>
        <p:grpSp>
          <p:nvGrpSpPr>
            <p:cNvPr id="15" name="Group 1042"/>
            <p:cNvGrpSpPr>
              <a:grpSpLocks/>
            </p:cNvGrpSpPr>
            <p:nvPr/>
          </p:nvGrpSpPr>
          <p:grpSpPr bwMode="auto">
            <a:xfrm>
              <a:off x="2530456" y="2451836"/>
              <a:ext cx="3631038" cy="661544"/>
              <a:chOff x="7110" y="3585"/>
              <a:chExt cx="1988" cy="659"/>
            </a:xfrm>
          </p:grpSpPr>
          <p:sp>
            <p:nvSpPr>
              <p:cNvPr id="28" name="Text Box 1043"/>
              <p:cNvSpPr txBox="1">
                <a:spLocks noChangeArrowheads="1"/>
              </p:cNvSpPr>
              <p:nvPr/>
            </p:nvSpPr>
            <p:spPr bwMode="auto">
              <a:xfrm>
                <a:off x="7110" y="3585"/>
                <a:ext cx="1498" cy="486"/>
              </a:xfrm>
              <a:prstGeom prst="rect">
                <a:avLst/>
              </a:prstGeom>
              <a:solidFill>
                <a:srgbClr val="CC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 sz="135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9" name="Text Box 1044"/>
              <p:cNvSpPr txBox="1">
                <a:spLocks noChangeArrowheads="1"/>
              </p:cNvSpPr>
              <p:nvPr/>
            </p:nvSpPr>
            <p:spPr bwMode="auto">
              <a:xfrm>
                <a:off x="7110" y="3631"/>
                <a:ext cx="1988" cy="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Real abundance</a:t>
                </a:r>
              </a:p>
              <a:p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determined by decay rate</a:t>
                </a:r>
              </a:p>
            </p:txBody>
          </p:sp>
        </p:grpSp>
      </p:grpSp>
      <p:sp>
        <p:nvSpPr>
          <p:cNvPr id="33" name="TextBox 6"/>
          <p:cNvSpPr txBox="1"/>
          <p:nvPr/>
        </p:nvSpPr>
        <p:spPr>
          <a:xfrm>
            <a:off x="6424370" y="5523939"/>
            <a:ext cx="2594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Cosmological </a:t>
            </a:r>
            <a:r>
              <a:rPr 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Matter-antimatter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Asymmetry</a:t>
            </a:r>
            <a:endParaRPr lang="de-DE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524607"/>
            <a:ext cx="4788024" cy="321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-27384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latin typeface="Trebuchet MS" pitchFamily="34" charset="0"/>
              </a:rPr>
              <a:t>Detection of pp Neutrinos from the Sun</a:t>
            </a:r>
            <a:endParaRPr lang="en-US" altLang="zh-CN" sz="2400" b="1" dirty="0">
              <a:latin typeface="Trebuchet MS" pitchFamily="34" charset="0"/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7"/>
            <a:ext cx="4248472" cy="302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48679"/>
            <a:ext cx="4320480" cy="289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roton_proton_cycle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92" y="3717032"/>
            <a:ext cx="4373392" cy="2902839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588224" y="548680"/>
            <a:ext cx="2376264" cy="64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0" rIns="86402" bIns="34016" anchor="ctr"/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Borexino</a:t>
            </a:r>
            <a:r>
              <a:rPr lang="en-US" b="1" dirty="0" smtClean="0">
                <a:solidFill>
                  <a:srgbClr val="C00000"/>
                </a:solidFill>
              </a:rPr>
              <a:t> Collaboration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Nature 512 (2014) 383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eorg Raffelt\Desktop\cr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组合 10"/>
          <p:cNvGrpSpPr/>
          <p:nvPr/>
        </p:nvGrpSpPr>
        <p:grpSpPr>
          <a:xfrm>
            <a:off x="35496" y="44624"/>
            <a:ext cx="3240360" cy="4615058"/>
            <a:chOff x="323528" y="188640"/>
            <a:chExt cx="3240360" cy="4615058"/>
          </a:xfrm>
        </p:grpSpPr>
        <p:pic>
          <p:nvPicPr>
            <p:cNvPr id="5" name="Picture 4" descr="C:\Users\Georg Raffelt\Desktop\chines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188640"/>
              <a:ext cx="3240360" cy="4615058"/>
            </a:xfrm>
            <a:prstGeom prst="rect">
              <a:avLst/>
            </a:prstGeom>
            <a:noFill/>
          </p:spPr>
        </p:pic>
        <p:sp>
          <p:nvSpPr>
            <p:cNvPr id="7" name="矩形 6"/>
            <p:cNvSpPr/>
            <p:nvPr/>
          </p:nvSpPr>
          <p:spPr>
            <a:xfrm>
              <a:off x="1750040" y="764704"/>
              <a:ext cx="288032" cy="40324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75656" y="260648"/>
              <a:ext cx="288032" cy="5040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</p:grpSp>
      <p:pic>
        <p:nvPicPr>
          <p:cNvPr id="10" name="图片 9" descr="600px-Chandra-cr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1064" y="4005064"/>
            <a:ext cx="2852936" cy="2852936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031432" y="188640"/>
            <a:ext cx="4933056" cy="1008112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Batang" pitchFamily="18" charset="-127"/>
                <a:cs typeface="+mn-cs"/>
              </a:rPr>
              <a:t>Galactic SN 1054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Batang" pitchFamily="18" charset="-127"/>
              <a:cs typeface="+mn-cs"/>
            </a:endParaRPr>
          </a:p>
        </p:txBody>
      </p:sp>
      <p:sp>
        <p:nvSpPr>
          <p:cNvPr id="13" name="内容占位符 3"/>
          <p:cNvSpPr txBox="1">
            <a:spLocks/>
          </p:cNvSpPr>
          <p:nvPr/>
        </p:nvSpPr>
        <p:spPr>
          <a:xfrm>
            <a:off x="4427984" y="1124744"/>
            <a:ext cx="4176464" cy="1008112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Batang" pitchFamily="18" charset="-127"/>
              </a:rPr>
              <a:t>Distance: 6500 light years (2 </a:t>
            </a:r>
            <a:r>
              <a:rPr lang="en-US" altLang="zh-CN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Batang" pitchFamily="18" charset="-127"/>
              </a:rPr>
              <a:t>kpc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Batang" pitchFamily="18" charset="-127"/>
              </a:rPr>
              <a:t>)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Batang" pitchFamily="18" charset="-127"/>
              </a:rPr>
              <a:t>Center: Neutron Star  (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Batang" pitchFamily="18" charset="-127"/>
              </a:rPr>
              <a:t>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Batang" pitchFamily="18" charset="-127"/>
              </a:rPr>
              <a:t>R~30 km)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Batang" pitchFamily="18" charset="-127"/>
              </a:rPr>
              <a:t>Progenitor :  M ~ 10 solar masses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Batang" pitchFamily="18" charset="-127"/>
            </a:endParaRPr>
          </a:p>
        </p:txBody>
      </p:sp>
      <p:sp>
        <p:nvSpPr>
          <p:cNvPr id="14" name="内容占位符 3"/>
          <p:cNvSpPr txBox="1">
            <a:spLocks/>
          </p:cNvSpPr>
          <p:nvPr/>
        </p:nvSpPr>
        <p:spPr>
          <a:xfrm>
            <a:off x="3203848" y="5733256"/>
            <a:ext cx="2880320" cy="792088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Red</a:t>
            </a:r>
            <a:r>
              <a:rPr lang="zh-CN" altLang="en-US" sz="2000" b="1" dirty="0" smtClean="0">
                <a:solidFill>
                  <a:srgbClr val="C000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r>
              <a:rPr lang="en-US" altLang="zh-CN" sz="2000" b="1" dirty="0" smtClean="0">
                <a:solidFill>
                  <a:srgbClr val="C000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Optical (Hubble)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dirty="0" smtClean="0">
                <a:solidFill>
                  <a:srgbClr val="3333FF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Blue</a:t>
            </a:r>
            <a:r>
              <a:rPr lang="zh-CN" altLang="en-US" sz="2000" b="1" dirty="0" smtClean="0">
                <a:solidFill>
                  <a:srgbClr val="3333FF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r>
              <a:rPr lang="en-US" altLang="zh-CN" sz="2000" b="1" dirty="0" smtClean="0">
                <a:solidFill>
                  <a:srgbClr val="3333FF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X-Ray</a:t>
            </a:r>
            <a:r>
              <a:rPr lang="zh-CN" altLang="en-US" sz="2000" b="1" dirty="0" smtClean="0">
                <a:solidFill>
                  <a:srgbClr val="3333FF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000" b="1" dirty="0" smtClean="0">
                <a:solidFill>
                  <a:srgbClr val="3333FF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(Chandra)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  <a:endParaRPr lang="de-DE" b="1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181772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Stellar Collapse and SN Explosion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88032" y="935709"/>
            <a:ext cx="4176464" cy="4968618"/>
            <a:chOff x="288032" y="935709"/>
            <a:chExt cx="4176464" cy="4968618"/>
          </a:xfrm>
        </p:grpSpPr>
        <p:sp>
          <p:nvSpPr>
            <p:cNvPr id="6" name="Oval 10" descr="C:\vortrag\material\usedpics\star1.tif"/>
            <p:cNvSpPr>
              <a:spLocks noChangeAspect="1" noChangeArrowheads="1"/>
            </p:cNvSpPr>
            <p:nvPr/>
          </p:nvSpPr>
          <p:spPr bwMode="auto">
            <a:xfrm>
              <a:off x="936104" y="2015993"/>
              <a:ext cx="2880320" cy="2879990"/>
            </a:xfrm>
            <a:prstGeom prst="ellipse">
              <a:avLst/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>
              <a:off x="936104" y="5400329"/>
              <a:ext cx="2880320" cy="503998"/>
            </a:xfrm>
            <a:prstGeom prst="wedgeRectCallout">
              <a:avLst>
                <a:gd name="adj1" fmla="val -727"/>
                <a:gd name="adj2" fmla="val -430653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 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88032" y="935709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400" b="1" dirty="0" smtClean="0"/>
                <a:t>Main-sequence star</a:t>
              </a:r>
              <a:endParaRPr lang="en-US" sz="2400" b="1" dirty="0"/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4680521" y="936396"/>
            <a:ext cx="4176464" cy="5255971"/>
            <a:chOff x="4680521" y="936396"/>
            <a:chExt cx="4176464" cy="5255971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4680521" y="936396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dirty="0" smtClean="0"/>
                <a:t>Helium-burning star</a:t>
              </a:r>
              <a:endParaRPr lang="en-US" sz="2400" b="1" dirty="0"/>
            </a:p>
          </p:txBody>
        </p:sp>
        <p:sp>
          <p:nvSpPr>
            <p:cNvPr id="11" name="Oval 4" descr="C:\vortrag\material\usedpics\star2.tif"/>
            <p:cNvSpPr>
              <a:spLocks noChangeAspect="1" noChangeArrowheads="1"/>
            </p:cNvSpPr>
            <p:nvPr/>
          </p:nvSpPr>
          <p:spPr bwMode="auto">
            <a:xfrm>
              <a:off x="5040572" y="1727747"/>
              <a:ext cx="3456384" cy="3455988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4968562" y="5400380"/>
              <a:ext cx="1728000" cy="791987"/>
            </a:xfrm>
            <a:prstGeom prst="wedgeRectCallout">
              <a:avLst>
                <a:gd name="adj1" fmla="val 52525"/>
                <a:gd name="adj2" fmla="val -28951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6840761" y="5400380"/>
              <a:ext cx="1728192" cy="791987"/>
            </a:xfrm>
            <a:prstGeom prst="wedgeRectCallout">
              <a:avLst>
                <a:gd name="adj1" fmla="val -43280"/>
                <a:gd name="adj2" fmla="val -201159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452320" y="33265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©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Raffelt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108000" y="980728"/>
            <a:ext cx="4464000" cy="5544616"/>
            <a:chOff x="237767" y="935997"/>
            <a:chExt cx="4464000" cy="5544616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288033" y="935997"/>
              <a:ext cx="41779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dirty="0"/>
                <a:t>Onion structure</a:t>
              </a:r>
            </a:p>
          </p:txBody>
        </p:sp>
        <p:sp>
          <p:nvSpPr>
            <p:cNvPr id="12" name="Oval 17" descr="C:\PICS\mysketches\bigstar.jpg"/>
            <p:cNvSpPr>
              <a:spLocks noChangeAspect="1" noChangeArrowheads="1"/>
            </p:cNvSpPr>
            <p:nvPr/>
          </p:nvSpPr>
          <p:spPr bwMode="auto">
            <a:xfrm>
              <a:off x="237767" y="1512061"/>
              <a:ext cx="4464000" cy="4461988"/>
            </a:xfrm>
            <a:prstGeom prst="ellipse">
              <a:avLst/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1080022" y="4860619"/>
              <a:ext cx="2592288" cy="1619994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Degenerate iron core: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</a:t>
              </a: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r</a:t>
              </a: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9</a:t>
              </a:r>
              <a:r>
                <a:rPr lang="en-US" sz="2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g cm</a:t>
              </a:r>
              <a:r>
                <a:rPr lang="en-US" sz="2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-</a:t>
              </a:r>
              <a:r>
                <a:rPr lang="en-US" sz="2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3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T     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K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2400" b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sz="2000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1.5 </a:t>
              </a:r>
              <a:r>
                <a:rPr lang="en-US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M</a:t>
              </a:r>
              <a:r>
                <a:rPr lang="en-US" sz="2400" b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sun</a:t>
              </a:r>
              <a:endParaRPr lang="en-US" sz="2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endParaRPr>
            </a:p>
            <a:p>
              <a:pPr algn="l">
                <a:buFont typeface="Symbol" pitchFamily="18" charset="2"/>
                <a:buNone/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US" sz="2400" b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sz="2400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en-US" sz="1600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8000 km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32"/>
          <p:cNvGrpSpPr/>
          <p:nvPr/>
        </p:nvGrpSpPr>
        <p:grpSpPr>
          <a:xfrm>
            <a:off x="1619672" y="908720"/>
            <a:ext cx="7238773" cy="4608640"/>
            <a:chOff x="1618212" y="935637"/>
            <a:chExt cx="7238773" cy="4608640"/>
          </a:xfrm>
        </p:grpSpPr>
        <p:grpSp>
          <p:nvGrpSpPr>
            <p:cNvPr id="4" name="Group 29"/>
            <p:cNvGrpSpPr/>
            <p:nvPr/>
          </p:nvGrpSpPr>
          <p:grpSpPr>
            <a:xfrm>
              <a:off x="1618212" y="2152983"/>
              <a:ext cx="4678067" cy="3311525"/>
              <a:chOff x="1584092" y="2159807"/>
              <a:chExt cx="4678067" cy="3311525"/>
            </a:xfrm>
            <a:solidFill>
              <a:srgbClr val="808080">
                <a:alpha val="75000"/>
              </a:srgbClr>
            </a:solidFill>
          </p:grpSpPr>
          <p:sp>
            <p:nvSpPr>
              <p:cNvPr id="8" name="Chord 26"/>
              <p:cNvSpPr/>
              <p:nvPr/>
            </p:nvSpPr>
            <p:spPr>
              <a:xfrm>
                <a:off x="1584092" y="3055730"/>
                <a:ext cx="1512000" cy="1512000"/>
              </a:xfrm>
              <a:prstGeom prst="chord">
                <a:avLst>
                  <a:gd name="adj1" fmla="val 6207652"/>
                  <a:gd name="adj2" fmla="val 1545934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rapezoid 27"/>
              <p:cNvSpPr/>
              <p:nvPr/>
            </p:nvSpPr>
            <p:spPr>
              <a:xfrm rot="16200000">
                <a:off x="2555403" y="1764577"/>
                <a:ext cx="3311525" cy="4101986"/>
              </a:xfrm>
              <a:prstGeom prst="trapezoid">
                <a:avLst>
                  <a:gd name="adj" fmla="val 27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25" descr="C:\vortrag\material\usedpics\implosion.tif"/>
            <p:cNvSpPr>
              <a:spLocks noChangeAspect="1" noChangeArrowheads="1"/>
            </p:cNvSpPr>
            <p:nvPr/>
          </p:nvSpPr>
          <p:spPr bwMode="auto">
            <a:xfrm>
              <a:off x="5040572" y="2088277"/>
              <a:ext cx="3456397" cy="3456000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4680521" y="935637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dirty="0"/>
                <a:t>Collapse (implosion)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52320" y="33265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©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Raffelt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" y="181772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Stellar Collapse and SN Explosion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/>
          <p:cNvGrpSpPr/>
          <p:nvPr/>
        </p:nvGrpSpPr>
        <p:grpSpPr>
          <a:xfrm>
            <a:off x="3995936" y="1413338"/>
            <a:ext cx="4896545" cy="4895982"/>
            <a:chOff x="3995936" y="1700808"/>
            <a:chExt cx="4896545" cy="4895982"/>
          </a:xfrm>
        </p:grpSpPr>
        <p:pic>
          <p:nvPicPr>
            <p:cNvPr id="7" name="Picture 21" descr="C:\Users\Georg Raffelt\Desktop\shock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1700808"/>
              <a:ext cx="4896545" cy="4895982"/>
            </a:xfrm>
            <a:prstGeom prst="rect">
              <a:avLst/>
            </a:prstGeom>
            <a:solidFill>
              <a:schemeClr val="bg2">
                <a:lumMod val="75000"/>
                <a:alpha val="14000"/>
              </a:schemeClr>
            </a:solidFill>
            <a:extLst/>
          </p:spPr>
        </p:pic>
        <p:sp>
          <p:nvSpPr>
            <p:cNvPr id="15" name="Oval 23"/>
            <p:cNvSpPr>
              <a:spLocks noChangeArrowheads="1"/>
            </p:cNvSpPr>
            <p:nvPr/>
          </p:nvSpPr>
          <p:spPr bwMode="auto">
            <a:xfrm>
              <a:off x="6012160" y="3716470"/>
              <a:ext cx="864072" cy="863997"/>
            </a:xfrm>
            <a:prstGeom prst="ellipse">
              <a:avLst/>
            </a:prstGeom>
            <a:solidFill>
              <a:srgbClr val="4D4D4D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4499992" y="836712"/>
            <a:ext cx="4174848" cy="50399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 smtClean="0"/>
              <a:t>Neutrino-driven Explosion</a:t>
            </a:r>
            <a:endParaRPr lang="en-US" sz="2400" b="1" dirty="0"/>
          </a:p>
        </p:txBody>
      </p:sp>
      <p:pic>
        <p:nvPicPr>
          <p:cNvPr id="21" name="Picture 39" descr="C:\vortrag\material\usedpics\nuemiss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3816424" cy="381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7452320" y="33265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©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Raffelt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3" name="Group 25"/>
          <p:cNvGrpSpPr/>
          <p:nvPr/>
        </p:nvGrpSpPr>
        <p:grpSpPr>
          <a:xfrm>
            <a:off x="35319" y="980933"/>
            <a:ext cx="6408889" cy="4322193"/>
            <a:chOff x="287913" y="935996"/>
            <a:chExt cx="6408889" cy="4322193"/>
          </a:xfrm>
        </p:grpSpPr>
        <p:sp>
          <p:nvSpPr>
            <p:cNvPr id="10" name="Rectangle 29"/>
            <p:cNvSpPr>
              <a:spLocks noChangeArrowheads="1"/>
            </p:cNvSpPr>
            <p:nvPr/>
          </p:nvSpPr>
          <p:spPr bwMode="auto">
            <a:xfrm>
              <a:off x="287913" y="935996"/>
              <a:ext cx="4176464" cy="504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dirty="0"/>
                <a:t>Newborn Neutron Star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AutoShape 30"/>
                <p:cNvSpPr>
                  <a:spLocks noChangeArrowheads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solidFill>
                  <a:srgbClr val="4D4D4D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algn="ctr" defTabSz="921018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50 km</a:t>
                  </a:r>
                </a:p>
              </p:txBody>
            </p:sp>
          </mc:Choice>
          <mc:Fallback xmlns="">
            <p:sp>
              <p:nvSpPr>
                <p:cNvPr id="11" name="AutoShap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blipFill rotWithShape="1">
                  <a:blip r:embed="rId4" cstate="print"/>
                  <a:stretch>
                    <a:fillRect/>
                  </a:stretch>
                </a:blip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AutoShape 26"/>
            <p:cNvSpPr>
              <a:spLocks noChangeArrowheads="1"/>
            </p:cNvSpPr>
            <p:nvPr/>
          </p:nvSpPr>
          <p:spPr bwMode="auto">
            <a:xfrm rot="16200000">
              <a:off x="3240419" y="1772589"/>
              <a:ext cx="2808310" cy="4104456"/>
            </a:xfrm>
            <a:custGeom>
              <a:avLst/>
              <a:gdLst>
                <a:gd name="G0" fmla="+- 7548 0 0"/>
                <a:gd name="G1" fmla="+- 21600 0 7548"/>
                <a:gd name="G2" fmla="*/ 7548 1 2"/>
                <a:gd name="G3" fmla="+- 21600 0 G2"/>
                <a:gd name="G4" fmla="+/ 7548 21600 2"/>
                <a:gd name="G5" fmla="+/ G1 0 2"/>
                <a:gd name="G6" fmla="*/ 21600 21600 7548"/>
                <a:gd name="G7" fmla="*/ G6 1 2"/>
                <a:gd name="G8" fmla="+- 21600 0 G7"/>
                <a:gd name="G9" fmla="*/ 21600 1 2"/>
                <a:gd name="G10" fmla="+- 7548 0 G9"/>
                <a:gd name="G11" fmla="?: G10 G8 0"/>
                <a:gd name="G12" fmla="?: G10 G7 21600"/>
                <a:gd name="T0" fmla="*/ 17826 w 21600"/>
                <a:gd name="T1" fmla="*/ 10800 h 21600"/>
                <a:gd name="T2" fmla="*/ 10800 w 21600"/>
                <a:gd name="T3" fmla="*/ 21600 h 21600"/>
                <a:gd name="T4" fmla="*/ 3774 w 21600"/>
                <a:gd name="T5" fmla="*/ 10800 h 21600"/>
                <a:gd name="T6" fmla="*/ 10800 w 21600"/>
                <a:gd name="T7" fmla="*/ 0 h 21600"/>
                <a:gd name="T8" fmla="*/ 5574 w 21600"/>
                <a:gd name="T9" fmla="*/ 5574 h 21600"/>
                <a:gd name="T10" fmla="*/ 16026 w 21600"/>
                <a:gd name="T11" fmla="*/ 1602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548" y="21600"/>
                  </a:lnTo>
                  <a:lnTo>
                    <a:pt x="1405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alpha val="21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7"/>
            <p:cNvSpPr>
              <a:spLocks noChangeAspect="1" noChangeArrowheads="1"/>
            </p:cNvSpPr>
            <p:nvPr/>
          </p:nvSpPr>
          <p:spPr bwMode="auto">
            <a:xfrm>
              <a:off x="935150" y="2375837"/>
              <a:ext cx="2881202" cy="2882352"/>
            </a:xfrm>
            <a:prstGeom prst="ellipse">
              <a:avLst/>
            </a:prstGeom>
            <a:solidFill>
              <a:srgbClr val="4D4D4D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" name="Picture 30" descr="C:\vortrag\material\usedpics\explos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6016" y="3226624"/>
            <a:ext cx="1299495" cy="1299911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" y="181772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Stellar Collapse and SN Explosion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827584" y="5814070"/>
            <a:ext cx="2592288" cy="927298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Proto-Neutron Star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 3x10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14</a:t>
            </a:r>
            <a:r>
              <a:rPr lang="en-US" sz="2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 cm</a:t>
            </a:r>
            <a:r>
              <a:rPr lang="en-US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rPr>
              <a:t>-</a:t>
            </a:r>
            <a:r>
              <a:rPr lang="en-US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3</a:t>
            </a:r>
          </a:p>
          <a:p>
            <a:pPr algn="l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T    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 30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MeV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9" descr="C:\vortrag\material\usedpics\nuemiss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689" y="1916832"/>
            <a:ext cx="3816424" cy="381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5"/>
          <p:cNvGrpSpPr/>
          <p:nvPr/>
        </p:nvGrpSpPr>
        <p:grpSpPr>
          <a:xfrm>
            <a:off x="-36512" y="980933"/>
            <a:ext cx="4176464" cy="4322193"/>
            <a:chOff x="287913" y="935996"/>
            <a:chExt cx="4176464" cy="4322193"/>
          </a:xfrm>
        </p:grpSpPr>
        <p:sp>
          <p:nvSpPr>
            <p:cNvPr id="4" name="Rectangle 29"/>
            <p:cNvSpPr>
              <a:spLocks noChangeArrowheads="1"/>
            </p:cNvSpPr>
            <p:nvPr/>
          </p:nvSpPr>
          <p:spPr bwMode="auto">
            <a:xfrm>
              <a:off x="287913" y="935996"/>
              <a:ext cx="4176464" cy="504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dirty="0"/>
                <a:t>Newborn Neutron Star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AutoShape 30"/>
                <p:cNvSpPr>
                  <a:spLocks noChangeArrowheads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solidFill>
                  <a:srgbClr val="4D4D4D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algn="ctr" defTabSz="921018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50 km</a:t>
                  </a:r>
                </a:p>
              </p:txBody>
            </p:sp>
          </mc:Choice>
          <mc:Fallback xmlns="">
            <p:sp>
              <p:nvSpPr>
                <p:cNvPr id="5" name="AutoShap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blipFill rotWithShape="1">
                  <a:blip r:embed="rId3" cstate="print"/>
                  <a:stretch>
                    <a:fillRect/>
                  </a:stretch>
                </a:blip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27"/>
            <p:cNvSpPr>
              <a:spLocks noChangeAspect="1" noChangeArrowheads="1"/>
            </p:cNvSpPr>
            <p:nvPr/>
          </p:nvSpPr>
          <p:spPr bwMode="auto">
            <a:xfrm>
              <a:off x="935150" y="2375837"/>
              <a:ext cx="2881202" cy="2882352"/>
            </a:xfrm>
            <a:prstGeom prst="ellipse">
              <a:avLst/>
            </a:prstGeom>
            <a:solidFill>
              <a:srgbClr val="4D4D4D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755753" y="3572925"/>
            <a:ext cx="2520280" cy="50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sz="2400" b="1" dirty="0" smtClean="0">
                <a:solidFill>
                  <a:srgbClr val="4A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cooling </a:t>
            </a:r>
          </a:p>
          <a:p>
            <a:pPr algn="ctr"/>
            <a:r>
              <a:rPr lang="en-US" altLang="zh-CN" sz="2400" b="1" dirty="0" smtClean="0">
                <a:solidFill>
                  <a:srgbClr val="4A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diffusion</a:t>
            </a:r>
            <a:endParaRPr lang="en-US" sz="2400" b="1" dirty="0">
              <a:solidFill>
                <a:srgbClr val="4AD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067944" y="1124744"/>
            <a:ext cx="4896544" cy="5399815"/>
            <a:chOff x="3120" y="1159"/>
            <a:chExt cx="2880" cy="3199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120" y="1159"/>
              <a:ext cx="2880" cy="713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7530" tIns="48765" rIns="97530" bIns="48765"/>
            <a:lstStyle/>
            <a:p>
              <a:pPr algn="l" defTabSz="974725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Gravitational binding energy</a:t>
              </a:r>
            </a:p>
            <a:p>
              <a:pPr algn="l" defTabSz="974725">
                <a:lnSpc>
                  <a:spcPct val="130000"/>
                </a:lnSpc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</a:t>
              </a:r>
              <a:r>
                <a:rPr lang="en-US" sz="3200" baseline="-25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3 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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 10</a:t>
              </a:r>
              <a:r>
                <a:rPr lang="en-US" sz="3200" baseline="30000" dirty="0">
                  <a:solidFill>
                    <a:schemeClr val="bg1"/>
                  </a:solidFill>
                  <a:sym typeface="Symbol" pitchFamily="18" charset="2"/>
                </a:rPr>
                <a:t>53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 erg    17% M</a:t>
              </a:r>
              <a:r>
                <a:rPr lang="en-US" sz="2400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SUN 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c</a:t>
              </a:r>
              <a:r>
                <a:rPr lang="en-US" sz="3200" baseline="30000" dirty="0">
                  <a:solidFill>
                    <a:schemeClr val="bg1"/>
                  </a:solidFill>
                  <a:sym typeface="Symbol" pitchFamily="18" charset="2"/>
                </a:rPr>
                <a:t>2</a:t>
              </a:r>
              <a:endParaRPr lang="de-DE" altLang="zh-CN" sz="3200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120" y="1915"/>
              <a:ext cx="2880" cy="114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7530" tIns="48765" rIns="97530" bIns="48765" anchor="ctr"/>
            <a:lstStyle/>
            <a:p>
              <a:pPr algn="l" defTabSz="974725"/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This shows up as  </a:t>
              </a:r>
            </a:p>
            <a:p>
              <a:pPr algn="l" defTabSz="974725"/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99%    Neutrinos		</a:t>
              </a:r>
            </a:p>
            <a:p>
              <a:pPr algn="l" defTabSz="974725"/>
              <a:r>
                <a:rPr 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</a:t>
              </a: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1%    Kinetic energy of explosion</a:t>
              </a:r>
            </a:p>
            <a:p>
              <a:pPr algn="l" defTabSz="974725"/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     (1% of this into cosmic rays) </a:t>
              </a:r>
            </a:p>
            <a:p>
              <a:pPr algn="l" defTabSz="974725"/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0.01%  Photons, outshine host galaxy</a:t>
              </a:r>
              <a:endParaRPr lang="de-DE" altLang="zh-CN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-122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120" y="3110"/>
              <a:ext cx="2880" cy="124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7530" tIns="48765" rIns="97530" bIns="48765" anchor="ctr"/>
            <a:lstStyle/>
            <a:p>
              <a:pPr algn="l" defTabSz="974725"/>
              <a:r>
                <a:rPr lang="en-US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Neutrino luminosity</a:t>
              </a:r>
            </a:p>
            <a:p>
              <a:pPr algn="l" defTabSz="974725"/>
              <a:endParaRPr lang="en-US" sz="7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l" defTabSz="974725"/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</a:t>
              </a:r>
              <a:r>
                <a:rPr lang="en-US" sz="2400" b="1" dirty="0"/>
                <a:t> </a:t>
              </a:r>
              <a:r>
                <a:rPr lang="en-US" sz="2400" b="1" dirty="0" err="1"/>
                <a:t>L</a:t>
              </a:r>
              <a:r>
                <a:rPr lang="en-US" sz="3200" b="1" baseline="-25000" dirty="0" err="1">
                  <a:latin typeface="Symbol" pitchFamily="18" charset="2"/>
                </a:rPr>
                <a:t>n</a:t>
              </a:r>
              <a:r>
                <a:rPr lang="en-US" sz="2400" b="1" baseline="-25000" dirty="0"/>
                <a:t>  </a:t>
              </a:r>
              <a:r>
                <a:rPr lang="en-US" sz="2000" b="1" baseline="-25000" dirty="0"/>
                <a:t> </a:t>
              </a: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  </a:t>
              </a: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 </a:t>
              </a:r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</a:t>
              </a: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 10</a:t>
              </a:r>
              <a:r>
                <a:rPr lang="en-US" sz="3200" b="1" baseline="30000" dirty="0">
                  <a:sym typeface="Symbol" pitchFamily="18" charset="2"/>
                </a:rPr>
                <a:t>53</a:t>
              </a: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 erg / 3 sec</a:t>
              </a:r>
            </a:p>
            <a:p>
              <a:pPr algn="l" defTabSz="974725"/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            </a:t>
              </a: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 </a:t>
              </a:r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</a:t>
              </a: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 10</a:t>
              </a:r>
              <a:r>
                <a:rPr lang="en-US" sz="3200" b="1" baseline="30000" dirty="0">
                  <a:sym typeface="Symbol" pitchFamily="18" charset="2"/>
                </a:rPr>
                <a:t>19</a:t>
              </a:r>
              <a:r>
                <a:rPr lang="en-US" sz="2400" b="1" dirty="0">
                  <a:sym typeface="Symbol" pitchFamily="18" charset="2"/>
                </a:rPr>
                <a:t> </a:t>
              </a: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</a:t>
              </a:r>
              <a:r>
                <a:rPr lang="en-US" sz="24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SUN</a:t>
              </a:r>
            </a:p>
            <a:p>
              <a:pPr algn="l" defTabSz="974725"/>
              <a:endParaRPr lang="en-US" sz="7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l" defTabSz="974725"/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While it lasts, outshines the entire</a:t>
              </a:r>
            </a:p>
            <a:p>
              <a:pPr algn="l" defTabSz="974725"/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visible universe</a:t>
              </a:r>
              <a:endParaRPr lang="de-DE" altLang="zh-CN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52320" y="33265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©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Raffelt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" y="181772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Stellar Collapse and SN Explosion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27584" y="5814070"/>
            <a:ext cx="2592288" cy="927298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Proto-Neutron Star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 3x10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14</a:t>
            </a:r>
            <a:r>
              <a:rPr lang="en-US" sz="2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g cm</a:t>
            </a:r>
            <a:r>
              <a:rPr lang="en-US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rPr>
              <a:t>-</a:t>
            </a:r>
            <a:r>
              <a:rPr lang="en-US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3</a:t>
            </a:r>
          </a:p>
          <a:p>
            <a:pPr algn="l">
              <a:buFont typeface="Symbol" pitchFamily="18" charset="2"/>
              <a:buNone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T    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 30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MeV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Georg Raffelt\Desktop\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24273"/>
            <a:ext cx="4059744" cy="238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4202049" cy="340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933056"/>
            <a:ext cx="489804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79712" y="4437162"/>
            <a:ext cx="1440160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altLang="zh-CN" b="1" dirty="0" err="1" smtClean="0">
                <a:solidFill>
                  <a:srgbClr val="FF0000"/>
                </a:solidFill>
              </a:rPr>
              <a:t>Raffelt</a:t>
            </a:r>
            <a:r>
              <a:rPr lang="en-US" altLang="zh-CN" b="1" dirty="0" smtClean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1996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0728"/>
            <a:ext cx="4716012" cy="2925409"/>
          </a:xfrm>
          <a:prstGeom prst="rect">
            <a:avLst/>
          </a:prstGeom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83568" y="1052736"/>
            <a:ext cx="2088232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altLang="zh-CN" sz="1400" b="1" dirty="0" err="1" smtClean="0">
                <a:solidFill>
                  <a:srgbClr val="FF0000"/>
                </a:solidFill>
              </a:rPr>
              <a:t>Kitaura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, </a:t>
            </a:r>
            <a:r>
              <a:rPr lang="en-US" altLang="zh-CN" sz="1400" b="1" dirty="0" err="1" smtClean="0">
                <a:solidFill>
                  <a:srgbClr val="FF0000"/>
                </a:solidFill>
              </a:rPr>
              <a:t>Janka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 &amp; </a:t>
            </a:r>
            <a:r>
              <a:rPr lang="en-US" altLang="zh-CN" sz="1400" b="1" dirty="0" err="1" smtClean="0">
                <a:solidFill>
                  <a:srgbClr val="FF0000"/>
                </a:solidFill>
              </a:rPr>
              <a:t>Hillebrandt</a:t>
            </a:r>
            <a:endParaRPr lang="en-US" altLang="zh-CN" sz="1400" b="1" dirty="0" smtClean="0">
              <a:solidFill>
                <a:srgbClr val="FF0000"/>
              </a:solidFill>
            </a:endParaRPr>
          </a:p>
          <a:p>
            <a:r>
              <a:rPr lang="en-US" altLang="zh-CN" sz="1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FF0000"/>
                </a:solidFill>
              </a:rPr>
              <a:t>astro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-ph/0512065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" y="181772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Supernova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 Neutrinos: Theoretical </a:t>
            </a:r>
            <a:r>
              <a:rPr lang="en-US" altLang="zh-CN" sz="2800" b="1" dirty="0" smtClean="0">
                <a:latin typeface="Trebuchet MS" pitchFamily="34" charset="0"/>
                <a:ea typeface="黑体" pitchFamily="49" charset="-122"/>
                <a:cs typeface="+mj-cs"/>
              </a:rPr>
              <a:t>P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redictions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/>
          <p:nvPr/>
        </p:nvGrpSpPr>
        <p:grpSpPr>
          <a:xfrm>
            <a:off x="4608512" y="-493"/>
            <a:ext cx="4608513" cy="6911975"/>
            <a:chOff x="4608512" y="-493"/>
            <a:chExt cx="4608513" cy="6911975"/>
          </a:xfrm>
        </p:grpSpPr>
        <p:pic>
          <p:nvPicPr>
            <p:cNvPr id="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Supernova 1987A</a:t>
              </a:r>
            </a:p>
            <a:p>
              <a:pPr algn="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23 February 1987</a:t>
              </a:r>
            </a:p>
            <a:p>
              <a:pPr algn="r"/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3892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Sanduleak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- 69 202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36504" y="4509120"/>
            <a:ext cx="4644008" cy="648072"/>
          </a:xfrm>
        </p:spPr>
        <p:txBody>
          <a:bodyPr>
            <a:noAutofit/>
          </a:bodyPr>
          <a:lstStyle/>
          <a:p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Large </a:t>
            </a:r>
            <a:r>
              <a:rPr lang="en-US" altLang="zh-CN" sz="2000" b="1" dirty="0" err="1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Magellanic</a:t>
            </a: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Cloud SN 1987A</a:t>
            </a:r>
            <a:endParaRPr lang="zh-CN" altLang="en-US" sz="24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0" name="内容占位符 3"/>
          <p:cNvSpPr txBox="1">
            <a:spLocks/>
          </p:cNvSpPr>
          <p:nvPr/>
        </p:nvSpPr>
        <p:spPr>
          <a:xfrm>
            <a:off x="4860032" y="5301208"/>
            <a:ext cx="4032448" cy="1368152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Distance</a:t>
            </a:r>
            <a:r>
              <a:rPr lang="zh-CN" altLang="en-US" sz="16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r>
              <a:rPr lang="en-US" altLang="zh-CN" sz="16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165 000</a:t>
            </a:r>
            <a:r>
              <a:rPr lang="zh-CN" altLang="en-US" sz="16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16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light yrs (50 </a:t>
            </a:r>
            <a:r>
              <a:rPr lang="en-US" altLang="zh-CN" sz="1600" b="1" dirty="0" err="1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kpc</a:t>
            </a:r>
            <a:r>
              <a:rPr lang="en-US" altLang="zh-CN" sz="16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Center</a:t>
            </a:r>
            <a:r>
              <a:rPr lang="zh-CN" altLang="en-US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r>
              <a:rPr lang="en-US" altLang="zh-CN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Neutron Star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              (expected, but not found)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Progenitor</a:t>
            </a:r>
            <a:r>
              <a:rPr lang="zh-CN" altLang="en-US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： </a:t>
            </a:r>
            <a:r>
              <a:rPr lang="en-US" altLang="zh-CN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M ~ 18</a:t>
            </a:r>
            <a:r>
              <a:rPr lang="zh-CN" altLang="en-US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solar masses</a:t>
            </a:r>
            <a:endParaRPr lang="zh-CN" altLang="en-US" b="1" dirty="0"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  <a:endParaRPr lang="de-DE" b="1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Pauli’s Neutrino Hypothesis</a:t>
            </a:r>
            <a:endParaRPr lang="zh-CN" altLang="en-US" sz="2800" b="1" dirty="0"/>
          </a:p>
        </p:txBody>
      </p:sp>
      <p:pic>
        <p:nvPicPr>
          <p:cNvPr id="7" name="Picture 4" descr="C:\Users\Georg Raffelt\Desktop\b1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2088232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Georg Raffelt\Desktop\b2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320000" cy="273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Georg Raffelt\Desktop\b3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8680"/>
            <a:ext cx="2016224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398174" y="3501244"/>
            <a:ext cx="2088230" cy="295137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Niels</a:t>
            </a:r>
            <a:r>
              <a:rPr lang="en-US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Bohr</a:t>
            </a:r>
          </a:p>
          <a:p>
            <a:pPr defTabSz="914400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(1885-1962)</a:t>
            </a:r>
          </a:p>
          <a:p>
            <a:pPr defTabSz="914400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Nobel Prize 1922</a:t>
            </a:r>
          </a:p>
          <a:p>
            <a:pPr defTabSz="914400"/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defTabSz="914400"/>
            <a:r>
              <a:rPr lang="en-US" sz="2000" dirty="0">
                <a:solidFill>
                  <a:srgbClr val="FFFF00"/>
                </a:solidFill>
                <a:latin typeface="+mn-lt"/>
              </a:rPr>
              <a:t>Energy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not</a:t>
            </a:r>
          </a:p>
          <a:p>
            <a:pPr defTabSz="914400"/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conserved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in</a:t>
            </a:r>
          </a:p>
          <a:p>
            <a:pPr defTabSz="914400"/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the </a:t>
            </a: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quantum</a:t>
            </a:r>
          </a:p>
          <a:p>
            <a:pPr defTabSz="914400"/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domain</a:t>
            </a:r>
            <a:r>
              <a:rPr lang="en-GB" sz="2000" dirty="0">
                <a:solidFill>
                  <a:srgbClr val="FFFF00"/>
                </a:solidFill>
                <a:latin typeface="+mn-lt"/>
              </a:rPr>
              <a:t>?</a:t>
            </a:r>
          </a:p>
        </p:txBody>
      </p:sp>
      <p:sp>
        <p:nvSpPr>
          <p:cNvPr id="13" name="Rectangle 3"/>
          <p:cNvSpPr/>
          <p:nvPr/>
        </p:nvSpPr>
        <p:spPr>
          <a:xfrm>
            <a:off x="165864" y="3501008"/>
            <a:ext cx="2160300" cy="295160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660232" y="2492896"/>
            <a:ext cx="1440160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003399"/>
                </a:solidFill>
              </a:rPr>
              <a:t>“Neutron”</a:t>
            </a:r>
          </a:p>
          <a:p>
            <a:pPr algn="ctr"/>
            <a:r>
              <a:rPr lang="en-US" sz="1600" b="1" dirty="0">
                <a:solidFill>
                  <a:srgbClr val="003399"/>
                </a:solidFill>
              </a:rPr>
              <a:t>(1930)</a:t>
            </a:r>
          </a:p>
        </p:txBody>
      </p:sp>
      <p:pic>
        <p:nvPicPr>
          <p:cNvPr id="16" name="Picture 14" descr="C:\Users\Georg Raffelt\Desktop\b4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1008"/>
            <a:ext cx="2160000" cy="295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572000" y="3501008"/>
            <a:ext cx="2087690" cy="2952328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Wolfgang Pauli</a:t>
            </a:r>
          </a:p>
          <a:p>
            <a:r>
              <a:rPr lang="en-US" sz="2000" b="0" dirty="0">
                <a:solidFill>
                  <a:schemeClr val="bg1"/>
                </a:solidFill>
              </a:rPr>
              <a:t>(</a:t>
            </a:r>
            <a:r>
              <a:rPr lang="en-US" sz="2000" b="0" dirty="0" smtClean="0">
                <a:solidFill>
                  <a:schemeClr val="bg1"/>
                </a:solidFill>
              </a:rPr>
              <a:t>1900–1958</a:t>
            </a:r>
            <a:r>
              <a:rPr lang="en-US" sz="2000" b="0" dirty="0">
                <a:solidFill>
                  <a:schemeClr val="bg1"/>
                </a:solidFill>
              </a:rPr>
              <a:t>)</a:t>
            </a:r>
          </a:p>
          <a:p>
            <a:r>
              <a:rPr lang="en-US" sz="2000" b="0" dirty="0">
                <a:solidFill>
                  <a:schemeClr val="bg1"/>
                </a:solidFill>
              </a:rPr>
              <a:t>Nobel Prize </a:t>
            </a:r>
            <a:r>
              <a:rPr lang="en-US" sz="2000" b="0" dirty="0" smtClean="0">
                <a:solidFill>
                  <a:schemeClr val="bg1"/>
                </a:solidFill>
              </a:rPr>
              <a:t>1945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altLang="zh-CN" sz="2000" dirty="0" smtClean="0">
                <a:solidFill>
                  <a:srgbClr val="FFFFFF"/>
                </a:solidFill>
                <a:ea typeface="宋体" charset="-122"/>
              </a:rPr>
              <a:t>there exist in the </a:t>
            </a:r>
          </a:p>
          <a:p>
            <a:r>
              <a:rPr lang="en-US" altLang="zh-CN" sz="2000" dirty="0" smtClean="0">
                <a:solidFill>
                  <a:srgbClr val="FFFFFF"/>
                </a:solidFill>
                <a:ea typeface="宋体" charset="-122"/>
              </a:rPr>
              <a:t>nuclei electrically </a:t>
            </a:r>
          </a:p>
          <a:p>
            <a:r>
              <a:rPr lang="en-US" altLang="zh-CN" sz="2000" dirty="0" smtClean="0">
                <a:solidFill>
                  <a:srgbClr val="FFFFFF"/>
                </a:solidFill>
                <a:ea typeface="宋体" charset="-122"/>
              </a:rPr>
              <a:t>neutral particles, </a:t>
            </a:r>
          </a:p>
          <a:p>
            <a:r>
              <a:rPr lang="en-US" altLang="zh-CN" sz="2000" dirty="0" smtClean="0">
                <a:solidFill>
                  <a:srgbClr val="FFFFFF"/>
                </a:solidFill>
                <a:ea typeface="宋体" charset="-122"/>
              </a:rPr>
              <a:t>that I call neutrons</a:t>
            </a:r>
            <a:endParaRPr lang="en-US" sz="2000" b="0" dirty="0">
              <a:solidFill>
                <a:srgbClr val="FFFFFF"/>
              </a:solidFill>
            </a:endParaRPr>
          </a:p>
        </p:txBody>
      </p:sp>
      <p:pic>
        <p:nvPicPr>
          <p:cNvPr id="18" name="图片 17" descr="180px-Niels_Boh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864" y="3501008"/>
            <a:ext cx="2173888" cy="29757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23312" y="6432376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331640" y="2636912"/>
            <a:ext cx="1008112" cy="71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003399"/>
                </a:solidFill>
              </a:rPr>
              <a:t>?</a:t>
            </a:r>
            <a:endParaRPr lang="en-US" sz="3200" b="1" dirty="0">
              <a:solidFill>
                <a:srgbClr val="003399"/>
              </a:solidFill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7848872" y="2132856"/>
            <a:ext cx="1331640" cy="86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 dirty="0">
                <a:solidFill>
                  <a:srgbClr val="CC0000"/>
                </a:solidFill>
              </a:rPr>
              <a:t>“Neutrino”</a:t>
            </a:r>
          </a:p>
          <a:p>
            <a:pPr algn="ctr"/>
            <a:r>
              <a:rPr lang="en-US" sz="1400" b="1" dirty="0">
                <a:solidFill>
                  <a:srgbClr val="CC0000"/>
                </a:solidFill>
              </a:rPr>
              <a:t>(E</a:t>
            </a:r>
            <a:r>
              <a:rPr lang="en-US" sz="1400" b="1" dirty="0" smtClean="0">
                <a:solidFill>
                  <a:srgbClr val="CC0000"/>
                </a:solidFill>
              </a:rPr>
              <a:t>. Fermi,</a:t>
            </a:r>
          </a:p>
          <a:p>
            <a:pPr algn="ctr"/>
            <a:r>
              <a:rPr lang="en-US" sz="1400" b="1" dirty="0" smtClean="0">
                <a:solidFill>
                  <a:srgbClr val="CC0000"/>
                </a:solidFill>
              </a:rPr>
              <a:t>1933)</a:t>
            </a:r>
            <a:endParaRPr lang="en-US" sz="1400" b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Supernova Neutrinos</a:t>
            </a:r>
            <a:r>
              <a:rPr lang="en-US" altLang="zh-CN" sz="2800" b="1" noProof="0" dirty="0" smtClean="0">
                <a:latin typeface="Trebuchet MS" pitchFamily="34" charset="0"/>
                <a:ea typeface="黑体" pitchFamily="49" charset="-122"/>
                <a:cs typeface="+mj-cs"/>
              </a:rPr>
              <a:t>:</a:t>
            </a:r>
            <a:r>
              <a:rPr lang="zh-CN" altLang="en-US" sz="2800" b="1" noProof="0" dirty="0" smtClean="0">
                <a:latin typeface="Trebuchet MS" pitchFamily="34" charset="0"/>
                <a:ea typeface="黑体" pitchFamily="49" charset="-122"/>
                <a:cs typeface="+mj-cs"/>
              </a:rPr>
              <a:t> </a:t>
            </a:r>
            <a:r>
              <a:rPr lang="en-US" altLang="zh-CN" sz="2800" b="1" noProof="0" dirty="0" smtClean="0">
                <a:latin typeface="Trebuchet MS" pitchFamily="34" charset="0"/>
                <a:ea typeface="黑体" pitchFamily="49" charset="-122"/>
                <a:cs typeface="+mj-cs"/>
              </a:rPr>
              <a:t>SN 1987A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33980" y="1125538"/>
          <a:ext cx="4268787" cy="27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1" name="CorelPhotoPaint.Image.9" r:id="rId3" imgW="2720115" imgH="1767619" progId="">
                  <p:embed/>
                </p:oleObj>
              </mc:Choice>
              <mc:Fallback>
                <p:oleObj name="CorelPhotoPaint.Image.9" r:id="rId3" imgW="2720115" imgH="176761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80" y="1125538"/>
                        <a:ext cx="4268787" cy="2790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C:\Users\Georg Raffelt\Desktop\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239706" cy="54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464496" y="6179002"/>
            <a:ext cx="3563888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b="1" dirty="0"/>
              <a:t>Hirata et al., </a:t>
            </a:r>
            <a:r>
              <a:rPr lang="en-US" b="1" dirty="0" err="1"/>
              <a:t>PRD</a:t>
            </a:r>
            <a:r>
              <a:rPr lang="en-US" b="1" dirty="0"/>
              <a:t> 38 (1988) 448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32360"/>
            <a:ext cx="4248472" cy="2520280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55776" y="5157192"/>
            <a:ext cx="201622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l" defTabSz="921018"/>
            <a:r>
              <a:rPr lang="en-US" b="1" dirty="0" smtClean="0"/>
              <a:t>Arnett </a:t>
            </a:r>
            <a:r>
              <a:rPr lang="en-US" b="1" i="1" dirty="0"/>
              <a:t>et al.,</a:t>
            </a:r>
          </a:p>
          <a:p>
            <a:pPr algn="l" defTabSz="921018"/>
            <a:r>
              <a:rPr lang="en-US" b="1" dirty="0" err="1"/>
              <a:t>ARAA</a:t>
            </a:r>
            <a:r>
              <a:rPr lang="en-US" b="1" dirty="0"/>
              <a:t> 27 (1989)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org Raffelt\Desktop\sig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80728"/>
            <a:ext cx="3902968" cy="5585282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07112" y="980728"/>
            <a:ext cx="4896544" cy="151169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Kamiokande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-II (Japan):</a:t>
            </a:r>
            <a:endParaRPr lang="en-US" altLang="zh-CN" sz="2400" b="1" dirty="0" smtClean="0">
              <a:solidFill>
                <a:schemeClr val="bg1"/>
              </a:solidFill>
              <a:latin typeface="Trebuchet MS" pitchFamily="34" charset="0"/>
              <a:ea typeface="黑体" pitchFamily="49" charset="-122"/>
            </a:endParaRP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Water Cherenkov 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(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2,140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ton)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Clock Uncertainty</a:t>
            </a:r>
            <a:r>
              <a:rPr lang="zh-CN" altLang="en-US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rgbClr val="51DD58"/>
                </a:solidFill>
                <a:latin typeface="Trebuchet MS" pitchFamily="34" charset="0"/>
                <a:ea typeface="黑体" pitchFamily="49" charset="-122"/>
              </a:rPr>
              <a:t>±</a:t>
            </a:r>
            <a:r>
              <a:rPr lang="en-US" altLang="zh-CN" sz="2400" b="1" dirty="0" smtClean="0">
                <a:solidFill>
                  <a:srgbClr val="51DD58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 1 min</a:t>
            </a:r>
            <a:endParaRPr lang="de-DE" altLang="zh-CN" sz="3200" dirty="0">
              <a:solidFill>
                <a:srgbClr val="51DD58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07504" y="2636912"/>
            <a:ext cx="4896544" cy="1511695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Irvine-Michigan-Brookhaven (US):</a:t>
            </a:r>
            <a:endParaRPr lang="en-US" altLang="zh-CN" sz="24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Water Cherenkov (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6,800</a:t>
            </a:r>
            <a:r>
              <a:rPr lang="zh-CN" altLang="en-US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ton)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Clock Uncertainty </a:t>
            </a:r>
            <a:r>
              <a:rPr lang="en-US" altLang="zh-CN" sz="2400" b="1" dirty="0" smtClean="0">
                <a:solidFill>
                  <a:srgbClr val="51DD58"/>
                </a:solidFill>
                <a:latin typeface="Trebuchet MS" pitchFamily="34" charset="0"/>
                <a:ea typeface="黑体" pitchFamily="49" charset="-122"/>
              </a:rPr>
              <a:t>±</a:t>
            </a:r>
            <a:r>
              <a:rPr lang="en-US" altLang="zh-CN" sz="2400" b="1" dirty="0" smtClean="0">
                <a:solidFill>
                  <a:srgbClr val="51DD58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50</a:t>
            </a:r>
            <a:r>
              <a:rPr lang="zh-CN" altLang="en-US" sz="2400" b="1" dirty="0" smtClean="0">
                <a:solidFill>
                  <a:srgbClr val="51DD58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400" b="1" dirty="0" smtClean="0">
                <a:solidFill>
                  <a:srgbClr val="51DD58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ms</a:t>
            </a:r>
            <a:endParaRPr lang="de-DE" altLang="zh-CN" sz="3200" dirty="0">
              <a:solidFill>
                <a:srgbClr val="51DD58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07504" y="4293096"/>
            <a:ext cx="4896544" cy="15116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 err="1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Baksan</a:t>
            </a:r>
            <a:r>
              <a:rPr lang="zh-CN" altLang="en-US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LST (Soviet Union):</a:t>
            </a:r>
            <a:endParaRPr lang="en-US" altLang="zh-CN" sz="24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Liquid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Scintillator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 (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200</a:t>
            </a:r>
            <a:r>
              <a:rPr lang="zh-CN" altLang="en-US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ton)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Clock Uncertainty</a:t>
            </a:r>
            <a:r>
              <a:rPr lang="zh-CN" altLang="en-US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rgbClr val="51DD58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+2/-54</a:t>
            </a:r>
            <a:r>
              <a:rPr lang="zh-CN" altLang="en-US" sz="2400" b="1" dirty="0" smtClean="0">
                <a:solidFill>
                  <a:srgbClr val="51DD58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400" b="1" dirty="0" smtClean="0">
                <a:solidFill>
                  <a:srgbClr val="51DD58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s</a:t>
            </a:r>
            <a:endParaRPr lang="de-DE" altLang="zh-CN" sz="3200" dirty="0">
              <a:solidFill>
                <a:srgbClr val="51DD58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07504" y="5994465"/>
            <a:ext cx="4896544" cy="57559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Mont Blanc: 5</a:t>
            </a:r>
            <a:r>
              <a:rPr lang="zh-CN" altLang="en-US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events,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zh-CN" altLang="en-US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h earlier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Supernova Neutrinos</a:t>
            </a:r>
            <a:r>
              <a:rPr lang="en-US" altLang="zh-CN" sz="2800" b="1" noProof="0" dirty="0" smtClean="0">
                <a:latin typeface="Trebuchet MS" pitchFamily="34" charset="0"/>
                <a:ea typeface="黑体" pitchFamily="49" charset="-122"/>
                <a:cs typeface="+mj-cs"/>
              </a:rPr>
              <a:t>:</a:t>
            </a:r>
            <a:r>
              <a:rPr lang="zh-CN" altLang="en-US" sz="2800" b="1" noProof="0" dirty="0" smtClean="0">
                <a:latin typeface="Trebuchet MS" pitchFamily="34" charset="0"/>
                <a:ea typeface="黑体" pitchFamily="49" charset="-122"/>
                <a:cs typeface="+mj-cs"/>
              </a:rPr>
              <a:t> </a:t>
            </a:r>
            <a:r>
              <a:rPr lang="en-US" altLang="zh-CN" sz="2800" b="1" noProof="0" dirty="0" smtClean="0">
                <a:latin typeface="Trebuchet MS" pitchFamily="34" charset="0"/>
                <a:ea typeface="黑体" pitchFamily="49" charset="-122"/>
                <a:cs typeface="+mj-cs"/>
              </a:rPr>
              <a:t>SN 1987A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/>
        </p:nvSpPr>
        <p:spPr bwMode="auto">
          <a:xfrm rot="16200000">
            <a:off x="-2150267" y="3310508"/>
            <a:ext cx="4896544" cy="381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E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b</a:t>
            </a:r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[10</a:t>
            </a:r>
            <a:r>
              <a:rPr lang="en-US" sz="2400" baseline="30000" dirty="0" smtClean="0">
                <a:solidFill>
                  <a:schemeClr val="bg1"/>
                </a:solidFill>
              </a:rPr>
              <a:t>53 </a:t>
            </a:r>
            <a:r>
              <a:rPr lang="en-US" sz="2400" dirty="0" smtClean="0">
                <a:solidFill>
                  <a:schemeClr val="bg1"/>
                </a:solidFill>
              </a:rPr>
              <a:t>ergs]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539552" y="5980344"/>
            <a:ext cx="5760640" cy="381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Spectral anti-</a:t>
            </a:r>
            <a:r>
              <a:rPr lang="el-GR" sz="2400" dirty="0" smtClean="0">
                <a:solidFill>
                  <a:schemeClr val="bg1"/>
                </a:solidFill>
              </a:rPr>
              <a:t>ν</a:t>
            </a:r>
            <a:r>
              <a:rPr lang="en-US" sz="2400" baseline="-25000" dirty="0" smtClean="0">
                <a:solidFill>
                  <a:schemeClr val="bg1"/>
                </a:solidFill>
              </a:rPr>
              <a:t>e </a:t>
            </a:r>
            <a:r>
              <a:rPr lang="en-US" sz="2400" dirty="0" smtClean="0">
                <a:solidFill>
                  <a:schemeClr val="bg1"/>
                </a:solidFill>
              </a:rPr>
              <a:t>Temperature [</a:t>
            </a:r>
            <a:r>
              <a:rPr lang="en-US" sz="2400" dirty="0" err="1" smtClean="0">
                <a:solidFill>
                  <a:schemeClr val="bg1"/>
                </a:solidFill>
              </a:rPr>
              <a:t>MeV</a:t>
            </a:r>
            <a:r>
              <a:rPr lang="en-US" sz="2400" dirty="0" smtClean="0">
                <a:solidFill>
                  <a:schemeClr val="bg1"/>
                </a:solidFill>
              </a:rPr>
              <a:t>]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5"/>
            <a:ext cx="5760640" cy="489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563888" y="2420888"/>
            <a:ext cx="2088232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altLang="zh-CN" sz="1400" b="1" dirty="0" err="1" smtClean="0">
                <a:solidFill>
                  <a:srgbClr val="FF0000"/>
                </a:solidFill>
              </a:rPr>
              <a:t>Jegerlehner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, </a:t>
            </a:r>
            <a:r>
              <a:rPr lang="en-US" altLang="zh-CN" sz="1400" b="1" dirty="0" err="1" smtClean="0">
                <a:solidFill>
                  <a:srgbClr val="FF0000"/>
                </a:solidFill>
              </a:rPr>
              <a:t>Neubig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 &amp; </a:t>
            </a:r>
            <a:r>
              <a:rPr lang="en-US" altLang="zh-CN" sz="1400" b="1" dirty="0" err="1" smtClean="0">
                <a:solidFill>
                  <a:srgbClr val="FF0000"/>
                </a:solidFill>
              </a:rPr>
              <a:t>Raffelt</a:t>
            </a:r>
            <a:endParaRPr lang="en-US" altLang="zh-CN" sz="1400" b="1" dirty="0" smtClean="0">
              <a:solidFill>
                <a:srgbClr val="FF0000"/>
              </a:solidFill>
            </a:endParaRPr>
          </a:p>
          <a:p>
            <a:r>
              <a:rPr lang="en-US" altLang="zh-CN" sz="1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400" b="1" dirty="0" err="1" smtClean="0">
                <a:solidFill>
                  <a:srgbClr val="FF0000"/>
                </a:solidFill>
              </a:rPr>
              <a:t>astro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-ph/9601111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10" name="内容占位符 3"/>
          <p:cNvSpPr txBox="1">
            <a:spLocks/>
          </p:cNvSpPr>
          <p:nvPr/>
        </p:nvSpPr>
        <p:spPr>
          <a:xfrm>
            <a:off x="6660232" y="1052736"/>
            <a:ext cx="2232248" cy="144016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Assumptions: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Thermal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lang="en-US" altLang="zh-CN" sz="2400" b="1" dirty="0" err="1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Equipart</a:t>
            </a: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.</a:t>
            </a:r>
            <a:endParaRPr lang="zh-CN" altLang="en-US" sz="2400" b="1" dirty="0"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623720" y="2636912"/>
            <a:ext cx="2268760" cy="2088232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Conclusions: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Collapse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Ave.Ener</a:t>
            </a: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.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Duration</a:t>
            </a:r>
            <a:endParaRPr lang="de-DE" altLang="zh-CN" sz="3200" dirty="0">
              <a:solidFill>
                <a:schemeClr val="bg1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2" name="内容占位符 3"/>
          <p:cNvSpPr txBox="1">
            <a:spLocks/>
          </p:cNvSpPr>
          <p:nvPr/>
        </p:nvSpPr>
        <p:spPr>
          <a:xfrm>
            <a:off x="6660232" y="4869160"/>
            <a:ext cx="2232248" cy="151216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Problems</a:t>
            </a:r>
            <a:r>
              <a:rPr lang="zh-CN" altLang="en-US" sz="24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endParaRPr lang="en-US" altLang="zh-CN" sz="2400" b="1" dirty="0" smtClean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lang="en-US" altLang="zh-CN" sz="24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24 events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lang="en-US" altLang="zh-CN" sz="24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by chance</a:t>
            </a:r>
            <a:endParaRPr lang="zh-CN" altLang="en-US" sz="24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黑体" pitchFamily="49" charset="-122"/>
                <a:cs typeface="+mj-cs"/>
              </a:rPr>
              <a:t>Supernova Neutrinos</a:t>
            </a:r>
            <a:r>
              <a:rPr lang="en-US" altLang="zh-CN" sz="2800" b="1" noProof="0" dirty="0" smtClean="0">
                <a:latin typeface="Trebuchet MS" pitchFamily="34" charset="0"/>
                <a:ea typeface="黑体" pitchFamily="49" charset="-122"/>
                <a:cs typeface="+mj-cs"/>
              </a:rPr>
              <a:t>:</a:t>
            </a:r>
            <a:r>
              <a:rPr lang="zh-CN" altLang="en-US" sz="2800" b="1" noProof="0" dirty="0" smtClean="0">
                <a:latin typeface="Trebuchet MS" pitchFamily="34" charset="0"/>
                <a:ea typeface="黑体" pitchFamily="49" charset="-122"/>
                <a:cs typeface="+mj-cs"/>
              </a:rPr>
              <a:t> </a:t>
            </a:r>
            <a:r>
              <a:rPr lang="en-US" altLang="zh-CN" sz="2800" b="1" noProof="0" dirty="0" smtClean="0">
                <a:latin typeface="Trebuchet MS" pitchFamily="34" charset="0"/>
                <a:ea typeface="黑体" pitchFamily="49" charset="-122"/>
                <a:cs typeface="+mj-cs"/>
              </a:rPr>
              <a:t>SN 1987A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116632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+mj-cs"/>
              </a:rPr>
              <a:t>Supernova Neutrinos: Astrophysics &amp; Astronomy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79512" y="764704"/>
            <a:ext cx="8784976" cy="504056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Explosion Mechanism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：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Neutrino-driven Explosion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556792"/>
            <a:ext cx="3672408" cy="519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65864" y="1557265"/>
            <a:ext cx="4982200" cy="1079647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The prompt shock halted at 150 km, 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by disintegrating heavy nuclei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16288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©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Raffelt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79512" y="2781401"/>
            <a:ext cx="4968552" cy="1511695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Neutrinos deposit their energies via 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interaction with matter; </a:t>
            </a: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1 % neutrino 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energy leads to successful explosion</a:t>
            </a:r>
            <a:endParaRPr lang="en-US" altLang="zh-CN" sz="2000" b="1" dirty="0" smtClean="0">
              <a:solidFill>
                <a:schemeClr val="bg1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5864" y="4437585"/>
            <a:ext cx="4982200" cy="1079647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Simulations in 1D &amp; 2D for different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progenitor masses observe explosions</a:t>
            </a:r>
            <a:endParaRPr lang="en-US" altLang="zh-CN" sz="2400" b="1" dirty="0" smtClean="0">
              <a:solidFill>
                <a:schemeClr val="bg1"/>
              </a:solidFill>
              <a:latin typeface="Trebuchet MS" pitchFamily="34" charset="0"/>
              <a:ea typeface="黑体" pitchFamily="49" charset="-122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65864" y="5661721"/>
            <a:ext cx="4982200" cy="1079647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D simulation has just begun; but no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clear picture (resolution, progenitors)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088" y="6309320"/>
            <a:ext cx="3528392" cy="40011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 a review,  </a:t>
            </a:r>
            <a:r>
              <a:rPr lang="en-US" sz="2000" b="1" dirty="0" err="1" smtClean="0">
                <a:solidFill>
                  <a:srgbClr val="FF0000"/>
                </a:solidFill>
              </a:rPr>
              <a:t>Janka</a:t>
            </a:r>
            <a:r>
              <a:rPr lang="en-US" sz="2000" b="1" dirty="0" smtClean="0">
                <a:solidFill>
                  <a:srgbClr val="FF0000"/>
                </a:solidFill>
              </a:rPr>
              <a:t>, 1211.1378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79512" y="908720"/>
            <a:ext cx="8784976" cy="504056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For Optical Observations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：</a:t>
            </a:r>
            <a:r>
              <a:rPr lang="en-US" altLang="zh-CN" sz="2000" b="1" dirty="0" err="1" smtClean="0">
                <a:solidFill>
                  <a:srgbClr val="4ADE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altLang="zh-CN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uper</a:t>
            </a:r>
            <a:r>
              <a:rPr lang="en-US" altLang="zh-CN" sz="2000" b="1" dirty="0" err="1" smtClean="0">
                <a:solidFill>
                  <a:srgbClr val="4AD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altLang="zh-CN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ova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smtClean="0">
                <a:solidFill>
                  <a:srgbClr val="4AD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arly </a:t>
            </a:r>
            <a:r>
              <a:rPr lang="en-US" altLang="zh-CN" sz="2000" b="1" dirty="0" smtClean="0">
                <a:solidFill>
                  <a:srgbClr val="4AD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W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arning </a:t>
            </a:r>
            <a:r>
              <a:rPr lang="en-US" altLang="zh-CN" sz="2000" b="1" dirty="0" smtClean="0">
                <a:solidFill>
                  <a:srgbClr val="4AD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ystem 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  <a:cs typeface="Tahoma" pitchFamily="34" charset="0"/>
              </a:rPr>
              <a:t>(</a:t>
            </a:r>
            <a:r>
              <a:rPr lang="en-US" altLang="zh-CN" sz="2000" b="1" dirty="0" smtClean="0">
                <a:solidFill>
                  <a:srgbClr val="4AD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SNEWS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  <a:cs typeface="Tahoma" pitchFamily="34" charset="0"/>
              </a:rPr>
              <a:t>)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5583706" cy="4032448"/>
          </a:xfrm>
          <a:prstGeom prst="rect">
            <a:avLst/>
          </a:prstGeom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635896" y="3573016"/>
            <a:ext cx="172819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l" defTabSz="921018"/>
            <a:r>
              <a:rPr lang="en-US" b="1" dirty="0" smtClean="0"/>
              <a:t>Arnett </a:t>
            </a:r>
            <a:r>
              <a:rPr lang="en-US" b="1" i="1" dirty="0"/>
              <a:t>et al.,</a:t>
            </a:r>
          </a:p>
          <a:p>
            <a:pPr algn="l" defTabSz="921018"/>
            <a:r>
              <a:rPr lang="en-US" b="1" dirty="0" err="1"/>
              <a:t>ARAA</a:t>
            </a:r>
            <a:r>
              <a:rPr lang="en-US" b="1" dirty="0"/>
              <a:t> 27 (1989)</a:t>
            </a:r>
          </a:p>
        </p:txBody>
      </p:sp>
      <p:pic>
        <p:nvPicPr>
          <p:cNvPr id="6146" name="Picture 2" descr="C:\Users\zhou\Desktop\new_snew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18610"/>
            <a:ext cx="3072341" cy="2304256"/>
          </a:xfrm>
          <a:prstGeom prst="rect">
            <a:avLst/>
          </a:prstGeom>
          <a:solidFill>
            <a:srgbClr val="2A7E00"/>
          </a:solidFill>
        </p:spPr>
      </p:pic>
      <p:sp>
        <p:nvSpPr>
          <p:cNvPr id="15" name="TextBox 14"/>
          <p:cNvSpPr txBox="1"/>
          <p:nvPr/>
        </p:nvSpPr>
        <p:spPr>
          <a:xfrm>
            <a:off x="5868144" y="4499828"/>
            <a:ext cx="1224136" cy="369332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Super-K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0352" y="4509120"/>
            <a:ext cx="1224136" cy="369332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IceCube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8144" y="5075892"/>
            <a:ext cx="1224136" cy="369332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LVD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352" y="5075892"/>
            <a:ext cx="1224136" cy="369332"/>
          </a:xfrm>
          <a:prstGeom prst="rect">
            <a:avLst/>
          </a:prstGeom>
          <a:solidFill>
            <a:srgbClr val="2A7E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Borexino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0212" y="35730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http://snews.bnl.gov/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3720" y="6125234"/>
            <a:ext cx="2208720" cy="461665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Alert </a:t>
            </a: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@BNL</a:t>
            </a:r>
            <a:endParaRPr lang="zh-CN" altLang="en-US" sz="20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23" name="下箭头 22"/>
          <p:cNvSpPr/>
          <p:nvPr/>
        </p:nvSpPr>
        <p:spPr>
          <a:xfrm>
            <a:off x="8028384" y="5661248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下箭头 23"/>
          <p:cNvSpPr/>
          <p:nvPr/>
        </p:nvSpPr>
        <p:spPr>
          <a:xfrm>
            <a:off x="6444208" y="5661248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38568" y="5702665"/>
            <a:ext cx="5616624" cy="863623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Neutrinos arrive several hours before photons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To alert astronomers several hours in advance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+mj-cs"/>
              </a:rPr>
              <a:t>Supernova Neutrinos: Astrophysics &amp; Astronomy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5868144" y="4015807"/>
            <a:ext cx="1224136" cy="369332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Daya</a:t>
            </a:r>
            <a:r>
              <a:rPr lang="en-US" altLang="zh-CN" b="1" dirty="0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 Bay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27" name="TextBox 14"/>
          <p:cNvSpPr txBox="1"/>
          <p:nvPr/>
        </p:nvSpPr>
        <p:spPr>
          <a:xfrm>
            <a:off x="7716349" y="3995059"/>
            <a:ext cx="1224136" cy="369332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KamLAND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79512" y="836712"/>
            <a:ext cx="4608512" cy="43204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Gravitational waves from SN Explosions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004048" y="836712"/>
            <a:ext cx="4032448" cy="43204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Locate the SN via neutrinos</a:t>
            </a:r>
            <a:endParaRPr lang="en-US" altLang="zh-CN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4608512" cy="3600400"/>
          </a:xfrm>
          <a:prstGeom prst="rect">
            <a:avLst/>
          </a:prstGeom>
        </p:spPr>
      </p:pic>
      <p:pic>
        <p:nvPicPr>
          <p:cNvPr id="9" name="Picture 2" descr="C:\Users\Georg Raffelt\Desktop\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4032448" cy="312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622802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99"/>
                </a:solidFill>
              </a:rPr>
              <a:t>Bounce</a:t>
            </a:r>
            <a:endParaRPr lang="en-US" b="1" dirty="0">
              <a:solidFill>
                <a:srgbClr val="003399"/>
              </a:solidFill>
            </a:endParaRPr>
          </a:p>
        </p:txBody>
      </p:sp>
      <p:cxnSp>
        <p:nvCxnSpPr>
          <p:cNvPr id="13" name="Straight Arrow Connector 6"/>
          <p:cNvCxnSpPr/>
          <p:nvPr/>
        </p:nvCxnSpPr>
        <p:spPr>
          <a:xfrm flipV="1">
            <a:off x="755576" y="4859864"/>
            <a:ext cx="472774" cy="1440164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7"/>
          <p:cNvCxnSpPr/>
          <p:nvPr/>
        </p:nvCxnSpPr>
        <p:spPr>
          <a:xfrm flipV="1">
            <a:off x="755576" y="5651974"/>
            <a:ext cx="1048854" cy="648054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7624" y="3131676"/>
            <a:ext cx="2076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3399"/>
                </a:solidFill>
              </a:rPr>
              <a:t>GWs from asymmetric</a:t>
            </a:r>
          </a:p>
          <a:p>
            <a:r>
              <a:rPr lang="en-US" sz="1600" b="1" dirty="0">
                <a:solidFill>
                  <a:srgbClr val="003399"/>
                </a:solidFill>
              </a:rPr>
              <a:t>n</a:t>
            </a:r>
            <a:r>
              <a:rPr lang="en-US" sz="1600" b="1" dirty="0" smtClean="0">
                <a:solidFill>
                  <a:srgbClr val="003399"/>
                </a:solidFill>
              </a:rPr>
              <a:t>eutrino emission</a:t>
            </a:r>
          </a:p>
        </p:txBody>
      </p:sp>
      <p:cxnSp>
        <p:nvCxnSpPr>
          <p:cNvPr id="16" name="Straight Arrow Connector 12"/>
          <p:cNvCxnSpPr/>
          <p:nvPr/>
        </p:nvCxnSpPr>
        <p:spPr>
          <a:xfrm>
            <a:off x="2411760" y="3635732"/>
            <a:ext cx="144020" cy="50407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15816" y="572396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3399"/>
                </a:solidFill>
              </a:rPr>
              <a:t>GWs from convective mass flows</a:t>
            </a:r>
          </a:p>
        </p:txBody>
      </p:sp>
      <p:cxnSp>
        <p:nvCxnSpPr>
          <p:cNvPr id="18" name="Straight Arrow Connector 15"/>
          <p:cNvCxnSpPr/>
          <p:nvPr/>
        </p:nvCxnSpPr>
        <p:spPr>
          <a:xfrm flipV="1">
            <a:off x="3491880" y="5219908"/>
            <a:ext cx="144016" cy="576064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5076056" y="4149080"/>
          <a:ext cx="1368152" cy="377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4" name="公式" r:id="rId5" imgW="609480" imgH="139680" progId="Equation.3">
                  <p:embed/>
                </p:oleObj>
              </mc:Choice>
              <mc:Fallback>
                <p:oleObj name="公式" r:id="rId5" imgW="609480" imgH="1396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4149080"/>
                        <a:ext cx="1368152" cy="377234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effectLst>
                        <a:outerShdw dist="17961" dir="2700000" algn="ctr" rotWithShape="0">
                          <a:schemeClr val="tx1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7452320" y="1988840"/>
          <a:ext cx="1512168" cy="5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5" name="公式" r:id="rId7" imgW="698400" imgH="241200" progId="Equation.3">
                  <p:embed/>
                </p:oleObj>
              </mc:Choice>
              <mc:Fallback>
                <p:oleObj name="公式" r:id="rId7" imgW="69840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0" y="1988840"/>
                        <a:ext cx="1512168" cy="522463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  <a:effectLst>
                        <a:outerShdw dist="17961" dir="2700000" algn="ctr" rotWithShape="0">
                          <a:schemeClr val="tx1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79512" y="1628800"/>
            <a:ext cx="453650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 M</a:t>
            </a:r>
            <a:r>
              <a:rPr lang="de-DE" b="1" dirty="0">
                <a:solidFill>
                  <a:srgbClr val="FF0000"/>
                </a:solidFill>
              </a:rPr>
              <a:t>ü</a:t>
            </a:r>
            <a:r>
              <a:rPr lang="en-US" b="1" dirty="0" err="1">
                <a:solidFill>
                  <a:srgbClr val="FF0000"/>
                </a:solidFill>
              </a:rPr>
              <a:t>ller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Rampp</a:t>
            </a:r>
            <a:r>
              <a:rPr lang="en-US" b="1" dirty="0">
                <a:solidFill>
                  <a:srgbClr val="FF0000"/>
                </a:solidFill>
              </a:rPr>
              <a:t>, Buras, </a:t>
            </a:r>
            <a:r>
              <a:rPr lang="en-US" b="1" dirty="0" err="1">
                <a:solidFill>
                  <a:srgbClr val="FF0000"/>
                </a:solidFill>
              </a:rPr>
              <a:t>Janka</a:t>
            </a:r>
            <a:r>
              <a:rPr lang="en-US" b="1" dirty="0" smtClean="0">
                <a:solidFill>
                  <a:srgbClr val="FF0000"/>
                </a:solidFill>
              </a:rPr>
              <a:t>,&amp; Shoemaker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astro</a:t>
            </a:r>
            <a:r>
              <a:rPr lang="en-US" b="1" dirty="0" smtClean="0">
                <a:solidFill>
                  <a:srgbClr val="FF0000"/>
                </a:solidFill>
              </a:rPr>
              <a:t>-ph/0309833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sz="2000" dirty="0"/>
              <a:t> “Towards gravitational wave signals </a:t>
            </a:r>
            <a:r>
              <a:rPr lang="en-US" sz="2000" dirty="0" smtClean="0"/>
              <a:t>from </a:t>
            </a:r>
          </a:p>
          <a:p>
            <a:pPr algn="ctr"/>
            <a:r>
              <a:rPr lang="en-US" sz="2000" dirty="0" smtClean="0"/>
              <a:t>realistic </a:t>
            </a:r>
            <a:r>
              <a:rPr lang="en-US" sz="2000" dirty="0"/>
              <a:t>core collapse supernova </a:t>
            </a:r>
            <a:r>
              <a:rPr lang="en-US" sz="2000" dirty="0" smtClean="0"/>
              <a:t>models”</a:t>
            </a:r>
            <a:endParaRPr lang="en-US" sz="2000" dirty="0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4932040" y="4581128"/>
            <a:ext cx="41044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Beacom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&amp; </a:t>
            </a:r>
            <a:r>
              <a:rPr lang="en-US" b="1" dirty="0" smtClean="0">
                <a:solidFill>
                  <a:srgbClr val="FF0000"/>
                </a:solidFill>
              </a:rPr>
              <a:t>Vogel, </a:t>
            </a:r>
            <a:r>
              <a:rPr lang="en-US" b="1" dirty="0" err="1" smtClean="0">
                <a:solidFill>
                  <a:srgbClr val="FF0000"/>
                </a:solidFill>
              </a:rPr>
              <a:t>astro</a:t>
            </a:r>
            <a:r>
              <a:rPr lang="en-US" b="1" dirty="0" smtClean="0">
                <a:solidFill>
                  <a:srgbClr val="FF0000"/>
                </a:solidFill>
              </a:rPr>
              <a:t>-ph/9811350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7164348" y="5877248"/>
            <a:ext cx="936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</a:t>
            </a: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7164348" y="6309247"/>
            <a:ext cx="936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30</a:t>
            </a: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6084239" y="5445025"/>
            <a:ext cx="1080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5004239" y="5445025"/>
            <a:ext cx="1080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None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5004048" y="5877248"/>
            <a:ext cx="1080000" cy="432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7.8°</a:t>
            </a:r>
            <a:endParaRPr lang="en-US" sz="2000"/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6084198" y="5877248"/>
            <a:ext cx="1080000" cy="432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3.2°</a:t>
            </a:r>
            <a:endParaRPr lang="en-US" sz="2000"/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5004198" y="6309368"/>
            <a:ext cx="1080000" cy="432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1.4°</a:t>
            </a:r>
            <a:endParaRPr lang="en-US" sz="2000"/>
          </a:p>
        </p:txBody>
      </p:sp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6084198" y="6309247"/>
            <a:ext cx="1080000" cy="432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dirty="0" smtClean="0"/>
              <a:t>0.6°</a:t>
            </a:r>
            <a:endParaRPr lang="en-US" sz="2000" dirty="0"/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7236296" y="4941168"/>
            <a:ext cx="1800200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95% CL </a:t>
            </a:r>
            <a:r>
              <a:rPr lang="en-US" sz="2000" dirty="0" smtClean="0">
                <a:solidFill>
                  <a:schemeClr val="bg1"/>
                </a:solidFill>
              </a:rPr>
              <a:t>half-cone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opening </a:t>
            </a:r>
            <a:r>
              <a:rPr lang="en-US" sz="2000" dirty="0">
                <a:solidFill>
                  <a:schemeClr val="bg1"/>
                </a:solidFill>
              </a:rPr>
              <a:t>angle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32040" y="126876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C00000"/>
                </a:solidFill>
              </a:rPr>
              <a:t>Tomàs</a:t>
            </a:r>
            <a:r>
              <a:rPr lang="en-US" altLang="zh-CN" b="1" dirty="0" smtClean="0">
                <a:solidFill>
                  <a:srgbClr val="C00000"/>
                </a:solidFill>
              </a:rPr>
              <a:t> </a:t>
            </a:r>
            <a:r>
              <a:rPr lang="en-US" altLang="zh-CN" b="1" i="1" dirty="0" smtClean="0">
                <a:solidFill>
                  <a:srgbClr val="C00000"/>
                </a:solidFill>
              </a:rPr>
              <a:t>et al</a:t>
            </a:r>
            <a:r>
              <a:rPr lang="en-US" altLang="zh-CN" b="1" dirty="0" smtClean="0">
                <a:solidFill>
                  <a:srgbClr val="C00000"/>
                </a:solidFill>
              </a:rPr>
              <a:t>., </a:t>
            </a:r>
            <a:r>
              <a:rPr lang="en-US" altLang="zh-CN" b="1" dirty="0" err="1" smtClean="0">
                <a:solidFill>
                  <a:srgbClr val="C00000"/>
                </a:solidFill>
              </a:rPr>
              <a:t>hep</a:t>
            </a:r>
            <a:r>
              <a:rPr lang="en-US" altLang="zh-CN" b="1" dirty="0" smtClean="0">
                <a:solidFill>
                  <a:srgbClr val="C00000"/>
                </a:solidFill>
              </a:rPr>
              <a:t>-ph/0307050</a:t>
            </a:r>
          </a:p>
        </p:txBody>
      </p:sp>
      <p:sp>
        <p:nvSpPr>
          <p:cNvPr id="51" name="Rectangle 12"/>
          <p:cNvSpPr>
            <a:spLocks noChangeArrowheads="1"/>
          </p:cNvSpPr>
          <p:nvPr/>
        </p:nvSpPr>
        <p:spPr bwMode="auto">
          <a:xfrm>
            <a:off x="5004048" y="4972232"/>
            <a:ext cx="2160240" cy="458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n-tagging efficiency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+mj-cs"/>
              </a:rPr>
              <a:t>Supernova Neutrinos: Astrophysics &amp; Astronomy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2231992"/>
            <a:ext cx="3528392" cy="261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7" y="4649983"/>
            <a:ext cx="3526892" cy="175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8032" y="5111982"/>
            <a:ext cx="1398155" cy="39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b="1" dirty="0" err="1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rPr>
              <a:t>Memphys</a:t>
            </a:r>
            <a:endParaRPr lang="en-US" sz="2400" b="1" dirty="0">
              <a:solidFill>
                <a:srgbClr val="000000"/>
              </a:solidFill>
              <a:latin typeface="+mn-lt"/>
              <a:ea typeface="msmincho" charset="0"/>
              <a:cs typeface="msmincho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88033" y="4000487"/>
            <a:ext cx="1179131" cy="3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rPr>
              <a:t>Hyper-K</a:t>
            </a: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0" y="719998"/>
            <a:ext cx="2194745" cy="196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360040" y="1295996"/>
            <a:ext cx="1260140" cy="86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msmincho" charset="0"/>
                <a:cs typeface="msmincho" charset="0"/>
              </a:rPr>
              <a:t>DUSEL</a:t>
            </a:r>
          </a:p>
          <a:p>
            <a:pPr algn="l" eaLnBrk="1">
              <a:lnSpc>
                <a:spcPct val="10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b="1" dirty="0">
              <a:solidFill>
                <a:srgbClr val="000000"/>
              </a:solidFill>
              <a:latin typeface="+mn-lt"/>
              <a:ea typeface="msmincho" charset="0"/>
              <a:cs typeface="msmincho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16024" y="5999978"/>
            <a:ext cx="3816424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Megaton-scale</a:t>
            </a:r>
          </a:p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water Cherenkov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104456" y="3239988"/>
            <a:ext cx="4968553" cy="3383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40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63" y="857997"/>
            <a:ext cx="2238249" cy="219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29790" b="19644"/>
          <a:stretch>
            <a:fillRect/>
          </a:stretch>
        </p:blipFill>
        <p:spPr bwMode="auto">
          <a:xfrm>
            <a:off x="6888766" y="1840494"/>
            <a:ext cx="1897712" cy="125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6840761" y="647998"/>
            <a:ext cx="2304256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5-100 </a:t>
            </a:r>
            <a:r>
              <a:rPr lang="en-US" sz="2400" b="1" dirty="0" err="1">
                <a:solidFill>
                  <a:srgbClr val="003399"/>
                </a:solidFill>
              </a:rPr>
              <a:t>kton</a:t>
            </a:r>
            <a:endParaRPr lang="en-US" sz="2400" b="1" dirty="0">
              <a:solidFill>
                <a:srgbClr val="003399"/>
              </a:solidFill>
            </a:endParaRPr>
          </a:p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liquid Argon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6912769" y="5615980"/>
            <a:ext cx="2088232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400" b="1" dirty="0"/>
              <a:t>LENA</a:t>
            </a:r>
          </a:p>
          <a:p>
            <a:pPr algn="l">
              <a:defRPr/>
            </a:pPr>
            <a:r>
              <a:rPr lang="en-US" sz="2400" b="1" dirty="0" err="1"/>
              <a:t>HanoHano</a:t>
            </a:r>
            <a:endParaRPr lang="en-US" sz="2400" b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" y="44624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+mj-cs"/>
              </a:rPr>
              <a:t>Supernova Neutrinos: Next-Generation Detectors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pic>
        <p:nvPicPr>
          <p:cNvPr id="17" name="Picture 21" descr="8b55410f7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969" r="1233" b="969"/>
          <a:stretch>
            <a:fillRect/>
          </a:stretch>
        </p:blipFill>
        <p:spPr bwMode="auto">
          <a:xfrm>
            <a:off x="4137460" y="3272988"/>
            <a:ext cx="2598289" cy="33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912769" y="3311988"/>
            <a:ext cx="2088232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100 </a:t>
            </a:r>
            <a:r>
              <a:rPr lang="en-US" sz="2400" b="1" dirty="0" err="1">
                <a:solidFill>
                  <a:srgbClr val="003399"/>
                </a:solidFill>
              </a:rPr>
              <a:t>kton</a:t>
            </a:r>
            <a:r>
              <a:rPr lang="en-US" sz="2400" b="1" dirty="0">
                <a:solidFill>
                  <a:srgbClr val="003399"/>
                </a:solidFill>
              </a:rPr>
              <a:t> scale</a:t>
            </a:r>
          </a:p>
          <a:p>
            <a:pPr algn="l">
              <a:defRPr/>
            </a:pPr>
            <a:r>
              <a:rPr lang="en-US" sz="2400" b="1" dirty="0">
                <a:solidFill>
                  <a:srgbClr val="003399"/>
                </a:solidFill>
              </a:rPr>
              <a:t> scintillator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44016" y="647998"/>
            <a:ext cx="3888432" cy="5975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4104456" y="647998"/>
            <a:ext cx="4968553" cy="25199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8604448" y="630932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175" y="2399385"/>
            <a:ext cx="5324305" cy="4413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12" y="717664"/>
            <a:ext cx="8919776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JUNO (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Jiangmen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Underground Neutrino Observatory), Guangdong, China Collaboration formed (2014), expected to take data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in 2020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20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kt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scintillator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detector,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</a:rPr>
              <a:t>3%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energy resolution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Determination of neutrino mass hierarchy with reactor neutrinos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</a:rPr>
              <a:t>Also good for low-energy neutrino astronomy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44624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+mj-cs"/>
              </a:rPr>
              <a:t>Supernova Neutrinos: from Dream to Reality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pic>
        <p:nvPicPr>
          <p:cNvPr id="7" name="Picture 21" descr="8b55410f7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969" r="1233" b="969"/>
          <a:stretch>
            <a:fillRect/>
          </a:stretch>
        </p:blipFill>
        <p:spPr bwMode="auto">
          <a:xfrm>
            <a:off x="112433" y="2348880"/>
            <a:ext cx="3523463" cy="449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+mj-cs"/>
              </a:rPr>
              <a:t>SN </a:t>
            </a: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+mj-cs"/>
                <a:sym typeface="Symbol"/>
              </a:rPr>
              <a:t> </a:t>
            </a: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+mj-cs"/>
              </a:rPr>
              <a:t>Detection: ongoing and upcoming experiments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pic>
        <p:nvPicPr>
          <p:cNvPr id="5" name="Picture 3" descr="C:\MYFILES\myworld.gif"/>
          <p:cNvPicPr>
            <a:picLocks noChangeAspect="1" noChangeArrowheads="1"/>
          </p:cNvPicPr>
          <p:nvPr/>
        </p:nvPicPr>
        <p:blipFill>
          <a:blip r:embed="rId2" cstate="print"/>
          <a:srcRect l="5147" r="5147"/>
          <a:stretch>
            <a:fillRect/>
          </a:stretch>
        </p:blipFill>
        <p:spPr bwMode="auto">
          <a:xfrm>
            <a:off x="838200" y="1524000"/>
            <a:ext cx="8077200" cy="4724400"/>
          </a:xfrm>
          <a:prstGeom prst="rect">
            <a:avLst/>
          </a:prstGeom>
          <a:noFill/>
          <a:effectLst>
            <a:outerShdw dist="17961" dir="2700000" algn="ctr" rotWithShape="0">
              <a:srgbClr val="808080"/>
            </a:outerShdw>
          </a:effec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796136" y="836712"/>
            <a:ext cx="3168352" cy="838200"/>
          </a:xfrm>
          <a:prstGeom prst="wedgeRectCallout">
            <a:avLst>
              <a:gd name="adj1" fmla="val -31572"/>
              <a:gd name="adj2" fmla="val 19545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Super-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Kamiokande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(10</a:t>
            </a: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defTabSz="974725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KamLAND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(400)</a:t>
            </a:r>
            <a:endParaRPr lang="de-DE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-122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52400" y="842963"/>
            <a:ext cx="1752600" cy="833437"/>
          </a:xfrm>
          <a:prstGeom prst="wedgeRectCallout">
            <a:avLst>
              <a:gd name="adj1" fmla="val 73644"/>
              <a:gd name="adj2" fmla="val 175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algn="l" defTabSz="974725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MiniBooNE</a:t>
            </a:r>
          </a:p>
          <a:p>
            <a:pPr algn="l" defTabSz="974725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(200)</a:t>
            </a:r>
            <a:endParaRPr lang="de-DE" altLang="zh-CN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-122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981200" y="838200"/>
            <a:ext cx="2286000" cy="838200"/>
          </a:xfrm>
          <a:prstGeom prst="wedgeRectCallout">
            <a:avLst>
              <a:gd name="adj1" fmla="val 38125"/>
              <a:gd name="adj2" fmla="val 182764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algn="l" defTabSz="974725"/>
            <a:r>
              <a:rPr lang="de-DE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-122"/>
              </a:rPr>
              <a:t>LVD (400)</a:t>
            </a:r>
          </a:p>
          <a:p>
            <a:pPr algn="l" defTabSz="974725"/>
            <a:r>
              <a:rPr lang="de-DE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-122"/>
              </a:rPr>
              <a:t>Borexino (100)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3707904" y="6309320"/>
            <a:ext cx="1778496" cy="432048"/>
          </a:xfrm>
          <a:prstGeom prst="wedgeRectCallout">
            <a:avLst>
              <a:gd name="adj1" fmla="val 22556"/>
              <a:gd name="adj2" fmla="val -185069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IceCube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(10</a:t>
            </a: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343400" y="838200"/>
            <a:ext cx="1371600" cy="838200"/>
          </a:xfrm>
          <a:prstGeom prst="wedgeRectCallout">
            <a:avLst>
              <a:gd name="adj1" fmla="val -30208"/>
              <a:gd name="adj2" fmla="val 188824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algn="l" defTabSz="974725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Baksan</a:t>
            </a:r>
          </a:p>
          <a:p>
            <a:pPr algn="l" defTabSz="974725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(100)</a:t>
            </a:r>
            <a:endParaRPr lang="de-DE" altLang="zh-CN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-122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79512" y="5949280"/>
            <a:ext cx="1656184" cy="79208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Water / Ice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Cherenkov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497032" y="5949280"/>
            <a:ext cx="1512168" cy="79208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Liquid 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err="1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Scintillator</a:t>
            </a:r>
            <a:endParaRPr lang="en-US" altLang="zh-CN" sz="2000" b="1" dirty="0" smtClean="0">
              <a:solidFill>
                <a:srgbClr val="FFFF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932040" y="3717032"/>
            <a:ext cx="1561728" cy="432048"/>
          </a:xfrm>
          <a:prstGeom prst="wedgeRectCallout">
            <a:avLst>
              <a:gd name="adj1" fmla="val 18187"/>
              <a:gd name="adj2" fmla="val -17559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(10</a:t>
            </a:r>
            <a:r>
              <a:rPr lang="en-US" sz="28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3140968"/>
            <a:ext cx="1872208" cy="461665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SN</a:t>
            </a:r>
            <a:r>
              <a:rPr lang="zh-CN" altLang="en-US" sz="24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@10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kpc</a:t>
            </a:r>
            <a:endParaRPr lang="zh-CN" altLang="en-US" sz="2400" b="1" baseline="-25000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" y="44624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rebuchet MS" pitchFamily="34" charset="0"/>
                <a:ea typeface="黑体" pitchFamily="49" charset="-122"/>
                <a:cs typeface="+mj-cs"/>
              </a:rPr>
              <a:t>Supernova Neutrinos: Collective Flavor Conversions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843808" y="3927749"/>
            <a:ext cx="5940152" cy="2741611"/>
            <a:chOff x="3040072" y="1434765"/>
            <a:chExt cx="5940152" cy="2741611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9832" y="1434765"/>
              <a:ext cx="5904656" cy="228226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Rectangle 19"/>
            <p:cNvSpPr>
              <a:spLocks noChangeArrowheads="1"/>
            </p:cNvSpPr>
            <p:nvPr/>
          </p:nvSpPr>
          <p:spPr bwMode="auto">
            <a:xfrm>
              <a:off x="3040072" y="3816336"/>
              <a:ext cx="1368152" cy="3600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Trebuchet MS" pitchFamily="34" charset="0"/>
                  <a:ea typeface="黑体" pitchFamily="49" charset="-122"/>
                </a:rPr>
                <a:t>Vacuum</a:t>
              </a:r>
              <a:endParaRPr lang="en-US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endParaRPr>
            </a:p>
          </p:txBody>
        </p:sp>
        <p:sp>
          <p:nvSpPr>
            <p:cNvPr id="7" name="Rectangle 19"/>
            <p:cNvSpPr>
              <a:spLocks noChangeArrowheads="1"/>
            </p:cNvSpPr>
            <p:nvPr/>
          </p:nvSpPr>
          <p:spPr bwMode="auto">
            <a:xfrm>
              <a:off x="4844040" y="3816336"/>
              <a:ext cx="1368152" cy="3600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Trebuchet MS" pitchFamily="34" charset="0"/>
                  <a:ea typeface="黑体" pitchFamily="49" charset="-122"/>
                </a:rPr>
                <a:t>MSW</a:t>
              </a:r>
              <a:endParaRPr lang="en-US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endParaRPr>
            </a:p>
          </p:txBody>
        </p:sp>
        <p:sp>
          <p:nvSpPr>
            <p:cNvPr id="8" name="Rectangle 19"/>
            <p:cNvSpPr>
              <a:spLocks noChangeArrowheads="1"/>
            </p:cNvSpPr>
            <p:nvPr/>
          </p:nvSpPr>
          <p:spPr bwMode="auto">
            <a:xfrm>
              <a:off x="6568464" y="3816336"/>
              <a:ext cx="2411760" cy="3600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Trebuchet MS" pitchFamily="34" charset="0"/>
                  <a:ea typeface="黑体" pitchFamily="49" charset="-122"/>
                </a:rPr>
                <a:t>Collective</a:t>
              </a:r>
              <a:endParaRPr lang="en-US" sz="20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5" y="782121"/>
            <a:ext cx="439248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764704"/>
            <a:ext cx="4320480" cy="31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347864" y="692696"/>
            <a:ext cx="2843808" cy="360040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r>
              <a:rPr lang="en-US" altLang="zh-CN" sz="1600" b="1" dirty="0" err="1" smtClean="0"/>
              <a:t>Duan</a:t>
            </a:r>
            <a:r>
              <a:rPr lang="en-US" altLang="zh-CN" sz="1600" b="1" dirty="0" smtClean="0"/>
              <a:t>,  Fuller &amp; </a:t>
            </a:r>
            <a:r>
              <a:rPr lang="en-US" altLang="zh-CN" sz="1600" b="1" dirty="0" err="1" smtClean="0"/>
              <a:t>Qian</a:t>
            </a:r>
            <a:r>
              <a:rPr lang="en-US" altLang="zh-CN" sz="1600" b="1" dirty="0" smtClean="0"/>
              <a:t>, 1011.2799</a:t>
            </a:r>
            <a:endParaRPr lang="en-US" sz="1600" b="1" dirty="0"/>
          </a:p>
        </p:txBody>
      </p:sp>
      <p:sp>
        <p:nvSpPr>
          <p:cNvPr id="13" name="Rectangle 20"/>
          <p:cNvSpPr/>
          <p:nvPr/>
        </p:nvSpPr>
        <p:spPr>
          <a:xfrm>
            <a:off x="179424" y="3933056"/>
            <a:ext cx="3168440" cy="230432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C00000"/>
                </a:solidFill>
              </a:rPr>
              <a:t>Neutrino-neutrino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refraction causes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a flavor instability,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flavor exchange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between different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parts of spectrum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Detecting Neutrinos from Nuclear Explosions?</a:t>
            </a:r>
            <a:endParaRPr lang="zh-CN" altLang="en-US" sz="2800" b="1" dirty="0"/>
          </a:p>
        </p:txBody>
      </p:sp>
      <p:pic>
        <p:nvPicPr>
          <p:cNvPr id="6" name="图片 5" descr="after A-bo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4725144"/>
            <a:ext cx="2592288" cy="1440160"/>
          </a:xfrm>
          <a:prstGeom prst="rect">
            <a:avLst/>
          </a:prstGeom>
        </p:spPr>
      </p:pic>
      <p:pic>
        <p:nvPicPr>
          <p:cNvPr id="7" name="图片 6" descr="A-bom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2060848"/>
            <a:ext cx="2592288" cy="2592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7824" y="4766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Bethe and </a:t>
            </a:r>
            <a:r>
              <a:rPr lang="en-US" altLang="zh-CN" sz="2400" b="1" dirty="0" err="1" smtClean="0">
                <a:solidFill>
                  <a:srgbClr val="C00000"/>
                </a:solidFill>
              </a:rPr>
              <a:t>Peierls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 (1934) 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9" name="图片 8" descr="Fermi theory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76672"/>
            <a:ext cx="2435566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23312" y="6432376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4754" name="Object 97"/>
          <p:cNvGraphicFramePr>
            <a:graphicFrameLocks noChangeAspect="1"/>
          </p:cNvGraphicFramePr>
          <p:nvPr/>
        </p:nvGraphicFramePr>
        <p:xfrm>
          <a:off x="3171825" y="908050"/>
          <a:ext cx="52498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11" name="公式" r:id="rId7" imgW="2705040" imgH="241200" progId="Equation.3">
                  <p:embed/>
                </p:oleObj>
              </mc:Choice>
              <mc:Fallback>
                <p:oleObj name="公式" r:id="rId7" imgW="2705040" imgH="241200" progId="Equation.3">
                  <p:embed/>
                  <p:pic>
                    <p:nvPicPr>
                      <p:cNvPr id="0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1825" y="908050"/>
                        <a:ext cx="524986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50296" y="1340768"/>
            <a:ext cx="6193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“It is therefore absolutely impossible to observe the processes of this kind with the neutrinos created in nuclear transformations.”</a:t>
            </a:r>
            <a:endParaRPr lang="zh-CN" altLang="en-US" sz="2000" b="1" dirty="0"/>
          </a:p>
        </p:txBody>
      </p:sp>
      <p:grpSp>
        <p:nvGrpSpPr>
          <p:cNvPr id="19" name="组合 18"/>
          <p:cNvGrpSpPr/>
          <p:nvPr/>
        </p:nvGrpSpPr>
        <p:grpSpPr>
          <a:xfrm>
            <a:off x="3059832" y="2492896"/>
            <a:ext cx="3058900" cy="2592288"/>
            <a:chOff x="3059832" y="2492896"/>
            <a:chExt cx="3058900" cy="2592288"/>
          </a:xfrm>
        </p:grpSpPr>
        <p:graphicFrame>
          <p:nvGraphicFramePr>
            <p:cNvPr id="14" name="Object 7"/>
            <p:cNvGraphicFramePr>
              <a:graphicFrameLocks noChangeAspect="1"/>
            </p:cNvGraphicFramePr>
            <p:nvPr/>
          </p:nvGraphicFramePr>
          <p:xfrm>
            <a:off x="3059832" y="2492896"/>
            <a:ext cx="3058900" cy="259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12" name="CorelPhotoPaint.Image.10" r:id="rId9" imgW="1523874" imgH="1295293" progId="">
                    <p:embed/>
                  </p:oleObj>
                </mc:Choice>
                <mc:Fallback>
                  <p:oleObj name="CorelPhotoPaint.Image.10" r:id="rId9" imgW="1523874" imgH="1295293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832" y="2492896"/>
                          <a:ext cx="3058900" cy="2592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131840" y="2492896"/>
              <a:ext cx="2952328" cy="2520280"/>
            </a:xfrm>
            <a:prstGeom prst="rect">
              <a:avLst/>
            </a:prstGeom>
            <a:noFill/>
            <a:ln w="38100">
              <a:solidFill>
                <a:srgbClr val="C4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75856" y="5157192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No neutrinos in Bethe’s 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classic paper on nuclear 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reactions in stars (1939) 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9832" y="6228020"/>
            <a:ext cx="619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/>
              <a:t>Reines</a:t>
            </a:r>
            <a:r>
              <a:rPr lang="en-US" altLang="zh-CN" b="1" dirty="0" smtClean="0"/>
              <a:t> to Fermi (1951): neutrino detector near ‘A-bombs’? </a:t>
            </a:r>
            <a:endParaRPr lang="zh-CN" altLang="en-US" b="1" dirty="0"/>
          </a:p>
        </p:txBody>
      </p:sp>
      <p:pic>
        <p:nvPicPr>
          <p:cNvPr id="17" name="图片 16" descr="220px-Hans_Beth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44" y="2276872"/>
            <a:ext cx="2095500" cy="3009900"/>
          </a:xfrm>
          <a:prstGeom prst="rect">
            <a:avLst/>
          </a:prstGeom>
        </p:spPr>
      </p:pic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467544" y="5301208"/>
            <a:ext cx="2087690" cy="1224136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Hans A. Bethe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000" b="0" dirty="0">
                <a:solidFill>
                  <a:schemeClr val="bg1"/>
                </a:solidFill>
              </a:rPr>
              <a:t>(</a:t>
            </a:r>
            <a:r>
              <a:rPr lang="en-US" sz="2000" b="0" dirty="0" smtClean="0">
                <a:solidFill>
                  <a:schemeClr val="bg1"/>
                </a:solidFill>
              </a:rPr>
              <a:t>1906–2005)</a:t>
            </a:r>
            <a:endParaRPr lang="en-US" sz="2000" b="0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Nobel Prize </a:t>
            </a:r>
            <a:r>
              <a:rPr lang="en-US" sz="2000" b="0" dirty="0" smtClean="0">
                <a:solidFill>
                  <a:schemeClr val="bg1"/>
                </a:solidFill>
              </a:rPr>
              <a:t>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lum bright="-12000" contrast="32000"/>
          </a:blip>
          <a:srcRect/>
          <a:stretch>
            <a:fillRect/>
          </a:stretch>
        </p:blipFill>
        <p:spPr bwMode="auto">
          <a:xfrm>
            <a:off x="762000" y="0"/>
            <a:ext cx="7162800" cy="686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10000" y="209490"/>
            <a:ext cx="3934264" cy="36933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 smtClean="0">
                <a:solidFill>
                  <a:schemeClr val="bg1"/>
                </a:solidFill>
                <a:latin typeface="Trebuchet MS" pitchFamily="34" charset="0"/>
              </a:rPr>
              <a:t>Grand Unified Neutrino Spectrum</a:t>
            </a:r>
            <a:endParaRPr lang="en-US" altLang="zh-CN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676400" y="5334000"/>
            <a:ext cx="2171457" cy="369332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008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</a:rPr>
              <a:t>ASPERA Roadmap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6096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rebuchet MS" pitchFamily="34" charset="0"/>
              </a:rPr>
              <a:t>Cosmic </a:t>
            </a:r>
            <a:r>
              <a:rPr lang="el-GR" b="1" dirty="0" smtClean="0">
                <a:latin typeface="Trebuchet MS"/>
              </a:rPr>
              <a:t>ν</a:t>
            </a:r>
            <a:r>
              <a:rPr lang="en-US" b="1" dirty="0" smtClean="0">
                <a:latin typeface="Trebuchet MS"/>
              </a:rPr>
              <a:t> background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10668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rebuchet MS" pitchFamily="34" charset="0"/>
              </a:rPr>
              <a:t>Solar </a:t>
            </a:r>
            <a:r>
              <a:rPr lang="el-GR" b="1" dirty="0" smtClean="0">
                <a:solidFill>
                  <a:srgbClr val="FF0000"/>
                </a:solidFill>
                <a:latin typeface="Trebuchet MS"/>
              </a:rPr>
              <a:t>ν</a:t>
            </a:r>
            <a:r>
              <a:rPr lang="en-US" b="1" dirty="0" smtClean="0">
                <a:latin typeface="Trebuchet MS"/>
              </a:rPr>
              <a:t>’s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34290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rebuchet MS" pitchFamily="34" charset="0"/>
              </a:rPr>
              <a:t>Geo-anti-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Trebuchet MS"/>
              </a:rPr>
              <a:t>ν</a:t>
            </a:r>
            <a:r>
              <a:rPr lang="en-US" b="1" dirty="0" smtClean="0">
                <a:latin typeface="Trebuchet MS"/>
              </a:rPr>
              <a:t>’s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0456" y="1355132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rebuchet MS" pitchFamily="34" charset="0"/>
              </a:rPr>
              <a:t>SN </a:t>
            </a:r>
            <a:r>
              <a:rPr lang="el-GR" b="1" dirty="0" smtClean="0">
                <a:solidFill>
                  <a:srgbClr val="FF0000"/>
                </a:solidFill>
                <a:latin typeface="Trebuchet MS"/>
              </a:rPr>
              <a:t>ν</a:t>
            </a:r>
            <a:r>
              <a:rPr lang="en-US" b="1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b="1" dirty="0" smtClean="0">
                <a:latin typeface="Trebuchet MS"/>
              </a:rPr>
              <a:t>burst (</a:t>
            </a:r>
            <a:r>
              <a:rPr lang="en-US" b="1" dirty="0" smtClean="0">
                <a:latin typeface="Trebuchet MS" pitchFamily="34" charset="0"/>
              </a:rPr>
              <a:t>1987A </a:t>
            </a:r>
            <a:r>
              <a:rPr lang="en-US" b="1" dirty="0" smtClean="0">
                <a:latin typeface="Trebuchet MS"/>
              </a:rPr>
              <a:t>)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19050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rebuchet MS" pitchFamily="34" charset="0"/>
              </a:rPr>
              <a:t>Reactor anti-</a:t>
            </a:r>
            <a:r>
              <a:rPr lang="el-GR" b="1" dirty="0" smtClean="0">
                <a:solidFill>
                  <a:srgbClr val="FF0000"/>
                </a:solidFill>
                <a:latin typeface="Trebuchet MS"/>
              </a:rPr>
              <a:t>ν</a:t>
            </a:r>
            <a:r>
              <a:rPr lang="en-US" b="1" dirty="0" smtClean="0">
                <a:latin typeface="Trebuchet MS"/>
              </a:rPr>
              <a:t>’s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371469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rebuchet MS" pitchFamily="34" charset="0"/>
              </a:rPr>
              <a:t>Atmospheric </a:t>
            </a:r>
            <a:r>
              <a:rPr lang="el-GR" b="1" dirty="0" smtClean="0">
                <a:solidFill>
                  <a:srgbClr val="FF0000"/>
                </a:solidFill>
                <a:latin typeface="Trebuchet MS"/>
              </a:rPr>
              <a:t>ν</a:t>
            </a:r>
            <a:r>
              <a:rPr lang="en-US" b="1" dirty="0" smtClean="0">
                <a:latin typeface="Trebuchet MS"/>
              </a:rPr>
              <a:t>’s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43434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rebuchet MS" pitchFamily="34" charset="0"/>
              </a:rPr>
              <a:t>AGN</a:t>
            </a:r>
            <a:r>
              <a:rPr lang="en-US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Trebuchet MS"/>
              </a:rPr>
              <a:t>ν</a:t>
            </a:r>
            <a:r>
              <a:rPr lang="en-US" b="1" dirty="0" smtClean="0">
                <a:latin typeface="Trebuchet MS"/>
              </a:rPr>
              <a:t>’s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8644" y="2500532"/>
            <a:ext cx="27396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rebuchet MS" pitchFamily="34" charset="0"/>
              </a:rPr>
              <a:t>Diffuse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n-US" sz="1600" b="1" dirty="0" smtClean="0">
                <a:latin typeface="Trebuchet MS" pitchFamily="34" charset="0"/>
              </a:rPr>
              <a:t>SN</a:t>
            </a:r>
            <a:r>
              <a:rPr lang="en-US" b="1" dirty="0" smtClean="0">
                <a:latin typeface="Trebuchet MS" pitchFamily="34" charset="0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Trebuchet MS"/>
              </a:rPr>
              <a:t>ν</a:t>
            </a:r>
            <a:r>
              <a:rPr lang="en-US" b="1" dirty="0" smtClean="0">
                <a:latin typeface="Trebuchet MS"/>
              </a:rPr>
              <a:t> </a:t>
            </a:r>
            <a:r>
              <a:rPr lang="en-US" sz="1600" b="1" dirty="0" smtClean="0">
                <a:latin typeface="Trebuchet MS"/>
              </a:rPr>
              <a:t>backgroun</a:t>
            </a:r>
            <a:r>
              <a:rPr lang="en-US" b="1" dirty="0" smtClean="0">
                <a:latin typeface="Trebuchet MS"/>
              </a:rPr>
              <a:t>d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4921553"/>
            <a:ext cx="76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rebuchet MS" pitchFamily="34" charset="0"/>
              </a:rPr>
              <a:t>GZK </a:t>
            </a:r>
            <a:r>
              <a:rPr lang="el-GR" sz="1600" b="1" dirty="0" smtClean="0">
                <a:solidFill>
                  <a:srgbClr val="FF0000"/>
                </a:solidFill>
                <a:latin typeface="Trebuchet MS"/>
              </a:rPr>
              <a:t>ν</a:t>
            </a:r>
            <a:r>
              <a:rPr lang="en-US" sz="1600" b="1" dirty="0" smtClean="0">
                <a:latin typeface="Trebuchet MS"/>
              </a:rPr>
              <a:t>’s</a:t>
            </a:r>
            <a:endParaRPr lang="en-US" sz="1600" b="1" dirty="0">
              <a:latin typeface="Trebuchet M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latin typeface="Trebuchet MS" pitchFamily="34" charset="0"/>
              </a:rPr>
              <a:t>Ultrahigh-energy neutrinos: Astrophysical Sources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4925" y="3886200"/>
            <a:ext cx="4800600" cy="2644775"/>
            <a:chOff x="0" y="2352"/>
            <a:chExt cx="3197" cy="1747"/>
          </a:xfrm>
        </p:grpSpPr>
        <p:pic>
          <p:nvPicPr>
            <p:cNvPr id="6173" name="Picture 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352"/>
              <a:ext cx="3197" cy="1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74" name="Text Box 30"/>
            <p:cNvSpPr txBox="1">
              <a:spLocks noChangeArrowheads="1"/>
            </p:cNvSpPr>
            <p:nvPr/>
          </p:nvSpPr>
          <p:spPr bwMode="auto">
            <a:xfrm>
              <a:off x="432" y="3504"/>
              <a:ext cx="1169" cy="244"/>
            </a:xfrm>
            <a:prstGeom prst="rect">
              <a:avLst/>
            </a:prstGeom>
            <a:gradFill rotWithShape="1">
              <a:gsLst>
                <a:gs pos="0">
                  <a:srgbClr val="008000">
                    <a:gamma/>
                    <a:shade val="46275"/>
                    <a:invGamma/>
                  </a:srgbClr>
                </a:gs>
                <a:gs pos="50000">
                  <a:srgbClr val="008000"/>
                </a:gs>
                <a:gs pos="100000">
                  <a:srgbClr val="008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dirty="0" err="1">
                  <a:solidFill>
                    <a:srgbClr val="FFFF00"/>
                  </a:solidFill>
                  <a:latin typeface="Trebuchet MS" pitchFamily="34" charset="0"/>
                </a:rPr>
                <a:t>HiRes</a:t>
              </a:r>
              <a:r>
                <a:rPr lang="en-US" altLang="zh-CN" b="1" dirty="0">
                  <a:solidFill>
                    <a:srgbClr val="FFFF00"/>
                  </a:solidFill>
                  <a:latin typeface="Trebuchet MS" pitchFamily="34" charset="0"/>
                </a:rPr>
                <a:t>, PRL, 08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9388" y="692150"/>
            <a:ext cx="4032250" cy="3130550"/>
            <a:chOff x="48" y="336"/>
            <a:chExt cx="2064" cy="1972"/>
          </a:xfrm>
        </p:grpSpPr>
        <p:pic>
          <p:nvPicPr>
            <p:cNvPr id="6176" name="Picture 3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336"/>
              <a:ext cx="2064" cy="1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177" name="Text Box 33"/>
            <p:cNvSpPr txBox="1">
              <a:spLocks noChangeArrowheads="1"/>
            </p:cNvSpPr>
            <p:nvPr/>
          </p:nvSpPr>
          <p:spPr bwMode="auto">
            <a:xfrm>
              <a:off x="384" y="988"/>
              <a:ext cx="1288" cy="233"/>
            </a:xfrm>
            <a:prstGeom prst="rect">
              <a:avLst/>
            </a:prstGeom>
            <a:gradFill rotWithShape="1">
              <a:gsLst>
                <a:gs pos="0">
                  <a:srgbClr val="008000">
                    <a:gamma/>
                    <a:shade val="46275"/>
                    <a:invGamma/>
                  </a:srgbClr>
                </a:gs>
                <a:gs pos="50000">
                  <a:srgbClr val="008000"/>
                </a:gs>
                <a:gs pos="100000">
                  <a:srgbClr val="008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b="1" dirty="0">
                  <a:solidFill>
                    <a:srgbClr val="FFFF00"/>
                  </a:solidFill>
                  <a:latin typeface="Trebuchet MS" pitchFamily="34" charset="0"/>
                </a:rPr>
                <a:t>Pierre Auger, PRL, 08</a:t>
              </a: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500563" y="620713"/>
            <a:ext cx="4419600" cy="3271837"/>
            <a:chOff x="2784" y="288"/>
            <a:chExt cx="2784" cy="2061"/>
          </a:xfrm>
        </p:grpSpPr>
        <p:pic>
          <p:nvPicPr>
            <p:cNvPr id="6171" name="Picture 27" descr="medium_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84" y="288"/>
              <a:ext cx="2784" cy="206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</p:pic>
        <p:sp>
          <p:nvSpPr>
            <p:cNvPr id="6180" name="Text Box 36"/>
            <p:cNvSpPr txBox="1">
              <a:spLocks noChangeArrowheads="1"/>
            </p:cNvSpPr>
            <p:nvPr/>
          </p:nvSpPr>
          <p:spPr bwMode="auto">
            <a:xfrm>
              <a:off x="3168" y="336"/>
              <a:ext cx="13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>
                  <a:solidFill>
                    <a:srgbClr val="3333FF"/>
                  </a:solidFill>
                </a:rPr>
                <a:t>Flux of Cosmic Rays</a:t>
              </a:r>
            </a:p>
          </p:txBody>
        </p:sp>
      </p:grp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5029200" y="3892550"/>
            <a:ext cx="3886200" cy="396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latin typeface="Trebuchet MS" pitchFamily="34" charset="0"/>
              </a:rPr>
              <a:t>Observation of GZK cutoff ?</a:t>
            </a:r>
          </a:p>
        </p:txBody>
      </p:sp>
      <p:pic>
        <p:nvPicPr>
          <p:cNvPr id="618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354513"/>
            <a:ext cx="2590800" cy="165735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5029200" y="6080125"/>
            <a:ext cx="3886200" cy="396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latin typeface="Trebuchet MS" pitchFamily="34" charset="0"/>
              </a:rPr>
              <a:t>Existence of  UHE Neutrinos?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73"/>
          <p:cNvGrpSpPr>
            <a:grpSpLocks/>
          </p:cNvGrpSpPr>
          <p:nvPr/>
        </p:nvGrpSpPr>
        <p:grpSpPr bwMode="auto">
          <a:xfrm>
            <a:off x="4594225" y="3505200"/>
            <a:ext cx="4191000" cy="2895600"/>
            <a:chOff x="2894" y="2208"/>
            <a:chExt cx="2640" cy="1824"/>
          </a:xfrm>
        </p:grpSpPr>
        <p:pic>
          <p:nvPicPr>
            <p:cNvPr id="18480" name="Picture 1072" descr="agn4_prouz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94" y="2208"/>
              <a:ext cx="2640" cy="1824"/>
            </a:xfrm>
            <a:prstGeom prst="rect">
              <a:avLst/>
            </a:prstGeom>
            <a:noFill/>
            <a:ln w="50800">
              <a:solidFill>
                <a:srgbClr val="3333FF"/>
              </a:solidFill>
              <a:miter lim="800000"/>
              <a:headEnd/>
              <a:tailEnd/>
            </a:ln>
          </p:spPr>
        </p:pic>
        <p:sp>
          <p:nvSpPr>
            <p:cNvPr id="18441" name="Text Box 1033"/>
            <p:cNvSpPr txBox="1">
              <a:spLocks noChangeArrowheads="1"/>
            </p:cNvSpPr>
            <p:nvPr/>
          </p:nvSpPr>
          <p:spPr bwMode="auto">
            <a:xfrm>
              <a:off x="5006" y="2208"/>
              <a:ext cx="502" cy="250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8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 dirty="0">
                  <a:solidFill>
                    <a:srgbClr val="FFFF00"/>
                  </a:solidFill>
                  <a:latin typeface="Trebuchet MS" pitchFamily="34" charset="0"/>
                </a:rPr>
                <a:t>AGN</a:t>
              </a:r>
            </a:p>
          </p:txBody>
        </p:sp>
      </p:grpSp>
      <p:sp>
        <p:nvSpPr>
          <p:cNvPr id="18442" name="Text Box 1034"/>
          <p:cNvSpPr txBox="1">
            <a:spLocks noChangeArrowheads="1"/>
          </p:cNvSpPr>
          <p:nvPr/>
        </p:nvSpPr>
        <p:spPr bwMode="auto">
          <a:xfrm>
            <a:off x="179388" y="3141663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3" name="Group 1069"/>
          <p:cNvGrpSpPr>
            <a:grpSpLocks/>
          </p:cNvGrpSpPr>
          <p:nvPr/>
        </p:nvGrpSpPr>
        <p:grpSpPr bwMode="auto">
          <a:xfrm>
            <a:off x="323850" y="620713"/>
            <a:ext cx="3887788" cy="2714625"/>
            <a:chOff x="204" y="391"/>
            <a:chExt cx="2449" cy="1710"/>
          </a:xfrm>
        </p:grpSpPr>
        <p:pic>
          <p:nvPicPr>
            <p:cNvPr id="18439" name="Picture 1031" descr="nasa-star-gr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91"/>
              <a:ext cx="2449" cy="1710"/>
            </a:xfrm>
            <a:prstGeom prst="rect">
              <a:avLst/>
            </a:prstGeom>
            <a:noFill/>
            <a:ln w="50800">
              <a:solidFill>
                <a:srgbClr val="008000"/>
              </a:solidFill>
              <a:miter lim="800000"/>
              <a:headEnd/>
              <a:tailEnd/>
            </a:ln>
          </p:spPr>
        </p:pic>
        <p:sp>
          <p:nvSpPr>
            <p:cNvPr id="18443" name="Text Box 1035"/>
            <p:cNvSpPr txBox="1">
              <a:spLocks noChangeArrowheads="1"/>
            </p:cNvSpPr>
            <p:nvPr/>
          </p:nvSpPr>
          <p:spPr bwMode="auto">
            <a:xfrm>
              <a:off x="2064" y="436"/>
              <a:ext cx="544" cy="250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 dirty="0">
                  <a:solidFill>
                    <a:srgbClr val="FFFF00"/>
                  </a:solidFill>
                  <a:latin typeface="Trebuchet MS" pitchFamily="34" charset="0"/>
                </a:rPr>
                <a:t>GRB</a:t>
              </a:r>
            </a:p>
          </p:txBody>
        </p:sp>
      </p:grpSp>
      <p:grpSp>
        <p:nvGrpSpPr>
          <p:cNvPr id="4" name="Group 1042"/>
          <p:cNvGrpSpPr>
            <a:grpSpLocks/>
          </p:cNvGrpSpPr>
          <p:nvPr/>
        </p:nvGrpSpPr>
        <p:grpSpPr bwMode="auto">
          <a:xfrm>
            <a:off x="323850" y="3465513"/>
            <a:ext cx="3887788" cy="2916237"/>
            <a:chOff x="113" y="2183"/>
            <a:chExt cx="2449" cy="1837"/>
          </a:xfrm>
        </p:grpSpPr>
        <p:pic>
          <p:nvPicPr>
            <p:cNvPr id="18444" name="Picture 1036" descr="cra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" y="2183"/>
              <a:ext cx="2449" cy="1837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8449" name="Text Box 1041"/>
            <p:cNvSpPr txBox="1">
              <a:spLocks noChangeArrowheads="1"/>
            </p:cNvSpPr>
            <p:nvPr/>
          </p:nvSpPr>
          <p:spPr bwMode="auto">
            <a:xfrm>
              <a:off x="2018" y="2235"/>
              <a:ext cx="499" cy="250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 dirty="0">
                  <a:solidFill>
                    <a:srgbClr val="FFFF00"/>
                  </a:solidFill>
                  <a:latin typeface="Trebuchet MS" pitchFamily="34" charset="0"/>
                </a:rPr>
                <a:t>SNR</a:t>
              </a:r>
            </a:p>
          </p:txBody>
        </p:sp>
      </p:grpSp>
      <p:grpSp>
        <p:nvGrpSpPr>
          <p:cNvPr id="5" name="Group 1071"/>
          <p:cNvGrpSpPr>
            <a:grpSpLocks/>
          </p:cNvGrpSpPr>
          <p:nvPr/>
        </p:nvGrpSpPr>
        <p:grpSpPr bwMode="auto">
          <a:xfrm>
            <a:off x="4602163" y="638175"/>
            <a:ext cx="4210050" cy="2719388"/>
            <a:chOff x="2899" y="402"/>
            <a:chExt cx="2652" cy="1713"/>
          </a:xfrm>
        </p:grpSpPr>
        <p:pic>
          <p:nvPicPr>
            <p:cNvPr id="18455" name="Picture 1047" descr="gamhalo_egret_bi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9" y="402"/>
              <a:ext cx="2652" cy="1713"/>
            </a:xfrm>
            <a:prstGeom prst="rect">
              <a:avLst/>
            </a:prstGeom>
            <a:noFill/>
            <a:ln w="50800">
              <a:solidFill>
                <a:srgbClr val="C69818"/>
              </a:solidFill>
              <a:miter lim="800000"/>
              <a:headEnd/>
              <a:tailEnd/>
            </a:ln>
          </p:spPr>
        </p:pic>
        <p:sp>
          <p:nvSpPr>
            <p:cNvPr id="18469" name="Text Box 1061"/>
            <p:cNvSpPr txBox="1">
              <a:spLocks noChangeArrowheads="1"/>
            </p:cNvSpPr>
            <p:nvPr/>
          </p:nvSpPr>
          <p:spPr bwMode="auto">
            <a:xfrm>
              <a:off x="4342" y="1487"/>
              <a:ext cx="364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4536" tIns="47268" rIns="94536" bIns="47268">
              <a:spAutoFit/>
            </a:bodyPr>
            <a:lstStyle/>
            <a:p>
              <a:pPr defTabSz="946150">
                <a:spcBef>
                  <a:spcPct val="50000"/>
                </a:spcBef>
              </a:pPr>
              <a:r>
                <a:rPr kumimoji="0" lang="sv-SE" sz="2500" b="1" dirty="0">
                  <a:solidFill>
                    <a:srgbClr val="FFFF00"/>
                  </a:solidFill>
                  <a:latin typeface="Symbol" pitchFamily="18" charset="2"/>
                  <a:cs typeface="Times New Roman" pitchFamily="18" charset="0"/>
                </a:rPr>
                <a:t>n</a:t>
              </a:r>
            </a:p>
          </p:txBody>
        </p:sp>
        <p:grpSp>
          <p:nvGrpSpPr>
            <p:cNvPr id="6" name="Group 1048"/>
            <p:cNvGrpSpPr>
              <a:grpSpLocks/>
            </p:cNvGrpSpPr>
            <p:nvPr/>
          </p:nvGrpSpPr>
          <p:grpSpPr bwMode="auto">
            <a:xfrm>
              <a:off x="2913" y="1225"/>
              <a:ext cx="1299" cy="1"/>
              <a:chOff x="624" y="3312"/>
              <a:chExt cx="1200" cy="0"/>
            </a:xfrm>
          </p:grpSpPr>
          <p:sp>
            <p:nvSpPr>
              <p:cNvPr id="18457" name="Line 1049"/>
              <p:cNvSpPr>
                <a:spLocks noChangeShapeType="1"/>
              </p:cNvSpPr>
              <p:nvPr/>
            </p:nvSpPr>
            <p:spPr bwMode="auto">
              <a:xfrm>
                <a:off x="624" y="3312"/>
                <a:ext cx="816" cy="0"/>
              </a:xfrm>
              <a:prstGeom prst="line">
                <a:avLst/>
              </a:prstGeom>
              <a:noFill/>
              <a:ln w="9525">
                <a:solidFill>
                  <a:srgbClr val="C69818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8" name="Line 1050"/>
              <p:cNvSpPr>
                <a:spLocks noChangeShapeType="1"/>
              </p:cNvSpPr>
              <p:nvPr/>
            </p:nvSpPr>
            <p:spPr bwMode="auto">
              <a:xfrm>
                <a:off x="1440" y="3312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C69818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051"/>
            <p:cNvGrpSpPr>
              <a:grpSpLocks/>
            </p:cNvGrpSpPr>
            <p:nvPr/>
          </p:nvGrpSpPr>
          <p:grpSpPr bwMode="auto">
            <a:xfrm flipH="1">
              <a:off x="4212" y="1225"/>
              <a:ext cx="1300" cy="0"/>
              <a:chOff x="624" y="3312"/>
              <a:chExt cx="1200" cy="0"/>
            </a:xfrm>
          </p:grpSpPr>
          <p:sp>
            <p:nvSpPr>
              <p:cNvPr id="18460" name="Line 1052"/>
              <p:cNvSpPr>
                <a:spLocks noChangeShapeType="1"/>
              </p:cNvSpPr>
              <p:nvPr/>
            </p:nvSpPr>
            <p:spPr bwMode="auto">
              <a:xfrm>
                <a:off x="624" y="3312"/>
                <a:ext cx="816" cy="0"/>
              </a:xfrm>
              <a:prstGeom prst="line">
                <a:avLst/>
              </a:prstGeom>
              <a:noFill/>
              <a:ln w="9525">
                <a:solidFill>
                  <a:srgbClr val="C69818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1" name="Line 1053"/>
              <p:cNvSpPr>
                <a:spLocks noChangeShapeType="1"/>
              </p:cNvSpPr>
              <p:nvPr/>
            </p:nvSpPr>
            <p:spPr bwMode="auto">
              <a:xfrm>
                <a:off x="1440" y="3312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C69818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2" name="Text Box 1054"/>
            <p:cNvSpPr txBox="1">
              <a:spLocks noChangeArrowheads="1"/>
            </p:cNvSpPr>
            <p:nvPr/>
          </p:nvSpPr>
          <p:spPr bwMode="auto">
            <a:xfrm>
              <a:off x="3433" y="703"/>
              <a:ext cx="415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4536" tIns="47268" rIns="94536" bIns="47268">
              <a:spAutoFit/>
            </a:bodyPr>
            <a:lstStyle/>
            <a:p>
              <a:pPr defTabSz="946150">
                <a:spcBef>
                  <a:spcPct val="50000"/>
                </a:spcBef>
              </a:pPr>
              <a:r>
                <a:rPr kumimoji="0" lang="sv-SE" sz="2500" b="1" dirty="0">
                  <a:solidFill>
                    <a:srgbClr val="FFFF00"/>
                  </a:solidFill>
                  <a:latin typeface="Symbol" pitchFamily="18" charset="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8463" name="Text Box 1055"/>
            <p:cNvSpPr txBox="1">
              <a:spLocks noChangeArrowheads="1"/>
            </p:cNvSpPr>
            <p:nvPr/>
          </p:nvSpPr>
          <p:spPr bwMode="auto">
            <a:xfrm>
              <a:off x="4939" y="703"/>
              <a:ext cx="417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4536" tIns="47268" rIns="94536" bIns="47268">
              <a:spAutoFit/>
            </a:bodyPr>
            <a:lstStyle/>
            <a:p>
              <a:pPr defTabSz="946150">
                <a:spcBef>
                  <a:spcPct val="50000"/>
                </a:spcBef>
              </a:pPr>
              <a:r>
                <a:rPr kumimoji="0" lang="sv-SE" sz="2500" b="1" dirty="0">
                  <a:solidFill>
                    <a:srgbClr val="FFFF00"/>
                  </a:solidFill>
                  <a:latin typeface="Symbol" pitchFamily="18" charset="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8464" name="Line 1056"/>
            <p:cNvSpPr>
              <a:spLocks noChangeShapeType="1"/>
            </p:cNvSpPr>
            <p:nvPr/>
          </p:nvSpPr>
          <p:spPr bwMode="auto">
            <a:xfrm flipH="1" flipV="1">
              <a:off x="4056" y="965"/>
              <a:ext cx="156" cy="260"/>
            </a:xfrm>
            <a:prstGeom prst="line">
              <a:avLst/>
            </a:prstGeom>
            <a:noFill/>
            <a:ln w="9525">
              <a:solidFill>
                <a:srgbClr val="C6981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Line 1057"/>
            <p:cNvSpPr>
              <a:spLocks noChangeShapeType="1"/>
            </p:cNvSpPr>
            <p:nvPr/>
          </p:nvSpPr>
          <p:spPr bwMode="auto">
            <a:xfrm flipV="1">
              <a:off x="4212" y="833"/>
              <a:ext cx="156" cy="458"/>
            </a:xfrm>
            <a:prstGeom prst="line">
              <a:avLst/>
            </a:prstGeom>
            <a:noFill/>
            <a:ln w="9525">
              <a:solidFill>
                <a:srgbClr val="C6981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Line 1058"/>
            <p:cNvSpPr>
              <a:spLocks noChangeShapeType="1"/>
            </p:cNvSpPr>
            <p:nvPr/>
          </p:nvSpPr>
          <p:spPr bwMode="auto">
            <a:xfrm flipH="1" flipV="1">
              <a:off x="4108" y="900"/>
              <a:ext cx="104" cy="325"/>
            </a:xfrm>
            <a:prstGeom prst="line">
              <a:avLst/>
            </a:prstGeom>
            <a:noFill/>
            <a:ln w="9525">
              <a:solidFill>
                <a:srgbClr val="C6981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Text Box 1059"/>
            <p:cNvSpPr txBox="1">
              <a:spLocks noChangeArrowheads="1"/>
            </p:cNvSpPr>
            <p:nvPr/>
          </p:nvSpPr>
          <p:spPr bwMode="auto">
            <a:xfrm>
              <a:off x="3945" y="611"/>
              <a:ext cx="259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4536" tIns="47268" rIns="94536" bIns="47268">
              <a:spAutoFit/>
            </a:bodyPr>
            <a:lstStyle/>
            <a:p>
              <a:pPr defTabSz="946150">
                <a:spcBef>
                  <a:spcPct val="50000"/>
                </a:spcBef>
              </a:pPr>
              <a:r>
                <a:rPr kumimoji="0" lang="sv-SE" sz="25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18468" name="Rectangle 1060"/>
            <p:cNvSpPr>
              <a:spLocks noChangeArrowheads="1"/>
            </p:cNvSpPr>
            <p:nvPr/>
          </p:nvSpPr>
          <p:spPr bwMode="auto">
            <a:xfrm>
              <a:off x="4004" y="1351"/>
              <a:ext cx="286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4536" tIns="47268" rIns="94536" bIns="47268">
              <a:spAutoFit/>
            </a:bodyPr>
            <a:lstStyle/>
            <a:p>
              <a:pPr defTabSz="946150">
                <a:spcBef>
                  <a:spcPct val="50000"/>
                </a:spcBef>
              </a:pPr>
              <a:r>
                <a:rPr kumimoji="0" lang="sv-SE" sz="25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kumimoji="0" lang="sv-SE" sz="2500" b="1" baseline="30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18470" name="Text Box 1062"/>
            <p:cNvSpPr txBox="1">
              <a:spLocks noChangeArrowheads="1"/>
            </p:cNvSpPr>
            <p:nvPr/>
          </p:nvSpPr>
          <p:spPr bwMode="auto">
            <a:xfrm>
              <a:off x="4302" y="414"/>
              <a:ext cx="156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4536" tIns="47268" rIns="94536" bIns="47268">
              <a:spAutoFit/>
            </a:bodyPr>
            <a:lstStyle/>
            <a:p>
              <a:pPr defTabSz="946150">
                <a:spcBef>
                  <a:spcPct val="50000"/>
                </a:spcBef>
              </a:pPr>
              <a:r>
                <a:rPr kumimoji="0" lang="sv-SE" sz="2500" b="1" dirty="0">
                  <a:solidFill>
                    <a:srgbClr val="FFFF00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</a:p>
          </p:txBody>
        </p:sp>
        <p:sp>
          <p:nvSpPr>
            <p:cNvPr id="18471" name="Line 1063"/>
            <p:cNvSpPr>
              <a:spLocks noChangeShapeType="1"/>
            </p:cNvSpPr>
            <p:nvPr/>
          </p:nvSpPr>
          <p:spPr bwMode="auto">
            <a:xfrm>
              <a:off x="4238" y="1234"/>
              <a:ext cx="179" cy="354"/>
            </a:xfrm>
            <a:prstGeom prst="line">
              <a:avLst/>
            </a:prstGeom>
            <a:noFill/>
            <a:ln w="9525">
              <a:solidFill>
                <a:srgbClr val="C6981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Line 1064"/>
            <p:cNvSpPr>
              <a:spLocks noChangeShapeType="1"/>
            </p:cNvSpPr>
            <p:nvPr/>
          </p:nvSpPr>
          <p:spPr bwMode="auto">
            <a:xfrm flipH="1">
              <a:off x="4144" y="1234"/>
              <a:ext cx="66" cy="190"/>
            </a:xfrm>
            <a:prstGeom prst="line">
              <a:avLst/>
            </a:prstGeom>
            <a:noFill/>
            <a:ln w="9525">
              <a:solidFill>
                <a:srgbClr val="C6981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Text Box 1065"/>
            <p:cNvSpPr txBox="1">
              <a:spLocks noChangeArrowheads="1"/>
            </p:cNvSpPr>
            <p:nvPr/>
          </p:nvSpPr>
          <p:spPr bwMode="auto">
            <a:xfrm>
              <a:off x="3897" y="462"/>
              <a:ext cx="3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sv-SE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_</a:t>
              </a:r>
            </a:p>
          </p:txBody>
        </p:sp>
        <p:sp>
          <p:nvSpPr>
            <p:cNvPr id="18476" name="Text Box 1068"/>
            <p:cNvSpPr txBox="1">
              <a:spLocks noChangeArrowheads="1"/>
            </p:cNvSpPr>
            <p:nvPr/>
          </p:nvSpPr>
          <p:spPr bwMode="auto">
            <a:xfrm>
              <a:off x="5012" y="436"/>
              <a:ext cx="499" cy="250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 dirty="0">
                  <a:solidFill>
                    <a:srgbClr val="FFFF00"/>
                  </a:solidFill>
                  <a:latin typeface="Trebuchet MS" pitchFamily="34" charset="0"/>
                </a:rPr>
                <a:t>DM</a:t>
              </a:r>
            </a:p>
          </p:txBody>
        </p:sp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latin typeface="Trebuchet MS" pitchFamily="34" charset="0"/>
              </a:rPr>
              <a:t>Ultrahigh-energy neutrinos: Astrophysical Sources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latin typeface="Trebuchet MS" pitchFamily="34" charset="0"/>
              </a:rPr>
              <a:t>Ultrahigh-energy neutrinos: Challenges and Opportunities</a:t>
            </a:r>
          </a:p>
        </p:txBody>
      </p:sp>
      <p:pic>
        <p:nvPicPr>
          <p:cNvPr id="5127" name="Picture 7" descr="IceCube-Eiff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034" y="1138238"/>
            <a:ext cx="3790950" cy="532765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971600" y="676275"/>
            <a:ext cx="326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solidFill>
                  <a:srgbClr val="0000FF"/>
                </a:solidFill>
                <a:latin typeface="Trebuchet MS" pitchFamily="34" charset="0"/>
              </a:rPr>
              <a:t>km</a:t>
            </a:r>
            <a:r>
              <a:rPr lang="en-US" altLang="zh-CN" sz="1800" b="1" baseline="30000" dirty="0">
                <a:solidFill>
                  <a:srgbClr val="0000FF"/>
                </a:solidFill>
                <a:latin typeface="Trebuchet MS" pitchFamily="34" charset="0"/>
              </a:rPr>
              <a:t>3</a:t>
            </a:r>
            <a:r>
              <a:rPr lang="en-US" altLang="zh-CN" sz="1800" b="1" dirty="0">
                <a:solidFill>
                  <a:srgbClr val="0000FF"/>
                </a:solidFill>
                <a:latin typeface="Trebuchet MS" pitchFamily="34" charset="0"/>
              </a:rPr>
              <a:t>-scale NT: IceCube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1026" descr="C:\Users\Georg Raffelt\Desktop\s0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463478" cy="18992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102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968553" y="620998"/>
            <a:ext cx="4104456" cy="1367995"/>
          </a:xfrm>
          <a:prstGeom prst="rect">
            <a:avLst/>
          </a:prstGeom>
          <a:blipFill rotWithShape="1">
            <a:blip r:embed="rId4" cstate="print"/>
            <a:stretch>
              <a:fillRect l="-1634" t="-491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10" name="Picture 1030" descr="C:\Users\Georg Raffelt\Desktop\s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4104456" cy="27359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2700338" y="1198563"/>
            <a:ext cx="4660900" cy="4648200"/>
            <a:chOff x="1640" y="1086"/>
            <a:chExt cx="2888" cy="2898"/>
          </a:xfrm>
        </p:grpSpPr>
        <p:pic>
          <p:nvPicPr>
            <p:cNvPr id="23557" name="Picture 1027" descr="glob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8" y="1086"/>
              <a:ext cx="2840" cy="28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3558" name="Rectangle 1028"/>
            <p:cNvSpPr>
              <a:spLocks noChangeArrowheads="1"/>
            </p:cNvSpPr>
            <p:nvPr/>
          </p:nvSpPr>
          <p:spPr bwMode="auto">
            <a:xfrm>
              <a:off x="1640" y="3728"/>
              <a:ext cx="2608" cy="256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029"/>
          <p:cNvGrpSpPr>
            <a:grpSpLocks/>
          </p:cNvGrpSpPr>
          <p:nvPr/>
        </p:nvGrpSpPr>
        <p:grpSpPr bwMode="auto">
          <a:xfrm>
            <a:off x="5795963" y="1198563"/>
            <a:ext cx="2971800" cy="1981200"/>
            <a:chOff x="3648" y="1056"/>
            <a:chExt cx="1872" cy="1248"/>
          </a:xfrm>
        </p:grpSpPr>
        <p:pic>
          <p:nvPicPr>
            <p:cNvPr id="23560" name="Picture 1030" descr="baika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8" y="1536"/>
              <a:ext cx="912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1" name="Text Box 1031"/>
            <p:cNvSpPr txBox="1">
              <a:spLocks noChangeArrowheads="1"/>
            </p:cNvSpPr>
            <p:nvPr/>
          </p:nvSpPr>
          <p:spPr bwMode="auto">
            <a:xfrm>
              <a:off x="4272" y="1056"/>
              <a:ext cx="960" cy="44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kumimoji="0" lang="en-GB" sz="2000" b="1" dirty="0">
                  <a:solidFill>
                    <a:srgbClr val="FF33CC"/>
                  </a:solidFill>
                  <a:latin typeface="Trebuchet MS" pitchFamily="34" charset="0"/>
                </a:rPr>
                <a:t>BAIKAL</a:t>
              </a:r>
            </a:p>
            <a:p>
              <a:pPr algn="ctr" eaLnBrk="0" hangingPunct="0"/>
              <a:r>
                <a:rPr kumimoji="0" lang="en-GB" sz="2000" b="1" dirty="0">
                  <a:solidFill>
                    <a:srgbClr val="FFFF00"/>
                  </a:solidFill>
                  <a:latin typeface="Trebuchet MS" pitchFamily="34" charset="0"/>
                </a:rPr>
                <a:t>Russia</a:t>
              </a:r>
            </a:p>
          </p:txBody>
        </p:sp>
        <p:sp>
          <p:nvSpPr>
            <p:cNvPr id="23562" name="Line 1032"/>
            <p:cNvSpPr>
              <a:spLocks noChangeShapeType="1"/>
            </p:cNvSpPr>
            <p:nvPr/>
          </p:nvSpPr>
          <p:spPr bwMode="auto">
            <a:xfrm flipV="1">
              <a:off x="3648" y="1440"/>
              <a:ext cx="672" cy="48"/>
            </a:xfrm>
            <a:prstGeom prst="line">
              <a:avLst/>
            </a:prstGeom>
            <a:noFill/>
            <a:ln w="38100">
              <a:solidFill>
                <a:srgbClr val="3311FD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33"/>
          <p:cNvGrpSpPr>
            <a:grpSpLocks/>
          </p:cNvGrpSpPr>
          <p:nvPr/>
        </p:nvGrpSpPr>
        <p:grpSpPr bwMode="auto">
          <a:xfrm>
            <a:off x="395288" y="838200"/>
            <a:ext cx="3886200" cy="5203825"/>
            <a:chOff x="192" y="768"/>
            <a:chExt cx="2448" cy="3278"/>
          </a:xfrm>
        </p:grpSpPr>
        <p:pic>
          <p:nvPicPr>
            <p:cNvPr id="23564" name="Picture 1034" descr="PYLOS~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3264"/>
              <a:ext cx="2160" cy="782"/>
            </a:xfrm>
            <a:prstGeom prst="rect">
              <a:avLst/>
            </a:prstGeom>
            <a:gradFill rotWithShape="0">
              <a:gsLst>
                <a:gs pos="0">
                  <a:srgbClr val="008000">
                    <a:gamma/>
                    <a:shade val="46275"/>
                    <a:invGamma/>
                  </a:srgbClr>
                </a:gs>
                <a:gs pos="100000">
                  <a:srgbClr val="008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Picture 1035" descr="ptmiou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392"/>
              <a:ext cx="1607" cy="925"/>
            </a:xfrm>
            <a:prstGeom prst="rect">
              <a:avLst/>
            </a:prstGeom>
            <a:gradFill rotWithShape="0">
              <a:gsLst>
                <a:gs pos="0">
                  <a:srgbClr val="008000">
                    <a:gamma/>
                    <a:shade val="46275"/>
                    <a:invGamma/>
                  </a:srgbClr>
                </a:gs>
                <a:gs pos="100000">
                  <a:srgbClr val="008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3566" name="Text Box 1036"/>
            <p:cNvSpPr txBox="1">
              <a:spLocks noChangeArrowheads="1"/>
            </p:cNvSpPr>
            <p:nvPr/>
          </p:nvSpPr>
          <p:spPr bwMode="auto">
            <a:xfrm>
              <a:off x="336" y="2784"/>
              <a:ext cx="1344" cy="448"/>
            </a:xfrm>
            <a:prstGeom prst="rect">
              <a:avLst/>
            </a:prstGeom>
            <a:gradFill rotWithShape="0">
              <a:gsLst>
                <a:gs pos="0">
                  <a:srgbClr val="008000">
                    <a:gamma/>
                    <a:shade val="46275"/>
                    <a:invGamma/>
                  </a:srgbClr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kumimoji="0" lang="en-GB" sz="2000" b="1" dirty="0">
                  <a:solidFill>
                    <a:srgbClr val="FF33CC"/>
                  </a:solidFill>
                  <a:latin typeface="Trebuchet MS" pitchFamily="34" charset="0"/>
                </a:rPr>
                <a:t>NESTOR </a:t>
              </a:r>
            </a:p>
            <a:p>
              <a:pPr algn="ctr" eaLnBrk="0" hangingPunct="0"/>
              <a:r>
                <a:rPr kumimoji="0" lang="en-GB" sz="2000" b="1" dirty="0">
                  <a:solidFill>
                    <a:srgbClr val="51A0FF"/>
                  </a:solidFill>
                  <a:latin typeface="Trebuchet MS" pitchFamily="34" charset="0"/>
                </a:rPr>
                <a:t> </a:t>
              </a:r>
              <a:r>
                <a:rPr kumimoji="0" lang="en-GB" sz="2000" b="1" dirty="0" err="1">
                  <a:solidFill>
                    <a:srgbClr val="FFFF00"/>
                  </a:solidFill>
                  <a:latin typeface="Trebuchet MS" pitchFamily="34" charset="0"/>
                </a:rPr>
                <a:t>Pylos</a:t>
              </a:r>
              <a:r>
                <a:rPr kumimoji="0" lang="en-GB" sz="2000" b="1" dirty="0">
                  <a:solidFill>
                    <a:srgbClr val="FFFF00"/>
                  </a:solidFill>
                  <a:latin typeface="Trebuchet MS" pitchFamily="34" charset="0"/>
                </a:rPr>
                <a:t>, Greece</a:t>
              </a:r>
            </a:p>
          </p:txBody>
        </p:sp>
        <p:sp>
          <p:nvSpPr>
            <p:cNvPr id="23567" name="Text Box 1037"/>
            <p:cNvSpPr txBox="1">
              <a:spLocks noChangeArrowheads="1"/>
            </p:cNvSpPr>
            <p:nvPr/>
          </p:nvSpPr>
          <p:spPr bwMode="auto">
            <a:xfrm>
              <a:off x="192" y="768"/>
              <a:ext cx="1728" cy="640"/>
            </a:xfrm>
            <a:prstGeom prst="rect">
              <a:avLst/>
            </a:prstGeom>
            <a:gradFill rotWithShape="0">
              <a:gsLst>
                <a:gs pos="0">
                  <a:srgbClr val="008000">
                    <a:gamma/>
                    <a:shade val="46275"/>
                    <a:invGamma/>
                  </a:srgbClr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kumimoji="0" lang="en-GB" sz="1800" b="1" dirty="0">
                  <a:solidFill>
                    <a:srgbClr val="3311FD"/>
                  </a:solidFill>
                  <a:latin typeface="Trebuchet MS" pitchFamily="34" charset="0"/>
                </a:rPr>
                <a:t>      </a:t>
              </a:r>
              <a:r>
                <a:rPr kumimoji="0" lang="en-GB" sz="2000" b="1" dirty="0">
                  <a:solidFill>
                    <a:srgbClr val="FF33CC"/>
                  </a:solidFill>
                  <a:latin typeface="Trebuchet MS" pitchFamily="34" charset="0"/>
                </a:rPr>
                <a:t>ANTARES</a:t>
              </a:r>
            </a:p>
            <a:p>
              <a:pPr algn="ctr" eaLnBrk="0" hangingPunct="0"/>
              <a:r>
                <a:rPr kumimoji="0" lang="en-GB" sz="2000" b="1" dirty="0">
                  <a:solidFill>
                    <a:srgbClr val="FFFF00"/>
                  </a:solidFill>
                </a:rPr>
                <a:t>La-Seyne-sur-Mer,   France</a:t>
              </a:r>
              <a:r>
                <a:rPr kumimoji="0" lang="en-GB" sz="1800" b="1" dirty="0">
                  <a:solidFill>
                    <a:srgbClr val="FFFF00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23568" name="Line 1038"/>
            <p:cNvSpPr>
              <a:spLocks noChangeShapeType="1"/>
            </p:cNvSpPr>
            <p:nvPr/>
          </p:nvSpPr>
          <p:spPr bwMode="auto">
            <a:xfrm>
              <a:off x="1776" y="1200"/>
              <a:ext cx="720" cy="384"/>
            </a:xfrm>
            <a:prstGeom prst="line">
              <a:avLst/>
            </a:prstGeom>
            <a:noFill/>
            <a:ln w="38100">
              <a:solidFill>
                <a:srgbClr val="3311FD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9" name="Line 1039"/>
            <p:cNvSpPr>
              <a:spLocks noChangeShapeType="1"/>
            </p:cNvSpPr>
            <p:nvPr/>
          </p:nvSpPr>
          <p:spPr bwMode="auto">
            <a:xfrm flipV="1">
              <a:off x="1632" y="1680"/>
              <a:ext cx="1008" cy="1248"/>
            </a:xfrm>
            <a:prstGeom prst="line">
              <a:avLst/>
            </a:prstGeom>
            <a:noFill/>
            <a:ln w="38100">
              <a:solidFill>
                <a:srgbClr val="3311FD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0" name="Line 1040"/>
            <p:cNvSpPr>
              <a:spLocks noChangeShapeType="1"/>
            </p:cNvSpPr>
            <p:nvPr/>
          </p:nvSpPr>
          <p:spPr bwMode="auto">
            <a:xfrm flipV="1">
              <a:off x="1440" y="1680"/>
              <a:ext cx="1152" cy="864"/>
            </a:xfrm>
            <a:prstGeom prst="line">
              <a:avLst/>
            </a:prstGeom>
            <a:noFill/>
            <a:ln w="38100">
              <a:solidFill>
                <a:srgbClr val="3311FD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Text Box 1041"/>
            <p:cNvSpPr txBox="1">
              <a:spLocks noChangeArrowheads="1"/>
            </p:cNvSpPr>
            <p:nvPr/>
          </p:nvSpPr>
          <p:spPr bwMode="auto">
            <a:xfrm>
              <a:off x="336" y="2352"/>
              <a:ext cx="1344" cy="450"/>
            </a:xfrm>
            <a:prstGeom prst="rect">
              <a:avLst/>
            </a:prstGeom>
            <a:gradFill rotWithShape="0">
              <a:gsLst>
                <a:gs pos="0">
                  <a:srgbClr val="008000">
                    <a:gamma/>
                    <a:shade val="46275"/>
                    <a:invGamma/>
                  </a:srgbClr>
                </a:gs>
                <a:gs pos="100000">
                  <a:srgbClr val="008000"/>
                </a:gs>
              </a:gsLst>
              <a:lin ang="5400000" scaled="1"/>
            </a:gradFill>
            <a:ln w="12700">
              <a:solidFill>
                <a:srgbClr val="FF00FF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CN" sz="2000" b="1" dirty="0">
                  <a:solidFill>
                    <a:srgbClr val="FF33CC"/>
                  </a:solidFill>
                  <a:latin typeface="Trebuchet MS" pitchFamily="34" charset="0"/>
                </a:rPr>
                <a:t>NEMO</a:t>
              </a:r>
            </a:p>
            <a:p>
              <a:pPr algn="ctr"/>
              <a:r>
                <a:rPr kumimoji="0" lang="en-US" altLang="zh-CN" sz="2000" b="1" dirty="0">
                  <a:solidFill>
                    <a:srgbClr val="FFFF00"/>
                  </a:solidFill>
                  <a:latin typeface="Trebuchet MS" pitchFamily="34" charset="0"/>
                </a:rPr>
                <a:t>Catania, Italy</a:t>
              </a:r>
            </a:p>
          </p:txBody>
        </p:sp>
      </p:grpSp>
      <p:grpSp>
        <p:nvGrpSpPr>
          <p:cNvPr id="5" name="Group 1042"/>
          <p:cNvGrpSpPr>
            <a:grpSpLocks/>
          </p:cNvGrpSpPr>
          <p:nvPr/>
        </p:nvGrpSpPr>
        <p:grpSpPr bwMode="auto">
          <a:xfrm>
            <a:off x="5364163" y="4078288"/>
            <a:ext cx="3048000" cy="1966912"/>
            <a:chOff x="3312" y="2809"/>
            <a:chExt cx="1920" cy="1239"/>
          </a:xfrm>
        </p:grpSpPr>
        <p:sp>
          <p:nvSpPr>
            <p:cNvPr id="23573" name="Text Box 1043"/>
            <p:cNvSpPr txBox="1">
              <a:spLocks noChangeArrowheads="1"/>
            </p:cNvSpPr>
            <p:nvPr/>
          </p:nvSpPr>
          <p:spPr bwMode="auto">
            <a:xfrm>
              <a:off x="3312" y="3600"/>
              <a:ext cx="1920" cy="448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kumimoji="0" lang="en-GB" sz="2000" b="1" dirty="0" smtClean="0">
                  <a:solidFill>
                    <a:srgbClr val="FFFF00"/>
                  </a:solidFill>
                  <a:latin typeface="Trebuchet MS" pitchFamily="34" charset="0"/>
                </a:rPr>
                <a:t>IceCube</a:t>
              </a:r>
              <a:r>
                <a:rPr kumimoji="0" lang="en-GB" sz="2000" b="1" dirty="0" smtClean="0">
                  <a:solidFill>
                    <a:srgbClr val="CC0000"/>
                  </a:solidFill>
                  <a:latin typeface="Trebuchet MS" pitchFamily="34" charset="0"/>
                </a:rPr>
                <a:t> </a:t>
              </a:r>
              <a:endParaRPr kumimoji="0" lang="en-GB" sz="2000" b="1" dirty="0">
                <a:solidFill>
                  <a:srgbClr val="CC0000"/>
                </a:solidFill>
                <a:latin typeface="Trebuchet MS" pitchFamily="34" charset="0"/>
              </a:endParaRPr>
            </a:p>
            <a:p>
              <a:pPr eaLnBrk="0" hangingPunct="0"/>
              <a:r>
                <a:rPr kumimoji="0" lang="en-GB" sz="2000" b="1" dirty="0">
                  <a:latin typeface="Trebuchet MS" pitchFamily="34" charset="0"/>
                </a:rPr>
                <a:t>South Pole, Antarctica</a:t>
              </a:r>
            </a:p>
          </p:txBody>
        </p:sp>
        <p:pic>
          <p:nvPicPr>
            <p:cNvPr id="23574" name="Picture 1044" descr="SOUTHP~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3" y="2809"/>
              <a:ext cx="1091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5" name="Line 1045"/>
            <p:cNvSpPr>
              <a:spLocks noChangeShapeType="1"/>
            </p:cNvSpPr>
            <p:nvPr/>
          </p:nvSpPr>
          <p:spPr bwMode="auto">
            <a:xfrm>
              <a:off x="3408" y="3360"/>
              <a:ext cx="120" cy="288"/>
            </a:xfrm>
            <a:prstGeom prst="line">
              <a:avLst/>
            </a:prstGeom>
            <a:noFill/>
            <a:ln w="38100">
              <a:solidFill>
                <a:srgbClr val="3311FD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latin typeface="Trebuchet MS" pitchFamily="34" charset="0"/>
              </a:rPr>
              <a:t>Ultrahigh-energy neutrinos: Challenges and Opportunities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3810000" y="1752600"/>
            <a:ext cx="838200" cy="914400"/>
          </a:xfrm>
          <a:prstGeom prst="ellipse">
            <a:avLst/>
          </a:prstGeom>
          <a:noFill/>
          <a:ln w="92075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4343400" y="990600"/>
            <a:ext cx="8382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5257800" y="609600"/>
            <a:ext cx="1524000" cy="400110"/>
          </a:xfrm>
          <a:prstGeom prst="rect">
            <a:avLst/>
          </a:prstGeom>
          <a:gradFill rotWithShape="0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</a:rPr>
              <a:t>KM3NeT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latin typeface="Trebuchet MS" pitchFamily="34" charset="0"/>
              </a:rPr>
              <a:t>Ultrahigh-energy neutrinos: Challenges and Opportunities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644900"/>
            <a:ext cx="2730500" cy="2841625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49275"/>
            <a:ext cx="2722562" cy="2951163"/>
          </a:xfrm>
          <a:prstGeom prst="rect">
            <a:avLst/>
          </a:prstGeom>
          <a:noFill/>
          <a:ln w="50800">
            <a:solidFill>
              <a:srgbClr val="3333FF"/>
            </a:solidFill>
            <a:miter lim="800000"/>
            <a:headEnd/>
            <a:tailEnd/>
          </a:ln>
          <a:effectLst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011863" y="549275"/>
            <a:ext cx="2881312" cy="2952750"/>
            <a:chOff x="3787" y="346"/>
            <a:chExt cx="1815" cy="1860"/>
          </a:xfrm>
        </p:grpSpPr>
        <p:pic>
          <p:nvPicPr>
            <p:cNvPr id="20490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87" y="346"/>
              <a:ext cx="1815" cy="186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/>
          </p:spPr>
        </p:pic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4286" y="391"/>
              <a:ext cx="9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800">
                  <a:solidFill>
                    <a:srgbClr val="3333FF"/>
                  </a:solidFill>
                </a:rPr>
                <a:t>375 TeV</a:t>
              </a:r>
              <a:endParaRPr lang="el-GR" altLang="zh-CN" baseline="-25000">
                <a:solidFill>
                  <a:srgbClr val="3333FF"/>
                </a:solidFill>
              </a:endParaRPr>
            </a:p>
          </p:txBody>
        </p:sp>
        <p:pic>
          <p:nvPicPr>
            <p:cNvPr id="20493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29" y="391"/>
              <a:ext cx="214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027363" y="549275"/>
            <a:ext cx="2913062" cy="2951163"/>
            <a:chOff x="1907" y="346"/>
            <a:chExt cx="1835" cy="1859"/>
          </a:xfrm>
        </p:grpSpPr>
        <p:pic>
          <p:nvPicPr>
            <p:cNvPr id="2048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7" y="346"/>
              <a:ext cx="1835" cy="1859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/>
          </p:spPr>
        </p:pic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2336" y="391"/>
              <a:ext cx="9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800">
                  <a:solidFill>
                    <a:srgbClr val="3333FF"/>
                  </a:solidFill>
                </a:rPr>
                <a:t>10 TeV</a:t>
              </a:r>
              <a:endParaRPr lang="el-GR" altLang="zh-CN" baseline="-25000">
                <a:solidFill>
                  <a:srgbClr val="3333FF"/>
                </a:solidFill>
              </a:endParaRPr>
            </a:p>
          </p:txBody>
        </p:sp>
        <p:pic>
          <p:nvPicPr>
            <p:cNvPr id="2050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70" y="391"/>
              <a:ext cx="23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019800" y="3581400"/>
            <a:ext cx="2879725" cy="2917825"/>
            <a:chOff x="3787" y="2296"/>
            <a:chExt cx="1814" cy="1798"/>
          </a:xfrm>
        </p:grpSpPr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87" y="2296"/>
              <a:ext cx="1814" cy="1798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/>
          </p:spPr>
        </p:pic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4332" y="3809"/>
              <a:ext cx="907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800">
                  <a:solidFill>
                    <a:srgbClr val="3333FF"/>
                  </a:solidFill>
                </a:rPr>
                <a:t>10</a:t>
              </a:r>
              <a:r>
                <a:rPr lang="en-US" altLang="zh-CN" sz="1800" baseline="30000">
                  <a:solidFill>
                    <a:srgbClr val="3333FF"/>
                  </a:solidFill>
                </a:rPr>
                <a:t>4</a:t>
              </a:r>
              <a:r>
                <a:rPr lang="en-US" altLang="zh-CN" sz="1800">
                  <a:solidFill>
                    <a:srgbClr val="3333FF"/>
                  </a:solidFill>
                </a:rPr>
                <a:t> TeV</a:t>
              </a:r>
              <a:endParaRPr lang="el-GR" altLang="zh-CN" baseline="-25000">
                <a:solidFill>
                  <a:srgbClr val="3333FF"/>
                </a:solidFill>
              </a:endParaRPr>
            </a:p>
          </p:txBody>
        </p:sp>
        <p:pic>
          <p:nvPicPr>
            <p:cNvPr id="20502" name="Picture 2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75" y="2325"/>
              <a:ext cx="18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3013075" y="3622078"/>
            <a:ext cx="2927350" cy="2862322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altLang="zh-CN" sz="2000" b="1" dirty="0">
                <a:solidFill>
                  <a:schemeClr val="bg1"/>
                </a:solidFill>
                <a:latin typeface="Trebuchet MS" pitchFamily="34" charset="0"/>
              </a:rPr>
              <a:t>Distinct signals </a:t>
            </a:r>
            <a:r>
              <a:rPr lang="en-US" altLang="zh-CN" sz="2000" b="1" dirty="0" smtClean="0">
                <a:solidFill>
                  <a:schemeClr val="bg1"/>
                </a:solidFill>
                <a:latin typeface="Trebuchet MS" pitchFamily="34" charset="0"/>
              </a:rPr>
              <a:t>for  different flavors:</a:t>
            </a:r>
          </a:p>
          <a:p>
            <a:pPr marL="457200" indent="-457200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</a:rPr>
              <a:t>Particle 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</a:rPr>
              <a:t>physics by using the flavors, given the </a:t>
            </a: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</a:rPr>
              <a:t>sources</a:t>
            </a:r>
          </a:p>
          <a:p>
            <a:pPr marL="457200" indent="-457200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</a:rPr>
              <a:t>Probe 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</a:rPr>
              <a:t>sources by using the flavors, </a:t>
            </a: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</a:rPr>
              <a:t>given </a:t>
            </a:r>
            <a:r>
              <a:rPr lang="el-GR" altLang="zh-CN" b="1" dirty="0" smtClean="0">
                <a:solidFill>
                  <a:srgbClr val="FFFF00"/>
                </a:solidFill>
                <a:latin typeface="Trebuchet MS" pitchFamily="34" charset="0"/>
              </a:rPr>
              <a:t>ν</a:t>
            </a:r>
            <a:r>
              <a:rPr lang="en-US" altLang="zh-CN" b="1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</a:rPr>
              <a:t>properties</a:t>
            </a:r>
            <a:endParaRPr lang="el-GR" altLang="zh-CN" sz="20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latin typeface="Trebuchet MS" pitchFamily="34" charset="0"/>
              </a:rPr>
              <a:t>Ultrahigh-energy neutrinos: Unique Opportunity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476250"/>
            <a:ext cx="9144000" cy="2555875"/>
            <a:chOff x="0" y="644"/>
            <a:chExt cx="5760" cy="1610"/>
          </a:xfrm>
        </p:grpSpPr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72"/>
              <a:ext cx="5760" cy="1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AutoShape 12"/>
            <p:cNvSpPr>
              <a:spLocks noChangeArrowheads="1"/>
            </p:cNvSpPr>
            <p:nvPr/>
          </p:nvSpPr>
          <p:spPr bwMode="auto">
            <a:xfrm rot="5400000">
              <a:off x="2513" y="1147"/>
              <a:ext cx="1582" cy="576"/>
            </a:xfrm>
            <a:prstGeom prst="doubleWave">
              <a:avLst>
                <a:gd name="adj1" fmla="val 6500"/>
                <a:gd name="adj2" fmla="val 0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shade val="46275"/>
                    <a:invGamma/>
                  </a:srgbClr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Rectangle 13"/>
            <p:cNvSpPr>
              <a:spLocks noChangeArrowheads="1"/>
            </p:cNvSpPr>
            <p:nvPr/>
          </p:nvSpPr>
          <p:spPr bwMode="auto">
            <a:xfrm>
              <a:off x="3835" y="1003"/>
              <a:ext cx="83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Rectangle 14"/>
            <p:cNvSpPr>
              <a:spLocks noChangeArrowheads="1"/>
            </p:cNvSpPr>
            <p:nvPr/>
          </p:nvSpPr>
          <p:spPr bwMode="auto">
            <a:xfrm>
              <a:off x="1200" y="1152"/>
              <a:ext cx="14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kumimoji="0" lang="fr-FR" sz="2000">
                  <a:solidFill>
                    <a:srgbClr val="FF0000"/>
                  </a:solidFill>
                </a:rPr>
                <a:t>Neutrino (1</a:t>
              </a:r>
              <a:r>
                <a:rPr kumimoji="0" lang="fr-FR" sz="2000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r>
                <a:rPr kumimoji="0" lang="fr-FR" sz="2000" baseline="-25000">
                  <a:solidFill>
                    <a:srgbClr val="FF0000"/>
                  </a:solidFill>
                  <a:sym typeface="Symbol" pitchFamily="18" charset="2"/>
                </a:rPr>
                <a:t>e</a:t>
              </a:r>
              <a:r>
                <a:rPr kumimoji="0" lang="fr-FR" sz="2000">
                  <a:solidFill>
                    <a:schemeClr val="bg1"/>
                  </a:solidFill>
                </a:rPr>
                <a:t>:</a:t>
              </a:r>
              <a:r>
                <a:rPr kumimoji="0" lang="fr-FR" sz="2000">
                  <a:solidFill>
                    <a:srgbClr val="FF0000"/>
                  </a:solidFill>
                </a:rPr>
                <a:t>2</a:t>
              </a:r>
              <a:r>
                <a:rPr kumimoji="0" lang="fr-FR" sz="2000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r>
                <a:rPr kumimoji="0" lang="fr-FR" sz="2000" baseline="-25000">
                  <a:solidFill>
                    <a:srgbClr val="FF0000"/>
                  </a:solidFill>
                  <a:sym typeface="Symbol" pitchFamily="18" charset="2"/>
                </a:rPr>
                <a:t></a:t>
              </a:r>
              <a:r>
                <a:rPr kumimoji="0" lang="fr-FR" sz="200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8207" name="Rectangle 15"/>
            <p:cNvSpPr>
              <a:spLocks noChangeArrowheads="1"/>
            </p:cNvSpPr>
            <p:nvPr/>
          </p:nvSpPr>
          <p:spPr bwMode="auto">
            <a:xfrm>
              <a:off x="1121" y="752"/>
              <a:ext cx="146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Rectangle 16"/>
            <p:cNvSpPr>
              <a:spLocks noChangeArrowheads="1"/>
            </p:cNvSpPr>
            <p:nvPr/>
          </p:nvSpPr>
          <p:spPr bwMode="auto">
            <a:xfrm>
              <a:off x="1200" y="864"/>
              <a:ext cx="11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0" lang="en-GB" sz="2000">
                  <a:solidFill>
                    <a:srgbClr val="66FF33"/>
                  </a:solidFill>
                </a:rPr>
                <a:t>Light absorbed</a:t>
              </a:r>
            </a:p>
          </p:txBody>
        </p:sp>
        <p:sp>
          <p:nvSpPr>
            <p:cNvPr id="8209" name="Rectangle 17"/>
            <p:cNvSpPr>
              <a:spLocks noChangeArrowheads="1"/>
            </p:cNvSpPr>
            <p:nvPr/>
          </p:nvSpPr>
          <p:spPr bwMode="auto">
            <a:xfrm>
              <a:off x="1125" y="1849"/>
              <a:ext cx="462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Rectangle 18"/>
            <p:cNvSpPr>
              <a:spLocks noChangeArrowheads="1"/>
            </p:cNvSpPr>
            <p:nvPr/>
          </p:nvSpPr>
          <p:spPr bwMode="auto">
            <a:xfrm>
              <a:off x="1200" y="1632"/>
              <a:ext cx="175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kumimoji="0" lang="en-GB" sz="2000">
                  <a:solidFill>
                    <a:srgbClr val="FFFF4D"/>
                  </a:solidFill>
                </a:rPr>
                <a:t>Proton scattered </a:t>
              </a:r>
            </a:p>
            <a:p>
              <a:r>
                <a:rPr kumimoji="0" lang="en-GB" sz="2000">
                  <a:solidFill>
                    <a:srgbClr val="FFFF4D"/>
                  </a:solidFill>
                </a:rPr>
                <a:t>by magnetic field</a:t>
              </a:r>
            </a:p>
          </p:txBody>
        </p:sp>
        <p:sp>
          <p:nvSpPr>
            <p:cNvPr id="8211" name="Freeform 19"/>
            <p:cNvSpPr>
              <a:spLocks/>
            </p:cNvSpPr>
            <p:nvPr/>
          </p:nvSpPr>
          <p:spPr bwMode="auto">
            <a:xfrm>
              <a:off x="5132" y="1623"/>
              <a:ext cx="173" cy="216"/>
            </a:xfrm>
            <a:custGeom>
              <a:avLst/>
              <a:gdLst/>
              <a:ahLst/>
              <a:cxnLst>
                <a:cxn ang="0">
                  <a:pos x="0" y="216"/>
                </a:cxn>
                <a:cxn ang="0">
                  <a:pos x="136" y="160"/>
                </a:cxn>
                <a:cxn ang="0">
                  <a:pos x="168" y="48"/>
                </a:cxn>
                <a:cxn ang="0">
                  <a:pos x="168" y="0"/>
                </a:cxn>
              </a:cxnLst>
              <a:rect l="0" t="0" r="r" b="b"/>
              <a:pathLst>
                <a:path w="173" h="216">
                  <a:moveTo>
                    <a:pt x="0" y="216"/>
                  </a:moveTo>
                  <a:cubicBezTo>
                    <a:pt x="54" y="202"/>
                    <a:pt x="108" y="188"/>
                    <a:pt x="136" y="160"/>
                  </a:cubicBezTo>
                  <a:cubicBezTo>
                    <a:pt x="164" y="132"/>
                    <a:pt x="163" y="75"/>
                    <a:pt x="168" y="48"/>
                  </a:cubicBezTo>
                  <a:cubicBezTo>
                    <a:pt x="173" y="21"/>
                    <a:pt x="170" y="10"/>
                    <a:pt x="168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Text Box 20"/>
            <p:cNvSpPr txBox="1">
              <a:spLocks noChangeArrowheads="1"/>
            </p:cNvSpPr>
            <p:nvPr/>
          </p:nvSpPr>
          <p:spPr bwMode="auto">
            <a:xfrm>
              <a:off x="3744" y="1104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kumimoji="0" lang="fr-FR" sz="2000">
                  <a:solidFill>
                    <a:srgbClr val="FF0000"/>
                  </a:solidFill>
                </a:rPr>
                <a:t>(1</a:t>
              </a:r>
              <a:r>
                <a:rPr kumimoji="0" lang="fr-FR" sz="2000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r>
                <a:rPr kumimoji="0" lang="fr-FR" sz="2000" baseline="-25000">
                  <a:solidFill>
                    <a:srgbClr val="FF0000"/>
                  </a:solidFill>
                  <a:sym typeface="Symbol" pitchFamily="18" charset="2"/>
                </a:rPr>
                <a:t>e</a:t>
              </a:r>
              <a:r>
                <a:rPr kumimoji="0" lang="fr-FR" sz="2000">
                  <a:solidFill>
                    <a:schemeClr val="bg1"/>
                  </a:solidFill>
                </a:rPr>
                <a:t>:</a:t>
              </a:r>
              <a:r>
                <a:rPr kumimoji="0" lang="fr-FR" sz="2000">
                  <a:solidFill>
                    <a:srgbClr val="FF0000"/>
                  </a:solidFill>
                </a:rPr>
                <a:t>1</a:t>
              </a:r>
              <a:r>
                <a:rPr kumimoji="0" lang="fr-FR" sz="2000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r>
                <a:rPr kumimoji="0" lang="fr-FR" sz="2000" baseline="-25000">
                  <a:solidFill>
                    <a:srgbClr val="FF0000"/>
                  </a:solidFill>
                  <a:sym typeface="Symbol" pitchFamily="18" charset="2"/>
                </a:rPr>
                <a:t></a:t>
              </a:r>
              <a:r>
                <a:rPr kumimoji="0" lang="fr-FR" sz="2000">
                  <a:solidFill>
                    <a:schemeClr val="bg1"/>
                  </a:solidFill>
                </a:rPr>
                <a:t>:</a:t>
              </a:r>
              <a:r>
                <a:rPr kumimoji="0" lang="fr-FR" sz="2000">
                  <a:solidFill>
                    <a:srgbClr val="FF0000"/>
                  </a:solidFill>
                </a:rPr>
                <a:t>1</a:t>
              </a:r>
              <a:r>
                <a:rPr kumimoji="0" lang="fr-FR" sz="2000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r>
                <a:rPr kumimoji="0" lang="fr-FR" sz="2000" baseline="-25000">
                  <a:solidFill>
                    <a:srgbClr val="FF0000"/>
                  </a:solidFill>
                  <a:sym typeface="Symbol" pitchFamily="18" charset="2"/>
                </a:rPr>
                <a:t></a:t>
              </a:r>
              <a:r>
                <a:rPr kumimoji="0" lang="fr-FR" sz="2000">
                  <a:solidFill>
                    <a:srgbClr val="FF0000"/>
                  </a:solidFill>
                </a:rPr>
                <a:t>)</a:t>
              </a:r>
            </a:p>
          </p:txBody>
        </p:sp>
        <p:pic>
          <p:nvPicPr>
            <p:cNvPr id="8213" name="Picture 21" descr="agn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80"/>
              <a:ext cx="1104" cy="677"/>
            </a:xfrm>
            <a:prstGeom prst="rect">
              <a:avLst/>
            </a:prstGeom>
            <a:noFill/>
          </p:spPr>
        </p:pic>
        <p:sp>
          <p:nvSpPr>
            <p:cNvPr id="8214" name="Text Box 22"/>
            <p:cNvSpPr txBox="1">
              <a:spLocks noChangeArrowheads="1"/>
            </p:cNvSpPr>
            <p:nvPr/>
          </p:nvSpPr>
          <p:spPr bwMode="auto">
            <a:xfrm>
              <a:off x="3106" y="650"/>
              <a:ext cx="39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fr-FR" sz="1800" b="0">
                  <a:solidFill>
                    <a:srgbClr val="FFFFCC"/>
                  </a:solidFill>
                  <a:latin typeface="Tahoma" pitchFamily="34" charset="0"/>
                </a:rPr>
                <a:t>CMB</a:t>
              </a:r>
            </a:p>
          </p:txBody>
        </p:sp>
        <p:sp>
          <p:nvSpPr>
            <p:cNvPr id="8215" name="Line 23"/>
            <p:cNvSpPr>
              <a:spLocks noChangeShapeType="1"/>
            </p:cNvSpPr>
            <p:nvPr/>
          </p:nvSpPr>
          <p:spPr bwMode="auto">
            <a:xfrm>
              <a:off x="3000" y="1325"/>
              <a:ext cx="5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Freeform 24"/>
            <p:cNvSpPr>
              <a:spLocks/>
            </p:cNvSpPr>
            <p:nvPr/>
          </p:nvSpPr>
          <p:spPr bwMode="auto">
            <a:xfrm>
              <a:off x="3072" y="1672"/>
              <a:ext cx="536" cy="1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6" y="48"/>
                </a:cxn>
                <a:cxn ang="0">
                  <a:pos x="184" y="64"/>
                </a:cxn>
                <a:cxn ang="0">
                  <a:pos x="536" y="120"/>
                </a:cxn>
              </a:cxnLst>
              <a:rect l="0" t="0" r="r" b="b"/>
              <a:pathLst>
                <a:path w="536" h="120">
                  <a:moveTo>
                    <a:pt x="0" y="0"/>
                  </a:moveTo>
                  <a:cubicBezTo>
                    <a:pt x="52" y="18"/>
                    <a:pt x="105" y="37"/>
                    <a:pt x="136" y="48"/>
                  </a:cubicBezTo>
                  <a:cubicBezTo>
                    <a:pt x="167" y="59"/>
                    <a:pt x="117" y="52"/>
                    <a:pt x="184" y="64"/>
                  </a:cubicBezTo>
                  <a:cubicBezTo>
                    <a:pt x="251" y="76"/>
                    <a:pt x="393" y="98"/>
                    <a:pt x="536" y="120"/>
                  </a:cubicBezTo>
                </a:path>
              </a:pathLst>
            </a:custGeom>
            <a:noFill/>
            <a:ln w="38100" cap="flat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8217" name="Object 25"/>
            <p:cNvGraphicFramePr>
              <a:graphicFrameLocks noChangeAspect="1"/>
            </p:cNvGraphicFramePr>
            <p:nvPr/>
          </p:nvGraphicFramePr>
          <p:xfrm>
            <a:off x="2980" y="672"/>
            <a:ext cx="641" cy="15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1" name="Photo Editor Photo" r:id="rId5" imgW="3809524" imgH="1933333" progId="">
                    <p:embed/>
                  </p:oleObj>
                </mc:Choice>
                <mc:Fallback>
                  <p:oleObj name="Photo Editor Photo" r:id="rId5" imgW="3809524" imgH="1933333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0" y="672"/>
                          <a:ext cx="641" cy="15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71363" y="3103563"/>
            <a:ext cx="5292725" cy="40011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latin typeface="Trebuchet MS" pitchFamily="34" charset="0"/>
              </a:rPr>
              <a:t>To explore extremely high energy region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71363" y="3608388"/>
            <a:ext cx="5292725" cy="3968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Trebuchet MS" pitchFamily="34" charset="0"/>
              </a:rPr>
              <a:t>To locate distant astrophysical sources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71363" y="4111625"/>
            <a:ext cx="5292725" cy="396875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</a:rPr>
              <a:t>To study new scenarios in particle physics</a:t>
            </a:r>
          </a:p>
        </p:txBody>
      </p:sp>
      <p:graphicFrame>
        <p:nvGraphicFramePr>
          <p:cNvPr id="8221" name="Object 29"/>
          <p:cNvGraphicFramePr>
            <a:graphicFrameLocks noChangeAspect="1"/>
          </p:cNvGraphicFramePr>
          <p:nvPr/>
        </p:nvGraphicFramePr>
        <p:xfrm>
          <a:off x="6059488" y="3128963"/>
          <a:ext cx="29511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Microsoft 公式 3.0" r:id="rId7" imgW="1485720" imgH="291960" progId="Equation.3">
                  <p:embed/>
                </p:oleObj>
              </mc:Choice>
              <mc:Fallback>
                <p:oleObj name="Microsoft 公式 3.0" r:id="rId7" imgW="1485720" imgH="291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3128963"/>
                        <a:ext cx="2951162" cy="48577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A72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2" name="Object 30"/>
          <p:cNvGraphicFramePr>
            <a:graphicFrameLocks noChangeAspect="1"/>
          </p:cNvGraphicFramePr>
          <p:nvPr/>
        </p:nvGraphicFramePr>
        <p:xfrm>
          <a:off x="6059488" y="3933056"/>
          <a:ext cx="29511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Microsoft 公式 3.0" r:id="rId9" imgW="1282680" imgH="253800" progId="Equation.3">
                  <p:embed/>
                </p:oleObj>
              </mc:Choice>
              <mc:Fallback>
                <p:oleObj name="Microsoft 公式 3.0" r:id="rId9" imgW="128268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3933056"/>
                        <a:ext cx="2951162" cy="50006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69818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72057" y="4805363"/>
            <a:ext cx="5580063" cy="711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latin typeface="Trebuchet MS" pitchFamily="34" charset="0"/>
              </a:rPr>
              <a:t>Conventional source:  decays of charged </a:t>
            </a:r>
            <a:r>
              <a:rPr lang="en-US" altLang="zh-CN" sz="2000" b="1" dirty="0">
                <a:latin typeface="Trebuchet MS" pitchFamily="34" charset="0"/>
                <a:sym typeface="Symbol" pitchFamily="18" charset="2"/>
              </a:rPr>
              <a:t>’s produced from UHE</a:t>
            </a:r>
            <a:r>
              <a:rPr lang="en-US" altLang="zh-CN" sz="2000" b="1" dirty="0">
                <a:latin typeface="Trebuchet MS" pitchFamily="34" charset="0"/>
              </a:rPr>
              <a:t> </a:t>
            </a:r>
            <a:r>
              <a:rPr lang="en-US" altLang="zh-CN" sz="2000" b="1" i="1" dirty="0" err="1" smtClean="0">
                <a:latin typeface="Trebuchet MS" pitchFamily="34" charset="0"/>
              </a:rPr>
              <a:t>p</a:t>
            </a:r>
            <a:r>
              <a:rPr lang="en-US" altLang="zh-CN" sz="2000" b="1" dirty="0" err="1" smtClean="0">
                <a:latin typeface="Trebuchet MS" pitchFamily="34" charset="0"/>
              </a:rPr>
              <a:t>+</a:t>
            </a:r>
            <a:r>
              <a:rPr lang="en-US" altLang="zh-CN" sz="2000" b="1" i="1" dirty="0" err="1" smtClean="0">
                <a:latin typeface="Trebuchet MS" pitchFamily="34" charset="0"/>
              </a:rPr>
              <a:t>p</a:t>
            </a:r>
            <a:r>
              <a:rPr lang="en-US" altLang="zh-CN" sz="2000" b="1" dirty="0" smtClean="0">
                <a:latin typeface="Trebuchet MS" pitchFamily="34" charset="0"/>
              </a:rPr>
              <a:t> or </a:t>
            </a:r>
            <a:r>
              <a:rPr lang="en-US" altLang="zh-CN" sz="2000" b="1" i="1" dirty="0" smtClean="0">
                <a:latin typeface="Trebuchet MS" pitchFamily="34" charset="0"/>
              </a:rPr>
              <a:t>p</a:t>
            </a:r>
            <a:r>
              <a:rPr lang="en-US" altLang="zh-CN" sz="2000" b="1" dirty="0" smtClean="0">
                <a:latin typeface="Trebuchet MS" pitchFamily="34" charset="0"/>
              </a:rPr>
              <a:t>+</a:t>
            </a:r>
            <a:r>
              <a:rPr lang="en-US" altLang="zh-CN" sz="2000" b="1" i="1" dirty="0">
                <a:latin typeface="Trebuchet MS" pitchFamily="34" charset="0"/>
                <a:sym typeface="Symbol" pitchFamily="18" charset="2"/>
              </a:rPr>
              <a:t>  </a:t>
            </a:r>
            <a:r>
              <a:rPr lang="en-US" altLang="zh-CN" sz="2000" b="1" dirty="0">
                <a:latin typeface="Trebuchet MS" pitchFamily="34" charset="0"/>
                <a:sym typeface="Symbol" pitchFamily="18" charset="2"/>
              </a:rPr>
              <a:t>collisions. </a:t>
            </a:r>
          </a:p>
        </p:txBody>
      </p:sp>
      <p:pic>
        <p:nvPicPr>
          <p:cNvPr id="822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888" y="4581128"/>
            <a:ext cx="2916237" cy="177165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8225" name="Rectangle 33"/>
          <p:cNvSpPr>
            <a:spLocks noChangeArrowheads="1"/>
          </p:cNvSpPr>
          <p:nvPr/>
        </p:nvSpPr>
        <p:spPr bwMode="auto">
          <a:xfrm>
            <a:off x="72057" y="5670128"/>
            <a:ext cx="5580063" cy="711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latin typeface="Trebuchet MS" pitchFamily="34" charset="0"/>
              </a:rPr>
              <a:t>Naïve expectation:  </a:t>
            </a:r>
            <a:r>
              <a:rPr lang="en-US" altLang="zh-CN" sz="2000" b="1" dirty="0" smtClean="0">
                <a:latin typeface="Trebuchet MS" pitchFamily="34" charset="0"/>
              </a:rPr>
              <a:t>ultra-long-baseline UHE cosmic </a:t>
            </a:r>
            <a:r>
              <a:rPr lang="en-US" altLang="zh-CN" sz="2000" b="1" dirty="0">
                <a:latin typeface="Trebuchet MS" pitchFamily="34" charset="0"/>
                <a:sym typeface="Symbol" pitchFamily="18" charset="2"/>
              </a:rPr>
              <a:t>-</a:t>
            </a:r>
            <a:r>
              <a:rPr lang="en-US" altLang="zh-CN" sz="2000" b="1" dirty="0" smtClean="0">
                <a:latin typeface="Trebuchet MS" pitchFamily="34" charset="0"/>
              </a:rPr>
              <a:t>oscillations </a:t>
            </a:r>
            <a:r>
              <a:rPr lang="en-US" altLang="zh-CN" sz="2000" b="1" dirty="0">
                <a:latin typeface="Trebuchet MS" pitchFamily="34" charset="0"/>
              </a:rPr>
              <a:t>(Learned, </a:t>
            </a:r>
            <a:r>
              <a:rPr lang="en-US" altLang="zh-CN" sz="2000" b="1" dirty="0" err="1">
                <a:latin typeface="Trebuchet MS" pitchFamily="34" charset="0"/>
              </a:rPr>
              <a:t>Pakvasa</a:t>
            </a:r>
            <a:r>
              <a:rPr lang="en-US" altLang="zh-CN" sz="2000" b="1" dirty="0">
                <a:latin typeface="Trebuchet MS" pitchFamily="34" charset="0"/>
              </a:rPr>
              <a:t> 95).</a:t>
            </a:r>
            <a:r>
              <a:rPr lang="en-US" altLang="zh-CN" sz="1800" b="1" dirty="0">
                <a:latin typeface="Trebuchet MS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2700" y="476250"/>
            <a:ext cx="4132263" cy="362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zh-CN" sz="1400" b="1" dirty="0">
                <a:latin typeface="Trebuchet MS" pitchFamily="34" charset="0"/>
              </a:rPr>
              <a:t>■</a:t>
            </a:r>
            <a:r>
              <a:rPr lang="en-US" altLang="zh-CN" sz="1400" b="1" dirty="0">
                <a:latin typeface="Trebuchet MS" pitchFamily="34" charset="0"/>
              </a:rPr>
              <a:t> Learned, </a:t>
            </a:r>
            <a:r>
              <a:rPr lang="en-US" altLang="zh-CN" sz="1400" b="1" dirty="0" err="1">
                <a:latin typeface="Trebuchet MS" pitchFamily="34" charset="0"/>
              </a:rPr>
              <a:t>Pakvasa</a:t>
            </a:r>
            <a:r>
              <a:rPr lang="en-US" altLang="zh-CN" sz="1400" b="1" dirty="0">
                <a:latin typeface="Trebuchet MS" pitchFamily="34" charset="0"/>
              </a:rPr>
              <a:t>, APP (95)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Athar</a:t>
            </a:r>
            <a:r>
              <a:rPr lang="en-US" altLang="zh-CN" sz="1400" b="1" dirty="0">
                <a:latin typeface="Trebuchet MS" pitchFamily="34" charset="0"/>
              </a:rPr>
              <a:t> et al, PRD (00)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Bento et al, PLB (00)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Gounaris</a:t>
            </a:r>
            <a:r>
              <a:rPr lang="en-US" altLang="zh-CN" sz="1400" b="1" dirty="0">
                <a:latin typeface="Trebuchet MS" pitchFamily="34" charset="0"/>
              </a:rPr>
              <a:t>, </a:t>
            </a:r>
            <a:r>
              <a:rPr lang="en-US" altLang="zh-CN" sz="1400" b="1" dirty="0" err="1">
                <a:latin typeface="Trebuchet MS" pitchFamily="34" charset="0"/>
              </a:rPr>
              <a:t>Moultaka</a:t>
            </a:r>
            <a:r>
              <a:rPr lang="en-US" altLang="zh-CN" sz="1400" b="1" dirty="0">
                <a:latin typeface="Trebuchet MS" pitchFamily="34" charset="0"/>
              </a:rPr>
              <a:t>, </a:t>
            </a:r>
            <a:r>
              <a:rPr lang="en-US" altLang="zh-CN" sz="1400" b="1" dirty="0" err="1">
                <a:latin typeface="Trebuchet MS" pitchFamily="34" charset="0"/>
              </a:rPr>
              <a:t>hep</a:t>
            </a:r>
            <a:r>
              <a:rPr lang="en-US" altLang="zh-CN" sz="1400" b="1" dirty="0">
                <a:latin typeface="Trebuchet MS" pitchFamily="34" charset="0"/>
              </a:rPr>
              <a:t>-ph/0212110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4D"/>
              </a:buClr>
              <a:buSzPct val="120000"/>
              <a:buFont typeface="Wingdings" pitchFamily="2" charset="2"/>
              <a:buNone/>
            </a:pPr>
            <a:r>
              <a:rPr lang="en-US" altLang="zh-CN" sz="1400" b="1" dirty="0">
                <a:latin typeface="Trebuchet MS" pitchFamily="34" charset="0"/>
              </a:rPr>
              <a:t>★ Barenboim, </a:t>
            </a:r>
            <a:r>
              <a:rPr lang="en-US" altLang="zh-CN" sz="1400" b="1" dirty="0" err="1">
                <a:latin typeface="Trebuchet MS" pitchFamily="34" charset="0"/>
              </a:rPr>
              <a:t>Quigg</a:t>
            </a:r>
            <a:r>
              <a:rPr lang="en-US" altLang="zh-CN" sz="1400" b="1" dirty="0">
                <a:latin typeface="Trebuchet MS" pitchFamily="34" charset="0"/>
              </a:rPr>
              <a:t>, PRD (03)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4D"/>
              </a:buClr>
              <a:buSzPct val="120000"/>
              <a:buFont typeface="Wingdings" pitchFamily="2" charset="2"/>
              <a:buNone/>
            </a:pPr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Beacom</a:t>
            </a:r>
            <a:r>
              <a:rPr lang="en-US" altLang="zh-CN" sz="1400" b="1" dirty="0">
                <a:latin typeface="Trebuchet MS" pitchFamily="34" charset="0"/>
              </a:rPr>
              <a:t> et al, PRD (03)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4D"/>
              </a:buClr>
              <a:buSzPct val="120000"/>
              <a:buFont typeface="Wingdings" pitchFamily="2" charset="2"/>
              <a:buNone/>
            </a:pPr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Keraenen</a:t>
            </a:r>
            <a:r>
              <a:rPr lang="en-US" altLang="zh-CN" sz="1400" b="1" dirty="0">
                <a:latin typeface="Trebuchet MS" pitchFamily="34" charset="0"/>
              </a:rPr>
              <a:t> et al, PLB (03)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FF4D"/>
              </a:buClr>
              <a:buSzPct val="120000"/>
              <a:buFont typeface="Wingdings" pitchFamily="2" charset="2"/>
              <a:buNone/>
            </a:pPr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Beacom</a:t>
            </a:r>
            <a:r>
              <a:rPr lang="en-US" altLang="zh-CN" sz="1400" b="1" dirty="0">
                <a:latin typeface="Trebuchet MS" pitchFamily="34" charset="0"/>
              </a:rPr>
              <a:t> et al, PRD (04)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Hooper et al, PLB (05)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Serpico</a:t>
            </a:r>
            <a:r>
              <a:rPr lang="en-US" altLang="zh-CN" sz="1400" b="1" dirty="0">
                <a:latin typeface="Trebuchet MS" pitchFamily="34" charset="0"/>
              </a:rPr>
              <a:t>, </a:t>
            </a:r>
            <a:r>
              <a:rPr lang="en-US" altLang="zh-CN" sz="1400" b="1" dirty="0" err="1">
                <a:latin typeface="Trebuchet MS" pitchFamily="34" charset="0"/>
              </a:rPr>
              <a:t>Kachelriess</a:t>
            </a:r>
            <a:r>
              <a:rPr lang="en-US" altLang="zh-CN" sz="1400" b="1" dirty="0">
                <a:latin typeface="Trebuchet MS" pitchFamily="34" charset="0"/>
              </a:rPr>
              <a:t>, PRL (05)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Bhattacharjee</a:t>
            </a:r>
            <a:r>
              <a:rPr lang="en-US" altLang="zh-CN" sz="1400" b="1" dirty="0">
                <a:latin typeface="Trebuchet MS" pitchFamily="34" charset="0"/>
              </a:rPr>
              <a:t>, Gupta, </a:t>
            </a:r>
            <a:r>
              <a:rPr lang="en-US" altLang="zh-CN" sz="1400" b="1" dirty="0" err="1">
                <a:latin typeface="Trebuchet MS" pitchFamily="34" charset="0"/>
              </a:rPr>
              <a:t>hep</a:t>
            </a:r>
            <a:r>
              <a:rPr lang="en-US" altLang="zh-CN" sz="1400" b="1" dirty="0">
                <a:latin typeface="Trebuchet MS" pitchFamily="34" charset="0"/>
              </a:rPr>
              <a:t>-ph/0501191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Serpico</a:t>
            </a:r>
            <a:r>
              <a:rPr lang="en-US" altLang="zh-CN" sz="1400" b="1" dirty="0">
                <a:latin typeface="Trebuchet MS" pitchFamily="34" charset="0"/>
              </a:rPr>
              <a:t>, PRD (06)  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Xing, PRD (06)</a:t>
            </a:r>
          </a:p>
          <a:p>
            <a:r>
              <a:rPr lang="en-US" altLang="zh-CN" sz="1400" b="1" dirty="0">
                <a:solidFill>
                  <a:srgbClr val="C00000"/>
                </a:solidFill>
                <a:latin typeface="Trebuchet MS" pitchFamily="34" charset="0"/>
              </a:rPr>
              <a:t>★ Xing, Zhou, PRD (06)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Winter, PRD (06)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Athar</a:t>
            </a:r>
            <a:r>
              <a:rPr lang="en-US" altLang="zh-CN" sz="1400" b="1" dirty="0">
                <a:latin typeface="Trebuchet MS" pitchFamily="34" charset="0"/>
              </a:rPr>
              <a:t> et al, MPLA (06)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latin typeface="Trebuchet MS" pitchFamily="34" charset="0"/>
              </a:rPr>
              <a:t>Incomplete list of relevant works</a:t>
            </a:r>
            <a:endParaRPr lang="en-US" altLang="zh-CN" sz="2400" b="1" dirty="0">
              <a:latin typeface="Trebuchet MS" pitchFamily="34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297488" y="2971800"/>
            <a:ext cx="383381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Rodejohann</a:t>
            </a:r>
            <a:r>
              <a:rPr lang="en-US" altLang="zh-CN" sz="1400" b="1" dirty="0">
                <a:latin typeface="Trebuchet MS" pitchFamily="34" charset="0"/>
              </a:rPr>
              <a:t>, JCAP (07)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Majumdar</a:t>
            </a:r>
            <a:r>
              <a:rPr lang="en-US" altLang="zh-CN" sz="1400" b="1" dirty="0">
                <a:latin typeface="Trebuchet MS" pitchFamily="34" charset="0"/>
              </a:rPr>
              <a:t>, </a:t>
            </a:r>
            <a:r>
              <a:rPr lang="en-US" altLang="zh-CN" sz="1400" b="1" dirty="0" err="1">
                <a:latin typeface="Trebuchet MS" pitchFamily="34" charset="0"/>
              </a:rPr>
              <a:t>Ghosal</a:t>
            </a:r>
            <a:r>
              <a:rPr lang="en-US" altLang="zh-CN" sz="1400" b="1" dirty="0">
                <a:latin typeface="Trebuchet MS" pitchFamily="34" charset="0"/>
              </a:rPr>
              <a:t>, PRD (07)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Xing, NPB (Proc. Suppl.) (07)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Blum, </a:t>
            </a:r>
            <a:r>
              <a:rPr lang="en-US" altLang="zh-CN" sz="1400" b="1" dirty="0" err="1">
                <a:latin typeface="Trebuchet MS" pitchFamily="34" charset="0"/>
              </a:rPr>
              <a:t>Nir</a:t>
            </a:r>
            <a:r>
              <a:rPr lang="en-US" altLang="zh-CN" sz="1400" b="1" dirty="0">
                <a:latin typeface="Trebuchet MS" pitchFamily="34" charset="0"/>
              </a:rPr>
              <a:t>, Waxman, arXiv:0706.2070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Lipari et al, PRD (07)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Meloni</a:t>
            </a:r>
            <a:r>
              <a:rPr lang="en-US" altLang="zh-CN" sz="1400" b="1" dirty="0">
                <a:latin typeface="Trebuchet MS" pitchFamily="34" charset="0"/>
              </a:rPr>
              <a:t>, Ohlsson, PRD (07)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Awasthi</a:t>
            </a:r>
            <a:r>
              <a:rPr lang="en-US" altLang="zh-CN" sz="1400" b="1" dirty="0">
                <a:latin typeface="Trebuchet MS" pitchFamily="34" charset="0"/>
              </a:rPr>
              <a:t>, </a:t>
            </a:r>
            <a:r>
              <a:rPr lang="en-US" altLang="zh-CN" sz="1400" b="1" dirty="0" err="1">
                <a:latin typeface="Trebuchet MS" pitchFamily="34" charset="0"/>
              </a:rPr>
              <a:t>Choubey</a:t>
            </a:r>
            <a:r>
              <a:rPr lang="en-US" altLang="zh-CN" sz="1400" b="1" dirty="0">
                <a:latin typeface="Trebuchet MS" pitchFamily="34" charset="0"/>
              </a:rPr>
              <a:t>, PRD (07)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Hwang, Kim, arXiv:0711.3122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Xing, NPB (Proc. Suppl.) (08)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Pakvasa</a:t>
            </a:r>
            <a:r>
              <a:rPr lang="en-US" altLang="zh-CN" sz="1400" b="1" dirty="0">
                <a:latin typeface="Trebuchet MS" pitchFamily="34" charset="0"/>
              </a:rPr>
              <a:t> et al, JHEP (08)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Choubey</a:t>
            </a:r>
            <a:r>
              <a:rPr lang="en-US" altLang="zh-CN" sz="1400" b="1" dirty="0">
                <a:latin typeface="Trebuchet MS" pitchFamily="34" charset="0"/>
              </a:rPr>
              <a:t>, </a:t>
            </a:r>
            <a:r>
              <a:rPr lang="en-US" altLang="zh-CN" sz="1400" b="1" dirty="0" err="1">
                <a:latin typeface="Trebuchet MS" pitchFamily="34" charset="0"/>
              </a:rPr>
              <a:t>Niro</a:t>
            </a:r>
            <a:r>
              <a:rPr lang="en-US" altLang="zh-CN" sz="1400" b="1" dirty="0">
                <a:latin typeface="Trebuchet MS" pitchFamily="34" charset="0"/>
              </a:rPr>
              <a:t>, </a:t>
            </a:r>
            <a:r>
              <a:rPr lang="en-US" altLang="zh-CN" sz="1400" b="1" dirty="0" err="1">
                <a:latin typeface="Trebuchet MS" pitchFamily="34" charset="0"/>
              </a:rPr>
              <a:t>Rodejohann</a:t>
            </a:r>
            <a:r>
              <a:rPr lang="en-US" altLang="zh-CN" sz="1400" b="1" dirty="0">
                <a:latin typeface="Trebuchet MS" pitchFamily="34" charset="0"/>
              </a:rPr>
              <a:t>, PRD (08)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Pakvasa</a:t>
            </a:r>
            <a:r>
              <a:rPr lang="en-US" altLang="zh-CN" sz="1400" b="1" dirty="0">
                <a:latin typeface="Trebuchet MS" pitchFamily="34" charset="0"/>
              </a:rPr>
              <a:t>, arXiv:0803.1701</a:t>
            </a:r>
          </a:p>
          <a:p>
            <a:r>
              <a:rPr lang="en-US" altLang="zh-CN" sz="1400" b="1" dirty="0">
                <a:latin typeface="Trebuchet MS" pitchFamily="34" charset="0"/>
              </a:rPr>
              <a:t>★ </a:t>
            </a:r>
            <a:r>
              <a:rPr lang="en-US" altLang="zh-CN" sz="1400" b="1" dirty="0" err="1">
                <a:latin typeface="Trebuchet MS" pitchFamily="34" charset="0"/>
              </a:rPr>
              <a:t>Maltoni</a:t>
            </a:r>
            <a:r>
              <a:rPr lang="en-US" altLang="zh-CN" sz="1400" b="1" dirty="0">
                <a:latin typeface="Trebuchet MS" pitchFamily="34" charset="0"/>
              </a:rPr>
              <a:t>, Winter, JEHP (08)</a:t>
            </a:r>
          </a:p>
          <a:p>
            <a:r>
              <a:rPr lang="en-US" altLang="zh-CN" sz="1400" b="1" dirty="0">
                <a:solidFill>
                  <a:srgbClr val="C00000"/>
                </a:solidFill>
                <a:latin typeface="Trebuchet MS" pitchFamily="34" charset="0"/>
              </a:rPr>
              <a:t>★ Xing, Zhou, PLB (08</a:t>
            </a:r>
            <a:r>
              <a:rPr lang="en-US" altLang="zh-CN" sz="1400" b="1" dirty="0" smtClean="0">
                <a:solidFill>
                  <a:srgbClr val="C00000"/>
                </a:solidFill>
                <a:latin typeface="Trebuchet MS" pitchFamily="34" charset="0"/>
              </a:rPr>
              <a:t>)</a:t>
            </a:r>
          </a:p>
          <a:p>
            <a:r>
              <a:rPr lang="en-US" altLang="zh-CN" sz="1400" b="1" dirty="0" smtClean="0">
                <a:solidFill>
                  <a:srgbClr val="FF0000"/>
                </a:solidFill>
                <a:latin typeface="Trebuchet MS" pitchFamily="34" charset="0"/>
              </a:rPr>
              <a:t>★ Xing, Zhou, PRD(11)</a:t>
            </a:r>
            <a:endParaRPr lang="en-US" altLang="zh-CN" sz="1400" b="1" dirty="0">
              <a:solidFill>
                <a:srgbClr val="FF0000"/>
              </a:solidFill>
              <a:latin typeface="Trebuchet MS" pitchFamily="34" charset="0"/>
            </a:endParaRPr>
          </a:p>
          <a:p>
            <a:r>
              <a:rPr lang="en-US" altLang="zh-CN" sz="1400" b="1" dirty="0">
                <a:latin typeface="Trebuchet MS" pitchFamily="34" charset="0"/>
              </a:rPr>
              <a:t>★ ……</a:t>
            </a:r>
          </a:p>
        </p:txBody>
      </p:sp>
      <p:graphicFrame>
        <p:nvGraphicFramePr>
          <p:cNvPr id="35840" name="Object 0"/>
          <p:cNvGraphicFramePr>
            <a:graphicFrameLocks noChangeAspect="1"/>
          </p:cNvGraphicFramePr>
          <p:nvPr/>
        </p:nvGraphicFramePr>
        <p:xfrm>
          <a:off x="4284663" y="1773238"/>
          <a:ext cx="47180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Microsoft 公式 3.0" r:id="rId3" imgW="2793960" imgH="253800" progId="Equation.3">
                  <p:embed/>
                </p:oleObj>
              </mc:Choice>
              <mc:Fallback>
                <p:oleObj name="Microsoft 公式 3.0" r:id="rId3" imgW="279396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773238"/>
                        <a:ext cx="4718050" cy="4286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4556125" y="679450"/>
            <a:ext cx="4095160" cy="408623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latin typeface="Trebuchet MS" pitchFamily="34" charset="0"/>
              </a:rPr>
              <a:t>General sources and contaminations</a:t>
            </a: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724400" y="1219200"/>
            <a:ext cx="386631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0000FF"/>
                </a:solidFill>
                <a:latin typeface="Trebuchet MS" pitchFamily="34" charset="0"/>
              </a:rPr>
              <a:t>(</a:t>
            </a:r>
            <a:r>
              <a:rPr lang="en-US" altLang="zh-CN" b="1" dirty="0" err="1">
                <a:solidFill>
                  <a:srgbClr val="0000FF"/>
                </a:solidFill>
                <a:latin typeface="Trebuchet MS" pitchFamily="34" charset="0"/>
              </a:rPr>
              <a:t>Parametrization</a:t>
            </a:r>
            <a:r>
              <a:rPr lang="en-US" altLang="zh-CN" b="1" dirty="0">
                <a:solidFill>
                  <a:srgbClr val="0000FF"/>
                </a:solidFill>
                <a:latin typeface="Trebuchet MS" pitchFamily="34" charset="0"/>
              </a:rPr>
              <a:t>, </a:t>
            </a:r>
            <a:r>
              <a:rPr lang="en-US" altLang="zh-CN" b="1" dirty="0">
                <a:solidFill>
                  <a:srgbClr val="F8120C"/>
                </a:solidFill>
                <a:latin typeface="Trebuchet MS" pitchFamily="34" charset="0"/>
              </a:rPr>
              <a:t>Xing &amp; Zhou </a:t>
            </a:r>
            <a:r>
              <a:rPr lang="en-US" altLang="zh-CN" b="1" dirty="0">
                <a:solidFill>
                  <a:srgbClr val="008000"/>
                </a:solidFill>
                <a:latin typeface="Trebuchet MS" pitchFamily="34" charset="0"/>
              </a:rPr>
              <a:t>06</a:t>
            </a:r>
            <a:r>
              <a:rPr lang="en-US" altLang="zh-CN" b="1" dirty="0">
                <a:solidFill>
                  <a:srgbClr val="0000FF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19470" name="AutoShape 14"/>
          <p:cNvSpPr>
            <a:spLocks noChangeArrowheads="1"/>
          </p:cNvSpPr>
          <p:nvPr/>
        </p:nvSpPr>
        <p:spPr bwMode="auto">
          <a:xfrm>
            <a:off x="4191000" y="2438400"/>
            <a:ext cx="4910138" cy="408623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9A7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008000"/>
                </a:solidFill>
                <a:latin typeface="Trebuchet MS" pitchFamily="34" charset="0"/>
              </a:rPr>
              <a:t>active-sterile neutrino mixing &amp; oscillation</a:t>
            </a:r>
          </a:p>
        </p:txBody>
      </p:sp>
      <p:sp>
        <p:nvSpPr>
          <p:cNvPr id="19471" name="AutoShape 15"/>
          <p:cNvSpPr>
            <a:spLocks noChangeArrowheads="1"/>
          </p:cNvSpPr>
          <p:nvPr/>
        </p:nvSpPr>
        <p:spPr bwMode="auto">
          <a:xfrm>
            <a:off x="468313" y="4292600"/>
            <a:ext cx="2895600" cy="725488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solidFill>
                  <a:srgbClr val="0000FF"/>
                </a:solidFill>
                <a:latin typeface="Trebuchet MS" pitchFamily="34" charset="0"/>
                <a:sym typeface="Symbol" pitchFamily="18" charset="2"/>
              </a:rPr>
              <a:t>-</a:t>
            </a:r>
            <a:r>
              <a:rPr lang="en-US" altLang="zh-CN" sz="1800" b="1" dirty="0">
                <a:solidFill>
                  <a:schemeClr val="tx1"/>
                </a:solidFill>
                <a:latin typeface="Trebuchet MS" pitchFamily="34" charset="0"/>
                <a:sym typeface="Symbol" pitchFamily="18" charset="2"/>
              </a:rPr>
              <a:t> </a:t>
            </a:r>
            <a:r>
              <a:rPr lang="en-US" altLang="zh-CN" sz="1800" b="1" dirty="0">
                <a:solidFill>
                  <a:srgbClr val="008000"/>
                </a:solidFill>
                <a:latin typeface="Trebuchet MS" pitchFamily="34" charset="0"/>
                <a:sym typeface="Symbol" pitchFamily="18" charset="2"/>
              </a:rPr>
              <a:t>symmetry breaking effects and CP phase </a:t>
            </a:r>
            <a:r>
              <a:rPr lang="en-US" altLang="zh-CN" sz="1800" b="1" dirty="0">
                <a:solidFill>
                  <a:srgbClr val="0000FF"/>
                </a:solidFill>
                <a:latin typeface="Trebuchet MS" pitchFamily="34" charset="0"/>
                <a:sym typeface="Symbol" pitchFamily="18" charset="2"/>
              </a:rPr>
              <a:t></a:t>
            </a:r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>
            <a:off x="381000" y="5181600"/>
            <a:ext cx="4657725" cy="408623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F8120C"/>
                </a:solidFill>
                <a:latin typeface="Trebuchet MS" pitchFamily="34" charset="0"/>
              </a:rPr>
              <a:t>Test of CPT, Q-coherence, unitarity, …</a:t>
            </a:r>
          </a:p>
        </p:txBody>
      </p:sp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2771775" y="3284538"/>
          <a:ext cx="243522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公式" r:id="rId5" imgW="1282680" imgH="253800" progId="Equation.3">
                  <p:embed/>
                </p:oleObj>
              </mc:Choice>
              <mc:Fallback>
                <p:oleObj name="公式" r:id="rId5" imgW="128268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284538"/>
                        <a:ext cx="2435225" cy="474662"/>
                      </a:xfrm>
                      <a:prstGeom prst="rect">
                        <a:avLst/>
                      </a:prstGeom>
                      <a:solidFill>
                        <a:srgbClr val="66FF33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4" name="AutoShape 18"/>
          <p:cNvSpPr>
            <a:spLocks noChangeArrowheads="1"/>
          </p:cNvSpPr>
          <p:nvPr/>
        </p:nvSpPr>
        <p:spPr bwMode="auto">
          <a:xfrm>
            <a:off x="3708400" y="4437063"/>
            <a:ext cx="1317625" cy="42227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99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>
                <a:solidFill>
                  <a:srgbClr val="0000FF"/>
                </a:solidFill>
                <a:latin typeface="Trebuchet MS" pitchFamily="34" charset="0"/>
                <a:sym typeface="Symbol" pitchFamily="18" charset="2"/>
              </a:rPr>
              <a:t></a:t>
            </a:r>
            <a:r>
              <a:rPr lang="en-US" altLang="zh-CN" sz="1800" b="1" dirty="0">
                <a:solidFill>
                  <a:srgbClr val="F8120C"/>
                </a:solidFill>
                <a:latin typeface="Trebuchet MS" pitchFamily="34" charset="0"/>
                <a:sym typeface="Symbol" pitchFamily="18" charset="2"/>
              </a:rPr>
              <a:t>-decays</a:t>
            </a: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179388" y="5876925"/>
            <a:ext cx="5056187" cy="369332"/>
          </a:xfrm>
          <a:prstGeom prst="rect">
            <a:avLst/>
          </a:prstGeom>
          <a:noFill/>
          <a:ln w="41275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C00000"/>
                </a:solidFill>
                <a:latin typeface="Trebuchet MS" pitchFamily="34" charset="0"/>
              </a:rPr>
              <a:t>Can </a:t>
            </a:r>
            <a:r>
              <a:rPr lang="en-US" altLang="zh-CN" sz="1800" b="1" dirty="0">
                <a:solidFill>
                  <a:srgbClr val="C00000"/>
                </a:solidFill>
                <a:latin typeface="Trebuchet MS" pitchFamily="34" charset="0"/>
                <a:sym typeface="Symbol" pitchFamily="18" charset="2"/>
              </a:rPr>
              <a:t>-telescopes (</a:t>
            </a:r>
            <a:r>
              <a:rPr lang="en-US" altLang="zh-CN" sz="1800" b="1" dirty="0">
                <a:solidFill>
                  <a:srgbClr val="C00000"/>
                </a:solidFill>
                <a:latin typeface="Trebuchet MS" pitchFamily="34" charset="0"/>
              </a:rPr>
              <a:t>IceCube, KM3NeT) do …?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3060700" cy="4648200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048579" name="AutoShape 3"/>
          <p:cNvSpPr>
            <a:spLocks noChangeArrowheads="1"/>
          </p:cNvSpPr>
          <p:nvPr/>
        </p:nvSpPr>
        <p:spPr bwMode="auto">
          <a:xfrm>
            <a:off x="4267200" y="764704"/>
            <a:ext cx="4724400" cy="5867400"/>
          </a:xfrm>
          <a:prstGeom prst="wedgeRoundRectCallout">
            <a:avLst>
              <a:gd name="adj1" fmla="val -115556"/>
              <a:gd name="adj2" fmla="val -25028"/>
              <a:gd name="adj3" fmla="val 16667"/>
            </a:avLst>
          </a:prstGeom>
          <a:solidFill>
            <a:srgbClr val="FFFF00">
              <a:alpha val="28999"/>
            </a:srgbClr>
          </a:solidFill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048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de-DE" sz="2800" b="1" dirty="0"/>
              <a:t>Neutrino </a:t>
            </a:r>
            <a:r>
              <a:rPr lang="de-DE" sz="2800" b="1" dirty="0" smtClean="0"/>
              <a:t>Production </a:t>
            </a:r>
            <a:r>
              <a:rPr lang="de-DE" sz="2800" b="1" dirty="0"/>
              <a:t>in </a:t>
            </a:r>
            <a:r>
              <a:rPr lang="de-DE" sz="2800" b="1" dirty="0" smtClean="0"/>
              <a:t>Astrophysical </a:t>
            </a:r>
            <a:r>
              <a:rPr lang="de-DE" sz="2800" b="1" dirty="0"/>
              <a:t>S</a:t>
            </a:r>
            <a:r>
              <a:rPr lang="de-DE" sz="2800" b="1" dirty="0" smtClean="0"/>
              <a:t>ources</a:t>
            </a:r>
            <a:endParaRPr lang="de-DE" sz="2800" b="1" dirty="0"/>
          </a:p>
        </p:txBody>
      </p:sp>
      <p:sp>
        <p:nvSpPr>
          <p:cNvPr id="1048581" name="Text Box 5"/>
          <p:cNvSpPr txBox="1">
            <a:spLocks noChangeArrowheads="1"/>
          </p:cNvSpPr>
          <p:nvPr/>
        </p:nvSpPr>
        <p:spPr bwMode="auto">
          <a:xfrm>
            <a:off x="381000" y="5867400"/>
            <a:ext cx="3048000" cy="549275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de-DE">
                <a:latin typeface="Arial" charset="0"/>
              </a:rPr>
              <a:t>Example: Active galaxy</a:t>
            </a:r>
            <a:br>
              <a:rPr lang="de-DE">
                <a:latin typeface="Arial" charset="0"/>
              </a:rPr>
            </a:br>
            <a:r>
              <a:rPr lang="de-DE" sz="1200">
                <a:solidFill>
                  <a:schemeClr val="hlink"/>
                </a:solidFill>
                <a:latin typeface="Arial" charset="0"/>
              </a:rPr>
              <a:t>(Halzen, Venice 2009)</a:t>
            </a:r>
          </a:p>
        </p:txBody>
      </p:sp>
      <p:pic>
        <p:nvPicPr>
          <p:cNvPr id="1048582" name="Picture 6"/>
          <p:cNvPicPr>
            <a:picLocks noChangeAspect="1" noChangeArrowheads="1"/>
          </p:cNvPicPr>
          <p:nvPr/>
        </p:nvPicPr>
        <p:blipFill>
          <a:blip r:embed="rId4" cstate="print"/>
          <a:srcRect t="1111" b="12222"/>
          <a:stretch>
            <a:fillRect/>
          </a:stretch>
        </p:blipFill>
        <p:spPr bwMode="auto">
          <a:xfrm>
            <a:off x="4432300" y="838200"/>
            <a:ext cx="41163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8583" name="Picture 7"/>
          <p:cNvPicPr>
            <a:picLocks noChangeAspect="1" noChangeArrowheads="1"/>
          </p:cNvPicPr>
          <p:nvPr/>
        </p:nvPicPr>
        <p:blipFill>
          <a:blip r:embed="rId4" cstate="print"/>
          <a:srcRect l="43579" t="44444" r="40764" b="28889"/>
          <a:stretch>
            <a:fillRect/>
          </a:stretch>
        </p:blipFill>
        <p:spPr bwMode="auto">
          <a:xfrm>
            <a:off x="7673975" y="2344738"/>
            <a:ext cx="6445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8586" name="Picture 10"/>
          <p:cNvPicPr>
            <a:picLocks noChangeAspect="1" noChangeArrowheads="1"/>
          </p:cNvPicPr>
          <p:nvPr/>
        </p:nvPicPr>
        <p:blipFill>
          <a:blip r:embed="rId4" cstate="print"/>
          <a:srcRect l="42577" t="65601" r="40764" b="31227"/>
          <a:stretch>
            <a:fillRect/>
          </a:stretch>
        </p:blipFill>
        <p:spPr bwMode="auto">
          <a:xfrm>
            <a:off x="7620000" y="3200400"/>
            <a:ext cx="6858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587" name="Text Box 11"/>
          <p:cNvSpPr txBox="1">
            <a:spLocks noChangeArrowheads="1"/>
          </p:cNvSpPr>
          <p:nvPr/>
        </p:nvSpPr>
        <p:spPr bwMode="auto">
          <a:xfrm>
            <a:off x="6781800" y="4191000"/>
            <a:ext cx="2286000" cy="825500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1600" dirty="0">
                <a:latin typeface="Arial" charset="0"/>
              </a:rPr>
              <a:t>max. center-of-mass energy ~ 10</a:t>
            </a:r>
            <a:r>
              <a:rPr lang="de-DE" sz="1600" baseline="30000" dirty="0">
                <a:latin typeface="Arial" charset="0"/>
              </a:rPr>
              <a:t>3</a:t>
            </a:r>
            <a:r>
              <a:rPr lang="de-DE" sz="1600" dirty="0">
                <a:latin typeface="Arial" charset="0"/>
              </a:rPr>
              <a:t> TeV</a:t>
            </a:r>
            <a:br>
              <a:rPr lang="de-DE" sz="1600" dirty="0">
                <a:latin typeface="Arial" charset="0"/>
              </a:rPr>
            </a:br>
            <a:r>
              <a:rPr lang="de-DE" sz="1600" dirty="0">
                <a:latin typeface="Arial" charset="0"/>
              </a:rPr>
              <a:t>(for 10</a:t>
            </a:r>
            <a:r>
              <a:rPr lang="de-DE" sz="1600" baseline="30000" dirty="0">
                <a:latin typeface="Arial" charset="0"/>
              </a:rPr>
              <a:t>21</a:t>
            </a:r>
            <a:r>
              <a:rPr lang="de-DE" sz="1600" dirty="0">
                <a:latin typeface="Arial" charset="0"/>
              </a:rPr>
              <a:t> eV protons)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131840" y="1922959"/>
            <a:ext cx="3488025" cy="785961"/>
            <a:chOff x="3347864" y="2146158"/>
            <a:chExt cx="3488025" cy="7859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4377108" y="2428063"/>
                  <a:ext cx="62694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↳</m:t>
                        </m:r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7108" y="2428063"/>
                  <a:ext cx="626940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/>
                <p:cNvSpPr txBox="1"/>
                <p:nvPr/>
              </p:nvSpPr>
              <p:spPr>
                <a:xfrm>
                  <a:off x="3347864" y="2146158"/>
                  <a:ext cx="2479913" cy="3481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altLang="zh-CN" sz="200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sz="200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/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⟶</m:t>
                            </m:r>
                            <m:sSubSup>
                              <m:sSubSupPr>
                                <m:ctrlPr>
                                  <a:rPr lang="en-US" altLang="zh-CN" sz="2000" i="1" smtClean="0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/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200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zh-CN" altLang="en-US" sz="200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3" name="文本框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864" y="2146158"/>
                  <a:ext cx="2479913" cy="34817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/>
                <p:cNvSpPr txBox="1"/>
                <p:nvPr/>
              </p:nvSpPr>
              <p:spPr>
                <a:xfrm>
                  <a:off x="4355976" y="2566185"/>
                  <a:ext cx="2479913" cy="3659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latin typeface="Cambria Math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altLang="zh-CN" sz="200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/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sz="2000" i="1" smtClean="0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200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  <m:sup/>
                            </m:sSub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200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5976" y="2566185"/>
                  <a:ext cx="2479913" cy="36593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8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562074"/>
          </a:xfrm>
        </p:spPr>
        <p:txBody>
          <a:bodyPr/>
          <a:lstStyle/>
          <a:p>
            <a:r>
              <a:rPr lang="de-DE" sz="2800" b="1" dirty="0" smtClean="0"/>
              <a:t>Glashow Resonance as a Discriminator: </a:t>
            </a:r>
            <a:r>
              <a:rPr lang="de-DE" sz="2800" b="1" i="1" dirty="0" smtClean="0">
                <a:solidFill>
                  <a:srgbClr val="C00000"/>
                </a:solidFill>
              </a:rPr>
              <a:t>pp</a:t>
            </a:r>
            <a:r>
              <a:rPr lang="de-DE" sz="2800" b="1" dirty="0" smtClean="0">
                <a:solidFill>
                  <a:srgbClr val="C00000"/>
                </a:solidFill>
              </a:rPr>
              <a:t> vs. </a:t>
            </a:r>
            <a:r>
              <a:rPr lang="de-DE" sz="2800" b="1" i="1" dirty="0" smtClean="0">
                <a:solidFill>
                  <a:srgbClr val="C00000"/>
                </a:solidFill>
              </a:rPr>
              <a:t>p</a:t>
            </a:r>
            <a:r>
              <a:rPr lang="de-DE" sz="2800" b="1" i="1" dirty="0" smtClean="0">
                <a:solidFill>
                  <a:srgbClr val="C00000"/>
                </a:solidFill>
                <a:sym typeface="Symbol"/>
              </a:rPr>
              <a:t></a:t>
            </a:r>
            <a:endParaRPr lang="de-DE" sz="28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148482" name="Object 2"/>
          <p:cNvGraphicFramePr>
            <a:graphicFrameLocks noChangeAspect="1"/>
          </p:cNvGraphicFramePr>
          <p:nvPr/>
        </p:nvGraphicFramePr>
        <p:xfrm>
          <a:off x="5868144" y="1916832"/>
          <a:ext cx="2808311" cy="420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1" name="公式" r:id="rId3" imgW="1612800" imgH="241200" progId="Equation.3">
                  <p:embed/>
                </p:oleObj>
              </mc:Choice>
              <mc:Fallback>
                <p:oleObj name="公式" r:id="rId3" imgW="16128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1916832"/>
                        <a:ext cx="2808311" cy="420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8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429000"/>
            <a:ext cx="4104456" cy="304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429000"/>
            <a:ext cx="4104456" cy="30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72057" y="764704"/>
            <a:ext cx="8820423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u"/>
            </a:pPr>
            <a:r>
              <a:rPr lang="en-US" altLang="zh-CN" sz="2400" b="1" dirty="0" smtClean="0">
                <a:sym typeface="Symbol"/>
              </a:rPr>
              <a:t>unique way to distinguish between neutrinos and antineutrinos 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u"/>
            </a:pPr>
            <a:r>
              <a:rPr lang="en-US" altLang="zh-CN" sz="2400" b="1" dirty="0" smtClean="0">
                <a:sym typeface="Symbol"/>
              </a:rPr>
              <a:t>possible way to tell us whether </a:t>
            </a:r>
            <a:r>
              <a:rPr lang="en-US" altLang="zh-CN" sz="2400" b="1" i="1" dirty="0" smtClean="0">
                <a:sym typeface="Symbol"/>
              </a:rPr>
              <a:t>pp</a:t>
            </a:r>
            <a:r>
              <a:rPr lang="en-US" altLang="zh-CN" sz="2400" b="1" dirty="0" smtClean="0">
                <a:sym typeface="Symbol"/>
              </a:rPr>
              <a:t> or </a:t>
            </a:r>
            <a:r>
              <a:rPr lang="en-US" altLang="zh-CN" sz="2400" b="1" i="1" dirty="0" smtClean="0">
                <a:sym typeface="Symbol"/>
              </a:rPr>
              <a:t>p</a:t>
            </a:r>
            <a:r>
              <a:rPr lang="de-DE" altLang="zh-CN" sz="2400" b="1" i="1" dirty="0" smtClean="0">
                <a:sym typeface="Symbol"/>
              </a:rPr>
              <a:t></a:t>
            </a:r>
            <a:r>
              <a:rPr lang="de-DE" altLang="zh-CN" sz="2400" b="1" dirty="0" smtClean="0">
                <a:sym typeface="Symbol"/>
              </a:rPr>
              <a:t> process is dominant</a:t>
            </a:r>
            <a:endParaRPr lang="en-US" altLang="zh-CN" sz="2400" b="1" dirty="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350100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pp</a:t>
            </a:r>
            <a:endParaRPr lang="zh-CN" alt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72400" y="350100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p</a:t>
            </a:r>
            <a:r>
              <a:rPr lang="de-DE" altLang="zh-CN" sz="2400" b="1" dirty="0" smtClean="0">
                <a:sym typeface="Symbol"/>
              </a:rPr>
              <a:t></a:t>
            </a:r>
            <a:endParaRPr lang="zh-CN" altLang="en-US" sz="2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00192" y="249289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@ E</a:t>
            </a:r>
            <a:r>
              <a:rPr lang="en-US" altLang="zh-CN" sz="2400" baseline="-25000" dirty="0" smtClean="0">
                <a:sym typeface="Symbol"/>
              </a:rPr>
              <a:t></a:t>
            </a:r>
            <a:r>
              <a:rPr lang="en-US" altLang="zh-CN" sz="2400" dirty="0" smtClean="0"/>
              <a:t> = 6.3 </a:t>
            </a:r>
            <a:r>
              <a:rPr lang="en-US" altLang="zh-CN" sz="2400" dirty="0" err="1" smtClean="0"/>
              <a:t>PeV</a:t>
            </a:r>
            <a:endParaRPr lang="zh-CN" alt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9552" y="1988840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Glashow, 1960; </a:t>
            </a:r>
            <a:r>
              <a:rPr lang="en-US" altLang="zh-CN" dirty="0" err="1" smtClean="0"/>
              <a:t>Berezinsky</a:t>
            </a:r>
            <a:r>
              <a:rPr lang="en-US" altLang="zh-CN" dirty="0" smtClean="0"/>
              <a:t> , </a:t>
            </a:r>
            <a:r>
              <a:rPr lang="en-US" altLang="zh-CN" dirty="0" err="1" smtClean="0"/>
              <a:t>Gazizov</a:t>
            </a:r>
            <a:r>
              <a:rPr lang="en-US" altLang="zh-CN" dirty="0" smtClean="0"/>
              <a:t>, 1977, 1981;  </a:t>
            </a:r>
            <a:r>
              <a:rPr lang="en-US" altLang="zh-CN" dirty="0" err="1" smtClean="0"/>
              <a:t>Anchordoqui</a:t>
            </a:r>
            <a:r>
              <a:rPr lang="en-US" altLang="zh-CN" dirty="0" smtClean="0"/>
              <a:t> et al., 2004;</a:t>
            </a:r>
          </a:p>
          <a:p>
            <a:r>
              <a:rPr lang="en-US" altLang="zh-CN" dirty="0" smtClean="0"/>
              <a:t>Winter et al., 2010; Bhattacharya et al., 2005, 2011; Xing, Zhou, 2011 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91880" y="3068960"/>
            <a:ext cx="260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Waxman-</a:t>
            </a:r>
            <a:r>
              <a:rPr lang="en-US" altLang="zh-CN" b="1" dirty="0" err="1" smtClean="0"/>
              <a:t>Bahcall</a:t>
            </a:r>
            <a:r>
              <a:rPr lang="en-US" altLang="zh-CN" b="1" dirty="0" smtClean="0"/>
              <a:t> Bound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Discovery of Reactor Neutrinos 1954-1956</a:t>
            </a:r>
            <a:endParaRPr lang="zh-CN" altLang="en-US" sz="2800" b="1" dirty="0"/>
          </a:p>
        </p:txBody>
      </p:sp>
      <p:pic>
        <p:nvPicPr>
          <p:cNvPr id="6" name="Picture 2" descr="C:\Users\Georg Raffelt\Desktop\reine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20110"/>
            <a:ext cx="4752529" cy="35279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Georg Raffelt\Desktop\reine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3" y="720110"/>
            <a:ext cx="4104456" cy="35279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775309" y="3311988"/>
            <a:ext cx="2121236" cy="9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b"/>
          <a:lstStyle/>
          <a:p>
            <a:pPr defTabSz="921018"/>
            <a:r>
              <a:rPr lang="en-US" sz="2000" b="1" dirty="0">
                <a:solidFill>
                  <a:srgbClr val="FFFF00"/>
                </a:solidFill>
              </a:rPr>
              <a:t>Fred </a:t>
            </a:r>
            <a:r>
              <a:rPr lang="en-US" sz="2000" b="1" dirty="0" err="1">
                <a:solidFill>
                  <a:srgbClr val="FFFF00"/>
                </a:solidFill>
              </a:rPr>
              <a:t>Reines</a:t>
            </a:r>
            <a:endParaRPr lang="en-US" sz="2000" b="1" dirty="0">
              <a:solidFill>
                <a:srgbClr val="FFFF00"/>
              </a:solidFill>
            </a:endParaRPr>
          </a:p>
          <a:p>
            <a:pPr defTabSz="921018"/>
            <a:r>
              <a:rPr lang="en-US" sz="2000" b="1" dirty="0">
                <a:solidFill>
                  <a:srgbClr val="FFFF00"/>
                </a:solidFill>
              </a:rPr>
              <a:t>(1918 – 1998)</a:t>
            </a:r>
          </a:p>
          <a:p>
            <a:pPr defTabSz="921018"/>
            <a:r>
              <a:rPr lang="en-US" sz="2000" b="1" dirty="0">
                <a:solidFill>
                  <a:srgbClr val="FFFF00"/>
                </a:solidFill>
              </a:rPr>
              <a:t>Nobel </a:t>
            </a:r>
            <a:r>
              <a:rPr lang="en-US" sz="2000" b="1" dirty="0" smtClean="0">
                <a:solidFill>
                  <a:srgbClr val="FFFF00"/>
                </a:solidFill>
              </a:rPr>
              <a:t>Prize </a:t>
            </a:r>
            <a:r>
              <a:rPr lang="en-US" sz="2000" b="1" dirty="0">
                <a:solidFill>
                  <a:srgbClr val="FFFF00"/>
                </a:solidFill>
              </a:rPr>
              <a:t>1995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44016" y="3311988"/>
            <a:ext cx="1767197" cy="9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b"/>
          <a:lstStyle/>
          <a:p>
            <a:pPr algn="l" defTabSz="921018"/>
            <a:r>
              <a:rPr lang="en-US" sz="2000" b="1" dirty="0">
                <a:solidFill>
                  <a:srgbClr val="FFFF00"/>
                </a:solidFill>
              </a:rPr>
              <a:t>Clyde Cowan</a:t>
            </a:r>
          </a:p>
          <a:p>
            <a:pPr algn="l" defTabSz="921018"/>
            <a:r>
              <a:rPr lang="en-US" sz="2000" b="1" dirty="0">
                <a:solidFill>
                  <a:srgbClr val="FFFF00"/>
                </a:solidFill>
              </a:rPr>
              <a:t>(1919 – 1974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endParaRPr lang="en-US" sz="2000" b="1" dirty="0">
              <a:solidFill>
                <a:srgbClr val="FFFF00"/>
              </a:solidFill>
            </a:endParaRPr>
          </a:p>
          <a:p>
            <a:pPr algn="l" defTabSz="921018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968552" y="3863986"/>
            <a:ext cx="2195736" cy="38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b"/>
          <a:lstStyle/>
          <a:p>
            <a:pPr algn="l" defTabSz="921018"/>
            <a:r>
              <a:rPr lang="en-US" sz="2000" b="1" dirty="0" smtClean="0">
                <a:solidFill>
                  <a:srgbClr val="FFFF00"/>
                </a:solidFill>
              </a:rPr>
              <a:t>Neutrino Detector  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 rot="14511671">
            <a:off x="3617910" y="4896077"/>
            <a:ext cx="287999" cy="576064"/>
          </a:xfrm>
          <a:prstGeom prst="downArrow">
            <a:avLst>
              <a:gd name="adj1" fmla="val 48963"/>
              <a:gd name="adj2" fmla="val 703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948410" y="4365104"/>
            <a:ext cx="2195590" cy="215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three Gammas </a:t>
            </a:r>
          </a:p>
          <a:p>
            <a:endParaRPr lang="en-US" sz="2000" b="1" dirty="0" smtClean="0">
              <a:solidFill>
                <a:srgbClr val="C00000"/>
              </a:solidFill>
              <a:latin typeface="Trebuchet MS" pitchFamily="34" charset="0"/>
              <a:sym typeface="Symbol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5 s delay of </a:t>
            </a:r>
            <a:r>
              <a:rPr lang="en-US" altLang="zh-CN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 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from </a:t>
            </a:r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n capture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on Cadmium</a:t>
            </a:r>
          </a:p>
          <a:p>
            <a:endParaRPr lang="en-US" sz="2000" b="1" dirty="0" smtClean="0">
              <a:solidFill>
                <a:srgbClr val="C00000"/>
              </a:solidFill>
              <a:latin typeface="Trebuchet MS" pitchFamily="34" charset="0"/>
              <a:sym typeface="Symbol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time </a:t>
            </a:r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</a:rPr>
              <a:t>coincidence</a:t>
            </a:r>
            <a:endParaRPr lang="en-US" sz="2000" b="1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13" name="Freeform 15"/>
          <p:cNvSpPr>
            <a:spLocks noChangeAspect="1"/>
          </p:cNvSpPr>
          <p:nvPr/>
        </p:nvSpPr>
        <p:spPr bwMode="auto">
          <a:xfrm>
            <a:off x="2555776" y="5373249"/>
            <a:ext cx="288032" cy="287999"/>
          </a:xfrm>
          <a:custGeom>
            <a:avLst/>
            <a:gdLst>
              <a:gd name="T0" fmla="*/ 0 w 288"/>
              <a:gd name="T1" fmla="*/ 96 h 288"/>
              <a:gd name="T2" fmla="*/ 96 w 288"/>
              <a:gd name="T3" fmla="*/ 96 h 288"/>
              <a:gd name="T4" fmla="*/ 96 w 288"/>
              <a:gd name="T5" fmla="*/ 0 h 288"/>
              <a:gd name="T6" fmla="*/ 192 w 288"/>
              <a:gd name="T7" fmla="*/ 0 h 288"/>
              <a:gd name="T8" fmla="*/ 192 w 288"/>
              <a:gd name="T9" fmla="*/ 96 h 288"/>
              <a:gd name="T10" fmla="*/ 288 w 288"/>
              <a:gd name="T11" fmla="*/ 96 h 288"/>
              <a:gd name="T12" fmla="*/ 288 w 288"/>
              <a:gd name="T13" fmla="*/ 192 h 288"/>
              <a:gd name="T14" fmla="*/ 192 w 288"/>
              <a:gd name="T15" fmla="*/ 192 h 288"/>
              <a:gd name="T16" fmla="*/ 192 w 288"/>
              <a:gd name="T17" fmla="*/ 288 h 288"/>
              <a:gd name="T18" fmla="*/ 96 w 288"/>
              <a:gd name="T19" fmla="*/ 288 h 288"/>
              <a:gd name="T20" fmla="*/ 96 w 288"/>
              <a:gd name="T21" fmla="*/ 192 h 288"/>
              <a:gd name="T22" fmla="*/ 0 w 288"/>
              <a:gd name="T23" fmla="*/ 192 h 288"/>
              <a:gd name="T24" fmla="*/ 0 w 288"/>
              <a:gd name="T25" fmla="*/ 9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0" y="96"/>
                </a:moveTo>
                <a:lnTo>
                  <a:pt x="96" y="96"/>
                </a:lnTo>
                <a:lnTo>
                  <a:pt x="96" y="0"/>
                </a:lnTo>
                <a:lnTo>
                  <a:pt x="192" y="0"/>
                </a:lnTo>
                <a:lnTo>
                  <a:pt x="192" y="96"/>
                </a:lnTo>
                <a:lnTo>
                  <a:pt x="288" y="96"/>
                </a:lnTo>
                <a:lnTo>
                  <a:pt x="288" y="192"/>
                </a:lnTo>
                <a:lnTo>
                  <a:pt x="192" y="192"/>
                </a:lnTo>
                <a:lnTo>
                  <a:pt x="192" y="288"/>
                </a:lnTo>
                <a:lnTo>
                  <a:pt x="96" y="288"/>
                </a:lnTo>
                <a:lnTo>
                  <a:pt x="96" y="192"/>
                </a:lnTo>
                <a:lnTo>
                  <a:pt x="0" y="192"/>
                </a:lnTo>
                <a:lnTo>
                  <a:pt x="0" y="96"/>
                </a:ln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6"/>
          <p:cNvSpPr>
            <a:spLocks noChangeAspect="1" noChangeArrowheads="1"/>
          </p:cNvSpPr>
          <p:nvPr/>
        </p:nvSpPr>
        <p:spPr bwMode="auto">
          <a:xfrm>
            <a:off x="1907704" y="5229109"/>
            <a:ext cx="576064" cy="57599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8"/>
          <p:cNvSpPr>
            <a:spLocks noChangeAspect="1" noChangeArrowheads="1"/>
          </p:cNvSpPr>
          <p:nvPr/>
        </p:nvSpPr>
        <p:spPr bwMode="auto">
          <a:xfrm>
            <a:off x="2915816" y="5229109"/>
            <a:ext cx="576064" cy="575998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21"/>
          <p:cNvSpPr>
            <a:spLocks noChangeAspect="1" noChangeArrowheads="1"/>
          </p:cNvSpPr>
          <p:nvPr/>
        </p:nvSpPr>
        <p:spPr bwMode="auto">
          <a:xfrm>
            <a:off x="4067943" y="4581111"/>
            <a:ext cx="576064" cy="575998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4"/>
          <p:cNvSpPr>
            <a:spLocks noChangeAspect="1" noChangeArrowheads="1"/>
          </p:cNvSpPr>
          <p:nvPr/>
        </p:nvSpPr>
        <p:spPr bwMode="auto">
          <a:xfrm>
            <a:off x="5076056" y="4581111"/>
            <a:ext cx="576064" cy="575998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27"/>
          <p:cNvSpPr>
            <a:spLocks noChangeAspect="1" noChangeArrowheads="1"/>
          </p:cNvSpPr>
          <p:nvPr/>
        </p:nvSpPr>
        <p:spPr bwMode="auto">
          <a:xfrm>
            <a:off x="4067943" y="5877107"/>
            <a:ext cx="576064" cy="575998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 sz="1900">
              <a:solidFill>
                <a:srgbClr val="336699"/>
              </a:solidFill>
            </a:endParaRPr>
          </a:p>
        </p:txBody>
      </p:sp>
      <p:sp>
        <p:nvSpPr>
          <p:cNvPr id="19" name="Oval 30"/>
          <p:cNvSpPr>
            <a:spLocks noChangeAspect="1" noChangeArrowheads="1"/>
          </p:cNvSpPr>
          <p:nvPr/>
        </p:nvSpPr>
        <p:spPr bwMode="auto">
          <a:xfrm>
            <a:off x="5076056" y="5877107"/>
            <a:ext cx="576064" cy="575998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 sz="1900">
              <a:solidFill>
                <a:srgbClr val="336699"/>
              </a:solidFill>
            </a:endParaRPr>
          </a:p>
        </p:txBody>
      </p:sp>
      <p:sp>
        <p:nvSpPr>
          <p:cNvPr id="20" name="Oval 33"/>
          <p:cNvSpPr>
            <a:spLocks noChangeAspect="1" noChangeArrowheads="1"/>
          </p:cNvSpPr>
          <p:nvPr/>
        </p:nvSpPr>
        <p:spPr bwMode="auto">
          <a:xfrm>
            <a:off x="6372200" y="5877107"/>
            <a:ext cx="576064" cy="57599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900">
              <a:solidFill>
                <a:srgbClr val="336699"/>
              </a:solidFill>
            </a:endParaRPr>
          </a:p>
        </p:txBody>
      </p:sp>
      <p:sp>
        <p:nvSpPr>
          <p:cNvPr id="21" name="Oval 36"/>
          <p:cNvSpPr>
            <a:spLocks noChangeAspect="1" noChangeArrowheads="1"/>
          </p:cNvSpPr>
          <p:nvPr/>
        </p:nvSpPr>
        <p:spPr bwMode="auto">
          <a:xfrm>
            <a:off x="6372200" y="5229109"/>
            <a:ext cx="576064" cy="57599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900">
              <a:solidFill>
                <a:srgbClr val="336699"/>
              </a:solidFill>
            </a:endParaRPr>
          </a:p>
        </p:txBody>
      </p:sp>
      <p:sp>
        <p:nvSpPr>
          <p:cNvPr id="22" name="Oval 39"/>
          <p:cNvSpPr>
            <a:spLocks noChangeAspect="1" noChangeArrowheads="1"/>
          </p:cNvSpPr>
          <p:nvPr/>
        </p:nvSpPr>
        <p:spPr bwMode="auto">
          <a:xfrm>
            <a:off x="6372200" y="4581111"/>
            <a:ext cx="576064" cy="57599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900">
              <a:solidFill>
                <a:srgbClr val="336699"/>
              </a:solidFill>
            </a:endParaRPr>
          </a:p>
        </p:txBody>
      </p:sp>
      <p:sp>
        <p:nvSpPr>
          <p:cNvPr id="23" name="AutoShape 41"/>
          <p:cNvSpPr>
            <a:spLocks noChangeArrowheads="1"/>
          </p:cNvSpPr>
          <p:nvPr/>
        </p:nvSpPr>
        <p:spPr bwMode="auto">
          <a:xfrm rot="7088329" flipV="1">
            <a:off x="3617910" y="5565075"/>
            <a:ext cx="287999" cy="576064"/>
          </a:xfrm>
          <a:prstGeom prst="downArrow">
            <a:avLst>
              <a:gd name="adj1" fmla="val 48963"/>
              <a:gd name="adj2" fmla="val 703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Freeform 42"/>
          <p:cNvSpPr>
            <a:spLocks noChangeAspect="1"/>
          </p:cNvSpPr>
          <p:nvPr/>
        </p:nvSpPr>
        <p:spPr bwMode="auto">
          <a:xfrm>
            <a:off x="4716016" y="4725111"/>
            <a:ext cx="288032" cy="287999"/>
          </a:xfrm>
          <a:custGeom>
            <a:avLst/>
            <a:gdLst>
              <a:gd name="T0" fmla="*/ 0 w 288"/>
              <a:gd name="T1" fmla="*/ 96 h 288"/>
              <a:gd name="T2" fmla="*/ 96 w 288"/>
              <a:gd name="T3" fmla="*/ 96 h 288"/>
              <a:gd name="T4" fmla="*/ 96 w 288"/>
              <a:gd name="T5" fmla="*/ 0 h 288"/>
              <a:gd name="T6" fmla="*/ 192 w 288"/>
              <a:gd name="T7" fmla="*/ 0 h 288"/>
              <a:gd name="T8" fmla="*/ 192 w 288"/>
              <a:gd name="T9" fmla="*/ 96 h 288"/>
              <a:gd name="T10" fmla="*/ 288 w 288"/>
              <a:gd name="T11" fmla="*/ 96 h 288"/>
              <a:gd name="T12" fmla="*/ 288 w 288"/>
              <a:gd name="T13" fmla="*/ 192 h 288"/>
              <a:gd name="T14" fmla="*/ 192 w 288"/>
              <a:gd name="T15" fmla="*/ 192 h 288"/>
              <a:gd name="T16" fmla="*/ 192 w 288"/>
              <a:gd name="T17" fmla="*/ 288 h 288"/>
              <a:gd name="T18" fmla="*/ 96 w 288"/>
              <a:gd name="T19" fmla="*/ 288 h 288"/>
              <a:gd name="T20" fmla="*/ 96 w 288"/>
              <a:gd name="T21" fmla="*/ 192 h 288"/>
              <a:gd name="T22" fmla="*/ 0 w 288"/>
              <a:gd name="T23" fmla="*/ 192 h 288"/>
              <a:gd name="T24" fmla="*/ 0 w 288"/>
              <a:gd name="T25" fmla="*/ 9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0" y="96"/>
                </a:moveTo>
                <a:lnTo>
                  <a:pt x="96" y="96"/>
                </a:lnTo>
                <a:lnTo>
                  <a:pt x="96" y="0"/>
                </a:lnTo>
                <a:lnTo>
                  <a:pt x="192" y="0"/>
                </a:lnTo>
                <a:lnTo>
                  <a:pt x="192" y="96"/>
                </a:lnTo>
                <a:lnTo>
                  <a:pt x="288" y="96"/>
                </a:lnTo>
                <a:lnTo>
                  <a:pt x="288" y="192"/>
                </a:lnTo>
                <a:lnTo>
                  <a:pt x="192" y="192"/>
                </a:lnTo>
                <a:lnTo>
                  <a:pt x="192" y="288"/>
                </a:lnTo>
                <a:lnTo>
                  <a:pt x="96" y="288"/>
                </a:lnTo>
                <a:lnTo>
                  <a:pt x="96" y="192"/>
                </a:lnTo>
                <a:lnTo>
                  <a:pt x="0" y="192"/>
                </a:lnTo>
                <a:lnTo>
                  <a:pt x="0" y="96"/>
                </a:ln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Freeform 43"/>
          <p:cNvSpPr>
            <a:spLocks noChangeAspect="1"/>
          </p:cNvSpPr>
          <p:nvPr/>
        </p:nvSpPr>
        <p:spPr bwMode="auto">
          <a:xfrm>
            <a:off x="4716016" y="6021106"/>
            <a:ext cx="288032" cy="287999"/>
          </a:xfrm>
          <a:custGeom>
            <a:avLst/>
            <a:gdLst>
              <a:gd name="T0" fmla="*/ 0 w 288"/>
              <a:gd name="T1" fmla="*/ 96 h 288"/>
              <a:gd name="T2" fmla="*/ 96 w 288"/>
              <a:gd name="T3" fmla="*/ 96 h 288"/>
              <a:gd name="T4" fmla="*/ 96 w 288"/>
              <a:gd name="T5" fmla="*/ 0 h 288"/>
              <a:gd name="T6" fmla="*/ 192 w 288"/>
              <a:gd name="T7" fmla="*/ 0 h 288"/>
              <a:gd name="T8" fmla="*/ 192 w 288"/>
              <a:gd name="T9" fmla="*/ 96 h 288"/>
              <a:gd name="T10" fmla="*/ 288 w 288"/>
              <a:gd name="T11" fmla="*/ 96 h 288"/>
              <a:gd name="T12" fmla="*/ 288 w 288"/>
              <a:gd name="T13" fmla="*/ 192 h 288"/>
              <a:gd name="T14" fmla="*/ 192 w 288"/>
              <a:gd name="T15" fmla="*/ 192 h 288"/>
              <a:gd name="T16" fmla="*/ 192 w 288"/>
              <a:gd name="T17" fmla="*/ 288 h 288"/>
              <a:gd name="T18" fmla="*/ 96 w 288"/>
              <a:gd name="T19" fmla="*/ 288 h 288"/>
              <a:gd name="T20" fmla="*/ 96 w 288"/>
              <a:gd name="T21" fmla="*/ 192 h 288"/>
              <a:gd name="T22" fmla="*/ 0 w 288"/>
              <a:gd name="T23" fmla="*/ 192 h 288"/>
              <a:gd name="T24" fmla="*/ 0 w 288"/>
              <a:gd name="T25" fmla="*/ 9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0" y="96"/>
                </a:moveTo>
                <a:lnTo>
                  <a:pt x="96" y="96"/>
                </a:lnTo>
                <a:lnTo>
                  <a:pt x="96" y="0"/>
                </a:lnTo>
                <a:lnTo>
                  <a:pt x="192" y="0"/>
                </a:lnTo>
                <a:lnTo>
                  <a:pt x="192" y="96"/>
                </a:lnTo>
                <a:lnTo>
                  <a:pt x="288" y="96"/>
                </a:lnTo>
                <a:lnTo>
                  <a:pt x="288" y="192"/>
                </a:lnTo>
                <a:lnTo>
                  <a:pt x="192" y="192"/>
                </a:lnTo>
                <a:lnTo>
                  <a:pt x="192" y="288"/>
                </a:lnTo>
                <a:lnTo>
                  <a:pt x="96" y="288"/>
                </a:lnTo>
                <a:lnTo>
                  <a:pt x="96" y="192"/>
                </a:lnTo>
                <a:lnTo>
                  <a:pt x="0" y="192"/>
                </a:lnTo>
                <a:lnTo>
                  <a:pt x="0" y="96"/>
                </a:ln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44"/>
          <p:cNvSpPr>
            <a:spLocks noChangeArrowheads="1"/>
          </p:cNvSpPr>
          <p:nvPr/>
        </p:nvSpPr>
        <p:spPr bwMode="auto">
          <a:xfrm rot="5400000" flipV="1">
            <a:off x="5868160" y="4581078"/>
            <a:ext cx="287999" cy="576064"/>
          </a:xfrm>
          <a:prstGeom prst="downArrow">
            <a:avLst>
              <a:gd name="adj1" fmla="val 48963"/>
              <a:gd name="adj2" fmla="val 703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45"/>
          <p:cNvSpPr>
            <a:spLocks noChangeArrowheads="1"/>
          </p:cNvSpPr>
          <p:nvPr/>
        </p:nvSpPr>
        <p:spPr bwMode="auto">
          <a:xfrm rot="5400000" flipV="1">
            <a:off x="5868160" y="5877074"/>
            <a:ext cx="287999" cy="576064"/>
          </a:xfrm>
          <a:prstGeom prst="downArrow">
            <a:avLst>
              <a:gd name="adj1" fmla="val 48963"/>
              <a:gd name="adj2" fmla="val 703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46"/>
          <p:cNvSpPr>
            <a:spLocks noChangeArrowheads="1"/>
          </p:cNvSpPr>
          <p:nvPr/>
        </p:nvSpPr>
        <p:spPr bwMode="auto">
          <a:xfrm rot="3792950" flipV="1">
            <a:off x="5800653" y="5580075"/>
            <a:ext cx="287999" cy="576064"/>
          </a:xfrm>
          <a:prstGeom prst="downArrow">
            <a:avLst>
              <a:gd name="adj1" fmla="val 48963"/>
              <a:gd name="adj2" fmla="val 703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Box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68376" y="5234583"/>
            <a:ext cx="564514" cy="461665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46052" y="5210036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79700" y="4585968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76075" y="4610272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Cd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02505" y="4573314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 sz="2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00373" y="5210205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 sz="2800" b="1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00373" y="5845190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 sz="2800" b="1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40015" y="5858295"/>
            <a:ext cx="48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</a:t>
            </a:r>
            <a:r>
              <a:rPr lang="en-US" sz="2800" baseline="30000" dirty="0" smtClean="0">
                <a:solidFill>
                  <a:schemeClr val="bg1"/>
                </a:solidFill>
              </a:rPr>
              <a:t>+</a:t>
            </a:r>
            <a:endParaRPr lang="en-US" sz="2800" baseline="300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8155" y="5858295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</a:t>
            </a:r>
            <a:r>
              <a:rPr lang="en-US" sz="3600" baseline="30000" dirty="0" smtClean="0">
                <a:solidFill>
                  <a:schemeClr val="bg1"/>
                </a:solidFill>
              </a:rPr>
              <a:t>-</a:t>
            </a:r>
            <a:endParaRPr lang="en-US" sz="2920" baseline="300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23312" y="6432376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323528" y="4437112"/>
            <a:ext cx="1368152" cy="215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Gave up 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‘A-bombs’</a:t>
            </a:r>
          </a:p>
          <a:p>
            <a:endParaRPr lang="en-US" sz="2000" b="1" dirty="0" smtClean="0">
              <a:solidFill>
                <a:srgbClr val="C00000"/>
              </a:solidFill>
              <a:latin typeface="Trebuchet MS" pitchFamily="34" charset="0"/>
              <a:sym typeface="Symbol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Hanford 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Nuclear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Reactor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52736"/>
            <a:ext cx="2789534" cy="26369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3059832" y="1052736"/>
            <a:ext cx="2791537" cy="26369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080032"/>
            <a:ext cx="2907072" cy="2592288"/>
          </a:xfrm>
          <a:prstGeom prst="rect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562074"/>
          </a:xfrm>
        </p:spPr>
        <p:txBody>
          <a:bodyPr/>
          <a:lstStyle/>
          <a:p>
            <a:r>
              <a:rPr lang="de-DE" sz="2800" b="1" dirty="0" smtClean="0"/>
              <a:t>Discovery of PeV Cosmic Neutrinos in IceCube</a:t>
            </a:r>
            <a:endParaRPr lang="de-DE" sz="2800" b="1" i="1" dirty="0">
              <a:solidFill>
                <a:srgbClr val="C00000"/>
              </a:solidFill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744416"/>
            <a:ext cx="4567892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912" y="69269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C00000"/>
                </a:solidFill>
              </a:rPr>
              <a:t>IceCube</a:t>
            </a:r>
            <a:r>
              <a:rPr lang="en-US" altLang="zh-CN" b="1" dirty="0" smtClean="0">
                <a:solidFill>
                  <a:srgbClr val="C00000"/>
                </a:solidFill>
              </a:rPr>
              <a:t> Collaboration, Science 342 (2013) 947; PRL 113 (2014) 101101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0" name="Rectangle 20"/>
          <p:cNvSpPr/>
          <p:nvPr/>
        </p:nvSpPr>
        <p:spPr>
          <a:xfrm>
            <a:off x="4788024" y="4509121"/>
            <a:ext cx="4176464" cy="129614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C00000"/>
                </a:solidFill>
              </a:rPr>
              <a:t>Purely atmospheric neutrino explanation excluded @ 5.7</a:t>
            </a:r>
            <a:r>
              <a:rPr lang="en-US" sz="2400" dirty="0" smtClean="0">
                <a:solidFill>
                  <a:srgbClr val="C00000"/>
                </a:solidFill>
                <a:sym typeface="Symbol"/>
              </a:rPr>
              <a:t>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11" name="Rectangle 20"/>
          <p:cNvSpPr/>
          <p:nvPr/>
        </p:nvSpPr>
        <p:spPr>
          <a:xfrm>
            <a:off x="4788024" y="5589241"/>
            <a:ext cx="3888432" cy="129614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C00000"/>
                </a:solidFill>
              </a:rPr>
              <a:t>Best-fit astrophysical sources with a spectrum E</a:t>
            </a:r>
            <a:r>
              <a:rPr lang="en-US" sz="2400" baseline="30000" dirty="0" smtClean="0">
                <a:solidFill>
                  <a:srgbClr val="C00000"/>
                </a:solidFill>
              </a:rPr>
              <a:t>-2.3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12" name="Rectangle 20"/>
          <p:cNvSpPr/>
          <p:nvPr/>
        </p:nvSpPr>
        <p:spPr>
          <a:xfrm>
            <a:off x="4788024" y="3717033"/>
            <a:ext cx="4176464" cy="93610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C00000"/>
                </a:solidFill>
              </a:rPr>
              <a:t>3-year data, 37 events, in the energy range 30 </a:t>
            </a:r>
            <a:r>
              <a:rPr lang="en-US" sz="2400" dirty="0" err="1" smtClean="0">
                <a:solidFill>
                  <a:srgbClr val="C00000"/>
                </a:solidFill>
              </a:rPr>
              <a:t>TeV</a:t>
            </a:r>
            <a:r>
              <a:rPr lang="en-US" sz="2400" dirty="0" smtClean="0">
                <a:solidFill>
                  <a:srgbClr val="C00000"/>
                </a:solidFill>
              </a:rPr>
              <a:t> – 2 </a:t>
            </a:r>
            <a:r>
              <a:rPr lang="en-US" sz="2400" dirty="0" err="1" smtClean="0">
                <a:solidFill>
                  <a:srgbClr val="C00000"/>
                </a:solidFill>
              </a:rPr>
              <a:t>PeV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562074"/>
          </a:xfrm>
        </p:spPr>
        <p:txBody>
          <a:bodyPr/>
          <a:lstStyle/>
          <a:p>
            <a:r>
              <a:rPr lang="de-DE" sz="2800" b="1" dirty="0" err="1" smtClean="0"/>
              <a:t>Flavor</a:t>
            </a:r>
            <a:r>
              <a:rPr lang="de-DE" sz="2800" b="1" dirty="0" smtClean="0"/>
              <a:t> Ratio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UHE Neutrinos in IceCube</a:t>
            </a:r>
            <a:endParaRPr lang="de-DE" sz="2800" b="1" i="1" dirty="0">
              <a:solidFill>
                <a:srgbClr val="C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95536" y="1196752"/>
            <a:ext cx="5633939" cy="4653155"/>
          </a:xfrm>
          <a:prstGeom prst="rect">
            <a:avLst/>
          </a:prstGeom>
        </p:spPr>
      </p:pic>
      <p:sp>
        <p:nvSpPr>
          <p:cNvPr id="6" name="Rectangle 20"/>
          <p:cNvSpPr/>
          <p:nvPr/>
        </p:nvSpPr>
        <p:spPr>
          <a:xfrm>
            <a:off x="6156176" y="4022741"/>
            <a:ext cx="2592288" cy="129614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</a:rPr>
              <a:t>μ</a:t>
            </a:r>
            <a:r>
              <a:rPr lang="en-US" sz="2400" dirty="0" smtClean="0">
                <a:solidFill>
                  <a:srgbClr val="C00000"/>
                </a:solidFill>
              </a:rPr>
              <a:t>-damped source favored, but still compatible with </a:t>
            </a:r>
          </a:p>
          <a:p>
            <a:r>
              <a:rPr lang="el-GR" sz="2400" dirty="0" smtClean="0">
                <a:solidFill>
                  <a:srgbClr val="C00000"/>
                </a:solidFill>
              </a:rPr>
              <a:t>π</a:t>
            </a:r>
            <a:r>
              <a:rPr lang="en-US" sz="2400" dirty="0" smtClean="0">
                <a:solidFill>
                  <a:srgbClr val="C00000"/>
                </a:solidFill>
              </a:rPr>
              <a:t>-</a:t>
            </a:r>
            <a:r>
              <a:rPr lang="el-GR" sz="2400" dirty="0" smtClean="0">
                <a:solidFill>
                  <a:srgbClr val="C00000"/>
                </a:solidFill>
              </a:rPr>
              <a:t>μ</a:t>
            </a:r>
            <a:r>
              <a:rPr lang="en-US" sz="2400" dirty="0" smtClean="0">
                <a:solidFill>
                  <a:srgbClr val="C00000"/>
                </a:solidFill>
              </a:rPr>
              <a:t>-decay source</a:t>
            </a:r>
          </a:p>
        </p:txBody>
      </p:sp>
      <p:sp>
        <p:nvSpPr>
          <p:cNvPr id="8" name="Rectangle 20"/>
          <p:cNvSpPr/>
          <p:nvPr/>
        </p:nvSpPr>
        <p:spPr>
          <a:xfrm>
            <a:off x="6172806" y="1673445"/>
            <a:ext cx="2736304" cy="158417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C00000"/>
                </a:solidFill>
              </a:rPr>
              <a:t>The flavor ratio at the source 1:0:0 (neutron decay) is excluded @ 3.6</a:t>
            </a:r>
            <a:r>
              <a:rPr lang="en-US" altLang="zh-CN" sz="2400" dirty="0">
                <a:solidFill>
                  <a:srgbClr val="C00000"/>
                </a:solidFill>
                <a:sym typeface="Symbol"/>
              </a:rPr>
              <a:t> 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60840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C00000"/>
                </a:solidFill>
              </a:rPr>
              <a:t>IceCube</a:t>
            </a:r>
            <a:r>
              <a:rPr lang="en-US" altLang="zh-CN" b="1" dirty="0" smtClean="0">
                <a:solidFill>
                  <a:srgbClr val="C00000"/>
                </a:solidFill>
              </a:rPr>
              <a:t> Collaboration, </a:t>
            </a:r>
            <a:r>
              <a:rPr lang="en-US" altLang="zh-CN" b="1" dirty="0" err="1" smtClean="0">
                <a:solidFill>
                  <a:srgbClr val="C00000"/>
                </a:solidFill>
              </a:rPr>
              <a:t>arXiv</a:t>
            </a:r>
            <a:r>
              <a:rPr lang="en-US" altLang="zh-CN" b="1" dirty="0" smtClean="0">
                <a:solidFill>
                  <a:srgbClr val="C00000"/>
                </a:solidFill>
              </a:rPr>
              <a:t>: 1507.03991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8604448" y="64323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464" y="719607"/>
            <a:ext cx="89281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Understanding intrinsic properties of neutrinos — a mature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Neutrino mixing parameters: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  well known from oscillation experiments, precision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New experiments designed for mass ordering and CP violation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Absolute masses yet to be determined (KATRIN, cosmology)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Majorana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nature yet to be found 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neutrinoless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double beta decays)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Neutrinos as a cosmic messenger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—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 field in its infancy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Detailed measurement of solar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nus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(ca 60,000 events in Super-K)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First detection of solar pp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nus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(evidence for energy production)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Geo-neutrinos (ca 116 events in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KamLAND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14 events in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Borexino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Neutrinos from SN 1987A (ca 20 events)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UHE nu events in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IceCube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(1.1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PeV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1.3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PeV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2.0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PeV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and 34 others)</a:t>
            </a:r>
          </a:p>
          <a:p>
            <a:endParaRPr lang="en-US" sz="1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More statistics needed in all of these areas: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  bigger/better detectors planned or under construction (JUNO)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-   Waiting for next nearby supernova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562074"/>
          </a:xfrm>
        </p:spPr>
        <p:txBody>
          <a:bodyPr/>
          <a:lstStyle/>
          <a:p>
            <a:r>
              <a:rPr lang="de-DE" sz="2800" b="1" dirty="0" smtClean="0"/>
              <a:t>Summary and Outlook</a:t>
            </a:r>
            <a:endParaRPr lang="de-DE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sns.ias.edu/%7Ejnb/Gif/johnrayrecen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070132"/>
            <a:ext cx="3986617" cy="259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34400" y="6248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atin typeface="+mj-lt"/>
                <a:ea typeface="Tahoma" pitchFamily="34" charset="0"/>
                <a:cs typeface="Tahoma" pitchFamily="34" charset="0"/>
              </a:rPr>
              <a:t>Discovery of Solar Neutrinos (1968)</a:t>
            </a:r>
            <a:endParaRPr lang="de-DE" sz="28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4" descr="C:\Users\Georg Raffelt\Desktop\SU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658659"/>
            <a:ext cx="3347864" cy="326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1"/>
          <p:cNvGrpSpPr/>
          <p:nvPr/>
        </p:nvGrpSpPr>
        <p:grpSpPr>
          <a:xfrm>
            <a:off x="3733800" y="685800"/>
            <a:ext cx="5137488" cy="3242280"/>
            <a:chOff x="3168312" y="720120"/>
            <a:chExt cx="5904657" cy="3599987"/>
          </a:xfrm>
        </p:grpSpPr>
        <p:pic>
          <p:nvPicPr>
            <p:cNvPr id="13" name="Picture 14" descr="C:\Users\Georg Raffelt\Desktop\sol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312" y="720120"/>
              <a:ext cx="5904657" cy="3599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4775886" y="2227493"/>
              <a:ext cx="1195426" cy="70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Reaction-</a:t>
              </a:r>
            </a:p>
            <a:p>
              <a:pPr algn="ctr"/>
              <a:r>
                <a:rPr lang="en-US" sz="2000" b="1" dirty="0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chains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7308216" y="2281492"/>
              <a:ext cx="1208828" cy="70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Energy</a:t>
              </a:r>
            </a:p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26.7 MeV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7852284" y="815997"/>
              <a:ext cx="1200813" cy="46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Helium</a:t>
              </a:r>
            </a:p>
          </p:txBody>
        </p:sp>
      </p:grpSp>
      <p:pic>
        <p:nvPicPr>
          <p:cNvPr id="18" name="Picture 1036" descr="D:\Lucifer\Talks_Popular\Neutrinos\homestake_result.gif"/>
          <p:cNvPicPr>
            <a:picLocks noChangeAspect="1" noChangeArrowheads="1"/>
          </p:cNvPicPr>
          <p:nvPr/>
        </p:nvPicPr>
        <p:blipFill>
          <a:blip r:embed="rId5" cstate="print"/>
          <a:srcRect t="2325" r="4762"/>
          <a:stretch>
            <a:fillRect/>
          </a:stretch>
        </p:blipFill>
        <p:spPr bwMode="auto">
          <a:xfrm>
            <a:off x="4876800" y="3962400"/>
            <a:ext cx="4191000" cy="2860524"/>
          </a:xfrm>
          <a:prstGeom prst="rect">
            <a:avLst/>
          </a:prstGeom>
          <a:noFill/>
        </p:spPr>
      </p:pic>
      <p:pic>
        <p:nvPicPr>
          <p:cNvPr id="17" name="Picture 11" descr="C:\Users\Georg Raffelt\Desktop\davis4.jp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1"/>
            <a:ext cx="2667000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276600" y="58674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J. </a:t>
            </a:r>
            <a:r>
              <a:rPr lang="en-US" sz="1400" b="1" dirty="0" err="1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Bahcall</a:t>
            </a:r>
            <a:endParaRPr lang="de-DE" sz="1400" b="1" dirty="0">
              <a:solidFill>
                <a:srgbClr val="00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43200" y="55626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R. Davis</a:t>
            </a:r>
            <a:endParaRPr lang="de-DE" sz="1400" b="1" dirty="0">
              <a:solidFill>
                <a:srgbClr val="00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69632" y="400506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Homestake Experiment</a:t>
            </a:r>
            <a:endParaRPr lang="de-DE" b="1" dirty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C:\Users\Georg Raffelt\Desktop\thumb1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1440000" cy="14523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1882" y="1720397"/>
            <a:ext cx="432000" cy="4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Wingdings" pitchFamily="2" charset="2"/>
              </a:rPr>
              <a:t></a:t>
            </a:r>
            <a:endParaRPr lang="en-GB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Monotype Sorts" pitchFamily="2" charset="2"/>
            </a:endParaRPr>
          </a:p>
        </p:txBody>
      </p:sp>
      <p:pic>
        <p:nvPicPr>
          <p:cNvPr id="9" name="Picture 16" descr="C:\Users\Georg Raffelt\Desktop\thumb2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1440000" cy="144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979712" y="3429048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Wingdings" pitchFamily="2" charset="2"/>
              </a:rPr>
              <a:t></a:t>
            </a:r>
            <a:endParaRPr lang="en-GB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Monotype Sorts" pitchFamily="2" charset="2"/>
            </a:endParaRPr>
          </a:p>
        </p:txBody>
      </p:sp>
      <p:pic>
        <p:nvPicPr>
          <p:cNvPr id="13" name="Picture 21" descr="C:\Users\Georg Raffelt\Desktop\thumb3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1440000" cy="144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9512" y="5013176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Wingdings" pitchFamily="2" charset="2"/>
              </a:rPr>
              <a:t></a:t>
            </a:r>
            <a:endParaRPr lang="en-GB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Monotype Sorts" pitchFamily="2" charset="2"/>
            </a:endParaRPr>
          </a:p>
        </p:txBody>
      </p:sp>
      <p:pic>
        <p:nvPicPr>
          <p:cNvPr id="17" name="Picture 37" descr="C:\Users\Georg Raffelt\Desktop\thumb4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229200"/>
            <a:ext cx="1440000" cy="1440000"/>
          </a:xfrm>
          <a:prstGeom prst="rect">
            <a:avLst/>
          </a:prstGeom>
          <a:noFill/>
          <a:ln>
            <a:solidFill>
              <a:srgbClr val="8080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907704" y="6309368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Wingdings" pitchFamily="2" charset="2"/>
              </a:rPr>
              <a:t></a:t>
            </a:r>
            <a:endParaRPr lang="en-GB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Monotype Sorts" pitchFamily="2" charset="2"/>
            </a:endParaRPr>
          </a:p>
        </p:txBody>
      </p:sp>
      <p:pic>
        <p:nvPicPr>
          <p:cNvPr id="25" name="Picture 31" descr="C:\Users\Georg Raffelt\Desktop\thumb6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22" y="2160007"/>
            <a:ext cx="1440000" cy="144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6300192" y="306896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Wingdings" pitchFamily="2" charset="2"/>
              </a:rPr>
              <a:t></a:t>
            </a:r>
            <a:endParaRPr lang="en-GB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Monotype Sorts" pitchFamily="2" charset="2"/>
            </a:endParaRPr>
          </a:p>
        </p:txBody>
      </p:sp>
      <p:pic>
        <p:nvPicPr>
          <p:cNvPr id="30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229200"/>
            <a:ext cx="1440160" cy="14401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Picture 4" descr="C:\Users\Georg Raffelt\Desktop\thumb7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22" y="3672217"/>
            <a:ext cx="1440000" cy="144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Neutrino Sources in Nature</a:t>
            </a:r>
            <a:endParaRPr lang="zh-CN" altLang="en-US" sz="2800" b="1" dirty="0"/>
          </a:p>
        </p:txBody>
      </p:sp>
      <p:graphicFrame>
        <p:nvGraphicFramePr>
          <p:cNvPr id="37" name="Object 27"/>
          <p:cNvGraphicFramePr>
            <a:graphicFrameLocks noChangeAspect="1"/>
          </p:cNvGraphicFramePr>
          <p:nvPr/>
        </p:nvGraphicFramePr>
        <p:xfrm>
          <a:off x="4661424" y="5229200"/>
          <a:ext cx="1512168" cy="1482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9" name="位图图像" r:id="rId10" imgW="2514286" imgH="2085714" progId="PBrush">
                  <p:embed/>
                </p:oleObj>
              </mc:Choice>
              <mc:Fallback>
                <p:oleObj name="位图图像" r:id="rId10" imgW="2514286" imgH="2085714" progId="PBrush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1424" y="5229200"/>
                        <a:ext cx="1512168" cy="14828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1720" y="692696"/>
            <a:ext cx="1440160" cy="14401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" name="Picture 8" descr="C:\Users\Georg Raffelt\Desktop\a0001.jpg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2" y="647998"/>
            <a:ext cx="1440000" cy="1440000"/>
          </a:xfrm>
          <a:prstGeom prst="rect">
            <a:avLst/>
          </a:prstGeom>
          <a:noFill/>
          <a:ln>
            <a:solidFill>
              <a:srgbClr val="8080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6372200" y="1628800"/>
            <a:ext cx="432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Wingdings" pitchFamily="2" charset="2"/>
              </a:rPr>
              <a:t></a:t>
            </a:r>
            <a:endParaRPr lang="en-GB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Monotype Sorts" pitchFamily="2" charset="2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79512" y="2276872"/>
            <a:ext cx="216024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Particle Accelerators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39552" y="3068960"/>
            <a:ext cx="187220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Nuclear Reactors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267744" y="4149080"/>
            <a:ext cx="187220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Cosmic rays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@ the Earth 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Atmosphere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179512" y="5733256"/>
            <a:ext cx="216024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Natural radioactivity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in the Earth Crust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6516216" y="620688"/>
            <a:ext cx="165618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Nuclear Fusion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in the Sun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524600" y="2132856"/>
            <a:ext cx="215185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Supernova Explosion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SN 1987A</a:t>
            </a: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444208" y="3861048"/>
            <a:ext cx="244827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Cosmic Accelerators ?  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3 </a:t>
            </a:r>
            <a:r>
              <a:rPr lang="en-US" sz="1600" b="1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UHE neutrino events </a:t>
            </a:r>
          </a:p>
          <a:p>
            <a:r>
              <a:rPr lang="en-US" sz="1600" b="1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@ </a:t>
            </a:r>
            <a:r>
              <a:rPr lang="en-US" sz="1600" b="1" dirty="0" err="1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IceCube</a:t>
            </a:r>
            <a:endParaRPr lang="en-US" sz="1600" b="1" dirty="0" smtClean="0">
              <a:solidFill>
                <a:srgbClr val="C00000"/>
              </a:solidFill>
              <a:latin typeface="Trebuchet MS" pitchFamily="34" charset="0"/>
              <a:sym typeface="Symbol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7740352" y="5373216"/>
            <a:ext cx="122413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Big Bang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(Indirect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Trebuchet MS" pitchFamily="34" charset="0"/>
                <a:sym typeface="Symbol"/>
              </a:rPr>
              <a:t>Evidence)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23312" y="6432376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endParaRPr lang="de-DE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org Raffelt\Desktop\pontecorv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7" y="864366"/>
            <a:ext cx="2880171" cy="39769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92837" y="4031985"/>
            <a:ext cx="2952751" cy="79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en-US" b="1" dirty="0">
                <a:solidFill>
                  <a:srgbClr val="FFFF00"/>
                </a:solidFill>
                <a:effectLst/>
                <a:latin typeface="+mn-lt"/>
              </a:rPr>
              <a:t>Bruno </a:t>
            </a:r>
            <a:r>
              <a:rPr lang="en-US" b="1" dirty="0" err="1">
                <a:solidFill>
                  <a:srgbClr val="FFFF00"/>
                </a:solidFill>
                <a:effectLst/>
                <a:latin typeface="+mn-lt"/>
              </a:rPr>
              <a:t>Pontecorvo</a:t>
            </a:r>
            <a:endParaRPr lang="en-US" b="1" dirty="0">
              <a:solidFill>
                <a:srgbClr val="FFFF00"/>
              </a:solidFill>
              <a:effectLst/>
              <a:latin typeface="+mn-lt"/>
            </a:endParaRPr>
          </a:p>
          <a:p>
            <a:pPr algn="ctr" eaLnBrk="1" hangingPunct="1">
              <a:lnSpc>
                <a:spcPts val="2000"/>
              </a:lnSpc>
            </a:pPr>
            <a:r>
              <a:rPr lang="en-US" b="1" dirty="0">
                <a:solidFill>
                  <a:srgbClr val="FFFF00"/>
                </a:solidFill>
                <a:effectLst/>
                <a:latin typeface="+mn-lt"/>
              </a:rPr>
              <a:t>(</a:t>
            </a:r>
            <a:r>
              <a:rPr lang="en-US" b="1" dirty="0" smtClean="0">
                <a:solidFill>
                  <a:srgbClr val="FFFF00"/>
                </a:solidFill>
                <a:effectLst/>
                <a:latin typeface="+mn-lt"/>
              </a:rPr>
              <a:t>1913–1993</a:t>
            </a:r>
            <a:r>
              <a:rPr lang="en-US" b="1" dirty="0">
                <a:solidFill>
                  <a:srgbClr val="FFFF00"/>
                </a:solidFill>
                <a:effectLst/>
                <a:latin typeface="+mn-lt"/>
              </a:rPr>
              <a:t>)</a:t>
            </a:r>
          </a:p>
          <a:p>
            <a:pPr algn="ctr" eaLnBrk="1" hangingPunct="1">
              <a:lnSpc>
                <a:spcPts val="2000"/>
              </a:lnSpc>
            </a:pPr>
            <a:r>
              <a:rPr lang="de-DE" b="1" dirty="0">
                <a:solidFill>
                  <a:srgbClr val="FFFF00"/>
                </a:solidFill>
                <a:effectLst/>
                <a:latin typeface="+mn-lt"/>
              </a:rPr>
              <a:t>Invented </a:t>
            </a:r>
            <a:r>
              <a:rPr lang="de-DE" b="1" dirty="0" smtClean="0">
                <a:solidFill>
                  <a:srgbClr val="FFFF00"/>
                </a:solidFill>
                <a:effectLst/>
                <a:latin typeface="+mn-lt"/>
                <a:sym typeface="Symbol"/>
              </a:rPr>
              <a:t></a:t>
            </a:r>
            <a:r>
              <a:rPr lang="de-DE" b="1" dirty="0" smtClean="0">
                <a:solidFill>
                  <a:srgbClr val="FFFF00"/>
                </a:solidFill>
                <a:effectLst/>
                <a:latin typeface="+mn-lt"/>
              </a:rPr>
              <a:t> </a:t>
            </a:r>
            <a:r>
              <a:rPr lang="de-DE" b="1" dirty="0">
                <a:solidFill>
                  <a:srgbClr val="FFFF00"/>
                </a:solidFill>
                <a:effectLst/>
                <a:latin typeface="+mn-lt"/>
              </a:rPr>
              <a:t>oscillations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4016" y="752286"/>
            <a:ext cx="2092734" cy="65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b="1" dirty="0">
                <a:solidFill>
                  <a:srgbClr val="003399"/>
                </a:solidFill>
                <a:effectLst/>
              </a:rPr>
              <a:t>Two-flavor mixing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296144" y="5831979"/>
            <a:ext cx="1353651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Oscillation 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Length</a:t>
            </a:r>
          </a:p>
        </p:txBody>
      </p:sp>
      <p:graphicFrame>
        <p:nvGraphicFramePr>
          <p:cNvPr id="8" name="Object 17"/>
          <p:cNvGraphicFramePr>
            <a:graphicFrameLocks noChangeAspect="1"/>
          </p:cNvGraphicFramePr>
          <p:nvPr/>
        </p:nvGraphicFramePr>
        <p:xfrm>
          <a:off x="1296144" y="4031985"/>
          <a:ext cx="4320480" cy="1511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6" name="CorelDRAW" r:id="rId4" imgW="9553575" imgH="2009775" progId="">
                  <p:embed/>
                </p:oleObj>
              </mc:Choice>
              <mc:Fallback>
                <p:oleObj name="CorelDRAW" r:id="rId4" imgW="9553575" imgH="200977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6144" y="4031985"/>
                        <a:ext cx="4320480" cy="15119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16024" y="4031985"/>
            <a:ext cx="1008112" cy="1511995"/>
          </a:xfrm>
          <a:prstGeom prst="rect">
            <a:avLst/>
          </a:prstGeom>
          <a:blipFill rotWithShape="1">
            <a:blip r:embed="rId6" cstate="print"/>
            <a:stretch>
              <a:fillRect r="-4819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216024" y="4031985"/>
            <a:ext cx="288032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11" name="Rectangle 2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396656" y="3455988"/>
            <a:ext cx="2268157" cy="425519"/>
          </a:xfrm>
          <a:prstGeom prst="rect">
            <a:avLst/>
          </a:prstGeom>
          <a:blipFill rotWithShape="1">
            <a:blip r:embed="rId7" cstate="print"/>
            <a:stretch>
              <a:fillRect l="-2688" t="-5714" b="-20000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rot="10800000" flipH="1">
            <a:off x="1296144" y="5687979"/>
            <a:ext cx="2880320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88162" y="807129"/>
            <a:ext cx="3176382" cy="586314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4661" y="5775220"/>
            <a:ext cx="3241272" cy="809452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1296144" y="3545987"/>
            <a:ext cx="1501" cy="199799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1296144" y="5543980"/>
            <a:ext cx="46085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216024" y="5543980"/>
            <a:ext cx="353439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H="1" flipV="1">
            <a:off x="720081" y="4031986"/>
            <a:ext cx="3000" cy="503998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rot="-10800000" flipH="1" flipV="1">
            <a:off x="730582" y="5038482"/>
            <a:ext cx="0" cy="503998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5618126" y="5033982"/>
            <a:ext cx="296320" cy="45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tx1"/>
                </a:solidFill>
                <a:latin typeface="+mn-lt"/>
              </a:rPr>
              <a:t>z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atin typeface="+mj-lt"/>
                <a:ea typeface="Tahoma" pitchFamily="34" charset="0"/>
                <a:cs typeface="Tahoma" pitchFamily="34" charset="0"/>
              </a:rPr>
              <a:t>Neutrino Flavor Oscillations</a:t>
            </a:r>
            <a:endParaRPr lang="de-DE" sz="28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1619" name="Object 3"/>
          <p:cNvGraphicFramePr>
            <a:graphicFrameLocks noChangeAspect="1"/>
          </p:cNvGraphicFramePr>
          <p:nvPr/>
        </p:nvGraphicFramePr>
        <p:xfrm>
          <a:off x="1795512" y="2005012"/>
          <a:ext cx="3568576" cy="1342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7" name="Equation" r:id="rId10" imgW="1892160" imgH="711000" progId="Equation.3">
                  <p:embed/>
                </p:oleObj>
              </mc:Choice>
              <mc:Fallback>
                <p:oleObj name="Equation" r:id="rId10" imgW="18921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512" y="2005012"/>
                        <a:ext cx="3568576" cy="1342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75010" y="1412776"/>
            <a:ext cx="5693134" cy="65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b="1" dirty="0" err="1" smtClean="0">
                <a:solidFill>
                  <a:srgbClr val="003399"/>
                </a:solidFill>
                <a:effectLst/>
              </a:rPr>
              <a:t>Pontecorvo</a:t>
            </a:r>
            <a:r>
              <a:rPr lang="en-US" sz="2000" b="1" dirty="0" smtClean="0">
                <a:solidFill>
                  <a:srgbClr val="003399"/>
                </a:solidFill>
              </a:rPr>
              <a:t>, 1957; </a:t>
            </a:r>
            <a:r>
              <a:rPr lang="en-US" sz="2000" b="1" dirty="0" smtClean="0">
                <a:solidFill>
                  <a:srgbClr val="003399"/>
                </a:solidFill>
                <a:effectLst/>
              </a:rPr>
              <a:t>Maki, Nakagawa, Sakata, 1962</a:t>
            </a:r>
            <a:endParaRPr lang="en-US" sz="2000" b="1" dirty="0">
              <a:solidFill>
                <a:srgbClr val="003399"/>
              </a:solidFill>
              <a:effectLst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6156176" y="5229200"/>
            <a:ext cx="291581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Neutrino Oscillations: </a:t>
            </a:r>
          </a:p>
          <a:p>
            <a:pPr algn="ctr"/>
            <a:r>
              <a:rPr lang="en-US" sz="2000" b="1" dirty="0" smtClean="0">
                <a:solidFill>
                  <a:srgbClr val="003399"/>
                </a:solidFill>
              </a:rPr>
              <a:t>quantum phenomena of</a:t>
            </a:r>
          </a:p>
          <a:p>
            <a:pPr algn="ctr"/>
            <a:r>
              <a:rPr lang="en-US" sz="2000" b="1" dirty="0" smtClean="0">
                <a:solidFill>
                  <a:srgbClr val="003399"/>
                </a:solidFill>
              </a:rPr>
              <a:t>massive neutrinos at the </a:t>
            </a:r>
          </a:p>
          <a:p>
            <a:pPr algn="ctr"/>
            <a:r>
              <a:rPr lang="en-US" sz="2000" b="1" dirty="0" smtClean="0">
                <a:solidFill>
                  <a:srgbClr val="003399"/>
                </a:solidFill>
              </a:rPr>
              <a:t>macroscopic distances</a:t>
            </a:r>
            <a:endParaRPr lang="en-US" sz="2000" b="1" dirty="0">
              <a:solidFill>
                <a:srgbClr val="003399"/>
              </a:solidFill>
              <a:effectLst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32440" y="643237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 smtClean="0">
                <a:latin typeface="+mj-lt"/>
              </a:rPr>
              <a:t>What we have learned about neutrinos </a:t>
            </a:r>
            <a:endParaRPr lang="en-US" altLang="zh-CN" sz="2800" b="1" dirty="0">
              <a:latin typeface="+mj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76212" y="990600"/>
            <a:ext cx="8739188" cy="2898775"/>
            <a:chOff x="48" y="1152"/>
            <a:chExt cx="5505" cy="1826"/>
          </a:xfrm>
        </p:grpSpPr>
        <p:pic>
          <p:nvPicPr>
            <p:cNvPr id="9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" y="1186"/>
              <a:ext cx="1824" cy="1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0" y="1168"/>
              <a:ext cx="1824" cy="1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4" y="1152"/>
              <a:ext cx="1809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228600" y="3962400"/>
            <a:ext cx="2255168" cy="338554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latin typeface="+mj-lt"/>
              </a:rPr>
              <a:t>Schwetz</a:t>
            </a:r>
            <a:r>
              <a:rPr lang="en-US" altLang="zh-CN" sz="1600" b="1" dirty="0">
                <a:latin typeface="+mj-lt"/>
              </a:rPr>
              <a:t> et al., NJP 2008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" y="4488180"/>
            <a:ext cx="5744421" cy="214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val 32"/>
          <p:cNvSpPr>
            <a:spLocks noChangeArrowheads="1"/>
          </p:cNvSpPr>
          <p:nvPr/>
        </p:nvSpPr>
        <p:spPr bwMode="auto">
          <a:xfrm>
            <a:off x="8049064" y="5125328"/>
            <a:ext cx="914400" cy="685800"/>
          </a:xfrm>
          <a:prstGeom prst="ellipse">
            <a:avLst/>
          </a:prstGeom>
          <a:noFill/>
          <a:ln w="25400" algn="ctr">
            <a:solidFill>
              <a:srgbClr val="F41D0C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8153400" y="4343400"/>
            <a:ext cx="762000" cy="369332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latin typeface="Trebuchet MS" pitchFamily="34" charset="0"/>
              </a:rPr>
              <a:t>0.9</a:t>
            </a:r>
            <a:r>
              <a:rPr lang="el-GR" altLang="zh-CN" b="1" dirty="0" smtClean="0">
                <a:latin typeface="Trebuchet MS" pitchFamily="34" charset="0"/>
                <a:cs typeface="Tahoma" pitchFamily="34" charset="0"/>
              </a:rPr>
              <a:t>σ</a:t>
            </a:r>
            <a:endParaRPr lang="el-GR" altLang="zh-CN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auto">
          <a:xfrm flipH="1" flipV="1">
            <a:off x="8381999" y="4724400"/>
            <a:ext cx="45719" cy="381000"/>
          </a:xfrm>
          <a:prstGeom prst="line">
            <a:avLst/>
          </a:prstGeom>
          <a:noFill/>
          <a:ln w="38100">
            <a:solidFill>
              <a:srgbClr val="F41D0C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676400" y="611396"/>
            <a:ext cx="5791200" cy="40011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FF00"/>
                </a:solidFill>
                <a:latin typeface="+mj-lt"/>
              </a:rPr>
              <a:t>Global Analysis of Neutrino Oscillation Experiments</a:t>
            </a:r>
            <a:endParaRPr lang="en-US" altLang="zh-CN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429000" y="3942472"/>
            <a:ext cx="4023320" cy="40011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i="1" dirty="0" smtClean="0">
                <a:solidFill>
                  <a:srgbClr val="FFFF00"/>
                </a:solidFill>
                <a:latin typeface="+mj-lt"/>
              </a:rPr>
              <a:t>No direct evidence for a nonzero </a:t>
            </a:r>
            <a:r>
              <a:rPr lang="el-GR" altLang="zh-CN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altLang="zh-CN" sz="1400" b="1" i="1" dirty="0" smtClean="0">
                <a:solidFill>
                  <a:srgbClr val="FFFF00"/>
                </a:solidFill>
                <a:latin typeface="+mj-lt"/>
              </a:rPr>
              <a:t>13</a:t>
            </a:r>
            <a:r>
              <a:rPr lang="en-US" altLang="zh-CN" sz="2000" b="1" i="1" dirty="0" smtClean="0">
                <a:solidFill>
                  <a:srgbClr val="FFFF00"/>
                </a:solidFill>
                <a:latin typeface="+mj-lt"/>
              </a:rPr>
              <a:t> </a:t>
            </a:r>
            <a:endParaRPr lang="en-US" altLang="zh-CN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2440" y="643237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6176" y="5229200"/>
            <a:ext cx="288032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i="1" dirty="0" smtClean="0">
                <a:sym typeface="Symbol"/>
              </a:rPr>
              <a:t></a:t>
            </a:r>
            <a:r>
              <a:rPr lang="en-US" altLang="zh-CN" b="1" baseline="-25000" dirty="0" smtClean="0">
                <a:sym typeface="Symbol"/>
              </a:rPr>
              <a:t>12</a:t>
            </a:r>
            <a:r>
              <a:rPr lang="en-US" altLang="zh-CN" b="1" dirty="0" smtClean="0">
                <a:sym typeface="Symbol"/>
              </a:rPr>
              <a:t>=33.5</a:t>
            </a:r>
            <a:r>
              <a:rPr lang="en-US" altLang="zh-CN" b="1" baseline="30000" dirty="0" smtClean="0">
                <a:sym typeface="Symbol"/>
              </a:rPr>
              <a:t>o</a:t>
            </a:r>
            <a:r>
              <a:rPr lang="en-US" altLang="zh-CN" b="1" dirty="0" smtClean="0">
                <a:sym typeface="Symbol"/>
              </a:rPr>
              <a:t>, </a:t>
            </a:r>
            <a:r>
              <a:rPr lang="zh-CN" altLang="en-US" b="1" i="1" dirty="0" smtClean="0">
                <a:sym typeface="Symbol"/>
              </a:rPr>
              <a:t></a:t>
            </a:r>
            <a:r>
              <a:rPr lang="en-US" altLang="zh-CN" b="1" baseline="-25000" dirty="0" smtClean="0">
                <a:sym typeface="Symbol"/>
              </a:rPr>
              <a:t>23</a:t>
            </a:r>
            <a:r>
              <a:rPr lang="en-US" altLang="zh-CN" b="1" dirty="0" smtClean="0">
                <a:sym typeface="Symbol"/>
              </a:rPr>
              <a:t>=45</a:t>
            </a:r>
            <a:r>
              <a:rPr lang="en-US" altLang="zh-CN" b="1" baseline="30000" dirty="0" smtClean="0">
                <a:sym typeface="Symbol"/>
              </a:rPr>
              <a:t>o</a:t>
            </a:r>
            <a:r>
              <a:rPr lang="en-US" altLang="zh-CN" b="1" dirty="0" smtClean="0"/>
              <a:t>,</a:t>
            </a:r>
            <a:r>
              <a:rPr lang="zh-CN" altLang="en-US" b="1" dirty="0" smtClean="0">
                <a:sym typeface="Symbol"/>
              </a:rPr>
              <a:t> </a:t>
            </a:r>
            <a:r>
              <a:rPr lang="zh-CN" altLang="en-US" b="1" i="1" dirty="0" smtClean="0">
                <a:sym typeface="Symbol"/>
              </a:rPr>
              <a:t></a:t>
            </a:r>
            <a:r>
              <a:rPr lang="en-US" altLang="zh-CN" b="1" baseline="-25000" dirty="0" smtClean="0">
                <a:sym typeface="Symbol"/>
              </a:rPr>
              <a:t>13</a:t>
            </a:r>
            <a:r>
              <a:rPr lang="en-US" altLang="zh-CN" b="1" dirty="0" smtClean="0">
                <a:sym typeface="Symbol"/>
              </a:rPr>
              <a:t>=5.7</a:t>
            </a:r>
            <a:r>
              <a:rPr lang="en-US" altLang="zh-CN" b="1" baseline="30000" dirty="0" smtClean="0">
                <a:sym typeface="Symbol"/>
              </a:rPr>
              <a:t>o</a:t>
            </a:r>
            <a:endParaRPr lang="zh-CN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3904</TotalTime>
  <Words>3175</Words>
  <Application>Microsoft Office PowerPoint</Application>
  <PresentationFormat>全屏显示(4:3)</PresentationFormat>
  <Paragraphs>716</Paragraphs>
  <Slides>52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52</vt:i4>
      </vt:variant>
    </vt:vector>
  </HeadingPairs>
  <TitlesOfParts>
    <vt:vector size="61" baseType="lpstr">
      <vt:lpstr>Office 主题</vt:lpstr>
      <vt:lpstr>公式</vt:lpstr>
      <vt:lpstr>CorelPhotoPaint.Image.10</vt:lpstr>
      <vt:lpstr>位图图像</vt:lpstr>
      <vt:lpstr>CorelDRAW</vt:lpstr>
      <vt:lpstr>Equation</vt:lpstr>
      <vt:lpstr>CorelPhotoPaint.Image.9</vt:lpstr>
      <vt:lpstr>Photo Editor Photo</vt:lpstr>
      <vt:lpstr>Microsoft 公式 3.0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Neutrino Oscillations</vt:lpstr>
      <vt:lpstr>Current Status of Neutrino Mixing Parameters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Galactic SN 1054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Large Magellanic Cloud SN 1987A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Neutrino Production in Astrophysical Sources</vt:lpstr>
      <vt:lpstr>Glashow Resonance as a Discriminator: pp vs. p</vt:lpstr>
      <vt:lpstr>Discovery of PeV Cosmic Neutrinos in IceCube</vt:lpstr>
      <vt:lpstr>Flavor Ratio of UHE Neutrinos in IceCube</vt:lpstr>
      <vt:lpstr>Summary and Outlook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zhou</dc:creator>
  <cp:lastModifiedBy>zhoushun</cp:lastModifiedBy>
  <cp:revision>206</cp:revision>
  <dcterms:created xsi:type="dcterms:W3CDTF">2014-09-16T07:13:30Z</dcterms:created>
  <dcterms:modified xsi:type="dcterms:W3CDTF">2015-07-24T09:01:37Z</dcterms:modified>
</cp:coreProperties>
</file>