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3" r:id="rId4"/>
    <p:sldId id="264" r:id="rId5"/>
    <p:sldId id="256" r:id="rId6"/>
    <p:sldId id="258" r:id="rId7"/>
    <p:sldId id="257" r:id="rId8"/>
    <p:sldId id="265" r:id="rId9"/>
    <p:sldId id="260" r:id="rId10"/>
    <p:sldId id="261" r:id="rId11"/>
    <p:sldId id="262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50km_Circular_collider\Chou\IR%20group\2015.03betay-3mm\arc\surv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Sheet1!$M$1:$M$2</c:f>
              <c:strCache>
                <c:ptCount val="1"/>
                <c:pt idx="0">
                  <c:v>x [m]</c:v>
                </c:pt>
              </c:strCache>
            </c:strRef>
          </c:tx>
          <c:marker>
            <c:symbol val="none"/>
          </c:marker>
          <c:xVal>
            <c:numRef>
              <c:f>Sheet1!$I$3:$I$118</c:f>
              <c:numCache>
                <c:formatCode>General</c:formatCode>
                <c:ptCount val="1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1.5</c:v>
                </c:pt>
                <c:pt idx="7">
                  <c:v>1.5</c:v>
                </c:pt>
                <c:pt idx="8">
                  <c:v>2.0709840000000002</c:v>
                </c:pt>
                <c:pt idx="9">
                  <c:v>6.8903220000000003</c:v>
                </c:pt>
                <c:pt idx="10">
                  <c:v>7.084136</c:v>
                </c:pt>
                <c:pt idx="11">
                  <c:v>7.084136</c:v>
                </c:pt>
                <c:pt idx="12">
                  <c:v>7.084136</c:v>
                </c:pt>
                <c:pt idx="13">
                  <c:v>7.084136</c:v>
                </c:pt>
                <c:pt idx="14">
                  <c:v>57.676253000000003</c:v>
                </c:pt>
                <c:pt idx="15">
                  <c:v>58.876252999999998</c:v>
                </c:pt>
                <c:pt idx="16">
                  <c:v>66.188412999999997</c:v>
                </c:pt>
                <c:pt idx="17">
                  <c:v>67.388413</c:v>
                </c:pt>
                <c:pt idx="18">
                  <c:v>74.914886999999993</c:v>
                </c:pt>
                <c:pt idx="19">
                  <c:v>74.914886999999993</c:v>
                </c:pt>
                <c:pt idx="20">
                  <c:v>74.914886999999993</c:v>
                </c:pt>
                <c:pt idx="21">
                  <c:v>74.914886999999993</c:v>
                </c:pt>
                <c:pt idx="22">
                  <c:v>74.914886999999993</c:v>
                </c:pt>
                <c:pt idx="23">
                  <c:v>74.914886999999993</c:v>
                </c:pt>
                <c:pt idx="24">
                  <c:v>74.914886999999993</c:v>
                </c:pt>
                <c:pt idx="25">
                  <c:v>75.437791000000004</c:v>
                </c:pt>
                <c:pt idx="26">
                  <c:v>91.437743999999995</c:v>
                </c:pt>
                <c:pt idx="27">
                  <c:v>92.437735000000004</c:v>
                </c:pt>
                <c:pt idx="28">
                  <c:v>107.237604</c:v>
                </c:pt>
                <c:pt idx="29">
                  <c:v>107.53760200000001</c:v>
                </c:pt>
                <c:pt idx="30">
                  <c:v>107.837599</c:v>
                </c:pt>
                <c:pt idx="31">
                  <c:v>108.137596</c:v>
                </c:pt>
                <c:pt idx="32">
                  <c:v>108.437594</c:v>
                </c:pt>
                <c:pt idx="33">
                  <c:v>109.437585</c:v>
                </c:pt>
                <c:pt idx="34">
                  <c:v>109.737582</c:v>
                </c:pt>
                <c:pt idx="35">
                  <c:v>110.03758000000001</c:v>
                </c:pt>
                <c:pt idx="36">
                  <c:v>110.337577</c:v>
                </c:pt>
                <c:pt idx="37">
                  <c:v>110.637574</c:v>
                </c:pt>
                <c:pt idx="38">
                  <c:v>125.437444</c:v>
                </c:pt>
                <c:pt idx="39">
                  <c:v>126.43743499999999</c:v>
                </c:pt>
                <c:pt idx="40">
                  <c:v>142.437106</c:v>
                </c:pt>
                <c:pt idx="41">
                  <c:v>142.437106</c:v>
                </c:pt>
                <c:pt idx="42">
                  <c:v>142.437106</c:v>
                </c:pt>
                <c:pt idx="43">
                  <c:v>143.43707000000001</c:v>
                </c:pt>
                <c:pt idx="44">
                  <c:v>159.43617699999999</c:v>
                </c:pt>
                <c:pt idx="45">
                  <c:v>160.43609699999999</c:v>
                </c:pt>
                <c:pt idx="46">
                  <c:v>175.23492200000001</c:v>
                </c:pt>
                <c:pt idx="47">
                  <c:v>175.534899</c:v>
                </c:pt>
                <c:pt idx="48">
                  <c:v>175.83487500000001</c:v>
                </c:pt>
                <c:pt idx="49">
                  <c:v>176.134851</c:v>
                </c:pt>
                <c:pt idx="50">
                  <c:v>176.43482700000001</c:v>
                </c:pt>
                <c:pt idx="51">
                  <c:v>177.43474800000001</c:v>
                </c:pt>
                <c:pt idx="52">
                  <c:v>177.734724</c:v>
                </c:pt>
                <c:pt idx="53">
                  <c:v>178.03469999999999</c:v>
                </c:pt>
                <c:pt idx="54">
                  <c:v>178.334676</c:v>
                </c:pt>
                <c:pt idx="55">
                  <c:v>178.63465299999999</c:v>
                </c:pt>
                <c:pt idx="56">
                  <c:v>193.43347800000001</c:v>
                </c:pt>
                <c:pt idx="57">
                  <c:v>194.43339800000001</c:v>
                </c:pt>
                <c:pt idx="58">
                  <c:v>210.431658</c:v>
                </c:pt>
                <c:pt idx="59">
                  <c:v>210.90868699999999</c:v>
                </c:pt>
                <c:pt idx="60">
                  <c:v>210.90868699999999</c:v>
                </c:pt>
                <c:pt idx="61">
                  <c:v>210.90868699999999</c:v>
                </c:pt>
                <c:pt idx="62">
                  <c:v>210.90868699999999</c:v>
                </c:pt>
                <c:pt idx="63">
                  <c:v>210.90868699999999</c:v>
                </c:pt>
                <c:pt idx="64">
                  <c:v>210.90868699999999</c:v>
                </c:pt>
                <c:pt idx="65">
                  <c:v>210.998583</c:v>
                </c:pt>
                <c:pt idx="66">
                  <c:v>226.99684199999999</c:v>
                </c:pt>
                <c:pt idx="67">
                  <c:v>227.99676299999999</c:v>
                </c:pt>
                <c:pt idx="68">
                  <c:v>242.79558800000001</c:v>
                </c:pt>
                <c:pt idx="69">
                  <c:v>243.095564</c:v>
                </c:pt>
                <c:pt idx="70">
                  <c:v>243.39554100000001</c:v>
                </c:pt>
                <c:pt idx="71">
                  <c:v>243.695517</c:v>
                </c:pt>
                <c:pt idx="72">
                  <c:v>243.99549300000001</c:v>
                </c:pt>
                <c:pt idx="73">
                  <c:v>244.99541400000001</c:v>
                </c:pt>
                <c:pt idx="74">
                  <c:v>245.29539</c:v>
                </c:pt>
                <c:pt idx="75">
                  <c:v>245.59536600000001</c:v>
                </c:pt>
                <c:pt idx="76">
                  <c:v>245.895342</c:v>
                </c:pt>
                <c:pt idx="77">
                  <c:v>246.19531799999999</c:v>
                </c:pt>
                <c:pt idx="78">
                  <c:v>260.99414400000001</c:v>
                </c:pt>
                <c:pt idx="79">
                  <c:v>261.99406399999998</c:v>
                </c:pt>
                <c:pt idx="80">
                  <c:v>277.99317000000002</c:v>
                </c:pt>
                <c:pt idx="81">
                  <c:v>277.99317000000002</c:v>
                </c:pt>
                <c:pt idx="82">
                  <c:v>277.99317000000002</c:v>
                </c:pt>
                <c:pt idx="83">
                  <c:v>278.993135</c:v>
                </c:pt>
                <c:pt idx="84">
                  <c:v>294.99280599999997</c:v>
                </c:pt>
                <c:pt idx="85">
                  <c:v>295.992797</c:v>
                </c:pt>
                <c:pt idx="86">
                  <c:v>310.792666</c:v>
                </c:pt>
                <c:pt idx="87">
                  <c:v>311.09266400000001</c:v>
                </c:pt>
                <c:pt idx="88">
                  <c:v>311.39266099999998</c:v>
                </c:pt>
                <c:pt idx="89">
                  <c:v>311.69265899999999</c:v>
                </c:pt>
                <c:pt idx="90">
                  <c:v>311.99265600000001</c:v>
                </c:pt>
                <c:pt idx="91">
                  <c:v>312.99264699999998</c:v>
                </c:pt>
                <c:pt idx="92">
                  <c:v>313.292644</c:v>
                </c:pt>
                <c:pt idx="93">
                  <c:v>313.59264200000001</c:v>
                </c:pt>
                <c:pt idx="94">
                  <c:v>313.89263899999997</c:v>
                </c:pt>
                <c:pt idx="95">
                  <c:v>314.19263599999999</c:v>
                </c:pt>
                <c:pt idx="96">
                  <c:v>328.99250599999999</c:v>
                </c:pt>
                <c:pt idx="97">
                  <c:v>329.99249700000001</c:v>
                </c:pt>
                <c:pt idx="98">
                  <c:v>345.99245000000002</c:v>
                </c:pt>
                <c:pt idx="99">
                  <c:v>346.90254099999999</c:v>
                </c:pt>
                <c:pt idx="100">
                  <c:v>346.90254099999999</c:v>
                </c:pt>
                <c:pt idx="101">
                  <c:v>346.90254099999999</c:v>
                </c:pt>
                <c:pt idx="102">
                  <c:v>346.90254099999999</c:v>
                </c:pt>
                <c:pt idx="103">
                  <c:v>346.90254099999999</c:v>
                </c:pt>
                <c:pt idx="104">
                  <c:v>351.15112399999998</c:v>
                </c:pt>
                <c:pt idx="105">
                  <c:v>352.04931099999999</c:v>
                </c:pt>
                <c:pt idx="106">
                  <c:v>353.437296</c:v>
                </c:pt>
                <c:pt idx="107">
                  <c:v>353.82861700000001</c:v>
                </c:pt>
                <c:pt idx="108">
                  <c:v>372.403795</c:v>
                </c:pt>
                <c:pt idx="109">
                  <c:v>373.60379499999999</c:v>
                </c:pt>
                <c:pt idx="110">
                  <c:v>373.89200499999998</c:v>
                </c:pt>
                <c:pt idx="111">
                  <c:v>375.09200499999997</c:v>
                </c:pt>
                <c:pt idx="112">
                  <c:v>391.02611899999999</c:v>
                </c:pt>
                <c:pt idx="113">
                  <c:v>392.02611899999999</c:v>
                </c:pt>
                <c:pt idx="114">
                  <c:v>392.02611899999999</c:v>
                </c:pt>
                <c:pt idx="115">
                  <c:v>392.02611899999999</c:v>
                </c:pt>
              </c:numCache>
            </c:numRef>
          </c:xVal>
          <c:yVal>
            <c:numRef>
              <c:f>Sheet1!$M$3:$M$118</c:f>
              <c:numCache>
                <c:formatCode>General</c:formatCode>
                <c:ptCount val="1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-3.3599999999999998E-2</c:v>
                </c:pt>
                <c:pt idx="27">
                  <c:v>-3.78E-2</c:v>
                </c:pt>
                <c:pt idx="28">
                  <c:v>-9.9959999999999993E-2</c:v>
                </c:pt>
                <c:pt idx="29">
                  <c:v>-0.10122</c:v>
                </c:pt>
                <c:pt idx="30">
                  <c:v>-0.10248</c:v>
                </c:pt>
                <c:pt idx="31">
                  <c:v>-0.10374</c:v>
                </c:pt>
                <c:pt idx="32">
                  <c:v>-0.105</c:v>
                </c:pt>
                <c:pt idx="33">
                  <c:v>-0.10920000000000001</c:v>
                </c:pt>
                <c:pt idx="34">
                  <c:v>-0.11046</c:v>
                </c:pt>
                <c:pt idx="35">
                  <c:v>-0.11172</c:v>
                </c:pt>
                <c:pt idx="36">
                  <c:v>-0.11298</c:v>
                </c:pt>
                <c:pt idx="37">
                  <c:v>-0.11423999999999999</c:v>
                </c:pt>
                <c:pt idx="38">
                  <c:v>-0.1764</c:v>
                </c:pt>
                <c:pt idx="39">
                  <c:v>-0.18060000000000001</c:v>
                </c:pt>
                <c:pt idx="40">
                  <c:v>-0.28139900000000001</c:v>
                </c:pt>
                <c:pt idx="41">
                  <c:v>-0.28139900000000001</c:v>
                </c:pt>
                <c:pt idx="42">
                  <c:v>-0.28139900000000001</c:v>
                </c:pt>
                <c:pt idx="43">
                  <c:v>-0.28979899999999997</c:v>
                </c:pt>
                <c:pt idx="44">
                  <c:v>-0.45779500000000001</c:v>
                </c:pt>
                <c:pt idx="45">
                  <c:v>-0.47039500000000001</c:v>
                </c:pt>
                <c:pt idx="46">
                  <c:v>-0.65686999999999995</c:v>
                </c:pt>
                <c:pt idx="47">
                  <c:v>-0.66064999999999996</c:v>
                </c:pt>
                <c:pt idx="48">
                  <c:v>-0.66442999999999997</c:v>
                </c:pt>
                <c:pt idx="49">
                  <c:v>-0.66820999999999997</c:v>
                </c:pt>
                <c:pt idx="50">
                  <c:v>-0.67198999999999998</c:v>
                </c:pt>
                <c:pt idx="51">
                  <c:v>-0.684589</c:v>
                </c:pt>
                <c:pt idx="52">
                  <c:v>-0.68836900000000001</c:v>
                </c:pt>
                <c:pt idx="53">
                  <c:v>-0.69214900000000001</c:v>
                </c:pt>
                <c:pt idx="54">
                  <c:v>-0.69592900000000002</c:v>
                </c:pt>
                <c:pt idx="55">
                  <c:v>-0.69970900000000003</c:v>
                </c:pt>
                <c:pt idx="56">
                  <c:v>-0.88618399999999997</c:v>
                </c:pt>
                <c:pt idx="57">
                  <c:v>-0.89878400000000003</c:v>
                </c:pt>
                <c:pt idx="58">
                  <c:v>-1.133975</c:v>
                </c:pt>
                <c:pt idx="59">
                  <c:v>-1.1419900000000001</c:v>
                </c:pt>
                <c:pt idx="60">
                  <c:v>-1.1419900000000001</c:v>
                </c:pt>
                <c:pt idx="61">
                  <c:v>-1.1419900000000001</c:v>
                </c:pt>
                <c:pt idx="62">
                  <c:v>-1.1419900000000001</c:v>
                </c:pt>
                <c:pt idx="63">
                  <c:v>-1.1419900000000001</c:v>
                </c:pt>
                <c:pt idx="64">
                  <c:v>-1.1419900000000001</c:v>
                </c:pt>
                <c:pt idx="65">
                  <c:v>-1.1435</c:v>
                </c:pt>
                <c:pt idx="66">
                  <c:v>-1.378692</c:v>
                </c:pt>
                <c:pt idx="67">
                  <c:v>-1.3912910000000001</c:v>
                </c:pt>
                <c:pt idx="68">
                  <c:v>-1.577766</c:v>
                </c:pt>
                <c:pt idx="69">
                  <c:v>-1.5815459999999999</c:v>
                </c:pt>
                <c:pt idx="70">
                  <c:v>-1.585326</c:v>
                </c:pt>
                <c:pt idx="71">
                  <c:v>-1.5891059999999999</c:v>
                </c:pt>
                <c:pt idx="72">
                  <c:v>-1.592886</c:v>
                </c:pt>
                <c:pt idx="73">
                  <c:v>-1.605486</c:v>
                </c:pt>
                <c:pt idx="74">
                  <c:v>-1.6092660000000001</c:v>
                </c:pt>
                <c:pt idx="75">
                  <c:v>-1.613046</c:v>
                </c:pt>
                <c:pt idx="76">
                  <c:v>-1.616825</c:v>
                </c:pt>
                <c:pt idx="77">
                  <c:v>-1.6206050000000001</c:v>
                </c:pt>
                <c:pt idx="78">
                  <c:v>-1.80708</c:v>
                </c:pt>
                <c:pt idx="79">
                  <c:v>-1.81968</c:v>
                </c:pt>
                <c:pt idx="80">
                  <c:v>-1.9876769999999999</c:v>
                </c:pt>
                <c:pt idx="81">
                  <c:v>-1.9876769999999999</c:v>
                </c:pt>
                <c:pt idx="82">
                  <c:v>-1.9876769999999999</c:v>
                </c:pt>
                <c:pt idx="83">
                  <c:v>-1.9960770000000001</c:v>
                </c:pt>
                <c:pt idx="84">
                  <c:v>-2.096876</c:v>
                </c:pt>
                <c:pt idx="85">
                  <c:v>-2.1010759999999999</c:v>
                </c:pt>
                <c:pt idx="86">
                  <c:v>-2.1632359999999999</c:v>
                </c:pt>
                <c:pt idx="87">
                  <c:v>-2.1644960000000002</c:v>
                </c:pt>
                <c:pt idx="88">
                  <c:v>-2.165756</c:v>
                </c:pt>
                <c:pt idx="89">
                  <c:v>-2.1670159999999998</c:v>
                </c:pt>
                <c:pt idx="90">
                  <c:v>-2.1682760000000001</c:v>
                </c:pt>
                <c:pt idx="91">
                  <c:v>-2.1724760000000001</c:v>
                </c:pt>
                <c:pt idx="92">
                  <c:v>-2.1737359999999999</c:v>
                </c:pt>
                <c:pt idx="93">
                  <c:v>-2.1749960000000002</c:v>
                </c:pt>
                <c:pt idx="94">
                  <c:v>-2.176256</c:v>
                </c:pt>
                <c:pt idx="95">
                  <c:v>-2.1775159999999998</c:v>
                </c:pt>
                <c:pt idx="96">
                  <c:v>-2.2396760000000002</c:v>
                </c:pt>
                <c:pt idx="97">
                  <c:v>-2.2438760000000002</c:v>
                </c:pt>
                <c:pt idx="98">
                  <c:v>-2.2774760000000001</c:v>
                </c:pt>
                <c:pt idx="99">
                  <c:v>-2.2774760000000001</c:v>
                </c:pt>
                <c:pt idx="100">
                  <c:v>-2.2774760000000001</c:v>
                </c:pt>
                <c:pt idx="101">
                  <c:v>-2.2774760000000001</c:v>
                </c:pt>
                <c:pt idx="102">
                  <c:v>-2.2774760000000001</c:v>
                </c:pt>
                <c:pt idx="103">
                  <c:v>-2.2774760000000001</c:v>
                </c:pt>
                <c:pt idx="104">
                  <c:v>-2.2774760000000001</c:v>
                </c:pt>
                <c:pt idx="105">
                  <c:v>-2.2774760000000001</c:v>
                </c:pt>
                <c:pt idx="106">
                  <c:v>-2.2774760000000001</c:v>
                </c:pt>
                <c:pt idx="107">
                  <c:v>-2.2774760000000001</c:v>
                </c:pt>
                <c:pt idx="108">
                  <c:v>-2.2774760000000001</c:v>
                </c:pt>
                <c:pt idx="109">
                  <c:v>-2.2774760000000001</c:v>
                </c:pt>
                <c:pt idx="110">
                  <c:v>-2.2774760000000001</c:v>
                </c:pt>
                <c:pt idx="111">
                  <c:v>-2.2774760000000001</c:v>
                </c:pt>
                <c:pt idx="112">
                  <c:v>-2.2774760000000001</c:v>
                </c:pt>
                <c:pt idx="113">
                  <c:v>-2.2774760000000001</c:v>
                </c:pt>
                <c:pt idx="114">
                  <c:v>-2.2774760000000001</c:v>
                </c:pt>
                <c:pt idx="115">
                  <c:v>-2.2774760000000001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317312"/>
        <c:axId val="210450304"/>
      </c:scatterChart>
      <c:valAx>
        <c:axId val="210317312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altLang="zh-CN" sz="1400"/>
                  <a:t>Z</a:t>
                </a:r>
                <a:r>
                  <a:rPr lang="en-US" altLang="zh-CN" sz="1400" baseline="0"/>
                  <a:t> (m)</a:t>
                </a:r>
                <a:endParaRPr lang="zh-CN" altLang="en-US" sz="1400"/>
              </a:p>
            </c:rich>
          </c:tx>
          <c:layout>
            <c:manualLayout>
              <c:xMode val="edge"/>
              <c:yMode val="edge"/>
              <c:x val="0.52766097987751526"/>
              <c:y val="0.897731481481481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CN"/>
          </a:p>
        </c:txPr>
        <c:crossAx val="210450304"/>
        <c:crosses val="autoZero"/>
        <c:crossBetween val="midCat"/>
      </c:valAx>
      <c:valAx>
        <c:axId val="2104503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altLang="en-US" sz="1400"/>
                  <a:t>X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CN"/>
          </a:p>
        </c:txPr>
        <c:crossAx val="2103173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2015-8-12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CEPC FFS update and stacking ring consideration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Wang, Ming Xiao, </a:t>
            </a:r>
            <a:r>
              <a:rPr lang="en-US" altLang="zh-CN" sz="2400" dirty="0" err="1" smtClean="0"/>
              <a:t>Xiaohao</a:t>
            </a:r>
            <a:r>
              <a:rPr lang="en-US" altLang="zh-CN" sz="2400" dirty="0" smtClean="0"/>
              <a:t> Cui, Bai </a:t>
            </a:r>
            <a:r>
              <a:rPr lang="en-US" altLang="zh-CN" sz="2400" dirty="0" err="1" smtClean="0"/>
              <a:t>Sha</a:t>
            </a:r>
            <a:r>
              <a:rPr lang="en-US" altLang="zh-CN" sz="2400" dirty="0" smtClean="0"/>
              <a:t>, Feng Su, </a:t>
            </a:r>
            <a:r>
              <a:rPr lang="en-US" altLang="zh-CN" sz="2400" dirty="0" err="1" smtClean="0"/>
              <a:t>Tianjian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Bian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630005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2015.08.12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51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929" y="188640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ILC damping ring extraction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26876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Length of bunch train in main 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: 1 </a:t>
            </a:r>
            <a:r>
              <a:rPr lang="en-US" altLang="zh-CN" dirty="0" err="1" smtClean="0"/>
              <a:t>ms</a:t>
            </a:r>
            <a:r>
              <a:rPr lang="en-US" altLang="zh-CN" dirty="0" smtClean="0"/>
              <a:t> (300km)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of DR &lt;&lt; Length of bunch train in main </a:t>
            </a:r>
            <a:r>
              <a:rPr lang="en-US" altLang="zh-CN" dirty="0" err="1" smtClean="0"/>
              <a:t>Linac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Bunches need to be stacked in damping ring.</a:t>
            </a:r>
          </a:p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12" y="2325073"/>
            <a:ext cx="7175634" cy="174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8997" y="4149080"/>
            <a:ext cx="7704856" cy="2446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 smtClean="0"/>
              <a:t>Bunch number per train: </a:t>
            </a:r>
            <a:r>
              <a:rPr lang="en-US" altLang="zh-CN" i="1" dirty="0" smtClean="0"/>
              <a:t>h</a:t>
            </a:r>
            <a:r>
              <a:rPr lang="en-US" altLang="zh-CN" dirty="0" smtClean="0"/>
              <a:t>     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 smtClean="0"/>
              <a:t>bunch interval in DR : </a:t>
            </a:r>
            <a:r>
              <a:rPr lang="en-US" altLang="zh-CN" dirty="0" smtClean="0">
                <a:sym typeface="Symbol"/>
              </a:rPr>
              <a:t>t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bunch interval in </a:t>
            </a:r>
            <a:r>
              <a:rPr lang="en-US" altLang="zh-CN" dirty="0" smtClean="0"/>
              <a:t>main 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 </a:t>
            </a:r>
            <a:r>
              <a:rPr lang="en-US" altLang="zh-CN" dirty="0"/>
              <a:t>: </a:t>
            </a:r>
            <a:r>
              <a:rPr lang="en-US" altLang="zh-CN" dirty="0" smtClean="0"/>
              <a:t> n</a:t>
            </a:r>
            <a:r>
              <a:rPr lang="en-US" altLang="zh-CN" dirty="0" smtClean="0">
                <a:sym typeface="Symbol"/>
              </a:rPr>
              <a:t>t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 smtClean="0">
                <a:sym typeface="Symbol"/>
              </a:rPr>
              <a:t>h can not be</a:t>
            </a:r>
            <a:r>
              <a:rPr lang="en-US" altLang="zh-CN" dirty="0" smtClean="0"/>
              <a:t> </a:t>
            </a:r>
            <a:r>
              <a:rPr lang="en-US" altLang="zh-CN" dirty="0"/>
              <a:t>divided </a:t>
            </a:r>
            <a:r>
              <a:rPr lang="en-US" altLang="zh-CN" dirty="0" smtClean="0"/>
              <a:t>by n with </a:t>
            </a:r>
            <a:r>
              <a:rPr lang="en-US" altLang="zh-CN" dirty="0"/>
              <a:t>no </a:t>
            </a:r>
            <a:r>
              <a:rPr lang="en-US" altLang="zh-CN" dirty="0" smtClean="0"/>
              <a:t>remainder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 smtClean="0">
                <a:sym typeface="Symbol"/>
              </a:rPr>
              <a:t>Single bunch extraction  kicker duration(up &amp; down)&lt;</a:t>
            </a:r>
            <a:r>
              <a:rPr lang="en-US" altLang="zh-CN" dirty="0"/>
              <a:t> bunch interval in DR</a:t>
            </a:r>
            <a:r>
              <a:rPr lang="en-US" altLang="zh-CN" dirty="0" smtClean="0">
                <a:sym typeface="Symbol"/>
              </a:rPr>
              <a:t> </a:t>
            </a:r>
            <a:endParaRPr lang="en-US" altLang="zh-CN" dirty="0">
              <a:sym typeface="Symbol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973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stacking ring structure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7920880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50 bunches are </a:t>
            </a:r>
            <a:r>
              <a:rPr lang="en-US" altLang="zh-CN" sz="2000" dirty="0" err="1" smtClean="0"/>
              <a:t>storaged</a:t>
            </a:r>
            <a:r>
              <a:rPr lang="en-US" altLang="zh-CN" sz="2000" dirty="0" smtClean="0"/>
              <a:t> in booster with 50km circumference.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How to choose the circumference of the stacking ring? </a:t>
            </a:r>
            <a:endParaRPr lang="en-US" altLang="zh-C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57808" y="3309946"/>
            <a:ext cx="8316416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000" dirty="0" smtClean="0"/>
              <a:t>Maximum circumference: 50km/3=17km,    kicker speed: 1km/3/c =1.1us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000" dirty="0" smtClean="0"/>
              <a:t>Minimum circumference: 50km/49=1km,     kicker speed :1km/49/c=68ns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000" dirty="0" smtClean="0">
                <a:solidFill>
                  <a:srgbClr val="C00000"/>
                </a:solidFill>
              </a:rPr>
              <a:t>example:   50km/8=6.3km</a:t>
            </a:r>
            <a:r>
              <a:rPr lang="en-US" altLang="zh-CN" sz="2000" dirty="0">
                <a:solidFill>
                  <a:srgbClr val="C00000"/>
                </a:solidFill>
              </a:rPr>
              <a:t>,     kicker </a:t>
            </a:r>
            <a:r>
              <a:rPr lang="en-US" altLang="zh-CN" sz="2000" dirty="0" smtClean="0">
                <a:solidFill>
                  <a:srgbClr val="C00000"/>
                </a:solidFill>
              </a:rPr>
              <a:t>speed </a:t>
            </a:r>
            <a:r>
              <a:rPr lang="en-US" altLang="zh-CN" sz="2000" dirty="0">
                <a:solidFill>
                  <a:srgbClr val="C00000"/>
                </a:solidFill>
              </a:rPr>
              <a:t>:</a:t>
            </a:r>
            <a:r>
              <a:rPr lang="en-US" altLang="zh-CN" sz="2000" dirty="0" smtClean="0">
                <a:solidFill>
                  <a:srgbClr val="C00000"/>
                </a:solidFill>
              </a:rPr>
              <a:t>1km/8/c=416ns</a:t>
            </a:r>
            <a:endParaRPr lang="en-US" altLang="zh-CN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204864"/>
            <a:ext cx="8028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Do we need to redesign the geometry of CEPC FFS?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Work for the new FFS optics is going on.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Plan to do some FMA analysis for DA </a:t>
            </a:r>
            <a:r>
              <a:rPr lang="en-US" altLang="zh-CN" sz="2400" dirty="0" err="1" smtClean="0"/>
              <a:t>optimizaiton</a:t>
            </a:r>
            <a:r>
              <a:rPr lang="en-US" altLang="zh-CN" sz="2400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Make some consideration for CEPC stacking ring.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7393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FFS_3.0mm_v1_Apr_2015</a:t>
            </a:r>
            <a:endParaRPr lang="zh-CN" alt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648" y="1412776"/>
            <a:ext cx="6127750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440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Geometry of FFS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882646"/>
              </p:ext>
            </p:extLst>
          </p:nvPr>
        </p:nvGraphicFramePr>
        <p:xfrm>
          <a:off x="1907704" y="1844824"/>
          <a:ext cx="511256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81376" y="544522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This kind of FFS optics is not suitable 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“S-like” geometry make difficulty for local double ring scheme.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It is better to be a part of arc section.</a:t>
            </a:r>
          </a:p>
        </p:txBody>
      </p:sp>
    </p:spTree>
    <p:extLst>
      <p:ext uri="{BB962C8B-B14F-4D97-AF65-F5344CB8AC3E}">
        <p14:creationId xmlns:p14="http://schemas.microsoft.com/office/powerpoint/2010/main" val="21608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539552" y="1844824"/>
            <a:ext cx="8406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Design momentum      P0 = 120.00000 </a:t>
            </a:r>
            <a:r>
              <a:rPr lang="en-US" altLang="zh-CN" dirty="0" err="1"/>
              <a:t>GeV</a:t>
            </a:r>
            <a:r>
              <a:rPr lang="en-US" altLang="zh-CN" dirty="0"/>
              <a:t> Revolution freq.     f0 = 5469.6918 Hz </a:t>
            </a:r>
          </a:p>
          <a:p>
            <a:r>
              <a:rPr lang="en-US" altLang="zh-CN" dirty="0"/>
              <a:t>Energy loss per turn U0 = 3115.5066 MV  Effective voltage    </a:t>
            </a:r>
            <a:r>
              <a:rPr lang="en-US" altLang="zh-CN" dirty="0" err="1"/>
              <a:t>Vc</a:t>
            </a:r>
            <a:r>
              <a:rPr lang="en-US" altLang="zh-CN" dirty="0"/>
              <a:t> = 6870.0000 MV </a:t>
            </a:r>
          </a:p>
          <a:p>
            <a:r>
              <a:rPr lang="en-US" altLang="zh-CN" dirty="0"/>
              <a:t>Equilibrium position </a:t>
            </a:r>
            <a:r>
              <a:rPr lang="en-US" altLang="zh-CN" dirty="0" err="1"/>
              <a:t>dz</a:t>
            </a:r>
            <a:r>
              <a:rPr lang="en-US" altLang="zh-CN" dirty="0"/>
              <a:t> = 34.825065 mm  Momentum compact. alpha = 3.3704E-5</a:t>
            </a:r>
          </a:p>
          <a:p>
            <a:r>
              <a:rPr lang="en-US" altLang="zh-CN" dirty="0"/>
              <a:t>Orbit dilation       dl =  .0000000 mm  Effective harmonic #  h = 117900.00</a:t>
            </a:r>
          </a:p>
          <a:p>
            <a:r>
              <a:rPr lang="en-US" altLang="zh-CN" dirty="0"/>
              <a:t>Bucket height     </a:t>
            </a:r>
            <a:r>
              <a:rPr lang="en-US" altLang="zh-CN" dirty="0" err="1"/>
              <a:t>dV</a:t>
            </a:r>
            <a:r>
              <a:rPr lang="en-US" altLang="zh-CN" dirty="0"/>
              <a:t>/P0 =  .0599891</a:t>
            </a:r>
          </a:p>
        </p:txBody>
      </p:sp>
      <p:sp>
        <p:nvSpPr>
          <p:cNvPr id="4" name="矩形 3"/>
          <p:cNvSpPr/>
          <p:nvPr/>
        </p:nvSpPr>
        <p:spPr>
          <a:xfrm>
            <a:off x="683568" y="400506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Emittance</a:t>
            </a:r>
            <a:r>
              <a:rPr lang="en-US" altLang="zh-CN" dirty="0"/>
              <a:t> X            = 6.12176E-9 m   </a:t>
            </a:r>
            <a:r>
              <a:rPr lang="en-US" altLang="zh-CN" dirty="0" err="1"/>
              <a:t>Emittance</a:t>
            </a:r>
            <a:r>
              <a:rPr lang="en-US" altLang="zh-CN" dirty="0"/>
              <a:t> Y            =  .00000000 m</a:t>
            </a:r>
          </a:p>
          <a:p>
            <a:r>
              <a:rPr lang="en-US" altLang="zh-CN" dirty="0" err="1"/>
              <a:t>Emittance</a:t>
            </a:r>
            <a:r>
              <a:rPr lang="en-US" altLang="zh-CN" dirty="0"/>
              <a:t> Z            = 2.89200E-6 m   Energy spread          =  .00132831</a:t>
            </a:r>
          </a:p>
          <a:p>
            <a:r>
              <a:rPr lang="en-US" altLang="zh-CN" dirty="0"/>
              <a:t>Bunch Length           = 2.17720579 mm  Beam tilt              =  .00000000 rad</a:t>
            </a:r>
          </a:p>
          <a:p>
            <a:r>
              <a:rPr lang="en-US" altLang="zh-CN" dirty="0"/>
              <a:t>Beam size xi           =  .06998133 mm  Beam size eta          =  .00000000 mm</a:t>
            </a:r>
          </a:p>
        </p:txBody>
      </p:sp>
    </p:spTree>
    <p:extLst>
      <p:ext uri="{BB962C8B-B14F-4D97-AF65-F5344CB8AC3E}">
        <p14:creationId xmlns:p14="http://schemas.microsoft.com/office/powerpoint/2010/main" val="20537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3204" y="125760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FFS_3.0mm_v3_July_2015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4082" r="13707" b="9448"/>
          <a:stretch/>
        </p:blipFill>
        <p:spPr bwMode="auto">
          <a:xfrm>
            <a:off x="1259631" y="764704"/>
            <a:ext cx="5687569" cy="4672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899592" y="551723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All bending angles have the same sign to meet </a:t>
            </a:r>
            <a:r>
              <a:rPr lang="en-US" altLang="zh-CN" dirty="0" smtClean="0"/>
              <a:t>the ring </a:t>
            </a:r>
            <a:r>
              <a:rPr lang="en-US" altLang="zh-CN" dirty="0"/>
              <a:t>requirements (rather than the Linear </a:t>
            </a:r>
            <a:r>
              <a:rPr lang="en-US" altLang="zh-CN" dirty="0" smtClean="0"/>
              <a:t>Collider ones).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Dipole lengths and bending angles have been </a:t>
            </a:r>
            <a:r>
              <a:rPr lang="en-US" altLang="zh-CN" dirty="0" smtClean="0"/>
              <a:t>adjusted in </a:t>
            </a:r>
            <a:r>
              <a:rPr lang="en-US" altLang="zh-CN" dirty="0"/>
              <a:t>order to meet the </a:t>
            </a:r>
            <a:r>
              <a:rPr lang="en-US" altLang="zh-CN" dirty="0" smtClean="0"/>
              <a:t>geometrical requirements of local double ring scheme.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4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Geometry of FFS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5532710" cy="332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9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53264" y="2997264"/>
            <a:ext cx="86764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Design momentum      P0 = 120.00000 </a:t>
            </a:r>
            <a:r>
              <a:rPr lang="en-US" altLang="zh-CN" dirty="0" err="1"/>
              <a:t>GeV</a:t>
            </a:r>
            <a:r>
              <a:rPr lang="en-US" altLang="zh-CN" dirty="0"/>
              <a:t> Revolution freq.     f0 = 5468.0197 Hz </a:t>
            </a:r>
          </a:p>
          <a:p>
            <a:r>
              <a:rPr lang="en-US" altLang="zh-CN" dirty="0"/>
              <a:t>Energy loss per turn U0 = 2979.8801 MV  Effective voltage    </a:t>
            </a:r>
            <a:r>
              <a:rPr lang="en-US" altLang="zh-CN" dirty="0" err="1"/>
              <a:t>Vc</a:t>
            </a:r>
            <a:r>
              <a:rPr lang="en-US" altLang="zh-CN" dirty="0"/>
              <a:t> = 6870.0000 MV </a:t>
            </a:r>
          </a:p>
          <a:p>
            <a:r>
              <a:rPr lang="en-US" altLang="zh-CN" dirty="0"/>
              <a:t>Equilibrium position </a:t>
            </a:r>
            <a:r>
              <a:rPr lang="en-US" altLang="zh-CN" dirty="0" err="1"/>
              <a:t>dz</a:t>
            </a:r>
            <a:r>
              <a:rPr lang="en-US" altLang="zh-CN" dirty="0"/>
              <a:t> = 32.933539 mm  Momentum compact. alpha = 3.2279E-5</a:t>
            </a:r>
          </a:p>
          <a:p>
            <a:r>
              <a:rPr lang="en-US" altLang="zh-CN" dirty="0"/>
              <a:t>Orbit dilation       dl =  .0000000 mm  Effective harmonic #  h = 118873.01</a:t>
            </a:r>
          </a:p>
          <a:p>
            <a:r>
              <a:rPr lang="en-US" altLang="zh-CN" dirty="0"/>
              <a:t>Bucket height     </a:t>
            </a:r>
            <a:r>
              <a:rPr lang="en-US" altLang="zh-CN" dirty="0" err="1"/>
              <a:t>dV</a:t>
            </a:r>
            <a:r>
              <a:rPr lang="en-US" altLang="zh-CN" dirty="0"/>
              <a:t>/P0 =  .0627310</a:t>
            </a:r>
          </a:p>
        </p:txBody>
      </p:sp>
      <p:sp>
        <p:nvSpPr>
          <p:cNvPr id="4" name="矩形 3"/>
          <p:cNvSpPr/>
          <p:nvPr/>
        </p:nvSpPr>
        <p:spPr>
          <a:xfrm>
            <a:off x="731036" y="4986972"/>
            <a:ext cx="7758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Emittance</a:t>
            </a:r>
            <a:r>
              <a:rPr lang="en-US" altLang="zh-CN" dirty="0"/>
              <a:t> X            = 5.80037E-9 m   </a:t>
            </a:r>
            <a:r>
              <a:rPr lang="en-US" altLang="zh-CN" dirty="0" err="1"/>
              <a:t>Emittance</a:t>
            </a:r>
            <a:r>
              <a:rPr lang="en-US" altLang="zh-CN" dirty="0"/>
              <a:t> Y            =  .00000000 m</a:t>
            </a:r>
          </a:p>
          <a:p>
            <a:r>
              <a:rPr lang="en-US" altLang="zh-CN" dirty="0" err="1"/>
              <a:t>Emittance</a:t>
            </a:r>
            <a:r>
              <a:rPr lang="en-US" altLang="zh-CN" dirty="0"/>
              <a:t> Z            = 2.73512E-6 m   Energy spread          =  .00131190</a:t>
            </a:r>
          </a:p>
          <a:p>
            <a:r>
              <a:rPr lang="en-US" altLang="zh-CN" dirty="0"/>
              <a:t>Bunch Length           = 2.08485359 mm  Beam tilt              =  .00000000 rad</a:t>
            </a:r>
          </a:p>
          <a:p>
            <a:r>
              <a:rPr lang="en-US" altLang="zh-CN" dirty="0"/>
              <a:t>Beam size xi           =  .06811950 mm  Beam size eta          =  .00000000 mm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916832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In order to insert the FFS, the dipole angle in original arc should be reduced. </a:t>
            </a:r>
          </a:p>
        </p:txBody>
      </p:sp>
    </p:spTree>
    <p:extLst>
      <p:ext uri="{BB962C8B-B14F-4D97-AF65-F5344CB8AC3E}">
        <p14:creationId xmlns:p14="http://schemas.microsoft.com/office/powerpoint/2010/main" val="12412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/>
              <a:t>Undulator</a:t>
            </a:r>
            <a:r>
              <a:rPr lang="en-US" altLang="zh-CN" dirty="0"/>
              <a:t> based positron </a:t>
            </a:r>
            <a:r>
              <a:rPr lang="en-US" altLang="zh-CN" dirty="0" smtClean="0"/>
              <a:t>source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751092" cy="455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64288" y="6386927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i="1" dirty="0" smtClean="0"/>
              <a:t>*</a:t>
            </a:r>
            <a:r>
              <a:rPr lang="en-US" altLang="zh-CN" sz="1600" i="1" dirty="0" smtClean="0"/>
              <a:t>Form </a:t>
            </a:r>
            <a:r>
              <a:rPr lang="en-US" altLang="zh-CN" sz="1600" i="1" dirty="0" err="1" smtClean="0"/>
              <a:t>Xiaohao</a:t>
            </a:r>
            <a:r>
              <a:rPr lang="en-US" altLang="zh-CN" sz="1600" i="1" dirty="0" smtClean="0"/>
              <a:t> Cui</a:t>
            </a:r>
            <a:endParaRPr lang="zh-CN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05644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ILC damping ring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277082" cy="169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52980"/>
              </p:ext>
            </p:extLst>
          </p:nvPr>
        </p:nvGraphicFramePr>
        <p:xfrm>
          <a:off x="1187624" y="3212976"/>
          <a:ext cx="6696744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867134"/>
                <a:gridCol w="2829610"/>
              </a:tblGrid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Energy</a:t>
                      </a:r>
                      <a:r>
                        <a:rPr lang="en-US" sz="1400" kern="0" dirty="0" smtClean="0">
                          <a:effectLst/>
                        </a:rPr>
                        <a:t> </a:t>
                      </a:r>
                      <a:r>
                        <a:rPr lang="en-US" sz="1400" kern="0" dirty="0">
                          <a:effectLst/>
                        </a:rPr>
                        <a:t>(</a:t>
                      </a:r>
                      <a:r>
                        <a:rPr lang="en-US" sz="1400" kern="0" dirty="0" err="1">
                          <a:effectLst/>
                        </a:rPr>
                        <a:t>GeV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5.0</a:t>
                      </a:r>
                      <a:endParaRPr lang="zh-CN" sz="1400" kern="1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  <a:latin typeface="+mn-lt"/>
                          <a:ea typeface="+mn-ea"/>
                        </a:rPr>
                        <a:t>Bunch</a:t>
                      </a:r>
                      <a:r>
                        <a:rPr lang="en-US" altLang="zh-CN" sz="1400" kern="0" baseline="0" dirty="0" smtClean="0">
                          <a:effectLst/>
                          <a:latin typeface="+mn-lt"/>
                          <a:ea typeface="+mn-ea"/>
                        </a:rPr>
                        <a:t> number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1320/2625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  <a:latin typeface="+mn-lt"/>
                          <a:ea typeface="+mn-ea"/>
                        </a:rPr>
                        <a:t>Charge</a:t>
                      </a:r>
                      <a:r>
                        <a:rPr lang="en-US" altLang="zh-CN" sz="1400" kern="0" baseline="0" dirty="0" smtClean="0">
                          <a:effectLst/>
                          <a:latin typeface="+mn-lt"/>
                          <a:ea typeface="+mn-ea"/>
                        </a:rPr>
                        <a:t>/ bunch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2×10</a:t>
                      </a:r>
                      <a:r>
                        <a:rPr lang="en-US" sz="1400" kern="0" baseline="30000" dirty="0">
                          <a:effectLst/>
                        </a:rPr>
                        <a:t>10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err="1" smtClean="0">
                          <a:effectLst/>
                        </a:rPr>
                        <a:t>f</a:t>
                      </a:r>
                      <a:r>
                        <a:rPr lang="en-US" altLang="zh-CN" sz="1200" kern="0" dirty="0" err="1" smtClean="0">
                          <a:effectLst/>
                        </a:rPr>
                        <a:t>rf</a:t>
                      </a:r>
                      <a:r>
                        <a:rPr lang="en-US" sz="1400" kern="0" dirty="0" smtClean="0">
                          <a:effectLst/>
                        </a:rPr>
                        <a:t>(MHz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650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0" dirty="0" smtClean="0">
                          <a:effectLst/>
                          <a:sym typeface="Symbol"/>
                        </a:rPr>
                        <a:t></a:t>
                      </a:r>
                      <a:r>
                        <a:rPr lang="en-US" altLang="zh-CN" sz="1400" kern="0" dirty="0" smtClean="0">
                          <a:effectLst/>
                          <a:sym typeface="Symbol"/>
                        </a:rPr>
                        <a:t>p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～</a:t>
                      </a:r>
                      <a:r>
                        <a:rPr lang="en-US" sz="1400" kern="0" dirty="0">
                          <a:effectLst/>
                        </a:rPr>
                        <a:t>10</a:t>
                      </a:r>
                      <a:r>
                        <a:rPr lang="en-US" sz="1400" kern="0" baseline="30000" dirty="0">
                          <a:effectLst/>
                        </a:rPr>
                        <a:t>-4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Injection</a:t>
                      </a:r>
                      <a:r>
                        <a:rPr lang="en-US" altLang="zh-CN" sz="1400" kern="0" baseline="0" dirty="0" smtClean="0">
                          <a:effectLst/>
                        </a:rPr>
                        <a:t> </a:t>
                      </a:r>
                      <a:r>
                        <a:rPr lang="en-US" altLang="zh-CN" sz="1400" kern="0" baseline="0" dirty="0" err="1" smtClean="0">
                          <a:effectLst/>
                        </a:rPr>
                        <a:t>emittance</a:t>
                      </a:r>
                      <a:r>
                        <a:rPr lang="zh-CN" sz="1400" kern="0" dirty="0" smtClean="0">
                          <a:effectLst/>
                        </a:rPr>
                        <a:t>（</a:t>
                      </a:r>
                      <a:r>
                        <a:rPr lang="en-US" altLang="zh-CN" sz="1400" kern="0" dirty="0" smtClean="0">
                          <a:effectLst/>
                        </a:rPr>
                        <a:t>normalized</a:t>
                      </a:r>
                      <a:r>
                        <a:rPr lang="zh-CN" sz="1400" kern="0" dirty="0" smtClean="0">
                          <a:effectLst/>
                        </a:rPr>
                        <a:t>）</a:t>
                      </a:r>
                      <a:r>
                        <a:rPr lang="en-US" sz="1400" kern="0" dirty="0" smtClean="0">
                          <a:effectLst/>
                        </a:rPr>
                        <a:t> </a:t>
                      </a:r>
                      <a:r>
                        <a:rPr lang="en-US" sz="1400" kern="0" dirty="0">
                          <a:effectLst/>
                        </a:rPr>
                        <a:t>x/y (mm)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10/10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Extracted</a:t>
                      </a:r>
                      <a:r>
                        <a:rPr lang="en-US" altLang="zh-CN" sz="1400" kern="0" baseline="0" dirty="0" smtClean="0">
                          <a:effectLst/>
                        </a:rPr>
                        <a:t> </a:t>
                      </a:r>
                      <a:r>
                        <a:rPr lang="en-US" altLang="zh-CN" sz="1400" kern="0" baseline="0" dirty="0" err="1" smtClean="0">
                          <a:effectLst/>
                        </a:rPr>
                        <a:t>emittance</a:t>
                      </a:r>
                      <a:r>
                        <a:rPr lang="zh-CN" sz="1400" kern="0" dirty="0" smtClean="0">
                          <a:effectLst/>
                        </a:rPr>
                        <a:t>（</a:t>
                      </a:r>
                      <a:r>
                        <a:rPr lang="en-US" altLang="zh-CN" sz="1400" kern="0" dirty="0" smtClean="0">
                          <a:effectLst/>
                        </a:rPr>
                        <a:t>normalized</a:t>
                      </a:r>
                      <a:r>
                        <a:rPr lang="zh-CN" sz="1400" kern="0" dirty="0" smtClean="0">
                          <a:effectLst/>
                        </a:rPr>
                        <a:t>）</a:t>
                      </a:r>
                      <a:r>
                        <a:rPr lang="en-US" sz="1400" kern="0" dirty="0" smtClean="0">
                          <a:effectLst/>
                        </a:rPr>
                        <a:t> </a:t>
                      </a:r>
                      <a:r>
                        <a:rPr lang="en-US" sz="1400" kern="0" dirty="0">
                          <a:effectLst/>
                        </a:rPr>
                        <a:t>x/y (um)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8/0.02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Damping time </a:t>
                      </a:r>
                      <a:r>
                        <a:rPr lang="en-US" sz="1400" kern="0" dirty="0" smtClean="0">
                          <a:effectLst/>
                        </a:rPr>
                        <a:t>(</a:t>
                      </a:r>
                      <a:r>
                        <a:rPr lang="en-US" sz="1400" kern="0" dirty="0" err="1" smtClean="0">
                          <a:effectLst/>
                        </a:rPr>
                        <a:t>ms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&lt;25 </a:t>
                      </a:r>
                      <a:r>
                        <a:rPr lang="en-US" sz="1400" kern="0" dirty="0" err="1">
                          <a:effectLst/>
                        </a:rPr>
                        <a:t>ms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Bunch length </a:t>
                      </a:r>
                      <a:r>
                        <a:rPr lang="en-US" sz="1400" kern="0" dirty="0" smtClean="0">
                          <a:effectLst/>
                        </a:rPr>
                        <a:t>(mm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806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smtClean="0">
                          <a:effectLst/>
                        </a:rPr>
                        <a:t>Energy spread</a:t>
                      </a:r>
                      <a:r>
                        <a:rPr lang="en-US" sz="1400" kern="0" dirty="0" smtClean="0">
                          <a:effectLst/>
                        </a:rPr>
                        <a:t> </a:t>
                      </a:r>
                      <a:r>
                        <a:rPr lang="en-US" sz="1400" kern="0" dirty="0">
                          <a:effectLst/>
                        </a:rPr>
                        <a:t>(%)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&lt;0.15</a:t>
                      </a:r>
                      <a:endParaRPr lang="zh-CN" sz="1400" kern="1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74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591</Words>
  <Application>Microsoft Office PowerPoint</Application>
  <PresentationFormat>全屏显示(4:3)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CEPC FFS update and stacking ring consideration</vt:lpstr>
      <vt:lpstr>FFS_3.0mm_v1_Apr_2015</vt:lpstr>
      <vt:lpstr>Geometry of FFS</vt:lpstr>
      <vt:lpstr>PowerPoint 演示文稿</vt:lpstr>
      <vt:lpstr>FFS_3.0mm_v3_July_2015</vt:lpstr>
      <vt:lpstr>Geometry of FFS</vt:lpstr>
      <vt:lpstr>PowerPoint 演示文稿</vt:lpstr>
      <vt:lpstr>Undulator based positron source</vt:lpstr>
      <vt:lpstr>ILC damping ring</vt:lpstr>
      <vt:lpstr>ILC damping ring extraction</vt:lpstr>
      <vt:lpstr>CEPC stacking ring structure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Dou</cp:lastModifiedBy>
  <cp:revision>10</cp:revision>
  <dcterms:created xsi:type="dcterms:W3CDTF">2015-08-11T06:57:52Z</dcterms:created>
  <dcterms:modified xsi:type="dcterms:W3CDTF">2015-08-12T00:57:41Z</dcterms:modified>
</cp:coreProperties>
</file>