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21" r:id="rId2"/>
    <p:sldId id="358" r:id="rId3"/>
    <p:sldId id="389" r:id="rId4"/>
    <p:sldId id="383" r:id="rId5"/>
    <p:sldId id="390" r:id="rId6"/>
    <p:sldId id="392" r:id="rId7"/>
    <p:sldId id="391" r:id="rId8"/>
    <p:sldId id="387" r:id="rId9"/>
    <p:sldId id="388" r:id="rId10"/>
    <p:sldId id="361" r:id="rId11"/>
    <p:sldId id="357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中度样式 3 - 强调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28403-0356-4AC9-B65A-1D994F9A84DF}" type="datetimeFigureOut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56858-1058-464C-B182-1BA3305E929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4409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9A65F-9A28-4DAD-ADDE-97B0A4A87795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640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1FCF3-5309-46F2-84F5-01DC1A23E875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67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E2341-9B6B-4860-9654-E6578722D3B9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0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9BFCC-D4C4-4EE7-A92B-2BE04B276831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89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63091-6B2E-4842-9A17-B5101393E052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570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5B0E5-AFFB-48F3-BF64-D8EE2454AD6C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904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9BFD3-7B21-4049-BF57-17B0099C8D7C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480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E0D7B-73D3-44C0-946D-85FC55B4A674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454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6DD5C-E583-4E41-B176-5736BE5467D0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625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73ACC-6D22-4358-8BD1-4B5B4C0F1E5B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14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E2B75-E8C1-4583-BCF4-B2CFEB731D21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9928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31EEA-ACA8-40E3-935A-FA3A78A23246}" type="datetime1">
              <a:rPr lang="zh-CN" altLang="en-US" smtClean="0"/>
              <a:t>2015/8/12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fermilab</a:t>
            </a:r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7D49E-89E4-4586-8233-F2434BD5018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9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6007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681988"/>
            <a:ext cx="9144000" cy="3292474"/>
          </a:xfrm>
        </p:spPr>
        <p:txBody>
          <a:bodyPr>
            <a:normAutofit/>
          </a:bodyPr>
          <a:lstStyle/>
          <a:p>
            <a:pPr algn="ctr"/>
            <a:r>
              <a:rPr lang="en-US" altLang="zh-CN" sz="4000" b="1" dirty="0" smtClean="0"/>
              <a:t>Study on CEPC double beam pipe scheme</a:t>
            </a:r>
            <a:endParaRPr lang="zh-CN" altLang="en-US" sz="4000" b="1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0756" y="0"/>
            <a:ext cx="2073244" cy="928508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278872" y="4279312"/>
            <a:ext cx="458625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XIAO Ming, GAO </a:t>
            </a:r>
            <a:r>
              <a:rPr lang="en-US" altLang="zh-CN" dirty="0" err="1"/>
              <a:t>Jie</a:t>
            </a:r>
            <a:r>
              <a:rPr lang="en-US" altLang="zh-CN" dirty="0"/>
              <a:t>, WANG Yi-Wei, </a:t>
            </a:r>
            <a:r>
              <a:rPr lang="en-US" altLang="zh-CN" dirty="0" smtClean="0"/>
              <a:t>WANG </a:t>
            </a:r>
            <a:r>
              <a:rPr lang="en-US" altLang="zh-CN" dirty="0"/>
              <a:t>Dou, BAI </a:t>
            </a:r>
            <a:r>
              <a:rPr lang="en-US" altLang="zh-CN" dirty="0" err="1" smtClean="0"/>
              <a:t>Sha</a:t>
            </a:r>
            <a:endParaRPr lang="en-US" altLang="zh-CN" sz="2200" dirty="0"/>
          </a:p>
          <a:p>
            <a:pPr algn="ctr"/>
            <a:r>
              <a:rPr lang="en-US" altLang="zh-CN" sz="2200" dirty="0" smtClean="0"/>
              <a:t>August 12,2015</a:t>
            </a:r>
            <a:endParaRPr lang="en-US" altLang="zh-CN" sz="2200" dirty="0"/>
          </a:p>
        </p:txBody>
      </p:sp>
    </p:spTree>
    <p:extLst>
      <p:ext uri="{BB962C8B-B14F-4D97-AF65-F5344CB8AC3E}">
        <p14:creationId xmlns:p14="http://schemas.microsoft.com/office/powerpoint/2010/main" val="304853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365126"/>
            <a:ext cx="8516294" cy="1325563"/>
          </a:xfrm>
        </p:spPr>
        <p:txBody>
          <a:bodyPr>
            <a:normAutofit/>
          </a:bodyPr>
          <a:lstStyle/>
          <a:p>
            <a:r>
              <a:rPr lang="en-US" altLang="zh-CN" sz="4000" b="1" dirty="0"/>
              <a:t>What to do </a:t>
            </a:r>
            <a:r>
              <a:rPr lang="en-US" altLang="zh-CN" sz="4000" b="1" dirty="0" smtClean="0"/>
              <a:t>next?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Local double beam pipe lattice </a:t>
            </a:r>
            <a:r>
              <a:rPr lang="en-US" altLang="zh-CN" dirty="0" smtClean="0"/>
              <a:t>design.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New final focus section might be taken into </a:t>
            </a:r>
            <a:r>
              <a:rPr lang="en-US" altLang="zh-CN" dirty="0" smtClean="0"/>
              <a:t>consideration.</a:t>
            </a:r>
            <a:endParaRPr lang="en-US" altLang="zh-CN" dirty="0"/>
          </a:p>
          <a:p>
            <a:r>
              <a:rPr lang="en-US" altLang="zh-CN" dirty="0" smtClean="0"/>
              <a:t>crossing angle (30mrad or smaller)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Bunch train operation introduces an uneven load to the </a:t>
            </a:r>
            <a:r>
              <a:rPr lang="en-US" altLang="zh-CN" dirty="0" smtClean="0"/>
              <a:t>RF system, it should be checked.</a:t>
            </a:r>
            <a:endParaRPr lang="en-US" altLang="zh-CN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525595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548648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015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728230" y="1719719"/>
            <a:ext cx="7683689" cy="154657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9600" b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you!</a:t>
            </a:r>
            <a:endParaRPr lang="zh-CN" altLang="en-US" sz="9600" b="1" spc="38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286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7675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5400" b="1" dirty="0" smtClean="0"/>
              <a:t>outline</a:t>
            </a:r>
            <a:endParaRPr lang="zh-CN" altLang="en-US" sz="54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783" y="2016691"/>
            <a:ext cx="8392327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3200" b="1" dirty="0"/>
              <a:t>Number of separators</a:t>
            </a:r>
            <a:endParaRPr lang="en-US" altLang="zh-CN" sz="32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200" b="1" dirty="0" smtClean="0"/>
              <a:t>Separator system layout study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200" b="1" dirty="0"/>
              <a:t>Time structure of bunch </a:t>
            </a:r>
            <a:r>
              <a:rPr lang="en-US" altLang="zh-CN" sz="3200" b="1" dirty="0" smtClean="0"/>
              <a:t>train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3200" b="1" dirty="0" smtClean="0"/>
              <a:t>What </a:t>
            </a:r>
            <a:r>
              <a:rPr lang="en-US" altLang="zh-CN" sz="3200" b="1" dirty="0"/>
              <a:t>to do next</a:t>
            </a:r>
            <a:br>
              <a:rPr lang="en-US" altLang="zh-CN" sz="3200" b="1" dirty="0"/>
            </a:br>
            <a:r>
              <a:rPr lang="en-US" altLang="zh-CN" sz="3200" b="1" dirty="0"/>
              <a:t/>
            </a:r>
            <a:br>
              <a:rPr lang="en-US" altLang="zh-CN" sz="3200" b="1" dirty="0"/>
            </a:b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248400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60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62737"/>
            <a:ext cx="8610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Number of separators</a:t>
            </a:r>
            <a:endParaRPr lang="zh-CN" altLang="en-US" sz="3600" b="1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129806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439472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410047" y="1206006"/>
            <a:ext cx="8458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/>
              <a:t>Max. deflection per separator is </a:t>
            </a:r>
            <a:r>
              <a:rPr lang="en-US" altLang="zh-CN" sz="2400" b="1" dirty="0" smtClean="0"/>
              <a:t>66μrad.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/>
              <a:t>In order to achieve at least 35cm×2 separation of the two beams, 20 separators is a good choice for the primary study. 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241" y="3002280"/>
            <a:ext cx="4177901" cy="313730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1768" y="2929012"/>
            <a:ext cx="4465526" cy="3210577"/>
          </a:xfrm>
          <a:prstGeom prst="rect">
            <a:avLst/>
          </a:prstGeom>
        </p:spPr>
      </p:pic>
      <p:cxnSp>
        <p:nvCxnSpPr>
          <p:cNvPr id="12" name="直接箭头连接符 11"/>
          <p:cNvCxnSpPr/>
          <p:nvPr/>
        </p:nvCxnSpPr>
        <p:spPr>
          <a:xfrm flipH="1">
            <a:off x="1856096" y="4039737"/>
            <a:ext cx="382137" cy="51861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155140" y="4570934"/>
            <a:ext cx="6700" cy="535506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2238232" y="3671248"/>
            <a:ext cx="143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225.152m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5786377" y="4114378"/>
            <a:ext cx="1433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5.28cm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84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069" y="159088"/>
            <a:ext cx="8706225" cy="1325563"/>
          </a:xfrm>
        </p:spPr>
        <p:txBody>
          <a:bodyPr/>
          <a:lstStyle/>
          <a:p>
            <a:r>
              <a:rPr lang="en-US" altLang="zh-CN" b="1" dirty="0"/>
              <a:t>Separator system layout study</a:t>
            </a:r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4389" y="1690689"/>
            <a:ext cx="3837497" cy="2244893"/>
          </a:xfrm>
          <a:prstGeom prst="rect">
            <a:avLst/>
          </a:prstGeom>
        </p:spPr>
      </p:pic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248400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4389" y="3873669"/>
            <a:ext cx="3927040" cy="2355377"/>
          </a:xfrm>
          <a:prstGeom prst="rect">
            <a:avLst/>
          </a:prstGeom>
        </p:spPr>
      </p:pic>
      <p:pic>
        <p:nvPicPr>
          <p:cNvPr id="8" name="内容占位符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6" y="1652756"/>
            <a:ext cx="519979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792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6694" y="365126"/>
            <a:ext cx="8610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/>
              <a:t>Layout of separators for CEPC</a:t>
            </a:r>
            <a:endParaRPr lang="zh-CN" altLang="en-US" sz="3600" b="1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439472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矩形 6"/>
          <p:cNvSpPr/>
          <p:nvPr/>
        </p:nvSpPr>
        <p:spPr>
          <a:xfrm>
            <a:off x="439094" y="1753552"/>
            <a:ext cx="8305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/>
              <a:t>Beam travels through the separators, the motion could be </a:t>
            </a:r>
            <a:r>
              <a:rPr lang="en-US" altLang="zh-CN" sz="2400" b="1" dirty="0" smtClean="0"/>
              <a:t>decomposed.</a:t>
            </a:r>
            <a:endParaRPr lang="en-US" altLang="zh-CN" sz="24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i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/>
              <a:t>We could treat the separators as drift section.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/>
              <a:t>The arc design of CEPC Pre-CDR is FODO, we could use 5 separators replace the dipole(19.6m) to make the beam stable in separator system. </a:t>
            </a:r>
            <a:endParaRPr lang="en-US" altLang="zh-CN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zh-CN" sz="2000" b="1" dirty="0" smtClean="0"/>
          </a:p>
        </p:txBody>
      </p:sp>
      <p:grpSp>
        <p:nvGrpSpPr>
          <p:cNvPr id="18" name="组合 17"/>
          <p:cNvGrpSpPr/>
          <p:nvPr/>
        </p:nvGrpSpPr>
        <p:grpSpPr>
          <a:xfrm>
            <a:off x="1419368" y="2798639"/>
            <a:ext cx="6598214" cy="1540304"/>
            <a:chOff x="1146412" y="3826179"/>
            <a:chExt cx="6598214" cy="1540304"/>
          </a:xfrm>
        </p:grpSpPr>
        <p:grpSp>
          <p:nvGrpSpPr>
            <p:cNvPr id="17" name="组合 16"/>
            <p:cNvGrpSpPr/>
            <p:nvPr/>
          </p:nvGrpSpPr>
          <p:grpSpPr>
            <a:xfrm>
              <a:off x="1146412" y="3826179"/>
              <a:ext cx="6305265" cy="1540304"/>
              <a:chOff x="1160060" y="3072639"/>
              <a:chExt cx="6305265" cy="1540304"/>
            </a:xfrm>
          </p:grpSpPr>
          <p:sp>
            <p:nvSpPr>
              <p:cNvPr id="12" name="矩形标注 11"/>
              <p:cNvSpPr/>
              <p:nvPr/>
            </p:nvSpPr>
            <p:spPr>
              <a:xfrm>
                <a:off x="1624084" y="3072639"/>
                <a:ext cx="1965277" cy="660142"/>
              </a:xfrm>
              <a:prstGeom prst="wedgeRectCallout">
                <a:avLst>
                  <a:gd name="adj1" fmla="val -59963"/>
                  <a:gd name="adj2" fmla="val 80655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1160060" y="3698543"/>
                <a:ext cx="3753134" cy="914400"/>
                <a:chOff x="1160060" y="3698543"/>
                <a:chExt cx="3753134" cy="914400"/>
              </a:xfrm>
            </p:grpSpPr>
            <p:cxnSp>
              <p:nvCxnSpPr>
                <p:cNvPr id="6" name="直接箭头连接符 5"/>
                <p:cNvCxnSpPr/>
                <p:nvPr/>
              </p:nvCxnSpPr>
              <p:spPr>
                <a:xfrm>
                  <a:off x="1160060" y="4585648"/>
                  <a:ext cx="3753134" cy="27295"/>
                </a:xfrm>
                <a:prstGeom prst="straightConnector1">
                  <a:avLst/>
                </a:prstGeom>
                <a:ln w="762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直接箭头连接符 10"/>
                <p:cNvCxnSpPr/>
                <p:nvPr/>
              </p:nvCxnSpPr>
              <p:spPr>
                <a:xfrm flipV="1">
                  <a:off x="1160060" y="3698543"/>
                  <a:ext cx="0" cy="859809"/>
                </a:xfrm>
                <a:prstGeom prst="straightConnector1">
                  <a:avLst/>
                </a:prstGeom>
                <a:ln w="76200">
                  <a:tailEnd type="triangle"/>
                </a:ln>
                <a:effectLst/>
              </p:spPr>
              <p:style>
                <a:lnRef idx="1">
                  <a:schemeClr val="accent2"/>
                </a:lnRef>
                <a:fillRef idx="0">
                  <a:schemeClr val="accent2"/>
                </a:fillRef>
                <a:effectRef idx="0">
                  <a:schemeClr val="accent2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" name="矩形标注 13"/>
              <p:cNvSpPr/>
              <p:nvPr/>
            </p:nvSpPr>
            <p:spPr>
              <a:xfrm>
                <a:off x="4591994" y="3597119"/>
                <a:ext cx="2873331" cy="660142"/>
              </a:xfrm>
              <a:prstGeom prst="wedgeRectCallout">
                <a:avLst>
                  <a:gd name="adj1" fmla="val -58574"/>
                  <a:gd name="adj2" fmla="val 82723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13" name="文本框 12"/>
            <p:cNvSpPr txBox="1"/>
            <p:nvPr/>
          </p:nvSpPr>
          <p:spPr>
            <a:xfrm>
              <a:off x="1760561" y="3981327"/>
              <a:ext cx="25248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By separators</a:t>
              </a:r>
              <a:endParaRPr lang="zh-CN" altLang="en-US" dirty="0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4703450" y="4511225"/>
              <a:ext cx="3041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Beam motion along orbit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0613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6694" y="365126"/>
            <a:ext cx="8610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 smtClean="0"/>
              <a:t>Electromagnetic separator system</a:t>
            </a:r>
            <a:endParaRPr lang="zh-CN" altLang="en-US" sz="3600" b="1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439472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文本框 2"/>
          <p:cNvSpPr txBox="1"/>
          <p:nvPr/>
        </p:nvSpPr>
        <p:spPr>
          <a:xfrm>
            <a:off x="439094" y="1690689"/>
            <a:ext cx="8305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u"/>
            </a:pPr>
            <a:r>
              <a:rPr lang="en-US" altLang="zh-CN" sz="2800" b="1" dirty="0" smtClean="0">
                <a:solidFill>
                  <a:srgbClr val="00B050"/>
                </a:solidFill>
              </a:rPr>
              <a:t>Motivation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It is not effective to achieve a large separation for a high energy beam just by electric field.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Dipole could not separate electron and positron at the same time.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Why not combined separator and magnetic field?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zh-CN" sz="2400" b="1" dirty="0" smtClean="0">
                <a:solidFill>
                  <a:srgbClr val="002060"/>
                </a:solidFill>
              </a:rPr>
              <a:t>The field of wiggler could be adopted.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1026" name="Picture 2" descr="https://upload.wikimedia.org/wikipedia/commons/thumb/3/3e/FEL_principle.png/400px-FEL_princip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247" y="4751602"/>
            <a:ext cx="4607494" cy="161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66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6694" y="365126"/>
            <a:ext cx="8610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/>
              <a:t>Electromagnetic separator system</a:t>
            </a:r>
            <a:endParaRPr lang="zh-CN" altLang="en-US" sz="3600" b="1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439472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矩形 18"/>
          <p:cNvSpPr/>
          <p:nvPr/>
        </p:nvSpPr>
        <p:spPr>
          <a:xfrm>
            <a:off x="381000" y="1890029"/>
            <a:ext cx="545928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2400" b="1" dirty="0" smtClean="0">
                <a:solidFill>
                  <a:srgbClr val="FF0000"/>
                </a:solidFill>
              </a:rPr>
              <a:t>Advantages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Fewer separators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Shorter drift distance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b="1" dirty="0" smtClean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2400" b="1" dirty="0">
                <a:solidFill>
                  <a:srgbClr val="0070C0"/>
                </a:solidFill>
              </a:rPr>
              <a:t>Working </a:t>
            </a:r>
            <a:r>
              <a:rPr lang="en-US" altLang="zh-CN" sz="2400" b="1" dirty="0" smtClean="0">
                <a:solidFill>
                  <a:srgbClr val="0070C0"/>
                </a:solidFill>
              </a:rPr>
              <a:t>principle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b="1" dirty="0" smtClean="0"/>
              <a:t>Beam travels through separators to get some deflection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b="1" dirty="0" smtClean="0"/>
              <a:t>Then the beam goes through wiggler field from the arrow direction.</a:t>
            </a:r>
            <a:endParaRPr lang="zh-CN" altLang="en-US" sz="2400" b="1" dirty="0"/>
          </a:p>
        </p:txBody>
      </p:sp>
      <p:pic>
        <p:nvPicPr>
          <p:cNvPr id="20" name="Picture 4" descr="https://upload.wikimedia.org/wikipedia/commons/thumb/9/9f/Undulator.png/1024px-Undulat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809" y="3281432"/>
            <a:ext cx="4341485" cy="274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直接箭头连接符 7"/>
          <p:cNvCxnSpPr/>
          <p:nvPr/>
        </p:nvCxnSpPr>
        <p:spPr>
          <a:xfrm>
            <a:off x="6726551" y="2271498"/>
            <a:ext cx="0" cy="20198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椭圆形标注 8"/>
          <p:cNvSpPr/>
          <p:nvPr/>
        </p:nvSpPr>
        <p:spPr>
          <a:xfrm>
            <a:off x="7090012" y="1690689"/>
            <a:ext cx="1958454" cy="1158735"/>
          </a:xfrm>
          <a:prstGeom prst="wedgeEllipseCallout">
            <a:avLst>
              <a:gd name="adj1" fmla="val -64423"/>
              <a:gd name="adj2" fmla="val 502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304304" y="1896832"/>
            <a:ext cx="2107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C000"/>
                </a:solidFill>
              </a:rPr>
              <a:t>Beam after separators</a:t>
            </a:r>
            <a:endParaRPr lang="zh-CN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21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6694" y="365126"/>
            <a:ext cx="8610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/>
              <a:t>Time structure of bunch train</a:t>
            </a:r>
            <a:endParaRPr lang="zh-CN" altLang="en-US" sz="3600" b="1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439472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矩形 7"/>
          <p:cNvSpPr/>
          <p:nvPr/>
        </p:nvSpPr>
        <p:spPr>
          <a:xfrm>
            <a:off x="439094" y="1753552"/>
            <a:ext cx="8305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2000" dirty="0" smtClean="0"/>
              <a:t>We take </a:t>
            </a:r>
            <a:r>
              <a:rPr lang="en-US" altLang="zh-CN" sz="2000" dirty="0"/>
              <a:t>the parameters design from CEPC </a:t>
            </a:r>
            <a:r>
              <a:rPr lang="en-US" altLang="zh-CN" sz="2000" dirty="0" smtClean="0"/>
              <a:t>pre-CDR. </a:t>
            </a:r>
            <a:r>
              <a:rPr lang="en-US" altLang="zh-CN" sz="2000" dirty="0"/>
              <a:t>We assume </a:t>
            </a:r>
            <a:r>
              <a:rPr lang="en-US" altLang="zh-CN" sz="2000" dirty="0" smtClean="0"/>
              <a:t>that the </a:t>
            </a:r>
            <a:r>
              <a:rPr lang="en-US" altLang="zh-CN" sz="2000" dirty="0"/>
              <a:t>local double section is about 10% of the whole ring.</a:t>
            </a: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en-US" altLang="zh-CN" sz="2000" dirty="0"/>
              <a:t>Here we temporarily choose 120 FODO cells length (47.2m*120=5660m) to achieve a bunch train scheme, which would need another 1.416km on each side of IP. </a:t>
            </a:r>
            <a:endParaRPr lang="zh-CN" alt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919224"/>
              </p:ext>
            </p:extLst>
          </p:nvPr>
        </p:nvGraphicFramePr>
        <p:xfrm>
          <a:off x="1364777" y="3501634"/>
          <a:ext cx="6346210" cy="280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2105"/>
                <a:gridCol w="1165197"/>
                <a:gridCol w="818908"/>
              </a:tblGrid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Parameters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</a:t>
                      </a:r>
                      <a:endParaRPr lang="zh-CN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  <a:endParaRPr lang="zh-CN" sz="1800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Circumference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54374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Length of one FODO cell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47.2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Harmonic number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118800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One bucket length in the ring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0.46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680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Bucket number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double beam pipe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6156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zh-CN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42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86694" y="365126"/>
            <a:ext cx="86106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/>
              <a:t>Time structure of bunch train</a:t>
            </a:r>
            <a:endParaRPr lang="zh-CN" altLang="en-US" sz="3600" b="1" dirty="0"/>
          </a:p>
        </p:txBody>
      </p:sp>
      <p:sp>
        <p:nvSpPr>
          <p:cNvPr id="4" name="WordArt 6"/>
          <p:cNvSpPr>
            <a:spLocks noChangeArrowheads="1" noChangeShapeType="1" noTextEdit="1"/>
          </p:cNvSpPr>
          <p:nvPr/>
        </p:nvSpPr>
        <p:spPr bwMode="auto">
          <a:xfrm>
            <a:off x="286694" y="1484651"/>
            <a:ext cx="8610600" cy="76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63500" dist="38099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  <a:ea typeface="Arial Black"/>
                <a:cs typeface="Arial Black"/>
              </a:rPr>
              <a:t>_</a:t>
            </a:r>
            <a:endParaRPr lang="en-US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63500" dist="38099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 Black"/>
              <a:ea typeface="Arial Black"/>
              <a:cs typeface="Arial Black"/>
            </a:endParaRPr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381000" y="6439472"/>
            <a:ext cx="8305800" cy="0"/>
          </a:xfrm>
          <a:prstGeom prst="line">
            <a:avLst/>
          </a:prstGeom>
          <a:noFill/>
          <a:ln w="28575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4317136"/>
              </p:ext>
            </p:extLst>
          </p:nvPr>
        </p:nvGraphicFramePr>
        <p:xfrm>
          <a:off x="552396" y="1690689"/>
          <a:ext cx="7990205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205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2400" dirty="0" smtClean="0"/>
                        <a:t>parameters</a:t>
                      </a:r>
                      <a:endParaRPr lang="zh-CN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Z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W</a:t>
                      </a:r>
                      <a:endParaRPr lang="zh-CN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dirty="0" smtClean="0"/>
                        <a:t>H</a:t>
                      </a:r>
                      <a:endParaRPr lang="zh-CN" altLang="en-US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Beam energy[</a:t>
                      </a:r>
                      <a:r>
                        <a:rPr lang="en-US" altLang="zh-CN" sz="2000" dirty="0" err="1" smtClean="0"/>
                        <a:t>GeV</a:t>
                      </a:r>
                      <a:r>
                        <a:rPr lang="en-US" altLang="zh-CN" sz="2000" dirty="0" smtClean="0"/>
                        <a:t>]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Synchrotron radiation power</a:t>
                      </a:r>
                      <a:r>
                        <a:rPr lang="en-US" altLang="zh-CN" sz="2000" baseline="0" dirty="0" smtClean="0"/>
                        <a:t> per beam[MW]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 smtClean="0">
                          <a:effectLst/>
                        </a:rPr>
                        <a:t>SR loss/turn U</a:t>
                      </a:r>
                      <a:r>
                        <a:rPr lang="en-US" altLang="zh-CN" sz="2000" u="none" strike="noStrike" baseline="-25000" dirty="0" smtClean="0">
                          <a:effectLst/>
                        </a:rPr>
                        <a:t>0</a:t>
                      </a:r>
                      <a:r>
                        <a:rPr lang="en-US" altLang="zh-CN" sz="2000" u="none" strike="noStrike" dirty="0" smtClean="0">
                          <a:effectLst/>
                        </a:rPr>
                        <a:t>[</a:t>
                      </a:r>
                      <a:r>
                        <a:rPr lang="en-US" altLang="zh-CN" sz="2000" u="none" strike="noStrike" dirty="0" err="1" smtClean="0">
                          <a:effectLst/>
                        </a:rPr>
                        <a:t>GeV</a:t>
                      </a:r>
                      <a:r>
                        <a:rPr lang="en-US" altLang="zh-CN" sz="2000" u="none" strike="noStrike" dirty="0" smtClean="0">
                          <a:effectLst/>
                        </a:rPr>
                        <a:t>]</a:t>
                      </a:r>
                      <a:endParaRPr lang="en-US" altLang="zh-C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0.062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 smtClean="0">
                          <a:effectLst/>
                        </a:rPr>
                        <a:t>Beam current I[mA]</a:t>
                      </a:r>
                      <a:endParaRPr lang="en-US" altLang="zh-C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796.8</a:t>
                      </a:r>
                      <a:endParaRPr lang="en-US" altLang="zh-CN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84.03</a:t>
                      </a:r>
                      <a:endParaRPr lang="en-US" altLang="zh-CN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16.62</a:t>
                      </a:r>
                      <a:endParaRPr lang="en-US" altLang="zh-CN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u="none" strike="noStrike" dirty="0" smtClean="0">
                          <a:effectLst/>
                        </a:rPr>
                        <a:t>Bunch population Ne[10</a:t>
                      </a:r>
                      <a:r>
                        <a:rPr lang="en-US" altLang="zh-CN" sz="2000" u="none" strike="noStrike" baseline="30000" dirty="0" smtClean="0">
                          <a:effectLst/>
                        </a:rPr>
                        <a:t>11</a:t>
                      </a:r>
                      <a:r>
                        <a:rPr lang="en-US" altLang="zh-CN" sz="2000" u="none" strike="noStrike" dirty="0" smtClean="0">
                          <a:effectLst/>
                        </a:rPr>
                        <a:t>]</a:t>
                      </a:r>
                      <a:endParaRPr lang="en-US" altLang="zh-C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Bunch number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2688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 smtClean="0"/>
                        <a:t>Bucket</a:t>
                      </a:r>
                      <a:r>
                        <a:rPr lang="en-US" altLang="zh-CN" sz="2000" baseline="0" dirty="0" smtClean="0"/>
                        <a:t> interval per bunch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Distance between bunches[m]</a:t>
                      </a:r>
                      <a:endParaRPr lang="zh-CN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0.92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11.5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58.88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 smtClean="0"/>
                        <a:t>Bunch space time[ns]</a:t>
                      </a:r>
                      <a:endParaRPr lang="zh-CN" alt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38.3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zh-CN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196.3</a:t>
                      </a:r>
                      <a:endParaRPr lang="zh-CN" altLang="en-US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52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2562</TotalTime>
  <Words>444</Words>
  <Application>Microsoft Office PowerPoint</Application>
  <PresentationFormat>全屏显示(4:3)</PresentationFormat>
  <Paragraphs>123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宋体</vt:lpstr>
      <vt:lpstr>Arial</vt:lpstr>
      <vt:lpstr>Arial Black</vt:lpstr>
      <vt:lpstr>Calibri</vt:lpstr>
      <vt:lpstr>Comic Sans MS</vt:lpstr>
      <vt:lpstr>Wingdings</vt:lpstr>
      <vt:lpstr>Office 主题</vt:lpstr>
      <vt:lpstr>Study on CEPC double beam pipe scheme</vt:lpstr>
      <vt:lpstr>outline</vt:lpstr>
      <vt:lpstr>Number of separators</vt:lpstr>
      <vt:lpstr>Separator system layout study</vt:lpstr>
      <vt:lpstr>Layout of separators for CEPC</vt:lpstr>
      <vt:lpstr>Electromagnetic separator system</vt:lpstr>
      <vt:lpstr>Electromagnetic separator system</vt:lpstr>
      <vt:lpstr>Time structure of bunch train</vt:lpstr>
      <vt:lpstr>Time structure of bunch train</vt:lpstr>
      <vt:lpstr>What to do next?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bluemeson</dc:creator>
  <cp:lastModifiedBy>bluemeson</cp:lastModifiedBy>
  <cp:revision>386</cp:revision>
  <dcterms:created xsi:type="dcterms:W3CDTF">2014-10-18T11:56:50Z</dcterms:created>
  <dcterms:modified xsi:type="dcterms:W3CDTF">2015-08-12T01:24:50Z</dcterms:modified>
</cp:coreProperties>
</file>