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4" r:id="rId4"/>
    <p:sldId id="265" r:id="rId5"/>
    <p:sldId id="266" r:id="rId6"/>
    <p:sldId id="268" r:id="rId7"/>
    <p:sldId id="275" r:id="rId8"/>
    <p:sldId id="273" r:id="rId9"/>
    <p:sldId id="262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0" autoAdjust="0"/>
    <p:restoredTop sz="94660"/>
  </p:normalViewPr>
  <p:slideViewPr>
    <p:cSldViewPr>
      <p:cViewPr>
        <p:scale>
          <a:sx n="75" d="100"/>
          <a:sy n="75" d="100"/>
        </p:scale>
        <p:origin x="-109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Updates of the FFS design and DA study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Dou Wang,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 Bai, </a:t>
            </a:r>
            <a:r>
              <a:rPr lang="en-US" altLang="zh-CN" sz="2800" dirty="0" err="1" smtClean="0"/>
              <a:t>Jie</a:t>
            </a:r>
            <a:r>
              <a:rPr lang="en-US" altLang="zh-CN" sz="2800" dirty="0" smtClean="0"/>
              <a:t> Gao</a:t>
            </a:r>
          </a:p>
          <a:p>
            <a:endParaRPr lang="en-US" altLang="zh-CN" sz="2800" dirty="0" smtClean="0"/>
          </a:p>
          <a:p>
            <a:r>
              <a:rPr lang="en-US" altLang="zh-CN" sz="1800" dirty="0" smtClean="0"/>
              <a:t>12 Aug 2015, CEPC AP meeting, C407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803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Reserved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455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Generic final focus system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Linear </a:t>
            </a:r>
            <a:r>
              <a:rPr lang="en-US" altLang="zh-CN" sz="2800" dirty="0" err="1" smtClean="0"/>
              <a:t>latice</a:t>
            </a:r>
            <a:r>
              <a:rPr lang="en-US" altLang="zh-CN" sz="2800" dirty="0" smtClean="0"/>
              <a:t> design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00808"/>
            <a:ext cx="8229600" cy="233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4141529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FT: </a:t>
            </a:r>
          </a:p>
          <a:p>
            <a:r>
              <a:rPr lang="en-US" altLang="zh-CN" sz="2000" b="1" dirty="0" smtClean="0"/>
              <a:t>4 quads</a:t>
            </a:r>
          </a:p>
          <a:p>
            <a:pPr marL="0" lvl="2"/>
            <a:r>
              <a:rPr lang="en-US" altLang="zh-CN" sz="2000" b="1" dirty="0">
                <a:sym typeface="Symbol"/>
              </a:rPr>
              <a:t></a:t>
            </a:r>
            <a:r>
              <a:rPr lang="en-US" altLang="zh-CN" sz="2000" b="1" dirty="0"/>
              <a:t>y*, L*, d, </a:t>
            </a:r>
            <a:r>
              <a:rPr lang="en-US" altLang="zh-CN" sz="2000" b="1" dirty="0" err="1" smtClean="0"/>
              <a:t>Btip</a:t>
            </a:r>
            <a:endParaRPr lang="en-US" altLang="zh-CN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347864" y="4141529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CCS:</a:t>
            </a:r>
          </a:p>
          <a:p>
            <a:r>
              <a:rPr lang="en-US" altLang="zh-CN" sz="2000" b="1" dirty="0" smtClean="0"/>
              <a:t>8 FODO cells</a:t>
            </a:r>
          </a:p>
          <a:p>
            <a:pPr marL="0" lvl="2"/>
            <a:r>
              <a:rPr lang="en-US" altLang="zh-CN" sz="2000" b="1" dirty="0" err="1"/>
              <a:t>Ltot</a:t>
            </a:r>
            <a:r>
              <a:rPr lang="en-US" altLang="zh-CN" sz="2000" b="1" dirty="0"/>
              <a:t>, </a:t>
            </a:r>
            <a:r>
              <a:rPr lang="en-US" altLang="zh-CN" sz="2000" b="1" dirty="0">
                <a:sym typeface="Symbol"/>
              </a:rPr>
              <a:t></a:t>
            </a:r>
            <a:r>
              <a:rPr lang="en-US" altLang="zh-CN" sz="2000" b="1" dirty="0" err="1"/>
              <a:t>ymax</a:t>
            </a:r>
            <a:r>
              <a:rPr lang="en-US" altLang="zh-CN" sz="2000" b="1" dirty="0"/>
              <a:t>, </a:t>
            </a:r>
            <a:r>
              <a:rPr lang="en-US" altLang="zh-CN" sz="2000" b="1" dirty="0">
                <a:sym typeface="Symbol"/>
              </a:rPr>
              <a:t></a:t>
            </a:r>
            <a:r>
              <a:rPr lang="en-US" altLang="zh-CN" sz="2000" b="1" dirty="0"/>
              <a:t>U/U, </a:t>
            </a:r>
            <a:r>
              <a:rPr lang="en-US" altLang="zh-CN" sz="2000" b="1" dirty="0">
                <a:sym typeface="Symbol"/>
              </a:rPr>
              <a:t></a:t>
            </a:r>
            <a:r>
              <a:rPr lang="en-US" altLang="zh-CN" sz="2000" b="1" dirty="0"/>
              <a:t>/</a:t>
            </a:r>
            <a:r>
              <a:rPr lang="en-US" altLang="zh-CN" sz="2000" b="1" dirty="0" smtClean="0">
                <a:sym typeface="Symbol"/>
              </a:rPr>
              <a:t></a:t>
            </a:r>
            <a:endParaRPr lang="en-US" altLang="zh-CN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444208" y="4149080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MT:</a:t>
            </a:r>
          </a:p>
          <a:p>
            <a:r>
              <a:rPr lang="en-US" altLang="zh-CN" sz="2000" b="1" dirty="0" smtClean="0"/>
              <a:t>4 quads</a:t>
            </a:r>
            <a:endParaRPr lang="zh-CN" altLang="en-US" sz="2000" b="1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539552" y="5157192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/>
              <a:t>Primary nonlinear correction</a:t>
            </a:r>
          </a:p>
          <a:p>
            <a:pPr lvl="1"/>
            <a:r>
              <a:rPr lang="en-US" altLang="zh-CN" sz="2400" dirty="0" smtClean="0">
                <a:sym typeface="Symbol"/>
              </a:rPr>
              <a:t>1</a:t>
            </a:r>
            <a:r>
              <a:rPr lang="en-US" altLang="zh-CN" sz="2400" baseline="30000" dirty="0" smtClean="0">
                <a:sym typeface="Symbol"/>
              </a:rPr>
              <a:t>st</a:t>
            </a:r>
            <a:r>
              <a:rPr lang="en-US" altLang="zh-CN" sz="2400" dirty="0" smtClean="0">
                <a:sym typeface="Symbol"/>
              </a:rPr>
              <a:t> order </a:t>
            </a:r>
            <a:r>
              <a:rPr lang="zh-CN" altLang="en-US" sz="2400" dirty="0" smtClean="0">
                <a:sym typeface="Symbol"/>
              </a:rPr>
              <a:t>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2</a:t>
            </a:r>
            <a:r>
              <a:rPr lang="en-US" altLang="zh-CN" sz="2400" baseline="30000" dirty="0" smtClean="0">
                <a:sym typeface="Symbol"/>
              </a:rPr>
              <a:t>nd</a:t>
            </a:r>
            <a:r>
              <a:rPr lang="en-US" altLang="zh-CN" sz="2400" dirty="0" smtClean="0">
                <a:sym typeface="Symbol"/>
              </a:rPr>
              <a:t> order </a:t>
            </a:r>
            <a:r>
              <a:rPr lang="en-US" altLang="zh-CN" sz="2400" dirty="0" smtClean="0"/>
              <a:t>geo. </a:t>
            </a:r>
            <a:r>
              <a:rPr lang="en-US" altLang="zh-CN" sz="2400" dirty="0" err="1" smtClean="0"/>
              <a:t>aberr</a:t>
            </a:r>
            <a:r>
              <a:rPr lang="en-US" altLang="zh-CN" sz="2400" dirty="0" smtClean="0"/>
              <a:t>.</a:t>
            </a:r>
            <a:endParaRPr lang="zh-CN" altLang="en-US" sz="2400" dirty="0" smtClean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5294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High order </a:t>
            </a:r>
            <a:r>
              <a:rPr lang="en-US" altLang="zh-CN" sz="4000" dirty="0" smtClean="0"/>
              <a:t>correction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en-US" altLang="zh-CN" dirty="0"/>
              <a:t>High order </a:t>
            </a:r>
            <a:r>
              <a:rPr lang="zh-CN" altLang="en-US" dirty="0" smtClean="0">
                <a:sym typeface="Symbol"/>
              </a:rPr>
              <a:t></a:t>
            </a:r>
            <a:endParaRPr lang="en-US" altLang="zh-CN" dirty="0" smtClean="0">
              <a:sym typeface="Symbol"/>
            </a:endParaRPr>
          </a:p>
          <a:p>
            <a:r>
              <a:rPr lang="en-US" altLang="zh-CN" dirty="0" smtClean="0">
                <a:sym typeface="Symbol"/>
              </a:rPr>
              <a:t>geo</a:t>
            </a:r>
            <a:r>
              <a:rPr lang="en-US" altLang="zh-CN" dirty="0">
                <a:sym typeface="Symbol"/>
              </a:rPr>
              <a:t>.</a:t>
            </a:r>
            <a:r>
              <a:rPr lang="en-US" altLang="zh-CN" dirty="0"/>
              <a:t> </a:t>
            </a:r>
            <a:r>
              <a:rPr lang="en-US" altLang="zh-CN" dirty="0" err="1"/>
              <a:t>aberr</a:t>
            </a:r>
            <a:r>
              <a:rPr lang="en-US" altLang="zh-CN" dirty="0"/>
              <a:t>. from finite length sext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break </a:t>
            </a:r>
            <a:r>
              <a:rPr lang="en-US" altLang="zh-CN" dirty="0" smtClean="0"/>
              <a:t>down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 –I matrix</a:t>
            </a:r>
          </a:p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dispersion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53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Outline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Update of the FFS design</a:t>
            </a:r>
          </a:p>
          <a:p>
            <a:r>
              <a:rPr lang="en-US" altLang="zh-CN" dirty="0" smtClean="0"/>
              <a:t>Comparison of the DA</a:t>
            </a:r>
          </a:p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80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26532"/>
              </p:ext>
            </p:extLst>
          </p:nvPr>
        </p:nvGraphicFramePr>
        <p:xfrm>
          <a:off x="107504" y="313144"/>
          <a:ext cx="824215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FFS_3.0mm_v0_Feb_2015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2015/2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 -36.9/4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-565.2/4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0%: (17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100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2%: (1.5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13.5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/>
                        <a:t>For pre-CDR</a:t>
                      </a:r>
                      <a:endParaRPr lang="zh-CN" altLang="en-US" sz="900" b="1" dirty="0" smtClean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FFS_3.0mm_v1_Mar_2015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quads</a:t>
                      </a:r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x=-24.1/4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y=-306.9/4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(40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180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3.5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much more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symetric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FFS_3.0mm_v2_Jul_2015_tmp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2015/7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zh-CN" altLang="en-US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x=-28.6/4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y=-306.3/4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phase+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additional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sext.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an</a:t>
                      </a:r>
                      <a:r>
                        <a:rPr lang="en-US" altLang="zh-CN" sz="900" b="1" baseline="0" dirty="0" smtClean="0"/>
                        <a:t> ARC with </a:t>
                      </a:r>
                      <a:r>
                        <a:rPr lang="en-US" altLang="zh-CN" sz="900" b="1" baseline="0" dirty="0" err="1" smtClean="0"/>
                        <a:t>optimised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baseline="0" dirty="0" err="1" smtClean="0"/>
                        <a:t>dQ</a:t>
                      </a:r>
                      <a:r>
                        <a:rPr lang="en-US" altLang="zh-CN" sz="900" b="1" baseline="0" dirty="0" smtClean="0"/>
                        <a:t>/</a:t>
                      </a:r>
                      <a:r>
                        <a:rPr lang="en-US" altLang="zh-CN" sz="900" b="1" baseline="0" dirty="0" err="1" smtClean="0"/>
                        <a:t>dJ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Idea</a:t>
                      </a:r>
                      <a:r>
                        <a:rPr lang="en-US" altLang="zh-CN" sz="900" b="1" baseline="0" dirty="0" smtClean="0"/>
                        <a:t> from </a:t>
                      </a:r>
                      <a:r>
                        <a:rPr lang="en-US" altLang="zh-CN" sz="900" b="1" baseline="0" dirty="0" err="1" smtClean="0"/>
                        <a:t>Brickmann’s</a:t>
                      </a:r>
                      <a:r>
                        <a:rPr lang="en-US" altLang="zh-CN" sz="900" b="1" baseline="0" dirty="0" smtClean="0"/>
                        <a:t> paper and </a:t>
                      </a:r>
                      <a:r>
                        <a:rPr lang="en-US" altLang="zh-CN" sz="900" b="1" baseline="0" dirty="0" err="1" smtClean="0"/>
                        <a:t>Marica’s</a:t>
                      </a:r>
                      <a:r>
                        <a:rPr lang="en-US" altLang="zh-CN" sz="900" b="1" baseline="0" dirty="0" smtClean="0"/>
                        <a:t> comments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2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FFS_3.0mm_v0_Feb_2015</a:t>
            </a:r>
            <a:endParaRPr lang="zh-CN" alt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551239" cy="189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48" y="2636912"/>
            <a:ext cx="2439184" cy="197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059" y="2760615"/>
            <a:ext cx="2489077" cy="18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C:\Users\Yiwei\Desktop\DA_3mm_pro_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227" y="2869030"/>
            <a:ext cx="2536197" cy="164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428503"/>
              </p:ext>
            </p:extLst>
          </p:nvPr>
        </p:nvGraphicFramePr>
        <p:xfrm>
          <a:off x="107504" y="4581128"/>
          <a:ext cx="8242152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FFS_3.0mm_v0_Feb_2015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2015/2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 -36.9/4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-565.2/4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0%: (17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100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2%: (1.5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13.5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/>
                        <a:t>For pre-CDR</a:t>
                      </a:r>
                      <a:endParaRPr lang="zh-CN" altLang="en-US" sz="9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FFS_3.0mm_v1_Mar_2015</a:t>
            </a:r>
            <a:endParaRPr lang="zh-CN" altLang="en-US" sz="3200" b="1" dirty="0"/>
          </a:p>
        </p:txBody>
      </p:sp>
      <p:pic>
        <p:nvPicPr>
          <p:cNvPr id="4098" name="Picture 2" descr="F:\CEPC_2\Final_Focus\my_work_5\CEPC_FFS_LENGTH_3MM\my_document\ILC_NOTE\FFS_1200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6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F:\CEPC_2\Final_Focus\my_work_5\CEPC_FFS_LENGTH_3MM\my_document\ILC_NOTE\DA_1200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397" y="2420888"/>
            <a:ext cx="3097213" cy="17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:\CEPC_2\Final_Focus\my_work_5\CEPC_FFS_LENGTH_3MM\my_document\ILC_NOTE\DA_1200m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23467"/>
            <a:ext cx="2955925" cy="17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95" y="2345434"/>
            <a:ext cx="2375829" cy="187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184538"/>
              </p:ext>
            </p:extLst>
          </p:nvPr>
        </p:nvGraphicFramePr>
        <p:xfrm>
          <a:off x="107504" y="4149080"/>
          <a:ext cx="824215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FFS_3.0mm_v1_Mar_2015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quads</a:t>
                      </a:r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x=-24.1/4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y=-306.9/4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(40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180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3.5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much more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symetric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2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FFS_3.0mm_v2_Jul_2015_tmp</a:t>
            </a:r>
            <a:endParaRPr lang="zh-CN" altLang="en-US" sz="32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76" y="836712"/>
            <a:ext cx="7718648" cy="167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326996"/>
              </p:ext>
            </p:extLst>
          </p:nvPr>
        </p:nvGraphicFramePr>
        <p:xfrm>
          <a:off x="107504" y="4298776"/>
          <a:ext cx="8242152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FFS_3.0mm_v2_Jul_2015_tmp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2015/7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zh-CN" altLang="en-US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x=-28.6/4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y=-306.3/4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phase+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additional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sext.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an</a:t>
                      </a:r>
                      <a:r>
                        <a:rPr lang="en-US" altLang="zh-CN" sz="900" b="1" baseline="0" dirty="0" smtClean="0"/>
                        <a:t> ARC with </a:t>
                      </a:r>
                      <a:r>
                        <a:rPr lang="en-US" altLang="zh-CN" sz="900" b="1" baseline="0" dirty="0" err="1" smtClean="0"/>
                        <a:t>optimised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baseline="0" dirty="0" err="1" smtClean="0"/>
                        <a:t>dQ</a:t>
                      </a:r>
                      <a:r>
                        <a:rPr lang="en-US" altLang="zh-CN" sz="900" b="1" baseline="0" dirty="0" smtClean="0"/>
                        <a:t>/</a:t>
                      </a:r>
                      <a:r>
                        <a:rPr lang="en-US" altLang="zh-CN" sz="900" b="1" baseline="0" dirty="0" err="1" smtClean="0"/>
                        <a:t>dJ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Idea</a:t>
                      </a:r>
                      <a:r>
                        <a:rPr lang="en-US" altLang="zh-CN" sz="900" b="1" baseline="0" dirty="0" smtClean="0"/>
                        <a:t> from </a:t>
                      </a:r>
                      <a:r>
                        <a:rPr lang="en-US" altLang="zh-CN" sz="900" b="1" baseline="0" dirty="0" err="1" smtClean="0"/>
                        <a:t>Brickmann’s</a:t>
                      </a:r>
                      <a:r>
                        <a:rPr lang="en-US" altLang="zh-CN" sz="900" b="1" baseline="0" dirty="0" smtClean="0"/>
                        <a:t> paper and </a:t>
                      </a:r>
                      <a:r>
                        <a:rPr lang="en-US" altLang="zh-CN" sz="900" b="1" baseline="0" dirty="0" err="1" smtClean="0"/>
                        <a:t>Marica’s</a:t>
                      </a:r>
                      <a:r>
                        <a:rPr lang="en-US" altLang="zh-CN" sz="900" b="1" baseline="0" dirty="0" smtClean="0"/>
                        <a:t> comments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76" y="2511889"/>
            <a:ext cx="2169028" cy="16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78185"/>
            <a:ext cx="2700536" cy="1519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564904"/>
            <a:ext cx="2462944" cy="160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4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Tune </a:t>
            </a:r>
            <a:r>
              <a:rPr lang="en-US" altLang="zh-CN" sz="4000" dirty="0" smtClean="0"/>
              <a:t>vs </a:t>
            </a:r>
            <a:r>
              <a:rPr lang="en-US" altLang="zh-CN" sz="4000" dirty="0" err="1" smtClean="0"/>
              <a:t>deltap</a:t>
            </a:r>
            <a:endParaRPr lang="zh-CN" alt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366" y="1345835"/>
            <a:ext cx="3137114" cy="2131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42636"/>
            <a:ext cx="3075802" cy="212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2636"/>
            <a:ext cx="2880320" cy="191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16" y="3286852"/>
            <a:ext cx="2439184" cy="197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30868"/>
            <a:ext cx="2551518" cy="201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388" y="3502876"/>
            <a:ext cx="2457060" cy="1870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19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vs amplitude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Tune shift with amplitude</a:t>
            </a:r>
            <a:r>
              <a:rPr lang="en-US" altLang="zh-CN" sz="2000" dirty="0" smtClean="0"/>
              <a:t>:</a:t>
            </a:r>
          </a:p>
          <a:p>
            <a:r>
              <a:rPr lang="en-US" altLang="zh-CN" sz="2000" dirty="0"/>
              <a:t>d(</a:t>
            </a:r>
            <a:r>
              <a:rPr lang="en-US" altLang="zh-CN" sz="2000" dirty="0" err="1"/>
              <a:t>Qx</a:t>
            </a:r>
            <a:r>
              <a:rPr lang="en-US" altLang="zh-CN" sz="2000" dirty="0"/>
              <a:t>)/d(Ex)     d(</a:t>
            </a:r>
            <a:r>
              <a:rPr lang="en-US" altLang="zh-CN" sz="2000" dirty="0" err="1"/>
              <a:t>Qy</a:t>
            </a:r>
            <a:r>
              <a:rPr lang="en-US" altLang="zh-CN" sz="2000" dirty="0"/>
              <a:t>)/(</a:t>
            </a:r>
            <a:r>
              <a:rPr lang="en-US" altLang="zh-CN" sz="2000" dirty="0" err="1"/>
              <a:t>dEy</a:t>
            </a:r>
            <a:r>
              <a:rPr lang="en-US" altLang="zh-CN" sz="2000" dirty="0"/>
              <a:t>)     d(</a:t>
            </a:r>
            <a:r>
              <a:rPr lang="en-US" altLang="zh-CN" sz="2000" dirty="0" err="1"/>
              <a:t>Qy</a:t>
            </a:r>
            <a:r>
              <a:rPr lang="en-US" altLang="zh-CN" sz="2000" dirty="0"/>
              <a:t>)/d(Ex</a:t>
            </a:r>
            <a:r>
              <a:rPr lang="en-US" altLang="zh-CN" sz="2000" dirty="0" smtClean="0"/>
              <a:t>)</a:t>
            </a:r>
          </a:p>
          <a:p>
            <a:r>
              <a:rPr lang="en-US" altLang="zh-CN" sz="2000" dirty="0"/>
              <a:t>v</a:t>
            </a:r>
            <a:r>
              <a:rPr lang="en-US" altLang="zh-CN" sz="2000" dirty="0" smtClean="0"/>
              <a:t>0: -2.555503E+04    </a:t>
            </a:r>
            <a:r>
              <a:rPr lang="en-US" altLang="zh-CN" sz="2000" dirty="0"/>
              <a:t>4.563207E+06   -</a:t>
            </a:r>
            <a:r>
              <a:rPr lang="en-US" altLang="zh-CN" sz="2000" dirty="0" smtClean="0"/>
              <a:t>8.407153E+04</a:t>
            </a:r>
          </a:p>
          <a:p>
            <a:r>
              <a:rPr lang="en-US" altLang="zh-CN" sz="2000" dirty="0" smtClean="0"/>
              <a:t>v1</a:t>
            </a:r>
            <a:r>
              <a:rPr lang="en-US" altLang="zh-CN" sz="2000" dirty="0"/>
              <a:t>: -2.687453E+04    </a:t>
            </a:r>
            <a:r>
              <a:rPr lang="en-US" altLang="zh-CN" sz="2000" dirty="0">
                <a:solidFill>
                  <a:srgbClr val="FF0000"/>
                </a:solidFill>
              </a:rPr>
              <a:t>1.265348E+06</a:t>
            </a:r>
            <a:r>
              <a:rPr lang="en-US" altLang="zh-CN" sz="2000" dirty="0"/>
              <a:t>   -8.279601E+04</a:t>
            </a:r>
            <a:endParaRPr lang="en-US" altLang="zh-CN" sz="2000" dirty="0" smtClean="0"/>
          </a:p>
          <a:p>
            <a:r>
              <a:rPr lang="en-US" altLang="zh-CN" sz="2000" dirty="0"/>
              <a:t>v</a:t>
            </a:r>
            <a:r>
              <a:rPr lang="en-US" altLang="zh-CN" sz="2000" dirty="0" smtClean="0"/>
              <a:t>2</a:t>
            </a:r>
            <a:r>
              <a:rPr lang="en-US" altLang="zh-CN" sz="2000" dirty="0"/>
              <a:t>:  </a:t>
            </a:r>
            <a:r>
              <a:rPr lang="en-US" altLang="zh-CN" sz="2000" dirty="0" smtClean="0">
                <a:solidFill>
                  <a:srgbClr val="FF0000"/>
                </a:solidFill>
              </a:rPr>
              <a:t>1.862831E+04?</a:t>
            </a:r>
            <a:r>
              <a:rPr lang="en-US" altLang="zh-CN" sz="2000" dirty="0" smtClean="0"/>
              <a:t>    1.261388E+06   </a:t>
            </a:r>
            <a:r>
              <a:rPr lang="en-US" altLang="zh-CN" sz="2000" dirty="0"/>
              <a:t>-</a:t>
            </a:r>
            <a:r>
              <a:rPr lang="en-US" altLang="zh-CN" sz="2000" dirty="0" smtClean="0"/>
              <a:t>9.044593E+04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894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Summary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Additional </a:t>
            </a:r>
            <a:r>
              <a:rPr lang="en-US" altLang="zh-CN" sz="2400" dirty="0" err="1" smtClean="0"/>
              <a:t>sextupole</a:t>
            </a:r>
            <a:r>
              <a:rPr lang="en-US" altLang="zh-CN" sz="2400" dirty="0" smtClean="0"/>
              <a:t> added at the 1</a:t>
            </a:r>
            <a:r>
              <a:rPr lang="en-US" altLang="zh-CN" sz="2400" baseline="30000" dirty="0" smtClean="0"/>
              <a:t>st</a:t>
            </a:r>
            <a:r>
              <a:rPr lang="en-US" altLang="zh-CN" sz="2400" dirty="0" smtClean="0"/>
              <a:t> image point to correct high order chromaticity</a:t>
            </a:r>
          </a:p>
          <a:p>
            <a:r>
              <a:rPr lang="en-US" altLang="zh-CN" sz="2400" dirty="0" smtClean="0"/>
              <a:t>DA doesn’t increased as </a:t>
            </a:r>
            <a:r>
              <a:rPr lang="en-US" altLang="zh-CN" sz="2400" dirty="0" smtClean="0"/>
              <a:t>expected</a:t>
            </a:r>
          </a:p>
          <a:p>
            <a:pPr lvl="1"/>
            <a:r>
              <a:rPr lang="en-US" altLang="zh-CN" sz="2400" dirty="0" smtClean="0"/>
              <a:t>Need to check more kinds of aberrations</a:t>
            </a:r>
            <a:endParaRPr lang="en-US" altLang="zh-CN" sz="2400" dirty="0" smtClean="0"/>
          </a:p>
          <a:p>
            <a:r>
              <a:rPr lang="en-US" altLang="zh-CN" sz="2400" dirty="0" smtClean="0"/>
              <a:t>Further work</a:t>
            </a:r>
          </a:p>
          <a:p>
            <a:pPr lvl="1"/>
            <a:r>
              <a:rPr lang="en-US" altLang="zh-CN" sz="2400" dirty="0" smtClean="0"/>
              <a:t>Increase </a:t>
            </a:r>
            <a:r>
              <a:rPr lang="en-US" altLang="zh-CN" sz="2400" dirty="0" err="1" smtClean="0"/>
              <a:t>Dx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Tune </a:t>
            </a:r>
            <a:r>
              <a:rPr lang="en-US" altLang="zh-CN" sz="2400" dirty="0" err="1" smtClean="0"/>
              <a:t>Qx</a:t>
            </a:r>
            <a:r>
              <a:rPr lang="en-US" altLang="zh-CN" sz="2400" dirty="0" smtClean="0"/>
              <a:t>’ and </a:t>
            </a:r>
            <a:r>
              <a:rPr lang="en-US" altLang="zh-CN" sz="2400" dirty="0" err="1" smtClean="0"/>
              <a:t>Qy</a:t>
            </a:r>
            <a:r>
              <a:rPr lang="en-US" altLang="zh-CN" sz="2400" dirty="0" smtClean="0"/>
              <a:t>’</a:t>
            </a:r>
          </a:p>
          <a:p>
            <a:pPr lvl="1"/>
            <a:r>
              <a:rPr lang="en-US" altLang="zh-CN" sz="2400" dirty="0" smtClean="0"/>
              <a:t>Move QDVL away from the 1</a:t>
            </a:r>
            <a:r>
              <a:rPr lang="en-US" altLang="zh-CN" sz="2400" baseline="30000" dirty="0" smtClean="0"/>
              <a:t>st</a:t>
            </a:r>
            <a:r>
              <a:rPr lang="en-US" altLang="zh-CN" sz="2400" dirty="0" smtClean="0"/>
              <a:t> image point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7342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901</Words>
  <Application>Microsoft Office PowerPoint</Application>
  <PresentationFormat>全屏显示(4:3)</PresentationFormat>
  <Paragraphs>238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Updates of the FFS design and DA study</vt:lpstr>
      <vt:lpstr>Outline</vt:lpstr>
      <vt:lpstr>PowerPoint 演示文稿</vt:lpstr>
      <vt:lpstr>FFS_3.0mm_v0_Feb_2015</vt:lpstr>
      <vt:lpstr>FFS_3.0mm_v1_Mar_2015</vt:lpstr>
      <vt:lpstr>FFS_3.0mm_v2_Jul_2015_tmp</vt:lpstr>
      <vt:lpstr>Tune vs deltap</vt:lpstr>
      <vt:lpstr>Tune vs amplitude</vt:lpstr>
      <vt:lpstr>Summary</vt:lpstr>
      <vt:lpstr>Reserved</vt:lpstr>
      <vt:lpstr>Generic final focus system</vt:lpstr>
      <vt:lpstr>High order correction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FFS lattices from April 2014</dc:title>
  <dc:creator>yiwei</dc:creator>
  <cp:lastModifiedBy>yiwei</cp:lastModifiedBy>
  <cp:revision>653</cp:revision>
  <dcterms:created xsi:type="dcterms:W3CDTF">2015-07-16T01:41:29Z</dcterms:created>
  <dcterms:modified xsi:type="dcterms:W3CDTF">2015-08-12T01:22:55Z</dcterms:modified>
</cp:coreProperties>
</file>