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0" r:id="rId6"/>
    <p:sldId id="261" r:id="rId7"/>
    <p:sldId id="264" r:id="rId8"/>
    <p:sldId id="263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CEA54-8DB3-404B-878F-DBDDF6F13FAC}" type="datetimeFigureOut">
              <a:rPr lang="zh-CN" altLang="en-US" smtClean="0"/>
              <a:t>2015-8-28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3BE7-D58B-453E-B9D9-6936B890AF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606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CEA54-8DB3-404B-878F-DBDDF6F13FAC}" type="datetimeFigureOut">
              <a:rPr lang="zh-CN" altLang="en-US" smtClean="0"/>
              <a:t>2015-8-28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3BE7-D58B-453E-B9D9-6936B890AF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7802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CEA54-8DB3-404B-878F-DBDDF6F13FAC}" type="datetimeFigureOut">
              <a:rPr lang="zh-CN" altLang="en-US" smtClean="0"/>
              <a:t>2015-8-28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3BE7-D58B-453E-B9D9-6936B890AF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0472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CEA54-8DB3-404B-878F-DBDDF6F13FAC}" type="datetimeFigureOut">
              <a:rPr lang="zh-CN" altLang="en-US" smtClean="0"/>
              <a:t>2015-8-28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3BE7-D58B-453E-B9D9-6936B890AF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9661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CEA54-8DB3-404B-878F-DBDDF6F13FAC}" type="datetimeFigureOut">
              <a:rPr lang="zh-CN" altLang="en-US" smtClean="0"/>
              <a:t>2015-8-28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3BE7-D58B-453E-B9D9-6936B890AF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1772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CEA54-8DB3-404B-878F-DBDDF6F13FAC}" type="datetimeFigureOut">
              <a:rPr lang="zh-CN" altLang="en-US" smtClean="0"/>
              <a:t>2015-8-28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3BE7-D58B-453E-B9D9-6936B890AF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8315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CEA54-8DB3-404B-878F-DBDDF6F13FAC}" type="datetimeFigureOut">
              <a:rPr lang="zh-CN" altLang="en-US" smtClean="0"/>
              <a:t>2015-8-28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3BE7-D58B-453E-B9D9-6936B890AF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4428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CEA54-8DB3-404B-878F-DBDDF6F13FAC}" type="datetimeFigureOut">
              <a:rPr lang="zh-CN" altLang="en-US" smtClean="0"/>
              <a:t>2015-8-28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3BE7-D58B-453E-B9D9-6936B890AF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5254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CEA54-8DB3-404B-878F-DBDDF6F13FAC}" type="datetimeFigureOut">
              <a:rPr lang="zh-CN" altLang="en-US" smtClean="0"/>
              <a:t>2015-8-28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3BE7-D58B-453E-B9D9-6936B890AF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3735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CEA54-8DB3-404B-878F-DBDDF6F13FAC}" type="datetimeFigureOut">
              <a:rPr lang="zh-CN" altLang="en-US" smtClean="0"/>
              <a:t>2015-8-28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3BE7-D58B-453E-B9D9-6936B890AF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9734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CEA54-8DB3-404B-878F-DBDDF6F13FAC}" type="datetimeFigureOut">
              <a:rPr lang="zh-CN" altLang="en-US" smtClean="0"/>
              <a:t>2015-8-28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93BE7-D58B-453E-B9D9-6936B890AF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1242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CEA54-8DB3-404B-878F-DBDDF6F13FAC}" type="datetimeFigureOut">
              <a:rPr lang="zh-CN" altLang="en-US" smtClean="0"/>
              <a:t>2015-8-28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93BE7-D58B-453E-B9D9-6936B890AF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5796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2060"/>
                </a:solidFill>
              </a:rPr>
              <a:t>Some considerations on the CEPC booster Design</a:t>
            </a:r>
            <a:endParaRPr lang="zh-CN" altLang="en-US" dirty="0">
              <a:solidFill>
                <a:srgbClr val="00206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altLang="zh-CN" dirty="0" smtClean="0"/>
          </a:p>
          <a:p>
            <a:r>
              <a:rPr lang="en-US" altLang="zh-CN" dirty="0" smtClean="0"/>
              <a:t>Zhang Chuang, Cui Xiao </a:t>
            </a:r>
            <a:r>
              <a:rPr lang="en-US" altLang="zh-CN" dirty="0" err="1" smtClean="0"/>
              <a:t>hao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2015.08.28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130610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119339" cy="1325563"/>
          </a:xfrm>
        </p:spPr>
        <p:txBody>
          <a:bodyPr/>
          <a:lstStyle/>
          <a:p>
            <a:r>
              <a:rPr lang="en-US" altLang="zh-CN" dirty="0" smtClean="0">
                <a:solidFill>
                  <a:srgbClr val="002060"/>
                </a:solidFill>
              </a:rPr>
              <a:t>FMA for the booster --- Not crossing half integer</a:t>
            </a:r>
            <a:endParaRPr lang="zh-CN" altLang="en-US" dirty="0"/>
          </a:p>
        </p:txBody>
      </p:sp>
      <p:pic>
        <p:nvPicPr>
          <p:cNvPr id="7" name="内容占位符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6577" y="1825625"/>
            <a:ext cx="8598877" cy="466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737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DA for 80000 turns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2180" y="1825625"/>
            <a:ext cx="5767639" cy="4351338"/>
          </a:xfrm>
        </p:spPr>
      </p:pic>
    </p:spTree>
    <p:extLst>
      <p:ext uri="{BB962C8B-B14F-4D97-AF65-F5344CB8AC3E}">
        <p14:creationId xmlns:p14="http://schemas.microsoft.com/office/powerpoint/2010/main" val="3256273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2060"/>
                </a:solidFill>
              </a:rPr>
              <a:t>Requirement of the Booster</a:t>
            </a:r>
            <a:endParaRPr lang="zh-CN" altLang="en-US" dirty="0">
              <a:solidFill>
                <a:srgbClr val="00206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Similar layout with the main collider</a:t>
            </a:r>
          </a:p>
          <a:p>
            <a:r>
              <a:rPr lang="en-US" altLang="zh-CN" dirty="0" smtClean="0"/>
              <a:t>Stability at low and high energy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15218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2060"/>
                </a:solidFill>
              </a:rPr>
              <a:t>Lattice designed by Prof. Zhang Chuang</a:t>
            </a:r>
            <a:endParaRPr lang="zh-CN" altLang="en-US" dirty="0">
              <a:solidFill>
                <a:srgbClr val="002060"/>
              </a:solidFill>
            </a:endParaRPr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7599" y="1825625"/>
            <a:ext cx="4471730" cy="4351338"/>
          </a:xfrm>
          <a:prstGeom prst="rect">
            <a:avLst/>
          </a:prstGeom>
        </p:spPr>
      </p:pic>
      <p:sp>
        <p:nvSpPr>
          <p:cNvPr id="6" name="弧形 5"/>
          <p:cNvSpPr/>
          <p:nvPr/>
        </p:nvSpPr>
        <p:spPr>
          <a:xfrm rot="19340669">
            <a:off x="3785791" y="1848859"/>
            <a:ext cx="698740" cy="621102"/>
          </a:xfrm>
          <a:prstGeom prst="arc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弧形 6"/>
          <p:cNvSpPr/>
          <p:nvPr/>
        </p:nvSpPr>
        <p:spPr>
          <a:xfrm rot="8476038">
            <a:off x="3877233" y="5464648"/>
            <a:ext cx="698740" cy="621102"/>
          </a:xfrm>
          <a:prstGeom prst="arc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7415784" y="1825625"/>
            <a:ext cx="3938016" cy="79308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Same Arc sections with main collider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7395656" y="3208211"/>
            <a:ext cx="3938016" cy="79308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Bypass at the IPs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7410040" y="4620065"/>
            <a:ext cx="3938016" cy="79308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Tunes are changed to [191.8,191.7]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33212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2060"/>
                </a:solidFill>
              </a:rPr>
              <a:t>Main Parameters</a:t>
            </a:r>
            <a:endParaRPr lang="zh-CN" altLang="en-US" dirty="0">
              <a:solidFill>
                <a:srgbClr val="002060"/>
              </a:solidFill>
            </a:endParaRP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5208887"/>
              </p:ext>
            </p:extLst>
          </p:nvPr>
        </p:nvGraphicFramePr>
        <p:xfrm>
          <a:off x="838200" y="1825624"/>
          <a:ext cx="8901024" cy="3531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7008"/>
                <a:gridCol w="5725736"/>
                <a:gridCol w="208280"/>
              </a:tblGrid>
              <a:tr h="61672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/>
                    </a:p>
                  </a:txBody>
                  <a:tcPr/>
                </a:tc>
              </a:tr>
              <a:tr h="616724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Low Energy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6</a:t>
                      </a:r>
                      <a:r>
                        <a:rPr lang="en-US" altLang="zh-CN" baseline="0" dirty="0" smtClean="0"/>
                        <a:t> </a:t>
                      </a:r>
                      <a:r>
                        <a:rPr lang="en-US" altLang="zh-CN" baseline="0" dirty="0" err="1" smtClean="0"/>
                        <a:t>GeV</a:t>
                      </a:r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616724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Hign</a:t>
                      </a:r>
                      <a:r>
                        <a:rPr lang="en-US" altLang="zh-CN" dirty="0" smtClean="0"/>
                        <a:t> Energy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120 </a:t>
                      </a:r>
                      <a:r>
                        <a:rPr lang="en-US" altLang="zh-CN" dirty="0" err="1" smtClean="0"/>
                        <a:t>GeV</a:t>
                      </a:r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616724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Damping time at 6 </a:t>
                      </a:r>
                      <a:r>
                        <a:rPr lang="en-US" altLang="zh-CN" dirty="0" err="1" smtClean="0"/>
                        <a:t>GeV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115.5967s(642200Turns)/57.79843s(321100Turns)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106448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Damping time at 120 </a:t>
                      </a:r>
                      <a:r>
                        <a:rPr lang="en-US" altLang="zh-CN" dirty="0" err="1" smtClean="0"/>
                        <a:t>GeV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1.444960E-2s(80 Turns)/ 7.224803E-3(40Turns)</a:t>
                      </a:r>
                    </a:p>
                    <a:p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椭圆 2"/>
          <p:cNvSpPr/>
          <p:nvPr/>
        </p:nvSpPr>
        <p:spPr>
          <a:xfrm>
            <a:off x="3236976" y="3438144"/>
            <a:ext cx="6007608" cy="149047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8287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2060"/>
                </a:solidFill>
              </a:rPr>
              <a:t>Dynamic Aperture</a:t>
            </a:r>
            <a:endParaRPr lang="zh-CN" altLang="en-US" dirty="0">
              <a:solidFill>
                <a:srgbClr val="00206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Due to the weak damping at Low Energy, electrons in the booster should be stable at least during the time ramping to 120 </a:t>
            </a:r>
            <a:r>
              <a:rPr lang="en-US" altLang="zh-CN" dirty="0" err="1" smtClean="0"/>
              <a:t>GeV</a:t>
            </a:r>
            <a:r>
              <a:rPr lang="en-US" altLang="zh-CN" dirty="0" smtClean="0"/>
              <a:t>, </a:t>
            </a:r>
            <a:r>
              <a:rPr lang="en-US" altLang="zh-CN" dirty="0" smtClean="0">
                <a:solidFill>
                  <a:srgbClr val="FF0000"/>
                </a:solidFill>
              </a:rPr>
              <a:t>5s(30000Turns).</a:t>
            </a:r>
          </a:p>
          <a:p>
            <a:r>
              <a:rPr lang="en-US" altLang="zh-CN" dirty="0" smtClean="0"/>
              <a:t>On </a:t>
            </a:r>
            <a:r>
              <a:rPr lang="en-US" altLang="zh-CN" dirty="0" smtClean="0"/>
              <a:t>axis</a:t>
            </a:r>
            <a:r>
              <a:rPr lang="en-US" altLang="zh-CN" dirty="0" smtClean="0"/>
              <a:t> </a:t>
            </a:r>
            <a:r>
              <a:rPr lang="en-US" altLang="zh-CN" dirty="0" smtClean="0"/>
              <a:t>injection is adopted, Consider a 3</a:t>
            </a:r>
            <a:r>
              <a:rPr lang="en-US" altLang="zh-CN" dirty="0" smtClean="0">
                <a:latin typeface="Symbol" panose="05050102010706020507" pitchFamily="18" charset="2"/>
              </a:rPr>
              <a:t>s</a:t>
            </a:r>
            <a:r>
              <a:rPr lang="en-US" altLang="zh-CN" dirty="0" smtClean="0"/>
              <a:t> stable area, then the stable area should be </a:t>
            </a:r>
            <a:r>
              <a:rPr lang="en-US" altLang="zh-CN" dirty="0" smtClean="0">
                <a:solidFill>
                  <a:srgbClr val="FF0000"/>
                </a:solidFill>
              </a:rPr>
              <a:t>10mm</a:t>
            </a:r>
            <a:r>
              <a:rPr lang="en-US" altLang="zh-CN" dirty="0" smtClean="0"/>
              <a:t> in the horizontal, and </a:t>
            </a:r>
            <a:r>
              <a:rPr lang="en-US" altLang="zh-CN" dirty="0" smtClean="0">
                <a:solidFill>
                  <a:srgbClr val="FF0000"/>
                </a:solidFill>
              </a:rPr>
              <a:t>2mm</a:t>
            </a:r>
            <a:r>
              <a:rPr lang="en-US" altLang="zh-CN" dirty="0" smtClean="0"/>
              <a:t> in the vertical. (</a:t>
            </a:r>
            <a:r>
              <a:rPr lang="en-US" altLang="zh-CN" dirty="0" err="1" smtClean="0"/>
              <a:t>Linac</a:t>
            </a:r>
            <a:r>
              <a:rPr lang="en-US" altLang="zh-CN" dirty="0" smtClean="0"/>
              <a:t> beam </a:t>
            </a:r>
            <a:r>
              <a:rPr lang="en-US" altLang="zh-CN" dirty="0" err="1" smtClean="0"/>
              <a:t>emittance</a:t>
            </a:r>
            <a:r>
              <a:rPr lang="en-US" altLang="zh-CN" dirty="0" smtClean="0"/>
              <a:t>: 0.3 </a:t>
            </a:r>
            <a:r>
              <a:rPr lang="en-US" altLang="zh-CN" dirty="0" err="1" smtClean="0"/>
              <a:t>mm.mrad</a:t>
            </a:r>
            <a:r>
              <a:rPr lang="en-US" altLang="zh-CN" dirty="0" smtClean="0"/>
              <a:t>, 1% coupling)</a:t>
            </a:r>
          </a:p>
          <a:p>
            <a:r>
              <a:rPr lang="en-US" altLang="zh-CN" dirty="0" smtClean="0"/>
              <a:t>Energy Acceptance: </a:t>
            </a:r>
            <a:r>
              <a:rPr lang="en-US" altLang="zh-CN" dirty="0" smtClean="0">
                <a:solidFill>
                  <a:srgbClr val="FF0000"/>
                </a:solidFill>
              </a:rPr>
              <a:t>0.5% ?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67915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2060"/>
                </a:solidFill>
              </a:rPr>
              <a:t>Dynamic Aperture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523" y="2165141"/>
            <a:ext cx="4565516" cy="3427859"/>
          </a:xfrm>
        </p:spPr>
      </p:pic>
      <p:sp>
        <p:nvSpPr>
          <p:cNvPr id="5" name="文本框 4"/>
          <p:cNvSpPr txBox="1"/>
          <p:nvPr/>
        </p:nvSpPr>
        <p:spPr>
          <a:xfrm>
            <a:off x="2139347" y="5702060"/>
            <a:ext cx="4157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DA for 240 Turns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144502"/>
            <a:ext cx="4738261" cy="3557558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6837859" y="5794078"/>
            <a:ext cx="4157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DA for 5000 Turns --  No Energy Deviation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11805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15" y="2179308"/>
            <a:ext cx="4574143" cy="3434336"/>
          </a:xfrm>
        </p:spPr>
      </p:pic>
      <p:sp>
        <p:nvSpPr>
          <p:cNvPr id="5" name="文本框 4"/>
          <p:cNvSpPr txBox="1"/>
          <p:nvPr/>
        </p:nvSpPr>
        <p:spPr>
          <a:xfrm>
            <a:off x="1040920" y="5794078"/>
            <a:ext cx="4566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DA for 5000 Turns --  0.5% Energy Deviation</a:t>
            </a:r>
            <a:endParaRPr lang="zh-CN" altLang="en-US" dirty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2060"/>
                </a:solidFill>
              </a:rPr>
              <a:t>Dynamic Aperture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92060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2060"/>
                </a:solidFill>
              </a:rPr>
              <a:t>FMA for the booster --- with AT</a:t>
            </a:r>
            <a:endParaRPr lang="zh-CN" altLang="en-US" dirty="0">
              <a:solidFill>
                <a:srgbClr val="002060"/>
              </a:solidFill>
            </a:endParaRPr>
          </a:p>
        </p:txBody>
      </p:sp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2446" y="1972274"/>
            <a:ext cx="5795485" cy="4351338"/>
          </a:xfr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959" y="2097716"/>
            <a:ext cx="5507291" cy="4134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925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2060"/>
                </a:solidFill>
              </a:rPr>
              <a:t>FMA for the booster --- with Elegant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641" y="1877383"/>
            <a:ext cx="5935091" cy="4351338"/>
          </a:xfr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3932" y="1963205"/>
            <a:ext cx="5352016" cy="4127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669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212</Words>
  <Application>Microsoft Office PowerPoint</Application>
  <PresentationFormat>宽屏</PresentationFormat>
  <Paragraphs>34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7" baseType="lpstr">
      <vt:lpstr>宋体</vt:lpstr>
      <vt:lpstr>Arial</vt:lpstr>
      <vt:lpstr>Calibri</vt:lpstr>
      <vt:lpstr>Calibri Light</vt:lpstr>
      <vt:lpstr>Symbol</vt:lpstr>
      <vt:lpstr>Office 主题</vt:lpstr>
      <vt:lpstr>Some considerations on the CEPC booster Design</vt:lpstr>
      <vt:lpstr>Requirement of the Booster</vt:lpstr>
      <vt:lpstr>Lattice designed by Prof. Zhang Chuang</vt:lpstr>
      <vt:lpstr>Main Parameters</vt:lpstr>
      <vt:lpstr>Dynamic Aperture</vt:lpstr>
      <vt:lpstr>Dynamic Aperture</vt:lpstr>
      <vt:lpstr>Dynamic Aperture</vt:lpstr>
      <vt:lpstr>FMA for the booster --- with AT</vt:lpstr>
      <vt:lpstr>FMA for the booster --- with Elegant</vt:lpstr>
      <vt:lpstr>FMA for the booster --- Not crossing half integer</vt:lpstr>
      <vt:lpstr>DA for 80000 turns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considerations on the CEPC booster Design</dc:title>
  <dc:creator>[崔小昊]</dc:creator>
  <cp:lastModifiedBy>[崔小昊]</cp:lastModifiedBy>
  <cp:revision>83</cp:revision>
  <dcterms:created xsi:type="dcterms:W3CDTF">2015-08-27T09:04:48Z</dcterms:created>
  <dcterms:modified xsi:type="dcterms:W3CDTF">2015-08-28T00:54:26Z</dcterms:modified>
</cp:coreProperties>
</file>