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49" r:id="rId3"/>
    <p:sldId id="347" r:id="rId4"/>
    <p:sldId id="348" r:id="rId5"/>
    <p:sldId id="350" r:id="rId6"/>
    <p:sldId id="35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ABA"/>
    <a:srgbClr val="66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86" autoAdjust="0"/>
    <p:restoredTop sz="93565" autoAdjust="0"/>
  </p:normalViewPr>
  <p:slideViewPr>
    <p:cSldViewPr>
      <p:cViewPr varScale="1">
        <p:scale>
          <a:sx n="103" d="100"/>
          <a:sy n="103" d="100"/>
        </p:scale>
        <p:origin x="-18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F8924-6AEB-4C64-A017-737697705031}" type="datetimeFigureOut">
              <a:rPr lang="zh-CN" altLang="en-US" smtClean="0"/>
              <a:t>2015-9-25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D46BE-9F21-4804-A886-D32F7A0DB22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232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D46BE-9F21-4804-A886-D32F7A0DB22A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0498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25 Sep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25 Sep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25 Sep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25 Sep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25 Sep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25 Sep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25 Sep 2015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25 Sep 2015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25 Sep 2015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25 Sep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25 Sep 2015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dirty="0" smtClean="0"/>
              <a:t>25 Sep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458200" cy="1470025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DA study progress</a:t>
            </a:r>
            <a:endParaRPr lang="zh-CN" altLang="en-US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07504" y="3573016"/>
            <a:ext cx="8240960" cy="2736304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solidFill>
                  <a:schemeClr val="tx2"/>
                </a:solidFill>
              </a:rPr>
              <a:t>Yiwei Wang</a:t>
            </a:r>
            <a:r>
              <a:rPr lang="en-US" altLang="zh-CN" sz="2400" dirty="0">
                <a:solidFill>
                  <a:schemeClr val="tx2"/>
                </a:solidFill>
              </a:rPr>
              <a:t>, </a:t>
            </a:r>
            <a:r>
              <a:rPr lang="en-US" altLang="zh-CN" sz="2400" dirty="0" smtClean="0">
                <a:solidFill>
                  <a:schemeClr val="tx2"/>
                </a:solidFill>
              </a:rPr>
              <a:t>Yuan Zhang, Dou </a:t>
            </a:r>
            <a:r>
              <a:rPr lang="en-US" altLang="zh-CN" sz="2400" dirty="0">
                <a:solidFill>
                  <a:schemeClr val="tx2"/>
                </a:solidFill>
              </a:rPr>
              <a:t>Wang, </a:t>
            </a:r>
            <a:endParaRPr lang="en-US" altLang="zh-CN" sz="2400" dirty="0" smtClean="0">
              <a:solidFill>
                <a:schemeClr val="tx2"/>
              </a:solidFill>
            </a:endParaRPr>
          </a:p>
          <a:p>
            <a:r>
              <a:rPr lang="en-US" altLang="zh-CN" sz="2400" dirty="0" smtClean="0">
                <a:solidFill>
                  <a:schemeClr val="tx2"/>
                </a:solidFill>
              </a:rPr>
              <a:t>Sha Bai, </a:t>
            </a:r>
            <a:r>
              <a:rPr lang="en-US" altLang="zh-CN" sz="2400" dirty="0" smtClean="0">
                <a:solidFill>
                  <a:schemeClr val="tx2"/>
                </a:solidFill>
              </a:rPr>
              <a:t>Huiping </a:t>
            </a:r>
            <a:r>
              <a:rPr lang="en-US" altLang="zh-CN" sz="2400" dirty="0">
                <a:solidFill>
                  <a:schemeClr val="tx2"/>
                </a:solidFill>
              </a:rPr>
              <a:t>Geng, </a:t>
            </a:r>
            <a:r>
              <a:rPr lang="en-US" altLang="zh-CN" sz="2400" dirty="0" smtClean="0">
                <a:solidFill>
                  <a:schemeClr val="tx2"/>
                </a:solidFill>
              </a:rPr>
              <a:t>Jie Gao</a:t>
            </a:r>
          </a:p>
          <a:p>
            <a:endParaRPr lang="en-US" altLang="zh-CN" sz="2400" dirty="0" smtClean="0">
              <a:solidFill>
                <a:schemeClr val="tx2"/>
              </a:solidFill>
            </a:endParaRPr>
          </a:p>
          <a:p>
            <a:r>
              <a:rPr lang="en-US" altLang="zh-CN" sz="2000" dirty="0" smtClean="0">
                <a:solidFill>
                  <a:schemeClr val="tx2"/>
                </a:solidFill>
              </a:rPr>
              <a:t>CEPC AP meeting</a:t>
            </a:r>
          </a:p>
          <a:p>
            <a:r>
              <a:rPr lang="en-US" altLang="zh-CN" sz="2000" dirty="0" smtClean="0">
                <a:solidFill>
                  <a:schemeClr val="tx2"/>
                </a:solidFill>
              </a:rPr>
              <a:t>25 Sep 2015</a:t>
            </a:r>
          </a:p>
          <a:p>
            <a:endParaRPr lang="zh-CN" altLang="en-US" sz="24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47948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25 Sep 2015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08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600" dirty="0" smtClean="0"/>
              <a:t>Optimise DA with more </a:t>
            </a:r>
            <a:r>
              <a:rPr lang="en-US" altLang="zh-CN" sz="3600" dirty="0" smtClean="0"/>
              <a:t>families </a:t>
            </a:r>
            <a:r>
              <a:rPr lang="en-US" altLang="zh-CN" sz="3600" dirty="0" smtClean="0"/>
              <a:t>of sextupoles in ARC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Firstly, try </a:t>
            </a:r>
            <a:r>
              <a:rPr lang="en-US" altLang="zh-CN" sz="2800" dirty="0" smtClean="0"/>
              <a:t>to </a:t>
            </a:r>
            <a:r>
              <a:rPr lang="en-US" altLang="zh-CN" sz="2800" dirty="0" smtClean="0"/>
              <a:t>optimize </a:t>
            </a:r>
            <a:r>
              <a:rPr lang="en-US" altLang="zh-CN" sz="2800" dirty="0" smtClean="0"/>
              <a:t>ARC only</a:t>
            </a:r>
          </a:p>
          <a:p>
            <a:r>
              <a:rPr lang="en-US" altLang="zh-CN" sz="2800" dirty="0" smtClean="0"/>
              <a:t>Consider DA </a:t>
            </a:r>
            <a:r>
              <a:rPr lang="en-US" altLang="zh-CN" sz="2800" dirty="0"/>
              <a:t>only non-interleaved scheme </a:t>
            </a:r>
            <a:r>
              <a:rPr lang="en-US" altLang="zh-CN" sz="2800" dirty="0" smtClean="0"/>
              <a:t>preferred</a:t>
            </a:r>
          </a:p>
          <a:p>
            <a:pPr lvl="1"/>
            <a:r>
              <a:rPr lang="en-US" altLang="zh-CN" dirty="0" smtClean="0"/>
              <a:t>non-interleaved </a:t>
            </a:r>
            <a:r>
              <a:rPr lang="en-US" altLang="zh-CN" dirty="0" smtClean="0"/>
              <a:t>scheme applied on present lattice (ph=60 degree)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dirty="0" smtClean="0"/>
              <a:t>Yiwei Wang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dirty="0" smtClean="0"/>
              <a:t>25 Sep 2015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898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8958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Interleaved and non-interleaved </a:t>
            </a:r>
            <a:r>
              <a:rPr lang="en-US" altLang="zh-CN" sz="3600" dirty="0"/>
              <a:t>scheme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Non-interleaved scheme</a:t>
            </a:r>
          </a:p>
          <a:p>
            <a:pPr lvl="1"/>
            <a:r>
              <a:rPr lang="en-US" altLang="zh-CN" sz="2000" dirty="0" smtClean="0"/>
              <a:t>separate </a:t>
            </a:r>
            <a:r>
              <a:rPr lang="en-US" altLang="zh-CN" sz="2000" dirty="0"/>
              <a:t>the transverse problems from the chromatic </a:t>
            </a:r>
            <a:r>
              <a:rPr lang="en-US" altLang="zh-CN" sz="2000" dirty="0" smtClean="0"/>
              <a:t>ones*</a:t>
            </a:r>
          </a:p>
          <a:p>
            <a:pPr lvl="2"/>
            <a:r>
              <a:rPr lang="en-US" altLang="zh-CN" sz="2000" dirty="0" smtClean="0"/>
              <a:t>by cancelling the transverse </a:t>
            </a:r>
            <a:r>
              <a:rPr lang="en-US" altLang="zh-CN" sz="2000" dirty="0" smtClean="0"/>
              <a:t>nonlinearities </a:t>
            </a:r>
            <a:r>
              <a:rPr lang="en-US" altLang="zh-CN" sz="2000" dirty="0"/>
              <a:t>from </a:t>
            </a:r>
            <a:r>
              <a:rPr lang="en-US" altLang="zh-CN" sz="2000" dirty="0" smtClean="0"/>
              <a:t>sextupoles with –I matrix</a:t>
            </a:r>
          </a:p>
          <a:p>
            <a:pPr lvl="2"/>
            <a:r>
              <a:rPr lang="en-US" altLang="zh-CN" sz="2000" dirty="0"/>
              <a:t>m</a:t>
            </a:r>
            <a:r>
              <a:rPr lang="en-US" altLang="zh-CN" sz="2000" dirty="0" smtClean="0"/>
              <a:t>uch smaller </a:t>
            </a:r>
            <a:r>
              <a:rPr lang="en-US" altLang="zh-CN" sz="2000" dirty="0"/>
              <a:t>transverse </a:t>
            </a:r>
            <a:r>
              <a:rPr lang="en-US" altLang="zh-CN" sz="2000" dirty="0" smtClean="0"/>
              <a:t>nonlinearities </a:t>
            </a:r>
            <a:endParaRPr lang="en-US" altLang="zh-CN" sz="2000" dirty="0" smtClean="0"/>
          </a:p>
          <a:p>
            <a:pPr lvl="2"/>
            <a:r>
              <a:rPr lang="en-US" altLang="zh-CN" sz="2000" dirty="0" smtClean="0"/>
              <a:t>larger high-order chromaticities</a:t>
            </a:r>
          </a:p>
          <a:p>
            <a:pPr lvl="3"/>
            <a:r>
              <a:rPr lang="en-US" altLang="zh-CN" dirty="0"/>
              <a:t>a</a:t>
            </a:r>
            <a:r>
              <a:rPr lang="en-US" altLang="zh-CN" dirty="0" smtClean="0"/>
              <a:t>s good as interleaved one if sufficient sextupole families are applied</a:t>
            </a:r>
          </a:p>
          <a:p>
            <a:r>
              <a:rPr lang="en-US" altLang="zh-CN" sz="2000" dirty="0"/>
              <a:t>From </a:t>
            </a:r>
            <a:r>
              <a:rPr lang="en-US" altLang="zh-CN" sz="2000" dirty="0" smtClean="0"/>
              <a:t>interleaved to non-interleaved</a:t>
            </a:r>
            <a:endParaRPr lang="en-US" altLang="zh-CN" sz="2000" dirty="0"/>
          </a:p>
          <a:p>
            <a:pPr lvl="1"/>
            <a:r>
              <a:rPr lang="en-US" altLang="zh-CN" sz="2000" dirty="0"/>
              <a:t>7SF, 7SD -&gt; 2SF, 2SD</a:t>
            </a:r>
            <a:r>
              <a:rPr lang="zh-CN" altLang="en-US" sz="2000" dirty="0"/>
              <a:t> </a:t>
            </a:r>
            <a:r>
              <a:rPr lang="en-US" altLang="zh-CN" sz="2000" dirty="0"/>
              <a:t>in each 7 FODO </a:t>
            </a:r>
            <a:r>
              <a:rPr lang="en-US" altLang="zh-CN" sz="2000" dirty="0" smtClean="0"/>
              <a:t>cells</a:t>
            </a:r>
            <a:endParaRPr lang="en-US" altLang="zh-CN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796136" y="2780928"/>
            <a:ext cx="29614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*K. Oide et al. PRE Vol. 47, No. 3 (1993)</a:t>
            </a:r>
            <a:endParaRPr lang="zh-CN" altLang="en-US" sz="1100" dirty="0"/>
          </a:p>
        </p:txBody>
      </p:sp>
      <p:grpSp>
        <p:nvGrpSpPr>
          <p:cNvPr id="25" name="组合 24"/>
          <p:cNvGrpSpPr/>
          <p:nvPr/>
        </p:nvGrpSpPr>
        <p:grpSpPr>
          <a:xfrm>
            <a:off x="755576" y="4581128"/>
            <a:ext cx="7560840" cy="2146375"/>
            <a:chOff x="755576" y="5229200"/>
            <a:chExt cx="7560840" cy="149830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5229200"/>
              <a:ext cx="7560840" cy="14983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9" name="直接连接符 8"/>
            <p:cNvCxnSpPr/>
            <p:nvPr/>
          </p:nvCxnSpPr>
          <p:spPr>
            <a:xfrm>
              <a:off x="1403648" y="5877272"/>
              <a:ext cx="216024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箭头连接符 10"/>
            <p:cNvCxnSpPr/>
            <p:nvPr/>
          </p:nvCxnSpPr>
          <p:spPr>
            <a:xfrm flipV="1">
              <a:off x="3563888" y="5517232"/>
              <a:ext cx="0" cy="36004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箭头连接符 13"/>
            <p:cNvCxnSpPr/>
            <p:nvPr/>
          </p:nvCxnSpPr>
          <p:spPr>
            <a:xfrm flipV="1">
              <a:off x="1403648" y="5517232"/>
              <a:ext cx="0" cy="36004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3923928" y="5877272"/>
              <a:ext cx="2160240" cy="0"/>
            </a:xfrm>
            <a:prstGeom prst="line">
              <a:avLst/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箭头连接符 17"/>
            <p:cNvCxnSpPr/>
            <p:nvPr/>
          </p:nvCxnSpPr>
          <p:spPr>
            <a:xfrm flipV="1">
              <a:off x="6084168" y="5517232"/>
              <a:ext cx="0" cy="36004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箭头连接符 18"/>
            <p:cNvCxnSpPr/>
            <p:nvPr/>
          </p:nvCxnSpPr>
          <p:spPr>
            <a:xfrm flipV="1">
              <a:off x="3923928" y="5517232"/>
              <a:ext cx="0" cy="36004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267744" y="5805264"/>
              <a:ext cx="7920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-I</a:t>
              </a:r>
              <a:endParaRPr lang="zh-CN" alt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788024" y="5805264"/>
              <a:ext cx="79208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-I</a:t>
              </a:r>
              <a:endParaRPr lang="zh-CN" alt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259632" y="602128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SF1</a:t>
              </a:r>
              <a:endParaRPr lang="zh-CN" alt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203848" y="6011996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SF2</a:t>
              </a:r>
              <a:endParaRPr lang="zh-CN" alt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779912" y="602128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SD1</a:t>
              </a:r>
              <a:endParaRPr lang="zh-CN" alt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24128" y="6021288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SD2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5670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en-US" altLang="zh-CN" sz="3600" dirty="0" smtClean="0"/>
              <a:t>Dynamic aperture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991269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DA for on-momentum particles </a:t>
            </a:r>
            <a:r>
              <a:rPr lang="en-US" altLang="zh-CN" sz="2000" dirty="0" smtClean="0"/>
              <a:t>increased </a:t>
            </a:r>
            <a:r>
              <a:rPr lang="en-US" altLang="zh-CN" sz="2000" dirty="0" smtClean="0"/>
              <a:t>significantly</a:t>
            </a:r>
          </a:p>
          <a:p>
            <a:r>
              <a:rPr lang="en-US" altLang="zh-CN" sz="2000" dirty="0" smtClean="0"/>
              <a:t>High order chromaticities increased as well</a:t>
            </a:r>
          </a:p>
          <a:p>
            <a:pPr lvl="1"/>
            <a:r>
              <a:rPr lang="en-US" altLang="zh-CN" sz="2000" dirty="0"/>
              <a:t>o</a:t>
            </a:r>
            <a:r>
              <a:rPr lang="en-US" altLang="zh-CN" sz="2000" dirty="0" smtClean="0"/>
              <a:t>nly 2families used</a:t>
            </a:r>
          </a:p>
          <a:p>
            <a:pPr lvl="1"/>
            <a:r>
              <a:rPr lang="en-US" altLang="zh-CN" sz="2000" dirty="0" smtClean="0"/>
              <a:t>need to </a:t>
            </a:r>
            <a:r>
              <a:rPr lang="en-US" altLang="zh-CN" sz="2000" dirty="0" smtClean="0"/>
              <a:t>optimize </a:t>
            </a:r>
            <a:r>
              <a:rPr lang="en-US" altLang="zh-CN" sz="2000" dirty="0" smtClean="0"/>
              <a:t>with more families (17*2 families under working)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2564904"/>
            <a:ext cx="3816423" cy="216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772" y="2564905"/>
            <a:ext cx="3779660" cy="2162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941168"/>
            <a:ext cx="2736304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797152"/>
            <a:ext cx="3096344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47664" y="2756936"/>
            <a:ext cx="15213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Interleaved</a:t>
            </a:r>
          </a:p>
          <a:p>
            <a:r>
              <a:rPr lang="en-US" altLang="zh-CN" sz="1400" dirty="0" smtClean="0"/>
              <a:t>ARC only</a:t>
            </a:r>
          </a:p>
          <a:p>
            <a:r>
              <a:rPr lang="zh-CN" altLang="en-US" sz="1400" dirty="0">
                <a:sym typeface="Symbol"/>
              </a:rPr>
              <a:t></a:t>
            </a:r>
            <a:r>
              <a:rPr lang="en-US" altLang="zh-CN" sz="1400" dirty="0">
                <a:sym typeface="Symbol"/>
              </a:rPr>
              <a:t>y=</a:t>
            </a:r>
            <a:r>
              <a:rPr lang="zh-CN" altLang="en-US" sz="1400" dirty="0">
                <a:sym typeface="Symbol"/>
              </a:rPr>
              <a:t> </a:t>
            </a:r>
            <a:r>
              <a:rPr lang="en-US" altLang="zh-CN" sz="1400" dirty="0">
                <a:sym typeface="Symbol"/>
              </a:rPr>
              <a:t>x </a:t>
            </a:r>
            <a:r>
              <a:rPr lang="en-US" altLang="zh-CN" sz="1400" dirty="0" smtClean="0">
                <a:sym typeface="Symbol"/>
              </a:rPr>
              <a:t>used</a:t>
            </a:r>
            <a:endParaRPr lang="zh-CN" alt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312908" y="5085184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Interleaved</a:t>
            </a:r>
          </a:p>
          <a:p>
            <a:r>
              <a:rPr lang="en-US" altLang="zh-CN" sz="1400" dirty="0"/>
              <a:t>ARC </a:t>
            </a:r>
            <a:r>
              <a:rPr lang="en-US" altLang="zh-CN" sz="1400" dirty="0" smtClean="0"/>
              <a:t>only</a:t>
            </a:r>
            <a:endParaRPr lang="zh-CN" alt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5148064" y="2756936"/>
            <a:ext cx="2016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Non-interleaved</a:t>
            </a:r>
          </a:p>
          <a:p>
            <a:r>
              <a:rPr lang="en-US" altLang="zh-CN" sz="1400" dirty="0" smtClean="0"/>
              <a:t>ARC only</a:t>
            </a:r>
          </a:p>
          <a:p>
            <a:r>
              <a:rPr lang="zh-CN" altLang="en-US" sz="1400" dirty="0">
                <a:sym typeface="Symbol"/>
              </a:rPr>
              <a:t></a:t>
            </a:r>
            <a:r>
              <a:rPr lang="en-US" altLang="zh-CN" sz="1400" dirty="0">
                <a:sym typeface="Symbol"/>
              </a:rPr>
              <a:t>y=</a:t>
            </a:r>
            <a:r>
              <a:rPr lang="zh-CN" altLang="en-US" sz="1400" dirty="0">
                <a:sym typeface="Symbol"/>
              </a:rPr>
              <a:t> </a:t>
            </a:r>
            <a:r>
              <a:rPr lang="en-US" altLang="zh-CN" sz="1400" dirty="0">
                <a:sym typeface="Symbol"/>
              </a:rPr>
              <a:t>x </a:t>
            </a:r>
            <a:r>
              <a:rPr lang="en-US" altLang="zh-CN" sz="1400" dirty="0" smtClean="0">
                <a:sym typeface="Symbol"/>
              </a:rPr>
              <a:t>used</a:t>
            </a:r>
            <a:endParaRPr lang="zh-CN" alt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5508104" y="508518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Non-interleaved</a:t>
            </a:r>
          </a:p>
          <a:p>
            <a:r>
              <a:rPr lang="en-US" altLang="zh-CN" sz="1400" dirty="0"/>
              <a:t>ARC </a:t>
            </a:r>
            <a:r>
              <a:rPr lang="en-US" altLang="zh-CN" sz="1400" dirty="0" smtClean="0"/>
              <a:t>only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69769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Non-interlaced + more families</a:t>
            </a:r>
            <a:endParaRPr lang="zh-CN" altLang="en-US" dirty="0"/>
          </a:p>
        </p:txBody>
      </p:sp>
      <p:grpSp>
        <p:nvGrpSpPr>
          <p:cNvPr id="15" name="组合 14"/>
          <p:cNvGrpSpPr/>
          <p:nvPr/>
        </p:nvGrpSpPr>
        <p:grpSpPr>
          <a:xfrm>
            <a:off x="1489362" y="2876543"/>
            <a:ext cx="2650590" cy="2424665"/>
            <a:chOff x="5751962" y="1089613"/>
            <a:chExt cx="2060405" cy="1979351"/>
          </a:xfrm>
        </p:grpSpPr>
        <p:sp>
          <p:nvSpPr>
            <p:cNvPr id="21" name="椭圆 20"/>
            <p:cNvSpPr/>
            <p:nvPr/>
          </p:nvSpPr>
          <p:spPr>
            <a:xfrm>
              <a:off x="5751963" y="1089613"/>
              <a:ext cx="2060404" cy="1979351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3" name="直接连接符 22"/>
            <p:cNvCxnSpPr/>
            <p:nvPr/>
          </p:nvCxnSpPr>
          <p:spPr>
            <a:xfrm>
              <a:off x="5751962" y="2069653"/>
              <a:ext cx="206040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>
              <a:stCxn id="21" idx="0"/>
              <a:endCxn id="21" idx="4"/>
            </p:cNvCxnSpPr>
            <p:nvPr/>
          </p:nvCxnSpPr>
          <p:spPr>
            <a:xfrm>
              <a:off x="6782164" y="1089613"/>
              <a:ext cx="0" cy="19793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>
              <a:stCxn id="21" idx="1"/>
              <a:endCxn id="21" idx="5"/>
            </p:cNvCxnSpPr>
            <p:nvPr/>
          </p:nvCxnSpPr>
          <p:spPr>
            <a:xfrm>
              <a:off x="6053702" y="1379482"/>
              <a:ext cx="1456925" cy="13996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>
              <a:stCxn id="21" idx="3"/>
            </p:cNvCxnSpPr>
            <p:nvPr/>
          </p:nvCxnSpPr>
          <p:spPr>
            <a:xfrm flipV="1">
              <a:off x="6053702" y="1377647"/>
              <a:ext cx="1456925" cy="14014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6876261" y="2556196"/>
              <a:ext cx="576064" cy="2072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 dirty="0" smtClean="0"/>
                <a:t>ARC1</a:t>
              </a:r>
              <a:endParaRPr lang="zh-CN" altLang="en-US" sz="105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300197" y="2556196"/>
              <a:ext cx="576064" cy="213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ARC1</a:t>
              </a:r>
              <a:endParaRPr lang="zh-CN" altLang="en-US" sz="11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5868149" y="2268164"/>
              <a:ext cx="576064" cy="213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ARC2</a:t>
              </a:r>
              <a:endParaRPr lang="zh-CN" altLang="en-US" sz="11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868148" y="1630544"/>
              <a:ext cx="5760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ARC2</a:t>
              </a:r>
              <a:endParaRPr lang="zh-CN" altLang="en-US" sz="11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300195" y="1270504"/>
              <a:ext cx="5760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ARC1</a:t>
              </a:r>
              <a:endParaRPr lang="zh-CN" altLang="en-US" sz="11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6876261" y="1270503"/>
              <a:ext cx="5760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ARC1</a:t>
              </a:r>
              <a:endParaRPr lang="zh-CN" altLang="en-US" sz="11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164291" y="1656966"/>
              <a:ext cx="57606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ARC2</a:t>
              </a:r>
              <a:endParaRPr lang="zh-CN" altLang="en-US" sz="11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236296" y="2294583"/>
              <a:ext cx="576064" cy="213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100" dirty="0" smtClean="0"/>
                <a:t>ARC2</a:t>
              </a:r>
              <a:endParaRPr lang="zh-CN" altLang="en-US" sz="1100" dirty="0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827584" y="113751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Four-fold symmetry retained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17*2=34 families of sextupoles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Try to optimize Q</a:t>
            </a:r>
            <a:r>
              <a:rPr lang="en-US" altLang="zh-CN" sz="2400" dirty="0" smtClean="0">
                <a:sym typeface="Symbol"/>
              </a:rPr>
              <a:t>, , , Dx vs </a:t>
            </a:r>
            <a:r>
              <a:rPr lang="en-US" altLang="zh-CN" sz="2400" dirty="0">
                <a:sym typeface="Symbol"/>
              </a:rPr>
              <a:t> </a:t>
            </a:r>
            <a:r>
              <a:rPr lang="en-US" altLang="zh-CN" sz="2400" dirty="0" smtClean="0">
                <a:sym typeface="Symbol"/>
              </a:rPr>
              <a:t>(under going)</a:t>
            </a:r>
          </a:p>
        </p:txBody>
      </p:sp>
    </p:spTree>
    <p:extLst>
      <p:ext uri="{BB962C8B-B14F-4D97-AF65-F5344CB8AC3E}">
        <p14:creationId xmlns:p14="http://schemas.microsoft.com/office/powerpoint/2010/main" val="129589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800" dirty="0" smtClean="0"/>
              <a:t>Non-interlaced sextupoles increase the dynamic aperture for on-momentum particles</a:t>
            </a:r>
          </a:p>
          <a:p>
            <a:r>
              <a:rPr lang="en-US" altLang="zh-CN" sz="2800" dirty="0" smtClean="0"/>
              <a:t>Next step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try with more families 17*2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For the lattice with IR, </a:t>
            </a:r>
            <a:r>
              <a:rPr lang="en-US" altLang="zh-CN" dirty="0" smtClean="0"/>
              <a:t>estimate beam lifetime</a:t>
            </a:r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9392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9706</TotalTime>
  <Words>271</Words>
  <Application>Microsoft Office PowerPoint</Application>
  <PresentationFormat>全屏显示(4:3)</PresentationFormat>
  <Paragraphs>65</Paragraphs>
  <Slides>6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DA study progress</vt:lpstr>
      <vt:lpstr>Optimise DA with more families of sextupoles in ARC</vt:lpstr>
      <vt:lpstr>Interleaved and non-interleaved scheme</vt:lpstr>
      <vt:lpstr>Dynamic aperture</vt:lpstr>
      <vt:lpstr>Non-interlaced + more families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yiwei</cp:lastModifiedBy>
  <cp:revision>1554</cp:revision>
  <dcterms:created xsi:type="dcterms:W3CDTF">2014-10-05T09:11:35Z</dcterms:created>
  <dcterms:modified xsi:type="dcterms:W3CDTF">2015-09-25T00:56:44Z</dcterms:modified>
</cp:coreProperties>
</file>