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33" r:id="rId3"/>
    <p:sldId id="341" r:id="rId4"/>
    <p:sldId id="342" r:id="rId5"/>
    <p:sldId id="34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87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75577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Visit to IHEP 16-27 September 2015: recommendations for CEPC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M. Koratzinos</a:t>
            </a:r>
          </a:p>
          <a:p>
            <a:r>
              <a:rPr lang="en-GB" dirty="0" smtClean="0"/>
              <a:t>IHEP, Beijing,</a:t>
            </a:r>
          </a:p>
          <a:p>
            <a:r>
              <a:rPr lang="en-GB" dirty="0" smtClean="0"/>
              <a:t>25/9/2015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324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During my stay I had the opportunity to work on the following topics:</a:t>
            </a:r>
          </a:p>
          <a:p>
            <a:r>
              <a:rPr lang="en-GB" dirty="0" smtClean="0"/>
              <a:t>Partial double ring (bowtie design)</a:t>
            </a:r>
            <a:endParaRPr lang="en-GB" dirty="0" smtClean="0"/>
          </a:p>
          <a:p>
            <a:r>
              <a:rPr lang="en-GB" dirty="0" smtClean="0"/>
              <a:t>Booster ring</a:t>
            </a:r>
            <a:endParaRPr lang="en-GB" dirty="0" smtClean="0"/>
          </a:p>
          <a:p>
            <a:r>
              <a:rPr lang="en-GB" dirty="0" smtClean="0"/>
              <a:t>MDI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 participated on the following meetings:</a:t>
            </a:r>
          </a:p>
          <a:p>
            <a:r>
              <a:rPr lang="en-GB" dirty="0" smtClean="0"/>
              <a:t>IAC meeting 16-17/9/2015 (observer)</a:t>
            </a:r>
          </a:p>
          <a:p>
            <a:r>
              <a:rPr lang="en-GB" dirty="0" smtClean="0"/>
              <a:t>MDI meeting 22/9/2015 (presentation)</a:t>
            </a:r>
          </a:p>
          <a:p>
            <a:r>
              <a:rPr lang="en-GB" dirty="0" smtClean="0"/>
              <a:t>Ad hoc meetings, Jie Gao’s office: 21-22-24/9</a:t>
            </a:r>
          </a:p>
          <a:p>
            <a:r>
              <a:rPr lang="en-GB" dirty="0" smtClean="0"/>
              <a:t>This meeting</a:t>
            </a:r>
          </a:p>
        </p:txBody>
      </p:sp>
    </p:spTree>
    <p:extLst>
      <p:ext uri="{BB962C8B-B14F-4D97-AF65-F5344CB8AC3E}">
        <p14:creationId xmlns:p14="http://schemas.microsoft.com/office/powerpoint/2010/main" val="274750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MDI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It is essential to leave more space for the long straight section close to the experiments. Recommendation: </a:t>
            </a:r>
            <a:r>
              <a:rPr lang="en-GB" dirty="0" smtClean="0">
                <a:solidFill>
                  <a:srgbClr val="FF0000"/>
                </a:solidFill>
              </a:rPr>
              <a:t>increase the length of the long straight section to 3kms </a:t>
            </a:r>
            <a:r>
              <a:rPr lang="en-GB" dirty="0" smtClean="0"/>
              <a:t>(1.5kms×2). If the IR design does not need all this space, it can be given back</a:t>
            </a:r>
          </a:p>
          <a:p>
            <a:r>
              <a:rPr lang="en-GB" dirty="0" smtClean="0"/>
              <a:t>Constrain the last dipoles to emit </a:t>
            </a:r>
            <a:r>
              <a:rPr lang="en-GB" dirty="0" smtClean="0">
                <a:solidFill>
                  <a:srgbClr val="FF0000"/>
                </a:solidFill>
              </a:rPr>
              <a:t>less than 100KeV</a:t>
            </a:r>
            <a:r>
              <a:rPr lang="en-GB" dirty="0" smtClean="0"/>
              <a:t> photons</a:t>
            </a:r>
          </a:p>
          <a:p>
            <a:r>
              <a:rPr lang="en-GB" dirty="0" smtClean="0"/>
              <a:t>Do not pay attention at beam separation for the moment.</a:t>
            </a:r>
          </a:p>
          <a:p>
            <a:r>
              <a:rPr lang="en-GB" dirty="0" smtClean="0"/>
              <a:t>Reduce the </a:t>
            </a:r>
            <a:r>
              <a:rPr lang="en-GB" dirty="0" smtClean="0">
                <a:solidFill>
                  <a:srgbClr val="FF0000"/>
                </a:solidFill>
              </a:rPr>
              <a:t>magnetic field of the experimental solenoid to 2T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Increase L* from 1.5 to 2m</a:t>
            </a:r>
            <a:r>
              <a:rPr lang="en-GB" dirty="0" smtClean="0"/>
              <a:t>, otherwise there is not enough space for all magnetic elements needed (anti-solenoid, compensating solenoid), plus </a:t>
            </a:r>
            <a:r>
              <a:rPr lang="en-GB" dirty="0" err="1" smtClean="0"/>
              <a:t>luminometer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763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Partial double 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 call it ‘bowtie’ design</a:t>
            </a:r>
          </a:p>
          <a:p>
            <a:r>
              <a:rPr lang="en-GB" dirty="0" smtClean="0"/>
              <a:t>Use standard LEP separators (this is already done) and consider a defocusing quadrupole to save space. Close the ring, introducing a </a:t>
            </a:r>
            <a:r>
              <a:rPr lang="en-GB" dirty="0" smtClean="0">
                <a:solidFill>
                  <a:srgbClr val="FF0000"/>
                </a:solidFill>
              </a:rPr>
              <a:t>15mrad×2 crossing angle </a:t>
            </a:r>
            <a:r>
              <a:rPr lang="en-GB" dirty="0" smtClean="0"/>
              <a:t>at the experiment.</a:t>
            </a:r>
            <a:endParaRPr lang="en-GB" dirty="0"/>
          </a:p>
          <a:p>
            <a:r>
              <a:rPr lang="en-GB" dirty="0" smtClean="0"/>
              <a:t>Introduce a crab waist scheme.</a:t>
            </a:r>
          </a:p>
          <a:p>
            <a:r>
              <a:rPr lang="en-GB" dirty="0" smtClean="0"/>
              <a:t>The CW scheme needs as small emittances as possible to operate efficiently. Reduce the horizontal emittance by </a:t>
            </a:r>
            <a:r>
              <a:rPr lang="en-GB" dirty="0" smtClean="0">
                <a:solidFill>
                  <a:srgbClr val="FF0000"/>
                </a:solidFill>
              </a:rPr>
              <a:t>choosing a smaller FODO length of 38m </a:t>
            </a:r>
            <a:r>
              <a:rPr lang="en-GB" dirty="0" smtClean="0"/>
              <a:t>and consider </a:t>
            </a:r>
            <a:r>
              <a:rPr lang="en-GB" dirty="0" smtClean="0">
                <a:solidFill>
                  <a:srgbClr val="FF0000"/>
                </a:solidFill>
              </a:rPr>
              <a:t>90 degree optics </a:t>
            </a:r>
            <a:r>
              <a:rPr lang="en-GB" dirty="0" smtClean="0"/>
              <a:t>(like FCC-</a:t>
            </a:r>
            <a:r>
              <a:rPr lang="en-GB" dirty="0" err="1" smtClean="0"/>
              <a:t>ee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95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Booster 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Current booster ring with 6GeV injection will have problems</a:t>
            </a:r>
          </a:p>
          <a:p>
            <a:r>
              <a:rPr lang="en-GB" dirty="0" smtClean="0"/>
              <a:t>Already suggested (work under way) to make the booster ring as a whole a mega-wiggler</a:t>
            </a:r>
          </a:p>
          <a:p>
            <a:r>
              <a:rPr lang="en-GB" dirty="0" smtClean="0"/>
              <a:t>Like this, the minimum magnetic field can be 6-7 times larger than in the pre-CDR case.</a:t>
            </a:r>
          </a:p>
          <a:p>
            <a:r>
              <a:rPr lang="en-GB" dirty="0" smtClean="0"/>
              <a:t>Possible problems: particles will be off their central orbits by ~1cm; quads will be crossed </a:t>
            </a:r>
            <a:r>
              <a:rPr lang="en-GB" dirty="0" err="1" smtClean="0"/>
              <a:t>off-center</a:t>
            </a:r>
            <a:r>
              <a:rPr lang="en-GB" dirty="0" smtClean="0"/>
              <a:t>; the power supply needs to cross the zero current regime.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33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13516</TotalTime>
  <Words>339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Visit to IHEP 16-27 September 2015: recommendations for CEPC</vt:lpstr>
      <vt:lpstr>Topics</vt:lpstr>
      <vt:lpstr>MDI</vt:lpstr>
      <vt:lpstr>Partial double ring</vt:lpstr>
      <vt:lpstr>Booster 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Bunch length/emittances</dc:title>
  <dc:creator>m Koratzinos</dc:creator>
  <cp:lastModifiedBy>m Koratzinos</cp:lastModifiedBy>
  <cp:revision>95</cp:revision>
  <dcterms:created xsi:type="dcterms:W3CDTF">2006-08-16T00:00:00Z</dcterms:created>
  <dcterms:modified xsi:type="dcterms:W3CDTF">2015-09-25T01:00:37Z</dcterms:modified>
</cp:coreProperties>
</file>