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90" r:id="rId3"/>
    <p:sldId id="271" r:id="rId4"/>
    <p:sldId id="269" r:id="rId5"/>
    <p:sldId id="272" r:id="rId6"/>
    <p:sldId id="273" r:id="rId7"/>
    <p:sldId id="270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57" r:id="rId25"/>
    <p:sldId id="258" r:id="rId26"/>
    <p:sldId id="268" r:id="rId27"/>
    <p:sldId id="260" r:id="rId28"/>
    <p:sldId id="261" r:id="rId29"/>
    <p:sldId id="263" r:id="rId30"/>
    <p:sldId id="262" r:id="rId31"/>
    <p:sldId id="264" r:id="rId32"/>
    <p:sldId id="259" r:id="rId33"/>
    <p:sldId id="265" r:id="rId34"/>
    <p:sldId id="266" r:id="rId35"/>
    <p:sldId id="267" r:id="rId3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32" d="100"/>
          <a:sy n="132" d="100"/>
        </p:scale>
        <p:origin x="-1014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D19A6E-38D5-4D60-A5E9-0791FB7677DC}" type="datetimeFigureOut">
              <a:rPr lang="zh-CN" altLang="en-US" smtClean="0"/>
              <a:t>2015-10-12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EB6607-2E39-49AE-B5AF-1712406DD3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6069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056A0-721F-47B6-8F6E-F36AC30AA589}" type="datetimeFigureOut">
              <a:rPr lang="zh-CN" altLang="en-US" smtClean="0"/>
              <a:t>2015-10-12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C6CE-F667-4266-8164-B17014E123F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056A0-721F-47B6-8F6E-F36AC30AA589}" type="datetimeFigureOut">
              <a:rPr lang="zh-CN" altLang="en-US" smtClean="0"/>
              <a:t>2015-10-12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C6CE-F667-4266-8164-B17014E123F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056A0-721F-47B6-8F6E-F36AC30AA589}" type="datetimeFigureOut">
              <a:rPr lang="zh-CN" altLang="en-US" smtClean="0"/>
              <a:t>2015-10-12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C6CE-F667-4266-8164-B17014E123F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056A0-721F-47B6-8F6E-F36AC30AA589}" type="datetimeFigureOut">
              <a:rPr lang="zh-CN" altLang="en-US" smtClean="0"/>
              <a:t>2015-10-12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C6CE-F667-4266-8164-B17014E123F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056A0-721F-47B6-8F6E-F36AC30AA589}" type="datetimeFigureOut">
              <a:rPr lang="zh-CN" altLang="en-US" smtClean="0"/>
              <a:t>2015-10-12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C6CE-F667-4266-8164-B17014E123F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056A0-721F-47B6-8F6E-F36AC30AA589}" type="datetimeFigureOut">
              <a:rPr lang="zh-CN" altLang="en-US" smtClean="0"/>
              <a:t>2015-10-12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C6CE-F667-4266-8164-B17014E123F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056A0-721F-47B6-8F6E-F36AC30AA589}" type="datetimeFigureOut">
              <a:rPr lang="zh-CN" altLang="en-US" smtClean="0"/>
              <a:t>2015-10-12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C6CE-F667-4266-8164-B17014E123F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056A0-721F-47B6-8F6E-F36AC30AA589}" type="datetimeFigureOut">
              <a:rPr lang="zh-CN" altLang="en-US" smtClean="0"/>
              <a:t>2015-10-12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C6CE-F667-4266-8164-B17014E123F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056A0-721F-47B6-8F6E-F36AC30AA589}" type="datetimeFigureOut">
              <a:rPr lang="zh-CN" altLang="en-US" smtClean="0"/>
              <a:t>2015-10-12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C6CE-F667-4266-8164-B17014E123F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056A0-721F-47B6-8F6E-F36AC30AA589}" type="datetimeFigureOut">
              <a:rPr lang="zh-CN" altLang="en-US" smtClean="0"/>
              <a:t>2015-10-12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C6CE-F667-4266-8164-B17014E123F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056A0-721F-47B6-8F6E-F36AC30AA589}" type="datetimeFigureOut">
              <a:rPr lang="zh-CN" altLang="en-US" smtClean="0"/>
              <a:t>2015-10-12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C6CE-F667-4266-8164-B17014E123F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056A0-721F-47B6-8F6E-F36AC30AA589}" type="datetimeFigureOut">
              <a:rPr lang="zh-CN" altLang="en-US" smtClean="0"/>
              <a:t>2015-10-12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1C6CE-F667-4266-8164-B17014E123F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cmsweb.cern.ch/phedex/prod/Data::Subscriptions#state=create_since%3D1441783541%3Bnode%3DT2_CN_Beijing" TargetMode="External"/><Relationship Id="rId2" Type="http://schemas.openxmlformats.org/officeDocument/2006/relationships/hyperlink" Target="https://cmsweb.cern.ch/phedex/prod/Request::Create?type=xfe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msweb.cern.ch/phedex/prod/Request::Create?type=delet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panda.cern.ch:25980/server/pandamon/query?mode=ddm_req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casbak.ihep.ac.cn/cgi-bin/ATLASMON/atlas" TargetMode="External"/><Relationship Id="rId2" Type="http://schemas.openxmlformats.org/officeDocument/2006/relationships/hyperlink" Target="http://twiki.ihep.ac.cn/twiki/bin/view/ATLAS/ATLASComputin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ernca.cern.ch/cernca/" TargetMode="External"/><Relationship Id="rId2" Type="http://schemas.openxmlformats.org/officeDocument/2006/relationships/hyperlink" Target="https://cagrid.ihep.ac.cn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voms2.cern.ch:8443/voms/cms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网格</a:t>
            </a:r>
            <a:r>
              <a:rPr lang="zh-CN" altLang="en-US" dirty="0" smtClean="0"/>
              <a:t>计算</a:t>
            </a:r>
            <a:r>
              <a:rPr lang="en-US" altLang="zh-CN" dirty="0" smtClean="0"/>
              <a:t>	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 smtClean="0"/>
              <a:t>计算中心</a:t>
            </a:r>
            <a:endParaRPr lang="en-US" altLang="zh-CN" dirty="0" smtClean="0"/>
          </a:p>
          <a:p>
            <a:r>
              <a:rPr lang="zh-CN" altLang="en-US" dirty="0"/>
              <a:t>张晓</a:t>
            </a:r>
            <a:r>
              <a:rPr lang="zh-CN" altLang="en-US" dirty="0" smtClean="0"/>
              <a:t>梅 伍文静</a:t>
            </a:r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Tier3 </a:t>
            </a:r>
            <a:r>
              <a:rPr lang="zh-CN" altLang="en-US" dirty="0" smtClean="0"/>
              <a:t>计算资源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1115616" y="1412776"/>
            <a:ext cx="7344816" cy="194985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CMS</a:t>
            </a:r>
            <a:r>
              <a:rPr lang="zh-CN" altLang="en-US" dirty="0" smtClean="0"/>
              <a:t>本地计算资源分为两部分：</a:t>
            </a:r>
            <a:r>
              <a:rPr lang="en-US" altLang="zh-CN" dirty="0" smtClean="0"/>
              <a:t>PBS </a:t>
            </a:r>
            <a:r>
              <a:rPr lang="en-US" altLang="zh-CN" dirty="0" err="1" smtClean="0"/>
              <a:t>maui</a:t>
            </a:r>
            <a:r>
              <a:rPr lang="zh-CN" altLang="en-US" dirty="0" smtClean="0"/>
              <a:t>系统管理，</a:t>
            </a:r>
            <a:r>
              <a:rPr lang="en-US" altLang="zh-CN" dirty="0" err="1" smtClean="0"/>
              <a:t>HTCondor</a:t>
            </a:r>
            <a:r>
              <a:rPr lang="zh-CN" altLang="en-US" dirty="0" smtClean="0"/>
              <a:t>系统管理</a:t>
            </a:r>
            <a:endParaRPr lang="en-GB" altLang="zh-CN" dirty="0" smtClean="0"/>
          </a:p>
          <a:p>
            <a:pPr algn="ctr"/>
            <a:r>
              <a:rPr lang="en-GB" altLang="zh-CN" dirty="0" smtClean="0"/>
              <a:t> CMS</a:t>
            </a:r>
            <a:r>
              <a:rPr lang="zh-CN" altLang="zh-CN" dirty="0" smtClean="0"/>
              <a:t>共有</a:t>
            </a:r>
            <a:r>
              <a:rPr lang="en-GB" altLang="zh-CN" dirty="0" smtClean="0"/>
              <a:t>352</a:t>
            </a:r>
            <a:r>
              <a:rPr lang="en-US" altLang="zh-CN" dirty="0" smtClean="0"/>
              <a:t>+192=544</a:t>
            </a:r>
            <a:r>
              <a:rPr lang="zh-CN" altLang="zh-CN" dirty="0" smtClean="0"/>
              <a:t>个核</a:t>
            </a:r>
            <a:r>
              <a:rPr lang="zh-CN" altLang="en-US" dirty="0" smtClean="0"/>
              <a:t>，其中</a:t>
            </a:r>
            <a:r>
              <a:rPr lang="zh-CN" altLang="en-US" dirty="0" smtClean="0"/>
              <a:t>通过</a:t>
            </a:r>
            <a:r>
              <a:rPr lang="en-US" altLang="zh-CN" dirty="0" smtClean="0"/>
              <a:t>PBS</a:t>
            </a:r>
            <a:r>
              <a:rPr lang="zh-CN" altLang="en-US" dirty="0" smtClean="0"/>
              <a:t>可以</a:t>
            </a:r>
            <a:r>
              <a:rPr lang="zh-CN" altLang="en-US" dirty="0" smtClean="0"/>
              <a:t>使用</a:t>
            </a:r>
            <a:r>
              <a:rPr lang="en-US" altLang="zh-CN" dirty="0" smtClean="0"/>
              <a:t>352</a:t>
            </a:r>
            <a:r>
              <a:rPr lang="zh-CN" altLang="en-US" dirty="0" smtClean="0"/>
              <a:t>个核</a:t>
            </a:r>
            <a:r>
              <a:rPr lang="zh-CN" altLang="en-US" dirty="0" smtClean="0"/>
              <a:t>，</a:t>
            </a:r>
            <a:r>
              <a:rPr lang="en-US" altLang="zh-CN" dirty="0" err="1" smtClean="0"/>
              <a:t>HTCondor</a:t>
            </a:r>
            <a:r>
              <a:rPr lang="zh-CN" altLang="en-US" dirty="0" smtClean="0"/>
              <a:t>可以使用</a:t>
            </a:r>
            <a:r>
              <a:rPr lang="en-US" altLang="zh-CN" dirty="0" smtClean="0"/>
              <a:t>192</a:t>
            </a:r>
            <a:r>
              <a:rPr lang="zh-CN" altLang="en-US" dirty="0" smtClean="0"/>
              <a:t>个</a:t>
            </a:r>
            <a:r>
              <a:rPr lang="zh-CN" altLang="en-US" dirty="0" smtClean="0"/>
              <a:t>核</a:t>
            </a:r>
            <a:endParaRPr lang="en-US" altLang="zh-CN" dirty="0" smtClean="0"/>
          </a:p>
          <a:p>
            <a:pPr algn="ctr"/>
            <a:r>
              <a:rPr lang="en-US" altLang="zh-CN" dirty="0" smtClean="0"/>
              <a:t>PBS Maui</a:t>
            </a:r>
            <a:r>
              <a:rPr lang="zh-CN" altLang="en-US" dirty="0" smtClean="0"/>
              <a:t>作业提交命令</a:t>
            </a:r>
            <a:r>
              <a:rPr lang="en-US" altLang="zh-CN" dirty="0" smtClean="0"/>
              <a:t>: </a:t>
            </a:r>
            <a:r>
              <a:rPr lang="en-US" altLang="zh-CN" dirty="0" err="1" smtClean="0"/>
              <a:t>qsub</a:t>
            </a:r>
            <a:r>
              <a:rPr lang="en-US" altLang="zh-CN" dirty="0" smtClean="0"/>
              <a:t> –q </a:t>
            </a:r>
            <a:r>
              <a:rPr lang="en-US" altLang="zh-CN" dirty="0" err="1" smtClean="0"/>
              <a:t>cmsq</a:t>
            </a:r>
            <a:r>
              <a:rPr lang="en-US" altLang="zh-CN" dirty="0" smtClean="0"/>
              <a:t> job.sh</a:t>
            </a:r>
          </a:p>
          <a:p>
            <a:pPr algn="ctr"/>
            <a:r>
              <a:rPr lang="en-US" altLang="zh-CN" dirty="0" err="1"/>
              <a:t>c</a:t>
            </a:r>
            <a:r>
              <a:rPr lang="en-US" altLang="zh-CN" dirty="0" err="1" smtClean="0"/>
              <a:t>ondor_submit</a:t>
            </a:r>
            <a:r>
              <a:rPr lang="en-US" altLang="zh-CN" dirty="0" smtClean="0"/>
              <a:t> submit-group </a:t>
            </a:r>
            <a:r>
              <a:rPr lang="en-US" altLang="zh-CN" dirty="0" err="1" smtClean="0"/>
              <a:t>cms</a:t>
            </a:r>
            <a:endParaRPr lang="en-US" altLang="zh-CN" dirty="0" smtClean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596127"/>
              </p:ext>
            </p:extLst>
          </p:nvPr>
        </p:nvGraphicFramePr>
        <p:xfrm>
          <a:off x="1187624" y="5589240"/>
          <a:ext cx="7372906" cy="648072"/>
        </p:xfrm>
        <a:graphic>
          <a:graphicData uri="http://schemas.openxmlformats.org/drawingml/2006/table">
            <a:tbl>
              <a:tblPr/>
              <a:tblGrid>
                <a:gridCol w="939515"/>
                <a:gridCol w="1214496"/>
                <a:gridCol w="909182"/>
                <a:gridCol w="1408099"/>
                <a:gridCol w="1400680"/>
                <a:gridCol w="1500934"/>
              </a:tblGrid>
              <a:tr h="320928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调度队列</a:t>
                      </a:r>
                    </a:p>
                  </a:txBody>
                  <a:tcPr marL="8490" marR="8490" marT="84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允许用户组</a:t>
                      </a:r>
                    </a:p>
                  </a:txBody>
                  <a:tcPr marL="8490" marR="8490" marT="84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CPU</a:t>
                      </a:r>
                      <a:r>
                        <a:rPr lang="zh-CN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核数</a:t>
                      </a:r>
                    </a:p>
                  </a:txBody>
                  <a:tcPr marL="8490" marR="8490" marT="84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操作系统</a:t>
                      </a:r>
                    </a:p>
                  </a:txBody>
                  <a:tcPr marL="8490" marR="8490" marT="84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节点列表</a:t>
                      </a:r>
                    </a:p>
                  </a:txBody>
                  <a:tcPr marL="8490" marR="8490" marT="84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单个作业内存上限</a:t>
                      </a:r>
                    </a:p>
                  </a:txBody>
                  <a:tcPr marL="8490" marR="8490" marT="84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2714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job</a:t>
                      </a:r>
                    </a:p>
                  </a:txBody>
                  <a:tcPr marL="8490" marR="8490" marT="84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cms</a:t>
                      </a:r>
                    </a:p>
                  </a:txBody>
                  <a:tcPr marL="8490" marR="8490" marT="84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192    </a:t>
                      </a:r>
                      <a:endParaRPr lang="en-US" altLang="zh-CN" sz="10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8490" marR="8490" marT="84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Scientifc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 Linux(SL) 5.8</a:t>
                      </a:r>
                    </a:p>
                  </a:txBody>
                  <a:tcPr marL="8490" marR="8490" marT="84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ams001-ams016</a:t>
                      </a:r>
                    </a:p>
                  </a:txBody>
                  <a:tcPr marL="8490" marR="8490" marT="84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约</a:t>
                      </a:r>
                      <a:r>
                        <a:rPr lang="en-US" altLang="zh-CN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2.01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G</a:t>
                      </a:r>
                    </a:p>
                  </a:txBody>
                  <a:tcPr marL="8490" marR="8490" marT="849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781442"/>
              </p:ext>
            </p:extLst>
          </p:nvPr>
        </p:nvGraphicFramePr>
        <p:xfrm>
          <a:off x="1168628" y="3861048"/>
          <a:ext cx="7327580" cy="1471869"/>
        </p:xfrm>
        <a:graphic>
          <a:graphicData uri="http://schemas.openxmlformats.org/drawingml/2006/table">
            <a:tbl>
              <a:tblPr/>
              <a:tblGrid>
                <a:gridCol w="686895"/>
                <a:gridCol w="887938"/>
                <a:gridCol w="747626"/>
                <a:gridCol w="946575"/>
                <a:gridCol w="1024060"/>
                <a:gridCol w="703649"/>
                <a:gridCol w="896314"/>
                <a:gridCol w="712026"/>
                <a:gridCol w="722497"/>
              </a:tblGrid>
              <a:tr h="282752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队列名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用途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作业时间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用户最大运行数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用户可排队数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队列可排队数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可使用组名</a:t>
                      </a:r>
                      <a:r>
                        <a:rPr lang="en-US" altLang="zh-C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/</a:t>
                      </a:r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用户名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优先级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操作系统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827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cmsq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数据分析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无限制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150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500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800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cms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较高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Scientifc Linux(SL) 5.8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827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cmssq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短作业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12</a:t>
                      </a:r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小时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260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500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800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cms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低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827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cmsshortq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极短作业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</a:t>
                      </a:r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小时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248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1000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2000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cms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低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827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publicq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公共队列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无限制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20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500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1000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所有用户共享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宋体"/>
                      </a:endParaRP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/>
                        </a:rPr>
                        <a:t>SL 5.5</a:t>
                      </a:r>
                    </a:p>
                  </a:txBody>
                  <a:tcPr marL="5581" marR="5581" marT="55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Tier3 </a:t>
            </a:r>
            <a:r>
              <a:rPr lang="zh-CN" altLang="en-US" dirty="0" smtClean="0"/>
              <a:t>存储资源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CN" altLang="zh-CN" dirty="0"/>
              <a:t>公共存储区域：用于存放公用的数据、代码、软件</a:t>
            </a:r>
            <a:r>
              <a:rPr lang="zh-CN" altLang="zh-CN" dirty="0" smtClean="0"/>
              <a:t>安装</a:t>
            </a:r>
            <a:endParaRPr lang="en-US" altLang="zh-CN" dirty="0" smtClean="0"/>
          </a:p>
          <a:p>
            <a:pPr lvl="1"/>
            <a:r>
              <a:rPr lang="zh-CN" altLang="zh-CN" dirty="0" smtClean="0"/>
              <a:t>公共</a:t>
            </a:r>
            <a:r>
              <a:rPr lang="zh-CN" altLang="zh-CN" dirty="0"/>
              <a:t>存储区域（</a:t>
            </a:r>
            <a:r>
              <a:rPr lang="en-GB" altLang="zh-CN" dirty="0"/>
              <a:t>Lustre</a:t>
            </a:r>
            <a:r>
              <a:rPr lang="zh-CN" altLang="zh-CN" dirty="0"/>
              <a:t>文件系统）</a:t>
            </a:r>
          </a:p>
          <a:p>
            <a:pPr lvl="2"/>
            <a:r>
              <a:rPr lang="en-US" altLang="zh-CN" dirty="0"/>
              <a:t>/</a:t>
            </a:r>
            <a:r>
              <a:rPr lang="en-US" altLang="zh-CN" dirty="0" err="1" smtClean="0"/>
              <a:t>publicfs</a:t>
            </a:r>
            <a:r>
              <a:rPr lang="en-US" altLang="zh-CN" dirty="0" smtClean="0"/>
              <a:t>/</a:t>
            </a:r>
            <a:r>
              <a:rPr lang="en-US" altLang="zh-CN" dirty="0" err="1" smtClean="0"/>
              <a:t>cms</a:t>
            </a:r>
            <a:r>
              <a:rPr lang="en-US" altLang="zh-CN" dirty="0" smtClean="0"/>
              <a:t> (220TB) </a:t>
            </a:r>
          </a:p>
          <a:p>
            <a:pPr lvl="1"/>
            <a:r>
              <a:rPr lang="zh-CN" altLang="zh-CN" dirty="0"/>
              <a:t>公共存储区域（</a:t>
            </a:r>
            <a:r>
              <a:rPr lang="en-GB" altLang="zh-CN" dirty="0"/>
              <a:t>AFS</a:t>
            </a:r>
            <a:r>
              <a:rPr lang="zh-CN" altLang="zh-CN" dirty="0"/>
              <a:t>文件系统）：用于公共软件安装</a:t>
            </a:r>
          </a:p>
          <a:p>
            <a:pPr lvl="2"/>
            <a:r>
              <a:rPr lang="en-US" altLang="zh-CN" dirty="0"/>
              <a:t>/</a:t>
            </a:r>
            <a:r>
              <a:rPr lang="en-US" altLang="zh-CN" dirty="0" err="1" smtClean="0"/>
              <a:t>afs</a:t>
            </a:r>
            <a:r>
              <a:rPr lang="en-US" altLang="zh-CN" dirty="0" smtClean="0"/>
              <a:t>/ihep.ac.cn/soft/</a:t>
            </a:r>
            <a:r>
              <a:rPr lang="en-US" altLang="zh-CN" dirty="0" err="1" smtClean="0"/>
              <a:t>cms</a:t>
            </a:r>
            <a:r>
              <a:rPr lang="en-US" altLang="zh-CN" dirty="0" smtClean="0"/>
              <a:t>/</a:t>
            </a:r>
            <a:endParaRPr lang="zh-CN" altLang="zh-CN" dirty="0"/>
          </a:p>
          <a:p>
            <a:r>
              <a:rPr lang="zh-CN" altLang="zh-CN" dirty="0"/>
              <a:t>个人存储区域</a:t>
            </a:r>
            <a:r>
              <a:rPr lang="zh-CN" altLang="zh-CN" dirty="0" smtClean="0"/>
              <a:t>：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个人存储区域</a:t>
            </a:r>
            <a:r>
              <a:rPr lang="zh-CN" altLang="zh-CN" dirty="0" smtClean="0"/>
              <a:t>（</a:t>
            </a:r>
            <a:r>
              <a:rPr lang="en-GB" altLang="zh-CN" dirty="0" smtClean="0"/>
              <a:t>Lustre</a:t>
            </a:r>
            <a:r>
              <a:rPr lang="zh-CN" altLang="zh-CN" dirty="0" smtClean="0"/>
              <a:t>文件系统） </a:t>
            </a:r>
            <a:r>
              <a:rPr lang="zh-CN" altLang="en-US" dirty="0" smtClean="0"/>
              <a:t>：</a:t>
            </a:r>
            <a:r>
              <a:rPr lang="zh-CN" altLang="zh-CN" dirty="0" smtClean="0"/>
              <a:t>用户</a:t>
            </a:r>
            <a:r>
              <a:rPr lang="zh-CN" altLang="zh-CN" dirty="0"/>
              <a:t>个人数据</a:t>
            </a:r>
            <a:r>
              <a:rPr lang="zh-CN" altLang="zh-CN" dirty="0" smtClean="0"/>
              <a:t>空间</a:t>
            </a:r>
            <a:endParaRPr lang="en-US" altLang="zh-CN" dirty="0"/>
          </a:p>
          <a:p>
            <a:pPr lvl="2"/>
            <a:r>
              <a:rPr lang="en-US" altLang="zh-CN" dirty="0" smtClean="0"/>
              <a:t>/</a:t>
            </a:r>
            <a:r>
              <a:rPr lang="en-US" altLang="zh-CN" dirty="0" err="1" smtClean="0"/>
              <a:t>workfs</a:t>
            </a:r>
            <a:r>
              <a:rPr lang="en-US" altLang="zh-CN" dirty="0" smtClean="0"/>
              <a:t>/</a:t>
            </a:r>
            <a:r>
              <a:rPr lang="en-US" altLang="zh-CN" dirty="0" err="1" smtClean="0"/>
              <a:t>cms</a:t>
            </a:r>
            <a:r>
              <a:rPr lang="en-US" altLang="zh-CN" dirty="0" smtClean="0"/>
              <a:t>/</a:t>
            </a:r>
            <a:r>
              <a:rPr lang="en-US" altLang="zh-CN" dirty="0" err="1" smtClean="0"/>
              <a:t>afs_user_name</a:t>
            </a:r>
            <a:r>
              <a:rPr lang="en-US" altLang="zh-CN" dirty="0" smtClean="0"/>
              <a:t> </a:t>
            </a:r>
            <a:r>
              <a:rPr lang="zh-CN" altLang="en-US" dirty="0" smtClean="0"/>
              <a:t>（每个用户</a:t>
            </a:r>
            <a:r>
              <a:rPr lang="en-US" altLang="zh-CN" dirty="0" smtClean="0">
                <a:solidFill>
                  <a:srgbClr val="FF0000"/>
                </a:solidFill>
              </a:rPr>
              <a:t>10G/5</a:t>
            </a:r>
            <a:r>
              <a:rPr lang="zh-CN" altLang="en-US" dirty="0" smtClean="0">
                <a:solidFill>
                  <a:srgbClr val="FF0000"/>
                </a:solidFill>
              </a:rPr>
              <a:t>万</a:t>
            </a:r>
            <a:r>
              <a:rPr lang="zh-CN" altLang="en-US" dirty="0" smtClean="0"/>
              <a:t>个文件限额，登录节点可读写，计算节点</a:t>
            </a:r>
            <a:r>
              <a:rPr lang="zh-CN" altLang="en-US" dirty="0" smtClean="0">
                <a:solidFill>
                  <a:srgbClr val="FF0000"/>
                </a:solidFill>
              </a:rPr>
              <a:t>只可读</a:t>
            </a:r>
            <a:r>
              <a:rPr lang="zh-CN" altLang="en-US" dirty="0" smtClean="0"/>
              <a:t>）</a:t>
            </a:r>
            <a:endParaRPr lang="zh-CN" altLang="zh-CN" dirty="0"/>
          </a:p>
          <a:p>
            <a:pPr lvl="2"/>
            <a:r>
              <a:rPr lang="en-US" altLang="zh-CN" dirty="0"/>
              <a:t>/</a:t>
            </a:r>
            <a:r>
              <a:rPr lang="en-US" altLang="zh-CN" dirty="0" err="1" smtClean="0"/>
              <a:t>scratchfs</a:t>
            </a:r>
            <a:r>
              <a:rPr lang="en-US" altLang="zh-CN" dirty="0" smtClean="0"/>
              <a:t>/</a:t>
            </a:r>
            <a:r>
              <a:rPr lang="en-US" altLang="zh-CN" dirty="0" err="1" smtClean="0"/>
              <a:t>cms</a:t>
            </a:r>
            <a:r>
              <a:rPr lang="en-US" altLang="zh-CN" dirty="0" smtClean="0"/>
              <a:t>/</a:t>
            </a:r>
            <a:r>
              <a:rPr lang="en-US" altLang="zh-CN" dirty="0" err="1" smtClean="0"/>
              <a:t>afs_user_name</a:t>
            </a:r>
            <a:r>
              <a:rPr lang="zh-CN" altLang="en-US" dirty="0" smtClean="0"/>
              <a:t>（每个用户</a:t>
            </a:r>
            <a:r>
              <a:rPr lang="en-US" altLang="zh-CN" dirty="0" smtClean="0">
                <a:solidFill>
                  <a:srgbClr val="FF0000"/>
                </a:solidFill>
              </a:rPr>
              <a:t>500G</a:t>
            </a:r>
            <a:r>
              <a:rPr lang="en-US" altLang="zh-CN" dirty="0" smtClean="0"/>
              <a:t>/</a:t>
            </a:r>
            <a:r>
              <a:rPr lang="zh-CN" altLang="en-US" dirty="0" smtClean="0"/>
              <a:t>保存</a:t>
            </a:r>
            <a:r>
              <a:rPr lang="zh-CN" altLang="en-US" dirty="0" smtClean="0">
                <a:solidFill>
                  <a:srgbClr val="FF0000"/>
                </a:solidFill>
              </a:rPr>
              <a:t>两周</a:t>
            </a:r>
            <a:r>
              <a:rPr lang="zh-CN" altLang="en-US" dirty="0" smtClean="0"/>
              <a:t>，所有节点可读写）</a:t>
            </a:r>
            <a:endParaRPr lang="en-US" altLang="zh-CN" dirty="0" smtClean="0"/>
          </a:p>
          <a:p>
            <a:pPr lvl="1"/>
            <a:r>
              <a:rPr lang="zh-CN" altLang="zh-CN" dirty="0"/>
              <a:t>个人存储区域（</a:t>
            </a:r>
            <a:r>
              <a:rPr lang="en-GB" altLang="zh-CN" dirty="0"/>
              <a:t>AFS</a:t>
            </a:r>
            <a:r>
              <a:rPr lang="zh-CN" altLang="zh-CN" dirty="0"/>
              <a:t>文件系统）</a:t>
            </a:r>
          </a:p>
          <a:p>
            <a:pPr lvl="2"/>
            <a:r>
              <a:rPr lang="en-US" altLang="zh-CN" dirty="0"/>
              <a:t>/</a:t>
            </a:r>
            <a:r>
              <a:rPr lang="en-US" altLang="zh-CN" dirty="0" err="1"/>
              <a:t>afs</a:t>
            </a:r>
            <a:r>
              <a:rPr lang="en-US" altLang="zh-CN" dirty="0"/>
              <a:t>/ihep.ac.cn/users/ </a:t>
            </a:r>
            <a:r>
              <a:rPr lang="zh-CN" altLang="zh-CN" dirty="0"/>
              <a:t>（单个用户可用</a:t>
            </a:r>
            <a:r>
              <a:rPr lang="en-US" altLang="zh-CN" dirty="0">
                <a:solidFill>
                  <a:srgbClr val="FF0000"/>
                </a:solidFill>
              </a:rPr>
              <a:t>500MB</a:t>
            </a:r>
            <a:r>
              <a:rPr lang="zh-CN" altLang="zh-CN" dirty="0"/>
              <a:t>空间）</a:t>
            </a:r>
          </a:p>
          <a:p>
            <a:pPr lvl="2"/>
            <a:endParaRPr lang="zh-CN" altLang="zh-CN" dirty="0"/>
          </a:p>
          <a:p>
            <a:pPr lvl="2"/>
            <a:endParaRPr lang="zh-CN" altLang="zh-CN" dirty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查询配额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/>
              <a:t>可以从登录结点上运行如下命令，查询</a:t>
            </a:r>
            <a:r>
              <a:rPr lang="en-GB" altLang="zh-CN" dirty="0"/>
              <a:t>Lustre</a:t>
            </a:r>
            <a:r>
              <a:rPr lang="zh-CN" altLang="zh-CN" dirty="0"/>
              <a:t>文件系统中公共</a:t>
            </a:r>
            <a:r>
              <a:rPr lang="en-GB" altLang="zh-CN" dirty="0"/>
              <a:t>/</a:t>
            </a:r>
            <a:r>
              <a:rPr lang="zh-CN" altLang="zh-CN" dirty="0"/>
              <a:t>个人存储目录的个人文件数目的限额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pPr lvl="1"/>
            <a:r>
              <a:rPr lang="en-US" altLang="zh-CN" dirty="0" err="1" smtClean="0"/>
              <a:t>lfs</a:t>
            </a:r>
            <a:r>
              <a:rPr lang="en-US" altLang="zh-CN" dirty="0" smtClean="0"/>
              <a:t> </a:t>
            </a:r>
            <a:r>
              <a:rPr lang="en-US" altLang="zh-CN" dirty="0"/>
              <a:t>quota -u </a:t>
            </a:r>
            <a:r>
              <a:rPr lang="en-US" altLang="zh-CN" dirty="0" err="1"/>
              <a:t>afs_user_name</a:t>
            </a:r>
            <a:r>
              <a:rPr lang="en-US" altLang="zh-CN" dirty="0"/>
              <a:t> /</a:t>
            </a:r>
            <a:r>
              <a:rPr lang="en-US" altLang="zh-CN" dirty="0" err="1"/>
              <a:t>workfs</a:t>
            </a:r>
            <a:r>
              <a:rPr lang="en-US" altLang="zh-CN" dirty="0"/>
              <a:t> </a:t>
            </a:r>
            <a:endParaRPr lang="zh-CN" altLang="zh-CN" dirty="0"/>
          </a:p>
          <a:p>
            <a:pPr lvl="1"/>
            <a:r>
              <a:rPr lang="en-US" altLang="zh-CN" dirty="0" err="1"/>
              <a:t>lfs</a:t>
            </a:r>
            <a:r>
              <a:rPr lang="en-US" altLang="zh-CN" dirty="0"/>
              <a:t> quota -u </a:t>
            </a:r>
            <a:r>
              <a:rPr lang="en-US" altLang="zh-CN" dirty="0" err="1"/>
              <a:t>afs_user_name</a:t>
            </a:r>
            <a:r>
              <a:rPr lang="en-US" altLang="zh-CN" dirty="0"/>
              <a:t> /</a:t>
            </a:r>
            <a:r>
              <a:rPr lang="en-US" altLang="zh-CN" dirty="0" err="1"/>
              <a:t>scratchfs</a:t>
            </a:r>
            <a:r>
              <a:rPr lang="en-US" altLang="zh-CN" dirty="0"/>
              <a:t> </a:t>
            </a:r>
            <a:endParaRPr lang="zh-CN" altLang="zh-CN" dirty="0"/>
          </a:p>
          <a:p>
            <a:pPr lvl="1"/>
            <a:r>
              <a:rPr lang="en-US" altLang="zh-CN" dirty="0" err="1"/>
              <a:t>lfs</a:t>
            </a:r>
            <a:r>
              <a:rPr lang="en-US" altLang="zh-CN" dirty="0"/>
              <a:t> quota -u </a:t>
            </a:r>
            <a:r>
              <a:rPr lang="en-US" altLang="zh-CN" dirty="0" err="1"/>
              <a:t>afs_user_name</a:t>
            </a:r>
            <a:r>
              <a:rPr lang="en-US" altLang="zh-CN" dirty="0"/>
              <a:t> /</a:t>
            </a:r>
            <a:r>
              <a:rPr lang="en-US" altLang="zh-CN" dirty="0" err="1"/>
              <a:t>publicfs</a:t>
            </a:r>
            <a:r>
              <a:rPr lang="en-US" altLang="zh-CN" dirty="0"/>
              <a:t> </a:t>
            </a:r>
            <a:endParaRPr lang="zh-CN" altLang="zh-CN" dirty="0"/>
          </a:p>
          <a:p>
            <a:r>
              <a:rPr lang="zh-CN" altLang="en-US" dirty="0" smtClean="0"/>
              <a:t>组的配额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    --</a:t>
            </a:r>
            <a:r>
              <a:rPr lang="en-US" altLang="zh-CN" dirty="0" err="1" smtClean="0"/>
              <a:t>lfs</a:t>
            </a:r>
            <a:r>
              <a:rPr lang="en-US" altLang="zh-CN" dirty="0" smtClean="0"/>
              <a:t> </a:t>
            </a:r>
            <a:r>
              <a:rPr lang="en-US" altLang="zh-CN" dirty="0" err="1"/>
              <a:t>df</a:t>
            </a:r>
            <a:r>
              <a:rPr lang="en-US" altLang="zh-CN" dirty="0"/>
              <a:t> -h -p </a:t>
            </a:r>
            <a:r>
              <a:rPr lang="en-US" altLang="zh-CN" dirty="0" err="1"/>
              <a:t>pubfs.cmspool</a:t>
            </a:r>
            <a:r>
              <a:rPr lang="en-US" altLang="zh-CN" dirty="0"/>
              <a:t> /</a:t>
            </a:r>
            <a:r>
              <a:rPr lang="en-US" altLang="zh-CN" dirty="0" err="1"/>
              <a:t>publicfs</a:t>
            </a:r>
            <a:r>
              <a:rPr lang="en-US" altLang="zh-CN" dirty="0"/>
              <a:t> 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Tier3 CMS</a:t>
            </a:r>
            <a:r>
              <a:rPr lang="zh-CN" altLang="en-US" dirty="0" smtClean="0"/>
              <a:t>物理软件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该处软件是由</a:t>
            </a:r>
            <a:r>
              <a:rPr lang="en-US" altLang="zh-CN" dirty="0" smtClean="0"/>
              <a:t>CMS</a:t>
            </a:r>
            <a:r>
              <a:rPr lang="zh-CN" altLang="en-US" dirty="0" smtClean="0"/>
              <a:t>实验统一管理和维护，</a:t>
            </a:r>
            <a:r>
              <a:rPr lang="en-US" altLang="zh-CN" dirty="0" smtClean="0"/>
              <a:t>IHEP</a:t>
            </a:r>
            <a:r>
              <a:rPr lang="zh-CN" altLang="en-US" dirty="0" smtClean="0"/>
              <a:t>本地是只读</a:t>
            </a:r>
            <a:endParaRPr lang="en-US" altLang="zh-CN" dirty="0" smtClean="0"/>
          </a:p>
          <a:p>
            <a:pPr lvl="0"/>
            <a:r>
              <a:rPr lang="en-US" altLang="zh-CN" dirty="0" smtClean="0"/>
              <a:t>/</a:t>
            </a:r>
            <a:r>
              <a:rPr lang="en-US" altLang="zh-CN" dirty="0" err="1"/>
              <a:t>cvmfs</a:t>
            </a:r>
            <a:r>
              <a:rPr lang="en-US" altLang="zh-CN" dirty="0"/>
              <a:t>/cms.cern.ch/ </a:t>
            </a:r>
          </a:p>
          <a:p>
            <a:pPr lvl="1"/>
            <a:r>
              <a:rPr lang="zh-CN" altLang="zh-CN" dirty="0" smtClean="0"/>
              <a:t>从</a:t>
            </a:r>
            <a:r>
              <a:rPr lang="zh-CN" altLang="zh-CN" dirty="0"/>
              <a:t>所有的登录</a:t>
            </a:r>
            <a:r>
              <a:rPr lang="en-US" altLang="zh-CN" dirty="0"/>
              <a:t>/</a:t>
            </a:r>
            <a:r>
              <a:rPr lang="zh-CN" altLang="zh-CN" dirty="0"/>
              <a:t>计算节点都可以</a:t>
            </a:r>
            <a:r>
              <a:rPr lang="zh-CN" altLang="zh-CN" dirty="0" smtClean="0"/>
              <a:t>访问</a:t>
            </a:r>
            <a:endParaRPr lang="zh-CN" altLang="zh-CN" dirty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CMS Tier2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Tier2 </a:t>
            </a:r>
            <a:r>
              <a:rPr lang="zh-CN" altLang="en-US" dirty="0"/>
              <a:t>资源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Tier2</a:t>
            </a:r>
            <a:r>
              <a:rPr lang="zh-CN" altLang="en-US" dirty="0" smtClean="0"/>
              <a:t>资源是由</a:t>
            </a:r>
            <a:r>
              <a:rPr lang="en-US" altLang="zh-CN" dirty="0" smtClean="0"/>
              <a:t>CMS</a:t>
            </a:r>
            <a:r>
              <a:rPr lang="zh-CN" altLang="en-US" dirty="0" smtClean="0"/>
              <a:t>实验共享</a:t>
            </a:r>
            <a:endParaRPr lang="en-US" altLang="zh-CN" dirty="0" smtClean="0"/>
          </a:p>
          <a:p>
            <a:r>
              <a:rPr lang="zh-CN" altLang="en-US" dirty="0" smtClean="0"/>
              <a:t>计算资源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544</a:t>
            </a:r>
            <a:r>
              <a:rPr lang="zh-CN" altLang="en-US" dirty="0" smtClean="0"/>
              <a:t>个核</a:t>
            </a:r>
            <a:endParaRPr lang="en-US" altLang="zh-CN" dirty="0" smtClean="0"/>
          </a:p>
          <a:p>
            <a:r>
              <a:rPr lang="zh-CN" altLang="en-US" dirty="0" smtClean="0"/>
              <a:t>存储资源</a:t>
            </a:r>
            <a:endParaRPr lang="en-US" altLang="zh-CN" dirty="0" smtClean="0"/>
          </a:p>
          <a:p>
            <a:pPr lvl="1"/>
            <a:r>
              <a:rPr lang="en-GB" altLang="zh-CN" dirty="0"/>
              <a:t> </a:t>
            </a:r>
            <a:r>
              <a:rPr lang="en-GB" altLang="zh-CN" dirty="0" smtClean="0"/>
              <a:t>540</a:t>
            </a:r>
            <a:r>
              <a:rPr lang="en-US" altLang="zh-CN" dirty="0" smtClean="0"/>
              <a:t>TB</a:t>
            </a:r>
          </a:p>
          <a:p>
            <a:r>
              <a:rPr lang="zh-CN" altLang="en-US" dirty="0" smtClean="0"/>
              <a:t>软件位置：</a:t>
            </a:r>
            <a:endParaRPr lang="en-US" altLang="zh-CN" dirty="0" smtClean="0"/>
          </a:p>
          <a:p>
            <a:pPr lvl="0"/>
            <a:r>
              <a:rPr lang="en-US" altLang="zh-CN" dirty="0"/>
              <a:t>/</a:t>
            </a:r>
            <a:r>
              <a:rPr lang="en-US" altLang="zh-CN" dirty="0" err="1"/>
              <a:t>cvmfs</a:t>
            </a:r>
            <a:r>
              <a:rPr lang="en-US" altLang="zh-CN" dirty="0"/>
              <a:t>/cms.cern.ch/ </a:t>
            </a:r>
            <a:endParaRPr lang="zh-CN" altLang="zh-CN" dirty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Tier2 </a:t>
            </a:r>
            <a:r>
              <a:rPr lang="zh-CN" altLang="en-US" dirty="0" smtClean="0"/>
              <a:t>作业提交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1639720"/>
            <a:ext cx="5554960" cy="3437436"/>
          </a:xfrm>
        </p:spPr>
        <p:txBody>
          <a:bodyPr>
            <a:normAutofit lnSpcReduction="10000"/>
          </a:bodyPr>
          <a:lstStyle/>
          <a:p>
            <a:r>
              <a:rPr lang="en-US" altLang="zh-CN" sz="2400" dirty="0" smtClean="0"/>
              <a:t>UI: lxslc6, lxslc5, cmsui01</a:t>
            </a:r>
            <a:r>
              <a:rPr lang="zh-CN" altLang="en-US" sz="2400" dirty="0" smtClean="0"/>
              <a:t>以及任何支持</a:t>
            </a:r>
            <a:r>
              <a:rPr lang="en-US" altLang="zh-CN" sz="2400" dirty="0" smtClean="0"/>
              <a:t>CMS VO</a:t>
            </a:r>
            <a:r>
              <a:rPr lang="zh-CN" altLang="en-US" sz="2400" dirty="0" smtClean="0"/>
              <a:t>的登录结点</a:t>
            </a:r>
            <a:endParaRPr lang="zh-CN" altLang="zh-CN" sz="2400" dirty="0"/>
          </a:p>
          <a:p>
            <a:r>
              <a:rPr lang="en-US" altLang="zh-CN" sz="2400" dirty="0" err="1" smtClean="0"/>
              <a:t>Voms</a:t>
            </a:r>
            <a:r>
              <a:rPr lang="en-US" altLang="zh-CN" sz="2400" dirty="0" smtClean="0"/>
              <a:t>-proxy-</a:t>
            </a:r>
            <a:r>
              <a:rPr lang="en-US" altLang="zh-CN" sz="2400" dirty="0" err="1" smtClean="0"/>
              <a:t>init</a:t>
            </a:r>
            <a:r>
              <a:rPr lang="en-US" altLang="zh-CN" sz="2400" dirty="0" smtClean="0"/>
              <a:t> –</a:t>
            </a:r>
            <a:r>
              <a:rPr lang="en-US" altLang="zh-CN" sz="2400" dirty="0" err="1" smtClean="0"/>
              <a:t>voms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cms</a:t>
            </a:r>
            <a:endParaRPr lang="zh-CN" altLang="zh-CN" sz="2400" dirty="0"/>
          </a:p>
          <a:p>
            <a:r>
              <a:rPr lang="x-none" altLang="zh-CN" sz="2400" dirty="0"/>
              <a:t>source $VO_CMS_SW_DIR/cmsset_default.sh</a:t>
            </a:r>
            <a:endParaRPr lang="zh-CN" altLang="zh-CN" sz="2400" dirty="0"/>
          </a:p>
          <a:p>
            <a:r>
              <a:rPr lang="en-US" altLang="zh-CN" sz="2400" dirty="0"/>
              <a:t>source /</a:t>
            </a:r>
            <a:r>
              <a:rPr lang="en-US" altLang="zh-CN" sz="2400" dirty="0" err="1"/>
              <a:t>cvmfs</a:t>
            </a:r>
            <a:r>
              <a:rPr lang="en-US" altLang="zh-CN" sz="2400" dirty="0"/>
              <a:t>/cms.cern.ch/crab/crab.(c)</a:t>
            </a:r>
            <a:r>
              <a:rPr lang="en-US" altLang="zh-CN" sz="2400" dirty="0" err="1"/>
              <a:t>sh</a:t>
            </a:r>
            <a:endParaRPr lang="zh-CN" altLang="zh-CN" sz="2400" dirty="0"/>
          </a:p>
          <a:p>
            <a:r>
              <a:rPr lang="en-US" altLang="zh-CN" sz="2400" dirty="0"/>
              <a:t>crab submit [-c &lt;CRAB-configuration-file&gt;</a:t>
            </a:r>
            <a:endParaRPr lang="zh-CN" altLang="en-US" sz="2400" dirty="0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6012160" y="1724838"/>
            <a:ext cx="2520280" cy="2856290"/>
            <a:chOff x="4561" y="1271"/>
            <a:chExt cx="2380" cy="3698"/>
          </a:xfrm>
        </p:grpSpPr>
        <p:sp>
          <p:nvSpPr>
            <p:cNvPr id="5" name="Text Box 3"/>
            <p:cNvSpPr txBox="1">
              <a:spLocks noChangeArrowheads="1"/>
            </p:cNvSpPr>
            <p:nvPr/>
          </p:nvSpPr>
          <p:spPr bwMode="auto">
            <a:xfrm>
              <a:off x="4561" y="1271"/>
              <a:ext cx="2380" cy="5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Bef>
                  <a:spcPts val="500"/>
                </a:spcBef>
                <a:spcAft>
                  <a:spcPts val="800"/>
                </a:spcAft>
              </a:pPr>
              <a:r>
                <a:rPr lang="zh-CN" sz="1100" dirty="0" smtClean="0">
                  <a:effectLst/>
                  <a:latin typeface="Calibri"/>
                  <a:ea typeface="宋体"/>
                  <a:cs typeface="Times New Roman"/>
                </a:rPr>
                <a:t>登陆</a:t>
              </a:r>
              <a:r>
                <a:rPr lang="en-US" sz="1100" dirty="0" smtClean="0">
                  <a:effectLst/>
                  <a:latin typeface="Calibri"/>
                  <a:ea typeface="宋体"/>
                  <a:cs typeface="Times New Roman"/>
                </a:rPr>
                <a:t> </a:t>
              </a:r>
              <a:r>
                <a:rPr lang="en-US" sz="1100" dirty="0">
                  <a:effectLst/>
                  <a:latin typeface="Calibri"/>
                  <a:ea typeface="宋体"/>
                  <a:cs typeface="Times New Roman"/>
                </a:rPr>
                <a:t>UI</a:t>
              </a:r>
              <a:endParaRPr lang="zh-CN" sz="1100" dirty="0">
                <a:effectLst/>
                <a:latin typeface="Calibri"/>
                <a:ea typeface="宋体"/>
                <a:cs typeface="Times New Roman"/>
              </a:endParaRPr>
            </a:p>
          </p:txBody>
        </p:sp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4561" y="2063"/>
              <a:ext cx="2380" cy="5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Bef>
                  <a:spcPts val="500"/>
                </a:spcBef>
                <a:spcAft>
                  <a:spcPts val="800"/>
                </a:spcAft>
              </a:pPr>
              <a:r>
                <a:rPr lang="zh-CN" sz="1100">
                  <a:effectLst/>
                  <a:latin typeface="Calibri"/>
                  <a:ea typeface="宋体"/>
                  <a:cs typeface="Times New Roman"/>
                </a:rPr>
                <a:t>网格证书初始化</a:t>
              </a:r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4561" y="2867"/>
              <a:ext cx="2380" cy="5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Bef>
                  <a:spcPts val="50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/>
                  <a:ea typeface="宋体"/>
                  <a:cs typeface="Times New Roman"/>
                </a:rPr>
                <a:t>CMSSW</a:t>
              </a:r>
              <a:r>
                <a:rPr lang="zh-CN" sz="1100">
                  <a:effectLst/>
                  <a:latin typeface="Calibri"/>
                  <a:ea typeface="宋体"/>
                  <a:cs typeface="Times New Roman"/>
                </a:rPr>
                <a:t>环境初始化</a:t>
              </a:r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4561" y="3606"/>
              <a:ext cx="2380" cy="5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Bef>
                  <a:spcPts val="50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/>
                  <a:ea typeface="宋体"/>
                  <a:cs typeface="Times New Roman"/>
                </a:rPr>
                <a:t>Crab</a:t>
              </a:r>
              <a:r>
                <a:rPr lang="zh-CN" sz="1100">
                  <a:effectLst/>
                  <a:latin typeface="Calibri"/>
                  <a:ea typeface="宋体"/>
                  <a:cs typeface="Times New Roman"/>
                </a:rPr>
                <a:t>环境初始化</a:t>
              </a:r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4561" y="4450"/>
              <a:ext cx="2380" cy="5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Bef>
                  <a:spcPts val="50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/>
                  <a:ea typeface="宋体"/>
                  <a:cs typeface="Times New Roman"/>
                </a:rPr>
                <a:t>Crab</a:t>
              </a:r>
              <a:r>
                <a:rPr lang="zh-CN" sz="1100">
                  <a:effectLst/>
                  <a:latin typeface="Calibri"/>
                  <a:ea typeface="宋体"/>
                  <a:cs typeface="Times New Roman"/>
                </a:rPr>
                <a:t>命令作业提交</a:t>
              </a:r>
            </a:p>
          </p:txBody>
        </p:sp>
        <p:cxnSp>
          <p:nvCxnSpPr>
            <p:cNvPr id="10" name="AutoShape 8"/>
            <p:cNvCxnSpPr>
              <a:cxnSpLocks noChangeShapeType="1"/>
            </p:cNvCxnSpPr>
            <p:nvPr/>
          </p:nvCxnSpPr>
          <p:spPr bwMode="auto">
            <a:xfrm>
              <a:off x="5539" y="1790"/>
              <a:ext cx="13" cy="27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AutoShape 9"/>
            <p:cNvCxnSpPr>
              <a:cxnSpLocks noChangeShapeType="1"/>
            </p:cNvCxnSpPr>
            <p:nvPr/>
          </p:nvCxnSpPr>
          <p:spPr bwMode="auto">
            <a:xfrm>
              <a:off x="5552" y="2582"/>
              <a:ext cx="0" cy="28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AutoShape 10"/>
            <p:cNvCxnSpPr>
              <a:cxnSpLocks noChangeShapeType="1"/>
            </p:cNvCxnSpPr>
            <p:nvPr/>
          </p:nvCxnSpPr>
          <p:spPr bwMode="auto">
            <a:xfrm>
              <a:off x="5552" y="3386"/>
              <a:ext cx="0" cy="22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AutoShape 11"/>
            <p:cNvCxnSpPr>
              <a:cxnSpLocks noChangeShapeType="1"/>
            </p:cNvCxnSpPr>
            <p:nvPr/>
          </p:nvCxnSpPr>
          <p:spPr bwMode="auto">
            <a:xfrm>
              <a:off x="5552" y="4125"/>
              <a:ext cx="0" cy="32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2" name="TextBox 21"/>
          <p:cNvSpPr txBox="1"/>
          <p:nvPr/>
        </p:nvSpPr>
        <p:spPr>
          <a:xfrm>
            <a:off x="251520" y="5373216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具体的</a:t>
            </a:r>
            <a:r>
              <a:rPr lang="en-US" altLang="zh-CN" dirty="0" smtClean="0"/>
              <a:t>CMSSW</a:t>
            </a:r>
            <a:r>
              <a:rPr lang="zh-CN" altLang="en-US" dirty="0" smtClean="0"/>
              <a:t>的配置和</a:t>
            </a:r>
            <a:r>
              <a:rPr lang="en-US" altLang="zh-CN" dirty="0" smtClean="0"/>
              <a:t>crab</a:t>
            </a:r>
            <a:r>
              <a:rPr lang="zh-CN" altLang="en-US" dirty="0" smtClean="0"/>
              <a:t>命令可参考：</a:t>
            </a:r>
            <a:endParaRPr lang="en-US" altLang="zh-CN" dirty="0" smtClean="0"/>
          </a:p>
          <a:p>
            <a:r>
              <a:rPr lang="en-US" altLang="zh-CN" dirty="0"/>
              <a:t>https://twiki.cern.ch/twiki/bin/view/CMSPublic/WorkBookCRAB3Tutorial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Tier2</a:t>
            </a:r>
            <a:r>
              <a:rPr lang="zh-CN" altLang="en-US" dirty="0" smtClean="0"/>
              <a:t>的存储使用</a:t>
            </a:r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4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dirty="0" smtClean="0"/>
              <a:t>网格存储</a:t>
            </a:r>
            <a:r>
              <a:rPr lang="en-US" altLang="zh-CN" dirty="0" smtClean="0"/>
              <a:t>SE</a:t>
            </a:r>
          </a:p>
          <a:p>
            <a:pPr lvl="1"/>
            <a:r>
              <a:rPr lang="zh-CN" altLang="en-US" dirty="0" smtClean="0"/>
              <a:t>与本地存储最大不同：网格存储可以实现与远程网格存储进行安全方便的数据传输</a:t>
            </a:r>
            <a:endParaRPr lang="en-US" altLang="zh-CN" dirty="0" smtClean="0"/>
          </a:p>
          <a:p>
            <a:r>
              <a:rPr lang="en-US" altLang="zh-CN" dirty="0" smtClean="0"/>
              <a:t>SE</a:t>
            </a:r>
            <a:r>
              <a:rPr lang="zh-CN" altLang="zh-CN" dirty="0" smtClean="0"/>
              <a:t>服务器</a:t>
            </a:r>
            <a:r>
              <a:rPr lang="zh-CN" altLang="zh-CN" dirty="0"/>
              <a:t>：</a:t>
            </a:r>
            <a:r>
              <a:rPr lang="en-US" altLang="zh-CN" dirty="0"/>
              <a:t>srm.ihep.ac.cn</a:t>
            </a:r>
            <a:endParaRPr lang="zh-CN" altLang="zh-CN" dirty="0"/>
          </a:p>
          <a:p>
            <a:r>
              <a:rPr lang="zh-CN" altLang="en-US" dirty="0" smtClean="0"/>
              <a:t>数据目录在登录节点可读：</a:t>
            </a:r>
            <a:r>
              <a:rPr lang="en-US" altLang="zh-CN" dirty="0" smtClean="0"/>
              <a:t>/</a:t>
            </a:r>
            <a:r>
              <a:rPr lang="en-US" altLang="zh-CN" dirty="0" err="1" smtClean="0"/>
              <a:t>pnfs</a:t>
            </a:r>
            <a:r>
              <a:rPr lang="en-US" altLang="zh-CN" dirty="0" smtClean="0"/>
              <a:t>/ihep.ac.cn/data/</a:t>
            </a:r>
            <a:r>
              <a:rPr lang="en-US" altLang="zh-CN" dirty="0" err="1" smtClean="0"/>
              <a:t>cms</a:t>
            </a:r>
            <a:r>
              <a:rPr lang="en-US" altLang="zh-CN" dirty="0" smtClean="0"/>
              <a:t>/</a:t>
            </a:r>
          </a:p>
          <a:p>
            <a:r>
              <a:rPr lang="zh-CN" altLang="en-US" dirty="0" smtClean="0"/>
              <a:t>可通过</a:t>
            </a:r>
            <a:r>
              <a:rPr lang="en-US" altLang="zh-CN" dirty="0" smtClean="0"/>
              <a:t>SRM</a:t>
            </a:r>
            <a:r>
              <a:rPr lang="zh-CN" altLang="en-US" dirty="0" smtClean="0"/>
              <a:t>命令进行目录和文件操作</a:t>
            </a:r>
            <a:endParaRPr lang="en-US" altLang="zh-CN" dirty="0" smtClean="0"/>
          </a:p>
          <a:p>
            <a:pPr lvl="1"/>
            <a:r>
              <a:rPr lang="en-US" altLang="zh-CN" dirty="0" err="1" smtClean="0"/>
              <a:t>srmls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srmmkdir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srmrm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srmrmdir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srmcp</a:t>
            </a:r>
            <a:endParaRPr lang="en-US" altLang="zh-CN" dirty="0" smtClean="0"/>
          </a:p>
          <a:p>
            <a:pPr lvl="1"/>
            <a:r>
              <a:rPr lang="en-US" altLang="zh-CN" dirty="0" err="1"/>
              <a:t>s</a:t>
            </a:r>
            <a:r>
              <a:rPr lang="en-US" altLang="zh-CN" dirty="0" err="1" smtClean="0"/>
              <a:t>rmls</a:t>
            </a:r>
            <a:r>
              <a:rPr lang="en-US" altLang="zh-CN" dirty="0" smtClean="0"/>
              <a:t> srm://srm.ihep.ac.cn:8443/pnfs/ihep.ac.cn/data/cms</a:t>
            </a:r>
            <a:endParaRPr lang="zh-CN" altLang="zh-CN" dirty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Tier2</a:t>
            </a:r>
            <a:r>
              <a:rPr lang="zh-CN" altLang="en-US" dirty="0" smtClean="0"/>
              <a:t>的传输使用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CN" altLang="en-US" dirty="0" smtClean="0"/>
              <a:t>网格传输系统</a:t>
            </a:r>
            <a:r>
              <a:rPr lang="en-US" altLang="zh-CN" dirty="0" err="1" smtClean="0"/>
              <a:t>PhEDEx</a:t>
            </a:r>
            <a:r>
              <a:rPr lang="en-US" altLang="zh-CN" dirty="0" smtClean="0"/>
              <a:t>, </a:t>
            </a:r>
            <a:r>
              <a:rPr lang="zh-CN" altLang="zh-CN" dirty="0" smtClean="0"/>
              <a:t>是</a:t>
            </a:r>
            <a:r>
              <a:rPr lang="en-US" altLang="zh-CN" dirty="0"/>
              <a:t>CMS</a:t>
            </a:r>
            <a:r>
              <a:rPr lang="zh-CN" altLang="zh-CN" dirty="0"/>
              <a:t>数据集传输系统</a:t>
            </a:r>
            <a:r>
              <a:rPr lang="zh-CN" altLang="zh-CN" dirty="0" smtClean="0"/>
              <a:t>，</a:t>
            </a:r>
            <a:r>
              <a:rPr lang="zh-CN" altLang="en-US" dirty="0" smtClean="0"/>
              <a:t>与</a:t>
            </a:r>
            <a:r>
              <a:rPr lang="en-US" altLang="zh-CN" dirty="0" smtClean="0"/>
              <a:t>CMS</a:t>
            </a:r>
            <a:r>
              <a:rPr lang="zh-CN" altLang="en-US" dirty="0" smtClean="0"/>
              <a:t>其他网格站点进行大规模数据传输</a:t>
            </a:r>
            <a:endParaRPr lang="en-US" altLang="zh-CN" dirty="0" smtClean="0"/>
          </a:p>
          <a:p>
            <a:r>
              <a:rPr lang="zh-CN" altLang="en-US" dirty="0"/>
              <a:t>网格传输是基于网格</a:t>
            </a:r>
            <a:r>
              <a:rPr lang="zh-CN" altLang="en-US" dirty="0" smtClean="0"/>
              <a:t>存储系统</a:t>
            </a:r>
            <a:r>
              <a:rPr lang="en-US" altLang="zh-CN" dirty="0" smtClean="0"/>
              <a:t> </a:t>
            </a:r>
            <a:endParaRPr lang="zh-CN" altLang="zh-CN" dirty="0"/>
          </a:p>
          <a:p>
            <a:r>
              <a:rPr lang="en-US" altLang="zh-CN" dirty="0" smtClean="0"/>
              <a:t>CMS</a:t>
            </a:r>
            <a:r>
              <a:rPr lang="zh-CN" altLang="zh-CN" dirty="0"/>
              <a:t>用户可以通过</a:t>
            </a:r>
            <a:r>
              <a:rPr lang="en-US" altLang="zh-CN" dirty="0" err="1"/>
              <a:t>PhEDEx</a:t>
            </a:r>
            <a:r>
              <a:rPr lang="zh-CN" altLang="zh-CN" dirty="0"/>
              <a:t>页面进行数据集传输申请、删除申请以及传输监控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pPr lvl="0"/>
            <a:r>
              <a:rPr lang="zh-CN" altLang="zh-CN" dirty="0" smtClean="0"/>
              <a:t>注意</a:t>
            </a:r>
            <a:r>
              <a:rPr lang="zh-CN" altLang="zh-CN" dirty="0"/>
              <a:t>事项：</a:t>
            </a:r>
          </a:p>
          <a:p>
            <a:pPr lvl="1"/>
            <a:r>
              <a:rPr lang="zh-CN" altLang="zh-CN" dirty="0"/>
              <a:t>所有传输申请只能基于数据集，而不能用于单个文件的传输。</a:t>
            </a:r>
          </a:p>
          <a:p>
            <a:pPr lvl="1"/>
            <a:r>
              <a:rPr lang="zh-CN" altLang="zh-CN" dirty="0"/>
              <a:t>在进行申请操作之前，用户需要将自己的个人网格证书装载到浏览器。具体操作时</a:t>
            </a:r>
            <a:r>
              <a:rPr lang="en-US" altLang="zh-CN" dirty="0" err="1"/>
              <a:t>PhEDEx</a:t>
            </a:r>
            <a:r>
              <a:rPr lang="zh-CN" altLang="zh-CN" dirty="0"/>
              <a:t>将使用浏览器中的网格证书对用户进行身份识别。只有加入</a:t>
            </a:r>
            <a:r>
              <a:rPr lang="en-US" altLang="zh-CN" dirty="0"/>
              <a:t>CMS VO</a:t>
            </a:r>
            <a:r>
              <a:rPr lang="zh-CN" altLang="zh-CN" dirty="0"/>
              <a:t>的用户证书才能有权限进行相关操作。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7685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Tier2</a:t>
            </a:r>
            <a:r>
              <a:rPr lang="zh-CN" altLang="en-US" dirty="0" smtClean="0"/>
              <a:t>的传输使用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zh-CN" altLang="zh-CN" dirty="0"/>
              <a:t>传输申请</a:t>
            </a:r>
          </a:p>
          <a:p>
            <a:pPr lvl="1"/>
            <a:r>
              <a:rPr lang="en-US" altLang="zh-CN" u="sng" dirty="0" smtClean="0">
                <a:hlinkClick r:id="rId2"/>
              </a:rPr>
              <a:t>https</a:t>
            </a:r>
            <a:r>
              <a:rPr lang="en-US" altLang="zh-CN" u="sng" dirty="0">
                <a:hlinkClick r:id="rId2"/>
              </a:rPr>
              <a:t>://cmsweb.cern.ch/phedex/prod/Request::Create?type=xfer</a:t>
            </a:r>
            <a:endParaRPr lang="zh-CN" altLang="zh-CN" dirty="0"/>
          </a:p>
          <a:p>
            <a:pPr lvl="1"/>
            <a:r>
              <a:rPr lang="en-US" altLang="zh-CN" dirty="0" smtClean="0"/>
              <a:t>Data </a:t>
            </a:r>
            <a:r>
              <a:rPr lang="en-US" altLang="zh-CN" dirty="0"/>
              <a:t>Item:</a:t>
            </a:r>
            <a:r>
              <a:rPr lang="zh-CN" altLang="zh-CN" dirty="0"/>
              <a:t>所需要传输的数据集</a:t>
            </a:r>
          </a:p>
          <a:p>
            <a:pPr lvl="1"/>
            <a:r>
              <a:rPr lang="en-US" altLang="zh-CN" dirty="0" smtClean="0"/>
              <a:t>Destination</a:t>
            </a:r>
            <a:r>
              <a:rPr lang="zh-CN" altLang="zh-CN" dirty="0"/>
              <a:t>：所需要传输到的目的地（</a:t>
            </a:r>
            <a:r>
              <a:rPr lang="en-US" altLang="zh-CN" dirty="0"/>
              <a:t>T2_CN_Beijing</a:t>
            </a:r>
            <a:r>
              <a:rPr lang="zh-CN" altLang="zh-CN" dirty="0"/>
              <a:t>）</a:t>
            </a:r>
          </a:p>
          <a:p>
            <a:pPr lvl="0"/>
            <a:r>
              <a:rPr lang="zh-CN" altLang="zh-CN" dirty="0" smtClean="0"/>
              <a:t>查看</a:t>
            </a:r>
            <a:r>
              <a:rPr lang="zh-CN" altLang="zh-CN" dirty="0"/>
              <a:t>传输状态</a:t>
            </a:r>
          </a:p>
          <a:p>
            <a:pPr lvl="1"/>
            <a:r>
              <a:rPr lang="en-US" altLang="zh-CN" u="sng" dirty="0">
                <a:hlinkClick r:id="rId3"/>
              </a:rPr>
              <a:t>https://cmsweb.cern.ch/phedex/prod/Data::</a:t>
            </a:r>
            <a:r>
              <a:rPr lang="en-US" altLang="zh-CN" u="sng" dirty="0" smtClean="0">
                <a:hlinkClick r:id="rId3"/>
              </a:rPr>
              <a:t>Subscriptions#state=create_since%3D1441783541%3Bnode%3DT2_CN_Beijing</a:t>
            </a:r>
            <a:endParaRPr lang="en-US" altLang="zh-CN" u="sng" dirty="0" smtClean="0"/>
          </a:p>
          <a:p>
            <a:r>
              <a:rPr lang="zh-CN" altLang="zh-CN" dirty="0" smtClean="0"/>
              <a:t>删除</a:t>
            </a:r>
            <a:r>
              <a:rPr lang="zh-CN" altLang="zh-CN" dirty="0" smtClean="0"/>
              <a:t>申请</a:t>
            </a:r>
            <a:endParaRPr lang="en-US" altLang="zh-CN" dirty="0"/>
          </a:p>
          <a:p>
            <a:pPr lvl="1"/>
            <a:r>
              <a:rPr lang="zh-CN" altLang="en-US" dirty="0" smtClean="0"/>
              <a:t>网格数据</a:t>
            </a:r>
            <a:r>
              <a:rPr lang="zh-CN" altLang="en-US" dirty="0" smtClean="0"/>
              <a:t>包含了在</a:t>
            </a:r>
            <a:r>
              <a:rPr lang="en-US" altLang="zh-CN" dirty="0" smtClean="0"/>
              <a:t>DBS</a:t>
            </a:r>
            <a:r>
              <a:rPr lang="zh-CN" altLang="en-US" dirty="0" smtClean="0"/>
              <a:t>注册的</a:t>
            </a:r>
            <a:r>
              <a:rPr lang="zh-CN" altLang="zh-CN" dirty="0" smtClean="0"/>
              <a:t>元数据</a:t>
            </a:r>
            <a:r>
              <a:rPr lang="zh-CN" altLang="en-US" dirty="0" smtClean="0"/>
              <a:t>以及存储</a:t>
            </a:r>
            <a:r>
              <a:rPr lang="en-US" altLang="zh-CN" dirty="0" smtClean="0"/>
              <a:t>SE</a:t>
            </a:r>
            <a:r>
              <a:rPr lang="zh-CN" altLang="zh-CN" dirty="0" smtClean="0"/>
              <a:t>的物理数据</a:t>
            </a:r>
            <a:r>
              <a:rPr lang="zh-CN" altLang="en-US" dirty="0" smtClean="0"/>
              <a:t>，因此删除的时候</a:t>
            </a:r>
            <a:endParaRPr lang="zh-CN" altLang="zh-CN" dirty="0" smtClean="0"/>
          </a:p>
          <a:p>
            <a:pPr lvl="1"/>
            <a:r>
              <a:rPr lang="en-US" altLang="zh-CN" u="sng" dirty="0" smtClean="0">
                <a:hlinkClick r:id="rId4"/>
              </a:rPr>
              <a:t>https://cmsweb.cern.ch/phedex/prod/Request::Create?type=delete</a:t>
            </a:r>
            <a:endParaRPr lang="zh-CN" altLang="zh-CN" dirty="0" smtClean="0"/>
          </a:p>
          <a:p>
            <a:pPr lvl="1"/>
            <a:r>
              <a:rPr lang="en-US" altLang="zh-CN" dirty="0" smtClean="0"/>
              <a:t>Data </a:t>
            </a:r>
            <a:r>
              <a:rPr lang="en-US" altLang="zh-CN" dirty="0"/>
              <a:t>Item: </a:t>
            </a:r>
            <a:r>
              <a:rPr lang="zh-CN" altLang="zh-CN" dirty="0"/>
              <a:t>所要删除的数据集</a:t>
            </a:r>
          </a:p>
          <a:p>
            <a:pPr lvl="1"/>
            <a:r>
              <a:rPr lang="en-US" altLang="zh-CN" dirty="0"/>
              <a:t>Destination</a:t>
            </a:r>
            <a:r>
              <a:rPr lang="zh-CN" altLang="zh-CN" dirty="0"/>
              <a:t>：所要删除的数据集所在的</a:t>
            </a:r>
            <a:r>
              <a:rPr lang="zh-CN" altLang="zh-CN" dirty="0" smtClean="0"/>
              <a:t>站点</a:t>
            </a:r>
            <a:endParaRPr lang="zh-CN" altLang="zh-CN" dirty="0"/>
          </a:p>
        </p:txBody>
      </p:sp>
    </p:spTree>
    <p:extLst>
      <p:ext uri="{BB962C8B-B14F-4D97-AF65-F5344CB8AC3E}">
        <p14:creationId xmlns:p14="http://schemas.microsoft.com/office/powerpoint/2010/main" val="25108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内容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网格证书申请和</a:t>
            </a:r>
            <a:r>
              <a:rPr lang="en-US" altLang="zh-CN" dirty="0" smtClean="0"/>
              <a:t>VO</a:t>
            </a:r>
            <a:r>
              <a:rPr lang="zh-CN" altLang="en-US" dirty="0" smtClean="0"/>
              <a:t>的加入</a:t>
            </a:r>
            <a:endParaRPr lang="en-US" altLang="zh-CN" dirty="0" smtClean="0"/>
          </a:p>
          <a:p>
            <a:r>
              <a:rPr lang="en-US" altLang="zh-CN" dirty="0" smtClean="0"/>
              <a:t>CMS Tier3 </a:t>
            </a:r>
            <a:r>
              <a:rPr lang="zh-CN" altLang="en-US" dirty="0" smtClean="0"/>
              <a:t>和</a:t>
            </a:r>
            <a:r>
              <a:rPr lang="en-US" altLang="zh-CN" dirty="0"/>
              <a:t> </a:t>
            </a:r>
            <a:r>
              <a:rPr lang="en-US" altLang="zh-CN" dirty="0" smtClean="0"/>
              <a:t>Tier2</a:t>
            </a:r>
          </a:p>
          <a:p>
            <a:r>
              <a:rPr lang="en-US" altLang="zh-CN" dirty="0" smtClean="0"/>
              <a:t>Atlas Tier3</a:t>
            </a:r>
            <a:r>
              <a:rPr lang="zh-CN" altLang="en-US" dirty="0"/>
              <a:t> </a:t>
            </a:r>
            <a:r>
              <a:rPr lang="zh-CN" altLang="en-US" dirty="0" smtClean="0"/>
              <a:t>和 </a:t>
            </a:r>
            <a:r>
              <a:rPr lang="en-US" altLang="zh-CN" dirty="0" smtClean="0"/>
              <a:t>Tier2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727005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传输申请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702" y="1340768"/>
            <a:ext cx="8877300" cy="5366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496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zh-CN" altLang="zh-CN" dirty="0"/>
              <a:t>查看传输状态</a:t>
            </a:r>
            <a:br>
              <a:rPr lang="zh-CN" altLang="zh-CN" dirty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525" y="1556792"/>
            <a:ext cx="8486775" cy="470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54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查看传输状态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340768"/>
            <a:ext cx="5372100" cy="531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2320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删除申请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" y="1038225"/>
            <a:ext cx="8943975" cy="478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129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ATLAS Tier3 </a:t>
            </a:r>
            <a:endParaRPr lang="zh-CN" altLang="en-US" dirty="0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altLang="zh-CN" dirty="0" smtClean="0"/>
              <a:t>ATLAS Tier3</a:t>
            </a:r>
            <a:r>
              <a:rPr lang="zh-CN" altLang="en-US" dirty="0" smtClean="0"/>
              <a:t>资源包括登录节点，计算，存储，软件</a:t>
            </a:r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Tier3 </a:t>
            </a:r>
            <a:r>
              <a:rPr lang="zh-CN" altLang="en-US" dirty="0" smtClean="0"/>
              <a:t>登录节点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IHEP</a:t>
            </a:r>
            <a:r>
              <a:rPr lang="zh-CN" altLang="en-US" dirty="0" smtClean="0"/>
              <a:t>公用登录节点（位于外网）</a:t>
            </a:r>
            <a:endParaRPr lang="en-US" altLang="zh-CN" dirty="0" smtClean="0"/>
          </a:p>
          <a:p>
            <a:pPr lvl="1"/>
            <a:r>
              <a:rPr lang="en-US" altLang="zh-CN" dirty="0"/>
              <a:t>lxslc5.ihep.ac.cn</a:t>
            </a:r>
            <a:r>
              <a:rPr lang="zh-CN" altLang="zh-CN" dirty="0"/>
              <a:t>（</a:t>
            </a:r>
            <a:r>
              <a:rPr lang="en-US" altLang="zh-CN" dirty="0" smtClean="0"/>
              <a:t>SL5</a:t>
            </a:r>
            <a:r>
              <a:rPr lang="zh-CN" altLang="zh-CN" dirty="0"/>
              <a:t>系统，</a:t>
            </a:r>
            <a:r>
              <a:rPr lang="en-US" altLang="zh-CN" dirty="0" smtClean="0"/>
              <a:t>14</a:t>
            </a:r>
            <a:r>
              <a:rPr lang="zh-CN" altLang="zh-CN" dirty="0" smtClean="0"/>
              <a:t>个</a:t>
            </a:r>
            <a:r>
              <a:rPr lang="zh-CN" altLang="zh-CN" dirty="0"/>
              <a:t>结点）</a:t>
            </a:r>
          </a:p>
          <a:p>
            <a:pPr lvl="1"/>
            <a:r>
              <a:rPr lang="en-US" altLang="zh-CN" dirty="0"/>
              <a:t>l</a:t>
            </a:r>
            <a:r>
              <a:rPr lang="en-US" altLang="zh-CN" dirty="0" smtClean="0"/>
              <a:t>xslc6.ihep.ac.cn </a:t>
            </a:r>
            <a:r>
              <a:rPr lang="zh-CN" altLang="zh-CN" dirty="0"/>
              <a:t>（</a:t>
            </a:r>
            <a:r>
              <a:rPr lang="en-US" altLang="zh-CN" dirty="0" smtClean="0"/>
              <a:t>SL6</a:t>
            </a:r>
            <a:r>
              <a:rPr lang="zh-CN" altLang="zh-CN" dirty="0"/>
              <a:t>系统</a:t>
            </a:r>
            <a:r>
              <a:rPr lang="zh-CN" altLang="zh-CN" dirty="0" smtClean="0"/>
              <a:t>，</a:t>
            </a:r>
            <a:r>
              <a:rPr lang="en-US" altLang="zh-CN" dirty="0" smtClean="0"/>
              <a:t>16</a:t>
            </a:r>
            <a:r>
              <a:rPr lang="zh-CN" altLang="zh-CN" dirty="0" smtClean="0"/>
              <a:t>个</a:t>
            </a:r>
            <a:r>
              <a:rPr lang="zh-CN" altLang="zh-CN" dirty="0"/>
              <a:t>节点）</a:t>
            </a:r>
          </a:p>
          <a:p>
            <a:r>
              <a:rPr lang="en-GB" altLang="zh-CN" dirty="0"/>
              <a:t>ATLAS</a:t>
            </a:r>
            <a:r>
              <a:rPr lang="zh-CN" altLang="zh-CN" dirty="0"/>
              <a:t>专用登录结点</a:t>
            </a:r>
          </a:p>
          <a:p>
            <a:pPr lvl="1"/>
            <a:r>
              <a:rPr lang="en-US" altLang="zh-CN" dirty="0"/>
              <a:t>atlasui01.ihep.ac.cn</a:t>
            </a:r>
            <a:r>
              <a:rPr lang="zh-CN" altLang="zh-CN" dirty="0"/>
              <a:t>（</a:t>
            </a:r>
            <a:r>
              <a:rPr lang="en-US" altLang="zh-CN" dirty="0" smtClean="0"/>
              <a:t>SL5</a:t>
            </a:r>
            <a:r>
              <a:rPr lang="zh-CN" altLang="zh-CN" dirty="0"/>
              <a:t>系统，</a:t>
            </a:r>
            <a:r>
              <a:rPr lang="en-US" altLang="zh-CN" dirty="0"/>
              <a:t>1</a:t>
            </a:r>
            <a:r>
              <a:rPr lang="zh-CN" altLang="zh-CN" dirty="0"/>
              <a:t>个结点</a:t>
            </a:r>
            <a:r>
              <a:rPr lang="zh-CN" altLang="zh-CN" dirty="0" smtClean="0"/>
              <a:t>，</a:t>
            </a:r>
            <a:r>
              <a:rPr lang="zh-CN" altLang="en-US" dirty="0" smtClean="0"/>
              <a:t>外</a:t>
            </a:r>
            <a:r>
              <a:rPr lang="zh-CN" altLang="zh-CN" dirty="0" smtClean="0"/>
              <a:t>网</a:t>
            </a:r>
            <a:r>
              <a:rPr lang="zh-CN" altLang="zh-CN" dirty="0"/>
              <a:t>）</a:t>
            </a:r>
          </a:p>
          <a:p>
            <a:pPr lvl="1"/>
            <a:r>
              <a:rPr lang="en-US" altLang="zh-CN" dirty="0"/>
              <a:t>atlasui03.ihep.ac.cn</a:t>
            </a:r>
            <a:r>
              <a:rPr lang="zh-CN" altLang="zh-CN" dirty="0"/>
              <a:t>（</a:t>
            </a:r>
            <a:r>
              <a:rPr lang="en-US" altLang="zh-CN" dirty="0" smtClean="0"/>
              <a:t>SL5</a:t>
            </a:r>
            <a:r>
              <a:rPr lang="zh-CN" altLang="zh-CN" dirty="0"/>
              <a:t>系统，</a:t>
            </a:r>
            <a:r>
              <a:rPr lang="en-US" altLang="zh-CN" dirty="0"/>
              <a:t>1</a:t>
            </a:r>
            <a:r>
              <a:rPr lang="zh-CN" altLang="zh-CN" dirty="0"/>
              <a:t>个结点</a:t>
            </a:r>
            <a:r>
              <a:rPr lang="zh-CN" altLang="zh-CN" dirty="0" smtClean="0"/>
              <a:t>，</a:t>
            </a:r>
            <a:r>
              <a:rPr lang="zh-CN" altLang="en-US" dirty="0" smtClean="0"/>
              <a:t>内</a:t>
            </a:r>
            <a:r>
              <a:rPr lang="zh-CN" altLang="zh-CN" dirty="0" smtClean="0"/>
              <a:t>网</a:t>
            </a:r>
            <a:r>
              <a:rPr lang="zh-CN" altLang="zh-CN" dirty="0"/>
              <a:t>）</a:t>
            </a:r>
          </a:p>
          <a:p>
            <a:pPr lvl="1"/>
            <a:r>
              <a:rPr lang="en-US" altLang="zh-CN" dirty="0"/>
              <a:t>atlasui04.ihep.ac.cn-atlasui06.ihep.ac.cn </a:t>
            </a:r>
            <a:r>
              <a:rPr lang="zh-CN" altLang="zh-CN" dirty="0"/>
              <a:t>（</a:t>
            </a:r>
            <a:r>
              <a:rPr lang="en-US" altLang="zh-CN" dirty="0" smtClean="0"/>
              <a:t>SL6</a:t>
            </a:r>
            <a:r>
              <a:rPr lang="zh-CN" altLang="zh-CN" dirty="0"/>
              <a:t>系统</a:t>
            </a:r>
            <a:r>
              <a:rPr lang="zh-CN" altLang="zh-CN" dirty="0" smtClean="0"/>
              <a:t>，</a:t>
            </a:r>
            <a:r>
              <a:rPr lang="en-US" altLang="zh-CN" dirty="0" smtClean="0"/>
              <a:t>3</a:t>
            </a:r>
            <a:r>
              <a:rPr lang="zh-CN" altLang="zh-CN" dirty="0" smtClean="0"/>
              <a:t>个</a:t>
            </a:r>
            <a:r>
              <a:rPr lang="zh-CN" altLang="zh-CN" dirty="0"/>
              <a:t>节点</a:t>
            </a:r>
            <a:r>
              <a:rPr lang="zh-CN" altLang="zh-CN" dirty="0" smtClean="0"/>
              <a:t>，</a:t>
            </a:r>
            <a:r>
              <a:rPr lang="zh-CN" altLang="en-US" dirty="0" smtClean="0"/>
              <a:t>内</a:t>
            </a:r>
            <a:r>
              <a:rPr lang="zh-CN" altLang="zh-CN" dirty="0" smtClean="0"/>
              <a:t>网</a:t>
            </a:r>
            <a:r>
              <a:rPr lang="zh-CN" altLang="zh-CN" dirty="0"/>
              <a:t>）</a:t>
            </a: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登录节点使用规范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 smtClean="0"/>
              <a:t>登录节点对用户的资源使用进行了限制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使用 </a:t>
            </a:r>
            <a:r>
              <a:rPr lang="en-US" altLang="zh-CN" dirty="0" err="1" smtClean="0">
                <a:solidFill>
                  <a:srgbClr val="FF0000"/>
                </a:solidFill>
              </a:rPr>
              <a:t>ulimit</a:t>
            </a:r>
            <a:r>
              <a:rPr lang="en-US" altLang="zh-CN" dirty="0" smtClean="0">
                <a:solidFill>
                  <a:srgbClr val="FF0000"/>
                </a:solidFill>
              </a:rPr>
              <a:t> –a </a:t>
            </a:r>
            <a:r>
              <a:rPr lang="zh-CN" altLang="en-US" dirty="0" smtClean="0"/>
              <a:t>命令可以查看用户限制</a:t>
            </a:r>
            <a:endParaRPr lang="en-US" altLang="zh-CN" dirty="0" smtClean="0"/>
          </a:p>
          <a:p>
            <a:pPr lvl="2"/>
            <a:r>
              <a:rPr lang="en-US" altLang="zh-CN" dirty="0" err="1" smtClean="0"/>
              <a:t>cpu</a:t>
            </a:r>
            <a:r>
              <a:rPr lang="en-US" altLang="zh-CN" dirty="0" smtClean="0"/>
              <a:t> time               (seconds, -t) 2700</a:t>
            </a:r>
          </a:p>
          <a:p>
            <a:pPr lvl="2"/>
            <a:r>
              <a:rPr lang="en-US" altLang="zh-CN" dirty="0" smtClean="0"/>
              <a:t>max user processes              (-u) 200</a:t>
            </a:r>
          </a:p>
          <a:p>
            <a:pPr lvl="2"/>
            <a:r>
              <a:rPr lang="en-US" altLang="zh-CN" dirty="0" smtClean="0"/>
              <a:t>virtual memory          (</a:t>
            </a:r>
            <a:r>
              <a:rPr lang="en-US" altLang="zh-CN" dirty="0" err="1" smtClean="0"/>
              <a:t>kbytes</a:t>
            </a:r>
            <a:r>
              <a:rPr lang="en-US" altLang="zh-CN" dirty="0" smtClean="0"/>
              <a:t>, -v) 500000</a:t>
            </a:r>
          </a:p>
          <a:p>
            <a:pPr lvl="2"/>
            <a:r>
              <a:rPr lang="en-US" altLang="zh-CN" dirty="0" smtClean="0"/>
              <a:t>max memory size         (</a:t>
            </a:r>
            <a:r>
              <a:rPr lang="en-US" altLang="zh-CN" dirty="0" err="1" smtClean="0"/>
              <a:t>kbytes</a:t>
            </a:r>
            <a:r>
              <a:rPr lang="en-US" altLang="zh-CN" dirty="0" smtClean="0"/>
              <a:t>, -m) 4194304</a:t>
            </a:r>
          </a:p>
          <a:p>
            <a:pPr lvl="1"/>
            <a:r>
              <a:rPr lang="en-US" altLang="zh-CN" dirty="0" err="1"/>
              <a:t>c</a:t>
            </a:r>
            <a:r>
              <a:rPr lang="en-US" altLang="zh-CN" dirty="0" err="1" smtClean="0"/>
              <a:t>pu</a:t>
            </a:r>
            <a:r>
              <a:rPr lang="en-US" altLang="zh-CN" dirty="0" smtClean="0"/>
              <a:t> time </a:t>
            </a:r>
            <a:r>
              <a:rPr lang="zh-CN" altLang="en-US" dirty="0" smtClean="0"/>
              <a:t>单个进程的最长</a:t>
            </a:r>
            <a:r>
              <a:rPr lang="en-US" altLang="zh-CN" dirty="0" smtClean="0"/>
              <a:t>CPU</a:t>
            </a:r>
            <a:r>
              <a:rPr lang="zh-CN" altLang="en-US" dirty="0" smtClean="0"/>
              <a:t>时间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max user processes, </a:t>
            </a:r>
            <a:r>
              <a:rPr lang="zh-CN" altLang="en-US" dirty="0" smtClean="0"/>
              <a:t>单个用户最多运行的进程数目</a:t>
            </a:r>
            <a:endParaRPr lang="en-US" altLang="zh-CN" dirty="0" smtClean="0"/>
          </a:p>
          <a:p>
            <a:pPr lvl="1"/>
            <a:r>
              <a:rPr lang="en-US" altLang="zh-CN" dirty="0"/>
              <a:t>v</a:t>
            </a:r>
            <a:r>
              <a:rPr lang="en-US" altLang="zh-CN" dirty="0" smtClean="0"/>
              <a:t>irtual  memory, </a:t>
            </a:r>
            <a:r>
              <a:rPr lang="zh-CN" altLang="en-US" dirty="0" smtClean="0"/>
              <a:t>单个进程最多使用的虚拟内存大小</a:t>
            </a:r>
            <a:endParaRPr lang="en-US" altLang="zh-CN" dirty="0" smtClean="0"/>
          </a:p>
          <a:p>
            <a:pPr lvl="1"/>
            <a:r>
              <a:rPr lang="en-US" altLang="zh-CN" dirty="0"/>
              <a:t>m</a:t>
            </a:r>
            <a:r>
              <a:rPr lang="en-US" altLang="zh-CN" dirty="0" smtClean="0"/>
              <a:t>ax memory size, </a:t>
            </a:r>
            <a:r>
              <a:rPr lang="zh-CN" altLang="en-US" dirty="0" smtClean="0"/>
              <a:t>单个进程最多使用的内存大小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Tier3 </a:t>
            </a:r>
            <a:r>
              <a:rPr lang="zh-CN" altLang="en-US" dirty="0" smtClean="0"/>
              <a:t>计算资源</a:t>
            </a:r>
            <a:endParaRPr lang="zh-CN" altLang="en-US" dirty="0"/>
          </a:p>
        </p:txBody>
      </p:sp>
      <p:pic>
        <p:nvPicPr>
          <p:cNvPr id="4" name="内容占位符 3" descr="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2420888"/>
            <a:ext cx="7607079" cy="3581916"/>
          </a:xfrm>
        </p:spPr>
      </p:pic>
      <p:sp>
        <p:nvSpPr>
          <p:cNvPr id="5" name="矩形 4"/>
          <p:cNvSpPr/>
          <p:nvPr/>
        </p:nvSpPr>
        <p:spPr>
          <a:xfrm>
            <a:off x="1331640" y="1268760"/>
            <a:ext cx="7056784" cy="79208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altLang="zh-CN" dirty="0"/>
              <a:t>ATLAS</a:t>
            </a:r>
            <a:r>
              <a:rPr lang="zh-CN" altLang="zh-CN" dirty="0"/>
              <a:t>队列中一共有</a:t>
            </a:r>
            <a:r>
              <a:rPr lang="en-GB" altLang="zh-CN" dirty="0"/>
              <a:t>576</a:t>
            </a:r>
            <a:r>
              <a:rPr lang="zh-CN" altLang="zh-CN" dirty="0"/>
              <a:t>个核，其中</a:t>
            </a:r>
            <a:r>
              <a:rPr lang="en-GB" altLang="zh-CN" dirty="0" smtClean="0"/>
              <a:t>atlass6q</a:t>
            </a:r>
            <a:r>
              <a:rPr lang="zh-CN" altLang="en-US" dirty="0"/>
              <a:t>与</a:t>
            </a:r>
            <a:r>
              <a:rPr lang="en-GB" altLang="zh-CN" smtClean="0"/>
              <a:t>atlasl6q</a:t>
            </a:r>
            <a:r>
              <a:rPr lang="zh-CN" altLang="zh-CN" dirty="0"/>
              <a:t>共享</a:t>
            </a:r>
            <a:r>
              <a:rPr lang="en-GB" altLang="zh-CN" dirty="0"/>
              <a:t>504</a:t>
            </a:r>
            <a:r>
              <a:rPr lang="zh-CN" altLang="zh-CN" dirty="0"/>
              <a:t>个核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Tier3 </a:t>
            </a:r>
            <a:r>
              <a:rPr lang="zh-CN" altLang="en-US" dirty="0" smtClean="0"/>
              <a:t>存储资源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CN" altLang="zh-CN" dirty="0"/>
              <a:t>公共存储区域：用于存放公用的数据、代码、软件</a:t>
            </a:r>
            <a:r>
              <a:rPr lang="zh-CN" altLang="zh-CN" dirty="0" smtClean="0"/>
              <a:t>安装</a:t>
            </a:r>
            <a:endParaRPr lang="en-US" altLang="zh-CN" dirty="0" smtClean="0"/>
          </a:p>
          <a:p>
            <a:pPr lvl="1"/>
            <a:r>
              <a:rPr lang="zh-CN" altLang="zh-CN" dirty="0" smtClean="0"/>
              <a:t>公共</a:t>
            </a:r>
            <a:r>
              <a:rPr lang="zh-CN" altLang="zh-CN" dirty="0"/>
              <a:t>存储区域（</a:t>
            </a:r>
            <a:r>
              <a:rPr lang="en-GB" altLang="zh-CN" dirty="0"/>
              <a:t>Lustre</a:t>
            </a:r>
            <a:r>
              <a:rPr lang="zh-CN" altLang="zh-CN" dirty="0"/>
              <a:t>文件系统）</a:t>
            </a:r>
          </a:p>
          <a:p>
            <a:pPr lvl="2"/>
            <a:r>
              <a:rPr lang="en-US" altLang="zh-CN" dirty="0"/>
              <a:t>/</a:t>
            </a:r>
            <a:r>
              <a:rPr lang="en-US" altLang="zh-CN" dirty="0" err="1"/>
              <a:t>publicfs</a:t>
            </a:r>
            <a:r>
              <a:rPr lang="en-US" altLang="zh-CN" dirty="0"/>
              <a:t>/atlas (32TB)</a:t>
            </a:r>
            <a:endParaRPr lang="zh-CN" altLang="zh-CN" dirty="0"/>
          </a:p>
          <a:p>
            <a:pPr lvl="2"/>
            <a:r>
              <a:rPr lang="en-US" altLang="zh-CN" dirty="0"/>
              <a:t>/</a:t>
            </a:r>
            <a:r>
              <a:rPr lang="en-US" altLang="zh-CN" dirty="0" err="1"/>
              <a:t>publicfs</a:t>
            </a:r>
            <a:r>
              <a:rPr lang="en-US" altLang="zh-CN" dirty="0"/>
              <a:t>/atlas/</a:t>
            </a:r>
            <a:r>
              <a:rPr lang="en-US" altLang="zh-CN" dirty="0" err="1"/>
              <a:t>newatlas</a:t>
            </a:r>
            <a:r>
              <a:rPr lang="en-US" altLang="zh-CN" dirty="0"/>
              <a:t>(133TB) </a:t>
            </a:r>
            <a:endParaRPr lang="en-US" altLang="zh-CN" dirty="0" smtClean="0"/>
          </a:p>
          <a:p>
            <a:pPr lvl="1"/>
            <a:r>
              <a:rPr lang="zh-CN" altLang="zh-CN" dirty="0"/>
              <a:t>公共存储区域（</a:t>
            </a:r>
            <a:r>
              <a:rPr lang="en-GB" altLang="zh-CN" dirty="0"/>
              <a:t>AFS</a:t>
            </a:r>
            <a:r>
              <a:rPr lang="zh-CN" altLang="zh-CN" dirty="0"/>
              <a:t>文件系统）：用于公共软件安装</a:t>
            </a:r>
          </a:p>
          <a:p>
            <a:pPr lvl="2"/>
            <a:r>
              <a:rPr lang="en-US" altLang="zh-CN" dirty="0"/>
              <a:t>/</a:t>
            </a:r>
            <a:r>
              <a:rPr lang="en-US" altLang="zh-CN" dirty="0" err="1"/>
              <a:t>afs</a:t>
            </a:r>
            <a:r>
              <a:rPr lang="en-US" altLang="zh-CN" dirty="0"/>
              <a:t>/ihep.ac.cn/soft/atlas/</a:t>
            </a:r>
            <a:endParaRPr lang="zh-CN" altLang="zh-CN" dirty="0"/>
          </a:p>
          <a:p>
            <a:r>
              <a:rPr lang="zh-CN" altLang="zh-CN" dirty="0"/>
              <a:t>个人存储区域</a:t>
            </a:r>
            <a:r>
              <a:rPr lang="zh-CN" altLang="zh-CN" dirty="0" smtClean="0"/>
              <a:t>：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个人存储区域</a:t>
            </a:r>
            <a:r>
              <a:rPr lang="zh-CN" altLang="zh-CN" dirty="0" smtClean="0"/>
              <a:t>（</a:t>
            </a:r>
            <a:r>
              <a:rPr lang="en-GB" altLang="zh-CN" dirty="0" smtClean="0"/>
              <a:t>Lustre</a:t>
            </a:r>
            <a:r>
              <a:rPr lang="zh-CN" altLang="zh-CN" dirty="0" smtClean="0"/>
              <a:t>文件系统） </a:t>
            </a:r>
            <a:r>
              <a:rPr lang="zh-CN" altLang="en-US" dirty="0" smtClean="0"/>
              <a:t>：</a:t>
            </a:r>
            <a:r>
              <a:rPr lang="zh-CN" altLang="zh-CN" dirty="0" smtClean="0"/>
              <a:t>用户</a:t>
            </a:r>
            <a:r>
              <a:rPr lang="zh-CN" altLang="zh-CN" dirty="0"/>
              <a:t>个人数据</a:t>
            </a:r>
            <a:r>
              <a:rPr lang="zh-CN" altLang="zh-CN" dirty="0" smtClean="0"/>
              <a:t>空间</a:t>
            </a:r>
            <a:endParaRPr lang="en-US" altLang="zh-CN" dirty="0"/>
          </a:p>
          <a:p>
            <a:pPr lvl="2"/>
            <a:r>
              <a:rPr lang="en-US" altLang="zh-CN" dirty="0" smtClean="0"/>
              <a:t>/</a:t>
            </a:r>
            <a:r>
              <a:rPr lang="en-US" altLang="zh-CN" dirty="0" err="1" smtClean="0"/>
              <a:t>workfs</a:t>
            </a:r>
            <a:r>
              <a:rPr lang="en-US" altLang="zh-CN" dirty="0" smtClean="0"/>
              <a:t>/atlas/</a:t>
            </a:r>
            <a:r>
              <a:rPr lang="en-US" altLang="zh-CN" dirty="0" err="1" smtClean="0"/>
              <a:t>afs_user_name</a:t>
            </a:r>
            <a:r>
              <a:rPr lang="en-US" altLang="zh-CN" dirty="0" smtClean="0"/>
              <a:t> </a:t>
            </a:r>
            <a:r>
              <a:rPr lang="zh-CN" altLang="en-US" dirty="0" smtClean="0"/>
              <a:t>（每个用户</a:t>
            </a:r>
            <a:r>
              <a:rPr lang="en-US" altLang="zh-CN" dirty="0" smtClean="0">
                <a:solidFill>
                  <a:srgbClr val="FF0000"/>
                </a:solidFill>
              </a:rPr>
              <a:t>10G/5</a:t>
            </a:r>
            <a:r>
              <a:rPr lang="zh-CN" altLang="en-US" dirty="0" smtClean="0">
                <a:solidFill>
                  <a:srgbClr val="FF0000"/>
                </a:solidFill>
              </a:rPr>
              <a:t>万</a:t>
            </a:r>
            <a:r>
              <a:rPr lang="zh-CN" altLang="en-US" dirty="0" smtClean="0"/>
              <a:t>个文件限额，登录节点可读写，计算节点</a:t>
            </a:r>
            <a:r>
              <a:rPr lang="zh-CN" altLang="en-US" dirty="0" smtClean="0">
                <a:solidFill>
                  <a:srgbClr val="FF0000"/>
                </a:solidFill>
              </a:rPr>
              <a:t>只可读</a:t>
            </a:r>
            <a:r>
              <a:rPr lang="zh-CN" altLang="en-US" dirty="0" smtClean="0"/>
              <a:t>）</a:t>
            </a:r>
            <a:endParaRPr lang="zh-CN" altLang="zh-CN" dirty="0"/>
          </a:p>
          <a:p>
            <a:pPr lvl="2"/>
            <a:r>
              <a:rPr lang="en-US" altLang="zh-CN" dirty="0"/>
              <a:t>/</a:t>
            </a:r>
            <a:r>
              <a:rPr lang="en-US" altLang="zh-CN" dirty="0" err="1" smtClean="0"/>
              <a:t>scratchfs</a:t>
            </a:r>
            <a:r>
              <a:rPr lang="en-US" altLang="zh-CN" dirty="0" smtClean="0"/>
              <a:t>/atlas/</a:t>
            </a:r>
            <a:r>
              <a:rPr lang="en-US" altLang="zh-CN" dirty="0" err="1" smtClean="0"/>
              <a:t>afs_user_name</a:t>
            </a:r>
            <a:r>
              <a:rPr lang="zh-CN" altLang="en-US" dirty="0" smtClean="0"/>
              <a:t>（每个用户</a:t>
            </a:r>
            <a:r>
              <a:rPr lang="en-US" altLang="zh-CN" dirty="0" smtClean="0">
                <a:solidFill>
                  <a:srgbClr val="FF0000"/>
                </a:solidFill>
              </a:rPr>
              <a:t>500G</a:t>
            </a:r>
            <a:r>
              <a:rPr lang="en-US" altLang="zh-CN" dirty="0" smtClean="0"/>
              <a:t>/</a:t>
            </a:r>
            <a:r>
              <a:rPr lang="zh-CN" altLang="en-US" dirty="0" smtClean="0"/>
              <a:t>保存</a:t>
            </a:r>
            <a:r>
              <a:rPr lang="zh-CN" altLang="en-US" dirty="0" smtClean="0">
                <a:solidFill>
                  <a:srgbClr val="FF0000"/>
                </a:solidFill>
              </a:rPr>
              <a:t>两周</a:t>
            </a:r>
            <a:r>
              <a:rPr lang="zh-CN" altLang="en-US" dirty="0" smtClean="0"/>
              <a:t>，所有节点可读写）</a:t>
            </a:r>
            <a:endParaRPr lang="en-US" altLang="zh-CN" dirty="0" smtClean="0"/>
          </a:p>
          <a:p>
            <a:pPr lvl="1"/>
            <a:r>
              <a:rPr lang="zh-CN" altLang="zh-CN" dirty="0"/>
              <a:t>个人存储区域（</a:t>
            </a:r>
            <a:r>
              <a:rPr lang="en-GB" altLang="zh-CN" dirty="0"/>
              <a:t>AFS</a:t>
            </a:r>
            <a:r>
              <a:rPr lang="zh-CN" altLang="zh-CN" dirty="0"/>
              <a:t>文件系统）</a:t>
            </a:r>
          </a:p>
          <a:p>
            <a:pPr lvl="2"/>
            <a:r>
              <a:rPr lang="en-US" altLang="zh-CN" dirty="0"/>
              <a:t>/</a:t>
            </a:r>
            <a:r>
              <a:rPr lang="en-US" altLang="zh-CN" dirty="0" err="1"/>
              <a:t>afs</a:t>
            </a:r>
            <a:r>
              <a:rPr lang="en-US" altLang="zh-CN" dirty="0"/>
              <a:t>/ihep.ac.cn/users/ </a:t>
            </a:r>
            <a:r>
              <a:rPr lang="zh-CN" altLang="zh-CN" dirty="0"/>
              <a:t>（单个用户可用</a:t>
            </a:r>
            <a:r>
              <a:rPr lang="en-US" altLang="zh-CN" dirty="0">
                <a:solidFill>
                  <a:srgbClr val="FF0000"/>
                </a:solidFill>
              </a:rPr>
              <a:t>500MB</a:t>
            </a:r>
            <a:r>
              <a:rPr lang="zh-CN" altLang="zh-CN" dirty="0"/>
              <a:t>空间）</a:t>
            </a:r>
          </a:p>
          <a:p>
            <a:pPr lvl="2"/>
            <a:endParaRPr lang="zh-CN" altLang="zh-CN" dirty="0"/>
          </a:p>
          <a:p>
            <a:pPr lvl="2"/>
            <a:endParaRPr lang="zh-CN" altLang="zh-CN" dirty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查询个人配额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/>
              <a:t>可以从登录结点上运行如下命令，查询</a:t>
            </a:r>
            <a:r>
              <a:rPr lang="en-GB" altLang="zh-CN" dirty="0"/>
              <a:t>Lustre</a:t>
            </a:r>
            <a:r>
              <a:rPr lang="zh-CN" altLang="zh-CN" dirty="0"/>
              <a:t>文件系统中公共</a:t>
            </a:r>
            <a:r>
              <a:rPr lang="en-GB" altLang="zh-CN" dirty="0"/>
              <a:t>/</a:t>
            </a:r>
            <a:r>
              <a:rPr lang="zh-CN" altLang="zh-CN" dirty="0"/>
              <a:t>个人存储目录的个人文件数目的限额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pPr lvl="1"/>
            <a:r>
              <a:rPr lang="en-US" altLang="zh-CN" dirty="0" err="1" smtClean="0"/>
              <a:t>lfs</a:t>
            </a:r>
            <a:r>
              <a:rPr lang="en-US" altLang="zh-CN" dirty="0" smtClean="0"/>
              <a:t> </a:t>
            </a:r>
            <a:r>
              <a:rPr lang="en-US" altLang="zh-CN" dirty="0"/>
              <a:t>quota -u </a:t>
            </a:r>
            <a:r>
              <a:rPr lang="en-US" altLang="zh-CN" dirty="0" err="1"/>
              <a:t>afs_user_name</a:t>
            </a:r>
            <a:r>
              <a:rPr lang="en-US" altLang="zh-CN" dirty="0"/>
              <a:t> /</a:t>
            </a:r>
            <a:r>
              <a:rPr lang="en-US" altLang="zh-CN" dirty="0" err="1"/>
              <a:t>workfs</a:t>
            </a:r>
            <a:r>
              <a:rPr lang="en-US" altLang="zh-CN" dirty="0"/>
              <a:t> </a:t>
            </a:r>
            <a:endParaRPr lang="zh-CN" altLang="zh-CN" dirty="0"/>
          </a:p>
          <a:p>
            <a:pPr lvl="1"/>
            <a:r>
              <a:rPr lang="en-US" altLang="zh-CN" dirty="0" err="1"/>
              <a:t>lfs</a:t>
            </a:r>
            <a:r>
              <a:rPr lang="en-US" altLang="zh-CN" dirty="0"/>
              <a:t> quota -u </a:t>
            </a:r>
            <a:r>
              <a:rPr lang="en-US" altLang="zh-CN" dirty="0" err="1"/>
              <a:t>afs_user_name</a:t>
            </a:r>
            <a:r>
              <a:rPr lang="en-US" altLang="zh-CN" dirty="0"/>
              <a:t> /</a:t>
            </a:r>
            <a:r>
              <a:rPr lang="en-US" altLang="zh-CN" dirty="0" err="1"/>
              <a:t>scratchfs</a:t>
            </a:r>
            <a:r>
              <a:rPr lang="en-US" altLang="zh-CN" dirty="0"/>
              <a:t> </a:t>
            </a:r>
            <a:endParaRPr lang="zh-CN" altLang="zh-CN" dirty="0"/>
          </a:p>
          <a:p>
            <a:pPr lvl="1"/>
            <a:r>
              <a:rPr lang="en-US" altLang="zh-CN" dirty="0" err="1"/>
              <a:t>lfs</a:t>
            </a:r>
            <a:r>
              <a:rPr lang="en-US" altLang="zh-CN" dirty="0"/>
              <a:t> quota -u </a:t>
            </a:r>
            <a:r>
              <a:rPr lang="en-US" altLang="zh-CN" dirty="0" err="1"/>
              <a:t>afs_user_name</a:t>
            </a:r>
            <a:r>
              <a:rPr lang="en-US" altLang="zh-CN" dirty="0"/>
              <a:t> /</a:t>
            </a:r>
            <a:r>
              <a:rPr lang="en-US" altLang="zh-CN" dirty="0" err="1"/>
              <a:t>publicfs</a:t>
            </a:r>
            <a:r>
              <a:rPr lang="en-US" altLang="zh-CN" dirty="0"/>
              <a:t> </a:t>
            </a:r>
            <a:endParaRPr lang="zh-CN" altLang="zh-CN" dirty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网格</a:t>
            </a:r>
            <a:r>
              <a:rPr lang="en-US" altLang="zh-CN" dirty="0"/>
              <a:t>Tier2</a:t>
            </a:r>
            <a:r>
              <a:rPr lang="zh-CN" altLang="en-US" dirty="0" smtClean="0"/>
              <a:t>资源使用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网格证书申请</a:t>
            </a:r>
            <a:endParaRPr lang="en-US" altLang="zh-CN" dirty="0" smtClean="0"/>
          </a:p>
          <a:p>
            <a:r>
              <a:rPr lang="zh-CN" altLang="en-US" dirty="0" smtClean="0"/>
              <a:t>加入实验</a:t>
            </a:r>
            <a:r>
              <a:rPr lang="en-US" altLang="zh-CN" dirty="0" smtClean="0"/>
              <a:t>VO</a:t>
            </a:r>
            <a:r>
              <a:rPr lang="zh-CN" altLang="en-US" dirty="0" smtClean="0"/>
              <a:t>（</a:t>
            </a:r>
            <a:r>
              <a:rPr lang="zh-CN" altLang="en-US" dirty="0" smtClean="0"/>
              <a:t>虚拟组织）</a:t>
            </a:r>
            <a:endParaRPr lang="en-US" altLang="zh-CN" dirty="0" smtClean="0"/>
          </a:p>
          <a:p>
            <a:r>
              <a:rPr lang="zh-CN" altLang="en-US" dirty="0" smtClean="0"/>
              <a:t>作业提交，网格存储使用和网格数据传输申请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050347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Tier3 </a:t>
            </a:r>
            <a:r>
              <a:rPr lang="zh-CN" altLang="en-US" dirty="0" smtClean="0"/>
              <a:t>软件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/>
              <a:t>Tier3 ATLAS</a:t>
            </a:r>
            <a:r>
              <a:rPr lang="zh-CN" altLang="zh-CN" b="1" dirty="0"/>
              <a:t>软件：</a:t>
            </a:r>
            <a:endParaRPr lang="zh-CN" altLang="zh-CN" dirty="0"/>
          </a:p>
          <a:p>
            <a:pPr lvl="0"/>
            <a:r>
              <a:rPr lang="en-US" altLang="zh-CN" dirty="0"/>
              <a:t>/</a:t>
            </a:r>
            <a:r>
              <a:rPr lang="en-US" altLang="zh-CN" dirty="0" err="1"/>
              <a:t>cvmfs</a:t>
            </a:r>
            <a:r>
              <a:rPr lang="en-US" altLang="zh-CN" dirty="0"/>
              <a:t>/atlas.cern.ch/repo/</a:t>
            </a:r>
            <a:r>
              <a:rPr lang="en-US" altLang="zh-CN" dirty="0" err="1"/>
              <a:t>sw</a:t>
            </a:r>
            <a:r>
              <a:rPr lang="en-US" altLang="zh-CN" dirty="0"/>
              <a:t>/software </a:t>
            </a:r>
            <a:r>
              <a:rPr lang="zh-CN" altLang="zh-CN" dirty="0"/>
              <a:t>（从所有的登录</a:t>
            </a:r>
            <a:r>
              <a:rPr lang="en-US" altLang="zh-CN" dirty="0"/>
              <a:t>/</a:t>
            </a:r>
            <a:r>
              <a:rPr lang="zh-CN" altLang="zh-CN" dirty="0"/>
              <a:t>计算节点都可以访问）</a:t>
            </a: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ATLAS Tier2</a:t>
            </a:r>
            <a:endParaRPr lang="zh-CN" altLang="en-US" dirty="0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altLang="zh-CN" dirty="0" smtClean="0"/>
              <a:t>ATLAS Tier2</a:t>
            </a:r>
            <a:r>
              <a:rPr lang="zh-CN" altLang="en-US" dirty="0" smtClean="0"/>
              <a:t>包括登录，数据下载等操作</a:t>
            </a:r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Tier2 </a:t>
            </a:r>
            <a:r>
              <a:rPr lang="zh-CN" altLang="en-US" dirty="0" smtClean="0"/>
              <a:t>登录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CN" b="1" dirty="0"/>
              <a:t>Tier2 </a:t>
            </a:r>
            <a:r>
              <a:rPr lang="zh-CN" altLang="zh-CN" b="1" dirty="0"/>
              <a:t>登录</a:t>
            </a:r>
            <a:r>
              <a:rPr lang="zh-CN" altLang="zh-CN" dirty="0"/>
              <a:t>（</a:t>
            </a:r>
            <a:r>
              <a:rPr lang="en-US" altLang="zh-CN" dirty="0"/>
              <a:t>CERN</a:t>
            </a:r>
            <a:r>
              <a:rPr lang="zh-CN" altLang="zh-CN" dirty="0"/>
              <a:t>登录结点）</a:t>
            </a:r>
          </a:p>
          <a:p>
            <a:r>
              <a:rPr lang="zh-CN" altLang="zh-CN" dirty="0"/>
              <a:t>在使用</a:t>
            </a:r>
            <a:r>
              <a:rPr lang="en-US" altLang="zh-CN" dirty="0"/>
              <a:t>CERN</a:t>
            </a:r>
            <a:r>
              <a:rPr lang="zh-CN" altLang="zh-CN" dirty="0"/>
              <a:t>的某些服务（如</a:t>
            </a:r>
            <a:r>
              <a:rPr lang="en-US" altLang="zh-CN" dirty="0"/>
              <a:t>SVN</a:t>
            </a:r>
            <a:r>
              <a:rPr lang="zh-CN" altLang="zh-CN" dirty="0"/>
              <a:t>代码</a:t>
            </a:r>
            <a:r>
              <a:rPr lang="en-US" altLang="zh-CN" dirty="0"/>
              <a:t>Checkout</a:t>
            </a:r>
            <a:r>
              <a:rPr lang="zh-CN" altLang="zh-CN" dirty="0"/>
              <a:t>）时，为</a:t>
            </a:r>
            <a:r>
              <a:rPr lang="zh-CN" altLang="zh-CN" dirty="0" smtClean="0"/>
              <a:t>避免</a:t>
            </a:r>
            <a:r>
              <a:rPr lang="zh-CN" altLang="en-US" dirty="0" smtClean="0"/>
              <a:t>反复</a:t>
            </a:r>
            <a:r>
              <a:rPr lang="zh-CN" altLang="en-US" dirty="0"/>
              <a:t>密码</a:t>
            </a:r>
            <a:r>
              <a:rPr lang="zh-CN" altLang="zh-CN" dirty="0" smtClean="0"/>
              <a:t>认证</a:t>
            </a:r>
            <a:r>
              <a:rPr lang="zh-CN" altLang="zh-CN" dirty="0"/>
              <a:t>，可以使用</a:t>
            </a:r>
            <a:r>
              <a:rPr lang="en-US" altLang="zh-CN" dirty="0"/>
              <a:t>Kerberos Ticket</a:t>
            </a:r>
            <a:r>
              <a:rPr lang="zh-CN" altLang="zh-CN" dirty="0"/>
              <a:t>认证，在</a:t>
            </a:r>
            <a:r>
              <a:rPr lang="zh-CN" altLang="zh-CN" dirty="0" smtClean="0"/>
              <a:t>所有</a:t>
            </a:r>
            <a:r>
              <a:rPr lang="en-US" altLang="zh-CN" dirty="0" smtClean="0"/>
              <a:t>ATLAS</a:t>
            </a:r>
            <a:r>
              <a:rPr lang="zh-CN" altLang="en-US" dirty="0" smtClean="0"/>
              <a:t>专用</a:t>
            </a:r>
            <a:r>
              <a:rPr lang="zh-CN" altLang="zh-CN" dirty="0" smtClean="0"/>
              <a:t>的</a:t>
            </a:r>
            <a:r>
              <a:rPr lang="zh-CN" altLang="zh-CN" dirty="0"/>
              <a:t>登录结点</a:t>
            </a:r>
            <a:r>
              <a:rPr lang="zh-CN" altLang="zh-CN" dirty="0" smtClean="0"/>
              <a:t>上</a:t>
            </a:r>
            <a:r>
              <a:rPr lang="zh-CN" altLang="en-US" dirty="0" smtClean="0"/>
              <a:t>（</a:t>
            </a:r>
            <a:r>
              <a:rPr lang="en-US" altLang="zh-CN" dirty="0" smtClean="0"/>
              <a:t>atlas01/03/04/05/06</a:t>
            </a:r>
            <a:r>
              <a:rPr lang="zh-CN" altLang="en-US" dirty="0" smtClean="0"/>
              <a:t>）</a:t>
            </a:r>
            <a:r>
              <a:rPr lang="zh-CN" altLang="zh-CN" dirty="0" smtClean="0"/>
              <a:t>执行</a:t>
            </a:r>
            <a:r>
              <a:rPr lang="zh-CN" altLang="zh-CN" dirty="0"/>
              <a:t>如下操作：</a:t>
            </a:r>
          </a:p>
          <a:p>
            <a:pPr lvl="1"/>
            <a:r>
              <a:rPr lang="zh-CN" altLang="zh-CN" dirty="0"/>
              <a:t>初始化</a:t>
            </a:r>
            <a:r>
              <a:rPr lang="en-US" altLang="zh-CN" dirty="0"/>
              <a:t>ticket:</a:t>
            </a:r>
            <a:endParaRPr lang="zh-CN" altLang="zh-CN" dirty="0"/>
          </a:p>
          <a:p>
            <a:pPr lvl="2"/>
            <a:r>
              <a:rPr lang="en-US" altLang="zh-CN" dirty="0" err="1"/>
              <a:t>kinit</a:t>
            </a:r>
            <a:r>
              <a:rPr lang="en-US" altLang="zh-CN" dirty="0"/>
              <a:t> </a:t>
            </a:r>
            <a:r>
              <a:rPr lang="en-US" altLang="zh-CN" dirty="0" smtClean="0"/>
              <a:t>afs_user</a:t>
            </a:r>
            <a:r>
              <a:rPr lang="en-US" altLang="zh-CN" b="1" dirty="0" smtClean="0">
                <a:solidFill>
                  <a:srgbClr val="FF0000"/>
                </a:solidFill>
              </a:rPr>
              <a:t>@CERN.CH </a:t>
            </a:r>
            <a:r>
              <a:rPr lang="zh-CN" altLang="en-US" b="1" dirty="0" smtClean="0">
                <a:solidFill>
                  <a:srgbClr val="FF0000"/>
                </a:solidFill>
              </a:rPr>
              <a:t>（注意大写）</a:t>
            </a:r>
            <a:endParaRPr lang="zh-CN" altLang="zh-CN" b="1" dirty="0">
              <a:solidFill>
                <a:srgbClr val="FF0000"/>
              </a:solidFill>
            </a:endParaRPr>
          </a:p>
          <a:p>
            <a:pPr lvl="1"/>
            <a:r>
              <a:rPr lang="zh-CN" altLang="zh-CN" dirty="0"/>
              <a:t>验证</a:t>
            </a:r>
            <a:r>
              <a:rPr lang="en-US" altLang="zh-CN" dirty="0"/>
              <a:t>Ticket</a:t>
            </a:r>
            <a:endParaRPr lang="zh-CN" altLang="zh-CN" dirty="0"/>
          </a:p>
          <a:p>
            <a:pPr lvl="1"/>
            <a:r>
              <a:rPr lang="en-GB" altLang="zh-CN" dirty="0" err="1"/>
              <a:t>klist</a:t>
            </a:r>
            <a:r>
              <a:rPr lang="en-GB" altLang="zh-CN" dirty="0"/>
              <a:t> </a:t>
            </a:r>
            <a:endParaRPr lang="zh-CN" altLang="zh-CN" dirty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Tier2 </a:t>
            </a:r>
            <a:r>
              <a:rPr lang="zh-CN" altLang="en-US" dirty="0" smtClean="0"/>
              <a:t>数据下载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zh-CN" dirty="0" smtClean="0"/>
              <a:t>DQ2</a:t>
            </a:r>
            <a:r>
              <a:rPr lang="zh-CN" altLang="zh-CN" dirty="0"/>
              <a:t>数据下载（使用</a:t>
            </a:r>
            <a:r>
              <a:rPr lang="en-US" altLang="zh-CN" dirty="0"/>
              <a:t>DQ2</a:t>
            </a:r>
            <a:r>
              <a:rPr lang="zh-CN" altLang="zh-CN" dirty="0"/>
              <a:t>工具将数据直接下载到</a:t>
            </a:r>
            <a:r>
              <a:rPr lang="en-US" altLang="zh-CN" dirty="0"/>
              <a:t>Tier3</a:t>
            </a:r>
            <a:r>
              <a:rPr lang="zh-CN" altLang="zh-CN" dirty="0"/>
              <a:t>存储资源上）</a:t>
            </a:r>
          </a:p>
          <a:p>
            <a:pPr lvl="1"/>
            <a:r>
              <a:rPr lang="zh-CN" altLang="zh-CN" dirty="0"/>
              <a:t>在登录结点上使用如下命令进行</a:t>
            </a:r>
            <a:r>
              <a:rPr lang="en-US" altLang="zh-CN" dirty="0"/>
              <a:t>DQ2</a:t>
            </a:r>
            <a:r>
              <a:rPr lang="zh-CN" altLang="zh-CN" dirty="0"/>
              <a:t>的</a:t>
            </a:r>
            <a:r>
              <a:rPr lang="zh-CN" altLang="zh-CN" dirty="0" smtClean="0"/>
              <a:t>初始化</a:t>
            </a:r>
            <a:endParaRPr lang="zh-CN" altLang="zh-CN" dirty="0"/>
          </a:p>
          <a:p>
            <a:pPr lvl="2"/>
            <a:r>
              <a:rPr lang="en-US" altLang="zh-CN" sz="2000" dirty="0"/>
              <a:t>source /</a:t>
            </a:r>
            <a:r>
              <a:rPr lang="en-US" altLang="zh-CN" sz="2000" dirty="0" err="1"/>
              <a:t>cvmfs</a:t>
            </a:r>
            <a:r>
              <a:rPr lang="en-US" altLang="zh-CN" sz="2000" dirty="0"/>
              <a:t>/atlas.cern.ch/repo/</a:t>
            </a:r>
            <a:r>
              <a:rPr lang="en-US" altLang="zh-CN" sz="2000" dirty="0" err="1"/>
              <a:t>sw</a:t>
            </a:r>
            <a:r>
              <a:rPr lang="en-US" altLang="zh-CN" sz="2000" dirty="0"/>
              <a:t>/</a:t>
            </a:r>
            <a:r>
              <a:rPr lang="en-US" altLang="zh-CN" sz="2000" dirty="0" err="1"/>
              <a:t>ddm</a:t>
            </a:r>
            <a:r>
              <a:rPr lang="en-US" altLang="zh-CN" sz="2000" dirty="0"/>
              <a:t>/latest/setup.sh</a:t>
            </a:r>
            <a:endParaRPr lang="zh-CN" altLang="zh-CN" sz="2000" dirty="0"/>
          </a:p>
          <a:p>
            <a:pPr lvl="2"/>
            <a:r>
              <a:rPr lang="en-US" altLang="zh-CN" sz="2000" dirty="0"/>
              <a:t>export DQ2_LOCAL_SITE_ID=BEIJING-LCG2_LOCALGROUPDISK</a:t>
            </a:r>
            <a:endParaRPr lang="zh-CN" altLang="zh-CN" sz="2000" dirty="0"/>
          </a:p>
          <a:p>
            <a:r>
              <a:rPr lang="en-US" altLang="zh-CN" dirty="0"/>
              <a:t>DATRI</a:t>
            </a:r>
            <a:r>
              <a:rPr lang="zh-CN" altLang="zh-CN" dirty="0"/>
              <a:t>数据下载</a:t>
            </a:r>
          </a:p>
          <a:p>
            <a:pPr lvl="1"/>
            <a:r>
              <a:rPr lang="zh-CN" altLang="zh-CN" dirty="0"/>
              <a:t>可以通过</a:t>
            </a:r>
            <a:r>
              <a:rPr lang="en-US" altLang="zh-CN" dirty="0"/>
              <a:t>DATRI</a:t>
            </a:r>
            <a:r>
              <a:rPr lang="zh-CN" altLang="zh-CN" dirty="0"/>
              <a:t>接口，订阅数据到本地</a:t>
            </a:r>
            <a:r>
              <a:rPr lang="en-US" altLang="zh-CN" dirty="0"/>
              <a:t>Tier2</a:t>
            </a:r>
            <a:r>
              <a:rPr lang="zh-CN" altLang="zh-CN" dirty="0"/>
              <a:t>，这种方式适合大批量的数据传输。</a:t>
            </a:r>
            <a:r>
              <a:rPr lang="en-US" altLang="zh-CN" dirty="0"/>
              <a:t>DATRI</a:t>
            </a:r>
            <a:r>
              <a:rPr lang="zh-CN" altLang="zh-CN" dirty="0"/>
              <a:t>会根据用户订阅的数据，选择最佳的源数据，使得数据下载速度加快。</a:t>
            </a:r>
          </a:p>
          <a:p>
            <a:pPr lvl="1"/>
            <a:r>
              <a:rPr lang="en-US" altLang="zh-CN" dirty="0"/>
              <a:t>DATRI</a:t>
            </a:r>
            <a:r>
              <a:rPr lang="zh-CN" altLang="zh-CN" dirty="0"/>
              <a:t>的访问地址：</a:t>
            </a:r>
            <a:r>
              <a:rPr lang="en-US" altLang="zh-CN" u="sng" dirty="0">
                <a:hlinkClick r:id="rId2"/>
              </a:rPr>
              <a:t>http://panda.cern.ch:25980/server/pandamon/query?mode=ddm_req</a:t>
            </a:r>
            <a:r>
              <a:rPr lang="en-US" altLang="zh-CN" dirty="0"/>
              <a:t> </a:t>
            </a:r>
            <a:endParaRPr lang="en-US" altLang="zh-CN" dirty="0" smtClean="0"/>
          </a:p>
          <a:p>
            <a:pPr lvl="1"/>
            <a:r>
              <a:rPr lang="zh-CN" altLang="zh-CN" dirty="0"/>
              <a:t>在</a:t>
            </a:r>
            <a:r>
              <a:rPr lang="en-US" altLang="zh-CN" dirty="0"/>
              <a:t>Destination</a:t>
            </a:r>
            <a:r>
              <a:rPr lang="zh-CN" altLang="zh-CN" dirty="0"/>
              <a:t>中选择</a:t>
            </a:r>
            <a:r>
              <a:rPr lang="en-US" altLang="zh-CN" b="1" dirty="0">
                <a:solidFill>
                  <a:srgbClr val="FF0000"/>
                </a:solidFill>
              </a:rPr>
              <a:t>BEIJING-LCG2_LOCALGROUPDISK</a:t>
            </a:r>
            <a:r>
              <a:rPr lang="en-US" altLang="zh-CN" dirty="0"/>
              <a:t> (8TB</a:t>
            </a:r>
            <a:r>
              <a:rPr lang="zh-CN" altLang="zh-CN" dirty="0"/>
              <a:t>存储空间</a:t>
            </a:r>
            <a:r>
              <a:rPr lang="en-US" altLang="zh-CN" dirty="0"/>
              <a:t>)</a:t>
            </a:r>
            <a:endParaRPr lang="zh-CN" altLang="zh-CN" dirty="0"/>
          </a:p>
          <a:p>
            <a:pPr lvl="1"/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DATRI </a:t>
            </a:r>
            <a:endParaRPr lang="zh-CN" altLang="en-US" dirty="0"/>
          </a:p>
        </p:txBody>
      </p:sp>
      <p:pic>
        <p:nvPicPr>
          <p:cNvPr id="1026" name="图片 1" descr="1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772816"/>
            <a:ext cx="7708368" cy="3840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参考材料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/>
              <a:t>与</a:t>
            </a:r>
            <a:r>
              <a:rPr lang="en-US" altLang="zh-CN" dirty="0"/>
              <a:t>ATLAS</a:t>
            </a:r>
            <a:r>
              <a:rPr lang="zh-CN" altLang="zh-CN" dirty="0"/>
              <a:t>计算相关的资源</a:t>
            </a:r>
          </a:p>
          <a:p>
            <a:pPr lvl="1"/>
            <a:r>
              <a:rPr lang="en-US" altLang="zh-CN" dirty="0"/>
              <a:t>ATLAS Computing </a:t>
            </a:r>
            <a:r>
              <a:rPr lang="en-US" altLang="zh-CN" dirty="0" err="1"/>
              <a:t>twiki</a:t>
            </a:r>
            <a:r>
              <a:rPr lang="en-US" altLang="zh-CN" dirty="0"/>
              <a:t>:  </a:t>
            </a:r>
            <a:r>
              <a:rPr lang="en-US" altLang="zh-CN" dirty="0">
                <a:hlinkClick r:id="rId2"/>
              </a:rPr>
              <a:t>http://twiki.ihep.ac.cn/twiki/bin/view/ATLAS/ATLASComputing</a:t>
            </a:r>
            <a:r>
              <a:rPr lang="en-US" altLang="zh-CN" dirty="0"/>
              <a:t> </a:t>
            </a:r>
            <a:endParaRPr lang="zh-CN" altLang="zh-CN" dirty="0"/>
          </a:p>
          <a:p>
            <a:pPr lvl="1"/>
            <a:r>
              <a:rPr lang="en-US" altLang="zh-CN" dirty="0"/>
              <a:t>BEIJING_LCG2 ATLAS Site Monitoring: </a:t>
            </a:r>
            <a:r>
              <a:rPr lang="en-US" altLang="zh-CN" dirty="0">
                <a:hlinkClick r:id="rId3"/>
              </a:rPr>
              <a:t>http://casbak.ihep.ac.cn/cgi-bin/ATLASMON/atlas</a:t>
            </a:r>
            <a:r>
              <a:rPr lang="en-US" altLang="zh-CN" dirty="0"/>
              <a:t> </a:t>
            </a:r>
            <a:endParaRPr lang="zh-CN" altLang="zh-CN" dirty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网格证书申请</a:t>
            </a: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网格</a:t>
            </a:r>
            <a:r>
              <a:rPr lang="en-US" altLang="zh-CN" dirty="0" smtClean="0"/>
              <a:t>CA</a:t>
            </a:r>
            <a:r>
              <a:rPr lang="zh-CN" altLang="en-US" dirty="0" smtClean="0"/>
              <a:t>中心申请证书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IHEP Certificate Authority</a:t>
            </a:r>
          </a:p>
          <a:p>
            <a:pPr lvl="2"/>
            <a:r>
              <a:rPr lang="fr-FR" altLang="zh-CN" u="sng" dirty="0">
                <a:hlinkClick r:id="rId2"/>
              </a:rPr>
              <a:t>https://cagrid.ihep.ac.cn/</a:t>
            </a:r>
            <a:r>
              <a:rPr lang="fr-FR" altLang="zh-CN" u="sng" dirty="0"/>
              <a:t> 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CERN Certificate Authority</a:t>
            </a:r>
          </a:p>
          <a:p>
            <a:pPr lvl="2"/>
            <a:r>
              <a:rPr lang="en-US" altLang="zh-CN" dirty="0">
                <a:hlinkClick r:id="rId3"/>
              </a:rPr>
              <a:t>https://cernca.cern.ch/cernca</a:t>
            </a:r>
            <a:r>
              <a:rPr lang="en-US" altLang="zh-CN" dirty="0" smtClean="0">
                <a:hlinkClick r:id="rId3"/>
              </a:rPr>
              <a:t>/</a:t>
            </a:r>
            <a:endParaRPr lang="en-US" altLang="zh-CN" dirty="0" smtClean="0"/>
          </a:p>
          <a:p>
            <a:r>
              <a:rPr lang="zh-CN" altLang="en-US" dirty="0" smtClean="0"/>
              <a:t>网格证书获取</a:t>
            </a:r>
            <a:endParaRPr lang="en-US" altLang="zh-CN" dirty="0" smtClean="0"/>
          </a:p>
          <a:p>
            <a:pPr lvl="1"/>
            <a:r>
              <a:rPr lang="zh-CN" altLang="zh-CN" dirty="0"/>
              <a:t>如果证书申请成功，则申请者将收到邮件回复，提示用户下载</a:t>
            </a:r>
            <a:r>
              <a:rPr lang="zh-CN" altLang="zh-CN" dirty="0" smtClean="0"/>
              <a:t>证书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邮件中会指明可以通过</a:t>
            </a:r>
            <a:r>
              <a:rPr lang="zh-CN" altLang="en-US" dirty="0"/>
              <a:t>点击网页</a:t>
            </a:r>
            <a:r>
              <a:rPr lang="zh-CN" altLang="en-US" dirty="0" smtClean="0"/>
              <a:t>链接自动完成下载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65828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网格证书申请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27" y="1600200"/>
            <a:ext cx="7969945" cy="4525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5972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证书获取</a:t>
            </a:r>
            <a:endParaRPr lang="zh-CN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772816"/>
            <a:ext cx="5724525" cy="413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6111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加入</a:t>
            </a:r>
            <a:r>
              <a:rPr lang="en-US" altLang="zh-CN" dirty="0" smtClean="0"/>
              <a:t>VO</a:t>
            </a:r>
            <a:r>
              <a:rPr lang="zh-CN" altLang="en-US" dirty="0" smtClean="0"/>
              <a:t>（虚拟组织）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网格资源是通过</a:t>
            </a:r>
            <a:r>
              <a:rPr lang="en-US" altLang="zh-CN" dirty="0" smtClean="0"/>
              <a:t>VO</a:t>
            </a:r>
            <a:r>
              <a:rPr lang="zh-CN" altLang="en-US" dirty="0" smtClean="0"/>
              <a:t>来进行不同实验</a:t>
            </a:r>
            <a:r>
              <a:rPr lang="zh-CN" altLang="en-US" dirty="0" smtClean="0"/>
              <a:t>资源和所属用户权限划分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加入</a:t>
            </a:r>
            <a:r>
              <a:rPr lang="en-US" altLang="zh-CN" dirty="0" smtClean="0"/>
              <a:t>CMS VO</a:t>
            </a:r>
            <a:r>
              <a:rPr lang="zh-CN" altLang="en-US" dirty="0" smtClean="0"/>
              <a:t>，</a:t>
            </a:r>
            <a:r>
              <a:rPr lang="zh-CN" altLang="en-US" dirty="0" smtClean="0"/>
              <a:t>表示该证书具有</a:t>
            </a:r>
            <a:r>
              <a:rPr lang="en-US" altLang="zh-CN" dirty="0" smtClean="0"/>
              <a:t>CMS</a:t>
            </a:r>
            <a:r>
              <a:rPr lang="zh-CN" altLang="en-US" dirty="0" smtClean="0"/>
              <a:t>网格用户</a:t>
            </a:r>
            <a:r>
              <a:rPr lang="zh-CN" altLang="en-US" dirty="0" smtClean="0"/>
              <a:t>身份</a:t>
            </a:r>
            <a:endParaRPr lang="en-US" altLang="zh-CN" dirty="0" smtClean="0"/>
          </a:p>
          <a:p>
            <a:r>
              <a:rPr lang="en-US" altLang="zh-CN" dirty="0" smtClean="0"/>
              <a:t>CMS VO</a:t>
            </a:r>
            <a:r>
              <a:rPr lang="zh-CN" altLang="en-US" dirty="0" smtClean="0"/>
              <a:t>的加入</a:t>
            </a:r>
            <a:endParaRPr lang="en-US" altLang="zh-CN" dirty="0"/>
          </a:p>
          <a:p>
            <a:pPr lvl="1"/>
            <a:r>
              <a:rPr lang="zh-CN" altLang="en-US" dirty="0" smtClean="0"/>
              <a:t>使用个人证书通过网页</a:t>
            </a:r>
            <a:r>
              <a:rPr lang="en-US" altLang="zh-CN" dirty="0" smtClean="0">
                <a:hlinkClick r:id="rId2"/>
              </a:rPr>
              <a:t>https</a:t>
            </a:r>
            <a:r>
              <a:rPr lang="en-US" altLang="zh-CN" dirty="0">
                <a:hlinkClick r:id="rId2"/>
              </a:rPr>
              <a:t>://</a:t>
            </a:r>
            <a:r>
              <a:rPr lang="en-US" altLang="zh-CN" dirty="0" smtClean="0">
                <a:hlinkClick r:id="rId2"/>
              </a:rPr>
              <a:t>voms2.cern.ch:8443/voms/cms/</a:t>
            </a:r>
            <a:r>
              <a:rPr lang="zh-CN" altLang="en-US" dirty="0" smtClean="0"/>
              <a:t>申请</a:t>
            </a:r>
            <a:endParaRPr lang="en-US" altLang="zh-CN" dirty="0" smtClean="0"/>
          </a:p>
          <a:p>
            <a:r>
              <a:rPr lang="en-US" altLang="zh-CN" dirty="0" smtClean="0"/>
              <a:t>Atlas VO</a:t>
            </a:r>
            <a:r>
              <a:rPr lang="zh-CN" altLang="en-US" dirty="0" smtClean="0"/>
              <a:t>的加入</a:t>
            </a:r>
            <a:endParaRPr lang="en-US" altLang="zh-CN" dirty="0" smtClean="0"/>
          </a:p>
          <a:p>
            <a:pPr lvl="1"/>
            <a:r>
              <a:rPr lang="en-US" altLang="zh-CN" dirty="0"/>
              <a:t>https://voms2.cern.ch:8443/voms/atlas/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541071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CMS Tier3 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 smtClean="0"/>
              <a:t>资源由本地</a:t>
            </a:r>
            <a:r>
              <a:rPr lang="en-US" altLang="zh-CN" dirty="0" smtClean="0"/>
              <a:t>CMS</a:t>
            </a:r>
            <a:r>
              <a:rPr lang="zh-CN" altLang="en-US" dirty="0" smtClean="0"/>
              <a:t>用户使用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Tier3 </a:t>
            </a:r>
            <a:r>
              <a:rPr lang="zh-CN" altLang="en-US" dirty="0" smtClean="0"/>
              <a:t>登录节点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IHEP</a:t>
            </a:r>
            <a:r>
              <a:rPr lang="zh-CN" altLang="en-US" dirty="0" smtClean="0"/>
              <a:t>公用登录节点（位于外网）</a:t>
            </a:r>
            <a:endParaRPr lang="en-US" altLang="zh-CN" dirty="0" smtClean="0"/>
          </a:p>
          <a:p>
            <a:pPr lvl="1"/>
            <a:r>
              <a:rPr lang="en-US" altLang="zh-CN" dirty="0"/>
              <a:t>lxslc5.ihep.ac.cn</a:t>
            </a:r>
            <a:r>
              <a:rPr lang="zh-CN" altLang="zh-CN" dirty="0"/>
              <a:t>（</a:t>
            </a:r>
            <a:r>
              <a:rPr lang="en-US" altLang="zh-CN" dirty="0" smtClean="0"/>
              <a:t>SL5</a:t>
            </a:r>
            <a:r>
              <a:rPr lang="zh-CN" altLang="zh-CN" dirty="0" smtClean="0"/>
              <a:t>系统）</a:t>
            </a:r>
            <a:endParaRPr lang="zh-CN" altLang="zh-CN" dirty="0"/>
          </a:p>
          <a:p>
            <a:pPr lvl="1"/>
            <a:r>
              <a:rPr lang="en-US" altLang="zh-CN" dirty="0"/>
              <a:t>l</a:t>
            </a:r>
            <a:r>
              <a:rPr lang="en-US" altLang="zh-CN" dirty="0" smtClean="0"/>
              <a:t>xslc6.ihep.ac.cn </a:t>
            </a:r>
            <a:r>
              <a:rPr lang="zh-CN" altLang="zh-CN" dirty="0"/>
              <a:t>（</a:t>
            </a:r>
            <a:r>
              <a:rPr lang="en-US" altLang="zh-CN" dirty="0" smtClean="0"/>
              <a:t>SL6</a:t>
            </a:r>
            <a:r>
              <a:rPr lang="zh-CN" altLang="zh-CN" dirty="0" smtClean="0"/>
              <a:t>系统）</a:t>
            </a:r>
            <a:endParaRPr lang="zh-CN" altLang="zh-CN" dirty="0"/>
          </a:p>
          <a:p>
            <a:r>
              <a:rPr lang="en-US" altLang="zh-CN" dirty="0"/>
              <a:t>CMS</a:t>
            </a:r>
            <a:r>
              <a:rPr lang="zh-CN" altLang="zh-CN" dirty="0" smtClean="0"/>
              <a:t>专用</a:t>
            </a:r>
            <a:r>
              <a:rPr lang="zh-CN" altLang="zh-CN" dirty="0"/>
              <a:t>登录结点</a:t>
            </a:r>
          </a:p>
          <a:p>
            <a:pPr lvl="1"/>
            <a:r>
              <a:rPr lang="en-US" altLang="zh-CN" dirty="0" smtClean="0"/>
              <a:t>cmsui01.ihep.ac.cn</a:t>
            </a:r>
            <a:r>
              <a:rPr lang="zh-CN" altLang="zh-CN" dirty="0"/>
              <a:t>（</a:t>
            </a:r>
            <a:r>
              <a:rPr lang="en-US" altLang="zh-CN" dirty="0" smtClean="0"/>
              <a:t>SL5</a:t>
            </a:r>
            <a:r>
              <a:rPr lang="zh-CN" altLang="zh-CN" dirty="0"/>
              <a:t>系统，</a:t>
            </a:r>
            <a:r>
              <a:rPr lang="en-US" altLang="zh-CN" dirty="0"/>
              <a:t>1</a:t>
            </a:r>
            <a:r>
              <a:rPr lang="zh-CN" altLang="zh-CN" dirty="0"/>
              <a:t>个结点</a:t>
            </a:r>
            <a:r>
              <a:rPr lang="zh-CN" altLang="zh-CN" dirty="0" smtClean="0"/>
              <a:t>，</a:t>
            </a:r>
            <a:r>
              <a:rPr lang="zh-CN" altLang="en-US" dirty="0" smtClean="0"/>
              <a:t>外</a:t>
            </a:r>
            <a:r>
              <a:rPr lang="zh-CN" altLang="zh-CN" dirty="0" smtClean="0"/>
              <a:t>网）</a:t>
            </a:r>
            <a:endParaRPr lang="en-US" altLang="zh-CN" dirty="0" smtClean="0"/>
          </a:p>
          <a:p>
            <a:endParaRPr lang="zh-CN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1500</Words>
  <Application>Microsoft Office PowerPoint</Application>
  <PresentationFormat>全屏显示(4:3)</PresentationFormat>
  <Paragraphs>241</Paragraphs>
  <Slides>35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35</vt:i4>
      </vt:variant>
    </vt:vector>
  </HeadingPairs>
  <TitlesOfParts>
    <vt:vector size="36" baseType="lpstr">
      <vt:lpstr>Office 主题</vt:lpstr>
      <vt:lpstr>网格计算 </vt:lpstr>
      <vt:lpstr>内容</vt:lpstr>
      <vt:lpstr>网格Tier2资源使用</vt:lpstr>
      <vt:lpstr>网格证书申请</vt:lpstr>
      <vt:lpstr>网格证书申请</vt:lpstr>
      <vt:lpstr>证书获取</vt:lpstr>
      <vt:lpstr>加入VO（虚拟组织）</vt:lpstr>
      <vt:lpstr>CMS Tier3 </vt:lpstr>
      <vt:lpstr>Tier3 登录节点</vt:lpstr>
      <vt:lpstr>Tier3 计算资源</vt:lpstr>
      <vt:lpstr>Tier3 存储资源</vt:lpstr>
      <vt:lpstr>查询配额</vt:lpstr>
      <vt:lpstr>Tier3 CMS物理软件</vt:lpstr>
      <vt:lpstr>CMS Tier2</vt:lpstr>
      <vt:lpstr>Tier2 资源</vt:lpstr>
      <vt:lpstr>Tier2 作业提交</vt:lpstr>
      <vt:lpstr>Tier2的存储使用 </vt:lpstr>
      <vt:lpstr>Tier2的传输使用</vt:lpstr>
      <vt:lpstr>Tier2的传输使用</vt:lpstr>
      <vt:lpstr>传输申请</vt:lpstr>
      <vt:lpstr>查看传输状态 </vt:lpstr>
      <vt:lpstr>查看传输状态</vt:lpstr>
      <vt:lpstr>删除申请</vt:lpstr>
      <vt:lpstr>ATLAS Tier3 </vt:lpstr>
      <vt:lpstr>Tier3 登录节点</vt:lpstr>
      <vt:lpstr>登录节点使用规范</vt:lpstr>
      <vt:lpstr>Tier3 计算资源</vt:lpstr>
      <vt:lpstr>Tier3 存储资源</vt:lpstr>
      <vt:lpstr>查询个人配额</vt:lpstr>
      <vt:lpstr>Tier3 软件</vt:lpstr>
      <vt:lpstr>ATLAS Tier2</vt:lpstr>
      <vt:lpstr>Tier2 登录</vt:lpstr>
      <vt:lpstr>Tier2 数据下载</vt:lpstr>
      <vt:lpstr>DATRI </vt:lpstr>
      <vt:lpstr>参考材料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网格技术 </dc:title>
  <dc:creator>wuwj</dc:creator>
  <cp:lastModifiedBy>zhangxm</cp:lastModifiedBy>
  <cp:revision>54</cp:revision>
  <dcterms:created xsi:type="dcterms:W3CDTF">2015-09-29T00:55:48Z</dcterms:created>
  <dcterms:modified xsi:type="dcterms:W3CDTF">2015-10-12T09:16:12Z</dcterms:modified>
</cp:coreProperties>
</file>