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2"/>
  </p:notesMasterIdLst>
  <p:handoutMasterIdLst>
    <p:handoutMasterId r:id="rId23"/>
  </p:handoutMasterIdLst>
  <p:sldIdLst>
    <p:sldId id="256" r:id="rId2"/>
    <p:sldId id="311" r:id="rId3"/>
    <p:sldId id="312" r:id="rId4"/>
    <p:sldId id="319" r:id="rId5"/>
    <p:sldId id="332" r:id="rId6"/>
    <p:sldId id="320" r:id="rId7"/>
    <p:sldId id="318" r:id="rId8"/>
    <p:sldId id="322" r:id="rId9"/>
    <p:sldId id="321" r:id="rId10"/>
    <p:sldId id="323" r:id="rId11"/>
    <p:sldId id="326" r:id="rId12"/>
    <p:sldId id="329" r:id="rId13"/>
    <p:sldId id="324" r:id="rId14"/>
    <p:sldId id="325" r:id="rId15"/>
    <p:sldId id="327" r:id="rId16"/>
    <p:sldId id="328" r:id="rId17"/>
    <p:sldId id="330" r:id="rId18"/>
    <p:sldId id="331" r:id="rId19"/>
    <p:sldId id="316" r:id="rId20"/>
    <p:sldId id="310" r:id="rId21"/>
  </p:sldIdLst>
  <p:sldSz cx="9144000" cy="6858000" type="screen4x3"/>
  <p:notesSz cx="6858000" cy="9144000"/>
  <p:defaultTextStyle>
    <a:defPPr>
      <a:defRPr lang="zh-CN"/>
    </a:defPPr>
    <a:lvl1pPr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243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2857" autoAdjust="0"/>
  </p:normalViewPr>
  <p:slideViewPr>
    <p:cSldViewPr>
      <p:cViewPr>
        <p:scale>
          <a:sx n="66" d="100"/>
          <a:sy n="66" d="100"/>
        </p:scale>
        <p:origin x="-20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2760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endParaRPr lang="en-US" altLang="zh-CN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en-US" altLang="zh-CN"/>
          </a:p>
        </p:txBody>
      </p:sp>
      <p:sp>
        <p:nvSpPr>
          <p:cNvPr id="809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endParaRPr lang="en-US" altLang="zh-CN"/>
          </a:p>
        </p:txBody>
      </p:sp>
      <p:sp>
        <p:nvSpPr>
          <p:cNvPr id="809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CC8A20F7-EA79-44BF-AC99-F0D890A6CACC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446864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endParaRPr lang="en-US" altLang="zh-CN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en-US" altLang="zh-CN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endParaRPr lang="en-US" altLang="zh-CN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B2C655A0-50AB-46C5-B2CD-BE6B5D6F2D3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038457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6E1908-3827-43CB-83A7-1110FE3FF4F7}" type="slidenum">
              <a:rPr lang="en-US" altLang="zh-CN"/>
              <a:pPr/>
              <a:t>1</a:t>
            </a:fld>
            <a:endParaRPr lang="en-US" altLang="zh-CN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云计算：通过网络来提供动通过虚拟化技术构建的基础设施，虚拟服务器，</a:t>
            </a:r>
            <a:r>
              <a:rPr lang="en-US" altLang="zh-CN" dirty="0" err="1" smtClean="0"/>
              <a:t>IaaS</a:t>
            </a:r>
            <a:r>
              <a:rPr lang="zh-CN" altLang="en-US" dirty="0" smtClean="0"/>
              <a:t>（</a:t>
            </a:r>
            <a:r>
              <a:rPr lang="en-US" altLang="zh-CN" dirty="0" smtClean="0"/>
              <a:t>Infrastructure as a Service</a:t>
            </a:r>
            <a:r>
              <a:rPr lang="zh-CN" altLang="en-US" dirty="0" smtClean="0"/>
              <a:t>），即基础设施即服务。简单说，就是通过虚拟化的技术把我们有限的物理服务器，转换成更多的虚拟服务器，提供给大家使用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655A0-50AB-46C5-B2CD-BE6B5D6F2D36}" type="slidenum">
              <a:rPr lang="en-US" altLang="zh-CN" smtClean="0"/>
              <a:pPr/>
              <a:t>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23855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solidFill>
            <a:srgbClr val="0000FF"/>
          </a:solidFill>
          <a:ln w="9525">
            <a:solidFill>
              <a:srgbClr val="FF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243" name="Line 3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CN" altLang="en-US"/>
          </a:p>
        </p:txBody>
      </p:sp>
      <p:pic>
        <p:nvPicPr>
          <p:cNvPr id="10244" name="Picture 4" descr="Untitled-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00800"/>
            <a:ext cx="609600" cy="401638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Shi,Jingyan/CC/IHEP  </a:t>
            </a:r>
            <a:fld id="{E8CCBDB1-1B31-4FCD-A360-7A40FCA33555}" type="datetime1">
              <a:rPr lang="zh-CN" altLang="en-US"/>
              <a:pPr/>
              <a:t>2015-10-12</a:t>
            </a:fld>
            <a:r>
              <a:rPr lang="en-US" altLang="zh-CN"/>
              <a:t> - </a:t>
            </a:r>
            <a:fld id="{CD54BF25-0F22-4AEE-A1DD-F877681A2EA6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762750" y="304800"/>
            <a:ext cx="2152650" cy="58674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305550" cy="58674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Shi,Jingyan/CC/IHEP  </a:t>
            </a:r>
            <a:fld id="{E8CCBDB1-1B31-4FCD-A360-7A40FCA33555}" type="datetime1">
              <a:rPr lang="zh-CN" altLang="en-US"/>
              <a:pPr/>
              <a:t>2015-10-12</a:t>
            </a:fld>
            <a:r>
              <a:rPr lang="en-US" altLang="zh-CN"/>
              <a:t> - </a:t>
            </a:r>
            <a:fld id="{A01BCC66-0FBC-4930-993D-E568A79674B1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09700" y="304800"/>
            <a:ext cx="6324600" cy="6858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>
          <a:xfrm>
            <a:off x="304800" y="1219200"/>
            <a:ext cx="8610600" cy="49530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>
          <a:xfrm>
            <a:off x="3276600" y="6553200"/>
            <a:ext cx="58674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/>
              <a:t>Shi,Jingyan/CC/IHEP  </a:t>
            </a:r>
            <a:fld id="{E8CCBDB1-1B31-4FCD-A360-7A40FCA33555}" type="datetime1">
              <a:rPr lang="zh-CN" altLang="en-US"/>
              <a:pPr/>
              <a:t>2015-10-12</a:t>
            </a:fld>
            <a:r>
              <a:rPr lang="en-US" altLang="zh-CN"/>
              <a:t> - </a:t>
            </a:r>
            <a:fld id="{BE242EE5-803D-4982-BA0E-09989B97E4A4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zh-CN" altLang="en-US" dirty="0" smtClean="0"/>
              <a:t>单击此处母版标题样编辑式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 smtClean="0"/>
              <a:t>CUI Tao/CC/IHEP  </a:t>
            </a:r>
            <a:fld id="{E8CCBDB1-1B31-4FCD-A360-7A40FCA33555}" type="datetime1">
              <a:rPr lang="zh-CN" altLang="en-US" smtClean="0"/>
              <a:pPr/>
              <a:t>2015-10-12</a:t>
            </a:fld>
            <a:r>
              <a:rPr lang="en-US" altLang="zh-CN" dirty="0" smtClean="0"/>
              <a:t> - </a:t>
            </a:r>
            <a:fld id="{ADE102C1-CBF5-4A82-8AA8-7F939797F2F0}" type="slidenum">
              <a:rPr lang="en-US" altLang="zh-CN" smtClean="0"/>
              <a:pPr/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Shi,Jingyan/CC/IHEP  </a:t>
            </a:r>
            <a:fld id="{E8CCBDB1-1B31-4FCD-A360-7A40FCA33555}" type="datetime1">
              <a:rPr lang="zh-CN" altLang="en-US"/>
              <a:pPr/>
              <a:t>2015-10-12</a:t>
            </a:fld>
            <a:r>
              <a:rPr lang="en-US" altLang="zh-CN"/>
              <a:t> - </a:t>
            </a:r>
            <a:fld id="{6AD8EE06-4929-4839-9CA1-40B7F8B80B32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2291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2291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Shi,Jingyan/CC/IHEP  </a:t>
            </a:r>
            <a:fld id="{E8CCBDB1-1B31-4FCD-A360-7A40FCA33555}" type="datetime1">
              <a:rPr lang="zh-CN" altLang="en-US"/>
              <a:pPr/>
              <a:t>2015-10-12</a:t>
            </a:fld>
            <a:r>
              <a:rPr lang="en-US" altLang="zh-CN"/>
              <a:t> - </a:t>
            </a:r>
            <a:fld id="{EDA33339-CC96-4605-82FD-728D9D9369E7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Shi,Jingyan/CC/IHEP  </a:t>
            </a:r>
            <a:fld id="{E8CCBDB1-1B31-4FCD-A360-7A40FCA33555}" type="datetime1">
              <a:rPr lang="zh-CN" altLang="en-US"/>
              <a:pPr/>
              <a:t>2015-10-12</a:t>
            </a:fld>
            <a:r>
              <a:rPr lang="en-US" altLang="zh-CN"/>
              <a:t> - </a:t>
            </a:r>
            <a:fld id="{D0895616-82CA-4F55-873A-36DDD727542C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Shi,Jingyan/CC/IHEP  </a:t>
            </a:r>
            <a:fld id="{E8CCBDB1-1B31-4FCD-A360-7A40FCA33555}" type="datetime1">
              <a:rPr lang="zh-CN" altLang="en-US"/>
              <a:pPr/>
              <a:t>2015-10-12</a:t>
            </a:fld>
            <a:r>
              <a:rPr lang="en-US" altLang="zh-CN"/>
              <a:t> - </a:t>
            </a:r>
            <a:fld id="{1B1F48FD-195F-463F-B7B8-35305EF265D4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脚占位符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Shi,Jingyan/CC/IHEP  </a:t>
            </a:r>
            <a:fld id="{E8CCBDB1-1B31-4FCD-A360-7A40FCA33555}" type="datetime1">
              <a:rPr lang="zh-CN" altLang="en-US"/>
              <a:pPr/>
              <a:t>2015-10-12</a:t>
            </a:fld>
            <a:r>
              <a:rPr lang="en-US" altLang="zh-CN"/>
              <a:t> - </a:t>
            </a:r>
            <a:fld id="{D13A136E-0574-4B6F-819B-E80734A1CB7D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Shi,Jingyan/CC/IHEP  </a:t>
            </a:r>
            <a:fld id="{E8CCBDB1-1B31-4FCD-A360-7A40FCA33555}" type="datetime1">
              <a:rPr lang="zh-CN" altLang="en-US"/>
              <a:pPr/>
              <a:t>2015-10-12</a:t>
            </a:fld>
            <a:r>
              <a:rPr lang="en-US" altLang="zh-CN"/>
              <a:t> - </a:t>
            </a:r>
            <a:fld id="{6ECF6316-7352-47FA-8861-9558B5B46294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Shi,Jingyan/CC/IHEP  </a:t>
            </a:r>
            <a:fld id="{E8CCBDB1-1B31-4FCD-A360-7A40FCA33555}" type="datetime1">
              <a:rPr lang="zh-CN" altLang="en-US"/>
              <a:pPr/>
              <a:t>2015-10-12</a:t>
            </a:fld>
            <a:r>
              <a:rPr lang="en-US" altLang="zh-CN"/>
              <a:t> - </a:t>
            </a:r>
            <a:fld id="{D74C4D27-FC7D-4E8E-B16F-5C08C9D583F2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solidFill>
            <a:srgbClr val="243DF4"/>
          </a:solidFill>
          <a:ln w="9525">
            <a:solidFill>
              <a:srgbClr val="FF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409700" y="304800"/>
            <a:ext cx="6324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标题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6106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正文第一级标题</a:t>
            </a:r>
          </a:p>
          <a:p>
            <a:pPr lvl="1"/>
            <a:r>
              <a:rPr lang="zh-CN" altLang="en-US" smtClean="0"/>
              <a:t>正文第二级标题</a:t>
            </a:r>
          </a:p>
          <a:p>
            <a:pPr lvl="2"/>
            <a:r>
              <a:rPr lang="zh-CN" altLang="en-US" smtClean="0"/>
              <a:t>正文第三级标题</a:t>
            </a:r>
          </a:p>
          <a:p>
            <a:pPr lvl="1"/>
            <a:endParaRPr lang="en-US" altLang="zh-CN" smtClean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553200"/>
            <a:ext cx="586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altLang="zh-CN"/>
              <a:t>Shi,Jingyan/CC/IHEP  </a:t>
            </a:r>
            <a:fld id="{E8CCBDB1-1B31-4FCD-A360-7A40FCA33555}" type="datetime1">
              <a:rPr lang="zh-CN" altLang="en-US"/>
              <a:pPr/>
              <a:t>2015-10-12</a:t>
            </a:fld>
            <a:r>
              <a:rPr lang="en-US" altLang="zh-CN"/>
              <a:t> - </a:t>
            </a:r>
            <a:fld id="{E83C1EF6-0E1B-4B1E-AEFC-026293ECB6F2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9222" name="Line 6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CN" altLang="en-US"/>
          </a:p>
        </p:txBody>
      </p:sp>
      <p:pic>
        <p:nvPicPr>
          <p:cNvPr id="9223" name="Picture 7" descr="Untitled-1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6456363"/>
            <a:ext cx="609600" cy="401637"/>
          </a:xfrm>
          <a:prstGeom prst="rect">
            <a:avLst/>
          </a:prstGeom>
          <a:noFill/>
        </p:spPr>
      </p:pic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0" y="152400"/>
            <a:ext cx="76200" cy="838200"/>
          </a:xfrm>
          <a:prstGeom prst="rect">
            <a:avLst/>
          </a:prstGeom>
          <a:solidFill>
            <a:srgbClr val="243DF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0" y="1219200"/>
            <a:ext cx="76200" cy="838200"/>
          </a:xfrm>
          <a:prstGeom prst="rect">
            <a:avLst/>
          </a:prstGeom>
          <a:solidFill>
            <a:srgbClr val="243DF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  <a:ea typeface="幼圆" pitchFamily="49" charset="-122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  <a:ea typeface="幼圆" pitchFamily="49" charset="-122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  <a:ea typeface="幼圆" pitchFamily="49" charset="-122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  <a:ea typeface="幼圆" pitchFamily="49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  <a:ea typeface="幼圆" pitchFamily="49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  <a:ea typeface="幼圆" pitchFamily="49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  <a:ea typeface="幼圆" pitchFamily="49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  <a:ea typeface="幼圆" pitchFamily="49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ECAE14"/>
        </a:buClr>
        <a:buSzPct val="110000"/>
        <a:buChar char="•"/>
        <a:defRPr sz="32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000066"/>
        </a:buClr>
        <a:buChar char="•"/>
        <a:defRPr sz="2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Arial" pitchFamily="34" charset="0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Arial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Arial" pitchFamily="34" charset="0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Arial" pitchFamily="34" charset="0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Arial" pitchFamily="34" charset="0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Arial" pitchFamily="34" charset="0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cloud.ihep.ac.cn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cloud.ihep.ac.cn/" TargetMode="External"/><Relationship Id="rId2" Type="http://schemas.openxmlformats.org/officeDocument/2006/relationships/hyperlink" Target="http://login.ihep.ac.cn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hyperlink" Target="http://mail.ihep.ac.cn/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371600" y="4114800"/>
            <a:ext cx="6400800" cy="1600200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/>
          <a:lstStyle/>
          <a:p>
            <a:pPr marL="0" indent="0" algn="ctr">
              <a:buFontTx/>
              <a:buNone/>
            </a:pPr>
            <a:r>
              <a:rPr lang="zh-CN" altLang="en-US" sz="2400" dirty="0"/>
              <a:t>崔涛</a:t>
            </a:r>
            <a:endParaRPr lang="en-US" altLang="zh-CN" sz="2400" dirty="0" smtClean="0"/>
          </a:p>
          <a:p>
            <a:pPr marL="0" indent="0" algn="ctr">
              <a:buFontTx/>
              <a:buNone/>
            </a:pPr>
            <a:endParaRPr lang="en-US" altLang="zh-CN" sz="2400" dirty="0" smtClean="0"/>
          </a:p>
          <a:p>
            <a:pPr marL="0" indent="0" algn="ctr">
              <a:buFontTx/>
              <a:buNone/>
            </a:pPr>
            <a:r>
              <a:rPr lang="en-US" altLang="zh-CN" sz="2400" dirty="0" smtClean="0"/>
              <a:t>2015-9-13</a:t>
            </a:r>
            <a:endParaRPr lang="zh-CN" altLang="en-US" sz="2400" dirty="0"/>
          </a:p>
          <a:p>
            <a:pPr marL="0" indent="0" algn="ctr">
              <a:buFontTx/>
              <a:buNone/>
            </a:pPr>
            <a:endParaRPr lang="en-US" altLang="zh-CN" dirty="0"/>
          </a:p>
        </p:txBody>
      </p:sp>
      <p:sp>
        <p:nvSpPr>
          <p:cNvPr id="2" name="TextBox 1"/>
          <p:cNvSpPr txBox="1"/>
          <p:nvPr/>
        </p:nvSpPr>
        <p:spPr>
          <a:xfrm>
            <a:off x="1066800" y="2300606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/>
              <a:t>Cloud</a:t>
            </a:r>
            <a:r>
              <a:rPr lang="zh-CN" altLang="en-US" sz="4400" dirty="0" smtClean="0"/>
              <a:t>云平台</a:t>
            </a:r>
            <a:endParaRPr lang="zh-CN" alt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2" indent="0">
              <a:buNone/>
            </a:pPr>
            <a:endParaRPr lang="en-US" altLang="zh-CN" b="0" dirty="0">
              <a:effectLst/>
            </a:endParaRPr>
          </a:p>
          <a:p>
            <a:pPr lvl="1"/>
            <a:r>
              <a:rPr lang="en-US" altLang="zh-CN" dirty="0" smtClean="0">
                <a:effectLst/>
              </a:rPr>
              <a:t>WN</a:t>
            </a:r>
          </a:p>
          <a:p>
            <a:pPr marL="457200" lvl="1" indent="0">
              <a:buNone/>
            </a:pPr>
            <a:r>
              <a:rPr lang="en-US" altLang="zh-CN" b="0" dirty="0">
                <a:effectLst/>
              </a:rPr>
              <a:t> </a:t>
            </a:r>
            <a:r>
              <a:rPr lang="en-US" altLang="zh-CN" b="0" dirty="0" smtClean="0">
                <a:effectLst/>
              </a:rPr>
              <a:t>     </a:t>
            </a:r>
            <a:r>
              <a:rPr lang="zh-CN" altLang="en-US" b="0" dirty="0" smtClean="0">
                <a:effectLst/>
              </a:rPr>
              <a:t>用于调度测试</a:t>
            </a:r>
            <a:endParaRPr lang="en-US" altLang="zh-CN" b="0" dirty="0">
              <a:effectLst/>
            </a:endParaRPr>
          </a:p>
          <a:p>
            <a:pPr marL="914400" lvl="2" indent="0">
              <a:buNone/>
            </a:pPr>
            <a:r>
              <a:rPr lang="en-US" altLang="zh-CN" b="0" dirty="0" smtClean="0">
                <a:effectLst/>
              </a:rPr>
              <a:t>WN-SL65-64-20G</a:t>
            </a:r>
          </a:p>
          <a:p>
            <a:pPr marL="914400" lvl="2" indent="0">
              <a:buNone/>
            </a:pPr>
            <a:endParaRPr lang="en-US" altLang="zh-CN" b="0" dirty="0" smtClean="0">
              <a:effectLst/>
            </a:endParaRPr>
          </a:p>
          <a:p>
            <a:pPr lvl="1"/>
            <a:r>
              <a:rPr lang="en-US" altLang="zh-CN" sz="1800" b="0" dirty="0">
                <a:effectLst/>
              </a:rPr>
              <a:t>TEST</a:t>
            </a:r>
            <a:r>
              <a:rPr lang="zh-CN" altLang="en-US" sz="1800" b="0" dirty="0">
                <a:effectLst/>
              </a:rPr>
              <a:t>类</a:t>
            </a:r>
            <a:r>
              <a:rPr lang="en-US" altLang="zh-CN" sz="1800" b="0" dirty="0">
                <a:effectLst/>
              </a:rPr>
              <a:t>	</a:t>
            </a:r>
            <a:endParaRPr lang="en-US" altLang="zh-CN" sz="1800" b="0" dirty="0" smtClean="0">
              <a:effectLst/>
            </a:endParaRPr>
          </a:p>
          <a:p>
            <a:pPr marL="457200" lvl="1" indent="0">
              <a:buNone/>
            </a:pPr>
            <a:r>
              <a:rPr lang="en-US" altLang="zh-CN" sz="1800" b="0" dirty="0">
                <a:effectLst/>
              </a:rPr>
              <a:t>	</a:t>
            </a:r>
            <a:r>
              <a:rPr lang="zh-CN" altLang="en-US" sz="1800" b="0" dirty="0" smtClean="0">
                <a:effectLst/>
              </a:rPr>
              <a:t>启动</a:t>
            </a:r>
            <a:r>
              <a:rPr lang="en-US" altLang="zh-CN" sz="1800" b="0" dirty="0" smtClean="0">
                <a:effectLst/>
              </a:rPr>
              <a:t>:	</a:t>
            </a:r>
            <a:r>
              <a:rPr lang="zh-CN" altLang="en-US" sz="1800" b="0" dirty="0" smtClean="0">
                <a:effectLst/>
              </a:rPr>
              <a:t>无须额外认证</a:t>
            </a:r>
            <a:endParaRPr lang="en-US" altLang="zh-CN" sz="1800" b="0" dirty="0" smtClean="0">
              <a:effectLst/>
            </a:endParaRPr>
          </a:p>
          <a:p>
            <a:pPr marL="457200" lvl="1" indent="0">
              <a:buNone/>
            </a:pPr>
            <a:r>
              <a:rPr lang="en-US" altLang="zh-CN" sz="1800" b="0" dirty="0">
                <a:effectLst/>
              </a:rPr>
              <a:t>	</a:t>
            </a:r>
            <a:r>
              <a:rPr lang="zh-CN" altLang="en-US" sz="1800" b="0" dirty="0" smtClean="0">
                <a:effectLst/>
              </a:rPr>
              <a:t>权限</a:t>
            </a:r>
            <a:r>
              <a:rPr lang="en-US" altLang="zh-CN" sz="1800" b="0" dirty="0" smtClean="0">
                <a:effectLst/>
              </a:rPr>
              <a:t>:	</a:t>
            </a:r>
            <a:r>
              <a:rPr lang="zh-CN" altLang="en-US" sz="1800" b="0" dirty="0" smtClean="0">
                <a:effectLst/>
              </a:rPr>
              <a:t>用户</a:t>
            </a:r>
            <a:r>
              <a:rPr lang="zh-CN" altLang="en-US" sz="1800" b="0" dirty="0">
                <a:effectLst/>
              </a:rPr>
              <a:t>拥有</a:t>
            </a:r>
            <a:r>
              <a:rPr lang="en-US" altLang="zh-CN" sz="1800" b="0" dirty="0">
                <a:effectLst/>
              </a:rPr>
              <a:t>root</a:t>
            </a:r>
            <a:r>
              <a:rPr lang="zh-CN" altLang="en-US" sz="1800" b="0" dirty="0">
                <a:effectLst/>
              </a:rPr>
              <a:t>权限</a:t>
            </a:r>
            <a:r>
              <a:rPr lang="en-US" altLang="zh-CN" sz="1800" b="0" dirty="0">
                <a:effectLst/>
              </a:rPr>
              <a:t>,</a:t>
            </a:r>
            <a:r>
              <a:rPr lang="zh-CN" altLang="en-US" sz="1800" b="0" dirty="0">
                <a:effectLst/>
              </a:rPr>
              <a:t>缺省密码 </a:t>
            </a:r>
            <a:endParaRPr lang="en-US" altLang="zh-CN" sz="1800" b="0" dirty="0" smtClean="0">
              <a:effectLst/>
            </a:endParaRPr>
          </a:p>
          <a:p>
            <a:pPr marL="457200" lvl="1" indent="0">
              <a:buNone/>
            </a:pPr>
            <a:r>
              <a:rPr lang="en-US" altLang="zh-CN" sz="1800" b="0" dirty="0">
                <a:effectLst/>
              </a:rPr>
              <a:t>	</a:t>
            </a:r>
            <a:r>
              <a:rPr lang="zh-CN" altLang="en-US" sz="1800" b="0" dirty="0" smtClean="0">
                <a:effectLst/>
              </a:rPr>
              <a:t>功能</a:t>
            </a:r>
            <a:r>
              <a:rPr lang="en-US" altLang="zh-CN" sz="1800" b="0" dirty="0" smtClean="0">
                <a:effectLst/>
              </a:rPr>
              <a:t>:	</a:t>
            </a:r>
            <a:r>
              <a:rPr lang="zh-CN" altLang="en-US" sz="1800" b="0" dirty="0" smtClean="0">
                <a:effectLst/>
              </a:rPr>
              <a:t>普通服务器</a:t>
            </a:r>
            <a:r>
              <a:rPr lang="en-US" altLang="zh-CN" sz="1800" b="0" dirty="0" smtClean="0">
                <a:effectLst/>
              </a:rPr>
              <a:t>,</a:t>
            </a:r>
            <a:r>
              <a:rPr lang="zh-CN" altLang="en-US" sz="1800" b="0" dirty="0" smtClean="0">
                <a:effectLst/>
              </a:rPr>
              <a:t>不能访问计算环境</a:t>
            </a:r>
            <a:endParaRPr lang="en-US" altLang="zh-CN" sz="1800" b="0" dirty="0" smtClean="0">
              <a:effectLst/>
            </a:endParaRPr>
          </a:p>
          <a:p>
            <a:pPr marL="457200" lvl="1" indent="0">
              <a:buNone/>
            </a:pPr>
            <a:r>
              <a:rPr lang="en-US" altLang="zh-CN" sz="1800" b="0" dirty="0" smtClean="0">
                <a:effectLst/>
              </a:rPr>
              <a:t>	</a:t>
            </a:r>
            <a:r>
              <a:rPr lang="zh-CN" altLang="en-US" sz="1800" b="0" dirty="0" smtClean="0">
                <a:effectLst/>
              </a:rPr>
              <a:t>类型</a:t>
            </a:r>
            <a:r>
              <a:rPr lang="en-US" altLang="zh-CN" sz="1800" b="0" dirty="0" smtClean="0">
                <a:effectLst/>
              </a:rPr>
              <a:t>:	</a:t>
            </a:r>
            <a:endParaRPr lang="en-US" altLang="zh-CN" sz="1800" b="0" dirty="0">
              <a:effectLst/>
            </a:endParaRPr>
          </a:p>
          <a:p>
            <a:pPr marL="914400" lvl="2" indent="0">
              <a:buNone/>
            </a:pPr>
            <a:r>
              <a:rPr lang="en-US" altLang="zh-CN" sz="1600" b="0" dirty="0">
                <a:effectLst/>
              </a:rPr>
              <a:t>TEST-SL55-64-40G	TEST-SL65-32-40G	</a:t>
            </a:r>
          </a:p>
          <a:p>
            <a:pPr marL="914400" lvl="2" indent="0">
              <a:buNone/>
            </a:pPr>
            <a:r>
              <a:rPr lang="en-US" altLang="zh-CN" sz="1600" b="0" dirty="0">
                <a:effectLst/>
              </a:rPr>
              <a:t>TEST-SL65-64-20G	TEST-SL65-64-40G</a:t>
            </a:r>
          </a:p>
          <a:p>
            <a:pPr marL="914400" lvl="2" indent="0">
              <a:buNone/>
            </a:pPr>
            <a:r>
              <a:rPr lang="en-US" altLang="zh-CN" sz="1600" b="0" dirty="0">
                <a:effectLst/>
              </a:rPr>
              <a:t>TEST-SL7-64-40G	</a:t>
            </a:r>
          </a:p>
          <a:p>
            <a:pPr marL="914400" lvl="2" indent="0">
              <a:buNone/>
            </a:pPr>
            <a:r>
              <a:rPr lang="en-US" altLang="zh-CN" sz="1600" b="0" dirty="0">
                <a:effectLst/>
              </a:rPr>
              <a:t>TEST-Win7-40G</a:t>
            </a:r>
          </a:p>
          <a:p>
            <a:pPr marL="914400" lvl="2" indent="0">
              <a:buNone/>
            </a:pPr>
            <a:r>
              <a:rPr lang="en-US" altLang="zh-CN" sz="1600" b="0" dirty="0">
                <a:effectLst/>
              </a:rPr>
              <a:t>TEST-SL65-64-40G-astro	TEST-SL65-64-opstk-ice</a:t>
            </a:r>
          </a:p>
          <a:p>
            <a:pPr marL="514350" lvl="1" indent="0">
              <a:buNone/>
            </a:pPr>
            <a:endParaRPr lang="en-US" altLang="zh-CN" b="0" dirty="0" smtClean="0">
              <a:effectLst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CN" smtClean="0"/>
              <a:t>CUI Tao/CC/IHEP  </a:t>
            </a:r>
            <a:fld id="{E8CCBDB1-1B31-4FCD-A360-7A40FCA33555}" type="datetime1">
              <a:rPr lang="zh-CN" altLang="en-US" smtClean="0"/>
              <a:pPr/>
              <a:t>2015-10-12</a:t>
            </a:fld>
            <a:r>
              <a:rPr lang="en-US" altLang="zh-CN" smtClean="0"/>
              <a:t> - </a:t>
            </a:r>
            <a:fld id="{ADE102C1-CBF5-4A82-8AA8-7F939797F2F0}" type="slidenum">
              <a:rPr lang="en-US" altLang="zh-CN" smtClean="0"/>
              <a:pPr/>
              <a:t>10</a:t>
            </a:fld>
            <a:endParaRPr lang="en-US" altLang="zh-CN" dirty="0"/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>
          <a:xfrm>
            <a:off x="1409700" y="304800"/>
            <a:ext cx="6324600" cy="685800"/>
          </a:xfrm>
        </p:spPr>
        <p:txBody>
          <a:bodyPr/>
          <a:lstStyle/>
          <a:p>
            <a:r>
              <a:rPr lang="en-US" altLang="zh-CN" dirty="0">
                <a:effectLst/>
              </a:rPr>
              <a:t>Cloud</a:t>
            </a:r>
            <a:r>
              <a:rPr lang="zh-CN" altLang="en-US" dirty="0">
                <a:effectLst/>
              </a:rPr>
              <a:t>云平台的</a:t>
            </a:r>
            <a:r>
              <a:rPr lang="zh-CN" altLang="en-US" dirty="0" smtClean="0">
                <a:effectLst/>
              </a:rPr>
              <a:t>使用</a:t>
            </a:r>
            <a:r>
              <a:rPr lang="en-US" altLang="zh-CN" dirty="0" smtClean="0">
                <a:effectLst/>
              </a:rPr>
              <a:t>-IMAGE</a:t>
            </a:r>
            <a:endParaRPr lang="zh-CN" alt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47596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effectLst/>
              </a:rPr>
              <a:t>Cloud</a:t>
            </a:r>
            <a:r>
              <a:rPr lang="zh-CN" altLang="en-US" dirty="0">
                <a:effectLst/>
              </a:rPr>
              <a:t>云平台的使用</a:t>
            </a:r>
            <a:r>
              <a:rPr lang="en-US" altLang="zh-CN" dirty="0" smtClean="0">
                <a:effectLst/>
              </a:rPr>
              <a:t>-</a:t>
            </a:r>
            <a:r>
              <a:rPr lang="zh-CN" altLang="en-US" dirty="0">
                <a:effectLst/>
              </a:rPr>
              <a:t>网络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Cloud</a:t>
            </a:r>
            <a:r>
              <a:rPr lang="zh-CN" altLang="en-US" dirty="0" smtClean="0"/>
              <a:t>平台提供了三段网络地址</a:t>
            </a:r>
            <a:endParaRPr lang="en-US" altLang="zh-CN" dirty="0" smtClean="0"/>
          </a:p>
          <a:p>
            <a:pPr lvl="1"/>
            <a:r>
              <a:rPr lang="en-US" altLang="zh-CN" b="0" dirty="0" smtClean="0">
                <a:effectLst/>
              </a:rPr>
              <a:t>192.168.82.0/24		UI</a:t>
            </a:r>
            <a:r>
              <a:rPr lang="zh-CN" altLang="en-US" b="0" dirty="0" smtClean="0">
                <a:effectLst/>
              </a:rPr>
              <a:t>登录节点</a:t>
            </a:r>
            <a:endParaRPr lang="en-US" altLang="zh-CN" b="0" dirty="0" smtClean="0">
              <a:effectLst/>
            </a:endParaRPr>
          </a:p>
          <a:p>
            <a:pPr lvl="1"/>
            <a:r>
              <a:rPr lang="en-US" altLang="zh-CN" b="0" dirty="0" smtClean="0">
                <a:effectLst/>
              </a:rPr>
              <a:t>192.168.83.0/24		TEST</a:t>
            </a:r>
            <a:r>
              <a:rPr lang="zh-CN" altLang="en-US" b="0" dirty="0" smtClean="0">
                <a:effectLst/>
              </a:rPr>
              <a:t>测试服务器</a:t>
            </a:r>
            <a:endParaRPr lang="en-US" altLang="zh-CN" b="0" dirty="0" smtClean="0">
              <a:effectLst/>
            </a:endParaRPr>
          </a:p>
          <a:p>
            <a:pPr lvl="1"/>
            <a:r>
              <a:rPr lang="en-US" altLang="zh-CN" b="0" dirty="0" smtClean="0">
                <a:effectLst/>
              </a:rPr>
              <a:t>202.122.35.0/24		</a:t>
            </a:r>
            <a:r>
              <a:rPr lang="zh-CN" altLang="en-US" b="0" dirty="0" smtClean="0">
                <a:effectLst/>
              </a:rPr>
              <a:t>公网</a:t>
            </a:r>
            <a:r>
              <a:rPr lang="en-US" altLang="zh-CN" b="0" dirty="0" smtClean="0">
                <a:effectLst/>
              </a:rPr>
              <a:t>UI/TEST</a:t>
            </a:r>
            <a:r>
              <a:rPr lang="zh-CN" altLang="en-US" b="0" dirty="0" smtClean="0">
                <a:effectLst/>
              </a:rPr>
              <a:t>服务器</a:t>
            </a:r>
            <a:endParaRPr lang="en-US" altLang="zh-CN" b="0" dirty="0" smtClean="0">
              <a:effectLst/>
            </a:endParaRPr>
          </a:p>
          <a:p>
            <a:pPr marL="0" indent="0">
              <a:buNone/>
            </a:pPr>
            <a:r>
              <a:rPr lang="zh-CN" altLang="en-US" dirty="0" smtClean="0">
                <a:effectLst/>
              </a:rPr>
              <a:t>关于</a:t>
            </a:r>
            <a:r>
              <a:rPr lang="zh-CN" altLang="en-US" dirty="0">
                <a:effectLst/>
              </a:rPr>
              <a:t>公网地址</a:t>
            </a:r>
            <a:endParaRPr lang="en-US" altLang="zh-CN" dirty="0">
              <a:effectLst/>
            </a:endParaRPr>
          </a:p>
          <a:p>
            <a:pPr lvl="1"/>
            <a:r>
              <a:rPr lang="zh-CN" altLang="en-US" b="0" dirty="0" smtClean="0">
                <a:effectLst/>
              </a:rPr>
              <a:t>公</a:t>
            </a:r>
            <a:r>
              <a:rPr lang="zh-CN" altLang="en-US" b="0" dirty="0">
                <a:effectLst/>
              </a:rPr>
              <a:t>网地址主要发放给计算系统中有公网需求的虚拟机。所内用户原则上不提供</a:t>
            </a:r>
            <a:r>
              <a:rPr lang="zh-CN" altLang="en-US" b="0" dirty="0" smtClean="0">
                <a:effectLst/>
              </a:rPr>
              <a:t>。</a:t>
            </a:r>
            <a:endParaRPr lang="en-US" altLang="zh-CN" b="0" dirty="0" smtClean="0">
              <a:effectLst/>
            </a:endParaRPr>
          </a:p>
          <a:p>
            <a:r>
              <a:rPr lang="zh-CN" altLang="en-US" b="0" dirty="0" smtClean="0"/>
              <a:t>域名</a:t>
            </a:r>
            <a:endParaRPr lang="en-US" altLang="zh-CN" b="0" dirty="0" smtClean="0"/>
          </a:p>
          <a:p>
            <a:pPr marL="0" indent="0">
              <a:buNone/>
            </a:pPr>
            <a:r>
              <a:rPr lang="en-US" altLang="zh-CN" b="0" dirty="0"/>
              <a:t>	</a:t>
            </a:r>
            <a:r>
              <a:rPr lang="en-US" altLang="zh-CN" b="0" dirty="0" smtClean="0"/>
              <a:t>vm083011.v.ihep.ac.cn	192.168.83.11</a:t>
            </a:r>
          </a:p>
          <a:p>
            <a:pPr marL="0" indent="0">
              <a:buNone/>
            </a:pPr>
            <a:r>
              <a:rPr lang="en-US" altLang="zh-CN" b="0" dirty="0"/>
              <a:t>	</a:t>
            </a:r>
            <a:r>
              <a:rPr lang="zh-CN" altLang="en-US" sz="2000" b="0" dirty="0" smtClean="0">
                <a:effectLst/>
              </a:rPr>
              <a:t>如有需要，还可以定义</a:t>
            </a:r>
            <a:r>
              <a:rPr lang="en-US" altLang="zh-CN" sz="2000" b="0" dirty="0" smtClean="0">
                <a:effectLst/>
              </a:rPr>
              <a:t>ihep.ac.cn</a:t>
            </a:r>
            <a:r>
              <a:rPr lang="zh-CN" altLang="en-US" sz="2000" b="0" dirty="0" smtClean="0">
                <a:effectLst/>
              </a:rPr>
              <a:t>域名</a:t>
            </a:r>
            <a:endParaRPr lang="en-US" altLang="zh-CN" sz="2000" dirty="0">
              <a:effectLst/>
            </a:endParaRPr>
          </a:p>
          <a:p>
            <a:pPr marL="57150" indent="0">
              <a:buNone/>
            </a:pPr>
            <a:endParaRPr lang="en-US" altLang="zh-CN" dirty="0" smtClean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CN" smtClean="0"/>
              <a:t>CUI Tao/CC/IHEP  </a:t>
            </a:r>
            <a:fld id="{E8CCBDB1-1B31-4FCD-A360-7A40FCA33555}" type="datetime1">
              <a:rPr lang="zh-CN" altLang="en-US" smtClean="0"/>
              <a:pPr/>
              <a:t>2015-10-12</a:t>
            </a:fld>
            <a:r>
              <a:rPr lang="en-US" altLang="zh-CN" smtClean="0"/>
              <a:t> - </a:t>
            </a:r>
            <a:fld id="{ADE102C1-CBF5-4A82-8AA8-7F939797F2F0}" type="slidenum">
              <a:rPr lang="en-US" altLang="zh-CN" smtClean="0"/>
              <a:pPr/>
              <a:t>11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8000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9568" y="1143000"/>
            <a:ext cx="7143432" cy="5090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6400" y="1371600"/>
            <a:ext cx="7597563" cy="4767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1081563"/>
            <a:ext cx="7143433" cy="5014437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effectLst/>
              </a:rPr>
              <a:t>Cloud</a:t>
            </a:r>
            <a:r>
              <a:rPr lang="zh-CN" altLang="en-US" dirty="0">
                <a:effectLst/>
              </a:rPr>
              <a:t>云平台的使用</a:t>
            </a:r>
            <a:r>
              <a:rPr lang="en-US" altLang="zh-CN" dirty="0" smtClean="0">
                <a:effectLst/>
              </a:rPr>
              <a:t>-</a:t>
            </a:r>
            <a:r>
              <a:rPr lang="zh-CN" altLang="en-US" dirty="0" smtClean="0">
                <a:effectLst/>
              </a:rPr>
              <a:t>登录</a:t>
            </a:r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CN" smtClean="0"/>
              <a:t>CUI Tao/CC/IHEP  </a:t>
            </a:r>
            <a:fld id="{E8CCBDB1-1B31-4FCD-A360-7A40FCA33555}" type="datetime1">
              <a:rPr lang="zh-CN" altLang="en-US" smtClean="0"/>
              <a:pPr/>
              <a:t>2015-10-12</a:t>
            </a:fld>
            <a:r>
              <a:rPr lang="en-US" altLang="zh-CN" smtClean="0"/>
              <a:t> - </a:t>
            </a:r>
            <a:fld id="{ADE102C1-CBF5-4A82-8AA8-7F939797F2F0}" type="slidenum">
              <a:rPr lang="en-US" altLang="zh-CN" smtClean="0"/>
              <a:pPr/>
              <a:t>12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963605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90937 -0.00439 L -1.90937 -0.0154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00" y="-555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7341E-7 L -0.90937 -0.00439 " pathEditMode="relative" rAng="0" ptsTypes="AA">
                                      <p:cBhvr>
                                        <p:cTn id="8" dur="25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469" y="-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90937 -0.00439 L -1.90937 -0.01549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00" y="-555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7341E-7 L -0.90937 -0.00439 " pathEditMode="relative" rAng="0" ptsTypes="AA">
                                      <p:cBhvr>
                                        <p:cTn id="14" dur="25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469" y="-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732" y="2824240"/>
            <a:ext cx="6842068" cy="357656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09700" y="304800"/>
            <a:ext cx="6743700" cy="685800"/>
          </a:xfrm>
        </p:spPr>
        <p:txBody>
          <a:bodyPr/>
          <a:lstStyle/>
          <a:p>
            <a:r>
              <a:rPr lang="en-US" altLang="zh-CN" dirty="0">
                <a:effectLst/>
              </a:rPr>
              <a:t>Cloud</a:t>
            </a:r>
            <a:r>
              <a:rPr lang="zh-CN" altLang="en-US" dirty="0">
                <a:effectLst/>
              </a:rPr>
              <a:t>云平台的使用</a:t>
            </a:r>
            <a:r>
              <a:rPr lang="en-US" altLang="zh-CN" dirty="0" smtClean="0">
                <a:effectLst/>
              </a:rPr>
              <a:t>-</a:t>
            </a:r>
            <a:r>
              <a:rPr lang="zh-CN" altLang="en-US" dirty="0" smtClean="0">
                <a:effectLst/>
              </a:rPr>
              <a:t>虚拟机管理</a:t>
            </a:r>
            <a:endParaRPr lang="zh-CN" altLang="en-US" dirty="0">
              <a:effectLst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219200"/>
            <a:ext cx="4648200" cy="4953000"/>
          </a:xfrm>
        </p:spPr>
        <p:txBody>
          <a:bodyPr/>
          <a:lstStyle/>
          <a:p>
            <a:r>
              <a:rPr lang="zh-CN" altLang="en-US" dirty="0" smtClean="0">
                <a:effectLst/>
              </a:rPr>
              <a:t>启动</a:t>
            </a:r>
            <a:r>
              <a:rPr lang="en-US" altLang="zh-CN" dirty="0" smtClean="0">
                <a:effectLst/>
              </a:rPr>
              <a:t>TEST</a:t>
            </a:r>
            <a:r>
              <a:rPr lang="zh-CN" altLang="en-US" dirty="0" smtClean="0">
                <a:effectLst/>
              </a:rPr>
              <a:t>虚拟机</a:t>
            </a:r>
            <a:endParaRPr lang="en-US" altLang="zh-CN" dirty="0" smtClean="0">
              <a:effectLst/>
            </a:endParaRPr>
          </a:p>
          <a:p>
            <a:pPr lvl="1"/>
            <a:r>
              <a:rPr lang="en-US" altLang="zh-CN" sz="1800" b="0" dirty="0" smtClean="0">
                <a:effectLst/>
              </a:rPr>
              <a:t>Flavor </a:t>
            </a:r>
            <a:r>
              <a:rPr lang="zh-CN" altLang="en-US" sz="1800" b="0" dirty="0" smtClean="0">
                <a:effectLst/>
              </a:rPr>
              <a:t>资源配额的选择</a:t>
            </a:r>
            <a:endParaRPr lang="en-US" altLang="zh-CN" sz="1800" b="0" dirty="0" smtClean="0">
              <a:effectLst/>
            </a:endParaRPr>
          </a:p>
          <a:p>
            <a:pPr marL="457200" lvl="1" indent="0">
              <a:buNone/>
            </a:pPr>
            <a:r>
              <a:rPr lang="en-US" altLang="zh-CN" sz="1800" b="0" dirty="0">
                <a:effectLst/>
              </a:rPr>
              <a:t>	</a:t>
            </a:r>
            <a:r>
              <a:rPr lang="zh-CN" altLang="en-US" sz="1800" b="0" dirty="0" smtClean="0">
                <a:effectLst/>
              </a:rPr>
              <a:t>根据应用对虚拟机的性能要求选择配额</a:t>
            </a:r>
            <a:endParaRPr lang="en-US" altLang="zh-CN" sz="1800" b="0" dirty="0" smtClean="0">
              <a:effectLst/>
            </a:endParaRPr>
          </a:p>
          <a:p>
            <a:pPr lvl="1"/>
            <a:endParaRPr lang="en-US" altLang="zh-CN" b="0" dirty="0" smtClean="0">
              <a:effectLst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CN" smtClean="0"/>
              <a:t>CUI Tao/CC/IHEP  </a:t>
            </a:r>
            <a:fld id="{E8CCBDB1-1B31-4FCD-A360-7A40FCA33555}" type="datetime1">
              <a:rPr lang="zh-CN" altLang="en-US" smtClean="0"/>
              <a:pPr/>
              <a:t>2015-10-12</a:t>
            </a:fld>
            <a:r>
              <a:rPr lang="en-US" altLang="zh-CN" smtClean="0"/>
              <a:t> - </a:t>
            </a:r>
            <a:fld id="{ADE102C1-CBF5-4A82-8AA8-7F939797F2F0}" type="slidenum">
              <a:rPr lang="en-US" altLang="zh-CN" smtClean="0"/>
              <a:pPr/>
              <a:t>13</a:t>
            </a:fld>
            <a:endParaRPr lang="en-US" altLang="zh-CN" dirty="0"/>
          </a:p>
        </p:txBody>
      </p:sp>
      <p:sp>
        <p:nvSpPr>
          <p:cNvPr id="7" name="TextBox 6"/>
          <p:cNvSpPr txBox="1"/>
          <p:nvPr/>
        </p:nvSpPr>
        <p:spPr>
          <a:xfrm>
            <a:off x="5117456" y="1674674"/>
            <a:ext cx="37979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altLang="zh-CN" b="0" dirty="0">
                <a:latin typeface="+mn-lt"/>
                <a:ea typeface="+mn-ea"/>
              </a:rPr>
              <a:t>VM </a:t>
            </a:r>
            <a:r>
              <a:rPr lang="zh-CN" altLang="en-US" b="0" dirty="0">
                <a:latin typeface="+mn-lt"/>
                <a:ea typeface="+mn-ea"/>
              </a:rPr>
              <a:t>类型</a:t>
            </a:r>
            <a:endParaRPr lang="en-US" altLang="zh-CN" b="0" dirty="0">
              <a:latin typeface="+mn-lt"/>
              <a:ea typeface="+mn-ea"/>
            </a:endParaRPr>
          </a:p>
          <a:p>
            <a:pPr algn="l"/>
            <a:r>
              <a:rPr lang="en-US" altLang="zh-CN" b="0" dirty="0">
                <a:latin typeface="+mn-lt"/>
                <a:ea typeface="+mn-ea"/>
              </a:rPr>
              <a:t>	TEST+</a:t>
            </a:r>
            <a:r>
              <a:rPr lang="zh-CN" altLang="en-US" b="0" dirty="0">
                <a:latin typeface="+mn-lt"/>
                <a:ea typeface="+mn-ea"/>
              </a:rPr>
              <a:t>内部地址</a:t>
            </a:r>
            <a:endParaRPr lang="en-US" altLang="zh-CN" b="0" dirty="0">
              <a:latin typeface="+mn-lt"/>
              <a:ea typeface="+mn-ea"/>
            </a:endParaRPr>
          </a:p>
          <a:p>
            <a:pPr algn="l"/>
            <a:r>
              <a:rPr lang="en-US" altLang="zh-CN" b="0" dirty="0">
                <a:latin typeface="+mn-lt"/>
                <a:ea typeface="+mn-ea"/>
              </a:rPr>
              <a:t>	TEST+</a:t>
            </a:r>
            <a:r>
              <a:rPr lang="zh-CN" altLang="en-US" b="0" dirty="0">
                <a:latin typeface="+mn-lt"/>
                <a:ea typeface="+mn-ea"/>
              </a:rPr>
              <a:t>公网地址</a:t>
            </a:r>
            <a:endParaRPr lang="en-US" altLang="zh-CN" b="0" dirty="0">
              <a:latin typeface="+mn-lt"/>
              <a:ea typeface="+mn-ea"/>
            </a:endParaRPr>
          </a:p>
          <a:p>
            <a:pPr algn="l"/>
            <a:r>
              <a:rPr lang="en-US" altLang="zh-CN" b="0" dirty="0">
                <a:latin typeface="+mn-lt"/>
                <a:ea typeface="+mn-ea"/>
              </a:rPr>
              <a:t>	UI+</a:t>
            </a:r>
            <a:r>
              <a:rPr lang="zh-CN" altLang="en-US" b="0" dirty="0">
                <a:latin typeface="+mn-lt"/>
                <a:ea typeface="+mn-ea"/>
              </a:rPr>
              <a:t>内部地址</a:t>
            </a:r>
            <a:endParaRPr lang="en-US" altLang="zh-CN" b="0" dirty="0">
              <a:latin typeface="+mn-lt"/>
              <a:ea typeface="+mn-ea"/>
            </a:endParaRPr>
          </a:p>
          <a:p>
            <a:pPr algn="l"/>
            <a:r>
              <a:rPr lang="en-US" altLang="zh-CN" b="0" dirty="0">
                <a:latin typeface="+mn-lt"/>
                <a:ea typeface="+mn-ea"/>
              </a:rPr>
              <a:t>	UI+</a:t>
            </a:r>
            <a:r>
              <a:rPr lang="zh-CN" altLang="en-US" b="0" dirty="0">
                <a:latin typeface="+mn-lt"/>
                <a:ea typeface="+mn-ea"/>
              </a:rPr>
              <a:t>公网地址</a:t>
            </a:r>
            <a:endParaRPr lang="en-US" altLang="zh-CN" b="0" dirty="0">
              <a:latin typeface="+mn-lt"/>
              <a:ea typeface="+mn-ea"/>
            </a:endParaRPr>
          </a:p>
          <a:p>
            <a:endParaRPr lang="zh-CN" altLang="en-US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35865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>
                <a:effectLst/>
              </a:rPr>
              <a:t>启动</a:t>
            </a:r>
            <a:r>
              <a:rPr lang="en-US" altLang="zh-CN" dirty="0" smtClean="0">
                <a:effectLst/>
              </a:rPr>
              <a:t>UI</a:t>
            </a:r>
            <a:r>
              <a:rPr lang="zh-CN" altLang="en-US" dirty="0" smtClean="0">
                <a:effectLst/>
              </a:rPr>
              <a:t>虚拟机</a:t>
            </a:r>
            <a:endParaRPr lang="en-US" altLang="zh-CN" dirty="0" smtClean="0">
              <a:effectLst/>
            </a:endParaRPr>
          </a:p>
          <a:p>
            <a:pPr lvl="1"/>
            <a:r>
              <a:rPr lang="en-US" altLang="zh-CN" b="0" dirty="0" err="1" smtClean="0">
                <a:effectLst/>
              </a:rPr>
              <a:t>Vm</a:t>
            </a:r>
            <a:r>
              <a:rPr lang="en-US" altLang="zh-CN" b="0" dirty="0" smtClean="0">
                <a:effectLst/>
              </a:rPr>
              <a:t> type </a:t>
            </a:r>
          </a:p>
          <a:p>
            <a:pPr lvl="2"/>
            <a:r>
              <a:rPr lang="en-US" altLang="zh-CN" b="0" dirty="0" smtClean="0">
                <a:effectLst/>
              </a:rPr>
              <a:t>UI + Private IP</a:t>
            </a:r>
          </a:p>
          <a:p>
            <a:pPr lvl="2"/>
            <a:r>
              <a:rPr lang="en-US" altLang="zh-CN" b="0" dirty="0" smtClean="0">
                <a:effectLst/>
              </a:rPr>
              <a:t>UI + Public IP</a:t>
            </a:r>
          </a:p>
          <a:p>
            <a:pPr lvl="1"/>
            <a:r>
              <a:rPr lang="zh-CN" altLang="en-US" b="0" dirty="0" smtClean="0">
                <a:effectLst/>
              </a:rPr>
              <a:t>认证</a:t>
            </a:r>
            <a:r>
              <a:rPr lang="en-US" altLang="zh-CN" b="0" dirty="0" smtClean="0">
                <a:effectLst/>
              </a:rPr>
              <a:t>/</a:t>
            </a:r>
            <a:r>
              <a:rPr lang="zh-CN" altLang="en-US" b="0" dirty="0" smtClean="0">
                <a:effectLst/>
              </a:rPr>
              <a:t>登录</a:t>
            </a:r>
            <a:endParaRPr lang="en-US" altLang="zh-CN" b="0" dirty="0">
              <a:effectLst/>
            </a:endParaRPr>
          </a:p>
          <a:p>
            <a:pPr marL="457200" lvl="1" indent="0">
              <a:buNone/>
            </a:pPr>
            <a:r>
              <a:rPr lang="en-US" altLang="zh-CN" b="0" dirty="0" smtClean="0">
                <a:effectLst/>
              </a:rPr>
              <a:t>	AFS</a:t>
            </a:r>
            <a:r>
              <a:rPr lang="zh-CN" altLang="en-US" b="0" dirty="0" smtClean="0">
                <a:effectLst/>
              </a:rPr>
              <a:t>帐号密码</a:t>
            </a:r>
            <a:endParaRPr lang="en-US" altLang="zh-CN" b="0" dirty="0" smtClean="0">
              <a:effectLst/>
            </a:endParaRPr>
          </a:p>
          <a:p>
            <a:pPr marL="457200" lvl="1" indent="0">
              <a:buNone/>
            </a:pPr>
            <a:endParaRPr lang="en-US" altLang="zh-CN" b="0" dirty="0">
              <a:effectLst/>
            </a:endParaRPr>
          </a:p>
          <a:p>
            <a:r>
              <a:rPr lang="zh-CN" altLang="en-US" dirty="0" smtClean="0">
                <a:effectLst/>
              </a:rPr>
              <a:t>说明：</a:t>
            </a:r>
            <a:endParaRPr lang="en-US" altLang="zh-CN" dirty="0" smtClean="0">
              <a:effectLst/>
            </a:endParaRPr>
          </a:p>
          <a:p>
            <a:pPr lvl="1"/>
            <a:r>
              <a:rPr lang="en-US" altLang="zh-CN" dirty="0" smtClean="0">
                <a:effectLst/>
              </a:rPr>
              <a:t>UI</a:t>
            </a:r>
            <a:r>
              <a:rPr lang="zh-CN" altLang="en-US" dirty="0" smtClean="0">
                <a:effectLst/>
              </a:rPr>
              <a:t>虚拟机</a:t>
            </a:r>
            <a:r>
              <a:rPr lang="en-US" altLang="zh-CN" dirty="0" smtClean="0">
                <a:effectLst/>
              </a:rPr>
              <a:t>=</a:t>
            </a:r>
            <a:r>
              <a:rPr lang="en-US" altLang="zh-CN" dirty="0" err="1" smtClean="0">
                <a:effectLst/>
              </a:rPr>
              <a:t>lxslc</a:t>
            </a:r>
            <a:r>
              <a:rPr lang="zh-CN" altLang="en-US" dirty="0" smtClean="0">
                <a:effectLst/>
              </a:rPr>
              <a:t>登录节点</a:t>
            </a:r>
            <a:endParaRPr lang="en-US" altLang="zh-CN" dirty="0" smtClean="0">
              <a:effectLst/>
            </a:endParaRPr>
          </a:p>
          <a:p>
            <a:pPr lvl="1"/>
            <a:endParaRPr lang="en-US" altLang="zh-CN" dirty="0" smtClean="0">
              <a:effectLst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CN" smtClean="0"/>
              <a:t>CUI Tao/CC/IHEP  </a:t>
            </a:r>
            <a:fld id="{E8CCBDB1-1B31-4FCD-A360-7A40FCA33555}" type="datetime1">
              <a:rPr lang="zh-CN" altLang="en-US" smtClean="0"/>
              <a:pPr/>
              <a:t>2015-10-12</a:t>
            </a:fld>
            <a:r>
              <a:rPr lang="en-US" altLang="zh-CN" smtClean="0"/>
              <a:t> - </a:t>
            </a:r>
            <a:fld id="{ADE102C1-CBF5-4A82-8AA8-7F939797F2F0}" type="slidenum">
              <a:rPr lang="en-US" altLang="zh-CN" smtClean="0"/>
              <a:pPr/>
              <a:t>14</a:t>
            </a:fld>
            <a:endParaRPr lang="en-US" altLang="zh-CN" dirty="0"/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>
          <a:xfrm>
            <a:off x="1409700" y="304800"/>
            <a:ext cx="6743700" cy="685800"/>
          </a:xfrm>
        </p:spPr>
        <p:txBody>
          <a:bodyPr/>
          <a:lstStyle/>
          <a:p>
            <a:r>
              <a:rPr lang="en-US" altLang="zh-CN" dirty="0">
                <a:effectLst/>
              </a:rPr>
              <a:t>Cloud</a:t>
            </a:r>
            <a:r>
              <a:rPr lang="zh-CN" altLang="en-US" dirty="0">
                <a:effectLst/>
              </a:rPr>
              <a:t>云平台的使用</a:t>
            </a:r>
            <a:r>
              <a:rPr lang="en-US" altLang="zh-CN" dirty="0" smtClean="0">
                <a:effectLst/>
              </a:rPr>
              <a:t>-</a:t>
            </a:r>
            <a:r>
              <a:rPr lang="zh-CN" altLang="en-US" dirty="0" smtClean="0">
                <a:effectLst/>
              </a:rPr>
              <a:t>虚拟机管理</a:t>
            </a:r>
            <a:endParaRPr lang="zh-CN" altLang="en-US" dirty="0">
              <a:effectLst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8088" y="1143000"/>
            <a:ext cx="5395912" cy="519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55353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09700" y="304800"/>
            <a:ext cx="7048500" cy="685800"/>
          </a:xfrm>
        </p:spPr>
        <p:txBody>
          <a:bodyPr/>
          <a:lstStyle/>
          <a:p>
            <a:r>
              <a:rPr lang="en-US" altLang="zh-CN" dirty="0">
                <a:effectLst/>
              </a:rPr>
              <a:t>Cloud</a:t>
            </a:r>
            <a:r>
              <a:rPr lang="zh-CN" altLang="en-US" dirty="0">
                <a:effectLst/>
              </a:rPr>
              <a:t>云平台的使用</a:t>
            </a:r>
            <a:r>
              <a:rPr lang="en-US" altLang="zh-CN" dirty="0">
                <a:effectLst/>
              </a:rPr>
              <a:t>-</a:t>
            </a:r>
            <a:r>
              <a:rPr lang="zh-CN" altLang="en-US" dirty="0">
                <a:effectLst/>
              </a:rPr>
              <a:t>虚拟机管理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000" dirty="0" smtClean="0">
                <a:effectLst/>
              </a:rPr>
              <a:t>注销虚拟机         实例</a:t>
            </a:r>
            <a:r>
              <a:rPr lang="en-US" altLang="zh-CN" sz="2000" dirty="0" smtClean="0">
                <a:effectLst/>
              </a:rPr>
              <a:t>=</a:t>
            </a:r>
            <a:r>
              <a:rPr lang="zh-CN" altLang="en-US" sz="2000" dirty="0" smtClean="0">
                <a:effectLst/>
              </a:rPr>
              <a:t>云主机</a:t>
            </a:r>
            <a:endParaRPr lang="en-US" altLang="zh-CN" sz="2000" dirty="0" smtClean="0">
              <a:effectLst/>
            </a:endParaRPr>
          </a:p>
          <a:p>
            <a:pPr lvl="1"/>
            <a:r>
              <a:rPr lang="zh-CN" altLang="en-US" b="0" dirty="0" smtClean="0">
                <a:effectLst/>
              </a:rPr>
              <a:t>终止实例</a:t>
            </a:r>
            <a:r>
              <a:rPr lang="en-US" altLang="zh-CN" b="0" dirty="0" smtClean="0">
                <a:effectLst/>
              </a:rPr>
              <a:t>/terminate instance</a:t>
            </a:r>
          </a:p>
          <a:p>
            <a:r>
              <a:rPr lang="zh-CN" altLang="en-US" sz="2000" dirty="0" smtClean="0">
                <a:effectLst/>
              </a:rPr>
              <a:t>关机虚拟机</a:t>
            </a:r>
            <a:endParaRPr lang="en-US" altLang="zh-CN" sz="2000" dirty="0" smtClean="0">
              <a:effectLst/>
            </a:endParaRPr>
          </a:p>
          <a:p>
            <a:pPr lvl="1"/>
            <a:r>
              <a:rPr lang="zh-CN" altLang="en-US" b="0" dirty="0" smtClean="0">
                <a:effectLst/>
              </a:rPr>
              <a:t>关闭实例</a:t>
            </a:r>
            <a:r>
              <a:rPr lang="en-US" altLang="zh-CN" b="0" dirty="0" smtClean="0">
                <a:effectLst/>
              </a:rPr>
              <a:t>/shut of instance</a:t>
            </a:r>
            <a:endParaRPr lang="en-US" altLang="zh-CN" b="0" dirty="0">
              <a:effectLst/>
            </a:endParaRPr>
          </a:p>
          <a:p>
            <a:r>
              <a:rPr lang="zh-CN" altLang="en-US" sz="2000" dirty="0" smtClean="0">
                <a:effectLst/>
              </a:rPr>
              <a:t>软重启实例</a:t>
            </a:r>
            <a:endParaRPr lang="en-US" altLang="zh-CN" sz="2000" dirty="0" smtClean="0">
              <a:effectLst/>
            </a:endParaRPr>
          </a:p>
          <a:p>
            <a:pPr lvl="1"/>
            <a:r>
              <a:rPr lang="en-US" altLang="zh-CN" b="0" dirty="0" smtClean="0">
                <a:effectLst/>
              </a:rPr>
              <a:t>Soft reboot instance</a:t>
            </a:r>
          </a:p>
          <a:p>
            <a:r>
              <a:rPr lang="zh-CN" altLang="en-US" sz="2000" dirty="0">
                <a:effectLst/>
              </a:rPr>
              <a:t>硬</a:t>
            </a:r>
            <a:r>
              <a:rPr lang="zh-CN" altLang="en-US" sz="2000" dirty="0" smtClean="0">
                <a:effectLst/>
              </a:rPr>
              <a:t>重启实例</a:t>
            </a:r>
            <a:endParaRPr lang="en-US" altLang="zh-CN" sz="2000" dirty="0">
              <a:effectLst/>
            </a:endParaRPr>
          </a:p>
          <a:p>
            <a:pPr lvl="1"/>
            <a:r>
              <a:rPr lang="en-US" altLang="zh-CN" b="0" dirty="0" smtClean="0">
                <a:effectLst/>
              </a:rPr>
              <a:t>Soft reboot instance</a:t>
            </a:r>
          </a:p>
          <a:p>
            <a:pPr marL="57150" indent="0">
              <a:buNone/>
            </a:pPr>
            <a:r>
              <a:rPr lang="zh-CN" altLang="en-US" sz="2000" dirty="0" smtClean="0">
                <a:effectLst/>
              </a:rPr>
              <a:t>说明：</a:t>
            </a:r>
            <a:endParaRPr lang="en-US" altLang="zh-CN" sz="2000" dirty="0" smtClean="0">
              <a:effectLst/>
            </a:endParaRPr>
          </a:p>
          <a:p>
            <a:pPr marL="800100" lvl="1"/>
            <a:r>
              <a:rPr lang="zh-CN" altLang="en-US" b="0" dirty="0" smtClean="0">
                <a:effectLst/>
              </a:rPr>
              <a:t>调整云主机大小和重建云主机，不支持</a:t>
            </a:r>
            <a:endParaRPr lang="en-US" altLang="zh-CN" b="0" dirty="0" smtClean="0">
              <a:effectLst/>
            </a:endParaRPr>
          </a:p>
          <a:p>
            <a:pPr marL="800100" lvl="1"/>
            <a:r>
              <a:rPr lang="zh-CN" altLang="en-US" b="0" dirty="0" smtClean="0">
                <a:effectLst/>
              </a:rPr>
              <a:t>关闭实例不等于释放资源，如计费，关机的云主机一样收费</a:t>
            </a:r>
            <a:endParaRPr lang="en-US" altLang="zh-CN" b="0" dirty="0" smtClean="0">
              <a:effectLst/>
            </a:endParaRPr>
          </a:p>
          <a:p>
            <a:pPr marL="514350" lvl="1" indent="0">
              <a:buNone/>
            </a:pPr>
            <a:r>
              <a:rPr lang="en-US" altLang="zh-CN" b="0" dirty="0">
                <a:effectLst/>
              </a:rPr>
              <a:t> </a:t>
            </a:r>
            <a:r>
              <a:rPr lang="en-US" altLang="zh-CN" b="0" dirty="0" smtClean="0">
                <a:effectLst/>
              </a:rPr>
              <a:t>   </a:t>
            </a:r>
            <a:r>
              <a:rPr lang="zh-CN" altLang="en-US" b="0" dirty="0" smtClean="0">
                <a:effectLst/>
              </a:rPr>
              <a:t>注销实例才是真正的释放资源</a:t>
            </a:r>
            <a:endParaRPr lang="en-US" altLang="zh-CN" b="0" dirty="0" smtClean="0">
              <a:effectLst/>
            </a:endParaRPr>
          </a:p>
          <a:p>
            <a:pPr marL="800100" lvl="1"/>
            <a:r>
              <a:rPr lang="zh-CN" altLang="en-US" b="0" dirty="0" smtClean="0">
                <a:effectLst/>
              </a:rPr>
              <a:t>任意操作导致实例出现状态错误，或者始终处于删除状态、重</a:t>
            </a:r>
            <a:endParaRPr lang="en-US" altLang="zh-CN" b="0" dirty="0" smtClean="0">
              <a:effectLst/>
            </a:endParaRPr>
          </a:p>
          <a:p>
            <a:pPr marL="514350" lvl="1" indent="0">
              <a:buNone/>
            </a:pPr>
            <a:r>
              <a:rPr lang="en-US" altLang="zh-CN" b="0" dirty="0" smtClean="0">
                <a:effectLst/>
              </a:rPr>
              <a:t>     </a:t>
            </a:r>
            <a:r>
              <a:rPr lang="zh-CN" altLang="en-US" b="0" dirty="0" smtClean="0">
                <a:effectLst/>
              </a:rPr>
              <a:t>启状态等时，需要请求管理员帮助</a:t>
            </a:r>
            <a:endParaRPr lang="en-US" altLang="zh-CN" b="0" dirty="0" smtClean="0">
              <a:effectLst/>
            </a:endParaRPr>
          </a:p>
          <a:p>
            <a:pPr lvl="1"/>
            <a:endParaRPr lang="en-US" altLang="zh-CN" b="0" dirty="0" smtClean="0">
              <a:effectLst/>
            </a:endParaRPr>
          </a:p>
          <a:p>
            <a:pPr lvl="1"/>
            <a:endParaRPr lang="zh-CN" altLang="en-US" dirty="0">
              <a:effectLst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CN" smtClean="0"/>
              <a:t>CUI Tao/CC/IHEP  </a:t>
            </a:r>
            <a:fld id="{E8CCBDB1-1B31-4FCD-A360-7A40FCA33555}" type="datetime1">
              <a:rPr lang="zh-CN" altLang="en-US" smtClean="0"/>
              <a:pPr/>
              <a:t>2015-10-12</a:t>
            </a:fld>
            <a:r>
              <a:rPr lang="en-US" altLang="zh-CN" smtClean="0"/>
              <a:t> - </a:t>
            </a:r>
            <a:fld id="{ADE102C1-CBF5-4A82-8AA8-7F939797F2F0}" type="slidenum">
              <a:rPr lang="en-US" altLang="zh-CN" smtClean="0"/>
              <a:pPr/>
              <a:t>15</a:t>
            </a:fld>
            <a:endParaRPr lang="en-US" altLang="zh-CN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9007" y="1219200"/>
            <a:ext cx="1966393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5173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effectLst/>
              </a:rPr>
              <a:t>FAQ</a:t>
            </a:r>
            <a:endParaRPr lang="zh-CN" altLang="en-US" dirty="0">
              <a:effectLst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>
                <a:effectLst/>
              </a:rPr>
              <a:t>虚拟机正常启动了，但无法</a:t>
            </a:r>
            <a:r>
              <a:rPr lang="en-US" altLang="zh-CN" dirty="0" smtClean="0">
                <a:effectLst/>
              </a:rPr>
              <a:t>ping</a:t>
            </a:r>
            <a:r>
              <a:rPr lang="zh-CN" altLang="en-US" dirty="0" smtClean="0">
                <a:effectLst/>
              </a:rPr>
              <a:t>通</a:t>
            </a:r>
            <a:endParaRPr lang="en-US" altLang="zh-CN" dirty="0" smtClean="0">
              <a:effectLst/>
            </a:endParaRPr>
          </a:p>
          <a:p>
            <a:pPr lvl="1"/>
            <a:r>
              <a:rPr lang="zh-CN" altLang="en-US" b="0" dirty="0" smtClean="0">
                <a:effectLst/>
              </a:rPr>
              <a:t>公网地址</a:t>
            </a:r>
            <a:r>
              <a:rPr lang="en-US" altLang="zh-CN" b="0" dirty="0" smtClean="0">
                <a:effectLst/>
              </a:rPr>
              <a:t>			</a:t>
            </a:r>
            <a:r>
              <a:rPr lang="zh-CN" altLang="en-US" b="0" dirty="0" smtClean="0">
                <a:effectLst/>
              </a:rPr>
              <a:t>正常，需要审批</a:t>
            </a:r>
            <a:endParaRPr lang="en-US" altLang="zh-CN" b="0" dirty="0" smtClean="0">
              <a:effectLst/>
            </a:endParaRPr>
          </a:p>
          <a:p>
            <a:pPr lvl="1"/>
            <a:r>
              <a:rPr lang="en-US" altLang="zh-CN" b="0" dirty="0" err="1" smtClean="0">
                <a:effectLst/>
              </a:rPr>
              <a:t>Linuk</a:t>
            </a:r>
            <a:r>
              <a:rPr lang="en-US" altLang="zh-CN" b="0" dirty="0" smtClean="0">
                <a:effectLst/>
              </a:rPr>
              <a:t> VM 	</a:t>
            </a:r>
            <a:r>
              <a:rPr lang="zh-CN" altLang="en-US" b="0" dirty="0" smtClean="0">
                <a:effectLst/>
              </a:rPr>
              <a:t>内网地址</a:t>
            </a:r>
            <a:r>
              <a:rPr lang="en-US" altLang="zh-CN" b="0" dirty="0" smtClean="0">
                <a:effectLst/>
              </a:rPr>
              <a:t>		</a:t>
            </a:r>
            <a:r>
              <a:rPr lang="zh-CN" altLang="en-US" b="0" dirty="0" smtClean="0">
                <a:effectLst/>
              </a:rPr>
              <a:t>求助管理员吧</a:t>
            </a:r>
            <a:endParaRPr lang="en-US" altLang="zh-CN" b="0" dirty="0" smtClean="0">
              <a:effectLst/>
            </a:endParaRPr>
          </a:p>
          <a:p>
            <a:pPr lvl="1"/>
            <a:r>
              <a:rPr lang="en-US" altLang="zh-CN" b="0" dirty="0" smtClean="0">
                <a:effectLst/>
              </a:rPr>
              <a:t>Win7	</a:t>
            </a:r>
            <a:r>
              <a:rPr lang="zh-CN" altLang="en-US" b="0" dirty="0" smtClean="0">
                <a:effectLst/>
              </a:rPr>
              <a:t>内网地址</a:t>
            </a:r>
            <a:r>
              <a:rPr lang="en-US" altLang="zh-CN" b="0" dirty="0" smtClean="0">
                <a:effectLst/>
              </a:rPr>
              <a:t>		</a:t>
            </a:r>
            <a:r>
              <a:rPr lang="zh-CN" altLang="en-US" b="0" dirty="0" smtClean="0">
                <a:effectLst/>
              </a:rPr>
              <a:t>求助管理员吧</a:t>
            </a:r>
            <a:endParaRPr lang="en-US" altLang="zh-CN" b="0" dirty="0" smtClean="0">
              <a:effectLst/>
            </a:endParaRPr>
          </a:p>
          <a:p>
            <a:pPr lvl="1"/>
            <a:endParaRPr lang="en-US" altLang="zh-CN" dirty="0" smtClean="0">
              <a:effectLst/>
            </a:endParaRPr>
          </a:p>
          <a:p>
            <a:pPr marL="400050"/>
            <a:r>
              <a:rPr lang="zh-CN" altLang="en-US" dirty="0" smtClean="0">
                <a:effectLst/>
              </a:rPr>
              <a:t>虚拟机无法启动，提示尝试</a:t>
            </a:r>
            <a:r>
              <a:rPr lang="en-US" altLang="zh-CN" dirty="0" smtClean="0">
                <a:effectLst/>
              </a:rPr>
              <a:t>3</a:t>
            </a:r>
            <a:r>
              <a:rPr lang="zh-CN" altLang="en-US" dirty="0" smtClean="0">
                <a:effectLst/>
              </a:rPr>
              <a:t>次，无</a:t>
            </a:r>
            <a:r>
              <a:rPr lang="en-US" altLang="zh-CN" dirty="0" smtClean="0">
                <a:effectLst/>
              </a:rPr>
              <a:t>IP</a:t>
            </a:r>
          </a:p>
          <a:p>
            <a:pPr marL="800100" lvl="1"/>
            <a:r>
              <a:rPr lang="zh-CN" altLang="en-US" b="0" dirty="0" smtClean="0">
                <a:effectLst/>
              </a:rPr>
              <a:t>情况</a:t>
            </a:r>
            <a:r>
              <a:rPr lang="en-US" altLang="zh-CN" b="0" dirty="0" smtClean="0">
                <a:effectLst/>
              </a:rPr>
              <a:t>1</a:t>
            </a:r>
            <a:r>
              <a:rPr lang="zh-CN" altLang="en-US" b="0" dirty="0" smtClean="0">
                <a:effectLst/>
              </a:rPr>
              <a:t>，没有资源了</a:t>
            </a:r>
            <a:endParaRPr lang="en-US" altLang="zh-CN" b="0" dirty="0" smtClean="0">
              <a:effectLst/>
            </a:endParaRPr>
          </a:p>
          <a:p>
            <a:pPr marL="800100" lvl="1"/>
            <a:r>
              <a:rPr lang="zh-CN" altLang="en-US" b="0" dirty="0" smtClean="0">
                <a:effectLst/>
              </a:rPr>
              <a:t>情况</a:t>
            </a:r>
            <a:r>
              <a:rPr lang="en-US" altLang="zh-CN" b="0" dirty="0" smtClean="0">
                <a:effectLst/>
              </a:rPr>
              <a:t>2</a:t>
            </a:r>
            <a:r>
              <a:rPr lang="zh-CN" altLang="en-US" b="0" dirty="0" smtClean="0">
                <a:effectLst/>
              </a:rPr>
              <a:t>，</a:t>
            </a:r>
            <a:r>
              <a:rPr lang="en-US" altLang="zh-CN" b="0" dirty="0" smtClean="0">
                <a:effectLst/>
              </a:rPr>
              <a:t>flavor</a:t>
            </a:r>
            <a:r>
              <a:rPr lang="zh-CN" altLang="en-US" b="0" dirty="0" smtClean="0">
                <a:effectLst/>
              </a:rPr>
              <a:t>给小了</a:t>
            </a:r>
            <a:endParaRPr lang="zh-CN" altLang="en-US" b="0" dirty="0">
              <a:effectLst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CN" smtClean="0"/>
              <a:t>CUI Tao/CC/IHEP  </a:t>
            </a:r>
            <a:fld id="{E8CCBDB1-1B31-4FCD-A360-7A40FCA33555}" type="datetime1">
              <a:rPr lang="zh-CN" altLang="en-US" smtClean="0"/>
              <a:pPr/>
              <a:t>2015-10-12</a:t>
            </a:fld>
            <a:r>
              <a:rPr lang="en-US" altLang="zh-CN" smtClean="0"/>
              <a:t> - </a:t>
            </a:r>
            <a:fld id="{ADE102C1-CBF5-4A82-8AA8-7F939797F2F0}" type="slidenum">
              <a:rPr lang="en-US" altLang="zh-CN" smtClean="0"/>
              <a:pPr/>
              <a:t>16</a:t>
            </a:fld>
            <a:endParaRPr lang="en-US" altLang="zh-CN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1" y="3453360"/>
            <a:ext cx="4191000" cy="2606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2114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FAQ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err="1" smtClean="0">
                <a:effectLst/>
              </a:rPr>
              <a:t>Openstack</a:t>
            </a:r>
            <a:r>
              <a:rPr lang="zh-CN" altLang="en-US" dirty="0" smtClean="0">
                <a:effectLst/>
              </a:rPr>
              <a:t>的</a:t>
            </a:r>
            <a:r>
              <a:rPr lang="en-US" altLang="zh-CN" dirty="0" smtClean="0">
                <a:effectLst/>
              </a:rPr>
              <a:t>console </a:t>
            </a:r>
            <a:r>
              <a:rPr lang="zh-CN" altLang="en-US" dirty="0" smtClean="0">
                <a:effectLst/>
              </a:rPr>
              <a:t>怎么不能用</a:t>
            </a:r>
            <a:endParaRPr lang="en-US" altLang="zh-CN" dirty="0" smtClean="0">
              <a:effectLst/>
            </a:endParaRPr>
          </a:p>
          <a:p>
            <a:pPr lvl="1"/>
            <a:r>
              <a:rPr lang="zh-CN" altLang="en-US" sz="2000" b="0" dirty="0" smtClean="0">
                <a:effectLst/>
              </a:rPr>
              <a:t>为安全期间，被禁止了</a:t>
            </a:r>
            <a:endParaRPr lang="en-US" altLang="zh-CN" sz="2000" b="0" dirty="0" smtClean="0">
              <a:effectLst/>
            </a:endParaRPr>
          </a:p>
          <a:p>
            <a:endParaRPr lang="en-US" altLang="zh-CN" sz="1100" b="0" dirty="0" smtClean="0">
              <a:effectLst/>
            </a:endParaRPr>
          </a:p>
          <a:p>
            <a:r>
              <a:rPr lang="zh-CN" altLang="en-US" dirty="0" smtClean="0">
                <a:effectLst/>
              </a:rPr>
              <a:t>希望能够使用</a:t>
            </a:r>
            <a:r>
              <a:rPr lang="en-US" altLang="zh-CN" dirty="0" smtClean="0">
                <a:effectLst/>
              </a:rPr>
              <a:t>VNC</a:t>
            </a:r>
            <a:r>
              <a:rPr lang="zh-CN" altLang="en-US" dirty="0" smtClean="0">
                <a:effectLst/>
              </a:rPr>
              <a:t>连接</a:t>
            </a:r>
            <a:r>
              <a:rPr lang="en-US" altLang="zh-CN" dirty="0" err="1" smtClean="0">
                <a:effectLst/>
              </a:rPr>
              <a:t>linux</a:t>
            </a:r>
            <a:r>
              <a:rPr lang="zh-CN" altLang="en-US" dirty="0" smtClean="0">
                <a:effectLst/>
              </a:rPr>
              <a:t>服务器，防止断网造成作业中断</a:t>
            </a:r>
            <a:endParaRPr lang="en-US" altLang="zh-CN" dirty="0" smtClean="0">
              <a:effectLst/>
            </a:endParaRPr>
          </a:p>
          <a:p>
            <a:pPr lvl="1"/>
            <a:r>
              <a:rPr lang="zh-CN" altLang="en-US" sz="2000" b="0" dirty="0" smtClean="0">
                <a:effectLst/>
              </a:rPr>
              <a:t>在虚拟机上安装</a:t>
            </a:r>
            <a:r>
              <a:rPr lang="en-US" altLang="zh-CN" sz="2000" b="0" dirty="0" err="1" smtClean="0">
                <a:effectLst/>
              </a:rPr>
              <a:t>tightVNC</a:t>
            </a:r>
            <a:r>
              <a:rPr lang="en-US" altLang="zh-CN" sz="2000" b="0" dirty="0" smtClean="0">
                <a:effectLst/>
              </a:rPr>
              <a:t>-server</a:t>
            </a:r>
          </a:p>
          <a:p>
            <a:endParaRPr lang="en-US" altLang="zh-CN" sz="1400" b="0" dirty="0" smtClean="0">
              <a:effectLst/>
            </a:endParaRPr>
          </a:p>
          <a:p>
            <a:r>
              <a:rPr lang="zh-CN" altLang="en-US" dirty="0" smtClean="0">
                <a:effectLst/>
              </a:rPr>
              <a:t>虚拟机不能访问网页了</a:t>
            </a:r>
            <a:endParaRPr lang="en-US" altLang="zh-CN" dirty="0" smtClean="0">
              <a:effectLst/>
            </a:endParaRPr>
          </a:p>
          <a:p>
            <a:pPr lvl="1"/>
            <a:r>
              <a:rPr lang="zh-CN" altLang="en-US" sz="2000" b="0" dirty="0" smtClean="0">
                <a:effectLst/>
              </a:rPr>
              <a:t>为防止用户使用</a:t>
            </a:r>
            <a:r>
              <a:rPr lang="en-US" altLang="zh-CN" sz="2000" b="0" dirty="0" err="1" smtClean="0">
                <a:effectLst/>
              </a:rPr>
              <a:t>Windwos</a:t>
            </a:r>
            <a:r>
              <a:rPr lang="zh-CN" altLang="en-US" sz="2000" b="0" dirty="0" smtClean="0">
                <a:effectLst/>
              </a:rPr>
              <a:t>虚拟机办公和浏览网页，禁止了</a:t>
            </a:r>
            <a:r>
              <a:rPr lang="en-US" altLang="zh-CN" sz="2000" b="0" dirty="0" smtClean="0">
                <a:effectLst/>
              </a:rPr>
              <a:t>web</a:t>
            </a:r>
            <a:r>
              <a:rPr lang="zh-CN" altLang="en-US" sz="2000" b="0" dirty="0" smtClean="0">
                <a:effectLst/>
              </a:rPr>
              <a:t>访问</a:t>
            </a:r>
            <a:endParaRPr lang="en-US" altLang="zh-CN" sz="2000" b="0" dirty="0" smtClean="0">
              <a:effectLst/>
            </a:endParaRPr>
          </a:p>
          <a:p>
            <a:pPr marL="457200" lvl="1" indent="0">
              <a:buNone/>
            </a:pPr>
            <a:endParaRPr lang="en-US" altLang="zh-CN" sz="1200" b="0" dirty="0" smtClean="0">
              <a:effectLst/>
            </a:endParaRPr>
          </a:p>
          <a:p>
            <a:r>
              <a:rPr lang="zh-CN" altLang="en-US" dirty="0" smtClean="0">
                <a:effectLst/>
              </a:rPr>
              <a:t>为什么不提供云存储</a:t>
            </a:r>
            <a:endParaRPr lang="en-US" altLang="zh-CN" dirty="0" smtClean="0">
              <a:effectLst/>
            </a:endParaRPr>
          </a:p>
          <a:p>
            <a:pPr lvl="1"/>
            <a:r>
              <a:rPr lang="zh-CN" altLang="en-US" sz="2000" b="0" dirty="0" smtClean="0">
                <a:effectLst/>
              </a:rPr>
              <a:t>本地计算环境已经提供了</a:t>
            </a:r>
            <a:r>
              <a:rPr lang="en-US" altLang="zh-CN" sz="2000" b="0" dirty="0" smtClean="0">
                <a:effectLst/>
              </a:rPr>
              <a:t>AFS</a:t>
            </a:r>
            <a:r>
              <a:rPr lang="zh-CN" altLang="en-US" sz="2000" b="0" dirty="0" smtClean="0">
                <a:effectLst/>
              </a:rPr>
              <a:t>，</a:t>
            </a:r>
            <a:r>
              <a:rPr lang="en-US" altLang="zh-CN" sz="2000" b="0" dirty="0" smtClean="0">
                <a:effectLst/>
              </a:rPr>
              <a:t>NFS</a:t>
            </a:r>
            <a:r>
              <a:rPr lang="zh-CN" altLang="en-US" sz="2000" b="0" dirty="0" smtClean="0">
                <a:effectLst/>
              </a:rPr>
              <a:t>等个人用户存储空间</a:t>
            </a:r>
            <a:endParaRPr lang="en-US" altLang="zh-CN" sz="2000" b="0" dirty="0" smtClean="0">
              <a:effectLst/>
            </a:endParaRPr>
          </a:p>
          <a:p>
            <a:pPr lvl="1"/>
            <a:r>
              <a:rPr lang="zh-CN" altLang="en-US" sz="2000" b="0" dirty="0" smtClean="0">
                <a:effectLst/>
              </a:rPr>
              <a:t>园区网络也提供了</a:t>
            </a:r>
            <a:r>
              <a:rPr lang="en-US" altLang="zh-CN" sz="2000" b="0" dirty="0" smtClean="0">
                <a:effectLst/>
              </a:rPr>
              <a:t>IHEPBOX</a:t>
            </a:r>
            <a:r>
              <a:rPr lang="zh-CN" altLang="en-US" sz="2000" b="0" dirty="0" smtClean="0">
                <a:effectLst/>
              </a:rPr>
              <a:t>个人云存储空间</a:t>
            </a:r>
            <a:endParaRPr lang="en-US" altLang="zh-CN" sz="2000" b="0" dirty="0" smtClean="0">
              <a:effectLst/>
            </a:endParaRPr>
          </a:p>
          <a:p>
            <a:pPr lvl="1"/>
            <a:r>
              <a:rPr lang="en-US" altLang="zh-CN" sz="2000" b="0" dirty="0" smtClean="0">
                <a:effectLst/>
              </a:rPr>
              <a:t>Cloud</a:t>
            </a:r>
            <a:r>
              <a:rPr lang="zh-CN" altLang="en-US" sz="2000" b="0" dirty="0" smtClean="0">
                <a:effectLst/>
              </a:rPr>
              <a:t>专注于基础设施虚拟化和资源交易等环节，暂不提供相关服务</a:t>
            </a:r>
            <a:endParaRPr lang="zh-CN" altLang="en-US" sz="2000" b="0" dirty="0">
              <a:effectLst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CN" smtClean="0"/>
              <a:t>CUI Tao/CC/IHEP  </a:t>
            </a:r>
            <a:fld id="{E8CCBDB1-1B31-4FCD-A360-7A40FCA33555}" type="datetime1">
              <a:rPr lang="zh-CN" altLang="en-US" smtClean="0"/>
              <a:pPr/>
              <a:t>2015-10-12</a:t>
            </a:fld>
            <a:r>
              <a:rPr lang="en-US" altLang="zh-CN" smtClean="0"/>
              <a:t> - </a:t>
            </a:r>
            <a:fld id="{ADE102C1-CBF5-4A82-8AA8-7F939797F2F0}" type="slidenum">
              <a:rPr lang="en-US" altLang="zh-CN" smtClean="0"/>
              <a:pPr/>
              <a:t>17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378829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Cloud</a:t>
            </a:r>
            <a:r>
              <a:rPr lang="zh-CN" altLang="en-US" dirty="0" smtClean="0"/>
              <a:t>未来的发展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实现记帐和资源交易</a:t>
            </a:r>
            <a:endParaRPr lang="en-US" altLang="zh-CN" dirty="0" smtClean="0"/>
          </a:p>
          <a:p>
            <a:pPr lvl="1"/>
            <a:r>
              <a:rPr lang="zh-CN" altLang="en-US" sz="2000" b="0" dirty="0" smtClean="0">
                <a:effectLst/>
              </a:rPr>
              <a:t>记帐和付费使用</a:t>
            </a:r>
            <a:endParaRPr lang="en-US" altLang="zh-CN" sz="2000" b="0" dirty="0" smtClean="0">
              <a:effectLst/>
            </a:endParaRPr>
          </a:p>
          <a:p>
            <a:pPr lvl="1"/>
            <a:r>
              <a:rPr lang="zh-CN" altLang="en-US" sz="2000" b="0" dirty="0">
                <a:effectLst/>
              </a:rPr>
              <a:t>积分</a:t>
            </a:r>
            <a:r>
              <a:rPr lang="zh-CN" altLang="en-US" sz="2000" b="0" dirty="0" smtClean="0">
                <a:effectLst/>
              </a:rPr>
              <a:t>系统，提供资源获取积分，使用资源消费积分</a:t>
            </a:r>
            <a:endParaRPr lang="en-US" altLang="zh-CN" sz="2000" b="0" dirty="0" smtClean="0">
              <a:effectLst/>
            </a:endParaRPr>
          </a:p>
          <a:p>
            <a:pPr lvl="1"/>
            <a:r>
              <a:rPr lang="zh-CN" altLang="en-US" sz="2000" b="0" dirty="0" smtClean="0">
                <a:effectLst/>
              </a:rPr>
              <a:t>目前记帐系统正在开发中</a:t>
            </a:r>
            <a:endParaRPr lang="en-US" altLang="zh-CN" sz="2000" b="0" dirty="0" smtClean="0">
              <a:effectLst/>
            </a:endParaRPr>
          </a:p>
          <a:p>
            <a:endParaRPr lang="en-US" altLang="zh-CN" dirty="0" smtClean="0"/>
          </a:p>
          <a:p>
            <a:r>
              <a:rPr lang="zh-CN" altLang="en-US" dirty="0" smtClean="0"/>
              <a:t>实现计算资源虚拟化</a:t>
            </a:r>
            <a:endParaRPr lang="en-US" altLang="zh-CN" dirty="0" smtClean="0"/>
          </a:p>
          <a:p>
            <a:pPr lvl="1"/>
            <a:r>
              <a:rPr lang="zh-CN" altLang="en-US" sz="2000" b="0" dirty="0" smtClean="0">
                <a:effectLst/>
              </a:rPr>
              <a:t>未来的本地计算环境采用虚拟机运行作业，实现灵活调度</a:t>
            </a:r>
            <a:endParaRPr lang="en-US" altLang="zh-CN" sz="2000" b="0" dirty="0" smtClean="0">
              <a:effectLst/>
            </a:endParaRPr>
          </a:p>
          <a:p>
            <a:pPr lvl="1"/>
            <a:r>
              <a:rPr lang="zh-CN" altLang="en-US" sz="2000" b="0" dirty="0" smtClean="0">
                <a:effectLst/>
              </a:rPr>
              <a:t>项目提供的物理资源在空闲时可以租借出去获得积分，以便忙时租界其他的资源，支付相关费用</a:t>
            </a:r>
            <a:endParaRPr lang="en-US" altLang="zh-CN" sz="2000" b="0" dirty="0" smtClean="0">
              <a:effectLst/>
            </a:endParaRPr>
          </a:p>
          <a:p>
            <a:pPr lvl="1"/>
            <a:r>
              <a:rPr lang="zh-CN" altLang="en-US" sz="2000" b="0" dirty="0" smtClean="0">
                <a:effectLst/>
              </a:rPr>
              <a:t>虚拟调度系统正在开发</a:t>
            </a:r>
            <a:endParaRPr lang="en-US" altLang="zh-CN" sz="2000" b="0" dirty="0" smtClean="0">
              <a:effectLst/>
            </a:endParaRPr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CN" smtClean="0"/>
              <a:t>CUI Tao/CC/IHEP  </a:t>
            </a:r>
            <a:fld id="{E8CCBDB1-1B31-4FCD-A360-7A40FCA33555}" type="datetime1">
              <a:rPr lang="zh-CN" altLang="en-US" smtClean="0"/>
              <a:pPr/>
              <a:t>2015-10-12</a:t>
            </a:fld>
            <a:r>
              <a:rPr lang="en-US" altLang="zh-CN" smtClean="0"/>
              <a:t> - </a:t>
            </a:r>
            <a:fld id="{ADE102C1-CBF5-4A82-8AA8-7F939797F2F0}" type="slidenum">
              <a:rPr lang="en-US" altLang="zh-CN" smtClean="0"/>
              <a:pPr/>
              <a:t>18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56755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总结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Cloud</a:t>
            </a:r>
            <a:r>
              <a:rPr lang="zh-CN" altLang="en-US" dirty="0" smtClean="0"/>
              <a:t>云平台是为用户提供虚拟计算资源的云计算系统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dirty="0" smtClean="0"/>
              <a:t>Cloud</a:t>
            </a:r>
            <a:r>
              <a:rPr lang="zh-CN" altLang="en-US" dirty="0" smtClean="0"/>
              <a:t>云平台专注于计算系统虚拟化，为用户提供与计算系统相关的</a:t>
            </a:r>
            <a:r>
              <a:rPr lang="en-US" altLang="zh-CN" dirty="0" smtClean="0"/>
              <a:t>UI</a:t>
            </a:r>
            <a:r>
              <a:rPr lang="zh-CN" altLang="en-US" dirty="0" smtClean="0"/>
              <a:t>，</a:t>
            </a:r>
            <a:r>
              <a:rPr lang="en-US" altLang="zh-CN" dirty="0" smtClean="0"/>
              <a:t>WN</a:t>
            </a:r>
            <a:r>
              <a:rPr lang="zh-CN" altLang="en-US" dirty="0" smtClean="0"/>
              <a:t>，</a:t>
            </a:r>
            <a:r>
              <a:rPr lang="en-US" altLang="zh-CN" dirty="0" smtClean="0"/>
              <a:t>TEST</a:t>
            </a:r>
            <a:r>
              <a:rPr lang="zh-CN" altLang="en-US" dirty="0" smtClean="0"/>
              <a:t>虚拟服务器，方便用户接入计算环境并扩展个人资源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dirty="0" smtClean="0"/>
              <a:t>Cloud </a:t>
            </a:r>
            <a:r>
              <a:rPr lang="zh-CN" altLang="en-US" dirty="0"/>
              <a:t>云平台是一个新生事物</a:t>
            </a:r>
            <a:r>
              <a:rPr lang="en-US" altLang="zh-CN" dirty="0"/>
              <a:t>,</a:t>
            </a:r>
            <a:r>
              <a:rPr lang="zh-CN" altLang="en-US" dirty="0" smtClean="0"/>
              <a:t>技术正在发展、</a:t>
            </a:r>
            <a:r>
              <a:rPr lang="zh-CN" altLang="en-US" dirty="0"/>
              <a:t>规则正在逐步完善</a:t>
            </a:r>
            <a:r>
              <a:rPr lang="zh-CN" altLang="en-US" dirty="0" smtClean="0"/>
              <a:t>中</a:t>
            </a:r>
            <a:endParaRPr lang="en-US" altLang="zh-CN" dirty="0" smtClean="0"/>
          </a:p>
          <a:p>
            <a:pPr marL="0" indent="0">
              <a:buNone/>
            </a:pPr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CN" smtClean="0"/>
              <a:t>CUI Tao/CC/IHEP  </a:t>
            </a:r>
            <a:fld id="{E8CCBDB1-1B31-4FCD-A360-7A40FCA33555}" type="datetime1">
              <a:rPr lang="zh-CN" altLang="en-US" smtClean="0"/>
              <a:pPr/>
              <a:t>2015-10-12</a:t>
            </a:fld>
            <a:r>
              <a:rPr lang="en-US" altLang="zh-CN" smtClean="0"/>
              <a:t> - </a:t>
            </a:r>
            <a:fld id="{ADE102C1-CBF5-4A82-8AA8-7F939797F2F0}" type="slidenum">
              <a:rPr lang="en-US" altLang="zh-CN" smtClean="0"/>
              <a:pPr/>
              <a:t>19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38548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effectLst/>
              </a:rPr>
              <a:t>概述</a:t>
            </a:r>
            <a:endParaRPr lang="zh-CN" altLang="en-US" dirty="0">
              <a:effectLst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057400" y="1447800"/>
            <a:ext cx="5486400" cy="45720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zh-CN" dirty="0" smtClean="0">
                <a:effectLst/>
              </a:rPr>
              <a:t>1.Cloud</a:t>
            </a:r>
            <a:r>
              <a:rPr lang="zh-CN" altLang="en-US" dirty="0" smtClean="0">
                <a:effectLst/>
              </a:rPr>
              <a:t>云平台简介</a:t>
            </a:r>
            <a:endParaRPr lang="en-US" altLang="zh-CN" dirty="0" smtClean="0">
              <a:effectLst/>
            </a:endParaRPr>
          </a:p>
          <a:p>
            <a:pPr>
              <a:lnSpc>
                <a:spcPct val="150000"/>
              </a:lnSpc>
            </a:pPr>
            <a:r>
              <a:rPr lang="en-US" altLang="zh-CN" dirty="0" smtClean="0">
                <a:effectLst/>
              </a:rPr>
              <a:t>2.Cloud</a:t>
            </a:r>
            <a:r>
              <a:rPr lang="zh-CN" altLang="en-US" dirty="0">
                <a:effectLst/>
              </a:rPr>
              <a:t>云</a:t>
            </a:r>
            <a:r>
              <a:rPr lang="zh-CN" altLang="en-US" dirty="0" smtClean="0">
                <a:effectLst/>
              </a:rPr>
              <a:t>平台的使用</a:t>
            </a:r>
            <a:endParaRPr lang="en-US" altLang="zh-CN" dirty="0" smtClean="0">
              <a:effectLst/>
            </a:endParaRPr>
          </a:p>
          <a:p>
            <a:pPr>
              <a:lnSpc>
                <a:spcPct val="150000"/>
              </a:lnSpc>
            </a:pPr>
            <a:r>
              <a:rPr lang="en-US" altLang="zh-CN" dirty="0" smtClean="0">
                <a:effectLst/>
              </a:rPr>
              <a:t>3.</a:t>
            </a:r>
            <a:r>
              <a:rPr lang="zh-CN" altLang="en-US" dirty="0" smtClean="0">
                <a:effectLst/>
              </a:rPr>
              <a:t>常见问题</a:t>
            </a:r>
            <a:endParaRPr lang="en-US" altLang="zh-CN" dirty="0" smtClean="0">
              <a:effectLst/>
            </a:endParaRPr>
          </a:p>
          <a:p>
            <a:pPr>
              <a:lnSpc>
                <a:spcPct val="150000"/>
              </a:lnSpc>
            </a:pPr>
            <a:r>
              <a:rPr lang="en-US" altLang="zh-CN" dirty="0" smtClean="0">
                <a:effectLst/>
              </a:rPr>
              <a:t>4.</a:t>
            </a:r>
            <a:r>
              <a:rPr lang="zh-CN" altLang="en-US" dirty="0" smtClean="0">
                <a:effectLst/>
              </a:rPr>
              <a:t>未来工作</a:t>
            </a:r>
            <a:endParaRPr lang="zh-CN" altLang="en-US" dirty="0">
              <a:effectLst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CN" dirty="0" smtClean="0"/>
              <a:t>CUI Tao/CC/IHEP  2015-08-17 - </a:t>
            </a:r>
            <a:fld id="{ADE102C1-CBF5-4A82-8AA8-7F939797F2F0}" type="slidenum">
              <a:rPr lang="en-US" altLang="zh-CN" smtClean="0"/>
              <a:pPr/>
              <a:t>2</a:t>
            </a:fld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CN"/>
              <a:t>Shi,Jingyan/CC/IHEP  </a:t>
            </a:r>
            <a:fld id="{E8CCBDB1-1B31-4FCD-A360-7A40FCA33555}" type="datetime1">
              <a:rPr lang="zh-CN" altLang="en-US"/>
              <a:pPr/>
              <a:t>2015-10-12</a:t>
            </a:fld>
            <a:r>
              <a:rPr lang="en-US" altLang="zh-CN"/>
              <a:t> - </a:t>
            </a:r>
            <a:fld id="{AC2037EA-B146-4222-9845-630306344989}" type="slidenum">
              <a:rPr lang="en-US" altLang="zh-CN"/>
              <a:pPr/>
              <a:t>20</a:t>
            </a:fld>
            <a:endParaRPr lang="en-US" altLang="zh-CN"/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8610600" cy="4953000"/>
          </a:xfrm>
        </p:spPr>
        <p:txBody>
          <a:bodyPr/>
          <a:lstStyle/>
          <a:p>
            <a:pPr algn="ctr">
              <a:buFontTx/>
              <a:buNone/>
            </a:pPr>
            <a:r>
              <a:rPr lang="zh-CN" altLang="en-US" sz="3200" dirty="0" smtClean="0">
                <a:effectLst/>
              </a:rPr>
              <a:t>希望大家多提建议和意见</a:t>
            </a:r>
            <a:r>
              <a:rPr lang="zh-CN" altLang="en-US" sz="8000" dirty="0" smtClean="0">
                <a:effectLst/>
              </a:rPr>
              <a:t> </a:t>
            </a:r>
            <a:endParaRPr lang="en-US" altLang="zh-CN" sz="8000" dirty="0" smtClean="0">
              <a:effectLst/>
            </a:endParaRPr>
          </a:p>
          <a:p>
            <a:pPr algn="ctr">
              <a:buFontTx/>
              <a:buNone/>
            </a:pPr>
            <a:r>
              <a:rPr lang="zh-CN" altLang="en-US" sz="8000" dirty="0" smtClean="0">
                <a:effectLst/>
              </a:rPr>
              <a:t>谢谢</a:t>
            </a:r>
            <a:r>
              <a:rPr lang="zh-CN" altLang="en-US" sz="8000" dirty="0">
                <a:effectLst/>
              </a:rPr>
              <a:t>！</a:t>
            </a:r>
          </a:p>
          <a:p>
            <a:pPr algn="ctr">
              <a:buFontTx/>
              <a:buNone/>
            </a:pPr>
            <a:endParaRPr lang="zh-CN" altLang="en-US" sz="8000" dirty="0"/>
          </a:p>
          <a:p>
            <a:pPr algn="ctr">
              <a:buFontTx/>
              <a:buNone/>
            </a:pPr>
            <a:endParaRPr lang="zh-CN" altLang="en-US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zh-CN" dirty="0" smtClean="0">
                <a:effectLst/>
              </a:rPr>
              <a:t>Cloud</a:t>
            </a:r>
            <a:r>
              <a:rPr lang="zh-CN" altLang="en-US" dirty="0">
                <a:effectLst/>
              </a:rPr>
              <a:t>云平台简介</a:t>
            </a:r>
            <a:endParaRPr lang="en-US" altLang="zh-CN" dirty="0">
              <a:effectLst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914400"/>
            <a:ext cx="8610600" cy="5257800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2000" dirty="0" smtClean="0">
                <a:effectLst/>
              </a:rPr>
              <a:t>Cloud</a:t>
            </a:r>
            <a:r>
              <a:rPr lang="zh-CN" altLang="en-US" sz="2000" dirty="0" smtClean="0">
                <a:effectLst/>
              </a:rPr>
              <a:t>云平台</a:t>
            </a:r>
            <a:endParaRPr lang="en-US" altLang="zh-CN" sz="2000" dirty="0" smtClean="0">
              <a:effectLst/>
            </a:endParaRPr>
          </a:p>
          <a:p>
            <a:pPr marL="0" indent="0">
              <a:buNone/>
            </a:pPr>
            <a:endParaRPr lang="en-US" altLang="zh-CN" sz="2000" dirty="0" smtClean="0">
              <a:effectLst/>
            </a:endParaRPr>
          </a:p>
          <a:p>
            <a:pPr marL="0" indent="0">
              <a:buNone/>
            </a:pPr>
            <a:r>
              <a:rPr lang="zh-CN" altLang="en-US" sz="2000" dirty="0" smtClean="0">
                <a:effectLst/>
              </a:rPr>
              <a:t>    系统：</a:t>
            </a:r>
            <a:r>
              <a:rPr lang="zh-CN" altLang="en-US" sz="2000" b="0" dirty="0" smtClean="0">
                <a:effectLst/>
              </a:rPr>
              <a:t>基于</a:t>
            </a:r>
            <a:r>
              <a:rPr lang="en-US" altLang="zh-CN" sz="2000" b="0" dirty="0" err="1" smtClean="0">
                <a:effectLst/>
              </a:rPr>
              <a:t>Openstack</a:t>
            </a:r>
            <a:r>
              <a:rPr lang="zh-CN" altLang="en-US" sz="2000" b="0" dirty="0">
                <a:effectLst/>
              </a:rPr>
              <a:t>开源</a:t>
            </a:r>
            <a:r>
              <a:rPr lang="zh-CN" altLang="en-US" sz="2000" b="0" dirty="0" smtClean="0">
                <a:effectLst/>
              </a:rPr>
              <a:t>软件搭建的一套多用户云计算系统</a:t>
            </a:r>
            <a:endParaRPr lang="en-US" altLang="zh-CN" sz="2000" b="0" dirty="0" smtClean="0">
              <a:effectLst/>
            </a:endParaRPr>
          </a:p>
          <a:p>
            <a:pPr marL="0" indent="0">
              <a:buNone/>
            </a:pPr>
            <a:endParaRPr lang="en-US" altLang="zh-CN" sz="2000" b="0" dirty="0" smtClean="0">
              <a:effectLst/>
            </a:endParaRPr>
          </a:p>
          <a:p>
            <a:pPr marL="0" indent="0">
              <a:buNone/>
            </a:pPr>
            <a:r>
              <a:rPr lang="zh-CN" altLang="en-US" sz="2000" dirty="0" smtClean="0">
                <a:effectLst/>
              </a:rPr>
              <a:t>    功能：</a:t>
            </a:r>
            <a:r>
              <a:rPr lang="zh-CN" altLang="en-US" sz="2000" b="0" dirty="0" smtClean="0">
                <a:effectLst/>
              </a:rPr>
              <a:t>利用虚拟化技术，将有限的物理服务器转化成更多的虚拟服务器</a:t>
            </a:r>
            <a:endParaRPr lang="en-US" altLang="zh-CN" sz="2000" b="0" dirty="0" smtClean="0">
              <a:effectLst/>
            </a:endParaRPr>
          </a:p>
          <a:p>
            <a:pPr marL="0" indent="0">
              <a:buNone/>
            </a:pPr>
            <a:endParaRPr lang="en-US" altLang="zh-CN" sz="2000" dirty="0" smtClean="0">
              <a:effectLst/>
            </a:endParaRPr>
          </a:p>
          <a:p>
            <a:pPr marL="0" indent="0">
              <a:buNone/>
            </a:pPr>
            <a:r>
              <a:rPr lang="zh-CN" altLang="en-US" sz="2000" dirty="0" smtClean="0">
                <a:effectLst/>
              </a:rPr>
              <a:t>    优劣：</a:t>
            </a:r>
            <a:r>
              <a:rPr lang="zh-CN" altLang="en-US" sz="2000" b="0" dirty="0">
                <a:effectLst/>
              </a:rPr>
              <a:t>物理资源得到充分</a:t>
            </a:r>
            <a:r>
              <a:rPr lang="zh-CN" altLang="en-US" sz="2000" b="0" dirty="0" smtClean="0">
                <a:effectLst/>
              </a:rPr>
              <a:t>利用，虚拟服务器的性能损失</a:t>
            </a:r>
            <a:endParaRPr lang="en-US" altLang="zh-CN" sz="2000" b="0" dirty="0" smtClean="0">
              <a:effectLst/>
            </a:endParaRPr>
          </a:p>
          <a:p>
            <a:pPr marL="0" indent="0">
              <a:buNone/>
            </a:pPr>
            <a:endParaRPr lang="en-US" altLang="zh-CN" sz="2000" dirty="0" smtClean="0">
              <a:effectLst/>
            </a:endParaRPr>
          </a:p>
          <a:p>
            <a:pPr marL="0" indent="0">
              <a:buNone/>
            </a:pPr>
            <a:r>
              <a:rPr lang="zh-CN" altLang="en-US" sz="2000" dirty="0" smtClean="0">
                <a:effectLst/>
              </a:rPr>
              <a:t>    资源：</a:t>
            </a:r>
            <a:r>
              <a:rPr lang="zh-CN" altLang="en-US" sz="2000" b="0" dirty="0" smtClean="0">
                <a:effectLst/>
              </a:rPr>
              <a:t>拥有</a:t>
            </a:r>
            <a:r>
              <a:rPr lang="en-US" altLang="zh-CN" sz="2000" b="0" dirty="0">
                <a:effectLst/>
              </a:rPr>
              <a:t>24</a:t>
            </a:r>
            <a:r>
              <a:rPr lang="zh-CN" altLang="en-US" sz="2000" b="0" dirty="0">
                <a:effectLst/>
              </a:rPr>
              <a:t>台物理服务器</a:t>
            </a:r>
            <a:r>
              <a:rPr lang="zh-CN" altLang="en-US" sz="2000" b="0" dirty="0" smtClean="0">
                <a:effectLst/>
              </a:rPr>
              <a:t>，</a:t>
            </a:r>
            <a:r>
              <a:rPr lang="en-US" altLang="zh-CN" sz="2000" b="0" dirty="0" smtClean="0">
                <a:effectLst/>
              </a:rPr>
              <a:t>464</a:t>
            </a:r>
            <a:r>
              <a:rPr lang="zh-CN" altLang="en-US" sz="2000" b="0" dirty="0">
                <a:effectLst/>
              </a:rPr>
              <a:t>颗</a:t>
            </a:r>
            <a:r>
              <a:rPr lang="en-US" altLang="zh-CN" sz="2000" b="0" dirty="0" smtClean="0">
                <a:effectLst/>
              </a:rPr>
              <a:t>VCPU</a:t>
            </a:r>
            <a:r>
              <a:rPr lang="zh-CN" altLang="en-US" sz="2000" b="0" dirty="0" smtClean="0">
                <a:effectLst/>
              </a:rPr>
              <a:t>、</a:t>
            </a:r>
            <a:r>
              <a:rPr lang="en-US" altLang="zh-CN" sz="2000" b="0" dirty="0" smtClean="0">
                <a:effectLst/>
              </a:rPr>
              <a:t>1.7TB</a:t>
            </a:r>
            <a:r>
              <a:rPr lang="zh-CN" altLang="en-US" sz="2000" b="0" dirty="0" smtClean="0">
                <a:effectLst/>
              </a:rPr>
              <a:t>内存、</a:t>
            </a:r>
            <a:r>
              <a:rPr lang="en-US" altLang="zh-CN" sz="2000" b="0" dirty="0" smtClean="0">
                <a:effectLst/>
              </a:rPr>
              <a:t>10.1TB</a:t>
            </a:r>
            <a:r>
              <a:rPr lang="zh-CN" altLang="en-US" sz="2000" b="0" dirty="0" smtClean="0">
                <a:effectLst/>
              </a:rPr>
              <a:t>存储</a:t>
            </a:r>
            <a:endParaRPr lang="en-US" altLang="zh-CN" sz="2000" b="0" dirty="0" smtClean="0">
              <a:effectLst/>
            </a:endParaRPr>
          </a:p>
          <a:p>
            <a:pPr marL="0" indent="0">
              <a:buNone/>
            </a:pPr>
            <a:r>
              <a:rPr lang="en-US" altLang="zh-CN" sz="2000" b="0" dirty="0">
                <a:effectLst/>
              </a:rPr>
              <a:t>	 </a:t>
            </a:r>
            <a:r>
              <a:rPr lang="en-US" altLang="zh-CN" sz="2000" b="0" dirty="0" smtClean="0">
                <a:effectLst/>
              </a:rPr>
              <a:t>    </a:t>
            </a:r>
            <a:r>
              <a:rPr lang="zh-CN" altLang="en-US" sz="2000" b="0" dirty="0" smtClean="0">
                <a:effectLst/>
              </a:rPr>
              <a:t>空间，可以提供</a:t>
            </a:r>
            <a:r>
              <a:rPr lang="en-US" altLang="zh-CN" sz="2000" b="0" dirty="0" smtClean="0">
                <a:effectLst/>
              </a:rPr>
              <a:t>464</a:t>
            </a:r>
            <a:r>
              <a:rPr lang="zh-CN" altLang="en-US" sz="2000" b="0" dirty="0" smtClean="0">
                <a:effectLst/>
              </a:rPr>
              <a:t>台虚拟服务器</a:t>
            </a:r>
            <a:endParaRPr lang="en-US" altLang="zh-CN" sz="2000" b="0" dirty="0">
              <a:effectLst/>
            </a:endParaRPr>
          </a:p>
          <a:p>
            <a:endParaRPr lang="en-US" altLang="zh-CN" sz="2000" dirty="0">
              <a:effectLst/>
            </a:endParaRPr>
          </a:p>
          <a:p>
            <a:endParaRPr lang="en-US" altLang="zh-CN" sz="2000" dirty="0" smtClean="0">
              <a:effectLst/>
            </a:endParaRPr>
          </a:p>
          <a:p>
            <a:pPr marL="0" indent="0" algn="ctr">
              <a:buNone/>
            </a:pPr>
            <a:r>
              <a:rPr lang="en-US" altLang="zh-CN" sz="2000" dirty="0" err="1">
                <a:effectLst/>
              </a:rPr>
              <a:t>IaaS</a:t>
            </a:r>
            <a:r>
              <a:rPr lang="zh-CN" altLang="en-US" sz="2000" dirty="0">
                <a:effectLst/>
              </a:rPr>
              <a:t>（</a:t>
            </a:r>
            <a:r>
              <a:rPr lang="en-US" altLang="zh-CN" sz="2000" dirty="0">
                <a:effectLst/>
              </a:rPr>
              <a:t>Infrastructure as a Service</a:t>
            </a:r>
            <a:r>
              <a:rPr lang="zh-CN" altLang="en-US" sz="2000" dirty="0">
                <a:effectLst/>
              </a:rPr>
              <a:t>），即基础设施即服务</a:t>
            </a:r>
            <a:endParaRPr lang="en-US" altLang="zh-CN" sz="2000" dirty="0">
              <a:effectLst/>
            </a:endParaRPr>
          </a:p>
          <a:p>
            <a:pPr lvl="1"/>
            <a:endParaRPr lang="en-US" altLang="zh-CN" sz="1200" dirty="0" smtClean="0">
              <a:effectLst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CN" dirty="0" smtClean="0"/>
              <a:t>CUI Tao/CC/IHEP  </a:t>
            </a:r>
            <a:fld id="{E8CCBDB1-1B31-4FCD-A360-7A40FCA33555}" type="datetime1">
              <a:rPr lang="zh-CN" altLang="en-US" smtClean="0"/>
              <a:pPr/>
              <a:t>2015-10-12</a:t>
            </a:fld>
            <a:r>
              <a:rPr lang="en-US" altLang="zh-CN" dirty="0" smtClean="0"/>
              <a:t> - </a:t>
            </a:r>
            <a:fld id="{ADE102C1-CBF5-4A82-8AA8-7F939797F2F0}" type="slidenum">
              <a:rPr lang="en-US" altLang="zh-CN" smtClean="0"/>
              <a:pPr/>
              <a:t>3</a:t>
            </a:fld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effectLst/>
              </a:rPr>
              <a:t>Cloud</a:t>
            </a:r>
            <a:r>
              <a:rPr lang="zh-CN" altLang="en-US" dirty="0">
                <a:effectLst/>
              </a:rPr>
              <a:t>云平台简介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>
                <a:effectLst/>
                <a:latin typeface="+mn-ea"/>
              </a:rPr>
              <a:t>发展过程</a:t>
            </a:r>
            <a:endParaRPr lang="en-US" altLang="zh-CN" dirty="0">
              <a:effectLst/>
              <a:latin typeface="+mn-ea"/>
            </a:endParaRPr>
          </a:p>
          <a:p>
            <a:pPr lvl="1"/>
            <a:r>
              <a:rPr lang="en-US" altLang="zh-CN" sz="1800" b="0" dirty="0" smtClean="0">
                <a:effectLst/>
              </a:rPr>
              <a:t>2014.5         </a:t>
            </a:r>
            <a:r>
              <a:rPr lang="zh-CN" altLang="en-US" sz="1800" b="0" dirty="0" smtClean="0">
                <a:effectLst/>
              </a:rPr>
              <a:t>成立</a:t>
            </a:r>
            <a:r>
              <a:rPr lang="zh-CN" altLang="en-US" sz="1800" b="0" dirty="0">
                <a:effectLst/>
              </a:rPr>
              <a:t>云计算技术小组 </a:t>
            </a:r>
            <a:endParaRPr lang="en-US" altLang="zh-CN" sz="1800" b="0" dirty="0">
              <a:effectLst/>
            </a:endParaRPr>
          </a:p>
          <a:p>
            <a:pPr lvl="1"/>
            <a:r>
              <a:rPr lang="en-US" altLang="zh-CN" sz="1800" b="0" dirty="0" smtClean="0">
                <a:effectLst/>
              </a:rPr>
              <a:t>2014.11        </a:t>
            </a:r>
            <a:r>
              <a:rPr lang="zh-CN" altLang="en-US" sz="1800" b="0" dirty="0">
                <a:effectLst/>
              </a:rPr>
              <a:t>发布第一个云计算平台 </a:t>
            </a:r>
            <a:r>
              <a:rPr lang="en-US" altLang="zh-CN" sz="1800" b="0" dirty="0" smtClean="0">
                <a:effectLst/>
              </a:rPr>
              <a:t>Cloud,7</a:t>
            </a:r>
            <a:r>
              <a:rPr lang="zh-CN" altLang="en-US" sz="1800" b="0" dirty="0" smtClean="0">
                <a:effectLst/>
              </a:rPr>
              <a:t>台服务器</a:t>
            </a:r>
            <a:r>
              <a:rPr lang="en-US" altLang="zh-CN" sz="1800" b="0" dirty="0" smtClean="0">
                <a:effectLst/>
              </a:rPr>
              <a:t>,224</a:t>
            </a:r>
            <a:r>
              <a:rPr lang="zh-CN" altLang="en-US" sz="1800" b="0" dirty="0" smtClean="0">
                <a:effectLst/>
              </a:rPr>
              <a:t>颗虚核</a:t>
            </a:r>
            <a:endParaRPr lang="en-US" altLang="zh-CN" sz="1800" b="0" dirty="0" smtClean="0">
              <a:effectLst/>
            </a:endParaRPr>
          </a:p>
          <a:p>
            <a:pPr lvl="1"/>
            <a:r>
              <a:rPr lang="en-US" altLang="zh-CN" sz="1800" b="0" dirty="0" smtClean="0">
                <a:effectLst/>
              </a:rPr>
              <a:t>2015.7</a:t>
            </a:r>
            <a:r>
              <a:rPr lang="en-US" altLang="zh-CN" sz="1800" b="0" dirty="0">
                <a:effectLst/>
              </a:rPr>
              <a:t>	 </a:t>
            </a:r>
            <a:r>
              <a:rPr lang="en-US" altLang="zh-CN" sz="1800" b="0" dirty="0" smtClean="0">
                <a:effectLst/>
              </a:rPr>
              <a:t>   </a:t>
            </a:r>
            <a:r>
              <a:rPr lang="zh-CN" altLang="en-US" sz="1800" b="0" dirty="0" smtClean="0">
                <a:effectLst/>
              </a:rPr>
              <a:t>资源耗尽</a:t>
            </a:r>
            <a:endParaRPr lang="en-US" altLang="zh-CN" sz="1800" b="0" dirty="0">
              <a:effectLst/>
            </a:endParaRPr>
          </a:p>
          <a:p>
            <a:pPr lvl="1"/>
            <a:r>
              <a:rPr lang="en-US" altLang="zh-CN" sz="1800" b="0" dirty="0" smtClean="0">
                <a:effectLst/>
              </a:rPr>
              <a:t>2015.8         </a:t>
            </a:r>
            <a:r>
              <a:rPr lang="zh-CN" altLang="en-US" sz="1800" b="0" dirty="0">
                <a:effectLst/>
              </a:rPr>
              <a:t>第一次扩容，</a:t>
            </a:r>
            <a:r>
              <a:rPr lang="en-US" altLang="zh-CN" sz="1800" b="0" dirty="0">
                <a:effectLst/>
              </a:rPr>
              <a:t>8</a:t>
            </a:r>
            <a:r>
              <a:rPr lang="zh-CN" altLang="en-US" sz="1800" b="0" dirty="0">
                <a:effectLst/>
              </a:rPr>
              <a:t>台服务器扩充到</a:t>
            </a:r>
            <a:r>
              <a:rPr lang="en-US" altLang="zh-CN" sz="1800" b="0" dirty="0">
                <a:effectLst/>
              </a:rPr>
              <a:t>24</a:t>
            </a:r>
            <a:r>
              <a:rPr lang="zh-CN" altLang="en-US" sz="1800" b="0" dirty="0" smtClean="0">
                <a:effectLst/>
              </a:rPr>
              <a:t>台</a:t>
            </a:r>
            <a:r>
              <a:rPr lang="en-US" altLang="zh-CN" sz="1800" b="0" dirty="0" smtClean="0">
                <a:effectLst/>
              </a:rPr>
              <a:t>,464</a:t>
            </a:r>
            <a:r>
              <a:rPr lang="zh-CN" altLang="en-US" sz="1800" b="0" dirty="0" smtClean="0">
                <a:effectLst/>
              </a:rPr>
              <a:t>颗虚核</a:t>
            </a:r>
            <a:endParaRPr lang="en-US" altLang="zh-CN" sz="1800" b="0" dirty="0" smtClean="0">
              <a:effectLst/>
            </a:endParaRPr>
          </a:p>
          <a:p>
            <a:pPr lvl="1"/>
            <a:endParaRPr lang="en-US" altLang="zh-CN" sz="1800" b="0" dirty="0">
              <a:effectLst/>
            </a:endParaRPr>
          </a:p>
          <a:p>
            <a:pPr marL="0" indent="0">
              <a:buNone/>
            </a:pPr>
            <a:r>
              <a:rPr lang="zh-CN" altLang="en-US" dirty="0" smtClean="0">
                <a:effectLst/>
              </a:rPr>
              <a:t>用户权利</a:t>
            </a:r>
            <a:endParaRPr lang="en-US" altLang="zh-CN" dirty="0" smtClean="0">
              <a:effectLst/>
            </a:endParaRPr>
          </a:p>
          <a:p>
            <a:pPr lvl="1"/>
            <a:r>
              <a:rPr lang="zh-CN" altLang="en-US" sz="1800" b="0" dirty="0" smtClean="0">
                <a:effectLst/>
              </a:rPr>
              <a:t>拥有一定配额的虚拟计算资源</a:t>
            </a:r>
            <a:r>
              <a:rPr lang="en-US" altLang="zh-CN" sz="1800" b="0" dirty="0" smtClean="0">
                <a:effectLst/>
              </a:rPr>
              <a:t>, </a:t>
            </a:r>
            <a:endParaRPr lang="en-US" altLang="zh-CN" sz="1800" b="0" dirty="0">
              <a:effectLst/>
            </a:endParaRPr>
          </a:p>
          <a:p>
            <a:pPr lvl="1"/>
            <a:r>
              <a:rPr lang="zh-CN" altLang="en-US" sz="1800" b="0" dirty="0" smtClean="0">
                <a:effectLst/>
              </a:rPr>
              <a:t>能够自行启动和注销虚拟机</a:t>
            </a:r>
            <a:r>
              <a:rPr lang="en-US" altLang="zh-CN" sz="1800" b="0" dirty="0" smtClean="0">
                <a:effectLst/>
              </a:rPr>
              <a:t>,</a:t>
            </a:r>
            <a:r>
              <a:rPr lang="zh-CN" altLang="en-US" sz="1800" b="0" dirty="0" smtClean="0">
                <a:effectLst/>
              </a:rPr>
              <a:t>虚拟机操作系统的类型包括</a:t>
            </a:r>
            <a:r>
              <a:rPr lang="en-US" altLang="zh-CN" sz="1800" b="0" dirty="0" err="1" smtClean="0">
                <a:effectLst/>
              </a:rPr>
              <a:t>linux</a:t>
            </a:r>
            <a:r>
              <a:rPr lang="zh-CN" altLang="en-US" sz="1800" b="0" dirty="0" smtClean="0">
                <a:effectLst/>
              </a:rPr>
              <a:t>和</a:t>
            </a:r>
            <a:r>
              <a:rPr lang="en-US" altLang="zh-CN" sz="1800" b="0" dirty="0" smtClean="0">
                <a:effectLst/>
              </a:rPr>
              <a:t>Win7</a:t>
            </a:r>
          </a:p>
          <a:p>
            <a:pPr lvl="1"/>
            <a:r>
              <a:rPr lang="zh-CN" altLang="en-US" sz="1800" b="0" dirty="0" smtClean="0">
                <a:effectLst/>
              </a:rPr>
              <a:t>拥有</a:t>
            </a:r>
            <a:r>
              <a:rPr lang="en-US" altLang="zh-CN" sz="1800" b="0" dirty="0" smtClean="0">
                <a:effectLst/>
              </a:rPr>
              <a:t>AFS</a:t>
            </a:r>
            <a:r>
              <a:rPr lang="zh-CN" altLang="en-US" sz="1800" b="0" dirty="0" smtClean="0">
                <a:effectLst/>
              </a:rPr>
              <a:t>帐号的用户可以自行启动和注销计算系统的登录节点虚拟机</a:t>
            </a:r>
            <a:endParaRPr lang="en-US" altLang="zh-CN" sz="1800" b="0" dirty="0" smtClean="0">
              <a:effectLst/>
            </a:endParaRPr>
          </a:p>
          <a:p>
            <a:pPr lvl="1"/>
            <a:r>
              <a:rPr lang="zh-CN" altLang="en-US" dirty="0" smtClean="0">
                <a:effectLst/>
              </a:rPr>
              <a:t>部署服务</a:t>
            </a:r>
            <a:r>
              <a:rPr lang="en-US" altLang="zh-CN" dirty="0" smtClean="0">
                <a:effectLst/>
              </a:rPr>
              <a:t>?</a:t>
            </a:r>
            <a:endParaRPr lang="zh-CN" altLang="en-US" dirty="0">
              <a:effectLst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CN" smtClean="0"/>
              <a:t>CUI Tao/CC/IHEP  </a:t>
            </a:r>
            <a:fld id="{E8CCBDB1-1B31-4FCD-A360-7A40FCA33555}" type="datetime1">
              <a:rPr lang="zh-CN" altLang="en-US" smtClean="0"/>
              <a:pPr/>
              <a:t>2015-10-12</a:t>
            </a:fld>
            <a:r>
              <a:rPr lang="en-US" altLang="zh-CN" smtClean="0"/>
              <a:t> - </a:t>
            </a:r>
            <a:fld id="{ADE102C1-CBF5-4A82-8AA8-7F939797F2F0}" type="slidenum">
              <a:rPr lang="en-US" altLang="zh-CN" smtClean="0"/>
              <a:pPr/>
              <a:t>4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14367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effectLst/>
              </a:rPr>
              <a:t>Cloud</a:t>
            </a:r>
            <a:r>
              <a:rPr lang="zh-CN" altLang="en-US" dirty="0">
                <a:effectLst/>
              </a:rPr>
              <a:t>云</a:t>
            </a:r>
            <a:r>
              <a:rPr lang="zh-CN" altLang="en-US" dirty="0" smtClean="0">
                <a:effectLst/>
              </a:rPr>
              <a:t>平台</a:t>
            </a:r>
            <a:r>
              <a:rPr lang="en-US" altLang="zh-CN" dirty="0" smtClean="0">
                <a:effectLst/>
              </a:rPr>
              <a:t>-</a:t>
            </a:r>
            <a:r>
              <a:rPr lang="zh-CN" altLang="en-US" dirty="0" smtClean="0">
                <a:effectLst/>
              </a:rPr>
              <a:t>应用场景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 smtClean="0"/>
              <a:t>开发测试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 smtClean="0"/>
              <a:t>登录节点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</a:t>
            </a:r>
            <a:r>
              <a:rPr lang="zh-CN" altLang="en-US" sz="2000" b="0" dirty="0" smtClean="0">
                <a:effectLst/>
              </a:rPr>
              <a:t>物理登录节点因为多用户的原因</a:t>
            </a:r>
            <a:r>
              <a:rPr lang="en-US" altLang="zh-CN" sz="2000" b="0" dirty="0" smtClean="0">
                <a:effectLst/>
              </a:rPr>
              <a:t>,</a:t>
            </a:r>
            <a:r>
              <a:rPr lang="zh-CN" altLang="en-US" sz="2000" b="0" dirty="0" smtClean="0">
                <a:effectLst/>
              </a:rPr>
              <a:t>内存和程序运行时间受到限制</a:t>
            </a:r>
            <a:r>
              <a:rPr lang="en-US" altLang="zh-CN" sz="2000" b="0" dirty="0" smtClean="0">
                <a:effectLst/>
              </a:rPr>
              <a:t>,</a:t>
            </a:r>
            <a:r>
              <a:rPr lang="zh-CN" altLang="en-US" sz="2000" b="0" dirty="0" smtClean="0">
                <a:effectLst/>
              </a:rPr>
              <a:t>虚拟机</a:t>
            </a:r>
            <a:r>
              <a:rPr lang="en-US" altLang="zh-CN" sz="2000" b="0" dirty="0" smtClean="0">
                <a:effectLst/>
              </a:rPr>
              <a:t>UI</a:t>
            </a:r>
            <a:r>
              <a:rPr lang="zh-CN" altLang="en-US" sz="2000" b="0" dirty="0" smtClean="0">
                <a:effectLst/>
              </a:rPr>
              <a:t>不存在这个限制，而且可以独享</a:t>
            </a:r>
            <a:endParaRPr lang="en-US" altLang="zh-CN" sz="2000" b="0" dirty="0" smtClean="0">
              <a:effectLst/>
            </a:endParaRP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 smtClean="0"/>
              <a:t>应用服务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    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 smtClean="0"/>
              <a:t>弹性计算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</a:t>
            </a:r>
            <a:r>
              <a:rPr lang="zh-CN" altLang="en-US" b="0" dirty="0" smtClean="0">
                <a:effectLst/>
              </a:rPr>
              <a:t>动态调度虚拟计算资源</a:t>
            </a:r>
            <a:r>
              <a:rPr lang="en-US" altLang="zh-CN" b="0" dirty="0" smtClean="0">
                <a:effectLst/>
              </a:rPr>
              <a:t>,</a:t>
            </a:r>
            <a:r>
              <a:rPr lang="zh-CN" altLang="en-US" b="0" dirty="0" smtClean="0">
                <a:effectLst/>
              </a:rPr>
              <a:t>运行作业</a:t>
            </a:r>
            <a:r>
              <a:rPr lang="en-US" altLang="zh-CN" dirty="0" smtClean="0"/>
              <a:t>     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CN" smtClean="0"/>
              <a:t>CUI Tao/CC/IHEP  </a:t>
            </a:r>
            <a:fld id="{E8CCBDB1-1B31-4FCD-A360-7A40FCA33555}" type="datetime1">
              <a:rPr lang="zh-CN" altLang="en-US" smtClean="0"/>
              <a:pPr/>
              <a:t>2015-10-12</a:t>
            </a:fld>
            <a:r>
              <a:rPr lang="en-US" altLang="zh-CN" smtClean="0"/>
              <a:t> - </a:t>
            </a:r>
            <a:fld id="{ADE102C1-CBF5-4A82-8AA8-7F939797F2F0}" type="slidenum">
              <a:rPr lang="en-US" altLang="zh-CN" smtClean="0"/>
              <a:pPr/>
              <a:t>5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17897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effectLst/>
              </a:rPr>
              <a:t>Cloud</a:t>
            </a:r>
            <a:r>
              <a:rPr lang="zh-CN" altLang="en-US" dirty="0">
                <a:effectLst/>
              </a:rPr>
              <a:t>云平台简介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smtClean="0">
                <a:effectLst/>
              </a:rPr>
              <a:t>Cloud</a:t>
            </a:r>
            <a:r>
              <a:rPr lang="zh-CN" altLang="en-US" dirty="0" smtClean="0">
                <a:effectLst/>
              </a:rPr>
              <a:t>云平台的</a:t>
            </a:r>
            <a:r>
              <a:rPr lang="en-US" altLang="zh-CN" dirty="0" smtClean="0">
                <a:effectLst/>
              </a:rPr>
              <a:t>Logo</a:t>
            </a:r>
          </a:p>
          <a:p>
            <a:pPr marL="0" indent="0" algn="ctr">
              <a:buNone/>
            </a:pPr>
            <a:endParaRPr lang="en-US" altLang="zh-CN" dirty="0" smtClean="0">
              <a:effectLst/>
            </a:endParaRPr>
          </a:p>
          <a:p>
            <a:pPr marL="0" indent="0" algn="ctr">
              <a:buNone/>
            </a:pPr>
            <a:endParaRPr lang="en-US" altLang="zh-CN" dirty="0">
              <a:effectLst/>
            </a:endParaRPr>
          </a:p>
          <a:p>
            <a:pPr marL="0" indent="0" algn="ctr">
              <a:buNone/>
            </a:pPr>
            <a:endParaRPr lang="en-US" altLang="zh-CN" dirty="0" smtClean="0">
              <a:effectLst/>
            </a:endParaRPr>
          </a:p>
          <a:p>
            <a:pPr marL="0" indent="0">
              <a:buNone/>
            </a:pPr>
            <a:r>
              <a:rPr lang="en-US" altLang="zh-CN" dirty="0" smtClean="0">
                <a:effectLst/>
              </a:rPr>
              <a:t>Cloud </a:t>
            </a:r>
            <a:r>
              <a:rPr lang="zh-CN" altLang="en-US" dirty="0" smtClean="0">
                <a:effectLst/>
              </a:rPr>
              <a:t>云平台的网址</a:t>
            </a:r>
            <a:endParaRPr lang="en-US" altLang="zh-CN" dirty="0" smtClean="0">
              <a:effectLst/>
            </a:endParaRPr>
          </a:p>
          <a:p>
            <a:pPr marL="0" indent="0" algn="ctr">
              <a:buNone/>
            </a:pPr>
            <a:r>
              <a:rPr lang="en-US" altLang="zh-CN" sz="3200" dirty="0" smtClean="0">
                <a:effectLst/>
                <a:hlinkClick r:id="rId2"/>
              </a:rPr>
              <a:t>http</a:t>
            </a:r>
            <a:r>
              <a:rPr lang="en-US" altLang="zh-CN" sz="3200" dirty="0" smtClean="0">
                <a:effectLst/>
                <a:hlinkClick r:id="rId2"/>
              </a:rPr>
              <a:t>://cloud.ihep.ac.cn</a:t>
            </a:r>
            <a:endParaRPr lang="en-US" altLang="zh-CN" sz="3200" dirty="0" smtClean="0">
              <a:effectLst/>
            </a:endParaRPr>
          </a:p>
          <a:p>
            <a:pPr marL="0" indent="0">
              <a:buNone/>
            </a:pPr>
            <a:endParaRPr lang="en-US" altLang="zh-CN" sz="3200" dirty="0" smtClean="0">
              <a:effectLst/>
            </a:endParaRPr>
          </a:p>
          <a:p>
            <a:pPr marL="0" indent="0">
              <a:buNone/>
            </a:pPr>
            <a:r>
              <a:rPr lang="en-US" altLang="zh-CN" dirty="0" smtClean="0">
                <a:effectLst/>
              </a:rPr>
              <a:t>Cloud</a:t>
            </a:r>
            <a:r>
              <a:rPr lang="zh-CN" altLang="en-US" dirty="0" smtClean="0">
                <a:effectLst/>
              </a:rPr>
              <a:t>云平台的技术讨论微信群</a:t>
            </a:r>
            <a:endParaRPr lang="en-US" altLang="zh-CN" dirty="0">
              <a:effectLst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CN" smtClean="0"/>
              <a:t>CUI Tao/CC/IHEP  </a:t>
            </a:r>
            <a:fld id="{E8CCBDB1-1B31-4FCD-A360-7A40FCA33555}" type="datetime1">
              <a:rPr lang="zh-CN" altLang="en-US" smtClean="0"/>
              <a:pPr/>
              <a:t>2015-10-12</a:t>
            </a:fld>
            <a:r>
              <a:rPr lang="en-US" altLang="zh-CN" smtClean="0"/>
              <a:t> - </a:t>
            </a:r>
            <a:fld id="{ADE102C1-CBF5-4A82-8AA8-7F939797F2F0}" type="slidenum">
              <a:rPr lang="en-US" altLang="zh-CN" smtClean="0"/>
              <a:pPr/>
              <a:t>6</a:t>
            </a:fld>
            <a:endParaRPr lang="en-US" altLang="zh-CN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9666" y="990600"/>
            <a:ext cx="1906734" cy="2136247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4572000"/>
            <a:ext cx="1662113" cy="1631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0644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09700" y="304800"/>
            <a:ext cx="6324600" cy="685800"/>
          </a:xfrm>
        </p:spPr>
        <p:txBody>
          <a:bodyPr/>
          <a:lstStyle/>
          <a:p>
            <a:r>
              <a:rPr lang="en-US" altLang="zh-CN" dirty="0">
                <a:effectLst/>
              </a:rPr>
              <a:t>Cloud</a:t>
            </a:r>
            <a:r>
              <a:rPr lang="zh-CN" altLang="en-US" dirty="0">
                <a:effectLst/>
              </a:rPr>
              <a:t>云平台的</a:t>
            </a:r>
            <a:r>
              <a:rPr lang="zh-CN" altLang="en-US" dirty="0" smtClean="0">
                <a:effectLst/>
              </a:rPr>
              <a:t>使用</a:t>
            </a:r>
            <a:r>
              <a:rPr lang="en-US" altLang="zh-CN" dirty="0">
                <a:effectLst/>
              </a:rPr>
              <a:t>-</a:t>
            </a:r>
            <a:r>
              <a:rPr lang="zh-CN" altLang="en-US" dirty="0">
                <a:effectLst/>
              </a:rPr>
              <a:t>帐号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4953000"/>
          </a:xfrm>
        </p:spPr>
        <p:txBody>
          <a:bodyPr/>
          <a:lstStyle/>
          <a:p>
            <a:r>
              <a:rPr lang="en-US" altLang="zh-CN" dirty="0" smtClean="0">
                <a:effectLst/>
              </a:rPr>
              <a:t>Cloud</a:t>
            </a:r>
            <a:r>
              <a:rPr lang="zh-CN" altLang="en-US" dirty="0" smtClean="0">
                <a:effectLst/>
              </a:rPr>
              <a:t>用户的帐号申请</a:t>
            </a:r>
            <a:endParaRPr lang="en-US" altLang="zh-CN" dirty="0" smtClean="0">
              <a:effectLst/>
            </a:endParaRPr>
          </a:p>
          <a:p>
            <a:pPr lvl="1"/>
            <a:r>
              <a:rPr lang="zh-CN" altLang="en-US" sz="2000" dirty="0" smtClean="0">
                <a:effectLst/>
              </a:rPr>
              <a:t>申请高能所邮件帐号</a:t>
            </a:r>
            <a:endParaRPr lang="en-US" altLang="zh-CN" sz="2000" dirty="0" smtClean="0">
              <a:effectLst/>
            </a:endParaRPr>
          </a:p>
          <a:p>
            <a:pPr lvl="1"/>
            <a:r>
              <a:rPr lang="zh-CN" altLang="en-US" sz="2000" dirty="0" smtClean="0">
                <a:effectLst/>
              </a:rPr>
              <a:t>帐号为短邮箱名</a:t>
            </a:r>
            <a:endParaRPr lang="en-US" altLang="zh-CN" sz="2000" dirty="0" smtClean="0">
              <a:effectLst/>
            </a:endParaRPr>
          </a:p>
          <a:p>
            <a:pPr lvl="1"/>
            <a:endParaRPr lang="en-US" altLang="zh-CN" sz="2000" dirty="0" smtClean="0">
              <a:effectLst/>
            </a:endParaRPr>
          </a:p>
          <a:p>
            <a:r>
              <a:rPr lang="zh-CN" altLang="en-US" dirty="0" smtClean="0">
                <a:effectLst/>
              </a:rPr>
              <a:t>如何登陆</a:t>
            </a:r>
            <a:r>
              <a:rPr lang="en-US" altLang="zh-CN" dirty="0" smtClean="0">
                <a:effectLst/>
              </a:rPr>
              <a:t>Cloud</a:t>
            </a:r>
            <a:r>
              <a:rPr lang="zh-CN" altLang="en-US" dirty="0" smtClean="0">
                <a:effectLst/>
              </a:rPr>
              <a:t>系统</a:t>
            </a:r>
            <a:endParaRPr lang="en-US" altLang="zh-CN" dirty="0" smtClean="0">
              <a:effectLst/>
            </a:endParaRPr>
          </a:p>
          <a:p>
            <a:pPr marL="857250" lvl="1" indent="-457200">
              <a:buFont typeface="+mj-lt"/>
              <a:buAutoNum type="arabicPeriod"/>
            </a:pPr>
            <a:r>
              <a:rPr lang="zh-CN" altLang="en-US" dirty="0" smtClean="0">
                <a:effectLst/>
              </a:rPr>
              <a:t>登录</a:t>
            </a:r>
            <a:r>
              <a:rPr lang="en-US" altLang="zh-CN" dirty="0" smtClean="0">
                <a:effectLst/>
                <a:hlinkClick r:id="rId2"/>
              </a:rPr>
              <a:t>http://login.ihep.ac.cn</a:t>
            </a:r>
            <a:r>
              <a:rPr lang="en-US" altLang="zh-CN" dirty="0">
                <a:effectLst/>
              </a:rPr>
              <a:t>	</a:t>
            </a:r>
            <a:r>
              <a:rPr lang="en-US" altLang="zh-CN" dirty="0" smtClean="0">
                <a:effectLst/>
              </a:rPr>
              <a:t>	</a:t>
            </a:r>
            <a:r>
              <a:rPr lang="zh-CN" altLang="en-US" dirty="0" smtClean="0">
                <a:effectLst/>
              </a:rPr>
              <a:t>首次使用时</a:t>
            </a:r>
            <a:r>
              <a:rPr lang="en-US" altLang="zh-CN" dirty="0" smtClean="0">
                <a:effectLst/>
              </a:rPr>
              <a:t>,</a:t>
            </a:r>
            <a:r>
              <a:rPr lang="zh-CN" altLang="en-US" dirty="0" smtClean="0">
                <a:effectLst/>
              </a:rPr>
              <a:t>更新</a:t>
            </a:r>
            <a:r>
              <a:rPr lang="en-US" altLang="zh-CN" dirty="0">
                <a:effectLst/>
              </a:rPr>
              <a:t>Cloud</a:t>
            </a:r>
            <a:r>
              <a:rPr lang="zh-CN" altLang="en-US" dirty="0">
                <a:effectLst/>
              </a:rPr>
              <a:t>账号</a:t>
            </a:r>
            <a:endParaRPr lang="en-US" altLang="zh-CN" dirty="0" smtClean="0">
              <a:effectLst/>
            </a:endParaRPr>
          </a:p>
          <a:p>
            <a:pPr marL="857250" lvl="1" indent="-457200">
              <a:buFont typeface="+mj-lt"/>
              <a:buAutoNum type="arabicPeriod"/>
            </a:pPr>
            <a:r>
              <a:rPr lang="zh-CN" altLang="en-US" dirty="0" smtClean="0">
                <a:effectLst/>
              </a:rPr>
              <a:t>登录</a:t>
            </a:r>
            <a:r>
              <a:rPr lang="en-US" altLang="zh-CN" dirty="0" smtClean="0">
                <a:effectLst/>
                <a:hlinkClick r:id="rId3"/>
              </a:rPr>
              <a:t>http://cloud.ihep.ac.cn</a:t>
            </a:r>
            <a:endParaRPr lang="en-US" altLang="zh-CN" dirty="0" smtClean="0">
              <a:effectLst/>
            </a:endParaRPr>
          </a:p>
          <a:p>
            <a:pPr marL="0" indent="0">
              <a:buNone/>
            </a:pPr>
            <a:endParaRPr lang="en-US" altLang="zh-CN" dirty="0" smtClean="0">
              <a:effectLst/>
            </a:endParaRPr>
          </a:p>
          <a:p>
            <a:r>
              <a:rPr lang="en-US" altLang="zh-CN" dirty="0">
                <a:effectLst/>
              </a:rPr>
              <a:t>Cloud</a:t>
            </a:r>
            <a:r>
              <a:rPr lang="zh-CN" altLang="en-US" dirty="0">
                <a:effectLst/>
              </a:rPr>
              <a:t>用户的帐号修改密码</a:t>
            </a:r>
            <a:endParaRPr lang="en-US" altLang="zh-CN" dirty="0">
              <a:effectLst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zh-CN" altLang="en-US" dirty="0" smtClean="0">
                <a:effectLst/>
              </a:rPr>
              <a:t>登录</a:t>
            </a:r>
            <a:r>
              <a:rPr lang="en-US" altLang="zh-CN" dirty="0">
                <a:effectLst/>
              </a:rPr>
              <a:t> </a:t>
            </a:r>
            <a:r>
              <a:rPr lang="en-US" altLang="zh-CN" dirty="0" smtClean="0">
                <a:effectLst/>
              </a:rPr>
              <a:t>   </a:t>
            </a:r>
            <a:r>
              <a:rPr lang="en-US" altLang="zh-CN" dirty="0" smtClean="0">
                <a:effectLst/>
                <a:hlinkClick r:id="rId4"/>
              </a:rPr>
              <a:t>http://mail.ihep.ac.cn</a:t>
            </a:r>
            <a:r>
              <a:rPr lang="en-US" altLang="zh-CN" dirty="0" smtClean="0">
                <a:effectLst/>
              </a:rPr>
              <a:t>	</a:t>
            </a:r>
            <a:r>
              <a:rPr lang="zh-CN" altLang="en-US" dirty="0" smtClean="0">
                <a:effectLst/>
              </a:rPr>
              <a:t>修改油箱密码</a:t>
            </a:r>
            <a:endParaRPr lang="en-US" altLang="zh-CN" dirty="0" smtClean="0">
              <a:effectLst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zh-CN" altLang="en-US" dirty="0" smtClean="0">
                <a:effectLst/>
              </a:rPr>
              <a:t>登录    </a:t>
            </a:r>
            <a:r>
              <a:rPr lang="en-US" altLang="zh-CN" dirty="0" smtClean="0">
                <a:effectLst/>
                <a:hlinkClick r:id="rId2"/>
              </a:rPr>
              <a:t>http://login.ihep.ac.cn</a:t>
            </a:r>
            <a:r>
              <a:rPr lang="en-US" altLang="zh-CN" dirty="0" smtClean="0">
                <a:effectLst/>
              </a:rPr>
              <a:t>	</a:t>
            </a:r>
            <a:r>
              <a:rPr lang="zh-CN" altLang="en-US" dirty="0" smtClean="0">
                <a:effectLst/>
              </a:rPr>
              <a:t>更新</a:t>
            </a:r>
            <a:r>
              <a:rPr lang="en-US" altLang="zh-CN" dirty="0" smtClean="0">
                <a:effectLst/>
              </a:rPr>
              <a:t>Cloud</a:t>
            </a:r>
            <a:r>
              <a:rPr lang="zh-CN" altLang="en-US" dirty="0" smtClean="0">
                <a:effectLst/>
              </a:rPr>
              <a:t>账号的密码</a:t>
            </a:r>
            <a:endParaRPr lang="en-US" altLang="zh-CN" dirty="0" smtClean="0">
              <a:effectLst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zh-CN" altLang="en-US" dirty="0" smtClean="0">
                <a:effectLst/>
              </a:rPr>
              <a:t>登录    </a:t>
            </a:r>
            <a:r>
              <a:rPr lang="en-US" altLang="zh-CN" dirty="0" smtClean="0">
                <a:effectLst/>
                <a:hlinkClick r:id="rId3"/>
              </a:rPr>
              <a:t>http://cloud.ihep.ac.cn</a:t>
            </a:r>
            <a:r>
              <a:rPr lang="en-US" altLang="zh-CN" dirty="0" smtClean="0">
                <a:effectLst/>
              </a:rPr>
              <a:t>	</a:t>
            </a:r>
            <a:r>
              <a:rPr lang="zh-CN" altLang="en-US" dirty="0" smtClean="0">
                <a:effectLst/>
              </a:rPr>
              <a:t>使用新密码登录</a:t>
            </a:r>
            <a:endParaRPr lang="zh-CN" altLang="en-US" dirty="0">
              <a:effectLst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>
          <a:xfrm>
            <a:off x="3276600" y="6553200"/>
            <a:ext cx="5867400" cy="457200"/>
          </a:xfrm>
        </p:spPr>
        <p:txBody>
          <a:bodyPr/>
          <a:lstStyle/>
          <a:p>
            <a:r>
              <a:rPr lang="en-US" altLang="zh-CN" smtClean="0"/>
              <a:t>CUI Tao/CC/IHEP  </a:t>
            </a:r>
            <a:fld id="{E8CCBDB1-1B31-4FCD-A360-7A40FCA33555}" type="datetime1">
              <a:rPr lang="zh-CN" altLang="en-US" smtClean="0"/>
              <a:pPr/>
              <a:t>2015-10-12</a:t>
            </a:fld>
            <a:r>
              <a:rPr lang="en-US" altLang="zh-CN" smtClean="0"/>
              <a:t> - </a:t>
            </a:r>
            <a:fld id="{ADE102C1-CBF5-4A82-8AA8-7F939797F2F0}" type="slidenum">
              <a:rPr lang="en-US" altLang="zh-CN" smtClean="0"/>
              <a:pPr/>
              <a:t>7</a:t>
            </a:fld>
            <a:endParaRPr lang="en-US" altLang="zh-CN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295400"/>
            <a:ext cx="3228975" cy="10526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9316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effectLst/>
              </a:rPr>
              <a:t>Cloud</a:t>
            </a:r>
            <a:r>
              <a:rPr lang="zh-CN" altLang="en-US" dirty="0">
                <a:effectLst/>
              </a:rPr>
              <a:t>云平台的</a:t>
            </a:r>
            <a:r>
              <a:rPr lang="zh-CN" altLang="en-US" dirty="0" smtClean="0">
                <a:effectLst/>
              </a:rPr>
              <a:t>使用</a:t>
            </a:r>
            <a:r>
              <a:rPr lang="en-US" altLang="zh-CN" dirty="0" smtClean="0">
                <a:effectLst/>
              </a:rPr>
              <a:t>-</a:t>
            </a:r>
            <a:r>
              <a:rPr lang="zh-CN" altLang="en-US" dirty="0" smtClean="0">
                <a:effectLst/>
              </a:rPr>
              <a:t>配额</a:t>
            </a:r>
            <a:endParaRPr lang="zh-CN" altLang="en-US" dirty="0">
              <a:effectLst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>
                <a:effectLst/>
              </a:rPr>
              <a:t>配额   </a:t>
            </a:r>
            <a:r>
              <a:rPr lang="zh-CN" altLang="en-US" b="0" dirty="0" smtClean="0">
                <a:effectLst/>
              </a:rPr>
              <a:t>一个用户可支配的虚拟资源</a:t>
            </a:r>
            <a:endParaRPr lang="en-US" altLang="zh-CN" b="0" dirty="0" smtClean="0">
              <a:effectLst/>
            </a:endParaRPr>
          </a:p>
          <a:p>
            <a:pPr lvl="1"/>
            <a:r>
              <a:rPr lang="en-US" altLang="zh-CN" sz="1800" b="0" dirty="0" smtClean="0">
                <a:effectLst/>
                <a:latin typeface="+mn-ea"/>
              </a:rPr>
              <a:t>Instance    	</a:t>
            </a:r>
            <a:r>
              <a:rPr lang="zh-CN" altLang="en-US" sz="1800" b="0" dirty="0" smtClean="0">
                <a:effectLst/>
                <a:latin typeface="+mn-ea"/>
              </a:rPr>
              <a:t>可启动的虚拟机数量</a:t>
            </a:r>
            <a:r>
              <a:rPr lang="en-US" altLang="zh-CN" sz="1800" b="0" dirty="0" smtClean="0">
                <a:effectLst/>
                <a:latin typeface="+mn-ea"/>
              </a:rPr>
              <a:t>		3</a:t>
            </a:r>
          </a:p>
          <a:p>
            <a:pPr lvl="1"/>
            <a:r>
              <a:rPr lang="en-US" altLang="zh-CN" sz="1800" b="0" dirty="0" smtClean="0">
                <a:effectLst/>
                <a:latin typeface="+mn-ea"/>
              </a:rPr>
              <a:t>VCPU		</a:t>
            </a:r>
            <a:r>
              <a:rPr lang="zh-CN" altLang="en-US" sz="1800" b="0" dirty="0" smtClean="0">
                <a:effectLst/>
                <a:latin typeface="+mn-ea"/>
              </a:rPr>
              <a:t>可用的虚拟</a:t>
            </a:r>
            <a:r>
              <a:rPr lang="en-US" altLang="zh-CN" sz="1800" b="0" dirty="0" smtClean="0">
                <a:effectLst/>
                <a:latin typeface="+mn-ea"/>
              </a:rPr>
              <a:t>CPU</a:t>
            </a:r>
            <a:r>
              <a:rPr lang="zh-CN" altLang="en-US" sz="1800" b="0" dirty="0" smtClean="0">
                <a:effectLst/>
                <a:latin typeface="+mn-ea"/>
              </a:rPr>
              <a:t>数量</a:t>
            </a:r>
            <a:r>
              <a:rPr lang="en-US" altLang="zh-CN" sz="1800" b="0" dirty="0" smtClean="0">
                <a:effectLst/>
                <a:latin typeface="+mn-ea"/>
              </a:rPr>
              <a:t>		3</a:t>
            </a:r>
          </a:p>
          <a:p>
            <a:pPr lvl="1"/>
            <a:r>
              <a:rPr lang="en-US" altLang="zh-CN" sz="1800" b="0" dirty="0" smtClean="0">
                <a:effectLst/>
                <a:latin typeface="+mn-ea"/>
              </a:rPr>
              <a:t>MEMORY		</a:t>
            </a:r>
            <a:r>
              <a:rPr lang="zh-CN" altLang="en-US" sz="1800" b="0" dirty="0" smtClean="0">
                <a:effectLst/>
                <a:latin typeface="+mn-ea"/>
              </a:rPr>
              <a:t>可用的虚拟内存数量</a:t>
            </a:r>
            <a:r>
              <a:rPr lang="en-US" altLang="zh-CN" sz="1800" b="0" dirty="0" smtClean="0">
                <a:effectLst/>
                <a:latin typeface="+mn-ea"/>
              </a:rPr>
              <a:t>		15GB</a:t>
            </a:r>
          </a:p>
          <a:p>
            <a:pPr lvl="1"/>
            <a:r>
              <a:rPr lang="en-US" altLang="zh-CN" sz="1800" b="0" dirty="0" smtClean="0">
                <a:effectLst/>
                <a:latin typeface="+mn-ea"/>
              </a:rPr>
              <a:t>DISK   		</a:t>
            </a:r>
            <a:r>
              <a:rPr lang="zh-CN" altLang="en-US" sz="1800" b="0" dirty="0" smtClean="0">
                <a:effectLst/>
                <a:latin typeface="+mn-ea"/>
              </a:rPr>
              <a:t>可用的虚拟磁盘容量</a:t>
            </a:r>
            <a:r>
              <a:rPr lang="en-US" altLang="zh-CN" sz="1800" b="0" dirty="0" smtClean="0">
                <a:effectLst/>
                <a:latin typeface="+mn-ea"/>
              </a:rPr>
              <a:t>		120GB</a:t>
            </a:r>
          </a:p>
          <a:p>
            <a:pPr lvl="1"/>
            <a:r>
              <a:rPr lang="en-US" altLang="zh-CN" sz="1800" b="0" dirty="0" smtClean="0">
                <a:effectLst/>
                <a:latin typeface="+mn-ea"/>
              </a:rPr>
              <a:t>Volumes		</a:t>
            </a:r>
            <a:r>
              <a:rPr lang="zh-CN" altLang="en-US" sz="1800" b="0" dirty="0" smtClean="0">
                <a:effectLst/>
                <a:latin typeface="+mn-ea"/>
              </a:rPr>
              <a:t>可以创建的云盘容量</a:t>
            </a:r>
            <a:r>
              <a:rPr lang="en-US" altLang="zh-CN" sz="1800" b="0" dirty="0" smtClean="0">
                <a:effectLst/>
                <a:latin typeface="+mn-ea"/>
              </a:rPr>
              <a:t>		0GB		</a:t>
            </a:r>
          </a:p>
          <a:p>
            <a:pPr marL="400050"/>
            <a:r>
              <a:rPr lang="zh-CN" altLang="en-US" dirty="0" smtClean="0">
                <a:effectLst/>
              </a:rPr>
              <a:t>配额的使用</a:t>
            </a:r>
            <a:endParaRPr lang="en-US" altLang="zh-CN" dirty="0" smtClean="0">
              <a:effectLst/>
            </a:endParaRPr>
          </a:p>
          <a:p>
            <a:pPr marL="800100" lvl="1"/>
            <a:r>
              <a:rPr lang="en-US" altLang="zh-CN" dirty="0" smtClean="0">
                <a:effectLst/>
              </a:rPr>
              <a:t>Flavor</a:t>
            </a: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CN" dirty="0" smtClean="0"/>
              <a:t>CUI Tao/CC/IHEP  </a:t>
            </a:r>
            <a:fld id="{E8CCBDB1-1B31-4FCD-A360-7A40FCA33555}" type="datetime1">
              <a:rPr lang="zh-CN" altLang="en-US" smtClean="0"/>
              <a:pPr/>
              <a:t>2015-10-12</a:t>
            </a:fld>
            <a:r>
              <a:rPr lang="en-US" altLang="zh-CN" dirty="0" smtClean="0"/>
              <a:t> - </a:t>
            </a:r>
            <a:fld id="{ADE102C1-CBF5-4A82-8AA8-7F939797F2F0}" type="slidenum">
              <a:rPr lang="en-US" altLang="zh-CN" smtClean="0"/>
              <a:pPr/>
              <a:t>8</a:t>
            </a:fld>
            <a:endParaRPr lang="en-US" altLang="zh-CN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0200" y="1676400"/>
            <a:ext cx="8162925" cy="44386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矩形 8"/>
          <p:cNvSpPr/>
          <p:nvPr/>
        </p:nvSpPr>
        <p:spPr>
          <a:xfrm>
            <a:off x="2667000" y="3663077"/>
            <a:ext cx="30480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algn="l"/>
            <a:r>
              <a:rPr lang="en-US" altLang="zh-CN" b="0" dirty="0"/>
              <a:t>cpu-1_ram-4G_disk-20G</a:t>
            </a:r>
          </a:p>
          <a:p>
            <a:pPr marL="342900" algn="l"/>
            <a:r>
              <a:rPr lang="en-US" altLang="zh-CN" b="0" dirty="0"/>
              <a:t>cpu-1_ram-4G_disk-40G</a:t>
            </a:r>
          </a:p>
          <a:p>
            <a:pPr marL="342900" algn="l"/>
            <a:r>
              <a:rPr lang="en-US" altLang="zh-CN" b="0" dirty="0"/>
              <a:t>cpu-1_ram-4G_disk-80G</a:t>
            </a:r>
          </a:p>
          <a:p>
            <a:pPr marL="342900" algn="l"/>
            <a:r>
              <a:rPr lang="en-US" altLang="zh-CN" b="0" dirty="0"/>
              <a:t>cpu-2_ram-4G_disk-20G</a:t>
            </a:r>
          </a:p>
          <a:p>
            <a:pPr marL="342900" algn="l"/>
            <a:r>
              <a:rPr lang="en-US" altLang="zh-CN" b="0" dirty="0"/>
              <a:t>cpu-2_ram-8G_disk-40G</a:t>
            </a:r>
          </a:p>
          <a:p>
            <a:pPr marL="342900" algn="l"/>
            <a:r>
              <a:rPr lang="en-US" altLang="zh-CN" b="0" dirty="0"/>
              <a:t>cpu-2_ram-8G_disk-50G</a:t>
            </a:r>
          </a:p>
          <a:p>
            <a:pPr marL="342900" algn="l"/>
            <a:r>
              <a:rPr lang="en-US" altLang="zh-CN" b="0" dirty="0"/>
              <a:t>cpu-4_ram-4G_disk-20G</a:t>
            </a:r>
          </a:p>
          <a:p>
            <a:pPr marL="342900" algn="l"/>
            <a:r>
              <a:rPr lang="en-US" altLang="zh-CN" b="0" dirty="0"/>
              <a:t>cpu-4_ram-8G-disk-40G</a:t>
            </a:r>
          </a:p>
          <a:p>
            <a:pPr marL="342900" algn="l"/>
            <a:r>
              <a:rPr lang="en-US" altLang="zh-CN" b="0" dirty="0"/>
              <a:t>cpu-4_ram-24_disk-40G</a:t>
            </a:r>
          </a:p>
        </p:txBody>
      </p:sp>
    </p:spTree>
    <p:extLst>
      <p:ext uri="{BB962C8B-B14F-4D97-AF65-F5344CB8AC3E}">
        <p14:creationId xmlns:p14="http://schemas.microsoft.com/office/powerpoint/2010/main" val="421817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15607E-6 L -0.96302 -0.00139 " pathEditMode="relative" rAng="0" ptsTypes="AA">
                                      <p:cBhvr>
                                        <p:cTn id="6" dur="25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160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96302 -0.00139 L -1.96302 -0.0124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00" y="-5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effectLst/>
              </a:rPr>
              <a:t>Cloud</a:t>
            </a:r>
            <a:r>
              <a:rPr lang="zh-CN" altLang="en-US" dirty="0">
                <a:effectLst/>
              </a:rPr>
              <a:t>云平台的</a:t>
            </a:r>
            <a:r>
              <a:rPr lang="zh-CN" altLang="en-US" dirty="0" smtClean="0">
                <a:effectLst/>
              </a:rPr>
              <a:t>使用</a:t>
            </a:r>
            <a:r>
              <a:rPr lang="en-US" altLang="zh-CN" dirty="0" smtClean="0">
                <a:effectLst/>
              </a:rPr>
              <a:t>-IMAGE</a:t>
            </a:r>
            <a:endParaRPr lang="zh-CN" altLang="en-US" dirty="0">
              <a:effectLst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219200"/>
            <a:ext cx="8839200" cy="4953000"/>
          </a:xfrm>
        </p:spPr>
        <p:txBody>
          <a:bodyPr/>
          <a:lstStyle/>
          <a:p>
            <a:r>
              <a:rPr lang="en-US" altLang="zh-CN" dirty="0" smtClean="0">
                <a:effectLst/>
              </a:rPr>
              <a:t>IMAGE </a:t>
            </a:r>
            <a:r>
              <a:rPr lang="zh-CN" altLang="en-US" b="0" dirty="0" smtClean="0">
                <a:effectLst/>
              </a:rPr>
              <a:t>虚拟机的模板</a:t>
            </a:r>
            <a:endParaRPr lang="en-US" altLang="zh-CN" b="0" dirty="0" smtClean="0">
              <a:effectLst/>
            </a:endParaRPr>
          </a:p>
          <a:p>
            <a:pPr lvl="1"/>
            <a:r>
              <a:rPr lang="en-US" altLang="zh-CN" sz="1800" b="0" dirty="0" smtClean="0">
                <a:effectLst/>
              </a:rPr>
              <a:t>OS	</a:t>
            </a:r>
            <a:r>
              <a:rPr lang="zh-CN" altLang="en-US" sz="1800" b="0" dirty="0" smtClean="0">
                <a:effectLst/>
              </a:rPr>
              <a:t>类型</a:t>
            </a:r>
            <a:r>
              <a:rPr lang="en-US" altLang="zh-CN" sz="1800" b="0" dirty="0" smtClean="0">
                <a:effectLst/>
              </a:rPr>
              <a:t>,</a:t>
            </a:r>
            <a:r>
              <a:rPr lang="zh-CN" altLang="en-US" sz="1800" b="0" dirty="0" smtClean="0">
                <a:effectLst/>
              </a:rPr>
              <a:t>版本</a:t>
            </a:r>
            <a:endParaRPr lang="en-US" altLang="zh-CN" sz="1800" b="0" dirty="0" smtClean="0">
              <a:effectLst/>
            </a:endParaRPr>
          </a:p>
          <a:p>
            <a:pPr lvl="1"/>
            <a:r>
              <a:rPr lang="zh-CN" altLang="en-US" sz="1800" b="0" dirty="0" smtClean="0">
                <a:effectLst/>
              </a:rPr>
              <a:t>应用软件</a:t>
            </a:r>
            <a:r>
              <a:rPr lang="en-US" altLang="zh-CN" sz="1800" b="0" dirty="0" smtClean="0">
                <a:effectLst/>
              </a:rPr>
              <a:t>	</a:t>
            </a:r>
            <a:r>
              <a:rPr lang="zh-CN" altLang="en-US" sz="1800" b="0" dirty="0" smtClean="0">
                <a:effectLst/>
              </a:rPr>
              <a:t>例如</a:t>
            </a:r>
            <a:r>
              <a:rPr lang="en-US" altLang="zh-CN" sz="1800" b="0" dirty="0" smtClean="0">
                <a:effectLst/>
              </a:rPr>
              <a:t>BES</a:t>
            </a:r>
            <a:r>
              <a:rPr lang="zh-CN" altLang="en-US" sz="1800" b="0" dirty="0" smtClean="0">
                <a:effectLst/>
              </a:rPr>
              <a:t>计算</a:t>
            </a:r>
            <a:r>
              <a:rPr lang="en-US" altLang="zh-CN" sz="1800" b="0" dirty="0" smtClean="0">
                <a:effectLst/>
              </a:rPr>
              <a:t>,</a:t>
            </a:r>
            <a:r>
              <a:rPr lang="zh-CN" altLang="en-US" sz="1800" b="0" dirty="0" smtClean="0">
                <a:effectLst/>
              </a:rPr>
              <a:t>天体相关的</a:t>
            </a:r>
            <a:r>
              <a:rPr lang="en-US" altLang="zh-CN" sz="1800" b="0" dirty="0" smtClean="0">
                <a:effectLst/>
              </a:rPr>
              <a:t>…</a:t>
            </a:r>
          </a:p>
          <a:p>
            <a:pPr lvl="1"/>
            <a:r>
              <a:rPr lang="zh-CN" altLang="en-US" sz="1800" b="0" dirty="0" smtClean="0">
                <a:effectLst/>
              </a:rPr>
              <a:t>环境配置 </a:t>
            </a:r>
            <a:r>
              <a:rPr lang="en-US" altLang="zh-CN" sz="1800" b="0" dirty="0" smtClean="0">
                <a:effectLst/>
              </a:rPr>
              <a:t>	</a:t>
            </a:r>
            <a:r>
              <a:rPr lang="zh-CN" altLang="en-US" sz="1800" b="0" dirty="0" smtClean="0">
                <a:effectLst/>
              </a:rPr>
              <a:t>例如挂载</a:t>
            </a:r>
            <a:r>
              <a:rPr lang="en-US" altLang="zh-CN" sz="1800" b="0" dirty="0" err="1" smtClean="0">
                <a:effectLst/>
              </a:rPr>
              <a:t>besfs</a:t>
            </a:r>
            <a:r>
              <a:rPr lang="zh-CN" altLang="en-US" sz="1800" b="0" dirty="0" smtClean="0">
                <a:effectLst/>
              </a:rPr>
              <a:t>的</a:t>
            </a:r>
            <a:endParaRPr lang="en-US" altLang="zh-CN" sz="1800" b="0" dirty="0" smtClean="0">
              <a:effectLst/>
            </a:endParaRPr>
          </a:p>
          <a:p>
            <a:r>
              <a:rPr lang="en-US" altLang="zh-CN" dirty="0" smtClean="0">
                <a:effectLst/>
              </a:rPr>
              <a:t>Images</a:t>
            </a:r>
            <a:r>
              <a:rPr lang="en-US" altLang="zh-CN" b="0" dirty="0" smtClean="0">
                <a:effectLst/>
              </a:rPr>
              <a:t> </a:t>
            </a:r>
            <a:r>
              <a:rPr lang="zh-CN" altLang="en-US" b="0" dirty="0" smtClean="0">
                <a:effectLst/>
              </a:rPr>
              <a:t>类型</a:t>
            </a:r>
            <a:endParaRPr lang="en-US" altLang="zh-CN" b="0" dirty="0" smtClean="0">
              <a:effectLst/>
            </a:endParaRPr>
          </a:p>
          <a:p>
            <a:pPr lvl="1"/>
            <a:r>
              <a:rPr lang="zh-CN" altLang="en-US" sz="1800" b="0" dirty="0" smtClean="0">
                <a:effectLst/>
              </a:rPr>
              <a:t>命名方式</a:t>
            </a:r>
            <a:endParaRPr lang="en-US" altLang="zh-CN" sz="1800" b="0" dirty="0" smtClean="0">
              <a:effectLst/>
            </a:endParaRPr>
          </a:p>
          <a:p>
            <a:pPr marL="457200" lvl="1" indent="0">
              <a:buNone/>
            </a:pPr>
            <a:r>
              <a:rPr lang="en-US" altLang="zh-CN" sz="1800" b="0" dirty="0">
                <a:effectLst/>
              </a:rPr>
              <a:t>	</a:t>
            </a:r>
            <a:r>
              <a:rPr lang="en-US" altLang="zh-CN" sz="1800" b="0" dirty="0" smtClean="0">
                <a:effectLst/>
              </a:rPr>
              <a:t>	</a:t>
            </a:r>
            <a:r>
              <a:rPr lang="zh-CN" altLang="en-US" sz="2400" dirty="0" smtClean="0">
                <a:effectLst/>
              </a:rPr>
              <a:t>功能</a:t>
            </a:r>
            <a:r>
              <a:rPr lang="en-US" altLang="zh-CN" sz="2400" dirty="0" smtClean="0">
                <a:effectLst/>
              </a:rPr>
              <a:t>-OS</a:t>
            </a:r>
            <a:r>
              <a:rPr lang="zh-CN" altLang="en-US" sz="2400" dirty="0" smtClean="0">
                <a:effectLst/>
              </a:rPr>
              <a:t>版本</a:t>
            </a:r>
            <a:r>
              <a:rPr lang="en-US" altLang="zh-CN" sz="2400" dirty="0" smtClean="0">
                <a:effectLst/>
              </a:rPr>
              <a:t>-OS</a:t>
            </a:r>
            <a:r>
              <a:rPr lang="zh-CN" altLang="en-US" sz="2400" dirty="0" smtClean="0">
                <a:effectLst/>
              </a:rPr>
              <a:t>字长</a:t>
            </a:r>
            <a:r>
              <a:rPr lang="en-US" altLang="zh-CN" sz="2400" dirty="0" smtClean="0">
                <a:effectLst/>
              </a:rPr>
              <a:t>-</a:t>
            </a:r>
            <a:r>
              <a:rPr lang="zh-CN" altLang="en-US" sz="2400" dirty="0" smtClean="0">
                <a:effectLst/>
              </a:rPr>
              <a:t>磁盘容量</a:t>
            </a:r>
            <a:endParaRPr lang="en-US" altLang="zh-CN" sz="2400" dirty="0" smtClean="0">
              <a:effectLst/>
            </a:endParaRPr>
          </a:p>
          <a:p>
            <a:pPr lvl="1"/>
            <a:r>
              <a:rPr lang="en-US" altLang="zh-CN" sz="1800" b="0" dirty="0">
                <a:effectLst/>
              </a:rPr>
              <a:t>UI</a:t>
            </a:r>
            <a:r>
              <a:rPr lang="zh-CN" altLang="en-US" sz="1800" b="0" dirty="0">
                <a:effectLst/>
              </a:rPr>
              <a:t>类</a:t>
            </a:r>
            <a:r>
              <a:rPr lang="en-US" altLang="zh-CN" sz="1800" b="0" dirty="0">
                <a:effectLst/>
              </a:rPr>
              <a:t>	</a:t>
            </a:r>
          </a:p>
          <a:p>
            <a:pPr marL="457200" lvl="1" indent="0">
              <a:buNone/>
            </a:pPr>
            <a:r>
              <a:rPr lang="en-US" altLang="zh-CN" sz="1800" b="0" dirty="0">
                <a:effectLst/>
              </a:rPr>
              <a:t>	</a:t>
            </a:r>
            <a:r>
              <a:rPr lang="zh-CN" altLang="en-US" sz="1800" b="0" dirty="0" smtClean="0">
                <a:effectLst/>
              </a:rPr>
              <a:t>启动</a:t>
            </a:r>
            <a:r>
              <a:rPr lang="en-US" altLang="zh-CN" sz="1800" b="0" dirty="0" smtClean="0">
                <a:effectLst/>
              </a:rPr>
              <a:t>:	</a:t>
            </a:r>
            <a:r>
              <a:rPr lang="zh-CN" altLang="en-US" sz="1800" b="0" dirty="0" smtClean="0">
                <a:effectLst/>
              </a:rPr>
              <a:t>需要</a:t>
            </a:r>
            <a:r>
              <a:rPr lang="en-US" altLang="zh-CN" sz="1800" b="0" dirty="0">
                <a:effectLst/>
              </a:rPr>
              <a:t>AFS</a:t>
            </a:r>
            <a:r>
              <a:rPr lang="zh-CN" altLang="en-US" sz="1800" b="0" dirty="0">
                <a:effectLst/>
              </a:rPr>
              <a:t>帐号认证后才可以</a:t>
            </a:r>
            <a:r>
              <a:rPr lang="zh-CN" altLang="en-US" sz="1800" b="0" dirty="0" smtClean="0">
                <a:effectLst/>
              </a:rPr>
              <a:t>启动</a:t>
            </a:r>
            <a:endParaRPr lang="en-US" altLang="zh-CN" sz="1800" b="0" dirty="0" smtClean="0">
              <a:effectLst/>
            </a:endParaRPr>
          </a:p>
          <a:p>
            <a:pPr marL="457200" lvl="1" indent="0">
              <a:buNone/>
            </a:pPr>
            <a:r>
              <a:rPr lang="en-US" altLang="zh-CN" sz="1800" b="0" dirty="0">
                <a:effectLst/>
              </a:rPr>
              <a:t>	</a:t>
            </a:r>
            <a:r>
              <a:rPr lang="zh-CN" altLang="en-US" sz="1800" b="0" dirty="0" smtClean="0">
                <a:effectLst/>
              </a:rPr>
              <a:t>权限</a:t>
            </a:r>
            <a:r>
              <a:rPr lang="en-US" altLang="zh-CN" sz="1800" b="0" dirty="0" smtClean="0">
                <a:effectLst/>
              </a:rPr>
              <a:t>:	,</a:t>
            </a:r>
            <a:r>
              <a:rPr lang="zh-CN" altLang="en-US" sz="1800" b="0" dirty="0">
                <a:effectLst/>
              </a:rPr>
              <a:t>没有</a:t>
            </a:r>
            <a:r>
              <a:rPr lang="en-US" altLang="zh-CN" sz="1800" b="0" dirty="0">
                <a:effectLst/>
              </a:rPr>
              <a:t>root</a:t>
            </a:r>
            <a:r>
              <a:rPr lang="zh-CN" altLang="en-US" sz="1800" b="0" dirty="0">
                <a:effectLst/>
              </a:rPr>
              <a:t>权限</a:t>
            </a:r>
            <a:r>
              <a:rPr lang="en-US" altLang="zh-CN" sz="1800" b="0" dirty="0" smtClean="0">
                <a:effectLst/>
              </a:rPr>
              <a:t>,</a:t>
            </a:r>
            <a:r>
              <a:rPr lang="zh-CN" altLang="en-US" sz="1800" b="0" dirty="0" smtClean="0">
                <a:effectLst/>
              </a:rPr>
              <a:t>用户</a:t>
            </a:r>
            <a:r>
              <a:rPr lang="zh-CN" altLang="en-US" sz="1800" b="0" dirty="0">
                <a:effectLst/>
              </a:rPr>
              <a:t>通过</a:t>
            </a:r>
            <a:r>
              <a:rPr lang="en-US" altLang="zh-CN" sz="1800" b="0" dirty="0">
                <a:effectLst/>
              </a:rPr>
              <a:t>AFS</a:t>
            </a:r>
            <a:r>
              <a:rPr lang="zh-CN" altLang="en-US" sz="1800" b="0" dirty="0">
                <a:effectLst/>
              </a:rPr>
              <a:t>帐号登录和</a:t>
            </a:r>
            <a:r>
              <a:rPr lang="zh-CN" altLang="en-US" sz="1800" b="0" dirty="0" smtClean="0">
                <a:effectLst/>
              </a:rPr>
              <a:t>使用</a:t>
            </a:r>
            <a:endParaRPr lang="en-US" altLang="zh-CN" sz="1800" b="0" dirty="0" smtClean="0">
              <a:effectLst/>
            </a:endParaRPr>
          </a:p>
          <a:p>
            <a:pPr marL="457200" lvl="1" indent="0">
              <a:buNone/>
            </a:pPr>
            <a:r>
              <a:rPr lang="en-US" altLang="zh-CN" sz="1800" b="0" dirty="0">
                <a:effectLst/>
              </a:rPr>
              <a:t>	</a:t>
            </a:r>
            <a:r>
              <a:rPr lang="zh-CN" altLang="en-US" sz="1800" b="0" dirty="0" smtClean="0">
                <a:effectLst/>
              </a:rPr>
              <a:t>功能</a:t>
            </a:r>
            <a:r>
              <a:rPr lang="en-US" altLang="zh-CN" sz="1800" b="0" dirty="0" smtClean="0">
                <a:effectLst/>
              </a:rPr>
              <a:t>:	</a:t>
            </a:r>
            <a:r>
              <a:rPr lang="zh-CN" altLang="en-US" sz="1800" b="0" dirty="0" smtClean="0">
                <a:effectLst/>
              </a:rPr>
              <a:t>等同于物理服务器上的</a:t>
            </a:r>
            <a:r>
              <a:rPr lang="en-US" altLang="zh-CN" sz="1800" b="0" dirty="0" smtClean="0">
                <a:effectLst/>
              </a:rPr>
              <a:t>lxslc6,lxslc5</a:t>
            </a:r>
            <a:r>
              <a:rPr lang="zh-CN" altLang="en-US" sz="1800" b="0" dirty="0" smtClean="0">
                <a:effectLst/>
              </a:rPr>
              <a:t>登录节点</a:t>
            </a:r>
            <a:endParaRPr lang="en-US" altLang="zh-CN" sz="1800" b="0" dirty="0">
              <a:effectLst/>
            </a:endParaRPr>
          </a:p>
          <a:p>
            <a:pPr marL="914400" lvl="2" indent="0">
              <a:buNone/>
            </a:pPr>
            <a:r>
              <a:rPr lang="zh-CN" altLang="en-US" sz="1800" b="0" dirty="0" smtClean="0">
                <a:effectLst/>
              </a:rPr>
              <a:t>类型</a:t>
            </a:r>
            <a:r>
              <a:rPr lang="en-US" altLang="zh-CN" sz="1800" b="0" dirty="0" smtClean="0">
                <a:effectLst/>
              </a:rPr>
              <a:t>:</a:t>
            </a:r>
          </a:p>
          <a:p>
            <a:pPr marL="914400" lvl="2" indent="0">
              <a:buNone/>
            </a:pPr>
            <a:r>
              <a:rPr lang="en-US" altLang="zh-CN" sz="1800" b="0" dirty="0">
                <a:effectLst/>
              </a:rPr>
              <a:t>	</a:t>
            </a:r>
            <a:r>
              <a:rPr lang="en-US" altLang="zh-CN" sz="1800" b="0" dirty="0" smtClean="0">
                <a:effectLst/>
              </a:rPr>
              <a:t>UI-SL55-64-20G</a:t>
            </a:r>
            <a:r>
              <a:rPr lang="en-US" altLang="zh-CN" sz="1800" b="0" dirty="0">
                <a:effectLst/>
              </a:rPr>
              <a:t>	UI-SL58-64-20G	</a:t>
            </a:r>
            <a:endParaRPr lang="en-US" altLang="zh-CN" sz="1800" b="0" dirty="0" smtClean="0">
              <a:effectLst/>
            </a:endParaRPr>
          </a:p>
          <a:p>
            <a:pPr marL="914400" lvl="2" indent="0">
              <a:buNone/>
            </a:pPr>
            <a:r>
              <a:rPr lang="en-US" altLang="zh-CN" sz="1800" b="0" dirty="0">
                <a:effectLst/>
              </a:rPr>
              <a:t>	</a:t>
            </a:r>
            <a:r>
              <a:rPr lang="en-US" altLang="zh-CN" sz="1800" b="0" dirty="0" smtClean="0">
                <a:effectLst/>
              </a:rPr>
              <a:t>UI-SL65-64-20G</a:t>
            </a:r>
            <a:endParaRPr lang="en-US" altLang="zh-CN" sz="1800" b="0" dirty="0">
              <a:effectLst/>
            </a:endParaRPr>
          </a:p>
          <a:p>
            <a:pPr marL="457200" lvl="1" indent="0">
              <a:buNone/>
            </a:pPr>
            <a:endParaRPr lang="en-US" altLang="zh-CN" sz="3200" dirty="0" smtClean="0">
              <a:effectLst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CN" smtClean="0"/>
              <a:t>CUI Tao/CC/IHEP  </a:t>
            </a:r>
            <a:fld id="{E8CCBDB1-1B31-4FCD-A360-7A40FCA33555}" type="datetime1">
              <a:rPr lang="zh-CN" altLang="en-US" smtClean="0"/>
              <a:pPr/>
              <a:t>2015-10-12</a:t>
            </a:fld>
            <a:r>
              <a:rPr lang="en-US" altLang="zh-CN" smtClean="0"/>
              <a:t> - </a:t>
            </a:r>
            <a:fld id="{ADE102C1-CBF5-4A82-8AA8-7F939797F2F0}" type="slidenum">
              <a:rPr lang="en-US" altLang="zh-CN" smtClean="0"/>
              <a:pPr/>
              <a:t>9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67063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fessional">
  <a:themeElements>
    <a:clrScheme name="">
      <a:dk1>
        <a:srgbClr val="000000"/>
      </a:dk1>
      <a:lt1>
        <a:srgbClr val="FFFFFF"/>
      </a:lt1>
      <a:dk2>
        <a:srgbClr val="353A90"/>
      </a:dk2>
      <a:lt2>
        <a:srgbClr val="FFCC00"/>
      </a:lt2>
      <a:accent1>
        <a:srgbClr val="FFCC00"/>
      </a:accent1>
      <a:accent2>
        <a:srgbClr val="9D9DFF"/>
      </a:accent2>
      <a:accent3>
        <a:srgbClr val="FFFFFF"/>
      </a:accent3>
      <a:accent4>
        <a:srgbClr val="000000"/>
      </a:accent4>
      <a:accent5>
        <a:srgbClr val="FFE2AA"/>
      </a:accent5>
      <a:accent6>
        <a:srgbClr val="8E8EE7"/>
      </a:accent6>
      <a:hlink>
        <a:srgbClr val="CCCCFF"/>
      </a:hlink>
      <a:folHlink>
        <a:srgbClr val="B2B2B2"/>
      </a:folHlink>
    </a:clrScheme>
    <a:fontScheme name="professional">
      <a:majorFont>
        <a:latin typeface="Comic Sans MS"/>
        <a:ea typeface="幼圆"/>
        <a:cs typeface=""/>
      </a:majorFont>
      <a:minorFont>
        <a:latin typeface="Comic Sans MS"/>
        <a:ea typeface="幼圆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00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00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宋体" pitchFamily="2" charset="-122"/>
          </a:defRPr>
        </a:defPPr>
      </a:lstStyle>
    </a:lnDef>
  </a:objectDefaults>
  <a:extraClrSchemeLst>
    <a:extraClrScheme>
      <a:clrScheme name="professional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essional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essional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essional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essional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essional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essional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essional 8">
        <a:dk1>
          <a:srgbClr val="000000"/>
        </a:dk1>
        <a:lt1>
          <a:srgbClr val="FFFFFF"/>
        </a:lt1>
        <a:dk2>
          <a:srgbClr val="000066"/>
        </a:dk2>
        <a:lt2>
          <a:srgbClr val="FFCC66"/>
        </a:lt2>
        <a:accent1>
          <a:srgbClr val="FFCC00"/>
        </a:accent1>
        <a:accent2>
          <a:srgbClr val="9D9DFF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8E8EE7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professional</Template>
  <TotalTime>9806</TotalTime>
  <Words>863</Words>
  <Application>Microsoft Office PowerPoint</Application>
  <PresentationFormat>全屏显示(4:3)</PresentationFormat>
  <Paragraphs>227</Paragraphs>
  <Slides>20</Slides>
  <Notes>2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1" baseType="lpstr">
      <vt:lpstr>professional</vt:lpstr>
      <vt:lpstr>PowerPoint 演示文稿</vt:lpstr>
      <vt:lpstr>概述</vt:lpstr>
      <vt:lpstr>Cloud云平台简介</vt:lpstr>
      <vt:lpstr>Cloud云平台简介</vt:lpstr>
      <vt:lpstr>Cloud云平台-应用场景</vt:lpstr>
      <vt:lpstr>Cloud云平台简介</vt:lpstr>
      <vt:lpstr>Cloud云平台的使用-帐号</vt:lpstr>
      <vt:lpstr>Cloud云平台的使用-配额</vt:lpstr>
      <vt:lpstr>Cloud云平台的使用-IMAGE</vt:lpstr>
      <vt:lpstr>Cloud云平台的使用-IMAGE</vt:lpstr>
      <vt:lpstr>Cloud云平台的使用-网络</vt:lpstr>
      <vt:lpstr>Cloud云平台的使用-登录</vt:lpstr>
      <vt:lpstr>Cloud云平台的使用-虚拟机管理</vt:lpstr>
      <vt:lpstr>Cloud云平台的使用-虚拟机管理</vt:lpstr>
      <vt:lpstr>Cloud云平台的使用-虚拟机管理</vt:lpstr>
      <vt:lpstr>FAQ</vt:lpstr>
      <vt:lpstr>FAQ</vt:lpstr>
      <vt:lpstr>Cloud未来的发展</vt:lpstr>
      <vt:lpstr>总结</vt:lpstr>
      <vt:lpstr>PowerPoint 演示文稿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Ct</cp:lastModifiedBy>
  <cp:revision>203</cp:revision>
  <cp:lastPrinted>1601-01-01T00:00:00Z</cp:lastPrinted>
  <dcterms:created xsi:type="dcterms:W3CDTF">1601-01-01T00:00:00Z</dcterms:created>
  <dcterms:modified xsi:type="dcterms:W3CDTF">2015-10-12T02:41:21Z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