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9"/>
  </p:notesMasterIdLst>
  <p:handoutMasterIdLst>
    <p:handoutMasterId r:id="rId30"/>
  </p:handoutMasterIdLst>
  <p:sldIdLst>
    <p:sldId id="346" r:id="rId2"/>
    <p:sldId id="345" r:id="rId3"/>
    <p:sldId id="347" r:id="rId4"/>
    <p:sldId id="363" r:id="rId5"/>
    <p:sldId id="364" r:id="rId6"/>
    <p:sldId id="365" r:id="rId7"/>
    <p:sldId id="366" r:id="rId8"/>
    <p:sldId id="367" r:id="rId9"/>
    <p:sldId id="368" r:id="rId10"/>
    <p:sldId id="370" r:id="rId11"/>
    <p:sldId id="369" r:id="rId12"/>
    <p:sldId id="371" r:id="rId13"/>
    <p:sldId id="372" r:id="rId14"/>
    <p:sldId id="373" r:id="rId15"/>
    <p:sldId id="374" r:id="rId16"/>
    <p:sldId id="375" r:id="rId17"/>
    <p:sldId id="376" r:id="rId18"/>
    <p:sldId id="395" r:id="rId19"/>
    <p:sldId id="393" r:id="rId20"/>
    <p:sldId id="392" r:id="rId21"/>
    <p:sldId id="394" r:id="rId22"/>
    <p:sldId id="391" r:id="rId23"/>
    <p:sldId id="387" r:id="rId24"/>
    <p:sldId id="388" r:id="rId25"/>
    <p:sldId id="389" r:id="rId26"/>
    <p:sldId id="379" r:id="rId27"/>
    <p:sldId id="362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3C3EB"/>
    <a:srgbClr val="FFFFCC"/>
    <a:srgbClr val="FF0066"/>
    <a:srgbClr val="FF33CC"/>
    <a:srgbClr val="CCFF99"/>
    <a:srgbClr val="FFCC00"/>
    <a:srgbClr val="FF9966"/>
    <a:srgbClr val="CCE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83183" autoAdjust="0"/>
  </p:normalViewPr>
  <p:slideViewPr>
    <p:cSldViewPr>
      <p:cViewPr>
        <p:scale>
          <a:sx n="57" d="100"/>
          <a:sy n="57" d="100"/>
        </p:scale>
        <p:origin x="-1728" y="-402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2015/9/29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5000" b="1">
                <a:solidFill>
                  <a:srgbClr val="00206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2015/9/29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708539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0491"/>
            <a:ext cx="8640960" cy="4883153"/>
          </a:xfr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-27384"/>
            <a:ext cx="7977064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7"/>
          <p:cNvSpPr>
            <a:spLocks noChangeArrowheads="1"/>
          </p:cNvSpPr>
          <p:nvPr userDrawn="1"/>
        </p:nvSpPr>
        <p:spPr bwMode="gray">
          <a:xfrm>
            <a:off x="3779838" y="347"/>
            <a:ext cx="5364162" cy="12684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94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91"/>
            <a:ext cx="8229600" cy="488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1033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2015/9/29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1033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ltGray">
          <a:xfrm>
            <a:off x="0" y="6429396"/>
            <a:ext cx="9144000" cy="43971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pic>
        <p:nvPicPr>
          <p:cNvPr id="14" name="Picture 7" descr="Untitled-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559838" cy="102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00206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Ø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it.ihep.ac.cn/yhfw/lfry/wljr/eduroam/04/507812.s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ogin.ihep.ac.c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 altLang="zh-CN" sz="4400" dirty="0" err="1">
                <a:solidFill>
                  <a:schemeClr val="tx2"/>
                </a:solidFill>
              </a:rPr>
              <a:t>eduroam</a:t>
            </a:r>
            <a:r>
              <a:rPr lang="zh-CN" altLang="en-US" sz="4400" dirty="0">
                <a:solidFill>
                  <a:schemeClr val="tx2"/>
                </a:solidFill>
              </a:rPr>
              <a:t>在高能所的使用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619672" y="4797152"/>
            <a:ext cx="6192688" cy="1655787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tx2"/>
                </a:solidFill>
              </a:rPr>
              <a:t>王丽</a:t>
            </a:r>
            <a:endParaRPr lang="zh-CN" altLang="zh-CN" sz="2400" dirty="0">
              <a:solidFill>
                <a:schemeClr val="tx2"/>
              </a:solidFill>
            </a:endParaRPr>
          </a:p>
          <a:p>
            <a:r>
              <a:rPr lang="zh-CN" altLang="zh-CN" sz="2400" dirty="0" smtClean="0">
                <a:solidFill>
                  <a:schemeClr val="tx2"/>
                </a:solidFill>
              </a:rPr>
              <a:t>中国科学院高能物理研究所</a:t>
            </a:r>
            <a:endParaRPr lang="en-US" altLang="zh-CN" sz="2400" dirty="0" smtClean="0">
              <a:solidFill>
                <a:schemeClr val="tx2"/>
              </a:solidFill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</a:rPr>
              <a:t>2015/9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移动端接入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选择</a:t>
            </a:r>
            <a:r>
              <a:rPr lang="zh-CN" altLang="en-US" dirty="0"/>
              <a:t>接入协议</a:t>
            </a:r>
            <a:r>
              <a:rPr lang="en-US" altLang="zh-CN" dirty="0"/>
              <a:t>PEAP</a:t>
            </a:r>
          </a:p>
        </p:txBody>
      </p:sp>
      <p:pic>
        <p:nvPicPr>
          <p:cNvPr id="4" name="内容占位符 3" descr="C:\Users\119\Documents\Tencent Files\710238281\Image\C2C\9589E34251A72BE6730937BB5EF7094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48980"/>
            <a:ext cx="2304256" cy="4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887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移动端接入</a:t>
            </a:r>
            <a:r>
              <a:rPr lang="en-US" altLang="zh-CN" dirty="0" err="1" smtClean="0"/>
              <a:t>eduroam</a:t>
            </a:r>
            <a:r>
              <a:rPr lang="zh-CN" altLang="en-US" dirty="0"/>
              <a:t>操作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输入用户名密码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</a:rPr>
              <a:t>身份</a:t>
            </a:r>
            <a:r>
              <a:rPr lang="zh-CN" altLang="en-US" sz="2400" dirty="0">
                <a:solidFill>
                  <a:srgbClr val="FF0000"/>
                </a:solidFill>
              </a:rPr>
              <a:t>框中输入用户名</a:t>
            </a:r>
            <a:r>
              <a:rPr lang="zh-CN" altLang="en-US" sz="2400" dirty="0" smtClean="0">
                <a:solidFill>
                  <a:srgbClr val="FF0000"/>
                </a:solidFill>
              </a:rPr>
              <a:t>，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   </a:t>
            </a:r>
            <a:r>
              <a:rPr lang="zh-CN" altLang="en-US" sz="2400" dirty="0" smtClean="0">
                <a:solidFill>
                  <a:srgbClr val="FF0000"/>
                </a:solidFill>
              </a:rPr>
              <a:t>密码</a:t>
            </a:r>
            <a:r>
              <a:rPr lang="zh-CN" altLang="en-US" sz="2400" dirty="0">
                <a:solidFill>
                  <a:srgbClr val="FF0000"/>
                </a:solidFill>
              </a:rPr>
              <a:t>框中输入密码</a:t>
            </a:r>
            <a:r>
              <a:rPr lang="zh-CN" altLang="en-US" sz="2400" dirty="0" smtClean="0">
                <a:solidFill>
                  <a:srgbClr val="FF0000"/>
                </a:solidFill>
              </a:rPr>
              <a:t>，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    点击</a:t>
            </a:r>
            <a:r>
              <a:rPr lang="zh-CN" altLang="en-US" sz="2400" dirty="0">
                <a:solidFill>
                  <a:srgbClr val="FF0000"/>
                </a:solidFill>
              </a:rPr>
              <a:t>连接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2952328" cy="519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388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Ca</a:t>
            </a:r>
            <a:r>
              <a:rPr lang="zh-CN" altLang="en-US" dirty="0" smtClean="0"/>
              <a:t>证书接入</a:t>
            </a:r>
            <a:r>
              <a:rPr lang="en-US" altLang="zh-CN" dirty="0" err="1" smtClean="0"/>
              <a:t>eduroam</a:t>
            </a:r>
            <a:r>
              <a:rPr lang="zh-CN" altLang="en-US" dirty="0"/>
              <a:t>流程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登陆</a:t>
            </a:r>
            <a:r>
              <a:rPr lang="en-US" altLang="zh-CN" dirty="0" smtClean="0"/>
              <a:t>eduroam.ihep.ac.cn</a:t>
            </a:r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根据机器操作系统下载相应的根证书</a:t>
            </a:r>
            <a:endParaRPr lang="en-US" altLang="zh-CN" dirty="0" smtClean="0"/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安装根证书</a:t>
            </a:r>
            <a:endParaRPr lang="en-US" altLang="zh-CN" dirty="0" smtClean="0"/>
          </a:p>
          <a:p>
            <a:r>
              <a:rPr lang="en-US" altLang="zh-CN" dirty="0"/>
              <a:t>4</a:t>
            </a:r>
            <a:r>
              <a:rPr lang="en-US" altLang="zh-CN" dirty="0" smtClean="0"/>
              <a:t>. </a:t>
            </a:r>
            <a:r>
              <a:rPr lang="zh-CN" altLang="en-US" dirty="0" smtClean="0"/>
              <a:t>根据</a:t>
            </a:r>
            <a:r>
              <a:rPr lang="zh-CN" altLang="en-US" dirty="0"/>
              <a:t>机器操作系统下载相应</a:t>
            </a:r>
            <a:r>
              <a:rPr lang="zh-CN" altLang="en-US" dirty="0" smtClean="0"/>
              <a:t>的个人证书</a:t>
            </a:r>
            <a:endParaRPr lang="en-US" altLang="zh-CN" dirty="0" smtClean="0"/>
          </a:p>
          <a:p>
            <a:r>
              <a:rPr lang="en-US" altLang="zh-CN" dirty="0"/>
              <a:t>5</a:t>
            </a:r>
            <a:r>
              <a:rPr lang="en-US" altLang="zh-CN" dirty="0" smtClean="0"/>
              <a:t>. </a:t>
            </a:r>
            <a:r>
              <a:rPr lang="zh-CN" altLang="en-US" dirty="0" smtClean="0"/>
              <a:t>安装个人证书</a:t>
            </a:r>
            <a:endParaRPr lang="en-US" altLang="zh-CN" dirty="0" smtClean="0"/>
          </a:p>
          <a:p>
            <a:r>
              <a:rPr lang="en-US" altLang="zh-CN" dirty="0"/>
              <a:t>6</a:t>
            </a:r>
            <a:r>
              <a:rPr lang="en-US" altLang="zh-CN" dirty="0" smtClean="0"/>
              <a:t>. </a:t>
            </a:r>
            <a:r>
              <a:rPr lang="zh-CN" altLang="en-US" dirty="0" smtClean="0"/>
              <a:t>连接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无线网络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316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Ca</a:t>
            </a:r>
            <a:r>
              <a:rPr lang="zh-CN" altLang="en-US" dirty="0"/>
              <a:t>证书接入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登陆</a:t>
            </a:r>
            <a:r>
              <a:rPr lang="en-US" altLang="zh-CN" dirty="0"/>
              <a:t>eduroam.ihep.ac.cn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sz="2400" dirty="0" smtClean="0"/>
              <a:t>选择</a:t>
            </a:r>
            <a:r>
              <a:rPr lang="en-US" altLang="zh-CN" sz="2400" dirty="0" smtClean="0">
                <a:solidFill>
                  <a:srgbClr val="FF0000"/>
                </a:solidFill>
              </a:rPr>
              <a:t>configuration guide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8401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8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Ca</a:t>
            </a:r>
            <a:r>
              <a:rPr lang="zh-CN" altLang="en-US" dirty="0"/>
              <a:t>证书接入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根据</a:t>
            </a:r>
            <a:r>
              <a:rPr lang="zh-CN" altLang="en-US" dirty="0"/>
              <a:t>机器</a:t>
            </a:r>
            <a:r>
              <a:rPr lang="zh-CN" altLang="en-US" dirty="0" smtClean="0"/>
              <a:t>操作系统</a:t>
            </a:r>
            <a:r>
              <a:rPr lang="zh-CN" altLang="en-US" dirty="0"/>
              <a:t>下载相应的根</a:t>
            </a:r>
            <a:r>
              <a:rPr lang="zh-CN" altLang="en-US" dirty="0" smtClean="0"/>
              <a:t>证书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2400" dirty="0" smtClean="0"/>
              <a:t>    </a:t>
            </a:r>
            <a:r>
              <a:rPr lang="en-US" altLang="zh-CN" sz="2400" dirty="0" smtClean="0"/>
              <a:t>(1)</a:t>
            </a:r>
            <a:r>
              <a:rPr lang="zh-CN" altLang="en-US" sz="2400" dirty="0" smtClean="0"/>
              <a:t>选择相应的操作系统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(2)</a:t>
            </a:r>
            <a:r>
              <a:rPr lang="zh-CN" altLang="en-US" sz="2400" dirty="0" smtClean="0"/>
              <a:t>根据操作流程下载安装根证书</a:t>
            </a:r>
            <a:endParaRPr lang="zh-CN" alt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5950872" cy="279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6549801" cy="286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529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Ca</a:t>
            </a:r>
            <a:r>
              <a:rPr lang="zh-CN" altLang="en-US" dirty="0"/>
              <a:t>证书接入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3. </a:t>
            </a:r>
            <a:r>
              <a:rPr lang="zh-CN" altLang="en-US" dirty="0" smtClean="0"/>
              <a:t>安装根证书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400" dirty="0" smtClean="0"/>
              <a:t>    (1) </a:t>
            </a:r>
            <a:r>
              <a:rPr lang="zh-CN" altLang="en-US" sz="2400" dirty="0" smtClean="0"/>
              <a:t>双击根证书</a:t>
            </a:r>
            <a:r>
              <a:rPr lang="en-US" altLang="zh-CN" sz="2400" dirty="0" smtClean="0"/>
              <a:t>  (2)</a:t>
            </a:r>
            <a:r>
              <a:rPr lang="zh-CN" altLang="en-US" sz="2400" dirty="0" smtClean="0"/>
              <a:t>选择下一步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    (3)</a:t>
            </a:r>
            <a:r>
              <a:rPr lang="zh-CN" altLang="en-US" sz="2400" dirty="0" smtClean="0"/>
              <a:t>输入网页上显示的密码，点击下一步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(4)</a:t>
            </a:r>
            <a:r>
              <a:rPr lang="zh-CN" altLang="en-US" sz="2400" dirty="0" smtClean="0"/>
              <a:t>选择将所有证书列入下列存储，点击浏览按钮，选择受信任的根证书颁发机构，点击确定。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(5)</a:t>
            </a:r>
            <a:r>
              <a:rPr lang="zh-CN" altLang="en-US" sz="2400" dirty="0" smtClean="0"/>
              <a:t>安装完成</a:t>
            </a:r>
            <a:endParaRPr lang="zh-CN" altLang="en-US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671136" cy="341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52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Ca</a:t>
            </a:r>
            <a:r>
              <a:rPr lang="zh-CN" altLang="en-US" dirty="0"/>
              <a:t>证书接入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根据机器操作系统下载相应的个人</a:t>
            </a:r>
            <a:r>
              <a:rPr lang="zh-CN" altLang="en-US" dirty="0" smtClean="0"/>
              <a:t>证书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(1)</a:t>
            </a:r>
            <a:r>
              <a:rPr lang="zh-CN" altLang="en-US" sz="2400" dirty="0"/>
              <a:t>选择相应的操作系统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(2)</a:t>
            </a:r>
            <a:r>
              <a:rPr lang="zh-CN" altLang="en-US" sz="2400" dirty="0"/>
              <a:t>根据操作流程下载</a:t>
            </a:r>
            <a:r>
              <a:rPr lang="zh-CN" altLang="en-US" sz="2400" dirty="0" smtClean="0"/>
              <a:t>安装个人证书</a:t>
            </a: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7393087" cy="313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52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Ca</a:t>
            </a:r>
            <a:r>
              <a:rPr lang="zh-CN" altLang="en-US" dirty="0"/>
              <a:t>证书接入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5. </a:t>
            </a:r>
            <a:r>
              <a:rPr lang="zh-CN" altLang="en-US" dirty="0" smtClean="0"/>
              <a:t>安装</a:t>
            </a:r>
            <a:r>
              <a:rPr lang="zh-CN" altLang="en-US" dirty="0"/>
              <a:t>个人证书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sz="2400" dirty="0" smtClean="0"/>
              <a:t>(</a:t>
            </a:r>
            <a:r>
              <a:rPr lang="en-US" altLang="zh-CN" sz="2400" dirty="0"/>
              <a:t>1) </a:t>
            </a:r>
            <a:r>
              <a:rPr lang="zh-CN" altLang="en-US" sz="2400" dirty="0"/>
              <a:t>双击根证书</a:t>
            </a:r>
            <a:r>
              <a:rPr lang="en-US" altLang="zh-CN" sz="2400" dirty="0"/>
              <a:t>  (2)</a:t>
            </a:r>
            <a:r>
              <a:rPr lang="zh-CN" altLang="en-US" sz="2400" dirty="0"/>
              <a:t>选择下一步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(3)</a:t>
            </a:r>
            <a:r>
              <a:rPr lang="zh-CN" altLang="en-US" sz="2400" dirty="0"/>
              <a:t>输入网页上显示的密码，点击下一步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(4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一直点击下一步直到安装完成</a:t>
            </a: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652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Ca</a:t>
            </a:r>
            <a:r>
              <a:rPr lang="zh-CN" altLang="en-US" dirty="0"/>
              <a:t>证书接入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6. </a:t>
            </a:r>
            <a:r>
              <a:rPr lang="zh-CN" altLang="en-US" dirty="0"/>
              <a:t>连接</a:t>
            </a:r>
            <a:r>
              <a:rPr lang="en-US" altLang="zh-CN" dirty="0" err="1"/>
              <a:t>eduroam</a:t>
            </a:r>
            <a:r>
              <a:rPr lang="zh-CN" altLang="en-US" dirty="0"/>
              <a:t>无线</a:t>
            </a:r>
            <a:r>
              <a:rPr lang="zh-CN" altLang="en-US" dirty="0" smtClean="0"/>
              <a:t>网络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*第一次使用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eduroam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无线网络</a:t>
            </a:r>
            <a:endParaRPr lang="en-US" altLang="zh-CN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400" dirty="0" smtClean="0"/>
              <a:t>    (</a:t>
            </a:r>
            <a:r>
              <a:rPr lang="en-US" altLang="zh-CN" sz="2400" dirty="0"/>
              <a:t>1) </a:t>
            </a:r>
            <a:r>
              <a:rPr lang="zh-CN" altLang="en-US" sz="2400" dirty="0" smtClean="0"/>
              <a:t>添加</a:t>
            </a:r>
            <a:r>
              <a:rPr lang="en-US" altLang="zh-CN" sz="2400" dirty="0" err="1" smtClean="0"/>
              <a:t>eduroam</a:t>
            </a:r>
            <a:r>
              <a:rPr lang="zh-CN" altLang="en-US" sz="2400" dirty="0" smtClean="0"/>
              <a:t>无线网络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(2) </a:t>
            </a:r>
            <a:r>
              <a:rPr lang="zh-CN" altLang="en-US" sz="2400" dirty="0" smtClean="0"/>
              <a:t>连接属性配置为智能卡或其他证书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(3</a:t>
            </a:r>
            <a:r>
              <a:rPr lang="en-US" altLang="zh-CN" sz="2400" dirty="0" smtClean="0"/>
              <a:t>) </a:t>
            </a:r>
            <a:r>
              <a:rPr lang="zh-CN" altLang="en-US" sz="2400" dirty="0" smtClean="0"/>
              <a:t>连接</a:t>
            </a:r>
            <a:r>
              <a:rPr lang="en-US" altLang="zh-CN" sz="2400" dirty="0" err="1" smtClean="0"/>
              <a:t>eduroam</a:t>
            </a:r>
            <a:r>
              <a:rPr lang="zh-CN" altLang="en-US" sz="2400" dirty="0" smtClean="0"/>
              <a:t>，默认选择已安装好的个人证书登陆</a:t>
            </a: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8225"/>
            <a:ext cx="2133321" cy="304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526007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29" y="3508225"/>
            <a:ext cx="4445134" cy="34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87971"/>
            <a:ext cx="25050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759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</a:t>
            </a:r>
            <a:r>
              <a:rPr lang="zh-CN" altLang="en-US" dirty="0" smtClean="0"/>
              <a:t>端</a:t>
            </a:r>
            <a:r>
              <a:rPr lang="en-US" altLang="zh-CN" dirty="0" err="1" smtClean="0"/>
              <a:t>ca</a:t>
            </a:r>
            <a:r>
              <a:rPr lang="zh-CN" altLang="en-US" dirty="0" smtClean="0"/>
              <a:t>接入</a:t>
            </a:r>
            <a:r>
              <a:rPr lang="en-US" altLang="zh-CN" dirty="0" err="1"/>
              <a:t>eduroam</a:t>
            </a:r>
            <a:r>
              <a:rPr lang="zh-CN" altLang="en-US" dirty="0"/>
              <a:t>流程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登陆</a:t>
            </a:r>
            <a:r>
              <a:rPr lang="en-US" altLang="zh-CN" dirty="0" smtClean="0"/>
              <a:t>eduroam.ihep.ac.cn</a:t>
            </a:r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根据机器操作系统下载相应的根证书</a:t>
            </a:r>
            <a:endParaRPr lang="en-US" altLang="zh-CN" dirty="0" smtClean="0"/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安装根证书</a:t>
            </a:r>
            <a:endParaRPr lang="en-US" altLang="zh-CN" dirty="0" smtClean="0"/>
          </a:p>
          <a:p>
            <a:r>
              <a:rPr lang="en-US" altLang="zh-CN" dirty="0"/>
              <a:t>4</a:t>
            </a:r>
            <a:r>
              <a:rPr lang="en-US" altLang="zh-CN" dirty="0" smtClean="0"/>
              <a:t>. </a:t>
            </a:r>
            <a:r>
              <a:rPr lang="zh-CN" altLang="en-US" dirty="0" smtClean="0"/>
              <a:t>根据</a:t>
            </a:r>
            <a:r>
              <a:rPr lang="zh-CN" altLang="en-US" dirty="0"/>
              <a:t>机器操作系统下载相应</a:t>
            </a:r>
            <a:r>
              <a:rPr lang="zh-CN" altLang="en-US" dirty="0" smtClean="0"/>
              <a:t>的个人证书</a:t>
            </a:r>
            <a:endParaRPr lang="en-US" altLang="zh-CN" dirty="0" smtClean="0"/>
          </a:p>
          <a:p>
            <a:r>
              <a:rPr lang="en-US" altLang="zh-CN" dirty="0"/>
              <a:t>5</a:t>
            </a:r>
            <a:r>
              <a:rPr lang="en-US" altLang="zh-CN" dirty="0" smtClean="0"/>
              <a:t>. </a:t>
            </a:r>
            <a:r>
              <a:rPr lang="zh-CN" altLang="en-US" dirty="0" smtClean="0"/>
              <a:t>安装个人证书</a:t>
            </a:r>
            <a:endParaRPr lang="en-US" altLang="zh-CN" dirty="0" smtClean="0"/>
          </a:p>
          <a:p>
            <a:r>
              <a:rPr lang="en-US" altLang="zh-CN" dirty="0"/>
              <a:t>6</a:t>
            </a:r>
            <a:r>
              <a:rPr lang="en-US" altLang="zh-CN" dirty="0" smtClean="0"/>
              <a:t>. </a:t>
            </a:r>
            <a:r>
              <a:rPr lang="zh-CN" altLang="en-US" dirty="0" smtClean="0"/>
              <a:t>连接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无线网络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8264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6480720" cy="1143000"/>
          </a:xfrm>
        </p:spPr>
        <p:txBody>
          <a:bodyPr/>
          <a:lstStyle/>
          <a:p>
            <a:pPr algn="l"/>
            <a:r>
              <a:rPr lang="zh-CN" altLang="en-US" dirty="0" smtClean="0"/>
              <a:t>提 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608512"/>
          </a:xfrm>
        </p:spPr>
        <p:txBody>
          <a:bodyPr/>
          <a:lstStyle/>
          <a:p>
            <a:r>
              <a:rPr lang="en-US" altLang="zh-CN" dirty="0" err="1" smtClean="0"/>
              <a:t>e</a:t>
            </a:r>
            <a:r>
              <a:rPr lang="en-US" altLang="zh-CN" dirty="0" err="1" smtClean="0"/>
              <a:t>duroam</a:t>
            </a:r>
            <a:r>
              <a:rPr lang="zh-CN" altLang="en-US" dirty="0" smtClean="0"/>
              <a:t>介绍</a:t>
            </a:r>
            <a:endParaRPr lang="en-US" altLang="zh-CN" dirty="0" smtClean="0"/>
          </a:p>
          <a:p>
            <a:r>
              <a:rPr lang="zh-CN" altLang="en-US" dirty="0" smtClean="0"/>
              <a:t>账号接入</a:t>
            </a:r>
            <a:endParaRPr lang="en-US" altLang="zh-CN" dirty="0" smtClean="0"/>
          </a:p>
          <a:p>
            <a:r>
              <a:rPr lang="zh-CN" altLang="en-US" dirty="0" smtClean="0">
                <a:ea typeface="黑体" pitchFamily="49" charset="-122"/>
              </a:rPr>
              <a:t>移动端账号接入</a:t>
            </a:r>
            <a:endParaRPr lang="en-US" altLang="zh-CN" dirty="0" smtClean="0">
              <a:ea typeface="黑体" pitchFamily="49" charset="-122"/>
            </a:endParaRPr>
          </a:p>
          <a:p>
            <a:r>
              <a:rPr lang="en-US" altLang="zh-CN" dirty="0" smtClean="0"/>
              <a:t>CA</a:t>
            </a:r>
            <a:r>
              <a:rPr lang="zh-CN" altLang="en-US" dirty="0" smtClean="0"/>
              <a:t>接入</a:t>
            </a:r>
            <a:endParaRPr lang="en-US" altLang="zh-CN" dirty="0" smtClean="0"/>
          </a:p>
          <a:p>
            <a:r>
              <a:rPr lang="zh-CN" altLang="en-US" dirty="0" smtClean="0"/>
              <a:t>移动端</a:t>
            </a:r>
            <a:r>
              <a:rPr lang="en-US" altLang="zh-CN" dirty="0" smtClean="0"/>
              <a:t>CA</a:t>
            </a:r>
            <a:r>
              <a:rPr lang="zh-CN" altLang="en-US" dirty="0" smtClean="0"/>
              <a:t>接入</a:t>
            </a:r>
            <a:endParaRPr lang="en-US" altLang="zh-CN" dirty="0" smtClean="0"/>
          </a:p>
          <a:p>
            <a:r>
              <a:rPr lang="zh-CN" altLang="en-US" dirty="0" smtClean="0"/>
              <a:t>参考手册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</a:t>
            </a:r>
            <a:r>
              <a:rPr lang="zh-CN" altLang="en-US" dirty="0" smtClean="0"/>
              <a:t>端证书接入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登陆</a:t>
            </a:r>
            <a:r>
              <a:rPr lang="en-US" altLang="zh-CN" dirty="0"/>
              <a:t>eduroam.ihep.ac.cn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sz="2400" dirty="0" smtClean="0"/>
              <a:t>选择</a:t>
            </a:r>
            <a:r>
              <a:rPr lang="en-US" altLang="zh-CN" sz="2400" dirty="0" smtClean="0">
                <a:solidFill>
                  <a:srgbClr val="FF0000"/>
                </a:solidFill>
              </a:rPr>
              <a:t>configuration guide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8401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278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Ca</a:t>
            </a:r>
            <a:r>
              <a:rPr lang="zh-CN" altLang="en-US" dirty="0"/>
              <a:t>证书接入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根据</a:t>
            </a:r>
            <a:r>
              <a:rPr lang="zh-CN" altLang="en-US" dirty="0"/>
              <a:t>机器</a:t>
            </a:r>
            <a:r>
              <a:rPr lang="zh-CN" altLang="en-US" dirty="0" smtClean="0"/>
              <a:t>操作系统</a:t>
            </a:r>
            <a:r>
              <a:rPr lang="zh-CN" altLang="en-US" dirty="0"/>
              <a:t>下载相应的根</a:t>
            </a:r>
            <a:r>
              <a:rPr lang="zh-CN" altLang="en-US" dirty="0" smtClean="0"/>
              <a:t>证书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2400" dirty="0" smtClean="0"/>
              <a:t>    </a:t>
            </a:r>
            <a:r>
              <a:rPr lang="en-US" altLang="zh-CN" sz="2400" dirty="0" smtClean="0"/>
              <a:t>(1)</a:t>
            </a:r>
            <a:r>
              <a:rPr lang="zh-CN" altLang="en-US" sz="2400" dirty="0" smtClean="0"/>
              <a:t>选择相应的操作系统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(2)</a:t>
            </a:r>
            <a:r>
              <a:rPr lang="zh-CN" altLang="en-US" sz="2400" dirty="0" smtClean="0"/>
              <a:t>根据操作流程下载安装根证书</a:t>
            </a:r>
            <a:endParaRPr lang="zh-CN" alt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5950872" cy="279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92513"/>
            <a:ext cx="6048672" cy="257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005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移动端接入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en-US" altLang="zh-CN" dirty="0"/>
              <a:t>. </a:t>
            </a:r>
            <a:r>
              <a:rPr lang="zh-CN" altLang="en-US" dirty="0" smtClean="0"/>
              <a:t>安装</a:t>
            </a:r>
            <a:r>
              <a:rPr lang="zh-CN" altLang="en-US" dirty="0"/>
              <a:t>根</a:t>
            </a:r>
            <a:r>
              <a:rPr lang="zh-CN" altLang="en-US" dirty="0" smtClean="0"/>
              <a:t>证书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zh-CN" altLang="en-US" sz="2400" dirty="0" smtClean="0"/>
              <a:t>输入证书密码，密码在网页上</a:t>
            </a:r>
            <a:endParaRPr lang="en-US" altLang="zh-CN" sz="2400" dirty="0"/>
          </a:p>
        </p:txBody>
      </p:sp>
      <p:pic>
        <p:nvPicPr>
          <p:cNvPr id="16386" name="Picture 2" descr="d:\program files\360se6\User Data\temp\andr_cer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2064"/>
            <a:ext cx="4514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4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移动端接入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en-US" altLang="zh-CN" dirty="0"/>
              <a:t>. </a:t>
            </a:r>
            <a:r>
              <a:rPr lang="zh-CN" altLang="en-US" dirty="0"/>
              <a:t>根据机器操作系统下载</a:t>
            </a:r>
            <a:r>
              <a:rPr lang="zh-CN" altLang="en-US" dirty="0" smtClean="0"/>
              <a:t>相应</a:t>
            </a:r>
            <a:r>
              <a:rPr lang="zh-CN" altLang="en-US" dirty="0"/>
              <a:t>的个人</a:t>
            </a:r>
            <a:r>
              <a:rPr lang="zh-CN" altLang="en-US" dirty="0" smtClean="0"/>
              <a:t>证书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380312" cy="378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04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移动端证书接入</a:t>
            </a:r>
            <a:r>
              <a:rPr lang="en-US" altLang="zh-CN" dirty="0" err="1"/>
              <a:t>eduroam</a:t>
            </a:r>
            <a:r>
              <a:rPr lang="zh-CN" altLang="en-US" dirty="0"/>
              <a:t>操作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en-US" altLang="zh-CN" dirty="0"/>
              <a:t>. </a:t>
            </a:r>
            <a:r>
              <a:rPr lang="zh-CN" altLang="en-US" dirty="0"/>
              <a:t>安装个人</a:t>
            </a:r>
            <a:r>
              <a:rPr lang="zh-CN" altLang="en-US" dirty="0" smtClean="0"/>
              <a:t>证书</a:t>
            </a:r>
            <a:endParaRPr lang="en-US" altLang="zh-CN" dirty="0"/>
          </a:p>
        </p:txBody>
      </p:sp>
      <p:pic>
        <p:nvPicPr>
          <p:cNvPr id="21506" name="Picture 2" descr="d:\program files\360se6\User Data\temp\andr_cer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672408" cy="42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:\program files\360se6\User Data\temp\andr_cert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40" y="2469308"/>
            <a:ext cx="5143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4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移动端证书接入</a:t>
            </a:r>
            <a:r>
              <a:rPr lang="en-US" altLang="zh-CN" dirty="0" err="1"/>
              <a:t>eduroam</a:t>
            </a:r>
            <a:r>
              <a:rPr lang="zh-CN" altLang="en-US" dirty="0"/>
              <a:t>操作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r>
              <a:rPr lang="en-US" altLang="zh-CN" dirty="0"/>
              <a:t>. </a:t>
            </a:r>
            <a:r>
              <a:rPr lang="zh-CN" altLang="en-US" dirty="0"/>
              <a:t>连接</a:t>
            </a:r>
            <a:r>
              <a:rPr lang="en-US" altLang="zh-CN" dirty="0" err="1"/>
              <a:t>eduroam</a:t>
            </a:r>
            <a:r>
              <a:rPr lang="zh-CN" altLang="en-US" dirty="0"/>
              <a:t>无线网络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2530" name="Picture 2" descr="d:\program files\360se6\User Data\tem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644983" cy="33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d:\program files\360se6\User Data\temp\Android4_full_wifi_conf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95" y="26610"/>
            <a:ext cx="3419913" cy="63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4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参考手册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账号接入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操作手册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it.ihep.ac.cn/yhfw/lfry/wljr/eduroam/04/507812.shtml</a:t>
            </a:r>
            <a:endParaRPr lang="en-US" altLang="zh-CN" dirty="0" smtClean="0"/>
          </a:p>
          <a:p>
            <a:r>
              <a:rPr lang="zh-CN" altLang="en-US" dirty="0" smtClean="0"/>
              <a:t>证书安装以及接入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操作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eduroam.ihep.ac.cn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556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谢 谢！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60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632848" cy="1143000"/>
          </a:xfrm>
        </p:spPr>
        <p:txBody>
          <a:bodyPr/>
          <a:lstStyle/>
          <a:p>
            <a:pPr algn="l"/>
            <a:r>
              <a:rPr lang="en-US" altLang="zh-CN" sz="3600" dirty="0" err="1" smtClean="0">
                <a:latin typeface="+mj-lt"/>
              </a:rPr>
              <a:t>eduroam</a:t>
            </a:r>
            <a:r>
              <a:rPr lang="en-US" altLang="zh-CN" sz="3600" dirty="0" smtClean="0">
                <a:latin typeface="+mj-lt"/>
              </a:rPr>
              <a:t> </a:t>
            </a:r>
            <a:r>
              <a:rPr lang="zh-CN" altLang="en-US" sz="2400" dirty="0" smtClean="0">
                <a:latin typeface="+mj-lt"/>
              </a:rPr>
              <a:t>（</a:t>
            </a:r>
            <a:r>
              <a:rPr lang="en-US" altLang="zh-CN" sz="2400" dirty="0" smtClean="0">
                <a:effectLst/>
                <a:latin typeface="+mj-lt"/>
              </a:rPr>
              <a:t>edu</a:t>
            </a:r>
            <a:r>
              <a:rPr lang="en-US" altLang="zh-CN" sz="2400" b="0" dirty="0" smtClean="0">
                <a:effectLst/>
                <a:latin typeface="+mj-lt"/>
              </a:rPr>
              <a:t>cation</a:t>
            </a:r>
            <a:r>
              <a:rPr lang="en-US" altLang="zh-CN" sz="2400" b="0" dirty="0">
                <a:effectLst/>
                <a:latin typeface="+mj-lt"/>
              </a:rPr>
              <a:t> </a:t>
            </a:r>
            <a:r>
              <a:rPr lang="en-US" altLang="zh-CN" sz="2400" dirty="0" smtClean="0">
                <a:effectLst/>
                <a:latin typeface="+mj-lt"/>
              </a:rPr>
              <a:t>roam</a:t>
            </a:r>
            <a:r>
              <a:rPr lang="en-US" altLang="zh-CN" sz="2400" b="0" dirty="0" smtClean="0">
                <a:effectLst/>
                <a:latin typeface="+mj-lt"/>
              </a:rPr>
              <a:t>ing</a:t>
            </a:r>
            <a:r>
              <a:rPr lang="zh-CN" altLang="en-US" sz="2400" dirty="0">
                <a:effectLst/>
                <a:latin typeface="+mj-lt"/>
              </a:rPr>
              <a:t>）</a:t>
            </a:r>
            <a:r>
              <a:rPr lang="en-US" altLang="zh-CN" sz="2400" b="0" dirty="0" smtClean="0">
                <a:effectLst/>
                <a:latin typeface="+mj-lt"/>
              </a:rPr>
              <a:t> </a:t>
            </a:r>
            <a:r>
              <a:rPr lang="en-US" altLang="zh-CN" sz="2400" dirty="0">
                <a:cs typeface="Verdana" pitchFamily="34" charset="0"/>
              </a:rPr>
              <a:t>——</a:t>
            </a:r>
            <a:r>
              <a:rPr lang="zh-CN" altLang="en-US" sz="2400" dirty="0" smtClean="0">
                <a:cs typeface="Verdana" pitchFamily="34" charset="0"/>
              </a:rPr>
              <a:t> </a:t>
            </a:r>
            <a:r>
              <a:rPr lang="zh-CN" altLang="en-US" sz="2400" dirty="0" smtClean="0">
                <a:effectLst/>
                <a:cs typeface="Verdana" pitchFamily="34" charset="0"/>
              </a:rPr>
              <a:t>教育</a:t>
            </a:r>
            <a:r>
              <a:rPr lang="zh-CN" altLang="en-US" sz="2400" dirty="0">
                <a:effectLst/>
                <a:cs typeface="Verdana" pitchFamily="34" charset="0"/>
              </a:rPr>
              <a:t>漫游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932" y="1322763"/>
            <a:ext cx="8640960" cy="4883153"/>
          </a:xfrm>
        </p:spPr>
        <p:txBody>
          <a:bodyPr/>
          <a:lstStyle/>
          <a:p>
            <a:r>
              <a:rPr lang="en-US" altLang="zh-CN" dirty="0" err="1" smtClean="0"/>
              <a:t>eduroam</a:t>
            </a:r>
            <a:r>
              <a:rPr lang="zh-CN" altLang="en-US" dirty="0" smtClean="0"/>
              <a:t>是一个建立国际教育及科研机构间的无线局域网漫游体系的计划，意在推动全球教育以及科研单位之间的无线局域网服务共享。</a:t>
            </a:r>
          </a:p>
          <a:p>
            <a:r>
              <a:rPr lang="zh-CN" altLang="zh-CN" dirty="0"/>
              <a:t>所有已加入了</a:t>
            </a:r>
            <a:r>
              <a:rPr lang="en-US" altLang="zh-CN" dirty="0" err="1"/>
              <a:t>eduroam</a:t>
            </a:r>
            <a:r>
              <a:rPr lang="zh-CN" altLang="zh-CN" dirty="0"/>
              <a:t>系统的机构，其用户可使用原机构提供的合法账号，在世界各地已</a:t>
            </a:r>
            <a:r>
              <a:rPr lang="zh-CN" altLang="zh-CN" dirty="0" smtClean="0"/>
              <a:t>参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eduroam</a:t>
            </a:r>
            <a:r>
              <a:rPr lang="zh-CN" altLang="zh-CN" dirty="0"/>
              <a:t>计划的伙伴机构内接入无线网络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0000"/>
                </a:solidFill>
              </a:rPr>
              <a:t>优势</a:t>
            </a:r>
            <a:r>
              <a:rPr lang="zh-CN" altLang="en-US" dirty="0"/>
              <a:t>：注册网络工作繁琐，减轻了高校和科研机构的工作，提高了网络接入</a:t>
            </a:r>
            <a:r>
              <a:rPr lang="zh-CN" altLang="en-US" dirty="0" smtClean="0"/>
              <a:t>效率。</a:t>
            </a:r>
            <a:endParaRPr lang="en-US" altLang="zh-CN" dirty="0" smtClean="0"/>
          </a:p>
          <a:p>
            <a:r>
              <a:rPr lang="zh-CN" altLang="en-US" dirty="0" smtClean="0"/>
              <a:t>目前高能所提供了两种接入方案，</a:t>
            </a:r>
            <a:r>
              <a:rPr lang="zh-CN" altLang="en-US" dirty="0" smtClean="0">
                <a:solidFill>
                  <a:srgbClr val="FF0000"/>
                </a:solidFill>
              </a:rPr>
              <a:t>账号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证书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2436191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账号接入流程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登陆统一认证系统</a:t>
            </a:r>
            <a:r>
              <a:rPr lang="en-US" altLang="zh-CN" dirty="0" smtClean="0"/>
              <a:t>: 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login.ihep.ac.cn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选择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无线网络</a:t>
            </a:r>
            <a:endParaRPr lang="en-US" altLang="zh-CN" dirty="0" smtClean="0"/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输入账号密码</a:t>
            </a:r>
            <a:endParaRPr lang="en-US" altLang="zh-CN" dirty="0" smtClean="0"/>
          </a:p>
          <a:p>
            <a:r>
              <a:rPr lang="en-US" altLang="zh-CN" dirty="0" smtClean="0"/>
              <a:t>4. </a:t>
            </a:r>
            <a:r>
              <a:rPr lang="zh-CN" altLang="en-US" dirty="0" smtClean="0"/>
              <a:t>点击连接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1671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账号</a:t>
            </a:r>
            <a:r>
              <a:rPr lang="zh-CN" altLang="en-US" dirty="0" smtClean="0"/>
              <a:t>接入</a:t>
            </a:r>
            <a:r>
              <a:rPr lang="zh-CN" altLang="en-US" dirty="0"/>
              <a:t>操作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登陆统一认证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	</a:t>
            </a:r>
            <a:r>
              <a:rPr lang="zh-CN" altLang="en-US" sz="2400" dirty="0" smtClean="0"/>
              <a:t>输入邮箱账号以及密码</a:t>
            </a:r>
            <a:endParaRPr lang="zh-CN" alt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5688632" cy="37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5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账号接入操作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选择</a:t>
            </a:r>
            <a:r>
              <a:rPr lang="en-US" altLang="zh-CN" dirty="0" err="1"/>
              <a:t>eduroam</a:t>
            </a:r>
            <a:r>
              <a:rPr lang="zh-CN" altLang="en-US" dirty="0"/>
              <a:t>无线网络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819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369797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3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账号接入操作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3. </a:t>
            </a:r>
            <a:r>
              <a:rPr lang="zh-CN" altLang="en-US" dirty="0" smtClean="0"/>
              <a:t>输入邮箱账号和密码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63764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12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账号接入操作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4. </a:t>
            </a:r>
            <a:r>
              <a:rPr lang="zh-CN" altLang="en-US" dirty="0" smtClean="0"/>
              <a:t>点击</a:t>
            </a:r>
            <a:r>
              <a:rPr lang="zh-CN" altLang="en-US" dirty="0"/>
              <a:t>连接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988840"/>
            <a:ext cx="5213940" cy="334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68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移动端接入</a:t>
            </a:r>
            <a:r>
              <a:rPr lang="en-US" altLang="zh-CN" dirty="0" err="1" smtClean="0"/>
              <a:t>eduroam</a:t>
            </a:r>
            <a:r>
              <a:rPr lang="zh-CN" altLang="en-US" dirty="0" smtClean="0"/>
              <a:t>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选择接入协议</a:t>
            </a:r>
            <a:r>
              <a:rPr lang="en-US" altLang="zh-CN" dirty="0" smtClean="0"/>
              <a:t>PEAP</a:t>
            </a:r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输入用户名密码</a:t>
            </a:r>
            <a:endParaRPr lang="en-US" altLang="zh-CN" dirty="0" smtClean="0"/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连接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6970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15892</TotalTime>
  <Words>720</Words>
  <Application>Microsoft Office PowerPoint</Application>
  <PresentationFormat>全屏显示(4:3)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自定义设计方案</vt:lpstr>
      <vt:lpstr>eduroam在高能所的使用</vt:lpstr>
      <vt:lpstr>提 纲</vt:lpstr>
      <vt:lpstr>eduroam （education roaming） —— 教育漫游</vt:lpstr>
      <vt:lpstr>账号接入流程</vt:lpstr>
      <vt:lpstr>账号接入操作</vt:lpstr>
      <vt:lpstr>账号接入操作</vt:lpstr>
      <vt:lpstr>账号接入操作</vt:lpstr>
      <vt:lpstr>账号接入操作</vt:lpstr>
      <vt:lpstr>移动端接入eduroam流程</vt:lpstr>
      <vt:lpstr>移动端接入eduroam操作</vt:lpstr>
      <vt:lpstr>移动端接入eduroam操作</vt:lpstr>
      <vt:lpstr>Ca证书接入eduroam流程</vt:lpstr>
      <vt:lpstr>Ca证书接入eduroam操作</vt:lpstr>
      <vt:lpstr>Ca证书接入eduroam操作</vt:lpstr>
      <vt:lpstr>Ca证书接入eduroam操作</vt:lpstr>
      <vt:lpstr>Ca证书接入eduroam操作</vt:lpstr>
      <vt:lpstr>Ca证书接入eduroam操作</vt:lpstr>
      <vt:lpstr>Ca证书接入eduroam操作</vt:lpstr>
      <vt:lpstr>移动端ca接入eduroam流程</vt:lpstr>
      <vt:lpstr>移动端证书接入eduroam操作</vt:lpstr>
      <vt:lpstr>Ca证书接入eduroam操作</vt:lpstr>
      <vt:lpstr>移动端接入eduroam流程</vt:lpstr>
      <vt:lpstr>移动端接入eduroam流程</vt:lpstr>
      <vt:lpstr>移动端证书接入eduroam操作</vt:lpstr>
      <vt:lpstr>移动端证书接入eduroam操作</vt:lpstr>
      <vt:lpstr>参考手册</vt:lpstr>
      <vt:lpstr>谢 谢！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WangLi</cp:lastModifiedBy>
  <cp:revision>1010</cp:revision>
  <dcterms:created xsi:type="dcterms:W3CDTF">2010-03-12T08:32:26Z</dcterms:created>
  <dcterms:modified xsi:type="dcterms:W3CDTF">2015-09-29T08:58:32Z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