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8" r:id="rId9"/>
    <p:sldId id="267" r:id="rId10"/>
    <p:sldId id="264" r:id="rId11"/>
    <p:sldId id="266" r:id="rId12"/>
    <p:sldId id="273" r:id="rId13"/>
    <p:sldId id="271" r:id="rId14"/>
    <p:sldId id="274" r:id="rId15"/>
    <p:sldId id="275" r:id="rId16"/>
    <p:sldId id="276" r:id="rId17"/>
    <p:sldId id="265" r:id="rId18"/>
    <p:sldId id="270" r:id="rId19"/>
    <p:sldId id="269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9" autoAdjust="0"/>
    <p:restoredTop sz="94660"/>
  </p:normalViewPr>
  <p:slideViewPr>
    <p:cSldViewPr snapToGrid="0">
      <p:cViewPr varScale="1">
        <p:scale>
          <a:sx n="64" d="100"/>
          <a:sy n="64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81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351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3858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2665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8518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5795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63798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303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7815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3375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273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836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469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67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8705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zh-CN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08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C6464-CE94-4C5E-AAB1-F7671EC9F3EF}" type="datetimeFigureOut">
              <a:rPr lang="zh-CN" altLang="en-US" smtClean="0"/>
              <a:t>2015/10/13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68C4A76-F539-43DD-A8B4-E8E56D28E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417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vidyocafe@vidyoportal.cern.ch" TargetMode="External"/><Relationship Id="rId2" Type="http://schemas.openxmlformats.org/officeDocument/2006/relationships/hyperlink" Target="mailto:&#20250;&#35758;&#23460;&#21517;&#31216;@vidyoportal.cern.ch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vidyoguide.ihep.ac.cn/" TargetMode="External"/><Relationship Id="rId2" Type="http://schemas.openxmlformats.org/officeDocument/2006/relationships/hyperlink" Target="http://vidyo.ihep.ac.c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huhao@ihep.ac.c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:81/vidyo/ApplyMeetingRoom.j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9502"/>
            <a:ext cx="12192000" cy="2387600"/>
          </a:xfrm>
        </p:spPr>
        <p:txBody>
          <a:bodyPr/>
          <a:lstStyle/>
          <a:p>
            <a:pPr algn="ctr"/>
            <a:r>
              <a:rPr lang="en-US" altLang="zh-CN" dirty="0" err="1" smtClean="0"/>
              <a:t>Vidyo</a:t>
            </a:r>
            <a:r>
              <a:rPr lang="zh-CN" altLang="en-US" dirty="0" smtClean="0"/>
              <a:t>视频会议系统介绍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543801"/>
            <a:ext cx="12192000" cy="1126283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 smtClean="0"/>
              <a:t>胡   皓</a:t>
            </a:r>
            <a:endParaRPr lang="en-US" altLang="zh-CN" dirty="0" smtClean="0"/>
          </a:p>
          <a:p>
            <a:pPr algn="ctr"/>
            <a:r>
              <a:rPr lang="en-US" altLang="zh-CN" dirty="0" smtClean="0"/>
              <a:t>2015-09-21</a:t>
            </a:r>
            <a:endParaRPr lang="zh-CN" altLang="en-US" dirty="0"/>
          </a:p>
        </p:txBody>
      </p:sp>
      <p:pic>
        <p:nvPicPr>
          <p:cNvPr id="4" name="Picture 6" descr="C:\Documents and Settings\Administrator\桌面\logo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lumMod val="75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337649" y="4960188"/>
            <a:ext cx="3684588" cy="17907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4207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624110"/>
            <a:ext cx="12191999" cy="1280890"/>
          </a:xfrm>
        </p:spPr>
        <p:txBody>
          <a:bodyPr/>
          <a:lstStyle/>
          <a:p>
            <a:pPr algn="ctr"/>
            <a:r>
              <a:rPr lang="zh-CN" altLang="en-US" dirty="0" smtClean="0"/>
              <a:t>视频会议中能实现的功能</a:t>
            </a:r>
            <a:endParaRPr lang="zh-CN" altLang="en-US" dirty="0"/>
          </a:p>
        </p:txBody>
      </p:sp>
      <p:pic>
        <p:nvPicPr>
          <p:cNvPr id="4" name="图片 1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199" y="1690688"/>
            <a:ext cx="7419048" cy="4380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199" y="2420187"/>
            <a:ext cx="438095" cy="44761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63237" y="2420187"/>
            <a:ext cx="6426679" cy="4476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 smtClean="0"/>
              <a:t>显示当前进入会议室的成员</a:t>
            </a:r>
            <a:endParaRPr lang="zh-CN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865" y="3016251"/>
            <a:ext cx="504762" cy="49523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963238" y="3016251"/>
            <a:ext cx="6426676" cy="43809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 smtClean="0"/>
              <a:t>显示会议室聊天框，会议室内成员都能看见</a:t>
            </a:r>
            <a:endParaRPr lang="zh-CN" alt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865" y="3659934"/>
            <a:ext cx="590476" cy="45714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6902" y="4265522"/>
            <a:ext cx="466725" cy="4476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599" y="4842640"/>
            <a:ext cx="419048" cy="400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2963236" y="3659934"/>
            <a:ext cx="6426679" cy="4476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改</a:t>
            </a:r>
            <a:r>
              <a:rPr lang="zh-CN" altLang="en-US" dirty="0" smtClean="0"/>
              <a:t>变视频布局，选择自动即可</a:t>
            </a:r>
            <a:endParaRPr lang="zh-CN" altLang="en-US" dirty="0"/>
          </a:p>
        </p:txBody>
      </p:sp>
      <p:sp>
        <p:nvSpPr>
          <p:cNvPr id="14" name="Rectangle 13"/>
          <p:cNvSpPr/>
          <p:nvPr/>
        </p:nvSpPr>
        <p:spPr>
          <a:xfrm>
            <a:off x="2963235" y="4269494"/>
            <a:ext cx="6426679" cy="4476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 smtClean="0"/>
              <a:t>全屏或者退出全屏</a:t>
            </a:r>
            <a:endParaRPr lang="zh-CN" altLang="en-US" dirty="0"/>
          </a:p>
        </p:txBody>
      </p:sp>
      <p:sp>
        <p:nvSpPr>
          <p:cNvPr id="15" name="Rectangle 14"/>
          <p:cNvSpPr/>
          <p:nvPr/>
        </p:nvSpPr>
        <p:spPr>
          <a:xfrm>
            <a:off x="2963234" y="4842640"/>
            <a:ext cx="6426679" cy="4476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 smtClean="0"/>
              <a:t>选择自己需要共享的程序</a:t>
            </a:r>
            <a:endParaRPr lang="zh-CN" alt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199" y="5367237"/>
            <a:ext cx="485714" cy="42857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246" y="5984390"/>
            <a:ext cx="419048" cy="419048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963234" y="5371247"/>
            <a:ext cx="6426679" cy="4476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 smtClean="0"/>
              <a:t>多人共享文件时，选择</a:t>
            </a:r>
            <a:r>
              <a:rPr lang="zh-CN" altLang="en-US" dirty="0"/>
              <a:t>需</a:t>
            </a:r>
            <a:r>
              <a:rPr lang="zh-CN" altLang="en-US" dirty="0" smtClean="0"/>
              <a:t>要显示共享内容</a:t>
            </a:r>
            <a:endParaRPr lang="zh-CN" altLang="en-US" dirty="0"/>
          </a:p>
        </p:txBody>
      </p:sp>
      <p:sp>
        <p:nvSpPr>
          <p:cNvPr id="19" name="Rectangle 18"/>
          <p:cNvSpPr/>
          <p:nvPr/>
        </p:nvSpPr>
        <p:spPr>
          <a:xfrm>
            <a:off x="2963234" y="5985321"/>
            <a:ext cx="6426679" cy="4476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 smtClean="0"/>
              <a:t>选择自己的图像是否显示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5214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365125"/>
            <a:ext cx="12067082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r>
              <a:rPr lang="zh-CN" altLang="en-US" sz="3600" dirty="0">
                <a:solidFill>
                  <a:schemeClr val="accent2">
                    <a:lumMod val="75000"/>
                  </a:schemeClr>
                </a:solidFill>
              </a:rPr>
              <a:t>视频会议中能实现的功能</a:t>
            </a:r>
          </a:p>
        </p:txBody>
      </p:sp>
      <p:pic>
        <p:nvPicPr>
          <p:cNvPr id="3" name="图片 1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184" y="1765638"/>
            <a:ext cx="7419048" cy="43809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184" y="2451106"/>
            <a:ext cx="1685714" cy="4666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184" y="3295962"/>
            <a:ext cx="580952" cy="4666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426645" y="2451106"/>
            <a:ext cx="5743754" cy="4476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摄像</a:t>
            </a:r>
            <a:r>
              <a:rPr lang="zh-CN" altLang="en-US" dirty="0" smtClean="0"/>
              <a:t>头，话筒，声音打开和关闭，话筒和声音音量可调</a:t>
            </a:r>
            <a:endParaRPr lang="zh-CN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4426644" y="3280141"/>
            <a:ext cx="5743755" cy="4476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配置</a:t>
            </a:r>
            <a:r>
              <a:rPr lang="zh-CN" altLang="en-US" dirty="0" smtClean="0"/>
              <a:t>属性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1816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194926"/>
            <a:ext cx="121920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r>
              <a:rPr lang="zh-CN" altLang="en-US" sz="3600" dirty="0">
                <a:solidFill>
                  <a:schemeClr val="accent2">
                    <a:lumMod val="75000"/>
                  </a:schemeClr>
                </a:solidFill>
              </a:rPr>
              <a:t>与</a:t>
            </a:r>
            <a:r>
              <a:rPr lang="en-US" altLang="zh-CN" sz="3600" dirty="0">
                <a:solidFill>
                  <a:schemeClr val="accent2">
                    <a:lumMod val="75000"/>
                  </a:schemeClr>
                </a:solidFill>
              </a:rPr>
              <a:t>Polycom</a:t>
            </a:r>
            <a:r>
              <a:rPr lang="zh-CN" altLang="en-US" sz="3600" dirty="0">
                <a:solidFill>
                  <a:schemeClr val="accent2">
                    <a:lumMod val="75000"/>
                  </a:schemeClr>
                </a:solidFill>
              </a:rPr>
              <a:t>对接的三种方式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1137439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zh-CN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9" name="Oval 8"/>
          <p:cNvSpPr/>
          <p:nvPr/>
        </p:nvSpPr>
        <p:spPr>
          <a:xfrm>
            <a:off x="3233734" y="3291306"/>
            <a:ext cx="1811548" cy="60384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MCU</a:t>
            </a:r>
            <a:endParaRPr lang="zh-CN" altLang="en-US" dirty="0"/>
          </a:p>
        </p:txBody>
      </p:sp>
      <p:sp>
        <p:nvSpPr>
          <p:cNvPr id="10" name="Rectangle 9"/>
          <p:cNvSpPr/>
          <p:nvPr/>
        </p:nvSpPr>
        <p:spPr>
          <a:xfrm>
            <a:off x="1590139" y="5072332"/>
            <a:ext cx="1050060" cy="5779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Vidyo-1</a:t>
            </a:r>
            <a:endParaRPr lang="zh-CN" altLang="en-US" dirty="0"/>
          </a:p>
        </p:txBody>
      </p:sp>
      <p:sp>
        <p:nvSpPr>
          <p:cNvPr id="11" name="Rectangle 10"/>
          <p:cNvSpPr/>
          <p:nvPr/>
        </p:nvSpPr>
        <p:spPr>
          <a:xfrm>
            <a:off x="5842792" y="5057804"/>
            <a:ext cx="1526600" cy="60702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Polycom-n</a:t>
            </a:r>
            <a:endParaRPr lang="zh-CN" altLang="en-US" dirty="0"/>
          </a:p>
        </p:txBody>
      </p:sp>
      <p:cxnSp>
        <p:nvCxnSpPr>
          <p:cNvPr id="13" name="Straight Arrow Connector 12"/>
          <p:cNvCxnSpPr>
            <a:stCxn id="10" idx="0"/>
            <a:endCxn id="9" idx="3"/>
          </p:cNvCxnSpPr>
          <p:nvPr/>
        </p:nvCxnSpPr>
        <p:spPr>
          <a:xfrm flipV="1">
            <a:off x="2115169" y="3806723"/>
            <a:ext cx="1383860" cy="1265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0"/>
            <a:endCxn id="9" idx="5"/>
          </p:cNvCxnSpPr>
          <p:nvPr/>
        </p:nvCxnSpPr>
        <p:spPr>
          <a:xfrm flipH="1" flipV="1">
            <a:off x="4779987" y="3806723"/>
            <a:ext cx="1826105" cy="1251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981819" y="3301179"/>
            <a:ext cx="1595886" cy="5779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Vidyo</a:t>
            </a:r>
            <a:r>
              <a:rPr lang="zh-CN" altLang="en-US" dirty="0" smtClean="0"/>
              <a:t>会议室</a:t>
            </a:r>
            <a:endParaRPr lang="zh-CN" altLang="en-US" dirty="0"/>
          </a:p>
        </p:txBody>
      </p:sp>
      <p:sp>
        <p:nvSpPr>
          <p:cNvPr id="19" name="Rectangle 18"/>
          <p:cNvSpPr/>
          <p:nvPr/>
        </p:nvSpPr>
        <p:spPr>
          <a:xfrm>
            <a:off x="7978025" y="5092763"/>
            <a:ext cx="1097244" cy="5779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Vidyo-1</a:t>
            </a:r>
            <a:endParaRPr lang="zh-CN" altLang="en-US" dirty="0"/>
          </a:p>
        </p:txBody>
      </p:sp>
      <p:sp>
        <p:nvSpPr>
          <p:cNvPr id="20" name="Rectangle 19"/>
          <p:cNvSpPr/>
          <p:nvPr/>
        </p:nvSpPr>
        <p:spPr>
          <a:xfrm>
            <a:off x="9324717" y="5092763"/>
            <a:ext cx="1087646" cy="5779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Vidyo</a:t>
            </a:r>
            <a:r>
              <a:rPr lang="en-US" altLang="zh-CN" dirty="0" smtClean="0"/>
              <a:t>-n</a:t>
            </a:r>
            <a:endParaRPr lang="zh-CN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9023512" y="52523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…</a:t>
            </a:r>
            <a:endParaRPr lang="zh-CN" alt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577705" y="5092763"/>
            <a:ext cx="1217267" cy="5779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Polycom</a:t>
            </a:r>
          </a:p>
        </p:txBody>
      </p:sp>
      <p:cxnSp>
        <p:nvCxnSpPr>
          <p:cNvPr id="24" name="Straight Arrow Connector 23"/>
          <p:cNvCxnSpPr>
            <a:stCxn id="19" idx="0"/>
            <a:endCxn id="18" idx="2"/>
          </p:cNvCxnSpPr>
          <p:nvPr/>
        </p:nvCxnSpPr>
        <p:spPr>
          <a:xfrm flipV="1">
            <a:off x="8526647" y="3879149"/>
            <a:ext cx="1253115" cy="1213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0" idx="0"/>
            <a:endCxn id="18" idx="2"/>
          </p:cNvCxnSpPr>
          <p:nvPr/>
        </p:nvCxnSpPr>
        <p:spPr>
          <a:xfrm flipH="1" flipV="1">
            <a:off x="9779762" y="3879149"/>
            <a:ext cx="88778" cy="1213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208519" y="5063708"/>
            <a:ext cx="1384825" cy="60702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Polycom-1</a:t>
            </a:r>
            <a:endParaRPr lang="zh-CN" altLang="en-US" dirty="0"/>
          </a:p>
        </p:txBody>
      </p:sp>
      <p:sp>
        <p:nvSpPr>
          <p:cNvPr id="40" name="Rectangle 39"/>
          <p:cNvSpPr/>
          <p:nvPr/>
        </p:nvSpPr>
        <p:spPr>
          <a:xfrm>
            <a:off x="2858846" y="5072332"/>
            <a:ext cx="1095228" cy="5779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Vidyo</a:t>
            </a:r>
            <a:r>
              <a:rPr lang="en-US" altLang="zh-CN" dirty="0" smtClean="0"/>
              <a:t>-n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557641" y="523192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…</a:t>
            </a:r>
            <a:endParaRPr lang="zh-CN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551745" y="517665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…</a:t>
            </a:r>
            <a:endParaRPr lang="zh-CN" altLang="en-US" dirty="0"/>
          </a:p>
        </p:txBody>
      </p:sp>
      <p:sp>
        <p:nvSpPr>
          <p:cNvPr id="48" name="Rectangle 47"/>
          <p:cNvSpPr/>
          <p:nvPr/>
        </p:nvSpPr>
        <p:spPr>
          <a:xfrm>
            <a:off x="1716685" y="1842391"/>
            <a:ext cx="1595886" cy="5779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Vidyo</a:t>
            </a:r>
            <a:endParaRPr lang="zh-CN" alt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3321199" y="2131376"/>
            <a:ext cx="190643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5248991" y="1842391"/>
            <a:ext cx="1759787" cy="5779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Polycom</a:t>
            </a:r>
            <a:endParaRPr lang="zh-CN" alt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747993" y="1812198"/>
            <a:ext cx="12680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点对点呼叫</a:t>
            </a:r>
            <a:endParaRPr lang="zh-CN" altLang="en-US" sz="1600" dirty="0"/>
          </a:p>
        </p:txBody>
      </p:sp>
      <p:sp>
        <p:nvSpPr>
          <p:cNvPr id="53" name="Oval 52"/>
          <p:cNvSpPr/>
          <p:nvPr/>
        </p:nvSpPr>
        <p:spPr>
          <a:xfrm>
            <a:off x="785283" y="1906438"/>
            <a:ext cx="405442" cy="405441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54" name="Oval 53"/>
          <p:cNvSpPr/>
          <p:nvPr/>
        </p:nvSpPr>
        <p:spPr>
          <a:xfrm>
            <a:off x="785283" y="4088921"/>
            <a:ext cx="405442" cy="405441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55" name="Oval 54"/>
          <p:cNvSpPr/>
          <p:nvPr/>
        </p:nvSpPr>
        <p:spPr>
          <a:xfrm>
            <a:off x="7690731" y="3938746"/>
            <a:ext cx="405442" cy="405441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3</a:t>
            </a:r>
            <a:endParaRPr lang="zh-CN" altLang="en-US" dirty="0"/>
          </a:p>
        </p:txBody>
      </p:sp>
      <p:cxnSp>
        <p:nvCxnSpPr>
          <p:cNvPr id="65" name="Straight Arrow Connector 64"/>
          <p:cNvCxnSpPr>
            <a:stCxn id="22" idx="0"/>
            <a:endCxn id="18" idx="2"/>
          </p:cNvCxnSpPr>
          <p:nvPr/>
        </p:nvCxnSpPr>
        <p:spPr>
          <a:xfrm flipH="1" flipV="1">
            <a:off x="9779762" y="3879149"/>
            <a:ext cx="1406577" cy="1213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337971" y="3895155"/>
            <a:ext cx="479125" cy="1162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32" idx="0"/>
          </p:cNvCxnSpPr>
          <p:nvPr/>
        </p:nvCxnSpPr>
        <p:spPr>
          <a:xfrm flipH="1" flipV="1">
            <a:off x="4431350" y="3902420"/>
            <a:ext cx="469582" cy="1161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9143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36" y="582236"/>
            <a:ext cx="12154863" cy="1280890"/>
          </a:xfrm>
        </p:spPr>
        <p:txBody>
          <a:bodyPr/>
          <a:lstStyle/>
          <a:p>
            <a:pPr algn="ctr"/>
            <a:r>
              <a:rPr lang="en-US" altLang="zh-CN" dirty="0" err="1" smtClean="0"/>
              <a:t>Vidyo</a:t>
            </a:r>
            <a:r>
              <a:rPr lang="zh-CN" altLang="en-US" dirty="0"/>
              <a:t>呼叫</a:t>
            </a:r>
            <a:r>
              <a:rPr lang="en-US" altLang="zh-CN" dirty="0" smtClean="0"/>
              <a:t>Polycom</a:t>
            </a:r>
            <a:r>
              <a:rPr lang="en-US" altLang="zh-CN" dirty="0"/>
              <a:t>/</a:t>
            </a:r>
            <a:r>
              <a:rPr lang="en-US" altLang="zh-CN" dirty="0" smtClean="0"/>
              <a:t>MCU</a:t>
            </a:r>
            <a:r>
              <a:rPr lang="zh-CN" altLang="en-US" dirty="0" smtClean="0"/>
              <a:t>设备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5088" y="1863126"/>
            <a:ext cx="5190722" cy="37776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26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en-US" altLang="zh-CN" sz="2600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Vidyo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呼叫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Polycom/MCU</a:t>
            </a:r>
          </a:p>
          <a:p>
            <a:pPr marL="0" indent="0"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前缀（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en-US" altLang="zh-CN" sz="2400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polycom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/MCU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设备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IP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地址</a:t>
            </a:r>
            <a:endParaRPr lang="en-US" altLang="zh-CN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例如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：呼叫计算中心二楼</a:t>
            </a:r>
            <a:r>
              <a:rPr lang="en-US" altLang="zh-CN" sz="2400" dirty="0" err="1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polycom</a:t>
            </a:r>
            <a:endParaRPr lang="en-US" altLang="zh-CN" sz="24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03202.38.128.219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如：呼叫</a:t>
            </a:r>
            <a:r>
              <a:rPr lang="en-US" altLang="zh-CN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MCU</a:t>
            </a:r>
          </a:p>
          <a:p>
            <a:pPr marL="0" indent="0">
              <a:buNone/>
            </a:pP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03159.226.4.8</a:t>
            </a:r>
          </a:p>
          <a:p>
            <a:pPr marL="0" indent="0">
              <a:buNone/>
            </a:pPr>
            <a:endParaRPr lang="en-US" altLang="zh-CN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dirty="0" smtClean="0"/>
              <a:t> </a:t>
            </a:r>
            <a:endParaRPr lang="zh-CN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5810" y="1592652"/>
            <a:ext cx="5322317" cy="526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404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4110"/>
            <a:ext cx="12191999" cy="1280890"/>
          </a:xfrm>
        </p:spPr>
        <p:txBody>
          <a:bodyPr/>
          <a:lstStyle/>
          <a:p>
            <a:pPr algn="ctr"/>
            <a:r>
              <a:rPr lang="en-US" altLang="zh-CN" dirty="0" smtClean="0"/>
              <a:t>Polycom</a:t>
            </a:r>
            <a:r>
              <a:rPr lang="zh-CN" altLang="en-US" dirty="0" smtClean="0"/>
              <a:t>呼叫</a:t>
            </a:r>
            <a:r>
              <a:rPr lang="en-US" altLang="zh-CN" dirty="0" err="1" smtClean="0"/>
              <a:t>Vidyo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4615" y="1905000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 Polycom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连接</a:t>
            </a:r>
            <a:r>
              <a:rPr lang="en-US" altLang="zh-CN" sz="2400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Vidyo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会议室</a:t>
            </a:r>
            <a:endParaRPr lang="en-US" altLang="zh-CN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2400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</a:t>
            </a:r>
            <a:r>
              <a:rPr lang="en-US" altLang="zh-CN" sz="2400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idyo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网关（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202.38.128.39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##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会议室短号</a:t>
            </a:r>
            <a:endParaRPr lang="en-US" altLang="zh-CN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果会议室需要密码，需要调出键盘，输入密码以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结束，即可加入会议。</a:t>
            </a:r>
            <a:endParaRPr lang="en-US" altLang="zh-CN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如：</a:t>
            </a:r>
            <a:endParaRPr lang="en-US" altLang="zh-CN" sz="2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Polycom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呼叫</a:t>
            </a:r>
            <a:r>
              <a:rPr lang="en-US" altLang="zh-CN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computing-center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会议室（短号</a:t>
            </a:r>
            <a:r>
              <a:rPr lang="en-US" altLang="zh-CN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006625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</a:rPr>
              <a:t>拨号  </a:t>
            </a:r>
            <a:r>
              <a:rPr lang="en-US" altLang="zh-CN" sz="2400" dirty="0" smtClean="0">
                <a:solidFill>
                  <a:srgbClr val="FF0000"/>
                </a:solidFill>
              </a:rPr>
              <a:t>202.38.128.39##006625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746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4110"/>
            <a:ext cx="12191999" cy="1280890"/>
          </a:xfrm>
        </p:spPr>
        <p:txBody>
          <a:bodyPr/>
          <a:lstStyle/>
          <a:p>
            <a:pPr algn="ctr"/>
            <a:r>
              <a:rPr lang="zh-CN" altLang="en-US" dirty="0" smtClean="0"/>
              <a:t>电话接入</a:t>
            </a:r>
            <a:r>
              <a:rPr lang="en-US" altLang="zh-CN" dirty="0" err="1" smtClean="0"/>
              <a:t>Vidyo</a:t>
            </a:r>
            <a:r>
              <a:rPr lang="zh-CN" altLang="en-US" dirty="0" smtClean="0"/>
              <a:t>会议室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8299" y="2043659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使用电话或者手机拨通</a:t>
            </a:r>
            <a:r>
              <a:rPr lang="en-US" altLang="zh-CN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010-88233069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，按照提示输入会议室分机号，以“</a:t>
            </a:r>
            <a:r>
              <a:rPr lang="en-US" altLang="zh-CN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”键结束。如果会议室已经设置</a:t>
            </a:r>
            <a:r>
              <a:rPr lang="en-US" altLang="zh-CN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PIN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码，按照语音提示输入</a:t>
            </a:r>
            <a:r>
              <a:rPr lang="en-US" altLang="zh-CN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PIN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码。</a:t>
            </a:r>
            <a:endParaRPr lang="en-US" altLang="zh-CN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目前只支持单线接入。</a:t>
            </a:r>
          </a:p>
        </p:txBody>
      </p:sp>
    </p:spTree>
    <p:extLst>
      <p:ext uri="{BB962C8B-B14F-4D97-AF65-F5344CB8AC3E}">
        <p14:creationId xmlns:p14="http://schemas.microsoft.com/office/powerpoint/2010/main" val="2631032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4110"/>
            <a:ext cx="12191999" cy="1280890"/>
          </a:xfrm>
        </p:spPr>
        <p:txBody>
          <a:bodyPr/>
          <a:lstStyle/>
          <a:p>
            <a:pPr algn="ctr"/>
            <a:r>
              <a:rPr lang="zh-CN" altLang="en-US" dirty="0"/>
              <a:t>连</a:t>
            </a:r>
            <a:r>
              <a:rPr lang="zh-CN" altLang="en-US" dirty="0" smtClean="0"/>
              <a:t>接</a:t>
            </a:r>
            <a:r>
              <a:rPr lang="en-US" altLang="zh-CN" dirty="0" smtClean="0"/>
              <a:t>CERN</a:t>
            </a:r>
            <a:r>
              <a:rPr lang="zh-CN" altLang="en-US" dirty="0" smtClean="0"/>
              <a:t>的</a:t>
            </a:r>
            <a:r>
              <a:rPr lang="en-US" altLang="zh-CN" dirty="0" err="1" smtClean="0"/>
              <a:t>Vidyo</a:t>
            </a:r>
            <a:r>
              <a:rPr lang="zh-CN" altLang="en-US" dirty="0" smtClean="0"/>
              <a:t>会议室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052" y="1608944"/>
            <a:ext cx="9940275" cy="5249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登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陆客户端后，在搜索框输入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会议室名称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@vidyoportal.cern.ch</a:t>
            </a:r>
            <a:r>
              <a:rPr lang="zh-CN" altLang="en-US" sz="2400" dirty="0" smtClean="0"/>
              <a:t>，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/>
              <a:t>例</a:t>
            </a:r>
            <a:r>
              <a:rPr lang="zh-CN" altLang="en-US" sz="2400" dirty="0" smtClean="0"/>
              <a:t>如，</a:t>
            </a:r>
            <a:r>
              <a:rPr lang="en-US" altLang="zh-CN" sz="2400" dirty="0" smtClean="0"/>
              <a:t>CREN</a:t>
            </a:r>
            <a:r>
              <a:rPr lang="zh-CN" altLang="en-US" sz="2400" dirty="0" smtClean="0"/>
              <a:t>有一个</a:t>
            </a:r>
            <a:r>
              <a:rPr lang="en-US" altLang="zh-CN" sz="2400" dirty="0" err="1" smtClean="0"/>
              <a:t>Vidyo</a:t>
            </a:r>
            <a:r>
              <a:rPr lang="zh-CN" altLang="en-US" sz="2400" dirty="0" smtClean="0"/>
              <a:t>测试会议室，在客户端搜索栏里输入：</a:t>
            </a:r>
            <a:r>
              <a:rPr lang="en-US" altLang="zh-CN" sz="2400" dirty="0" smtClean="0"/>
              <a:t> </a:t>
            </a:r>
            <a:r>
              <a:rPr lang="en-US" altLang="zh-CN" sz="2400" dirty="0" smtClean="0">
                <a:hlinkClick r:id="rId3"/>
              </a:rPr>
              <a:t>vidyocafe@vidyoportal.cern.ch</a:t>
            </a:r>
            <a:r>
              <a:rPr lang="zh-CN" altLang="en-US" sz="2400" dirty="0" smtClean="0"/>
              <a:t>，然后加入到会议室。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6511" y="3149440"/>
            <a:ext cx="7038975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584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4110"/>
            <a:ext cx="12191999" cy="1280890"/>
          </a:xfrm>
        </p:spPr>
        <p:txBody>
          <a:bodyPr/>
          <a:lstStyle/>
          <a:p>
            <a:pPr algn="ctr"/>
            <a:r>
              <a:rPr lang="zh-CN" altLang="en-US" dirty="0" smtClean="0"/>
              <a:t>遇到没声音没图像的问题怎么解决</a:t>
            </a:r>
            <a:endParaRPr lang="zh-CN" alt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285" y="2262997"/>
            <a:ext cx="5816516" cy="377825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1528313" y="1894936"/>
            <a:ext cx="250884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>
                <a:solidFill>
                  <a:srgbClr val="FF0000"/>
                </a:solidFill>
              </a:rPr>
              <a:t>解决方案：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2000" dirty="0" smtClean="0">
                <a:solidFill>
                  <a:srgbClr val="FF0000"/>
                </a:solidFill>
              </a:rPr>
              <a:t>首先查看是否禁掉了麦克风，扬声器和摄像头等设备。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2000" dirty="0">
                <a:solidFill>
                  <a:srgbClr val="FF0000"/>
                </a:solidFill>
              </a:rPr>
              <a:t>如</a:t>
            </a:r>
            <a:r>
              <a:rPr lang="zh-CN" altLang="en-US" sz="2000" dirty="0" smtClean="0">
                <a:solidFill>
                  <a:srgbClr val="FF0000"/>
                </a:solidFill>
              </a:rPr>
              <a:t>果没有禁掉，在配置里，选择</a:t>
            </a:r>
            <a:r>
              <a:rPr lang="en-US" altLang="zh-CN" sz="2000" dirty="0" smtClean="0">
                <a:solidFill>
                  <a:srgbClr val="FF0000"/>
                </a:solidFill>
              </a:rPr>
              <a:t>Devices</a:t>
            </a:r>
            <a:r>
              <a:rPr lang="zh-CN" altLang="en-US" sz="2000" dirty="0" smtClean="0">
                <a:solidFill>
                  <a:srgbClr val="FF0000"/>
                </a:solidFill>
              </a:rPr>
              <a:t>，是否正确选择麦</a:t>
            </a:r>
            <a:r>
              <a:rPr lang="zh-CN" altLang="en-US" sz="2000" dirty="0">
                <a:solidFill>
                  <a:srgbClr val="FF0000"/>
                </a:solidFill>
              </a:rPr>
              <a:t>克</a:t>
            </a:r>
            <a:r>
              <a:rPr lang="zh-CN" altLang="en-US" sz="2000" dirty="0" smtClean="0">
                <a:solidFill>
                  <a:srgbClr val="FF0000"/>
                </a:solidFill>
              </a:rPr>
              <a:t>风，扬声器和摄像头设备。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2000" dirty="0">
                <a:solidFill>
                  <a:srgbClr val="FF0000"/>
                </a:solidFill>
              </a:rPr>
              <a:t>个</a:t>
            </a:r>
            <a:r>
              <a:rPr lang="zh-CN" altLang="en-US" sz="2000" dirty="0" smtClean="0">
                <a:solidFill>
                  <a:srgbClr val="FF0000"/>
                </a:solidFill>
              </a:rPr>
              <a:t>别</a:t>
            </a:r>
            <a:r>
              <a:rPr lang="en-US" altLang="zh-CN" sz="2000" dirty="0" smtClean="0">
                <a:solidFill>
                  <a:srgbClr val="FF0000"/>
                </a:solidFill>
              </a:rPr>
              <a:t>win7</a:t>
            </a:r>
            <a:r>
              <a:rPr lang="zh-CN" altLang="en-US" sz="2000" dirty="0" smtClean="0">
                <a:solidFill>
                  <a:srgbClr val="FF0000"/>
                </a:solidFill>
              </a:rPr>
              <a:t>系统摄像头驱动不正确的，重新安装驱动。</a:t>
            </a:r>
            <a:endParaRPr lang="en-US" altLang="zh-CN" sz="2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95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4110"/>
            <a:ext cx="12191999" cy="1280890"/>
          </a:xfrm>
        </p:spPr>
        <p:txBody>
          <a:bodyPr/>
          <a:lstStyle/>
          <a:p>
            <a:pPr algn="ctr"/>
            <a:r>
              <a:rPr lang="zh-CN" altLang="en-US" dirty="0" smtClean="0"/>
              <a:t>视频会议效果不好怎么解决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0692" y="1745412"/>
            <a:ext cx="8915400" cy="3777622"/>
          </a:xfrm>
        </p:spPr>
        <p:txBody>
          <a:bodyPr/>
          <a:lstStyle/>
          <a:p>
            <a:r>
              <a:rPr lang="zh-CN" altLang="en-US" dirty="0" smtClean="0"/>
              <a:t>带宽。一</a:t>
            </a:r>
            <a:r>
              <a:rPr lang="zh-CN" altLang="en-US" dirty="0"/>
              <a:t>般不应低于</a:t>
            </a:r>
            <a:r>
              <a:rPr lang="en-US" altLang="zh-CN" dirty="0" smtClean="0"/>
              <a:t>200k/s</a:t>
            </a:r>
            <a:r>
              <a:rPr lang="zh-CN" altLang="en-US" dirty="0" smtClean="0"/>
              <a:t>，</a:t>
            </a:r>
            <a:r>
              <a:rPr lang="zh-CN" altLang="en-US" dirty="0"/>
              <a:t>实际上</a:t>
            </a:r>
            <a:r>
              <a:rPr lang="en-US" altLang="zh-CN" dirty="0" smtClean="0"/>
              <a:t>100k/s</a:t>
            </a:r>
            <a:r>
              <a:rPr lang="zh-CN" altLang="en-US" dirty="0" smtClean="0"/>
              <a:t>也</a:t>
            </a:r>
            <a:r>
              <a:rPr lang="zh-CN" altLang="en-US" dirty="0"/>
              <a:t>可以开会，但效果已经很不</a:t>
            </a:r>
            <a:r>
              <a:rPr lang="zh-CN" altLang="en-US" dirty="0" smtClean="0"/>
              <a:t>好。尽可能使用有线网络，保证带宽。</a:t>
            </a:r>
            <a:endParaRPr lang="zh-CN" altLang="en-US" dirty="0"/>
          </a:p>
          <a:p>
            <a:r>
              <a:rPr lang="zh-CN" altLang="en-US" dirty="0"/>
              <a:t>尽</a:t>
            </a:r>
            <a:r>
              <a:rPr lang="zh-CN" altLang="en-US" dirty="0" smtClean="0"/>
              <a:t>量不要离麦克风太远。视</a:t>
            </a:r>
            <a:r>
              <a:rPr lang="zh-CN" altLang="en-US" dirty="0"/>
              <a:t>频会议通常使用全向麦，一般只要在拾音半径以内都不会有问题， 例如</a:t>
            </a:r>
            <a:r>
              <a:rPr lang="en-US" altLang="zh-CN" dirty="0"/>
              <a:t>Chat150</a:t>
            </a:r>
            <a:r>
              <a:rPr lang="zh-CN" altLang="en-US" dirty="0"/>
              <a:t>，其拾音半径为</a:t>
            </a:r>
            <a:r>
              <a:rPr lang="en-US" altLang="zh-CN" dirty="0"/>
              <a:t>3</a:t>
            </a:r>
            <a:r>
              <a:rPr lang="zh-CN" altLang="en-US" dirty="0"/>
              <a:t>米，实际上</a:t>
            </a:r>
            <a:r>
              <a:rPr lang="en-US" altLang="zh-CN" dirty="0"/>
              <a:t>3</a:t>
            </a:r>
            <a:r>
              <a:rPr lang="zh-CN" altLang="en-US" dirty="0"/>
              <a:t>米到</a:t>
            </a:r>
            <a:r>
              <a:rPr lang="en-US" altLang="zh-CN" dirty="0"/>
              <a:t>4</a:t>
            </a:r>
            <a:r>
              <a:rPr lang="zh-CN" altLang="en-US" dirty="0"/>
              <a:t>米之间效果都是比较好的，但超出</a:t>
            </a:r>
            <a:r>
              <a:rPr lang="en-US" altLang="zh-CN" dirty="0"/>
              <a:t>4</a:t>
            </a:r>
            <a:r>
              <a:rPr lang="zh-CN" altLang="en-US" dirty="0"/>
              <a:t>米可能效果就差</a:t>
            </a:r>
            <a:r>
              <a:rPr lang="zh-CN" altLang="en-US" dirty="0" smtClean="0"/>
              <a:t>了。</a:t>
            </a:r>
            <a:endParaRPr lang="en-US" altLang="zh-CN" dirty="0" smtClean="0"/>
          </a:p>
          <a:p>
            <a:r>
              <a:rPr lang="zh-CN" altLang="en-US" dirty="0"/>
              <a:t>笔记</a:t>
            </a:r>
            <a:r>
              <a:rPr lang="zh-CN" altLang="en-US" dirty="0" smtClean="0"/>
              <a:t>本用户尽量使用耳麦。 </a:t>
            </a:r>
            <a:endParaRPr lang="zh-CN" altLang="en-US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24006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70417"/>
            <a:ext cx="12192000" cy="2262781"/>
          </a:xfrm>
        </p:spPr>
        <p:txBody>
          <a:bodyPr/>
          <a:lstStyle/>
          <a:p>
            <a:pPr algn="ctr"/>
            <a:r>
              <a:rPr lang="zh-CN" altLang="en-US" dirty="0" smtClean="0"/>
              <a:t>谢谢大家！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33623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内容：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6996" y="2133600"/>
            <a:ext cx="7717616" cy="3777622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首次下载安装</a:t>
            </a:r>
            <a:endParaRPr lang="en-US" altLang="zh-CN" dirty="0" smtClean="0"/>
          </a:p>
          <a:p>
            <a:r>
              <a:rPr lang="zh-CN" altLang="en-US" dirty="0" smtClean="0"/>
              <a:t>如何搜索用户和公共会议室</a:t>
            </a:r>
            <a:endParaRPr lang="en-US" altLang="zh-CN" dirty="0" smtClean="0"/>
          </a:p>
          <a:p>
            <a:r>
              <a:rPr lang="zh-CN" altLang="en-US" dirty="0" smtClean="0"/>
              <a:t>加入到视频会议的两种方法</a:t>
            </a:r>
            <a:endParaRPr lang="en-US" altLang="zh-CN" dirty="0" smtClean="0"/>
          </a:p>
          <a:p>
            <a:r>
              <a:rPr lang="zh-CN" altLang="en-US" dirty="0"/>
              <a:t>如</a:t>
            </a:r>
            <a:r>
              <a:rPr lang="zh-CN" altLang="en-US" dirty="0" smtClean="0"/>
              <a:t>何得到会议室的链接</a:t>
            </a:r>
            <a:endParaRPr lang="en-US" altLang="zh-CN" dirty="0" smtClean="0"/>
          </a:p>
          <a:p>
            <a:r>
              <a:rPr lang="zh-CN" altLang="en-US" dirty="0" smtClean="0"/>
              <a:t>视频会议中能实现的功能</a:t>
            </a:r>
            <a:endParaRPr lang="en-US" altLang="zh-CN" dirty="0" smtClean="0"/>
          </a:p>
          <a:p>
            <a:r>
              <a:rPr lang="zh-CN" altLang="en-US" dirty="0"/>
              <a:t>公</a:t>
            </a:r>
            <a:r>
              <a:rPr lang="zh-CN" altLang="en-US" dirty="0" smtClean="0"/>
              <a:t>共会议室如何创建</a:t>
            </a:r>
            <a:endParaRPr lang="en-US" altLang="zh-CN" dirty="0" smtClean="0"/>
          </a:p>
          <a:p>
            <a:r>
              <a:rPr lang="zh-CN" altLang="en-US" dirty="0"/>
              <a:t>与</a:t>
            </a:r>
            <a:r>
              <a:rPr lang="en-US" altLang="zh-CN" dirty="0" err="1" smtClean="0"/>
              <a:t>polycom</a:t>
            </a:r>
            <a:r>
              <a:rPr lang="zh-CN" altLang="en-US" dirty="0" smtClean="0"/>
              <a:t>对接</a:t>
            </a:r>
            <a:endParaRPr lang="en-US" altLang="zh-CN" dirty="0" smtClean="0"/>
          </a:p>
          <a:p>
            <a:r>
              <a:rPr lang="zh-CN" altLang="en-US" dirty="0" smtClean="0"/>
              <a:t>如何使用电话线加入会议</a:t>
            </a:r>
            <a:endParaRPr lang="en-US" altLang="zh-CN" dirty="0" smtClean="0"/>
          </a:p>
          <a:p>
            <a:r>
              <a:rPr lang="zh-CN" altLang="en-US" dirty="0" smtClean="0"/>
              <a:t>连</a:t>
            </a:r>
            <a:r>
              <a:rPr lang="zh-CN" altLang="en-US" dirty="0" smtClean="0"/>
              <a:t>接</a:t>
            </a:r>
            <a:r>
              <a:rPr lang="en-US" altLang="zh-CN" dirty="0" smtClean="0"/>
              <a:t>CERN</a:t>
            </a:r>
            <a:r>
              <a:rPr lang="zh-CN" altLang="en-US" dirty="0" smtClean="0"/>
              <a:t>会议</a:t>
            </a:r>
            <a:r>
              <a:rPr lang="zh-CN" altLang="en-US" dirty="0" smtClean="0"/>
              <a:t>室</a:t>
            </a:r>
            <a:endParaRPr lang="en-US" altLang="zh-CN" dirty="0" smtClean="0"/>
          </a:p>
          <a:p>
            <a:r>
              <a:rPr lang="zh-CN" altLang="en-US" dirty="0"/>
              <a:t>常</a:t>
            </a:r>
            <a:r>
              <a:rPr lang="zh-CN" altLang="en-US" dirty="0" smtClean="0"/>
              <a:t>见问题解决方案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0259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4110"/>
            <a:ext cx="12191999" cy="1280890"/>
          </a:xfrm>
        </p:spPr>
        <p:txBody>
          <a:bodyPr/>
          <a:lstStyle/>
          <a:p>
            <a:pPr algn="ctr"/>
            <a:r>
              <a:rPr lang="zh-CN" altLang="en-US" dirty="0" smtClean="0"/>
              <a:t>首次下载安装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95886" y="1515699"/>
            <a:ext cx="838877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6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登陆的门户域名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  <a:hlinkClick r:id="rId2"/>
              </a:rPr>
              <a:t>http://vidyo.ihep.ac.cn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dirty="0"/>
              <a:t>，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在任意浏览器地址栏中输入以上域名：</a:t>
            </a:r>
            <a:endParaRPr lang="en-US" altLang="zh-CN" dirty="0"/>
          </a:p>
          <a:p>
            <a:pPr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zh-CN" altLang="en-US" dirty="0" smtClean="0"/>
              <a:t>（包括</a:t>
            </a:r>
            <a:r>
              <a:rPr lang="en-US" altLang="zh-CN" dirty="0" smtClean="0"/>
              <a:t>windows</a:t>
            </a:r>
            <a:r>
              <a:rPr lang="zh-CN" altLang="en-US" dirty="0" smtClean="0"/>
              <a:t>，</a:t>
            </a:r>
            <a:r>
              <a:rPr lang="en-US" altLang="zh-CN" dirty="0" smtClean="0"/>
              <a:t>mac</a:t>
            </a:r>
            <a:r>
              <a:rPr lang="zh-CN" altLang="en-US" dirty="0" smtClean="0"/>
              <a:t>，</a:t>
            </a:r>
            <a:r>
              <a:rPr lang="en-US" altLang="zh-CN" dirty="0" err="1" smtClean="0"/>
              <a:t>ios</a:t>
            </a:r>
            <a:r>
              <a:rPr lang="zh-CN" altLang="en-US" dirty="0" smtClean="0"/>
              <a:t>系统），</a:t>
            </a:r>
            <a:endParaRPr lang="en-US" altLang="zh-CN" dirty="0"/>
          </a:p>
          <a:p>
            <a:pPr lvl="0"/>
            <a:r>
              <a:rPr lang="en-US" altLang="zh-CN" dirty="0" smtClean="0"/>
              <a:t>android</a:t>
            </a:r>
            <a:r>
              <a:rPr lang="zh-CN" altLang="en-US" dirty="0" smtClean="0"/>
              <a:t>客户端下载：</a:t>
            </a:r>
            <a:r>
              <a:rPr lang="en-US" altLang="zh-CN" dirty="0" smtClean="0">
                <a:hlinkClick r:id="rId3"/>
              </a:rPr>
              <a:t>vidyoguide.ihep.ac.cn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图片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5" y="2620246"/>
            <a:ext cx="526732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293" y="5611338"/>
            <a:ext cx="437812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6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zh-CN" dirty="0"/>
              <a:t>按照提示选择下载客户端插件并安装。</a:t>
            </a: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37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4110"/>
            <a:ext cx="12191999" cy="1280890"/>
          </a:xfrm>
        </p:spPr>
        <p:txBody>
          <a:bodyPr/>
          <a:lstStyle/>
          <a:p>
            <a:pPr algn="ctr"/>
            <a:r>
              <a:rPr lang="zh-CN" altLang="en-US" dirty="0" smtClean="0"/>
              <a:t>如何登陆到</a:t>
            </a:r>
            <a:r>
              <a:rPr lang="en-US" altLang="zh-CN" dirty="0" err="1" smtClean="0"/>
              <a:t>vidyo</a:t>
            </a:r>
            <a:r>
              <a:rPr lang="zh-CN" altLang="en-US" dirty="0" smtClean="0"/>
              <a:t>客户端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717" y="2389427"/>
            <a:ext cx="4692162" cy="4351338"/>
          </a:xfrm>
        </p:spPr>
        <p:txBody>
          <a:bodyPr/>
          <a:lstStyle/>
          <a:p>
            <a:r>
              <a:rPr lang="en-US" altLang="zh-CN" dirty="0" err="1" smtClean="0"/>
              <a:t>vidyoPortal</a:t>
            </a:r>
            <a:r>
              <a:rPr lang="en-US" altLang="zh-CN" dirty="0"/>
              <a:t>: vidyo.ihep.ac.cn</a:t>
            </a:r>
            <a:endParaRPr lang="zh-CN" altLang="zh-CN" dirty="0"/>
          </a:p>
          <a:p>
            <a:r>
              <a:rPr lang="zh-CN" altLang="zh-CN" dirty="0" smtClean="0"/>
              <a:t>使</a:t>
            </a:r>
            <a:r>
              <a:rPr lang="zh-CN" altLang="zh-CN" dirty="0"/>
              <a:t>用统一认证的用户名（</a:t>
            </a:r>
            <a:r>
              <a:rPr lang="zh-CN" altLang="zh-CN" dirty="0" smtClean="0"/>
              <a:t>邮</a:t>
            </a:r>
            <a:r>
              <a:rPr lang="zh-CN" altLang="en-US" dirty="0" smtClean="0"/>
              <a:t>箱</a:t>
            </a:r>
            <a:r>
              <a:rPr lang="zh-CN" altLang="zh-CN" dirty="0" smtClean="0"/>
              <a:t>账</a:t>
            </a:r>
            <a:r>
              <a:rPr lang="zh-CN" altLang="zh-CN" dirty="0"/>
              <a:t>号）和密码进行登录</a:t>
            </a:r>
          </a:p>
          <a:p>
            <a:r>
              <a:rPr lang="zh-CN" altLang="zh-CN" dirty="0"/>
              <a:t>例如 邮箱账号：</a:t>
            </a:r>
            <a:r>
              <a:rPr lang="en-US" altLang="zh-CN" u="sng" dirty="0">
                <a:hlinkClick r:id="rId2"/>
              </a:rPr>
              <a:t>huhao@ihep.ac.cn</a:t>
            </a:r>
            <a:endParaRPr lang="zh-CN" altLang="en-US" dirty="0"/>
          </a:p>
        </p:txBody>
      </p:sp>
      <p:pic>
        <p:nvPicPr>
          <p:cNvPr id="5" name="Picture 4" descr="C:\Users\Administrator\AppData\Roaming\Tencent\Users\8415480\QQ\WinTemp\RichOle\WO23S(7CG0%2XT7X0O[E2$V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2210" y="1690688"/>
            <a:ext cx="5343525" cy="38957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ight Arrow 3"/>
          <p:cNvSpPr/>
          <p:nvPr/>
        </p:nvSpPr>
        <p:spPr>
          <a:xfrm>
            <a:off x="5774361" y="3209026"/>
            <a:ext cx="644106" cy="163902"/>
          </a:xfrm>
          <a:prstGeom prst="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415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4110"/>
            <a:ext cx="12191999" cy="1280890"/>
          </a:xfrm>
        </p:spPr>
        <p:txBody>
          <a:bodyPr/>
          <a:lstStyle/>
          <a:p>
            <a:pPr algn="ctr"/>
            <a:r>
              <a:rPr lang="zh-CN" altLang="en-US" dirty="0" smtClean="0"/>
              <a:t>如何搜索用户和公共会议室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9560" y="1742357"/>
            <a:ext cx="3181636" cy="4503528"/>
          </a:xfrm>
        </p:spPr>
        <p:txBody>
          <a:bodyPr/>
          <a:lstStyle/>
          <a:p>
            <a:r>
              <a:rPr lang="zh-CN" altLang="en-US" dirty="0" smtClean="0"/>
              <a:t>在搜索栏里搜索</a:t>
            </a:r>
            <a:r>
              <a:rPr lang="zh-CN" altLang="en-US" dirty="0"/>
              <a:t>个人</a:t>
            </a:r>
            <a:r>
              <a:rPr lang="zh-CN" altLang="en-US" dirty="0" smtClean="0"/>
              <a:t>用户名或者公共会议室的名称</a:t>
            </a:r>
            <a:r>
              <a:rPr lang="zh-CN" altLang="en-US" dirty="0"/>
              <a:t>。</a:t>
            </a:r>
            <a:endParaRPr lang="en-US" altLang="zh-CN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0923" y="1690688"/>
            <a:ext cx="2173898" cy="40717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4546" y="1690688"/>
            <a:ext cx="2206870" cy="4071758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 flipV="1">
            <a:off x="5520901" y="1966823"/>
            <a:ext cx="905773" cy="715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5973787" y="2682815"/>
            <a:ext cx="1397480" cy="33643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100" dirty="0" smtClean="0"/>
              <a:t>搜索栏</a:t>
            </a:r>
            <a:endParaRPr lang="zh-CN" altLang="en-US" sz="1100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6879007" y="2005102"/>
            <a:ext cx="815750" cy="6777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Brace 13"/>
          <p:cNvSpPr/>
          <p:nvPr/>
        </p:nvSpPr>
        <p:spPr>
          <a:xfrm>
            <a:off x="8289980" y="2147977"/>
            <a:ext cx="138023" cy="176842"/>
          </a:xfrm>
          <a:prstGeom prst="rightBrac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8467648" y="2236398"/>
            <a:ext cx="1253768" cy="5846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9231766" y="2821033"/>
            <a:ext cx="2580483" cy="605287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100" dirty="0" smtClean="0"/>
              <a:t>有管理权限的公共会议室</a:t>
            </a:r>
            <a:endParaRPr lang="zh-CN" altLang="en-US" sz="1100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8367614" y="2510287"/>
            <a:ext cx="1044363" cy="1686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9217699" y="3933047"/>
            <a:ext cx="2594550" cy="549012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100" dirty="0"/>
              <a:t>个</a:t>
            </a:r>
            <a:r>
              <a:rPr lang="zh-CN" altLang="en-US" sz="1100" dirty="0" smtClean="0"/>
              <a:t>人会议室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03409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55" y="624110"/>
            <a:ext cx="12010845" cy="1280890"/>
          </a:xfrm>
        </p:spPr>
        <p:txBody>
          <a:bodyPr/>
          <a:lstStyle/>
          <a:p>
            <a:pPr algn="ctr"/>
            <a:r>
              <a:rPr lang="zh-CN" altLang="en-US" dirty="0" smtClean="0"/>
              <a:t>加入到视频会议的两种方法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2931543" cy="4351338"/>
          </a:xfrm>
        </p:spPr>
        <p:txBody>
          <a:bodyPr/>
          <a:lstStyle/>
          <a:p>
            <a:pPr>
              <a:buAutoNum type="arabicPeriod"/>
            </a:pPr>
            <a:r>
              <a:rPr lang="zh-CN" altLang="en-US" dirty="0" smtClean="0"/>
              <a:t>高能所统一认证用户：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使用统一认证邮箱地址和密码登录到客户端。通过搜索栏找到会议室，加入到会议室中。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1103" y="1825625"/>
            <a:ext cx="5264988" cy="48859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029864" y="3191774"/>
            <a:ext cx="672861" cy="310551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6547449" y="3424687"/>
            <a:ext cx="1259457" cy="7332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108166" y="4001293"/>
            <a:ext cx="3105509" cy="70561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参会</a:t>
            </a:r>
            <a:r>
              <a:rPr lang="zh-CN" altLang="en-US" sz="1400" dirty="0" smtClean="0"/>
              <a:t>前关闭摄像头和话筒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1660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3902" y="365125"/>
            <a:ext cx="12028098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r>
              <a:rPr lang="zh-CN" altLang="en-US" sz="3600" dirty="0">
                <a:solidFill>
                  <a:schemeClr val="accent2">
                    <a:lumMod val="75000"/>
                  </a:schemeClr>
                </a:solidFill>
              </a:rPr>
              <a:t>加入到视频会议的两种方法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1825625"/>
            <a:ext cx="2767642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buClr>
                <a:schemeClr val="accent1"/>
              </a:buClr>
              <a:buFont typeface="Wingdings 3" charset="2"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</a:t>
            </a:r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非高能所统一认证用户：</a:t>
            </a:r>
            <a:endParaRPr lang="en-US" altLang="zh-CN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defTabSz="457200">
              <a:buClr>
                <a:schemeClr val="accent1"/>
              </a:buClr>
              <a:buFont typeface="Wingdings 3" charset="2"/>
              <a:buNone/>
            </a:pPr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通过会议组织者提</a:t>
            </a: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供的会议室链接加入到视频会议中</a:t>
            </a:r>
            <a:endParaRPr lang="en-US" altLang="zh-CN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sz="1800" dirty="0" smtClean="0">
                <a:solidFill>
                  <a:srgbClr val="FF0000"/>
                </a:solidFill>
              </a:rPr>
              <a:t>注：如果已经下载和安装过的用户仍然出现下载提示页面，说明</a:t>
            </a:r>
            <a:r>
              <a:rPr lang="en-US" altLang="zh-CN" sz="1800" dirty="0" err="1" smtClean="0">
                <a:solidFill>
                  <a:srgbClr val="FF0000"/>
                </a:solidFill>
              </a:rPr>
              <a:t>vidyo</a:t>
            </a:r>
            <a:r>
              <a:rPr lang="zh-CN" altLang="en-US" sz="1800" dirty="0" smtClean="0">
                <a:solidFill>
                  <a:srgbClr val="FF0000"/>
                </a:solidFill>
              </a:rPr>
              <a:t>客户端没有启动。</a:t>
            </a:r>
            <a:endParaRPr lang="en-US" altLang="zh-CN" sz="1800" dirty="0" smtClean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CN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9313847" y="5527739"/>
            <a:ext cx="819504" cy="4243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3097" y="1038006"/>
            <a:ext cx="5838825" cy="5476875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>
            <a:off x="6266243" y="4182257"/>
            <a:ext cx="171626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685760" y="3879614"/>
            <a:ext cx="2580483" cy="605287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50" dirty="0"/>
              <a:t>昵称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276855" y="5543622"/>
            <a:ext cx="856496" cy="42086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6790544" y="5903751"/>
            <a:ext cx="2483937" cy="287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192906" y="5903751"/>
            <a:ext cx="3566192" cy="605287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50" dirty="0"/>
              <a:t>加</a:t>
            </a:r>
            <a:r>
              <a:rPr lang="zh-CN" altLang="en-US" sz="1050" dirty="0" smtClean="0"/>
              <a:t>入会议前设置摄像头和话筒是否开启</a:t>
            </a:r>
            <a:endParaRPr lang="zh-CN" altLang="en-US" sz="1050" dirty="0"/>
          </a:p>
        </p:txBody>
      </p:sp>
      <p:sp>
        <p:nvSpPr>
          <p:cNvPr id="25" name="Oval 24"/>
          <p:cNvSpPr/>
          <p:nvPr/>
        </p:nvSpPr>
        <p:spPr>
          <a:xfrm>
            <a:off x="3605842" y="5131351"/>
            <a:ext cx="2977015" cy="605287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050" dirty="0"/>
              <a:t>加</a:t>
            </a:r>
            <a:r>
              <a:rPr lang="zh-CN" altLang="en-US" sz="1050" dirty="0" smtClean="0"/>
              <a:t>入会议前，设置屏幕是否共享</a:t>
            </a:r>
            <a:endParaRPr lang="zh-CN" altLang="en-US" sz="105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6582857" y="5433994"/>
            <a:ext cx="1227018" cy="25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736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9340"/>
            <a:ext cx="12191999" cy="1280890"/>
          </a:xfrm>
        </p:spPr>
        <p:txBody>
          <a:bodyPr/>
          <a:lstStyle/>
          <a:p>
            <a:pPr algn="ctr"/>
            <a:r>
              <a:rPr lang="zh-CN" altLang="en-US" dirty="0" smtClean="0"/>
              <a:t>如何得到会议室链接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8333" y="1033179"/>
            <a:ext cx="9570880" cy="4247314"/>
          </a:xfrm>
        </p:spPr>
        <p:txBody>
          <a:bodyPr/>
          <a:lstStyle/>
          <a:p>
            <a:r>
              <a:rPr lang="zh-CN" altLang="en-US" dirty="0" smtClean="0"/>
              <a:t>非统一认证用户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 smtClean="0"/>
              <a:t>从管理员或者会议组织者获</a:t>
            </a:r>
            <a:r>
              <a:rPr lang="zh-CN" altLang="en-US" dirty="0" smtClean="0"/>
              <a:t>取</a:t>
            </a:r>
            <a:endParaRPr lang="en-US" altLang="zh-CN" dirty="0" smtClean="0"/>
          </a:p>
          <a:p>
            <a:r>
              <a:rPr lang="zh-CN" altLang="en-US" dirty="0" smtClean="0"/>
              <a:t>统一认证用户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zh-CN" altLang="en-US" dirty="0" smtClean="0"/>
              <a:t>是</a:t>
            </a:r>
            <a:r>
              <a:rPr lang="zh-CN" altLang="en-US" dirty="0" smtClean="0"/>
              <a:t>此会议室所有者可以通过客户端获取，如果不是，只能从</a:t>
            </a:r>
            <a:r>
              <a:rPr lang="zh-CN" altLang="en-US" dirty="0"/>
              <a:t>管理员或者会议组织者获取，或者从</a:t>
            </a:r>
            <a:r>
              <a:rPr lang="en-US" altLang="zh-CN" dirty="0" smtClean="0"/>
              <a:t>vidyoguide.ihep.ac.cn</a:t>
            </a:r>
            <a:r>
              <a:rPr lang="zh-CN" altLang="en-US" dirty="0"/>
              <a:t>查</a:t>
            </a:r>
            <a:r>
              <a:rPr lang="zh-CN" altLang="en-US" dirty="0" smtClean="0"/>
              <a:t>找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419627" y="3178838"/>
            <a:ext cx="5274310" cy="498221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6854040" y="4753441"/>
            <a:ext cx="603849" cy="250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096" y="2827366"/>
            <a:ext cx="3142615" cy="568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31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4110"/>
            <a:ext cx="12191999" cy="1280890"/>
          </a:xfrm>
        </p:spPr>
        <p:txBody>
          <a:bodyPr/>
          <a:lstStyle/>
          <a:p>
            <a:pPr algn="ctr"/>
            <a:r>
              <a:rPr lang="zh-CN" altLang="en-US" dirty="0" smtClean="0"/>
              <a:t>公共会议室如何创建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5363" y="2055962"/>
            <a:ext cx="8915400" cy="377762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zh-CN" altLang="en-US" sz="2400" dirty="0"/>
              <a:t>在</a:t>
            </a:r>
            <a:r>
              <a:rPr lang="en-US" altLang="zh-CN" sz="2400" dirty="0" smtClean="0"/>
              <a:t>vidyoguide.ihep.ac.cn</a:t>
            </a:r>
            <a:r>
              <a:rPr lang="zh-CN" altLang="en-US" sz="2400" dirty="0" smtClean="0"/>
              <a:t>页面上</a:t>
            </a:r>
            <a:r>
              <a:rPr lang="zh-CN" altLang="en-US" sz="2400" dirty="0"/>
              <a:t>找到</a:t>
            </a:r>
            <a:r>
              <a:rPr lang="zh-CN" altLang="en-US" sz="2400" dirty="0" smtClean="0"/>
              <a:t>“</a:t>
            </a:r>
            <a:r>
              <a:rPr lang="en-US" altLang="zh-CN" sz="2400" dirty="0" smtClean="0">
                <a:hlinkClick r:id="rId2" action="ppaction://hlinkfile"/>
              </a:rPr>
              <a:t>Apply </a:t>
            </a:r>
            <a:r>
              <a:rPr lang="en-US" altLang="zh-CN" sz="2400" dirty="0">
                <a:hlinkClick r:id="rId2" action="ppaction://hlinkfile"/>
              </a:rPr>
              <a:t>for </a:t>
            </a:r>
            <a:r>
              <a:rPr lang="en-US" altLang="zh-CN" sz="2400" dirty="0" err="1">
                <a:hlinkClick r:id="rId2" action="ppaction://hlinkfile"/>
              </a:rPr>
              <a:t>Vidyo</a:t>
            </a:r>
            <a:r>
              <a:rPr lang="en-US" altLang="zh-CN" sz="2400" dirty="0">
                <a:hlinkClick r:id="rId2" action="ppaction://hlinkfile"/>
              </a:rPr>
              <a:t> Meeting Rooms</a:t>
            </a:r>
            <a:r>
              <a:rPr lang="zh-CN" altLang="en-US" sz="2400" dirty="0" smtClean="0"/>
              <a:t>”页面，填写信息申请；</a:t>
            </a:r>
            <a:endParaRPr lang="en-US" altLang="zh-CN" sz="2400" dirty="0" smtClean="0"/>
          </a:p>
          <a:p>
            <a:pPr>
              <a:buFont typeface="+mj-lt"/>
              <a:buAutoNum type="arabicPeriod"/>
            </a:pPr>
            <a:r>
              <a:rPr lang="zh-CN" altLang="en-US" sz="2400" smtClean="0"/>
              <a:t>在</a:t>
            </a:r>
            <a:r>
              <a:rPr lang="zh-CN" altLang="en-US" sz="2400" dirty="0" smtClean="0"/>
              <a:t>开发中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在</a:t>
            </a:r>
            <a:r>
              <a:rPr lang="en-US" altLang="zh-CN" sz="2400" dirty="0" err="1" smtClean="0"/>
              <a:t>Indico</a:t>
            </a:r>
            <a:r>
              <a:rPr lang="zh-CN" altLang="en-US" sz="2400" dirty="0"/>
              <a:t>中</a:t>
            </a:r>
            <a:r>
              <a:rPr lang="zh-CN" altLang="en-US" sz="2400" dirty="0" smtClean="0"/>
              <a:t>申请并创建公共会议室；</a:t>
            </a:r>
            <a:endParaRPr lang="en-US" altLang="zh-CN" sz="2400" dirty="0" smtClean="0"/>
          </a:p>
        </p:txBody>
      </p:sp>
    </p:spTree>
    <p:extLst>
      <p:ext uri="{BB962C8B-B14F-4D97-AF65-F5344CB8AC3E}">
        <p14:creationId xmlns:p14="http://schemas.microsoft.com/office/powerpoint/2010/main" val="361264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30989</TotalTime>
  <Words>1300</Words>
  <Application>Microsoft Office PowerPoint</Application>
  <PresentationFormat>Widescreen</PresentationFormat>
  <Paragraphs>115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微软雅黑</vt:lpstr>
      <vt:lpstr>宋体</vt:lpstr>
      <vt:lpstr>幼圆</vt:lpstr>
      <vt:lpstr>Arial</vt:lpstr>
      <vt:lpstr>Calibri</vt:lpstr>
      <vt:lpstr>Century Gothic</vt:lpstr>
      <vt:lpstr>Times New Roman</vt:lpstr>
      <vt:lpstr>Wingdings 3</vt:lpstr>
      <vt:lpstr>Wisp</vt:lpstr>
      <vt:lpstr>Vidyo视频会议系统介绍</vt:lpstr>
      <vt:lpstr>内容：</vt:lpstr>
      <vt:lpstr>首次下载安装</vt:lpstr>
      <vt:lpstr>如何登陆到vidyo客户端</vt:lpstr>
      <vt:lpstr>如何搜索用户和公共会议室</vt:lpstr>
      <vt:lpstr>加入到视频会议的两种方法</vt:lpstr>
      <vt:lpstr>PowerPoint Presentation</vt:lpstr>
      <vt:lpstr>如何得到会议室链接</vt:lpstr>
      <vt:lpstr>公共会议室如何创建</vt:lpstr>
      <vt:lpstr>视频会议中能实现的功能</vt:lpstr>
      <vt:lpstr>PowerPoint Presentation</vt:lpstr>
      <vt:lpstr>PowerPoint Presentation</vt:lpstr>
      <vt:lpstr>Vidyo呼叫Polycom/MCU设备</vt:lpstr>
      <vt:lpstr>Polycom呼叫Vidyo</vt:lpstr>
      <vt:lpstr>电话接入Vidyo会议室</vt:lpstr>
      <vt:lpstr>连接CERN的Vidyo会议室</vt:lpstr>
      <vt:lpstr>遇到没声音没图像的问题怎么解决</vt:lpstr>
      <vt:lpstr>视频会议效果不好怎么解决</vt:lpstr>
      <vt:lpstr>谢谢大家！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Vidyo使用简介</dc:title>
  <dc:creator>dell</dc:creator>
  <cp:lastModifiedBy>dell</cp:lastModifiedBy>
  <cp:revision>202</cp:revision>
  <dcterms:created xsi:type="dcterms:W3CDTF">2015-06-09T01:34:31Z</dcterms:created>
  <dcterms:modified xsi:type="dcterms:W3CDTF">2015-10-13T05:32:25Z</dcterms:modified>
</cp:coreProperties>
</file>