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4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8" Type="http://schemas.openxmlformats.org/officeDocument/2006/relationships/image" Target="../media/image15.wmf"/><Relationship Id="rId3" Type="http://schemas.openxmlformats.org/officeDocument/2006/relationships/image" Target="../media/image10.wmf"/><Relationship Id="rId7" Type="http://schemas.openxmlformats.org/officeDocument/2006/relationships/image" Target="../media/image14.wmf"/><Relationship Id="rId2" Type="http://schemas.openxmlformats.org/officeDocument/2006/relationships/image" Target="../media/image9.wmf"/><Relationship Id="rId1" Type="http://schemas.openxmlformats.org/officeDocument/2006/relationships/image" Target="../media/image8.wmf"/><Relationship Id="rId6" Type="http://schemas.openxmlformats.org/officeDocument/2006/relationships/image" Target="../media/image13.wmf"/><Relationship Id="rId5" Type="http://schemas.openxmlformats.org/officeDocument/2006/relationships/image" Target="../media/image12.wmf"/><Relationship Id="rId4" Type="http://schemas.openxmlformats.org/officeDocument/2006/relationships/image" Target="../media/image11.wmf"/><Relationship Id="rId9" Type="http://schemas.openxmlformats.org/officeDocument/2006/relationships/image" Target="../media/image16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9.wmf"/><Relationship Id="rId2" Type="http://schemas.openxmlformats.org/officeDocument/2006/relationships/image" Target="../media/image18.wmf"/><Relationship Id="rId1" Type="http://schemas.openxmlformats.org/officeDocument/2006/relationships/image" Target="../media/image17.wmf"/><Relationship Id="rId5" Type="http://schemas.openxmlformats.org/officeDocument/2006/relationships/image" Target="../media/image21.wmf"/><Relationship Id="rId4" Type="http://schemas.openxmlformats.org/officeDocument/2006/relationships/image" Target="../media/image20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24.wmf"/><Relationship Id="rId2" Type="http://schemas.openxmlformats.org/officeDocument/2006/relationships/image" Target="../media/image23.wmf"/><Relationship Id="rId1" Type="http://schemas.openxmlformats.org/officeDocument/2006/relationships/image" Target="../media/image22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28.wmf"/><Relationship Id="rId2" Type="http://schemas.openxmlformats.org/officeDocument/2006/relationships/image" Target="../media/image27.wmf"/><Relationship Id="rId1" Type="http://schemas.openxmlformats.org/officeDocument/2006/relationships/image" Target="../media/image26.wmf"/><Relationship Id="rId4" Type="http://schemas.openxmlformats.org/officeDocument/2006/relationships/image" Target="../media/image29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31.wmf"/><Relationship Id="rId1" Type="http://schemas.openxmlformats.org/officeDocument/2006/relationships/image" Target="../media/image30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2015-10-16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2015-10-16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2015-10-16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2015-10-16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2015-10-16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2015-10-16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2015-10-16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2015-10-16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2015-10-16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2015-10-16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2015-10-16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t>2015-10-16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5" Type="http://schemas.openxmlformats.org/officeDocument/2006/relationships/oleObject" Target="../embeddings/oleObject2.bin"/><Relationship Id="rId10" Type="http://schemas.openxmlformats.org/officeDocument/2006/relationships/image" Target="../media/image4.wmf"/><Relationship Id="rId4" Type="http://schemas.openxmlformats.org/officeDocument/2006/relationships/image" Target="../media/image1.wmf"/><Relationship Id="rId9" Type="http://schemas.openxmlformats.org/officeDocument/2006/relationships/oleObject" Target="../embeddings/oleObject4.bin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wmf"/><Relationship Id="rId3" Type="http://schemas.openxmlformats.org/officeDocument/2006/relationships/oleObject" Target="../embeddings/oleObject5.bin"/><Relationship Id="rId7" Type="http://schemas.openxmlformats.org/officeDocument/2006/relationships/oleObject" Target="../embeddings/oleObject7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6.wmf"/><Relationship Id="rId5" Type="http://schemas.openxmlformats.org/officeDocument/2006/relationships/oleObject" Target="../embeddings/oleObject6.bin"/><Relationship Id="rId4" Type="http://schemas.openxmlformats.org/officeDocument/2006/relationships/image" Target="../media/image5.w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wmf"/><Relationship Id="rId13" Type="http://schemas.openxmlformats.org/officeDocument/2006/relationships/oleObject" Target="../embeddings/oleObject13.bin"/><Relationship Id="rId18" Type="http://schemas.openxmlformats.org/officeDocument/2006/relationships/image" Target="../media/image15.wmf"/><Relationship Id="rId3" Type="http://schemas.openxmlformats.org/officeDocument/2006/relationships/oleObject" Target="../embeddings/oleObject8.bin"/><Relationship Id="rId7" Type="http://schemas.openxmlformats.org/officeDocument/2006/relationships/oleObject" Target="../embeddings/oleObject10.bin"/><Relationship Id="rId12" Type="http://schemas.openxmlformats.org/officeDocument/2006/relationships/image" Target="../media/image12.wmf"/><Relationship Id="rId17" Type="http://schemas.openxmlformats.org/officeDocument/2006/relationships/oleObject" Target="../embeddings/oleObject15.bin"/><Relationship Id="rId2" Type="http://schemas.openxmlformats.org/officeDocument/2006/relationships/slideLayout" Target="../slideLayouts/slideLayout6.xml"/><Relationship Id="rId16" Type="http://schemas.openxmlformats.org/officeDocument/2006/relationships/image" Target="../media/image14.wmf"/><Relationship Id="rId20" Type="http://schemas.openxmlformats.org/officeDocument/2006/relationships/image" Target="../media/image16.wmf"/><Relationship Id="rId1" Type="http://schemas.openxmlformats.org/officeDocument/2006/relationships/vmlDrawing" Target="../drawings/vmlDrawing3.vml"/><Relationship Id="rId6" Type="http://schemas.openxmlformats.org/officeDocument/2006/relationships/image" Target="../media/image9.wmf"/><Relationship Id="rId11" Type="http://schemas.openxmlformats.org/officeDocument/2006/relationships/oleObject" Target="../embeddings/oleObject12.bin"/><Relationship Id="rId5" Type="http://schemas.openxmlformats.org/officeDocument/2006/relationships/oleObject" Target="../embeddings/oleObject9.bin"/><Relationship Id="rId15" Type="http://schemas.openxmlformats.org/officeDocument/2006/relationships/oleObject" Target="../embeddings/oleObject14.bin"/><Relationship Id="rId10" Type="http://schemas.openxmlformats.org/officeDocument/2006/relationships/image" Target="../media/image11.wmf"/><Relationship Id="rId19" Type="http://schemas.openxmlformats.org/officeDocument/2006/relationships/oleObject" Target="../embeddings/oleObject16.bin"/><Relationship Id="rId4" Type="http://schemas.openxmlformats.org/officeDocument/2006/relationships/image" Target="../media/image8.wmf"/><Relationship Id="rId9" Type="http://schemas.openxmlformats.org/officeDocument/2006/relationships/oleObject" Target="../embeddings/oleObject11.bin"/><Relationship Id="rId14" Type="http://schemas.openxmlformats.org/officeDocument/2006/relationships/image" Target="../media/image13.w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wmf"/><Relationship Id="rId3" Type="http://schemas.openxmlformats.org/officeDocument/2006/relationships/oleObject" Target="../embeddings/oleObject17.bin"/><Relationship Id="rId7" Type="http://schemas.openxmlformats.org/officeDocument/2006/relationships/oleObject" Target="../embeddings/oleObject19.bin"/><Relationship Id="rId12" Type="http://schemas.openxmlformats.org/officeDocument/2006/relationships/image" Target="../media/image21.wmf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8.wmf"/><Relationship Id="rId11" Type="http://schemas.openxmlformats.org/officeDocument/2006/relationships/oleObject" Target="../embeddings/oleObject21.bin"/><Relationship Id="rId5" Type="http://schemas.openxmlformats.org/officeDocument/2006/relationships/oleObject" Target="../embeddings/oleObject18.bin"/><Relationship Id="rId10" Type="http://schemas.openxmlformats.org/officeDocument/2006/relationships/image" Target="../media/image20.wmf"/><Relationship Id="rId4" Type="http://schemas.openxmlformats.org/officeDocument/2006/relationships/image" Target="../media/image17.wmf"/><Relationship Id="rId9" Type="http://schemas.openxmlformats.org/officeDocument/2006/relationships/oleObject" Target="../embeddings/oleObject20.bin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4.bin"/><Relationship Id="rId3" Type="http://schemas.openxmlformats.org/officeDocument/2006/relationships/oleObject" Target="../embeddings/oleObject22.bin"/><Relationship Id="rId7" Type="http://schemas.openxmlformats.org/officeDocument/2006/relationships/image" Target="../media/image25.emf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23.wmf"/><Relationship Id="rId5" Type="http://schemas.openxmlformats.org/officeDocument/2006/relationships/oleObject" Target="../embeddings/oleObject23.bin"/><Relationship Id="rId4" Type="http://schemas.openxmlformats.org/officeDocument/2006/relationships/image" Target="../media/image22.wmf"/><Relationship Id="rId9" Type="http://schemas.openxmlformats.org/officeDocument/2006/relationships/image" Target="../media/image24.w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.wmf"/><Relationship Id="rId3" Type="http://schemas.openxmlformats.org/officeDocument/2006/relationships/oleObject" Target="../embeddings/oleObject25.bin"/><Relationship Id="rId7" Type="http://schemas.openxmlformats.org/officeDocument/2006/relationships/oleObject" Target="../embeddings/oleObject27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27.wmf"/><Relationship Id="rId5" Type="http://schemas.openxmlformats.org/officeDocument/2006/relationships/oleObject" Target="../embeddings/oleObject26.bin"/><Relationship Id="rId10" Type="http://schemas.openxmlformats.org/officeDocument/2006/relationships/image" Target="../media/image29.wmf"/><Relationship Id="rId4" Type="http://schemas.openxmlformats.org/officeDocument/2006/relationships/image" Target="../media/image26.wmf"/><Relationship Id="rId9" Type="http://schemas.openxmlformats.org/officeDocument/2006/relationships/oleObject" Target="../embeddings/oleObject28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9.bin"/><Relationship Id="rId7" Type="http://schemas.openxmlformats.org/officeDocument/2006/relationships/hyperlink" Target="https://inspirehep.net/record/1298149/files/Photon%202013_070.pdf" TargetMode="Externa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31.wmf"/><Relationship Id="rId5" Type="http://schemas.openxmlformats.org/officeDocument/2006/relationships/oleObject" Target="../embeddings/oleObject30.bin"/><Relationship Id="rId4" Type="http://schemas.openxmlformats.org/officeDocument/2006/relationships/image" Target="../media/image30.w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 dirty="0" smtClean="0"/>
              <a:t>CEPC parameter choice with crab waist scheme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475656" y="4077072"/>
            <a:ext cx="6400800" cy="1752600"/>
          </a:xfrm>
        </p:spPr>
        <p:txBody>
          <a:bodyPr/>
          <a:lstStyle/>
          <a:p>
            <a:r>
              <a:rPr lang="en-US" altLang="zh-CN" dirty="0" smtClean="0"/>
              <a:t>Dou Wang, </a:t>
            </a:r>
            <a:r>
              <a:rPr lang="en-US" altLang="zh-CN" dirty="0" err="1" smtClean="0"/>
              <a:t>Jie</a:t>
            </a:r>
            <a:r>
              <a:rPr lang="en-US" altLang="zh-CN" dirty="0" smtClean="0"/>
              <a:t> Gao, Yuan Zhang, Ming Xiao, </a:t>
            </a:r>
            <a:r>
              <a:rPr lang="en-US" altLang="zh-CN" dirty="0" err="1" smtClean="0"/>
              <a:t>Zhe</a:t>
            </a:r>
            <a:r>
              <a:rPr lang="en-US" altLang="zh-CN" dirty="0" smtClean="0"/>
              <a:t> </a:t>
            </a:r>
            <a:r>
              <a:rPr lang="en-US" altLang="zh-CN" dirty="0" err="1" smtClean="0"/>
              <a:t>Duan</a:t>
            </a:r>
            <a:r>
              <a:rPr lang="en-US" altLang="zh-CN" smtClean="0"/>
              <a:t>, Feng </a:t>
            </a:r>
            <a:r>
              <a:rPr lang="en-US" altLang="zh-CN" dirty="0" smtClean="0"/>
              <a:t>Su, Bai </a:t>
            </a:r>
            <a:r>
              <a:rPr lang="en-US" altLang="zh-CN" dirty="0" err="1" smtClean="0"/>
              <a:t>Sha</a:t>
            </a:r>
            <a:r>
              <a:rPr lang="en-US" altLang="zh-CN" dirty="0" smtClean="0"/>
              <a:t>, </a:t>
            </a:r>
            <a:r>
              <a:rPr lang="en-US" altLang="zh-CN" dirty="0" err="1" smtClean="0"/>
              <a:t>Yiwei</a:t>
            </a:r>
            <a:r>
              <a:rPr lang="en-US" altLang="zh-CN" dirty="0" smtClean="0"/>
              <a:t> Wang, </a:t>
            </a:r>
            <a:r>
              <a:rPr lang="en-US" altLang="zh-CN" dirty="0" err="1" smtClean="0"/>
              <a:t>Tianjian</a:t>
            </a:r>
            <a:r>
              <a:rPr lang="en-US" altLang="zh-CN" dirty="0" smtClean="0"/>
              <a:t> </a:t>
            </a:r>
            <a:r>
              <a:rPr lang="en-US" altLang="zh-CN" dirty="0" err="1" smtClean="0"/>
              <a:t>Bian</a:t>
            </a:r>
            <a:endParaRPr lang="zh-CN" altLang="en-US" dirty="0"/>
          </a:p>
        </p:txBody>
      </p:sp>
      <p:sp>
        <p:nvSpPr>
          <p:cNvPr id="4" name="矩形 3"/>
          <p:cNvSpPr/>
          <p:nvPr/>
        </p:nvSpPr>
        <p:spPr>
          <a:xfrm>
            <a:off x="3153536" y="6309320"/>
            <a:ext cx="284379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/>
              <a:t>CEPC AP meeting, 20151016</a:t>
            </a:r>
          </a:p>
        </p:txBody>
      </p:sp>
    </p:spTree>
    <p:extLst>
      <p:ext uri="{BB962C8B-B14F-4D97-AF65-F5344CB8AC3E}">
        <p14:creationId xmlns:p14="http://schemas.microsoft.com/office/powerpoint/2010/main" val="13555417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summary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altLang="zh-CN" sz="2400" dirty="0" smtClean="0"/>
              <a:t>A consistent calculation method for CEPC parameter choice with carb waist scheme has been created.</a:t>
            </a:r>
          </a:p>
          <a:p>
            <a:r>
              <a:rPr lang="en-US" altLang="zh-CN" sz="2400" dirty="0" smtClean="0"/>
              <a:t>The first edition of carb waist parameter was shown. We got larger luminosity with this parameter. </a:t>
            </a:r>
            <a:r>
              <a:rPr lang="en-US" altLang="zh-CN" sz="2400" i="1" dirty="0" smtClean="0">
                <a:solidFill>
                  <a:srgbClr val="FF0000"/>
                </a:solidFill>
              </a:rPr>
              <a:t>L</a:t>
            </a:r>
            <a:r>
              <a:rPr lang="en-US" altLang="zh-CN" sz="2400" dirty="0" smtClean="0">
                <a:solidFill>
                  <a:srgbClr val="FF0000"/>
                </a:solidFill>
              </a:rPr>
              <a:t>=</a:t>
            </a:r>
            <a:r>
              <a:rPr lang="en-US" altLang="zh-CN" sz="2400" kern="1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2.91*</a:t>
            </a:r>
            <a:r>
              <a:rPr lang="en-US" altLang="zh-CN" sz="2400" kern="100" dirty="0" smtClean="0">
                <a:solidFill>
                  <a:srgbClr val="FF0000"/>
                </a:solidFill>
                <a:latin typeface="Times New Roman"/>
                <a:cs typeface="Times New Roman"/>
              </a:rPr>
              <a:t>10</a:t>
            </a:r>
            <a:r>
              <a:rPr lang="en-US" altLang="zh-CN" sz="2400" kern="100" baseline="30000" dirty="0" smtClean="0">
                <a:solidFill>
                  <a:srgbClr val="FF0000"/>
                </a:solidFill>
                <a:latin typeface="Times New Roman"/>
                <a:cs typeface="Times New Roman"/>
              </a:rPr>
              <a:t>34</a:t>
            </a:r>
            <a:r>
              <a:rPr lang="en-US" altLang="zh-CN" sz="2400" kern="100" dirty="0" smtClean="0">
                <a:solidFill>
                  <a:srgbClr val="FF0000"/>
                </a:solidFill>
                <a:latin typeface="Times New Roman"/>
                <a:cs typeface="Times New Roman"/>
              </a:rPr>
              <a:t>cm</a:t>
            </a:r>
            <a:r>
              <a:rPr lang="en-US" altLang="zh-CN" sz="2400" kern="100" baseline="30000" dirty="0" smtClean="0">
                <a:solidFill>
                  <a:srgbClr val="FF0000"/>
                </a:solidFill>
                <a:latin typeface="Times New Roman"/>
                <a:cs typeface="Times New Roman"/>
              </a:rPr>
              <a:t>-2</a:t>
            </a:r>
            <a:r>
              <a:rPr lang="en-US" altLang="zh-CN" sz="2400" kern="100" dirty="0" smtClean="0">
                <a:solidFill>
                  <a:srgbClr val="FF0000"/>
                </a:solidFill>
                <a:latin typeface="Times New Roman"/>
                <a:cs typeface="Times New Roman"/>
              </a:rPr>
              <a:t>s</a:t>
            </a:r>
            <a:r>
              <a:rPr lang="en-US" altLang="zh-CN" sz="2400" kern="100" baseline="30000" dirty="0" smtClean="0">
                <a:solidFill>
                  <a:srgbClr val="FF0000"/>
                </a:solidFill>
                <a:latin typeface="Times New Roman"/>
                <a:cs typeface="Times New Roman"/>
              </a:rPr>
              <a:t>-1</a:t>
            </a:r>
            <a:r>
              <a:rPr lang="en-US" altLang="zh-CN" sz="2400" kern="100" dirty="0" smtClean="0">
                <a:solidFill>
                  <a:srgbClr val="FF0000"/>
                </a:solidFill>
                <a:latin typeface="Times New Roman"/>
                <a:cs typeface="Times New Roman"/>
              </a:rPr>
              <a:t>/IP</a:t>
            </a:r>
            <a:endParaRPr lang="en-US" altLang="zh-CN" sz="2400" dirty="0" smtClean="0">
              <a:solidFill>
                <a:srgbClr val="FF0000"/>
              </a:solidFill>
            </a:endParaRPr>
          </a:p>
          <a:p>
            <a:r>
              <a:rPr lang="en-US" altLang="zh-CN" sz="2400" dirty="0" smtClean="0"/>
              <a:t> The key differences compared with Pre-CDR parameters are: </a:t>
            </a:r>
          </a:p>
          <a:p>
            <a:pPr marL="0" indent="0">
              <a:buNone/>
            </a:pPr>
            <a:r>
              <a:rPr lang="en-US" altLang="zh-CN" sz="1800" dirty="0" smtClean="0"/>
              <a:t>                            half crossing angle:          13 </a:t>
            </a:r>
            <a:r>
              <a:rPr lang="en-US" altLang="zh-CN" sz="1800" dirty="0" err="1" smtClean="0"/>
              <a:t>mrad</a:t>
            </a:r>
            <a:r>
              <a:rPr lang="en-US" altLang="zh-CN" sz="1800" dirty="0" smtClean="0"/>
              <a:t> (</a:t>
            </a:r>
            <a:r>
              <a:rPr lang="en-US" altLang="zh-CN" sz="1800" dirty="0" err="1" smtClean="0"/>
              <a:t>Pinwinski</a:t>
            </a:r>
            <a:r>
              <a:rPr lang="en-US" altLang="zh-CN" sz="1800" dirty="0" smtClean="0"/>
              <a:t> </a:t>
            </a:r>
            <a:r>
              <a:rPr lang="en-US" altLang="zh-CN" sz="1800" dirty="0" smtClean="0">
                <a:sym typeface="Symbol"/>
              </a:rPr>
              <a:t>=</a:t>
            </a:r>
            <a:r>
              <a:rPr lang="en-US" altLang="zh-CN" sz="1800" dirty="0" smtClean="0"/>
              <a:t>2)</a:t>
            </a:r>
          </a:p>
          <a:p>
            <a:pPr marL="0" indent="0">
              <a:buNone/>
            </a:pPr>
            <a:r>
              <a:rPr lang="en-US" altLang="zh-CN" sz="1800" dirty="0" smtClean="0"/>
              <a:t>                            </a:t>
            </a:r>
            <a:r>
              <a:rPr lang="en-US" altLang="zh-CN" sz="1800" dirty="0" err="1" smtClean="0"/>
              <a:t>emittance</a:t>
            </a:r>
            <a:r>
              <a:rPr lang="en-US" altLang="zh-CN" sz="1800" dirty="0" smtClean="0"/>
              <a:t>:                         </a:t>
            </a:r>
            <a:r>
              <a:rPr lang="en-US" altLang="zh-CN" sz="1800" kern="100" dirty="0" smtClean="0">
                <a:latin typeface="Times New Roman"/>
                <a:cs typeface="Times New Roman"/>
              </a:rPr>
              <a:t>3.55 nm</a:t>
            </a:r>
          </a:p>
          <a:p>
            <a:pPr marL="0" indent="0">
              <a:buNone/>
            </a:pPr>
            <a:r>
              <a:rPr lang="en-US" altLang="zh-CN" sz="1800" kern="100" dirty="0">
                <a:latin typeface="Times New Roman"/>
                <a:cs typeface="Times New Roman"/>
              </a:rPr>
              <a:t> </a:t>
            </a:r>
            <a:r>
              <a:rPr lang="en-US" altLang="zh-CN" sz="1800" kern="100" dirty="0" smtClean="0">
                <a:latin typeface="Times New Roman"/>
                <a:cs typeface="Times New Roman"/>
              </a:rPr>
              <a:t>                         beam-beam limit </a:t>
            </a:r>
            <a:r>
              <a:rPr lang="en-US" altLang="zh-CN" sz="1800" kern="100" dirty="0" smtClean="0">
                <a:latin typeface="Times New Roman"/>
                <a:cs typeface="Times New Roman"/>
                <a:sym typeface="Symbol"/>
              </a:rPr>
              <a:t>y:       0.11</a:t>
            </a:r>
            <a:endParaRPr lang="en-US" altLang="zh-CN" sz="1800" dirty="0" smtClean="0"/>
          </a:p>
          <a:p>
            <a:pPr marL="0" indent="0">
              <a:buNone/>
            </a:pPr>
            <a:r>
              <a:rPr lang="en-US" altLang="zh-CN" sz="1800" dirty="0"/>
              <a:t> </a:t>
            </a:r>
            <a:r>
              <a:rPr lang="en-US" altLang="zh-CN" sz="1800" dirty="0" smtClean="0"/>
              <a:t>                           bunch length(nature):     3.5 mm</a:t>
            </a:r>
          </a:p>
          <a:p>
            <a:pPr marL="0" indent="0">
              <a:buNone/>
            </a:pPr>
            <a:r>
              <a:rPr lang="en-US" altLang="zh-CN" sz="1800" dirty="0"/>
              <a:t> </a:t>
            </a:r>
            <a:r>
              <a:rPr lang="en-US" altLang="zh-CN" sz="1800" dirty="0" smtClean="0"/>
              <a:t>                           RF voltage:                         3.6 GV</a:t>
            </a:r>
          </a:p>
          <a:p>
            <a:r>
              <a:rPr lang="en-US" altLang="zh-CN" sz="2400" dirty="0" smtClean="0"/>
              <a:t>The assumption of 1.5 times increment for beam-beam limit should be checked carefully.</a:t>
            </a:r>
            <a:endParaRPr lang="zh-CN" altLang="en-US" sz="2400" dirty="0"/>
          </a:p>
        </p:txBody>
      </p:sp>
    </p:spTree>
    <p:extLst>
      <p:ext uri="{BB962C8B-B14F-4D97-AF65-F5344CB8AC3E}">
        <p14:creationId xmlns:p14="http://schemas.microsoft.com/office/powerpoint/2010/main" val="15003406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Parameter choice – step 1</a:t>
            </a:r>
            <a:endParaRPr lang="zh-CN" altLang="en-US" dirty="0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4" name="对象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41184090"/>
              </p:ext>
            </p:extLst>
          </p:nvPr>
        </p:nvGraphicFramePr>
        <p:xfrm>
          <a:off x="2843807" y="1628800"/>
          <a:ext cx="2541459" cy="7200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6" name="Equation" r:id="rId3" imgW="1548728" imgH="444307" progId="Equation.DSMT4">
                  <p:embed/>
                </p:oleObj>
              </mc:Choice>
              <mc:Fallback>
                <p:oleObj name="Equation" r:id="rId3" imgW="1548728" imgH="444307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43807" y="1628800"/>
                        <a:ext cx="2541459" cy="72008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6" name="对象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8657913"/>
              </p:ext>
            </p:extLst>
          </p:nvPr>
        </p:nvGraphicFramePr>
        <p:xfrm>
          <a:off x="3347864" y="2420888"/>
          <a:ext cx="1080120" cy="83463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7" name="Equation" r:id="rId5" imgW="545863" imgH="431613" progId="Equation.DSMT4">
                  <p:embed/>
                </p:oleObj>
              </mc:Choice>
              <mc:Fallback>
                <p:oleObj name="Equation" r:id="rId5" imgW="545863" imgH="431613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47864" y="2420888"/>
                        <a:ext cx="1080120" cy="834639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8" name="对象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04418709"/>
              </p:ext>
            </p:extLst>
          </p:nvPr>
        </p:nvGraphicFramePr>
        <p:xfrm>
          <a:off x="3275856" y="3284984"/>
          <a:ext cx="1296144" cy="81250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8" name="Equation" r:id="rId7" imgW="799753" imgH="495085" progId="Equation.DSMT4">
                  <p:embed/>
                </p:oleObj>
              </mc:Choice>
              <mc:Fallback>
                <p:oleObj name="Equation" r:id="rId7" imgW="799753" imgH="495085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75856" y="3284984"/>
                        <a:ext cx="1296144" cy="812509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10" name="对象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7488473"/>
              </p:ext>
            </p:extLst>
          </p:nvPr>
        </p:nvGraphicFramePr>
        <p:xfrm>
          <a:off x="2411760" y="4797152"/>
          <a:ext cx="2868717" cy="82471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" name="Equation" r:id="rId9" imgW="1688760" imgH="482400" progId="Equation.DSMT4">
                  <p:embed/>
                </p:oleObj>
              </mc:Choice>
              <mc:Fallback>
                <p:oleObj name="Equation" r:id="rId9" imgW="1688760" imgH="482400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11760" y="4797152"/>
                        <a:ext cx="2868717" cy="82471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5724128" y="4848919"/>
            <a:ext cx="29523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</a:t>
            </a:r>
            <a:r>
              <a:rPr lang="en-US" altLang="zh-CN" i="1" baseline="-25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</a:t>
            </a:r>
            <a:r>
              <a:rPr lang="en-US" altLang="zh-CN" dirty="0" smtClean="0"/>
              <a:t>: luminosity enhancement by crab waist</a:t>
            </a:r>
            <a:endParaRPr lang="zh-CN" alt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467544" y="4503603"/>
            <a:ext cx="19442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Beam-beam limit:</a:t>
            </a:r>
            <a:endParaRPr lang="zh-CN" altLang="en-US" dirty="0"/>
          </a:p>
        </p:txBody>
      </p:sp>
      <p:sp>
        <p:nvSpPr>
          <p:cNvPr id="13" name="矩形 12"/>
          <p:cNvSpPr/>
          <p:nvPr/>
        </p:nvSpPr>
        <p:spPr>
          <a:xfrm>
            <a:off x="1043608" y="6093296"/>
            <a:ext cx="723629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en-US" altLang="zh-CN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</a:t>
            </a:r>
            <a:r>
              <a: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Gao, </a:t>
            </a:r>
            <a:r>
              <a:rPr lang="en-US" altLang="zh-CN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emittance</a:t>
            </a:r>
            <a:r>
              <a: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growth and beam lifetime limitations due to beam-beam effects in </a:t>
            </a:r>
            <a:r>
              <a:rPr lang="en-US" altLang="zh-CN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e+e</a:t>
            </a:r>
            <a:r>
              <a: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storage rings, </a:t>
            </a:r>
            <a:r>
              <a:rPr lang="en-US" altLang="zh-CN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Nucl</a:t>
            </a:r>
            <a:r>
              <a: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Instr. and methods A533</a:t>
            </a:r>
            <a:r>
              <a:rPr lang="zh-CN" alt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（</a:t>
            </a:r>
            <a:r>
              <a: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2004</a:t>
            </a:r>
            <a:r>
              <a:rPr lang="zh-CN" alt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）</a:t>
            </a:r>
            <a:r>
              <a:rPr lang="en-US" altLang="zh-CN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p. 270-274.</a:t>
            </a:r>
            <a:endParaRPr lang="zh-CN" altLang="en-US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947845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Parameter choice – step 2</a:t>
            </a:r>
            <a:endParaRPr lang="zh-CN" altLang="en-US" dirty="0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4" name="对象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70859872"/>
              </p:ext>
            </p:extLst>
          </p:nvPr>
        </p:nvGraphicFramePr>
        <p:xfrm>
          <a:off x="1579563" y="2205038"/>
          <a:ext cx="4862512" cy="719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83" name="Equation" r:id="rId3" imgW="3060360" imgH="444240" progId="Equation.DSMT4">
                  <p:embed/>
                </p:oleObj>
              </mc:Choice>
              <mc:Fallback>
                <p:oleObj name="Equation" r:id="rId3" imgW="3060360" imgH="44424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79563" y="2205038"/>
                        <a:ext cx="4862512" cy="71913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对象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27325933"/>
              </p:ext>
            </p:extLst>
          </p:nvPr>
        </p:nvGraphicFramePr>
        <p:xfrm>
          <a:off x="2713038" y="3213100"/>
          <a:ext cx="2697162" cy="823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84" name="Equation" r:id="rId5" imgW="1587240" imgH="482400" progId="Equation.DSMT4">
                  <p:embed/>
                </p:oleObj>
              </mc:Choice>
              <mc:Fallback>
                <p:oleObj name="Equation" r:id="rId5" imgW="1587240" imgH="482400" progId="Equation.DSMT4">
                  <p:embed/>
                  <p:pic>
                    <p:nvPicPr>
                      <p:cNvPr id="0" name="对象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13038" y="3213100"/>
                        <a:ext cx="2697162" cy="8239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7" name="对象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15796754"/>
              </p:ext>
            </p:extLst>
          </p:nvPr>
        </p:nvGraphicFramePr>
        <p:xfrm>
          <a:off x="1763688" y="4901270"/>
          <a:ext cx="6681203" cy="79987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85" name="Equation" r:id="rId7" imgW="4114800" imgH="507960" progId="Equation.DSMT4">
                  <p:embed/>
                </p:oleObj>
              </mc:Choice>
              <mc:Fallback>
                <p:oleObj name="Equation" r:id="rId7" imgW="4114800" imgH="50796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63688" y="4901270"/>
                        <a:ext cx="6681203" cy="79987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右大括号 7"/>
          <p:cNvSpPr/>
          <p:nvPr/>
        </p:nvSpPr>
        <p:spPr>
          <a:xfrm>
            <a:off x="6732240" y="2492896"/>
            <a:ext cx="288032" cy="1296144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右箭头 8"/>
          <p:cNvSpPr/>
          <p:nvPr/>
        </p:nvSpPr>
        <p:spPr>
          <a:xfrm>
            <a:off x="611560" y="5157192"/>
            <a:ext cx="864096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471697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936104"/>
          </a:xfrm>
        </p:spPr>
        <p:txBody>
          <a:bodyPr/>
          <a:lstStyle/>
          <a:p>
            <a:r>
              <a:rPr lang="en-US" altLang="zh-CN" dirty="0" smtClean="0"/>
              <a:t>Parameter choice – step 3</a:t>
            </a:r>
            <a:endParaRPr lang="zh-CN" altLang="en-US" dirty="0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4" name="对象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01526807"/>
              </p:ext>
            </p:extLst>
          </p:nvPr>
        </p:nvGraphicFramePr>
        <p:xfrm>
          <a:off x="2411760" y="1196752"/>
          <a:ext cx="1491858" cy="57606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60" name="Equation" r:id="rId3" imgW="1117600" imgH="431800" progId="Equation.DSMT4">
                  <p:embed/>
                </p:oleObj>
              </mc:Choice>
              <mc:Fallback>
                <p:oleObj name="Equation" r:id="rId3" imgW="1117600" imgH="43180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11760" y="1196752"/>
                        <a:ext cx="1491858" cy="576064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6" name="对象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48773190"/>
              </p:ext>
            </p:extLst>
          </p:nvPr>
        </p:nvGraphicFramePr>
        <p:xfrm>
          <a:off x="2267744" y="1860123"/>
          <a:ext cx="1777277" cy="59677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61" name="Equation" r:id="rId5" imgW="1447560" imgH="482400" progId="Equation.DSMT4">
                  <p:embed/>
                </p:oleObj>
              </mc:Choice>
              <mc:Fallback>
                <p:oleObj name="Equation" r:id="rId5" imgW="1447560" imgH="48240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67744" y="1860123"/>
                        <a:ext cx="1777277" cy="59677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8" name="对象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39686006"/>
              </p:ext>
            </p:extLst>
          </p:nvPr>
        </p:nvGraphicFramePr>
        <p:xfrm>
          <a:off x="5652120" y="1512562"/>
          <a:ext cx="2284413" cy="650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62" name="Equation" r:id="rId7" imgW="1803240" imgH="520560" progId="Equation.DSMT4">
                  <p:embed/>
                </p:oleObj>
              </mc:Choice>
              <mc:Fallback>
                <p:oleObj name="Equation" r:id="rId7" imgW="1803240" imgH="52056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52120" y="1512562"/>
                        <a:ext cx="2284413" cy="65087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右大括号 8"/>
          <p:cNvSpPr/>
          <p:nvPr/>
        </p:nvSpPr>
        <p:spPr>
          <a:xfrm>
            <a:off x="4355976" y="1363668"/>
            <a:ext cx="252028" cy="948664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右箭头 9"/>
          <p:cNvSpPr/>
          <p:nvPr/>
        </p:nvSpPr>
        <p:spPr>
          <a:xfrm>
            <a:off x="4860032" y="1729988"/>
            <a:ext cx="576064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12" name="对象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56863392"/>
              </p:ext>
            </p:extLst>
          </p:nvPr>
        </p:nvGraphicFramePr>
        <p:xfrm>
          <a:off x="2813581" y="2564904"/>
          <a:ext cx="1668409" cy="64807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63" name="Equation" r:id="rId9" imgW="1218960" imgH="393480" progId="Equation.DSMT4">
                  <p:embed/>
                </p:oleObj>
              </mc:Choice>
              <mc:Fallback>
                <p:oleObj name="Equation" r:id="rId9" imgW="1218960" imgH="393480" progId="Equation.DSMT4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13581" y="2564904"/>
                        <a:ext cx="1668409" cy="64807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" name="右箭头 12"/>
          <p:cNvSpPr/>
          <p:nvPr/>
        </p:nvSpPr>
        <p:spPr>
          <a:xfrm>
            <a:off x="4788024" y="2773782"/>
            <a:ext cx="720080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4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15" name="对象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438754"/>
              </p:ext>
            </p:extLst>
          </p:nvPr>
        </p:nvGraphicFramePr>
        <p:xfrm>
          <a:off x="6156176" y="2596937"/>
          <a:ext cx="1496078" cy="56971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64" name="Equation" r:id="rId11" imgW="1244520" imgH="469800" progId="Equation.DSMT4">
                  <p:embed/>
                </p:oleObj>
              </mc:Choice>
              <mc:Fallback>
                <p:oleObj name="Equation" r:id="rId11" imgW="1244520" imgH="469800" progId="Equation.DSMT4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56176" y="2596937"/>
                        <a:ext cx="1496078" cy="569714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右大括号 15"/>
          <p:cNvSpPr/>
          <p:nvPr/>
        </p:nvSpPr>
        <p:spPr>
          <a:xfrm>
            <a:off x="8287672" y="1707954"/>
            <a:ext cx="216024" cy="1281852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7" name="Rectangle 1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18" name="对象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17641866"/>
              </p:ext>
            </p:extLst>
          </p:nvPr>
        </p:nvGraphicFramePr>
        <p:xfrm>
          <a:off x="2322907" y="3429000"/>
          <a:ext cx="2465117" cy="86409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65" name="Equation" r:id="rId13" imgW="1498320" imgH="520560" progId="Equation.DSMT4">
                  <p:embed/>
                </p:oleObj>
              </mc:Choice>
              <mc:Fallback>
                <p:oleObj name="Equation" r:id="rId13" imgW="1498320" imgH="520560" progId="Equation.DSMT4">
                  <p:embed/>
                  <p:pic>
                    <p:nvPicPr>
                      <p:cNvPr id="0" name="Object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22907" y="3429000"/>
                        <a:ext cx="2465117" cy="864096"/>
                      </a:xfrm>
                      <a:prstGeom prst="rect">
                        <a:avLst/>
                      </a:prstGeom>
                      <a:solidFill>
                        <a:schemeClr val="accent2">
                          <a:lumMod val="20000"/>
                          <a:lumOff val="80000"/>
                        </a:schemeClr>
                      </a:solidFill>
                      <a:ln>
                        <a:solidFill>
                          <a:srgbClr val="C00000"/>
                        </a:solidFill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Rectangle 2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20" name="对象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87835071"/>
              </p:ext>
            </p:extLst>
          </p:nvPr>
        </p:nvGraphicFramePr>
        <p:xfrm>
          <a:off x="5869248" y="3212976"/>
          <a:ext cx="1865313" cy="1228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66" name="Equation" r:id="rId15" imgW="1485720" imgH="965160" progId="Equation.DSMT4">
                  <p:embed/>
                </p:oleObj>
              </mc:Choice>
              <mc:Fallback>
                <p:oleObj name="Equation" r:id="rId15" imgW="1485720" imgH="965160" progId="Equation.DSMT4">
                  <p:embed/>
                  <p:pic>
                    <p:nvPicPr>
                      <p:cNvPr id="0" name="Object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69248" y="3212976"/>
                        <a:ext cx="1865313" cy="1228725"/>
                      </a:xfrm>
                      <a:prstGeom prst="rect">
                        <a:avLst/>
                      </a:prstGeom>
                      <a:solidFill>
                        <a:schemeClr val="bg2">
                          <a:lumMod val="90000"/>
                        </a:schemeClr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" name="对象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77865970"/>
              </p:ext>
            </p:extLst>
          </p:nvPr>
        </p:nvGraphicFramePr>
        <p:xfrm>
          <a:off x="1475656" y="4653136"/>
          <a:ext cx="4368132" cy="10801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67" name="Equation" r:id="rId17" imgW="3492360" imgH="863280" progId="Equation.DSMT4">
                  <p:embed/>
                </p:oleObj>
              </mc:Choice>
              <mc:Fallback>
                <p:oleObj name="Equation" r:id="rId17" imgW="3492360" imgH="8632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8"/>
                      <a:stretch>
                        <a:fillRect/>
                      </a:stretch>
                    </p:blipFill>
                    <p:spPr>
                      <a:xfrm>
                        <a:off x="1475656" y="4653136"/>
                        <a:ext cx="4368132" cy="108012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" name="TextBox 21"/>
          <p:cNvSpPr txBox="1"/>
          <p:nvPr/>
        </p:nvSpPr>
        <p:spPr>
          <a:xfrm>
            <a:off x="6214432" y="4869160"/>
            <a:ext cx="25202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i="1" dirty="0" smtClean="0">
                <a:sym typeface="Symbol"/>
              </a:rPr>
              <a:t></a:t>
            </a:r>
            <a:r>
              <a:rPr lang="en-US" altLang="zh-CN" dirty="0" smtClean="0">
                <a:sym typeface="Symbol"/>
              </a:rPr>
              <a:t>-- phase advance/cell, </a:t>
            </a:r>
            <a:r>
              <a:rPr lang="en-US" altLang="zh-CN" i="1" dirty="0" smtClean="0">
                <a:sym typeface="Symbol"/>
              </a:rPr>
              <a:t></a:t>
            </a:r>
            <a:r>
              <a:rPr lang="en-US" altLang="zh-CN" dirty="0" smtClean="0">
                <a:sym typeface="Symbol"/>
              </a:rPr>
              <a:t>-- bending angle/cell.</a:t>
            </a:r>
            <a:endParaRPr lang="zh-CN" altLang="en-US" dirty="0"/>
          </a:p>
        </p:txBody>
      </p:sp>
      <p:sp>
        <p:nvSpPr>
          <p:cNvPr id="23" name="Rectangle 3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24" name="对象 2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12690818"/>
              </p:ext>
            </p:extLst>
          </p:nvPr>
        </p:nvGraphicFramePr>
        <p:xfrm>
          <a:off x="2999929" y="5949280"/>
          <a:ext cx="2004119" cy="79289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68" name="Equation" r:id="rId19" imgW="1473120" imgH="583920" progId="Equation.DSMT4">
                  <p:embed/>
                </p:oleObj>
              </mc:Choice>
              <mc:Fallback>
                <p:oleObj name="Equation" r:id="rId19" imgW="1473120" imgH="583920" progId="Equation.DSMT4">
                  <p:embed/>
                  <p:pic>
                    <p:nvPicPr>
                      <p:cNvPr id="0" name="Object 3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99929" y="5949280"/>
                        <a:ext cx="2004119" cy="79289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6" name="直接箭头连接符 25"/>
          <p:cNvCxnSpPr/>
          <p:nvPr/>
        </p:nvCxnSpPr>
        <p:spPr>
          <a:xfrm>
            <a:off x="5004048" y="3789040"/>
            <a:ext cx="648072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1403648" y="6021288"/>
            <a:ext cx="1368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Estimate :</a:t>
            </a:r>
            <a:endParaRPr lang="zh-CN" alt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107504" y="1336366"/>
            <a:ext cx="20877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BS life time: 30 min</a:t>
            </a:r>
            <a:endParaRPr lang="zh-CN" altLang="en-US" dirty="0"/>
          </a:p>
        </p:txBody>
      </p:sp>
      <p:sp>
        <p:nvSpPr>
          <p:cNvPr id="29" name="TextBox 28"/>
          <p:cNvSpPr txBox="1"/>
          <p:nvPr/>
        </p:nvSpPr>
        <p:spPr>
          <a:xfrm>
            <a:off x="971600" y="1953496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i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</a:t>
            </a:r>
            <a:r>
              <a:rPr lang="en-US" altLang="zh-CN" i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y</a:t>
            </a:r>
            <a:r>
              <a:rPr lang="en-US" altLang="zh-CN" dirty="0" smtClean="0">
                <a:sym typeface="Symbol"/>
              </a:rPr>
              <a:t>: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5471697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Parameter choice – step 4</a:t>
            </a:r>
            <a:endParaRPr lang="zh-CN" altLang="en-US" dirty="0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4" name="对象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78488263"/>
              </p:ext>
            </p:extLst>
          </p:nvPr>
        </p:nvGraphicFramePr>
        <p:xfrm>
          <a:off x="1835696" y="1772816"/>
          <a:ext cx="2894012" cy="984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73" name="Equation" r:id="rId3" imgW="1562040" imgH="520560" progId="Equation.DSMT4">
                  <p:embed/>
                </p:oleObj>
              </mc:Choice>
              <mc:Fallback>
                <p:oleObj name="Equation" r:id="rId3" imgW="1562040" imgH="52056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35696" y="1772816"/>
                        <a:ext cx="2894012" cy="9842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6" name="对象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55657577"/>
              </p:ext>
            </p:extLst>
          </p:nvPr>
        </p:nvGraphicFramePr>
        <p:xfrm>
          <a:off x="6588224" y="1916832"/>
          <a:ext cx="936104" cy="62407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74" name="Equation" r:id="rId5" imgW="647700" imgH="431800" progId="Equation.DSMT4">
                  <p:embed/>
                </p:oleObj>
              </mc:Choice>
              <mc:Fallback>
                <p:oleObj name="Equation" r:id="rId5" imgW="647700" imgH="43180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88224" y="1916832"/>
                        <a:ext cx="936104" cy="62407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8" name="直接箭头连接符 7"/>
          <p:cNvCxnSpPr/>
          <p:nvPr/>
        </p:nvCxnSpPr>
        <p:spPr>
          <a:xfrm>
            <a:off x="5148064" y="2132856"/>
            <a:ext cx="936104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10" name="对象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05951825"/>
              </p:ext>
            </p:extLst>
          </p:nvPr>
        </p:nvGraphicFramePr>
        <p:xfrm>
          <a:off x="2051720" y="3284984"/>
          <a:ext cx="1584176" cy="80264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75" name="Equation" r:id="rId7" imgW="901440" imgH="457200" progId="Equation.DSMT4">
                  <p:embed/>
                </p:oleObj>
              </mc:Choice>
              <mc:Fallback>
                <p:oleObj name="Equation" r:id="rId7" imgW="901440" imgH="45720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1720" y="3284984"/>
                        <a:ext cx="1584176" cy="802649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对象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52371286"/>
              </p:ext>
            </p:extLst>
          </p:nvPr>
        </p:nvGraphicFramePr>
        <p:xfrm>
          <a:off x="2339751" y="4221088"/>
          <a:ext cx="1270729" cy="72008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76" name="Equation" r:id="rId9" imgW="761760" imgH="431640" progId="Equation.DSMT4">
                  <p:embed/>
                </p:oleObj>
              </mc:Choice>
              <mc:Fallback>
                <p:oleObj name="Equation" r:id="rId9" imgW="761760" imgH="4316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2339751" y="4221088"/>
                        <a:ext cx="1270729" cy="72008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右大括号 11"/>
          <p:cNvSpPr/>
          <p:nvPr/>
        </p:nvSpPr>
        <p:spPr>
          <a:xfrm>
            <a:off x="3851920" y="3645024"/>
            <a:ext cx="216024" cy="1008112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aphicFrame>
        <p:nvGraphicFramePr>
          <p:cNvPr id="13" name="对象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0500961"/>
              </p:ext>
            </p:extLst>
          </p:nvPr>
        </p:nvGraphicFramePr>
        <p:xfrm>
          <a:off x="4661062" y="3751836"/>
          <a:ext cx="2846211" cy="901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77" name="Equation" r:id="rId11" imgW="1523880" imgH="482400" progId="Equation.DSMT4">
                  <p:embed/>
                </p:oleObj>
              </mc:Choice>
              <mc:Fallback>
                <p:oleObj name="Equation" r:id="rId11" imgW="1523880" imgH="4824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4661062" y="3751836"/>
                        <a:ext cx="2846211" cy="9013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5471697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Parameter choice – step 5</a:t>
            </a:r>
            <a:endParaRPr lang="zh-CN" altLang="en-US" dirty="0"/>
          </a:p>
        </p:txBody>
      </p:sp>
      <p:graphicFrame>
        <p:nvGraphicFramePr>
          <p:cNvPr id="3" name="对象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55145257"/>
              </p:ext>
            </p:extLst>
          </p:nvPr>
        </p:nvGraphicFramePr>
        <p:xfrm>
          <a:off x="3643380" y="3968189"/>
          <a:ext cx="1315157" cy="68792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25" name="Equation" r:id="rId3" imgW="825480" imgH="431640" progId="Equation.DSMT4">
                  <p:embed/>
                </p:oleObj>
              </mc:Choice>
              <mc:Fallback>
                <p:oleObj name="Equation" r:id="rId3" imgW="825480" imgH="4316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643380" y="3968189"/>
                        <a:ext cx="1315157" cy="68792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5" name="对象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14103612"/>
              </p:ext>
            </p:extLst>
          </p:nvPr>
        </p:nvGraphicFramePr>
        <p:xfrm>
          <a:off x="3059832" y="4972304"/>
          <a:ext cx="3600699" cy="792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26" name="Equation" r:id="rId5" imgW="2323800" imgH="507960" progId="Equation.DSMT4">
                  <p:embed/>
                </p:oleObj>
              </mc:Choice>
              <mc:Fallback>
                <p:oleObj name="Equation" r:id="rId5" imgW="2323800" imgH="50796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59832" y="4972304"/>
                        <a:ext cx="3600699" cy="79208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1628799"/>
            <a:ext cx="5362575" cy="176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827584" y="5157192"/>
            <a:ext cx="20882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Hour glass effect: </a:t>
            </a:r>
            <a:endParaRPr lang="zh-CN" alt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683567" y="3645024"/>
            <a:ext cx="76328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Effective bunch length: </a:t>
            </a:r>
            <a:r>
              <a:rPr lang="zh-CN" altLang="en-US" dirty="0"/>
              <a:t> </a:t>
            </a:r>
            <a:r>
              <a:rPr lang="en-US" altLang="zh-CN" dirty="0" smtClean="0"/>
              <a:t>overlap </a:t>
            </a:r>
            <a:r>
              <a:rPr lang="en-US" altLang="zh-CN" dirty="0"/>
              <a:t>area of colliding bunches </a:t>
            </a:r>
          </a:p>
          <a:p>
            <a:endParaRPr lang="zh-CN" altLang="en-US" dirty="0"/>
          </a:p>
        </p:txBody>
      </p:sp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9" name="对象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68649733"/>
              </p:ext>
            </p:extLst>
          </p:nvPr>
        </p:nvGraphicFramePr>
        <p:xfrm>
          <a:off x="3970732" y="6165304"/>
          <a:ext cx="1058518" cy="4320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27" name="Equation" r:id="rId8" imgW="558800" imgH="228600" progId="Equation.DSMT4">
                  <p:embed/>
                </p:oleObj>
              </mc:Choice>
              <mc:Fallback>
                <p:oleObj name="Equation" r:id="rId8" imgW="558800" imgH="22860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70732" y="6165304"/>
                        <a:ext cx="1058518" cy="432048"/>
                      </a:xfrm>
                      <a:prstGeom prst="rect">
                        <a:avLst/>
                      </a:prstGeom>
                      <a:solidFill>
                        <a:schemeClr val="accent6">
                          <a:lumMod val="20000"/>
                          <a:lumOff val="80000"/>
                        </a:schemeClr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右箭头 9"/>
          <p:cNvSpPr/>
          <p:nvPr/>
        </p:nvSpPr>
        <p:spPr>
          <a:xfrm>
            <a:off x="2555776" y="6220128"/>
            <a:ext cx="864096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471697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Parameter choice – step 6</a:t>
            </a:r>
            <a:endParaRPr lang="zh-CN" altLang="en-US" dirty="0"/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4" name="对象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07077325"/>
              </p:ext>
            </p:extLst>
          </p:nvPr>
        </p:nvGraphicFramePr>
        <p:xfrm>
          <a:off x="2915816" y="2132856"/>
          <a:ext cx="1584177" cy="40570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77" name="Equation" r:id="rId3" imgW="939392" imgH="241195" progId="Equation.DSMT4">
                  <p:embed/>
                </p:oleObj>
              </mc:Choice>
              <mc:Fallback>
                <p:oleObj name="Equation" r:id="rId3" imgW="939392" imgH="241195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15816" y="2132856"/>
                        <a:ext cx="1584177" cy="405704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6" name="对象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02961574"/>
              </p:ext>
            </p:extLst>
          </p:nvPr>
        </p:nvGraphicFramePr>
        <p:xfrm>
          <a:off x="2035175" y="2924175"/>
          <a:ext cx="3548063" cy="720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78" name="Equation" r:id="rId5" imgW="2501640" imgH="507960" progId="Equation.DSMT4">
                  <p:embed/>
                </p:oleObj>
              </mc:Choice>
              <mc:Fallback>
                <p:oleObj name="Equation" r:id="rId5" imgW="2501640" imgH="507960" progId="Equation.DSMT4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35175" y="2924175"/>
                        <a:ext cx="3548063" cy="7207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右大括号 6"/>
          <p:cNvSpPr/>
          <p:nvPr/>
        </p:nvSpPr>
        <p:spPr>
          <a:xfrm>
            <a:off x="6012160" y="2240868"/>
            <a:ext cx="216024" cy="108012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9" name="对象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25481457"/>
              </p:ext>
            </p:extLst>
          </p:nvPr>
        </p:nvGraphicFramePr>
        <p:xfrm>
          <a:off x="2452769" y="5301208"/>
          <a:ext cx="4238461" cy="86409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79" name="Equation" r:id="rId7" imgW="2577960" imgH="520560" progId="Equation.DSMT4">
                  <p:embed/>
                </p:oleObj>
              </mc:Choice>
              <mc:Fallback>
                <p:oleObj name="Equation" r:id="rId7" imgW="2577960" imgH="52056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52769" y="5301208"/>
                        <a:ext cx="4238461" cy="86409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11" name="对象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08295611"/>
              </p:ext>
            </p:extLst>
          </p:nvPr>
        </p:nvGraphicFramePr>
        <p:xfrm>
          <a:off x="7092280" y="5373216"/>
          <a:ext cx="1008112" cy="69581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80" name="Equation" r:id="rId9" imgW="698400" imgH="482400" progId="Equation.DSMT4">
                  <p:embed/>
                </p:oleObj>
              </mc:Choice>
              <mc:Fallback>
                <p:oleObj name="Equation" r:id="rId9" imgW="698400" imgH="482400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92280" y="5373216"/>
                        <a:ext cx="1008112" cy="69581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323528" y="4581128"/>
            <a:ext cx="381642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 smtClean="0"/>
              <a:t>Energy acceptance from RF:</a:t>
            </a:r>
            <a:endParaRPr lang="zh-CN" altLang="en-US" sz="2000" dirty="0"/>
          </a:p>
        </p:txBody>
      </p:sp>
      <p:sp>
        <p:nvSpPr>
          <p:cNvPr id="13" name="右箭头 12"/>
          <p:cNvSpPr/>
          <p:nvPr/>
        </p:nvSpPr>
        <p:spPr>
          <a:xfrm>
            <a:off x="6444208" y="2708920"/>
            <a:ext cx="576064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4" name="TextBox 13"/>
          <p:cNvSpPr txBox="1"/>
          <p:nvPr/>
        </p:nvSpPr>
        <p:spPr>
          <a:xfrm>
            <a:off x="7452320" y="2564904"/>
            <a:ext cx="12241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en-US" altLang="zh-CN" i="1" baseline="-25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rf</a:t>
            </a:r>
            <a:r>
              <a:rPr lang="en-US" altLang="zh-CN" i="1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zh-CN" i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</a:t>
            </a:r>
            <a:r>
              <a:rPr lang="en-US" altLang="zh-CN" i="1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s</a:t>
            </a:r>
            <a:endParaRPr lang="zh-CN" altLang="en-US" i="1" baseline="-25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71697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Parameter choice – step 7</a:t>
            </a:r>
            <a:endParaRPr lang="zh-CN" altLang="en-US" dirty="0"/>
          </a:p>
        </p:txBody>
      </p:sp>
      <p:sp>
        <p:nvSpPr>
          <p:cNvPr id="3" name="矩形 2"/>
          <p:cNvSpPr/>
          <p:nvPr/>
        </p:nvSpPr>
        <p:spPr>
          <a:xfrm>
            <a:off x="683568" y="1628800"/>
            <a:ext cx="712879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altLang="zh-CN" dirty="0" smtClean="0"/>
              <a:t>Beam </a:t>
            </a:r>
            <a:r>
              <a:rPr lang="en-US" altLang="zh-CN" dirty="0"/>
              <a:t>lifetime due to radiative </a:t>
            </a:r>
            <a:r>
              <a:rPr lang="en-US" altLang="zh-CN" dirty="0" err="1"/>
              <a:t>Bhabha</a:t>
            </a:r>
            <a:r>
              <a:rPr lang="en-US" altLang="zh-CN" dirty="0"/>
              <a:t> scattering</a:t>
            </a:r>
            <a:endParaRPr lang="zh-CN" altLang="en-US" dirty="0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zh-CN" altLang="en-US"/>
          </a:p>
        </p:txBody>
      </p:sp>
      <p:graphicFrame>
        <p:nvGraphicFramePr>
          <p:cNvPr id="5" name="对象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52578126"/>
              </p:ext>
            </p:extLst>
          </p:nvPr>
        </p:nvGraphicFramePr>
        <p:xfrm>
          <a:off x="1907704" y="2348880"/>
          <a:ext cx="4178524" cy="64827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23" name="Equation" r:id="rId3" imgW="2831760" imgH="431640" progId="Equation.DSMT4">
                  <p:embed/>
                </p:oleObj>
              </mc:Choice>
              <mc:Fallback>
                <p:oleObj name="Equation" r:id="rId3" imgW="2831760" imgH="43164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7704" y="2348880"/>
                        <a:ext cx="4178524" cy="64827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对象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66213358"/>
              </p:ext>
            </p:extLst>
          </p:nvPr>
        </p:nvGraphicFramePr>
        <p:xfrm>
          <a:off x="2484438" y="4581524"/>
          <a:ext cx="2697058" cy="79169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24" name="Equation" r:id="rId5" imgW="1600200" imgH="469800" progId="Equation.DSMT4">
                  <p:embed/>
                </p:oleObj>
              </mc:Choice>
              <mc:Fallback>
                <p:oleObj name="Equation" r:id="rId5" imgW="1600200" imgH="469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484438" y="4581524"/>
                        <a:ext cx="2697058" cy="79169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矩形 6"/>
          <p:cNvSpPr/>
          <p:nvPr/>
        </p:nvSpPr>
        <p:spPr>
          <a:xfrm>
            <a:off x="683568" y="3613666"/>
            <a:ext cx="390312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altLang="zh-CN" dirty="0" smtClean="0"/>
              <a:t>Beam lifetime </a:t>
            </a:r>
            <a:r>
              <a:rPr lang="en-US" altLang="zh-CN" dirty="0"/>
              <a:t>due to </a:t>
            </a:r>
            <a:r>
              <a:rPr lang="en-US" altLang="zh-CN" dirty="0" err="1"/>
              <a:t>Beamstrahlung</a:t>
            </a:r>
            <a:endParaRPr lang="zh-CN" altLang="en-US" dirty="0"/>
          </a:p>
        </p:txBody>
      </p:sp>
      <p:sp>
        <p:nvSpPr>
          <p:cNvPr id="8" name="矩形 7"/>
          <p:cNvSpPr/>
          <p:nvPr/>
        </p:nvSpPr>
        <p:spPr>
          <a:xfrm>
            <a:off x="683568" y="5877272"/>
            <a:ext cx="85689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1400" dirty="0" smtClean="0"/>
              <a:t>*V.I</a:t>
            </a:r>
            <a:r>
              <a:rPr lang="en-US" altLang="zh-CN" sz="1400" dirty="0"/>
              <a:t>. </a:t>
            </a:r>
            <a:r>
              <a:rPr lang="en-US" altLang="zh-CN" sz="1400" dirty="0" err="1"/>
              <a:t>Telnov</a:t>
            </a:r>
            <a:r>
              <a:rPr lang="en-US" altLang="zh-CN" sz="1400" dirty="0"/>
              <a:t>, "Issues with current designs for </a:t>
            </a:r>
            <a:r>
              <a:rPr lang="en-US" altLang="zh-CN" sz="1400" dirty="0" err="1"/>
              <a:t>e+e</a:t>
            </a:r>
            <a:r>
              <a:rPr lang="en-US" altLang="zh-CN" sz="1400" dirty="0"/>
              <a:t>- and </a:t>
            </a:r>
            <a:r>
              <a:rPr lang="en-US" altLang="zh-CN" sz="1400" dirty="0" err="1"/>
              <a:t>gammagamma</a:t>
            </a:r>
            <a:r>
              <a:rPr lang="en-US" altLang="zh-CN" sz="1400" dirty="0"/>
              <a:t> </a:t>
            </a:r>
            <a:r>
              <a:rPr lang="en-US" altLang="zh-CN" sz="1400" dirty="0" smtClean="0"/>
              <a:t>colliders“, </a:t>
            </a:r>
            <a:r>
              <a:rPr lang="en-US" altLang="zh-CN" sz="1400" dirty="0" err="1" smtClean="0"/>
              <a:t>PoS</a:t>
            </a:r>
            <a:r>
              <a:rPr lang="en-US" altLang="zh-CN" sz="1400" dirty="0" smtClean="0"/>
              <a:t> </a:t>
            </a:r>
            <a:r>
              <a:rPr lang="en-US" altLang="zh-CN" sz="1400" dirty="0"/>
              <a:t>Photon2013 (2013) </a:t>
            </a:r>
            <a:r>
              <a:rPr lang="en-US" altLang="zh-CN" sz="1400" dirty="0" smtClean="0"/>
              <a:t>070. </a:t>
            </a:r>
            <a:r>
              <a:rPr lang="en-US" altLang="zh-CN" sz="1400" dirty="0">
                <a:hlinkClick r:id="rId7"/>
              </a:rPr>
              <a:t>https://inspirehep.net/record/1298149/files/Photon%202013_070.pdf</a:t>
            </a:r>
            <a:endParaRPr lang="zh-CN" altLang="en-US" sz="1400" dirty="0"/>
          </a:p>
        </p:txBody>
      </p:sp>
    </p:spTree>
    <p:extLst>
      <p:ext uri="{BB962C8B-B14F-4D97-AF65-F5344CB8AC3E}">
        <p14:creationId xmlns:p14="http://schemas.microsoft.com/office/powerpoint/2010/main" val="35471697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表格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41981734"/>
              </p:ext>
            </p:extLst>
          </p:nvPr>
        </p:nvGraphicFramePr>
        <p:xfrm>
          <a:off x="1547664" y="620688"/>
          <a:ext cx="6228183" cy="5800923"/>
        </p:xfrm>
        <a:graphic>
          <a:graphicData uri="http://schemas.openxmlformats.org/drawingml/2006/table">
            <a:tbl>
              <a:tblPr firstRow="1" bandRow="1"/>
              <a:tblGrid>
                <a:gridCol w="2052292"/>
                <a:gridCol w="1836140"/>
                <a:gridCol w="2339751"/>
              </a:tblGrid>
              <a:tr h="435215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6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 </a:t>
                      </a:r>
                      <a:endParaRPr lang="zh-CN" sz="16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600" b="1" i="1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Pre-CDR</a:t>
                      </a: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600" b="1" i="1" kern="100" baseline="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Local double ring</a:t>
                      </a:r>
                      <a:r>
                        <a:rPr lang="zh-CN" altLang="en-US" sz="1600" b="1" i="0" kern="100" baseline="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（</a:t>
                      </a:r>
                      <a:r>
                        <a:rPr lang="en-US" altLang="zh-CN" sz="1600" b="1" i="1" kern="100" baseline="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crab waist</a:t>
                      </a:r>
                      <a:r>
                        <a:rPr lang="zh-CN" altLang="en-US" sz="1600" b="1" i="0" kern="100" baseline="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）</a:t>
                      </a:r>
                      <a:endParaRPr lang="zh-CN" sz="1600" b="1" i="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Number of IPs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2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Energy (</a:t>
                      </a:r>
                      <a:r>
                        <a:rPr lang="en-US" sz="1200" kern="100" dirty="0" err="1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GeV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120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120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Circumference (km)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54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54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SR loss/turn (</a:t>
                      </a:r>
                      <a:r>
                        <a:rPr lang="en-US" sz="1200" kern="100" dirty="0" err="1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GeV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3.1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2.96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Half crossing angle (</a:t>
                      </a:r>
                      <a:r>
                        <a:rPr lang="en-US" altLang="zh-CN" sz="1200" kern="100" dirty="0" err="1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mrad</a:t>
                      </a: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0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altLang="zh-CN" sz="1200" kern="100" dirty="0" err="1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Piwinski</a:t>
                      </a: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 angle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0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N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e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/bunch (</a:t>
                      </a: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10</a:t>
                      </a:r>
                      <a:r>
                        <a:rPr lang="en-US" sz="1200" kern="100" baseline="300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11</a:t>
                      </a: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3.79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3.75</a:t>
                      </a:r>
                      <a:endParaRPr 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Bunch number</a:t>
                      </a:r>
                      <a:endParaRPr lang="zh-CN" sz="12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50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50</a:t>
                      </a:r>
                      <a:endParaRPr lang="zh-CN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Beam current (mA)</a:t>
                      </a:r>
                      <a:endParaRPr lang="zh-CN" sz="12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16.6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16.9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SR power /beam (MW)</a:t>
                      </a:r>
                      <a:endParaRPr lang="zh-CN" sz="12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51.7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50</a:t>
                      </a:r>
                      <a:endParaRPr lang="zh-CN" altLang="en-US" sz="1200" kern="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Bending radius (km)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6.1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6.2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Momentum compaction (10</a:t>
                      </a:r>
                      <a:r>
                        <a:rPr lang="en-US" sz="1200" kern="100" baseline="300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-5</a:t>
                      </a:r>
                      <a:r>
                        <a:rPr lang="en-US" sz="1200" kern="1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)</a:t>
                      </a:r>
                      <a:endParaRPr lang="zh-CN" sz="12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3.4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3.1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>
                          <a:effectLst/>
                          <a:latin typeface="Times New Roman"/>
                          <a:ea typeface="宋体"/>
                          <a:cs typeface="Times New Roman"/>
                          <a:sym typeface="Symbol"/>
                        </a:rPr>
                        <a:t></a:t>
                      </a:r>
                      <a:r>
                        <a:rPr lang="en-US" sz="1200" i="1" kern="100" baseline="-250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IP</a:t>
                      </a:r>
                      <a:r>
                        <a:rPr lang="en-US" sz="1200" kern="1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x/y (m)</a:t>
                      </a:r>
                      <a:endParaRPr lang="zh-CN" sz="12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0.8/0.0012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+mn-lt"/>
                          <a:ea typeface="+mn-ea"/>
                          <a:cs typeface="Times New Roman"/>
                        </a:rPr>
                        <a:t>0.265/0.0012</a:t>
                      </a:r>
                      <a:endParaRPr lang="zh-CN" altLang="zh-CN" sz="1200" kern="100" dirty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Emittance  x/y (nm)</a:t>
                      </a:r>
                      <a:endParaRPr lang="zh-CN" sz="12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6.12/0.018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3.55/0.01</a:t>
                      </a:r>
                      <a:endParaRPr lang="zh-CN" altLang="zh-CN" sz="1200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Transverse  </a:t>
                      </a:r>
                      <a:r>
                        <a:rPr lang="en-US" sz="1200" i="1" kern="100">
                          <a:effectLst/>
                          <a:latin typeface="Times New Roman"/>
                          <a:ea typeface="宋体"/>
                          <a:cs typeface="Times New Roman"/>
                          <a:sym typeface="Symbol"/>
                        </a:rPr>
                        <a:t></a:t>
                      </a:r>
                      <a:r>
                        <a:rPr lang="en-US" sz="1200" i="1" kern="100" baseline="-250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IP</a:t>
                      </a:r>
                      <a:r>
                        <a:rPr lang="en-US" sz="1200" kern="1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(um)</a:t>
                      </a:r>
                      <a:endParaRPr lang="zh-CN" sz="12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69.97/0.15</a:t>
                      </a: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30.7/0.11</a:t>
                      </a:r>
                      <a:endParaRPr lang="zh-CN" altLang="zh-CN" sz="1200" kern="100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>
                          <a:effectLst/>
                          <a:latin typeface="Times New Roman"/>
                          <a:ea typeface="宋体"/>
                          <a:cs typeface="Times New Roman"/>
                          <a:sym typeface="Symbol"/>
                        </a:rPr>
                        <a:t></a:t>
                      </a:r>
                      <a:r>
                        <a:rPr lang="en-US" sz="1200" i="1" kern="100" baseline="-250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x</a:t>
                      </a:r>
                      <a:r>
                        <a:rPr lang="en-US" sz="1200" kern="1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/IP</a:t>
                      </a:r>
                      <a:endParaRPr lang="zh-CN" sz="12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0.118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0.04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>
                          <a:effectLst/>
                          <a:latin typeface="Times New Roman"/>
                          <a:ea typeface="宋体"/>
                          <a:cs typeface="Times New Roman"/>
                          <a:sym typeface="Symbol"/>
                        </a:rPr>
                        <a:t></a:t>
                      </a:r>
                      <a:r>
                        <a:rPr lang="en-US" sz="1200" i="1" kern="100" baseline="-250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y</a:t>
                      </a:r>
                      <a:r>
                        <a:rPr lang="en-US" sz="1200" kern="1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/IP</a:t>
                      </a:r>
                      <a:endParaRPr lang="zh-CN" sz="12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0.083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0.11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V</a:t>
                      </a:r>
                      <a:r>
                        <a:rPr lang="en-US" sz="1200" i="1" kern="100" baseline="-250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RF </a:t>
                      </a:r>
                      <a:r>
                        <a:rPr lang="en-US" sz="1200" kern="1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(GV)</a:t>
                      </a:r>
                      <a:endParaRPr lang="zh-CN" sz="12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6.87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3.6</a:t>
                      </a:r>
                      <a:endParaRPr lang="zh-CN" altLang="en-US" sz="12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f </a:t>
                      </a:r>
                      <a:r>
                        <a:rPr lang="en-US" sz="1200" i="1" kern="100" baseline="-250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RF</a:t>
                      </a:r>
                      <a:r>
                        <a:rPr lang="en-US" sz="1200" kern="1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(MHz)</a:t>
                      </a:r>
                      <a:endParaRPr lang="zh-CN" sz="12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650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650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 smtClean="0">
                          <a:effectLst/>
                          <a:latin typeface="Times New Roman"/>
                          <a:ea typeface="宋体"/>
                          <a:cs typeface="Times New Roman"/>
                          <a:sym typeface="Symbol"/>
                        </a:rPr>
                        <a:t>Nature 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z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(mm)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2.14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3.5</a:t>
                      </a:r>
                      <a:endParaRPr lang="zh-CN" altLang="en-US" sz="1200" b="1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Total</a:t>
                      </a:r>
                      <a:r>
                        <a:rPr lang="en-US" altLang="zh-CN" sz="1200" kern="100" baseline="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  </a:t>
                      </a:r>
                      <a:r>
                        <a:rPr lang="en-US" altLang="zh-CN" sz="1200" i="1" kern="100" dirty="0" smtClean="0">
                          <a:effectLst/>
                          <a:latin typeface="Times New Roman"/>
                          <a:ea typeface="+mn-ea"/>
                          <a:cs typeface="Times New Roman"/>
                          <a:sym typeface="Symbol"/>
                        </a:rPr>
                        <a:t></a:t>
                      </a:r>
                      <a:r>
                        <a:rPr lang="en-US" altLang="zh-CN" sz="1200" i="1" kern="100" baseline="-25000" dirty="0" smtClean="0"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z</a:t>
                      </a:r>
                      <a:r>
                        <a:rPr lang="en-US" altLang="zh-CN" sz="1200" kern="100" dirty="0" smtClean="0"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 (mm)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2.65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4.7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Energy spread (%)</a:t>
                      </a:r>
                      <a:endParaRPr lang="zh-CN" sz="1200" kern="10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0.13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0.13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Energy acceptance (%)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2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kern="100" dirty="0" smtClean="0"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Energy acceptance  by</a:t>
                      </a:r>
                      <a:r>
                        <a:rPr lang="en-US" altLang="zh-CN" sz="1200" kern="100" baseline="0" dirty="0" smtClean="0"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 RF </a:t>
                      </a:r>
                      <a:r>
                        <a:rPr lang="en-US" altLang="zh-CN" sz="1200" kern="100" dirty="0" smtClean="0">
                          <a:effectLst/>
                          <a:latin typeface="Times New Roman"/>
                          <a:ea typeface="+mn-ea"/>
                          <a:cs typeface="Times New Roman"/>
                        </a:rPr>
                        <a:t>(%)</a:t>
                      </a:r>
                      <a:endParaRPr lang="zh-CN" altLang="zh-CN" sz="1200" kern="100" dirty="0" smtClean="0">
                        <a:effectLst/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Calibri"/>
                          <a:ea typeface="宋体"/>
                          <a:cs typeface="Times New Roman"/>
                        </a:rPr>
                        <a:t>6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b="1" dirty="0" smtClean="0">
                          <a:solidFill>
                            <a:srgbClr val="FF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zh-CN" altLang="en-US" sz="1200" b="1" dirty="0">
                        <a:solidFill>
                          <a:srgbClr val="FF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n</a:t>
                      </a:r>
                      <a:r>
                        <a:rPr lang="en-US" sz="1200" i="1" kern="100" baseline="-25000" dirty="0">
                          <a:effectLst/>
                          <a:latin typeface="Times New Roman"/>
                          <a:ea typeface="宋体"/>
                          <a:cs typeface="Times New Roman"/>
                          <a:sym typeface="Symbol"/>
                        </a:rPr>
                        <a:t>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0.23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0.5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7014">
                <a:tc>
                  <a:txBody>
                    <a:bodyPr/>
                    <a:lstStyle/>
                    <a:p>
                      <a:pPr marL="29210" algn="l">
                        <a:spcAft>
                          <a:spcPts val="0"/>
                        </a:spcAft>
                      </a:pP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Life time due </a:t>
                      </a: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to</a:t>
                      </a:r>
                      <a:r>
                        <a:rPr lang="en-US" sz="1200" kern="100" baseline="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</a:t>
                      </a:r>
                      <a:r>
                        <a:rPr lang="en-US" sz="1200" kern="100" dirty="0" err="1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beamstrahlung_cal</a:t>
                      </a: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(minute)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47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77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2603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F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 (hour glass)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0.68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0.71</a:t>
                      </a:r>
                      <a:endParaRPr lang="zh-CN" altLang="en-US" sz="12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3507">
                <a:tc>
                  <a:txBody>
                    <a:bodyPr/>
                    <a:lstStyle/>
                    <a:p>
                      <a:pPr marL="29210" algn="just">
                        <a:spcAft>
                          <a:spcPts val="0"/>
                        </a:spcAft>
                      </a:pPr>
                      <a:r>
                        <a:rPr lang="en-US" sz="1200" i="1" kern="100" dirty="0" err="1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L</a:t>
                      </a:r>
                      <a:r>
                        <a:rPr lang="en-US" sz="1200" i="1" kern="100" baseline="-25000" dirty="0" err="1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max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/IP (10</a:t>
                      </a:r>
                      <a:r>
                        <a:rPr lang="en-US" sz="1200" kern="100" baseline="30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34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cm</a:t>
                      </a:r>
                      <a:r>
                        <a:rPr lang="en-US" sz="1200" kern="100" baseline="30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-2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s</a:t>
                      </a:r>
                      <a:r>
                        <a:rPr lang="en-US" sz="1200" kern="100" baseline="300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-1</a:t>
                      </a:r>
                      <a:r>
                        <a:rPr lang="en-US" sz="1200" kern="100" dirty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)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effectLst/>
                          <a:latin typeface="Times New Roman"/>
                          <a:ea typeface="宋体"/>
                          <a:cs typeface="Times New Roman"/>
                        </a:rPr>
                        <a:t>2.04</a:t>
                      </a:r>
                      <a:endParaRPr lang="zh-CN" sz="1200" kern="100" dirty="0">
                        <a:effectLst/>
                        <a:latin typeface="Calibri"/>
                        <a:ea typeface="宋体"/>
                        <a:cs typeface="Times New Roman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altLang="zh-CN" sz="1200" kern="100" dirty="0" smtClean="0">
                          <a:effectLst/>
                          <a:latin typeface="Times New Roman" panose="02020603050405020304" pitchFamily="18" charset="0"/>
                          <a:ea typeface="宋体"/>
                          <a:cs typeface="Times New Roman" panose="02020603050405020304" pitchFamily="18" charset="0"/>
                        </a:rPr>
                        <a:t>2.91</a:t>
                      </a:r>
                      <a:endParaRPr lang="zh-CN" sz="1200" kern="100" dirty="0">
                        <a:effectLst/>
                        <a:latin typeface="Times New Roman" panose="02020603050405020304" pitchFamily="18" charset="0"/>
                        <a:ea typeface="宋体"/>
                        <a:cs typeface="Times New Roman" panose="02020603050405020304" pitchFamily="18" charset="0"/>
                      </a:endParaRPr>
                    </a:p>
                  </a:txBody>
                  <a:tcPr marL="43040" marR="4304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096392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519</TotalTime>
  <Words>483</Words>
  <Application>Microsoft Office PowerPoint</Application>
  <PresentationFormat>全屏显示(4:3)</PresentationFormat>
  <Paragraphs>121</Paragraphs>
  <Slides>10</Slides>
  <Notes>0</Notes>
  <HiddenSlides>0</HiddenSlides>
  <MMClips>0</MMClips>
  <ScaleCrop>false</ScaleCrop>
  <HeadingPairs>
    <vt:vector size="6" baseType="variant"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10</vt:i4>
      </vt:variant>
    </vt:vector>
  </HeadingPairs>
  <TitlesOfParts>
    <vt:vector size="12" baseType="lpstr">
      <vt:lpstr>Office 主题</vt:lpstr>
      <vt:lpstr>Equation</vt:lpstr>
      <vt:lpstr>CEPC parameter choice with crab waist scheme</vt:lpstr>
      <vt:lpstr>Parameter choice – step 1</vt:lpstr>
      <vt:lpstr>Parameter choice – step 2</vt:lpstr>
      <vt:lpstr>Parameter choice – step 3</vt:lpstr>
      <vt:lpstr>Parameter choice – step 4</vt:lpstr>
      <vt:lpstr>Parameter choice – step 5</vt:lpstr>
      <vt:lpstr>Parameter choice – step 6</vt:lpstr>
      <vt:lpstr>Parameter choice – step 7</vt:lpstr>
      <vt:lpstr>PowerPoint 演示文稿</vt:lpstr>
      <vt:lpstr>summary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CEPC parameter choice with crab waist scheme</dc:title>
  <dc:creator>Dou</dc:creator>
  <cp:lastModifiedBy>Dou</cp:lastModifiedBy>
  <cp:revision>31</cp:revision>
  <dcterms:created xsi:type="dcterms:W3CDTF">2015-10-13T01:38:58Z</dcterms:created>
  <dcterms:modified xsi:type="dcterms:W3CDTF">2015-10-16T01:29:32Z</dcterms:modified>
</cp:coreProperties>
</file>