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51" r:id="rId3"/>
    <p:sldId id="349" r:id="rId4"/>
    <p:sldId id="350" r:id="rId5"/>
    <p:sldId id="352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ABA"/>
    <a:srgbClr val="66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6" autoAdjust="0"/>
    <p:restoredTop sz="93565" autoAdjust="0"/>
  </p:normalViewPr>
  <p:slideViewPr>
    <p:cSldViewPr>
      <p:cViewPr varScale="1">
        <p:scale>
          <a:sx n="70" d="100"/>
          <a:sy n="70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F8924-6AEB-4C64-A017-737697705031}" type="datetimeFigureOut">
              <a:rPr lang="zh-CN" altLang="en-US" smtClean="0"/>
              <a:t>2015/10/16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D46BE-9F21-4804-A886-D32F7A0DB2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2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46BE-9F21-4804-A886-D32F7A0DB22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0498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458200" cy="1470025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Luminosity reduction due to nonlinearity </a:t>
            </a:r>
            <a:r>
              <a:rPr lang="en-US" altLang="zh-CN" b="1" smtClean="0"/>
              <a:t>of lattice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07504" y="3573016"/>
            <a:ext cx="8240960" cy="2736304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chemeClr val="tx2"/>
                </a:solidFill>
              </a:rPr>
              <a:t>Yiwei Wang</a:t>
            </a:r>
            <a:r>
              <a:rPr lang="en-US" altLang="zh-CN" sz="2400" dirty="0">
                <a:solidFill>
                  <a:schemeClr val="tx2"/>
                </a:solidFill>
              </a:rPr>
              <a:t>, </a:t>
            </a:r>
            <a:r>
              <a:rPr lang="en-US" altLang="zh-CN" sz="2400" dirty="0" smtClean="0">
                <a:solidFill>
                  <a:schemeClr val="tx2"/>
                </a:solidFill>
              </a:rPr>
              <a:t>Jie Gao, Dou Wang</a:t>
            </a:r>
          </a:p>
          <a:p>
            <a:r>
              <a:rPr lang="en-US" altLang="zh-CN" sz="2400" dirty="0" smtClean="0">
                <a:solidFill>
                  <a:schemeClr val="tx2"/>
                </a:solidFill>
              </a:rPr>
              <a:t>Institute of High Energy Physics (IHEP, Beijing)</a:t>
            </a:r>
          </a:p>
          <a:p>
            <a:endParaRPr lang="en-US" altLang="zh-CN" sz="2400" dirty="0" smtClean="0">
              <a:solidFill>
                <a:schemeClr val="tx2"/>
              </a:solidFill>
            </a:endParaRPr>
          </a:p>
          <a:p>
            <a:r>
              <a:rPr lang="en-US" altLang="zh-CN" sz="2000" dirty="0" smtClean="0">
                <a:solidFill>
                  <a:schemeClr val="tx2"/>
                </a:solidFill>
              </a:rPr>
              <a:t>CEPC AP meeting</a:t>
            </a:r>
          </a:p>
          <a:p>
            <a:r>
              <a:rPr lang="en-US" altLang="zh-CN" sz="2000" dirty="0" smtClean="0">
                <a:solidFill>
                  <a:schemeClr val="tx2"/>
                </a:solidFill>
              </a:rPr>
              <a:t>16 Oct. 2015</a:t>
            </a:r>
          </a:p>
          <a:p>
            <a:endParaRPr lang="zh-CN" altLang="en-US" sz="24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7948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08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268760"/>
                <a:ext cx="8229600" cy="5177061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2800" dirty="0" smtClean="0"/>
                  <a:t>Luminosity</a:t>
                </a:r>
              </a:p>
              <a:p>
                <a:endParaRPr lang="en-US" altLang="zh-CN" sz="2800" dirty="0" smtClean="0"/>
              </a:p>
              <a:p>
                <a:r>
                  <a:rPr lang="en-US" altLang="zh-CN" sz="2800" dirty="0" smtClean="0"/>
                  <a:t>Dynamic aperture due to the beam-beam and lattice nonlinearity</a:t>
                </a:r>
              </a:p>
              <a:p>
                <a:endParaRPr lang="en-US" altLang="zh-CN" sz="2800" dirty="0"/>
              </a:p>
              <a:p>
                <a:r>
                  <a:rPr lang="en-US" altLang="zh-CN" sz="2800" dirty="0" smtClean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/>
                          </a:rPr>
                          <m:t>𝛕</m:t>
                        </m:r>
                      </m:e>
                      <m:sub>
                        <m:r>
                          <a:rPr lang="en-US" altLang="zh-CN" sz="2800" b="1" i="1">
                            <a:latin typeface="Cambria Math"/>
                          </a:rPr>
                          <m:t>𝒃𝒃</m:t>
                        </m:r>
                      </m:sub>
                    </m:sSub>
                  </m:oMath>
                </a14:m>
                <a:r>
                  <a:rPr lang="en-US" altLang="zh-CN" sz="2800" dirty="0" smtClean="0"/>
                  <a:t>=60min,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/>
                          </a:rPr>
                          <m:t>𝛕</m:t>
                        </m:r>
                      </m:e>
                      <m:sub>
                        <m:r>
                          <a:rPr lang="en-US" altLang="zh-CN" sz="2800" b="1" i="1" smtClean="0">
                            <a:latin typeface="Cambria Math"/>
                          </a:rPr>
                          <m:t>𝒅𝒂𝒎𝒑𝒊𝒏𝒈</m:t>
                        </m:r>
                      </m:sub>
                    </m:sSub>
                  </m:oMath>
                </a14:m>
                <a:r>
                  <a:rPr lang="en-US" altLang="zh-CN" sz="2800" dirty="0" smtClean="0"/>
                  <a:t>=14ms,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800" i="1" kern="10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kern="100">
                            <a:latin typeface="Cambria Math"/>
                          </a:rPr>
                          <m:t>𝐀</m:t>
                        </m:r>
                      </m:e>
                      <m:sub>
                        <m:r>
                          <a:rPr lang="en-US" altLang="zh-CN" sz="2800" kern="100">
                            <a:latin typeface="Cambria Math"/>
                          </a:rPr>
                          <m:t>𝐛𝐛</m:t>
                        </m:r>
                      </m:sub>
                    </m:sSub>
                    <m:r>
                      <a:rPr lang="en-US" altLang="zh-CN" sz="2800" kern="100">
                        <a:latin typeface="Cambria Math"/>
                      </a:rPr>
                      <m:t>/</m:t>
                    </m:r>
                    <m:r>
                      <a:rPr lang="en-US" altLang="zh-CN" sz="2800" kern="100">
                        <a:latin typeface="Cambria Math"/>
                      </a:rPr>
                      <m:t>𝛔</m:t>
                    </m:r>
                  </m:oMath>
                </a14:m>
                <a:r>
                  <a:rPr lang="en-US" altLang="zh-CN" sz="2800" dirty="0" smtClean="0"/>
                  <a:t>=3.990</a:t>
                </a:r>
              </a:p>
              <a:p>
                <a:endParaRPr lang="en-US" altLang="zh-CN" sz="2800" dirty="0" smtClean="0"/>
              </a:p>
              <a:p>
                <a:r>
                  <a:rPr lang="en-US" altLang="zh-CN" sz="2800" dirty="0" smtClean="0"/>
                  <a:t>To keep the beam lifetime, we have to work with a </a:t>
                </a:r>
                <a:r>
                  <a:rPr lang="en-US" altLang="zh-CN" sz="2800" dirty="0"/>
                  <a:t>larger</a:t>
                </a:r>
                <a:r>
                  <a:rPr lang="en-US" altLang="zh-CN" sz="2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800" i="1" kern="10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kern="100">
                            <a:latin typeface="Cambria Math"/>
                          </a:rPr>
                          <m:t>𝐀</m:t>
                        </m:r>
                      </m:e>
                      <m:sub>
                        <m:r>
                          <a:rPr lang="en-US" altLang="zh-CN" sz="2800" kern="100">
                            <a:latin typeface="Cambria Math"/>
                          </a:rPr>
                          <m:t>𝐛𝐛</m:t>
                        </m:r>
                      </m:sub>
                    </m:sSub>
                    <m:r>
                      <a:rPr lang="en-US" altLang="zh-CN" sz="2800" kern="100">
                        <a:latin typeface="Cambria Math"/>
                      </a:rPr>
                      <m:t>/</m:t>
                    </m:r>
                    <m:r>
                      <a:rPr lang="en-US" altLang="zh-CN" sz="2800" kern="100">
                        <a:latin typeface="Cambria Math"/>
                      </a:rPr>
                      <m:t>𝛔</m:t>
                    </m:r>
                  </m:oMath>
                </a14:m>
                <a:r>
                  <a:rPr lang="en-US" altLang="zh-CN" sz="2800" dirty="0" smtClean="0"/>
                  <a:t> </a:t>
                </a:r>
                <a:r>
                  <a:rPr lang="en-US" altLang="zh-CN" sz="2800" dirty="0" smtClean="0"/>
                  <a:t>which will reduce the luminosity.</a:t>
                </a:r>
              </a:p>
              <a:p>
                <a:r>
                  <a:rPr lang="en-US" altLang="zh-CN" sz="2800" dirty="0" smtClean="0"/>
                  <a:t>To calculate the luminosity  reduction</a:t>
                </a:r>
                <a:endParaRPr lang="en-US" altLang="zh-CN" sz="280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268760"/>
                <a:ext cx="8229600" cy="5177061"/>
              </a:xfrm>
              <a:blipFill rotWithShape="1">
                <a:blip r:embed="rId2"/>
                <a:stretch>
                  <a:fillRect l="-1259" t="-1060" r="-1185" b="-1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123728" y="1196752"/>
                <a:ext cx="3960440" cy="1033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/>
                        </a:rPr>
                        <m:t>𝐿</m:t>
                      </m:r>
                      <m:r>
                        <a:rPr lang="en-US" altLang="zh-CN" sz="2000" b="0" i="1" smtClean="0">
                          <a:latin typeface="Cambria Math"/>
                          <a:ea typeface="Cambria Math"/>
                        </a:rPr>
                        <m:t>∝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zh-CN" altLang="en-US" sz="2000" i="1">
                              <a:latin typeface="Cambria Math"/>
                              <a:ea typeface="Cambria Math"/>
                            </a:rPr>
                            <m:t>𝜉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sub>
                      </m:sSub>
                      <m:r>
                        <a:rPr lang="en-US" altLang="zh-CN" sz="2000" i="1">
                          <a:latin typeface="Cambria Math"/>
                          <a:ea typeface="Cambria Math"/>
                        </a:rPr>
                        <m:t>∝</m:t>
                      </m:r>
                      <m:f>
                        <m:fPr>
                          <m:ctrlPr>
                            <a:rPr lang="en-US" altLang="zh-CN" sz="20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20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sz="20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CN" sz="20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000" i="1">
                                          <a:latin typeface="Cambria Math"/>
                                          <a:ea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altLang="zh-CN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  <m:r>
                                        <a:rPr lang="en-US" altLang="zh-CN" sz="2000" i="1">
                                          <a:latin typeface="Cambria Math"/>
                                          <a:ea typeface="Cambria Math"/>
                                        </a:rPr>
                                        <m:t>,</m:t>
                                      </m:r>
                                      <m:r>
                                        <a:rPr lang="en-US" altLang="zh-CN" sz="2000" i="1">
                                          <a:latin typeface="Cambria Math"/>
                                          <a:ea typeface="Cambria Math"/>
                                        </a:rPr>
                                        <m:t>𝑏𝑏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zh-CN" sz="200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sz="2000" i="1">
                                          <a:latin typeface="Cambria Math"/>
                                          <a:ea typeface="Cambria Math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altLang="zh-CN" sz="20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CN" sz="20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sz="20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96752"/>
                <a:ext cx="3960440" cy="103355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59832" y="6237312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Ref: </a:t>
            </a:r>
            <a:r>
              <a:rPr lang="en-US" altLang="zh-CN" dirty="0"/>
              <a:t>J. Gao, </a:t>
            </a:r>
            <a:r>
              <a:rPr lang="en-US" altLang="zh-CN" dirty="0" smtClean="0"/>
              <a:t>Nucl</a:t>
            </a:r>
            <a:r>
              <a:rPr lang="en-US" altLang="zh-CN" dirty="0"/>
              <a:t>. Instr. and Methods A463 (2001) 56-61.</a:t>
            </a:r>
            <a:endParaRPr lang="zh-CN" alt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0968"/>
            <a:ext cx="3456384" cy="72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93096"/>
            <a:ext cx="4464496" cy="62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 descr="logo_main20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7948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75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189" y="1049315"/>
            <a:ext cx="5060299" cy="3243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/>
          <p:nvPr/>
        </p:nvCxnSpPr>
        <p:spPr>
          <a:xfrm flipH="1">
            <a:off x="5848405" y="3497587"/>
            <a:ext cx="2448272" cy="504056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3472141" y="3641603"/>
            <a:ext cx="2376264" cy="368424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E:\CEPC_2\Beam_lifetime\Jie_GAO_formular_3\DA_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33360"/>
            <a:ext cx="3794773" cy="24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EPC_2\Beam_lifetime\Jie_GAO_formular_3\DA_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423455"/>
            <a:ext cx="3516991" cy="224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标题 1"/>
          <p:cNvSpPr txBox="1">
            <a:spLocks/>
          </p:cNvSpPr>
          <p:nvPr/>
        </p:nvSpPr>
        <p:spPr>
          <a:xfrm>
            <a:off x="3605867" y="544050"/>
            <a:ext cx="532859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zh-CN" sz="1400" b="1" dirty="0" smtClean="0"/>
              <a:t>Dynamic aperture with FFS_3.0mm_v2.2_Sep_2015, Yiwei Wang</a:t>
            </a:r>
            <a:endParaRPr lang="zh-CN" altLang="en-US" sz="1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4474840" cy="4525963"/>
          </a:xfrm>
        </p:spPr>
        <p:txBody>
          <a:bodyPr/>
          <a:lstStyle/>
          <a:p>
            <a:r>
              <a:rPr lang="en-US" altLang="zh-CN" sz="2000" dirty="0"/>
              <a:t>Horizontal DA 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got </a:t>
            </a:r>
            <a:r>
              <a:rPr lang="en-US" altLang="zh-CN" sz="2000" dirty="0"/>
              <a:t>with a non-zero </a:t>
            </a:r>
            <a:r>
              <a:rPr lang="en-US" altLang="zh-CN" sz="2000" dirty="0" smtClean="0"/>
              <a:t>vertical amplitude</a:t>
            </a:r>
          </a:p>
          <a:p>
            <a:pPr lvl="1"/>
            <a:r>
              <a:rPr lang="en-US" altLang="zh-CN" sz="2000" dirty="0"/>
              <a:t>m</a:t>
            </a:r>
            <a:r>
              <a:rPr lang="en-US" altLang="zh-CN" sz="2000" dirty="0" smtClean="0"/>
              <a:t>ean value of the two directions</a:t>
            </a:r>
          </a:p>
          <a:p>
            <a:pPr lvl="1"/>
            <a:r>
              <a:rPr lang="en-US" altLang="zh-CN" sz="2000" dirty="0" smtClean="0"/>
              <a:t>20 instead of 40 for on-momentum particle which not real DA</a:t>
            </a:r>
            <a:endParaRPr lang="zh-CN" altLang="en-US" sz="2000" dirty="0"/>
          </a:p>
          <a:p>
            <a:endParaRPr lang="zh-CN" altLang="en-US" dirty="0"/>
          </a:p>
        </p:txBody>
      </p:sp>
      <p:sp>
        <p:nvSpPr>
          <p:cNvPr id="18" name="标题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Dynamic aperture of v2.2</a:t>
            </a:r>
            <a:endParaRPr lang="zh-CN" altLang="en-US" sz="4000" dirty="0"/>
          </a:p>
        </p:txBody>
      </p:sp>
      <p:pic>
        <p:nvPicPr>
          <p:cNvPr id="19" name="Picture 8" descr="logo_main20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7948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直接箭头连接符 16"/>
          <p:cNvCxnSpPr/>
          <p:nvPr/>
        </p:nvCxnSpPr>
        <p:spPr>
          <a:xfrm>
            <a:off x="1691680" y="3641603"/>
            <a:ext cx="648072" cy="1809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3904189" y="2671205"/>
            <a:ext cx="2900059" cy="1078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3904189" y="2671205"/>
            <a:ext cx="502144" cy="1078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69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Luminosity reduction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内容占位符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31202203"/>
                  </p:ext>
                </p:extLst>
              </p:nvPr>
            </p:nvGraphicFramePr>
            <p:xfrm>
              <a:off x="251520" y="2924944"/>
              <a:ext cx="8568952" cy="33111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144862"/>
                    <a:gridCol w="3097085"/>
                    <a:gridCol w="3327005"/>
                  </a:tblGrid>
                  <a:tr h="66076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 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Uniform density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Gaussian density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zh-CN" sz="2400" i="1" kern="10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𝛔</m:t>
                                  </m:r>
                                </m:e>
                                <m:sub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𝑬</m:t>
                                  </m:r>
                                </m:sub>
                              </m:sSub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.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𝟏𝟔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%</m:t>
                              </m:r>
                            </m:oMath>
                          </a14:m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6076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begChr m:val="〈"/>
                                  <m:endChr m:val="〉"/>
                                  <m:ctrlPr>
                                    <a:rPr lang="zh-CN" sz="2400" i="1" kern="100">
                                      <a:effectLst/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zh-CN" sz="2400" i="1" kern="100">
                                          <a:effectLst/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kern="100">
                                          <a:effectLst/>
                                          <a:latin typeface="Cambria Math"/>
                                        </a:rPr>
                                        <m:t>𝐀</m:t>
                                      </m:r>
                                    </m:e>
                                    <m:sub>
                                      <m:r>
                                        <a:rPr lang="en-US" sz="2400" kern="100">
                                          <a:effectLst/>
                                          <a:latin typeface="Cambria Math"/>
                                        </a:rPr>
                                        <m:t>𝐥𝐚𝐭</m:t>
                                      </m:r>
                                    </m:sub>
                                  </m:sSub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/</m:t>
                                  </m:r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𝛔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2400" kern="100" dirty="0">
                              <a:effectLst/>
                            </a:rPr>
                            <a:t> (x/y)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7.968/ 43.171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15.481/ 110.821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zh-CN" sz="2400" i="1" kern="10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𝐛𝐛</m:t>
                                  </m:r>
                                </m:sub>
                              </m:sSub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/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𝛔</m:t>
                              </m:r>
                            </m:oMath>
                          </a14:m>
                          <a:r>
                            <a:rPr lang="en-US" sz="2400" kern="100" dirty="0">
                              <a:effectLst/>
                            </a:rPr>
                            <a:t> (x/y)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4.609/ 4.007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4.129/ 3.992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6076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𝐋</m:t>
                                </m:r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/</m:t>
                                </m:r>
                                <m:sSub>
                                  <m:sSubPr>
                                    <m:ctrlPr>
                                      <a:rPr lang="zh-CN" sz="2400" i="1" kern="1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b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 smtClean="0">
                              <a:effectLst/>
                            </a:rPr>
                            <a:t>0.991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 smtClean="0">
                              <a:effectLst/>
                            </a:rPr>
                            <a:t>0.999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sz="2400" i="1" kern="1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𝐀</m:t>
                                    </m:r>
                                  </m:e>
                                  <m:sub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𝐭𝐨𝐭</m:t>
                                    </m:r>
                                  </m:sub>
                                </m:sSub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𝛔</m:t>
                                </m:r>
                              </m:oMath>
                            </m:oMathPara>
                          </a14:m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3.990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zh-CN" sz="2400" i="1" kern="10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𝛕</m:t>
                                  </m:r>
                                </m:e>
                                <m:sub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𝒕𝒐𝒕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kern="100" dirty="0">
                              <a:effectLst/>
                            </a:rPr>
                            <a:t> [min]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60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内容占位符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31202203"/>
                  </p:ext>
                </p:extLst>
              </p:nvPr>
            </p:nvGraphicFramePr>
            <p:xfrm>
              <a:off x="251520" y="2924944"/>
              <a:ext cx="8568952" cy="33111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144862"/>
                    <a:gridCol w="3097085"/>
                    <a:gridCol w="3327005"/>
                  </a:tblGrid>
                  <a:tr h="73152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 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Uniform density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57509" t="-13333" b="-370833"/>
                          </a:stretch>
                        </a:blipFill>
                      </a:tcPr>
                    </a:tc>
                  </a:tr>
                  <a:tr h="660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125926" r="-299432" b="-312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7.968/ 43.171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15.481/ 110.821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353623" r="-299432" b="-3884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4.609/ 4.007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4.129/ 3.992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60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289815" r="-299432" b="-1481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 smtClean="0">
                              <a:effectLst/>
                            </a:rPr>
                            <a:t>0.991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 smtClean="0">
                              <a:effectLst/>
                            </a:rPr>
                            <a:t>0.999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610145" r="-299432" b="-131884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3.990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710145" r="-299432" b="-31884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60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内容占位符 2"/>
              <p:cNvSpPr txBox="1">
                <a:spLocks/>
              </p:cNvSpPr>
              <p:nvPr/>
            </p:nvSpPr>
            <p:spPr>
              <a:xfrm>
                <a:off x="323528" y="1196752"/>
                <a:ext cx="8496944" cy="51770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2800" dirty="0" smtClean="0"/>
                  <a:t>Consider only vertical plane, the luminosity reduction due to </a:t>
                </a:r>
                <a:r>
                  <a:rPr lang="en-US" altLang="zh-CN" sz="2800" dirty="0"/>
                  <a:t>a </a:t>
                </a:r>
                <a:r>
                  <a:rPr lang="en-US" altLang="zh-CN" sz="2800" dirty="0"/>
                  <a:t>larger</a:t>
                </a:r>
                <a:r>
                  <a:rPr lang="en-US" altLang="zh-CN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800" i="1" kern="10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kern="100">
                            <a:latin typeface="Cambria Math"/>
                          </a:rPr>
                          <m:t>𝐀</m:t>
                        </m:r>
                      </m:e>
                      <m:sub>
                        <m:r>
                          <a:rPr lang="en-US" altLang="zh-CN" sz="2800" kern="100">
                            <a:latin typeface="Cambria Math"/>
                          </a:rPr>
                          <m:t>𝐛𝐛</m:t>
                        </m:r>
                      </m:sub>
                    </m:sSub>
                    <m:r>
                      <a:rPr lang="en-US" altLang="zh-CN" sz="2800" kern="100">
                        <a:latin typeface="Cambria Math"/>
                      </a:rPr>
                      <m:t>/</m:t>
                    </m:r>
                    <m:r>
                      <a:rPr lang="en-US" altLang="zh-CN" sz="2800" kern="100">
                        <a:latin typeface="Cambria Math"/>
                      </a:rPr>
                      <m:t>𝛔</m:t>
                    </m:r>
                  </m:oMath>
                </a14:m>
                <a:r>
                  <a:rPr lang="en-US" altLang="zh-CN" sz="2800" dirty="0" smtClean="0"/>
                  <a:t> seems tiny.</a:t>
                </a:r>
              </a:p>
              <a:p>
                <a:r>
                  <a:rPr lang="en-US" altLang="zh-CN" sz="2800" dirty="0"/>
                  <a:t>H</a:t>
                </a:r>
                <a:r>
                  <a:rPr lang="en-US" altLang="zh-CN" sz="2800" dirty="0" smtClean="0"/>
                  <a:t>orizontal plane?</a:t>
                </a:r>
                <a:endParaRPr lang="en-US" altLang="zh-CN" sz="2800" dirty="0" smtClean="0"/>
              </a:p>
              <a:p>
                <a:endParaRPr lang="en-US" altLang="zh-CN" sz="2400" dirty="0" smtClean="0"/>
              </a:p>
            </p:txBody>
          </p:sp>
        </mc:Choice>
        <mc:Fallback>
          <p:sp>
            <p:nvSpPr>
              <p:cNvPr id="11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96752"/>
                <a:ext cx="8496944" cy="5177061"/>
              </a:xfrm>
              <a:prstGeom prst="rect">
                <a:avLst/>
              </a:prstGeom>
              <a:blipFill rotWithShape="1">
                <a:blip r:embed="rId3"/>
                <a:stretch>
                  <a:fillRect l="-1220" t="-10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8" descr="logo_main2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7948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288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sz="2800" dirty="0"/>
                  <a:t>To keep the </a:t>
                </a:r>
                <a:r>
                  <a:rPr lang="en-US" altLang="zh-CN" sz="2800" dirty="0" smtClean="0"/>
                  <a:t>beam </a:t>
                </a:r>
                <a:r>
                  <a:rPr lang="en-US" altLang="zh-CN" sz="2800" dirty="0"/>
                  <a:t>lifetime, we have to work with a larger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CN" sz="2800" b="1" i="1">
                            <a:latin typeface="Cambria Math"/>
                          </a:rPr>
                          <m:t>𝒃𝒃</m:t>
                        </m:r>
                      </m:sub>
                    </m:sSub>
                  </m:oMath>
                </a14:m>
                <a:r>
                  <a:rPr lang="en-US" altLang="zh-CN" sz="2800" dirty="0"/>
                  <a:t> which will reduce the luminosity</a:t>
                </a:r>
                <a:r>
                  <a:rPr lang="en-US" altLang="zh-CN" sz="2800" dirty="0" smtClean="0"/>
                  <a:t>.</a:t>
                </a:r>
              </a:p>
              <a:p>
                <a:r>
                  <a:rPr lang="en-US" altLang="zh-CN" sz="2800" dirty="0"/>
                  <a:t>Consider only vertical plane, the luminosity reduction due to </a:t>
                </a:r>
                <a:r>
                  <a:rPr lang="en-US" altLang="zh-CN" sz="2800" dirty="0"/>
                  <a:t>a larger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800" i="1" kern="10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kern="100">
                            <a:latin typeface="Cambria Math"/>
                          </a:rPr>
                          <m:t>𝐀</m:t>
                        </m:r>
                      </m:e>
                      <m:sub>
                        <m:r>
                          <a:rPr lang="en-US" altLang="zh-CN" sz="2800" kern="100">
                            <a:latin typeface="Cambria Math"/>
                          </a:rPr>
                          <m:t>𝐛𝐛</m:t>
                        </m:r>
                      </m:sub>
                    </m:sSub>
                    <m:r>
                      <a:rPr lang="en-US" altLang="zh-CN" sz="2800" kern="100">
                        <a:latin typeface="Cambria Math"/>
                      </a:rPr>
                      <m:t>/</m:t>
                    </m:r>
                    <m:r>
                      <a:rPr lang="en-US" altLang="zh-CN" sz="2800" kern="100">
                        <a:latin typeface="Cambria Math"/>
                      </a:rPr>
                      <m:t>𝛔</m:t>
                    </m:r>
                  </m:oMath>
                </a14:m>
                <a:r>
                  <a:rPr lang="en-US" altLang="zh-CN" sz="2800" dirty="0"/>
                  <a:t> seems tiny.</a:t>
                </a:r>
              </a:p>
              <a:p>
                <a:r>
                  <a:rPr lang="en-US" altLang="zh-CN" sz="2800" dirty="0"/>
                  <a:t>H</a:t>
                </a:r>
                <a:r>
                  <a:rPr lang="en-US" altLang="zh-CN" sz="2800" dirty="0"/>
                  <a:t>orizontal plane?</a:t>
                </a:r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12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16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687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9980</TotalTime>
  <Words>342</Words>
  <Application>Microsoft Office PowerPoint</Application>
  <PresentationFormat>全屏显示(4:3)</PresentationFormat>
  <Paragraphs>60</Paragraphs>
  <Slides>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Luminosity reduction due to nonlinearity of lattice</vt:lpstr>
      <vt:lpstr>Introduction</vt:lpstr>
      <vt:lpstr>Dynamic aperture of v2.2</vt:lpstr>
      <vt:lpstr>Luminosity reduction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Yiwei</cp:lastModifiedBy>
  <cp:revision>1638</cp:revision>
  <dcterms:created xsi:type="dcterms:W3CDTF">2014-10-05T09:11:35Z</dcterms:created>
  <dcterms:modified xsi:type="dcterms:W3CDTF">2015-10-15T23:40:19Z</dcterms:modified>
</cp:coreProperties>
</file>